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4" r:id="rId2"/>
    <p:sldMasterId id="2147483691" r:id="rId3"/>
  </p:sldMasterIdLst>
  <p:notesMasterIdLst>
    <p:notesMasterId r:id="rId52"/>
  </p:notesMasterIdLst>
  <p:sldIdLst>
    <p:sldId id="256" r:id="rId4"/>
    <p:sldId id="492" r:id="rId5"/>
    <p:sldId id="563" r:id="rId6"/>
    <p:sldId id="257" r:id="rId7"/>
    <p:sldId id="564" r:id="rId8"/>
    <p:sldId id="487" r:id="rId9"/>
    <p:sldId id="509" r:id="rId10"/>
    <p:sldId id="518" r:id="rId11"/>
    <p:sldId id="261" r:id="rId12"/>
    <p:sldId id="519" r:id="rId13"/>
    <p:sldId id="520" r:id="rId14"/>
    <p:sldId id="565" r:id="rId15"/>
    <p:sldId id="488" r:id="rId16"/>
    <p:sldId id="493" r:id="rId17"/>
    <p:sldId id="497" r:id="rId18"/>
    <p:sldId id="498" r:id="rId19"/>
    <p:sldId id="499" r:id="rId20"/>
    <p:sldId id="522" r:id="rId21"/>
    <p:sldId id="500" r:id="rId22"/>
    <p:sldId id="477" r:id="rId23"/>
    <p:sldId id="566" r:id="rId24"/>
    <p:sldId id="507" r:id="rId25"/>
    <p:sldId id="516" r:id="rId26"/>
    <p:sldId id="570" r:id="rId27"/>
    <p:sldId id="511" r:id="rId28"/>
    <p:sldId id="512" r:id="rId29"/>
    <p:sldId id="513" r:id="rId30"/>
    <p:sldId id="264" r:id="rId31"/>
    <p:sldId id="571" r:id="rId32"/>
    <p:sldId id="523" r:id="rId33"/>
    <p:sldId id="525" r:id="rId34"/>
    <p:sldId id="572" r:id="rId35"/>
    <p:sldId id="399" r:id="rId36"/>
    <p:sldId id="407" r:id="rId37"/>
    <p:sldId id="402" r:id="rId38"/>
    <p:sldId id="401" r:id="rId39"/>
    <p:sldId id="404" r:id="rId40"/>
    <p:sldId id="573" r:id="rId41"/>
    <p:sldId id="557" r:id="rId42"/>
    <p:sldId id="558" r:id="rId43"/>
    <p:sldId id="490" r:id="rId44"/>
    <p:sldId id="517" r:id="rId45"/>
    <p:sldId id="559" r:id="rId46"/>
    <p:sldId id="560" r:id="rId47"/>
    <p:sldId id="561" r:id="rId48"/>
    <p:sldId id="562" r:id="rId49"/>
    <p:sldId id="569" r:id="rId50"/>
    <p:sldId id="574" r:id="rId51"/>
  </p:sldIdLst>
  <p:sldSz cx="12192000" cy="6858000"/>
  <p:notesSz cx="7772400" cy="10058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32" autoAdjust="0"/>
  </p:normalViewPr>
  <p:slideViewPr>
    <p:cSldViewPr snapToGrid="0">
      <p:cViewPr varScale="1">
        <p:scale>
          <a:sx n="102" d="100"/>
          <a:sy n="102"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955927D0-07FF-4784-9397-C06FC9640A95}" type="datetimeFigureOut">
              <a:rPr lang="de-CH" smtClean="0"/>
              <a:t>02.07.2025</a:t>
            </a:fld>
            <a:endParaRPr lang="de-CH"/>
          </a:p>
        </p:txBody>
      </p:sp>
      <p:sp>
        <p:nvSpPr>
          <p:cNvPr id="4" name="Slide Image Placeholder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DCC8309-BC96-4C19-B8F6-4BBD34A4CECF}" type="slidenum">
              <a:rPr lang="de-CH" smtClean="0"/>
              <a:t>‹#›</a:t>
            </a:fld>
            <a:endParaRPr lang="de-CH"/>
          </a:p>
        </p:txBody>
      </p:sp>
    </p:spTree>
    <p:extLst>
      <p:ext uri="{BB962C8B-B14F-4D97-AF65-F5344CB8AC3E}">
        <p14:creationId xmlns:p14="http://schemas.microsoft.com/office/powerpoint/2010/main" val="1507265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a:t>
            </a:fld>
            <a:endParaRPr lang="de-DE" dirty="0"/>
          </a:p>
        </p:txBody>
      </p:sp>
    </p:spTree>
    <p:extLst>
      <p:ext uri="{BB962C8B-B14F-4D97-AF65-F5344CB8AC3E}">
        <p14:creationId xmlns:p14="http://schemas.microsoft.com/office/powerpoint/2010/main" val="314307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fld id="{8DCC8309-BC96-4C19-B8F6-4BBD34A4CECF}" type="slidenum">
              <a:rPr lang="de-CH" smtClean="0"/>
              <a:t>12</a:t>
            </a:fld>
            <a:endParaRPr lang="de-CH"/>
          </a:p>
        </p:txBody>
      </p:sp>
    </p:spTree>
    <p:extLst>
      <p:ext uri="{BB962C8B-B14F-4D97-AF65-F5344CB8AC3E}">
        <p14:creationId xmlns:p14="http://schemas.microsoft.com/office/powerpoint/2010/main" val="3187222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dirty="0"/>
              <a:t>Saturation power (and length) depends on the electron charge density in 6D</a:t>
            </a:r>
          </a:p>
          <a:p>
            <a:pPr marL="0" marR="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b="1" dirty="0">
                <a:solidFill>
                  <a:srgbClr val="00B050"/>
                </a:solidFill>
              </a:rPr>
              <a:t>Exponential growth stops as beam loses enough energy to upset resonant condition (power and bunching reach a maximum)</a:t>
            </a:r>
            <a:endParaRPr lang="en-US" dirty="0"/>
          </a:p>
          <a:p>
            <a:pPr marL="0" indent="0">
              <a:buNone/>
            </a:pPr>
            <a:r>
              <a:rPr lang="de-DE" dirty="0"/>
              <a:t>In </a:t>
            </a:r>
            <a:r>
              <a:rPr lang="de-DE" dirty="0" err="1"/>
              <a:t>addition</a:t>
            </a:r>
            <a:r>
              <a:rPr lang="de-DE" dirty="0"/>
              <a:t>, </a:t>
            </a:r>
            <a:r>
              <a:rPr lang="de-DE" dirty="0" err="1"/>
              <a:t>the</a:t>
            </a:r>
            <a:r>
              <a:rPr lang="de-DE" dirty="0"/>
              <a:t> </a:t>
            </a:r>
            <a:r>
              <a:rPr lang="de-DE" dirty="0" err="1"/>
              <a:t>energy</a:t>
            </a:r>
            <a:r>
              <a:rPr lang="de-DE" dirty="0"/>
              <a:t> </a:t>
            </a:r>
            <a:r>
              <a:rPr lang="de-DE" dirty="0" err="1"/>
              <a:t>spread</a:t>
            </a:r>
            <a:r>
              <a:rPr lang="de-DE" baseline="0" dirty="0"/>
              <a:t> </a:t>
            </a:r>
            <a:r>
              <a:rPr lang="de-DE" baseline="0" dirty="0" err="1"/>
              <a:t>increases</a:t>
            </a:r>
            <a:r>
              <a:rPr lang="de-DE" baseline="0" dirty="0"/>
              <a:t> so </a:t>
            </a:r>
            <a:r>
              <a:rPr lang="de-DE" baseline="0" dirty="0" err="1"/>
              <a:t>that</a:t>
            </a:r>
            <a:r>
              <a:rPr lang="de-DE" baseline="0" dirty="0"/>
              <a:t> </a:t>
            </a:r>
            <a:r>
              <a:rPr lang="de-DE" baseline="0" dirty="0" err="1"/>
              <a:t>the</a:t>
            </a:r>
            <a:r>
              <a:rPr lang="de-DE" baseline="0" dirty="0"/>
              <a:t> </a:t>
            </a:r>
            <a:r>
              <a:rPr lang="de-DE" baseline="0" dirty="0" err="1"/>
              <a:t>growth</a:t>
            </a:r>
            <a:r>
              <a:rPr lang="de-DE" baseline="0" dirty="0"/>
              <a:t> rate </a:t>
            </a:r>
            <a:r>
              <a:rPr lang="de-DE" baseline="0" dirty="0" err="1"/>
              <a:t>becomes</a:t>
            </a:r>
            <a:r>
              <a:rPr lang="de-DE" baseline="0" dirty="0"/>
              <a:t> </a:t>
            </a:r>
            <a:r>
              <a:rPr lang="de-DE" baseline="0" dirty="0" err="1"/>
              <a:t>negligible</a:t>
            </a: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14</a:t>
            </a:fld>
            <a:endParaRPr lang="de-DE" dirty="0"/>
          </a:p>
        </p:txBody>
      </p:sp>
    </p:spTree>
    <p:extLst>
      <p:ext uri="{BB962C8B-B14F-4D97-AF65-F5344CB8AC3E}">
        <p14:creationId xmlns:p14="http://schemas.microsoft.com/office/powerpoint/2010/main" val="2492502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90488" marR="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dirty="0"/>
              <a:t>The electrons are trapped in the FEL radiation bucket to maintain energy transfer from the electron beam to the radiation field. </a:t>
            </a:r>
          </a:p>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15</a:t>
            </a:fld>
            <a:endParaRPr lang="de-DE" dirty="0"/>
          </a:p>
        </p:txBody>
      </p:sp>
    </p:spTree>
    <p:extLst>
      <p:ext uri="{BB962C8B-B14F-4D97-AF65-F5344CB8AC3E}">
        <p14:creationId xmlns:p14="http://schemas.microsoft.com/office/powerpoint/2010/main" val="81392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a:t>The </a:t>
            </a:r>
            <a:r>
              <a:rPr lang="de-DE" dirty="0" err="1"/>
              <a:t>limit</a:t>
            </a:r>
            <a:r>
              <a:rPr lang="de-DE" dirty="0"/>
              <a:t> </a:t>
            </a:r>
            <a:r>
              <a:rPr lang="de-DE" dirty="0" err="1"/>
              <a:t>is</a:t>
            </a:r>
            <a:r>
              <a:rPr lang="de-DE" dirty="0"/>
              <a:t> due </a:t>
            </a:r>
            <a:r>
              <a:rPr lang="de-DE" dirty="0" err="1"/>
              <a:t>to</a:t>
            </a:r>
            <a:r>
              <a:rPr lang="de-DE" dirty="0"/>
              <a:t> </a:t>
            </a:r>
            <a:r>
              <a:rPr lang="de-DE" dirty="0" err="1"/>
              <a:t>sideband</a:t>
            </a:r>
            <a:r>
              <a:rPr lang="de-DE" dirty="0"/>
              <a:t> </a:t>
            </a:r>
            <a:r>
              <a:rPr lang="de-DE" dirty="0" err="1"/>
              <a:t>instabilities</a:t>
            </a:r>
            <a:r>
              <a:rPr lang="de-DE" dirty="0"/>
              <a:t>.</a:t>
            </a:r>
            <a:r>
              <a:rPr lang="de-DE" baseline="0" dirty="0"/>
              <a:t> This </a:t>
            </a:r>
            <a:r>
              <a:rPr lang="de-DE" baseline="0" dirty="0" err="1"/>
              <a:t>means</a:t>
            </a:r>
            <a:r>
              <a:rPr lang="de-DE" baseline="0" dirty="0"/>
              <a:t>: </a:t>
            </a:r>
            <a:r>
              <a:rPr lang="de-DE" baseline="0" dirty="0" err="1"/>
              <a:t>noise</a:t>
            </a:r>
            <a:r>
              <a:rPr lang="de-DE" baseline="0" dirty="0"/>
              <a:t> in </a:t>
            </a:r>
            <a:r>
              <a:rPr lang="de-DE" baseline="0" dirty="0" err="1"/>
              <a:t>the</a:t>
            </a:r>
            <a:r>
              <a:rPr lang="de-DE" baseline="0" dirty="0"/>
              <a:t> power </a:t>
            </a:r>
            <a:r>
              <a:rPr lang="de-DE" baseline="0" dirty="0" err="1"/>
              <a:t>profile</a:t>
            </a:r>
            <a:r>
              <a:rPr lang="de-DE" baseline="0" dirty="0"/>
              <a:t> (</a:t>
            </a:r>
            <a:r>
              <a:rPr lang="de-DE" baseline="0" dirty="0" err="1"/>
              <a:t>which</a:t>
            </a:r>
            <a:r>
              <a:rPr lang="de-DE" baseline="0" dirty="0"/>
              <a:t> </a:t>
            </a:r>
            <a:r>
              <a:rPr lang="de-DE" baseline="0" dirty="0" err="1"/>
              <a:t>you</a:t>
            </a:r>
            <a:r>
              <a:rPr lang="de-DE" baseline="0" dirty="0"/>
              <a:t> </a:t>
            </a:r>
            <a:r>
              <a:rPr lang="de-DE" baseline="0" dirty="0" err="1"/>
              <a:t>have</a:t>
            </a:r>
            <a:r>
              <a:rPr lang="de-DE" baseline="0" dirty="0"/>
              <a:t> </a:t>
            </a:r>
            <a:r>
              <a:rPr lang="de-DE" baseline="0" dirty="0" err="1"/>
              <a:t>from</a:t>
            </a:r>
            <a:r>
              <a:rPr lang="de-DE" baseline="0" dirty="0"/>
              <a:t> </a:t>
            </a:r>
            <a:r>
              <a:rPr lang="de-DE" baseline="0" dirty="0" err="1"/>
              <a:t>the</a:t>
            </a:r>
            <a:r>
              <a:rPr lang="de-DE" baseline="0" dirty="0"/>
              <a:t> </a:t>
            </a:r>
            <a:r>
              <a:rPr lang="de-DE" baseline="0" dirty="0" err="1"/>
              <a:t>beginning</a:t>
            </a:r>
            <a:r>
              <a:rPr lang="de-DE" baseline="0" dirty="0"/>
              <a:t> in SASE) </a:t>
            </a:r>
            <a:r>
              <a:rPr lang="de-DE" baseline="0" dirty="0" err="1"/>
              <a:t>that</a:t>
            </a:r>
            <a:r>
              <a:rPr lang="de-DE" baseline="0" dirty="0"/>
              <a:t> </a:t>
            </a:r>
            <a:r>
              <a:rPr lang="de-DE" baseline="0" dirty="0" err="1"/>
              <a:t>evolves</a:t>
            </a:r>
            <a:r>
              <a:rPr lang="de-DE" baseline="0" dirty="0"/>
              <a:t> in </a:t>
            </a:r>
            <a:r>
              <a:rPr lang="de-DE" baseline="0" dirty="0" err="1"/>
              <a:t>reducing</a:t>
            </a:r>
            <a:r>
              <a:rPr lang="de-DE" baseline="0" dirty="0"/>
              <a:t> </a:t>
            </a:r>
            <a:r>
              <a:rPr lang="de-DE" baseline="0" dirty="0" err="1"/>
              <a:t>the</a:t>
            </a:r>
            <a:r>
              <a:rPr lang="de-DE" baseline="0" dirty="0"/>
              <a:t> FEL </a:t>
            </a:r>
            <a:r>
              <a:rPr lang="de-DE" baseline="0" dirty="0" err="1"/>
              <a:t>bucket</a:t>
            </a:r>
            <a:r>
              <a:rPr lang="de-DE" baseline="0" dirty="0"/>
              <a:t>. In SASE </a:t>
            </a:r>
            <a:r>
              <a:rPr lang="de-DE" baseline="0" dirty="0" err="1"/>
              <a:t>is</a:t>
            </a:r>
            <a:r>
              <a:rPr lang="de-DE" baseline="0" dirty="0"/>
              <a:t> </a:t>
            </a:r>
            <a:r>
              <a:rPr lang="de-DE" baseline="0" dirty="0" err="1"/>
              <a:t>much</a:t>
            </a:r>
            <a:r>
              <a:rPr lang="de-DE" baseline="0" dirty="0"/>
              <a:t> </a:t>
            </a:r>
            <a:r>
              <a:rPr lang="de-DE" baseline="0" dirty="0" err="1"/>
              <a:t>worse</a:t>
            </a: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16</a:t>
            </a:fld>
            <a:endParaRPr lang="de-DE" dirty="0"/>
          </a:p>
        </p:txBody>
      </p:sp>
    </p:spTree>
    <p:extLst>
      <p:ext uri="{BB962C8B-B14F-4D97-AF65-F5344CB8AC3E}">
        <p14:creationId xmlns:p14="http://schemas.microsoft.com/office/powerpoint/2010/main" val="3732320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48496" y="9432288"/>
            <a:ext cx="2944486" cy="49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51" tIns="47775" rIns="95551" bIns="47775" anchor="b"/>
          <a:lstStyle>
            <a:lvl1pPr defTabSz="957263">
              <a:defRPr b="1">
                <a:solidFill>
                  <a:schemeClr val="tx1"/>
                </a:solidFill>
                <a:latin typeface="Arial" pitchFamily="34" charset="0"/>
              </a:defRPr>
            </a:lvl1pPr>
            <a:lvl2pPr marL="742950" indent="-285750" defTabSz="957263">
              <a:defRPr b="1">
                <a:solidFill>
                  <a:schemeClr val="tx1"/>
                </a:solidFill>
                <a:latin typeface="Arial" pitchFamily="34" charset="0"/>
              </a:defRPr>
            </a:lvl2pPr>
            <a:lvl3pPr marL="1143000" indent="-228600" defTabSz="957263">
              <a:defRPr b="1">
                <a:solidFill>
                  <a:schemeClr val="tx1"/>
                </a:solidFill>
                <a:latin typeface="Arial" pitchFamily="34" charset="0"/>
              </a:defRPr>
            </a:lvl3pPr>
            <a:lvl4pPr marL="1600200" indent="-228600" defTabSz="957263">
              <a:defRPr b="1">
                <a:solidFill>
                  <a:schemeClr val="tx1"/>
                </a:solidFill>
                <a:latin typeface="Arial" pitchFamily="34" charset="0"/>
              </a:defRPr>
            </a:lvl4pPr>
            <a:lvl5pPr marL="2057400" indent="-228600" defTabSz="957263">
              <a:defRPr b="1">
                <a:solidFill>
                  <a:schemeClr val="tx1"/>
                </a:solidFill>
                <a:latin typeface="Arial" pitchFamily="34" charset="0"/>
              </a:defRPr>
            </a:lvl5pPr>
            <a:lvl6pPr marL="2514600" indent="-228600" defTabSz="957263" eaLnBrk="0" fontAlgn="base" hangingPunct="0">
              <a:spcBef>
                <a:spcPct val="0"/>
              </a:spcBef>
              <a:spcAft>
                <a:spcPct val="0"/>
              </a:spcAft>
              <a:defRPr b="1">
                <a:solidFill>
                  <a:schemeClr val="tx1"/>
                </a:solidFill>
                <a:latin typeface="Arial" pitchFamily="34" charset="0"/>
              </a:defRPr>
            </a:lvl6pPr>
            <a:lvl7pPr marL="2971800" indent="-228600" defTabSz="957263" eaLnBrk="0" fontAlgn="base" hangingPunct="0">
              <a:spcBef>
                <a:spcPct val="0"/>
              </a:spcBef>
              <a:spcAft>
                <a:spcPct val="0"/>
              </a:spcAft>
              <a:defRPr b="1">
                <a:solidFill>
                  <a:schemeClr val="tx1"/>
                </a:solidFill>
                <a:latin typeface="Arial" pitchFamily="34" charset="0"/>
              </a:defRPr>
            </a:lvl7pPr>
            <a:lvl8pPr marL="3429000" indent="-228600" defTabSz="957263" eaLnBrk="0" fontAlgn="base" hangingPunct="0">
              <a:spcBef>
                <a:spcPct val="0"/>
              </a:spcBef>
              <a:spcAft>
                <a:spcPct val="0"/>
              </a:spcAft>
              <a:defRPr b="1">
                <a:solidFill>
                  <a:schemeClr val="tx1"/>
                </a:solidFill>
                <a:latin typeface="Arial" pitchFamily="34" charset="0"/>
              </a:defRPr>
            </a:lvl8pPr>
            <a:lvl9pPr marL="3886200" indent="-228600" defTabSz="957263" eaLnBrk="0" fontAlgn="base" hangingPunct="0">
              <a:spcBef>
                <a:spcPct val="0"/>
              </a:spcBef>
              <a:spcAft>
                <a:spcPct val="0"/>
              </a:spcAft>
              <a:defRPr b="1">
                <a:solidFill>
                  <a:schemeClr val="tx1"/>
                </a:solidFill>
                <a:latin typeface="Arial" pitchFamily="34" charset="0"/>
              </a:defRPr>
            </a:lvl9pPr>
          </a:lstStyle>
          <a:p>
            <a:pPr algn="r" eaLnBrk="1" hangingPunct="1"/>
            <a:fld id="{EDAB8CF4-627C-4E8E-AC9E-807A9B24AF65}" type="slidenum">
              <a:rPr lang="en-US" altLang="de-DE" sz="1300"/>
              <a:pPr algn="r" eaLnBrk="1" hangingPunct="1"/>
              <a:t>17</a:t>
            </a:fld>
            <a:endParaRPr lang="en-US" altLang="de-DE" sz="1300"/>
          </a:p>
        </p:txBody>
      </p:sp>
      <p:sp>
        <p:nvSpPr>
          <p:cNvPr id="21507" name="Rectangle 2"/>
          <p:cNvSpPr>
            <a:spLocks noGrp="1" noRot="1" noChangeAspect="1" noChangeArrowheads="1" noTextEdit="1"/>
          </p:cNvSpPr>
          <p:nvPr>
            <p:ph type="sldImg"/>
          </p:nvPr>
        </p:nvSpPr>
        <p:spPr>
          <a:xfrm>
            <a:off x="88900" y="746125"/>
            <a:ext cx="6616700" cy="3722688"/>
          </a:xfrm>
          <a:ln/>
        </p:spPr>
      </p:sp>
      <mc:AlternateContent xmlns:mc="http://schemas.openxmlformats.org/markup-compatibility/2006" xmlns:a14="http://schemas.microsoft.com/office/drawing/2010/main">
        <mc:Choice Requires="a14">
          <p:sp>
            <p:nvSpPr>
              <p:cNvPr id="21508"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r>
                  <a:rPr lang="en-US" altLang="de-DE" sz="1000" dirty="0">
                    <a:latin typeface="+mn-lt"/>
                  </a:rPr>
                  <a:t>I</a:t>
                </a:r>
                <a:r>
                  <a:rPr lang="en-US" altLang="de-DE" sz="1000" b="0" dirty="0">
                    <a:latin typeface="+mn-lt"/>
                  </a:rPr>
                  <a:t>t can start after the FEL exponential regime </a:t>
                </a:r>
              </a:p>
              <a:p>
                <a:pPr marL="0" indent="0" eaLnBrk="1" hangingPunct="1">
                  <a:buNone/>
                </a:pPr>
                <a:r>
                  <a:rPr lang="de-DE" altLang="de-DE" dirty="0">
                    <a:latin typeface="Arial" pitchFamily="34" charset="0"/>
                  </a:rPr>
                  <a:t>In </a:t>
                </a:r>
                <a:r>
                  <a:rPr lang="de-DE" altLang="de-DE" dirty="0" err="1">
                    <a:latin typeface="Arial" pitchFamily="34" charset="0"/>
                  </a:rPr>
                  <a:t>superradiance</a:t>
                </a:r>
                <a:r>
                  <a:rPr lang="de-DE" altLang="de-DE" dirty="0">
                    <a:latin typeface="Arial" pitchFamily="34" charset="0"/>
                  </a:rPr>
                  <a:t>: </a:t>
                </a:r>
                <a14:m>
                  <m:oMath xmlns:m="http://schemas.openxmlformats.org/officeDocument/2006/math">
                    <m:r>
                      <a:rPr lang="de-CH" altLang="de-DE" sz="1000" b="0" i="1" smtClean="0">
                        <a:latin typeface="Cambria Math"/>
                      </a:rPr>
                      <m:t>𝐸</m:t>
                    </m:r>
                    <m:r>
                      <a:rPr lang="de-CH" altLang="de-DE" sz="1000" b="0" i="1" smtClean="0">
                        <a:latin typeface="Cambria Math"/>
                        <a:ea typeface="Cambria Math"/>
                      </a:rPr>
                      <m:t>∝</m:t>
                    </m:r>
                    <m:sSup>
                      <m:sSupPr>
                        <m:ctrlPr>
                          <a:rPr lang="de-CH" altLang="de-DE" sz="1000" b="0" i="1" smtClean="0">
                            <a:latin typeface="Cambria Math" panose="02040503050406030204" pitchFamily="18" charset="0"/>
                            <a:ea typeface="Cambria Math"/>
                          </a:rPr>
                        </m:ctrlPr>
                      </m:sSupPr>
                      <m:e>
                        <m:r>
                          <a:rPr lang="de-CH" altLang="de-DE" sz="1000" b="0" i="1" smtClean="0">
                            <a:latin typeface="Cambria Math"/>
                            <a:ea typeface="Cambria Math"/>
                          </a:rPr>
                          <m:t>𝑍</m:t>
                        </m:r>
                      </m:e>
                      <m:sup>
                        <m:f>
                          <m:fPr>
                            <m:ctrlPr>
                              <a:rPr lang="de-CH" altLang="de-DE" sz="1000" b="0" i="1" smtClean="0">
                                <a:latin typeface="Cambria Math" panose="02040503050406030204" pitchFamily="18" charset="0"/>
                                <a:ea typeface="Cambria Math"/>
                              </a:rPr>
                            </m:ctrlPr>
                          </m:fPr>
                          <m:num>
                            <m:r>
                              <a:rPr lang="de-CH" altLang="de-DE" sz="1000" b="0" i="1" smtClean="0">
                                <a:latin typeface="Cambria Math"/>
                                <a:ea typeface="Cambria Math"/>
                              </a:rPr>
                              <m:t>3</m:t>
                            </m:r>
                          </m:num>
                          <m:den>
                            <m:r>
                              <a:rPr lang="de-CH" altLang="de-DE" sz="1000" b="0" i="1" smtClean="0">
                                <a:latin typeface="Cambria Math"/>
                                <a:ea typeface="Cambria Math"/>
                              </a:rPr>
                              <m:t>2</m:t>
                            </m:r>
                          </m:den>
                        </m:f>
                      </m:sup>
                    </m:sSup>
                    <m:r>
                      <a:rPr lang="de-CH" altLang="de-DE" sz="1000" b="0" i="1" smtClean="0">
                        <a:latin typeface="Cambria Math"/>
                        <a:ea typeface="Cambria Math"/>
                      </a:rPr>
                      <m:t>,</m:t>
                    </m:r>
                    <m:r>
                      <a:rPr lang="de-CH" altLang="de-DE" sz="1000" b="0" i="1" smtClean="0">
                        <a:latin typeface="Cambria Math"/>
                        <a:ea typeface="Cambria Math"/>
                      </a:rPr>
                      <m:t>𝜎</m:t>
                    </m:r>
                    <m:r>
                      <a:rPr lang="de-CH" altLang="de-DE" sz="1000" i="1">
                        <a:latin typeface="Cambria Math"/>
                        <a:ea typeface="Cambria Math"/>
                      </a:rPr>
                      <m:t>∝</m:t>
                    </m:r>
                    <m:sSup>
                      <m:sSupPr>
                        <m:ctrlPr>
                          <a:rPr lang="de-CH" altLang="de-DE" sz="1000" i="1">
                            <a:latin typeface="Cambria Math" panose="02040503050406030204" pitchFamily="18" charset="0"/>
                            <a:ea typeface="Cambria Math"/>
                          </a:rPr>
                        </m:ctrlPr>
                      </m:sSupPr>
                      <m:e>
                        <m:r>
                          <a:rPr lang="de-CH" altLang="de-DE" sz="1000" i="1">
                            <a:latin typeface="Cambria Math"/>
                            <a:ea typeface="Cambria Math"/>
                          </a:rPr>
                          <m:t>𝑍</m:t>
                        </m:r>
                      </m:e>
                      <m:sup>
                        <m:r>
                          <a:rPr lang="de-CH" altLang="de-DE" sz="1000" b="0" i="1" smtClean="0">
                            <a:latin typeface="Cambria Math"/>
                            <a:ea typeface="Cambria Math"/>
                          </a:rPr>
                          <m:t>−</m:t>
                        </m:r>
                        <m:f>
                          <m:fPr>
                            <m:ctrlPr>
                              <a:rPr lang="de-CH" altLang="de-DE" sz="1000" i="1">
                                <a:latin typeface="Cambria Math" panose="02040503050406030204" pitchFamily="18" charset="0"/>
                                <a:ea typeface="Cambria Math"/>
                              </a:rPr>
                            </m:ctrlPr>
                          </m:fPr>
                          <m:num>
                            <m:r>
                              <a:rPr lang="de-CH" altLang="de-DE" sz="1000" b="0" i="1" smtClean="0">
                                <a:latin typeface="Cambria Math"/>
                                <a:ea typeface="Cambria Math"/>
                              </a:rPr>
                              <m:t>1</m:t>
                            </m:r>
                          </m:num>
                          <m:den>
                            <m:r>
                              <a:rPr lang="de-CH" altLang="de-DE" sz="1000" i="1">
                                <a:latin typeface="Cambria Math"/>
                                <a:ea typeface="Cambria Math"/>
                              </a:rPr>
                              <m:t>2</m:t>
                            </m:r>
                          </m:den>
                        </m:f>
                      </m:sup>
                    </m:sSup>
                    <m:r>
                      <a:rPr lang="de-CH" altLang="de-DE" sz="1000" b="0" i="1" smtClean="0">
                        <a:latin typeface="Cambria Math"/>
                        <a:ea typeface="Cambria Math"/>
                      </a:rPr>
                      <m:t>,</m:t>
                    </m:r>
                    <m:r>
                      <a:rPr lang="de-CH" altLang="de-DE" sz="1000" b="0" i="1" smtClean="0">
                        <a:latin typeface="Cambria Math"/>
                        <a:ea typeface="Cambria Math"/>
                      </a:rPr>
                      <m:t>𝑃</m:t>
                    </m:r>
                    <m:r>
                      <a:rPr lang="de-CH" altLang="de-DE" sz="1000" i="1">
                        <a:latin typeface="Cambria Math"/>
                        <a:ea typeface="Cambria Math"/>
                      </a:rPr>
                      <m:t>∝</m:t>
                    </m:r>
                    <m:sSup>
                      <m:sSupPr>
                        <m:ctrlPr>
                          <a:rPr lang="de-CH" altLang="de-DE" sz="1000" i="1">
                            <a:latin typeface="Cambria Math" panose="02040503050406030204" pitchFamily="18" charset="0"/>
                            <a:ea typeface="Cambria Math"/>
                          </a:rPr>
                        </m:ctrlPr>
                      </m:sSupPr>
                      <m:e>
                        <m:r>
                          <a:rPr lang="de-CH" altLang="de-DE" sz="1000" i="1">
                            <a:latin typeface="Cambria Math"/>
                            <a:ea typeface="Cambria Math"/>
                          </a:rPr>
                          <m:t>𝑍</m:t>
                        </m:r>
                      </m:e>
                      <m:sup>
                        <m:r>
                          <a:rPr lang="de-CH" altLang="de-DE" sz="1000" b="0" i="1" smtClean="0">
                            <a:latin typeface="Cambria Math"/>
                            <a:ea typeface="Cambria Math"/>
                          </a:rPr>
                          <m:t>2</m:t>
                        </m:r>
                      </m:sup>
                    </m:sSup>
                  </m:oMath>
                </a14:m>
                <a:endParaRPr lang="de-DE" altLang="de-DE" dirty="0">
                  <a:latin typeface="Arial" pitchFamily="34" charset="0"/>
                </a:endParaRPr>
              </a:p>
              <a:p>
                <a:pPr marL="0" indent="0" eaLnBrk="1" hangingPunct="1">
                  <a:buNone/>
                </a:pPr>
                <a:r>
                  <a:rPr lang="de-DE" altLang="de-DE" dirty="0" err="1">
                    <a:latin typeface="Arial" pitchFamily="34" charset="0"/>
                  </a:rPr>
                  <a:t>Put</a:t>
                </a:r>
                <a:r>
                  <a:rPr lang="de-DE" altLang="de-DE" dirty="0">
                    <a:latin typeface="Arial" pitchFamily="34" charset="0"/>
                  </a:rPr>
                  <a:t> </a:t>
                </a:r>
                <a:r>
                  <a:rPr lang="de-DE" altLang="de-DE" dirty="0" err="1">
                    <a:latin typeface="Arial" pitchFamily="34" charset="0"/>
                  </a:rPr>
                  <a:t>first</a:t>
                </a:r>
                <a:r>
                  <a:rPr lang="de-DE" altLang="de-DE" baseline="0" dirty="0">
                    <a:latin typeface="Arial" pitchFamily="34" charset="0"/>
                  </a:rPr>
                  <a:t> </a:t>
                </a:r>
                <a:r>
                  <a:rPr lang="de-DE" altLang="de-DE" baseline="0" dirty="0" err="1">
                    <a:latin typeface="Arial" pitchFamily="34" charset="0"/>
                  </a:rPr>
                  <a:t>demonstration</a:t>
                </a:r>
                <a:r>
                  <a:rPr lang="de-DE" altLang="de-DE" baseline="0" dirty="0">
                    <a:latin typeface="Arial" pitchFamily="34" charset="0"/>
                  </a:rPr>
                  <a:t>. https://www.ncbi.nlm.nih.gov/pubmed/17358688</a:t>
                </a:r>
              </a:p>
              <a:p>
                <a:pPr marL="0" indent="0" eaLnBrk="1" hangingPunct="1">
                  <a:buNone/>
                </a:pPr>
                <a:endParaRPr lang="de-DE" altLang="de-DE" dirty="0">
                  <a:latin typeface="Arial" pitchFamily="34" charset="0"/>
                </a:endParaRPr>
              </a:p>
            </p:txBody>
          </p:sp>
        </mc:Choice>
        <mc:Fallback xmlns="">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r>
                  <a:rPr lang="en-US" altLang="de-DE" sz="1000" dirty="0" smtClean="0">
                    <a:latin typeface="+mn-lt"/>
                  </a:rPr>
                  <a:t>I</a:t>
                </a:r>
                <a:r>
                  <a:rPr lang="en-US" altLang="de-DE" sz="1000" b="0" dirty="0" smtClean="0">
                    <a:latin typeface="+mn-lt"/>
                  </a:rPr>
                  <a:t>t can start after the FEL exponential regime </a:t>
                </a:r>
              </a:p>
              <a:p>
                <a:pPr marL="0" indent="0" eaLnBrk="1" hangingPunct="1">
                  <a:buNone/>
                </a:pPr>
                <a:r>
                  <a:rPr lang="de-DE" altLang="de-DE" dirty="0" smtClean="0">
                    <a:latin typeface="Arial" pitchFamily="34" charset="0"/>
                  </a:rPr>
                  <a:t>In </a:t>
                </a:r>
                <a:r>
                  <a:rPr lang="de-DE" altLang="de-DE" dirty="0" err="1" smtClean="0">
                    <a:latin typeface="Arial" pitchFamily="34" charset="0"/>
                  </a:rPr>
                  <a:t>superradiance</a:t>
                </a:r>
                <a:r>
                  <a:rPr lang="de-DE" altLang="de-DE" dirty="0" smtClean="0">
                    <a:latin typeface="Arial" pitchFamily="34" charset="0"/>
                  </a:rPr>
                  <a:t>: </a:t>
                </a:r>
                <a:r>
                  <a:rPr lang="de-CH" altLang="de-DE" sz="1000" b="0" i="0" smtClean="0">
                    <a:latin typeface="Cambria Math"/>
                  </a:rPr>
                  <a:t>𝐸</a:t>
                </a:r>
                <a:r>
                  <a:rPr lang="de-CH" altLang="de-DE" sz="1000" b="0" i="0" smtClean="0">
                    <a:latin typeface="Cambria Math"/>
                    <a:ea typeface="Cambria Math"/>
                  </a:rPr>
                  <a:t>∝𝑍^(3/2),𝜎</a:t>
                </a:r>
                <a:r>
                  <a:rPr lang="de-CH" altLang="de-DE" sz="1000" i="0">
                    <a:latin typeface="Cambria Math"/>
                    <a:ea typeface="Cambria Math"/>
                  </a:rPr>
                  <a:t>∝𝑍^(</a:t>
                </a:r>
                <a:r>
                  <a:rPr lang="de-CH" altLang="de-DE" sz="1000" b="0" i="0" smtClean="0">
                    <a:latin typeface="Cambria Math"/>
                    <a:ea typeface="Cambria Math"/>
                  </a:rPr>
                  <a:t>−1</a:t>
                </a:r>
                <a:r>
                  <a:rPr lang="de-CH" altLang="de-DE" sz="1000" b="0" i="0">
                    <a:latin typeface="Cambria Math"/>
                    <a:ea typeface="Cambria Math"/>
                  </a:rPr>
                  <a:t>/</a:t>
                </a:r>
                <a:r>
                  <a:rPr lang="de-CH" altLang="de-DE" sz="1000" i="0">
                    <a:latin typeface="Cambria Math"/>
                    <a:ea typeface="Cambria Math"/>
                  </a:rPr>
                  <a:t>2)</a:t>
                </a:r>
                <a:r>
                  <a:rPr lang="de-CH" altLang="de-DE" sz="1000" b="0" i="0" smtClean="0">
                    <a:latin typeface="Cambria Math"/>
                    <a:ea typeface="Cambria Math"/>
                  </a:rPr>
                  <a:t>,𝑃</a:t>
                </a:r>
                <a:r>
                  <a:rPr lang="de-CH" altLang="de-DE" sz="1000" i="0">
                    <a:latin typeface="Cambria Math"/>
                    <a:ea typeface="Cambria Math"/>
                  </a:rPr>
                  <a:t>∝𝑍^</a:t>
                </a:r>
                <a:r>
                  <a:rPr lang="de-CH" altLang="de-DE" sz="1000" b="0" i="0" smtClean="0">
                    <a:latin typeface="Cambria Math"/>
                    <a:ea typeface="Cambria Math"/>
                  </a:rPr>
                  <a:t>2</a:t>
                </a:r>
                <a:endParaRPr lang="de-DE" altLang="de-DE" dirty="0" smtClean="0">
                  <a:latin typeface="Arial" pitchFamily="34" charset="0"/>
                </a:endParaRPr>
              </a:p>
              <a:p>
                <a:pPr marL="0" indent="0" eaLnBrk="1" hangingPunct="1">
                  <a:buNone/>
                </a:pPr>
                <a:r>
                  <a:rPr lang="de-DE" altLang="de-DE" dirty="0" err="1" smtClean="0">
                    <a:latin typeface="Arial" pitchFamily="34" charset="0"/>
                  </a:rPr>
                  <a:t>Put</a:t>
                </a:r>
                <a:r>
                  <a:rPr lang="de-DE" altLang="de-DE" dirty="0" smtClean="0">
                    <a:latin typeface="Arial" pitchFamily="34" charset="0"/>
                  </a:rPr>
                  <a:t> </a:t>
                </a:r>
                <a:r>
                  <a:rPr lang="de-DE" altLang="de-DE" dirty="0" err="1" smtClean="0">
                    <a:latin typeface="Arial" pitchFamily="34" charset="0"/>
                  </a:rPr>
                  <a:t>first</a:t>
                </a:r>
                <a:r>
                  <a:rPr lang="de-DE" altLang="de-DE" baseline="0" dirty="0" smtClean="0">
                    <a:latin typeface="Arial" pitchFamily="34" charset="0"/>
                  </a:rPr>
                  <a:t> </a:t>
                </a:r>
                <a:r>
                  <a:rPr lang="de-DE" altLang="de-DE" baseline="0" dirty="0" err="1" smtClean="0">
                    <a:latin typeface="Arial" pitchFamily="34" charset="0"/>
                  </a:rPr>
                  <a:t>demonstration</a:t>
                </a:r>
                <a:r>
                  <a:rPr lang="de-DE" altLang="de-DE" baseline="0" dirty="0" smtClean="0">
                    <a:latin typeface="Arial" pitchFamily="34" charset="0"/>
                  </a:rPr>
                  <a:t>. https://www.ncbi.nlm.nih.gov/pubmed/17358688</a:t>
                </a:r>
              </a:p>
              <a:p>
                <a:pPr marL="0" indent="0" eaLnBrk="1" hangingPunct="1">
                  <a:buNone/>
                </a:pPr>
                <a:endParaRPr lang="de-DE" altLang="de-DE" dirty="0" smtClean="0">
                  <a:latin typeface="Arial" pitchFamily="34" charset="0"/>
                </a:endParaRPr>
              </a:p>
            </p:txBody>
          </p:sp>
        </mc:Fallback>
      </mc:AlternateContent>
    </p:spTree>
    <p:extLst>
      <p:ext uri="{BB962C8B-B14F-4D97-AF65-F5344CB8AC3E}">
        <p14:creationId xmlns:p14="http://schemas.microsoft.com/office/powerpoint/2010/main" val="842346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48496" y="9432288"/>
            <a:ext cx="2944486" cy="49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51" tIns="47775" rIns="95551" bIns="47775" anchor="b"/>
          <a:lstStyle>
            <a:lvl1pPr defTabSz="957263">
              <a:defRPr b="1">
                <a:solidFill>
                  <a:schemeClr val="tx1"/>
                </a:solidFill>
                <a:latin typeface="Arial" pitchFamily="34" charset="0"/>
              </a:defRPr>
            </a:lvl1pPr>
            <a:lvl2pPr marL="742950" indent="-285750" defTabSz="957263">
              <a:defRPr b="1">
                <a:solidFill>
                  <a:schemeClr val="tx1"/>
                </a:solidFill>
                <a:latin typeface="Arial" pitchFamily="34" charset="0"/>
              </a:defRPr>
            </a:lvl2pPr>
            <a:lvl3pPr marL="1143000" indent="-228600" defTabSz="957263">
              <a:defRPr b="1">
                <a:solidFill>
                  <a:schemeClr val="tx1"/>
                </a:solidFill>
                <a:latin typeface="Arial" pitchFamily="34" charset="0"/>
              </a:defRPr>
            </a:lvl3pPr>
            <a:lvl4pPr marL="1600200" indent="-228600" defTabSz="957263">
              <a:defRPr b="1">
                <a:solidFill>
                  <a:schemeClr val="tx1"/>
                </a:solidFill>
                <a:latin typeface="Arial" pitchFamily="34" charset="0"/>
              </a:defRPr>
            </a:lvl4pPr>
            <a:lvl5pPr marL="2057400" indent="-228600" defTabSz="957263">
              <a:defRPr b="1">
                <a:solidFill>
                  <a:schemeClr val="tx1"/>
                </a:solidFill>
                <a:latin typeface="Arial" pitchFamily="34" charset="0"/>
              </a:defRPr>
            </a:lvl5pPr>
            <a:lvl6pPr marL="2514600" indent="-228600" defTabSz="957263" eaLnBrk="0" fontAlgn="base" hangingPunct="0">
              <a:spcBef>
                <a:spcPct val="0"/>
              </a:spcBef>
              <a:spcAft>
                <a:spcPct val="0"/>
              </a:spcAft>
              <a:defRPr b="1">
                <a:solidFill>
                  <a:schemeClr val="tx1"/>
                </a:solidFill>
                <a:latin typeface="Arial" pitchFamily="34" charset="0"/>
              </a:defRPr>
            </a:lvl6pPr>
            <a:lvl7pPr marL="2971800" indent="-228600" defTabSz="957263" eaLnBrk="0" fontAlgn="base" hangingPunct="0">
              <a:spcBef>
                <a:spcPct val="0"/>
              </a:spcBef>
              <a:spcAft>
                <a:spcPct val="0"/>
              </a:spcAft>
              <a:defRPr b="1">
                <a:solidFill>
                  <a:schemeClr val="tx1"/>
                </a:solidFill>
                <a:latin typeface="Arial" pitchFamily="34" charset="0"/>
              </a:defRPr>
            </a:lvl7pPr>
            <a:lvl8pPr marL="3429000" indent="-228600" defTabSz="957263" eaLnBrk="0" fontAlgn="base" hangingPunct="0">
              <a:spcBef>
                <a:spcPct val="0"/>
              </a:spcBef>
              <a:spcAft>
                <a:spcPct val="0"/>
              </a:spcAft>
              <a:defRPr b="1">
                <a:solidFill>
                  <a:schemeClr val="tx1"/>
                </a:solidFill>
                <a:latin typeface="Arial" pitchFamily="34" charset="0"/>
              </a:defRPr>
            </a:lvl8pPr>
            <a:lvl9pPr marL="3886200" indent="-228600" defTabSz="957263" eaLnBrk="0" fontAlgn="base" hangingPunct="0">
              <a:spcBef>
                <a:spcPct val="0"/>
              </a:spcBef>
              <a:spcAft>
                <a:spcPct val="0"/>
              </a:spcAft>
              <a:defRPr b="1">
                <a:solidFill>
                  <a:schemeClr val="tx1"/>
                </a:solidFill>
                <a:latin typeface="Arial" pitchFamily="34" charset="0"/>
              </a:defRPr>
            </a:lvl9pPr>
          </a:lstStyle>
          <a:p>
            <a:pPr algn="r" eaLnBrk="1" hangingPunct="1"/>
            <a:fld id="{EDAB8CF4-627C-4E8E-AC9E-807A9B24AF65}" type="slidenum">
              <a:rPr lang="en-US" altLang="de-DE" sz="1300"/>
              <a:pPr algn="r" eaLnBrk="1" hangingPunct="1"/>
              <a:t>18</a:t>
            </a:fld>
            <a:endParaRPr lang="en-US" altLang="de-DE" sz="1300"/>
          </a:p>
        </p:txBody>
      </p:sp>
      <p:sp>
        <p:nvSpPr>
          <p:cNvPr id="21507" name="Rectangle 2"/>
          <p:cNvSpPr>
            <a:spLocks noGrp="1" noRot="1" noChangeAspect="1" noChangeArrowheads="1" noTextEdit="1"/>
          </p:cNvSpPr>
          <p:nvPr>
            <p:ph type="sldImg"/>
          </p:nvPr>
        </p:nvSpPr>
        <p:spPr>
          <a:xfrm>
            <a:off x="88900" y="746125"/>
            <a:ext cx="6616700" cy="3722688"/>
          </a:xfrm>
          <a:ln/>
        </p:spPr>
      </p:sp>
      <mc:AlternateContent xmlns:mc="http://schemas.openxmlformats.org/markup-compatibility/2006" xmlns:a14="http://schemas.microsoft.com/office/drawing/2010/main">
        <mc:Choice Requires="a14">
          <p:sp>
            <p:nvSpPr>
              <p:cNvPr id="21508"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marL="0" indent="0" eaLnBrk="1" hangingPunct="1">
                  <a:buNone/>
                </a:pPr>
                <a:endParaRPr lang="de-DE" altLang="de-DE" dirty="0">
                  <a:latin typeface="Arial" pitchFamily="34" charset="0"/>
                </a:endParaRPr>
              </a:p>
            </p:txBody>
          </p:sp>
        </mc:Choice>
        <mc:Fallback xmlns="">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r>
                  <a:rPr lang="en-US" altLang="de-DE" sz="1000" dirty="0" smtClean="0">
                    <a:latin typeface="+mn-lt"/>
                  </a:rPr>
                  <a:t>I</a:t>
                </a:r>
                <a:r>
                  <a:rPr lang="en-US" altLang="de-DE" sz="1000" b="0" dirty="0" smtClean="0">
                    <a:latin typeface="+mn-lt"/>
                  </a:rPr>
                  <a:t>t can start after the FEL exponential regime </a:t>
                </a:r>
              </a:p>
              <a:p>
                <a:pPr marL="0" indent="0" eaLnBrk="1" hangingPunct="1">
                  <a:buNone/>
                </a:pPr>
                <a:r>
                  <a:rPr lang="de-DE" altLang="de-DE" dirty="0" smtClean="0">
                    <a:latin typeface="Arial" pitchFamily="34" charset="0"/>
                  </a:rPr>
                  <a:t>In </a:t>
                </a:r>
                <a:r>
                  <a:rPr lang="de-DE" altLang="de-DE" dirty="0" err="1" smtClean="0">
                    <a:latin typeface="Arial" pitchFamily="34" charset="0"/>
                  </a:rPr>
                  <a:t>superradiance</a:t>
                </a:r>
                <a:r>
                  <a:rPr lang="de-DE" altLang="de-DE" dirty="0" smtClean="0">
                    <a:latin typeface="Arial" pitchFamily="34" charset="0"/>
                  </a:rPr>
                  <a:t>: </a:t>
                </a:r>
                <a:r>
                  <a:rPr lang="de-CH" altLang="de-DE" sz="1000" b="0" i="0" smtClean="0">
                    <a:latin typeface="Cambria Math"/>
                  </a:rPr>
                  <a:t>𝐸</a:t>
                </a:r>
                <a:r>
                  <a:rPr lang="de-CH" altLang="de-DE" sz="1000" b="0" i="0" smtClean="0">
                    <a:latin typeface="Cambria Math"/>
                    <a:ea typeface="Cambria Math"/>
                  </a:rPr>
                  <a:t>∝𝑍^(3/2),𝜎</a:t>
                </a:r>
                <a:r>
                  <a:rPr lang="de-CH" altLang="de-DE" sz="1000" i="0">
                    <a:latin typeface="Cambria Math"/>
                    <a:ea typeface="Cambria Math"/>
                  </a:rPr>
                  <a:t>∝𝑍^(</a:t>
                </a:r>
                <a:r>
                  <a:rPr lang="de-CH" altLang="de-DE" sz="1000" b="0" i="0" smtClean="0">
                    <a:latin typeface="Cambria Math"/>
                    <a:ea typeface="Cambria Math"/>
                  </a:rPr>
                  <a:t>−1</a:t>
                </a:r>
                <a:r>
                  <a:rPr lang="de-CH" altLang="de-DE" sz="1000" b="0" i="0">
                    <a:latin typeface="Cambria Math"/>
                    <a:ea typeface="Cambria Math"/>
                  </a:rPr>
                  <a:t>/</a:t>
                </a:r>
                <a:r>
                  <a:rPr lang="de-CH" altLang="de-DE" sz="1000" i="0">
                    <a:latin typeface="Cambria Math"/>
                    <a:ea typeface="Cambria Math"/>
                  </a:rPr>
                  <a:t>2)</a:t>
                </a:r>
                <a:r>
                  <a:rPr lang="de-CH" altLang="de-DE" sz="1000" b="0" i="0" smtClean="0">
                    <a:latin typeface="Cambria Math"/>
                    <a:ea typeface="Cambria Math"/>
                  </a:rPr>
                  <a:t>,𝑃</a:t>
                </a:r>
                <a:r>
                  <a:rPr lang="de-CH" altLang="de-DE" sz="1000" i="0">
                    <a:latin typeface="Cambria Math"/>
                    <a:ea typeface="Cambria Math"/>
                  </a:rPr>
                  <a:t>∝𝑍^</a:t>
                </a:r>
                <a:r>
                  <a:rPr lang="de-CH" altLang="de-DE" sz="1000" b="0" i="0" smtClean="0">
                    <a:latin typeface="Cambria Math"/>
                    <a:ea typeface="Cambria Math"/>
                  </a:rPr>
                  <a:t>2</a:t>
                </a:r>
                <a:endParaRPr lang="de-DE" altLang="de-DE" dirty="0" smtClean="0">
                  <a:latin typeface="Arial" pitchFamily="34" charset="0"/>
                </a:endParaRPr>
              </a:p>
              <a:p>
                <a:pPr marL="0" indent="0" eaLnBrk="1" hangingPunct="1">
                  <a:buNone/>
                </a:pPr>
                <a:r>
                  <a:rPr lang="de-DE" altLang="de-DE" dirty="0" err="1" smtClean="0">
                    <a:latin typeface="Arial" pitchFamily="34" charset="0"/>
                  </a:rPr>
                  <a:t>Put</a:t>
                </a:r>
                <a:r>
                  <a:rPr lang="de-DE" altLang="de-DE" dirty="0" smtClean="0">
                    <a:latin typeface="Arial" pitchFamily="34" charset="0"/>
                  </a:rPr>
                  <a:t> </a:t>
                </a:r>
                <a:r>
                  <a:rPr lang="de-DE" altLang="de-DE" dirty="0" err="1" smtClean="0">
                    <a:latin typeface="Arial" pitchFamily="34" charset="0"/>
                  </a:rPr>
                  <a:t>first</a:t>
                </a:r>
                <a:r>
                  <a:rPr lang="de-DE" altLang="de-DE" baseline="0" dirty="0" smtClean="0">
                    <a:latin typeface="Arial" pitchFamily="34" charset="0"/>
                  </a:rPr>
                  <a:t> </a:t>
                </a:r>
                <a:r>
                  <a:rPr lang="de-DE" altLang="de-DE" baseline="0" dirty="0" err="1" smtClean="0">
                    <a:latin typeface="Arial" pitchFamily="34" charset="0"/>
                  </a:rPr>
                  <a:t>demonstration</a:t>
                </a:r>
                <a:r>
                  <a:rPr lang="de-DE" altLang="de-DE" baseline="0" dirty="0" smtClean="0">
                    <a:latin typeface="Arial" pitchFamily="34" charset="0"/>
                  </a:rPr>
                  <a:t>. https://www.ncbi.nlm.nih.gov/pubmed/17358688</a:t>
                </a:r>
              </a:p>
              <a:p>
                <a:pPr marL="0" indent="0" eaLnBrk="1" hangingPunct="1">
                  <a:buNone/>
                </a:pPr>
                <a:endParaRPr lang="de-DE" altLang="de-DE" dirty="0" smtClean="0">
                  <a:latin typeface="Arial" pitchFamily="34" charset="0"/>
                </a:endParaRPr>
              </a:p>
            </p:txBody>
          </p:sp>
        </mc:Fallback>
      </mc:AlternateContent>
    </p:spTree>
    <p:extLst>
      <p:ext uri="{BB962C8B-B14F-4D97-AF65-F5344CB8AC3E}">
        <p14:creationId xmlns:p14="http://schemas.microsoft.com/office/powerpoint/2010/main" val="2695729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0"/>
              </a:spcBef>
              <a:spcAft>
                <a:spcPts val="0"/>
              </a:spcAft>
              <a:buClrTx/>
              <a:buNone/>
            </a:pPr>
            <a:endParaRPr lang="en-US" altLang="de-DE" sz="1000" dirty="0">
              <a:ea typeface="ヒラギノ角ゴ Pro W3" charset="-128"/>
              <a:cs typeface="Arial Narrow" pitchFamily="34" charset="0"/>
            </a:endParaRP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19</a:t>
            </a:fld>
            <a:endParaRPr lang="de-DE" dirty="0"/>
          </a:p>
        </p:txBody>
      </p:sp>
    </p:spTree>
    <p:extLst>
      <p:ext uri="{BB962C8B-B14F-4D97-AF65-F5344CB8AC3E}">
        <p14:creationId xmlns:p14="http://schemas.microsoft.com/office/powerpoint/2010/main" val="26674403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23</a:t>
            </a:fld>
            <a:endParaRPr lang="de-DE" dirty="0"/>
          </a:p>
        </p:txBody>
      </p:sp>
    </p:spTree>
    <p:extLst>
      <p:ext uri="{BB962C8B-B14F-4D97-AF65-F5344CB8AC3E}">
        <p14:creationId xmlns:p14="http://schemas.microsoft.com/office/powerpoint/2010/main" val="1363816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25</a:t>
            </a:fld>
            <a:endParaRPr lang="de-DE" dirty="0"/>
          </a:p>
        </p:txBody>
      </p:sp>
    </p:spTree>
    <p:extLst>
      <p:ext uri="{BB962C8B-B14F-4D97-AF65-F5344CB8AC3E}">
        <p14:creationId xmlns:p14="http://schemas.microsoft.com/office/powerpoint/2010/main" val="2102257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26</a:t>
            </a:fld>
            <a:endParaRPr lang="de-DE" dirty="0"/>
          </a:p>
        </p:txBody>
      </p:sp>
    </p:spTree>
    <p:extLst>
      <p:ext uri="{BB962C8B-B14F-4D97-AF65-F5344CB8AC3E}">
        <p14:creationId xmlns:p14="http://schemas.microsoft.com/office/powerpoint/2010/main" val="3490606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a:t>
            </a:fld>
            <a:endParaRPr lang="de-DE" dirty="0"/>
          </a:p>
        </p:txBody>
      </p:sp>
    </p:spTree>
    <p:extLst>
      <p:ext uri="{BB962C8B-B14F-4D97-AF65-F5344CB8AC3E}">
        <p14:creationId xmlns:p14="http://schemas.microsoft.com/office/powerpoint/2010/main" val="30032541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27</a:t>
            </a:fld>
            <a:endParaRPr lang="de-DE" dirty="0"/>
          </a:p>
        </p:txBody>
      </p:sp>
    </p:spTree>
    <p:extLst>
      <p:ext uri="{BB962C8B-B14F-4D97-AF65-F5344CB8AC3E}">
        <p14:creationId xmlns:p14="http://schemas.microsoft.com/office/powerpoint/2010/main" val="3076482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90488" marR="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de-DE" dirty="0" err="1"/>
              <a:t>For</a:t>
            </a:r>
            <a:r>
              <a:rPr lang="de-DE" baseline="0" dirty="0"/>
              <a:t> soft X-</a:t>
            </a:r>
            <a:r>
              <a:rPr lang="de-DE" baseline="0" dirty="0" err="1"/>
              <a:t>rays</a:t>
            </a:r>
            <a:r>
              <a:rPr lang="de-DE" baseline="0" dirty="0"/>
              <a:t>: </a:t>
            </a:r>
            <a:r>
              <a:rPr lang="en-US" sz="1000" dirty="0">
                <a:solidFill>
                  <a:srgbClr val="010000"/>
                </a:solidFill>
              </a:rPr>
              <a:t>brightness improvement of 2-5</a:t>
            </a:r>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30</a:t>
            </a:fld>
            <a:endParaRPr lang="de-DE" dirty="0"/>
          </a:p>
        </p:txBody>
      </p:sp>
    </p:spTree>
    <p:extLst>
      <p:ext uri="{BB962C8B-B14F-4D97-AF65-F5344CB8AC3E}">
        <p14:creationId xmlns:p14="http://schemas.microsoft.com/office/powerpoint/2010/main" val="471992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buClr>
                <a:srgbClr val="0070C0"/>
              </a:buClr>
              <a:buFont typeface="Wingdings" panose="05000000000000000000" pitchFamily="2" charset="2"/>
              <a:buChar char="Ø"/>
            </a:pPr>
            <a:r>
              <a:rPr lang="en-US" sz="1800" dirty="0"/>
              <a:t>In standard self-seeding: compromise between </a:t>
            </a:r>
          </a:p>
          <a:p>
            <a:pPr lvl="1">
              <a:buClr>
                <a:srgbClr val="0070C0"/>
              </a:buClr>
              <a:buFont typeface="Wingdings" panose="05000000000000000000" pitchFamily="2" charset="2"/>
              <a:buChar char="§"/>
            </a:pPr>
            <a:r>
              <a:rPr lang="en-US" sz="1800" dirty="0"/>
              <a:t>energy spread at section 2 (less modules wanted in section 1) &amp; </a:t>
            </a:r>
          </a:p>
          <a:p>
            <a:pPr lvl="1">
              <a:buClr>
                <a:srgbClr val="0070C0"/>
              </a:buClr>
              <a:buFont typeface="Wingdings" panose="05000000000000000000" pitchFamily="2" charset="2"/>
              <a:buChar char="§"/>
            </a:pPr>
            <a:r>
              <a:rPr lang="en-US" sz="1800" dirty="0"/>
              <a:t>seeding power after MC (more modules wanted in section 1)</a:t>
            </a:r>
          </a:p>
          <a:p>
            <a:pPr>
              <a:buClr>
                <a:srgbClr val="0070C0"/>
              </a:buClr>
              <a:buFont typeface="Wingdings" panose="05000000000000000000" pitchFamily="2" charset="2"/>
              <a:buChar char="Ø"/>
            </a:pPr>
            <a:endParaRPr lang="en-US" sz="1800" dirty="0"/>
          </a:p>
          <a:p>
            <a:pPr>
              <a:buClr>
                <a:srgbClr val="0070C0"/>
              </a:buClr>
              <a:buFont typeface="Wingdings" panose="05000000000000000000" pitchFamily="2" charset="2"/>
              <a:buChar char="Ø"/>
            </a:pPr>
            <a:r>
              <a:rPr lang="en-US" sz="1800" dirty="0"/>
              <a:t>Solution: use a fresh-slice to get high seed power </a:t>
            </a:r>
            <a:r>
              <a:rPr lang="en-US" sz="1800" i="1" dirty="0"/>
              <a:t>and</a:t>
            </a:r>
            <a:r>
              <a:rPr lang="en-US" sz="1800" dirty="0"/>
              <a:t> low energy spread</a:t>
            </a:r>
          </a:p>
          <a:p>
            <a:pPr marL="0" indent="0">
              <a:buClr>
                <a:srgbClr val="0070C0"/>
              </a:buClr>
              <a:buNone/>
            </a:pPr>
            <a:r>
              <a:rPr lang="en-US" sz="1800" i="1" dirty="0"/>
              <a:t>    [C. Emma et al, APL 110, 154101, 2017]</a:t>
            </a:r>
            <a:endParaRPr lang="en-US" sz="1800" dirty="0"/>
          </a:p>
          <a:p>
            <a:pPr>
              <a:buClr>
                <a:srgbClr val="0070C0"/>
              </a:buClr>
            </a:pPr>
            <a:r>
              <a:rPr lang="en-US" sz="1800" dirty="0"/>
              <a:t>Fresh slice with transverse beam tilt</a:t>
            </a:r>
          </a:p>
          <a:p>
            <a:pPr>
              <a:buClr>
                <a:srgbClr val="0070C0"/>
              </a:buClr>
            </a:pPr>
            <a:r>
              <a:rPr lang="en-US" sz="1800" dirty="0"/>
              <a:t>Results: 2 times higher brightness</a:t>
            </a:r>
          </a:p>
          <a:p>
            <a:pPr>
              <a:buClr>
                <a:srgbClr val="0070C0"/>
              </a:buClr>
            </a:pPr>
            <a:endParaRPr lang="en-US" sz="1800" dirty="0"/>
          </a:p>
          <a:p>
            <a:pPr>
              <a:buClr>
                <a:srgbClr val="0070C0"/>
              </a:buClr>
              <a:buFont typeface="Wingdings" panose="05000000000000000000" pitchFamily="2" charset="2"/>
              <a:buChar char="Ø"/>
            </a:pPr>
            <a:r>
              <a:rPr lang="en-US" sz="1800" dirty="0"/>
              <a:t>use a Si channel-cut crystal </a:t>
            </a:r>
            <a:r>
              <a:rPr lang="en-US" sz="1800" dirty="0" err="1"/>
              <a:t>monochromator</a:t>
            </a:r>
            <a:r>
              <a:rPr lang="en-US" sz="1800" dirty="0"/>
              <a:t>, seed generated by Bragg reflection. Proposed and demonstrated at SACLA: </a:t>
            </a:r>
            <a:r>
              <a:rPr lang="en-US" sz="1800" i="1" dirty="0"/>
              <a:t>[I. Inoue et al, Nat. Phot. 2019] . </a:t>
            </a:r>
          </a:p>
          <a:p>
            <a:pPr>
              <a:buClr>
                <a:srgbClr val="0070C0"/>
              </a:buClr>
              <a:buFont typeface="Wingdings" panose="05000000000000000000" pitchFamily="2" charset="2"/>
              <a:buChar char="Ø"/>
            </a:pPr>
            <a:r>
              <a:rPr lang="en-US" sz="1800" i="1" dirty="0"/>
              <a:t>Advantages: no SASE background, higher conversion efficiency</a:t>
            </a:r>
          </a:p>
          <a:p>
            <a:pPr>
              <a:buClr>
                <a:srgbClr val="0070C0"/>
              </a:buClr>
            </a:pPr>
            <a:endParaRPr lang="en-US" sz="1800" dirty="0"/>
          </a:p>
          <a:p>
            <a:pPr marL="90488" marR="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endParaRPr lang="en-US" sz="1000" dirty="0">
              <a:solidFill>
                <a:srgbClr val="010000"/>
              </a:solidFill>
            </a:endParaRPr>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31</a:t>
            </a:fld>
            <a:endParaRPr lang="de-DE" dirty="0"/>
          </a:p>
        </p:txBody>
      </p:sp>
    </p:spTree>
    <p:extLst>
      <p:ext uri="{BB962C8B-B14F-4D97-AF65-F5344CB8AC3E}">
        <p14:creationId xmlns:p14="http://schemas.microsoft.com/office/powerpoint/2010/main" val="2164049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10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10943901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10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25456424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39</a:t>
            </a:fld>
            <a:endParaRPr lang="de-DE" dirty="0"/>
          </a:p>
        </p:txBody>
      </p:sp>
    </p:spTree>
    <p:extLst>
      <p:ext uri="{BB962C8B-B14F-4D97-AF65-F5344CB8AC3E}">
        <p14:creationId xmlns:p14="http://schemas.microsoft.com/office/powerpoint/2010/main" val="3819530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40</a:t>
            </a:fld>
            <a:endParaRPr lang="de-DE" dirty="0"/>
          </a:p>
        </p:txBody>
      </p:sp>
    </p:spTree>
    <p:extLst>
      <p:ext uri="{BB962C8B-B14F-4D97-AF65-F5344CB8AC3E}">
        <p14:creationId xmlns:p14="http://schemas.microsoft.com/office/powerpoint/2010/main" val="3155527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42</a:t>
            </a:fld>
            <a:endParaRPr lang="de-DE" dirty="0"/>
          </a:p>
        </p:txBody>
      </p:sp>
    </p:spTree>
    <p:extLst>
      <p:ext uri="{BB962C8B-B14F-4D97-AF65-F5344CB8AC3E}">
        <p14:creationId xmlns:p14="http://schemas.microsoft.com/office/powerpoint/2010/main" val="3945390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00000"/>
              </a:lnSpc>
              <a:spcBef>
                <a:spcPts val="601"/>
              </a:spcBef>
              <a:buFont typeface="Arial" panose="020B0604020202020204" pitchFamily="34" charset="0"/>
              <a:buChar char="•"/>
              <a:tabLst>
                <a:tab pos="0" algn="l"/>
              </a:tabLst>
            </a:pPr>
            <a:r>
              <a:rPr lang="en-US" sz="1200" strike="noStrike" spc="-1" dirty="0">
                <a:solidFill>
                  <a:srgbClr val="000000"/>
                </a:solidFill>
                <a:latin typeface="Aptos"/>
              </a:rPr>
              <a:t>Standard FEL pulses start from shot noise (SASE process)</a:t>
            </a:r>
            <a:r>
              <a:rPr lang="en-US" sz="1200" spc="-1" dirty="0">
                <a:solidFill>
                  <a:srgbClr val="000000"/>
                </a:solidFill>
                <a:latin typeface="Aptos"/>
              </a:rPr>
              <a:t> </a:t>
            </a:r>
          </a:p>
          <a:p>
            <a:pPr marL="342900" indent="-342900">
              <a:lnSpc>
                <a:spcPct val="100000"/>
              </a:lnSpc>
              <a:spcBef>
                <a:spcPts val="601"/>
              </a:spcBef>
              <a:buFont typeface="Arial" panose="020B0604020202020204" pitchFamily="34" charset="0"/>
              <a:buChar char="•"/>
              <a:tabLst>
                <a:tab pos="0" algn="l"/>
              </a:tabLst>
            </a:pPr>
            <a:r>
              <a:rPr lang="en-US" sz="1200" strike="noStrike" spc="-1" dirty="0">
                <a:solidFill>
                  <a:srgbClr val="000000"/>
                </a:solidFill>
                <a:latin typeface="Aptos"/>
              </a:rPr>
              <a:t>Typical FEL pulses have durations of a few tens of fs, excellent transverse coherence but poor longitudinal coherence</a:t>
            </a:r>
          </a:p>
          <a:p>
            <a:pPr marL="342900" indent="-342900">
              <a:lnSpc>
                <a:spcPct val="100000"/>
              </a:lnSpc>
              <a:spcBef>
                <a:spcPts val="601"/>
              </a:spcBef>
              <a:buFont typeface="Arial" panose="020B0604020202020204" pitchFamily="34" charset="0"/>
              <a:buChar char="•"/>
              <a:tabLst>
                <a:tab pos="0" algn="l"/>
              </a:tabLst>
            </a:pPr>
            <a:r>
              <a:rPr lang="en-US" sz="1200" spc="-1" dirty="0">
                <a:solidFill>
                  <a:srgbClr val="000000"/>
                </a:solidFill>
                <a:latin typeface="Aptos"/>
              </a:rPr>
              <a:t>A typical pulse consists of multiple uncorrelated spikes in both time and spectral domains</a:t>
            </a:r>
            <a:endParaRPr lang="de-CH" dirty="0"/>
          </a:p>
        </p:txBody>
      </p:sp>
      <p:sp>
        <p:nvSpPr>
          <p:cNvPr id="4" name="Slide Number Placeholder 3"/>
          <p:cNvSpPr>
            <a:spLocks noGrp="1"/>
          </p:cNvSpPr>
          <p:nvPr>
            <p:ph type="sldNum" sz="quarter" idx="5"/>
          </p:nvPr>
        </p:nvSpPr>
        <p:spPr/>
        <p:txBody>
          <a:bodyPr/>
          <a:lstStyle/>
          <a:p>
            <a:fld id="{8DCC8309-BC96-4C19-B8F6-4BBD34A4CECF}" type="slidenum">
              <a:rPr lang="de-CH" smtClean="0"/>
              <a:t>4</a:t>
            </a:fld>
            <a:endParaRPr lang="de-CH"/>
          </a:p>
        </p:txBody>
      </p:sp>
    </p:spTree>
    <p:extLst>
      <p:ext uri="{BB962C8B-B14F-4D97-AF65-F5344CB8AC3E}">
        <p14:creationId xmlns:p14="http://schemas.microsoft.com/office/powerpoint/2010/main" val="2294091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5</a:t>
            </a:fld>
            <a:endParaRPr lang="de-DE" dirty="0"/>
          </a:p>
        </p:txBody>
      </p:sp>
    </p:spTree>
    <p:extLst>
      <p:ext uri="{BB962C8B-B14F-4D97-AF65-F5344CB8AC3E}">
        <p14:creationId xmlns:p14="http://schemas.microsoft.com/office/powerpoint/2010/main" val="890234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7</a:t>
            </a:fld>
            <a:endParaRPr lang="de-DE" dirty="0"/>
          </a:p>
        </p:txBody>
      </p:sp>
    </p:spTree>
    <p:extLst>
      <p:ext uri="{BB962C8B-B14F-4D97-AF65-F5344CB8AC3E}">
        <p14:creationId xmlns:p14="http://schemas.microsoft.com/office/powerpoint/2010/main" val="1133425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8</a:t>
            </a:fld>
            <a:endParaRPr lang="de-DE" dirty="0"/>
          </a:p>
        </p:txBody>
      </p:sp>
    </p:spTree>
    <p:extLst>
      <p:ext uri="{BB962C8B-B14F-4D97-AF65-F5344CB8AC3E}">
        <p14:creationId xmlns:p14="http://schemas.microsoft.com/office/powerpoint/2010/main" val="3008218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fld id="{8DCC8309-BC96-4C19-B8F6-4BBD34A4CECF}" type="slidenum">
              <a:rPr lang="de-CH" smtClean="0"/>
              <a:t>9</a:t>
            </a:fld>
            <a:endParaRPr lang="de-CH"/>
          </a:p>
        </p:txBody>
      </p:sp>
    </p:spTree>
    <p:extLst>
      <p:ext uri="{BB962C8B-B14F-4D97-AF65-F5344CB8AC3E}">
        <p14:creationId xmlns:p14="http://schemas.microsoft.com/office/powerpoint/2010/main" val="1792241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4021138" y="9720263"/>
            <a:ext cx="3076575"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27" tIns="49513" rIns="99027" bIns="49513" anchor="b"/>
          <a:lstStyle>
            <a:lvl1pPr defTabSz="957263">
              <a:defRPr b="1">
                <a:solidFill>
                  <a:schemeClr val="tx1"/>
                </a:solidFill>
                <a:latin typeface="Arial" panose="020B0604020202020204" pitchFamily="34" charset="0"/>
              </a:defRPr>
            </a:lvl1pPr>
            <a:lvl2pPr marL="742950" indent="-285750" defTabSz="957263">
              <a:defRPr b="1">
                <a:solidFill>
                  <a:schemeClr val="tx1"/>
                </a:solidFill>
                <a:latin typeface="Arial" panose="020B0604020202020204" pitchFamily="34" charset="0"/>
              </a:defRPr>
            </a:lvl2pPr>
            <a:lvl3pPr marL="1143000" indent="-228600" defTabSz="957263">
              <a:defRPr b="1">
                <a:solidFill>
                  <a:schemeClr val="tx1"/>
                </a:solidFill>
                <a:latin typeface="Arial" panose="020B0604020202020204" pitchFamily="34" charset="0"/>
              </a:defRPr>
            </a:lvl3pPr>
            <a:lvl4pPr marL="1600200" indent="-228600" defTabSz="957263">
              <a:defRPr b="1">
                <a:solidFill>
                  <a:schemeClr val="tx1"/>
                </a:solidFill>
                <a:latin typeface="Arial" panose="020B0604020202020204" pitchFamily="34" charset="0"/>
              </a:defRPr>
            </a:lvl4pPr>
            <a:lvl5pPr marL="2057400" indent="-228600" defTabSz="957263">
              <a:defRPr b="1">
                <a:solidFill>
                  <a:schemeClr val="tx1"/>
                </a:solidFill>
                <a:latin typeface="Arial" panose="020B0604020202020204" pitchFamily="34" charset="0"/>
              </a:defRPr>
            </a:lvl5pPr>
            <a:lvl6pPr marL="2514600" indent="-228600" defTabSz="957263" eaLnBrk="0" fontAlgn="base" hangingPunct="0">
              <a:spcBef>
                <a:spcPct val="0"/>
              </a:spcBef>
              <a:spcAft>
                <a:spcPct val="0"/>
              </a:spcAft>
              <a:defRPr b="1">
                <a:solidFill>
                  <a:schemeClr val="tx1"/>
                </a:solidFill>
                <a:latin typeface="Arial" panose="020B0604020202020204" pitchFamily="34" charset="0"/>
              </a:defRPr>
            </a:lvl6pPr>
            <a:lvl7pPr marL="2971800" indent="-228600" defTabSz="957263" eaLnBrk="0" fontAlgn="base" hangingPunct="0">
              <a:spcBef>
                <a:spcPct val="0"/>
              </a:spcBef>
              <a:spcAft>
                <a:spcPct val="0"/>
              </a:spcAft>
              <a:defRPr b="1">
                <a:solidFill>
                  <a:schemeClr val="tx1"/>
                </a:solidFill>
                <a:latin typeface="Arial" panose="020B0604020202020204" pitchFamily="34" charset="0"/>
              </a:defRPr>
            </a:lvl7pPr>
            <a:lvl8pPr marL="3429000" indent="-228600" defTabSz="957263" eaLnBrk="0" fontAlgn="base" hangingPunct="0">
              <a:spcBef>
                <a:spcPct val="0"/>
              </a:spcBef>
              <a:spcAft>
                <a:spcPct val="0"/>
              </a:spcAft>
              <a:defRPr b="1">
                <a:solidFill>
                  <a:schemeClr val="tx1"/>
                </a:solidFill>
                <a:latin typeface="Arial" panose="020B0604020202020204" pitchFamily="34" charset="0"/>
              </a:defRPr>
            </a:lvl8pPr>
            <a:lvl9pPr marL="3886200" indent="-228600" defTabSz="957263" eaLnBrk="0" fontAlgn="base" hangingPunct="0">
              <a:spcBef>
                <a:spcPct val="0"/>
              </a:spcBef>
              <a:spcAft>
                <a:spcPct val="0"/>
              </a:spcAft>
              <a:defRPr b="1">
                <a:solidFill>
                  <a:schemeClr val="tx1"/>
                </a:solidFill>
                <a:latin typeface="Arial" panose="020B0604020202020204" pitchFamily="34" charset="0"/>
              </a:defRPr>
            </a:lvl9pPr>
          </a:lstStyle>
          <a:p>
            <a:pPr algn="r" eaLnBrk="1" hangingPunct="1"/>
            <a:fld id="{74B5138D-B98D-4992-9052-CFCBD5DCD41B}" type="slidenum">
              <a:rPr lang="en-US" altLang="de-DE" sz="1300"/>
              <a:pPr algn="r" eaLnBrk="1" hangingPunct="1"/>
              <a:t>10</a:t>
            </a:fld>
            <a:endParaRPr lang="en-US" altLang="de-DE" sz="1300"/>
          </a:p>
        </p:txBody>
      </p:sp>
      <p:sp>
        <p:nvSpPr>
          <p:cNvPr id="20483" name="Rectangle 2"/>
          <p:cNvSpPr>
            <a:spLocks noGrp="1" noRot="1" noChangeAspect="1" noChangeArrowheads="1" noTextEdit="1"/>
          </p:cNvSpPr>
          <p:nvPr>
            <p:ph type="sldImg"/>
          </p:nvPr>
        </p:nvSpPr>
        <p:spPr>
          <a:xfrm>
            <a:off x="139700" y="768350"/>
            <a:ext cx="6819900" cy="3836988"/>
          </a:xfrm>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4931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11</a:t>
            </a:fld>
            <a:endParaRPr lang="de-DE" dirty="0"/>
          </a:p>
        </p:txBody>
      </p:sp>
    </p:spTree>
    <p:extLst>
      <p:ext uri="{BB962C8B-B14F-4D97-AF65-F5344CB8AC3E}">
        <p14:creationId xmlns:p14="http://schemas.microsoft.com/office/powerpoint/2010/main" val="2213079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rPr lang="en-US"/>
              <a:t>PSI Center for Accelerator Science and Engineering</a:t>
            </a:r>
            <a:endParaRPr/>
          </a:p>
        </p:txBody>
      </p:sp>
      <p:sp>
        <p:nvSpPr>
          <p:cNvPr id="3" name="PlaceHolder 2"/>
          <p:cNvSpPr>
            <a:spLocks noGrp="1"/>
          </p:cNvSpPr>
          <p:nvPr>
            <p:ph type="sldNum" idx="3"/>
          </p:nvPr>
        </p:nvSpPr>
        <p:spPr/>
        <p:txBody>
          <a:bodyPr/>
          <a:lstStyle/>
          <a:p>
            <a:fld id="{E7C0B398-E953-45B6-AFBE-164B2CD7E132}" type="slidenum">
              <a:t>‹#›</a:t>
            </a:fld>
            <a:endParaRPr/>
          </a:p>
        </p:txBody>
      </p:sp>
      <p:sp>
        <p:nvSpPr>
          <p:cNvPr id="4" name="PlaceHolder 3"/>
          <p:cNvSpPr>
            <a:spLocks noGrp="1"/>
          </p:cNvSpPr>
          <p:nvPr>
            <p:ph type="dt" idx="1"/>
          </p:nvPr>
        </p:nvSpPr>
        <p:spPr/>
        <p:txBody>
          <a:bodyPr/>
          <a:lstStyle/>
          <a:p>
            <a:r>
              <a:rPr lang="en-US"/>
              <a:t>1/7/2025</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28" name="PlaceHolder 2"/>
          <p:cNvSpPr>
            <a:spLocks noGrp="1"/>
          </p:cNvSpPr>
          <p:nvPr>
            <p:ph/>
          </p:nvPr>
        </p:nvSpPr>
        <p:spPr>
          <a:xfrm>
            <a:off x="695160" y="129204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9" name="PlaceHolder 3"/>
          <p:cNvSpPr>
            <a:spLocks noGrp="1"/>
          </p:cNvSpPr>
          <p:nvPr>
            <p:ph/>
          </p:nvPr>
        </p:nvSpPr>
        <p:spPr>
          <a:xfrm>
            <a:off x="695160" y="376200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5" name="PlaceHolder 4"/>
          <p:cNvSpPr>
            <a:spLocks noGrp="1"/>
          </p:cNvSpPr>
          <p:nvPr>
            <p:ph type="ftr" idx="2"/>
          </p:nvPr>
        </p:nvSpPr>
        <p:spPr/>
        <p:txBody>
          <a:bodyPr/>
          <a:lstStyle/>
          <a:p>
            <a:r>
              <a:rPr lang="en-US"/>
              <a:t>PSI Center for Accelerator Science and Engineering</a:t>
            </a:r>
            <a:endParaRPr/>
          </a:p>
        </p:txBody>
      </p:sp>
      <p:sp>
        <p:nvSpPr>
          <p:cNvPr id="6" name="PlaceHolder 5"/>
          <p:cNvSpPr>
            <a:spLocks noGrp="1"/>
          </p:cNvSpPr>
          <p:nvPr>
            <p:ph type="sldNum" idx="3"/>
          </p:nvPr>
        </p:nvSpPr>
        <p:spPr/>
        <p:txBody>
          <a:bodyPr/>
          <a:lstStyle/>
          <a:p>
            <a:fld id="{AC7887D3-BFC2-4245-979C-0FB28C86C188}" type="slidenum">
              <a:t>‹#›</a:t>
            </a:fld>
            <a:endParaRPr/>
          </a:p>
        </p:txBody>
      </p:sp>
      <p:sp>
        <p:nvSpPr>
          <p:cNvPr id="7" name="PlaceHolder 6"/>
          <p:cNvSpPr>
            <a:spLocks noGrp="1"/>
          </p:cNvSpPr>
          <p:nvPr>
            <p:ph type="dt" idx="1"/>
          </p:nvPr>
        </p:nvSpPr>
        <p:spPr/>
        <p:txBody>
          <a:bodyPr/>
          <a:lstStyle/>
          <a:p>
            <a:r>
              <a:rPr lang="en-US"/>
              <a:t>1/7/2025</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31"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2"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3" name="PlaceHolder 4"/>
          <p:cNvSpPr>
            <a:spLocks noGrp="1"/>
          </p:cNvSpPr>
          <p:nvPr>
            <p:ph/>
          </p:nvPr>
        </p:nvSpPr>
        <p:spPr>
          <a:xfrm>
            <a:off x="6951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4" name="PlaceHolder 5"/>
          <p:cNvSpPr>
            <a:spLocks noGrp="1"/>
          </p:cNvSpPr>
          <p:nvPr>
            <p:ph/>
          </p:nvPr>
        </p:nvSpPr>
        <p:spPr>
          <a:xfrm>
            <a:off x="52887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7" name="PlaceHolder 6"/>
          <p:cNvSpPr>
            <a:spLocks noGrp="1"/>
          </p:cNvSpPr>
          <p:nvPr>
            <p:ph type="ftr" idx="2"/>
          </p:nvPr>
        </p:nvSpPr>
        <p:spPr/>
        <p:txBody>
          <a:bodyPr/>
          <a:lstStyle/>
          <a:p>
            <a:r>
              <a:rPr lang="en-US"/>
              <a:t>PSI Center for Accelerator Science and Engineering</a:t>
            </a:r>
            <a:endParaRPr/>
          </a:p>
        </p:txBody>
      </p:sp>
      <p:sp>
        <p:nvSpPr>
          <p:cNvPr id="8" name="PlaceHolder 7"/>
          <p:cNvSpPr>
            <a:spLocks noGrp="1"/>
          </p:cNvSpPr>
          <p:nvPr>
            <p:ph type="sldNum" idx="3"/>
          </p:nvPr>
        </p:nvSpPr>
        <p:spPr/>
        <p:txBody>
          <a:bodyPr/>
          <a:lstStyle/>
          <a:p>
            <a:fld id="{14E5E782-972E-4DD2-8F37-196391E16CD9}" type="slidenum">
              <a:t>‹#›</a:t>
            </a:fld>
            <a:endParaRPr/>
          </a:p>
        </p:txBody>
      </p:sp>
      <p:sp>
        <p:nvSpPr>
          <p:cNvPr id="9" name="PlaceHolder 8"/>
          <p:cNvSpPr>
            <a:spLocks noGrp="1"/>
          </p:cNvSpPr>
          <p:nvPr>
            <p:ph type="dt" idx="1"/>
          </p:nvPr>
        </p:nvSpPr>
        <p:spPr/>
        <p:txBody>
          <a:bodyPr/>
          <a:lstStyle/>
          <a:p>
            <a:r>
              <a:rPr lang="en-US"/>
              <a:t>1/7/2025</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36" name="PlaceHolder 2"/>
          <p:cNvSpPr>
            <a:spLocks noGrp="1"/>
          </p:cNvSpPr>
          <p:nvPr>
            <p:ph/>
          </p:nvPr>
        </p:nvSpPr>
        <p:spPr>
          <a:xfrm>
            <a:off x="69516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7" name="PlaceHolder 3"/>
          <p:cNvSpPr>
            <a:spLocks noGrp="1"/>
          </p:cNvSpPr>
          <p:nvPr>
            <p:ph/>
          </p:nvPr>
        </p:nvSpPr>
        <p:spPr>
          <a:xfrm>
            <a:off x="372600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8" name="PlaceHolder 4"/>
          <p:cNvSpPr>
            <a:spLocks noGrp="1"/>
          </p:cNvSpPr>
          <p:nvPr>
            <p:ph/>
          </p:nvPr>
        </p:nvSpPr>
        <p:spPr>
          <a:xfrm>
            <a:off x="675684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39" name="PlaceHolder 5"/>
          <p:cNvSpPr>
            <a:spLocks noGrp="1"/>
          </p:cNvSpPr>
          <p:nvPr>
            <p:ph/>
          </p:nvPr>
        </p:nvSpPr>
        <p:spPr>
          <a:xfrm>
            <a:off x="69516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40" name="PlaceHolder 6"/>
          <p:cNvSpPr>
            <a:spLocks noGrp="1"/>
          </p:cNvSpPr>
          <p:nvPr>
            <p:ph/>
          </p:nvPr>
        </p:nvSpPr>
        <p:spPr>
          <a:xfrm>
            <a:off x="372600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41" name="PlaceHolder 7"/>
          <p:cNvSpPr>
            <a:spLocks noGrp="1"/>
          </p:cNvSpPr>
          <p:nvPr>
            <p:ph/>
          </p:nvPr>
        </p:nvSpPr>
        <p:spPr>
          <a:xfrm>
            <a:off x="675684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9" name="PlaceHolder 8"/>
          <p:cNvSpPr>
            <a:spLocks noGrp="1"/>
          </p:cNvSpPr>
          <p:nvPr>
            <p:ph type="ftr" idx="2"/>
          </p:nvPr>
        </p:nvSpPr>
        <p:spPr/>
        <p:txBody>
          <a:bodyPr/>
          <a:lstStyle/>
          <a:p>
            <a:r>
              <a:rPr lang="en-US"/>
              <a:t>PSI Center for Accelerator Science and Engineering</a:t>
            </a:r>
            <a:endParaRPr/>
          </a:p>
        </p:txBody>
      </p:sp>
      <p:sp>
        <p:nvSpPr>
          <p:cNvPr id="10" name="PlaceHolder 9"/>
          <p:cNvSpPr>
            <a:spLocks noGrp="1"/>
          </p:cNvSpPr>
          <p:nvPr>
            <p:ph type="sldNum" idx="3"/>
          </p:nvPr>
        </p:nvSpPr>
        <p:spPr/>
        <p:txBody>
          <a:bodyPr/>
          <a:lstStyle/>
          <a:p>
            <a:fld id="{0D047D41-7FE4-4EE0-A08D-00D6E55B8570}" type="slidenum">
              <a:t>‹#›</a:t>
            </a:fld>
            <a:endParaRPr/>
          </a:p>
        </p:txBody>
      </p:sp>
      <p:sp>
        <p:nvSpPr>
          <p:cNvPr id="11" name="PlaceHolder 10"/>
          <p:cNvSpPr>
            <a:spLocks noGrp="1"/>
          </p:cNvSpPr>
          <p:nvPr>
            <p:ph type="dt" idx="1"/>
          </p:nvPr>
        </p:nvSpPr>
        <p:spPr/>
        <p:txBody>
          <a:bodyPr/>
          <a:lstStyle/>
          <a:p>
            <a:r>
              <a:rPr lang="en-US"/>
              <a:t>1/7/2025</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ACB290F-B845-1F2A-62FE-3A2EE8A6DF2B}"/>
              </a:ext>
            </a:extLst>
          </p:cNvPr>
          <p:cNvSpPr>
            <a:spLocks noGrp="1"/>
          </p:cNvSpPr>
          <p:nvPr>
            <p:ph idx="1"/>
          </p:nvPr>
        </p:nvSpPr>
        <p:spPr>
          <a:xfrm>
            <a:off x="695160" y="1376640"/>
            <a:ext cx="8964360" cy="4644360"/>
          </a:xfrm>
        </p:spPr>
        <p:txBody>
          <a:body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6" name="Date Placeholder 3">
            <a:extLst>
              <a:ext uri="{FF2B5EF4-FFF2-40B4-BE49-F238E27FC236}">
                <a16:creationId xmlns:a16="http://schemas.microsoft.com/office/drawing/2014/main" id="{D48FB2A5-6D0F-3D55-4E0E-44C455AC36C4}"/>
              </a:ext>
            </a:extLst>
          </p:cNvPr>
          <p:cNvSpPr>
            <a:spLocks noGrp="1"/>
          </p:cNvSpPr>
          <p:nvPr>
            <p:ph type="dt" sz="half" idx="10"/>
          </p:nvPr>
        </p:nvSpPr>
        <p:spPr>
          <a:xfrm>
            <a:off x="9875880" y="6404400"/>
            <a:ext cx="1620360" cy="143640"/>
          </a:xfrm>
        </p:spPr>
        <p:txBody>
          <a:bodyPr/>
          <a:lstStyle/>
          <a:p>
            <a:r>
              <a:rPr lang="en-US"/>
              <a:t>1/7/2025</a:t>
            </a:r>
          </a:p>
        </p:txBody>
      </p:sp>
      <p:sp>
        <p:nvSpPr>
          <p:cNvPr id="7" name="Footer Placeholder 4">
            <a:extLst>
              <a:ext uri="{FF2B5EF4-FFF2-40B4-BE49-F238E27FC236}">
                <a16:creationId xmlns:a16="http://schemas.microsoft.com/office/drawing/2014/main" id="{E256D227-A248-9B8B-92C2-30A2D23155F2}"/>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9" name="Slide Number Placeholder 5">
            <a:extLst>
              <a:ext uri="{FF2B5EF4-FFF2-40B4-BE49-F238E27FC236}">
                <a16:creationId xmlns:a16="http://schemas.microsoft.com/office/drawing/2014/main" id="{5330CB47-232F-DD5E-357D-D7CA9D2E60E6}"/>
              </a:ext>
            </a:extLst>
          </p:cNvPr>
          <p:cNvSpPr>
            <a:spLocks noGrp="1"/>
          </p:cNvSpPr>
          <p:nvPr>
            <p:ph type="sldNum" sz="quarter" idx="12"/>
          </p:nvPr>
        </p:nvSpPr>
        <p:spPr>
          <a:xfrm>
            <a:off x="695160" y="6404400"/>
            <a:ext cx="703080" cy="143640"/>
          </a:xfrm>
        </p:spPr>
        <p:txBody>
          <a:bodyPr/>
          <a:lstStyle/>
          <a:p>
            <a:fld id="{2B53141B-806C-134B-AEBD-92C81C5280B5}" type="slidenum">
              <a:rPr lang="en-US" smtClean="0"/>
              <a:pPr/>
              <a:t>‹#›</a:t>
            </a:fld>
            <a:endParaRPr lang="en-US"/>
          </a:p>
        </p:txBody>
      </p:sp>
      <p:sp>
        <p:nvSpPr>
          <p:cNvPr id="11" name="Title 6">
            <a:extLst>
              <a:ext uri="{FF2B5EF4-FFF2-40B4-BE49-F238E27FC236}">
                <a16:creationId xmlns:a16="http://schemas.microsoft.com/office/drawing/2014/main" id="{AC5D95EC-FD6F-AC79-EAE0-F521F3759A32}"/>
              </a:ext>
            </a:extLst>
          </p:cNvPr>
          <p:cNvSpPr>
            <a:spLocks noGrp="1"/>
          </p:cNvSpPr>
          <p:nvPr>
            <p:ph type="title"/>
          </p:nvPr>
        </p:nvSpPr>
        <p:spPr>
          <a:xfrm>
            <a:off x="695160" y="278280"/>
            <a:ext cx="8964360" cy="810000"/>
          </a:xfrm>
        </p:spPr>
        <p:txBody>
          <a:bodyPr rtlCol="0"/>
          <a:lstStyle/>
          <a:p>
            <a:r>
              <a:rPr kumimoji="0" lang="de-CH"/>
              <a:t>Click to edit Master title style</a:t>
            </a:r>
            <a:endParaRPr kumimoji="0" lang="en-US"/>
          </a:p>
        </p:txBody>
      </p:sp>
    </p:spTree>
    <p:extLst>
      <p:ext uri="{BB962C8B-B14F-4D97-AF65-F5344CB8AC3E}">
        <p14:creationId xmlns:p14="http://schemas.microsoft.com/office/powerpoint/2010/main" val="414766792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4" name="Date Placeholder 3"/>
          <p:cNvSpPr>
            <a:spLocks noGrp="1"/>
          </p:cNvSpPr>
          <p:nvPr>
            <p:ph type="dt" sz="half" idx="10"/>
          </p:nvPr>
        </p:nvSpPr>
        <p:spPr/>
        <p:txBody>
          <a:bodyPr/>
          <a:lstStyle/>
          <a:p>
            <a:r>
              <a:rPr lang="en-US"/>
              <a:t>1/7/2025</a:t>
            </a:r>
          </a:p>
        </p:txBody>
      </p:sp>
      <p:sp>
        <p:nvSpPr>
          <p:cNvPr id="5" name="Footer Placeholder 4"/>
          <p:cNvSpPr>
            <a:spLocks noGrp="1"/>
          </p:cNvSpPr>
          <p:nvPr>
            <p:ph type="ftr" sz="quarter" idx="11"/>
          </p:nvPr>
        </p:nvSpPr>
        <p:spPr/>
        <p:txBody>
          <a:bodyPr/>
          <a:lstStyle/>
          <a:p>
            <a:r>
              <a:rPr lang="en-US"/>
              <a:t>PSI Center for Accelerator Science and Engineering</a:t>
            </a:r>
          </a:p>
        </p:txBody>
      </p:sp>
      <p:sp>
        <p:nvSpPr>
          <p:cNvPr id="6" name="Slide Number Placeholder 5"/>
          <p:cNvSpPr>
            <a:spLocks noGrp="1"/>
          </p:cNvSpPr>
          <p:nvPr>
            <p:ph type="sldNum" sz="quarter" idx="12"/>
          </p:nvPr>
        </p:nvSpPr>
        <p:spPr/>
        <p:txBody>
          <a:bodyPr/>
          <a:lstStyle/>
          <a:p>
            <a:fld id="{2B53141B-806C-134B-AEBD-92C81C5280B5}" type="slidenum">
              <a:rPr lang="en-US" smtClean="0"/>
              <a:pPr/>
              <a:t>‹#›</a:t>
            </a:fld>
            <a:endParaRPr lang="en-US"/>
          </a:p>
        </p:txBody>
      </p:sp>
      <p:sp>
        <p:nvSpPr>
          <p:cNvPr id="7" name="Title 6"/>
          <p:cNvSpPr>
            <a:spLocks noGrp="1"/>
          </p:cNvSpPr>
          <p:nvPr>
            <p:ph type="title"/>
          </p:nvPr>
        </p:nvSpPr>
        <p:spPr/>
        <p:txBody>
          <a:bodyPr rtlCol="0"/>
          <a:lstStyle/>
          <a:p>
            <a:r>
              <a:rPr kumimoji="0" lang="de-CH"/>
              <a:t>Click to edit Master title style</a:t>
            </a:r>
            <a:endParaRPr kumimoji="0" lang="en-US"/>
          </a:p>
        </p:txBody>
      </p:sp>
    </p:spTree>
    <p:extLst>
      <p:ext uri="{BB962C8B-B14F-4D97-AF65-F5344CB8AC3E}">
        <p14:creationId xmlns:p14="http://schemas.microsoft.com/office/powerpoint/2010/main" val="4044337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20713836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92" name="PlaceHolder 2"/>
          <p:cNvSpPr>
            <a:spLocks noGrp="1"/>
          </p:cNvSpPr>
          <p:nvPr>
            <p:ph type="subTitle"/>
          </p:nvPr>
        </p:nvSpPr>
        <p:spPr>
          <a:xfrm>
            <a:off x="695160" y="1292040"/>
            <a:ext cx="8964360" cy="472896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94" name="PlaceHolder 2"/>
          <p:cNvSpPr>
            <a:spLocks noGrp="1"/>
          </p:cNvSpPr>
          <p:nvPr>
            <p:ph/>
          </p:nvPr>
        </p:nvSpPr>
        <p:spPr>
          <a:xfrm>
            <a:off x="695160" y="1292040"/>
            <a:ext cx="896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96" name="PlaceHolder 2"/>
          <p:cNvSpPr>
            <a:spLocks noGrp="1"/>
          </p:cNvSpPr>
          <p:nvPr>
            <p:ph/>
          </p:nvPr>
        </p:nvSpPr>
        <p:spPr>
          <a:xfrm>
            <a:off x="6951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97" name="PlaceHolder 3"/>
          <p:cNvSpPr>
            <a:spLocks noGrp="1"/>
          </p:cNvSpPr>
          <p:nvPr>
            <p:ph/>
          </p:nvPr>
        </p:nvSpPr>
        <p:spPr>
          <a:xfrm>
            <a:off x="52887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7" name="PlaceHolder 2"/>
          <p:cNvSpPr>
            <a:spLocks noGrp="1"/>
          </p:cNvSpPr>
          <p:nvPr>
            <p:ph type="subTitle"/>
          </p:nvPr>
        </p:nvSpPr>
        <p:spPr>
          <a:xfrm>
            <a:off x="695160" y="1292040"/>
            <a:ext cx="8964360" cy="472896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
        <p:nvSpPr>
          <p:cNvPr id="4" name="PlaceHolder 3"/>
          <p:cNvSpPr>
            <a:spLocks noGrp="1"/>
          </p:cNvSpPr>
          <p:nvPr>
            <p:ph type="ftr" idx="2"/>
          </p:nvPr>
        </p:nvSpPr>
        <p:spPr/>
        <p:txBody>
          <a:bodyPr/>
          <a:lstStyle/>
          <a:p>
            <a:r>
              <a:rPr lang="en-US"/>
              <a:t>PSI Center for Accelerator Science and Engineering</a:t>
            </a:r>
            <a:endParaRPr/>
          </a:p>
        </p:txBody>
      </p:sp>
      <p:sp>
        <p:nvSpPr>
          <p:cNvPr id="5" name="PlaceHolder 4"/>
          <p:cNvSpPr>
            <a:spLocks noGrp="1"/>
          </p:cNvSpPr>
          <p:nvPr>
            <p:ph type="sldNum" idx="3"/>
          </p:nvPr>
        </p:nvSpPr>
        <p:spPr/>
        <p:txBody>
          <a:bodyPr/>
          <a:lstStyle/>
          <a:p>
            <a:fld id="{39856B25-14E5-4B6E-BF2B-5D2547E2F1D2}" type="slidenum">
              <a:t>‹#›</a:t>
            </a:fld>
            <a:endParaRPr/>
          </a:p>
        </p:txBody>
      </p:sp>
      <p:sp>
        <p:nvSpPr>
          <p:cNvPr id="2" name="PlaceHolder 5"/>
          <p:cNvSpPr>
            <a:spLocks noGrp="1"/>
          </p:cNvSpPr>
          <p:nvPr>
            <p:ph type="dt" idx="1"/>
          </p:nvPr>
        </p:nvSpPr>
        <p:spPr/>
        <p:txBody>
          <a:bodyPr/>
          <a:lstStyle/>
          <a:p>
            <a:r>
              <a:rPr lang="en-US"/>
              <a:t>1/7/2025</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9"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01"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02" name="PlaceHolder 3"/>
          <p:cNvSpPr>
            <a:spLocks noGrp="1"/>
          </p:cNvSpPr>
          <p:nvPr>
            <p:ph/>
          </p:nvPr>
        </p:nvSpPr>
        <p:spPr>
          <a:xfrm>
            <a:off x="52887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03" name="PlaceHolder 4"/>
          <p:cNvSpPr>
            <a:spLocks noGrp="1"/>
          </p:cNvSpPr>
          <p:nvPr>
            <p:ph/>
          </p:nvPr>
        </p:nvSpPr>
        <p:spPr>
          <a:xfrm>
            <a:off x="6951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05" name="PlaceHolder 2"/>
          <p:cNvSpPr>
            <a:spLocks noGrp="1"/>
          </p:cNvSpPr>
          <p:nvPr>
            <p:ph/>
          </p:nvPr>
        </p:nvSpPr>
        <p:spPr>
          <a:xfrm>
            <a:off x="6951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06"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07" name="PlaceHolder 4"/>
          <p:cNvSpPr>
            <a:spLocks noGrp="1"/>
          </p:cNvSpPr>
          <p:nvPr>
            <p:ph/>
          </p:nvPr>
        </p:nvSpPr>
        <p:spPr>
          <a:xfrm>
            <a:off x="52887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09"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0"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1" name="PlaceHolder 4"/>
          <p:cNvSpPr>
            <a:spLocks noGrp="1"/>
          </p:cNvSpPr>
          <p:nvPr>
            <p:ph/>
          </p:nvPr>
        </p:nvSpPr>
        <p:spPr>
          <a:xfrm>
            <a:off x="695160" y="376200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13" name="PlaceHolder 2"/>
          <p:cNvSpPr>
            <a:spLocks noGrp="1"/>
          </p:cNvSpPr>
          <p:nvPr>
            <p:ph/>
          </p:nvPr>
        </p:nvSpPr>
        <p:spPr>
          <a:xfrm>
            <a:off x="695160" y="129204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4" name="PlaceHolder 3"/>
          <p:cNvSpPr>
            <a:spLocks noGrp="1"/>
          </p:cNvSpPr>
          <p:nvPr>
            <p:ph/>
          </p:nvPr>
        </p:nvSpPr>
        <p:spPr>
          <a:xfrm>
            <a:off x="695160" y="376200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16"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7"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8" name="PlaceHolder 4"/>
          <p:cNvSpPr>
            <a:spLocks noGrp="1"/>
          </p:cNvSpPr>
          <p:nvPr>
            <p:ph/>
          </p:nvPr>
        </p:nvSpPr>
        <p:spPr>
          <a:xfrm>
            <a:off x="6951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19" name="PlaceHolder 5"/>
          <p:cNvSpPr>
            <a:spLocks noGrp="1"/>
          </p:cNvSpPr>
          <p:nvPr>
            <p:ph/>
          </p:nvPr>
        </p:nvSpPr>
        <p:spPr>
          <a:xfrm>
            <a:off x="52887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21" name="PlaceHolder 2"/>
          <p:cNvSpPr>
            <a:spLocks noGrp="1"/>
          </p:cNvSpPr>
          <p:nvPr>
            <p:ph/>
          </p:nvPr>
        </p:nvSpPr>
        <p:spPr>
          <a:xfrm>
            <a:off x="69516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2" name="PlaceHolder 3"/>
          <p:cNvSpPr>
            <a:spLocks noGrp="1"/>
          </p:cNvSpPr>
          <p:nvPr>
            <p:ph/>
          </p:nvPr>
        </p:nvSpPr>
        <p:spPr>
          <a:xfrm>
            <a:off x="372600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3" name="PlaceHolder 4"/>
          <p:cNvSpPr>
            <a:spLocks noGrp="1"/>
          </p:cNvSpPr>
          <p:nvPr>
            <p:ph/>
          </p:nvPr>
        </p:nvSpPr>
        <p:spPr>
          <a:xfrm>
            <a:off x="6756840" y="129204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4" name="PlaceHolder 5"/>
          <p:cNvSpPr>
            <a:spLocks noGrp="1"/>
          </p:cNvSpPr>
          <p:nvPr>
            <p:ph/>
          </p:nvPr>
        </p:nvSpPr>
        <p:spPr>
          <a:xfrm>
            <a:off x="69516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5" name="PlaceHolder 6"/>
          <p:cNvSpPr>
            <a:spLocks noGrp="1"/>
          </p:cNvSpPr>
          <p:nvPr>
            <p:ph/>
          </p:nvPr>
        </p:nvSpPr>
        <p:spPr>
          <a:xfrm>
            <a:off x="372600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6" name="PlaceHolder 7"/>
          <p:cNvSpPr>
            <a:spLocks noGrp="1"/>
          </p:cNvSpPr>
          <p:nvPr>
            <p:ph/>
          </p:nvPr>
        </p:nvSpPr>
        <p:spPr>
          <a:xfrm>
            <a:off x="6756840" y="3762000"/>
            <a:ext cx="288612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25285712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34308334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9" name="PlaceHolder 2"/>
          <p:cNvSpPr>
            <a:spLocks noGrp="1"/>
          </p:cNvSpPr>
          <p:nvPr>
            <p:ph/>
          </p:nvPr>
        </p:nvSpPr>
        <p:spPr>
          <a:xfrm>
            <a:off x="695160" y="1292040"/>
            <a:ext cx="896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4" name="PlaceHolder 3"/>
          <p:cNvSpPr>
            <a:spLocks noGrp="1"/>
          </p:cNvSpPr>
          <p:nvPr>
            <p:ph type="ftr" idx="2"/>
          </p:nvPr>
        </p:nvSpPr>
        <p:spPr/>
        <p:txBody>
          <a:bodyPr/>
          <a:lstStyle/>
          <a:p>
            <a:r>
              <a:rPr lang="en-US"/>
              <a:t>PSI Center for Accelerator Science and Engineering</a:t>
            </a:r>
            <a:endParaRPr/>
          </a:p>
        </p:txBody>
      </p:sp>
      <p:sp>
        <p:nvSpPr>
          <p:cNvPr id="5" name="PlaceHolder 4"/>
          <p:cNvSpPr>
            <a:spLocks noGrp="1"/>
          </p:cNvSpPr>
          <p:nvPr>
            <p:ph type="sldNum" idx="3"/>
          </p:nvPr>
        </p:nvSpPr>
        <p:spPr/>
        <p:txBody>
          <a:bodyPr/>
          <a:lstStyle/>
          <a:p>
            <a:fld id="{3CC9A08F-DFEE-4135-A82F-64EB85BF9C88}" type="slidenum">
              <a:t>‹#›</a:t>
            </a:fld>
            <a:endParaRPr/>
          </a:p>
        </p:txBody>
      </p:sp>
      <p:sp>
        <p:nvSpPr>
          <p:cNvPr id="6" name="PlaceHolder 5"/>
          <p:cNvSpPr>
            <a:spLocks noGrp="1"/>
          </p:cNvSpPr>
          <p:nvPr>
            <p:ph type="dt" idx="1"/>
          </p:nvPr>
        </p:nvSpPr>
        <p:spPr/>
        <p:txBody>
          <a:bodyPr/>
          <a:lstStyle/>
          <a:p>
            <a:r>
              <a:rPr lang="en-US"/>
              <a:t>1/7/2025</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035593368"/>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27958894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966503743"/>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588355567"/>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234944543"/>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8601541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2154282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9223373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902989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3386274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1" name="PlaceHolder 2"/>
          <p:cNvSpPr>
            <a:spLocks noGrp="1"/>
          </p:cNvSpPr>
          <p:nvPr>
            <p:ph/>
          </p:nvPr>
        </p:nvSpPr>
        <p:spPr>
          <a:xfrm>
            <a:off x="6951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2" name="PlaceHolder 3"/>
          <p:cNvSpPr>
            <a:spLocks noGrp="1"/>
          </p:cNvSpPr>
          <p:nvPr>
            <p:ph/>
          </p:nvPr>
        </p:nvSpPr>
        <p:spPr>
          <a:xfrm>
            <a:off x="52887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5" name="PlaceHolder 4"/>
          <p:cNvSpPr>
            <a:spLocks noGrp="1"/>
          </p:cNvSpPr>
          <p:nvPr>
            <p:ph type="ftr" idx="2"/>
          </p:nvPr>
        </p:nvSpPr>
        <p:spPr/>
        <p:txBody>
          <a:bodyPr/>
          <a:lstStyle/>
          <a:p>
            <a:r>
              <a:rPr lang="en-US"/>
              <a:t>PSI Center for Accelerator Science and Engineering</a:t>
            </a:r>
            <a:endParaRPr/>
          </a:p>
        </p:txBody>
      </p:sp>
      <p:sp>
        <p:nvSpPr>
          <p:cNvPr id="6" name="PlaceHolder 5"/>
          <p:cNvSpPr>
            <a:spLocks noGrp="1"/>
          </p:cNvSpPr>
          <p:nvPr>
            <p:ph type="sldNum" idx="3"/>
          </p:nvPr>
        </p:nvSpPr>
        <p:spPr/>
        <p:txBody>
          <a:bodyPr/>
          <a:lstStyle/>
          <a:p>
            <a:fld id="{BF2838D4-24E2-4B03-86EA-2F8525EBF1BF}" type="slidenum">
              <a:t>‹#›</a:t>
            </a:fld>
            <a:endParaRPr/>
          </a:p>
        </p:txBody>
      </p:sp>
      <p:sp>
        <p:nvSpPr>
          <p:cNvPr id="7" name="PlaceHolder 6"/>
          <p:cNvSpPr>
            <a:spLocks noGrp="1"/>
          </p:cNvSpPr>
          <p:nvPr>
            <p:ph type="dt" idx="1"/>
          </p:nvPr>
        </p:nvSpPr>
        <p:spPr/>
        <p:txBody>
          <a:bodyPr/>
          <a:lstStyle/>
          <a:p>
            <a:r>
              <a:rPr lang="en-US"/>
              <a:t>1/7/2025</a:t>
            </a: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12457710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559190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5900005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307970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r>
              <a:rPr lang="en-US" noProof="0"/>
              <a:t>1/7/2025</a:t>
            </a:r>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343270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9673282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7643087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9143397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0908702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4163525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3" name="PlaceHolder 2"/>
          <p:cNvSpPr>
            <a:spLocks noGrp="1"/>
          </p:cNvSpPr>
          <p:nvPr>
            <p:ph type="ftr" idx="2"/>
          </p:nvPr>
        </p:nvSpPr>
        <p:spPr/>
        <p:txBody>
          <a:bodyPr/>
          <a:lstStyle/>
          <a:p>
            <a:r>
              <a:rPr lang="en-US"/>
              <a:t>PSI Center for Accelerator Science and Engineering</a:t>
            </a:r>
            <a:endParaRPr/>
          </a:p>
        </p:txBody>
      </p:sp>
      <p:sp>
        <p:nvSpPr>
          <p:cNvPr id="4" name="PlaceHolder 3"/>
          <p:cNvSpPr>
            <a:spLocks noGrp="1"/>
          </p:cNvSpPr>
          <p:nvPr>
            <p:ph type="sldNum" idx="3"/>
          </p:nvPr>
        </p:nvSpPr>
        <p:spPr/>
        <p:txBody>
          <a:bodyPr/>
          <a:lstStyle/>
          <a:p>
            <a:fld id="{BFD9594D-C459-478F-BF0D-B53AF0C037AB}" type="slidenum">
              <a:t>‹#›</a:t>
            </a:fld>
            <a:endParaRPr/>
          </a:p>
        </p:txBody>
      </p:sp>
      <p:sp>
        <p:nvSpPr>
          <p:cNvPr id="5" name="PlaceHolder 4"/>
          <p:cNvSpPr>
            <a:spLocks noGrp="1"/>
          </p:cNvSpPr>
          <p:nvPr>
            <p:ph type="dt" idx="1"/>
          </p:nvPr>
        </p:nvSpPr>
        <p:spPr/>
        <p:txBody>
          <a:bodyPr/>
          <a:lstStyle/>
          <a:p>
            <a:r>
              <a:rPr lang="en-US"/>
              <a:t>1/7/2025</a:t>
            </a:r>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20472061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45840906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0089899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9461658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5846422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5492716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07358739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11046838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721933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en-US" noProof="0"/>
              <a:t>1/7/2025</a:t>
            </a:r>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465413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
        <p:nvSpPr>
          <p:cNvPr id="3" name="PlaceHolder 2"/>
          <p:cNvSpPr>
            <a:spLocks noGrp="1"/>
          </p:cNvSpPr>
          <p:nvPr>
            <p:ph type="ftr" idx="2"/>
          </p:nvPr>
        </p:nvSpPr>
        <p:spPr/>
        <p:txBody>
          <a:bodyPr/>
          <a:lstStyle/>
          <a:p>
            <a:r>
              <a:rPr lang="en-US"/>
              <a:t>PSI Center for Accelerator Science and Engineering</a:t>
            </a:r>
            <a:endParaRPr/>
          </a:p>
        </p:txBody>
      </p:sp>
      <p:sp>
        <p:nvSpPr>
          <p:cNvPr id="4" name="PlaceHolder 3"/>
          <p:cNvSpPr>
            <a:spLocks noGrp="1"/>
          </p:cNvSpPr>
          <p:nvPr>
            <p:ph type="sldNum" idx="3"/>
          </p:nvPr>
        </p:nvSpPr>
        <p:spPr/>
        <p:txBody>
          <a:bodyPr/>
          <a:lstStyle/>
          <a:p>
            <a:fld id="{12B888E9-2268-4BFD-ABC1-53EC6DF3D1D4}" type="slidenum">
              <a:t>‹#›</a:t>
            </a:fld>
            <a:endParaRPr/>
          </a:p>
        </p:txBody>
      </p:sp>
      <p:sp>
        <p:nvSpPr>
          <p:cNvPr id="5" name="PlaceHolder 4"/>
          <p:cNvSpPr>
            <a:spLocks noGrp="1"/>
          </p:cNvSpPr>
          <p:nvPr>
            <p:ph type="dt" idx="1"/>
          </p:nvPr>
        </p:nvSpPr>
        <p:spPr/>
        <p:txBody>
          <a:bodyPr/>
          <a:lstStyle/>
          <a:p>
            <a:r>
              <a:rPr lang="en-US"/>
              <a:t>1/7/2025</a:t>
            </a:r>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r>
              <a:rPr lang="en-US" noProof="0"/>
              <a:t>1/7/2025</a:t>
            </a:r>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2243118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r>
              <a:rPr lang="en-US" noProof="0"/>
              <a:t>1/7/2025</a:t>
            </a:r>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147089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16"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7" name="PlaceHolder 3"/>
          <p:cNvSpPr>
            <a:spLocks noGrp="1"/>
          </p:cNvSpPr>
          <p:nvPr>
            <p:ph/>
          </p:nvPr>
        </p:nvSpPr>
        <p:spPr>
          <a:xfrm>
            <a:off x="52887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18" name="PlaceHolder 4"/>
          <p:cNvSpPr>
            <a:spLocks noGrp="1"/>
          </p:cNvSpPr>
          <p:nvPr>
            <p:ph/>
          </p:nvPr>
        </p:nvSpPr>
        <p:spPr>
          <a:xfrm>
            <a:off x="6951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6" name="PlaceHolder 5"/>
          <p:cNvSpPr>
            <a:spLocks noGrp="1"/>
          </p:cNvSpPr>
          <p:nvPr>
            <p:ph type="ftr" idx="2"/>
          </p:nvPr>
        </p:nvSpPr>
        <p:spPr/>
        <p:txBody>
          <a:bodyPr/>
          <a:lstStyle/>
          <a:p>
            <a:r>
              <a:rPr lang="en-US"/>
              <a:t>PSI Center for Accelerator Science and Engineering</a:t>
            </a:r>
            <a:endParaRPr/>
          </a:p>
        </p:txBody>
      </p:sp>
      <p:sp>
        <p:nvSpPr>
          <p:cNvPr id="7" name="PlaceHolder 6"/>
          <p:cNvSpPr>
            <a:spLocks noGrp="1"/>
          </p:cNvSpPr>
          <p:nvPr>
            <p:ph type="sldNum" idx="3"/>
          </p:nvPr>
        </p:nvSpPr>
        <p:spPr/>
        <p:txBody>
          <a:bodyPr/>
          <a:lstStyle/>
          <a:p>
            <a:fld id="{3C8B59B0-889C-4751-82BA-49B7DABB5AD9}" type="slidenum">
              <a:t>‹#›</a:t>
            </a:fld>
            <a:endParaRPr/>
          </a:p>
        </p:txBody>
      </p:sp>
      <p:sp>
        <p:nvSpPr>
          <p:cNvPr id="8" name="PlaceHolder 7"/>
          <p:cNvSpPr>
            <a:spLocks noGrp="1"/>
          </p:cNvSpPr>
          <p:nvPr>
            <p:ph type="dt" idx="1"/>
          </p:nvPr>
        </p:nvSpPr>
        <p:spPr/>
        <p:txBody>
          <a:bodyPr/>
          <a:lstStyle/>
          <a:p>
            <a:r>
              <a:rPr lang="en-US"/>
              <a:t>1/7/2025</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20" name="PlaceHolder 2"/>
          <p:cNvSpPr>
            <a:spLocks noGrp="1"/>
          </p:cNvSpPr>
          <p:nvPr>
            <p:ph/>
          </p:nvPr>
        </p:nvSpPr>
        <p:spPr>
          <a:xfrm>
            <a:off x="695160" y="1292040"/>
            <a:ext cx="4374360" cy="472896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1"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2" name="PlaceHolder 4"/>
          <p:cNvSpPr>
            <a:spLocks noGrp="1"/>
          </p:cNvSpPr>
          <p:nvPr>
            <p:ph/>
          </p:nvPr>
        </p:nvSpPr>
        <p:spPr>
          <a:xfrm>
            <a:off x="5288760" y="376200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6" name="PlaceHolder 5"/>
          <p:cNvSpPr>
            <a:spLocks noGrp="1"/>
          </p:cNvSpPr>
          <p:nvPr>
            <p:ph type="ftr" idx="2"/>
          </p:nvPr>
        </p:nvSpPr>
        <p:spPr/>
        <p:txBody>
          <a:bodyPr/>
          <a:lstStyle/>
          <a:p>
            <a:r>
              <a:rPr lang="en-US"/>
              <a:t>PSI Center for Accelerator Science and Engineering</a:t>
            </a:r>
            <a:endParaRPr/>
          </a:p>
        </p:txBody>
      </p:sp>
      <p:sp>
        <p:nvSpPr>
          <p:cNvPr id="7" name="PlaceHolder 6"/>
          <p:cNvSpPr>
            <a:spLocks noGrp="1"/>
          </p:cNvSpPr>
          <p:nvPr>
            <p:ph type="sldNum" idx="3"/>
          </p:nvPr>
        </p:nvSpPr>
        <p:spPr/>
        <p:txBody>
          <a:bodyPr/>
          <a:lstStyle/>
          <a:p>
            <a:fld id="{DA0D6D13-D809-40D8-B22E-1A08FBF23F5C}" type="slidenum">
              <a:t>‹#›</a:t>
            </a:fld>
            <a:endParaRPr/>
          </a:p>
        </p:txBody>
      </p:sp>
      <p:sp>
        <p:nvSpPr>
          <p:cNvPr id="8" name="PlaceHolder 7"/>
          <p:cNvSpPr>
            <a:spLocks noGrp="1"/>
          </p:cNvSpPr>
          <p:nvPr>
            <p:ph type="dt" idx="1"/>
          </p:nvPr>
        </p:nvSpPr>
        <p:spPr/>
        <p:txBody>
          <a:bodyPr/>
          <a:lstStyle/>
          <a:p>
            <a:r>
              <a:rPr lang="en-US"/>
              <a:t>1/7/2025</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de-DE" sz="1800" b="0" strike="noStrike" spc="-1">
              <a:solidFill>
                <a:srgbClr val="000000"/>
              </a:solidFill>
              <a:latin typeface="Aptos"/>
            </a:endParaRPr>
          </a:p>
        </p:txBody>
      </p:sp>
      <p:sp>
        <p:nvSpPr>
          <p:cNvPr id="24" name="PlaceHolder 2"/>
          <p:cNvSpPr>
            <a:spLocks noGrp="1"/>
          </p:cNvSpPr>
          <p:nvPr>
            <p:ph/>
          </p:nvPr>
        </p:nvSpPr>
        <p:spPr>
          <a:xfrm>
            <a:off x="6951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5" name="PlaceHolder 3"/>
          <p:cNvSpPr>
            <a:spLocks noGrp="1"/>
          </p:cNvSpPr>
          <p:nvPr>
            <p:ph/>
          </p:nvPr>
        </p:nvSpPr>
        <p:spPr>
          <a:xfrm>
            <a:off x="5288760" y="1292040"/>
            <a:ext cx="437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26" name="PlaceHolder 4"/>
          <p:cNvSpPr>
            <a:spLocks noGrp="1"/>
          </p:cNvSpPr>
          <p:nvPr>
            <p:ph/>
          </p:nvPr>
        </p:nvSpPr>
        <p:spPr>
          <a:xfrm>
            <a:off x="695160" y="3762000"/>
            <a:ext cx="8964360" cy="2255400"/>
          </a:xfrm>
          <a:prstGeom prst="rect">
            <a:avLst/>
          </a:prstGeom>
          <a:noFill/>
          <a:ln w="0">
            <a:noFill/>
          </a:ln>
        </p:spPr>
        <p:txBody>
          <a:bodyPr lIns="0" tIns="0" rIns="0" bIns="0" anchor="t">
            <a:normAutofit/>
          </a:bodyPr>
          <a:lstStyle/>
          <a:p>
            <a:endParaRPr lang="de-DE" sz="2000" b="0" strike="noStrike" spc="-1">
              <a:solidFill>
                <a:srgbClr val="000000"/>
              </a:solidFill>
              <a:latin typeface="Aptos"/>
            </a:endParaRPr>
          </a:p>
        </p:txBody>
      </p:sp>
      <p:sp>
        <p:nvSpPr>
          <p:cNvPr id="6" name="PlaceHolder 5"/>
          <p:cNvSpPr>
            <a:spLocks noGrp="1"/>
          </p:cNvSpPr>
          <p:nvPr>
            <p:ph type="ftr" idx="2"/>
          </p:nvPr>
        </p:nvSpPr>
        <p:spPr/>
        <p:txBody>
          <a:bodyPr/>
          <a:lstStyle/>
          <a:p>
            <a:r>
              <a:rPr lang="en-US"/>
              <a:t>PSI Center for Accelerator Science and Engineering</a:t>
            </a:r>
            <a:endParaRPr/>
          </a:p>
        </p:txBody>
      </p:sp>
      <p:sp>
        <p:nvSpPr>
          <p:cNvPr id="7" name="PlaceHolder 6"/>
          <p:cNvSpPr>
            <a:spLocks noGrp="1"/>
          </p:cNvSpPr>
          <p:nvPr>
            <p:ph type="sldNum" idx="3"/>
          </p:nvPr>
        </p:nvSpPr>
        <p:spPr/>
        <p:txBody>
          <a:bodyPr/>
          <a:lstStyle/>
          <a:p>
            <a:fld id="{719F24BC-4982-47D1-9E3B-F58B08F168A0}" type="slidenum">
              <a:t>‹#›</a:t>
            </a:fld>
            <a:endParaRPr/>
          </a:p>
        </p:txBody>
      </p:sp>
      <p:sp>
        <p:nvSpPr>
          <p:cNvPr id="8" name="PlaceHolder 7"/>
          <p:cNvSpPr>
            <a:spLocks noGrp="1"/>
          </p:cNvSpPr>
          <p:nvPr>
            <p:ph type="dt" idx="1"/>
          </p:nvPr>
        </p:nvSpPr>
        <p:spPr/>
        <p:txBody>
          <a:bodyPr/>
          <a:lstStyle/>
          <a:p>
            <a:r>
              <a:rPr lang="en-US"/>
              <a:t>1/7/2025</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w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4.wmf"/><Relationship Id="rId2" Type="http://schemas.openxmlformats.org/officeDocument/2006/relationships/slideLayout" Target="../slideLayouts/slideLayout17.xml"/><Relationship Id="rId16" Type="http://schemas.openxmlformats.org/officeDocument/2006/relationships/image" Target="../media/image3.w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2.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1.wmf"/></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34" Type="http://schemas.openxmlformats.org/officeDocument/2006/relationships/slideLayout" Target="../slideLayouts/slideLayout61.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33" Type="http://schemas.openxmlformats.org/officeDocument/2006/relationships/slideLayout" Target="../slideLayouts/slideLayout60.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slideLayout" Target="../slideLayouts/slideLayout56.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32" Type="http://schemas.openxmlformats.org/officeDocument/2006/relationships/slideLayout" Target="../slideLayouts/slideLayout59.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slideLayout" Target="../slideLayouts/slideLayout55.xml"/><Relationship Id="rId36" Type="http://schemas.openxmlformats.org/officeDocument/2006/relationships/image" Target="../media/image1.wmf"/><Relationship Id="rId10" Type="http://schemas.openxmlformats.org/officeDocument/2006/relationships/slideLayout" Target="../slideLayouts/slideLayout37.xml"/><Relationship Id="rId19" Type="http://schemas.openxmlformats.org/officeDocument/2006/relationships/slideLayout" Target="../slideLayouts/slideLayout46.xml"/><Relationship Id="rId31" Type="http://schemas.openxmlformats.org/officeDocument/2006/relationships/slideLayout" Target="../slideLayouts/slideLayout58.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slideLayout" Target="../slideLayouts/slideLayout57.xml"/><Relationship Id="rId35" Type="http://schemas.openxmlformats.org/officeDocument/2006/relationships/theme" Target="../theme/theme3.xml"/><Relationship Id="rId8"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19"/>
          <p:cNvPicPr/>
          <p:nvPr/>
        </p:nvPicPr>
        <p:blipFill>
          <a:blip r:embed="rId17"/>
          <a:stretch/>
        </p:blipFill>
        <p:spPr>
          <a:xfrm>
            <a:off x="10614960" y="305280"/>
            <a:ext cx="881280" cy="362520"/>
          </a:xfrm>
          <a:prstGeom prst="rect">
            <a:avLst/>
          </a:prstGeom>
          <a:ln w="0">
            <a:noFill/>
          </a:ln>
        </p:spPr>
      </p:pic>
      <p:sp>
        <p:nvSpPr>
          <p:cNvPr id="7" name="PlaceHolder 1"/>
          <p:cNvSpPr>
            <a:spLocks noGrp="1"/>
          </p:cNvSpPr>
          <p:nvPr>
            <p:ph type="body"/>
          </p:nvPr>
        </p:nvSpPr>
        <p:spPr>
          <a:xfrm>
            <a:off x="695160" y="1376640"/>
            <a:ext cx="8964360" cy="4644360"/>
          </a:xfrm>
          <a:prstGeom prst="rect">
            <a:avLst/>
          </a:prstGeom>
          <a:noFill/>
          <a:ln w="0">
            <a:noFill/>
          </a:ln>
        </p:spPr>
        <p:txBody>
          <a:bodyPr lIns="0" tIns="0" rIns="0" bIns="0" anchor="t">
            <a:noAutofit/>
          </a:bodyPr>
          <a:lstStyle/>
          <a:p>
            <a:pPr marL="432000" indent="-324000">
              <a:lnSpc>
                <a:spcPct val="100000"/>
              </a:lnSpc>
              <a:spcBef>
                <a:spcPts val="601"/>
              </a:spcBef>
              <a:buClr>
                <a:srgbClr val="000000"/>
              </a:buClr>
              <a:buSzPct val="45000"/>
              <a:buFont typeface="Wingdings" charset="2"/>
              <a:buChar char=""/>
              <a:tabLst>
                <a:tab pos="0" algn="l"/>
              </a:tabLst>
            </a:pPr>
            <a:r>
              <a:rPr lang="en-GB" sz="2000" b="0" strike="noStrike" spc="-1">
                <a:solidFill>
                  <a:srgbClr val="000000"/>
                </a:solidFill>
                <a:latin typeface="Aptos"/>
              </a:rPr>
              <a:t>Add Content</a:t>
            </a:r>
            <a:endParaRPr lang="de-DE" sz="2000" b="0" strike="noStrike" spc="-1">
              <a:solidFill>
                <a:srgbClr val="000000"/>
              </a:solidFill>
              <a:latin typeface="Aptos"/>
            </a:endParaRPr>
          </a:p>
          <a:p>
            <a:pPr marL="864000" lvl="1" indent="-324000">
              <a:lnSpc>
                <a:spcPct val="100000"/>
              </a:lnSpc>
              <a:spcBef>
                <a:spcPts val="601"/>
              </a:spcBef>
              <a:buClr>
                <a:srgbClr val="000000"/>
              </a:buClr>
              <a:buSzPct val="75000"/>
              <a:buFont typeface="Symbol" charset="2"/>
              <a:buChar char=""/>
              <a:tabLst>
                <a:tab pos="536400" algn="l"/>
              </a:tabLst>
            </a:pPr>
            <a:r>
              <a:rPr lang="en-GB" sz="2000" b="0" strike="noStrike" spc="-1">
                <a:solidFill>
                  <a:srgbClr val="000000"/>
                </a:solidFill>
                <a:latin typeface="Aptos"/>
              </a:rPr>
              <a:t>Second Level</a:t>
            </a:r>
            <a:endParaRPr lang="de-DE" sz="2000" b="0" strike="noStrike" spc="-1">
              <a:solidFill>
                <a:srgbClr val="000000"/>
              </a:solidFill>
              <a:latin typeface="Aptos"/>
            </a:endParaRPr>
          </a:p>
          <a:p>
            <a:pPr marL="1296000" lvl="2" indent="-288000">
              <a:lnSpc>
                <a:spcPct val="100000"/>
              </a:lnSpc>
              <a:spcBef>
                <a:spcPts val="601"/>
              </a:spcBef>
              <a:buClr>
                <a:srgbClr val="000000"/>
              </a:buClr>
              <a:buSzPct val="45000"/>
              <a:buFont typeface="Wingdings" charset="2"/>
              <a:buChar char=""/>
              <a:tabLst>
                <a:tab pos="536400" algn="l"/>
              </a:tabLst>
            </a:pPr>
            <a:r>
              <a:rPr lang="en-GB" sz="2000" b="0" strike="noStrike" spc="-1">
                <a:solidFill>
                  <a:srgbClr val="000000"/>
                </a:solidFill>
                <a:latin typeface="Aptos"/>
              </a:rPr>
              <a:t>Third Level</a:t>
            </a:r>
            <a:endParaRPr lang="de-DE" sz="2000" b="0" strike="noStrike" spc="-1">
              <a:solidFill>
                <a:srgbClr val="000000"/>
              </a:solidFill>
              <a:latin typeface="Aptos"/>
            </a:endParaRPr>
          </a:p>
        </p:txBody>
      </p:sp>
      <p:sp>
        <p:nvSpPr>
          <p:cNvPr id="2" name="PlaceHolder 2"/>
          <p:cNvSpPr>
            <a:spLocks noGrp="1"/>
          </p:cNvSpPr>
          <p:nvPr>
            <p:ph type="dt" idx="1"/>
          </p:nvPr>
        </p:nvSpPr>
        <p:spPr>
          <a:xfrm>
            <a:off x="9875880" y="6404400"/>
            <a:ext cx="1620360" cy="143640"/>
          </a:xfrm>
          <a:prstGeom prst="rect">
            <a:avLst/>
          </a:prstGeom>
          <a:noFill/>
          <a:ln w="0">
            <a:noFill/>
          </a:ln>
        </p:spPr>
        <p:txBody>
          <a:bodyPr lIns="0" tIns="0" rIns="0" bIns="0" anchor="t">
            <a:noAutofit/>
          </a:bodyPr>
          <a:lstStyle>
            <a:lvl1pPr algn="r">
              <a:lnSpc>
                <a:spcPct val="100000"/>
              </a:lnSpc>
              <a:buNone/>
              <a:defRPr lang="de-CH" sz="1000" b="0" strike="noStrike" spc="-1">
                <a:solidFill>
                  <a:srgbClr val="000000"/>
                </a:solidFill>
                <a:latin typeface="Aptos"/>
              </a:defRPr>
            </a:lvl1pPr>
          </a:lstStyle>
          <a:p>
            <a:pPr algn="r">
              <a:lnSpc>
                <a:spcPct val="100000"/>
              </a:lnSpc>
              <a:buNone/>
            </a:pPr>
            <a:r>
              <a:rPr lang="en-US" sz="1000" b="0" strike="noStrike" spc="-1">
                <a:solidFill>
                  <a:srgbClr val="000000"/>
                </a:solidFill>
                <a:latin typeface="Aptos"/>
              </a:rPr>
              <a:t>1/7/2025</a:t>
            </a:r>
            <a:endParaRPr lang="en-US" sz="1000" b="0" strike="noStrike" spc="-1">
              <a:latin typeface="Times New Roman"/>
            </a:endParaRPr>
          </a:p>
        </p:txBody>
      </p:sp>
      <p:sp>
        <p:nvSpPr>
          <p:cNvPr id="3" name="PlaceHolder 3"/>
          <p:cNvSpPr>
            <a:spLocks noGrp="1"/>
          </p:cNvSpPr>
          <p:nvPr>
            <p:ph type="ftr" idx="2"/>
          </p:nvPr>
        </p:nvSpPr>
        <p:spPr>
          <a:xfrm>
            <a:off x="1614600" y="6404400"/>
            <a:ext cx="8044920" cy="143640"/>
          </a:xfrm>
          <a:prstGeom prst="rect">
            <a:avLst/>
          </a:prstGeom>
          <a:noFill/>
          <a:ln w="0">
            <a:noFill/>
          </a:ln>
        </p:spPr>
        <p:txBody>
          <a:bodyPr lIns="0" tIns="0" rIns="0" bIns="0" anchor="t">
            <a:noAutofit/>
          </a:bodyPr>
          <a:lstStyle>
            <a:lvl1pPr>
              <a:lnSpc>
                <a:spcPct val="100000"/>
              </a:lnSpc>
              <a:buNone/>
              <a:defRPr lang="en-US" sz="1000" b="0" strike="noStrike" spc="-1">
                <a:solidFill>
                  <a:srgbClr val="000000"/>
                </a:solidFill>
                <a:latin typeface="Aptos"/>
              </a:defRPr>
            </a:lvl1pPr>
          </a:lstStyle>
          <a:p>
            <a:pPr>
              <a:lnSpc>
                <a:spcPct val="100000"/>
              </a:lnSpc>
              <a:buNone/>
            </a:pPr>
            <a:r>
              <a:rPr lang="en-US" sz="1000" b="0" strike="noStrike" spc="-1">
                <a:solidFill>
                  <a:srgbClr val="000000"/>
                </a:solidFill>
                <a:latin typeface="Aptos"/>
              </a:rPr>
              <a:t>PSI Center for Accelerator Science and Engineering</a:t>
            </a:r>
            <a:endParaRPr lang="en-US" sz="1000" b="0" strike="noStrike" spc="-1">
              <a:latin typeface="Times New Roman"/>
            </a:endParaRPr>
          </a:p>
        </p:txBody>
      </p:sp>
      <p:sp>
        <p:nvSpPr>
          <p:cNvPr id="4" name="PlaceHolder 4"/>
          <p:cNvSpPr>
            <a:spLocks noGrp="1"/>
          </p:cNvSpPr>
          <p:nvPr>
            <p:ph type="sldNum" idx="3"/>
          </p:nvPr>
        </p:nvSpPr>
        <p:spPr>
          <a:xfrm>
            <a:off x="695160" y="6404400"/>
            <a:ext cx="703080" cy="143640"/>
          </a:xfrm>
          <a:prstGeom prst="rect">
            <a:avLst/>
          </a:prstGeom>
          <a:noFill/>
          <a:ln w="0">
            <a:noFill/>
          </a:ln>
        </p:spPr>
        <p:txBody>
          <a:bodyPr lIns="0" tIns="0" rIns="0" bIns="0" anchor="t">
            <a:noAutofit/>
          </a:bodyPr>
          <a:lstStyle>
            <a:lvl1pPr>
              <a:lnSpc>
                <a:spcPct val="100000"/>
              </a:lnSpc>
              <a:buNone/>
              <a:defRPr lang="en-GB" sz="1000" b="0" strike="noStrike" spc="-1">
                <a:solidFill>
                  <a:srgbClr val="000000"/>
                </a:solidFill>
                <a:latin typeface="Aptos"/>
              </a:defRPr>
            </a:lvl1pPr>
          </a:lstStyle>
          <a:p>
            <a:pPr>
              <a:lnSpc>
                <a:spcPct val="100000"/>
              </a:lnSpc>
              <a:buNone/>
            </a:pPr>
            <a:fld id="{18BF1AA7-7682-4805-B25E-5C973FAB8F7E}" type="slidenum">
              <a:rPr lang="en-GB" sz="1000" b="0" strike="noStrike" spc="-1">
                <a:solidFill>
                  <a:srgbClr val="000000"/>
                </a:solidFill>
                <a:latin typeface="Aptos"/>
              </a:rPr>
              <a:t>‹#›</a:t>
            </a:fld>
            <a:endParaRPr lang="en-US" sz="1000" b="0" strike="noStrike" spc="-1">
              <a:latin typeface="Times New Roman"/>
            </a:endParaRPr>
          </a:p>
        </p:txBody>
      </p:sp>
      <p:sp>
        <p:nvSpPr>
          <p:cNvPr id="5" name="PlaceHolder 5"/>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a:solidFill>
                  <a:srgbClr val="000000"/>
                </a:solidFill>
                <a:latin typeface="Aptos"/>
              </a:rPr>
              <a:t>Add Title</a:t>
            </a:r>
            <a:endParaRPr lang="de-DE" sz="2600" b="0" strike="noStrike" spc="-1">
              <a:solidFill>
                <a:srgbClr val="000000"/>
              </a:solidFill>
              <a:latin typeface="Apto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8" r:id="rId13"/>
    <p:sldLayoutId id="2147483689" r:id="rId14"/>
    <p:sldLayoutId id="2147483690" r:id="rId1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14E6"/>
        </a:solidFill>
        <a:effectLst/>
      </p:bgPr>
    </p:bg>
    <p:spTree>
      <p:nvGrpSpPr>
        <p:cNvPr id="1" name=""/>
        <p:cNvGrpSpPr/>
        <p:nvPr/>
      </p:nvGrpSpPr>
      <p:grpSpPr>
        <a:xfrm>
          <a:off x="0" y="0"/>
          <a:ext cx="0" cy="0"/>
          <a:chOff x="0" y="0"/>
          <a:chExt cx="0" cy="0"/>
        </a:xfrm>
      </p:grpSpPr>
      <p:pic>
        <p:nvPicPr>
          <p:cNvPr id="84" name="Grafik 19"/>
          <p:cNvPicPr/>
          <p:nvPr/>
        </p:nvPicPr>
        <p:blipFill>
          <a:blip r:embed="rId14"/>
          <a:stretch/>
        </p:blipFill>
        <p:spPr>
          <a:xfrm>
            <a:off x="10614960" y="305280"/>
            <a:ext cx="881280" cy="362520"/>
          </a:xfrm>
          <a:prstGeom prst="rect">
            <a:avLst/>
          </a:prstGeom>
          <a:ln w="0">
            <a:noFill/>
          </a:ln>
        </p:spPr>
      </p:pic>
      <p:pic>
        <p:nvPicPr>
          <p:cNvPr id="85" name="Grafik 3"/>
          <p:cNvPicPr/>
          <p:nvPr/>
        </p:nvPicPr>
        <p:blipFill>
          <a:blip r:embed="rId15"/>
          <a:stretch/>
        </p:blipFill>
        <p:spPr>
          <a:xfrm>
            <a:off x="1440" y="1440"/>
            <a:ext cx="12188880" cy="6854400"/>
          </a:xfrm>
          <a:prstGeom prst="rect">
            <a:avLst/>
          </a:prstGeom>
          <a:ln w="0">
            <a:noFill/>
          </a:ln>
        </p:spPr>
      </p:pic>
      <p:pic>
        <p:nvPicPr>
          <p:cNvPr id="86" name="Grafik 9"/>
          <p:cNvPicPr/>
          <p:nvPr/>
        </p:nvPicPr>
        <p:blipFill>
          <a:blip r:embed="rId16"/>
          <a:stretch/>
        </p:blipFill>
        <p:spPr>
          <a:xfrm>
            <a:off x="631080" y="358560"/>
            <a:ext cx="1773360" cy="729720"/>
          </a:xfrm>
          <a:prstGeom prst="rect">
            <a:avLst/>
          </a:prstGeom>
          <a:ln w="0">
            <a:noFill/>
          </a:ln>
        </p:spPr>
      </p:pic>
      <p:sp>
        <p:nvSpPr>
          <p:cNvPr id="87" name="PlaceHolder 1"/>
          <p:cNvSpPr>
            <a:spLocks noGrp="1"/>
          </p:cNvSpPr>
          <p:nvPr>
            <p:ph type="title"/>
          </p:nvPr>
        </p:nvSpPr>
        <p:spPr>
          <a:xfrm>
            <a:off x="695160" y="1445760"/>
            <a:ext cx="8044920" cy="2007720"/>
          </a:xfrm>
          <a:prstGeom prst="rect">
            <a:avLst/>
          </a:prstGeom>
          <a:noFill/>
          <a:ln w="0">
            <a:noFill/>
          </a:ln>
        </p:spPr>
        <p:txBody>
          <a:bodyPr lIns="0" tIns="0" rIns="0" bIns="0" anchor="b">
            <a:noAutofit/>
          </a:bodyPr>
          <a:lstStyle/>
          <a:p>
            <a:pPr>
              <a:lnSpc>
                <a:spcPct val="92000"/>
              </a:lnSpc>
              <a:buNone/>
            </a:pPr>
            <a:r>
              <a:rPr lang="en-GB" sz="4200" b="1" strike="noStrike" spc="-1">
                <a:solidFill>
                  <a:srgbClr val="FFFFFF"/>
                </a:solidFill>
                <a:latin typeface="Aptos"/>
              </a:rPr>
              <a:t>Add Title</a:t>
            </a:r>
            <a:endParaRPr lang="de-DE" sz="4200" b="0" strike="noStrike" spc="-1">
              <a:solidFill>
                <a:srgbClr val="000000"/>
              </a:solidFill>
              <a:latin typeface="Aptos"/>
            </a:endParaRPr>
          </a:p>
        </p:txBody>
      </p:sp>
      <p:sp>
        <p:nvSpPr>
          <p:cNvPr id="88" name="PlaceHolder 2"/>
          <p:cNvSpPr>
            <a:spLocks noGrp="1"/>
          </p:cNvSpPr>
          <p:nvPr>
            <p:ph type="body"/>
          </p:nvPr>
        </p:nvSpPr>
        <p:spPr>
          <a:xfrm>
            <a:off x="695160" y="5841360"/>
            <a:ext cx="5292360" cy="287640"/>
          </a:xfrm>
          <a:prstGeom prst="rect">
            <a:avLst/>
          </a:prstGeom>
          <a:noFill/>
          <a:ln w="0">
            <a:noFill/>
          </a:ln>
        </p:spPr>
        <p:txBody>
          <a:bodyPr lIns="0" tIns="0" rIns="0" bIns="0" anchor="b">
            <a:noAutofit/>
          </a:bodyPr>
          <a:lstStyle/>
          <a:p>
            <a:pPr marL="432000" indent="-324000">
              <a:lnSpc>
                <a:spcPct val="100000"/>
              </a:lnSpc>
              <a:spcBef>
                <a:spcPts val="601"/>
              </a:spcBef>
              <a:buClr>
                <a:srgbClr val="FFFFFF"/>
              </a:buClr>
              <a:buSzPct val="45000"/>
              <a:buFont typeface="Wingdings" charset="2"/>
              <a:buChar char=""/>
              <a:tabLst>
                <a:tab pos="0" algn="l"/>
              </a:tabLst>
            </a:pPr>
            <a:r>
              <a:rPr lang="en-GB" sz="1600" b="0" strike="noStrike" spc="-1">
                <a:solidFill>
                  <a:srgbClr val="FFFFFF"/>
                </a:solidFill>
                <a:latin typeface="Aptos"/>
              </a:rPr>
              <a:t>Author</a:t>
            </a:r>
            <a:endParaRPr lang="de-DE" sz="1600" b="0" strike="noStrike" spc="-1">
              <a:solidFill>
                <a:srgbClr val="000000"/>
              </a:solidFill>
              <a:latin typeface="Aptos"/>
            </a:endParaRPr>
          </a:p>
        </p:txBody>
      </p:sp>
      <p:sp>
        <p:nvSpPr>
          <p:cNvPr id="89" name="PlaceHolder 3"/>
          <p:cNvSpPr>
            <a:spLocks noGrp="1"/>
          </p:cNvSpPr>
          <p:nvPr>
            <p:ph type="body"/>
          </p:nvPr>
        </p:nvSpPr>
        <p:spPr>
          <a:xfrm>
            <a:off x="695160" y="6129360"/>
            <a:ext cx="5292360" cy="251640"/>
          </a:xfrm>
          <a:prstGeom prst="rect">
            <a:avLst/>
          </a:prstGeom>
          <a:noFill/>
          <a:ln w="0">
            <a:noFill/>
          </a:ln>
        </p:spPr>
        <p:txBody>
          <a:bodyPr lIns="0" tIns="0" rIns="0" bIns="0" anchor="t">
            <a:noAutofit/>
          </a:bodyPr>
          <a:lstStyle/>
          <a:p>
            <a:pPr>
              <a:lnSpc>
                <a:spcPct val="100000"/>
              </a:lnSpc>
              <a:spcBef>
                <a:spcPts val="601"/>
              </a:spcBef>
              <a:buNone/>
              <a:tabLst>
                <a:tab pos="0" algn="l"/>
              </a:tabLst>
            </a:pPr>
            <a:r>
              <a:rPr lang="en-GB" sz="1600" b="0" strike="noStrike" spc="-1">
                <a:solidFill>
                  <a:srgbClr val="FFFFFF"/>
                </a:solidFill>
                <a:latin typeface="Aptos"/>
              </a:rPr>
              <a:t>Location, DD Month YYYY</a:t>
            </a:r>
            <a:endParaRPr lang="de-DE" sz="1600" b="0" strike="noStrike" spc="-1">
              <a:solidFill>
                <a:srgbClr val="000000"/>
              </a:solidFill>
              <a:latin typeface="Aptos"/>
            </a:endParaRPr>
          </a:p>
        </p:txBody>
      </p:sp>
      <p:pic>
        <p:nvPicPr>
          <p:cNvPr id="90" name="Grafik 7"/>
          <p:cNvPicPr/>
          <p:nvPr/>
        </p:nvPicPr>
        <p:blipFill>
          <a:blip r:embed="rId17"/>
          <a:srcRect l="28493"/>
          <a:stretch/>
        </p:blipFill>
        <p:spPr>
          <a:xfrm>
            <a:off x="2532240" y="536760"/>
            <a:ext cx="2161800" cy="40284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r>
              <a:rPr lang="en-US" noProof="0"/>
              <a:t>1/7/2025</a:t>
            </a:r>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30371596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 id="2147483721" r:id="rId30"/>
    <p:sldLayoutId id="2147483722" r:id="rId31"/>
    <p:sldLayoutId id="2147483723" r:id="rId32"/>
    <p:sldLayoutId id="2147483724" r:id="rId33"/>
    <p:sldLayoutId id="2147483725"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2.wmf"/><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oleObject" Target="../embeddings/oleObject2.bin"/><Relationship Id="rId5" Type="http://schemas.openxmlformats.org/officeDocument/2006/relationships/image" Target="../media/image21.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24.wmf"/><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7.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 Id="rId4" Type="http://schemas.openxmlformats.org/officeDocument/2006/relationships/image" Target="../media/image31.jp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37.pn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jpe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jpeg"/><Relationship Id="rId1" Type="http://schemas.openxmlformats.org/officeDocument/2006/relationships/slideLayout" Target="../slideLayouts/slideLayout39.xml"/><Relationship Id="rId6" Type="http://schemas.openxmlformats.org/officeDocument/2006/relationships/image" Target="../media/image10.wmf"/><Relationship Id="rId5" Type="http://schemas.openxmlformats.org/officeDocument/2006/relationships/image" Target="../media/image51.wmf"/><Relationship Id="rId4" Type="http://schemas.openxmlformats.org/officeDocument/2006/relationships/image" Target="../media/image50.wmf"/></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4.jpeg"/><Relationship Id="rId2" Type="http://schemas.openxmlformats.org/officeDocument/2006/relationships/notesSlide" Target="../notesSlides/notesSlide23.xml"/><Relationship Id="rId1" Type="http://schemas.openxmlformats.org/officeDocument/2006/relationships/slideLayout" Target="../slideLayouts/slideLayout39.xml"/><Relationship Id="rId6" Type="http://schemas.openxmlformats.org/officeDocument/2006/relationships/image" Target="../media/image53.jpeg"/><Relationship Id="rId5" Type="http://schemas.openxmlformats.org/officeDocument/2006/relationships/image" Target="../media/image50.wmf"/><Relationship Id="rId4" Type="http://schemas.openxmlformats.org/officeDocument/2006/relationships/image" Target="../media/image52.wmf"/></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5.png"/><Relationship Id="rId1" Type="http://schemas.openxmlformats.org/officeDocument/2006/relationships/slideLayout" Target="../slideLayouts/slideLayout39.xml"/><Relationship Id="rId6" Type="http://schemas.openxmlformats.org/officeDocument/2006/relationships/image" Target="../media/image59.jpeg"/><Relationship Id="rId5" Type="http://schemas.openxmlformats.org/officeDocument/2006/relationships/image" Target="../media/image58.png"/><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1.png"/><Relationship Id="rId1" Type="http://schemas.openxmlformats.org/officeDocument/2006/relationships/slideLayout" Target="../slideLayouts/slideLayout39.xml"/><Relationship Id="rId5" Type="http://schemas.openxmlformats.org/officeDocument/2006/relationships/image" Target="../media/image63.png"/><Relationship Id="rId4" Type="http://schemas.openxmlformats.org/officeDocument/2006/relationships/image" Target="../media/image62.png"/></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4.xml"/><Relationship Id="rId1" Type="http://schemas.openxmlformats.org/officeDocument/2006/relationships/slideLayout" Target="../slideLayouts/slideLayout39.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24.wmf"/><Relationship Id="rId5" Type="http://schemas.openxmlformats.org/officeDocument/2006/relationships/oleObject" Target="../embeddings/oleObject4.bin"/><Relationship Id="rId4" Type="http://schemas.openxmlformats.org/officeDocument/2006/relationships/image" Target="../media/image68.png"/></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70.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24.wmf"/></Relationships>
</file>

<file path=ppt/slides/_rels/slide4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0.wmf"/><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1" name="PlaceHolder 1"/>
          <p:cNvSpPr>
            <a:spLocks noGrp="1"/>
          </p:cNvSpPr>
          <p:nvPr>
            <p:ph type="title"/>
          </p:nvPr>
        </p:nvSpPr>
        <p:spPr>
          <a:xfrm>
            <a:off x="695160" y="1455187"/>
            <a:ext cx="8044920" cy="2007720"/>
          </a:xfrm>
          <a:prstGeom prst="rect">
            <a:avLst/>
          </a:prstGeom>
          <a:noFill/>
          <a:ln w="0">
            <a:noFill/>
          </a:ln>
        </p:spPr>
        <p:txBody>
          <a:bodyPr lIns="0" tIns="0" rIns="0" bIns="0" anchor="b">
            <a:noAutofit/>
          </a:bodyPr>
          <a:lstStyle/>
          <a:p>
            <a:pPr>
              <a:lnSpc>
                <a:spcPct val="92000"/>
              </a:lnSpc>
              <a:buNone/>
            </a:pPr>
            <a:r>
              <a:rPr lang="en-GB" sz="4200" b="1" spc="-1" dirty="0">
                <a:solidFill>
                  <a:srgbClr val="FFFFFF"/>
                </a:solidFill>
                <a:latin typeface="Aptos"/>
              </a:rPr>
              <a:t>Beyond standard X-ray free-electron laser pulses</a:t>
            </a:r>
            <a:endParaRPr lang="de-DE" sz="4200" b="0" strike="noStrike" spc="-1" dirty="0">
              <a:solidFill>
                <a:srgbClr val="000000"/>
              </a:solidFill>
              <a:latin typeface="Aptos"/>
            </a:endParaRPr>
          </a:p>
        </p:txBody>
      </p:sp>
      <p:sp>
        <p:nvSpPr>
          <p:cNvPr id="1523" name="PlaceHolder 3"/>
          <p:cNvSpPr>
            <a:spLocks noGrp="1"/>
          </p:cNvSpPr>
          <p:nvPr>
            <p:ph/>
          </p:nvPr>
        </p:nvSpPr>
        <p:spPr>
          <a:xfrm>
            <a:off x="695160" y="5841360"/>
            <a:ext cx="5292360" cy="287640"/>
          </a:xfrm>
          <a:prstGeom prst="rect">
            <a:avLst/>
          </a:prstGeom>
          <a:noFill/>
          <a:ln w="0">
            <a:noFill/>
          </a:ln>
        </p:spPr>
        <p:txBody>
          <a:bodyPr lIns="0" tIns="0" rIns="0" bIns="0" anchor="b">
            <a:noAutofit/>
          </a:bodyPr>
          <a:lstStyle/>
          <a:p>
            <a:pPr>
              <a:lnSpc>
                <a:spcPct val="100000"/>
              </a:lnSpc>
              <a:spcBef>
                <a:spcPts val="601"/>
              </a:spcBef>
              <a:buNone/>
              <a:tabLst>
                <a:tab pos="0" algn="l"/>
              </a:tabLst>
            </a:pPr>
            <a:r>
              <a:rPr lang="en-GB" sz="2000" b="0" strike="noStrike" spc="-1" dirty="0">
                <a:solidFill>
                  <a:srgbClr val="FFFFFF"/>
                </a:solidFill>
                <a:latin typeface="Aptos"/>
              </a:rPr>
              <a:t>Eduard Prat, Paul Scherrer Institute</a:t>
            </a:r>
          </a:p>
          <a:p>
            <a:pPr>
              <a:lnSpc>
                <a:spcPct val="100000"/>
              </a:lnSpc>
              <a:spcBef>
                <a:spcPts val="601"/>
              </a:spcBef>
              <a:tabLst>
                <a:tab pos="0" algn="l"/>
              </a:tabLst>
            </a:pPr>
            <a:r>
              <a:rPr lang="en-GB" sz="2000" spc="-1" dirty="0">
                <a:solidFill>
                  <a:srgbClr val="FFFFFF"/>
                </a:solidFill>
                <a:latin typeface="Aptos"/>
              </a:rPr>
              <a:t>Ultrafast X-ray Summer School, </a:t>
            </a:r>
            <a:r>
              <a:rPr lang="en-GB" sz="2000" b="0" strike="noStrike" spc="-1" dirty="0">
                <a:solidFill>
                  <a:srgbClr val="FFFFFF"/>
                </a:solidFill>
                <a:latin typeface="Aptos"/>
              </a:rPr>
              <a:t>1 July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2869" y="1188791"/>
            <a:ext cx="45720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Rectangle 15"/>
          <p:cNvSpPr>
            <a:spLocks noChangeArrowheads="1"/>
          </p:cNvSpPr>
          <p:nvPr/>
        </p:nvSpPr>
        <p:spPr bwMode="auto">
          <a:xfrm>
            <a:off x="6459254" y="1051679"/>
            <a:ext cx="46482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de-DE" sz="1800" dirty="0">
                <a:latin typeface="Aptos" panose="020B0004020202020204" pitchFamily="34" charset="0"/>
              </a:rPr>
              <a:t>In a bunch compressor</a:t>
            </a:r>
          </a:p>
          <a:p>
            <a:pPr algn="ctr">
              <a:spcBef>
                <a:spcPct val="0"/>
              </a:spcBef>
              <a:buFontTx/>
              <a:buNone/>
            </a:pPr>
            <a:r>
              <a:rPr lang="en-US" altLang="de-DE" sz="1800" dirty="0">
                <a:latin typeface="Aptos" panose="020B0004020202020204" pitchFamily="34" charset="0"/>
              </a:rPr>
              <a:t>high dispersion (x-E correlation) </a:t>
            </a:r>
          </a:p>
          <a:p>
            <a:pPr algn="ctr">
              <a:spcBef>
                <a:spcPct val="0"/>
              </a:spcBef>
              <a:buFontTx/>
              <a:buNone/>
            </a:pPr>
            <a:r>
              <a:rPr lang="en-US" altLang="de-DE" sz="1800" dirty="0">
                <a:latin typeface="Aptos" panose="020B0004020202020204" pitchFamily="34" charset="0"/>
              </a:rPr>
              <a:t>+</a:t>
            </a:r>
          </a:p>
          <a:p>
            <a:pPr algn="ctr">
              <a:spcBef>
                <a:spcPct val="0"/>
              </a:spcBef>
              <a:buFontTx/>
              <a:buNone/>
            </a:pPr>
            <a:r>
              <a:rPr lang="en-US" altLang="de-DE" sz="1800" dirty="0">
                <a:latin typeface="Aptos" panose="020B0004020202020204" pitchFamily="34" charset="0"/>
              </a:rPr>
              <a:t>energy chirp (E-t correlation)</a:t>
            </a:r>
          </a:p>
          <a:p>
            <a:pPr algn="ctr">
              <a:spcBef>
                <a:spcPct val="0"/>
              </a:spcBef>
              <a:buFontTx/>
              <a:buNone/>
            </a:pPr>
            <a:r>
              <a:rPr lang="en-US" altLang="de-DE" sz="1800" dirty="0">
                <a:latin typeface="Aptos" panose="020B0004020202020204" pitchFamily="34" charset="0"/>
              </a:rPr>
              <a:t>=</a:t>
            </a:r>
          </a:p>
          <a:p>
            <a:pPr algn="ctr">
              <a:spcBef>
                <a:spcPct val="0"/>
              </a:spcBef>
              <a:buFontTx/>
              <a:buNone/>
            </a:pPr>
            <a:r>
              <a:rPr lang="en-US" altLang="de-DE" sz="1800" dirty="0">
                <a:latin typeface="Aptos" panose="020B0004020202020204" pitchFamily="34" charset="0"/>
              </a:rPr>
              <a:t>x-t correlation</a:t>
            </a:r>
          </a:p>
          <a:p>
            <a:pPr algn="ctr">
              <a:spcBef>
                <a:spcPct val="0"/>
              </a:spcBef>
              <a:buFontTx/>
              <a:buNone/>
            </a:pPr>
            <a:endParaRPr lang="en-US" altLang="de-DE" sz="1800" dirty="0">
              <a:latin typeface="Aptos" panose="020B0004020202020204" pitchFamily="34" charset="0"/>
            </a:endParaRPr>
          </a:p>
          <a:p>
            <a:pPr algn="ctr">
              <a:spcBef>
                <a:spcPct val="0"/>
              </a:spcBef>
              <a:buFontTx/>
              <a:buNone/>
            </a:pPr>
            <a:r>
              <a:rPr lang="en-US" altLang="de-DE" sz="1800" dirty="0">
                <a:latin typeface="Aptos" panose="020B0004020202020204" pitchFamily="34" charset="0"/>
                <a:sym typeface="Wingdings" panose="05000000000000000000" pitchFamily="2" charset="2"/>
              </a:rPr>
              <a:t> </a:t>
            </a:r>
            <a:r>
              <a:rPr lang="en-US" altLang="de-DE" sz="1800" dirty="0">
                <a:solidFill>
                  <a:srgbClr val="0000FF"/>
                </a:solidFill>
                <a:latin typeface="Aptos" panose="020B0004020202020204" pitchFamily="34" charset="0"/>
                <a:sym typeface="Wingdings" panose="05000000000000000000" pitchFamily="2" charset="2"/>
              </a:rPr>
              <a:t>A</a:t>
            </a:r>
            <a:r>
              <a:rPr lang="en-US" altLang="de-DE" sz="1800" dirty="0">
                <a:solidFill>
                  <a:srgbClr val="0000FF"/>
                </a:solidFill>
                <a:latin typeface="Aptos" panose="020B0004020202020204" pitchFamily="34" charset="0"/>
              </a:rPr>
              <a:t> foil with slots in the transverse direction can be used to select time slots </a:t>
            </a:r>
          </a:p>
          <a:p>
            <a:pPr algn="ctr">
              <a:spcBef>
                <a:spcPct val="0"/>
              </a:spcBef>
              <a:buFontTx/>
              <a:buNone/>
            </a:pPr>
            <a:endParaRPr lang="de-CH" altLang="de-DE" sz="1800" dirty="0">
              <a:latin typeface="Aptos" panose="020B0004020202020204" pitchFamily="34" charset="0"/>
            </a:endParaRPr>
          </a:p>
        </p:txBody>
      </p:sp>
      <p:sp>
        <p:nvSpPr>
          <p:cNvPr id="5129" name="Rectangle 16"/>
          <p:cNvSpPr>
            <a:spLocks noChangeArrowheads="1"/>
          </p:cNvSpPr>
          <p:nvPr/>
        </p:nvSpPr>
        <p:spPr bwMode="auto">
          <a:xfrm>
            <a:off x="6684036" y="4687400"/>
            <a:ext cx="481220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de-DE" sz="2000" dirty="0">
                <a:latin typeface="Aptos" panose="020B0004020202020204" pitchFamily="34" charset="0"/>
              </a:rPr>
              <a:t>Demonstrated </a:t>
            </a:r>
            <a:r>
              <a:rPr lang="en-US" altLang="de-DE" sz="2000" dirty="0" err="1">
                <a:latin typeface="Aptos" panose="020B0004020202020204" pitchFamily="34" charset="0"/>
              </a:rPr>
              <a:t>attosecond</a:t>
            </a:r>
            <a:r>
              <a:rPr lang="en-US" altLang="de-DE" sz="2000" dirty="0">
                <a:latin typeface="Aptos" panose="020B0004020202020204" pitchFamily="34" charset="0"/>
              </a:rPr>
              <a:t> pulses at LCLS </a:t>
            </a:r>
          </a:p>
          <a:p>
            <a:pPr algn="ctr">
              <a:spcBef>
                <a:spcPct val="0"/>
              </a:spcBef>
              <a:buFontTx/>
              <a:buNone/>
            </a:pPr>
            <a:r>
              <a:rPr lang="en-US" altLang="de-DE" sz="1800" i="1" dirty="0">
                <a:latin typeface="Aptos" panose="020B0004020202020204" pitchFamily="34" charset="0"/>
              </a:rPr>
              <a:t>[A. </a:t>
            </a:r>
            <a:r>
              <a:rPr lang="en-US" altLang="de-DE" sz="1800" i="1" dirty="0" err="1">
                <a:latin typeface="Aptos" panose="020B0004020202020204" pitchFamily="34" charset="0"/>
              </a:rPr>
              <a:t>Marinelli</a:t>
            </a:r>
            <a:r>
              <a:rPr lang="en-US" altLang="de-DE" sz="1800" i="1" dirty="0">
                <a:latin typeface="Aptos" panose="020B0004020202020204" pitchFamily="34" charset="0"/>
              </a:rPr>
              <a:t> et al, APL 5, 111, 151101 (2017)]</a:t>
            </a:r>
            <a:endParaRPr lang="de-CH" altLang="de-DE" sz="1800" i="1" dirty="0">
              <a:latin typeface="Aptos" panose="020B0004020202020204"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773" y="3478334"/>
            <a:ext cx="5410078" cy="2813241"/>
          </a:xfrm>
          <a:prstGeom prst="rect">
            <a:avLst/>
          </a:prstGeom>
        </p:spPr>
      </p:pic>
      <p:sp>
        <p:nvSpPr>
          <p:cNvPr id="3" name="TextBox 2"/>
          <p:cNvSpPr txBox="1"/>
          <p:nvPr/>
        </p:nvSpPr>
        <p:spPr>
          <a:xfrm>
            <a:off x="1252306" y="3133033"/>
            <a:ext cx="838691" cy="369332"/>
          </a:xfrm>
          <a:prstGeom prst="rect">
            <a:avLst/>
          </a:prstGeom>
          <a:noFill/>
        </p:spPr>
        <p:txBody>
          <a:bodyPr wrap="none" rtlCol="0">
            <a:spAutoFit/>
          </a:bodyPr>
          <a:lstStyle/>
          <a:p>
            <a:r>
              <a:rPr lang="en-US" dirty="0">
                <a:latin typeface="Aptos" panose="020B0004020202020204" pitchFamily="34" charset="0"/>
              </a:rPr>
              <a:t>No foil</a:t>
            </a:r>
            <a:endParaRPr lang="de-CH" dirty="0">
              <a:latin typeface="Aptos" panose="020B0004020202020204" pitchFamily="34" charset="0"/>
            </a:endParaRPr>
          </a:p>
        </p:txBody>
      </p:sp>
      <p:sp>
        <p:nvSpPr>
          <p:cNvPr id="12" name="TextBox 11"/>
          <p:cNvSpPr txBox="1"/>
          <p:nvPr/>
        </p:nvSpPr>
        <p:spPr>
          <a:xfrm>
            <a:off x="2837301" y="3121365"/>
            <a:ext cx="1377300" cy="369332"/>
          </a:xfrm>
          <a:prstGeom prst="rect">
            <a:avLst/>
          </a:prstGeom>
          <a:noFill/>
        </p:spPr>
        <p:txBody>
          <a:bodyPr wrap="none" rtlCol="0">
            <a:spAutoFit/>
          </a:bodyPr>
          <a:lstStyle/>
          <a:p>
            <a:r>
              <a:rPr lang="en-US" dirty="0">
                <a:latin typeface="Aptos" panose="020B0004020202020204" pitchFamily="34" charset="0"/>
              </a:rPr>
              <a:t>220 um slot</a:t>
            </a:r>
            <a:endParaRPr lang="de-CH" dirty="0">
              <a:latin typeface="Aptos" panose="020B0004020202020204" pitchFamily="34" charset="0"/>
            </a:endParaRPr>
          </a:p>
        </p:txBody>
      </p:sp>
      <p:sp>
        <p:nvSpPr>
          <p:cNvPr id="13" name="TextBox 12"/>
          <p:cNvSpPr txBox="1"/>
          <p:nvPr/>
        </p:nvSpPr>
        <p:spPr>
          <a:xfrm>
            <a:off x="4681305" y="3133033"/>
            <a:ext cx="1377300" cy="369332"/>
          </a:xfrm>
          <a:prstGeom prst="rect">
            <a:avLst/>
          </a:prstGeom>
          <a:noFill/>
        </p:spPr>
        <p:txBody>
          <a:bodyPr wrap="none" rtlCol="0">
            <a:spAutoFit/>
          </a:bodyPr>
          <a:lstStyle/>
          <a:p>
            <a:r>
              <a:rPr lang="en-US" dirty="0">
                <a:latin typeface="Aptos" panose="020B0004020202020204" pitchFamily="34" charset="0"/>
              </a:rPr>
              <a:t>130 um slot</a:t>
            </a:r>
            <a:endParaRPr lang="de-CH" dirty="0">
              <a:latin typeface="Aptos" panose="020B0004020202020204" pitchFamily="34" charset="0"/>
            </a:endParaRPr>
          </a:p>
        </p:txBody>
      </p:sp>
      <p:sp>
        <p:nvSpPr>
          <p:cNvPr id="4" name="PlaceHolder 1">
            <a:extLst>
              <a:ext uri="{FF2B5EF4-FFF2-40B4-BE49-F238E27FC236}">
                <a16:creationId xmlns:a16="http://schemas.microsoft.com/office/drawing/2014/main" id="{4CE7A8F3-FFD1-3369-D46A-981BAD5083E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Select a small fraction of the electron beam.                 Example 1: tailoring the emittance with a slotted foil</a:t>
            </a:r>
            <a:endParaRPr lang="de-DE" sz="2600" spc="-1" dirty="0">
              <a:solidFill>
                <a:srgbClr val="000000"/>
              </a:solidFill>
              <a:latin typeface="Aptos" panose="020B0004020202020204" pitchFamily="34" charset="0"/>
            </a:endParaRPr>
          </a:p>
        </p:txBody>
      </p:sp>
      <p:sp>
        <p:nvSpPr>
          <p:cNvPr id="5" name="Rectangle 1"/>
          <p:cNvSpPr>
            <a:spLocks noChangeArrowheads="1"/>
          </p:cNvSpPr>
          <p:nvPr/>
        </p:nvSpPr>
        <p:spPr bwMode="auto">
          <a:xfrm>
            <a:off x="340602" y="1237638"/>
            <a:ext cx="235221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de-DE" sz="1800" dirty="0">
                <a:latin typeface="Aptos" panose="020B0004020202020204" pitchFamily="34" charset="0"/>
              </a:rPr>
              <a:t>Original idea </a:t>
            </a:r>
          </a:p>
          <a:p>
            <a:pPr algn="ctr">
              <a:spcBef>
                <a:spcPct val="0"/>
              </a:spcBef>
              <a:buFontTx/>
              <a:buNone/>
            </a:pPr>
            <a:r>
              <a:rPr lang="en-US" altLang="de-DE" sz="1800" i="1" dirty="0">
                <a:latin typeface="Aptos" panose="020B0004020202020204" pitchFamily="34" charset="0"/>
              </a:rPr>
              <a:t>[Emma et al, PRL 92, 074801 (2004)]</a:t>
            </a:r>
            <a:endParaRPr lang="de-CH" altLang="de-DE" sz="1800" i="1" dirty="0">
              <a:latin typeface="Aptos" panose="020B0004020202020204" pitchFamily="34" charset="0"/>
            </a:endParaRPr>
          </a:p>
        </p:txBody>
      </p:sp>
      <p:sp>
        <p:nvSpPr>
          <p:cNvPr id="6" name="Date Placeholder 5">
            <a:extLst>
              <a:ext uri="{FF2B5EF4-FFF2-40B4-BE49-F238E27FC236}">
                <a16:creationId xmlns:a16="http://schemas.microsoft.com/office/drawing/2014/main" id="{96F61E40-B40D-3F19-1672-C3D961603465}"/>
              </a:ext>
            </a:extLst>
          </p:cNvPr>
          <p:cNvSpPr>
            <a:spLocks noGrp="1"/>
          </p:cNvSpPr>
          <p:nvPr>
            <p:ph type="dt" idx="1"/>
          </p:nvPr>
        </p:nvSpPr>
        <p:spPr/>
        <p:txBody>
          <a:bodyPr/>
          <a:lstStyle/>
          <a:p>
            <a:r>
              <a:rPr lang="en-US"/>
              <a:t>1/7/2025</a:t>
            </a:r>
          </a:p>
        </p:txBody>
      </p:sp>
      <p:sp>
        <p:nvSpPr>
          <p:cNvPr id="7" name="Footer Placeholder 6">
            <a:extLst>
              <a:ext uri="{FF2B5EF4-FFF2-40B4-BE49-F238E27FC236}">
                <a16:creationId xmlns:a16="http://schemas.microsoft.com/office/drawing/2014/main" id="{6D17E28E-E8B9-CA06-23A3-3AB5AACFA869}"/>
              </a:ext>
            </a:extLst>
          </p:cNvPr>
          <p:cNvSpPr>
            <a:spLocks noGrp="1"/>
          </p:cNvSpPr>
          <p:nvPr>
            <p:ph type="ftr" idx="2"/>
          </p:nvPr>
        </p:nvSpPr>
        <p:spPr/>
        <p:txBody>
          <a:bodyPr/>
          <a:lstStyle/>
          <a:p>
            <a:r>
              <a:rPr lang="en-US"/>
              <a:t>PSI Center for Accelerator Science and Engineering</a:t>
            </a:r>
          </a:p>
        </p:txBody>
      </p:sp>
      <p:sp>
        <p:nvSpPr>
          <p:cNvPr id="9" name="Slide Number Placeholder 8">
            <a:extLst>
              <a:ext uri="{FF2B5EF4-FFF2-40B4-BE49-F238E27FC236}">
                <a16:creationId xmlns:a16="http://schemas.microsoft.com/office/drawing/2014/main" id="{D30835EA-9301-E520-50F8-8E6EE5E0A505}"/>
              </a:ext>
            </a:extLst>
          </p:cNvPr>
          <p:cNvSpPr>
            <a:spLocks noGrp="1"/>
          </p:cNvSpPr>
          <p:nvPr>
            <p:ph type="sldNum" idx="3"/>
          </p:nvPr>
        </p:nvSpPr>
        <p:spPr/>
        <p:txBody>
          <a:bodyPr/>
          <a:lstStyle/>
          <a:p>
            <a:fld id="{E7C0B398-E953-45B6-AFBE-164B2CD7E132}" type="slidenum">
              <a:rPr lang="en-US" smtClean="0"/>
              <a:t>10</a:t>
            </a:fld>
            <a:endParaRPr lang="en-US"/>
          </a:p>
        </p:txBody>
      </p:sp>
    </p:spTree>
    <p:extLst>
      <p:ext uri="{BB962C8B-B14F-4D97-AF65-F5344CB8AC3E}">
        <p14:creationId xmlns:p14="http://schemas.microsoft.com/office/powerpoint/2010/main" val="1558805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052186" y="1293920"/>
            <a:ext cx="9387214" cy="5345919"/>
          </a:xfrm>
        </p:spPr>
        <p:txBody>
          <a:bodyPr>
            <a:noAutofit/>
          </a:bodyPr>
          <a:lstStyle/>
          <a:p>
            <a:pPr>
              <a:spcBef>
                <a:spcPts val="600"/>
              </a:spcBef>
              <a:buFont typeface="Wingdings" panose="05000000000000000000" pitchFamily="2" charset="2"/>
              <a:buChar char="Ø"/>
            </a:pPr>
            <a:r>
              <a:rPr lang="en-US" sz="2000" dirty="0">
                <a:latin typeface="Aptos" panose="020B0004020202020204" pitchFamily="34" charset="0"/>
              </a:rPr>
              <a:t>A transverse tilt is a correlation between the transverse and longitudinal coordinates of the electrons </a:t>
            </a:r>
          </a:p>
          <a:p>
            <a:pPr>
              <a:spcBef>
                <a:spcPts val="600"/>
              </a:spcBef>
              <a:buFont typeface="Wingdings" panose="05000000000000000000" pitchFamily="2" charset="2"/>
              <a:buChar char="Ø"/>
            </a:pPr>
            <a:r>
              <a:rPr lang="en-US" sz="2000" dirty="0">
                <a:latin typeface="Aptos" panose="020B0004020202020204" pitchFamily="34" charset="0"/>
              </a:rPr>
              <a:t>A tilted beam traveling through the </a:t>
            </a:r>
            <a:r>
              <a:rPr lang="en-US" sz="2000" dirty="0" err="1">
                <a:latin typeface="Aptos" panose="020B0004020202020204" pitchFamily="34" charset="0"/>
              </a:rPr>
              <a:t>undulator</a:t>
            </a:r>
            <a:r>
              <a:rPr lang="en-US" sz="2000" dirty="0">
                <a:latin typeface="Aptos" panose="020B0004020202020204" pitchFamily="34" charset="0"/>
              </a:rPr>
              <a:t> produces XFEL radiation only for the centered (on-axis) slices</a:t>
            </a:r>
          </a:p>
          <a:p>
            <a:pPr>
              <a:spcBef>
                <a:spcPts val="600"/>
              </a:spcBef>
              <a:buFont typeface="Wingdings" panose="05000000000000000000" pitchFamily="2" charset="2"/>
              <a:buChar char="Ø"/>
            </a:pPr>
            <a:r>
              <a:rPr lang="en-US" sz="2000" dirty="0">
                <a:latin typeface="Aptos" panose="020B0004020202020204" pitchFamily="34" charset="0"/>
              </a:rPr>
              <a:t>The XFEL amplification for the other slices is suppressed due to the </a:t>
            </a:r>
            <a:r>
              <a:rPr lang="en-US" sz="2000" dirty="0" err="1">
                <a:latin typeface="Aptos" panose="020B0004020202020204" pitchFamily="34" charset="0"/>
              </a:rPr>
              <a:t>betatron</a:t>
            </a:r>
            <a:r>
              <a:rPr lang="en-US" sz="2000" dirty="0">
                <a:latin typeface="Aptos" panose="020B0004020202020204" pitchFamily="34" charset="0"/>
              </a:rPr>
              <a:t> oscillations – no good transverse overlap between electrons and photons</a:t>
            </a: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a:p>
            <a:pPr>
              <a:spcBef>
                <a:spcPts val="600"/>
              </a:spcBef>
              <a:buFont typeface="Wingdings" panose="05000000000000000000" pitchFamily="2" charset="2"/>
              <a:buChar char="Ø"/>
            </a:pPr>
            <a:r>
              <a:rPr lang="en-US" sz="2000" dirty="0">
                <a:latin typeface="Aptos" panose="020B0004020202020204" pitchFamily="34" charset="0"/>
              </a:rPr>
              <a:t>Original idea: [</a:t>
            </a:r>
            <a:r>
              <a:rPr lang="en-US" sz="2000" i="1" dirty="0">
                <a:latin typeface="Aptos" panose="020B0004020202020204" pitchFamily="34" charset="0"/>
              </a:rPr>
              <a:t>P. Emma and Z. Huang, NIMA 528, 458 (2004)</a:t>
            </a:r>
            <a:r>
              <a:rPr lang="en-US" sz="2000" dirty="0">
                <a:latin typeface="Aptos" panose="020B0004020202020204" pitchFamily="34" charset="0"/>
              </a:rPr>
              <a:t>]</a:t>
            </a:r>
          </a:p>
          <a:p>
            <a:pPr>
              <a:spcBef>
                <a:spcPts val="600"/>
              </a:spcBef>
              <a:buFont typeface="Wingdings" panose="05000000000000000000" pitchFamily="2" charset="2"/>
              <a:buChar char="Ø"/>
            </a:pPr>
            <a:r>
              <a:rPr lang="en-US" sz="2000" dirty="0">
                <a:latin typeface="Aptos" panose="020B0004020202020204" pitchFamily="34" charset="0"/>
              </a:rPr>
              <a:t>Demonstrated at several labs, e.g. at LCLS and </a:t>
            </a:r>
            <a:r>
              <a:rPr lang="en-US" sz="2000" dirty="0" err="1">
                <a:latin typeface="Aptos" panose="020B0004020202020204" pitchFamily="34" charset="0"/>
              </a:rPr>
              <a:t>SwissFEL</a:t>
            </a:r>
            <a:r>
              <a:rPr lang="en-US" sz="2000" dirty="0">
                <a:latin typeface="Aptos" panose="020B0004020202020204" pitchFamily="34" charset="0"/>
              </a:rPr>
              <a:t>, where we achieved sub-femtosecond pulses. </a:t>
            </a:r>
            <a:endParaRPr lang="en-US" sz="2000" dirty="0">
              <a:solidFill>
                <a:srgbClr val="010000"/>
              </a:solidFill>
              <a:latin typeface="Aptos" panose="020B0004020202020204" pitchFamily="34" charset="0"/>
            </a:endParaRPr>
          </a:p>
          <a:p>
            <a:pPr>
              <a:spcBef>
                <a:spcPts val="600"/>
              </a:spcBef>
              <a:buFont typeface="Wingdings" panose="05000000000000000000" pitchFamily="2" charset="2"/>
              <a:buChar char="Ø"/>
            </a:pPr>
            <a:endParaRPr lang="en-US" sz="2000" dirty="0">
              <a:solidFill>
                <a:srgbClr val="010000"/>
              </a:solidFill>
              <a:latin typeface="Aptos" panose="020B0004020202020204" pitchFamily="34" charset="0"/>
            </a:endParaRPr>
          </a:p>
          <a:p>
            <a:pPr>
              <a:spcBef>
                <a:spcPts val="600"/>
              </a:spcBef>
              <a:buFont typeface="Wingdings" panose="05000000000000000000" pitchFamily="2" charset="2"/>
              <a:buChar char="Ø"/>
            </a:pPr>
            <a:endParaRPr lang="en-US" sz="2000" dirty="0">
              <a:latin typeface="Aptos" panose="020B0004020202020204" pitchFamily="34" charset="0"/>
            </a:endParaRPr>
          </a:p>
        </p:txBody>
      </p:sp>
      <p:sp>
        <p:nvSpPr>
          <p:cNvPr id="39" name="Oval 38"/>
          <p:cNvSpPr/>
          <p:nvPr/>
        </p:nvSpPr>
        <p:spPr bwMode="auto">
          <a:xfrm rot="20189373">
            <a:off x="3487432" y="4286858"/>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Aptos" panose="020B0004020202020204" pitchFamily="34" charset="0"/>
            </a:endParaRPr>
          </a:p>
        </p:txBody>
      </p:sp>
      <p:cxnSp>
        <p:nvCxnSpPr>
          <p:cNvPr id="41" name="Straight Arrow Connector 66"/>
          <p:cNvCxnSpPr>
            <a:cxnSpLocks noChangeShapeType="1"/>
          </p:cNvCxnSpPr>
          <p:nvPr/>
        </p:nvCxnSpPr>
        <p:spPr bwMode="auto">
          <a:xfrm flipV="1">
            <a:off x="5771001" y="4045542"/>
            <a:ext cx="207" cy="644476"/>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43" name="TextBox 42"/>
          <p:cNvSpPr txBox="1"/>
          <p:nvPr/>
        </p:nvSpPr>
        <p:spPr>
          <a:xfrm>
            <a:off x="4866609" y="4117550"/>
            <a:ext cx="976606" cy="510089"/>
          </a:xfrm>
          <a:prstGeom prst="rect">
            <a:avLst/>
          </a:prstGeom>
          <a:noFill/>
        </p:spPr>
        <p:txBody>
          <a:bodyPr wrap="none" lIns="0" tIns="0" rIns="0" bIns="0" rtlCol="0">
            <a:noAutofit/>
          </a:bodyPr>
          <a:lstStyle/>
          <a:p>
            <a:pPr algn="ctr">
              <a:lnSpc>
                <a:spcPct val="110000"/>
              </a:lnSpc>
            </a:pPr>
            <a:r>
              <a:rPr lang="en-US" sz="1400" i="1" kern="1000" spc="30" dirty="0" err="1">
                <a:latin typeface="Aptos" panose="020B0004020202020204" pitchFamily="34" charset="0"/>
                <a:cs typeface="Franklin Gothic Book"/>
              </a:rPr>
              <a:t>Betatron</a:t>
            </a:r>
            <a:r>
              <a:rPr lang="en-US" sz="1400" i="1" kern="1000" spc="30" dirty="0">
                <a:latin typeface="Aptos" panose="020B0004020202020204" pitchFamily="34" charset="0"/>
                <a:cs typeface="Franklin Gothic Book"/>
              </a:rPr>
              <a:t> </a:t>
            </a:r>
          </a:p>
          <a:p>
            <a:pPr algn="ctr">
              <a:lnSpc>
                <a:spcPct val="110000"/>
              </a:lnSpc>
            </a:pPr>
            <a:r>
              <a:rPr lang="en-US" sz="1400" i="1" kern="1000" spc="30" dirty="0">
                <a:latin typeface="Aptos" panose="020B0004020202020204" pitchFamily="34" charset="0"/>
                <a:cs typeface="Franklin Gothic Book"/>
              </a:rPr>
              <a:t>oscillation</a:t>
            </a:r>
            <a:endParaRPr lang="de-CH" sz="1400" i="1" kern="1000" spc="30" dirty="0" err="1">
              <a:latin typeface="Aptos" panose="020B0004020202020204" pitchFamily="34" charset="0"/>
              <a:cs typeface="Franklin Gothic Book"/>
            </a:endParaRPr>
          </a:p>
        </p:txBody>
      </p:sp>
      <p:sp>
        <p:nvSpPr>
          <p:cNvPr id="51" name="TextBox 50"/>
          <p:cNvSpPr txBox="1"/>
          <p:nvPr/>
        </p:nvSpPr>
        <p:spPr>
          <a:xfrm>
            <a:off x="2923997" y="4089390"/>
            <a:ext cx="976606" cy="255044"/>
          </a:xfrm>
          <a:prstGeom prst="rect">
            <a:avLst/>
          </a:prstGeom>
          <a:noFill/>
        </p:spPr>
        <p:txBody>
          <a:bodyPr wrap="none" lIns="0" tIns="0" rIns="0" bIns="0" rtlCol="0">
            <a:noAutofit/>
          </a:bodyPr>
          <a:lstStyle/>
          <a:p>
            <a:pPr algn="ctr">
              <a:lnSpc>
                <a:spcPct val="110000"/>
              </a:lnSpc>
            </a:pPr>
            <a:r>
              <a:rPr lang="en-US" sz="1400" i="1" kern="1000" spc="30" dirty="0">
                <a:latin typeface="Aptos" panose="020B0004020202020204" pitchFamily="34" charset="0"/>
                <a:cs typeface="Franklin Gothic Book"/>
              </a:rPr>
              <a:t>Tilted Beam</a:t>
            </a:r>
          </a:p>
        </p:txBody>
      </p:sp>
      <p:grpSp>
        <p:nvGrpSpPr>
          <p:cNvPr id="119" name="Group 6"/>
          <p:cNvGrpSpPr>
            <a:grpSpLocks/>
          </p:cNvGrpSpPr>
          <p:nvPr/>
        </p:nvGrpSpPr>
        <p:grpSpPr bwMode="auto">
          <a:xfrm>
            <a:off x="6780509" y="3375814"/>
            <a:ext cx="1150938" cy="546100"/>
            <a:chOff x="1029" y="3645"/>
            <a:chExt cx="1196" cy="560"/>
          </a:xfrm>
        </p:grpSpPr>
        <p:sp>
          <p:nvSpPr>
            <p:cNvPr id="120" name="Rectangle 7"/>
            <p:cNvSpPr>
              <a:spLocks noChangeArrowheads="1"/>
            </p:cNvSpPr>
            <p:nvPr/>
          </p:nvSpPr>
          <p:spPr bwMode="auto">
            <a:xfrm>
              <a:off x="1533" y="3645"/>
              <a:ext cx="189" cy="55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de-DE">
                <a:latin typeface="Aptos" panose="020B0004020202020204" pitchFamily="34" charset="0"/>
              </a:endParaRPr>
            </a:p>
          </p:txBody>
        </p:sp>
        <p:sp>
          <p:nvSpPr>
            <p:cNvPr id="121" name="Arc 8"/>
            <p:cNvSpPr>
              <a:spLocks/>
            </p:cNvSpPr>
            <p:nvPr/>
          </p:nvSpPr>
          <p:spPr bwMode="auto">
            <a:xfrm rot="16200000" flipH="1">
              <a:off x="1661" y="3640"/>
              <a:ext cx="552" cy="576"/>
            </a:xfrm>
            <a:custGeom>
              <a:avLst/>
              <a:gdLst>
                <a:gd name="T0" fmla="*/ 0 w 20618"/>
                <a:gd name="T1" fmla="*/ 69 h 21600"/>
                <a:gd name="T2" fmla="*/ 552 w 20618"/>
                <a:gd name="T3" fmla="*/ 71 h 21600"/>
                <a:gd name="T4" fmla="*/ 274 w 20618"/>
                <a:gd name="T5" fmla="*/ 576 h 21600"/>
                <a:gd name="T6" fmla="*/ 0 60000 65536"/>
                <a:gd name="T7" fmla="*/ 0 60000 65536"/>
                <a:gd name="T8" fmla="*/ 0 60000 65536"/>
                <a:gd name="T9" fmla="*/ 0 w 20618"/>
                <a:gd name="T10" fmla="*/ 0 h 21600"/>
                <a:gd name="T11" fmla="*/ 20618 w 20618"/>
                <a:gd name="T12" fmla="*/ 21600 h 21600"/>
              </a:gdLst>
              <a:ahLst/>
              <a:cxnLst>
                <a:cxn ang="T6">
                  <a:pos x="T0" y="T1"/>
                </a:cxn>
                <a:cxn ang="T7">
                  <a:pos x="T2" y="T3"/>
                </a:cxn>
                <a:cxn ang="T8">
                  <a:pos x="T4" y="T5"/>
                </a:cxn>
              </a:cxnLst>
              <a:rect l="T9" t="T10" r="T11" b="T12"/>
              <a:pathLst>
                <a:path w="20618" h="21600" fill="none" extrusionOk="0">
                  <a:moveTo>
                    <a:pt x="-1" y="2569"/>
                  </a:moveTo>
                  <a:cubicBezTo>
                    <a:pt x="3141" y="882"/>
                    <a:pt x="6652" y="-1"/>
                    <a:pt x="10218" y="0"/>
                  </a:cubicBezTo>
                  <a:cubicBezTo>
                    <a:pt x="13853" y="0"/>
                    <a:pt x="17431" y="917"/>
                    <a:pt x="20617" y="2668"/>
                  </a:cubicBezTo>
                </a:path>
                <a:path w="20618" h="21600" stroke="0" extrusionOk="0">
                  <a:moveTo>
                    <a:pt x="-1" y="2569"/>
                  </a:moveTo>
                  <a:cubicBezTo>
                    <a:pt x="3141" y="882"/>
                    <a:pt x="6652" y="-1"/>
                    <a:pt x="10218" y="0"/>
                  </a:cubicBezTo>
                  <a:cubicBezTo>
                    <a:pt x="13853" y="0"/>
                    <a:pt x="17431" y="917"/>
                    <a:pt x="20617" y="2668"/>
                  </a:cubicBezTo>
                  <a:lnTo>
                    <a:pt x="10218" y="216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CH">
                <a:latin typeface="Aptos" panose="020B0004020202020204" pitchFamily="34" charset="0"/>
              </a:endParaRPr>
            </a:p>
          </p:txBody>
        </p:sp>
        <p:sp>
          <p:nvSpPr>
            <p:cNvPr id="122" name="Arc 9"/>
            <p:cNvSpPr>
              <a:spLocks/>
            </p:cNvSpPr>
            <p:nvPr/>
          </p:nvSpPr>
          <p:spPr bwMode="auto">
            <a:xfrm rot="5400000">
              <a:off x="1041" y="3641"/>
              <a:ext cx="552" cy="576"/>
            </a:xfrm>
            <a:custGeom>
              <a:avLst/>
              <a:gdLst>
                <a:gd name="T0" fmla="*/ 0 w 20618"/>
                <a:gd name="T1" fmla="*/ 69 h 21600"/>
                <a:gd name="T2" fmla="*/ 552 w 20618"/>
                <a:gd name="T3" fmla="*/ 71 h 21600"/>
                <a:gd name="T4" fmla="*/ 274 w 20618"/>
                <a:gd name="T5" fmla="*/ 576 h 21600"/>
                <a:gd name="T6" fmla="*/ 0 60000 65536"/>
                <a:gd name="T7" fmla="*/ 0 60000 65536"/>
                <a:gd name="T8" fmla="*/ 0 60000 65536"/>
                <a:gd name="T9" fmla="*/ 0 w 20618"/>
                <a:gd name="T10" fmla="*/ 0 h 21600"/>
                <a:gd name="T11" fmla="*/ 20618 w 20618"/>
                <a:gd name="T12" fmla="*/ 21600 h 21600"/>
              </a:gdLst>
              <a:ahLst/>
              <a:cxnLst>
                <a:cxn ang="T6">
                  <a:pos x="T0" y="T1"/>
                </a:cxn>
                <a:cxn ang="T7">
                  <a:pos x="T2" y="T3"/>
                </a:cxn>
                <a:cxn ang="T8">
                  <a:pos x="T4" y="T5"/>
                </a:cxn>
              </a:cxnLst>
              <a:rect l="T9" t="T10" r="T11" b="T12"/>
              <a:pathLst>
                <a:path w="20618" h="21600" fill="none" extrusionOk="0">
                  <a:moveTo>
                    <a:pt x="-1" y="2569"/>
                  </a:moveTo>
                  <a:cubicBezTo>
                    <a:pt x="3141" y="882"/>
                    <a:pt x="6652" y="-1"/>
                    <a:pt x="10218" y="0"/>
                  </a:cubicBezTo>
                  <a:cubicBezTo>
                    <a:pt x="13853" y="0"/>
                    <a:pt x="17431" y="917"/>
                    <a:pt x="20617" y="2668"/>
                  </a:cubicBezTo>
                </a:path>
                <a:path w="20618" h="21600" stroke="0" extrusionOk="0">
                  <a:moveTo>
                    <a:pt x="-1" y="2569"/>
                  </a:moveTo>
                  <a:cubicBezTo>
                    <a:pt x="3141" y="882"/>
                    <a:pt x="6652" y="-1"/>
                    <a:pt x="10218" y="0"/>
                  </a:cubicBezTo>
                  <a:cubicBezTo>
                    <a:pt x="13853" y="0"/>
                    <a:pt x="17431" y="917"/>
                    <a:pt x="20617" y="2668"/>
                  </a:cubicBezTo>
                  <a:lnTo>
                    <a:pt x="10218" y="216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CH">
                <a:latin typeface="Aptos" panose="020B0004020202020204" pitchFamily="34" charset="0"/>
              </a:endParaRPr>
            </a:p>
          </p:txBody>
        </p:sp>
      </p:grpSp>
      <p:grpSp>
        <p:nvGrpSpPr>
          <p:cNvPr id="123" name="Group 57"/>
          <p:cNvGrpSpPr>
            <a:grpSpLocks/>
          </p:cNvGrpSpPr>
          <p:nvPr/>
        </p:nvGrpSpPr>
        <p:grpSpPr bwMode="auto">
          <a:xfrm>
            <a:off x="5123136" y="3375815"/>
            <a:ext cx="112713" cy="541337"/>
            <a:chOff x="1497" y="3725"/>
            <a:chExt cx="125" cy="431"/>
          </a:xfrm>
        </p:grpSpPr>
        <p:sp>
          <p:nvSpPr>
            <p:cNvPr id="124" name="AutoShape 58"/>
            <p:cNvSpPr>
              <a:spLocks noChangeArrowheads="1"/>
            </p:cNvSpPr>
            <p:nvPr/>
          </p:nvSpPr>
          <p:spPr bwMode="auto">
            <a:xfrm>
              <a:off x="1497" y="3725"/>
              <a:ext cx="68" cy="431"/>
            </a:xfrm>
            <a:prstGeom prst="moon">
              <a:avLst>
                <a:gd name="adj" fmla="val 87500"/>
              </a:avLst>
            </a:prstGeom>
            <a:solidFill>
              <a:srgbClr val="FF0000"/>
            </a:solidFill>
            <a:ln w="9525">
              <a:solidFill>
                <a:srgbClr val="FF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de-DE">
                <a:latin typeface="Aptos" panose="020B0004020202020204" pitchFamily="34" charset="0"/>
              </a:endParaRPr>
            </a:p>
          </p:txBody>
        </p:sp>
        <p:sp>
          <p:nvSpPr>
            <p:cNvPr id="125" name="AutoShape 59"/>
            <p:cNvSpPr>
              <a:spLocks noChangeArrowheads="1"/>
            </p:cNvSpPr>
            <p:nvPr/>
          </p:nvSpPr>
          <p:spPr bwMode="auto">
            <a:xfrm flipH="1">
              <a:off x="1554" y="3725"/>
              <a:ext cx="68" cy="431"/>
            </a:xfrm>
            <a:prstGeom prst="moon">
              <a:avLst>
                <a:gd name="adj" fmla="val 87500"/>
              </a:avLst>
            </a:prstGeom>
            <a:solidFill>
              <a:srgbClr val="FF0000"/>
            </a:solidFill>
            <a:ln w="9525">
              <a:solidFill>
                <a:srgbClr val="FF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de-DE">
                <a:latin typeface="Aptos" panose="020B0004020202020204" pitchFamily="34" charset="0"/>
              </a:endParaRPr>
            </a:p>
          </p:txBody>
        </p:sp>
      </p:grpSp>
      <p:cxnSp>
        <p:nvCxnSpPr>
          <p:cNvPr id="165" name="Straight Connector 53"/>
          <p:cNvCxnSpPr>
            <a:cxnSpLocks noChangeShapeType="1"/>
          </p:cNvCxnSpPr>
          <p:nvPr/>
        </p:nvCxnSpPr>
        <p:spPr bwMode="auto">
          <a:xfrm>
            <a:off x="2746872" y="3663498"/>
            <a:ext cx="6949529" cy="3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grpSp>
        <p:nvGrpSpPr>
          <p:cNvPr id="166" name="Group 18"/>
          <p:cNvGrpSpPr>
            <a:grpSpLocks/>
          </p:cNvGrpSpPr>
          <p:nvPr/>
        </p:nvGrpSpPr>
        <p:grpSpPr bwMode="auto">
          <a:xfrm>
            <a:off x="3252904" y="3519831"/>
            <a:ext cx="1727200" cy="287337"/>
            <a:chOff x="2339752" y="2420888"/>
            <a:chExt cx="1728192" cy="288032"/>
          </a:xfrm>
        </p:grpSpPr>
        <p:sp>
          <p:nvSpPr>
            <p:cNvPr id="167"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68"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69"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0"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1"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2"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3"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4"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5"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6"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7"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78"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grpSp>
      <p:grpSp>
        <p:nvGrpSpPr>
          <p:cNvPr id="179" name="Group 18"/>
          <p:cNvGrpSpPr>
            <a:grpSpLocks/>
          </p:cNvGrpSpPr>
          <p:nvPr/>
        </p:nvGrpSpPr>
        <p:grpSpPr bwMode="auto">
          <a:xfrm>
            <a:off x="5411167" y="3519831"/>
            <a:ext cx="1727200" cy="287337"/>
            <a:chOff x="2339752" y="2420888"/>
            <a:chExt cx="1728192" cy="288032"/>
          </a:xfrm>
        </p:grpSpPr>
        <p:sp>
          <p:nvSpPr>
            <p:cNvPr id="180"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1"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2"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3"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4"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5"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6"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7"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8"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89"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0"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1"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grpSp>
      <p:grpSp>
        <p:nvGrpSpPr>
          <p:cNvPr id="192" name="Group 18"/>
          <p:cNvGrpSpPr>
            <a:grpSpLocks/>
          </p:cNvGrpSpPr>
          <p:nvPr/>
        </p:nvGrpSpPr>
        <p:grpSpPr bwMode="auto">
          <a:xfrm>
            <a:off x="7572399" y="3519831"/>
            <a:ext cx="1727200" cy="287337"/>
            <a:chOff x="2339752" y="2420888"/>
            <a:chExt cx="1728192" cy="288032"/>
          </a:xfrm>
        </p:grpSpPr>
        <p:sp>
          <p:nvSpPr>
            <p:cNvPr id="193"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4"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5"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6"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7"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8"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199"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0"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1"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2"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3"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sp>
          <p:nvSpPr>
            <p:cNvPr id="204"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latin typeface="Aptos" panose="020B0004020202020204" pitchFamily="34" charset="0"/>
              </a:endParaRPr>
            </a:p>
          </p:txBody>
        </p:sp>
      </p:grpSp>
      <p:sp>
        <p:nvSpPr>
          <p:cNvPr id="205" name="Oval 204"/>
          <p:cNvSpPr/>
          <p:nvPr/>
        </p:nvSpPr>
        <p:spPr bwMode="auto">
          <a:xfrm rot="1856546">
            <a:off x="5733436" y="4308439"/>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Aptos" panose="020B0004020202020204" pitchFamily="34" charset="0"/>
            </a:endParaRPr>
          </a:p>
        </p:txBody>
      </p:sp>
      <p:sp>
        <p:nvSpPr>
          <p:cNvPr id="206" name="Oval 205"/>
          <p:cNvSpPr/>
          <p:nvPr/>
        </p:nvSpPr>
        <p:spPr bwMode="auto">
          <a:xfrm rot="19933573">
            <a:off x="7821668" y="4352894"/>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Aptos" panose="020B0004020202020204" pitchFamily="34" charset="0"/>
            </a:endParaRPr>
          </a:p>
        </p:txBody>
      </p:sp>
      <p:sp>
        <p:nvSpPr>
          <p:cNvPr id="207" name="Isosceles Triangle 206"/>
          <p:cNvSpPr/>
          <p:nvPr/>
        </p:nvSpPr>
        <p:spPr bwMode="auto">
          <a:xfrm>
            <a:off x="8363496" y="4045633"/>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Aptos" panose="020B0004020202020204" pitchFamily="34" charset="0"/>
            </a:endParaRPr>
          </a:p>
        </p:txBody>
      </p:sp>
      <p:cxnSp>
        <p:nvCxnSpPr>
          <p:cNvPr id="61" name="Straight Connector 53"/>
          <p:cNvCxnSpPr>
            <a:cxnSpLocks noChangeShapeType="1"/>
          </p:cNvCxnSpPr>
          <p:nvPr/>
        </p:nvCxnSpPr>
        <p:spPr bwMode="auto">
          <a:xfrm flipV="1">
            <a:off x="3657600" y="4430036"/>
            <a:ext cx="5169340" cy="2"/>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3" name="PlaceHolder 1">
            <a:extLst>
              <a:ext uri="{FF2B5EF4-FFF2-40B4-BE49-F238E27FC236}">
                <a16:creationId xmlns:a16="http://schemas.microsoft.com/office/drawing/2014/main" id="{A1AF21A8-6EC8-E14E-8515-E52E62515CB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Select a small fraction of the electron beam.                Example 2: tailoring the trajectory with a tilt</a:t>
            </a:r>
            <a:endParaRPr lang="de-DE" sz="2600" spc="-1" dirty="0">
              <a:solidFill>
                <a:srgbClr val="000000"/>
              </a:solidFill>
              <a:latin typeface="Aptos" panose="020B0004020202020204" pitchFamily="34" charset="0"/>
            </a:endParaRPr>
          </a:p>
        </p:txBody>
      </p:sp>
      <p:sp>
        <p:nvSpPr>
          <p:cNvPr id="8" name="Date Placeholder 7">
            <a:extLst>
              <a:ext uri="{FF2B5EF4-FFF2-40B4-BE49-F238E27FC236}">
                <a16:creationId xmlns:a16="http://schemas.microsoft.com/office/drawing/2014/main" id="{3722C311-0FEF-A835-DAC3-5A86DB6905E6}"/>
              </a:ext>
            </a:extLst>
          </p:cNvPr>
          <p:cNvSpPr>
            <a:spLocks noGrp="1"/>
          </p:cNvSpPr>
          <p:nvPr>
            <p:ph type="dt" sz="half" idx="10"/>
          </p:nvPr>
        </p:nvSpPr>
        <p:spPr>
          <a:xfrm>
            <a:off x="9875880" y="6404400"/>
            <a:ext cx="1620360" cy="143640"/>
          </a:xfrm>
        </p:spPr>
        <p:txBody>
          <a:bodyPr/>
          <a:lstStyle/>
          <a:p>
            <a:r>
              <a:rPr lang="en-US"/>
              <a:t>1/7/2025</a:t>
            </a:r>
          </a:p>
        </p:txBody>
      </p:sp>
      <p:sp>
        <p:nvSpPr>
          <p:cNvPr id="9" name="Footer Placeholder 8">
            <a:extLst>
              <a:ext uri="{FF2B5EF4-FFF2-40B4-BE49-F238E27FC236}">
                <a16:creationId xmlns:a16="http://schemas.microsoft.com/office/drawing/2014/main" id="{43FBA7A4-98D9-09D7-173A-2B9E4774A585}"/>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0" name="Slide Number Placeholder 9">
            <a:extLst>
              <a:ext uri="{FF2B5EF4-FFF2-40B4-BE49-F238E27FC236}">
                <a16:creationId xmlns:a16="http://schemas.microsoft.com/office/drawing/2014/main" id="{60006EC1-6D75-B27C-4F9E-7C80A7ED7BD3}"/>
              </a:ext>
            </a:extLst>
          </p:cNvPr>
          <p:cNvSpPr>
            <a:spLocks noGrp="1"/>
          </p:cNvSpPr>
          <p:nvPr>
            <p:ph type="sldNum" sz="quarter" idx="12"/>
          </p:nvPr>
        </p:nvSpPr>
        <p:spPr/>
        <p:txBody>
          <a:bodyPr/>
          <a:lstStyle/>
          <a:p>
            <a:fld id="{2B53141B-806C-134B-AEBD-92C81C5280B5}" type="slidenum">
              <a:rPr lang="en-US" smtClean="0"/>
              <a:pPr/>
              <a:t>11</a:t>
            </a:fld>
            <a:endParaRPr lang="en-US"/>
          </a:p>
        </p:txBody>
      </p:sp>
    </p:spTree>
    <p:extLst>
      <p:ext uri="{BB962C8B-B14F-4D97-AF65-F5344CB8AC3E}">
        <p14:creationId xmlns:p14="http://schemas.microsoft.com/office/powerpoint/2010/main" val="137595315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3" name="PlaceHolder 1"/>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Short pulses from tilted beams at </a:t>
            </a:r>
            <a:r>
              <a:rPr lang="en-GB" sz="2600" b="1" spc="-1" dirty="0" err="1">
                <a:solidFill>
                  <a:srgbClr val="000000"/>
                </a:solidFill>
                <a:latin typeface="Aptos" panose="020B0004020202020204" pitchFamily="34" charset="0"/>
              </a:rPr>
              <a:t>SwissFEL</a:t>
            </a:r>
            <a:endParaRPr lang="de-DE" sz="2600" b="0" strike="noStrike" spc="-1" dirty="0">
              <a:solidFill>
                <a:srgbClr val="000000"/>
              </a:solidFill>
              <a:latin typeface="Aptos" panose="020B0004020202020204" pitchFamily="34" charset="0"/>
            </a:endParaRPr>
          </a:p>
        </p:txBody>
      </p:sp>
      <p:sp>
        <p:nvSpPr>
          <p:cNvPr id="3" name="PlaceHolder 2"/>
          <p:cNvSpPr>
            <a:spLocks noGrp="1"/>
          </p:cNvSpPr>
          <p:nvPr>
            <p:ph type="ftr" idx="2"/>
          </p:nvPr>
        </p:nvSpPr>
        <p:spPr/>
        <p:txBody>
          <a:bodyPr/>
          <a:lstStyle/>
          <a:p>
            <a:r>
              <a:rPr>
                <a:latin typeface="Aptos" panose="020B0004020202020204" pitchFamily="34" charset="0"/>
              </a:rPr>
              <a:t>PSI Center for Accelerator Science and Engineering</a:t>
            </a:r>
          </a:p>
        </p:txBody>
      </p:sp>
      <p:sp>
        <p:nvSpPr>
          <p:cNvPr id="5" name="PlaceHolder 4"/>
          <p:cNvSpPr>
            <a:spLocks noGrp="1"/>
          </p:cNvSpPr>
          <p:nvPr>
            <p:ph type="dt" idx="1"/>
          </p:nvPr>
        </p:nvSpPr>
        <p:spPr/>
        <p:txBody>
          <a:bodyPr/>
          <a:lstStyle/>
          <a:p>
            <a:r>
              <a:rPr lang="en-US">
                <a:latin typeface="Aptos" panose="020B0004020202020204" pitchFamily="34" charset="0"/>
              </a:rPr>
              <a:t>1/7/2025</a:t>
            </a:r>
          </a:p>
        </p:txBody>
      </p:sp>
      <p:pic>
        <p:nvPicPr>
          <p:cNvPr id="2" name="Picture 1">
            <a:extLst>
              <a:ext uri="{FF2B5EF4-FFF2-40B4-BE49-F238E27FC236}">
                <a16:creationId xmlns:a16="http://schemas.microsoft.com/office/drawing/2014/main" id="{D9D03D0B-A388-A403-F1ED-E0B47E7364CF}"/>
              </a:ext>
            </a:extLst>
          </p:cNvPr>
          <p:cNvPicPr>
            <a:picLocks noChangeAspect="1"/>
          </p:cNvPicPr>
          <p:nvPr/>
        </p:nvPicPr>
        <p:blipFill rotWithShape="1">
          <a:blip r:embed="rId3"/>
          <a:srcRect l="6301" t="32053" r="48574" b="4525"/>
          <a:stretch/>
        </p:blipFill>
        <p:spPr>
          <a:xfrm>
            <a:off x="10203648" y="1503700"/>
            <a:ext cx="1920878" cy="4667785"/>
          </a:xfrm>
          <a:prstGeom prst="rect">
            <a:avLst/>
          </a:prstGeom>
        </p:spPr>
      </p:pic>
      <p:pic>
        <p:nvPicPr>
          <p:cNvPr id="10" name="Picture 9">
            <a:extLst>
              <a:ext uri="{FF2B5EF4-FFF2-40B4-BE49-F238E27FC236}">
                <a16:creationId xmlns:a16="http://schemas.microsoft.com/office/drawing/2014/main" id="{B9F2AE0C-B7CC-5799-65C6-4A7E3152BE26}"/>
              </a:ext>
            </a:extLst>
          </p:cNvPr>
          <p:cNvPicPr>
            <a:picLocks noChangeAspect="1"/>
          </p:cNvPicPr>
          <p:nvPr/>
        </p:nvPicPr>
        <p:blipFill>
          <a:blip r:embed="rId4"/>
          <a:stretch>
            <a:fillRect/>
          </a:stretch>
        </p:blipFill>
        <p:spPr>
          <a:xfrm>
            <a:off x="4976212" y="1812712"/>
            <a:ext cx="5010849" cy="3801005"/>
          </a:xfrm>
          <a:prstGeom prst="rect">
            <a:avLst/>
          </a:prstGeom>
        </p:spPr>
      </p:pic>
      <p:grpSp>
        <p:nvGrpSpPr>
          <p:cNvPr id="21" name="Group 20">
            <a:extLst>
              <a:ext uri="{FF2B5EF4-FFF2-40B4-BE49-F238E27FC236}">
                <a16:creationId xmlns:a16="http://schemas.microsoft.com/office/drawing/2014/main" id="{691DAF89-9D07-A62D-50AF-1C792A17C807}"/>
              </a:ext>
            </a:extLst>
          </p:cNvPr>
          <p:cNvGrpSpPr/>
          <p:nvPr/>
        </p:nvGrpSpPr>
        <p:grpSpPr>
          <a:xfrm>
            <a:off x="55960" y="1823208"/>
            <a:ext cx="4858940" cy="3801005"/>
            <a:chOff x="554126" y="1418943"/>
            <a:chExt cx="5105503" cy="4020111"/>
          </a:xfrm>
        </p:grpSpPr>
        <p:pic>
          <p:nvPicPr>
            <p:cNvPr id="13" name="Picture 12">
              <a:extLst>
                <a:ext uri="{FF2B5EF4-FFF2-40B4-BE49-F238E27FC236}">
                  <a16:creationId xmlns:a16="http://schemas.microsoft.com/office/drawing/2014/main" id="{F9E4D57C-837C-D926-0BB5-A5F5367F5545}"/>
                </a:ext>
              </a:extLst>
            </p:cNvPr>
            <p:cNvPicPr>
              <a:picLocks noChangeAspect="1"/>
            </p:cNvPicPr>
            <p:nvPr/>
          </p:nvPicPr>
          <p:blipFill rotWithShape="1">
            <a:blip r:embed="rId5"/>
            <a:srcRect r="4297"/>
            <a:stretch/>
          </p:blipFill>
          <p:spPr>
            <a:xfrm>
              <a:off x="554126" y="1418943"/>
              <a:ext cx="5105503" cy="4020111"/>
            </a:xfrm>
            <a:prstGeom prst="rect">
              <a:avLst/>
            </a:prstGeom>
          </p:spPr>
        </p:pic>
        <p:sp>
          <p:nvSpPr>
            <p:cNvPr id="15" name="TextBox 14">
              <a:extLst>
                <a:ext uri="{FF2B5EF4-FFF2-40B4-BE49-F238E27FC236}">
                  <a16:creationId xmlns:a16="http://schemas.microsoft.com/office/drawing/2014/main" id="{3567497E-BE55-AD68-9950-20CE8AE854F7}"/>
                </a:ext>
              </a:extLst>
            </p:cNvPr>
            <p:cNvSpPr txBox="1"/>
            <p:nvPr/>
          </p:nvSpPr>
          <p:spPr>
            <a:xfrm>
              <a:off x="2507530" y="1903040"/>
              <a:ext cx="1131656" cy="369332"/>
            </a:xfrm>
            <a:prstGeom prst="rect">
              <a:avLst/>
            </a:prstGeom>
            <a:noFill/>
          </p:spPr>
          <p:txBody>
            <a:bodyPr wrap="none" rtlCol="0">
              <a:spAutoFit/>
            </a:bodyPr>
            <a:lstStyle/>
            <a:p>
              <a:r>
                <a:rPr lang="en-US" dirty="0">
                  <a:solidFill>
                    <a:srgbClr val="FFFF00"/>
                  </a:solidFill>
                  <a:latin typeface="Aptos" panose="020B0004020202020204" pitchFamily="34" charset="0"/>
                </a:rPr>
                <a:t>Lasing on</a:t>
              </a:r>
              <a:endParaRPr lang="de-CH" dirty="0">
                <a:solidFill>
                  <a:srgbClr val="FFFF00"/>
                </a:solidFill>
                <a:latin typeface="Aptos" panose="020B0004020202020204" pitchFamily="34" charset="0"/>
              </a:endParaRPr>
            </a:p>
          </p:txBody>
        </p:sp>
        <p:sp>
          <p:nvSpPr>
            <p:cNvPr id="16" name="TextBox 15">
              <a:extLst>
                <a:ext uri="{FF2B5EF4-FFF2-40B4-BE49-F238E27FC236}">
                  <a16:creationId xmlns:a16="http://schemas.microsoft.com/office/drawing/2014/main" id="{C4F5FB35-CCDC-0E56-9C32-5FAC7D3F79AD}"/>
                </a:ext>
              </a:extLst>
            </p:cNvPr>
            <p:cNvSpPr txBox="1"/>
            <p:nvPr/>
          </p:nvSpPr>
          <p:spPr>
            <a:xfrm>
              <a:off x="2659930" y="3757276"/>
              <a:ext cx="1180772" cy="369332"/>
            </a:xfrm>
            <a:prstGeom prst="rect">
              <a:avLst/>
            </a:prstGeom>
            <a:noFill/>
          </p:spPr>
          <p:txBody>
            <a:bodyPr wrap="none" rtlCol="0">
              <a:spAutoFit/>
            </a:bodyPr>
            <a:lstStyle/>
            <a:p>
              <a:r>
                <a:rPr lang="en-US" dirty="0">
                  <a:solidFill>
                    <a:srgbClr val="FFFF00"/>
                  </a:solidFill>
                  <a:latin typeface="Aptos" panose="020B0004020202020204" pitchFamily="34" charset="0"/>
                </a:rPr>
                <a:t>Lasing off</a:t>
              </a:r>
              <a:endParaRPr lang="de-CH" dirty="0">
                <a:solidFill>
                  <a:srgbClr val="FFFF00"/>
                </a:solidFill>
                <a:latin typeface="Aptos" panose="020B0004020202020204" pitchFamily="34" charset="0"/>
              </a:endParaRPr>
            </a:p>
          </p:txBody>
        </p:sp>
      </p:grpSp>
      <p:sp>
        <p:nvSpPr>
          <p:cNvPr id="17" name="TextBox 16">
            <a:extLst>
              <a:ext uri="{FF2B5EF4-FFF2-40B4-BE49-F238E27FC236}">
                <a16:creationId xmlns:a16="http://schemas.microsoft.com/office/drawing/2014/main" id="{C57AB702-AFAE-0D0F-68E9-04F9248028A7}"/>
              </a:ext>
            </a:extLst>
          </p:cNvPr>
          <p:cNvSpPr txBox="1"/>
          <p:nvPr/>
        </p:nvSpPr>
        <p:spPr>
          <a:xfrm>
            <a:off x="5909692" y="1469722"/>
            <a:ext cx="3041602" cy="369332"/>
          </a:xfrm>
          <a:prstGeom prst="rect">
            <a:avLst/>
          </a:prstGeom>
          <a:noFill/>
        </p:spPr>
        <p:txBody>
          <a:bodyPr wrap="none" rtlCol="0">
            <a:spAutoFit/>
          </a:bodyPr>
          <a:lstStyle/>
          <a:p>
            <a:r>
              <a:rPr lang="en-US" i="1" dirty="0">
                <a:latin typeface="Aptos" panose="020B0004020202020204" pitchFamily="34" charset="0"/>
              </a:rPr>
              <a:t>Calculated FEL power profile</a:t>
            </a:r>
            <a:endParaRPr lang="de-CH" i="1" dirty="0">
              <a:latin typeface="Aptos" panose="020B0004020202020204" pitchFamily="34" charset="0"/>
            </a:endParaRPr>
          </a:p>
        </p:txBody>
      </p:sp>
      <p:sp>
        <p:nvSpPr>
          <p:cNvPr id="18" name="TextBox 17">
            <a:extLst>
              <a:ext uri="{FF2B5EF4-FFF2-40B4-BE49-F238E27FC236}">
                <a16:creationId xmlns:a16="http://schemas.microsoft.com/office/drawing/2014/main" id="{BD1F46C8-E847-72CD-2E1C-A2423BD6D195}"/>
              </a:ext>
            </a:extLst>
          </p:cNvPr>
          <p:cNvSpPr txBox="1"/>
          <p:nvPr/>
        </p:nvSpPr>
        <p:spPr>
          <a:xfrm>
            <a:off x="5724733" y="5708153"/>
            <a:ext cx="5144241" cy="369332"/>
          </a:xfrm>
          <a:prstGeom prst="rect">
            <a:avLst/>
          </a:prstGeom>
          <a:noFill/>
        </p:spPr>
        <p:txBody>
          <a:bodyPr wrap="square" rtlCol="0">
            <a:spAutoFit/>
          </a:bodyPr>
          <a:lstStyle/>
          <a:p>
            <a:r>
              <a:rPr lang="el-GR" b="0" strike="noStrike" spc="29" dirty="0">
                <a:solidFill>
                  <a:srgbClr val="000000"/>
                </a:solidFill>
                <a:latin typeface="Aptos" panose="020B0004020202020204" pitchFamily="34" charset="0"/>
                <a:ea typeface="DejaVu Sans"/>
              </a:rPr>
              <a:t>σ</a:t>
            </a:r>
            <a:r>
              <a:rPr lang="en-US" b="0" strike="noStrike" spc="29" dirty="0">
                <a:solidFill>
                  <a:srgbClr val="000000"/>
                </a:solidFill>
                <a:latin typeface="Aptos" panose="020B0004020202020204" pitchFamily="34" charset="0"/>
                <a:ea typeface="DejaVu Sans"/>
              </a:rPr>
              <a:t>=0.63±0.06 fs</a:t>
            </a:r>
            <a:r>
              <a:rPr lang="en-US" dirty="0">
                <a:latin typeface="Aptos" panose="020B0004020202020204" pitchFamily="34" charset="0"/>
              </a:rPr>
              <a:t> (resolution limited) </a:t>
            </a:r>
          </a:p>
        </p:txBody>
      </p:sp>
      <p:sp>
        <p:nvSpPr>
          <p:cNvPr id="20" name="TextBox 19">
            <a:extLst>
              <a:ext uri="{FF2B5EF4-FFF2-40B4-BE49-F238E27FC236}">
                <a16:creationId xmlns:a16="http://schemas.microsoft.com/office/drawing/2014/main" id="{F03B3AD5-DEA5-AD5B-39E8-870969348AB0}"/>
              </a:ext>
            </a:extLst>
          </p:cNvPr>
          <p:cNvSpPr txBox="1"/>
          <p:nvPr/>
        </p:nvSpPr>
        <p:spPr>
          <a:xfrm>
            <a:off x="1192279" y="781402"/>
            <a:ext cx="9120121" cy="400110"/>
          </a:xfrm>
          <a:prstGeom prst="rect">
            <a:avLst/>
          </a:prstGeom>
          <a:noFill/>
        </p:spPr>
        <p:txBody>
          <a:bodyPr wrap="square">
            <a:spAutoFit/>
          </a:bodyPr>
          <a:lstStyle/>
          <a:p>
            <a:pPr marL="0" indent="0">
              <a:buClr>
                <a:srgbClr val="0070C0"/>
              </a:buClr>
              <a:buNone/>
            </a:pPr>
            <a:r>
              <a:rPr lang="en-US" sz="2000" dirty="0">
                <a:latin typeface="Aptos" panose="020B0004020202020204" pitchFamily="34" charset="0"/>
              </a:rPr>
              <a:t>Tilt generated by introducing dispersion to an energy chirped electron beam</a:t>
            </a:r>
          </a:p>
        </p:txBody>
      </p:sp>
      <p:sp>
        <p:nvSpPr>
          <p:cNvPr id="22" name="TextBox 21">
            <a:extLst>
              <a:ext uri="{FF2B5EF4-FFF2-40B4-BE49-F238E27FC236}">
                <a16:creationId xmlns:a16="http://schemas.microsoft.com/office/drawing/2014/main" id="{CCE5B081-20CA-0D01-44BE-AFDC6419F30D}"/>
              </a:ext>
            </a:extLst>
          </p:cNvPr>
          <p:cNvSpPr txBox="1"/>
          <p:nvPr/>
        </p:nvSpPr>
        <p:spPr>
          <a:xfrm>
            <a:off x="563771" y="1469722"/>
            <a:ext cx="4310154" cy="369332"/>
          </a:xfrm>
          <a:prstGeom prst="rect">
            <a:avLst/>
          </a:prstGeom>
          <a:noFill/>
        </p:spPr>
        <p:txBody>
          <a:bodyPr wrap="none" rtlCol="0">
            <a:spAutoFit/>
          </a:bodyPr>
          <a:lstStyle/>
          <a:p>
            <a:r>
              <a:rPr lang="en-US" i="1" dirty="0">
                <a:latin typeface="Aptos" panose="020B0004020202020204" pitchFamily="34" charset="0"/>
              </a:rPr>
              <a:t>Longitudinal phase-space measurements</a:t>
            </a:r>
            <a:endParaRPr lang="de-CH" i="1" dirty="0">
              <a:latin typeface="Aptos" panose="020B0004020202020204" pitchFamily="34" charset="0"/>
            </a:endParaRPr>
          </a:p>
        </p:txBody>
      </p:sp>
      <p:sp>
        <p:nvSpPr>
          <p:cNvPr id="23" name="TextBox 22">
            <a:extLst>
              <a:ext uri="{FF2B5EF4-FFF2-40B4-BE49-F238E27FC236}">
                <a16:creationId xmlns:a16="http://schemas.microsoft.com/office/drawing/2014/main" id="{6AE92A2F-0889-1964-6FF4-8EEB3775E93A}"/>
              </a:ext>
            </a:extLst>
          </p:cNvPr>
          <p:cNvSpPr txBox="1"/>
          <p:nvPr/>
        </p:nvSpPr>
        <p:spPr>
          <a:xfrm>
            <a:off x="10236063" y="620687"/>
            <a:ext cx="1836744" cy="923330"/>
          </a:xfrm>
          <a:prstGeom prst="rect">
            <a:avLst/>
          </a:prstGeom>
          <a:noFill/>
        </p:spPr>
        <p:txBody>
          <a:bodyPr wrap="square" rtlCol="0">
            <a:spAutoFit/>
          </a:bodyPr>
          <a:lstStyle/>
          <a:p>
            <a:pPr algn="ctr"/>
            <a:r>
              <a:rPr lang="en-US" i="1" dirty="0">
                <a:latin typeface="Aptos" panose="020B0004020202020204" pitchFamily="34" charset="0"/>
              </a:rPr>
              <a:t>Spectral measurements</a:t>
            </a:r>
          </a:p>
          <a:p>
            <a:pPr algn="ctr"/>
            <a:r>
              <a:rPr lang="el-GR" b="0" i="1" strike="noStrike" spc="29" dirty="0">
                <a:solidFill>
                  <a:srgbClr val="000000"/>
                </a:solidFill>
                <a:latin typeface="Aptos"/>
                <a:ea typeface="DejaVu Sans"/>
              </a:rPr>
              <a:t>σ</a:t>
            </a:r>
            <a:r>
              <a:rPr lang="en-US" b="0" i="1" strike="noStrike" spc="29" dirty="0">
                <a:solidFill>
                  <a:srgbClr val="000000"/>
                </a:solidFill>
                <a:latin typeface="Aptos"/>
                <a:ea typeface="DejaVu Sans"/>
              </a:rPr>
              <a:t>&lt;0.2 fs</a:t>
            </a:r>
            <a:endParaRPr lang="de-CH" i="1" dirty="0">
              <a:latin typeface="Aptos" panose="020B0004020202020204" pitchFamily="34" charset="0"/>
            </a:endParaRPr>
          </a:p>
        </p:txBody>
      </p:sp>
      <p:sp>
        <p:nvSpPr>
          <p:cNvPr id="24" name="Slide Number Placeholder 23">
            <a:extLst>
              <a:ext uri="{FF2B5EF4-FFF2-40B4-BE49-F238E27FC236}">
                <a16:creationId xmlns:a16="http://schemas.microsoft.com/office/drawing/2014/main" id="{3E60223E-CE8A-1280-8C36-054A0DB5FEE6}"/>
              </a:ext>
            </a:extLst>
          </p:cNvPr>
          <p:cNvSpPr>
            <a:spLocks noGrp="1"/>
          </p:cNvSpPr>
          <p:nvPr>
            <p:ph type="sldNum" idx="3"/>
          </p:nvPr>
        </p:nvSpPr>
        <p:spPr/>
        <p:txBody>
          <a:bodyPr/>
          <a:lstStyle/>
          <a:p>
            <a:fld id="{39856B25-14E5-4B6E-BF2B-5D2547E2F1D2}" type="slidenum">
              <a:rPr lang="en-US" smtClean="0"/>
              <a:t>12</a:t>
            </a:fld>
            <a:endParaRPr lang="en-US"/>
          </a:p>
        </p:txBody>
      </p:sp>
    </p:spTree>
    <p:extLst>
      <p:ext uri="{BB962C8B-B14F-4D97-AF65-F5344CB8AC3E}">
        <p14:creationId xmlns:p14="http://schemas.microsoft.com/office/powerpoint/2010/main" val="2403212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High powers</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B44C5CE-F466-E54B-2B94-205DB8ED220F}"/>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B1C8C8D0-5D10-0834-4657-DD13B5DE50DE}"/>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65326AAA-4C3E-83FF-E190-FAD42179F9C7}"/>
              </a:ext>
            </a:extLst>
          </p:cNvPr>
          <p:cNvSpPr>
            <a:spLocks noGrp="1"/>
          </p:cNvSpPr>
          <p:nvPr>
            <p:ph type="sldNum" sz="quarter" idx="12"/>
          </p:nvPr>
        </p:nvSpPr>
        <p:spPr/>
        <p:txBody>
          <a:bodyPr/>
          <a:lstStyle/>
          <a:p>
            <a:fld id="{2B53141B-806C-134B-AEBD-92C81C5280B5}" type="slidenum">
              <a:rPr lang="en-US" smtClean="0"/>
              <a:pPr/>
              <a:t>13</a:t>
            </a:fld>
            <a:endParaRPr lang="en-US"/>
          </a:p>
        </p:txBody>
      </p:sp>
    </p:spTree>
    <p:extLst>
      <p:ext uri="{BB962C8B-B14F-4D97-AF65-F5344CB8AC3E}">
        <p14:creationId xmlns:p14="http://schemas.microsoft.com/office/powerpoint/2010/main" val="3950785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34950" y="585665"/>
            <a:ext cx="3910136" cy="663515"/>
          </a:xfrm>
          <a:prstGeom prst="rect">
            <a:avLst/>
          </a:prstGeom>
          <a:noFill/>
        </p:spPr>
        <p:txBody>
          <a:bodyPr wrap="square" lIns="0" tIns="0" rIns="0" bIns="0" rtlCol="0">
            <a:spAutoFit/>
          </a:bodyPr>
          <a:lstStyle/>
          <a:p>
            <a:pPr algn="ctr">
              <a:lnSpc>
                <a:spcPct val="110000"/>
              </a:lnSpc>
            </a:pPr>
            <a:r>
              <a:rPr lang="en-US" sz="2000" i="1" kern="1000" spc="30" dirty="0">
                <a:latin typeface="Aptos" panose="020B0004020202020204" pitchFamily="34" charset="0"/>
                <a:cs typeface="Franklin Gothic Book"/>
              </a:rPr>
              <a:t>Typical power growth along the </a:t>
            </a:r>
            <a:r>
              <a:rPr lang="en-US" sz="2000" i="1" kern="1000" spc="30" dirty="0" err="1">
                <a:latin typeface="Aptos" panose="020B0004020202020204" pitchFamily="34" charset="0"/>
                <a:cs typeface="Franklin Gothic Book"/>
              </a:rPr>
              <a:t>undulator</a:t>
            </a:r>
            <a:r>
              <a:rPr lang="en-US" sz="2000" i="1" kern="1000" spc="30" dirty="0">
                <a:latin typeface="Aptos" panose="020B0004020202020204" pitchFamily="34" charset="0"/>
                <a:cs typeface="Franklin Gothic Book"/>
              </a:rPr>
              <a:t> beamline</a:t>
            </a:r>
          </a:p>
        </p:txBody>
      </p:sp>
      <p:grpSp>
        <p:nvGrpSpPr>
          <p:cNvPr id="5" name="Group 4"/>
          <p:cNvGrpSpPr/>
          <p:nvPr/>
        </p:nvGrpSpPr>
        <p:grpSpPr>
          <a:xfrm>
            <a:off x="1763486" y="1088280"/>
            <a:ext cx="4908578" cy="3636865"/>
            <a:chOff x="805880" y="1124744"/>
            <a:chExt cx="4536504" cy="3404909"/>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880" y="1124744"/>
              <a:ext cx="4467944" cy="340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427984" y="1459632"/>
              <a:ext cx="914400" cy="457200"/>
            </a:xfrm>
            <a:prstGeom prst="rect">
              <a:avLst/>
            </a:prstGeom>
            <a:noFill/>
          </p:spPr>
          <p:txBody>
            <a:bodyPr wrap="none" lIns="0" tIns="0" rIns="0" bIns="0" rtlCol="0">
              <a:noAutofit/>
            </a:bodyPr>
            <a:lstStyle/>
            <a:p>
              <a:pPr>
                <a:lnSpc>
                  <a:spcPct val="110000"/>
                </a:lnSpc>
              </a:pPr>
              <a:r>
                <a:rPr lang="en-US" sz="2000" kern="1000" spc="30" dirty="0">
                  <a:solidFill>
                    <a:srgbClr val="7C204E"/>
                  </a:solidFill>
                  <a:latin typeface="Aptos" panose="020B0004020202020204" pitchFamily="34" charset="0"/>
                  <a:cs typeface="Franklin Gothic Book"/>
                </a:rPr>
                <a:t>saturation</a:t>
              </a:r>
            </a:p>
          </p:txBody>
        </p:sp>
        <p:sp>
          <p:nvSpPr>
            <p:cNvPr id="9" name="TextBox 8"/>
            <p:cNvSpPr txBox="1"/>
            <p:nvPr/>
          </p:nvSpPr>
          <p:spPr>
            <a:xfrm>
              <a:off x="2267744" y="2107704"/>
              <a:ext cx="914400" cy="457200"/>
            </a:xfrm>
            <a:prstGeom prst="rect">
              <a:avLst/>
            </a:prstGeom>
            <a:noFill/>
          </p:spPr>
          <p:txBody>
            <a:bodyPr wrap="none" lIns="0" tIns="0" rIns="0" bIns="0" rtlCol="0">
              <a:noAutofit/>
            </a:bodyPr>
            <a:lstStyle/>
            <a:p>
              <a:pPr algn="ctr">
                <a:lnSpc>
                  <a:spcPct val="110000"/>
                </a:lnSpc>
              </a:pPr>
              <a:r>
                <a:rPr lang="en-US" sz="2000" kern="1000" spc="30" dirty="0">
                  <a:solidFill>
                    <a:srgbClr val="7C204E"/>
                  </a:solidFill>
                  <a:latin typeface="Aptos" panose="020B0004020202020204" pitchFamily="34" charset="0"/>
                  <a:cs typeface="Franklin Gothic Book"/>
                </a:rPr>
                <a:t>exponential </a:t>
              </a:r>
            </a:p>
            <a:p>
              <a:pPr algn="ctr">
                <a:lnSpc>
                  <a:spcPct val="110000"/>
                </a:lnSpc>
              </a:pPr>
              <a:r>
                <a:rPr lang="en-US" sz="2000" kern="1000" spc="30" dirty="0">
                  <a:solidFill>
                    <a:srgbClr val="7C204E"/>
                  </a:solidFill>
                  <a:latin typeface="Aptos" panose="020B0004020202020204" pitchFamily="34" charset="0"/>
                  <a:cs typeface="Franklin Gothic Book"/>
                </a:rPr>
                <a:t>growth</a:t>
              </a:r>
            </a:p>
          </p:txBody>
        </p:sp>
      </p:grpSp>
      <p:sp>
        <p:nvSpPr>
          <p:cNvPr id="15" name="Rectangle 14"/>
          <p:cNvSpPr/>
          <p:nvPr/>
        </p:nvSpPr>
        <p:spPr>
          <a:xfrm>
            <a:off x="7474015" y="1180061"/>
            <a:ext cx="2185505" cy="83560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1713358904"/>
              </p:ext>
            </p:extLst>
          </p:nvPr>
        </p:nvGraphicFramePr>
        <p:xfrm>
          <a:off x="7618033" y="1224869"/>
          <a:ext cx="1948185" cy="618023"/>
        </p:xfrm>
        <a:graphic>
          <a:graphicData uri="http://schemas.openxmlformats.org/presentationml/2006/ole">
            <mc:AlternateContent xmlns:mc="http://schemas.openxmlformats.org/markup-compatibility/2006">
              <mc:Choice xmlns:v="urn:schemas-microsoft-com:vml" Requires="v">
                <p:oleObj name="Equation" r:id="rId4" imgW="825480" imgH="228600" progId="Equation.3">
                  <p:embed/>
                </p:oleObj>
              </mc:Choice>
              <mc:Fallback>
                <p:oleObj name="Equation" r:id="rId4" imgW="825480" imgH="228600" progId="Equation.3">
                  <p:embed/>
                  <p:pic>
                    <p:nvPicPr>
                      <p:cNvPr id="16" name="Object 15"/>
                      <p:cNvPicPr>
                        <a:picLocks noChangeAspect="1" noChangeArrowheads="1"/>
                      </p:cNvPicPr>
                      <p:nvPr/>
                    </p:nvPicPr>
                    <p:blipFill>
                      <a:blip r:embed="rId5"/>
                      <a:srcRect/>
                      <a:stretch>
                        <a:fillRect/>
                      </a:stretch>
                    </p:blipFill>
                    <p:spPr bwMode="auto">
                      <a:xfrm>
                        <a:off x="7618033" y="1224869"/>
                        <a:ext cx="1948185" cy="618023"/>
                      </a:xfrm>
                      <a:prstGeom prst="rect">
                        <a:avLst/>
                      </a:prstGeom>
                      <a:noFill/>
                    </p:spPr>
                  </p:pic>
                </p:oleObj>
              </mc:Fallback>
            </mc:AlternateContent>
          </a:graphicData>
        </a:graphic>
      </p:graphicFrame>
      <p:graphicFrame>
        <p:nvGraphicFramePr>
          <p:cNvPr id="17" name="Object 7"/>
          <p:cNvGraphicFramePr>
            <a:graphicFrameLocks noChangeAspect="1"/>
          </p:cNvGraphicFramePr>
          <p:nvPr>
            <p:extLst>
              <p:ext uri="{D42A27DB-BD31-4B8C-83A1-F6EECF244321}">
                <p14:modId xmlns:p14="http://schemas.microsoft.com/office/powerpoint/2010/main" val="4166810776"/>
              </p:ext>
            </p:extLst>
          </p:nvPr>
        </p:nvGraphicFramePr>
        <p:xfrm>
          <a:off x="7138938" y="2138739"/>
          <a:ext cx="2983012" cy="1244279"/>
        </p:xfrm>
        <a:graphic>
          <a:graphicData uri="http://schemas.openxmlformats.org/presentationml/2006/ole">
            <mc:AlternateContent xmlns:mc="http://schemas.openxmlformats.org/markup-compatibility/2006">
              <mc:Choice xmlns:v="urn:schemas-microsoft-com:vml" Requires="v">
                <p:oleObj name="Equation" r:id="rId6" imgW="1549080" imgH="647640" progId="Equation.3">
                  <p:embed/>
                </p:oleObj>
              </mc:Choice>
              <mc:Fallback>
                <p:oleObj name="Equation" r:id="rId6" imgW="1549080" imgH="647640" progId="Equation.3">
                  <p:embed/>
                  <p:pic>
                    <p:nvPicPr>
                      <p:cNvPr id="17" name="Object 7"/>
                      <p:cNvPicPr>
                        <a:picLocks noChangeAspect="1" noChangeArrowheads="1"/>
                      </p:cNvPicPr>
                      <p:nvPr/>
                    </p:nvPicPr>
                    <p:blipFill>
                      <a:blip r:embed="rId7"/>
                      <a:srcRect/>
                      <a:stretch>
                        <a:fillRect/>
                      </a:stretch>
                    </p:blipFill>
                    <p:spPr bwMode="auto">
                      <a:xfrm>
                        <a:off x="7138938" y="2138739"/>
                        <a:ext cx="2983012" cy="1244279"/>
                      </a:xfrm>
                      <a:prstGeom prst="rect">
                        <a:avLst/>
                      </a:prstGeom>
                      <a:noFill/>
                      <a:ln w="25400">
                        <a:solidFill>
                          <a:srgbClr val="00B050"/>
                        </a:solidFill>
                      </a:ln>
                    </p:spPr>
                  </p:pic>
                </p:oleObj>
              </mc:Fallback>
            </mc:AlternateContent>
          </a:graphicData>
        </a:graphic>
      </p:graphicFrame>
      <p:sp>
        <p:nvSpPr>
          <p:cNvPr id="18" name="TextBox 17"/>
          <p:cNvSpPr txBox="1"/>
          <p:nvPr/>
        </p:nvSpPr>
        <p:spPr>
          <a:xfrm>
            <a:off x="7042991" y="3462544"/>
            <a:ext cx="3482017" cy="1354217"/>
          </a:xfrm>
          <a:prstGeom prst="rect">
            <a:avLst/>
          </a:prstGeom>
          <a:noFill/>
        </p:spPr>
        <p:txBody>
          <a:bodyPr wrap="square" rtlCol="0">
            <a:spAutoFit/>
          </a:bodyPr>
          <a:lstStyle/>
          <a:p>
            <a:pPr>
              <a:spcBef>
                <a:spcPts val="600"/>
              </a:spcBef>
            </a:pPr>
            <a:r>
              <a:rPr lang="en-US" dirty="0">
                <a:latin typeface="Aptos" panose="020B0004020202020204" pitchFamily="34" charset="0"/>
              </a:rPr>
              <a:t>I: electron peak current</a:t>
            </a:r>
          </a:p>
          <a:p>
            <a:pPr>
              <a:spcBef>
                <a:spcPts val="600"/>
              </a:spcBef>
            </a:pPr>
            <a:r>
              <a:rPr lang="el-GR" dirty="0">
                <a:latin typeface="Aptos" panose="020B0004020202020204" pitchFamily="34" charset="0"/>
              </a:rPr>
              <a:t>σ</a:t>
            </a:r>
            <a:r>
              <a:rPr lang="de-CH" baseline="-25000" dirty="0">
                <a:latin typeface="Aptos" panose="020B0004020202020204" pitchFamily="34" charset="0"/>
              </a:rPr>
              <a:t>x</a:t>
            </a:r>
            <a:r>
              <a:rPr lang="en-US" dirty="0">
                <a:latin typeface="Aptos" panose="020B0004020202020204" pitchFamily="34" charset="0"/>
              </a:rPr>
              <a:t>: transverse beam size</a:t>
            </a:r>
          </a:p>
          <a:p>
            <a:pPr>
              <a:spcBef>
                <a:spcPts val="600"/>
              </a:spcBef>
            </a:pPr>
            <a:r>
              <a:rPr lang="en-US" dirty="0">
                <a:latin typeface="Aptos" panose="020B0004020202020204" pitchFamily="34" charset="0"/>
              </a:rPr>
              <a:t>Emittance and energy spread effectively decrease </a:t>
            </a:r>
            <a:r>
              <a:rPr lang="el-GR" i="1" dirty="0">
                <a:latin typeface="Aptos" panose="020B0004020202020204" pitchFamily="34" charset="0"/>
              </a:rPr>
              <a:t>ρ</a:t>
            </a:r>
            <a:endParaRPr lang="en-US" i="1" dirty="0">
              <a:latin typeface="Aptos" panose="020B0004020202020204" pitchFamily="34" charset="0"/>
            </a:endParaRPr>
          </a:p>
        </p:txBody>
      </p:sp>
      <p:sp>
        <p:nvSpPr>
          <p:cNvPr id="13" name="TextBox 12"/>
          <p:cNvSpPr txBox="1"/>
          <p:nvPr/>
        </p:nvSpPr>
        <p:spPr>
          <a:xfrm>
            <a:off x="7341840" y="836712"/>
            <a:ext cx="914400" cy="914400"/>
          </a:xfrm>
          <a:prstGeom prst="rect">
            <a:avLst/>
          </a:prstGeom>
          <a:noFill/>
        </p:spPr>
        <p:txBody>
          <a:bodyPr wrap="none" lIns="0" tIns="0" rIns="0" bIns="0" rtlCol="0">
            <a:noAutofit/>
          </a:bodyPr>
          <a:lstStyle/>
          <a:p>
            <a:pPr>
              <a:lnSpc>
                <a:spcPct val="110000"/>
              </a:lnSpc>
            </a:pPr>
            <a:r>
              <a:rPr lang="de-CH" kern="1000" spc="30" dirty="0">
                <a:latin typeface="Aptos" panose="020B0004020202020204" pitchFamily="34" charset="0"/>
                <a:cs typeface="Franklin Gothic Book"/>
              </a:rPr>
              <a:t>FEL power at </a:t>
            </a:r>
            <a:r>
              <a:rPr lang="de-CH" kern="1000" spc="30" dirty="0" err="1">
                <a:latin typeface="Aptos" panose="020B0004020202020204" pitchFamily="34" charset="0"/>
                <a:cs typeface="Franklin Gothic Book"/>
              </a:rPr>
              <a:t>saturation</a:t>
            </a:r>
            <a:r>
              <a:rPr lang="de-CH" kern="1000" spc="30" dirty="0">
                <a:latin typeface="Aptos" panose="020B0004020202020204" pitchFamily="34" charset="0"/>
                <a:cs typeface="Franklin Gothic Book"/>
              </a:rPr>
              <a:t>: </a:t>
            </a:r>
          </a:p>
        </p:txBody>
      </p:sp>
      <p:sp>
        <p:nvSpPr>
          <p:cNvPr id="21" name="Inhaltsplatzhalter 1"/>
          <p:cNvSpPr>
            <a:spLocks noGrp="1"/>
          </p:cNvSpPr>
          <p:nvPr>
            <p:ph sz="quarter" idx="4294967295"/>
          </p:nvPr>
        </p:nvSpPr>
        <p:spPr>
          <a:xfrm>
            <a:off x="1088571" y="4702630"/>
            <a:ext cx="9425550" cy="1800200"/>
          </a:xfrm>
        </p:spPr>
        <p:txBody>
          <a:bodyPr>
            <a:noAutofit/>
          </a:bodyPr>
          <a:lstStyle/>
          <a:p>
            <a:pPr>
              <a:spcBef>
                <a:spcPts val="600"/>
              </a:spcBef>
              <a:buClr>
                <a:srgbClr val="0070C0"/>
              </a:buClr>
              <a:buFont typeface="Wingdings" panose="05000000000000000000" pitchFamily="2" charset="2"/>
              <a:buChar char="Ø"/>
            </a:pPr>
            <a:r>
              <a:rPr lang="en-US" sz="2000" dirty="0">
                <a:latin typeface="Aptos" panose="020B0004020202020204" pitchFamily="34" charset="0"/>
              </a:rPr>
              <a:t>Saturation power limited to 10-100 GW </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Saturation power can be increased by increasing </a:t>
            </a:r>
            <a:r>
              <a:rPr lang="el-GR" sz="2000" i="1" dirty="0">
                <a:latin typeface="Aptos" panose="020B0004020202020204" pitchFamily="34" charset="0"/>
              </a:rPr>
              <a:t>ρ</a:t>
            </a:r>
            <a:r>
              <a:rPr lang="de-CH" sz="2000" dirty="0">
                <a:latin typeface="Aptos" panose="020B0004020202020204" pitchFamily="34" charset="0"/>
              </a:rPr>
              <a:t>, i.e. </a:t>
            </a:r>
            <a:r>
              <a:rPr lang="de-CH" sz="2000" dirty="0" err="1">
                <a:latin typeface="Aptos" panose="020B0004020202020204" pitchFamily="34" charset="0"/>
              </a:rPr>
              <a:t>by</a:t>
            </a:r>
            <a:r>
              <a:rPr lang="de-CH" sz="2000" dirty="0">
                <a:latin typeface="Aptos" panose="020B0004020202020204" pitchFamily="34" charset="0"/>
              </a:rPr>
              <a:t> </a:t>
            </a:r>
            <a:r>
              <a:rPr lang="en-US" sz="2000" dirty="0">
                <a:latin typeface="Aptos" panose="020B0004020202020204" pitchFamily="34" charset="0"/>
              </a:rPr>
              <a:t>improving the electron beam quality: increase current, reduce emittance, reduce energy spread…</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Power after saturation can be increased with: tapering and methods based in </a:t>
            </a:r>
            <a:r>
              <a:rPr lang="en-US" sz="2000" dirty="0" err="1">
                <a:latin typeface="Aptos" panose="020B0004020202020204" pitchFamily="34" charset="0"/>
              </a:rPr>
              <a:t>superradiance</a:t>
            </a:r>
            <a:r>
              <a:rPr lang="en-US" sz="2000" dirty="0">
                <a:latin typeface="Aptos" panose="020B0004020202020204" pitchFamily="34" charset="0"/>
              </a:rPr>
              <a:t>. Here we see only this part. </a:t>
            </a:r>
          </a:p>
        </p:txBody>
      </p:sp>
      <p:sp>
        <p:nvSpPr>
          <p:cNvPr id="8" name="PlaceHolder 1">
            <a:extLst>
              <a:ext uri="{FF2B5EF4-FFF2-40B4-BE49-F238E27FC236}">
                <a16:creationId xmlns:a16="http://schemas.microsoft.com/office/drawing/2014/main" id="{7E6127E8-8CD3-28FA-B922-F308B03324F2}"/>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Introduction</a:t>
            </a:r>
            <a:endParaRPr lang="de-DE" sz="2600" b="0" strike="noStrike" spc="-1" dirty="0">
              <a:solidFill>
                <a:srgbClr val="000000"/>
              </a:solidFill>
              <a:latin typeface="Aptos" panose="020B0004020202020204" pitchFamily="34" charset="0"/>
            </a:endParaRPr>
          </a:p>
        </p:txBody>
      </p:sp>
      <p:sp>
        <p:nvSpPr>
          <p:cNvPr id="11" name="Date Placeholder 10">
            <a:extLst>
              <a:ext uri="{FF2B5EF4-FFF2-40B4-BE49-F238E27FC236}">
                <a16:creationId xmlns:a16="http://schemas.microsoft.com/office/drawing/2014/main" id="{2DBE65CB-7315-0286-DE14-FA9D34367C2A}"/>
              </a:ext>
            </a:extLst>
          </p:cNvPr>
          <p:cNvSpPr>
            <a:spLocks noGrp="1"/>
          </p:cNvSpPr>
          <p:nvPr>
            <p:ph type="dt" sz="half" idx="10"/>
          </p:nvPr>
        </p:nvSpPr>
        <p:spPr>
          <a:xfrm>
            <a:off x="9875880" y="6404400"/>
            <a:ext cx="1620360" cy="143640"/>
          </a:xfrm>
        </p:spPr>
        <p:txBody>
          <a:bodyPr/>
          <a:lstStyle/>
          <a:p>
            <a:r>
              <a:rPr lang="en-US"/>
              <a:t>1/7/2025</a:t>
            </a:r>
          </a:p>
        </p:txBody>
      </p:sp>
      <p:sp>
        <p:nvSpPr>
          <p:cNvPr id="12" name="Footer Placeholder 11">
            <a:extLst>
              <a:ext uri="{FF2B5EF4-FFF2-40B4-BE49-F238E27FC236}">
                <a16:creationId xmlns:a16="http://schemas.microsoft.com/office/drawing/2014/main" id="{29C0463D-72C7-FBCB-38AC-FF5EB4B68FAB}"/>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4" name="Slide Number Placeholder 13">
            <a:extLst>
              <a:ext uri="{FF2B5EF4-FFF2-40B4-BE49-F238E27FC236}">
                <a16:creationId xmlns:a16="http://schemas.microsoft.com/office/drawing/2014/main" id="{285B5806-CFC2-0EC7-5274-34955E0A8C5F}"/>
              </a:ext>
            </a:extLst>
          </p:cNvPr>
          <p:cNvSpPr>
            <a:spLocks noGrp="1"/>
          </p:cNvSpPr>
          <p:nvPr>
            <p:ph type="sldNum" sz="quarter" idx="12"/>
          </p:nvPr>
        </p:nvSpPr>
        <p:spPr/>
        <p:txBody>
          <a:bodyPr/>
          <a:lstStyle/>
          <a:p>
            <a:fld id="{2B53141B-806C-134B-AEBD-92C81C5280B5}" type="slidenum">
              <a:rPr lang="en-US" smtClean="0"/>
              <a:pPr/>
              <a:t>14</a:t>
            </a:fld>
            <a:endParaRPr lang="en-US"/>
          </a:p>
        </p:txBody>
      </p:sp>
    </p:spTree>
    <p:extLst>
      <p:ext uri="{BB962C8B-B14F-4D97-AF65-F5344CB8AC3E}">
        <p14:creationId xmlns:p14="http://schemas.microsoft.com/office/powerpoint/2010/main" val="361493193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259730" y="847598"/>
            <a:ext cx="8786299" cy="1601688"/>
          </a:xfrm>
        </p:spPr>
        <p:txBody>
          <a:bodyPr>
            <a:noAutofit/>
          </a:bodyPr>
          <a:lstStyle/>
          <a:p>
            <a:pPr>
              <a:spcBef>
                <a:spcPts val="600"/>
              </a:spcBef>
              <a:buClr>
                <a:srgbClr val="0070C0"/>
              </a:buClr>
              <a:buFont typeface="Wingdings" panose="05000000000000000000" pitchFamily="2" charset="2"/>
              <a:buChar char="Ø"/>
            </a:pPr>
            <a:r>
              <a:rPr lang="en-US" sz="2000" dirty="0">
                <a:latin typeface="Aptos" panose="020B0004020202020204" pitchFamily="34" charset="0"/>
              </a:rPr>
              <a:t>It consists in changing the </a:t>
            </a:r>
            <a:r>
              <a:rPr lang="en-US" sz="2000" dirty="0" err="1">
                <a:latin typeface="Aptos" panose="020B0004020202020204" pitchFamily="34" charset="0"/>
              </a:rPr>
              <a:t>undulator</a:t>
            </a:r>
            <a:r>
              <a:rPr lang="en-US" sz="2000" dirty="0">
                <a:latin typeface="Aptos" panose="020B0004020202020204" pitchFamily="34" charset="0"/>
              </a:rPr>
              <a:t> field to keep the resonance condition by compensating the energy loss of the electrons. </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Proposed more than 40 years ago </a:t>
            </a:r>
            <a:r>
              <a:rPr lang="en-US" sz="2000" i="1" dirty="0">
                <a:latin typeface="Aptos" panose="020B0004020202020204" pitchFamily="34" charset="0"/>
              </a:rPr>
              <a:t>[N. Kroll et al, IEEE JQE 17, 1436, 1981]</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Experimentally demonstrated for SASE, e.g. at LCLS: </a:t>
            </a:r>
            <a:r>
              <a:rPr lang="en-US" sz="2000" i="1" dirty="0">
                <a:latin typeface="Aptos" panose="020B0004020202020204" pitchFamily="34" charset="0"/>
              </a:rPr>
              <a:t>[D. Ratner et al, FEL09, 221, 2010]</a:t>
            </a:r>
            <a:endParaRPr lang="en-US" sz="2000" dirty="0">
              <a:latin typeface="Aptos" panose="020B0004020202020204" pitchFamily="34" charset="0"/>
            </a:endParaRPr>
          </a:p>
          <a:p>
            <a:pPr>
              <a:spcBef>
                <a:spcPts val="600"/>
              </a:spcBef>
              <a:buClr>
                <a:srgbClr val="0070C0"/>
              </a:buClr>
              <a:buFont typeface="Wingdings" panose="05000000000000000000" pitchFamily="2" charset="2"/>
              <a:buChar char="Ø"/>
            </a:pPr>
            <a:endParaRPr lang="en-US" sz="2000" dirty="0">
              <a:latin typeface="Aptos" panose="020B0004020202020204" pitchFamily="34" charset="0"/>
            </a:endParaRPr>
          </a:p>
          <a:p>
            <a:pPr lvl="1">
              <a:spcBef>
                <a:spcPts val="600"/>
              </a:spcBef>
            </a:pPr>
            <a:endParaRPr lang="en-US" sz="2000" dirty="0">
              <a:solidFill>
                <a:srgbClr val="010000"/>
              </a:solidFill>
              <a:latin typeface="Aptos" panose="020B0004020202020204" pitchFamily="34" charset="0"/>
            </a:endParaRPr>
          </a:p>
          <a:p>
            <a:pPr lvl="1">
              <a:spcBef>
                <a:spcPts val="600"/>
              </a:spcBef>
            </a:pPr>
            <a:endParaRPr lang="en-US" sz="2000" dirty="0">
              <a:solidFill>
                <a:srgbClr val="010000"/>
              </a:solidFill>
              <a:latin typeface="Aptos" panose="020B0004020202020204" pitchFamily="34" charset="0"/>
            </a:endParaRPr>
          </a:p>
          <a:p>
            <a:pPr marL="0" indent="0">
              <a:spcBef>
                <a:spcPts val="600"/>
              </a:spcBef>
              <a:buNone/>
            </a:pPr>
            <a:endParaRPr lang="en-US" sz="2000" dirty="0">
              <a:solidFill>
                <a:srgbClr val="010000"/>
              </a:solidFill>
              <a:latin typeface="Aptos" panose="020B0004020202020204" pitchFamily="34" charset="0"/>
            </a:endParaRPr>
          </a:p>
          <a:p>
            <a:pPr marL="0" indent="0">
              <a:spcBef>
                <a:spcPts val="600"/>
              </a:spcBef>
              <a:buNone/>
            </a:pPr>
            <a:endParaRPr lang="en-US" sz="2000" dirty="0">
              <a:latin typeface="Aptos" panose="020B0004020202020204" pitchFamily="34" charset="0"/>
            </a:endParaRPr>
          </a:p>
        </p:txBody>
      </p:sp>
      <p:sp>
        <p:nvSpPr>
          <p:cNvPr id="4" name="TextBox 3"/>
          <p:cNvSpPr txBox="1"/>
          <p:nvPr/>
        </p:nvSpPr>
        <p:spPr>
          <a:xfrm>
            <a:off x="2743196" y="6008917"/>
            <a:ext cx="6477000" cy="312330"/>
          </a:xfrm>
          <a:prstGeom prst="rect">
            <a:avLst/>
          </a:prstGeom>
          <a:noFill/>
        </p:spPr>
        <p:txBody>
          <a:bodyPr wrap="square" lIns="0" tIns="0" rIns="0" bIns="0" rtlCol="0">
            <a:spAutoFit/>
          </a:bodyPr>
          <a:lstStyle/>
          <a:p>
            <a:pPr algn="ctr">
              <a:lnSpc>
                <a:spcPct val="110000"/>
              </a:lnSpc>
            </a:pPr>
            <a:r>
              <a:rPr lang="en-US" sz="2000" kern="1000" spc="30" dirty="0">
                <a:solidFill>
                  <a:srgbClr val="00B050"/>
                </a:solidFill>
                <a:cs typeface="Franklin Gothic Book"/>
              </a:rPr>
              <a:t>Increase of FEL pulse energy by more than a factor of 2</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2573" y="2351315"/>
            <a:ext cx="9521371" cy="3570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711277" y="2612572"/>
            <a:ext cx="914400" cy="914400"/>
          </a:xfrm>
          <a:prstGeom prst="rect">
            <a:avLst/>
          </a:prstGeom>
          <a:noFill/>
        </p:spPr>
        <p:txBody>
          <a:bodyPr wrap="none" lIns="0" tIns="0" rIns="0" bIns="0" rtlCol="0">
            <a:noAutofit/>
          </a:bodyPr>
          <a:lstStyle/>
          <a:p>
            <a:pPr>
              <a:lnSpc>
                <a:spcPct val="110000"/>
              </a:lnSpc>
            </a:pPr>
            <a:r>
              <a:rPr lang="en-US" sz="2000" i="1" kern="1000" spc="30" dirty="0">
                <a:latin typeface="Aptos" panose="020B0004020202020204" pitchFamily="34" charset="0"/>
                <a:cs typeface="Franklin Gothic Book"/>
              </a:rPr>
              <a:t>Taper profile</a:t>
            </a:r>
          </a:p>
        </p:txBody>
      </p:sp>
      <p:sp>
        <p:nvSpPr>
          <p:cNvPr id="12" name="TextBox 11"/>
          <p:cNvSpPr txBox="1"/>
          <p:nvPr/>
        </p:nvSpPr>
        <p:spPr>
          <a:xfrm>
            <a:off x="6629400" y="2873391"/>
            <a:ext cx="1346448" cy="1231106"/>
          </a:xfrm>
          <a:prstGeom prst="rect">
            <a:avLst/>
          </a:prstGeom>
          <a:noFill/>
        </p:spPr>
        <p:txBody>
          <a:bodyPr wrap="square" lIns="0" tIns="0" rIns="0" bIns="0" rtlCol="0">
            <a:spAutoFit/>
          </a:bodyPr>
          <a:lstStyle/>
          <a:p>
            <a:pPr algn="ctr"/>
            <a:r>
              <a:rPr lang="en-US" sz="2000" i="1" kern="1000" spc="30" dirty="0">
                <a:latin typeface="Aptos" panose="020B0004020202020204" pitchFamily="34" charset="0"/>
                <a:cs typeface="Franklin Gothic Book"/>
              </a:rPr>
              <a:t>Meas. of FEL energy with &amp; w/o taper</a:t>
            </a:r>
          </a:p>
        </p:txBody>
      </p:sp>
      <p:sp>
        <p:nvSpPr>
          <p:cNvPr id="7" name="PlaceHolder 1">
            <a:extLst>
              <a:ext uri="{FF2B5EF4-FFF2-40B4-BE49-F238E27FC236}">
                <a16:creationId xmlns:a16="http://schemas.microsoft.com/office/drawing/2014/main" id="{7BA1291F-41B0-8127-52A6-A7477500332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Tapering</a:t>
            </a:r>
            <a:endParaRPr lang="de-DE" sz="2600" b="0" strike="noStrike" spc="-1" dirty="0">
              <a:solidFill>
                <a:srgbClr val="000000"/>
              </a:solidFill>
              <a:latin typeface="Aptos" panose="020B0004020202020204" pitchFamily="34" charset="0"/>
            </a:endParaRPr>
          </a:p>
        </p:txBody>
      </p:sp>
      <p:grpSp>
        <p:nvGrpSpPr>
          <p:cNvPr id="9" name="Group 8">
            <a:extLst>
              <a:ext uri="{FF2B5EF4-FFF2-40B4-BE49-F238E27FC236}">
                <a16:creationId xmlns:a16="http://schemas.microsoft.com/office/drawing/2014/main" id="{253D2371-AA39-98EB-2487-3A9F40B3CC27}"/>
              </a:ext>
            </a:extLst>
          </p:cNvPr>
          <p:cNvGrpSpPr/>
          <p:nvPr/>
        </p:nvGrpSpPr>
        <p:grpSpPr>
          <a:xfrm>
            <a:off x="9372594" y="859975"/>
            <a:ext cx="2667000" cy="1219200"/>
            <a:chOff x="3429000" y="5334000"/>
            <a:chExt cx="2667000" cy="1219200"/>
          </a:xfrm>
        </p:grpSpPr>
        <p:sp>
          <p:nvSpPr>
            <p:cNvPr id="10" name="Rectangle 9">
              <a:extLst>
                <a:ext uri="{FF2B5EF4-FFF2-40B4-BE49-F238E27FC236}">
                  <a16:creationId xmlns:a16="http://schemas.microsoft.com/office/drawing/2014/main" id="{1E77912A-3BEA-8BFF-F01E-9C3D3CA7C4BE}"/>
                </a:ext>
              </a:extLst>
            </p:cNvPr>
            <p:cNvSpPr/>
            <p:nvPr/>
          </p:nvSpPr>
          <p:spPr>
            <a:xfrm>
              <a:off x="3429000" y="5334000"/>
              <a:ext cx="2667000" cy="1219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1" name="Object 5">
              <a:extLst>
                <a:ext uri="{FF2B5EF4-FFF2-40B4-BE49-F238E27FC236}">
                  <a16:creationId xmlns:a16="http://schemas.microsoft.com/office/drawing/2014/main" id="{12BB8C94-30E0-2748-8FB1-CA932335FD31}"/>
                </a:ext>
              </a:extLst>
            </p:cNvPr>
            <p:cNvGraphicFramePr>
              <a:graphicFrameLocks noChangeAspect="1"/>
            </p:cNvGraphicFramePr>
            <p:nvPr>
              <p:extLst>
                <p:ext uri="{D42A27DB-BD31-4B8C-83A1-F6EECF244321}">
                  <p14:modId xmlns:p14="http://schemas.microsoft.com/office/powerpoint/2010/main" val="2643578236"/>
                </p:ext>
              </p:extLst>
            </p:nvPr>
          </p:nvGraphicFramePr>
          <p:xfrm>
            <a:off x="3590925" y="5435600"/>
            <a:ext cx="2306638" cy="1004888"/>
          </p:xfrm>
          <a:graphic>
            <a:graphicData uri="http://schemas.openxmlformats.org/presentationml/2006/ole">
              <mc:AlternateContent xmlns:mc="http://schemas.openxmlformats.org/markup-compatibility/2006">
                <mc:Choice xmlns:v="urn:schemas-microsoft-com:vml" Requires="v">
                  <p:oleObj name="Equation" r:id="rId4" imgW="1104840" imgH="482400" progId="Equation.3">
                    <p:embed/>
                  </p:oleObj>
                </mc:Choice>
                <mc:Fallback>
                  <p:oleObj name="Equation" r:id="rId4" imgW="1104840" imgH="482400" progId="Equation.3">
                    <p:embed/>
                    <p:pic>
                      <p:nvPicPr>
                        <p:cNvPr id="873477" name="Object 5"/>
                        <p:cNvPicPr>
                          <a:picLocks noChangeAspect="1" noChangeArrowheads="1"/>
                        </p:cNvPicPr>
                        <p:nvPr/>
                      </p:nvPicPr>
                      <p:blipFill>
                        <a:blip r:embed="rId5"/>
                        <a:srcRect/>
                        <a:stretch>
                          <a:fillRect/>
                        </a:stretch>
                      </p:blipFill>
                      <p:spPr bwMode="auto">
                        <a:xfrm>
                          <a:off x="3590925" y="5435600"/>
                          <a:ext cx="2306638" cy="1004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4" name="Date Placeholder 13">
            <a:extLst>
              <a:ext uri="{FF2B5EF4-FFF2-40B4-BE49-F238E27FC236}">
                <a16:creationId xmlns:a16="http://schemas.microsoft.com/office/drawing/2014/main" id="{7BF7F876-6902-DD67-7191-E99577277BE3}"/>
              </a:ext>
            </a:extLst>
          </p:cNvPr>
          <p:cNvSpPr>
            <a:spLocks noGrp="1"/>
          </p:cNvSpPr>
          <p:nvPr>
            <p:ph type="dt" sz="half" idx="10"/>
          </p:nvPr>
        </p:nvSpPr>
        <p:spPr>
          <a:xfrm>
            <a:off x="9875880" y="6404400"/>
            <a:ext cx="1620360" cy="143640"/>
          </a:xfrm>
        </p:spPr>
        <p:txBody>
          <a:bodyPr/>
          <a:lstStyle/>
          <a:p>
            <a:r>
              <a:rPr lang="en-US"/>
              <a:t>1/7/2025</a:t>
            </a:r>
          </a:p>
        </p:txBody>
      </p:sp>
      <p:sp>
        <p:nvSpPr>
          <p:cNvPr id="15" name="Footer Placeholder 14">
            <a:extLst>
              <a:ext uri="{FF2B5EF4-FFF2-40B4-BE49-F238E27FC236}">
                <a16:creationId xmlns:a16="http://schemas.microsoft.com/office/drawing/2014/main" id="{6F8B8DD4-5A7C-E0B6-93A8-CE165F17107E}"/>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6" name="Slide Number Placeholder 15">
            <a:extLst>
              <a:ext uri="{FF2B5EF4-FFF2-40B4-BE49-F238E27FC236}">
                <a16:creationId xmlns:a16="http://schemas.microsoft.com/office/drawing/2014/main" id="{CF681969-9565-19C8-8FFB-609569479CE3}"/>
              </a:ext>
            </a:extLst>
          </p:cNvPr>
          <p:cNvSpPr>
            <a:spLocks noGrp="1"/>
          </p:cNvSpPr>
          <p:nvPr>
            <p:ph type="sldNum" sz="quarter" idx="12"/>
          </p:nvPr>
        </p:nvSpPr>
        <p:spPr/>
        <p:txBody>
          <a:bodyPr/>
          <a:lstStyle/>
          <a:p>
            <a:fld id="{2B53141B-806C-134B-AEBD-92C81C5280B5}" type="slidenum">
              <a:rPr lang="en-US" smtClean="0"/>
              <a:pPr/>
              <a:t>15</a:t>
            </a:fld>
            <a:endParaRPr lang="en-US"/>
          </a:p>
        </p:txBody>
      </p:sp>
    </p:spTree>
    <p:extLst>
      <p:ext uri="{BB962C8B-B14F-4D97-AF65-F5344CB8AC3E}">
        <p14:creationId xmlns:p14="http://schemas.microsoft.com/office/powerpoint/2010/main" val="279761784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391886" y="1052736"/>
            <a:ext cx="5992146" cy="2592288"/>
          </a:xfrm>
        </p:spPr>
        <p:txBody>
          <a:bodyPr>
            <a:noAutofit/>
          </a:bodyPr>
          <a:lstStyle/>
          <a:p>
            <a:pPr>
              <a:spcBef>
                <a:spcPts val="600"/>
              </a:spcBef>
              <a:buClr>
                <a:srgbClr val="0070C0"/>
              </a:buClr>
              <a:buFont typeface="Wingdings" panose="05000000000000000000" pitchFamily="2" charset="2"/>
              <a:buChar char="Ø"/>
            </a:pPr>
            <a:r>
              <a:rPr lang="en-US" sz="2000" dirty="0">
                <a:latin typeface="Aptos" panose="020B0004020202020204" pitchFamily="34" charset="0"/>
              </a:rPr>
              <a:t>Tapering works better if coherence is higher than in SASE </a:t>
            </a:r>
            <a:r>
              <a:rPr lang="en-US" sz="2000" i="1" dirty="0">
                <a:latin typeface="Aptos" panose="020B0004020202020204" pitchFamily="34" charset="0"/>
              </a:rPr>
              <a:t>[W. </a:t>
            </a:r>
            <a:r>
              <a:rPr lang="en-US" sz="2000" i="1" dirty="0" err="1">
                <a:latin typeface="Aptos" panose="020B0004020202020204" pitchFamily="34" charset="0"/>
              </a:rPr>
              <a:t>Fawley</a:t>
            </a:r>
            <a:r>
              <a:rPr lang="en-US" sz="2000" i="1" dirty="0">
                <a:latin typeface="Aptos" panose="020B0004020202020204" pitchFamily="34" charset="0"/>
              </a:rPr>
              <a:t> et al, NIMA 483, 537, 2002]</a:t>
            </a:r>
          </a:p>
          <a:p>
            <a:pPr>
              <a:spcBef>
                <a:spcPts val="600"/>
              </a:spcBef>
              <a:buClr>
                <a:srgbClr val="0070C0"/>
              </a:buClr>
              <a:buFont typeface="Wingdings" panose="05000000000000000000" pitchFamily="2" charset="2"/>
              <a:buChar char="Ø"/>
            </a:pPr>
            <a:r>
              <a:rPr lang="en-US" sz="2000" dirty="0">
                <a:latin typeface="Aptos" panose="020B0004020202020204" pitchFamily="34" charset="0"/>
              </a:rPr>
              <a:t>Extensive research on how to optimize taper profile (model and simulations), e.g. </a:t>
            </a:r>
            <a:r>
              <a:rPr lang="en-US" sz="2000" i="1" dirty="0">
                <a:latin typeface="Aptos" panose="020B0004020202020204" pitchFamily="34" charset="0"/>
              </a:rPr>
              <a:t>[E. </a:t>
            </a:r>
            <a:r>
              <a:rPr lang="en-US" sz="2000" i="1" dirty="0" err="1">
                <a:latin typeface="Aptos" panose="020B0004020202020204" pitchFamily="34" charset="0"/>
              </a:rPr>
              <a:t>Schneidmiller</a:t>
            </a:r>
            <a:r>
              <a:rPr lang="en-US" sz="2000" i="1" dirty="0">
                <a:latin typeface="Aptos" panose="020B0004020202020204" pitchFamily="34" charset="0"/>
              </a:rPr>
              <a:t> and M. </a:t>
            </a:r>
            <a:r>
              <a:rPr lang="en-US" sz="2000" i="1" dirty="0" err="1">
                <a:latin typeface="Aptos" panose="020B0004020202020204" pitchFamily="34" charset="0"/>
              </a:rPr>
              <a:t>Yurkov</a:t>
            </a:r>
            <a:r>
              <a:rPr lang="en-US" sz="2000" i="1" dirty="0">
                <a:latin typeface="Aptos" panose="020B0004020202020204" pitchFamily="34" charset="0"/>
              </a:rPr>
              <a:t>, PRSTAB 18, 030705, 2015], [A. </a:t>
            </a:r>
            <a:r>
              <a:rPr lang="en-US" sz="2000" i="1" dirty="0" err="1">
                <a:latin typeface="Aptos" panose="020B0004020202020204" pitchFamily="34" charset="0"/>
              </a:rPr>
              <a:t>Mak</a:t>
            </a:r>
            <a:r>
              <a:rPr lang="en-US" sz="2000" i="1" dirty="0">
                <a:latin typeface="Aptos" panose="020B0004020202020204" pitchFamily="34" charset="0"/>
              </a:rPr>
              <a:t> et al, PRSTAB 18, 040702, 2015]</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8386" y="612835"/>
            <a:ext cx="4450357" cy="3367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Inhaltsplatzhalter 1"/>
          <p:cNvSpPr txBox="1">
            <a:spLocks/>
          </p:cNvSpPr>
          <p:nvPr/>
        </p:nvSpPr>
        <p:spPr>
          <a:xfrm>
            <a:off x="500743" y="3567136"/>
            <a:ext cx="11070771" cy="2475656"/>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a:buClr>
                <a:srgbClr val="0070C0"/>
              </a:buClr>
              <a:buFont typeface="Wingdings" panose="05000000000000000000" pitchFamily="2" charset="2"/>
              <a:buChar char="Ø"/>
            </a:pPr>
            <a:r>
              <a:rPr lang="en-US" sz="2000" dirty="0">
                <a:latin typeface="Aptos" panose="020B0004020202020204" pitchFamily="34" charset="0"/>
              </a:rPr>
              <a:t>Optimization work also with other parameters, such as transverse beam distribution, phase shifters and focusing in the </a:t>
            </a:r>
            <a:r>
              <a:rPr lang="en-US" sz="2000" dirty="0" err="1">
                <a:latin typeface="Aptos" panose="020B0004020202020204" pitchFamily="34" charset="0"/>
              </a:rPr>
              <a:t>undulator</a:t>
            </a:r>
            <a:r>
              <a:rPr lang="en-US" sz="2000" dirty="0">
                <a:latin typeface="Aptos" panose="020B0004020202020204" pitchFamily="34" charset="0"/>
              </a:rPr>
              <a:t> line, e.g. </a:t>
            </a:r>
          </a:p>
          <a:p>
            <a:pPr marL="0" indent="0">
              <a:buClr>
                <a:srgbClr val="0070C0"/>
              </a:buClr>
              <a:buNone/>
            </a:pPr>
            <a:r>
              <a:rPr lang="en-US" sz="2000" dirty="0">
                <a:latin typeface="Aptos" panose="020B0004020202020204" pitchFamily="34" charset="0"/>
              </a:rPr>
              <a:t>	</a:t>
            </a:r>
            <a:r>
              <a:rPr lang="en-US" sz="2000" i="1" dirty="0">
                <a:latin typeface="Aptos" panose="020B0004020202020204" pitchFamily="34" charset="0"/>
              </a:rPr>
              <a:t>[Y. Jiao et al, PRSTAB 15, 050704, 2012]</a:t>
            </a:r>
          </a:p>
          <a:p>
            <a:pPr marL="0" indent="0">
              <a:buClr>
                <a:srgbClr val="0070C0"/>
              </a:buClr>
              <a:buNone/>
            </a:pPr>
            <a:r>
              <a:rPr lang="en-US" sz="2000" i="1" dirty="0">
                <a:latin typeface="Aptos" panose="020B0004020202020204" pitchFamily="34" charset="0"/>
              </a:rPr>
              <a:t>	[C. Emma et al, PRSTAB 17, 110701, 2014]</a:t>
            </a:r>
          </a:p>
          <a:p>
            <a:pPr>
              <a:buClr>
                <a:srgbClr val="0070C0"/>
              </a:buClr>
              <a:buFont typeface="Wingdings" panose="05000000000000000000" pitchFamily="2" charset="2"/>
              <a:buChar char="Ø"/>
            </a:pPr>
            <a:r>
              <a:rPr lang="en-US" sz="2000" dirty="0">
                <a:latin typeface="Aptos" panose="020B0004020202020204" pitchFamily="34" charset="0"/>
              </a:rPr>
              <a:t>Simulations show that several TW of power should be possible… </a:t>
            </a:r>
          </a:p>
          <a:p>
            <a:pPr>
              <a:buClr>
                <a:srgbClr val="0070C0"/>
              </a:buClr>
              <a:buFont typeface="Wingdings" panose="05000000000000000000" pitchFamily="2" charset="2"/>
              <a:buChar char="Ø"/>
            </a:pPr>
            <a:r>
              <a:rPr lang="en-US" sz="2000" dirty="0">
                <a:latin typeface="Aptos" panose="020B0004020202020204" pitchFamily="34" charset="0"/>
              </a:rPr>
              <a:t>… but high-efficient taper has not been yet empirically demonstrated (requires long </a:t>
            </a:r>
            <a:r>
              <a:rPr lang="en-US" sz="2000" dirty="0" err="1">
                <a:latin typeface="Aptos" panose="020B0004020202020204" pitchFamily="34" charset="0"/>
              </a:rPr>
              <a:t>undulators</a:t>
            </a:r>
            <a:r>
              <a:rPr lang="en-US" sz="2000" dirty="0">
                <a:latin typeface="Aptos" panose="020B0004020202020204" pitchFamily="34" charset="0"/>
              </a:rPr>
              <a:t>)</a:t>
            </a:r>
          </a:p>
          <a:p>
            <a:pPr>
              <a:buClr>
                <a:srgbClr val="0070C0"/>
              </a:buClr>
              <a:buFont typeface="Wingdings" panose="05000000000000000000" pitchFamily="2" charset="2"/>
              <a:buChar char="Ø"/>
            </a:pPr>
            <a:endParaRPr lang="en-US" sz="1000" dirty="0">
              <a:latin typeface="Aptos" panose="020B0004020202020204" pitchFamily="34" charset="0"/>
            </a:endParaRPr>
          </a:p>
          <a:p>
            <a:pPr>
              <a:buClr>
                <a:srgbClr val="0070C0"/>
              </a:buClr>
              <a:buFont typeface="Wingdings" panose="05000000000000000000" pitchFamily="2" charset="2"/>
              <a:buChar char="Ø"/>
            </a:pPr>
            <a:r>
              <a:rPr lang="en-US" sz="2000" dirty="0">
                <a:solidFill>
                  <a:srgbClr val="FF0000"/>
                </a:solidFill>
                <a:latin typeface="Aptos" panose="020B0004020202020204" pitchFamily="34" charset="0"/>
              </a:rPr>
              <a:t>Limit: </a:t>
            </a:r>
            <a:r>
              <a:rPr lang="en-US" sz="2000" dirty="0">
                <a:latin typeface="Aptos" panose="020B0004020202020204" pitchFamily="34" charset="0"/>
              </a:rPr>
              <a:t>Side-band instabilities (</a:t>
            </a:r>
            <a:r>
              <a:rPr lang="en-US" sz="2000" dirty="0" err="1">
                <a:latin typeface="Aptos" panose="020B0004020202020204" pitchFamily="34" charset="0"/>
              </a:rPr>
              <a:t>detrapping</a:t>
            </a:r>
            <a:r>
              <a:rPr lang="en-US" sz="2000" dirty="0">
                <a:latin typeface="Aptos" panose="020B0004020202020204" pitchFamily="34" charset="0"/>
              </a:rPr>
              <a:t> effect, bunching is destroyed)</a:t>
            </a:r>
          </a:p>
        </p:txBody>
      </p:sp>
      <p:sp>
        <p:nvSpPr>
          <p:cNvPr id="5" name="PlaceHolder 1">
            <a:extLst>
              <a:ext uri="{FF2B5EF4-FFF2-40B4-BE49-F238E27FC236}">
                <a16:creationId xmlns:a16="http://schemas.microsoft.com/office/drawing/2014/main" id="{B839ACD5-0E15-CB23-7469-96D16B894E21}"/>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Tapering</a:t>
            </a:r>
            <a:endParaRPr lang="de-DE" sz="2600" b="0" strike="noStrike" spc="-1" dirty="0">
              <a:solidFill>
                <a:srgbClr val="000000"/>
              </a:solidFill>
              <a:latin typeface="Aptos" panose="020B0004020202020204" pitchFamily="34" charset="0"/>
            </a:endParaRPr>
          </a:p>
        </p:txBody>
      </p:sp>
      <p:sp>
        <p:nvSpPr>
          <p:cNvPr id="10" name="Date Placeholder 9">
            <a:extLst>
              <a:ext uri="{FF2B5EF4-FFF2-40B4-BE49-F238E27FC236}">
                <a16:creationId xmlns:a16="http://schemas.microsoft.com/office/drawing/2014/main" id="{A4257EBD-EAB5-012D-27DF-47536076254A}"/>
              </a:ext>
            </a:extLst>
          </p:cNvPr>
          <p:cNvSpPr>
            <a:spLocks noGrp="1"/>
          </p:cNvSpPr>
          <p:nvPr>
            <p:ph type="dt" sz="half" idx="10"/>
          </p:nvPr>
        </p:nvSpPr>
        <p:spPr>
          <a:xfrm>
            <a:off x="9875880" y="6404400"/>
            <a:ext cx="1620360" cy="143640"/>
          </a:xfrm>
        </p:spPr>
        <p:txBody>
          <a:bodyPr/>
          <a:lstStyle/>
          <a:p>
            <a:r>
              <a:rPr lang="en-US"/>
              <a:t>1/7/2025</a:t>
            </a:r>
          </a:p>
        </p:txBody>
      </p:sp>
      <p:sp>
        <p:nvSpPr>
          <p:cNvPr id="11" name="Footer Placeholder 10">
            <a:extLst>
              <a:ext uri="{FF2B5EF4-FFF2-40B4-BE49-F238E27FC236}">
                <a16:creationId xmlns:a16="http://schemas.microsoft.com/office/drawing/2014/main" id="{8EFA0DB6-B4E8-E759-BC0D-173A0A67C800}"/>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2" name="Slide Number Placeholder 11">
            <a:extLst>
              <a:ext uri="{FF2B5EF4-FFF2-40B4-BE49-F238E27FC236}">
                <a16:creationId xmlns:a16="http://schemas.microsoft.com/office/drawing/2014/main" id="{620F2020-2FA6-E34D-E24A-9FF17BDD0439}"/>
              </a:ext>
            </a:extLst>
          </p:cNvPr>
          <p:cNvSpPr>
            <a:spLocks noGrp="1"/>
          </p:cNvSpPr>
          <p:nvPr>
            <p:ph type="sldNum" sz="quarter" idx="12"/>
          </p:nvPr>
        </p:nvSpPr>
        <p:spPr/>
        <p:txBody>
          <a:bodyPr/>
          <a:lstStyle/>
          <a:p>
            <a:fld id="{2B53141B-806C-134B-AEBD-92C81C5280B5}" type="slidenum">
              <a:rPr lang="en-US" smtClean="0"/>
              <a:pPr/>
              <a:t>16</a:t>
            </a:fld>
            <a:endParaRPr lang="en-US"/>
          </a:p>
        </p:txBody>
      </p:sp>
    </p:spTree>
    <p:extLst>
      <p:ext uri="{BB962C8B-B14F-4D97-AF65-F5344CB8AC3E}">
        <p14:creationId xmlns:p14="http://schemas.microsoft.com/office/powerpoint/2010/main" val="153798844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2144" y="924104"/>
            <a:ext cx="6738258" cy="3785652"/>
          </a:xfrm>
          <a:prstGeom prst="rect">
            <a:avLst/>
          </a:prstGeom>
        </p:spPr>
        <p:txBody>
          <a:bodyPr wrap="square">
            <a:spAutoFit/>
          </a:bodyPr>
          <a:lstStyle/>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Regime after exponential growth where there is a quadratic increase of the FEL power and a  shortening of the pulse length</a:t>
            </a:r>
          </a:p>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In SASE the growth stops when the slippage equals the separation between 2 spikes, i.e. when the radiation spike interacts with degraded electrons</a:t>
            </a:r>
          </a:p>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To keep the </a:t>
            </a:r>
            <a:r>
              <a:rPr lang="en-US" altLang="de-DE" sz="2000" dirty="0" err="1">
                <a:latin typeface="Aptos" panose="020B0004020202020204" pitchFamily="34" charset="0"/>
              </a:rPr>
              <a:t>superradiance</a:t>
            </a:r>
            <a:r>
              <a:rPr lang="en-US" altLang="de-DE" sz="2000" dirty="0">
                <a:latin typeface="Aptos" panose="020B0004020202020204" pitchFamily="34" charset="0"/>
              </a:rPr>
              <a:t> one can shift the radiation pulse to a bunch region with fresh electrons before the slippage is too long </a:t>
            </a:r>
            <a:endParaRPr lang="en-US" altLang="de-DE" sz="2000" i="1" dirty="0">
              <a:latin typeface="Aptos" panose="020B0004020202020204" pitchFamily="34" charset="0"/>
            </a:endParaRPr>
          </a:p>
          <a:p>
            <a:pPr>
              <a:spcBef>
                <a:spcPts val="600"/>
              </a:spcBef>
              <a:buClr>
                <a:srgbClr val="0070C0"/>
              </a:buClr>
              <a:defRPr/>
            </a:pPr>
            <a:endParaRPr lang="de-CH" sz="2000" i="1" dirty="0">
              <a:latin typeface="Aptos" panose="020B0004020202020204" pitchFamily="34" charset="0"/>
            </a:endParaRPr>
          </a:p>
          <a:p>
            <a:pPr marL="285750" indent="-285750">
              <a:spcBef>
                <a:spcPts val="600"/>
              </a:spcBef>
              <a:buClr>
                <a:srgbClr val="0070C0"/>
              </a:buClr>
              <a:buFont typeface="Wingdings" panose="05000000000000000000" pitchFamily="2" charset="2"/>
              <a:buChar char="Ø"/>
              <a:defRPr/>
            </a:pPr>
            <a:endParaRPr lang="de-CH" altLang="de-DE" sz="2000" i="1" dirty="0">
              <a:latin typeface="Aptos" panose="020B0004020202020204" pitchFamily="34" charset="0"/>
            </a:endParaRPr>
          </a:p>
        </p:txBody>
      </p:sp>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5590" y="3453530"/>
            <a:ext cx="4617067" cy="2946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272144" y="4065420"/>
            <a:ext cx="6562560" cy="1785104"/>
          </a:xfrm>
          <a:prstGeom prst="rect">
            <a:avLst/>
          </a:prstGeom>
        </p:spPr>
        <p:txBody>
          <a:bodyPr wrap="square">
            <a:spAutoFit/>
          </a:bodyPr>
          <a:lstStyle/>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It is an old concept… : </a:t>
            </a:r>
            <a:r>
              <a:rPr lang="it-IT" sz="2000" i="1" dirty="0">
                <a:latin typeface="Aptos" panose="020B0004020202020204" pitchFamily="34" charset="0"/>
              </a:rPr>
              <a:t>[R. Bonifacio et al, </a:t>
            </a:r>
            <a:r>
              <a:rPr lang="en-US" sz="2000" i="1" dirty="0">
                <a:latin typeface="Aptos" panose="020B0004020202020204" pitchFamily="34" charset="0"/>
              </a:rPr>
              <a:t>NIM A 296, 358, </a:t>
            </a:r>
            <a:r>
              <a:rPr lang="de-CH" sz="2000" i="1" dirty="0">
                <a:latin typeface="Aptos" panose="020B0004020202020204" pitchFamily="34" charset="0"/>
              </a:rPr>
              <a:t>1990], [R. Bonifacio et al, PRA 44, R3441, 1991]</a:t>
            </a:r>
          </a:p>
          <a:p>
            <a:pPr marL="285750" indent="-285750">
              <a:spcBef>
                <a:spcPts val="600"/>
              </a:spcBef>
              <a:buClr>
                <a:srgbClr val="0070C0"/>
              </a:buClr>
              <a:buFont typeface="Wingdings" panose="05000000000000000000" pitchFamily="2" charset="2"/>
              <a:buChar char="Ø"/>
              <a:defRPr/>
            </a:pPr>
            <a:r>
              <a:rPr lang="en-US" altLang="de-DE" sz="2000" dirty="0">
                <a:latin typeface="Aptos" panose="020B0004020202020204" pitchFamily="34" charset="0"/>
              </a:rPr>
              <a:t>… demonstrated for λ~800 nm ~15 years ago:                   </a:t>
            </a:r>
            <a:r>
              <a:rPr lang="en-US" altLang="de-DE" sz="2000" i="1" dirty="0">
                <a:latin typeface="Aptos" panose="020B0004020202020204" pitchFamily="34" charset="0"/>
              </a:rPr>
              <a:t>[T. Watanabe et al, PRL 98, 034802, 2007]</a:t>
            </a:r>
          </a:p>
          <a:p>
            <a:pPr marL="285750" indent="-285750">
              <a:spcBef>
                <a:spcPts val="600"/>
              </a:spcBef>
              <a:buClr>
                <a:srgbClr val="0070C0"/>
              </a:buClr>
              <a:buFont typeface="Wingdings" panose="05000000000000000000" pitchFamily="2" charset="2"/>
              <a:buChar char="Ø"/>
              <a:defRPr/>
            </a:pPr>
            <a:endParaRPr lang="en-US" altLang="de-DE" sz="2000" dirty="0">
              <a:latin typeface="Aptos" panose="020B0004020202020204" pitchFamily="34" charset="0"/>
            </a:endParaRPr>
          </a:p>
        </p:txBody>
      </p:sp>
      <p:sp>
        <p:nvSpPr>
          <p:cNvPr id="5" name="TextBox 4"/>
          <p:cNvSpPr txBox="1"/>
          <p:nvPr/>
        </p:nvSpPr>
        <p:spPr>
          <a:xfrm>
            <a:off x="7787899" y="4169230"/>
            <a:ext cx="1747987" cy="923330"/>
          </a:xfrm>
          <a:prstGeom prst="rect">
            <a:avLst/>
          </a:prstGeom>
          <a:noFill/>
        </p:spPr>
        <p:txBody>
          <a:bodyPr wrap="square" lIns="0" tIns="0" rIns="0" bIns="0" rtlCol="0">
            <a:spAutoFit/>
          </a:bodyPr>
          <a:lstStyle/>
          <a:p>
            <a:pPr algn="ctr"/>
            <a:r>
              <a:rPr lang="en-US" sz="2000" kern="1000" spc="30" dirty="0">
                <a:latin typeface="Aptos" panose="020B0004020202020204" pitchFamily="34" charset="0"/>
                <a:cs typeface="Franklin Gothic Book"/>
              </a:rPr>
              <a:t>Pulse duration reduced from 150 to 80 fs</a:t>
            </a:r>
          </a:p>
        </p:txBody>
      </p:sp>
      <p:cxnSp>
        <p:nvCxnSpPr>
          <p:cNvPr id="19" name="Straight Arrow Connector 18"/>
          <p:cNvCxnSpPr>
            <a:cxnSpLocks/>
          </p:cNvCxnSpPr>
          <p:nvPr/>
        </p:nvCxnSpPr>
        <p:spPr bwMode="auto">
          <a:xfrm flipV="1">
            <a:off x="5658833" y="4965099"/>
            <a:ext cx="1300013" cy="139807"/>
          </a:xfrm>
          <a:prstGeom prst="straightConnector1">
            <a:avLst/>
          </a:prstGeom>
          <a:solidFill>
            <a:schemeClr val="accent1"/>
          </a:solidFill>
          <a:ln w="19050" cap="flat" cmpd="sng" algn="ctr">
            <a:solidFill>
              <a:srgbClr val="FDCA00"/>
            </a:solidFill>
            <a:prstDash val="solid"/>
            <a:round/>
            <a:headEnd type="none" w="med" len="med"/>
            <a:tailEnd type="arrow"/>
          </a:ln>
          <a:effectLst/>
        </p:spPr>
      </p:cxnSp>
      <p:pic>
        <p:nvPicPr>
          <p:cNvPr id="2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6457" y="557459"/>
            <a:ext cx="3681312" cy="2902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Arrow Connector 3"/>
          <p:cNvCxnSpPr>
            <a:cxnSpLocks noChangeShapeType="1"/>
          </p:cNvCxnSpPr>
          <p:nvPr/>
        </p:nvCxnSpPr>
        <p:spPr bwMode="auto">
          <a:xfrm>
            <a:off x="8763000" y="1633672"/>
            <a:ext cx="269978" cy="0"/>
          </a:xfrm>
          <a:prstGeom prst="straightConnector1">
            <a:avLst/>
          </a:prstGeom>
          <a:noFill/>
          <a:ln w="19050" algn="ctr">
            <a:solidFill>
              <a:srgbClr val="00B050"/>
            </a:solidFill>
            <a:round/>
            <a:headEnd/>
            <a:tailEnd type="triangle" w="med" len="med"/>
          </a:ln>
          <a:extLst>
            <a:ext uri="{909E8E84-426E-40DD-AFC4-6F175D3DCCD1}">
              <a14:hiddenFill xmlns:a14="http://schemas.microsoft.com/office/drawing/2010/main">
                <a:noFill/>
              </a14:hiddenFill>
            </a:ext>
          </a:extLst>
        </p:spPr>
      </p:cxnSp>
      <p:sp>
        <p:nvSpPr>
          <p:cNvPr id="24" name="TextBox 4"/>
          <p:cNvSpPr txBox="1">
            <a:spLocks noChangeArrowheads="1"/>
          </p:cNvSpPr>
          <p:nvPr/>
        </p:nvSpPr>
        <p:spPr bwMode="auto">
          <a:xfrm>
            <a:off x="8376529" y="718176"/>
            <a:ext cx="19529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FontTx/>
              <a:buNone/>
            </a:pPr>
            <a:r>
              <a:rPr lang="de-CH" altLang="de-DE" sz="2000" dirty="0" err="1">
                <a:solidFill>
                  <a:srgbClr val="00B050"/>
                </a:solidFill>
                <a:latin typeface="Aptos" panose="020B0004020202020204" pitchFamily="34" charset="0"/>
              </a:rPr>
              <a:t>Superradiance</a:t>
            </a:r>
            <a:endParaRPr lang="de-CH" altLang="de-DE" sz="2000" dirty="0">
              <a:solidFill>
                <a:srgbClr val="00B050"/>
              </a:solidFill>
              <a:latin typeface="Aptos" panose="020B0004020202020204" pitchFamily="34" charset="0"/>
            </a:endParaRPr>
          </a:p>
        </p:txBody>
      </p:sp>
      <p:sp>
        <p:nvSpPr>
          <p:cNvPr id="3" name="PlaceHolder 1">
            <a:extLst>
              <a:ext uri="{FF2B5EF4-FFF2-40B4-BE49-F238E27FC236}">
                <a16:creationId xmlns:a16="http://schemas.microsoft.com/office/drawing/2014/main" id="{78D7DE48-A882-B1B2-0773-B6955C93C81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err="1">
                <a:solidFill>
                  <a:srgbClr val="000000"/>
                </a:solidFill>
                <a:latin typeface="Aptos" panose="020B0004020202020204" pitchFamily="34" charset="0"/>
              </a:rPr>
              <a:t>Superradiance</a:t>
            </a:r>
            <a:endParaRPr lang="de-DE" sz="2600" spc="-1" dirty="0">
              <a:solidFill>
                <a:srgbClr val="000000"/>
              </a:solidFill>
              <a:latin typeface="Aptos" panose="020B0004020202020204" pitchFamily="34" charset="0"/>
            </a:endParaRPr>
          </a:p>
        </p:txBody>
      </p:sp>
      <p:sp>
        <p:nvSpPr>
          <p:cNvPr id="4" name="Date Placeholder 3">
            <a:extLst>
              <a:ext uri="{FF2B5EF4-FFF2-40B4-BE49-F238E27FC236}">
                <a16:creationId xmlns:a16="http://schemas.microsoft.com/office/drawing/2014/main" id="{816FEF81-B3BD-8DA7-84DF-5B5F348EBD9B}"/>
              </a:ext>
            </a:extLst>
          </p:cNvPr>
          <p:cNvSpPr>
            <a:spLocks noGrp="1"/>
          </p:cNvSpPr>
          <p:nvPr>
            <p:ph type="dt" idx="1"/>
          </p:nvPr>
        </p:nvSpPr>
        <p:spPr/>
        <p:txBody>
          <a:bodyPr/>
          <a:lstStyle/>
          <a:p>
            <a:r>
              <a:rPr lang="en-US"/>
              <a:t>1/7/2025</a:t>
            </a:r>
          </a:p>
        </p:txBody>
      </p:sp>
      <p:sp>
        <p:nvSpPr>
          <p:cNvPr id="6" name="Footer Placeholder 5">
            <a:extLst>
              <a:ext uri="{FF2B5EF4-FFF2-40B4-BE49-F238E27FC236}">
                <a16:creationId xmlns:a16="http://schemas.microsoft.com/office/drawing/2014/main" id="{3B8CE9DE-742F-225E-2BC3-F55D348298F7}"/>
              </a:ext>
            </a:extLst>
          </p:cNvPr>
          <p:cNvSpPr>
            <a:spLocks noGrp="1"/>
          </p:cNvSpPr>
          <p:nvPr>
            <p:ph type="ftr" idx="2"/>
          </p:nvPr>
        </p:nvSpPr>
        <p:spPr/>
        <p:txBody>
          <a:bodyPr/>
          <a:lstStyle/>
          <a:p>
            <a:r>
              <a:rPr lang="en-US"/>
              <a:t>PSI Center for Accelerator Science and Engineering</a:t>
            </a:r>
          </a:p>
        </p:txBody>
      </p:sp>
      <p:sp>
        <p:nvSpPr>
          <p:cNvPr id="8" name="Slide Number Placeholder 7">
            <a:extLst>
              <a:ext uri="{FF2B5EF4-FFF2-40B4-BE49-F238E27FC236}">
                <a16:creationId xmlns:a16="http://schemas.microsoft.com/office/drawing/2014/main" id="{701C7601-AAD2-06E5-73B6-E8AAE20D8EBF}"/>
              </a:ext>
            </a:extLst>
          </p:cNvPr>
          <p:cNvSpPr>
            <a:spLocks noGrp="1"/>
          </p:cNvSpPr>
          <p:nvPr>
            <p:ph type="sldNum" idx="3"/>
          </p:nvPr>
        </p:nvSpPr>
        <p:spPr/>
        <p:txBody>
          <a:bodyPr/>
          <a:lstStyle/>
          <a:p>
            <a:fld id="{E7C0B398-E953-45B6-AFBE-164B2CD7E132}" type="slidenum">
              <a:rPr lang="en-US" smtClean="0"/>
              <a:t>17</a:t>
            </a:fld>
            <a:endParaRPr lang="en-US"/>
          </a:p>
        </p:txBody>
      </p:sp>
    </p:spTree>
    <p:extLst>
      <p:ext uri="{BB962C8B-B14F-4D97-AF65-F5344CB8AC3E}">
        <p14:creationId xmlns:p14="http://schemas.microsoft.com/office/powerpoint/2010/main" val="1483742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5684" y="762000"/>
            <a:ext cx="11756571" cy="4708405"/>
          </a:xfrm>
          <a:prstGeom prst="rect">
            <a:avLst/>
          </a:prstGeom>
          <a:noFill/>
        </p:spPr>
        <p:txBody>
          <a:bodyPr wrap="square" lIns="0" tIns="0" rIns="0" bIns="0" rtlCol="0">
            <a:spAutoFit/>
          </a:bodyPr>
          <a:lstStyle/>
          <a:p>
            <a:pPr>
              <a:lnSpc>
                <a:spcPct val="110000"/>
              </a:lnSpc>
              <a:spcBef>
                <a:spcPts val="600"/>
              </a:spcBef>
              <a:buClr>
                <a:srgbClr val="0070C0"/>
              </a:buClr>
            </a:pPr>
            <a:r>
              <a:rPr lang="en-US" sz="1900" kern="1000" spc="23" dirty="0">
                <a:latin typeface="Aptos" panose="020B0004020202020204" pitchFamily="34" charset="0"/>
                <a:cs typeface="Franklin Gothic Book"/>
              </a:rPr>
              <a:t>How it works:</a:t>
            </a:r>
          </a:p>
          <a:p>
            <a:pPr marL="142875" indent="-257175">
              <a:spcBef>
                <a:spcPts val="600"/>
              </a:spcBef>
              <a:buClr>
                <a:srgbClr val="0070C0"/>
              </a:buClr>
              <a:buFont typeface="+mj-lt"/>
              <a:buAutoNum type="arabicPeriod"/>
            </a:pPr>
            <a:r>
              <a:rPr lang="en-US" sz="1900" kern="1000" spc="23" dirty="0">
                <a:latin typeface="Aptos" panose="020B0004020202020204" pitchFamily="34" charset="0"/>
                <a:cs typeface="Franklin Gothic Book"/>
              </a:rPr>
              <a:t>The tail of the electron bunch generates a short FEL pulse</a:t>
            </a:r>
          </a:p>
          <a:p>
            <a:pPr marL="142875" indent="-257175">
              <a:spcBef>
                <a:spcPts val="600"/>
              </a:spcBef>
              <a:buClr>
                <a:srgbClr val="0070C0"/>
              </a:buClr>
              <a:buFont typeface="+mj-lt"/>
              <a:buAutoNum type="arabicPeriod"/>
            </a:pPr>
            <a:r>
              <a:rPr lang="en-US" sz="1900" kern="1000" spc="23" dirty="0">
                <a:latin typeface="Aptos" panose="020B0004020202020204" pitchFamily="34" charset="0"/>
                <a:cs typeface="Franklin Gothic Book"/>
              </a:rPr>
              <a:t>The short pulse is amplified with the rest of the bunch in several stages </a:t>
            </a:r>
          </a:p>
          <a:p>
            <a:pPr marL="214313" indent="-214313">
              <a:lnSpc>
                <a:spcPct val="110000"/>
              </a:lnSpc>
              <a:spcBef>
                <a:spcPts val="600"/>
              </a:spcBef>
              <a:buClr>
                <a:srgbClr val="0070C0"/>
              </a:buClr>
              <a:buFont typeface="Wingdings" panose="05000000000000000000" pitchFamily="2" charset="2"/>
              <a:buChar char="Ø"/>
            </a:pPr>
            <a:endParaRPr lang="en-US" sz="500" kern="1000" spc="23" dirty="0">
              <a:latin typeface="Aptos" panose="020B0004020202020204" pitchFamily="34" charset="0"/>
              <a:cs typeface="Franklin Gothic Book"/>
            </a:endParaRPr>
          </a:p>
          <a:p>
            <a:pPr>
              <a:lnSpc>
                <a:spcPct val="110000"/>
              </a:lnSpc>
              <a:spcBef>
                <a:spcPts val="600"/>
              </a:spcBef>
              <a:buClr>
                <a:srgbClr val="0070C0"/>
              </a:buClr>
            </a:pPr>
            <a:r>
              <a:rPr lang="en-US" sz="1900" kern="1000" spc="23" dirty="0">
                <a:latin typeface="Aptos" panose="020B0004020202020204" pitchFamily="34" charset="0"/>
                <a:cs typeface="Franklin Gothic Book"/>
              </a:rPr>
              <a:t>Key components: </a:t>
            </a:r>
          </a:p>
          <a:p>
            <a:pPr marL="100013" indent="-214313">
              <a:lnSpc>
                <a:spcPct val="110000"/>
              </a:lnSpc>
              <a:spcBef>
                <a:spcPts val="600"/>
              </a:spcBef>
              <a:buClr>
                <a:srgbClr val="0070C0"/>
              </a:buClr>
              <a:buFont typeface="Wingdings" panose="05000000000000000000" pitchFamily="2" charset="2"/>
              <a:buChar char="Ø"/>
            </a:pPr>
            <a:r>
              <a:rPr lang="en-US" sz="1900" kern="1000" spc="23" dirty="0">
                <a:latin typeface="Aptos" panose="020B0004020202020204" pitchFamily="34" charset="0"/>
                <a:cs typeface="Franklin Gothic Book"/>
              </a:rPr>
              <a:t>Magnetic </a:t>
            </a:r>
            <a:r>
              <a:rPr lang="en-US" sz="1900" b="1" kern="1000" spc="23" dirty="0">
                <a:solidFill>
                  <a:srgbClr val="C50006"/>
                </a:solidFill>
                <a:latin typeface="Aptos" panose="020B0004020202020204" pitchFamily="34" charset="0"/>
                <a:cs typeface="Franklin Gothic Book"/>
              </a:rPr>
              <a:t>chicanes</a:t>
            </a:r>
            <a:r>
              <a:rPr lang="en-US" sz="1900" kern="1000" spc="23" dirty="0">
                <a:latin typeface="Aptos" panose="020B0004020202020204" pitchFamily="34" charset="0"/>
                <a:cs typeface="Franklin Gothic Book"/>
              </a:rPr>
              <a:t> between the undulator modules to shift the FEL pulse to fresh parts of the electron beam </a:t>
            </a:r>
          </a:p>
          <a:p>
            <a:pPr marL="100013" indent="-214313">
              <a:lnSpc>
                <a:spcPct val="110000"/>
              </a:lnSpc>
              <a:spcBef>
                <a:spcPts val="600"/>
              </a:spcBef>
              <a:buClr>
                <a:srgbClr val="0070C0"/>
              </a:buClr>
              <a:buFont typeface="Wingdings" panose="05000000000000000000" pitchFamily="2" charset="2"/>
              <a:buChar char="Ø"/>
            </a:pPr>
            <a:r>
              <a:rPr lang="en-US" sz="1900" kern="1000" spc="23" dirty="0">
                <a:latin typeface="Aptos" panose="020B0004020202020204" pitchFamily="34" charset="0"/>
                <a:cs typeface="Franklin Gothic Book"/>
              </a:rPr>
              <a:t>“</a:t>
            </a:r>
            <a:r>
              <a:rPr lang="en-US" sz="1900" b="1" kern="1000" spc="23" dirty="0">
                <a:solidFill>
                  <a:srgbClr val="C50006"/>
                </a:solidFill>
                <a:latin typeface="Aptos" panose="020B0004020202020204" pitchFamily="34" charset="0"/>
                <a:cs typeface="Franklin Gothic Book"/>
              </a:rPr>
              <a:t>Fresher</a:t>
            </a:r>
            <a:r>
              <a:rPr lang="en-US" sz="1900" kern="1000" spc="23" dirty="0">
                <a:latin typeface="Aptos" panose="020B0004020202020204" pitchFamily="34" charset="0"/>
                <a:cs typeface="Franklin Gothic Book"/>
              </a:rPr>
              <a:t>” to provide fresh electrons. Done by tailoring some beam property that can make short pulses. </a:t>
            </a:r>
          </a:p>
          <a:p>
            <a:pPr marL="285750" indent="-285750">
              <a:spcBef>
                <a:spcPts val="600"/>
              </a:spcBef>
              <a:buFont typeface="Arial" panose="020B0604020202020204" pitchFamily="34" charset="0"/>
              <a:buChar char="•"/>
            </a:pPr>
            <a:r>
              <a:rPr lang="en-US" sz="1900" kern="1000" spc="30" dirty="0">
                <a:latin typeface="Aptos" panose="020B0004020202020204" pitchFamily="34" charset="0"/>
                <a:cs typeface="Franklin Gothic Book"/>
              </a:rPr>
              <a:t>Current (ESASE schemes): </a:t>
            </a:r>
            <a:r>
              <a:rPr lang="en-US" sz="1900" i="1" kern="1000" spc="30" dirty="0">
                <a:latin typeface="Aptos" panose="020B0004020202020204" pitchFamily="34" charset="0"/>
                <a:cs typeface="Franklin Gothic Book"/>
              </a:rPr>
              <a:t>[T. Tanaka, PRL 110, 084801], [T. Tanaka et al, JSR 23, 1273, 2016]</a:t>
            </a:r>
          </a:p>
          <a:p>
            <a:pPr marL="285750" indent="-285750">
              <a:spcBef>
                <a:spcPts val="600"/>
              </a:spcBef>
              <a:buFont typeface="Arial" panose="020B0604020202020204" pitchFamily="34" charset="0"/>
              <a:buChar char="•"/>
            </a:pPr>
            <a:r>
              <a:rPr lang="en-US" sz="1900" kern="1000" spc="30" dirty="0">
                <a:latin typeface="Aptos" panose="020B0004020202020204" pitchFamily="34" charset="0"/>
                <a:cs typeface="Franklin Gothic Book"/>
              </a:rPr>
              <a:t>Emittance (slotted foil): </a:t>
            </a:r>
            <a:r>
              <a:rPr lang="en-US" sz="1900" i="1" kern="1000" spc="30" dirty="0">
                <a:latin typeface="Aptos" panose="020B0004020202020204" pitchFamily="34" charset="0"/>
                <a:cs typeface="Franklin Gothic Book"/>
              </a:rPr>
              <a:t>[E. Prat and S. </a:t>
            </a:r>
            <a:r>
              <a:rPr lang="en-US" sz="1900" i="1" kern="1000" spc="30" dirty="0" err="1">
                <a:latin typeface="Aptos" panose="020B0004020202020204" pitchFamily="34" charset="0"/>
                <a:cs typeface="Franklin Gothic Book"/>
              </a:rPr>
              <a:t>Reiche</a:t>
            </a:r>
            <a:r>
              <a:rPr lang="en-US" sz="1900" i="1" kern="1000" spc="30" dirty="0">
                <a:latin typeface="Aptos" panose="020B0004020202020204" pitchFamily="34" charset="0"/>
                <a:cs typeface="Franklin Gothic Book"/>
              </a:rPr>
              <a:t>, PRL 114, 244801, 2015]</a:t>
            </a:r>
          </a:p>
          <a:p>
            <a:pPr marL="285750" indent="-285750">
              <a:spcBef>
                <a:spcPts val="600"/>
              </a:spcBef>
              <a:buFont typeface="Arial" panose="020B0604020202020204" pitchFamily="34" charset="0"/>
              <a:buChar char="•"/>
            </a:pPr>
            <a:r>
              <a:rPr lang="en-US" sz="1900" kern="1000" spc="30" dirty="0">
                <a:latin typeface="Aptos" panose="020B0004020202020204" pitchFamily="34" charset="0"/>
                <a:cs typeface="Franklin Gothic Book"/>
              </a:rPr>
              <a:t>Trajectory (beam tilt): </a:t>
            </a:r>
            <a:r>
              <a:rPr lang="en-US" sz="1900" i="1" kern="1000" spc="30" dirty="0">
                <a:latin typeface="Aptos" panose="020B0004020202020204" pitchFamily="34" charset="0"/>
                <a:cs typeface="Franklin Gothic Book"/>
              </a:rPr>
              <a:t>[E. Prat et al, PRSTAB 18, 100701, 2015]</a:t>
            </a:r>
            <a:endParaRPr lang="en-US" sz="1900" kern="1000" spc="23" dirty="0">
              <a:latin typeface="Aptos" panose="020B0004020202020204" pitchFamily="34" charset="0"/>
              <a:cs typeface="Franklin Gothic Book"/>
            </a:endParaRPr>
          </a:p>
          <a:p>
            <a:pPr lvl="1">
              <a:lnSpc>
                <a:spcPct val="110000"/>
              </a:lnSpc>
              <a:spcBef>
                <a:spcPts val="600"/>
              </a:spcBef>
              <a:buClr>
                <a:srgbClr val="0070C0"/>
              </a:buClr>
            </a:pPr>
            <a:endParaRPr lang="en-US" sz="1900" kern="1000" spc="23" dirty="0">
              <a:latin typeface="Aptos" panose="020B0004020202020204" pitchFamily="34" charset="0"/>
              <a:cs typeface="Franklin Gothic Book"/>
            </a:endParaRPr>
          </a:p>
          <a:p>
            <a:pPr lvl="1">
              <a:lnSpc>
                <a:spcPct val="110000"/>
              </a:lnSpc>
              <a:spcBef>
                <a:spcPts val="600"/>
              </a:spcBef>
              <a:buClr>
                <a:srgbClr val="0070C0"/>
              </a:buClr>
            </a:pPr>
            <a:endParaRPr lang="en-US" sz="1900" kern="1000" spc="23" dirty="0">
              <a:latin typeface="Aptos" panose="020B0004020202020204" pitchFamily="34" charset="0"/>
              <a:cs typeface="Franklin Gothic Book"/>
            </a:endParaRPr>
          </a:p>
          <a:p>
            <a:pPr>
              <a:lnSpc>
                <a:spcPct val="110000"/>
              </a:lnSpc>
              <a:spcBef>
                <a:spcPts val="600"/>
              </a:spcBef>
              <a:buClr>
                <a:srgbClr val="0070C0"/>
              </a:buClr>
            </a:pPr>
            <a:endParaRPr lang="en-US" sz="1900" kern="1000" spc="23" dirty="0">
              <a:latin typeface="Aptos" panose="020B0004020202020204" pitchFamily="34" charset="0"/>
              <a:cs typeface="Franklin Gothic Book"/>
            </a:endParaRPr>
          </a:p>
        </p:txBody>
      </p:sp>
      <p:grpSp>
        <p:nvGrpSpPr>
          <p:cNvPr id="67" name="Group 66"/>
          <p:cNvGrpSpPr/>
          <p:nvPr/>
        </p:nvGrpSpPr>
        <p:grpSpPr>
          <a:xfrm>
            <a:off x="4572405" y="4517571"/>
            <a:ext cx="5551308" cy="1706595"/>
            <a:chOff x="1357120" y="2564904"/>
            <a:chExt cx="6815280" cy="1853433"/>
          </a:xfrm>
        </p:grpSpPr>
        <p:grpSp>
          <p:nvGrpSpPr>
            <p:cNvPr id="6" name="Group 5"/>
            <p:cNvGrpSpPr/>
            <p:nvPr/>
          </p:nvGrpSpPr>
          <p:grpSpPr>
            <a:xfrm>
              <a:off x="1357120" y="2564904"/>
              <a:ext cx="6815280" cy="1672805"/>
              <a:chOff x="1285112" y="891154"/>
              <a:chExt cx="6815280" cy="1672805"/>
            </a:xfrm>
          </p:grpSpPr>
          <p:sp>
            <p:nvSpPr>
              <p:cNvPr id="7" name="Rectangle 6"/>
              <p:cNvSpPr/>
              <p:nvPr/>
            </p:nvSpPr>
            <p:spPr bwMode="auto">
              <a:xfrm>
                <a:off x="1285112" y="891154"/>
                <a:ext cx="6815280" cy="1672805"/>
              </a:xfrm>
              <a:prstGeom prst="rect">
                <a:avLst/>
              </a:prstGeom>
              <a:solidFill>
                <a:schemeClr val="accent1">
                  <a:lumMod val="20000"/>
                  <a:lumOff val="80000"/>
                </a:schemeClr>
              </a:solidFill>
              <a:ln w="9525" cap="flat" cmpd="sng" algn="ctr">
                <a:solidFill>
                  <a:schemeClr val="accent2"/>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a:latin typeface="Times" charset="0"/>
                </a:endParaRPr>
              </a:p>
            </p:txBody>
          </p:sp>
          <p:cxnSp>
            <p:nvCxnSpPr>
              <p:cNvPr id="8" name="Straight Connector 53"/>
              <p:cNvCxnSpPr>
                <a:cxnSpLocks noChangeShapeType="1"/>
              </p:cNvCxnSpPr>
              <p:nvPr/>
            </p:nvCxnSpPr>
            <p:spPr bwMode="auto">
              <a:xfrm>
                <a:off x="1647526" y="2153658"/>
                <a:ext cx="6336704" cy="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9" name="Oval 8"/>
              <p:cNvSpPr/>
              <p:nvPr/>
            </p:nvSpPr>
            <p:spPr bwMode="auto">
              <a:xfrm rot="20189373">
                <a:off x="1755095" y="1962834"/>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sz="1200">
                  <a:solidFill>
                    <a:schemeClr val="tx1"/>
                  </a:solidFill>
                  <a:latin typeface="Times" charset="0"/>
                </a:endParaRPr>
              </a:p>
            </p:txBody>
          </p:sp>
          <p:sp>
            <p:nvSpPr>
              <p:cNvPr id="10" name="Oval 9"/>
              <p:cNvSpPr/>
              <p:nvPr/>
            </p:nvSpPr>
            <p:spPr bwMode="auto">
              <a:xfrm rot="1211476">
                <a:off x="3987343" y="2180321"/>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sz="1200">
                  <a:solidFill>
                    <a:schemeClr val="tx1"/>
                  </a:solidFill>
                  <a:latin typeface="Times" charset="0"/>
                </a:endParaRPr>
              </a:p>
            </p:txBody>
          </p:sp>
          <p:sp>
            <p:nvSpPr>
              <p:cNvPr id="11" name="Oval 10"/>
              <p:cNvSpPr/>
              <p:nvPr/>
            </p:nvSpPr>
            <p:spPr bwMode="auto">
              <a:xfrm rot="20189373">
                <a:off x="6075576" y="2250793"/>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sz="1200">
                  <a:solidFill>
                    <a:schemeClr val="tx1"/>
                  </a:solidFill>
                  <a:latin typeface="Times" charset="0"/>
                </a:endParaRPr>
              </a:p>
            </p:txBody>
          </p:sp>
          <p:sp>
            <p:nvSpPr>
              <p:cNvPr id="17" name="TextBox 69"/>
              <p:cNvSpPr txBox="1">
                <a:spLocks noChangeArrowheads="1"/>
              </p:cNvSpPr>
              <p:nvPr/>
            </p:nvSpPr>
            <p:spPr bwMode="auto">
              <a:xfrm>
                <a:off x="2915816" y="891154"/>
                <a:ext cx="1282403" cy="23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nSpc>
                    <a:spcPct val="110000"/>
                  </a:lnSpc>
                </a:pPr>
                <a:r>
                  <a:rPr lang="en-US" altLang="de-DE" sz="1125" i="1" dirty="0">
                    <a:latin typeface="Arial Narrow" pitchFamily="34" charset="0"/>
                  </a:rPr>
                  <a:t>Delay + Alignment</a:t>
                </a:r>
              </a:p>
            </p:txBody>
          </p:sp>
          <p:sp>
            <p:nvSpPr>
              <p:cNvPr id="18" name="Isosceles Triangle 17"/>
              <p:cNvSpPr/>
              <p:nvPr/>
            </p:nvSpPr>
            <p:spPr bwMode="auto">
              <a:xfrm>
                <a:off x="1932648" y="1815347"/>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a:latin typeface="Times" charset="0"/>
                </a:endParaRPr>
              </a:p>
            </p:txBody>
          </p:sp>
          <p:sp>
            <p:nvSpPr>
              <p:cNvPr id="19" name="Isosceles Triangle 18"/>
              <p:cNvSpPr/>
              <p:nvPr/>
            </p:nvSpPr>
            <p:spPr bwMode="auto">
              <a:xfrm>
                <a:off x="4381904" y="1721658"/>
                <a:ext cx="143933" cy="467933"/>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a:latin typeface="Times" charset="0"/>
                </a:endParaRPr>
              </a:p>
            </p:txBody>
          </p:sp>
          <p:sp>
            <p:nvSpPr>
              <p:cNvPr id="20" name="Isosceles Triangle 19"/>
              <p:cNvSpPr/>
              <p:nvPr/>
            </p:nvSpPr>
            <p:spPr bwMode="auto">
              <a:xfrm>
                <a:off x="6901375" y="1582296"/>
                <a:ext cx="143933" cy="614451"/>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de-CH">
                  <a:latin typeface="Times" charset="0"/>
                </a:endParaRPr>
              </a:p>
            </p:txBody>
          </p:sp>
          <p:cxnSp>
            <p:nvCxnSpPr>
              <p:cNvPr id="21" name="Straight Connector 20"/>
              <p:cNvCxnSpPr/>
              <p:nvPr/>
            </p:nvCxnSpPr>
            <p:spPr bwMode="auto">
              <a:xfrm>
                <a:off x="1475656" y="1361744"/>
                <a:ext cx="194421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flipV="1">
                <a:off x="3419872" y="1124744"/>
                <a:ext cx="10550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3525377" y="1124744"/>
                <a:ext cx="11217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3637552" y="1361744"/>
                <a:ext cx="187055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flipV="1">
                <a:off x="5508104" y="1124744"/>
                <a:ext cx="10550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5613609" y="1124744"/>
                <a:ext cx="11217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a:off x="5725784" y="1361744"/>
                <a:ext cx="19425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28" name="Group 18"/>
              <p:cNvGrpSpPr>
                <a:grpSpLocks/>
              </p:cNvGrpSpPr>
              <p:nvPr/>
            </p:nvGrpSpPr>
            <p:grpSpPr bwMode="auto">
              <a:xfrm>
                <a:off x="1647526" y="1217792"/>
                <a:ext cx="1728019" cy="287904"/>
                <a:chOff x="2339752" y="2420888"/>
                <a:chExt cx="1728192" cy="288032"/>
              </a:xfrm>
            </p:grpSpPr>
            <p:sp>
              <p:nvSpPr>
                <p:cNvPr id="55"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6"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7"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8"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9"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0"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1"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2"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3"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4"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5"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66"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grpSp>
          <p:grpSp>
            <p:nvGrpSpPr>
              <p:cNvPr id="29" name="Group 18"/>
              <p:cNvGrpSpPr>
                <a:grpSpLocks/>
              </p:cNvGrpSpPr>
              <p:nvPr/>
            </p:nvGrpSpPr>
            <p:grpSpPr bwMode="auto">
              <a:xfrm>
                <a:off x="3735758" y="1217792"/>
                <a:ext cx="1728019" cy="287904"/>
                <a:chOff x="2339752" y="2420888"/>
                <a:chExt cx="1728192" cy="288032"/>
              </a:xfrm>
            </p:grpSpPr>
            <p:sp>
              <p:nvSpPr>
                <p:cNvPr id="43"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4"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5"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6"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7"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8"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9"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0"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1"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2"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3"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54"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grpSp>
          <p:grpSp>
            <p:nvGrpSpPr>
              <p:cNvPr id="30" name="Group 18"/>
              <p:cNvGrpSpPr>
                <a:grpSpLocks/>
              </p:cNvGrpSpPr>
              <p:nvPr/>
            </p:nvGrpSpPr>
            <p:grpSpPr bwMode="auto">
              <a:xfrm>
                <a:off x="5823990" y="1217792"/>
                <a:ext cx="1728019" cy="287904"/>
                <a:chOff x="2339752" y="2420888"/>
                <a:chExt cx="1728192" cy="288032"/>
              </a:xfrm>
            </p:grpSpPr>
            <p:sp>
              <p:nvSpPr>
                <p:cNvPr id="31"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2"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3"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4"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5"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6"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7"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8"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39"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0"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1"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sp>
              <p:nvSpPr>
                <p:cNvPr id="42"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sz="1800"/>
                </a:p>
              </p:txBody>
            </p:sp>
          </p:grpSp>
        </p:grpSp>
        <p:sp>
          <p:nvSpPr>
            <p:cNvPr id="5" name="TextBox 4"/>
            <p:cNvSpPr txBox="1"/>
            <p:nvPr/>
          </p:nvSpPr>
          <p:spPr>
            <a:xfrm>
              <a:off x="2339752" y="3827408"/>
              <a:ext cx="914400" cy="590929"/>
            </a:xfrm>
            <a:prstGeom prst="rect">
              <a:avLst/>
            </a:prstGeom>
            <a:noFill/>
          </p:spPr>
          <p:txBody>
            <a:bodyPr wrap="none" lIns="0" tIns="0" rIns="0" bIns="0" rtlCol="0">
              <a:noAutofit/>
            </a:bodyPr>
            <a:lstStyle/>
            <a:p>
              <a:pPr>
                <a:lnSpc>
                  <a:spcPct val="110000"/>
                </a:lnSpc>
              </a:pPr>
              <a:r>
                <a:rPr lang="en-US" sz="1050" kern="1000" spc="23" dirty="0">
                  <a:solidFill>
                    <a:srgbClr val="FF0000"/>
                  </a:solidFill>
                  <a:cs typeface="Franklin Gothic Book"/>
                </a:rPr>
                <a:t>Lasing trajectory</a:t>
              </a:r>
              <a:endParaRPr lang="de-CH" sz="1050" kern="1000" spc="23" dirty="0" err="1">
                <a:solidFill>
                  <a:srgbClr val="FF0000"/>
                </a:solidFill>
                <a:cs typeface="Franklin Gothic Book"/>
              </a:endParaRPr>
            </a:p>
          </p:txBody>
        </p:sp>
      </p:grpSp>
      <p:sp>
        <p:nvSpPr>
          <p:cNvPr id="69" name="TextBox 68"/>
          <p:cNvSpPr txBox="1"/>
          <p:nvPr/>
        </p:nvSpPr>
        <p:spPr>
          <a:xfrm>
            <a:off x="1271457" y="4979983"/>
            <a:ext cx="2270193" cy="584775"/>
          </a:xfrm>
          <a:prstGeom prst="rect">
            <a:avLst/>
          </a:prstGeom>
          <a:noFill/>
        </p:spPr>
        <p:txBody>
          <a:bodyPr wrap="square" lIns="0" tIns="0" rIns="0" bIns="0" rtlCol="0">
            <a:spAutoFit/>
          </a:bodyPr>
          <a:lstStyle/>
          <a:p>
            <a:pPr algn="ctr"/>
            <a:r>
              <a:rPr lang="en-US" sz="1900" kern="1000" spc="23" dirty="0">
                <a:solidFill>
                  <a:srgbClr val="0070C0"/>
                </a:solidFill>
                <a:latin typeface="Aptos" panose="020B0004020202020204" pitchFamily="34" charset="0"/>
                <a:cs typeface="Franklin Gothic Book"/>
              </a:rPr>
              <a:t>Example with orbit (transverse tilt)</a:t>
            </a:r>
            <a:endParaRPr lang="de-CH" sz="1900" kern="1000" spc="23" dirty="0" err="1">
              <a:solidFill>
                <a:srgbClr val="0070C0"/>
              </a:solidFill>
              <a:latin typeface="Aptos" panose="020B0004020202020204" pitchFamily="34" charset="0"/>
              <a:cs typeface="Franklin Gothic Book"/>
            </a:endParaRPr>
          </a:p>
        </p:txBody>
      </p:sp>
      <p:sp>
        <p:nvSpPr>
          <p:cNvPr id="2" name="PlaceHolder 1">
            <a:extLst>
              <a:ext uri="{FF2B5EF4-FFF2-40B4-BE49-F238E27FC236}">
                <a16:creationId xmlns:a16="http://schemas.microsoft.com/office/drawing/2014/main" id="{F0C5B908-46C8-3BA7-5BC3-6BA64E58A1AC}"/>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err="1">
                <a:solidFill>
                  <a:srgbClr val="000000"/>
                </a:solidFill>
                <a:latin typeface="Aptos" panose="020B0004020202020204" pitchFamily="34" charset="0"/>
              </a:rPr>
              <a:t>Superradiance</a:t>
            </a:r>
            <a:r>
              <a:rPr lang="en-GB" sz="2600" b="1" spc="-1" dirty="0">
                <a:solidFill>
                  <a:srgbClr val="000000"/>
                </a:solidFill>
                <a:latin typeface="Aptos" panose="020B0004020202020204" pitchFamily="34" charset="0"/>
              </a:rPr>
              <a:t> with multi-stage amplification</a:t>
            </a:r>
            <a:endParaRPr lang="de-DE" sz="2600" spc="-1" dirty="0">
              <a:solidFill>
                <a:srgbClr val="000000"/>
              </a:solidFill>
              <a:latin typeface="Aptos" panose="020B0004020202020204" pitchFamily="34" charset="0"/>
            </a:endParaRPr>
          </a:p>
        </p:txBody>
      </p:sp>
      <p:sp>
        <p:nvSpPr>
          <p:cNvPr id="3" name="Date Placeholder 2">
            <a:extLst>
              <a:ext uri="{FF2B5EF4-FFF2-40B4-BE49-F238E27FC236}">
                <a16:creationId xmlns:a16="http://schemas.microsoft.com/office/drawing/2014/main" id="{A778D140-3015-F5F8-562B-7CF944768DFD}"/>
              </a:ext>
            </a:extLst>
          </p:cNvPr>
          <p:cNvSpPr>
            <a:spLocks noGrp="1"/>
          </p:cNvSpPr>
          <p:nvPr>
            <p:ph type="dt" idx="1"/>
          </p:nvPr>
        </p:nvSpPr>
        <p:spPr/>
        <p:txBody>
          <a:bodyPr/>
          <a:lstStyle/>
          <a:p>
            <a:r>
              <a:rPr lang="en-US"/>
              <a:t>1/7/2025</a:t>
            </a:r>
          </a:p>
        </p:txBody>
      </p:sp>
      <p:sp>
        <p:nvSpPr>
          <p:cNvPr id="12" name="Footer Placeholder 11">
            <a:extLst>
              <a:ext uri="{FF2B5EF4-FFF2-40B4-BE49-F238E27FC236}">
                <a16:creationId xmlns:a16="http://schemas.microsoft.com/office/drawing/2014/main" id="{3E0C9427-2C56-64F5-10B4-AA6009893811}"/>
              </a:ext>
            </a:extLst>
          </p:cNvPr>
          <p:cNvSpPr>
            <a:spLocks noGrp="1"/>
          </p:cNvSpPr>
          <p:nvPr>
            <p:ph type="ftr" idx="2"/>
          </p:nvPr>
        </p:nvSpPr>
        <p:spPr/>
        <p:txBody>
          <a:bodyPr/>
          <a:lstStyle/>
          <a:p>
            <a:r>
              <a:rPr lang="en-US"/>
              <a:t>PSI Center for Accelerator Science and Engineering</a:t>
            </a:r>
          </a:p>
        </p:txBody>
      </p:sp>
      <p:sp>
        <p:nvSpPr>
          <p:cNvPr id="14" name="Slide Number Placeholder 13">
            <a:extLst>
              <a:ext uri="{FF2B5EF4-FFF2-40B4-BE49-F238E27FC236}">
                <a16:creationId xmlns:a16="http://schemas.microsoft.com/office/drawing/2014/main" id="{22A43970-3F8E-6F3E-E9F7-975FC4EF1CD2}"/>
              </a:ext>
            </a:extLst>
          </p:cNvPr>
          <p:cNvSpPr>
            <a:spLocks noGrp="1"/>
          </p:cNvSpPr>
          <p:nvPr>
            <p:ph type="sldNum" idx="3"/>
          </p:nvPr>
        </p:nvSpPr>
        <p:spPr/>
        <p:txBody>
          <a:bodyPr/>
          <a:lstStyle/>
          <a:p>
            <a:fld id="{E7C0B398-E953-45B6-AFBE-164B2CD7E132}" type="slidenum">
              <a:rPr lang="en-US" smtClean="0"/>
              <a:t>18</a:t>
            </a:fld>
            <a:endParaRPr lang="en-US"/>
          </a:p>
        </p:txBody>
      </p:sp>
    </p:spTree>
    <p:extLst>
      <p:ext uri="{BB962C8B-B14F-4D97-AF65-F5344CB8AC3E}">
        <p14:creationId xmlns:p14="http://schemas.microsoft.com/office/powerpoint/2010/main" val="29653183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121"/>
          <p:cNvGrpSpPr/>
          <p:nvPr/>
        </p:nvGrpSpPr>
        <p:grpSpPr>
          <a:xfrm>
            <a:off x="2737104" y="1502378"/>
            <a:ext cx="6548410" cy="1447651"/>
            <a:chOff x="1285112" y="891154"/>
            <a:chExt cx="6815280" cy="1817766"/>
          </a:xfrm>
        </p:grpSpPr>
        <p:sp>
          <p:nvSpPr>
            <p:cNvPr id="121" name="Rectangle 120"/>
            <p:cNvSpPr/>
            <p:nvPr/>
          </p:nvSpPr>
          <p:spPr bwMode="auto">
            <a:xfrm>
              <a:off x="1285112" y="891154"/>
              <a:ext cx="6815280" cy="1817766"/>
            </a:xfrm>
            <a:prstGeom prst="rect">
              <a:avLst/>
            </a:prstGeom>
            <a:solidFill>
              <a:schemeClr val="accent1">
                <a:lumMod val="20000"/>
                <a:lumOff val="80000"/>
              </a:schemeClr>
            </a:solid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cxnSp>
          <p:nvCxnSpPr>
            <p:cNvPr id="49" name="Straight Connector 53"/>
            <p:cNvCxnSpPr>
              <a:cxnSpLocks noChangeShapeType="1"/>
            </p:cNvCxnSpPr>
            <p:nvPr/>
          </p:nvCxnSpPr>
          <p:spPr bwMode="auto">
            <a:xfrm>
              <a:off x="1647526" y="2153658"/>
              <a:ext cx="6336704" cy="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50" name="Oval 49"/>
            <p:cNvSpPr/>
            <p:nvPr/>
          </p:nvSpPr>
          <p:spPr bwMode="auto">
            <a:xfrm rot="20189373">
              <a:off x="1755095" y="1962834"/>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51" name="Oval 50"/>
            <p:cNvSpPr/>
            <p:nvPr/>
          </p:nvSpPr>
          <p:spPr bwMode="auto">
            <a:xfrm rot="20189373">
              <a:off x="3987343" y="2056523"/>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52" name="Oval 51"/>
            <p:cNvSpPr/>
            <p:nvPr/>
          </p:nvSpPr>
          <p:spPr bwMode="auto">
            <a:xfrm rot="20189373">
              <a:off x="6075576" y="2250793"/>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cxnSp>
          <p:nvCxnSpPr>
            <p:cNvPr id="53" name="Straight Arrow Connector 58"/>
            <p:cNvCxnSpPr>
              <a:cxnSpLocks noChangeShapeType="1"/>
            </p:cNvCxnSpPr>
            <p:nvPr/>
          </p:nvCxnSpPr>
          <p:spPr bwMode="auto">
            <a:xfrm>
              <a:off x="2943670" y="1793709"/>
              <a:ext cx="0" cy="79188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54" name="Straight Arrow Connector 60"/>
            <p:cNvCxnSpPr>
              <a:cxnSpLocks noChangeShapeType="1"/>
            </p:cNvCxnSpPr>
            <p:nvPr/>
          </p:nvCxnSpPr>
          <p:spPr bwMode="auto">
            <a:xfrm>
              <a:off x="5103910" y="1865699"/>
              <a:ext cx="0" cy="57591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55" name="Straight Arrow Connector 64"/>
            <p:cNvCxnSpPr>
              <a:cxnSpLocks noChangeShapeType="1"/>
            </p:cNvCxnSpPr>
            <p:nvPr/>
          </p:nvCxnSpPr>
          <p:spPr bwMode="auto">
            <a:xfrm flipV="1">
              <a:off x="4023790" y="1937689"/>
              <a:ext cx="0" cy="35994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56" name="Straight Arrow Connector 66"/>
            <p:cNvCxnSpPr>
              <a:cxnSpLocks noChangeShapeType="1"/>
            </p:cNvCxnSpPr>
            <p:nvPr/>
          </p:nvCxnSpPr>
          <p:spPr bwMode="auto">
            <a:xfrm flipV="1">
              <a:off x="6184030" y="1793709"/>
              <a:ext cx="0" cy="71989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57" name="TextBox 68"/>
            <p:cNvSpPr txBox="1">
              <a:spLocks noChangeArrowheads="1"/>
            </p:cNvSpPr>
            <p:nvPr/>
          </p:nvSpPr>
          <p:spPr bwMode="auto">
            <a:xfrm>
              <a:off x="3131840" y="1897668"/>
              <a:ext cx="6941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r>
                <a:rPr lang="en-US" altLang="de-DE" sz="1500" i="1" dirty="0" err="1">
                  <a:latin typeface="Arial Narrow" pitchFamily="34" charset="0"/>
                </a:rPr>
                <a:t>Betatron</a:t>
              </a:r>
              <a:r>
                <a:rPr lang="en-US" altLang="de-DE" sz="1500" i="1" dirty="0">
                  <a:latin typeface="Arial Narrow" pitchFamily="34" charset="0"/>
                </a:rPr>
                <a:t> </a:t>
              </a:r>
            </a:p>
            <a:p>
              <a:r>
                <a:rPr lang="en-US" altLang="de-DE" sz="1500" i="1" dirty="0">
                  <a:latin typeface="Arial Narrow" pitchFamily="34" charset="0"/>
                </a:rPr>
                <a:t>oscillation</a:t>
              </a:r>
            </a:p>
          </p:txBody>
        </p:sp>
        <p:sp>
          <p:nvSpPr>
            <p:cNvPr id="58" name="TextBox 69"/>
            <p:cNvSpPr txBox="1">
              <a:spLocks noChangeArrowheads="1"/>
            </p:cNvSpPr>
            <p:nvPr/>
          </p:nvSpPr>
          <p:spPr bwMode="auto">
            <a:xfrm>
              <a:off x="2915816" y="891154"/>
              <a:ext cx="1274964" cy="23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nSpc>
                  <a:spcPct val="110000"/>
                </a:lnSpc>
              </a:pPr>
              <a:r>
                <a:rPr lang="en-US" altLang="de-DE" sz="1500" i="1" dirty="0">
                  <a:latin typeface="Arial Narrow" pitchFamily="34" charset="0"/>
                </a:rPr>
                <a:t>Delay + Alignment</a:t>
              </a:r>
            </a:p>
          </p:txBody>
        </p:sp>
        <p:sp>
          <p:nvSpPr>
            <p:cNvPr id="59" name="Isosceles Triangle 58"/>
            <p:cNvSpPr/>
            <p:nvPr/>
          </p:nvSpPr>
          <p:spPr bwMode="auto">
            <a:xfrm>
              <a:off x="1932648" y="1815347"/>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60" name="Isosceles Triangle 59"/>
            <p:cNvSpPr/>
            <p:nvPr/>
          </p:nvSpPr>
          <p:spPr bwMode="auto">
            <a:xfrm>
              <a:off x="4381904" y="1721658"/>
              <a:ext cx="143933" cy="467933"/>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61" name="Isosceles Triangle 60"/>
            <p:cNvSpPr/>
            <p:nvPr/>
          </p:nvSpPr>
          <p:spPr bwMode="auto">
            <a:xfrm>
              <a:off x="6901375" y="1582296"/>
              <a:ext cx="143933" cy="614451"/>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cxnSp>
          <p:nvCxnSpPr>
            <p:cNvPr id="66" name="Straight Connector 65"/>
            <p:cNvCxnSpPr/>
            <p:nvPr/>
          </p:nvCxnSpPr>
          <p:spPr bwMode="auto">
            <a:xfrm>
              <a:off x="1475656" y="1361744"/>
              <a:ext cx="194421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8" name="Straight Connector 67"/>
            <p:cNvCxnSpPr/>
            <p:nvPr/>
          </p:nvCxnSpPr>
          <p:spPr bwMode="auto">
            <a:xfrm flipV="1">
              <a:off x="3419872" y="1124744"/>
              <a:ext cx="10550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0" name="Straight Connector 69"/>
            <p:cNvCxnSpPr/>
            <p:nvPr/>
          </p:nvCxnSpPr>
          <p:spPr bwMode="auto">
            <a:xfrm>
              <a:off x="3525377" y="1124744"/>
              <a:ext cx="11217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3" name="Straight Connector 72"/>
            <p:cNvCxnSpPr/>
            <p:nvPr/>
          </p:nvCxnSpPr>
          <p:spPr bwMode="auto">
            <a:xfrm>
              <a:off x="3637552" y="1361744"/>
              <a:ext cx="187055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6" name="Straight Connector 75"/>
            <p:cNvCxnSpPr/>
            <p:nvPr/>
          </p:nvCxnSpPr>
          <p:spPr bwMode="auto">
            <a:xfrm flipV="1">
              <a:off x="5508104" y="1124744"/>
              <a:ext cx="10550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7" name="Straight Connector 76"/>
            <p:cNvCxnSpPr/>
            <p:nvPr/>
          </p:nvCxnSpPr>
          <p:spPr bwMode="auto">
            <a:xfrm>
              <a:off x="5613609" y="1124744"/>
              <a:ext cx="112175" cy="237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8" name="Straight Connector 77"/>
            <p:cNvCxnSpPr/>
            <p:nvPr/>
          </p:nvCxnSpPr>
          <p:spPr bwMode="auto">
            <a:xfrm>
              <a:off x="5725784" y="1361744"/>
              <a:ext cx="194256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82" name="Group 18"/>
            <p:cNvGrpSpPr>
              <a:grpSpLocks/>
            </p:cNvGrpSpPr>
            <p:nvPr/>
          </p:nvGrpSpPr>
          <p:grpSpPr bwMode="auto">
            <a:xfrm>
              <a:off x="1647526" y="1217792"/>
              <a:ext cx="1728019" cy="287904"/>
              <a:chOff x="2339752" y="2420888"/>
              <a:chExt cx="1728192" cy="288032"/>
            </a:xfrm>
          </p:grpSpPr>
          <p:sp>
            <p:nvSpPr>
              <p:cNvPr id="83"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4"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5"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6"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7"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8"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9"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0"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1"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2"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3"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4"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nvGrpSpPr>
            <p:cNvPr id="95" name="Group 18"/>
            <p:cNvGrpSpPr>
              <a:grpSpLocks/>
            </p:cNvGrpSpPr>
            <p:nvPr/>
          </p:nvGrpSpPr>
          <p:grpSpPr bwMode="auto">
            <a:xfrm>
              <a:off x="3735758" y="1217792"/>
              <a:ext cx="1728019" cy="287904"/>
              <a:chOff x="2339752" y="2420888"/>
              <a:chExt cx="1728192" cy="288032"/>
            </a:xfrm>
          </p:grpSpPr>
          <p:sp>
            <p:nvSpPr>
              <p:cNvPr id="96"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7"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8"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9"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0"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1"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2"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3"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4"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5"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6"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07"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nvGrpSpPr>
            <p:cNvPr id="108" name="Group 18"/>
            <p:cNvGrpSpPr>
              <a:grpSpLocks/>
            </p:cNvGrpSpPr>
            <p:nvPr/>
          </p:nvGrpSpPr>
          <p:grpSpPr bwMode="auto">
            <a:xfrm>
              <a:off x="5823990" y="1217792"/>
              <a:ext cx="1728019" cy="287904"/>
              <a:chOff x="2339752" y="2420888"/>
              <a:chExt cx="1728192" cy="288032"/>
            </a:xfrm>
          </p:grpSpPr>
          <p:sp>
            <p:nvSpPr>
              <p:cNvPr id="109"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0"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1"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2"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3"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4"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5"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6"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7"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8"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19"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120"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sp>
        <p:nvSpPr>
          <p:cNvPr id="1024" name="Rectangle 1023"/>
          <p:cNvSpPr/>
          <p:nvPr/>
        </p:nvSpPr>
        <p:spPr>
          <a:xfrm>
            <a:off x="1600200" y="762001"/>
            <a:ext cx="8884096" cy="784830"/>
          </a:xfrm>
          <a:prstGeom prst="rect">
            <a:avLst/>
          </a:prstGeom>
        </p:spPr>
        <p:txBody>
          <a:bodyPr wrap="square">
            <a:spAutoFit/>
          </a:bodyPr>
          <a:lstStyle/>
          <a:p>
            <a:pPr marL="285750" indent="-285750">
              <a:spcBef>
                <a:spcPts val="600"/>
              </a:spcBef>
              <a:buClr>
                <a:srgbClr val="0070C0"/>
              </a:buClr>
              <a:buFont typeface="Wingdings" panose="05000000000000000000" pitchFamily="2" charset="2"/>
              <a:buChar char="Ø"/>
            </a:pPr>
            <a:r>
              <a:rPr lang="en-US" altLang="de-DE" sz="2000" dirty="0">
                <a:latin typeface="Aptos" panose="020B0004020202020204" pitchFamily="34" charset="0"/>
              </a:rPr>
              <a:t>Shift the FEL pulse to fresh electrons for “</a:t>
            </a:r>
            <a:r>
              <a:rPr lang="en-US" altLang="de-DE" sz="2000" dirty="0" err="1">
                <a:latin typeface="Aptos" panose="020B0004020202020204" pitchFamily="34" charset="0"/>
              </a:rPr>
              <a:t>superradiant</a:t>
            </a:r>
            <a:r>
              <a:rPr lang="en-US" altLang="de-DE" sz="2000" dirty="0">
                <a:latin typeface="Aptos" panose="020B0004020202020204" pitchFamily="34" charset="0"/>
              </a:rPr>
              <a:t>” amplification  </a:t>
            </a:r>
          </a:p>
          <a:p>
            <a:pPr marL="285750" indent="-285750">
              <a:spcBef>
                <a:spcPts val="600"/>
              </a:spcBef>
              <a:buClr>
                <a:srgbClr val="0070C0"/>
              </a:buClr>
              <a:buFont typeface="Wingdings" panose="05000000000000000000" pitchFamily="2" charset="2"/>
              <a:buChar char="Ø"/>
            </a:pPr>
            <a:r>
              <a:rPr lang="en-US" altLang="de-DE" sz="2000" dirty="0">
                <a:latin typeface="Aptos" panose="020B0004020202020204" pitchFamily="34" charset="0"/>
              </a:rPr>
              <a:t>The fresh bunch slices are derived from a realignment of a tilted beam. </a:t>
            </a:r>
          </a:p>
        </p:txBody>
      </p:sp>
      <p:sp>
        <p:nvSpPr>
          <p:cNvPr id="2" name="TextBox 1"/>
          <p:cNvSpPr txBox="1"/>
          <p:nvPr/>
        </p:nvSpPr>
        <p:spPr>
          <a:xfrm>
            <a:off x="688354" y="2974062"/>
            <a:ext cx="11329473" cy="663515"/>
          </a:xfrm>
          <a:prstGeom prst="rect">
            <a:avLst/>
          </a:prstGeom>
          <a:noFill/>
        </p:spPr>
        <p:txBody>
          <a:bodyPr wrap="square" lIns="0" tIns="0" rIns="0" bIns="0" rtlCol="0">
            <a:spAutoFit/>
          </a:bodyPr>
          <a:lstStyle/>
          <a:p>
            <a:pPr marL="285750" indent="-285750">
              <a:lnSpc>
                <a:spcPct val="110000"/>
              </a:lnSpc>
              <a:spcBef>
                <a:spcPts val="600"/>
              </a:spcBef>
              <a:buFont typeface="Wingdings" panose="05000000000000000000" pitchFamily="2" charset="2"/>
              <a:buChar char="Ø"/>
            </a:pPr>
            <a:r>
              <a:rPr lang="en-US" sz="2000" kern="1000" spc="30" dirty="0">
                <a:latin typeface="Aptos" panose="020B0004020202020204" pitchFamily="34" charset="0"/>
                <a:cs typeface="Franklin Gothic Book"/>
              </a:rPr>
              <a:t>First demonstrated at LCLS with 3 stages of amplification </a:t>
            </a:r>
            <a:r>
              <a:rPr lang="en-US" sz="2000" i="1" kern="1000" spc="30" dirty="0">
                <a:latin typeface="Aptos" panose="020B0004020202020204" pitchFamily="34" charset="0"/>
                <a:cs typeface="Franklin Gothic Book"/>
              </a:rPr>
              <a:t>[A Lutman et al, PRL 120, 264801, 2018] </a:t>
            </a:r>
            <a:r>
              <a:rPr lang="en-US" sz="2000" dirty="0">
                <a:latin typeface="Aptos" panose="020B0004020202020204" pitchFamily="34" charset="0"/>
                <a:ea typeface="ヒラギノ角ゴ Pro W3" charset="-128"/>
                <a:cs typeface="Franklin Gothic Book"/>
              </a:rPr>
              <a:t>(</a:t>
            </a:r>
            <a:r>
              <a:rPr lang="en-US" altLang="de-DE" sz="2000" dirty="0">
                <a:latin typeface="Aptos" panose="020B0004020202020204" pitchFamily="34" charset="0"/>
                <a:ea typeface="ヒラギノ角ゴ Pro W3" charset="-128"/>
                <a:cs typeface="Arial Narrow" pitchFamily="34" charset="0"/>
              </a:rPr>
              <a:t>few hundreds </a:t>
            </a:r>
            <a:r>
              <a:rPr lang="en-US" altLang="de-DE" sz="2000" dirty="0">
                <a:latin typeface="Aptos" panose="020B0004020202020204" pitchFamily="34" charset="0"/>
              </a:rPr>
              <a:t>of µJ and few fs at ~600 eV)</a:t>
            </a:r>
            <a:endParaRPr lang="en-US" sz="2000" kern="1000" spc="30" dirty="0">
              <a:latin typeface="Aptos" panose="020B0004020202020204" pitchFamily="34" charset="0"/>
              <a:cs typeface="Franklin Gothic Book"/>
            </a:endParaRPr>
          </a:p>
        </p:txBody>
      </p:sp>
      <p:sp>
        <p:nvSpPr>
          <p:cNvPr id="6" name="PlaceHolder 1">
            <a:extLst>
              <a:ext uri="{FF2B5EF4-FFF2-40B4-BE49-F238E27FC236}">
                <a16:creationId xmlns:a16="http://schemas.microsoft.com/office/drawing/2014/main" id="{CDE6B9B7-7C75-54DB-F4C2-2F6EBB8AFB8F}"/>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err="1">
                <a:solidFill>
                  <a:srgbClr val="000000"/>
                </a:solidFill>
                <a:latin typeface="Aptos" panose="020B0004020202020204" pitchFamily="34" charset="0"/>
              </a:rPr>
              <a:t>Superradiance</a:t>
            </a:r>
            <a:r>
              <a:rPr lang="en-GB" sz="2600" b="1" spc="-1" dirty="0">
                <a:solidFill>
                  <a:srgbClr val="000000"/>
                </a:solidFill>
                <a:latin typeface="Aptos" panose="020B0004020202020204" pitchFamily="34" charset="0"/>
              </a:rPr>
              <a:t> with tilted electron beams</a:t>
            </a:r>
            <a:endParaRPr lang="de-DE" sz="2600" spc="-1" dirty="0">
              <a:solidFill>
                <a:srgbClr val="000000"/>
              </a:solidFill>
              <a:latin typeface="Aptos" panose="020B0004020202020204" pitchFamily="34" charset="0"/>
            </a:endParaRPr>
          </a:p>
        </p:txBody>
      </p:sp>
      <p:pic>
        <p:nvPicPr>
          <p:cNvPr id="10" name="Picture 9">
            <a:extLst>
              <a:ext uri="{FF2B5EF4-FFF2-40B4-BE49-F238E27FC236}">
                <a16:creationId xmlns:a16="http://schemas.microsoft.com/office/drawing/2014/main" id="{842954CE-4793-1D03-04FD-4B0B8FC246B7}"/>
              </a:ext>
            </a:extLst>
          </p:cNvPr>
          <p:cNvPicPr>
            <a:picLocks noChangeAspect="1"/>
          </p:cNvPicPr>
          <p:nvPr/>
        </p:nvPicPr>
        <p:blipFill>
          <a:blip r:embed="rId3"/>
          <a:stretch>
            <a:fillRect/>
          </a:stretch>
        </p:blipFill>
        <p:spPr>
          <a:xfrm>
            <a:off x="903514" y="3617866"/>
            <a:ext cx="10415219" cy="2769698"/>
          </a:xfrm>
          <a:prstGeom prst="rect">
            <a:avLst/>
          </a:prstGeom>
        </p:spPr>
      </p:pic>
      <p:sp>
        <p:nvSpPr>
          <p:cNvPr id="12" name="Date Placeholder 11">
            <a:extLst>
              <a:ext uri="{FF2B5EF4-FFF2-40B4-BE49-F238E27FC236}">
                <a16:creationId xmlns:a16="http://schemas.microsoft.com/office/drawing/2014/main" id="{0A19AF41-23FD-4F0E-CA11-9B99F289DD2F}"/>
              </a:ext>
            </a:extLst>
          </p:cNvPr>
          <p:cNvSpPr>
            <a:spLocks noGrp="1"/>
          </p:cNvSpPr>
          <p:nvPr>
            <p:ph type="dt" sz="half" idx="10"/>
          </p:nvPr>
        </p:nvSpPr>
        <p:spPr>
          <a:xfrm>
            <a:off x="9875880" y="6404400"/>
            <a:ext cx="1620360" cy="143640"/>
          </a:xfrm>
        </p:spPr>
        <p:txBody>
          <a:bodyPr/>
          <a:lstStyle/>
          <a:p>
            <a:r>
              <a:rPr lang="en-US"/>
              <a:t>1/7/2025</a:t>
            </a:r>
          </a:p>
        </p:txBody>
      </p:sp>
      <p:sp>
        <p:nvSpPr>
          <p:cNvPr id="13" name="Footer Placeholder 12">
            <a:extLst>
              <a:ext uri="{FF2B5EF4-FFF2-40B4-BE49-F238E27FC236}">
                <a16:creationId xmlns:a16="http://schemas.microsoft.com/office/drawing/2014/main" id="{6D7C1EC7-59E6-C4B6-C238-C3572B9BCB13}"/>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4" name="Slide Number Placeholder 13">
            <a:extLst>
              <a:ext uri="{FF2B5EF4-FFF2-40B4-BE49-F238E27FC236}">
                <a16:creationId xmlns:a16="http://schemas.microsoft.com/office/drawing/2014/main" id="{7963EA6C-76A6-9EC9-2482-9A1E2B82F7F2}"/>
              </a:ext>
            </a:extLst>
          </p:cNvPr>
          <p:cNvSpPr>
            <a:spLocks noGrp="1"/>
          </p:cNvSpPr>
          <p:nvPr>
            <p:ph type="sldNum" sz="quarter" idx="12"/>
          </p:nvPr>
        </p:nvSpPr>
        <p:spPr/>
        <p:txBody>
          <a:bodyPr/>
          <a:lstStyle/>
          <a:p>
            <a:fld id="{2B53141B-806C-134B-AEBD-92C81C5280B5}" type="slidenum">
              <a:rPr lang="en-US" smtClean="0"/>
              <a:pPr/>
              <a:t>19</a:t>
            </a:fld>
            <a:endParaRPr lang="en-US"/>
          </a:p>
        </p:txBody>
      </p:sp>
    </p:spTree>
    <p:extLst>
      <p:ext uri="{BB962C8B-B14F-4D97-AF65-F5344CB8AC3E}">
        <p14:creationId xmlns:p14="http://schemas.microsoft.com/office/powerpoint/2010/main" val="352718862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60" y="1143000"/>
            <a:ext cx="9896640" cy="5105400"/>
          </a:xfrm>
        </p:spPr>
        <p:txBody>
          <a:bodyPr>
            <a:normAutofit/>
          </a:bodyPr>
          <a:lstStyle/>
          <a:p>
            <a:pPr>
              <a:spcBef>
                <a:spcPts val="2400"/>
              </a:spcBef>
              <a:buClr>
                <a:srgbClr val="0070C0"/>
              </a:buClr>
              <a:buFont typeface="Wingdings" panose="05000000000000000000" pitchFamily="2" charset="2"/>
              <a:buChar char="§"/>
            </a:pPr>
            <a:r>
              <a:rPr lang="en-US" sz="2000" dirty="0">
                <a:latin typeface="Aptos" panose="020B0004020202020204" pitchFamily="34" charset="0"/>
              </a:rPr>
              <a:t>Introduction</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Short pulses</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High powers</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Control of bandwidth and longitudinal coherence:</a:t>
            </a:r>
          </a:p>
          <a:p>
            <a:pPr lvl="1">
              <a:spcBef>
                <a:spcPts val="600"/>
              </a:spcBef>
              <a:buClr>
                <a:srgbClr val="0070C0"/>
              </a:buClr>
              <a:buFont typeface="Wingdings" panose="05000000000000000000" pitchFamily="2" charset="2"/>
              <a:buChar char="§"/>
            </a:pPr>
            <a:r>
              <a:rPr lang="en-US" sz="2000" dirty="0">
                <a:latin typeface="Aptos" panose="020B0004020202020204" pitchFamily="34" charset="0"/>
              </a:rPr>
              <a:t>External seeding</a:t>
            </a:r>
          </a:p>
          <a:p>
            <a:pPr lvl="1">
              <a:spcBef>
                <a:spcPts val="600"/>
              </a:spcBef>
              <a:buClr>
                <a:srgbClr val="0070C0"/>
              </a:buClr>
              <a:buFont typeface="Wingdings" panose="05000000000000000000" pitchFamily="2" charset="2"/>
              <a:buChar char="§"/>
            </a:pPr>
            <a:r>
              <a:rPr lang="en-US" sz="2000" dirty="0">
                <a:latin typeface="Aptos" panose="020B0004020202020204" pitchFamily="34" charset="0"/>
              </a:rPr>
              <a:t>Self seeding</a:t>
            </a:r>
          </a:p>
          <a:p>
            <a:pPr lvl="1">
              <a:spcBef>
                <a:spcPts val="600"/>
              </a:spcBef>
              <a:buClr>
                <a:srgbClr val="0070C0"/>
              </a:buClr>
              <a:buFont typeface="Wingdings" panose="05000000000000000000" pitchFamily="2" charset="2"/>
              <a:buChar char="§"/>
            </a:pPr>
            <a:r>
              <a:rPr lang="en-US" sz="2000" dirty="0">
                <a:latin typeface="Aptos" panose="020B0004020202020204" pitchFamily="34" charset="0"/>
              </a:rPr>
              <a:t>Increase of coherence length</a:t>
            </a:r>
          </a:p>
          <a:p>
            <a:pPr lvl="1">
              <a:spcBef>
                <a:spcPts val="600"/>
              </a:spcBef>
              <a:buClr>
                <a:srgbClr val="0070C0"/>
              </a:buClr>
              <a:buFont typeface="Wingdings" panose="05000000000000000000" pitchFamily="2" charset="2"/>
              <a:buChar char="§"/>
            </a:pPr>
            <a:r>
              <a:rPr lang="en-US" sz="2000" dirty="0">
                <a:latin typeface="Aptos" panose="020B0004020202020204" pitchFamily="34" charset="0"/>
              </a:rPr>
              <a:t>Large bandwidth</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Multiple colors</a:t>
            </a:r>
          </a:p>
          <a:p>
            <a:pPr>
              <a:spcBef>
                <a:spcPts val="2400"/>
              </a:spcBef>
              <a:buClr>
                <a:srgbClr val="0070C0"/>
              </a:buClr>
              <a:buFont typeface="Wingdings" panose="05000000000000000000" pitchFamily="2" charset="2"/>
              <a:buChar char="§"/>
            </a:pPr>
            <a:r>
              <a:rPr lang="en-US" sz="2000" dirty="0">
                <a:latin typeface="Aptos" panose="020B0004020202020204" pitchFamily="34" charset="0"/>
              </a:rPr>
              <a:t>Conclusion</a:t>
            </a:r>
          </a:p>
          <a:p>
            <a:pPr lvl="1">
              <a:spcBef>
                <a:spcPts val="2400"/>
              </a:spcBef>
              <a:buFont typeface="Wingdings" panose="05000000000000000000" pitchFamily="2" charset="2"/>
              <a:buChar char="§"/>
            </a:pPr>
            <a:endParaRPr lang="en-US" sz="1800" dirty="0">
              <a:solidFill>
                <a:srgbClr val="010000"/>
              </a:solidFill>
              <a:latin typeface="Aptos" panose="020B0004020202020204" pitchFamily="34" charset="0"/>
            </a:endParaRPr>
          </a:p>
          <a:p>
            <a:pPr lvl="1">
              <a:spcBef>
                <a:spcPts val="2400"/>
              </a:spcBef>
              <a:buFont typeface="Wingdings" panose="05000000000000000000" pitchFamily="2" charset="2"/>
              <a:buChar char="§"/>
            </a:pPr>
            <a:endParaRPr lang="en-US" sz="1800" dirty="0">
              <a:solidFill>
                <a:srgbClr val="010000"/>
              </a:solidFill>
              <a:latin typeface="Aptos" panose="020B0004020202020204" pitchFamily="34" charset="0"/>
            </a:endParaRPr>
          </a:p>
          <a:p>
            <a:pPr>
              <a:spcBef>
                <a:spcPts val="2400"/>
              </a:spcBef>
              <a:buFont typeface="Wingdings" panose="05000000000000000000" pitchFamily="2" charset="2"/>
              <a:buChar char="§"/>
            </a:pPr>
            <a:endParaRPr lang="en-US" sz="1800" dirty="0">
              <a:solidFill>
                <a:srgbClr val="010000"/>
              </a:solidFill>
              <a:latin typeface="Aptos" panose="020B0004020202020204" pitchFamily="34" charset="0"/>
            </a:endParaRPr>
          </a:p>
          <a:p>
            <a:pPr>
              <a:spcBef>
                <a:spcPts val="2400"/>
              </a:spcBef>
              <a:buFont typeface="Wingdings" panose="05000000000000000000" pitchFamily="2" charset="2"/>
              <a:buChar char="§"/>
            </a:pPr>
            <a:endParaRPr lang="en-US" sz="1800" dirty="0">
              <a:latin typeface="Aptos" panose="020B0004020202020204" pitchFamily="34" charset="0"/>
            </a:endParaRPr>
          </a:p>
        </p:txBody>
      </p:sp>
      <p:sp>
        <p:nvSpPr>
          <p:cNvPr id="5" name="PlaceHolder 1">
            <a:extLst>
              <a:ext uri="{FF2B5EF4-FFF2-40B4-BE49-F238E27FC236}">
                <a16:creationId xmlns:a16="http://schemas.microsoft.com/office/drawing/2014/main" id="{2324C1A4-1D14-8185-65B3-AC5DF91095B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Contents</a:t>
            </a:r>
            <a:endParaRPr lang="de-DE" sz="2600" b="0" strike="noStrike" spc="-1" dirty="0">
              <a:solidFill>
                <a:srgbClr val="000000"/>
              </a:solidFill>
              <a:latin typeface="Aptos"/>
            </a:endParaRPr>
          </a:p>
        </p:txBody>
      </p:sp>
      <p:sp>
        <p:nvSpPr>
          <p:cNvPr id="12" name="Date Placeholder 11">
            <a:extLst>
              <a:ext uri="{FF2B5EF4-FFF2-40B4-BE49-F238E27FC236}">
                <a16:creationId xmlns:a16="http://schemas.microsoft.com/office/drawing/2014/main" id="{4BE21A7D-9E6E-155C-2DB2-0DEE919E010A}"/>
              </a:ext>
            </a:extLst>
          </p:cNvPr>
          <p:cNvSpPr>
            <a:spLocks noGrp="1"/>
          </p:cNvSpPr>
          <p:nvPr>
            <p:ph type="dt" sz="half" idx="10"/>
          </p:nvPr>
        </p:nvSpPr>
        <p:spPr>
          <a:xfrm>
            <a:off x="9875880" y="6404400"/>
            <a:ext cx="1620360" cy="143640"/>
          </a:xfrm>
        </p:spPr>
        <p:txBody>
          <a:bodyPr/>
          <a:lstStyle/>
          <a:p>
            <a:r>
              <a:rPr lang="en-US"/>
              <a:t>1/7/2025</a:t>
            </a:r>
          </a:p>
        </p:txBody>
      </p:sp>
      <p:sp>
        <p:nvSpPr>
          <p:cNvPr id="13" name="Footer Placeholder 12">
            <a:extLst>
              <a:ext uri="{FF2B5EF4-FFF2-40B4-BE49-F238E27FC236}">
                <a16:creationId xmlns:a16="http://schemas.microsoft.com/office/drawing/2014/main" id="{1628A806-2EC2-C111-1F15-BE16920D8023}"/>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5" name="Slide Number Placeholder 14">
            <a:extLst>
              <a:ext uri="{FF2B5EF4-FFF2-40B4-BE49-F238E27FC236}">
                <a16:creationId xmlns:a16="http://schemas.microsoft.com/office/drawing/2014/main" id="{9D40D943-D945-4ECE-104A-4A2816A41572}"/>
              </a:ext>
            </a:extLst>
          </p:cNvPr>
          <p:cNvSpPr>
            <a:spLocks noGrp="1"/>
          </p:cNvSpPr>
          <p:nvPr>
            <p:ph type="sldNum" sz="quarter" idx="12"/>
          </p:nvPr>
        </p:nvSpPr>
        <p:spPr/>
        <p:txBody>
          <a:bodyPr/>
          <a:lstStyle/>
          <a:p>
            <a:fld id="{2B53141B-806C-134B-AEBD-92C81C5280B5}" type="slidenum">
              <a:rPr lang="en-US" smtClean="0"/>
              <a:pPr/>
              <a:t>2</a:t>
            </a:fld>
            <a:endParaRPr lang="en-US"/>
          </a:p>
        </p:txBody>
      </p:sp>
    </p:spTree>
    <p:extLst>
      <p:ext uri="{BB962C8B-B14F-4D97-AF65-F5344CB8AC3E}">
        <p14:creationId xmlns:p14="http://schemas.microsoft.com/office/powerpoint/2010/main" val="2430393359"/>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r>
              <a:rPr lang="en-US"/>
              <a:t>1/7/2025</a:t>
            </a:r>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Accelerator Science and Engineering</a:t>
            </a:r>
            <a:endParaRPr lang="de-CH" dirty="0"/>
          </a:p>
        </p:txBody>
      </p:sp>
      <p:grpSp>
        <p:nvGrpSpPr>
          <p:cNvPr id="2" name="Group 1">
            <a:extLst>
              <a:ext uri="{FF2B5EF4-FFF2-40B4-BE49-F238E27FC236}">
                <a16:creationId xmlns:a16="http://schemas.microsoft.com/office/drawing/2014/main" id="{2494D514-71D5-0FF8-D70D-52921B6CDCB0}"/>
              </a:ext>
            </a:extLst>
          </p:cNvPr>
          <p:cNvGrpSpPr/>
          <p:nvPr/>
        </p:nvGrpSpPr>
        <p:grpSpPr>
          <a:xfrm>
            <a:off x="263352" y="2525746"/>
            <a:ext cx="12294540" cy="3600913"/>
            <a:chOff x="282180" y="1628807"/>
            <a:chExt cx="12294540" cy="3600913"/>
          </a:xfrm>
        </p:grpSpPr>
        <p:pic>
          <p:nvPicPr>
            <p:cNvPr id="7" name="Picture 6">
              <a:extLst>
                <a:ext uri="{FF2B5EF4-FFF2-40B4-BE49-F238E27FC236}">
                  <a16:creationId xmlns:a16="http://schemas.microsoft.com/office/drawing/2014/main" id="{497BDAD9-376B-778A-B175-47246669F665}"/>
                </a:ext>
              </a:extLst>
            </p:cNvPr>
            <p:cNvPicPr/>
            <p:nvPr/>
          </p:nvPicPr>
          <p:blipFill>
            <a:blip r:embed="rId2"/>
            <a:stretch/>
          </p:blipFill>
          <p:spPr>
            <a:xfrm>
              <a:off x="282180" y="1902600"/>
              <a:ext cx="7658280" cy="3327120"/>
            </a:xfrm>
            <a:prstGeom prst="rect">
              <a:avLst/>
            </a:prstGeom>
            <a:ln w="0">
              <a:noFill/>
            </a:ln>
          </p:spPr>
        </p:pic>
        <p:pic>
          <p:nvPicPr>
            <p:cNvPr id="8" name="Picture 7">
              <a:extLst>
                <a:ext uri="{FF2B5EF4-FFF2-40B4-BE49-F238E27FC236}">
                  <a16:creationId xmlns:a16="http://schemas.microsoft.com/office/drawing/2014/main" id="{A94F36EA-F790-97DF-B2DF-82A6E4DD0784}"/>
                </a:ext>
              </a:extLst>
            </p:cNvPr>
            <p:cNvPicPr/>
            <p:nvPr/>
          </p:nvPicPr>
          <p:blipFill>
            <a:blip r:embed="rId3"/>
            <a:srcRect t="21216"/>
            <a:stretch/>
          </p:blipFill>
          <p:spPr>
            <a:xfrm>
              <a:off x="7940460" y="2128680"/>
              <a:ext cx="3786480" cy="2990520"/>
            </a:xfrm>
            <a:prstGeom prst="rect">
              <a:avLst/>
            </a:prstGeom>
            <a:ln w="0">
              <a:noFill/>
            </a:ln>
          </p:spPr>
        </p:pic>
        <p:sp>
          <p:nvSpPr>
            <p:cNvPr id="10" name="TextBox 1554">
              <a:extLst>
                <a:ext uri="{FF2B5EF4-FFF2-40B4-BE49-F238E27FC236}">
                  <a16:creationId xmlns:a16="http://schemas.microsoft.com/office/drawing/2014/main" id="{FED3FEDE-8B31-09FC-729D-4FAB3334D0F7}"/>
                </a:ext>
              </a:extLst>
            </p:cNvPr>
            <p:cNvSpPr txBox="1"/>
            <p:nvPr/>
          </p:nvSpPr>
          <p:spPr>
            <a:xfrm>
              <a:off x="382887" y="1648748"/>
              <a:ext cx="4032004" cy="365760"/>
            </a:xfrm>
            <a:prstGeom prst="rect">
              <a:avLst/>
            </a:prstGeom>
            <a:noFill/>
            <a:ln w="0">
              <a:noFill/>
            </a:ln>
          </p:spPr>
          <p:txBody>
            <a:bodyPr lIns="90000" tIns="45000" rIns="90000" bIns="45000" anchor="t">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i="1" spc="-1" dirty="0">
                  <a:latin typeface="Aptos"/>
                </a:rPr>
                <a:t>Time-resolved</a:t>
              </a:r>
              <a:r>
                <a:rPr lang="en-US" sz="2000" b="0" i="1" strike="noStrike" spc="-1" dirty="0">
                  <a:latin typeface="Aptos"/>
                </a:rPr>
                <a:t> measurements</a:t>
              </a:r>
              <a:endParaRPr lang="en-US" sz="2000" b="0" i="1" strike="noStrike" spc="-1" dirty="0">
                <a:latin typeface="Arial"/>
              </a:endParaRPr>
            </a:p>
          </p:txBody>
        </p:sp>
        <p:sp>
          <p:nvSpPr>
            <p:cNvPr id="15" name="TextBox 1555">
              <a:extLst>
                <a:ext uri="{FF2B5EF4-FFF2-40B4-BE49-F238E27FC236}">
                  <a16:creationId xmlns:a16="http://schemas.microsoft.com/office/drawing/2014/main" id="{203BCB85-973A-E47F-DBEB-636D7D584769}"/>
                </a:ext>
              </a:extLst>
            </p:cNvPr>
            <p:cNvSpPr txBox="1"/>
            <p:nvPr/>
          </p:nvSpPr>
          <p:spPr>
            <a:xfrm>
              <a:off x="4150090" y="1628807"/>
              <a:ext cx="4032004" cy="365760"/>
            </a:xfrm>
            <a:prstGeom prst="rect">
              <a:avLst/>
            </a:prstGeom>
            <a:noFill/>
            <a:ln w="0">
              <a:noFill/>
            </a:ln>
          </p:spPr>
          <p:txBody>
            <a:bodyPr lIns="90000" tIns="45000" rIns="90000" bIns="45000" anchor="t">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0" i="1" strike="noStrike" spc="-1" dirty="0">
                  <a:latin typeface="Aptos"/>
                </a:rPr>
                <a:t>FEL Pulse Energy along Undulator</a:t>
              </a:r>
              <a:endParaRPr lang="en-US" sz="2000" b="0" i="1" strike="noStrike" spc="-1" dirty="0">
                <a:latin typeface="Arial"/>
              </a:endParaRPr>
            </a:p>
          </p:txBody>
        </p:sp>
        <p:sp>
          <p:nvSpPr>
            <p:cNvPr id="16" name="TextBox 1556">
              <a:extLst>
                <a:ext uri="{FF2B5EF4-FFF2-40B4-BE49-F238E27FC236}">
                  <a16:creationId xmlns:a16="http://schemas.microsoft.com/office/drawing/2014/main" id="{D96E13F3-690B-141F-6CF4-1A8A3D6467B4}"/>
                </a:ext>
              </a:extLst>
            </p:cNvPr>
            <p:cNvSpPr txBox="1"/>
            <p:nvPr/>
          </p:nvSpPr>
          <p:spPr>
            <a:xfrm>
              <a:off x="8544716" y="1648748"/>
              <a:ext cx="4032004" cy="365760"/>
            </a:xfrm>
            <a:prstGeom prst="rect">
              <a:avLst/>
            </a:prstGeom>
            <a:noFill/>
            <a:ln w="0">
              <a:noFill/>
            </a:ln>
          </p:spPr>
          <p:txBody>
            <a:bodyPr lIns="90000" tIns="45000" rIns="90000" bIns="45000" anchor="t">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0" i="1" strike="noStrike" spc="-1" dirty="0">
                  <a:latin typeface="Aptos"/>
                </a:rPr>
                <a:t>FEL Pulse Reconstruction</a:t>
              </a:r>
              <a:endParaRPr lang="en-US" sz="2000" b="0" i="1" strike="noStrike" spc="-1" dirty="0">
                <a:latin typeface="Arial"/>
              </a:endParaRPr>
            </a:p>
          </p:txBody>
        </p:sp>
      </p:grpSp>
      <p:sp>
        <p:nvSpPr>
          <p:cNvPr id="17" name="PlaceHolder 1">
            <a:extLst>
              <a:ext uri="{FF2B5EF4-FFF2-40B4-BE49-F238E27FC236}">
                <a16:creationId xmlns:a16="http://schemas.microsoft.com/office/drawing/2014/main" id="{DD047FB0-52F0-5681-040E-C7100A00C1BA}"/>
              </a:ext>
            </a:extLst>
          </p:cNvPr>
          <p:cNvSpPr>
            <a:spLocks noGrp="1"/>
          </p:cNvSpPr>
          <p:nvPr>
            <p:ph type="title"/>
          </p:nvPr>
        </p:nvSpPr>
        <p:spPr>
          <a:xfrm>
            <a:off x="695160" y="239370"/>
            <a:ext cx="8964360" cy="810000"/>
          </a:xfrm>
          <a:prstGeom prst="rect">
            <a:avLst/>
          </a:prstGeom>
          <a:noFill/>
          <a:ln w="0">
            <a:noFill/>
          </a:ln>
        </p:spPr>
        <p:txBody>
          <a:bodyPr lIns="0" tIns="0" rIns="0" bIns="0" anchor="t">
            <a:noAutofit/>
          </a:bodyPr>
          <a:lstStyle/>
          <a:p>
            <a:pPr>
              <a:lnSpc>
                <a:spcPct val="100000"/>
              </a:lnSpc>
            </a:pPr>
            <a:r>
              <a:rPr lang="en-GB" sz="2600" b="1" spc="-1" dirty="0" err="1">
                <a:solidFill>
                  <a:srgbClr val="000000"/>
                </a:solidFill>
                <a:latin typeface="Aptos" panose="020B0004020202020204" pitchFamily="34" charset="0"/>
              </a:rPr>
              <a:t>Superradiance</a:t>
            </a:r>
            <a:r>
              <a:rPr lang="en-GB" sz="2600" b="1" spc="-1" dirty="0">
                <a:solidFill>
                  <a:srgbClr val="000000"/>
                </a:solidFill>
                <a:latin typeface="Aptos" panose="020B0004020202020204" pitchFamily="34" charset="0"/>
              </a:rPr>
              <a:t> with tilted electron beams at </a:t>
            </a:r>
            <a:r>
              <a:rPr lang="en-GB" sz="2600" b="1" spc="-1" dirty="0" err="1">
                <a:solidFill>
                  <a:srgbClr val="000000"/>
                </a:solidFill>
                <a:latin typeface="Aptos" panose="020B0004020202020204" pitchFamily="34" charset="0"/>
              </a:rPr>
              <a:t>SwissFEL</a:t>
            </a:r>
            <a:endParaRPr lang="de-DE" sz="2600" spc="-1" dirty="0">
              <a:solidFill>
                <a:srgbClr val="000000"/>
              </a:solidFill>
              <a:latin typeface="Aptos" panose="020B0004020202020204" pitchFamily="34" charset="0"/>
            </a:endParaRPr>
          </a:p>
        </p:txBody>
      </p:sp>
      <p:sp>
        <p:nvSpPr>
          <p:cNvPr id="20" name="TextBox 8">
            <a:extLst>
              <a:ext uri="{FF2B5EF4-FFF2-40B4-BE49-F238E27FC236}">
                <a16:creationId xmlns:a16="http://schemas.microsoft.com/office/drawing/2014/main" id="{5C349AED-A8AF-BE4B-302F-64907A1027B0}"/>
              </a:ext>
            </a:extLst>
          </p:cNvPr>
          <p:cNvSpPr/>
          <p:nvPr/>
        </p:nvSpPr>
        <p:spPr>
          <a:xfrm>
            <a:off x="-65316" y="824003"/>
            <a:ext cx="6418546" cy="1645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10000"/>
              </a:lnSpc>
              <a:buNone/>
            </a:pPr>
            <a:r>
              <a:rPr lang="en-US" sz="2000" b="0" strike="noStrike" spc="29" dirty="0">
                <a:solidFill>
                  <a:srgbClr val="000000"/>
                </a:solidFill>
                <a:latin typeface="Aptos" panose="020B0004020202020204" pitchFamily="34" charset="0"/>
                <a:ea typeface="DejaVu Sans"/>
              </a:rPr>
              <a:t>     Best results:</a:t>
            </a:r>
            <a:endParaRPr lang="en-US" sz="2000" b="0" strike="noStrike" spc="-1" dirty="0">
              <a:latin typeface="Aptos" panose="020B0004020202020204" pitchFamily="34" charset="0"/>
            </a:endParaRPr>
          </a:p>
          <a:p>
            <a:pPr marL="743040" lvl="1" indent="-285840">
              <a:lnSpc>
                <a:spcPct val="110000"/>
              </a:lnSpc>
              <a:buClr>
                <a:srgbClr val="000000"/>
              </a:buClr>
              <a:buFont typeface="Wingdings" charset="2"/>
              <a:buChar char=""/>
            </a:pPr>
            <a:r>
              <a:rPr lang="en-US" sz="2000" b="0" strike="noStrike" spc="29" dirty="0">
                <a:solidFill>
                  <a:srgbClr val="000000"/>
                </a:solidFill>
                <a:latin typeface="Aptos" panose="020B0004020202020204" pitchFamily="34" charset="0"/>
                <a:ea typeface="DejaVu Sans"/>
              </a:rPr>
              <a:t>520 eV (shown here) : 4 stages, 1.05 </a:t>
            </a:r>
            <a:r>
              <a:rPr lang="en-US" sz="2000" b="0" strike="noStrike" spc="29" dirty="0" err="1">
                <a:solidFill>
                  <a:srgbClr val="000000"/>
                </a:solidFill>
                <a:latin typeface="Aptos" panose="020B0004020202020204" pitchFamily="34" charset="0"/>
                <a:ea typeface="DejaVu Sans"/>
              </a:rPr>
              <a:t>mJ</a:t>
            </a:r>
            <a:r>
              <a:rPr lang="en-US" sz="2000" b="0" strike="noStrike" spc="29" dirty="0">
                <a:solidFill>
                  <a:srgbClr val="000000"/>
                </a:solidFill>
                <a:latin typeface="Aptos" panose="020B0004020202020204" pitchFamily="34" charset="0"/>
                <a:ea typeface="DejaVu Sans"/>
              </a:rPr>
              <a:t>, 2-3 fs rms</a:t>
            </a:r>
            <a:endParaRPr lang="en-US" sz="2000" b="0" strike="noStrike" spc="-1" dirty="0">
              <a:latin typeface="Aptos" panose="020B0004020202020204" pitchFamily="34" charset="0"/>
            </a:endParaRPr>
          </a:p>
          <a:p>
            <a:pPr marL="743040" lvl="1" indent="-285840">
              <a:lnSpc>
                <a:spcPct val="110000"/>
              </a:lnSpc>
              <a:buClr>
                <a:srgbClr val="000000"/>
              </a:buClr>
              <a:buFont typeface="Wingdings" charset="2"/>
              <a:buChar char=""/>
            </a:pPr>
            <a:r>
              <a:rPr lang="en-US" sz="2000" b="0" strike="noStrike" spc="29" dirty="0">
                <a:solidFill>
                  <a:srgbClr val="000000"/>
                </a:solidFill>
                <a:latin typeface="Aptos" panose="020B0004020202020204" pitchFamily="34" charset="0"/>
                <a:ea typeface="DejaVu Sans"/>
              </a:rPr>
              <a:t>1 keV: 3 stages, 0.84 </a:t>
            </a:r>
            <a:r>
              <a:rPr lang="en-US" sz="2000" b="0" strike="noStrike" spc="29" dirty="0" err="1">
                <a:solidFill>
                  <a:srgbClr val="000000"/>
                </a:solidFill>
                <a:latin typeface="Aptos" panose="020B0004020202020204" pitchFamily="34" charset="0"/>
                <a:ea typeface="DejaVu Sans"/>
              </a:rPr>
              <a:t>mJ</a:t>
            </a:r>
            <a:r>
              <a:rPr lang="en-US" sz="2000" b="0" strike="noStrike" spc="29" dirty="0">
                <a:solidFill>
                  <a:srgbClr val="000000"/>
                </a:solidFill>
                <a:latin typeface="Aptos" panose="020B0004020202020204" pitchFamily="34" charset="0"/>
                <a:ea typeface="DejaVu Sans"/>
              </a:rPr>
              <a:t>, ~2 fs rms</a:t>
            </a:r>
            <a:endParaRPr lang="en-US" sz="2000" b="0" strike="noStrike" spc="-1" dirty="0">
              <a:latin typeface="Aptos" panose="020B0004020202020204" pitchFamily="34" charset="0"/>
            </a:endParaRPr>
          </a:p>
        </p:txBody>
      </p:sp>
      <p:pic>
        <p:nvPicPr>
          <p:cNvPr id="11" name="Picture 10" descr="A diagram of a machine&#10;&#10;Description automatically generated">
            <a:extLst>
              <a:ext uri="{FF2B5EF4-FFF2-40B4-BE49-F238E27FC236}">
                <a16:creationId xmlns:a16="http://schemas.microsoft.com/office/drawing/2014/main" id="{DBED61BB-2A6E-6F28-3FAB-58199FF288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5177" y="921049"/>
            <a:ext cx="5533410" cy="838657"/>
          </a:xfrm>
          <a:prstGeom prst="rect">
            <a:avLst/>
          </a:prstGeom>
        </p:spPr>
      </p:pic>
      <p:sp>
        <p:nvSpPr>
          <p:cNvPr id="12" name="TextBox 1556">
            <a:extLst>
              <a:ext uri="{FF2B5EF4-FFF2-40B4-BE49-F238E27FC236}">
                <a16:creationId xmlns:a16="http://schemas.microsoft.com/office/drawing/2014/main" id="{C77AF056-6FF2-57E8-C669-69F670BC8BF6}"/>
              </a:ext>
            </a:extLst>
          </p:cNvPr>
          <p:cNvSpPr txBox="1"/>
          <p:nvPr/>
        </p:nvSpPr>
        <p:spPr>
          <a:xfrm>
            <a:off x="8279455" y="587177"/>
            <a:ext cx="4032004" cy="365760"/>
          </a:xfrm>
          <a:prstGeom prst="rect">
            <a:avLst/>
          </a:prstGeom>
          <a:noFill/>
          <a:ln w="0">
            <a:noFill/>
          </a:ln>
        </p:spPr>
        <p:txBody>
          <a:bodyPr lIns="90000" tIns="45000" rIns="90000" bIns="45000" anchor="t">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0" i="1" strike="noStrike" spc="-1" dirty="0">
                <a:latin typeface="Aptos"/>
              </a:rPr>
              <a:t>Athos undulator</a:t>
            </a:r>
            <a:endParaRPr lang="en-US" sz="2000" b="0" i="1" strike="noStrike" spc="-1" dirty="0">
              <a:latin typeface="Arial"/>
            </a:endParaRPr>
          </a:p>
        </p:txBody>
      </p:sp>
      <p:sp>
        <p:nvSpPr>
          <p:cNvPr id="13" name="TextBox 12">
            <a:extLst>
              <a:ext uri="{FF2B5EF4-FFF2-40B4-BE49-F238E27FC236}">
                <a16:creationId xmlns:a16="http://schemas.microsoft.com/office/drawing/2014/main" id="{072E6DDA-7380-0023-C078-CE338FB59AF7}"/>
              </a:ext>
            </a:extLst>
          </p:cNvPr>
          <p:cNvSpPr txBox="1"/>
          <p:nvPr/>
        </p:nvSpPr>
        <p:spPr>
          <a:xfrm>
            <a:off x="5910944" y="1973353"/>
            <a:ext cx="6281056" cy="400110"/>
          </a:xfrm>
          <a:prstGeom prst="rect">
            <a:avLst/>
          </a:prstGeom>
          <a:noFill/>
        </p:spPr>
        <p:txBody>
          <a:bodyPr wrap="square">
            <a:spAutoFit/>
          </a:bodyPr>
          <a:lstStyle/>
          <a:p>
            <a:pPr algn="ctr">
              <a:spcBef>
                <a:spcPct val="0"/>
              </a:spcBef>
              <a:buFontTx/>
              <a:buNone/>
            </a:pPr>
            <a:r>
              <a:rPr lang="en-US" altLang="de-DE" sz="2000" i="1" dirty="0">
                <a:latin typeface="Aptos" panose="020B0004020202020204" pitchFamily="34" charset="0"/>
              </a:rPr>
              <a:t>[G. Wang et al, PRL 132, 035002 (2024)]</a:t>
            </a:r>
            <a:endParaRPr lang="de-CH" altLang="de-DE" sz="2000" i="1" dirty="0">
              <a:latin typeface="Aptos" panose="020B0004020202020204" pitchFamily="34" charset="0"/>
            </a:endParaRPr>
          </a:p>
        </p:txBody>
      </p:sp>
      <p:sp>
        <p:nvSpPr>
          <p:cNvPr id="9" name="Slide Number Placeholder 8">
            <a:extLst>
              <a:ext uri="{FF2B5EF4-FFF2-40B4-BE49-F238E27FC236}">
                <a16:creationId xmlns:a16="http://schemas.microsoft.com/office/drawing/2014/main" id="{35CD2A79-25AF-2D78-BD7E-BB5662466A88}"/>
              </a:ext>
            </a:extLst>
          </p:cNvPr>
          <p:cNvSpPr>
            <a:spLocks noGrp="1"/>
          </p:cNvSpPr>
          <p:nvPr>
            <p:ph type="sldNum" sz="quarter" idx="12"/>
          </p:nvPr>
        </p:nvSpPr>
        <p:spPr/>
        <p:txBody>
          <a:bodyPr/>
          <a:lstStyle/>
          <a:p>
            <a:fld id="{442AD375-037F-43D0-B059-5172DA06796A}" type="slidenum">
              <a:rPr lang="en-GB" noProof="0" smtClean="0"/>
              <a:pPr/>
              <a:t>20</a:t>
            </a:fld>
            <a:endParaRPr lang="en-GB" noProof="0" dirty="0"/>
          </a:p>
        </p:txBody>
      </p:sp>
    </p:spTree>
    <p:extLst>
      <p:ext uri="{BB962C8B-B14F-4D97-AF65-F5344CB8AC3E}">
        <p14:creationId xmlns:p14="http://schemas.microsoft.com/office/powerpoint/2010/main" val="1420935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r>
              <a:rPr lang="en-US"/>
              <a:t>1/7/2025</a:t>
            </a:r>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Accelerator Science and Engineering</a:t>
            </a:r>
            <a:endParaRPr lang="de-CH" dirty="0"/>
          </a:p>
        </p:txBody>
      </p:sp>
      <p:cxnSp>
        <p:nvCxnSpPr>
          <p:cNvPr id="29" name="Straight Connector 28">
            <a:extLst>
              <a:ext uri="{FF2B5EF4-FFF2-40B4-BE49-F238E27FC236}">
                <a16:creationId xmlns:a16="http://schemas.microsoft.com/office/drawing/2014/main" id="{2D9FA042-54BA-00DE-2C3C-36A6431638E3}"/>
              </a:ext>
            </a:extLst>
          </p:cNvPr>
          <p:cNvCxnSpPr/>
          <p:nvPr/>
        </p:nvCxnSpPr>
        <p:spPr>
          <a:xfrm>
            <a:off x="335360" y="6237312"/>
            <a:ext cx="11377264"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7" name="PlaceHolder 1">
            <a:extLst>
              <a:ext uri="{FF2B5EF4-FFF2-40B4-BE49-F238E27FC236}">
                <a16:creationId xmlns:a16="http://schemas.microsoft.com/office/drawing/2014/main" id="{DD047FB0-52F0-5681-040E-C7100A00C1BA}"/>
              </a:ext>
            </a:extLst>
          </p:cNvPr>
          <p:cNvSpPr>
            <a:spLocks noGrp="1"/>
          </p:cNvSpPr>
          <p:nvPr>
            <p:ph type="title"/>
          </p:nvPr>
        </p:nvSpPr>
        <p:spPr>
          <a:xfrm>
            <a:off x="695160" y="239370"/>
            <a:ext cx="8964360" cy="810000"/>
          </a:xfrm>
          <a:prstGeom prst="rect">
            <a:avLst/>
          </a:prstGeom>
          <a:noFill/>
          <a:ln w="0">
            <a:noFill/>
          </a:ln>
        </p:spPr>
        <p:txBody>
          <a:bodyPr lIns="0" tIns="0" rIns="0" bIns="0" anchor="t">
            <a:noAutofit/>
          </a:bodyPr>
          <a:lstStyle/>
          <a:p>
            <a:pPr>
              <a:lnSpc>
                <a:spcPct val="100000"/>
              </a:lnSpc>
            </a:pPr>
            <a:r>
              <a:rPr lang="en-GB" sz="2600" b="1" spc="-1" dirty="0" err="1">
                <a:solidFill>
                  <a:srgbClr val="000000"/>
                </a:solidFill>
                <a:latin typeface="Aptos" panose="020B0004020202020204" pitchFamily="34" charset="0"/>
              </a:rPr>
              <a:t>Superradiance</a:t>
            </a:r>
            <a:r>
              <a:rPr lang="en-GB" sz="2600" b="1" spc="-1" dirty="0">
                <a:solidFill>
                  <a:srgbClr val="000000"/>
                </a:solidFill>
                <a:latin typeface="Aptos" panose="020B0004020202020204" pitchFamily="34" charset="0"/>
              </a:rPr>
              <a:t> with single spike and TW power at LCLS</a:t>
            </a:r>
            <a:endParaRPr lang="de-DE" sz="2600" spc="-1" dirty="0">
              <a:solidFill>
                <a:srgbClr val="000000"/>
              </a:solidFill>
              <a:latin typeface="Aptos" panose="020B0004020202020204" pitchFamily="34" charset="0"/>
            </a:endParaRPr>
          </a:p>
        </p:txBody>
      </p:sp>
      <p:sp>
        <p:nvSpPr>
          <p:cNvPr id="20" name="TextBox 8">
            <a:extLst>
              <a:ext uri="{FF2B5EF4-FFF2-40B4-BE49-F238E27FC236}">
                <a16:creationId xmlns:a16="http://schemas.microsoft.com/office/drawing/2014/main" id="{5C349AED-A8AF-BE4B-302F-64907A1027B0}"/>
              </a:ext>
            </a:extLst>
          </p:cNvPr>
          <p:cNvSpPr/>
          <p:nvPr/>
        </p:nvSpPr>
        <p:spPr>
          <a:xfrm>
            <a:off x="5383737" y="1041775"/>
            <a:ext cx="7156606" cy="1645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10000"/>
              </a:lnSpc>
              <a:buNone/>
            </a:pPr>
            <a:r>
              <a:rPr lang="en-US" sz="2000" b="0" strike="noStrike" spc="29" dirty="0">
                <a:solidFill>
                  <a:srgbClr val="000000"/>
                </a:solidFill>
                <a:latin typeface="Aptos" panose="020B0004020202020204" pitchFamily="34" charset="0"/>
                <a:ea typeface="DejaVu Sans"/>
              </a:rPr>
              <a:t>2 stages of amplification, up to ~0.5 </a:t>
            </a:r>
            <a:r>
              <a:rPr lang="en-US" sz="2000" b="0" strike="noStrike" spc="29" dirty="0" err="1">
                <a:solidFill>
                  <a:srgbClr val="000000"/>
                </a:solidFill>
                <a:latin typeface="Aptos" panose="020B0004020202020204" pitchFamily="34" charset="0"/>
                <a:ea typeface="DejaVu Sans"/>
              </a:rPr>
              <a:t>mJ</a:t>
            </a:r>
            <a:r>
              <a:rPr lang="en-US" sz="2000" b="0" strike="noStrike" spc="29" dirty="0">
                <a:solidFill>
                  <a:srgbClr val="000000"/>
                </a:solidFill>
                <a:latin typeface="Aptos" panose="020B0004020202020204" pitchFamily="34" charset="0"/>
                <a:ea typeface="DejaVu Sans"/>
              </a:rPr>
              <a:t> </a:t>
            </a:r>
            <a:r>
              <a:rPr lang="en-US" sz="2000" spc="29" dirty="0">
                <a:solidFill>
                  <a:srgbClr val="000000"/>
                </a:solidFill>
                <a:latin typeface="Aptos" panose="020B0004020202020204" pitchFamily="34" charset="0"/>
                <a:ea typeface="DejaVu Sans"/>
              </a:rPr>
              <a:t>with ~0.5 fs (FWHM)</a:t>
            </a:r>
            <a:endParaRPr lang="en-US" sz="2000" b="0" strike="noStrike" spc="-1" dirty="0">
              <a:latin typeface="Aptos" panose="020B0004020202020204" pitchFamily="34" charset="0"/>
            </a:endParaRPr>
          </a:p>
        </p:txBody>
      </p:sp>
      <p:sp>
        <p:nvSpPr>
          <p:cNvPr id="13" name="TextBox 12">
            <a:extLst>
              <a:ext uri="{FF2B5EF4-FFF2-40B4-BE49-F238E27FC236}">
                <a16:creationId xmlns:a16="http://schemas.microsoft.com/office/drawing/2014/main" id="{072E6DDA-7380-0023-C078-CE338FB59AF7}"/>
              </a:ext>
            </a:extLst>
          </p:cNvPr>
          <p:cNvSpPr txBox="1"/>
          <p:nvPr/>
        </p:nvSpPr>
        <p:spPr>
          <a:xfrm>
            <a:off x="5671457" y="1369759"/>
            <a:ext cx="6281056" cy="400110"/>
          </a:xfrm>
          <a:prstGeom prst="rect">
            <a:avLst/>
          </a:prstGeom>
          <a:noFill/>
        </p:spPr>
        <p:txBody>
          <a:bodyPr wrap="square">
            <a:spAutoFit/>
          </a:bodyPr>
          <a:lstStyle/>
          <a:p>
            <a:pPr algn="ctr">
              <a:spcBef>
                <a:spcPct val="0"/>
              </a:spcBef>
              <a:buFontTx/>
              <a:buNone/>
            </a:pPr>
            <a:r>
              <a:rPr lang="en-US" altLang="de-DE" sz="2000" i="1" dirty="0">
                <a:latin typeface="Aptos" panose="020B0004020202020204" pitchFamily="34" charset="0"/>
              </a:rPr>
              <a:t>[P. Franz et al, Nat. Phot. 18, 698 (2024)]</a:t>
            </a:r>
            <a:endParaRPr lang="de-CH" altLang="de-DE" sz="2000" i="1" dirty="0">
              <a:latin typeface="Aptos" panose="020B0004020202020204" pitchFamily="34" charset="0"/>
            </a:endParaRPr>
          </a:p>
        </p:txBody>
      </p:sp>
      <p:pic>
        <p:nvPicPr>
          <p:cNvPr id="9" name="Picture 8" descr="A diagram of a graph&#10;&#10;AI-generated content may be incorrect.">
            <a:extLst>
              <a:ext uri="{FF2B5EF4-FFF2-40B4-BE49-F238E27FC236}">
                <a16:creationId xmlns:a16="http://schemas.microsoft.com/office/drawing/2014/main" id="{0086C78D-EA43-BFAE-04D2-7783C0956891}"/>
              </a:ext>
            </a:extLst>
          </p:cNvPr>
          <p:cNvPicPr>
            <a:picLocks noChangeAspect="1"/>
          </p:cNvPicPr>
          <p:nvPr/>
        </p:nvPicPr>
        <p:blipFill rotWithShape="1">
          <a:blip r:embed="rId2">
            <a:extLst>
              <a:ext uri="{28A0092B-C50C-407E-A947-70E740481C1C}">
                <a14:useLocalDpi xmlns:a14="http://schemas.microsoft.com/office/drawing/2010/main" val="0"/>
              </a:ext>
            </a:extLst>
          </a:blip>
          <a:srcRect r="29298"/>
          <a:stretch/>
        </p:blipFill>
        <p:spPr>
          <a:xfrm>
            <a:off x="5910944" y="1973156"/>
            <a:ext cx="5868324" cy="4017192"/>
          </a:xfrm>
          <a:prstGeom prst="rect">
            <a:avLst/>
          </a:prstGeom>
        </p:spPr>
      </p:pic>
      <p:pic>
        <p:nvPicPr>
          <p:cNvPr id="18" name="Picture 17" descr="A close-up of a graph&#10;&#10;AI-generated content may be incorrect.">
            <a:extLst>
              <a:ext uri="{FF2B5EF4-FFF2-40B4-BE49-F238E27FC236}">
                <a16:creationId xmlns:a16="http://schemas.microsoft.com/office/drawing/2014/main" id="{BB6A1911-E463-1515-0B55-6A42EFF721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400" y="881743"/>
            <a:ext cx="4780539" cy="5261139"/>
          </a:xfrm>
          <a:prstGeom prst="rect">
            <a:avLst/>
          </a:prstGeom>
        </p:spPr>
      </p:pic>
      <p:sp>
        <p:nvSpPr>
          <p:cNvPr id="19" name="Slide Number Placeholder 18">
            <a:extLst>
              <a:ext uri="{FF2B5EF4-FFF2-40B4-BE49-F238E27FC236}">
                <a16:creationId xmlns:a16="http://schemas.microsoft.com/office/drawing/2014/main" id="{488B7A3D-4FE5-CF07-88C0-978B1DA16B98}"/>
              </a:ext>
            </a:extLst>
          </p:cNvPr>
          <p:cNvSpPr>
            <a:spLocks noGrp="1"/>
          </p:cNvSpPr>
          <p:nvPr>
            <p:ph type="sldNum" sz="quarter" idx="12"/>
          </p:nvPr>
        </p:nvSpPr>
        <p:spPr/>
        <p:txBody>
          <a:bodyPr/>
          <a:lstStyle/>
          <a:p>
            <a:fld id="{442AD375-037F-43D0-B059-5172DA06796A}" type="slidenum">
              <a:rPr lang="en-GB" noProof="0" smtClean="0"/>
              <a:pPr/>
              <a:t>21</a:t>
            </a:fld>
            <a:endParaRPr lang="en-GB" noProof="0" dirty="0"/>
          </a:p>
        </p:txBody>
      </p:sp>
    </p:spTree>
    <p:extLst>
      <p:ext uri="{BB962C8B-B14F-4D97-AF65-F5344CB8AC3E}">
        <p14:creationId xmlns:p14="http://schemas.microsoft.com/office/powerpoint/2010/main" val="820940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Control of bandwidth and longitudinal coherence</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22</a:t>
            </a:fld>
            <a:endParaRPr lang="en-US"/>
          </a:p>
        </p:txBody>
      </p:sp>
    </p:spTree>
    <p:extLst>
      <p:ext uri="{BB962C8B-B14F-4D97-AF65-F5344CB8AC3E}">
        <p14:creationId xmlns:p14="http://schemas.microsoft.com/office/powerpoint/2010/main" val="653941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59" y="932992"/>
            <a:ext cx="11311783" cy="5195664"/>
          </a:xfrm>
        </p:spPr>
        <p:txBody>
          <a:bodyPr>
            <a:noAutofit/>
          </a:bodyPr>
          <a:lstStyle/>
          <a:p>
            <a:pPr marL="0" indent="0">
              <a:spcBef>
                <a:spcPts val="1200"/>
              </a:spcBef>
              <a:buClr>
                <a:srgbClr val="0070C0"/>
              </a:buClr>
              <a:buNone/>
            </a:pPr>
            <a:r>
              <a:rPr lang="en-US" sz="2000" dirty="0">
                <a:latin typeface="Aptos" panose="020B0004020202020204" pitchFamily="34" charset="0"/>
              </a:rPr>
              <a:t>Many experiments benefit from a high longitudinal coherence and low bandwidth</a:t>
            </a:r>
          </a:p>
          <a:p>
            <a:pPr marL="0" indent="0">
              <a:spcBef>
                <a:spcPts val="1200"/>
              </a:spcBef>
              <a:buClr>
                <a:srgbClr val="0070C0"/>
              </a:buClr>
              <a:buNone/>
            </a:pPr>
            <a:r>
              <a:rPr lang="en-US" sz="2000" b="1" dirty="0">
                <a:solidFill>
                  <a:srgbClr val="0070C0"/>
                </a:solidFill>
                <a:latin typeface="Aptos" panose="020B0004020202020204" pitchFamily="34" charset="0"/>
              </a:rPr>
              <a:t>Ways to improve the longitudinal coherence of SASE-XFELs</a:t>
            </a:r>
          </a:p>
          <a:p>
            <a:pPr marL="0" indent="0">
              <a:buClr>
                <a:srgbClr val="0070C0"/>
              </a:buClr>
              <a:buNone/>
            </a:pPr>
            <a:r>
              <a:rPr lang="en-US" sz="2000" dirty="0">
                <a:latin typeface="Aptos" panose="020B0004020202020204" pitchFamily="34" charset="0"/>
              </a:rPr>
              <a:t>(Filter the signal at the user station with monochromator (MC) </a:t>
            </a:r>
            <a:r>
              <a:rPr lang="en-US" sz="2000" dirty="0">
                <a:latin typeface="Aptos" panose="020B0004020202020204" pitchFamily="34" charset="0"/>
                <a:sym typeface="Wingdings" panose="05000000000000000000" pitchFamily="2" charset="2"/>
              </a:rPr>
              <a:t> significant power loss)</a:t>
            </a:r>
            <a:endParaRPr lang="en-US" sz="2000" dirty="0">
              <a:latin typeface="Aptos" panose="020B0004020202020204" pitchFamily="34" charset="0"/>
            </a:endParaRPr>
          </a:p>
          <a:p>
            <a:pPr>
              <a:buClr>
                <a:srgbClr val="0070C0"/>
              </a:buClr>
              <a:buFont typeface="Wingdings" panose="05000000000000000000" pitchFamily="2" charset="2"/>
              <a:buChar char="Ø"/>
            </a:pPr>
            <a:endParaRPr lang="en-US" sz="5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Start the FEL process with a seed:</a:t>
            </a:r>
          </a:p>
          <a:p>
            <a:pPr lvl="1">
              <a:buClr>
                <a:srgbClr val="0070C0"/>
              </a:buClr>
              <a:buFont typeface="Wingdings" panose="05000000000000000000" pitchFamily="2" charset="2"/>
              <a:buChar char="§"/>
            </a:pPr>
            <a:r>
              <a:rPr lang="en-US" sz="2000" dirty="0">
                <a:latin typeface="Aptos" panose="020B0004020202020204" pitchFamily="34" charset="0"/>
              </a:rPr>
              <a:t>Seed power needs to be higher than shot noise power (~kW)</a:t>
            </a:r>
          </a:p>
          <a:p>
            <a:pPr lvl="1">
              <a:buClr>
                <a:srgbClr val="0070C0"/>
              </a:buClr>
              <a:buFont typeface="Wingdings" panose="05000000000000000000" pitchFamily="2" charset="2"/>
              <a:buChar char="§"/>
            </a:pPr>
            <a:r>
              <a:rPr lang="en-US" sz="2000" dirty="0">
                <a:latin typeface="Aptos" panose="020B0004020202020204" pitchFamily="34" charset="0"/>
              </a:rPr>
              <a:t>Seed can be an external laser (external seeding) or a </a:t>
            </a:r>
            <a:r>
              <a:rPr lang="en-US" sz="2000" dirty="0" err="1">
                <a:latin typeface="Aptos" panose="020B0004020202020204" pitchFamily="34" charset="0"/>
              </a:rPr>
              <a:t>monochromatized</a:t>
            </a:r>
            <a:r>
              <a:rPr lang="en-US" sz="2000" dirty="0">
                <a:latin typeface="Aptos" panose="020B0004020202020204" pitchFamily="34" charset="0"/>
              </a:rPr>
              <a:t> SASE radiation (self-seeding)</a:t>
            </a:r>
          </a:p>
          <a:p>
            <a:pPr marL="177800" lvl="1" indent="0">
              <a:buClr>
                <a:srgbClr val="0070C0"/>
              </a:buClr>
              <a:buNone/>
            </a:pPr>
            <a:endParaRPr lang="en-US" sz="5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Increase the SASE cooperation length</a:t>
            </a:r>
          </a:p>
          <a:p>
            <a:pPr lvl="1">
              <a:buClr>
                <a:srgbClr val="0070C0"/>
              </a:buClr>
              <a:buFont typeface="Wingdings" panose="05000000000000000000" pitchFamily="2" charset="2"/>
              <a:buChar char="§"/>
            </a:pPr>
            <a:r>
              <a:rPr lang="en-US" sz="2000" dirty="0">
                <a:latin typeface="Aptos" panose="020B0004020202020204" pitchFamily="34" charset="0"/>
              </a:rPr>
              <a:t>Use delays: reduce bandwidth with  high-brightness SASE (HB-SASE) or produce frequency combs with mode-coupled (ML) or mode-locked (ML) SASE</a:t>
            </a:r>
          </a:p>
          <a:p>
            <a:pPr lvl="1">
              <a:buClr>
                <a:srgbClr val="0070C0"/>
              </a:buClr>
              <a:buFont typeface="Wingdings" panose="05000000000000000000" pitchFamily="2" charset="2"/>
              <a:buChar char="§"/>
            </a:pPr>
            <a:r>
              <a:rPr lang="en-US" sz="2000" dirty="0">
                <a:latin typeface="Aptos" panose="020B0004020202020204" pitchFamily="34" charset="0"/>
              </a:rPr>
              <a:t>Use harmonic lasing (not covered here)</a:t>
            </a:r>
          </a:p>
          <a:p>
            <a:pPr lvl="1">
              <a:buClr>
                <a:srgbClr val="0070C0"/>
              </a:buClr>
              <a:buFont typeface="Wingdings" panose="05000000000000000000" pitchFamily="2" charset="2"/>
              <a:buChar char="Ø"/>
            </a:pPr>
            <a:endParaRPr lang="en-US" sz="5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Short pulses with a single spike (fully coherent but bandwidth not improved)</a:t>
            </a:r>
          </a:p>
          <a:p>
            <a:pPr>
              <a:buClr>
                <a:srgbClr val="0070C0"/>
              </a:buClr>
              <a:buFont typeface="Wingdings" panose="05000000000000000000" pitchFamily="2" charset="2"/>
              <a:buChar char="Ø"/>
            </a:pPr>
            <a:endParaRPr lang="en-US" sz="5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XFEL oscillator (not covered here)</a:t>
            </a:r>
          </a:p>
          <a:p>
            <a:pPr lvl="1">
              <a:spcBef>
                <a:spcPts val="1200"/>
              </a:spcBef>
            </a:pPr>
            <a:endParaRPr lang="en-US" sz="2000" dirty="0">
              <a:solidFill>
                <a:srgbClr val="010000"/>
              </a:solidFill>
              <a:latin typeface="Aptos" panose="020B0004020202020204" pitchFamily="34" charset="0"/>
            </a:endParaRPr>
          </a:p>
          <a:p>
            <a:pPr lvl="1">
              <a:spcBef>
                <a:spcPts val="1200"/>
              </a:spcBef>
            </a:pPr>
            <a:endParaRPr lang="en-US" sz="2000" dirty="0">
              <a:solidFill>
                <a:srgbClr val="010000"/>
              </a:solidFill>
              <a:latin typeface="Aptos" panose="020B0004020202020204" pitchFamily="34" charset="0"/>
            </a:endParaRPr>
          </a:p>
          <a:p>
            <a:pPr marL="0" indent="0">
              <a:spcBef>
                <a:spcPts val="1200"/>
              </a:spcBef>
              <a:buNone/>
            </a:pPr>
            <a:endParaRPr lang="en-US" sz="2000" dirty="0">
              <a:solidFill>
                <a:srgbClr val="010000"/>
              </a:solidFill>
              <a:latin typeface="Aptos" panose="020B0004020202020204" pitchFamily="34" charset="0"/>
            </a:endParaRPr>
          </a:p>
          <a:p>
            <a:pPr marL="0" indent="0">
              <a:spcBef>
                <a:spcPts val="1200"/>
              </a:spcBef>
              <a:buNone/>
            </a:pPr>
            <a:endParaRPr lang="en-US" sz="2000" dirty="0">
              <a:latin typeface="Aptos" panose="020B0004020202020204" pitchFamily="34" charset="0"/>
            </a:endParaRPr>
          </a:p>
        </p:txBody>
      </p:sp>
      <p:sp>
        <p:nvSpPr>
          <p:cNvPr id="5" name="PlaceHolder 1">
            <a:extLst>
              <a:ext uri="{FF2B5EF4-FFF2-40B4-BE49-F238E27FC236}">
                <a16:creationId xmlns:a16="http://schemas.microsoft.com/office/drawing/2014/main" id="{071B1B0D-828A-D902-CDED-69689E892E13}"/>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Introduction</a:t>
            </a:r>
            <a:endParaRPr lang="de-DE" sz="2600" b="0" strike="noStrike" spc="-1" dirty="0">
              <a:solidFill>
                <a:srgbClr val="000000"/>
              </a:solidFill>
              <a:latin typeface="Aptos" panose="020B0004020202020204" pitchFamily="34" charset="0"/>
            </a:endParaRPr>
          </a:p>
        </p:txBody>
      </p:sp>
      <p:sp>
        <p:nvSpPr>
          <p:cNvPr id="8" name="Date Placeholder 7">
            <a:extLst>
              <a:ext uri="{FF2B5EF4-FFF2-40B4-BE49-F238E27FC236}">
                <a16:creationId xmlns:a16="http://schemas.microsoft.com/office/drawing/2014/main" id="{35E612C1-820C-D6BB-7BDE-A39AEA2D993A}"/>
              </a:ext>
            </a:extLst>
          </p:cNvPr>
          <p:cNvSpPr>
            <a:spLocks noGrp="1"/>
          </p:cNvSpPr>
          <p:nvPr>
            <p:ph type="dt" sz="half" idx="10"/>
          </p:nvPr>
        </p:nvSpPr>
        <p:spPr>
          <a:xfrm>
            <a:off x="9875880" y="6404400"/>
            <a:ext cx="1620360" cy="143640"/>
          </a:xfrm>
        </p:spPr>
        <p:txBody>
          <a:bodyPr/>
          <a:lstStyle/>
          <a:p>
            <a:r>
              <a:rPr lang="en-US"/>
              <a:t>1/7/2025</a:t>
            </a:r>
          </a:p>
        </p:txBody>
      </p:sp>
      <p:sp>
        <p:nvSpPr>
          <p:cNvPr id="9" name="Footer Placeholder 8">
            <a:extLst>
              <a:ext uri="{FF2B5EF4-FFF2-40B4-BE49-F238E27FC236}">
                <a16:creationId xmlns:a16="http://schemas.microsoft.com/office/drawing/2014/main" id="{01E61D12-2C08-EE3A-6C2C-FA03CF75C12B}"/>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0" name="Slide Number Placeholder 9">
            <a:extLst>
              <a:ext uri="{FF2B5EF4-FFF2-40B4-BE49-F238E27FC236}">
                <a16:creationId xmlns:a16="http://schemas.microsoft.com/office/drawing/2014/main" id="{5EC39C15-F2F2-42D4-22E7-B9978F612FF2}"/>
              </a:ext>
            </a:extLst>
          </p:cNvPr>
          <p:cNvSpPr>
            <a:spLocks noGrp="1"/>
          </p:cNvSpPr>
          <p:nvPr>
            <p:ph type="sldNum" sz="quarter" idx="12"/>
          </p:nvPr>
        </p:nvSpPr>
        <p:spPr/>
        <p:txBody>
          <a:bodyPr/>
          <a:lstStyle/>
          <a:p>
            <a:fld id="{2B53141B-806C-134B-AEBD-92C81C5280B5}" type="slidenum">
              <a:rPr lang="en-US" smtClean="0"/>
              <a:pPr/>
              <a:t>23</a:t>
            </a:fld>
            <a:endParaRPr lang="en-US"/>
          </a:p>
        </p:txBody>
      </p:sp>
    </p:spTree>
    <p:extLst>
      <p:ext uri="{BB962C8B-B14F-4D97-AF65-F5344CB8AC3E}">
        <p14:creationId xmlns:p14="http://schemas.microsoft.com/office/powerpoint/2010/main" val="377199265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External seeding</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24</a:t>
            </a:fld>
            <a:endParaRPr lang="en-US"/>
          </a:p>
        </p:txBody>
      </p:sp>
    </p:spTree>
    <p:extLst>
      <p:ext uri="{BB962C8B-B14F-4D97-AF65-F5344CB8AC3E}">
        <p14:creationId xmlns:p14="http://schemas.microsoft.com/office/powerpoint/2010/main" val="32074069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239487" y="2252982"/>
            <a:ext cx="6465696" cy="4071619"/>
          </a:xfrm>
        </p:spPr>
        <p:txBody>
          <a:bodyPr>
            <a:noAutofit/>
          </a:bodyPr>
          <a:lstStyle/>
          <a:p>
            <a:pPr>
              <a:buClr>
                <a:srgbClr val="0070C0"/>
              </a:buClr>
              <a:buFont typeface="Wingdings" panose="05000000000000000000" pitchFamily="2" charset="2"/>
              <a:buChar char="Ø"/>
            </a:pPr>
            <a:r>
              <a:rPr lang="en-US" sz="2000" dirty="0">
                <a:solidFill>
                  <a:srgbClr val="010000"/>
                </a:solidFill>
                <a:latin typeface="Aptos" panose="020B0004020202020204" pitchFamily="34" charset="0"/>
              </a:rPr>
              <a:t>Based on high harmonic conversion in gases: </a:t>
            </a:r>
            <a:r>
              <a:rPr lang="en-US" sz="2000" i="1" dirty="0">
                <a:solidFill>
                  <a:srgbClr val="010000"/>
                </a:solidFill>
                <a:latin typeface="Aptos" panose="020B0004020202020204" pitchFamily="34" charset="0"/>
              </a:rPr>
              <a:t>[E. </a:t>
            </a:r>
            <a:r>
              <a:rPr lang="en-US" sz="2000" i="1" dirty="0" err="1">
                <a:solidFill>
                  <a:srgbClr val="010000"/>
                </a:solidFill>
                <a:latin typeface="Aptos" panose="020B0004020202020204" pitchFamily="34" charset="0"/>
              </a:rPr>
              <a:t>Ferray</a:t>
            </a:r>
            <a:r>
              <a:rPr lang="en-US" sz="2000" i="1" dirty="0">
                <a:solidFill>
                  <a:srgbClr val="010000"/>
                </a:solidFill>
                <a:latin typeface="Aptos" panose="020B0004020202020204" pitchFamily="34" charset="0"/>
              </a:rPr>
              <a:t>, J. Phys. B 21, L31, 1988]</a:t>
            </a:r>
          </a:p>
          <a:p>
            <a:pPr marL="0" indent="0">
              <a:buClr>
                <a:srgbClr val="0070C0"/>
              </a:buClr>
              <a:buNone/>
            </a:pPr>
            <a:r>
              <a:rPr lang="en-US" sz="2000" i="1" dirty="0">
                <a:solidFill>
                  <a:srgbClr val="010000"/>
                </a:solidFill>
                <a:latin typeface="Aptos" panose="020B0004020202020204" pitchFamily="34" charset="0"/>
              </a:rPr>
              <a:t>   </a:t>
            </a:r>
            <a:endParaRPr lang="en-US" sz="2000" dirty="0">
              <a:solidFill>
                <a:srgbClr val="010000"/>
              </a:solidFill>
              <a:latin typeface="Aptos" panose="020B0004020202020204" pitchFamily="34" charset="0"/>
            </a:endParaRPr>
          </a:p>
          <a:p>
            <a:pPr>
              <a:buClr>
                <a:srgbClr val="0070C0"/>
              </a:buClr>
              <a:buFont typeface="Wingdings" panose="05000000000000000000" pitchFamily="2" charset="2"/>
              <a:buChar char="Ø"/>
            </a:pPr>
            <a:r>
              <a:rPr lang="en-US" sz="2000" dirty="0">
                <a:solidFill>
                  <a:srgbClr val="010000"/>
                </a:solidFill>
                <a:latin typeface="Aptos" panose="020B0004020202020204" pitchFamily="34" charset="0"/>
              </a:rPr>
              <a:t>Demonstrated (some) amplification down to ~50 nm </a:t>
            </a:r>
          </a:p>
          <a:p>
            <a:pPr>
              <a:buClr>
                <a:srgbClr val="0070C0"/>
              </a:buClr>
            </a:pPr>
            <a:r>
              <a:rPr lang="en-US" sz="2000" dirty="0">
                <a:solidFill>
                  <a:srgbClr val="010000"/>
                </a:solidFill>
                <a:latin typeface="Aptos" panose="020B0004020202020204" pitchFamily="34" charset="0"/>
              </a:rPr>
              <a:t>   SCSS at 60 nm: </a:t>
            </a:r>
            <a:r>
              <a:rPr lang="en-US" sz="2000" i="1" dirty="0">
                <a:solidFill>
                  <a:srgbClr val="010000"/>
                </a:solidFill>
                <a:latin typeface="Aptos" panose="020B0004020202020204" pitchFamily="34" charset="0"/>
              </a:rPr>
              <a:t>[G. Lambert et al, Nat. Phys. 4, 296, 2008],  [T. </a:t>
            </a:r>
            <a:r>
              <a:rPr lang="en-US" sz="2000" i="1" dirty="0" err="1">
                <a:solidFill>
                  <a:srgbClr val="010000"/>
                </a:solidFill>
                <a:latin typeface="Aptos" panose="020B0004020202020204" pitchFamily="34" charset="0"/>
              </a:rPr>
              <a:t>Togashi</a:t>
            </a:r>
            <a:r>
              <a:rPr lang="en-US" sz="2000" i="1" dirty="0">
                <a:solidFill>
                  <a:srgbClr val="010000"/>
                </a:solidFill>
                <a:latin typeface="Aptos" panose="020B0004020202020204" pitchFamily="34" charset="0"/>
              </a:rPr>
              <a:t> et al, Optics Express 19, 317, 2011]</a:t>
            </a:r>
            <a:endParaRPr lang="en-US" sz="2000" dirty="0">
              <a:solidFill>
                <a:srgbClr val="010000"/>
              </a:solidFill>
              <a:latin typeface="Aptos" panose="020B0004020202020204" pitchFamily="34" charset="0"/>
            </a:endParaRPr>
          </a:p>
          <a:p>
            <a:pPr>
              <a:spcBef>
                <a:spcPts val="600"/>
              </a:spcBef>
              <a:buClr>
                <a:srgbClr val="0070C0"/>
              </a:buClr>
            </a:pPr>
            <a:r>
              <a:rPr lang="en-US" sz="2000" dirty="0">
                <a:solidFill>
                  <a:srgbClr val="010000"/>
                </a:solidFill>
                <a:latin typeface="Aptos" panose="020B0004020202020204" pitchFamily="34" charset="0"/>
              </a:rPr>
              <a:t>   FLASH at 40 nm: </a:t>
            </a:r>
            <a:r>
              <a:rPr lang="en-US" sz="2000" i="1" dirty="0">
                <a:solidFill>
                  <a:srgbClr val="010000"/>
                </a:solidFill>
                <a:latin typeface="Aptos" panose="020B0004020202020204" pitchFamily="34" charset="0"/>
              </a:rPr>
              <a:t>[S. Ackermann et al, PRL 111, 114801, 2013]</a:t>
            </a:r>
          </a:p>
          <a:p>
            <a:pPr marL="0" indent="0">
              <a:buClr>
                <a:srgbClr val="0070C0"/>
              </a:buClr>
              <a:buNone/>
            </a:pPr>
            <a:endParaRPr lang="en-US" sz="2000" i="1" dirty="0">
              <a:solidFill>
                <a:srgbClr val="010000"/>
              </a:solidFill>
              <a:latin typeface="Aptos" panose="020B0004020202020204" pitchFamily="34" charset="0"/>
            </a:endParaRP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Extremely difficult to reach the X-ray regime (power and spectral purity). Not much recent progress</a:t>
            </a:r>
          </a:p>
          <a:p>
            <a:pPr marL="0" indent="0">
              <a:buClr>
                <a:srgbClr val="0070C0"/>
              </a:buClr>
              <a:buNone/>
            </a:pPr>
            <a:endParaRPr lang="en-US" sz="2000" i="1" dirty="0">
              <a:solidFill>
                <a:srgbClr val="010000"/>
              </a:solidFill>
              <a:latin typeface="Aptos" panose="020B0004020202020204" pitchFamily="34" charset="0"/>
            </a:endParaRPr>
          </a:p>
          <a:p>
            <a:pPr lvl="1">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8167" y="2017863"/>
            <a:ext cx="4201061" cy="4544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4" name="Rectangle 5"/>
          <p:cNvSpPr>
            <a:spLocks noChangeArrowheads="1"/>
          </p:cNvSpPr>
          <p:nvPr/>
        </p:nvSpPr>
        <p:spPr bwMode="auto">
          <a:xfrm>
            <a:off x="5441086" y="1228502"/>
            <a:ext cx="1371600" cy="533400"/>
          </a:xfrm>
          <a:prstGeom prst="rect">
            <a:avLst/>
          </a:prstGeom>
          <a:solidFill>
            <a:schemeClr val="accent6">
              <a:lumMod val="60000"/>
              <a:lumOff val="4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102" name="Text Box 21"/>
          <p:cNvSpPr txBox="1">
            <a:spLocks noChangeArrowheads="1"/>
          </p:cNvSpPr>
          <p:nvPr/>
        </p:nvSpPr>
        <p:spPr bwMode="auto">
          <a:xfrm>
            <a:off x="5683007" y="1349152"/>
            <a:ext cx="8803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t>radiator</a:t>
            </a:r>
          </a:p>
        </p:txBody>
      </p:sp>
      <p:sp>
        <p:nvSpPr>
          <p:cNvPr id="104" name="Line 24"/>
          <p:cNvSpPr>
            <a:spLocks noChangeShapeType="1"/>
          </p:cNvSpPr>
          <p:nvPr/>
        </p:nvSpPr>
        <p:spPr bwMode="auto">
          <a:xfrm>
            <a:off x="4602886" y="1533302"/>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05" name="Text Box 25"/>
          <p:cNvSpPr txBox="1">
            <a:spLocks noChangeArrowheads="1"/>
          </p:cNvSpPr>
          <p:nvPr/>
        </p:nvSpPr>
        <p:spPr bwMode="auto">
          <a:xfrm>
            <a:off x="4602887" y="1196752"/>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e-beam</a:t>
            </a:r>
          </a:p>
        </p:txBody>
      </p:sp>
      <p:sp>
        <p:nvSpPr>
          <p:cNvPr id="106" name="Line 26"/>
          <p:cNvSpPr>
            <a:spLocks noChangeShapeType="1"/>
          </p:cNvSpPr>
          <p:nvPr/>
        </p:nvSpPr>
        <p:spPr bwMode="auto">
          <a:xfrm flipV="1">
            <a:off x="4983886" y="1533303"/>
            <a:ext cx="457200" cy="336783"/>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07" name="Text Box 28"/>
          <p:cNvSpPr txBox="1">
            <a:spLocks noChangeArrowheads="1"/>
          </p:cNvSpPr>
          <p:nvPr/>
        </p:nvSpPr>
        <p:spPr bwMode="auto">
          <a:xfrm>
            <a:off x="3719736" y="1700808"/>
            <a:ext cx="1313180" cy="3385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solidFill>
                  <a:srgbClr val="FF0000"/>
                </a:solidFill>
              </a:rPr>
              <a:t>HHG source</a:t>
            </a:r>
            <a:endParaRPr lang="el-GR" altLang="de-DE" sz="1600" dirty="0">
              <a:solidFill>
                <a:srgbClr val="FF0000"/>
              </a:solidFill>
              <a:cs typeface="Arial" pitchFamily="34" charset="0"/>
            </a:endParaRPr>
          </a:p>
        </p:txBody>
      </p:sp>
      <p:cxnSp>
        <p:nvCxnSpPr>
          <p:cNvPr id="28" name="Straight Arrow Connector 27"/>
          <p:cNvCxnSpPr/>
          <p:nvPr/>
        </p:nvCxnSpPr>
        <p:spPr bwMode="auto">
          <a:xfrm>
            <a:off x="6368006" y="4166660"/>
            <a:ext cx="889359" cy="0"/>
          </a:xfrm>
          <a:prstGeom prst="straightConnector1">
            <a:avLst/>
          </a:prstGeom>
          <a:solidFill>
            <a:schemeClr val="accent1"/>
          </a:solidFill>
          <a:ln w="19050" cap="flat" cmpd="sng" algn="ctr">
            <a:solidFill>
              <a:srgbClr val="FDCA00"/>
            </a:solidFill>
            <a:prstDash val="solid"/>
            <a:round/>
            <a:headEnd type="none" w="med" len="med"/>
            <a:tailEnd type="arrow"/>
          </a:ln>
          <a:effectLst/>
        </p:spPr>
      </p:cxnSp>
      <p:sp>
        <p:nvSpPr>
          <p:cNvPr id="30" name="Line 14"/>
          <p:cNvSpPr>
            <a:spLocks noChangeShapeType="1"/>
          </p:cNvSpPr>
          <p:nvPr/>
        </p:nvSpPr>
        <p:spPr bwMode="auto">
          <a:xfrm>
            <a:off x="6812686" y="1520251"/>
            <a:ext cx="939498" cy="130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5" name="PlaceHolder 1">
            <a:extLst>
              <a:ext uri="{FF2B5EF4-FFF2-40B4-BE49-F238E27FC236}">
                <a16:creationId xmlns:a16="http://schemas.microsoft.com/office/drawing/2014/main" id="{C270DBD3-DFEB-95EF-EF7D-A6AA5ACDC993}"/>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Direct seeding with high-harmonic generation (HHG)</a:t>
            </a:r>
            <a:endParaRPr lang="de-DE" sz="2600" b="0" strike="noStrike" spc="-1" dirty="0">
              <a:solidFill>
                <a:srgbClr val="000000"/>
              </a:solidFill>
              <a:latin typeface="Aptos" panose="020B0004020202020204" pitchFamily="34" charset="0"/>
            </a:endParaRPr>
          </a:p>
        </p:txBody>
      </p:sp>
      <p:sp>
        <p:nvSpPr>
          <p:cNvPr id="8" name="Date Placeholder 7">
            <a:extLst>
              <a:ext uri="{FF2B5EF4-FFF2-40B4-BE49-F238E27FC236}">
                <a16:creationId xmlns:a16="http://schemas.microsoft.com/office/drawing/2014/main" id="{5489A444-C5B5-7609-22C9-DC203E9911CD}"/>
              </a:ext>
            </a:extLst>
          </p:cNvPr>
          <p:cNvSpPr>
            <a:spLocks noGrp="1"/>
          </p:cNvSpPr>
          <p:nvPr>
            <p:ph type="dt" sz="half" idx="10"/>
          </p:nvPr>
        </p:nvSpPr>
        <p:spPr>
          <a:xfrm>
            <a:off x="9875880" y="6404400"/>
            <a:ext cx="1620360" cy="143640"/>
          </a:xfrm>
        </p:spPr>
        <p:txBody>
          <a:bodyPr/>
          <a:lstStyle/>
          <a:p>
            <a:r>
              <a:rPr lang="en-US"/>
              <a:t>1/7/2025</a:t>
            </a:r>
          </a:p>
        </p:txBody>
      </p:sp>
      <p:sp>
        <p:nvSpPr>
          <p:cNvPr id="9" name="Footer Placeholder 8">
            <a:extLst>
              <a:ext uri="{FF2B5EF4-FFF2-40B4-BE49-F238E27FC236}">
                <a16:creationId xmlns:a16="http://schemas.microsoft.com/office/drawing/2014/main" id="{F628DC0C-9BBC-C5E0-1347-A1F365C9740C}"/>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0" name="Slide Number Placeholder 9">
            <a:extLst>
              <a:ext uri="{FF2B5EF4-FFF2-40B4-BE49-F238E27FC236}">
                <a16:creationId xmlns:a16="http://schemas.microsoft.com/office/drawing/2014/main" id="{5E2CF20C-049D-F7DC-FB1D-220B4ACB4B2E}"/>
              </a:ext>
            </a:extLst>
          </p:cNvPr>
          <p:cNvSpPr>
            <a:spLocks noGrp="1"/>
          </p:cNvSpPr>
          <p:nvPr>
            <p:ph type="sldNum" sz="quarter" idx="12"/>
          </p:nvPr>
        </p:nvSpPr>
        <p:spPr/>
        <p:txBody>
          <a:bodyPr/>
          <a:lstStyle/>
          <a:p>
            <a:fld id="{2B53141B-806C-134B-AEBD-92C81C5280B5}" type="slidenum">
              <a:rPr lang="en-US" smtClean="0"/>
              <a:pPr/>
              <a:t>25</a:t>
            </a:fld>
            <a:endParaRPr lang="en-US"/>
          </a:p>
        </p:txBody>
      </p:sp>
    </p:spTree>
    <p:extLst>
      <p:ext uri="{BB962C8B-B14F-4D97-AF65-F5344CB8AC3E}">
        <p14:creationId xmlns:p14="http://schemas.microsoft.com/office/powerpoint/2010/main" val="188578369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4245945" y="3211288"/>
            <a:ext cx="7728339" cy="2848190"/>
          </a:xfrm>
        </p:spPr>
        <p:txBody>
          <a:bodyPr>
            <a:noAutofit/>
          </a:bodyPr>
          <a:lstStyle/>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An optical laser modulates the beam in energy, which is then converted to density modulation within a chicane</a:t>
            </a: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Bunching at harmonics is generated</a:t>
            </a: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Proposed long time ago: </a:t>
            </a:r>
            <a:r>
              <a:rPr lang="en-US" sz="2000" i="1" dirty="0">
                <a:solidFill>
                  <a:srgbClr val="010000"/>
                </a:solidFill>
                <a:latin typeface="Aptos" panose="020B0004020202020204" pitchFamily="34" charset="0"/>
              </a:rPr>
              <a:t>[L. Yu, PRA 44, 5178, 1991]</a:t>
            </a: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Energy spread is increased, limiting FEL performance. It requires more than one stage to reach soft X-rays</a:t>
            </a:r>
          </a:p>
          <a:p>
            <a:pPr>
              <a:spcBef>
                <a:spcPts val="6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Demonstrated at FERMI (user facility) with single and double stage down to 4 nm: </a:t>
            </a:r>
            <a:r>
              <a:rPr lang="en-US" sz="2000" i="1" dirty="0">
                <a:solidFill>
                  <a:srgbClr val="010000"/>
                </a:solidFill>
                <a:latin typeface="Aptos" panose="020B0004020202020204" pitchFamily="34" charset="0"/>
              </a:rPr>
              <a:t>[E. </a:t>
            </a:r>
            <a:r>
              <a:rPr lang="en-US" sz="2000" i="1" dirty="0" err="1">
                <a:solidFill>
                  <a:srgbClr val="010000"/>
                </a:solidFill>
                <a:latin typeface="Aptos" panose="020B0004020202020204" pitchFamily="34" charset="0"/>
              </a:rPr>
              <a:t>Allaria</a:t>
            </a:r>
            <a:r>
              <a:rPr lang="en-US" sz="2000" i="1" dirty="0">
                <a:solidFill>
                  <a:srgbClr val="010000"/>
                </a:solidFill>
                <a:latin typeface="Aptos" panose="020B0004020202020204" pitchFamily="34" charset="0"/>
              </a:rPr>
              <a:t> et al, Nat. Photonics 7, 913, 2013]</a:t>
            </a:r>
            <a:endParaRPr lang="en-US" sz="2000" i="1" dirty="0">
              <a:latin typeface="Aptos" panose="020B0004020202020204" pitchFamily="34" charset="0"/>
            </a:endParaRPr>
          </a:p>
          <a:p>
            <a:pPr marL="0" indent="0">
              <a:spcBef>
                <a:spcPts val="600"/>
              </a:spcBef>
              <a:buClr>
                <a:srgbClr val="0070C0"/>
              </a:buClr>
              <a:buNone/>
            </a:pPr>
            <a:endParaRPr lang="en-US" sz="2000" dirty="0">
              <a:solidFill>
                <a:srgbClr val="010000"/>
              </a:solidFill>
              <a:latin typeface="Aptos" panose="020B0004020202020204" pitchFamily="34" charset="0"/>
            </a:endParaRPr>
          </a:p>
          <a:p>
            <a:pPr marL="0" indent="0">
              <a:spcBef>
                <a:spcPts val="600"/>
              </a:spcBef>
              <a:buClr>
                <a:srgbClr val="0070C0"/>
              </a:buClr>
              <a:buNone/>
            </a:pPr>
            <a:endParaRPr lang="en-US" sz="2000" dirty="0">
              <a:solidFill>
                <a:srgbClr val="010000"/>
              </a:solidFill>
              <a:latin typeface="Aptos" panose="020B0004020202020204" pitchFamily="34" charset="0"/>
            </a:endParaRPr>
          </a:p>
          <a:p>
            <a:pPr lvl="1">
              <a:spcBef>
                <a:spcPts val="600"/>
              </a:spcBef>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p:txBody>
      </p:sp>
      <p:grpSp>
        <p:nvGrpSpPr>
          <p:cNvPr id="4" name="Group 3"/>
          <p:cNvGrpSpPr/>
          <p:nvPr/>
        </p:nvGrpSpPr>
        <p:grpSpPr>
          <a:xfrm>
            <a:off x="3157488" y="1058859"/>
            <a:ext cx="5667697" cy="941556"/>
            <a:chOff x="104131" y="5943828"/>
            <a:chExt cx="5667697" cy="941556"/>
          </a:xfrm>
        </p:grpSpPr>
        <p:sp>
          <p:nvSpPr>
            <p:cNvPr id="109" name="Rectangle 5"/>
            <p:cNvSpPr>
              <a:spLocks noChangeArrowheads="1"/>
            </p:cNvSpPr>
            <p:nvPr/>
          </p:nvSpPr>
          <p:spPr bwMode="auto">
            <a:xfrm>
              <a:off x="1161728" y="6172428"/>
              <a:ext cx="1371600" cy="533400"/>
            </a:xfrm>
            <a:prstGeom prst="rect">
              <a:avLst/>
            </a:prstGeom>
            <a:solidFill>
              <a:schemeClr val="accent1">
                <a:lumMod val="40000"/>
                <a:lumOff val="6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110" name="Rectangle 7"/>
            <p:cNvSpPr>
              <a:spLocks noChangeArrowheads="1"/>
            </p:cNvSpPr>
            <p:nvPr/>
          </p:nvSpPr>
          <p:spPr bwMode="auto">
            <a:xfrm>
              <a:off x="4209728" y="6172428"/>
              <a:ext cx="1371600" cy="533400"/>
            </a:xfrm>
            <a:prstGeom prst="rect">
              <a:avLst/>
            </a:prstGeom>
            <a:solidFill>
              <a:schemeClr val="accent6">
                <a:lumMod val="60000"/>
                <a:lumOff val="4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111" name="Line 9"/>
            <p:cNvSpPr>
              <a:spLocks noChangeShapeType="1"/>
            </p:cNvSpPr>
            <p:nvPr/>
          </p:nvSpPr>
          <p:spPr bwMode="auto">
            <a:xfrm>
              <a:off x="2533328" y="6477228"/>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2" name="Line 10"/>
            <p:cNvSpPr>
              <a:spLocks noChangeShapeType="1"/>
            </p:cNvSpPr>
            <p:nvPr/>
          </p:nvSpPr>
          <p:spPr bwMode="auto">
            <a:xfrm flipV="1">
              <a:off x="2914328" y="5943828"/>
              <a:ext cx="2286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3" name="Line 11"/>
            <p:cNvSpPr>
              <a:spLocks noChangeShapeType="1"/>
            </p:cNvSpPr>
            <p:nvPr/>
          </p:nvSpPr>
          <p:spPr bwMode="auto">
            <a:xfrm>
              <a:off x="3142928" y="5943828"/>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4" name="Line 12"/>
            <p:cNvSpPr>
              <a:spLocks noChangeShapeType="1"/>
            </p:cNvSpPr>
            <p:nvPr/>
          </p:nvSpPr>
          <p:spPr bwMode="auto">
            <a:xfrm>
              <a:off x="3447728" y="5943828"/>
              <a:ext cx="304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5" name="Line 13"/>
            <p:cNvSpPr>
              <a:spLocks noChangeShapeType="1"/>
            </p:cNvSpPr>
            <p:nvPr/>
          </p:nvSpPr>
          <p:spPr bwMode="auto">
            <a:xfrm>
              <a:off x="3752528" y="6477228"/>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6" name="Line 14"/>
            <p:cNvSpPr>
              <a:spLocks noChangeShapeType="1"/>
            </p:cNvSpPr>
            <p:nvPr/>
          </p:nvSpPr>
          <p:spPr bwMode="auto">
            <a:xfrm>
              <a:off x="5581328" y="6477228"/>
              <a:ext cx="190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7" name="Text Box 21"/>
            <p:cNvSpPr txBox="1">
              <a:spLocks noChangeArrowheads="1"/>
            </p:cNvSpPr>
            <p:nvPr/>
          </p:nvSpPr>
          <p:spPr bwMode="auto">
            <a:xfrm>
              <a:off x="1237928" y="6293078"/>
              <a:ext cx="1257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modulator 1</a:t>
              </a:r>
            </a:p>
          </p:txBody>
        </p:sp>
        <p:sp>
          <p:nvSpPr>
            <p:cNvPr id="118" name="Text Box 22"/>
            <p:cNvSpPr txBox="1">
              <a:spLocks noChangeArrowheads="1"/>
            </p:cNvSpPr>
            <p:nvPr/>
          </p:nvSpPr>
          <p:spPr bwMode="auto">
            <a:xfrm>
              <a:off x="4427984" y="6293078"/>
              <a:ext cx="8803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t>radiator</a:t>
              </a:r>
            </a:p>
          </p:txBody>
        </p:sp>
        <p:sp>
          <p:nvSpPr>
            <p:cNvPr id="119" name="Line 24"/>
            <p:cNvSpPr>
              <a:spLocks noChangeShapeType="1"/>
            </p:cNvSpPr>
            <p:nvPr/>
          </p:nvSpPr>
          <p:spPr bwMode="auto">
            <a:xfrm>
              <a:off x="323528" y="6477228"/>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20" name="Text Box 25"/>
            <p:cNvSpPr txBox="1">
              <a:spLocks noChangeArrowheads="1"/>
            </p:cNvSpPr>
            <p:nvPr/>
          </p:nvSpPr>
          <p:spPr bwMode="auto">
            <a:xfrm>
              <a:off x="323528" y="6140678"/>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e-beam</a:t>
              </a:r>
            </a:p>
          </p:txBody>
        </p:sp>
        <p:sp>
          <p:nvSpPr>
            <p:cNvPr id="121" name="Line 26"/>
            <p:cNvSpPr>
              <a:spLocks noChangeShapeType="1"/>
            </p:cNvSpPr>
            <p:nvPr/>
          </p:nvSpPr>
          <p:spPr bwMode="auto">
            <a:xfrm flipV="1">
              <a:off x="653059" y="6477228"/>
              <a:ext cx="508669" cy="336148"/>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122" name="Text Box 28"/>
            <p:cNvSpPr txBox="1">
              <a:spLocks noChangeArrowheads="1"/>
            </p:cNvSpPr>
            <p:nvPr/>
          </p:nvSpPr>
          <p:spPr bwMode="auto">
            <a:xfrm>
              <a:off x="104131" y="6546830"/>
              <a:ext cx="62869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solidFill>
                    <a:srgbClr val="FF0000"/>
                  </a:solidFill>
                </a:rPr>
                <a:t>laser</a:t>
              </a:r>
              <a:endParaRPr lang="el-GR" altLang="de-DE" sz="1600" dirty="0">
                <a:solidFill>
                  <a:srgbClr val="FF0000"/>
                </a:solidFill>
                <a:cs typeface="Arial" pitchFamily="34" charset="0"/>
              </a:endParaRPr>
            </a:p>
          </p:txBody>
        </p:sp>
      </p:grpSp>
      <p:pic>
        <p:nvPicPr>
          <p:cNvPr id="1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539" y="2070016"/>
            <a:ext cx="2881633" cy="4427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4863908" y="1885249"/>
            <a:ext cx="1320656" cy="962768"/>
          </a:xfrm>
          <a:prstGeom prst="rect">
            <a:avLst/>
          </a:prstGeom>
        </p:spPr>
      </p:pic>
      <p:pic>
        <p:nvPicPr>
          <p:cNvPr id="8" name="Picture 7"/>
          <p:cNvPicPr>
            <a:picLocks noChangeAspect="1"/>
          </p:cNvPicPr>
          <p:nvPr/>
        </p:nvPicPr>
        <p:blipFill>
          <a:blip r:embed="rId5"/>
          <a:stretch>
            <a:fillRect/>
          </a:stretch>
        </p:blipFill>
        <p:spPr>
          <a:xfrm>
            <a:off x="6613464" y="1844824"/>
            <a:ext cx="1282737" cy="1035652"/>
          </a:xfrm>
          <a:prstGeom prst="rect">
            <a:avLst/>
          </a:prstGeom>
        </p:spPr>
      </p:pic>
      <p:sp>
        <p:nvSpPr>
          <p:cNvPr id="9" name="PlaceHolder 1">
            <a:extLst>
              <a:ext uri="{FF2B5EF4-FFF2-40B4-BE49-F238E27FC236}">
                <a16:creationId xmlns:a16="http://schemas.microsoft.com/office/drawing/2014/main" id="{4FA14262-01EB-975C-2CDB-70D5C2BCBCD3}"/>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High-gain harmonic generation (HGHG)</a:t>
            </a:r>
            <a:endParaRPr lang="de-DE" sz="2600" b="0" strike="noStrike" spc="-1" dirty="0">
              <a:solidFill>
                <a:srgbClr val="000000"/>
              </a:solidFill>
              <a:latin typeface="Aptos" panose="020B0004020202020204" pitchFamily="34" charset="0"/>
            </a:endParaRPr>
          </a:p>
        </p:txBody>
      </p:sp>
      <p:sp>
        <p:nvSpPr>
          <p:cNvPr id="11" name="Date Placeholder 10">
            <a:extLst>
              <a:ext uri="{FF2B5EF4-FFF2-40B4-BE49-F238E27FC236}">
                <a16:creationId xmlns:a16="http://schemas.microsoft.com/office/drawing/2014/main" id="{73694B86-224F-AA74-2C3F-188C09EA7CD6}"/>
              </a:ext>
            </a:extLst>
          </p:cNvPr>
          <p:cNvSpPr>
            <a:spLocks noGrp="1"/>
          </p:cNvSpPr>
          <p:nvPr>
            <p:ph type="dt" sz="half" idx="10"/>
          </p:nvPr>
        </p:nvSpPr>
        <p:spPr>
          <a:xfrm>
            <a:off x="9875880" y="6404400"/>
            <a:ext cx="1620360" cy="143640"/>
          </a:xfrm>
        </p:spPr>
        <p:txBody>
          <a:bodyPr/>
          <a:lstStyle/>
          <a:p>
            <a:r>
              <a:rPr lang="en-US"/>
              <a:t>1/7/2025</a:t>
            </a:r>
          </a:p>
        </p:txBody>
      </p:sp>
      <p:sp>
        <p:nvSpPr>
          <p:cNvPr id="12" name="Footer Placeholder 11">
            <a:extLst>
              <a:ext uri="{FF2B5EF4-FFF2-40B4-BE49-F238E27FC236}">
                <a16:creationId xmlns:a16="http://schemas.microsoft.com/office/drawing/2014/main" id="{AA48A59E-D6C3-DEB7-9DB4-6202727908A1}"/>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3" name="Slide Number Placeholder 12">
            <a:extLst>
              <a:ext uri="{FF2B5EF4-FFF2-40B4-BE49-F238E27FC236}">
                <a16:creationId xmlns:a16="http://schemas.microsoft.com/office/drawing/2014/main" id="{E181262A-2117-04FC-640C-F741D8D3F196}"/>
              </a:ext>
            </a:extLst>
          </p:cNvPr>
          <p:cNvSpPr>
            <a:spLocks noGrp="1"/>
          </p:cNvSpPr>
          <p:nvPr>
            <p:ph type="sldNum" sz="quarter" idx="12"/>
          </p:nvPr>
        </p:nvSpPr>
        <p:spPr/>
        <p:txBody>
          <a:bodyPr/>
          <a:lstStyle/>
          <a:p>
            <a:fld id="{2B53141B-806C-134B-AEBD-92C81C5280B5}" type="slidenum">
              <a:rPr lang="en-US" smtClean="0"/>
              <a:pPr/>
              <a:t>26</a:t>
            </a:fld>
            <a:endParaRPr lang="en-US"/>
          </a:p>
        </p:txBody>
      </p:sp>
    </p:spTree>
    <p:extLst>
      <p:ext uri="{BB962C8B-B14F-4D97-AF65-F5344CB8AC3E}">
        <p14:creationId xmlns:p14="http://schemas.microsoft.com/office/powerpoint/2010/main" val="274477399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0" y="3280994"/>
            <a:ext cx="6096000" cy="2880320"/>
          </a:xfrm>
        </p:spPr>
        <p:txBody>
          <a:bodyPr>
            <a:noAutofit/>
          </a:bodyPr>
          <a:lstStyle/>
          <a:p>
            <a:pPr lvl="1">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More sophisticated usage of chicanes and modulators using 2 optical lasers to get a given harmonic with less energy spread increase and better stability. </a:t>
            </a:r>
          </a:p>
          <a:p>
            <a:pPr lvl="1">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Original idea: </a:t>
            </a:r>
            <a:r>
              <a:rPr lang="en-US" sz="2000" i="1" dirty="0">
                <a:solidFill>
                  <a:srgbClr val="010000"/>
                </a:solidFill>
                <a:latin typeface="Aptos" panose="020B0004020202020204" pitchFamily="34" charset="0"/>
              </a:rPr>
              <a:t>[G. </a:t>
            </a:r>
            <a:r>
              <a:rPr lang="en-US" sz="2000" i="1" dirty="0" err="1">
                <a:solidFill>
                  <a:srgbClr val="010000"/>
                </a:solidFill>
                <a:latin typeface="Aptos" panose="020B0004020202020204" pitchFamily="34" charset="0"/>
              </a:rPr>
              <a:t>Stupakov</a:t>
            </a:r>
            <a:r>
              <a:rPr lang="en-US" sz="2000" i="1" dirty="0">
                <a:solidFill>
                  <a:srgbClr val="010000"/>
                </a:solidFill>
                <a:latin typeface="Aptos" panose="020B0004020202020204" pitchFamily="34" charset="0"/>
              </a:rPr>
              <a:t>, PRL 102, 074801, 2009] </a:t>
            </a:r>
          </a:p>
          <a:p>
            <a:pPr lvl="1">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rPr>
              <a:t> Demonstrated at FERMI down to   ~3 nm:                   </a:t>
            </a:r>
            <a:r>
              <a:rPr lang="en-US" sz="2000" i="1" dirty="0">
                <a:solidFill>
                  <a:srgbClr val="010000"/>
                </a:solidFill>
                <a:latin typeface="Aptos" panose="020B0004020202020204" pitchFamily="34" charset="0"/>
              </a:rPr>
              <a:t>[P. Rebernik et al, Nat. Phot. 13, 555, 2019]</a:t>
            </a:r>
          </a:p>
          <a:p>
            <a:pPr lvl="1">
              <a:buClr>
                <a:srgbClr val="0070C0"/>
              </a:buClr>
              <a:buFont typeface="Wingdings" panose="05000000000000000000" pitchFamily="2" charset="2"/>
              <a:buChar char="Ø"/>
            </a:pPr>
            <a:endParaRPr lang="en-US" sz="2000" dirty="0">
              <a:solidFill>
                <a:srgbClr val="010000"/>
              </a:solidFill>
              <a:latin typeface="Aptos" panose="020B0004020202020204" pitchFamily="34" charset="0"/>
            </a:endParaRPr>
          </a:p>
          <a:p>
            <a:pPr marL="0" indent="0">
              <a:buNone/>
            </a:pPr>
            <a:endParaRPr lang="en-US" sz="2000" dirty="0">
              <a:latin typeface="Aptos" panose="020B0004020202020204" pitchFamily="34" charset="0"/>
            </a:endParaRPr>
          </a:p>
        </p:txBody>
      </p:sp>
      <p:grpSp>
        <p:nvGrpSpPr>
          <p:cNvPr id="3" name="Group 2"/>
          <p:cNvGrpSpPr/>
          <p:nvPr/>
        </p:nvGrpSpPr>
        <p:grpSpPr>
          <a:xfrm>
            <a:off x="2178496" y="764704"/>
            <a:ext cx="8382000" cy="1373604"/>
            <a:chOff x="654496" y="3573016"/>
            <a:chExt cx="8382000" cy="1373604"/>
          </a:xfrm>
        </p:grpSpPr>
        <p:sp>
          <p:nvSpPr>
            <p:cNvPr id="4" name="Rectangle 5"/>
            <p:cNvSpPr>
              <a:spLocks noChangeArrowheads="1"/>
            </p:cNvSpPr>
            <p:nvPr/>
          </p:nvSpPr>
          <p:spPr bwMode="auto">
            <a:xfrm>
              <a:off x="1568896" y="3801616"/>
              <a:ext cx="1371600" cy="533400"/>
            </a:xfrm>
            <a:prstGeom prst="rect">
              <a:avLst/>
            </a:prstGeom>
            <a:solidFill>
              <a:schemeClr val="accent1">
                <a:lumMod val="40000"/>
                <a:lumOff val="6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5" name="Rectangle 7"/>
            <p:cNvSpPr>
              <a:spLocks noChangeArrowheads="1"/>
            </p:cNvSpPr>
            <p:nvPr/>
          </p:nvSpPr>
          <p:spPr bwMode="auto">
            <a:xfrm>
              <a:off x="4616896" y="3801616"/>
              <a:ext cx="1371600" cy="533400"/>
            </a:xfrm>
            <a:prstGeom prst="rect">
              <a:avLst/>
            </a:prstGeom>
            <a:solidFill>
              <a:schemeClr val="accent1">
                <a:lumMod val="40000"/>
                <a:lumOff val="6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7" name="Rectangle 8"/>
            <p:cNvSpPr>
              <a:spLocks noChangeArrowheads="1"/>
            </p:cNvSpPr>
            <p:nvPr/>
          </p:nvSpPr>
          <p:spPr bwMode="auto">
            <a:xfrm>
              <a:off x="7664896" y="3801616"/>
              <a:ext cx="1371600" cy="533400"/>
            </a:xfrm>
            <a:prstGeom prst="rect">
              <a:avLst/>
            </a:prstGeom>
            <a:solidFill>
              <a:schemeClr val="accent6">
                <a:lumMod val="60000"/>
                <a:lumOff val="40000"/>
              </a:schemeClr>
            </a:solidFill>
            <a:ln w="9525">
              <a:solidFill>
                <a:schemeClr val="tx1"/>
              </a:solidFill>
              <a:miter lim="800000"/>
              <a:headEnd/>
              <a:tailEnd/>
            </a:ln>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de-CH" altLang="de-DE"/>
            </a:p>
          </p:txBody>
        </p:sp>
        <p:sp>
          <p:nvSpPr>
            <p:cNvPr id="8" name="Line 9"/>
            <p:cNvSpPr>
              <a:spLocks noChangeShapeType="1"/>
            </p:cNvSpPr>
            <p:nvPr/>
          </p:nvSpPr>
          <p:spPr bwMode="auto">
            <a:xfrm>
              <a:off x="2940496" y="4106416"/>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9" name="Line 10"/>
            <p:cNvSpPr>
              <a:spLocks noChangeShapeType="1"/>
            </p:cNvSpPr>
            <p:nvPr/>
          </p:nvSpPr>
          <p:spPr bwMode="auto">
            <a:xfrm flipV="1">
              <a:off x="3321496" y="3573016"/>
              <a:ext cx="2286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0" name="Line 11"/>
            <p:cNvSpPr>
              <a:spLocks noChangeShapeType="1"/>
            </p:cNvSpPr>
            <p:nvPr/>
          </p:nvSpPr>
          <p:spPr bwMode="auto">
            <a:xfrm>
              <a:off x="3550096" y="3573016"/>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1" name="Line 12"/>
            <p:cNvSpPr>
              <a:spLocks noChangeShapeType="1"/>
            </p:cNvSpPr>
            <p:nvPr/>
          </p:nvSpPr>
          <p:spPr bwMode="auto">
            <a:xfrm>
              <a:off x="3854896" y="3573016"/>
              <a:ext cx="304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2" name="Line 13"/>
            <p:cNvSpPr>
              <a:spLocks noChangeShapeType="1"/>
            </p:cNvSpPr>
            <p:nvPr/>
          </p:nvSpPr>
          <p:spPr bwMode="auto">
            <a:xfrm>
              <a:off x="4159696" y="4106416"/>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3" name="Line 14"/>
            <p:cNvSpPr>
              <a:spLocks noChangeShapeType="1"/>
            </p:cNvSpPr>
            <p:nvPr/>
          </p:nvSpPr>
          <p:spPr bwMode="auto">
            <a:xfrm>
              <a:off x="5988496" y="4106416"/>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4" name="Line 15"/>
            <p:cNvSpPr>
              <a:spLocks noChangeShapeType="1"/>
            </p:cNvSpPr>
            <p:nvPr/>
          </p:nvSpPr>
          <p:spPr bwMode="auto">
            <a:xfrm flipV="1">
              <a:off x="6369496" y="3573016"/>
              <a:ext cx="2286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5" name="Line 16"/>
            <p:cNvSpPr>
              <a:spLocks noChangeShapeType="1"/>
            </p:cNvSpPr>
            <p:nvPr/>
          </p:nvSpPr>
          <p:spPr bwMode="auto">
            <a:xfrm>
              <a:off x="6598096" y="3573016"/>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6" name="Line 17"/>
            <p:cNvSpPr>
              <a:spLocks noChangeShapeType="1"/>
            </p:cNvSpPr>
            <p:nvPr/>
          </p:nvSpPr>
          <p:spPr bwMode="auto">
            <a:xfrm>
              <a:off x="6902896" y="3573016"/>
              <a:ext cx="304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7" name="Line 18"/>
            <p:cNvSpPr>
              <a:spLocks noChangeShapeType="1"/>
            </p:cNvSpPr>
            <p:nvPr/>
          </p:nvSpPr>
          <p:spPr bwMode="auto">
            <a:xfrm>
              <a:off x="7207696" y="4106416"/>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sp>
          <p:nvSpPr>
            <p:cNvPr id="18" name="Text Box 21"/>
            <p:cNvSpPr txBox="1">
              <a:spLocks noChangeArrowheads="1"/>
            </p:cNvSpPr>
            <p:nvPr/>
          </p:nvSpPr>
          <p:spPr bwMode="auto">
            <a:xfrm>
              <a:off x="1645096" y="3922266"/>
              <a:ext cx="1257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t>modulator 1</a:t>
              </a:r>
            </a:p>
          </p:txBody>
        </p:sp>
        <p:sp>
          <p:nvSpPr>
            <p:cNvPr id="19" name="Text Box 22"/>
            <p:cNvSpPr txBox="1">
              <a:spLocks noChangeArrowheads="1"/>
            </p:cNvSpPr>
            <p:nvPr/>
          </p:nvSpPr>
          <p:spPr bwMode="auto">
            <a:xfrm>
              <a:off x="4693096" y="3922266"/>
              <a:ext cx="1257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modulator 2</a:t>
              </a:r>
            </a:p>
          </p:txBody>
        </p:sp>
        <p:sp>
          <p:nvSpPr>
            <p:cNvPr id="20" name="Text Box 23"/>
            <p:cNvSpPr txBox="1">
              <a:spLocks noChangeArrowheads="1"/>
            </p:cNvSpPr>
            <p:nvPr/>
          </p:nvSpPr>
          <p:spPr bwMode="auto">
            <a:xfrm>
              <a:off x="7922071" y="3922266"/>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t>radiator</a:t>
              </a:r>
            </a:p>
          </p:txBody>
        </p:sp>
        <p:sp>
          <p:nvSpPr>
            <p:cNvPr id="21" name="Line 24"/>
            <p:cNvSpPr>
              <a:spLocks noChangeShapeType="1"/>
            </p:cNvSpPr>
            <p:nvPr/>
          </p:nvSpPr>
          <p:spPr bwMode="auto">
            <a:xfrm>
              <a:off x="730696" y="4106416"/>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2" name="Text Box 25"/>
            <p:cNvSpPr txBox="1">
              <a:spLocks noChangeArrowheads="1"/>
            </p:cNvSpPr>
            <p:nvPr/>
          </p:nvSpPr>
          <p:spPr bwMode="auto">
            <a:xfrm>
              <a:off x="730696" y="3769866"/>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a:t>e-beam</a:t>
              </a:r>
            </a:p>
          </p:txBody>
        </p:sp>
        <p:sp>
          <p:nvSpPr>
            <p:cNvPr id="23" name="Line 26"/>
            <p:cNvSpPr>
              <a:spLocks noChangeShapeType="1"/>
            </p:cNvSpPr>
            <p:nvPr/>
          </p:nvSpPr>
          <p:spPr bwMode="auto">
            <a:xfrm flipV="1">
              <a:off x="1111696" y="4106416"/>
              <a:ext cx="4572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4" name="Line 27"/>
            <p:cNvSpPr>
              <a:spLocks noChangeShapeType="1"/>
            </p:cNvSpPr>
            <p:nvPr/>
          </p:nvSpPr>
          <p:spPr bwMode="auto">
            <a:xfrm flipV="1">
              <a:off x="3854896" y="4106416"/>
              <a:ext cx="762000" cy="1524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5" name="Text Box 28"/>
            <p:cNvSpPr txBox="1">
              <a:spLocks noChangeArrowheads="1"/>
            </p:cNvSpPr>
            <p:nvPr/>
          </p:nvSpPr>
          <p:spPr bwMode="auto">
            <a:xfrm>
              <a:off x="654496" y="4608066"/>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solidFill>
                    <a:srgbClr val="FF0000"/>
                  </a:solidFill>
                </a:rPr>
                <a:t>laser </a:t>
              </a:r>
              <a:r>
                <a:rPr lang="de-CH" altLang="de-DE" sz="1600" dirty="0">
                  <a:solidFill>
                    <a:srgbClr val="FF0000"/>
                  </a:solidFill>
                  <a:cs typeface="Arial" pitchFamily="34" charset="0"/>
                </a:rPr>
                <a:t>1</a:t>
              </a:r>
              <a:endParaRPr lang="el-GR" altLang="de-DE" sz="1600" dirty="0">
                <a:solidFill>
                  <a:srgbClr val="FF0000"/>
                </a:solidFill>
                <a:cs typeface="Arial" pitchFamily="34" charset="0"/>
              </a:endParaRPr>
            </a:p>
          </p:txBody>
        </p:sp>
        <p:sp>
          <p:nvSpPr>
            <p:cNvPr id="26" name="Text Box 29"/>
            <p:cNvSpPr txBox="1">
              <a:spLocks noChangeArrowheads="1"/>
            </p:cNvSpPr>
            <p:nvPr/>
          </p:nvSpPr>
          <p:spPr bwMode="auto">
            <a:xfrm>
              <a:off x="3123709" y="4149080"/>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de-DE" sz="1600" dirty="0">
                  <a:solidFill>
                    <a:srgbClr val="FF0000"/>
                  </a:solidFill>
                </a:rPr>
                <a:t>laser </a:t>
              </a:r>
              <a:r>
                <a:rPr lang="de-CH" altLang="de-DE" sz="1600" dirty="0">
                  <a:solidFill>
                    <a:srgbClr val="FF0000"/>
                  </a:solidFill>
                  <a:cs typeface="Arial" pitchFamily="34" charset="0"/>
                </a:rPr>
                <a:t>2</a:t>
              </a:r>
              <a:endParaRPr lang="el-GR" altLang="de-DE" sz="1600" dirty="0">
                <a:solidFill>
                  <a:srgbClr val="FF0000"/>
                </a:solidFill>
                <a:cs typeface="Arial" pitchFamily="34" charset="0"/>
              </a:endParaRPr>
            </a:p>
          </p:txBody>
        </p:sp>
      </p:grpSp>
      <p:pic>
        <p:nvPicPr>
          <p:cNvPr id="34" name="Picture 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8484" y="1652618"/>
            <a:ext cx="1600424"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5880" y="1652618"/>
            <a:ext cx="1600424"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5856" y="1676013"/>
            <a:ext cx="1600424"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32304" y="1704588"/>
            <a:ext cx="1600424"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316" name="Straight Arrow Connector 13315"/>
          <p:cNvCxnSpPr/>
          <p:nvPr/>
        </p:nvCxnSpPr>
        <p:spPr bwMode="auto">
          <a:xfrm flipV="1">
            <a:off x="4426396" y="1282230"/>
            <a:ext cx="228600" cy="370389"/>
          </a:xfrm>
          <a:prstGeom prst="straightConnector1">
            <a:avLst/>
          </a:prstGeom>
          <a:solidFill>
            <a:schemeClr val="accent1"/>
          </a:solidFill>
          <a:ln w="19050" cap="flat" cmpd="sng" algn="ctr">
            <a:solidFill>
              <a:srgbClr val="0070C0"/>
            </a:solidFill>
            <a:prstDash val="solid"/>
            <a:round/>
            <a:headEnd type="none" w="med" len="med"/>
            <a:tailEnd type="arrow"/>
          </a:ln>
          <a:effectLst/>
        </p:spPr>
      </p:cxnSp>
      <p:cxnSp>
        <p:nvCxnSpPr>
          <p:cNvPr id="13318" name="Straight Arrow Connector 13317"/>
          <p:cNvCxnSpPr>
            <a:stCxn id="35" idx="0"/>
            <a:endCxn id="12" idx="0"/>
          </p:cNvCxnSpPr>
          <p:nvPr/>
        </p:nvCxnSpPr>
        <p:spPr bwMode="auto">
          <a:xfrm flipH="1" flipV="1">
            <a:off x="5683696" y="1298104"/>
            <a:ext cx="132396" cy="354514"/>
          </a:xfrm>
          <a:prstGeom prst="straightConnector1">
            <a:avLst/>
          </a:prstGeom>
          <a:solidFill>
            <a:schemeClr val="accent1"/>
          </a:solidFill>
          <a:ln w="19050" cap="flat" cmpd="sng" algn="ctr">
            <a:solidFill>
              <a:srgbClr val="0070C0"/>
            </a:solidFill>
            <a:prstDash val="solid"/>
            <a:round/>
            <a:headEnd type="none" w="med" len="med"/>
            <a:tailEnd type="arrow"/>
          </a:ln>
          <a:effectLst/>
        </p:spPr>
      </p:cxnSp>
      <p:cxnSp>
        <p:nvCxnSpPr>
          <p:cNvPr id="13320" name="Straight Arrow Connector 13319"/>
          <p:cNvCxnSpPr/>
          <p:nvPr/>
        </p:nvCxnSpPr>
        <p:spPr bwMode="auto">
          <a:xfrm flipV="1">
            <a:off x="7512496" y="1298104"/>
            <a:ext cx="190500" cy="354514"/>
          </a:xfrm>
          <a:prstGeom prst="straightConnector1">
            <a:avLst/>
          </a:prstGeom>
          <a:solidFill>
            <a:schemeClr val="accent1"/>
          </a:solidFill>
          <a:ln w="19050" cap="flat" cmpd="sng" algn="ctr">
            <a:solidFill>
              <a:srgbClr val="0070C0"/>
            </a:solidFill>
            <a:prstDash val="solid"/>
            <a:round/>
            <a:headEnd type="none" w="med" len="med"/>
            <a:tailEnd type="arrow"/>
          </a:ln>
          <a:effectLst/>
        </p:spPr>
      </p:cxnSp>
      <p:cxnSp>
        <p:nvCxnSpPr>
          <p:cNvPr id="13322" name="Straight Arrow Connector 13321"/>
          <p:cNvCxnSpPr/>
          <p:nvPr/>
        </p:nvCxnSpPr>
        <p:spPr bwMode="auto">
          <a:xfrm flipH="1" flipV="1">
            <a:off x="8960296" y="1282230"/>
            <a:ext cx="88032" cy="397093"/>
          </a:xfrm>
          <a:prstGeom prst="straightConnector1">
            <a:avLst/>
          </a:prstGeom>
          <a:solidFill>
            <a:schemeClr val="accent1"/>
          </a:solidFill>
          <a:ln w="19050" cap="flat" cmpd="sng" algn="ctr">
            <a:solidFill>
              <a:srgbClr val="0070C0"/>
            </a:solidFill>
            <a:prstDash val="solid"/>
            <a:round/>
            <a:headEnd type="none" w="med" len="med"/>
            <a:tailEnd type="arrow"/>
          </a:ln>
          <a:effectLst/>
        </p:spPr>
      </p:cxnSp>
      <p:pic>
        <p:nvPicPr>
          <p:cNvPr id="39" name="Picture 38" descr="fig3_stats_h36_h45.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36467" y="2978851"/>
            <a:ext cx="4781903" cy="3631036"/>
          </a:xfrm>
          <a:prstGeom prst="rect">
            <a:avLst/>
          </a:prstGeom>
          <a:noFill/>
          <a:ln>
            <a:noFill/>
          </a:ln>
        </p:spPr>
      </p:pic>
      <p:sp>
        <p:nvSpPr>
          <p:cNvPr id="29" name="PlaceHolder 1">
            <a:extLst>
              <a:ext uri="{FF2B5EF4-FFF2-40B4-BE49-F238E27FC236}">
                <a16:creationId xmlns:a16="http://schemas.microsoft.com/office/drawing/2014/main" id="{2B99001C-280E-1B8D-9297-E5FB3533B50A}"/>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Echo-enabled harmonic generation (EEHG)</a:t>
            </a:r>
            <a:endParaRPr lang="de-DE" sz="2600" b="0" strike="noStrike" spc="-1" dirty="0">
              <a:solidFill>
                <a:srgbClr val="000000"/>
              </a:solidFill>
              <a:latin typeface="Aptos" panose="020B0004020202020204" pitchFamily="34" charset="0"/>
            </a:endParaRPr>
          </a:p>
        </p:txBody>
      </p:sp>
      <p:sp>
        <p:nvSpPr>
          <p:cNvPr id="31" name="Date Placeholder 30">
            <a:extLst>
              <a:ext uri="{FF2B5EF4-FFF2-40B4-BE49-F238E27FC236}">
                <a16:creationId xmlns:a16="http://schemas.microsoft.com/office/drawing/2014/main" id="{BB38FC94-E2A2-8311-19D4-621A35E4AE71}"/>
              </a:ext>
            </a:extLst>
          </p:cNvPr>
          <p:cNvSpPr>
            <a:spLocks noGrp="1"/>
          </p:cNvSpPr>
          <p:nvPr>
            <p:ph type="dt" sz="half" idx="10"/>
          </p:nvPr>
        </p:nvSpPr>
        <p:spPr>
          <a:xfrm>
            <a:off x="9875880" y="6404400"/>
            <a:ext cx="1620360" cy="143640"/>
          </a:xfrm>
        </p:spPr>
        <p:txBody>
          <a:bodyPr/>
          <a:lstStyle/>
          <a:p>
            <a:r>
              <a:rPr lang="en-US"/>
              <a:t>1/7/2025</a:t>
            </a:r>
          </a:p>
        </p:txBody>
      </p:sp>
      <p:sp>
        <p:nvSpPr>
          <p:cNvPr id="32" name="Footer Placeholder 31">
            <a:extLst>
              <a:ext uri="{FF2B5EF4-FFF2-40B4-BE49-F238E27FC236}">
                <a16:creationId xmlns:a16="http://schemas.microsoft.com/office/drawing/2014/main" id="{AA478B33-686C-019F-CD19-292BDB2670AB}"/>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38" name="Slide Number Placeholder 37">
            <a:extLst>
              <a:ext uri="{FF2B5EF4-FFF2-40B4-BE49-F238E27FC236}">
                <a16:creationId xmlns:a16="http://schemas.microsoft.com/office/drawing/2014/main" id="{68CA3300-CE2E-9E8C-FC92-D8EB645C0BC2}"/>
              </a:ext>
            </a:extLst>
          </p:cNvPr>
          <p:cNvSpPr>
            <a:spLocks noGrp="1"/>
          </p:cNvSpPr>
          <p:nvPr>
            <p:ph type="sldNum" sz="quarter" idx="12"/>
          </p:nvPr>
        </p:nvSpPr>
        <p:spPr/>
        <p:txBody>
          <a:bodyPr/>
          <a:lstStyle/>
          <a:p>
            <a:fld id="{2B53141B-806C-134B-AEBD-92C81C5280B5}" type="slidenum">
              <a:rPr lang="en-US" smtClean="0"/>
              <a:pPr/>
              <a:t>27</a:t>
            </a:fld>
            <a:endParaRPr lang="en-US"/>
          </a:p>
        </p:txBody>
      </p:sp>
    </p:spTree>
    <p:extLst>
      <p:ext uri="{BB962C8B-B14F-4D97-AF65-F5344CB8AC3E}">
        <p14:creationId xmlns:p14="http://schemas.microsoft.com/office/powerpoint/2010/main" val="373477161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3" name="PlaceHolder 2"/>
          <p:cNvSpPr>
            <a:spLocks noGrp="1"/>
          </p:cNvSpPr>
          <p:nvPr>
            <p:ph type="title"/>
          </p:nvPr>
        </p:nvSpPr>
        <p:spPr>
          <a:xfrm>
            <a:off x="695160" y="278280"/>
            <a:ext cx="1000332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EEHG at </a:t>
            </a:r>
            <a:r>
              <a:rPr lang="en-GB" sz="2600" b="1" strike="noStrike" spc="-1" dirty="0" err="1">
                <a:solidFill>
                  <a:srgbClr val="000000"/>
                </a:solidFill>
                <a:latin typeface="Aptos"/>
              </a:rPr>
              <a:t>SwissFEL</a:t>
            </a:r>
            <a:endParaRPr lang="de-DE" sz="2600" b="0" strike="noStrike" spc="-1" dirty="0">
              <a:solidFill>
                <a:srgbClr val="000000"/>
              </a:solidFill>
              <a:latin typeface="Aptos"/>
            </a:endParaRPr>
          </a:p>
        </p:txBody>
      </p:sp>
      <p:pic>
        <p:nvPicPr>
          <p:cNvPr id="1564" name="Picture 1563">
            <a:hlinkClick r:id="" action="ppaction://media"/>
          </p:cNvPr>
          <p:cNvPicPr/>
          <p:nvPr>
            <a:videoFile r:link="rId2"/>
            <p:extLst>
              <p:ext uri="{DAA4B4D4-6D71-4841-9C94-3DE7FCFB9230}">
                <p14:media xmlns:p14="http://schemas.microsoft.com/office/powerpoint/2010/main" r:embed="rId1"/>
              </p:ext>
            </p:extLst>
          </p:nvPr>
        </p:nvPicPr>
        <p:blipFill>
          <a:blip r:embed="rId4"/>
          <a:stretch>
            <a:fillRect/>
          </a:stretch>
        </p:blipFill>
        <p:spPr>
          <a:xfrm>
            <a:off x="543001" y="2728704"/>
            <a:ext cx="4784760" cy="3588480"/>
          </a:xfrm>
          <a:prstGeom prst="rect">
            <a:avLst/>
          </a:prstGeom>
          <a:ln w="0">
            <a:noFill/>
          </a:ln>
        </p:spPr>
      </p:pic>
      <p:pic>
        <p:nvPicPr>
          <p:cNvPr id="1565" name="Picture 11"/>
          <p:cNvPicPr/>
          <p:nvPr/>
        </p:nvPicPr>
        <p:blipFill>
          <a:blip r:embed="rId5"/>
          <a:srcRect t="8188"/>
          <a:stretch/>
        </p:blipFill>
        <p:spPr>
          <a:xfrm>
            <a:off x="5976841" y="822960"/>
            <a:ext cx="6117480" cy="2926080"/>
          </a:xfrm>
          <a:prstGeom prst="rect">
            <a:avLst/>
          </a:prstGeom>
          <a:ln w="0">
            <a:noFill/>
          </a:ln>
        </p:spPr>
      </p:pic>
      <p:pic>
        <p:nvPicPr>
          <p:cNvPr id="1566" name="Picture 12"/>
          <p:cNvPicPr/>
          <p:nvPr/>
        </p:nvPicPr>
        <p:blipFill>
          <a:blip r:embed="rId6"/>
          <a:srcRect l="4475"/>
          <a:stretch/>
        </p:blipFill>
        <p:spPr>
          <a:xfrm>
            <a:off x="6150721" y="3474720"/>
            <a:ext cx="5943600" cy="2926080"/>
          </a:xfrm>
          <a:prstGeom prst="rect">
            <a:avLst/>
          </a:prstGeom>
          <a:ln w="0">
            <a:noFill/>
          </a:ln>
        </p:spPr>
      </p:pic>
      <p:sp>
        <p:nvSpPr>
          <p:cNvPr id="1567" name="TextBox 1566"/>
          <p:cNvSpPr txBox="1"/>
          <p:nvPr/>
        </p:nvSpPr>
        <p:spPr>
          <a:xfrm>
            <a:off x="7643281" y="2891880"/>
            <a:ext cx="1188720" cy="308520"/>
          </a:xfrm>
          <a:prstGeom prst="rect">
            <a:avLst/>
          </a:prstGeom>
          <a:noFill/>
          <a:ln w="0">
            <a:noFill/>
          </a:ln>
        </p:spPr>
        <p:txBody>
          <a:bodyPr lIns="90000" tIns="45000" rIns="90000" bIns="45000" anchor="t">
            <a:noAutofit/>
          </a:bodyPr>
          <a:lstStyle/>
          <a:p>
            <a:r>
              <a:rPr lang="en-US" sz="1400" b="1" strike="noStrike" spc="-1">
                <a:solidFill>
                  <a:srgbClr val="FFFF00"/>
                </a:solidFill>
                <a:latin typeface="Aptos"/>
              </a:rPr>
              <a:t>SASE</a:t>
            </a:r>
            <a:endParaRPr lang="en-US" sz="1400" b="0" strike="noStrike" spc="-1">
              <a:latin typeface="Arial"/>
            </a:endParaRPr>
          </a:p>
        </p:txBody>
      </p:sp>
      <p:sp>
        <p:nvSpPr>
          <p:cNvPr id="1568" name="Straight Connector 1567"/>
          <p:cNvSpPr/>
          <p:nvPr/>
        </p:nvSpPr>
        <p:spPr>
          <a:xfrm>
            <a:off x="6699361" y="3173040"/>
            <a:ext cx="2560320" cy="0"/>
          </a:xfrm>
          <a:prstGeom prst="line">
            <a:avLst/>
          </a:prstGeom>
          <a:ln w="12600">
            <a:solidFill>
              <a:srgbClr val="FFFF00"/>
            </a:solidFill>
            <a:round/>
            <a:headEnd type="triangle" w="med" len="me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569" name="TextBox 1568"/>
          <p:cNvSpPr txBox="1"/>
          <p:nvPr/>
        </p:nvSpPr>
        <p:spPr>
          <a:xfrm>
            <a:off x="7643281" y="5543640"/>
            <a:ext cx="1188720" cy="308520"/>
          </a:xfrm>
          <a:prstGeom prst="rect">
            <a:avLst/>
          </a:prstGeom>
          <a:noFill/>
          <a:ln w="0">
            <a:noFill/>
          </a:ln>
        </p:spPr>
        <p:txBody>
          <a:bodyPr lIns="90000" tIns="45000" rIns="90000" bIns="45000" anchor="t">
            <a:noAutofit/>
          </a:bodyPr>
          <a:lstStyle/>
          <a:p>
            <a:r>
              <a:rPr lang="en-US" sz="1400" b="1" strike="noStrike" spc="-1">
                <a:solidFill>
                  <a:srgbClr val="FFFF00"/>
                </a:solidFill>
                <a:latin typeface="Aptos"/>
              </a:rPr>
              <a:t>SASE</a:t>
            </a:r>
            <a:endParaRPr lang="en-US" sz="1400" b="0" strike="noStrike" spc="-1">
              <a:latin typeface="Arial"/>
            </a:endParaRPr>
          </a:p>
        </p:txBody>
      </p:sp>
      <p:sp>
        <p:nvSpPr>
          <p:cNvPr id="1570" name="Straight Connector 1569"/>
          <p:cNvSpPr/>
          <p:nvPr/>
        </p:nvSpPr>
        <p:spPr>
          <a:xfrm>
            <a:off x="6699361" y="5824800"/>
            <a:ext cx="2560320" cy="0"/>
          </a:xfrm>
          <a:prstGeom prst="line">
            <a:avLst/>
          </a:prstGeom>
          <a:ln w="12600">
            <a:solidFill>
              <a:srgbClr val="FFFF00"/>
            </a:solidFill>
            <a:round/>
            <a:headEnd type="triangle" w="med" len="me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571" name="TextBox 1570"/>
          <p:cNvSpPr txBox="1"/>
          <p:nvPr/>
        </p:nvSpPr>
        <p:spPr>
          <a:xfrm>
            <a:off x="10203601" y="2882880"/>
            <a:ext cx="1188720" cy="308520"/>
          </a:xfrm>
          <a:prstGeom prst="rect">
            <a:avLst/>
          </a:prstGeom>
          <a:noFill/>
          <a:ln w="0">
            <a:noFill/>
          </a:ln>
        </p:spPr>
        <p:txBody>
          <a:bodyPr lIns="90000" tIns="45000" rIns="90000" bIns="45000" anchor="t">
            <a:noAutofit/>
          </a:bodyPr>
          <a:lstStyle/>
          <a:p>
            <a:r>
              <a:rPr lang="en-US" sz="1400" b="1" strike="noStrike" spc="-1">
                <a:solidFill>
                  <a:srgbClr val="FFFF00"/>
                </a:solidFill>
                <a:latin typeface="Aptos"/>
              </a:rPr>
              <a:t>EEHG</a:t>
            </a:r>
            <a:endParaRPr lang="en-US" sz="1400" b="0" strike="noStrike" spc="-1">
              <a:latin typeface="Arial"/>
            </a:endParaRPr>
          </a:p>
        </p:txBody>
      </p:sp>
      <p:sp>
        <p:nvSpPr>
          <p:cNvPr id="1572" name="Straight Connector 1571"/>
          <p:cNvSpPr/>
          <p:nvPr/>
        </p:nvSpPr>
        <p:spPr>
          <a:xfrm>
            <a:off x="9259681" y="3164040"/>
            <a:ext cx="2560320" cy="0"/>
          </a:xfrm>
          <a:prstGeom prst="line">
            <a:avLst/>
          </a:prstGeom>
          <a:ln w="12600">
            <a:solidFill>
              <a:srgbClr val="FFFF00"/>
            </a:solidFill>
            <a:round/>
            <a:headEnd type="triangle" w="med" len="me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573" name="TextBox 1572"/>
          <p:cNvSpPr txBox="1"/>
          <p:nvPr/>
        </p:nvSpPr>
        <p:spPr>
          <a:xfrm>
            <a:off x="10239601" y="5543640"/>
            <a:ext cx="1188720" cy="308520"/>
          </a:xfrm>
          <a:prstGeom prst="rect">
            <a:avLst/>
          </a:prstGeom>
          <a:noFill/>
          <a:ln w="0">
            <a:noFill/>
          </a:ln>
        </p:spPr>
        <p:txBody>
          <a:bodyPr lIns="90000" tIns="45000" rIns="90000" bIns="45000" anchor="t">
            <a:noAutofit/>
          </a:bodyPr>
          <a:lstStyle/>
          <a:p>
            <a:r>
              <a:rPr lang="en-US" sz="1400" b="1" strike="noStrike" spc="-1">
                <a:solidFill>
                  <a:srgbClr val="FFFF00"/>
                </a:solidFill>
                <a:latin typeface="Aptos"/>
              </a:rPr>
              <a:t>EEHG</a:t>
            </a:r>
            <a:endParaRPr lang="en-US" sz="1400" b="0" strike="noStrike" spc="-1">
              <a:latin typeface="Arial"/>
            </a:endParaRPr>
          </a:p>
        </p:txBody>
      </p:sp>
      <p:sp>
        <p:nvSpPr>
          <p:cNvPr id="1574" name="Straight Connector 1573"/>
          <p:cNvSpPr/>
          <p:nvPr/>
        </p:nvSpPr>
        <p:spPr>
          <a:xfrm>
            <a:off x="9295681" y="5824800"/>
            <a:ext cx="2560320" cy="0"/>
          </a:xfrm>
          <a:prstGeom prst="line">
            <a:avLst/>
          </a:prstGeom>
          <a:ln w="12600">
            <a:solidFill>
              <a:srgbClr val="FFFF00"/>
            </a:solidFill>
            <a:round/>
            <a:headEnd type="triangle" w="med" len="me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575" name="TextBox 1574"/>
          <p:cNvSpPr txBox="1"/>
          <p:nvPr/>
        </p:nvSpPr>
        <p:spPr>
          <a:xfrm>
            <a:off x="9379201" y="1769760"/>
            <a:ext cx="2715120" cy="757800"/>
          </a:xfrm>
          <a:prstGeom prst="rect">
            <a:avLst/>
          </a:prstGeom>
          <a:noFill/>
          <a:ln w="0">
            <a:noFill/>
          </a:ln>
        </p:spPr>
        <p:txBody>
          <a:bodyPr lIns="90000" tIns="45000" rIns="90000" bIns="45000" anchor="t">
            <a:noAutofit/>
          </a:bodyPr>
          <a:lstStyle/>
          <a:p>
            <a:r>
              <a:rPr lang="en-US" sz="1200" b="0" strike="noStrike" spc="-1">
                <a:solidFill>
                  <a:srgbClr val="FFFF00"/>
                </a:solidFill>
                <a:latin typeface="Aptos"/>
              </a:rPr>
              <a:t>Bandwidth Reduction: about 14</a:t>
            </a:r>
            <a:endParaRPr lang="en-US" sz="1200" b="0" strike="noStrike" spc="-1">
              <a:latin typeface="Arial"/>
            </a:endParaRPr>
          </a:p>
        </p:txBody>
      </p:sp>
      <p:sp>
        <p:nvSpPr>
          <p:cNvPr id="1576" name="TextBox 1575"/>
          <p:cNvSpPr txBox="1"/>
          <p:nvPr/>
        </p:nvSpPr>
        <p:spPr>
          <a:xfrm>
            <a:off x="9379201" y="4389120"/>
            <a:ext cx="2715120" cy="757800"/>
          </a:xfrm>
          <a:prstGeom prst="rect">
            <a:avLst/>
          </a:prstGeom>
          <a:noFill/>
          <a:ln w="0">
            <a:noFill/>
          </a:ln>
        </p:spPr>
        <p:txBody>
          <a:bodyPr lIns="90000" tIns="45000" rIns="90000" bIns="45000" anchor="t">
            <a:noAutofit/>
          </a:bodyPr>
          <a:lstStyle/>
          <a:p>
            <a:r>
              <a:rPr lang="en-US" sz="1200" b="0" strike="noStrike" spc="-1">
                <a:solidFill>
                  <a:srgbClr val="FFFF00"/>
                </a:solidFill>
                <a:latin typeface="Aptos"/>
              </a:rPr>
              <a:t>Bandwidth Reduction: about 8.5</a:t>
            </a:r>
            <a:endParaRPr lang="en-US" sz="1200" b="0" strike="noStrike" spc="-1">
              <a:latin typeface="Arial"/>
            </a:endParaRPr>
          </a:p>
        </p:txBody>
      </p:sp>
      <p:sp>
        <p:nvSpPr>
          <p:cNvPr id="1577" name="TextBox 1576"/>
          <p:cNvSpPr txBox="1"/>
          <p:nvPr/>
        </p:nvSpPr>
        <p:spPr>
          <a:xfrm>
            <a:off x="9351121" y="914400"/>
            <a:ext cx="1554480" cy="526680"/>
          </a:xfrm>
          <a:prstGeom prst="rect">
            <a:avLst/>
          </a:prstGeom>
          <a:noFill/>
          <a:ln w="0">
            <a:noFill/>
          </a:ln>
        </p:spPr>
        <p:txBody>
          <a:bodyPr lIns="90000" tIns="45000" rIns="90000" bIns="45000" anchor="t">
            <a:noAutofit/>
          </a:bodyPr>
          <a:lstStyle/>
          <a:p>
            <a:r>
              <a:rPr lang="en-US" sz="1400" b="1" strike="noStrike" spc="-1" dirty="0">
                <a:solidFill>
                  <a:srgbClr val="FFFF00"/>
                </a:solidFill>
                <a:latin typeface="Aptos"/>
              </a:rPr>
              <a:t>Shift 1</a:t>
            </a:r>
            <a:endParaRPr lang="en-US" sz="1400" b="0" strike="noStrike" spc="-1" dirty="0">
              <a:latin typeface="Arial"/>
            </a:endParaRPr>
          </a:p>
        </p:txBody>
      </p:sp>
      <p:sp>
        <p:nvSpPr>
          <p:cNvPr id="1578" name="TextBox 1577"/>
          <p:cNvSpPr txBox="1"/>
          <p:nvPr/>
        </p:nvSpPr>
        <p:spPr>
          <a:xfrm>
            <a:off x="9351121" y="3657600"/>
            <a:ext cx="1554480" cy="526680"/>
          </a:xfrm>
          <a:prstGeom prst="rect">
            <a:avLst/>
          </a:prstGeom>
          <a:noFill/>
          <a:ln w="0">
            <a:noFill/>
          </a:ln>
        </p:spPr>
        <p:txBody>
          <a:bodyPr lIns="90000" tIns="45000" rIns="90000" bIns="45000" anchor="t">
            <a:noAutofit/>
          </a:bodyPr>
          <a:lstStyle/>
          <a:p>
            <a:r>
              <a:rPr lang="en-US" sz="1400" b="1" strike="noStrike" spc="-1" dirty="0">
                <a:solidFill>
                  <a:srgbClr val="FFFF00"/>
                </a:solidFill>
                <a:latin typeface="Aptos"/>
              </a:rPr>
              <a:t>Shift 2</a:t>
            </a:r>
            <a:endParaRPr lang="en-US" sz="1400" b="0" strike="noStrike" spc="-1" dirty="0">
              <a:latin typeface="Arial"/>
            </a:endParaRPr>
          </a:p>
        </p:txBody>
      </p:sp>
      <p:sp>
        <p:nvSpPr>
          <p:cNvPr id="4" name="PlaceHolder 3"/>
          <p:cNvSpPr>
            <a:spLocks noGrp="1"/>
          </p:cNvSpPr>
          <p:nvPr>
            <p:ph type="ftr" idx="2"/>
          </p:nvPr>
        </p:nvSpPr>
        <p:spPr/>
        <p:txBody>
          <a:bodyPr/>
          <a:lstStyle/>
          <a:p>
            <a:r>
              <a:t>PSI Center for Accelerator Science and Engineering</a:t>
            </a:r>
          </a:p>
        </p:txBody>
      </p:sp>
      <p:sp>
        <p:nvSpPr>
          <p:cNvPr id="6" name="PlaceHolder 5"/>
          <p:cNvSpPr>
            <a:spLocks noGrp="1"/>
          </p:cNvSpPr>
          <p:nvPr>
            <p:ph type="dt" idx="1"/>
          </p:nvPr>
        </p:nvSpPr>
        <p:spPr>
          <a:xfrm>
            <a:off x="10448761" y="6404400"/>
            <a:ext cx="1620360" cy="143640"/>
          </a:xfrm>
        </p:spPr>
        <p:txBody>
          <a:bodyPr/>
          <a:lstStyle/>
          <a:p>
            <a:r>
              <a:rPr lang="en-US"/>
              <a:t>1/7/2025</a:t>
            </a:r>
          </a:p>
        </p:txBody>
      </p:sp>
      <p:sp>
        <p:nvSpPr>
          <p:cNvPr id="2" name="TextBox 1">
            <a:extLst>
              <a:ext uri="{FF2B5EF4-FFF2-40B4-BE49-F238E27FC236}">
                <a16:creationId xmlns:a16="http://schemas.microsoft.com/office/drawing/2014/main" id="{FEC889A6-9CCC-461E-737E-B6C212A83ABF}"/>
              </a:ext>
            </a:extLst>
          </p:cNvPr>
          <p:cNvSpPr txBox="1"/>
          <p:nvPr/>
        </p:nvSpPr>
        <p:spPr>
          <a:xfrm>
            <a:off x="488663" y="906374"/>
            <a:ext cx="5159517" cy="707886"/>
          </a:xfrm>
          <a:prstGeom prst="rect">
            <a:avLst/>
          </a:prstGeom>
          <a:noFill/>
          <a:ln>
            <a:solidFill>
              <a:schemeClr val="accent1"/>
            </a:solidFill>
          </a:ln>
        </p:spPr>
        <p:txBody>
          <a:bodyPr wrap="square" rtlCol="0">
            <a:spAutoFit/>
          </a:bodyPr>
          <a:lstStyle/>
          <a:p>
            <a:pPr algn="ctr"/>
            <a:r>
              <a:rPr lang="en-US" sz="2000" b="1" dirty="0">
                <a:latin typeface="Aptos" panose="020B0004020202020204" pitchFamily="34" charset="0"/>
              </a:rPr>
              <a:t>Demonstrated at ~4 nm (335 eV)</a:t>
            </a:r>
          </a:p>
          <a:p>
            <a:pPr algn="ctr"/>
            <a:r>
              <a:rPr lang="en-US" sz="2000" b="1" dirty="0">
                <a:latin typeface="Aptos" panose="020B0004020202020204" pitchFamily="34" charset="0"/>
              </a:rPr>
              <a:t>Plan to reach 1 nm </a:t>
            </a:r>
            <a:endParaRPr lang="en-US" sz="2000" dirty="0">
              <a:latin typeface="Aptos" panose="020B0004020202020204" pitchFamily="34" charset="0"/>
            </a:endParaRPr>
          </a:p>
        </p:txBody>
      </p:sp>
      <p:sp>
        <p:nvSpPr>
          <p:cNvPr id="7" name="TextBox 6">
            <a:extLst>
              <a:ext uri="{FF2B5EF4-FFF2-40B4-BE49-F238E27FC236}">
                <a16:creationId xmlns:a16="http://schemas.microsoft.com/office/drawing/2014/main" id="{86F9E865-5329-97C0-A044-7DE06D7AF277}"/>
              </a:ext>
            </a:extLst>
          </p:cNvPr>
          <p:cNvSpPr txBox="1"/>
          <p:nvPr/>
        </p:nvSpPr>
        <p:spPr>
          <a:xfrm>
            <a:off x="323680" y="2156884"/>
            <a:ext cx="6094378" cy="707886"/>
          </a:xfrm>
          <a:prstGeom prst="rect">
            <a:avLst/>
          </a:prstGeom>
          <a:noFill/>
        </p:spPr>
        <p:txBody>
          <a:bodyPr wrap="square">
            <a:spAutoFit/>
          </a:bodyPr>
          <a:lstStyle/>
          <a:p>
            <a:r>
              <a:rPr lang="en-US" sz="2000" dirty="0">
                <a:latin typeface="Aptos" panose="020B0004020202020204" pitchFamily="34" charset="0"/>
              </a:rPr>
              <a:t>Bandwidth improved by one order of magnitude, </a:t>
            </a:r>
          </a:p>
          <a:p>
            <a:pPr algn="ctr"/>
            <a:r>
              <a:rPr lang="en-US" sz="2000" dirty="0">
                <a:latin typeface="Aptos" panose="020B0004020202020204" pitchFamily="34" charset="0"/>
              </a:rPr>
              <a:t>enhanced photon energy stability</a:t>
            </a:r>
            <a:endParaRPr lang="de-CH" sz="2000" dirty="0">
              <a:latin typeface="Aptos" panose="020B0004020202020204" pitchFamily="34" charset="0"/>
            </a:endParaRPr>
          </a:p>
        </p:txBody>
      </p:sp>
      <p:sp>
        <p:nvSpPr>
          <p:cNvPr id="3" name="Slide Number Placeholder 2">
            <a:extLst>
              <a:ext uri="{FF2B5EF4-FFF2-40B4-BE49-F238E27FC236}">
                <a16:creationId xmlns:a16="http://schemas.microsoft.com/office/drawing/2014/main" id="{306BCD38-D7FE-B21A-B923-17D21BF2BBAD}"/>
              </a:ext>
            </a:extLst>
          </p:cNvPr>
          <p:cNvSpPr>
            <a:spLocks noGrp="1"/>
          </p:cNvSpPr>
          <p:nvPr>
            <p:ph type="sldNum" idx="3"/>
          </p:nvPr>
        </p:nvSpPr>
        <p:spPr/>
        <p:txBody>
          <a:bodyPr/>
          <a:lstStyle/>
          <a:p>
            <a:fld id="{E7C0B398-E953-45B6-AFBE-164B2CD7E132}" type="slidenum">
              <a:rPr lang="en-US" smtClean="0"/>
              <a:t>28</a:t>
            </a:fld>
            <a:endParaRPr lang="en-US"/>
          </a:p>
        </p:txBody>
      </p:sp>
    </p:spTree>
    <p:extLst>
      <p:ext uri="{BB962C8B-B14F-4D97-AF65-F5344CB8AC3E}">
        <p14:creationId xmlns:p14="http://schemas.microsoft.com/office/powerpoint/2010/main" val="2506316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Self seeding</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29</a:t>
            </a:fld>
            <a:endParaRPr lang="en-US"/>
          </a:p>
        </p:txBody>
      </p:sp>
    </p:spTree>
    <p:extLst>
      <p:ext uri="{BB962C8B-B14F-4D97-AF65-F5344CB8AC3E}">
        <p14:creationId xmlns:p14="http://schemas.microsoft.com/office/powerpoint/2010/main" val="3328074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60" y="1143000"/>
            <a:ext cx="9896640" cy="5105400"/>
          </a:xfrm>
        </p:spPr>
        <p:txBody>
          <a:bodyPr>
            <a:normAutofit/>
          </a:bodyPr>
          <a:lstStyle/>
          <a:p>
            <a:pPr>
              <a:spcBef>
                <a:spcPts val="1200"/>
              </a:spcBef>
              <a:buClr>
                <a:srgbClr val="0070C0"/>
              </a:buClr>
              <a:buFont typeface="Wingdings" panose="05000000000000000000" pitchFamily="2" charset="2"/>
              <a:buChar char="§"/>
            </a:pPr>
            <a:r>
              <a:rPr lang="en-US" sz="2000" dirty="0">
                <a:latin typeface="Aptos" panose="020B0004020202020204" pitchFamily="34" charset="0"/>
              </a:rPr>
              <a:t>Standard FELs produce </a:t>
            </a:r>
            <a:r>
              <a:rPr lang="en-US" sz="2000" i="1" dirty="0">
                <a:latin typeface="Aptos" panose="020B0004020202020204" pitchFamily="34" charset="0"/>
              </a:rPr>
              <a:t>transversely</a:t>
            </a:r>
            <a:r>
              <a:rPr lang="en-US" sz="2000" dirty="0">
                <a:latin typeface="Aptos" panose="020B0004020202020204" pitchFamily="34" charset="0"/>
              </a:rPr>
              <a:t> coherent radiation with peak powers of 10-100 GW and pulse durations of tens of fs or shorter</a:t>
            </a:r>
          </a:p>
          <a:p>
            <a:pPr>
              <a:spcBef>
                <a:spcPts val="1200"/>
              </a:spcBef>
              <a:buClr>
                <a:srgbClr val="0070C0"/>
              </a:buClr>
              <a:buFont typeface="Wingdings" panose="05000000000000000000" pitchFamily="2" charset="2"/>
              <a:buChar char="§"/>
            </a:pPr>
            <a:r>
              <a:rPr lang="en-US" sz="2000" dirty="0">
                <a:latin typeface="Aptos" panose="020B0004020202020204" pitchFamily="34" charset="0"/>
              </a:rPr>
              <a:t>State-of-the-art FEL facilities are based on the SASE process starting from the electrons’ shot noise. The obtained radiation is not longitudinally coherent, with power and spectral profiles consisting of multiple uncorrelated spikes. The relative bandwidth in the order of the Pierce-parameter </a:t>
            </a:r>
            <a:r>
              <a:rPr lang="el-GR" sz="2000" i="1" dirty="0">
                <a:latin typeface="Aptos" panose="020B0004020202020204" pitchFamily="34" charset="0"/>
              </a:rPr>
              <a:t>ρ</a:t>
            </a:r>
            <a:r>
              <a:rPr lang="en-US" sz="2000" dirty="0">
                <a:latin typeface="Aptos" panose="020B0004020202020204" pitchFamily="34" charset="0"/>
              </a:rPr>
              <a:t> (10</a:t>
            </a:r>
            <a:r>
              <a:rPr lang="en-US" sz="2000" baseline="30000" dirty="0">
                <a:latin typeface="Aptos" panose="020B0004020202020204" pitchFamily="34" charset="0"/>
              </a:rPr>
              <a:t>-3</a:t>
            </a:r>
            <a:r>
              <a:rPr lang="en-US" sz="2000" dirty="0">
                <a:latin typeface="Aptos" panose="020B0004020202020204" pitchFamily="34" charset="0"/>
              </a:rPr>
              <a:t> – 10</a:t>
            </a:r>
            <a:r>
              <a:rPr lang="en-US" sz="2000" baseline="30000" dirty="0">
                <a:latin typeface="Aptos" panose="020B0004020202020204" pitchFamily="34" charset="0"/>
              </a:rPr>
              <a:t>-4</a:t>
            </a:r>
            <a:r>
              <a:rPr lang="en-US" sz="2000" dirty="0">
                <a:latin typeface="Aptos" panose="020B0004020202020204" pitchFamily="34" charset="0"/>
              </a:rPr>
              <a:t> for X-ray FELs)</a:t>
            </a:r>
          </a:p>
          <a:p>
            <a:pPr>
              <a:spcBef>
                <a:spcPts val="1200"/>
              </a:spcBef>
              <a:buClr>
                <a:srgbClr val="0070C0"/>
              </a:buClr>
              <a:buFont typeface="Wingdings" panose="05000000000000000000" pitchFamily="2" charset="2"/>
              <a:buChar char="§"/>
            </a:pPr>
            <a:r>
              <a:rPr lang="en-US" sz="2000" dirty="0">
                <a:latin typeface="Aptos" panose="020B0004020202020204" pitchFamily="34" charset="0"/>
              </a:rPr>
              <a:t>In general, standard SASE-FEL is lacking </a:t>
            </a:r>
            <a:r>
              <a:rPr lang="en-US" sz="2000" i="1" dirty="0">
                <a:latin typeface="Aptos" panose="020B0004020202020204" pitchFamily="34" charset="0"/>
              </a:rPr>
              <a:t>individual</a:t>
            </a:r>
            <a:r>
              <a:rPr lang="en-US" sz="2000" dirty="0">
                <a:latin typeface="Aptos" panose="020B0004020202020204" pitchFamily="34" charset="0"/>
              </a:rPr>
              <a:t> control on several radiation properties, namely </a:t>
            </a:r>
            <a:r>
              <a:rPr lang="en-US" sz="2000" i="1" dirty="0">
                <a:latin typeface="Aptos" panose="020B0004020202020204" pitchFamily="34" charset="0"/>
              </a:rPr>
              <a:t>longitudinal</a:t>
            </a:r>
            <a:r>
              <a:rPr lang="en-US" sz="2000" dirty="0">
                <a:latin typeface="Aptos" panose="020B0004020202020204" pitchFamily="34" charset="0"/>
              </a:rPr>
              <a:t> coherence, bandwidth, polarization, pulse length and power. Moreover, SASE is not intrinsically locked to an external signal. </a:t>
            </a:r>
          </a:p>
          <a:p>
            <a:pPr lvl="1">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lvl="1">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
            </a:pPr>
            <a:endParaRPr lang="en-US" sz="2000" dirty="0">
              <a:latin typeface="Aptos" panose="020B0004020202020204" pitchFamily="34" charset="0"/>
            </a:endParaRPr>
          </a:p>
        </p:txBody>
      </p:sp>
      <p:sp>
        <p:nvSpPr>
          <p:cNvPr id="5" name="PlaceHolder 1">
            <a:extLst>
              <a:ext uri="{FF2B5EF4-FFF2-40B4-BE49-F238E27FC236}">
                <a16:creationId xmlns:a16="http://schemas.microsoft.com/office/drawing/2014/main" id="{2324C1A4-1D14-8185-65B3-AC5DF91095B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Introduction</a:t>
            </a:r>
            <a:endParaRPr lang="de-DE" sz="2600" b="0" strike="noStrike" spc="-1" dirty="0">
              <a:solidFill>
                <a:srgbClr val="000000"/>
              </a:solidFill>
              <a:latin typeface="Aptos"/>
            </a:endParaRPr>
          </a:p>
        </p:txBody>
      </p:sp>
      <p:sp>
        <p:nvSpPr>
          <p:cNvPr id="4" name="Date Placeholder 3">
            <a:extLst>
              <a:ext uri="{FF2B5EF4-FFF2-40B4-BE49-F238E27FC236}">
                <a16:creationId xmlns:a16="http://schemas.microsoft.com/office/drawing/2014/main" id="{6550C50E-6178-18FC-C603-B350D733E329}"/>
              </a:ext>
            </a:extLst>
          </p:cNvPr>
          <p:cNvSpPr>
            <a:spLocks noGrp="1"/>
          </p:cNvSpPr>
          <p:nvPr>
            <p:ph type="dt" sz="half" idx="10"/>
          </p:nvPr>
        </p:nvSpPr>
        <p:spPr>
          <a:xfrm>
            <a:off x="9875880" y="6404400"/>
            <a:ext cx="1620360" cy="143640"/>
          </a:xfrm>
        </p:spPr>
        <p:txBody>
          <a:bodyPr/>
          <a:lstStyle/>
          <a:p>
            <a:r>
              <a:rPr lang="en-US"/>
              <a:t>1/7/2025</a:t>
            </a:r>
          </a:p>
        </p:txBody>
      </p:sp>
      <p:sp>
        <p:nvSpPr>
          <p:cNvPr id="6" name="Footer Placeholder 5">
            <a:extLst>
              <a:ext uri="{FF2B5EF4-FFF2-40B4-BE49-F238E27FC236}">
                <a16:creationId xmlns:a16="http://schemas.microsoft.com/office/drawing/2014/main" id="{C9584191-156C-E922-1380-26678E92CB1D}"/>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7" name="Slide Number Placeholder 6">
            <a:extLst>
              <a:ext uri="{FF2B5EF4-FFF2-40B4-BE49-F238E27FC236}">
                <a16:creationId xmlns:a16="http://schemas.microsoft.com/office/drawing/2014/main" id="{2D39B600-C086-68E8-2772-7E461D6687FB}"/>
              </a:ext>
            </a:extLst>
          </p:cNvPr>
          <p:cNvSpPr>
            <a:spLocks noGrp="1"/>
          </p:cNvSpPr>
          <p:nvPr>
            <p:ph type="sldNum" sz="quarter" idx="12"/>
          </p:nvPr>
        </p:nvSpPr>
        <p:spPr/>
        <p:txBody>
          <a:bodyPr/>
          <a:lstStyle/>
          <a:p>
            <a:fld id="{2B53141B-806C-134B-AEBD-92C81C5280B5}" type="slidenum">
              <a:rPr lang="en-US" smtClean="0"/>
              <a:pPr/>
              <a:t>3</a:t>
            </a:fld>
            <a:endParaRPr lang="en-US"/>
          </a:p>
        </p:txBody>
      </p:sp>
    </p:spTree>
    <p:extLst>
      <p:ext uri="{BB962C8B-B14F-4D97-AF65-F5344CB8AC3E}">
        <p14:creationId xmlns:p14="http://schemas.microsoft.com/office/powerpoint/2010/main" val="3824073804"/>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63286" y="764704"/>
            <a:ext cx="11767457" cy="5112568"/>
          </a:xfrm>
        </p:spPr>
        <p:txBody>
          <a:bodyPr>
            <a:normAutofit/>
          </a:bodyPr>
          <a:lstStyle/>
          <a:p>
            <a:pPr>
              <a:buClr>
                <a:srgbClr val="0070C0"/>
              </a:buClr>
              <a:buFont typeface="Wingdings" panose="05000000000000000000" pitchFamily="2" charset="2"/>
              <a:buChar char="Ø"/>
            </a:pPr>
            <a:r>
              <a:rPr lang="en-US" sz="2000" dirty="0">
                <a:latin typeface="Aptos" panose="020B0004020202020204" pitchFamily="34" charset="0"/>
              </a:rPr>
              <a:t>First concept developed more than 20 years ago for soft X-rays: SASE signal from 1</a:t>
            </a:r>
            <a:r>
              <a:rPr lang="en-US" sz="2000" baseline="30000" dirty="0">
                <a:latin typeface="Aptos" panose="020B0004020202020204" pitchFamily="34" charset="0"/>
              </a:rPr>
              <a:t>st</a:t>
            </a:r>
            <a:r>
              <a:rPr lang="en-US" sz="2000" dirty="0">
                <a:latin typeface="Aptos" panose="020B0004020202020204" pitchFamily="34" charset="0"/>
              </a:rPr>
              <a:t> </a:t>
            </a:r>
            <a:r>
              <a:rPr lang="en-US" sz="2000" dirty="0" err="1">
                <a:latin typeface="Aptos" panose="020B0004020202020204" pitchFamily="34" charset="0"/>
              </a:rPr>
              <a:t>undulator</a:t>
            </a:r>
            <a:r>
              <a:rPr lang="en-US" sz="2000" dirty="0">
                <a:latin typeface="Aptos" panose="020B0004020202020204" pitchFamily="34" charset="0"/>
              </a:rPr>
              <a:t> section is </a:t>
            </a:r>
            <a:r>
              <a:rPr lang="en-US" sz="2000" dirty="0" err="1">
                <a:latin typeface="Aptos" panose="020B0004020202020204" pitchFamily="34" charset="0"/>
              </a:rPr>
              <a:t>monochromatized</a:t>
            </a:r>
            <a:r>
              <a:rPr lang="en-US" sz="2000" dirty="0">
                <a:latin typeface="Aptos" panose="020B0004020202020204" pitchFamily="34" charset="0"/>
              </a:rPr>
              <a:t> and seeded in a 2</a:t>
            </a:r>
            <a:r>
              <a:rPr lang="en-US" sz="2000" baseline="30000" dirty="0">
                <a:latin typeface="Aptos" panose="020B0004020202020204" pitchFamily="34" charset="0"/>
              </a:rPr>
              <a:t>nd</a:t>
            </a:r>
            <a:r>
              <a:rPr lang="en-US" sz="2000" dirty="0">
                <a:latin typeface="Aptos" panose="020B0004020202020204" pitchFamily="34" charset="0"/>
              </a:rPr>
              <a:t> </a:t>
            </a:r>
            <a:r>
              <a:rPr lang="en-US" sz="2000" dirty="0" err="1">
                <a:latin typeface="Aptos" panose="020B0004020202020204" pitchFamily="34" charset="0"/>
              </a:rPr>
              <a:t>undulator</a:t>
            </a:r>
            <a:r>
              <a:rPr lang="en-US" sz="2000" dirty="0">
                <a:latin typeface="Aptos" panose="020B0004020202020204" pitchFamily="34" charset="0"/>
              </a:rPr>
              <a:t> section. </a:t>
            </a:r>
            <a:r>
              <a:rPr lang="en-US" sz="2000" i="1" dirty="0">
                <a:latin typeface="Aptos" panose="020B0004020202020204" pitchFamily="34" charset="0"/>
              </a:rPr>
              <a:t> [J. </a:t>
            </a:r>
            <a:r>
              <a:rPr lang="en-US" sz="2000" i="1" dirty="0" err="1">
                <a:latin typeface="Aptos" panose="020B0004020202020204" pitchFamily="34" charset="0"/>
              </a:rPr>
              <a:t>Feldhaus</a:t>
            </a:r>
            <a:r>
              <a:rPr lang="en-US" sz="2000" i="1" dirty="0">
                <a:latin typeface="Aptos" panose="020B0004020202020204" pitchFamily="34" charset="0"/>
              </a:rPr>
              <a:t> et al, Optic Comm. 140, 341, 1997]</a:t>
            </a:r>
          </a:p>
          <a:p>
            <a:pPr>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a:p>
            <a:pPr>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a:p>
            <a:pPr>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a:p>
            <a:pPr>
              <a:buClr>
                <a:srgbClr val="0070C0"/>
              </a:buClr>
              <a:buFont typeface="Wingdings" panose="05000000000000000000" pitchFamily="2" charset="2"/>
              <a:buChar char="Ø"/>
            </a:pPr>
            <a:endParaRPr lang="en-US" sz="2000" i="1" dirty="0">
              <a:solidFill>
                <a:srgbClr val="010000"/>
              </a:solidFill>
              <a:latin typeface="Aptos" panose="020B0004020202020204" pitchFamily="34" charset="0"/>
            </a:endParaRPr>
          </a:p>
          <a:p>
            <a:pPr>
              <a:buClr>
                <a:srgbClr val="0070C0"/>
              </a:buClr>
              <a:buFont typeface="Wingdings" panose="05000000000000000000" pitchFamily="2" charset="2"/>
              <a:buChar char="Ø"/>
            </a:pPr>
            <a:endParaRPr lang="en-US" sz="1000" i="1" dirty="0">
              <a:solidFill>
                <a:srgbClr val="010000"/>
              </a:solidFill>
              <a:latin typeface="Aptos" panose="020B0004020202020204" pitchFamily="34" charset="0"/>
            </a:endParaRPr>
          </a:p>
          <a:p>
            <a:pPr>
              <a:buClr>
                <a:srgbClr val="0070C0"/>
              </a:buClr>
              <a:buFont typeface="Wingdings" panose="05000000000000000000" pitchFamily="2" charset="2"/>
              <a:buChar char="Ø"/>
            </a:pPr>
            <a:r>
              <a:rPr lang="en-US" sz="2000" dirty="0">
                <a:solidFill>
                  <a:srgbClr val="010000"/>
                </a:solidFill>
                <a:latin typeface="Aptos" panose="020B0004020202020204" pitchFamily="34" charset="0"/>
              </a:rPr>
              <a:t>For hard X-rays: use crystals as </a:t>
            </a:r>
            <a:r>
              <a:rPr lang="en-US" sz="2000" dirty="0" err="1">
                <a:solidFill>
                  <a:srgbClr val="010000"/>
                </a:solidFill>
                <a:latin typeface="Aptos" panose="020B0004020202020204" pitchFamily="34" charset="0"/>
              </a:rPr>
              <a:t>monochromator</a:t>
            </a:r>
            <a:r>
              <a:rPr lang="en-US" sz="2000" dirty="0">
                <a:solidFill>
                  <a:srgbClr val="010000"/>
                </a:solidFill>
                <a:latin typeface="Aptos" panose="020B0004020202020204" pitchFamily="34" charset="0"/>
              </a:rPr>
              <a:t>: </a:t>
            </a:r>
            <a:r>
              <a:rPr lang="en-US" sz="2000" i="1" dirty="0">
                <a:solidFill>
                  <a:srgbClr val="010000"/>
                </a:solidFill>
                <a:latin typeface="Aptos" panose="020B0004020202020204" pitchFamily="34" charset="0"/>
              </a:rPr>
              <a:t>[E. </a:t>
            </a:r>
            <a:r>
              <a:rPr lang="en-US" sz="2000" i="1" dirty="0" err="1">
                <a:solidFill>
                  <a:srgbClr val="010000"/>
                </a:solidFill>
                <a:latin typeface="Aptos" panose="020B0004020202020204" pitchFamily="34" charset="0"/>
              </a:rPr>
              <a:t>Saldin</a:t>
            </a:r>
            <a:r>
              <a:rPr lang="en-US" sz="2000" i="1" dirty="0">
                <a:solidFill>
                  <a:srgbClr val="010000"/>
                </a:solidFill>
                <a:latin typeface="Aptos" panose="020B0004020202020204" pitchFamily="34" charset="0"/>
              </a:rPr>
              <a:t> et al, NIMA 475, 357, 2001], [G. </a:t>
            </a:r>
            <a:r>
              <a:rPr lang="en-US" sz="2000" i="1" dirty="0" err="1">
                <a:solidFill>
                  <a:srgbClr val="010000"/>
                </a:solidFill>
                <a:latin typeface="Aptos" panose="020B0004020202020204" pitchFamily="34" charset="0"/>
              </a:rPr>
              <a:t>Geloni</a:t>
            </a:r>
            <a:r>
              <a:rPr lang="en-US" sz="2000" i="1" dirty="0">
                <a:solidFill>
                  <a:srgbClr val="010000"/>
                </a:solidFill>
                <a:latin typeface="Aptos" panose="020B0004020202020204" pitchFamily="34" charset="0"/>
              </a:rPr>
              <a:t> and E. </a:t>
            </a:r>
            <a:r>
              <a:rPr lang="en-US" sz="2000" i="1" dirty="0" err="1">
                <a:solidFill>
                  <a:srgbClr val="010000"/>
                </a:solidFill>
                <a:latin typeface="Aptos" panose="020B0004020202020204" pitchFamily="34" charset="0"/>
              </a:rPr>
              <a:t>Saldin</a:t>
            </a:r>
            <a:r>
              <a:rPr lang="en-US" sz="2000" i="1" dirty="0">
                <a:solidFill>
                  <a:srgbClr val="010000"/>
                </a:solidFill>
                <a:latin typeface="Aptos" panose="020B0004020202020204" pitchFamily="34" charset="0"/>
              </a:rPr>
              <a:t>, DESY 10-053, 2010] </a:t>
            </a:r>
          </a:p>
          <a:p>
            <a:pPr marL="0" indent="0">
              <a:buNone/>
            </a:pPr>
            <a:endParaRPr lang="en-US" sz="2000" dirty="0">
              <a:solidFill>
                <a:srgbClr val="010000"/>
              </a:solidFill>
              <a:latin typeface="Aptos" panose="020B0004020202020204" pitchFamily="34" charset="0"/>
            </a:endParaRPr>
          </a:p>
          <a:p>
            <a:pPr marL="0" indent="0">
              <a:buNone/>
            </a:pPr>
            <a:endParaRPr lang="en-US" sz="2000" dirty="0">
              <a:latin typeface="Aptos" panose="020B0004020202020204" pitchFamily="34" charset="0"/>
            </a:endParaRPr>
          </a:p>
        </p:txBody>
      </p:sp>
      <p:grpSp>
        <p:nvGrpSpPr>
          <p:cNvPr id="3" name="Group 2"/>
          <p:cNvGrpSpPr/>
          <p:nvPr/>
        </p:nvGrpSpPr>
        <p:grpSpPr>
          <a:xfrm>
            <a:off x="2057400" y="1867842"/>
            <a:ext cx="8064894" cy="1037852"/>
            <a:chOff x="0" y="1985392"/>
            <a:chExt cx="9525000" cy="1385069"/>
          </a:xfrm>
        </p:grpSpPr>
        <p:sp>
          <p:nvSpPr>
            <p:cNvPr id="4" name="Rectangle 3"/>
            <p:cNvSpPr>
              <a:spLocks noChangeArrowheads="1"/>
            </p:cNvSpPr>
            <p:nvPr/>
          </p:nvSpPr>
          <p:spPr bwMode="auto">
            <a:xfrm>
              <a:off x="2863850" y="2741042"/>
              <a:ext cx="4572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 name="Rectangle 4"/>
            <p:cNvSpPr>
              <a:spLocks noChangeArrowheads="1"/>
            </p:cNvSpPr>
            <p:nvPr/>
          </p:nvSpPr>
          <p:spPr bwMode="auto">
            <a:xfrm>
              <a:off x="3930650" y="1985392"/>
              <a:ext cx="4572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 name="Rectangle 5"/>
            <p:cNvSpPr>
              <a:spLocks noChangeArrowheads="1"/>
            </p:cNvSpPr>
            <p:nvPr/>
          </p:nvSpPr>
          <p:spPr bwMode="auto">
            <a:xfrm>
              <a:off x="4768850" y="1985392"/>
              <a:ext cx="4572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 name="Rectangle 6"/>
            <p:cNvSpPr>
              <a:spLocks noChangeArrowheads="1"/>
            </p:cNvSpPr>
            <p:nvPr/>
          </p:nvSpPr>
          <p:spPr bwMode="auto">
            <a:xfrm>
              <a:off x="5835650" y="2741042"/>
              <a:ext cx="4572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9" name="Line 7"/>
            <p:cNvSpPr>
              <a:spLocks noChangeShapeType="1"/>
            </p:cNvSpPr>
            <p:nvPr/>
          </p:nvSpPr>
          <p:spPr bwMode="auto">
            <a:xfrm flipV="1">
              <a:off x="3321050" y="2099692"/>
              <a:ext cx="609600" cy="762000"/>
            </a:xfrm>
            <a:prstGeom prst="line">
              <a:avLst/>
            </a:prstGeom>
            <a:noFill/>
            <a:ln w="9525">
              <a:solidFill>
                <a:srgbClr val="0000FF"/>
              </a:solidFill>
              <a:round/>
              <a:headEnd/>
              <a:tailEnd type="stealth" w="med" len="med"/>
            </a:ln>
          </p:spPr>
          <p:txBody>
            <a:bodyPr/>
            <a:lstStyle/>
            <a:p>
              <a:endParaRPr lang="en-US"/>
            </a:p>
          </p:txBody>
        </p:sp>
        <p:sp>
          <p:nvSpPr>
            <p:cNvPr id="10" name="Line 8"/>
            <p:cNvSpPr>
              <a:spLocks noChangeShapeType="1"/>
            </p:cNvSpPr>
            <p:nvPr/>
          </p:nvSpPr>
          <p:spPr bwMode="auto">
            <a:xfrm>
              <a:off x="4387850" y="2099692"/>
              <a:ext cx="381000" cy="0"/>
            </a:xfrm>
            <a:prstGeom prst="line">
              <a:avLst/>
            </a:prstGeom>
            <a:noFill/>
            <a:ln w="9525">
              <a:solidFill>
                <a:srgbClr val="0000FF"/>
              </a:solidFill>
              <a:round/>
              <a:headEnd/>
              <a:tailEnd type="stealth" w="med" len="med"/>
            </a:ln>
          </p:spPr>
          <p:txBody>
            <a:bodyPr/>
            <a:lstStyle/>
            <a:p>
              <a:endParaRPr lang="en-US"/>
            </a:p>
          </p:txBody>
        </p:sp>
        <p:sp>
          <p:nvSpPr>
            <p:cNvPr id="11" name="Line 9"/>
            <p:cNvSpPr>
              <a:spLocks noChangeShapeType="1"/>
            </p:cNvSpPr>
            <p:nvPr/>
          </p:nvSpPr>
          <p:spPr bwMode="auto">
            <a:xfrm>
              <a:off x="5226050" y="2099692"/>
              <a:ext cx="609600" cy="762000"/>
            </a:xfrm>
            <a:prstGeom prst="line">
              <a:avLst/>
            </a:prstGeom>
            <a:noFill/>
            <a:ln w="9525">
              <a:solidFill>
                <a:srgbClr val="0000FF"/>
              </a:solidFill>
              <a:round/>
              <a:headEnd/>
              <a:tailEnd type="stealth" w="med" len="med"/>
            </a:ln>
          </p:spPr>
          <p:txBody>
            <a:bodyPr/>
            <a:lstStyle/>
            <a:p>
              <a:endParaRPr lang="en-US"/>
            </a:p>
          </p:txBody>
        </p:sp>
        <p:sp>
          <p:nvSpPr>
            <p:cNvPr id="12" name="Line 10"/>
            <p:cNvSpPr>
              <a:spLocks noChangeShapeType="1"/>
            </p:cNvSpPr>
            <p:nvPr/>
          </p:nvSpPr>
          <p:spPr bwMode="auto">
            <a:xfrm flipH="1">
              <a:off x="0" y="2861692"/>
              <a:ext cx="2863850" cy="0"/>
            </a:xfrm>
            <a:prstGeom prst="line">
              <a:avLst/>
            </a:prstGeom>
            <a:noFill/>
            <a:ln w="9525">
              <a:solidFill>
                <a:schemeClr val="tx1"/>
              </a:solidFill>
              <a:round/>
              <a:headEnd/>
              <a:tailEnd/>
            </a:ln>
          </p:spPr>
          <p:txBody>
            <a:bodyPr/>
            <a:lstStyle/>
            <a:p>
              <a:endParaRPr lang="en-US"/>
            </a:p>
          </p:txBody>
        </p:sp>
        <p:sp>
          <p:nvSpPr>
            <p:cNvPr id="13" name="Line 11"/>
            <p:cNvSpPr>
              <a:spLocks noChangeShapeType="1"/>
            </p:cNvSpPr>
            <p:nvPr/>
          </p:nvSpPr>
          <p:spPr bwMode="auto">
            <a:xfrm>
              <a:off x="6292850" y="2861692"/>
              <a:ext cx="3232150" cy="0"/>
            </a:xfrm>
            <a:prstGeom prst="line">
              <a:avLst/>
            </a:prstGeom>
            <a:noFill/>
            <a:ln w="9525">
              <a:solidFill>
                <a:schemeClr val="tx1"/>
              </a:solidFill>
              <a:round/>
              <a:headEnd/>
              <a:tailEnd/>
            </a:ln>
          </p:spPr>
          <p:txBody>
            <a:bodyPr/>
            <a:lstStyle/>
            <a:p>
              <a:endParaRPr lang="en-US"/>
            </a:p>
          </p:txBody>
        </p:sp>
        <p:sp>
          <p:nvSpPr>
            <p:cNvPr id="14" name="Rectangle 12"/>
            <p:cNvSpPr>
              <a:spLocks noChangeArrowheads="1"/>
            </p:cNvSpPr>
            <p:nvPr/>
          </p:nvSpPr>
          <p:spPr bwMode="auto">
            <a:xfrm>
              <a:off x="6597650" y="2518792"/>
              <a:ext cx="2438400" cy="609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5" name="Rectangle 13"/>
            <p:cNvSpPr>
              <a:spLocks noChangeArrowheads="1"/>
            </p:cNvSpPr>
            <p:nvPr/>
          </p:nvSpPr>
          <p:spPr bwMode="auto">
            <a:xfrm>
              <a:off x="228600" y="2518792"/>
              <a:ext cx="2438400" cy="6096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6" name="Rectangle 14"/>
            <p:cNvSpPr>
              <a:spLocks noChangeArrowheads="1"/>
            </p:cNvSpPr>
            <p:nvPr/>
          </p:nvSpPr>
          <p:spPr bwMode="auto">
            <a:xfrm>
              <a:off x="4191000" y="3280792"/>
              <a:ext cx="7620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 name="AutoShape 15"/>
            <p:cNvSpPr>
              <a:spLocks noChangeArrowheads="1"/>
            </p:cNvSpPr>
            <p:nvPr/>
          </p:nvSpPr>
          <p:spPr bwMode="auto">
            <a:xfrm>
              <a:off x="41910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18" name="AutoShape 16"/>
            <p:cNvSpPr>
              <a:spLocks noChangeArrowheads="1"/>
            </p:cNvSpPr>
            <p:nvPr/>
          </p:nvSpPr>
          <p:spPr bwMode="auto">
            <a:xfrm>
              <a:off x="42672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19" name="AutoShape 17"/>
            <p:cNvSpPr>
              <a:spLocks noChangeArrowheads="1"/>
            </p:cNvSpPr>
            <p:nvPr/>
          </p:nvSpPr>
          <p:spPr bwMode="auto">
            <a:xfrm>
              <a:off x="43434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0" name="AutoShape 18"/>
            <p:cNvSpPr>
              <a:spLocks noChangeArrowheads="1"/>
            </p:cNvSpPr>
            <p:nvPr/>
          </p:nvSpPr>
          <p:spPr bwMode="auto">
            <a:xfrm>
              <a:off x="44196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1" name="AutoShape 19"/>
            <p:cNvSpPr>
              <a:spLocks noChangeArrowheads="1"/>
            </p:cNvSpPr>
            <p:nvPr/>
          </p:nvSpPr>
          <p:spPr bwMode="auto">
            <a:xfrm>
              <a:off x="44958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2" name="AutoShape 20"/>
            <p:cNvSpPr>
              <a:spLocks noChangeArrowheads="1"/>
            </p:cNvSpPr>
            <p:nvPr/>
          </p:nvSpPr>
          <p:spPr bwMode="auto">
            <a:xfrm>
              <a:off x="45720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3" name="AutoShape 21"/>
            <p:cNvSpPr>
              <a:spLocks noChangeArrowheads="1"/>
            </p:cNvSpPr>
            <p:nvPr/>
          </p:nvSpPr>
          <p:spPr bwMode="auto">
            <a:xfrm>
              <a:off x="46482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4" name="AutoShape 22"/>
            <p:cNvSpPr>
              <a:spLocks noChangeArrowheads="1"/>
            </p:cNvSpPr>
            <p:nvPr/>
          </p:nvSpPr>
          <p:spPr bwMode="auto">
            <a:xfrm>
              <a:off x="47244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5" name="AutoShape 23"/>
            <p:cNvSpPr>
              <a:spLocks noChangeArrowheads="1"/>
            </p:cNvSpPr>
            <p:nvPr/>
          </p:nvSpPr>
          <p:spPr bwMode="auto">
            <a:xfrm>
              <a:off x="48006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6" name="AutoShape 24"/>
            <p:cNvSpPr>
              <a:spLocks noChangeArrowheads="1"/>
            </p:cNvSpPr>
            <p:nvPr/>
          </p:nvSpPr>
          <p:spPr bwMode="auto">
            <a:xfrm>
              <a:off x="4876800" y="3204592"/>
              <a:ext cx="76200" cy="76200"/>
            </a:xfrm>
            <a:prstGeom prst="flowChartExtract">
              <a:avLst/>
            </a:prstGeom>
            <a:solidFill>
              <a:schemeClr val="accent1"/>
            </a:solidFill>
            <a:ln w="9525">
              <a:solidFill>
                <a:schemeClr val="tx1"/>
              </a:solidFill>
              <a:miter lim="800000"/>
              <a:headEnd/>
              <a:tailEnd/>
            </a:ln>
          </p:spPr>
          <p:txBody>
            <a:bodyPr wrap="none" anchor="ctr"/>
            <a:lstStyle/>
            <a:p>
              <a:endParaRPr lang="en-US"/>
            </a:p>
          </p:txBody>
        </p:sp>
        <p:sp>
          <p:nvSpPr>
            <p:cNvPr id="27" name="Rectangle 25"/>
            <p:cNvSpPr>
              <a:spLocks noChangeArrowheads="1"/>
            </p:cNvSpPr>
            <p:nvPr/>
          </p:nvSpPr>
          <p:spPr bwMode="auto">
            <a:xfrm rot="594384">
              <a:off x="3581400" y="2823592"/>
              <a:ext cx="360363" cy="365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8" name="Rectangle 26"/>
            <p:cNvSpPr>
              <a:spLocks noChangeArrowheads="1"/>
            </p:cNvSpPr>
            <p:nvPr/>
          </p:nvSpPr>
          <p:spPr bwMode="auto">
            <a:xfrm rot="1722377">
              <a:off x="4135438" y="2960117"/>
              <a:ext cx="360362" cy="365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9" name="Rectangle 27"/>
            <p:cNvSpPr>
              <a:spLocks noChangeArrowheads="1"/>
            </p:cNvSpPr>
            <p:nvPr/>
          </p:nvSpPr>
          <p:spPr bwMode="auto">
            <a:xfrm rot="-891339">
              <a:off x="5278438" y="2823592"/>
              <a:ext cx="360362" cy="365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0" name="Line 28"/>
            <p:cNvSpPr>
              <a:spLocks noChangeShapeType="1"/>
            </p:cNvSpPr>
            <p:nvPr/>
          </p:nvSpPr>
          <p:spPr bwMode="auto">
            <a:xfrm>
              <a:off x="2665413" y="2861692"/>
              <a:ext cx="1090612" cy="0"/>
            </a:xfrm>
            <a:prstGeom prst="line">
              <a:avLst/>
            </a:prstGeom>
            <a:noFill/>
            <a:ln w="9525">
              <a:solidFill>
                <a:srgbClr val="FF0000"/>
              </a:solidFill>
              <a:round/>
              <a:headEnd/>
              <a:tailEnd type="stealth" w="med" len="med"/>
            </a:ln>
          </p:spPr>
          <p:txBody>
            <a:bodyPr/>
            <a:lstStyle/>
            <a:p>
              <a:endParaRPr lang="en-US"/>
            </a:p>
          </p:txBody>
        </p:sp>
        <p:sp>
          <p:nvSpPr>
            <p:cNvPr id="31" name="Line 29"/>
            <p:cNvSpPr>
              <a:spLocks noChangeShapeType="1"/>
            </p:cNvSpPr>
            <p:nvPr/>
          </p:nvSpPr>
          <p:spPr bwMode="auto">
            <a:xfrm>
              <a:off x="3775075" y="2861692"/>
              <a:ext cx="533400" cy="147637"/>
            </a:xfrm>
            <a:prstGeom prst="line">
              <a:avLst/>
            </a:prstGeom>
            <a:noFill/>
            <a:ln w="9525">
              <a:solidFill>
                <a:srgbClr val="FF0000"/>
              </a:solidFill>
              <a:round/>
              <a:headEnd/>
              <a:tailEnd type="stealth" w="med" len="med"/>
            </a:ln>
          </p:spPr>
          <p:txBody>
            <a:bodyPr/>
            <a:lstStyle/>
            <a:p>
              <a:endParaRPr lang="en-US"/>
            </a:p>
          </p:txBody>
        </p:sp>
        <p:sp>
          <p:nvSpPr>
            <p:cNvPr id="32" name="Line 30"/>
            <p:cNvSpPr>
              <a:spLocks noChangeShapeType="1"/>
            </p:cNvSpPr>
            <p:nvPr/>
          </p:nvSpPr>
          <p:spPr bwMode="auto">
            <a:xfrm>
              <a:off x="4303713" y="2995042"/>
              <a:ext cx="280987" cy="255587"/>
            </a:xfrm>
            <a:prstGeom prst="line">
              <a:avLst/>
            </a:prstGeom>
            <a:noFill/>
            <a:ln w="9525">
              <a:solidFill>
                <a:srgbClr val="FF0000"/>
              </a:solidFill>
              <a:round/>
              <a:headEnd/>
              <a:tailEnd type="stealth" w="med" len="med"/>
            </a:ln>
          </p:spPr>
          <p:txBody>
            <a:bodyPr/>
            <a:lstStyle/>
            <a:p>
              <a:endParaRPr lang="en-US"/>
            </a:p>
          </p:txBody>
        </p:sp>
        <p:sp>
          <p:nvSpPr>
            <p:cNvPr id="33" name="Line 31"/>
            <p:cNvSpPr>
              <a:spLocks noChangeShapeType="1"/>
            </p:cNvSpPr>
            <p:nvPr/>
          </p:nvSpPr>
          <p:spPr bwMode="auto">
            <a:xfrm flipV="1">
              <a:off x="4595813" y="2858517"/>
              <a:ext cx="890587" cy="395287"/>
            </a:xfrm>
            <a:prstGeom prst="line">
              <a:avLst/>
            </a:prstGeom>
            <a:noFill/>
            <a:ln w="9525">
              <a:solidFill>
                <a:srgbClr val="FF0000"/>
              </a:solidFill>
              <a:round/>
              <a:headEnd/>
              <a:tailEnd type="stealth" w="med" len="med"/>
            </a:ln>
          </p:spPr>
          <p:txBody>
            <a:bodyPr/>
            <a:lstStyle/>
            <a:p>
              <a:endParaRPr lang="en-US"/>
            </a:p>
          </p:txBody>
        </p:sp>
        <p:sp>
          <p:nvSpPr>
            <p:cNvPr id="34" name="Line 32"/>
            <p:cNvSpPr>
              <a:spLocks noChangeShapeType="1"/>
            </p:cNvSpPr>
            <p:nvPr/>
          </p:nvSpPr>
          <p:spPr bwMode="auto">
            <a:xfrm>
              <a:off x="5486400" y="2861692"/>
              <a:ext cx="1127125" cy="0"/>
            </a:xfrm>
            <a:prstGeom prst="line">
              <a:avLst/>
            </a:prstGeom>
            <a:noFill/>
            <a:ln w="9525">
              <a:solidFill>
                <a:srgbClr val="FF0000"/>
              </a:solidFill>
              <a:round/>
              <a:headEnd/>
              <a:tailEnd type="stealth" w="med" len="med"/>
            </a:ln>
          </p:spPr>
          <p:txBody>
            <a:bodyPr/>
            <a:lstStyle/>
            <a:p>
              <a:endParaRPr lang="en-US"/>
            </a:p>
          </p:txBody>
        </p:sp>
        <p:sp>
          <p:nvSpPr>
            <p:cNvPr id="35" name="Text Box 33"/>
            <p:cNvSpPr txBox="1">
              <a:spLocks noChangeArrowheads="1"/>
            </p:cNvSpPr>
            <p:nvPr/>
          </p:nvSpPr>
          <p:spPr bwMode="auto">
            <a:xfrm>
              <a:off x="290717" y="2518791"/>
              <a:ext cx="2168115" cy="698265"/>
            </a:xfrm>
            <a:prstGeom prst="rect">
              <a:avLst/>
            </a:prstGeom>
            <a:noFill/>
            <a:ln w="9525">
              <a:noFill/>
              <a:miter lim="800000"/>
              <a:headEnd/>
              <a:tailEnd/>
            </a:ln>
          </p:spPr>
          <p:txBody>
            <a:bodyPr wrap="none">
              <a:spAutoFit/>
            </a:bodyPr>
            <a:lstStyle/>
            <a:p>
              <a:pPr algn="ctr"/>
              <a:r>
                <a:rPr lang="en-US" sz="1400" dirty="0"/>
                <a:t>1st </a:t>
              </a:r>
              <a:r>
                <a:rPr lang="en-US" sz="1400" dirty="0" err="1"/>
                <a:t>undulator</a:t>
              </a:r>
              <a:r>
                <a:rPr lang="en-US" sz="1400" dirty="0"/>
                <a:t> section</a:t>
              </a:r>
            </a:p>
            <a:p>
              <a:pPr algn="ctr"/>
              <a:r>
                <a:rPr lang="en-US" sz="1400" dirty="0"/>
                <a:t>SASE FEL</a:t>
              </a:r>
            </a:p>
          </p:txBody>
        </p:sp>
        <p:sp>
          <p:nvSpPr>
            <p:cNvPr id="36" name="Text Box 34"/>
            <p:cNvSpPr txBox="1">
              <a:spLocks noChangeArrowheads="1"/>
            </p:cNvSpPr>
            <p:nvPr/>
          </p:nvSpPr>
          <p:spPr bwMode="auto">
            <a:xfrm>
              <a:off x="6770794" y="2518791"/>
              <a:ext cx="2238163" cy="698265"/>
            </a:xfrm>
            <a:prstGeom prst="rect">
              <a:avLst/>
            </a:prstGeom>
            <a:noFill/>
            <a:ln w="9525">
              <a:noFill/>
              <a:miter lim="800000"/>
              <a:headEnd/>
              <a:tailEnd/>
            </a:ln>
          </p:spPr>
          <p:txBody>
            <a:bodyPr wrap="none">
              <a:spAutoFit/>
            </a:bodyPr>
            <a:lstStyle/>
            <a:p>
              <a:pPr algn="ctr"/>
              <a:r>
                <a:rPr lang="en-US" sz="1400" dirty="0"/>
                <a:t>2nd </a:t>
              </a:r>
              <a:r>
                <a:rPr lang="en-US" sz="1400" dirty="0" err="1"/>
                <a:t>undulator</a:t>
              </a:r>
              <a:r>
                <a:rPr lang="en-US" sz="1400" dirty="0"/>
                <a:t> section</a:t>
              </a:r>
            </a:p>
            <a:p>
              <a:pPr algn="ctr"/>
              <a:r>
                <a:rPr lang="en-US" sz="1400" dirty="0"/>
                <a:t>Seeded FEL</a:t>
              </a:r>
            </a:p>
          </p:txBody>
        </p:sp>
        <p:sp>
          <p:nvSpPr>
            <p:cNvPr id="37" name="Text Box 35"/>
            <p:cNvSpPr txBox="1">
              <a:spLocks noChangeArrowheads="1"/>
            </p:cNvSpPr>
            <p:nvPr/>
          </p:nvSpPr>
          <p:spPr bwMode="auto">
            <a:xfrm>
              <a:off x="3503261" y="2426585"/>
              <a:ext cx="2448309" cy="410745"/>
            </a:xfrm>
            <a:prstGeom prst="rect">
              <a:avLst/>
            </a:prstGeom>
            <a:noFill/>
            <a:ln w="9525">
              <a:noFill/>
              <a:miter lim="800000"/>
              <a:headEnd/>
              <a:tailEnd/>
            </a:ln>
          </p:spPr>
          <p:txBody>
            <a:bodyPr wrap="none">
              <a:spAutoFit/>
            </a:bodyPr>
            <a:lstStyle/>
            <a:p>
              <a:r>
                <a:rPr lang="en-US" sz="1400" dirty="0"/>
                <a:t>Grating </a:t>
              </a:r>
              <a:r>
                <a:rPr lang="en-US" sz="1400" dirty="0" err="1"/>
                <a:t>monochromator</a:t>
              </a:r>
              <a:endParaRPr lang="en-US" sz="1400" dirty="0"/>
            </a:p>
          </p:txBody>
        </p:sp>
        <p:sp>
          <p:nvSpPr>
            <p:cNvPr id="60" name="Text Box 59"/>
            <p:cNvSpPr txBox="1">
              <a:spLocks noChangeArrowheads="1"/>
            </p:cNvSpPr>
            <p:nvPr/>
          </p:nvSpPr>
          <p:spPr bwMode="auto">
            <a:xfrm>
              <a:off x="3352800" y="2025079"/>
              <a:ext cx="460430" cy="492894"/>
            </a:xfrm>
            <a:prstGeom prst="rect">
              <a:avLst/>
            </a:prstGeom>
            <a:noFill/>
            <a:ln w="9525">
              <a:noFill/>
              <a:miter lim="800000"/>
              <a:headEnd/>
              <a:tailEnd/>
            </a:ln>
          </p:spPr>
          <p:txBody>
            <a:bodyPr wrap="none">
              <a:spAutoFit/>
            </a:bodyPr>
            <a:lstStyle/>
            <a:p>
              <a:r>
                <a:rPr lang="en-US">
                  <a:solidFill>
                    <a:srgbClr val="0000FF"/>
                  </a:solidFill>
                </a:rPr>
                <a:t>e-</a:t>
              </a:r>
            </a:p>
          </p:txBody>
        </p:sp>
        <p:sp>
          <p:nvSpPr>
            <p:cNvPr id="62" name="Text Box 61"/>
            <p:cNvSpPr txBox="1">
              <a:spLocks noChangeArrowheads="1"/>
            </p:cNvSpPr>
            <p:nvPr/>
          </p:nvSpPr>
          <p:spPr bwMode="auto">
            <a:xfrm>
              <a:off x="3575051" y="2877567"/>
              <a:ext cx="717909" cy="492894"/>
            </a:xfrm>
            <a:prstGeom prst="rect">
              <a:avLst/>
            </a:prstGeom>
            <a:noFill/>
            <a:ln w="9525">
              <a:noFill/>
              <a:miter lim="800000"/>
              <a:headEnd/>
              <a:tailEnd/>
            </a:ln>
          </p:spPr>
          <p:txBody>
            <a:bodyPr wrap="none">
              <a:spAutoFit/>
            </a:bodyPr>
            <a:lstStyle/>
            <a:p>
              <a:r>
                <a:rPr lang="en-US">
                  <a:solidFill>
                    <a:srgbClr val="FF0000"/>
                  </a:solidFill>
                </a:rPr>
                <a:t>FEL</a:t>
              </a:r>
            </a:p>
          </p:txBody>
        </p:sp>
      </p:grpSp>
      <p:sp>
        <p:nvSpPr>
          <p:cNvPr id="66" name="Inhaltsplatzhalter 1"/>
          <p:cNvSpPr txBox="1">
            <a:spLocks/>
          </p:cNvSpPr>
          <p:nvPr/>
        </p:nvSpPr>
        <p:spPr>
          <a:xfrm>
            <a:off x="893195" y="4101465"/>
            <a:ext cx="5475104" cy="2376264"/>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spcBef>
                <a:spcPts val="600"/>
              </a:spcBef>
              <a:buClr>
                <a:srgbClr val="0070C0"/>
              </a:buClr>
              <a:buNone/>
            </a:pPr>
            <a:r>
              <a:rPr lang="en-US" sz="2000" dirty="0">
                <a:solidFill>
                  <a:srgbClr val="010000"/>
                </a:solidFill>
                <a:latin typeface="Aptos" panose="020B0004020202020204" pitchFamily="34" charset="0"/>
              </a:rPr>
              <a:t>1</a:t>
            </a:r>
            <a:r>
              <a:rPr lang="en-US" sz="2000" baseline="30000" dirty="0">
                <a:solidFill>
                  <a:srgbClr val="010000"/>
                </a:solidFill>
                <a:latin typeface="Aptos" panose="020B0004020202020204" pitchFamily="34" charset="0"/>
              </a:rPr>
              <a:t>st</a:t>
            </a:r>
            <a:r>
              <a:rPr lang="en-US" sz="2000" dirty="0">
                <a:solidFill>
                  <a:srgbClr val="010000"/>
                </a:solidFill>
                <a:latin typeface="Aptos" panose="020B0004020202020204" pitchFamily="34" charset="0"/>
              </a:rPr>
              <a:t> demonstrated at LCLS:</a:t>
            </a:r>
          </a:p>
          <a:p>
            <a:pPr marL="0" indent="0">
              <a:buClr>
                <a:srgbClr val="0070C0"/>
              </a:buClr>
              <a:buNone/>
            </a:pPr>
            <a:r>
              <a:rPr lang="en-US" sz="2000" dirty="0">
                <a:solidFill>
                  <a:srgbClr val="0070C0"/>
                </a:solidFill>
                <a:latin typeface="Aptos" panose="020B0004020202020204" pitchFamily="34" charset="0"/>
              </a:rPr>
              <a:t>Hard X-rays</a:t>
            </a:r>
            <a:r>
              <a:rPr lang="en-US" sz="2000" dirty="0">
                <a:solidFill>
                  <a:srgbClr val="010000"/>
                </a:solidFill>
                <a:latin typeface="Aptos" panose="020B0004020202020204" pitchFamily="34" charset="0"/>
              </a:rPr>
              <a:t>:  </a:t>
            </a:r>
            <a:r>
              <a:rPr lang="en-US" sz="2000" i="1" dirty="0">
                <a:solidFill>
                  <a:srgbClr val="010000"/>
                </a:solidFill>
                <a:latin typeface="Aptos" panose="020B0004020202020204" pitchFamily="34" charset="0"/>
              </a:rPr>
              <a:t>[J. </a:t>
            </a:r>
            <a:r>
              <a:rPr lang="en-US" sz="2000" i="1" dirty="0" err="1">
                <a:solidFill>
                  <a:srgbClr val="010000"/>
                </a:solidFill>
                <a:latin typeface="Aptos" panose="020B0004020202020204" pitchFamily="34" charset="0"/>
              </a:rPr>
              <a:t>Amann</a:t>
            </a:r>
            <a:r>
              <a:rPr lang="en-US" sz="2000" i="1" dirty="0">
                <a:solidFill>
                  <a:srgbClr val="010000"/>
                </a:solidFill>
                <a:latin typeface="Aptos" panose="020B0004020202020204" pitchFamily="34" charset="0"/>
              </a:rPr>
              <a:t> et al, Nat. Phot. 6, 693, 2012] . </a:t>
            </a:r>
            <a:r>
              <a:rPr lang="en-US" sz="2000" dirty="0">
                <a:solidFill>
                  <a:srgbClr val="010000"/>
                </a:solidFill>
                <a:latin typeface="Aptos" panose="020B0004020202020204" pitchFamily="34" charset="0"/>
              </a:rPr>
              <a:t> Bandwidth reduction of 40-50 </a:t>
            </a:r>
          </a:p>
          <a:p>
            <a:pPr marL="0" indent="0">
              <a:buClr>
                <a:srgbClr val="0070C0"/>
              </a:buClr>
              <a:buNone/>
            </a:pPr>
            <a:endParaRPr lang="en-US" sz="2000" dirty="0">
              <a:solidFill>
                <a:srgbClr val="0070C0"/>
              </a:solidFill>
              <a:latin typeface="Aptos" panose="020B0004020202020204" pitchFamily="34" charset="0"/>
            </a:endParaRPr>
          </a:p>
          <a:p>
            <a:pPr marL="0" indent="0">
              <a:buClr>
                <a:srgbClr val="0070C0"/>
              </a:buClr>
              <a:buNone/>
            </a:pPr>
            <a:r>
              <a:rPr lang="en-US" sz="2000" dirty="0">
                <a:solidFill>
                  <a:srgbClr val="0070C0"/>
                </a:solidFill>
                <a:latin typeface="Aptos" panose="020B0004020202020204" pitchFamily="34" charset="0"/>
              </a:rPr>
              <a:t>Soft X-rays</a:t>
            </a:r>
            <a:r>
              <a:rPr lang="en-US" sz="2000" dirty="0">
                <a:solidFill>
                  <a:srgbClr val="010000"/>
                </a:solidFill>
                <a:latin typeface="Aptos" panose="020B0004020202020204" pitchFamily="34" charset="0"/>
              </a:rPr>
              <a:t>:</a:t>
            </a:r>
            <a:r>
              <a:rPr lang="en-US" sz="2000" i="1" dirty="0">
                <a:solidFill>
                  <a:srgbClr val="010000"/>
                </a:solidFill>
                <a:latin typeface="Aptos" panose="020B0004020202020204" pitchFamily="34" charset="0"/>
              </a:rPr>
              <a:t>[D. Ratner et al, PRL 114, 054801, 2015]</a:t>
            </a:r>
            <a:r>
              <a:rPr lang="en-US" sz="2000" dirty="0">
                <a:solidFill>
                  <a:srgbClr val="010000"/>
                </a:solidFill>
                <a:latin typeface="Aptos" panose="020B0004020202020204" pitchFamily="34" charset="0"/>
              </a:rPr>
              <a:t> .   Bandwidth reduction of 10-30</a:t>
            </a:r>
          </a:p>
          <a:p>
            <a:pPr marL="0" indent="0">
              <a:buClr>
                <a:srgbClr val="0070C0"/>
              </a:buClr>
              <a:buNone/>
            </a:pPr>
            <a:endParaRPr lang="en-US" sz="2000" dirty="0">
              <a:solidFill>
                <a:srgbClr val="010000"/>
              </a:solidFill>
              <a:latin typeface="Aptos" panose="020B0004020202020204" pitchFamily="34" charset="0"/>
            </a:endParaRPr>
          </a:p>
          <a:p>
            <a:pPr marL="0" indent="0">
              <a:buClr>
                <a:srgbClr val="0070C0"/>
              </a:buClr>
              <a:buNone/>
            </a:pPr>
            <a:endParaRPr lang="en-US" sz="2000" dirty="0">
              <a:solidFill>
                <a:srgbClr val="010000"/>
              </a:solidFill>
              <a:latin typeface="Aptos" panose="020B0004020202020204" pitchFamily="34" charset="0"/>
            </a:endParaRPr>
          </a:p>
        </p:txBody>
      </p:sp>
      <p:pic>
        <p:nvPicPr>
          <p:cNvPr id="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8208" y="3627398"/>
            <a:ext cx="3776621" cy="2979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4" name="Straight Arrow Connector 73"/>
          <p:cNvCxnSpPr/>
          <p:nvPr/>
        </p:nvCxnSpPr>
        <p:spPr bwMode="auto">
          <a:xfrm>
            <a:off x="5579070" y="4855028"/>
            <a:ext cx="1368152" cy="0"/>
          </a:xfrm>
          <a:prstGeom prst="straightConnector1">
            <a:avLst/>
          </a:prstGeom>
          <a:solidFill>
            <a:schemeClr val="accent1"/>
          </a:solidFill>
          <a:ln w="19050" cap="flat" cmpd="sng" algn="ctr">
            <a:solidFill>
              <a:srgbClr val="FDCA00"/>
            </a:solidFill>
            <a:prstDash val="solid"/>
            <a:round/>
            <a:headEnd type="none" w="med" len="med"/>
            <a:tailEnd type="arrow"/>
          </a:ln>
          <a:effectLst/>
        </p:spPr>
      </p:cxnSp>
      <p:sp>
        <p:nvSpPr>
          <p:cNvPr id="40" name="PlaceHolder 1">
            <a:extLst>
              <a:ext uri="{FF2B5EF4-FFF2-40B4-BE49-F238E27FC236}">
                <a16:creationId xmlns:a16="http://schemas.microsoft.com/office/drawing/2014/main" id="{8A4A5704-97F4-5F96-FBA4-DB10075026BE}"/>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Self seeding</a:t>
            </a:r>
            <a:endParaRPr lang="de-DE" sz="2600" b="0" strike="noStrike" spc="-1" dirty="0">
              <a:solidFill>
                <a:srgbClr val="000000"/>
              </a:solidFill>
              <a:latin typeface="Aptos" panose="020B0004020202020204" pitchFamily="34" charset="0"/>
            </a:endParaRPr>
          </a:p>
        </p:txBody>
      </p:sp>
      <p:sp>
        <p:nvSpPr>
          <p:cNvPr id="42" name="Date Placeholder 41">
            <a:extLst>
              <a:ext uri="{FF2B5EF4-FFF2-40B4-BE49-F238E27FC236}">
                <a16:creationId xmlns:a16="http://schemas.microsoft.com/office/drawing/2014/main" id="{E327A52F-950D-7385-C448-2AA47FE9CBA1}"/>
              </a:ext>
            </a:extLst>
          </p:cNvPr>
          <p:cNvSpPr>
            <a:spLocks noGrp="1"/>
          </p:cNvSpPr>
          <p:nvPr>
            <p:ph type="dt" sz="half" idx="10"/>
          </p:nvPr>
        </p:nvSpPr>
        <p:spPr>
          <a:xfrm>
            <a:off x="9875880" y="6404400"/>
            <a:ext cx="1620360" cy="143640"/>
          </a:xfrm>
        </p:spPr>
        <p:txBody>
          <a:bodyPr/>
          <a:lstStyle/>
          <a:p>
            <a:r>
              <a:rPr lang="en-US"/>
              <a:t>1/7/2025</a:t>
            </a:r>
          </a:p>
        </p:txBody>
      </p:sp>
      <p:sp>
        <p:nvSpPr>
          <p:cNvPr id="43" name="Footer Placeholder 42">
            <a:extLst>
              <a:ext uri="{FF2B5EF4-FFF2-40B4-BE49-F238E27FC236}">
                <a16:creationId xmlns:a16="http://schemas.microsoft.com/office/drawing/2014/main" id="{124458F4-8BBF-BC09-A370-4EAE01A3B8A0}"/>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44" name="Slide Number Placeholder 43">
            <a:extLst>
              <a:ext uri="{FF2B5EF4-FFF2-40B4-BE49-F238E27FC236}">
                <a16:creationId xmlns:a16="http://schemas.microsoft.com/office/drawing/2014/main" id="{25781442-9098-1577-68A5-B89E3A15F687}"/>
              </a:ext>
            </a:extLst>
          </p:cNvPr>
          <p:cNvSpPr>
            <a:spLocks noGrp="1"/>
          </p:cNvSpPr>
          <p:nvPr>
            <p:ph type="sldNum" sz="quarter" idx="12"/>
          </p:nvPr>
        </p:nvSpPr>
        <p:spPr/>
        <p:txBody>
          <a:bodyPr/>
          <a:lstStyle/>
          <a:p>
            <a:fld id="{2B53141B-806C-134B-AEBD-92C81C5280B5}" type="slidenum">
              <a:rPr lang="en-US" smtClean="0"/>
              <a:pPr/>
              <a:t>30</a:t>
            </a:fld>
            <a:endParaRPr lang="en-US"/>
          </a:p>
        </p:txBody>
      </p:sp>
    </p:spTree>
    <p:extLst>
      <p:ext uri="{BB962C8B-B14F-4D97-AF65-F5344CB8AC3E}">
        <p14:creationId xmlns:p14="http://schemas.microsoft.com/office/powerpoint/2010/main" val="1367844544"/>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587829" y="1081404"/>
            <a:ext cx="5148942" cy="5112568"/>
          </a:xfrm>
        </p:spPr>
        <p:txBody>
          <a:bodyPr>
            <a:noAutofit/>
          </a:bodyPr>
          <a:lstStyle/>
          <a:p>
            <a:pPr>
              <a:buClr>
                <a:srgbClr val="0070C0"/>
              </a:buClr>
              <a:buFont typeface="Wingdings" panose="05000000000000000000" pitchFamily="2" charset="2"/>
              <a:buChar char="Ø"/>
            </a:pPr>
            <a:r>
              <a:rPr lang="en-US" sz="2000" dirty="0">
                <a:latin typeface="Aptos" panose="020B0004020202020204" pitchFamily="34" charset="0"/>
              </a:rPr>
              <a:t>Self-seeding has been also demonstrated at SACLA, EXFEL and PAL-XFEL, and it is planned for </a:t>
            </a:r>
            <a:r>
              <a:rPr lang="en-US" sz="2000" dirty="0" err="1">
                <a:latin typeface="Aptos" panose="020B0004020202020204" pitchFamily="34" charset="0"/>
              </a:rPr>
              <a:t>SwissFEL</a:t>
            </a:r>
            <a:r>
              <a:rPr lang="en-US" sz="2000" dirty="0">
                <a:latin typeface="Aptos" panose="020B0004020202020204" pitchFamily="34" charset="0"/>
              </a:rPr>
              <a:t>. </a:t>
            </a:r>
          </a:p>
          <a:p>
            <a:pPr>
              <a:buClr>
                <a:srgbClr val="0070C0"/>
              </a:buClr>
              <a:buFont typeface="Wingdings" panose="05000000000000000000" pitchFamily="2" charset="2"/>
              <a:buChar char="Ø"/>
            </a:pPr>
            <a:endParaRPr lang="en-US" sz="2000" dirty="0">
              <a:latin typeface="Aptos" panose="020B0004020202020204" pitchFamily="34" charset="0"/>
            </a:endParaRPr>
          </a:p>
          <a:p>
            <a:pPr>
              <a:buClr>
                <a:srgbClr val="0070C0"/>
              </a:buClr>
              <a:buFont typeface="Wingdings" panose="05000000000000000000" pitchFamily="2" charset="2"/>
              <a:buChar char="Ø"/>
            </a:pPr>
            <a:endParaRPr lang="en-US" sz="2000" dirty="0">
              <a:latin typeface="Aptos" panose="020B0004020202020204" pitchFamily="34" charset="0"/>
            </a:endParaRPr>
          </a:p>
          <a:p>
            <a:pPr marL="0" indent="0">
              <a:buClr>
                <a:srgbClr val="0070C0"/>
              </a:buClr>
              <a:buNone/>
            </a:pPr>
            <a:r>
              <a:rPr lang="en-US" sz="2000" dirty="0">
                <a:latin typeface="Aptos" panose="020B0004020202020204" pitchFamily="34" charset="0"/>
              </a:rPr>
              <a:t>Improvements with respect to standard self-seeding:</a:t>
            </a:r>
          </a:p>
          <a:p>
            <a:pPr>
              <a:buClr>
                <a:srgbClr val="0070C0"/>
              </a:buClr>
              <a:buFont typeface="Wingdings" panose="05000000000000000000" pitchFamily="2" charset="2"/>
              <a:buChar char="Ø"/>
            </a:pPr>
            <a:r>
              <a:rPr lang="en-US" sz="2000" dirty="0">
                <a:latin typeface="Aptos" panose="020B0004020202020204" pitchFamily="34" charset="0"/>
              </a:rPr>
              <a:t>Fresh-slice self-seeding: </a:t>
            </a:r>
            <a:r>
              <a:rPr lang="en-US" sz="2000" i="1" dirty="0">
                <a:latin typeface="Aptos" panose="020B0004020202020204" pitchFamily="34" charset="0"/>
              </a:rPr>
              <a:t>[C. Emma et al, APL 110, 154101, 2017]</a:t>
            </a:r>
            <a:endParaRPr lang="en-US" sz="2000" dirty="0">
              <a:latin typeface="Aptos" panose="020B0004020202020204" pitchFamily="34" charset="0"/>
            </a:endParaRPr>
          </a:p>
          <a:p>
            <a:pPr>
              <a:buClr>
                <a:srgbClr val="0070C0"/>
              </a:buClr>
              <a:buFont typeface="Wingdings" panose="05000000000000000000" pitchFamily="2" charset="2"/>
              <a:buChar char="Ø"/>
            </a:pPr>
            <a:r>
              <a:rPr lang="en-US" sz="2000" dirty="0">
                <a:latin typeface="Aptos" panose="020B0004020202020204" pitchFamily="34" charset="0"/>
              </a:rPr>
              <a:t>Reflection self-seeding: </a:t>
            </a:r>
            <a:r>
              <a:rPr lang="en-US" sz="2000" i="1" dirty="0">
                <a:latin typeface="Aptos" panose="020B0004020202020204" pitchFamily="34" charset="0"/>
              </a:rPr>
              <a:t>[I. Inoue et al, Nat. Phot. 2019] . </a:t>
            </a:r>
          </a:p>
          <a:p>
            <a:pPr>
              <a:buClr>
                <a:srgbClr val="0070C0"/>
              </a:buClr>
              <a:buFont typeface="Wingdings" panose="05000000000000000000" pitchFamily="2" charset="2"/>
              <a:buChar char="Ø"/>
            </a:pPr>
            <a:endParaRPr lang="en-US" sz="2000" dirty="0">
              <a:latin typeface="Aptos" panose="020B0004020202020204" pitchFamily="34" charset="0"/>
            </a:endParaRPr>
          </a:p>
          <a:p>
            <a:pPr marL="0" indent="0">
              <a:buClr>
                <a:srgbClr val="0070C0"/>
              </a:buClr>
              <a:buNone/>
            </a:pPr>
            <a:endParaRPr lang="en-US" sz="2000" dirty="0">
              <a:solidFill>
                <a:srgbClr val="010000"/>
              </a:solidFill>
              <a:latin typeface="Aptos" panose="020B0004020202020204" pitchFamily="34" charset="0"/>
            </a:endParaRPr>
          </a:p>
          <a:p>
            <a:pPr marL="0" indent="0">
              <a:buNone/>
            </a:pPr>
            <a:endParaRPr lang="en-US" sz="2000" dirty="0">
              <a:latin typeface="Aptos" panose="020B0004020202020204" pitchFamily="34" charset="0"/>
            </a:endParaRPr>
          </a:p>
        </p:txBody>
      </p:sp>
      <p:pic>
        <p:nvPicPr>
          <p:cNvPr id="7" name="Picture 6"/>
          <p:cNvPicPr>
            <a:picLocks noChangeAspect="1"/>
          </p:cNvPicPr>
          <p:nvPr/>
        </p:nvPicPr>
        <p:blipFill rotWithShape="1">
          <a:blip r:embed="rId3"/>
          <a:srcRect l="56561" t="1796" b="48936"/>
          <a:stretch/>
        </p:blipFill>
        <p:spPr>
          <a:xfrm>
            <a:off x="6455231" y="1577207"/>
            <a:ext cx="4549643" cy="4508472"/>
          </a:xfrm>
          <a:prstGeom prst="rect">
            <a:avLst/>
          </a:prstGeom>
        </p:spPr>
      </p:pic>
      <p:sp>
        <p:nvSpPr>
          <p:cNvPr id="8" name="TextBox 7"/>
          <p:cNvSpPr txBox="1"/>
          <p:nvPr/>
        </p:nvSpPr>
        <p:spPr>
          <a:xfrm>
            <a:off x="6731933" y="1005549"/>
            <a:ext cx="4345420" cy="707886"/>
          </a:xfrm>
          <a:prstGeom prst="rect">
            <a:avLst/>
          </a:prstGeom>
          <a:noFill/>
        </p:spPr>
        <p:txBody>
          <a:bodyPr wrap="none" rtlCol="0">
            <a:spAutoFit/>
          </a:bodyPr>
          <a:lstStyle/>
          <a:p>
            <a:pPr algn="ctr"/>
            <a:r>
              <a:rPr lang="en-US" sz="2000" dirty="0">
                <a:latin typeface="Aptos" panose="020B0004020202020204" pitchFamily="34" charset="0"/>
              </a:rPr>
              <a:t>Best results at PAL-XFEL</a:t>
            </a:r>
          </a:p>
          <a:p>
            <a:pPr algn="ctr"/>
            <a:r>
              <a:rPr lang="en-US" sz="2000" i="1" dirty="0">
                <a:latin typeface="Aptos" panose="020B0004020202020204" pitchFamily="34" charset="0"/>
              </a:rPr>
              <a:t>[I. Nam et al, Nat. Phot. 15, 435, 2021]</a:t>
            </a:r>
            <a:endParaRPr lang="de-CH" sz="2000" dirty="0">
              <a:latin typeface="Aptos" panose="020B0004020202020204" pitchFamily="34" charset="0"/>
            </a:endParaRPr>
          </a:p>
        </p:txBody>
      </p:sp>
      <p:sp>
        <p:nvSpPr>
          <p:cNvPr id="5" name="PlaceHolder 1">
            <a:extLst>
              <a:ext uri="{FF2B5EF4-FFF2-40B4-BE49-F238E27FC236}">
                <a16:creationId xmlns:a16="http://schemas.microsoft.com/office/drawing/2014/main" id="{70BF73BB-52F8-5B57-88C0-6B402DE659F8}"/>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Self seeding</a:t>
            </a:r>
            <a:endParaRPr lang="de-DE" sz="2600" b="0" strike="noStrike" spc="-1" dirty="0">
              <a:solidFill>
                <a:srgbClr val="000000"/>
              </a:solidFill>
              <a:latin typeface="Aptos" panose="020B0004020202020204" pitchFamily="34" charset="0"/>
            </a:endParaRPr>
          </a:p>
        </p:txBody>
      </p:sp>
      <p:sp>
        <p:nvSpPr>
          <p:cNvPr id="10" name="Date Placeholder 9">
            <a:extLst>
              <a:ext uri="{FF2B5EF4-FFF2-40B4-BE49-F238E27FC236}">
                <a16:creationId xmlns:a16="http://schemas.microsoft.com/office/drawing/2014/main" id="{47BE3D13-25A9-7208-7BEB-4006EA8EAF58}"/>
              </a:ext>
            </a:extLst>
          </p:cNvPr>
          <p:cNvSpPr>
            <a:spLocks noGrp="1"/>
          </p:cNvSpPr>
          <p:nvPr>
            <p:ph type="dt" sz="half" idx="10"/>
          </p:nvPr>
        </p:nvSpPr>
        <p:spPr>
          <a:xfrm>
            <a:off x="9875880" y="6404400"/>
            <a:ext cx="1620360" cy="143640"/>
          </a:xfrm>
        </p:spPr>
        <p:txBody>
          <a:bodyPr/>
          <a:lstStyle/>
          <a:p>
            <a:r>
              <a:rPr lang="en-US"/>
              <a:t>1/7/2025</a:t>
            </a:r>
          </a:p>
        </p:txBody>
      </p:sp>
      <p:sp>
        <p:nvSpPr>
          <p:cNvPr id="11" name="Footer Placeholder 10">
            <a:extLst>
              <a:ext uri="{FF2B5EF4-FFF2-40B4-BE49-F238E27FC236}">
                <a16:creationId xmlns:a16="http://schemas.microsoft.com/office/drawing/2014/main" id="{7EFBF1AC-A6D5-F746-3D33-F0CEEEB0E022}"/>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2" name="Slide Number Placeholder 11">
            <a:extLst>
              <a:ext uri="{FF2B5EF4-FFF2-40B4-BE49-F238E27FC236}">
                <a16:creationId xmlns:a16="http://schemas.microsoft.com/office/drawing/2014/main" id="{7A9B5588-AC8E-3E9F-11BC-831535C37D91}"/>
              </a:ext>
            </a:extLst>
          </p:cNvPr>
          <p:cNvSpPr>
            <a:spLocks noGrp="1"/>
          </p:cNvSpPr>
          <p:nvPr>
            <p:ph type="sldNum" sz="quarter" idx="12"/>
          </p:nvPr>
        </p:nvSpPr>
        <p:spPr/>
        <p:txBody>
          <a:bodyPr/>
          <a:lstStyle/>
          <a:p>
            <a:fld id="{2B53141B-806C-134B-AEBD-92C81C5280B5}" type="slidenum">
              <a:rPr lang="en-US" smtClean="0"/>
              <a:pPr/>
              <a:t>31</a:t>
            </a:fld>
            <a:endParaRPr lang="en-US"/>
          </a:p>
        </p:txBody>
      </p:sp>
    </p:spTree>
    <p:extLst>
      <p:ext uri="{BB962C8B-B14F-4D97-AF65-F5344CB8AC3E}">
        <p14:creationId xmlns:p14="http://schemas.microsoft.com/office/powerpoint/2010/main" val="98795880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Increase of coherence length</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32</a:t>
            </a:fld>
            <a:endParaRPr lang="en-US"/>
          </a:p>
        </p:txBody>
      </p:sp>
    </p:spTree>
    <p:extLst>
      <p:ext uri="{BB962C8B-B14F-4D97-AF65-F5344CB8AC3E}">
        <p14:creationId xmlns:p14="http://schemas.microsoft.com/office/powerpoint/2010/main" val="11550944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622E8382-6648-40DF-8B63-2A96DD40E7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9872" y="1191341"/>
            <a:ext cx="7529805" cy="4037859"/>
          </a:xfrm>
          <a:prstGeom prst="rect">
            <a:avLst/>
          </a:prstGeom>
        </p:spPr>
      </p:pic>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a:xfrm>
            <a:off x="695325" y="278296"/>
            <a:ext cx="8964613" cy="810444"/>
          </a:xfrm>
        </p:spPr>
        <p:txBody>
          <a:bodyPr/>
          <a:lstStyle/>
          <a:p>
            <a:r>
              <a:rPr lang="en-GB" dirty="0"/>
              <a:t>Mode</a:t>
            </a:r>
            <a:r>
              <a:rPr lang="en-US" dirty="0"/>
              <a:t>-coupled (MC) and mode-locked </a:t>
            </a:r>
            <a:r>
              <a:rPr lang="en-GB" dirty="0"/>
              <a:t>(ML) SASE</a:t>
            </a:r>
            <a:endParaRPr lang="en-GB" noProof="0" dirty="0"/>
          </a:p>
        </p:txBody>
      </p:sp>
      <p:sp>
        <p:nvSpPr>
          <p:cNvPr id="17" name="Inhaltsplatzhalter 1">
            <a:extLst>
              <a:ext uri="{FF2B5EF4-FFF2-40B4-BE49-F238E27FC236}">
                <a16:creationId xmlns:a16="http://schemas.microsoft.com/office/drawing/2014/main" id="{37153745-3FC1-4149-BBD8-77AE057E8B63}"/>
              </a:ext>
            </a:extLst>
          </p:cNvPr>
          <p:cNvSpPr>
            <a:spLocks noGrp="1"/>
          </p:cNvSpPr>
          <p:nvPr>
            <p:ph idx="1"/>
          </p:nvPr>
        </p:nvSpPr>
        <p:spPr>
          <a:xfrm>
            <a:off x="250371" y="1288976"/>
            <a:ext cx="4051486" cy="3868216"/>
          </a:xfrm>
        </p:spPr>
        <p:txBody>
          <a:bodyPr/>
          <a:lstStyle/>
          <a:p>
            <a:pPr marL="342900" indent="-342900">
              <a:buFont typeface="Arial" panose="020B0604020202020204" pitchFamily="34" charset="0"/>
              <a:buChar char="•"/>
            </a:pPr>
            <a:r>
              <a:rPr lang="en-GB" noProof="0" dirty="0"/>
              <a:t>Standard (</a:t>
            </a:r>
            <a:r>
              <a:rPr lang="en-GB" noProof="0" dirty="0">
                <a:solidFill>
                  <a:schemeClr val="accent1"/>
                </a:solidFill>
              </a:rPr>
              <a:t>s</a:t>
            </a:r>
            <a:r>
              <a:rPr lang="en-GB" noProof="0" dirty="0"/>
              <a:t>elf-</a:t>
            </a:r>
            <a:r>
              <a:rPr lang="en-GB" noProof="0" dirty="0">
                <a:solidFill>
                  <a:schemeClr val="accent1"/>
                </a:solidFill>
              </a:rPr>
              <a:t>a</a:t>
            </a:r>
            <a:r>
              <a:rPr lang="en-GB" noProof="0" dirty="0"/>
              <a:t>mplified </a:t>
            </a:r>
            <a:r>
              <a:rPr lang="en-GB" noProof="0" dirty="0">
                <a:solidFill>
                  <a:schemeClr val="accent1"/>
                </a:solidFill>
              </a:rPr>
              <a:t>s</a:t>
            </a:r>
            <a:r>
              <a:rPr lang="en-GB" noProof="0" dirty="0"/>
              <a:t>pontaneous </a:t>
            </a:r>
            <a:r>
              <a:rPr lang="en-GB" noProof="0" dirty="0">
                <a:solidFill>
                  <a:schemeClr val="accent1"/>
                </a:solidFill>
              </a:rPr>
              <a:t>e</a:t>
            </a:r>
            <a:r>
              <a:rPr lang="en-GB" noProof="0" dirty="0"/>
              <a:t>mission) SASE: </a:t>
            </a:r>
            <a:r>
              <a:rPr lang="en-GB" dirty="0"/>
              <a:t>FEL process starts from beam intrinsic noise.</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noProof="0" dirty="0"/>
              <a:t>External </a:t>
            </a:r>
            <a:r>
              <a:rPr lang="en-GB" dirty="0"/>
              <a:t>seeding: periodic beam energy (or density) modulation regulates the output.</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Chicanes in between undulator modules: improves longitudinal coherence by delaying the electrons.</a:t>
            </a:r>
            <a:endParaRPr lang="en-GB" noProof="0" dirty="0"/>
          </a:p>
        </p:txBody>
      </p:sp>
      <p:sp>
        <p:nvSpPr>
          <p:cNvPr id="18" name="Inhaltsplatzhalter 1">
            <a:extLst>
              <a:ext uri="{FF2B5EF4-FFF2-40B4-BE49-F238E27FC236}">
                <a16:creationId xmlns:a16="http://schemas.microsoft.com/office/drawing/2014/main" id="{8027B3FE-8477-407F-B068-6BB32824C5B9}"/>
              </a:ext>
            </a:extLst>
          </p:cNvPr>
          <p:cNvSpPr txBox="1">
            <a:spLocks/>
          </p:cNvSpPr>
          <p:nvPr/>
        </p:nvSpPr>
        <p:spPr>
          <a:xfrm>
            <a:off x="7221122" y="2862161"/>
            <a:ext cx="1727303" cy="738569"/>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Standard SASE</a:t>
            </a:r>
          </a:p>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(SASE)</a:t>
            </a:r>
          </a:p>
        </p:txBody>
      </p:sp>
      <p:sp>
        <p:nvSpPr>
          <p:cNvPr id="19" name="Inhaltsplatzhalter 1">
            <a:extLst>
              <a:ext uri="{FF2B5EF4-FFF2-40B4-BE49-F238E27FC236}">
                <a16:creationId xmlns:a16="http://schemas.microsoft.com/office/drawing/2014/main" id="{C3660F49-A73A-492E-91AC-0A27839322F0}"/>
              </a:ext>
            </a:extLst>
          </p:cNvPr>
          <p:cNvSpPr txBox="1">
            <a:spLocks/>
          </p:cNvSpPr>
          <p:nvPr/>
        </p:nvSpPr>
        <p:spPr>
          <a:xfrm>
            <a:off x="9741743" y="2872269"/>
            <a:ext cx="1727303" cy="681414"/>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Enhanced SASE</a:t>
            </a:r>
          </a:p>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(ESASE)*</a:t>
            </a:r>
          </a:p>
        </p:txBody>
      </p:sp>
      <p:sp>
        <p:nvSpPr>
          <p:cNvPr id="20" name="Inhaltsplatzhalter 1">
            <a:extLst>
              <a:ext uri="{FF2B5EF4-FFF2-40B4-BE49-F238E27FC236}">
                <a16:creationId xmlns:a16="http://schemas.microsoft.com/office/drawing/2014/main" id="{BE731425-C19C-4F29-9415-4722CC15D090}"/>
              </a:ext>
            </a:extLst>
          </p:cNvPr>
          <p:cNvSpPr txBox="1">
            <a:spLocks/>
          </p:cNvSpPr>
          <p:nvPr/>
        </p:nvSpPr>
        <p:spPr>
          <a:xfrm>
            <a:off x="7082901" y="4205497"/>
            <a:ext cx="2003743" cy="638137"/>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Mode-coupled SASE</a:t>
            </a:r>
          </a:p>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(MC-SASE)**</a:t>
            </a:r>
            <a:endParaRPr kumimoji="0" lang="en-GB" sz="2000" b="0" i="0" u="none" strike="noStrike" kern="1200" cap="none" spc="0" normalizeH="0" baseline="0" noProof="0" dirty="0">
              <a:ln>
                <a:noFill/>
              </a:ln>
              <a:solidFill>
                <a:prstClr val="black"/>
              </a:solidFill>
              <a:effectLst/>
              <a:uLnTx/>
              <a:uFillTx/>
              <a:latin typeface="Aptos"/>
              <a:ea typeface="+mn-ea"/>
              <a:cs typeface="+mn-cs"/>
            </a:endParaRPr>
          </a:p>
        </p:txBody>
      </p:sp>
      <p:sp>
        <p:nvSpPr>
          <p:cNvPr id="21" name="Inhaltsplatzhalter 1">
            <a:extLst>
              <a:ext uri="{FF2B5EF4-FFF2-40B4-BE49-F238E27FC236}">
                <a16:creationId xmlns:a16="http://schemas.microsoft.com/office/drawing/2014/main" id="{EC530ED5-337E-4CC8-91FF-A011AE0CFA29}"/>
              </a:ext>
            </a:extLst>
          </p:cNvPr>
          <p:cNvSpPr txBox="1">
            <a:spLocks/>
          </p:cNvSpPr>
          <p:nvPr/>
        </p:nvSpPr>
        <p:spPr>
          <a:xfrm>
            <a:off x="9741742" y="4205496"/>
            <a:ext cx="1727303" cy="638137"/>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Mode-locked SASE</a:t>
            </a:r>
          </a:p>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800" b="0" i="0" u="none" strike="noStrike" kern="1200" cap="none" spc="0" normalizeH="0" baseline="0" noProof="0" dirty="0">
                <a:ln>
                  <a:noFill/>
                </a:ln>
                <a:solidFill>
                  <a:prstClr val="black"/>
                </a:solidFill>
                <a:effectLst/>
                <a:uLnTx/>
                <a:uFillTx/>
                <a:latin typeface="Aptos"/>
                <a:ea typeface="+mn-ea"/>
                <a:cs typeface="+mn-cs"/>
              </a:rPr>
              <a:t>(ML-SASE)**</a:t>
            </a:r>
            <a:endParaRPr kumimoji="0" lang="en-GB" sz="2000" b="0" i="0" u="none" strike="noStrike" kern="1200" cap="none" spc="0" normalizeH="0" baseline="0" noProof="0" dirty="0">
              <a:ln>
                <a:noFill/>
              </a:ln>
              <a:solidFill>
                <a:prstClr val="black"/>
              </a:solidFill>
              <a:effectLst/>
              <a:uLnTx/>
              <a:uFillTx/>
              <a:latin typeface="Aptos"/>
              <a:ea typeface="+mn-ea"/>
              <a:cs typeface="+mn-cs"/>
            </a:endParaRPr>
          </a:p>
        </p:txBody>
      </p:sp>
      <p:sp>
        <p:nvSpPr>
          <p:cNvPr id="22" name="Inhaltsplatzhalter 1">
            <a:extLst>
              <a:ext uri="{FF2B5EF4-FFF2-40B4-BE49-F238E27FC236}">
                <a16:creationId xmlns:a16="http://schemas.microsoft.com/office/drawing/2014/main" id="{7E6EF369-9272-4A21-AEA3-F98D3018FD52}"/>
              </a:ext>
            </a:extLst>
          </p:cNvPr>
          <p:cNvSpPr txBox="1">
            <a:spLocks/>
          </p:cNvSpPr>
          <p:nvPr/>
        </p:nvSpPr>
        <p:spPr>
          <a:xfrm>
            <a:off x="7365664" y="1268760"/>
            <a:ext cx="1296144" cy="29594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Uncontrolled</a:t>
            </a:r>
          </a:p>
        </p:txBody>
      </p:sp>
      <p:sp>
        <p:nvSpPr>
          <p:cNvPr id="24" name="Inhaltsplatzhalter 1">
            <a:extLst>
              <a:ext uri="{FF2B5EF4-FFF2-40B4-BE49-F238E27FC236}">
                <a16:creationId xmlns:a16="http://schemas.microsoft.com/office/drawing/2014/main" id="{8962928A-D054-484E-B332-9D35909EA3DC}"/>
              </a:ext>
            </a:extLst>
          </p:cNvPr>
          <p:cNvSpPr txBox="1">
            <a:spLocks/>
          </p:cNvSpPr>
          <p:nvPr/>
        </p:nvSpPr>
        <p:spPr>
          <a:xfrm>
            <a:off x="4989140" y="2576324"/>
            <a:ext cx="1296144" cy="29594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Uncontrolled</a:t>
            </a:r>
          </a:p>
        </p:txBody>
      </p:sp>
      <p:sp>
        <p:nvSpPr>
          <p:cNvPr id="25" name="Inhaltsplatzhalter 1">
            <a:extLst>
              <a:ext uri="{FF2B5EF4-FFF2-40B4-BE49-F238E27FC236}">
                <a16:creationId xmlns:a16="http://schemas.microsoft.com/office/drawing/2014/main" id="{A6068011-855B-46F7-AB67-DC5AADEA3BCC}"/>
              </a:ext>
            </a:extLst>
          </p:cNvPr>
          <p:cNvSpPr txBox="1">
            <a:spLocks/>
          </p:cNvSpPr>
          <p:nvPr/>
        </p:nvSpPr>
        <p:spPr>
          <a:xfrm>
            <a:off x="4557092" y="3926232"/>
            <a:ext cx="2160240" cy="29594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Controlled, via chicanes</a:t>
            </a:r>
          </a:p>
        </p:txBody>
      </p:sp>
      <p:sp>
        <p:nvSpPr>
          <p:cNvPr id="26" name="Inhaltsplatzhalter 1">
            <a:extLst>
              <a:ext uri="{FF2B5EF4-FFF2-40B4-BE49-F238E27FC236}">
                <a16:creationId xmlns:a16="http://schemas.microsoft.com/office/drawing/2014/main" id="{7D6CD543-E4E5-4A25-B501-73861734AA32}"/>
              </a:ext>
            </a:extLst>
          </p:cNvPr>
          <p:cNvSpPr txBox="1">
            <a:spLocks/>
          </p:cNvSpPr>
          <p:nvPr/>
        </p:nvSpPr>
        <p:spPr>
          <a:xfrm>
            <a:off x="9480376" y="1260591"/>
            <a:ext cx="2250038" cy="29594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84250" rtl="0" eaLnBrk="1" fontAlgn="auto" latinLnBrk="0" hangingPunct="1">
              <a:lnSpc>
                <a:spcPct val="100000"/>
              </a:lnSpc>
              <a:spcBef>
                <a:spcPts val="600"/>
              </a:spcBef>
              <a:spcAft>
                <a:spcPts val="0"/>
              </a:spcAft>
              <a:buClrTx/>
              <a:buSzTx/>
              <a:buFont typeface="+mj-lt"/>
              <a:buNone/>
              <a:tabLst>
                <a:tab pos="536575" algn="l"/>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Controlled, via seed laser</a:t>
            </a:r>
          </a:p>
        </p:txBody>
      </p:sp>
      <p:pic>
        <p:nvPicPr>
          <p:cNvPr id="29" name="Picture 12">
            <a:extLst>
              <a:ext uri="{FF2B5EF4-FFF2-40B4-BE49-F238E27FC236}">
                <a16:creationId xmlns:a16="http://schemas.microsoft.com/office/drawing/2014/main" id="{43F90488-0D13-4BA5-A2E6-C4C1A307C3F8}"/>
              </a:ext>
            </a:extLst>
          </p:cNvPr>
          <p:cNvPicPr/>
          <p:nvPr/>
        </p:nvPicPr>
        <p:blipFill>
          <a:blip r:embed="rId3"/>
          <a:stretch/>
        </p:blipFill>
        <p:spPr>
          <a:xfrm>
            <a:off x="4058943" y="2813751"/>
            <a:ext cx="2933280" cy="1107081"/>
          </a:xfrm>
          <a:prstGeom prst="rect">
            <a:avLst/>
          </a:prstGeom>
          <a:ln w="0">
            <a:noFill/>
          </a:ln>
        </p:spPr>
      </p:pic>
      <p:pic>
        <p:nvPicPr>
          <p:cNvPr id="30" name="Picture 14">
            <a:extLst>
              <a:ext uri="{FF2B5EF4-FFF2-40B4-BE49-F238E27FC236}">
                <a16:creationId xmlns:a16="http://schemas.microsoft.com/office/drawing/2014/main" id="{2963328B-ED05-4E8A-A516-5F85926EC509}"/>
              </a:ext>
            </a:extLst>
          </p:cNvPr>
          <p:cNvPicPr/>
          <p:nvPr/>
        </p:nvPicPr>
        <p:blipFill>
          <a:blip r:embed="rId4"/>
          <a:stretch/>
        </p:blipFill>
        <p:spPr>
          <a:xfrm>
            <a:off x="4058943" y="4129763"/>
            <a:ext cx="2933280" cy="1110626"/>
          </a:xfrm>
          <a:prstGeom prst="rect">
            <a:avLst/>
          </a:prstGeom>
          <a:ln w="0">
            <a:noFill/>
          </a:ln>
        </p:spPr>
      </p:pic>
      <p:pic>
        <p:nvPicPr>
          <p:cNvPr id="31" name="Picture 8">
            <a:extLst>
              <a:ext uri="{FF2B5EF4-FFF2-40B4-BE49-F238E27FC236}">
                <a16:creationId xmlns:a16="http://schemas.microsoft.com/office/drawing/2014/main" id="{24F66757-056D-4612-98C0-2B66E3712E03}"/>
              </a:ext>
            </a:extLst>
          </p:cNvPr>
          <p:cNvPicPr/>
          <p:nvPr/>
        </p:nvPicPr>
        <p:blipFill>
          <a:blip r:embed="rId5"/>
          <a:stretch/>
        </p:blipFill>
        <p:spPr>
          <a:xfrm>
            <a:off x="6547096" y="1471438"/>
            <a:ext cx="2933280" cy="1110626"/>
          </a:xfrm>
          <a:prstGeom prst="rect">
            <a:avLst/>
          </a:prstGeom>
          <a:ln w="0">
            <a:noFill/>
          </a:ln>
        </p:spPr>
      </p:pic>
      <p:pic>
        <p:nvPicPr>
          <p:cNvPr id="32" name="Picture 10">
            <a:extLst>
              <a:ext uri="{FF2B5EF4-FFF2-40B4-BE49-F238E27FC236}">
                <a16:creationId xmlns:a16="http://schemas.microsoft.com/office/drawing/2014/main" id="{71588F24-74D6-4784-937D-770E2CB01556}"/>
              </a:ext>
            </a:extLst>
          </p:cNvPr>
          <p:cNvPicPr/>
          <p:nvPr/>
        </p:nvPicPr>
        <p:blipFill>
          <a:blip r:embed="rId6"/>
          <a:stretch/>
        </p:blipFill>
        <p:spPr>
          <a:xfrm>
            <a:off x="9059634" y="1461014"/>
            <a:ext cx="2933280" cy="1110627"/>
          </a:xfrm>
          <a:prstGeom prst="rect">
            <a:avLst/>
          </a:prstGeom>
          <a:ln w="0">
            <a:noFill/>
          </a:ln>
        </p:spPr>
      </p:pic>
      <p:sp>
        <p:nvSpPr>
          <p:cNvPr id="33" name="Rectangle 32">
            <a:extLst>
              <a:ext uri="{FF2B5EF4-FFF2-40B4-BE49-F238E27FC236}">
                <a16:creationId xmlns:a16="http://schemas.microsoft.com/office/drawing/2014/main" id="{8D17871D-24FF-4961-A497-4B155E08AF17}"/>
              </a:ext>
            </a:extLst>
          </p:cNvPr>
          <p:cNvSpPr/>
          <p:nvPr/>
        </p:nvSpPr>
        <p:spPr>
          <a:xfrm>
            <a:off x="4319873" y="6001825"/>
            <a:ext cx="750234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prstClr val="black"/>
                </a:solidFill>
                <a:effectLst/>
                <a:uLnTx/>
                <a:uFillTx/>
                <a:latin typeface="Aptos"/>
                <a:ea typeface="+mn-ea"/>
                <a:cs typeface="+mn-cs"/>
              </a:rPr>
              <a:t>**</a:t>
            </a:r>
            <a:r>
              <a:rPr kumimoji="0" lang="en-CH" b="0" i="0" u="none" strike="noStrike" kern="1200" cap="none" spc="0" normalizeH="0" baseline="0" noProof="0" dirty="0">
                <a:ln>
                  <a:noFill/>
                </a:ln>
                <a:solidFill>
                  <a:prstClr val="black"/>
                </a:solidFill>
                <a:effectLst/>
                <a:uLnTx/>
                <a:uFillTx/>
                <a:latin typeface="Aptos"/>
                <a:ea typeface="+mn-ea"/>
                <a:cs typeface="+mn-cs"/>
              </a:rPr>
              <a:t>N. R. Thompson and B. W. J. McNeil</a:t>
            </a:r>
            <a:r>
              <a:rPr kumimoji="0" lang="en-GB" b="0" i="1" u="none" strike="noStrike" kern="1200" cap="none" spc="0" normalizeH="0" baseline="0" noProof="0" dirty="0">
                <a:ln>
                  <a:noFill/>
                </a:ln>
                <a:solidFill>
                  <a:prstClr val="black"/>
                </a:solidFill>
                <a:effectLst/>
                <a:uLnTx/>
                <a:uFillTx/>
                <a:latin typeface="Aptos"/>
                <a:ea typeface="+mn-ea"/>
                <a:cs typeface="+mn-cs"/>
              </a:rPr>
              <a:t>,</a:t>
            </a:r>
            <a:r>
              <a:rPr kumimoji="0" lang="en-CH" b="0" i="0" u="none" strike="noStrike" kern="1200" cap="none" spc="0" normalizeH="0" baseline="0" noProof="0" dirty="0">
                <a:ln>
                  <a:noFill/>
                </a:ln>
                <a:solidFill>
                  <a:prstClr val="black"/>
                </a:solidFill>
                <a:effectLst/>
                <a:uLnTx/>
                <a:uFillTx/>
                <a:latin typeface="Aptos"/>
                <a:ea typeface="+mn-ea"/>
                <a:cs typeface="+mn-cs"/>
              </a:rPr>
              <a:t> Phys</a:t>
            </a:r>
            <a:r>
              <a:rPr kumimoji="0" lang="en-GB" b="0" i="0" u="none" strike="noStrike" kern="1200" cap="none" spc="0" normalizeH="0" baseline="0" noProof="0" dirty="0">
                <a:ln>
                  <a:noFill/>
                </a:ln>
                <a:solidFill>
                  <a:prstClr val="black"/>
                </a:solidFill>
                <a:effectLst/>
                <a:uLnTx/>
                <a:uFillTx/>
                <a:latin typeface="Aptos"/>
                <a:ea typeface="+mn-ea"/>
                <a:cs typeface="+mn-cs"/>
              </a:rPr>
              <a:t>. </a:t>
            </a:r>
            <a:r>
              <a:rPr kumimoji="0" lang="en-CH" b="0" i="0" u="none" strike="noStrike" kern="1200" cap="none" spc="0" normalizeH="0" baseline="0" noProof="0" dirty="0">
                <a:ln>
                  <a:noFill/>
                </a:ln>
                <a:solidFill>
                  <a:prstClr val="black"/>
                </a:solidFill>
                <a:effectLst/>
                <a:uLnTx/>
                <a:uFillTx/>
                <a:latin typeface="Aptos"/>
                <a:ea typeface="+mn-ea"/>
                <a:cs typeface="+mn-cs"/>
              </a:rPr>
              <a:t>Rev. Lett., 100:203901</a:t>
            </a:r>
            <a:r>
              <a:rPr kumimoji="0" lang="en-GB" b="0" i="0" u="none" strike="noStrike" kern="1200" cap="none" spc="0" normalizeH="0" baseline="0" noProof="0" dirty="0">
                <a:ln>
                  <a:noFill/>
                </a:ln>
                <a:solidFill>
                  <a:prstClr val="black"/>
                </a:solidFill>
                <a:effectLst/>
                <a:uLnTx/>
                <a:uFillTx/>
                <a:latin typeface="Aptos"/>
                <a:ea typeface="+mn-ea"/>
                <a:cs typeface="+mn-cs"/>
              </a:rPr>
              <a:t> (</a:t>
            </a:r>
            <a:r>
              <a:rPr kumimoji="0" lang="en-CH" b="0" i="0" u="none" strike="noStrike" kern="1200" cap="none" spc="0" normalizeH="0" baseline="0" noProof="0" dirty="0">
                <a:ln>
                  <a:noFill/>
                </a:ln>
                <a:solidFill>
                  <a:prstClr val="black"/>
                </a:solidFill>
                <a:effectLst/>
                <a:uLnTx/>
                <a:uFillTx/>
                <a:latin typeface="Aptos"/>
                <a:ea typeface="+mn-ea"/>
                <a:cs typeface="+mn-cs"/>
              </a:rPr>
              <a:t>2008</a:t>
            </a:r>
            <a:r>
              <a:rPr kumimoji="0" lang="en-GB" b="0" i="0" u="none" strike="noStrike" kern="1200" cap="none" spc="0" normalizeH="0" baseline="0" noProof="0" dirty="0">
                <a:ln>
                  <a:noFill/>
                </a:ln>
                <a:solidFill>
                  <a:prstClr val="black"/>
                </a:solidFill>
                <a:effectLst/>
                <a:uLnTx/>
                <a:uFillTx/>
                <a:latin typeface="Aptos"/>
                <a:ea typeface="+mn-ea"/>
                <a:cs typeface="+mn-cs"/>
              </a:rPr>
              <a:t>)</a:t>
            </a:r>
            <a:r>
              <a:rPr kumimoji="0" lang="en-CH" b="0" i="0" u="none" strike="noStrike" kern="1200" cap="none" spc="0" normalizeH="0" baseline="0" noProof="0" dirty="0">
                <a:ln>
                  <a:noFill/>
                </a:ln>
                <a:solidFill>
                  <a:prstClr val="black"/>
                </a:solidFill>
                <a:effectLst/>
                <a:uLnTx/>
                <a:uFillTx/>
                <a:latin typeface="Aptos"/>
                <a:ea typeface="+mn-ea"/>
                <a:cs typeface="+mn-cs"/>
              </a:rPr>
              <a:t>.</a:t>
            </a:r>
          </a:p>
        </p:txBody>
      </p:sp>
      <p:sp>
        <p:nvSpPr>
          <p:cNvPr id="34" name="Rectangle 33">
            <a:extLst>
              <a:ext uri="{FF2B5EF4-FFF2-40B4-BE49-F238E27FC236}">
                <a16:creationId xmlns:a16="http://schemas.microsoft.com/office/drawing/2014/main" id="{5AEC1C7B-F50D-4889-81B7-4ED86165DFB6}"/>
              </a:ext>
            </a:extLst>
          </p:cNvPr>
          <p:cNvSpPr/>
          <p:nvPr/>
        </p:nvSpPr>
        <p:spPr>
          <a:xfrm>
            <a:off x="5551714" y="5725134"/>
            <a:ext cx="627410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prstClr val="black"/>
                </a:solidFill>
                <a:effectLst/>
                <a:uLnTx/>
                <a:uFillTx/>
                <a:latin typeface="Aptos"/>
                <a:ea typeface="+mn-ea"/>
                <a:cs typeface="+mn-cs"/>
              </a:rPr>
              <a:t>*</a:t>
            </a:r>
            <a:r>
              <a:rPr kumimoji="0" lang="en-US" b="0" i="0" u="none" strike="noStrike" kern="1200" cap="none" spc="0" normalizeH="0" baseline="0" noProof="0" dirty="0">
                <a:ln>
                  <a:noFill/>
                </a:ln>
                <a:solidFill>
                  <a:prstClr val="black"/>
                </a:solidFill>
                <a:effectLst/>
                <a:uLnTx/>
                <a:uFillTx/>
                <a:latin typeface="Aptos"/>
                <a:ea typeface="+mn-ea"/>
                <a:cs typeface="+mn-cs"/>
              </a:rPr>
              <a:t>A. A. </a:t>
            </a:r>
            <a:r>
              <a:rPr kumimoji="0" lang="en-US" b="0" i="0" u="none" strike="noStrike" kern="1200" cap="none" spc="0" normalizeH="0" baseline="0" noProof="0" dirty="0" err="1">
                <a:ln>
                  <a:noFill/>
                </a:ln>
                <a:solidFill>
                  <a:prstClr val="black"/>
                </a:solidFill>
                <a:effectLst/>
                <a:uLnTx/>
                <a:uFillTx/>
                <a:latin typeface="Aptos"/>
                <a:ea typeface="+mn-ea"/>
                <a:cs typeface="+mn-cs"/>
              </a:rPr>
              <a:t>Zholents</a:t>
            </a:r>
            <a:r>
              <a:rPr kumimoji="0" lang="en-US" b="0" i="1" u="none" strike="noStrike" kern="1200" cap="none" spc="0" normalizeH="0" baseline="0" noProof="0" dirty="0">
                <a:ln>
                  <a:noFill/>
                </a:ln>
                <a:solidFill>
                  <a:prstClr val="black"/>
                </a:solidFill>
                <a:effectLst/>
                <a:uLnTx/>
                <a:uFillTx/>
                <a:latin typeface="Aptos"/>
                <a:ea typeface="+mn-ea"/>
                <a:cs typeface="+mn-cs"/>
              </a:rPr>
              <a:t>,</a:t>
            </a:r>
            <a:r>
              <a:rPr kumimoji="0" lang="en-US" b="0" i="0" u="none" strike="noStrike" kern="1200" cap="none" spc="0" normalizeH="0" baseline="0" noProof="0" dirty="0">
                <a:ln>
                  <a:noFill/>
                </a:ln>
                <a:solidFill>
                  <a:prstClr val="black"/>
                </a:solidFill>
                <a:effectLst/>
                <a:uLnTx/>
                <a:uFillTx/>
                <a:latin typeface="Aptos"/>
                <a:ea typeface="+mn-ea"/>
                <a:cs typeface="+mn-cs"/>
              </a:rPr>
              <a:t> Phys. Rev. ST Accel. Beams, 8:040701 (2005)</a:t>
            </a:r>
            <a:r>
              <a:rPr kumimoji="0" lang="en-CH" b="0" i="0" u="none" strike="noStrike" kern="1200" cap="none" spc="0" normalizeH="0" baseline="0" noProof="0" dirty="0">
                <a:ln>
                  <a:noFill/>
                </a:ln>
                <a:solidFill>
                  <a:prstClr val="black"/>
                </a:solidFill>
                <a:effectLst/>
                <a:uLnTx/>
                <a:uFillTx/>
                <a:latin typeface="Aptos"/>
                <a:ea typeface="+mn-ea"/>
                <a:cs typeface="+mn-cs"/>
              </a:rPr>
              <a:t>.</a:t>
            </a:r>
          </a:p>
        </p:txBody>
      </p:sp>
      <p:sp>
        <p:nvSpPr>
          <p:cNvPr id="2" name="Slide Number Placeholder 1">
            <a:extLst>
              <a:ext uri="{FF2B5EF4-FFF2-40B4-BE49-F238E27FC236}">
                <a16:creationId xmlns:a16="http://schemas.microsoft.com/office/drawing/2014/main" id="{62F42DB3-8566-5A4B-24AC-46CD2C4A247E}"/>
              </a:ext>
            </a:extLst>
          </p:cNvPr>
          <p:cNvSpPr>
            <a:spLocks noGrp="1"/>
          </p:cNvSpPr>
          <p:nvPr>
            <p:ph type="sldNum" sz="quarter" idx="12"/>
          </p:nvPr>
        </p:nvSpPr>
        <p:spPr/>
        <p:txBody>
          <a:bodyPr/>
          <a:lstStyle/>
          <a:p>
            <a:fld id="{442AD375-037F-43D0-B059-5172DA06796A}" type="slidenum">
              <a:rPr lang="en-GB" noProof="0" smtClean="0"/>
              <a:pPr/>
              <a:t>33</a:t>
            </a:fld>
            <a:endParaRPr lang="en-GB" noProof="0" dirty="0"/>
          </a:p>
        </p:txBody>
      </p:sp>
    </p:spTree>
    <p:extLst>
      <p:ext uri="{BB962C8B-B14F-4D97-AF65-F5344CB8AC3E}">
        <p14:creationId xmlns:p14="http://schemas.microsoft.com/office/powerpoint/2010/main" val="85418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4" grpId="0"/>
      <p:bldP spid="25" grpId="0"/>
      <p:bldP spid="2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AB21C67-A690-5311-1953-5D38CA8C83A3}"/>
                  </a:ext>
                </a:extLst>
              </p:cNvPr>
              <p:cNvSpPr>
                <a:spLocks noGrp="1"/>
              </p:cNvSpPr>
              <p:nvPr>
                <p:ph idx="1"/>
              </p:nvPr>
            </p:nvSpPr>
            <p:spPr>
              <a:xfrm>
                <a:off x="76200" y="948290"/>
                <a:ext cx="6805652" cy="4928982"/>
              </a:xfrm>
            </p:spPr>
            <p:txBody>
              <a:bodyPr/>
              <a:lstStyle/>
              <a:p>
                <a:pPr marL="342900" indent="-342900">
                  <a:buFont typeface="Arial" panose="020B0604020202020204" pitchFamily="34" charset="0"/>
                  <a:buChar char="•"/>
                </a:pPr>
                <a:r>
                  <a:rPr lang="en-GB" sz="1800" dirty="0"/>
                  <a:t>MC-SASE:</a:t>
                </a:r>
              </a:p>
              <a:p>
                <a:pPr marL="594900" lvl="1" indent="-342900">
                  <a:buFont typeface="Arial" panose="020B0604020202020204" pitchFamily="34" charset="0"/>
                  <a:buChar char="•"/>
                </a:pPr>
                <a:r>
                  <a:rPr lang="en-GB" sz="1800" dirty="0"/>
                  <a:t>Equally delay electron beam with chicanes to build up phase correlation longitudinally.</a:t>
                </a:r>
              </a:p>
              <a:p>
                <a:pPr marL="342900" indent="-342900">
                  <a:buFont typeface="Arial" panose="020B0604020202020204" pitchFamily="34" charset="0"/>
                  <a:buChar char="•"/>
                </a:pPr>
                <a:endParaRPr lang="en-GB" sz="800" dirty="0"/>
              </a:p>
              <a:p>
                <a:pPr marL="342900" indent="-342900">
                  <a:buFont typeface="Arial" panose="020B0604020202020204" pitchFamily="34" charset="0"/>
                  <a:buChar char="•"/>
                </a:pPr>
                <a:r>
                  <a:rPr lang="en-GB" sz="1800" dirty="0"/>
                  <a:t>HB-SASE:</a:t>
                </a:r>
              </a:p>
              <a:p>
                <a:pPr marL="594900" lvl="1" indent="-342900">
                  <a:buFont typeface="Arial" panose="020B0604020202020204" pitchFamily="34" charset="0"/>
                  <a:buChar char="•"/>
                </a:pPr>
                <a:r>
                  <a:rPr lang="en-GB" sz="1800" dirty="0"/>
                  <a:t>Chicanes have different delays. </a:t>
                </a:r>
              </a:p>
              <a:p>
                <a:pPr marL="594900" lvl="1" indent="-342900">
                  <a:buFont typeface="Arial" panose="020B0604020202020204" pitchFamily="34" charset="0"/>
                  <a:buChar char="•"/>
                </a:pPr>
                <a:r>
                  <a:rPr lang="en-GB" sz="1800" dirty="0"/>
                  <a:t>Central line stays with smaller bandwidth</a:t>
                </a:r>
                <a:r>
                  <a:rPr lang="en-GB" sz="1800" b="1" dirty="0"/>
                  <a:t> </a:t>
                </a:r>
                <a:r>
                  <a:rPr lang="en-GB" sz="1800" dirty="0"/>
                  <a:t>(BW) than SASE.</a:t>
                </a:r>
              </a:p>
              <a:p>
                <a:pPr marL="846900" lvl="2" indent="-342900">
                  <a:buFont typeface="Arial" panose="020B0604020202020204" pitchFamily="34" charset="0"/>
                  <a:buChar char="•"/>
                </a:pPr>
                <a:r>
                  <a:rPr lang="en-GB" sz="1800" dirty="0"/>
                  <a:t>Ideally, using isochronous chicanes (only delay), </a:t>
                </a:r>
                <a14:m>
                  <m:oMath xmlns:m="http://schemas.openxmlformats.org/officeDocument/2006/math">
                    <m:r>
                      <a:rPr lang="en-GB" sz="1800" b="0" i="1" smtClean="0">
                        <a:latin typeface="Cambria Math" panose="02040503050406030204" pitchFamily="18" charset="0"/>
                      </a:rPr>
                      <m:t>~100</m:t>
                    </m:r>
                  </m:oMath>
                </a14:m>
                <a:r>
                  <a:rPr lang="en-GB" sz="1800" dirty="0"/>
                  <a:t> times smaller.*</a:t>
                </a:r>
              </a:p>
              <a:p>
                <a:pPr marL="846900" lvl="2" indent="-342900">
                  <a:buFont typeface="Arial" panose="020B0604020202020204" pitchFamily="34" charset="0"/>
                  <a:buChar char="•"/>
                </a:pPr>
                <a:r>
                  <a:rPr lang="en-GB" sz="1800" dirty="0"/>
                  <a:t>Practically, using dispersive chicanes instead, </a:t>
                </a:r>
                <a14:m>
                  <m:oMath xmlns:m="http://schemas.openxmlformats.org/officeDocument/2006/math">
                    <m:r>
                      <a:rPr lang="en-GB" sz="1800" i="1" dirty="0">
                        <a:latin typeface="Cambria Math" panose="02040503050406030204" pitchFamily="18" charset="0"/>
                      </a:rPr>
                      <m:t>3−10</m:t>
                    </m:r>
                  </m:oMath>
                </a14:m>
                <a:r>
                  <a:rPr lang="en-GB" sz="1800" dirty="0"/>
                  <a:t> times smaller by simulation.**</a:t>
                </a:r>
              </a:p>
              <a:p>
                <a:pPr marL="285750" indent="-285750">
                  <a:buFont typeface="Arial" panose="020B0604020202020204" pitchFamily="34" charset="0"/>
                  <a:buChar char="•"/>
                </a:pPr>
                <a:endParaRPr lang="en-GB" sz="800" dirty="0"/>
              </a:p>
              <a:p>
                <a:pPr marL="285750" indent="-285750">
                  <a:buFont typeface="Arial" panose="020B0604020202020204" pitchFamily="34" charset="0"/>
                  <a:buChar char="•"/>
                </a:pPr>
                <a:r>
                  <a:rPr lang="en-GB" sz="1800" dirty="0"/>
                  <a:t>Requirement: length of each module </a:t>
                </a:r>
                <a14:m>
                  <m:oMath xmlns:m="http://schemas.openxmlformats.org/officeDocument/2006/math">
                    <m:r>
                      <a:rPr lang="en-GB" sz="1800" i="1">
                        <a:latin typeface="Cambria Math" panose="02040503050406030204" pitchFamily="18" charset="0"/>
                        <a:ea typeface="Cambria Math" panose="02040503050406030204" pitchFamily="18" charset="0"/>
                      </a:rPr>
                      <m:t>≤</m:t>
                    </m:r>
                  </m:oMath>
                </a14:m>
                <a:r>
                  <a:rPr lang="en-GB" sz="1800" dirty="0"/>
                  <a:t> FEL gain length. </a:t>
                </a:r>
              </a:p>
              <a:p>
                <a:pPr marL="285750" indent="-285750">
                  <a:buFont typeface="Arial" panose="020B0604020202020204" pitchFamily="34" charset="0"/>
                  <a:buChar char="•"/>
                </a:pPr>
                <a:r>
                  <a:rPr lang="en-GB" sz="1800" dirty="0"/>
                  <a:t>Optical klystron (OK) effect***: dispersive chicanes convert energy modulation into density modulation, reducing gain length.</a:t>
                </a:r>
              </a:p>
            </p:txBody>
          </p:sp>
        </mc:Choice>
        <mc:Fallback xmlns="">
          <p:sp>
            <p:nvSpPr>
              <p:cNvPr id="2" name="Inhaltsplatzhalter 1">
                <a:extLst>
                  <a:ext uri="{FF2B5EF4-FFF2-40B4-BE49-F238E27FC236}">
                    <a16:creationId xmlns:a16="http://schemas.microsoft.com/office/drawing/2014/main" id="{8AB21C67-A690-5311-1953-5D38CA8C83A3}"/>
                  </a:ext>
                </a:extLst>
              </p:cNvPr>
              <p:cNvSpPr>
                <a:spLocks noGrp="1" noRot="1" noChangeAspect="1" noMove="1" noResize="1" noEditPoints="1" noAdjustHandles="1" noChangeArrowheads="1" noChangeShapeType="1" noTextEdit="1"/>
              </p:cNvSpPr>
              <p:nvPr>
                <p:ph idx="1"/>
              </p:nvPr>
            </p:nvSpPr>
            <p:spPr>
              <a:xfrm>
                <a:off x="76200" y="948290"/>
                <a:ext cx="6805652" cy="4928982"/>
              </a:xfrm>
              <a:blipFill>
                <a:blip r:embed="rId3"/>
                <a:stretch>
                  <a:fillRect l="-1971" t="-1485" r="-2599"/>
                </a:stretch>
              </a:blipFill>
            </p:spPr>
            <p:txBody>
              <a:bodyPr/>
              <a:lstStyle/>
              <a:p>
                <a:r>
                  <a:rPr lang="en-US">
                    <a:noFill/>
                  </a:rPr>
                  <a:t> </a:t>
                </a:r>
              </a:p>
            </p:txBody>
          </p:sp>
        </mc:Fallback>
      </mc:AlternateContent>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a:xfrm>
            <a:off x="1614487" y="6404573"/>
            <a:ext cx="8045451" cy="14401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p:txBody>
          <a:bodyPr/>
          <a:lstStyle/>
          <a:p>
            <a:r>
              <a:rPr lang="en-GB" dirty="0"/>
              <a:t>MC-SASE and high-brightness (HB) SASE</a:t>
            </a:r>
            <a:endParaRPr lang="en-GB" noProof="0" dirty="0"/>
          </a:p>
        </p:txBody>
      </p:sp>
      <p:pic>
        <p:nvPicPr>
          <p:cNvPr id="7" name="Picture 9">
            <a:extLst>
              <a:ext uri="{FF2B5EF4-FFF2-40B4-BE49-F238E27FC236}">
                <a16:creationId xmlns:a16="http://schemas.microsoft.com/office/drawing/2014/main" id="{91519424-AEC0-4C9A-BEA7-1230360F0FC5}"/>
              </a:ext>
            </a:extLst>
          </p:cNvPr>
          <p:cNvPicPr/>
          <p:nvPr/>
        </p:nvPicPr>
        <p:blipFill>
          <a:blip r:embed="rId4"/>
          <a:stretch/>
        </p:blipFill>
        <p:spPr>
          <a:xfrm>
            <a:off x="9458604" y="3005065"/>
            <a:ext cx="2016224" cy="1495869"/>
          </a:xfrm>
          <a:prstGeom prst="rect">
            <a:avLst/>
          </a:prstGeom>
          <a:ln w="0">
            <a:noFill/>
          </a:ln>
        </p:spPr>
      </p:pic>
      <p:pic>
        <p:nvPicPr>
          <p:cNvPr id="8" name="Picture 14">
            <a:extLst>
              <a:ext uri="{FF2B5EF4-FFF2-40B4-BE49-F238E27FC236}">
                <a16:creationId xmlns:a16="http://schemas.microsoft.com/office/drawing/2014/main" id="{08CC1D55-AC59-4568-A41B-8AF9FE45D72C}"/>
              </a:ext>
            </a:extLst>
          </p:cNvPr>
          <p:cNvPicPr/>
          <p:nvPr/>
        </p:nvPicPr>
        <p:blipFill>
          <a:blip r:embed="rId5"/>
          <a:stretch/>
        </p:blipFill>
        <p:spPr>
          <a:xfrm>
            <a:off x="7059463" y="3048129"/>
            <a:ext cx="2021884" cy="1397054"/>
          </a:xfrm>
          <a:prstGeom prst="rect">
            <a:avLst/>
          </a:prstGeom>
          <a:ln w="0">
            <a:noFill/>
          </a:ln>
        </p:spPr>
      </p:pic>
      <p:sp>
        <p:nvSpPr>
          <p:cNvPr id="9" name="TextBox 8">
            <a:extLst>
              <a:ext uri="{FF2B5EF4-FFF2-40B4-BE49-F238E27FC236}">
                <a16:creationId xmlns:a16="http://schemas.microsoft.com/office/drawing/2014/main" id="{F8888484-D7E3-4A85-98FB-2C9C545E0DC1}"/>
              </a:ext>
            </a:extLst>
          </p:cNvPr>
          <p:cNvSpPr txBox="1"/>
          <p:nvPr/>
        </p:nvSpPr>
        <p:spPr>
          <a:xfrm>
            <a:off x="7084603" y="2576517"/>
            <a:ext cx="2134435"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Simulated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MC-SASE spectrum</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sp>
        <p:nvSpPr>
          <p:cNvPr id="11" name="TextBox 10">
            <a:extLst>
              <a:ext uri="{FF2B5EF4-FFF2-40B4-BE49-F238E27FC236}">
                <a16:creationId xmlns:a16="http://schemas.microsoft.com/office/drawing/2014/main" id="{0F834C1C-5421-434F-A2D6-2C2481FEC6E9}"/>
              </a:ext>
            </a:extLst>
          </p:cNvPr>
          <p:cNvSpPr txBox="1"/>
          <p:nvPr/>
        </p:nvSpPr>
        <p:spPr>
          <a:xfrm>
            <a:off x="9596296" y="2536314"/>
            <a:ext cx="1931171"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Simulated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HB-SASE spectrum</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sp>
        <p:nvSpPr>
          <p:cNvPr id="10" name="Rectangle 9">
            <a:extLst>
              <a:ext uri="{FF2B5EF4-FFF2-40B4-BE49-F238E27FC236}">
                <a16:creationId xmlns:a16="http://schemas.microsoft.com/office/drawing/2014/main" id="{9BC36ACB-8E51-4CE6-9268-5F9000C09FC7}"/>
              </a:ext>
            </a:extLst>
          </p:cNvPr>
          <p:cNvSpPr/>
          <p:nvPr/>
        </p:nvSpPr>
        <p:spPr>
          <a:xfrm>
            <a:off x="168088" y="5589240"/>
            <a:ext cx="5142553"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a:t>
            </a:r>
            <a:r>
              <a:rPr kumimoji="0" lang="en-CH" sz="1600" b="0" i="0" u="none" strike="noStrike" kern="1200" cap="none" spc="0" normalizeH="0" baseline="0" noProof="0" dirty="0">
                <a:ln>
                  <a:noFill/>
                </a:ln>
                <a:solidFill>
                  <a:prstClr val="black"/>
                </a:solidFill>
                <a:effectLst/>
                <a:uLnTx/>
                <a:uFillTx/>
                <a:latin typeface="Aptos"/>
                <a:ea typeface="+mn-ea"/>
                <a:cs typeface="+mn-cs"/>
              </a:rPr>
              <a:t>B. W. J. McNeil </a:t>
            </a:r>
            <a:r>
              <a:rPr kumimoji="0" lang="en-GB" sz="1600" b="0" i="1" u="none" strike="noStrike" kern="1200" cap="none" spc="0" normalizeH="0" baseline="0" noProof="0" dirty="0">
                <a:ln>
                  <a:noFill/>
                </a:ln>
                <a:solidFill>
                  <a:prstClr val="black"/>
                </a:solidFill>
                <a:effectLst/>
                <a:uLnTx/>
                <a:uFillTx/>
                <a:latin typeface="Aptos"/>
                <a:ea typeface="+mn-ea"/>
                <a:cs typeface="+mn-cs"/>
              </a:rPr>
              <a:t>et al</a:t>
            </a:r>
            <a:r>
              <a:rPr kumimoji="0" lang="en-CH" sz="1600" b="0" i="0" u="none" strike="noStrike" kern="1200" cap="none" spc="0" normalizeH="0" baseline="0" noProof="0" dirty="0">
                <a:ln>
                  <a:noFill/>
                </a:ln>
                <a:solidFill>
                  <a:prstClr val="black"/>
                </a:solidFill>
                <a:effectLst/>
                <a:uLnTx/>
                <a:uFillTx/>
                <a:latin typeface="Aptos"/>
                <a:ea typeface="+mn-ea"/>
                <a:cs typeface="+mn-cs"/>
              </a:rPr>
              <a:t>. Phys. Rev. Lett.,110:134802</a:t>
            </a:r>
            <a:r>
              <a:rPr kumimoji="0" lang="en-GB" sz="1600" b="0" i="0" u="none" strike="noStrike" kern="1200" cap="none" spc="0" normalizeH="0" baseline="0" noProof="0" dirty="0">
                <a:ln>
                  <a:noFill/>
                </a:ln>
                <a:solidFill>
                  <a:prstClr val="black"/>
                </a:solidFill>
                <a:effectLst/>
                <a:uLnTx/>
                <a:uFillTx/>
                <a:latin typeface="Aptos"/>
                <a:ea typeface="+mn-ea"/>
                <a:cs typeface="+mn-cs"/>
              </a:rPr>
              <a:t> (</a:t>
            </a:r>
            <a:r>
              <a:rPr kumimoji="0" lang="en-CH" sz="1600" b="0" i="0" u="none" strike="noStrike" kern="1200" cap="none" spc="0" normalizeH="0" baseline="0" noProof="0" dirty="0">
                <a:ln>
                  <a:noFill/>
                </a:ln>
                <a:solidFill>
                  <a:prstClr val="black"/>
                </a:solidFill>
                <a:effectLst/>
                <a:uLnTx/>
                <a:uFillTx/>
                <a:latin typeface="Aptos"/>
                <a:ea typeface="+mn-ea"/>
                <a:cs typeface="+mn-cs"/>
              </a:rPr>
              <a:t>2013</a:t>
            </a:r>
            <a:r>
              <a:rPr kumimoji="0" lang="en-GB" sz="1600" b="0" i="0" u="none" strike="noStrike" kern="1200" cap="none" spc="0" normalizeH="0" baseline="0" noProof="0" dirty="0">
                <a:ln>
                  <a:noFill/>
                </a:ln>
                <a:solidFill>
                  <a:prstClr val="black"/>
                </a:solidFill>
                <a:effectLst/>
                <a:uLnTx/>
                <a:uFillTx/>
                <a:latin typeface="Aptos"/>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a:t>
            </a:r>
            <a:r>
              <a:rPr kumimoji="0" lang="en-US" sz="1600" b="0" i="0" u="none" strike="noStrike" kern="1200" cap="none" spc="0" normalizeH="0" baseline="0" noProof="0" dirty="0">
                <a:ln>
                  <a:noFill/>
                </a:ln>
                <a:solidFill>
                  <a:prstClr val="black"/>
                </a:solidFill>
                <a:effectLst/>
                <a:uLnTx/>
                <a:uFillTx/>
                <a:latin typeface="Aptos"/>
                <a:ea typeface="+mn-ea"/>
                <a:cs typeface="+mn-cs"/>
              </a:rPr>
              <a:t> E. Prat and S. Reiche. J. Synchrotron Rad.,26(4) (2019).</a:t>
            </a:r>
            <a:endParaRPr kumimoji="0" lang="en-CH" sz="1600" b="0" i="0" u="none" strike="noStrike" kern="1200" cap="none" spc="0" normalizeH="0" baseline="0" noProof="0" dirty="0">
              <a:ln>
                <a:noFill/>
              </a:ln>
              <a:solidFill>
                <a:prstClr val="black"/>
              </a:solidFill>
              <a:effectLst/>
              <a:uLnTx/>
              <a:uFillTx/>
              <a:latin typeface="Aptos"/>
              <a:ea typeface="+mn-ea"/>
              <a:cs typeface="+mn-cs"/>
            </a:endParaRPr>
          </a:p>
        </p:txBody>
      </p:sp>
      <p:pic>
        <p:nvPicPr>
          <p:cNvPr id="14" name="Picture 13">
            <a:extLst>
              <a:ext uri="{FF2B5EF4-FFF2-40B4-BE49-F238E27FC236}">
                <a16:creationId xmlns:a16="http://schemas.microsoft.com/office/drawing/2014/main" id="{80DD09FF-2004-4078-B1ED-367A00E025E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27804" y="783845"/>
            <a:ext cx="5183354" cy="1651685"/>
          </a:xfrm>
          <a:prstGeom prst="rect">
            <a:avLst/>
          </a:prstGeom>
        </p:spPr>
      </p:pic>
      <p:sp>
        <p:nvSpPr>
          <p:cNvPr id="16" name="Rectangle 15">
            <a:extLst>
              <a:ext uri="{FF2B5EF4-FFF2-40B4-BE49-F238E27FC236}">
                <a16:creationId xmlns:a16="http://schemas.microsoft.com/office/drawing/2014/main" id="{6DAF4B7B-A463-41F9-AA13-0BC5586EC969}"/>
              </a:ext>
            </a:extLst>
          </p:cNvPr>
          <p:cNvSpPr/>
          <p:nvPr/>
        </p:nvSpPr>
        <p:spPr>
          <a:xfrm>
            <a:off x="168087" y="6081916"/>
            <a:ext cx="5142553"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a:ea typeface="+mn-ea"/>
                <a:cs typeface="+mn-cs"/>
              </a:rPr>
              <a:t>***E. Prat </a:t>
            </a:r>
            <a:r>
              <a:rPr kumimoji="0" lang="en-GB" sz="1600" b="0" i="1" u="none" strike="noStrike" kern="1200" cap="none" spc="0" normalizeH="0" baseline="0" noProof="0" dirty="0">
                <a:ln>
                  <a:noFill/>
                </a:ln>
                <a:solidFill>
                  <a:prstClr val="black"/>
                </a:solidFill>
                <a:effectLst/>
                <a:uLnTx/>
                <a:uFillTx/>
                <a:latin typeface="Aptos"/>
                <a:ea typeface="+mn-ea"/>
                <a:cs typeface="+mn-cs"/>
              </a:rPr>
              <a:t>et al</a:t>
            </a:r>
            <a:r>
              <a:rPr kumimoji="0" lang="en-GB" sz="1600" b="0" i="0" u="none" strike="noStrike" kern="1200" cap="none" spc="0" normalizeH="0" baseline="0" noProof="0" dirty="0">
                <a:ln>
                  <a:noFill/>
                </a:ln>
                <a:solidFill>
                  <a:prstClr val="black"/>
                </a:solidFill>
                <a:effectLst/>
                <a:uLnTx/>
                <a:uFillTx/>
                <a:latin typeface="Aptos"/>
                <a:ea typeface="+mn-ea"/>
                <a:cs typeface="+mn-cs"/>
              </a:rPr>
              <a:t>. Appl. Phys. Lett., 119(15):151102 (2021).</a:t>
            </a:r>
            <a:endParaRPr kumimoji="0" lang="en-CH" sz="1600" b="0" i="0" u="none" strike="noStrike" kern="1200" cap="none" spc="0" normalizeH="0" baseline="0" noProof="0" dirty="0">
              <a:ln>
                <a:noFill/>
              </a:ln>
              <a:solidFill>
                <a:prstClr val="black"/>
              </a:solidFill>
              <a:effectLst/>
              <a:uLnTx/>
              <a:uFillTx/>
              <a:latin typeface="Aptos"/>
              <a:ea typeface="+mn-ea"/>
              <a:cs typeface="+mn-cs"/>
            </a:endParaRPr>
          </a:p>
        </p:txBody>
      </p:sp>
      <p:pic>
        <p:nvPicPr>
          <p:cNvPr id="18" name="Picture 17">
            <a:extLst>
              <a:ext uri="{FF2B5EF4-FFF2-40B4-BE49-F238E27FC236}">
                <a16:creationId xmlns:a16="http://schemas.microsoft.com/office/drawing/2014/main" id="{0C579FD9-38AE-4BDC-98FF-26AC5D11E39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77176" y="4857003"/>
            <a:ext cx="4594168" cy="1239788"/>
          </a:xfrm>
          <a:prstGeom prst="rect">
            <a:avLst/>
          </a:prstGeom>
        </p:spPr>
      </p:pic>
      <p:sp>
        <p:nvSpPr>
          <p:cNvPr id="19" name="TextBox 18">
            <a:extLst>
              <a:ext uri="{FF2B5EF4-FFF2-40B4-BE49-F238E27FC236}">
                <a16:creationId xmlns:a16="http://schemas.microsoft.com/office/drawing/2014/main" id="{0C30200C-AF16-4D7A-93C2-A51749C1169A}"/>
              </a:ext>
            </a:extLst>
          </p:cNvPr>
          <p:cNvSpPr txBox="1"/>
          <p:nvPr/>
        </p:nvSpPr>
        <p:spPr>
          <a:xfrm>
            <a:off x="8295767" y="4551681"/>
            <a:ext cx="2633489"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OK effect schematic</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sp>
        <p:nvSpPr>
          <p:cNvPr id="12" name="Slide Number Placeholder 11">
            <a:extLst>
              <a:ext uri="{FF2B5EF4-FFF2-40B4-BE49-F238E27FC236}">
                <a16:creationId xmlns:a16="http://schemas.microsoft.com/office/drawing/2014/main" id="{8FF278D2-3C84-4778-DB4E-5E3EF0F94CA1}"/>
              </a:ext>
            </a:extLst>
          </p:cNvPr>
          <p:cNvSpPr>
            <a:spLocks noGrp="1"/>
          </p:cNvSpPr>
          <p:nvPr>
            <p:ph type="sldNum" sz="quarter" idx="12"/>
          </p:nvPr>
        </p:nvSpPr>
        <p:spPr/>
        <p:txBody>
          <a:bodyPr/>
          <a:lstStyle/>
          <a:p>
            <a:fld id="{442AD375-037F-43D0-B059-5172DA06796A}" type="slidenum">
              <a:rPr lang="en-GB" noProof="0" smtClean="0"/>
              <a:pPr/>
              <a:t>34</a:t>
            </a:fld>
            <a:endParaRPr lang="en-GB" noProof="0" dirty="0"/>
          </a:p>
        </p:txBody>
      </p:sp>
    </p:spTree>
    <p:extLst>
      <p:ext uri="{BB962C8B-B14F-4D97-AF65-F5344CB8AC3E}">
        <p14:creationId xmlns:p14="http://schemas.microsoft.com/office/powerpoint/2010/main" val="2611401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0" grpId="0"/>
      <p:bldP spid="16" grpId="0"/>
      <p:bldP spid="1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p:pic>
        <p:nvPicPr>
          <p:cNvPr id="3075" name="Picture 3" descr="c5ca20b6-8012-4cfa-82dd-6dbfc7bbe821">
            <a:extLst>
              <a:ext uri="{FF2B5EF4-FFF2-40B4-BE49-F238E27FC236}">
                <a16:creationId xmlns:a16="http://schemas.microsoft.com/office/drawing/2014/main" id="{C77BBCCA-5567-4FD3-B7DC-9E8A60BCEB3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66889" y="3847339"/>
            <a:ext cx="2457823" cy="1843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AB21C67-A690-5311-1953-5D38CA8C83A3}"/>
                  </a:ext>
                </a:extLst>
              </p:cNvPr>
              <p:cNvSpPr>
                <a:spLocks noGrp="1"/>
              </p:cNvSpPr>
              <p:nvPr>
                <p:ph idx="1"/>
              </p:nvPr>
            </p:nvSpPr>
            <p:spPr>
              <a:xfrm>
                <a:off x="466726" y="943341"/>
                <a:ext cx="6048747" cy="4644616"/>
              </a:xfrm>
            </p:spPr>
            <p:txBody>
              <a:bodyPr/>
              <a:lstStyle/>
              <a:p>
                <a:r>
                  <a:rPr lang="en-GB" dirty="0"/>
                  <a:t>Demonstration done at </a:t>
                </a:r>
                <a:r>
                  <a:rPr lang="en-GB" dirty="0" err="1"/>
                  <a:t>SwissFEL</a:t>
                </a:r>
                <a:endParaRPr lang="en-GB" dirty="0"/>
              </a:p>
              <a:p>
                <a:endParaRPr lang="en-GB" sz="1000" dirty="0"/>
              </a:p>
              <a:p>
                <a:r>
                  <a:rPr lang="en-GB" dirty="0"/>
                  <a:t>MC-SASE:</a:t>
                </a:r>
              </a:p>
              <a:p>
                <a:pPr marL="285750" indent="-285750">
                  <a:buFont typeface="Arial" panose="020B0604020202020204" pitchFamily="34" charset="0"/>
                  <a:buChar char="•"/>
                </a:pPr>
                <a:r>
                  <a:rPr lang="en-GB" dirty="0"/>
                  <a:t>A frequency comb shows up as expected.</a:t>
                </a:r>
              </a:p>
              <a:p>
                <a:pPr marL="285750" indent="-285750">
                  <a:buFont typeface="Arial" panose="020B0604020202020204" pitchFamily="34" charset="0"/>
                  <a:buChar char="•"/>
                </a:pPr>
                <a:r>
                  <a:rPr lang="en-GB" dirty="0"/>
                  <a:t>Total bandwidth bigger.</a:t>
                </a:r>
              </a:p>
              <a:p>
                <a:pPr marL="285750" indent="-285750">
                  <a:buFont typeface="Arial" panose="020B0604020202020204" pitchFamily="34" charset="0"/>
                  <a:buChar char="•"/>
                </a:pPr>
                <a:endParaRPr lang="en-GB" sz="1000" dirty="0"/>
              </a:p>
              <a:p>
                <a:r>
                  <a:rPr lang="en-GB" dirty="0"/>
                  <a:t>HB-SASE:</a:t>
                </a:r>
              </a:p>
              <a:p>
                <a:pPr marL="342900" indent="-342900">
                  <a:buFont typeface="Arial" panose="020B0604020202020204" pitchFamily="34" charset="0"/>
                  <a:buChar char="•"/>
                </a:pPr>
                <a:r>
                  <a:rPr lang="en-GB" dirty="0"/>
                  <a:t>Fitted (rms) bandwidth:</a:t>
                </a:r>
              </a:p>
              <a:p>
                <a:pPr marL="594900" lvl="1" indent="-342900">
                  <a:buFont typeface="Arial" panose="020B0604020202020204" pitchFamily="34" charset="0"/>
                  <a:buChar char="•"/>
                </a:pPr>
                <a:r>
                  <a:rPr lang="en-GB" dirty="0"/>
                  <a:t>Standard SASE: </a:t>
                </a:r>
                <a14:m>
                  <m:oMath xmlns:m="http://schemas.openxmlformats.org/officeDocument/2006/math">
                    <m:r>
                      <a:rPr lang="en-GB" i="1">
                        <a:solidFill>
                          <a:schemeClr val="accent1"/>
                        </a:solidFill>
                        <a:latin typeface="Cambria Math" panose="02040503050406030204" pitchFamily="18" charset="0"/>
                      </a:rPr>
                      <m:t>0.91</m:t>
                    </m:r>
                    <m:r>
                      <a:rPr lang="en-GB" i="1">
                        <a:solidFill>
                          <a:schemeClr val="accent1"/>
                        </a:solidFill>
                        <a:latin typeface="Cambria Math" panose="02040503050406030204" pitchFamily="18" charset="0"/>
                        <a:ea typeface="Cambria Math" panose="02040503050406030204" pitchFamily="18" charset="0"/>
                      </a:rPr>
                      <m:t>±0.16 </m:t>
                    </m:r>
                    <m:r>
                      <m:rPr>
                        <m:sty m:val="p"/>
                      </m:rPr>
                      <a:rPr lang="en-GB">
                        <a:solidFill>
                          <a:schemeClr val="accent1"/>
                        </a:solidFill>
                        <a:latin typeface="Cambria Math" panose="02040503050406030204" pitchFamily="18" charset="0"/>
                        <a:ea typeface="Cambria Math" panose="02040503050406030204" pitchFamily="18" charset="0"/>
                      </a:rPr>
                      <m:t>eV</m:t>
                    </m:r>
                  </m:oMath>
                </a14:m>
                <a:r>
                  <a:rPr lang="en-GB" dirty="0"/>
                  <a:t>.</a:t>
                </a:r>
              </a:p>
              <a:p>
                <a:pPr marL="594900" lvl="1" indent="-342900">
                  <a:buFont typeface="Arial" panose="020B0604020202020204" pitchFamily="34" charset="0"/>
                  <a:buChar char="•"/>
                </a:pPr>
                <a:r>
                  <a:rPr lang="en-GB" dirty="0"/>
                  <a:t>HB-SASE: </a:t>
                </a:r>
                <a14:m>
                  <m:oMath xmlns:m="http://schemas.openxmlformats.org/officeDocument/2006/math">
                    <m:r>
                      <a:rPr lang="en-GB" i="1">
                        <a:solidFill>
                          <a:schemeClr val="accent1"/>
                        </a:solidFill>
                        <a:latin typeface="Cambria Math" panose="02040503050406030204" pitchFamily="18" charset="0"/>
                      </a:rPr>
                      <m:t>0.3</m:t>
                    </m:r>
                    <m:r>
                      <a:rPr lang="en-GB" b="0" i="1" smtClean="0">
                        <a:solidFill>
                          <a:schemeClr val="accent1"/>
                        </a:solidFill>
                        <a:latin typeface="Cambria Math" panose="02040503050406030204" pitchFamily="18" charset="0"/>
                      </a:rPr>
                      <m:t>1</m:t>
                    </m:r>
                    <m:r>
                      <a:rPr lang="en-GB" i="1">
                        <a:solidFill>
                          <a:schemeClr val="accent1"/>
                        </a:solidFill>
                        <a:latin typeface="Cambria Math" panose="02040503050406030204" pitchFamily="18" charset="0"/>
                        <a:ea typeface="Cambria Math" panose="02040503050406030204" pitchFamily="18" charset="0"/>
                      </a:rPr>
                      <m:t>±0.06 </m:t>
                    </m:r>
                    <m:r>
                      <m:rPr>
                        <m:sty m:val="p"/>
                      </m:rPr>
                      <a:rPr lang="en-GB">
                        <a:solidFill>
                          <a:schemeClr val="accent1"/>
                        </a:solidFill>
                        <a:latin typeface="Cambria Math" panose="02040503050406030204" pitchFamily="18" charset="0"/>
                        <a:ea typeface="Cambria Math" panose="02040503050406030204" pitchFamily="18" charset="0"/>
                      </a:rPr>
                      <m:t>eV</m:t>
                    </m:r>
                  </m:oMath>
                </a14:m>
                <a:r>
                  <a:rPr lang="en-GB" dirty="0"/>
                  <a:t>, </a:t>
                </a:r>
                <a14:m>
                  <m:oMath xmlns:m="http://schemas.openxmlformats.org/officeDocument/2006/math">
                    <m:r>
                      <a:rPr lang="en-GB">
                        <a:solidFill>
                          <a:schemeClr val="accent1">
                            <a:lumMod val="75000"/>
                          </a:schemeClr>
                        </a:solidFill>
                        <a:latin typeface="Cambria Math" panose="02040503050406030204" pitchFamily="18" charset="0"/>
                      </a:rPr>
                      <m:t>~</m:t>
                    </m:r>
                    <m:r>
                      <a:rPr lang="en-GB" i="1">
                        <a:solidFill>
                          <a:schemeClr val="accent1">
                            <a:lumMod val="75000"/>
                          </a:schemeClr>
                        </a:solidFill>
                        <a:latin typeface="Cambria Math" panose="02040503050406030204" pitchFamily="18" charset="0"/>
                      </a:rPr>
                      <m:t>3</m:t>
                    </m:r>
                  </m:oMath>
                </a14:m>
                <a:r>
                  <a:rPr lang="en-GB" dirty="0"/>
                  <a:t> times better.</a:t>
                </a:r>
              </a:p>
              <a:p>
                <a:pPr marL="594900" lvl="1" indent="-342900">
                  <a:buFont typeface="Arial" panose="020B0604020202020204" pitchFamily="34" charset="0"/>
                  <a:buChar char="•"/>
                </a:pPr>
                <a:r>
                  <a:rPr lang="en-GB" dirty="0"/>
                  <a:t>Matches with simulation results.</a:t>
                </a:r>
              </a:p>
              <a:p>
                <a:pPr marL="342900" indent="-342900">
                  <a:buFont typeface="Arial" panose="020B0604020202020204" pitchFamily="34" charset="0"/>
                  <a:buChar char="•"/>
                </a:pPr>
                <a:r>
                  <a:rPr lang="en-GB" dirty="0"/>
                  <a:t>Saturation length gets reduced by </a:t>
                </a:r>
                <a14:m>
                  <m:oMath xmlns:m="http://schemas.openxmlformats.org/officeDocument/2006/math">
                    <m:r>
                      <a:rPr lang="en-GB" i="1" dirty="0" smtClean="0">
                        <a:solidFill>
                          <a:schemeClr val="accent1"/>
                        </a:solidFill>
                        <a:latin typeface="Cambria Math" panose="02040503050406030204" pitchFamily="18" charset="0"/>
                        <a:ea typeface="Cambria Math" panose="02040503050406030204" pitchFamily="18" charset="0"/>
                      </a:rPr>
                      <m:t>3</m:t>
                    </m:r>
                    <m:r>
                      <a:rPr lang="en-US" b="0" i="1" dirty="0" smtClean="0">
                        <a:solidFill>
                          <a:schemeClr val="accent1"/>
                        </a:solidFill>
                        <a:latin typeface="Cambria Math" panose="02040503050406030204" pitchFamily="18" charset="0"/>
                        <a:ea typeface="Cambria Math" panose="02040503050406030204" pitchFamily="18" charset="0"/>
                      </a:rPr>
                      <m:t>5</m:t>
                    </m:r>
                    <m:r>
                      <a:rPr lang="en-GB" b="0" i="1" smtClean="0">
                        <a:solidFill>
                          <a:schemeClr val="accent1"/>
                        </a:solidFill>
                        <a:latin typeface="Cambria Math" panose="02040503050406030204" pitchFamily="18" charset="0"/>
                        <a:ea typeface="Cambria Math" panose="02040503050406030204" pitchFamily="18" charset="0"/>
                      </a:rPr>
                      <m:t>%</m:t>
                    </m:r>
                  </m:oMath>
                </a14:m>
                <a:r>
                  <a:rPr lang="en-GB" dirty="0"/>
                  <a:t> with optical klystron effect.</a:t>
                </a:r>
              </a:p>
            </p:txBody>
          </p:sp>
        </mc:Choice>
        <mc:Fallback xmlns="">
          <p:sp>
            <p:nvSpPr>
              <p:cNvPr id="2" name="Inhaltsplatzhalter 1">
                <a:extLst>
                  <a:ext uri="{FF2B5EF4-FFF2-40B4-BE49-F238E27FC236}">
                    <a16:creationId xmlns:a16="http://schemas.microsoft.com/office/drawing/2014/main" id="{8AB21C67-A690-5311-1953-5D38CA8C83A3}"/>
                  </a:ext>
                </a:extLst>
              </p:cNvPr>
              <p:cNvSpPr>
                <a:spLocks noGrp="1" noRot="1" noChangeAspect="1" noMove="1" noResize="1" noEditPoints="1" noAdjustHandles="1" noChangeArrowheads="1" noChangeShapeType="1" noTextEdit="1"/>
              </p:cNvSpPr>
              <p:nvPr>
                <p:ph idx="1"/>
              </p:nvPr>
            </p:nvSpPr>
            <p:spPr>
              <a:xfrm>
                <a:off x="466726" y="943341"/>
                <a:ext cx="6048747" cy="4644616"/>
              </a:xfrm>
              <a:blipFill>
                <a:blip r:embed="rId3"/>
                <a:stretch>
                  <a:fillRect l="-2621" t="-1706" r="-706" b="-131"/>
                </a:stretch>
              </a:blipFill>
            </p:spPr>
            <p:txBody>
              <a:bodyPr/>
              <a:lstStyle/>
              <a:p>
                <a:r>
                  <a:rPr lang="en-US">
                    <a:noFill/>
                  </a:rPr>
                  <a:t> </a:t>
                </a:r>
              </a:p>
            </p:txBody>
          </p:sp>
        </mc:Fallback>
      </mc:AlternateContent>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p:txBody>
          <a:bodyPr/>
          <a:lstStyle/>
          <a:p>
            <a:r>
              <a:rPr lang="en-GB" dirty="0"/>
              <a:t>Experimental demonstration of MC-SASE and HB-SASE</a:t>
            </a:r>
          </a:p>
        </p:txBody>
      </p:sp>
      <p:pic>
        <p:nvPicPr>
          <p:cNvPr id="3074" name="Picture 2" descr="e0b7fea1-d347-431e-8677-9f1b3da9ab9d">
            <a:extLst>
              <a:ext uri="{FF2B5EF4-FFF2-40B4-BE49-F238E27FC236}">
                <a16:creationId xmlns:a16="http://schemas.microsoft.com/office/drawing/2014/main" id="{FE953820-E96B-4706-AAEA-8DCA19531F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3940" y="3383939"/>
            <a:ext cx="2603403" cy="2770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368db8ee-10a6-42c3-bb16-259ca247e1eb">
            <a:extLst>
              <a:ext uri="{FF2B5EF4-FFF2-40B4-BE49-F238E27FC236}">
                <a16:creationId xmlns:a16="http://schemas.microsoft.com/office/drawing/2014/main" id="{F45EF7BA-A791-4FE2-B9AD-47252B4E12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36412" y="3580918"/>
            <a:ext cx="3841861" cy="242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85F80F83-B252-4FF4-A372-E0368136EE6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68208" y="1063389"/>
            <a:ext cx="2880862" cy="1920575"/>
          </a:xfrm>
          <a:prstGeom prst="rect">
            <a:avLst/>
          </a:prstGeom>
        </p:spPr>
      </p:pic>
      <p:sp>
        <p:nvSpPr>
          <p:cNvPr id="12" name="TextBox 11">
            <a:extLst>
              <a:ext uri="{FF2B5EF4-FFF2-40B4-BE49-F238E27FC236}">
                <a16:creationId xmlns:a16="http://schemas.microsoft.com/office/drawing/2014/main" id="{A3CE2BD0-6649-459A-9BD8-F6596A2F7764}"/>
              </a:ext>
            </a:extLst>
          </p:cNvPr>
          <p:cNvSpPr txBox="1"/>
          <p:nvPr/>
        </p:nvSpPr>
        <p:spPr>
          <a:xfrm>
            <a:off x="471583" y="5748612"/>
            <a:ext cx="5929217" cy="30777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i="1" dirty="0"/>
              <a:t>[E. Prat et al.</a:t>
            </a:r>
            <a:r>
              <a:rPr lang="en-US" sz="2000" i="1" dirty="0"/>
              <a:t>,</a:t>
            </a:r>
            <a:r>
              <a:rPr lang="en-GB" sz="2000" i="1" dirty="0"/>
              <a:t> Phys. Rev. Lett., 133, 205001, 2024]</a:t>
            </a:r>
            <a:endParaRPr kumimoji="0" lang="en-CH" sz="2000" b="0" i="1" u="none" strike="noStrike" kern="1200" cap="none" spc="0" normalizeH="0" baseline="0" noProof="0" dirty="0">
              <a:ln>
                <a:noFill/>
              </a:ln>
              <a:solidFill>
                <a:srgbClr val="0014E6"/>
              </a:solidFill>
              <a:effectLst/>
              <a:uLnTx/>
              <a:uFillTx/>
              <a:latin typeface="Aptos"/>
              <a:ea typeface="+mn-ea"/>
              <a:cs typeface="+mn-cs"/>
            </a:endParaRPr>
          </a:p>
        </p:txBody>
      </p:sp>
      <p:sp>
        <p:nvSpPr>
          <p:cNvPr id="13" name="TextBox 12">
            <a:extLst>
              <a:ext uri="{FF2B5EF4-FFF2-40B4-BE49-F238E27FC236}">
                <a16:creationId xmlns:a16="http://schemas.microsoft.com/office/drawing/2014/main" id="{DF0A41AD-6AFC-49FF-A6F5-EFC7F6FD47B6}"/>
              </a:ext>
            </a:extLst>
          </p:cNvPr>
          <p:cNvSpPr txBox="1"/>
          <p:nvPr/>
        </p:nvSpPr>
        <p:spPr>
          <a:xfrm>
            <a:off x="8458814" y="3100875"/>
            <a:ext cx="2016150" cy="30777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14E6"/>
                </a:solidFill>
                <a:effectLst/>
                <a:uLnTx/>
                <a:uFillTx/>
                <a:latin typeface="Aptos"/>
                <a:ea typeface="+mn-ea"/>
                <a:cs typeface="+mn-cs"/>
              </a:rPr>
              <a:t>Measured results</a:t>
            </a:r>
            <a:endParaRPr kumimoji="0" lang="en-CH" sz="2000" b="0" i="0" u="none" strike="noStrike" kern="1200" cap="none" spc="0" normalizeH="0" baseline="0" noProof="0" dirty="0">
              <a:ln>
                <a:noFill/>
              </a:ln>
              <a:solidFill>
                <a:srgbClr val="0014E6"/>
              </a:solidFill>
              <a:effectLst/>
              <a:uLnTx/>
              <a:uFillTx/>
              <a:latin typeface="Aptos"/>
              <a:ea typeface="+mn-ea"/>
              <a:cs typeface="+mn-cs"/>
            </a:endParaRPr>
          </a:p>
        </p:txBody>
      </p:sp>
      <p:sp>
        <p:nvSpPr>
          <p:cNvPr id="7" name="Slide Number Placeholder 6">
            <a:extLst>
              <a:ext uri="{FF2B5EF4-FFF2-40B4-BE49-F238E27FC236}">
                <a16:creationId xmlns:a16="http://schemas.microsoft.com/office/drawing/2014/main" id="{CA9BD851-28BE-1503-AC0B-1777E3830E80}"/>
              </a:ext>
            </a:extLst>
          </p:cNvPr>
          <p:cNvSpPr>
            <a:spLocks noGrp="1"/>
          </p:cNvSpPr>
          <p:nvPr>
            <p:ph type="sldNum" sz="quarter" idx="12"/>
          </p:nvPr>
        </p:nvSpPr>
        <p:spPr/>
        <p:txBody>
          <a:bodyPr/>
          <a:lstStyle/>
          <a:p>
            <a:fld id="{442AD375-037F-43D0-B059-5172DA06796A}" type="slidenum">
              <a:rPr lang="en-GB" noProof="0" smtClean="0"/>
              <a:pPr/>
              <a:t>35</a:t>
            </a:fld>
            <a:endParaRPr lang="en-GB" noProof="0" dirty="0"/>
          </a:p>
        </p:txBody>
      </p:sp>
    </p:spTree>
    <p:extLst>
      <p:ext uri="{BB962C8B-B14F-4D97-AF65-F5344CB8AC3E}">
        <p14:creationId xmlns:p14="http://schemas.microsoft.com/office/powerpoint/2010/main" val="2521466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07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075"/>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AB21C67-A690-5311-1953-5D38CA8C83A3}"/>
                  </a:ext>
                </a:extLst>
              </p:cNvPr>
              <p:cNvSpPr>
                <a:spLocks noGrp="1"/>
              </p:cNvSpPr>
              <p:nvPr>
                <p:ph idx="1"/>
              </p:nvPr>
            </p:nvSpPr>
            <p:spPr>
              <a:xfrm>
                <a:off x="695325" y="1376773"/>
                <a:ext cx="5256659" cy="4644616"/>
              </a:xfrm>
            </p:spPr>
            <p:txBody>
              <a:bodyPr/>
              <a:lstStyle/>
              <a:p>
                <a:pPr marL="342900" indent="-342900">
                  <a:buFont typeface="Arial" panose="020B0604020202020204" pitchFamily="34" charset="0"/>
                  <a:buChar char="•"/>
                </a:pPr>
                <a:r>
                  <a:rPr lang="en-GB" dirty="0"/>
                  <a:t>Apply different delays, ranges from </a:t>
                </a:r>
                <a14:m>
                  <m:oMath xmlns:m="http://schemas.openxmlformats.org/officeDocument/2006/math">
                    <m:r>
                      <a:rPr lang="en-GB" b="0" i="1" smtClean="0">
                        <a:solidFill>
                          <a:schemeClr val="tx1"/>
                        </a:solidFill>
                        <a:latin typeface="Cambria Math" panose="02040503050406030204" pitchFamily="18" charset="0"/>
                      </a:rPr>
                      <m:t>400</m:t>
                    </m:r>
                    <m:r>
                      <a:rPr lang="en-GB" i="1">
                        <a:solidFill>
                          <a:schemeClr val="tx1"/>
                        </a:solidFill>
                        <a:latin typeface="Cambria Math" panose="02040503050406030204" pitchFamily="18" charset="0"/>
                      </a:rPr>
                      <m:t> </m:t>
                    </m:r>
                    <m:r>
                      <m:rPr>
                        <m:sty m:val="p"/>
                      </m:rPr>
                      <a:rPr lang="en-GB" b="0" i="0" smtClean="0">
                        <a:solidFill>
                          <a:schemeClr val="tx1"/>
                        </a:solidFill>
                        <a:latin typeface="Cambria Math" panose="02040503050406030204" pitchFamily="18" charset="0"/>
                      </a:rPr>
                      <m:t>nm</m:t>
                    </m:r>
                  </m:oMath>
                </a14:m>
                <a:r>
                  <a:rPr lang="en-GB" dirty="0">
                    <a:solidFill>
                      <a:schemeClr val="tx1"/>
                    </a:solidFill>
                  </a:rPr>
                  <a:t> </a:t>
                </a:r>
                <a:r>
                  <a:rPr lang="en-GB" dirty="0"/>
                  <a:t>(</a:t>
                </a:r>
                <a14:m>
                  <m:oMath xmlns:m="http://schemas.openxmlformats.org/officeDocument/2006/math">
                    <m:r>
                      <a:rPr lang="en-GB" b="0" i="1" smtClean="0">
                        <a:latin typeface="Cambria Math" panose="02040503050406030204" pitchFamily="18" charset="0"/>
                      </a:rPr>
                      <m:t>1.3</m:t>
                    </m:r>
                    <m:r>
                      <a:rPr lang="en-GB" i="1">
                        <a:latin typeface="Cambria Math" panose="02040503050406030204" pitchFamily="18" charset="0"/>
                      </a:rPr>
                      <m:t> </m:t>
                    </m:r>
                    <m:r>
                      <m:rPr>
                        <m:sty m:val="p"/>
                      </m:rPr>
                      <a:rPr lang="en-GB" b="0" i="0" smtClean="0">
                        <a:latin typeface="Cambria Math" panose="02040503050406030204" pitchFamily="18" charset="0"/>
                      </a:rPr>
                      <m:t>fs</m:t>
                    </m:r>
                  </m:oMath>
                </a14:m>
                <a:r>
                  <a:rPr lang="en-GB" dirty="0"/>
                  <a:t>) to </a:t>
                </a:r>
                <a14:m>
                  <m:oMath xmlns:m="http://schemas.openxmlformats.org/officeDocument/2006/math">
                    <m:r>
                      <a:rPr lang="en-GB" b="0" i="0" smtClean="0">
                        <a:latin typeface="Cambria Math" panose="02040503050406030204" pitchFamily="18" charset="0"/>
                      </a:rPr>
                      <m:t>1</m:t>
                    </m:r>
                    <m:r>
                      <a:rPr lang="en-GB" i="1">
                        <a:latin typeface="Cambria Math" panose="02040503050406030204" pitchFamily="18" charset="0"/>
                      </a:rPr>
                      <m:t>400 </m:t>
                    </m:r>
                    <m:r>
                      <m:rPr>
                        <m:sty m:val="p"/>
                      </m:rPr>
                      <a:rPr lang="en-GB">
                        <a:latin typeface="Cambria Math" panose="02040503050406030204" pitchFamily="18" charset="0"/>
                      </a:rPr>
                      <m:t>nm</m:t>
                    </m:r>
                  </m:oMath>
                </a14:m>
                <a:r>
                  <a:rPr lang="en-GB" dirty="0"/>
                  <a:t> (</a:t>
                </a:r>
                <a14:m>
                  <m:oMath xmlns:m="http://schemas.openxmlformats.org/officeDocument/2006/math">
                    <m:r>
                      <a:rPr lang="en-GB" i="1" dirty="0" smtClean="0">
                        <a:latin typeface="Cambria Math" panose="02040503050406030204" pitchFamily="18" charset="0"/>
                      </a:rPr>
                      <m:t>4</m:t>
                    </m:r>
                    <m:r>
                      <a:rPr lang="en-GB" i="1">
                        <a:latin typeface="Cambria Math" panose="02040503050406030204" pitchFamily="18" charset="0"/>
                      </a:rPr>
                      <m:t>.</m:t>
                    </m:r>
                    <m:r>
                      <a:rPr lang="en-GB" b="0" i="1" smtClean="0">
                        <a:latin typeface="Cambria Math" panose="02040503050406030204" pitchFamily="18" charset="0"/>
                      </a:rPr>
                      <m:t>7</m:t>
                    </m:r>
                    <m:r>
                      <a:rPr lang="en-GB" i="1">
                        <a:latin typeface="Cambria Math" panose="02040503050406030204" pitchFamily="18" charset="0"/>
                      </a:rPr>
                      <m:t> </m:t>
                    </m:r>
                    <m:r>
                      <m:rPr>
                        <m:sty m:val="p"/>
                      </m:rPr>
                      <a:rPr lang="en-GB">
                        <a:latin typeface="Cambria Math" panose="02040503050406030204" pitchFamily="18" charset="0"/>
                      </a:rPr>
                      <m:t>fs</m:t>
                    </m:r>
                  </m:oMath>
                </a14:m>
                <a:r>
                  <a:rPr lang="en-GB" dirty="0"/>
                  <a:t>), and record 500 consecutive single-shot spectra.</a:t>
                </a:r>
              </a:p>
              <a:p>
                <a:pPr marL="342900" indent="-342900">
                  <a:buFont typeface="Arial" panose="020B0604020202020204" pitchFamily="34" charset="0"/>
                  <a:buChar char="•"/>
                </a:pPr>
                <a:r>
                  <a:rPr lang="en-GB" noProof="0" dirty="0"/>
                  <a:t>Stable frequency comb structure.</a:t>
                </a:r>
              </a:p>
              <a:p>
                <a:pPr marL="342900" indent="-342900">
                  <a:buFont typeface="Arial" panose="020B0604020202020204" pitchFamily="34" charset="0"/>
                  <a:buChar char="•"/>
                </a:pPr>
                <a:r>
                  <a:rPr lang="en-GB" noProof="0" dirty="0"/>
                  <a:t>Line separation agrees with expectation: </a:t>
                </a:r>
              </a:p>
              <a:p>
                <a:pPr algn="ctr"/>
                <a:r>
                  <a:rPr lang="en-GB" noProof="0" dirty="0"/>
                  <a:t>mode delay = chicane delay + slippage per module</a:t>
                </a:r>
              </a:p>
              <a:p>
                <a:pPr marL="594900" lvl="1" indent="-342900">
                  <a:buFont typeface="Arial" panose="020B0604020202020204" pitchFamily="34" charset="0"/>
                  <a:buChar char="•"/>
                </a:pPr>
                <a:endParaRPr lang="en-GB" noProof="0" dirty="0"/>
              </a:p>
            </p:txBody>
          </p:sp>
        </mc:Choice>
        <mc:Fallback xmlns="">
          <p:sp>
            <p:nvSpPr>
              <p:cNvPr id="2" name="Inhaltsplatzhalter 1">
                <a:extLst>
                  <a:ext uri="{FF2B5EF4-FFF2-40B4-BE49-F238E27FC236}">
                    <a16:creationId xmlns:a16="http://schemas.microsoft.com/office/drawing/2014/main" id="{8AB21C67-A690-5311-1953-5D38CA8C83A3}"/>
                  </a:ext>
                </a:extLst>
              </p:cNvPr>
              <p:cNvSpPr>
                <a:spLocks noGrp="1" noRot="1" noChangeAspect="1" noMove="1" noResize="1" noEditPoints="1" noAdjustHandles="1" noChangeArrowheads="1" noChangeShapeType="1" noTextEdit="1"/>
              </p:cNvSpPr>
              <p:nvPr>
                <p:ph idx="1"/>
              </p:nvPr>
            </p:nvSpPr>
            <p:spPr>
              <a:xfrm>
                <a:off x="695325" y="1376773"/>
                <a:ext cx="5256659" cy="4644616"/>
              </a:xfrm>
              <a:blipFill>
                <a:blip r:embed="rId2"/>
                <a:stretch>
                  <a:fillRect l="-2784" t="-1575"/>
                </a:stretch>
              </a:blipFill>
            </p:spPr>
            <p:txBody>
              <a:bodyPr/>
              <a:lstStyle/>
              <a:p>
                <a:r>
                  <a:rPr lang="en-US">
                    <a:noFill/>
                  </a:rPr>
                  <a:t> </a:t>
                </a:r>
              </a:p>
            </p:txBody>
          </p:sp>
        </mc:Fallback>
      </mc:AlternateContent>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p:txBody>
          <a:bodyPr/>
          <a:lstStyle/>
          <a:p>
            <a:r>
              <a:rPr lang="en-GB" dirty="0"/>
              <a:t>Tunability of MC-SASE</a:t>
            </a:r>
          </a:p>
        </p:txBody>
      </p:sp>
      <p:pic>
        <p:nvPicPr>
          <p:cNvPr id="2050" name="Picture 2" descr="86da004c-8acf-4cf5-89b4-4954d24b1451">
            <a:extLst>
              <a:ext uri="{FF2B5EF4-FFF2-40B4-BE49-F238E27FC236}">
                <a16:creationId xmlns:a16="http://schemas.microsoft.com/office/drawing/2014/main" id="{02CF02F5-6080-427F-8E2F-C66788B9CB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44724"/>
            <a:ext cx="2889534" cy="3219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50d8f8a5-cb3a-4da1-9dac-dbc23ffd660e">
            <a:extLst>
              <a:ext uri="{FF2B5EF4-FFF2-40B4-BE49-F238E27FC236}">
                <a16:creationId xmlns:a16="http://schemas.microsoft.com/office/drawing/2014/main" id="{027E65CA-C9D2-43E8-B775-F1CD01DD02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85534" y="908720"/>
            <a:ext cx="2941385" cy="3219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26539dbf-d5b3-4141-8e44-bf594fd83628">
            <a:extLst>
              <a:ext uri="{FF2B5EF4-FFF2-40B4-BE49-F238E27FC236}">
                <a16:creationId xmlns:a16="http://schemas.microsoft.com/office/drawing/2014/main" id="{7B7CC446-7966-4DD8-B0D0-76D8D84CFA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8744" y="4204273"/>
            <a:ext cx="3029744" cy="2272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818991E3-7EC6-46AC-B792-696C121E115A}"/>
              </a:ext>
            </a:extLst>
          </p:cNvPr>
          <p:cNvSpPr txBox="1"/>
          <p:nvPr/>
        </p:nvSpPr>
        <p:spPr>
          <a:xfrm>
            <a:off x="6215744" y="662499"/>
            <a:ext cx="5792560" cy="3077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14E6"/>
                </a:solidFill>
                <a:effectLst/>
                <a:uLnTx/>
                <a:uFillTx/>
                <a:latin typeface="Aptos"/>
                <a:ea typeface="+mn-ea"/>
                <a:cs typeface="+mn-cs"/>
              </a:rPr>
              <a:t>Single-shot &amp; averaged spectra with different delays</a:t>
            </a:r>
            <a:endParaRPr kumimoji="0" lang="en-CH" sz="2000" b="0" i="0" u="none" strike="noStrike" kern="1200" cap="none" spc="0" normalizeH="0" baseline="0" noProof="0" dirty="0">
              <a:ln>
                <a:noFill/>
              </a:ln>
              <a:solidFill>
                <a:srgbClr val="0014E6"/>
              </a:solidFill>
              <a:effectLst/>
              <a:uLnTx/>
              <a:uFillTx/>
              <a:latin typeface="Aptos"/>
              <a:ea typeface="+mn-ea"/>
              <a:cs typeface="+mn-cs"/>
            </a:endParaRPr>
          </a:p>
        </p:txBody>
      </p:sp>
      <p:sp>
        <p:nvSpPr>
          <p:cNvPr id="7" name="TextBox 6">
            <a:extLst>
              <a:ext uri="{FF2B5EF4-FFF2-40B4-BE49-F238E27FC236}">
                <a16:creationId xmlns:a16="http://schemas.microsoft.com/office/drawing/2014/main" id="{87F22565-D06E-9F67-EB97-7C302808FB9D}"/>
              </a:ext>
            </a:extLst>
          </p:cNvPr>
          <p:cNvSpPr txBox="1"/>
          <p:nvPr/>
        </p:nvSpPr>
        <p:spPr>
          <a:xfrm>
            <a:off x="471583" y="5748612"/>
            <a:ext cx="5929217" cy="30777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i="1" dirty="0"/>
              <a:t>[E. Prat et al.</a:t>
            </a:r>
            <a:r>
              <a:rPr lang="en-US" sz="2000" i="1" dirty="0"/>
              <a:t>,</a:t>
            </a:r>
            <a:r>
              <a:rPr lang="en-GB" sz="2000" i="1" dirty="0"/>
              <a:t> Phys. Rev. Lett., 133, 205001, 2024]</a:t>
            </a:r>
            <a:endParaRPr kumimoji="0" lang="en-CH" sz="2000" b="0" i="1" u="none" strike="noStrike" kern="1200" cap="none" spc="0" normalizeH="0" baseline="0" noProof="0" dirty="0">
              <a:ln>
                <a:noFill/>
              </a:ln>
              <a:solidFill>
                <a:srgbClr val="0014E6"/>
              </a:solidFill>
              <a:effectLst/>
              <a:uLnTx/>
              <a:uFillTx/>
              <a:latin typeface="Aptos"/>
              <a:ea typeface="+mn-ea"/>
              <a:cs typeface="+mn-cs"/>
            </a:endParaRPr>
          </a:p>
        </p:txBody>
      </p:sp>
      <p:sp>
        <p:nvSpPr>
          <p:cNvPr id="8" name="Slide Number Placeholder 7">
            <a:extLst>
              <a:ext uri="{FF2B5EF4-FFF2-40B4-BE49-F238E27FC236}">
                <a16:creationId xmlns:a16="http://schemas.microsoft.com/office/drawing/2014/main" id="{3102A617-78F8-B199-4A69-CD32454E5C5A}"/>
              </a:ext>
            </a:extLst>
          </p:cNvPr>
          <p:cNvSpPr>
            <a:spLocks noGrp="1"/>
          </p:cNvSpPr>
          <p:nvPr>
            <p:ph type="sldNum" sz="quarter" idx="12"/>
          </p:nvPr>
        </p:nvSpPr>
        <p:spPr/>
        <p:txBody>
          <a:bodyPr/>
          <a:lstStyle/>
          <a:p>
            <a:fld id="{442AD375-037F-43D0-B059-5172DA06796A}" type="slidenum">
              <a:rPr lang="en-GB" noProof="0" smtClean="0"/>
              <a:pPr/>
              <a:t>36</a:t>
            </a:fld>
            <a:endParaRPr lang="en-GB" noProof="0" dirty="0"/>
          </a:p>
        </p:txBody>
      </p:sp>
    </p:spTree>
    <p:extLst>
      <p:ext uri="{BB962C8B-B14F-4D97-AF65-F5344CB8AC3E}">
        <p14:creationId xmlns:p14="http://schemas.microsoft.com/office/powerpoint/2010/main" val="10216341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AB21C67-A690-5311-1953-5D38CA8C83A3}"/>
                  </a:ext>
                </a:extLst>
              </p:cNvPr>
              <p:cNvSpPr>
                <a:spLocks noGrp="1"/>
              </p:cNvSpPr>
              <p:nvPr>
                <p:ph idx="1"/>
              </p:nvPr>
            </p:nvSpPr>
            <p:spPr>
              <a:xfrm>
                <a:off x="695325" y="745061"/>
                <a:ext cx="5149435" cy="5629316"/>
              </a:xfrm>
            </p:spPr>
            <p:txBody>
              <a:bodyPr/>
              <a:lstStyle/>
              <a:p>
                <a:r>
                  <a:rPr lang="en-GB" sz="1800" noProof="0" dirty="0"/>
                  <a:t>Combining MC-SASE with seed laser:</a:t>
                </a:r>
              </a:p>
              <a:p>
                <a:pPr marL="594900" lvl="1" indent="-342900">
                  <a:buFont typeface="Arial" panose="020B0604020202020204" pitchFamily="34" charset="0"/>
                  <a:buChar char="•"/>
                </a:pPr>
                <a:r>
                  <a:rPr lang="en-GB" sz="1800" dirty="0"/>
                  <a:t>Laser induced energy spread </a:t>
                </a:r>
                <a14:m>
                  <m:oMath xmlns:m="http://schemas.openxmlformats.org/officeDocument/2006/math">
                    <m:r>
                      <a:rPr lang="en-GB" sz="1800" i="1" dirty="0">
                        <a:latin typeface="Cambria Math" panose="02040503050406030204" pitchFamily="18" charset="0"/>
                      </a:rPr>
                      <m:t>&gt;</m:t>
                    </m:r>
                    <m:r>
                      <a:rPr lang="en-GB" sz="1800" i="1">
                        <a:latin typeface="Cambria Math" panose="02040503050406030204" pitchFamily="18" charset="0"/>
                      </a:rPr>
                      <m:t>4 </m:t>
                    </m:r>
                    <m:r>
                      <m:rPr>
                        <m:sty m:val="p"/>
                      </m:rPr>
                      <a:rPr lang="en-GB" sz="1800">
                        <a:latin typeface="Cambria Math" panose="02040503050406030204" pitchFamily="18" charset="0"/>
                      </a:rPr>
                      <m:t>MeV</m:t>
                    </m:r>
                  </m:oMath>
                </a14:m>
                <a:r>
                  <a:rPr lang="en-GB" sz="1800" dirty="0"/>
                  <a:t> for </a:t>
                </a:r>
                <a14:m>
                  <m:oMath xmlns:m="http://schemas.openxmlformats.org/officeDocument/2006/math">
                    <m:r>
                      <a:rPr lang="en-GB" sz="1800" i="1" dirty="0">
                        <a:latin typeface="Cambria Math" panose="02040503050406030204" pitchFamily="18" charset="0"/>
                      </a:rPr>
                      <m:t>800</m:t>
                    </m:r>
                    <m:r>
                      <a:rPr lang="en-GB" sz="1800" i="1">
                        <a:latin typeface="Cambria Math" panose="02040503050406030204" pitchFamily="18" charset="0"/>
                      </a:rPr>
                      <m:t> </m:t>
                    </m:r>
                    <m:r>
                      <m:rPr>
                        <m:sty m:val="p"/>
                      </m:rPr>
                      <a:rPr lang="en-GB" sz="1800">
                        <a:latin typeface="Cambria Math" panose="02040503050406030204" pitchFamily="18" charset="0"/>
                      </a:rPr>
                      <m:t>nm</m:t>
                    </m:r>
                  </m:oMath>
                </a14:m>
                <a:r>
                  <a:rPr lang="en-GB" sz="1800" dirty="0"/>
                  <a:t> seed laser.</a:t>
                </a:r>
              </a:p>
              <a:p>
                <a:pPr marL="594900" lvl="1" indent="-342900">
                  <a:buFont typeface="Arial" panose="020B0604020202020204" pitchFamily="34" charset="0"/>
                  <a:buChar char="•"/>
                </a:pPr>
                <a:endParaRPr lang="en-GB" sz="500" noProof="0" dirty="0"/>
              </a:p>
              <a:p>
                <a:r>
                  <a:rPr lang="en-GB" sz="1800" dirty="0"/>
                  <a:t>Evidences of ML-SASE:</a:t>
                </a:r>
              </a:p>
              <a:p>
                <a:pPr marL="342900" indent="-342900">
                  <a:buFont typeface="+mj-lt"/>
                  <a:buAutoNum type="arabicPeriod"/>
                </a:pPr>
                <a:r>
                  <a:rPr lang="en-GB" sz="1800" dirty="0"/>
                  <a:t>Resonant behaviour.</a:t>
                </a:r>
              </a:p>
              <a:p>
                <a:pPr marL="342900" indent="-342900">
                  <a:buFont typeface="+mj-lt"/>
                  <a:buAutoNum type="arabicPeriod"/>
                </a:pPr>
                <a:r>
                  <a:rPr lang="en-GB" sz="1800" dirty="0"/>
                  <a:t>Lower energy, bigger spectral bandwidth and better interreference contrast.</a:t>
                </a:r>
              </a:p>
              <a:p>
                <a:pPr marL="342900" indent="-342900">
                  <a:buFont typeface="+mj-lt"/>
                  <a:buAutoNum type="arabicPeriod"/>
                </a:pPr>
                <a:r>
                  <a:rPr lang="en-GB" sz="1800" dirty="0"/>
                  <a:t>Comparing auto-correlation plots.</a:t>
                </a:r>
                <a:endParaRPr lang="en-GB" sz="1800" noProof="0" dirty="0"/>
              </a:p>
              <a:p>
                <a:pPr marL="342900" indent="-342900">
                  <a:buFont typeface="+mj-lt"/>
                  <a:buAutoNum type="arabicPeriod"/>
                </a:pPr>
                <a:r>
                  <a:rPr lang="en-GB" sz="1800" dirty="0"/>
                  <a:t>Direct measurement of the electron beam phase space for lasing region</a:t>
                </a:r>
              </a:p>
              <a:p>
                <a:pPr marL="537750" lvl="1" indent="-285750">
                  <a:buFont typeface="Arial" panose="020B0604020202020204" pitchFamily="34" charset="0"/>
                  <a:buChar char="•"/>
                </a:pPr>
                <a:r>
                  <a:rPr lang="en-GB" sz="1800" dirty="0"/>
                  <a:t>For ML-SASE, lasing is preferred around the falling edge of the sinusoidal modulation.</a:t>
                </a:r>
                <a:endParaRPr lang="en-GB" sz="1800" noProof="0" dirty="0"/>
              </a:p>
              <a:p>
                <a:pPr marL="342900" indent="-342900">
                  <a:buFont typeface="Arial" panose="020B0604020202020204" pitchFamily="34" charset="0"/>
                  <a:buChar char="•"/>
                </a:pPr>
                <a:endParaRPr lang="en-GB" sz="500" dirty="0"/>
              </a:p>
              <a:p>
                <a:r>
                  <a:rPr lang="en-GB" sz="1800" dirty="0"/>
                  <a:t>Conclusion:</a:t>
                </a:r>
              </a:p>
              <a:p>
                <a:pPr marL="594900" lvl="1" indent="-342900">
                  <a:buFont typeface="Arial" panose="020B0604020202020204" pitchFamily="34" charset="0"/>
                  <a:buChar char="•"/>
                </a:pPr>
                <a:r>
                  <a:rPr lang="en-GB" sz="1800" dirty="0"/>
                  <a:t>Multiple evidences of ML-SASE show up.</a:t>
                </a:r>
              </a:p>
              <a:p>
                <a:pPr marL="594900" lvl="1" indent="-342900">
                  <a:buFont typeface="Arial" panose="020B0604020202020204" pitchFamily="34" charset="0"/>
                  <a:buChar char="•"/>
                </a:pPr>
                <a:r>
                  <a:rPr lang="en-GB" sz="1800" dirty="0"/>
                  <a:t>Further investigation is anticipated, such as phase-sensitive diagnostics.</a:t>
                </a:r>
                <a:endParaRPr lang="en-GB" sz="1800" noProof="0" dirty="0"/>
              </a:p>
              <a:p>
                <a:pPr marL="342900" indent="-342900">
                  <a:buFont typeface="Arial" panose="020B0604020202020204" pitchFamily="34" charset="0"/>
                  <a:buChar char="•"/>
                </a:pPr>
                <a:endParaRPr lang="en-GB" sz="1600" dirty="0"/>
              </a:p>
              <a:p>
                <a:pPr marL="342900" indent="-342900">
                  <a:buFont typeface="Arial" panose="020B0604020202020204" pitchFamily="34" charset="0"/>
                  <a:buChar char="•"/>
                </a:pPr>
                <a:endParaRPr lang="en-GB" sz="1600" noProof="0" dirty="0"/>
              </a:p>
            </p:txBody>
          </p:sp>
        </mc:Choice>
        <mc:Fallback xmlns="">
          <p:sp>
            <p:nvSpPr>
              <p:cNvPr id="2" name="Inhaltsplatzhalter 1">
                <a:extLst>
                  <a:ext uri="{FF2B5EF4-FFF2-40B4-BE49-F238E27FC236}">
                    <a16:creationId xmlns:a16="http://schemas.microsoft.com/office/drawing/2014/main" id="{8AB21C67-A690-5311-1953-5D38CA8C83A3}"/>
                  </a:ext>
                </a:extLst>
              </p:cNvPr>
              <p:cNvSpPr>
                <a:spLocks noGrp="1" noRot="1" noChangeAspect="1" noMove="1" noResize="1" noEditPoints="1" noAdjustHandles="1" noChangeArrowheads="1" noChangeShapeType="1" noTextEdit="1"/>
              </p:cNvSpPr>
              <p:nvPr>
                <p:ph idx="1"/>
              </p:nvPr>
            </p:nvSpPr>
            <p:spPr>
              <a:xfrm>
                <a:off x="695325" y="745061"/>
                <a:ext cx="5149435" cy="5629316"/>
              </a:xfrm>
              <a:blipFill>
                <a:blip r:embed="rId3"/>
                <a:stretch>
                  <a:fillRect l="-2840" t="-1299" r="-2959"/>
                </a:stretch>
              </a:blipFill>
            </p:spPr>
            <p:txBody>
              <a:bodyPr/>
              <a:lstStyle/>
              <a:p>
                <a:r>
                  <a:rPr lang="en-US">
                    <a:noFill/>
                  </a:rPr>
                  <a:t> </a:t>
                </a:r>
              </a:p>
            </p:txBody>
          </p:sp>
        </mc:Fallback>
      </mc:AlternateContent>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1/7/2025</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ptos"/>
                <a:ea typeface="+mn-ea"/>
                <a:cs typeface="+mn-cs"/>
              </a:rPr>
              <a:t>PSI Center for Accelerator Science and Engineering</a:t>
            </a:r>
            <a:endParaRPr kumimoji="0" lang="de-CH" sz="1000" b="0" i="0" u="none" strike="noStrike" kern="1200" cap="none" spc="0" normalizeH="0" baseline="0" noProof="0" dirty="0">
              <a:ln>
                <a:noFill/>
              </a:ln>
              <a:solidFill>
                <a:prstClr val="black"/>
              </a:solidFill>
              <a:effectLst/>
              <a:uLnTx/>
              <a:uFillTx/>
              <a:latin typeface="Aptos"/>
              <a:ea typeface="+mn-ea"/>
              <a:cs typeface="+mn-cs"/>
            </a:endParaRPr>
          </a:p>
        </p:txBody>
      </p:sp>
      <p:sp>
        <p:nvSpPr>
          <p:cNvPr id="6" name="Titel 5">
            <a:extLst>
              <a:ext uri="{FF2B5EF4-FFF2-40B4-BE49-F238E27FC236}">
                <a16:creationId xmlns:a16="http://schemas.microsoft.com/office/drawing/2014/main" id="{7E8A34D9-1CD8-5791-A63E-B24AB324593B}"/>
              </a:ext>
            </a:extLst>
          </p:cNvPr>
          <p:cNvSpPr>
            <a:spLocks noGrp="1"/>
          </p:cNvSpPr>
          <p:nvPr>
            <p:ph type="title"/>
          </p:nvPr>
        </p:nvSpPr>
        <p:spPr>
          <a:xfrm>
            <a:off x="695325" y="278296"/>
            <a:ext cx="6211727" cy="525918"/>
          </a:xfrm>
        </p:spPr>
        <p:txBody>
          <a:bodyPr/>
          <a:lstStyle/>
          <a:p>
            <a:r>
              <a:rPr lang="en-GB" dirty="0"/>
              <a:t>Experimental demonstration of ML-SASE</a:t>
            </a:r>
          </a:p>
        </p:txBody>
      </p:sp>
      <p:pic>
        <p:nvPicPr>
          <p:cNvPr id="10" name="Picture 9">
            <a:extLst>
              <a:ext uri="{FF2B5EF4-FFF2-40B4-BE49-F238E27FC236}">
                <a16:creationId xmlns:a16="http://schemas.microsoft.com/office/drawing/2014/main" id="{21F64F19-B35D-4633-BC5F-257D362729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7242" y="689881"/>
            <a:ext cx="4368119" cy="1317693"/>
          </a:xfrm>
          <a:prstGeom prst="rect">
            <a:avLst/>
          </a:prstGeom>
        </p:spPr>
      </p:pic>
      <p:sp>
        <p:nvSpPr>
          <p:cNvPr id="13" name="TextBox 12">
            <a:extLst>
              <a:ext uri="{FF2B5EF4-FFF2-40B4-BE49-F238E27FC236}">
                <a16:creationId xmlns:a16="http://schemas.microsoft.com/office/drawing/2014/main" id="{53386250-E432-435B-BE96-E04BDAAA975A}"/>
              </a:ext>
            </a:extLst>
          </p:cNvPr>
          <p:cNvSpPr txBox="1"/>
          <p:nvPr/>
        </p:nvSpPr>
        <p:spPr>
          <a:xfrm>
            <a:off x="7093067" y="498840"/>
            <a:ext cx="3622294"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Phase space for 800 nm seed laser</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pic>
        <p:nvPicPr>
          <p:cNvPr id="22" name="Picture 21">
            <a:extLst>
              <a:ext uri="{FF2B5EF4-FFF2-40B4-BE49-F238E27FC236}">
                <a16:creationId xmlns:a16="http://schemas.microsoft.com/office/drawing/2014/main" id="{AD458FC3-6C88-4F72-BDCE-E3C75DAB25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62871" y="4359960"/>
            <a:ext cx="4606229" cy="2399565"/>
          </a:xfrm>
          <a:prstGeom prst="rect">
            <a:avLst/>
          </a:prstGeom>
        </p:spPr>
      </p:pic>
      <p:sp>
        <p:nvSpPr>
          <p:cNvPr id="23" name="TextBox 22">
            <a:extLst>
              <a:ext uri="{FF2B5EF4-FFF2-40B4-BE49-F238E27FC236}">
                <a16:creationId xmlns:a16="http://schemas.microsoft.com/office/drawing/2014/main" id="{734B4071-2273-47B2-A725-CC28259339E4}"/>
              </a:ext>
            </a:extLst>
          </p:cNvPr>
          <p:cNvSpPr txBox="1"/>
          <p:nvPr/>
        </p:nvSpPr>
        <p:spPr>
          <a:xfrm>
            <a:off x="6515165" y="4113739"/>
            <a:ext cx="4718892"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High-resolution phase space measurements</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cxnSp>
        <p:nvCxnSpPr>
          <p:cNvPr id="9" name="Straight Arrow Connector 8">
            <a:extLst>
              <a:ext uri="{FF2B5EF4-FFF2-40B4-BE49-F238E27FC236}">
                <a16:creationId xmlns:a16="http://schemas.microsoft.com/office/drawing/2014/main" id="{B77457AC-631C-470F-8E3B-5261E3E1954F}"/>
              </a:ext>
            </a:extLst>
          </p:cNvPr>
          <p:cNvCxnSpPr>
            <a:cxnSpLocks/>
          </p:cNvCxnSpPr>
          <p:nvPr/>
        </p:nvCxnSpPr>
        <p:spPr>
          <a:xfrm flipH="1">
            <a:off x="9623028" y="5649924"/>
            <a:ext cx="72008" cy="1509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E6DAC79-6873-41EF-B2EB-CE9E2F56DD95}"/>
              </a:ext>
            </a:extLst>
          </p:cNvPr>
          <p:cNvCxnSpPr>
            <a:cxnSpLocks/>
          </p:cNvCxnSpPr>
          <p:nvPr/>
        </p:nvCxnSpPr>
        <p:spPr>
          <a:xfrm flipH="1">
            <a:off x="9446407" y="5626458"/>
            <a:ext cx="72008" cy="1509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8C859CE-D772-42F2-83D9-ACBAC3C2871B}"/>
              </a:ext>
            </a:extLst>
          </p:cNvPr>
          <p:cNvCxnSpPr>
            <a:cxnSpLocks/>
          </p:cNvCxnSpPr>
          <p:nvPr/>
        </p:nvCxnSpPr>
        <p:spPr>
          <a:xfrm flipH="1">
            <a:off x="9156453" y="5585222"/>
            <a:ext cx="72008" cy="1509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2593364-1792-434B-9235-0991D66B480F}"/>
              </a:ext>
            </a:extLst>
          </p:cNvPr>
          <p:cNvCxnSpPr>
            <a:cxnSpLocks/>
          </p:cNvCxnSpPr>
          <p:nvPr/>
        </p:nvCxnSpPr>
        <p:spPr>
          <a:xfrm flipH="1">
            <a:off x="9289425" y="5625313"/>
            <a:ext cx="72008" cy="1509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5799871-881A-4A1D-BB53-88274105876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51984" y="2322062"/>
            <a:ext cx="6086601" cy="1686158"/>
          </a:xfrm>
          <a:prstGeom prst="rect">
            <a:avLst/>
          </a:prstGeom>
        </p:spPr>
      </p:pic>
      <p:sp>
        <p:nvSpPr>
          <p:cNvPr id="24" name="TextBox 23">
            <a:extLst>
              <a:ext uri="{FF2B5EF4-FFF2-40B4-BE49-F238E27FC236}">
                <a16:creationId xmlns:a16="http://schemas.microsoft.com/office/drawing/2014/main" id="{4F1D9B91-BA57-4E9E-95B6-4061D8B0CD40}"/>
              </a:ext>
            </a:extLst>
          </p:cNvPr>
          <p:cNvSpPr txBox="1"/>
          <p:nvPr/>
        </p:nvSpPr>
        <p:spPr>
          <a:xfrm>
            <a:off x="7107628" y="1994978"/>
            <a:ext cx="2976481"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14E6"/>
                </a:solidFill>
                <a:effectLst/>
                <a:uLnTx/>
                <a:uFillTx/>
                <a:latin typeface="Aptos"/>
                <a:ea typeface="+mn-ea"/>
                <a:cs typeface="+mn-cs"/>
              </a:rPr>
              <a:t>Spectral analysis</a:t>
            </a:r>
            <a:endParaRPr kumimoji="0" lang="en-CH" b="0" i="0" u="none" strike="noStrike" kern="1200" cap="none" spc="0" normalizeH="0" baseline="0" noProof="0" dirty="0">
              <a:ln>
                <a:noFill/>
              </a:ln>
              <a:solidFill>
                <a:srgbClr val="0014E6"/>
              </a:solidFill>
              <a:effectLst/>
              <a:uLnTx/>
              <a:uFillTx/>
              <a:latin typeface="Aptos"/>
              <a:ea typeface="+mn-ea"/>
              <a:cs typeface="+mn-cs"/>
            </a:endParaRPr>
          </a:p>
        </p:txBody>
      </p:sp>
      <p:sp>
        <p:nvSpPr>
          <p:cNvPr id="11" name="Rectangle 10">
            <a:extLst>
              <a:ext uri="{FF2B5EF4-FFF2-40B4-BE49-F238E27FC236}">
                <a16:creationId xmlns:a16="http://schemas.microsoft.com/office/drawing/2014/main" id="{EADD078C-9815-4C79-A854-F000D989C96C}"/>
              </a:ext>
            </a:extLst>
          </p:cNvPr>
          <p:cNvSpPr/>
          <p:nvPr/>
        </p:nvSpPr>
        <p:spPr>
          <a:xfrm>
            <a:off x="10075013" y="2105846"/>
            <a:ext cx="2052811" cy="19587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7" name="Slide Number Placeholder 6">
            <a:extLst>
              <a:ext uri="{FF2B5EF4-FFF2-40B4-BE49-F238E27FC236}">
                <a16:creationId xmlns:a16="http://schemas.microsoft.com/office/drawing/2014/main" id="{FD60523D-19E4-3B82-0F25-6C514EC740A7}"/>
              </a:ext>
            </a:extLst>
          </p:cNvPr>
          <p:cNvSpPr>
            <a:spLocks noGrp="1"/>
          </p:cNvSpPr>
          <p:nvPr>
            <p:ph type="sldNum" sz="quarter" idx="12"/>
          </p:nvPr>
        </p:nvSpPr>
        <p:spPr/>
        <p:txBody>
          <a:bodyPr/>
          <a:lstStyle/>
          <a:p>
            <a:fld id="{442AD375-037F-43D0-B059-5172DA06796A}" type="slidenum">
              <a:rPr lang="en-GB" noProof="0" smtClean="0"/>
              <a:pPr/>
              <a:t>37</a:t>
            </a:fld>
            <a:endParaRPr lang="en-GB" noProof="0" dirty="0"/>
          </a:p>
        </p:txBody>
      </p:sp>
    </p:spTree>
    <p:extLst>
      <p:ext uri="{BB962C8B-B14F-4D97-AF65-F5344CB8AC3E}">
        <p14:creationId xmlns:p14="http://schemas.microsoft.com/office/powerpoint/2010/main" val="3650534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par>
                                <p:cTn id="29" presetID="1" presetClass="exit"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10" end="10"/>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
                                            <p:txEl>
                                              <p:pRg st="11" end="11"/>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4" grpId="0"/>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Large bandwidth</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245A8E28-4E8D-3D63-2411-3446ACE1CC14}"/>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07E08E45-221E-5263-30D1-BF636E332A9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08B99FDF-B466-3F3A-ADDA-C2183103B4F7}"/>
              </a:ext>
            </a:extLst>
          </p:cNvPr>
          <p:cNvSpPr>
            <a:spLocks noGrp="1"/>
          </p:cNvSpPr>
          <p:nvPr>
            <p:ph type="sldNum" sz="quarter" idx="12"/>
          </p:nvPr>
        </p:nvSpPr>
        <p:spPr/>
        <p:txBody>
          <a:bodyPr/>
          <a:lstStyle/>
          <a:p>
            <a:fld id="{2B53141B-806C-134B-AEBD-92C81C5280B5}" type="slidenum">
              <a:rPr lang="en-US" smtClean="0"/>
              <a:pPr/>
              <a:t>38</a:t>
            </a:fld>
            <a:endParaRPr lang="en-US"/>
          </a:p>
        </p:txBody>
      </p:sp>
    </p:spTree>
    <p:extLst>
      <p:ext uri="{BB962C8B-B14F-4D97-AF65-F5344CB8AC3E}">
        <p14:creationId xmlns:p14="http://schemas.microsoft.com/office/powerpoint/2010/main" val="937833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600200" y="938808"/>
            <a:ext cx="8915400" cy="1728192"/>
          </a:xfrm>
        </p:spPr>
        <p:txBody>
          <a:bodyPr>
            <a:noAutofit/>
          </a:bodyPr>
          <a:lstStyle/>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 Some applications (e.g. spectroscopy) want large bandwidths.</a:t>
            </a:r>
          </a:p>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 Conventional method: maximize energy chirp of the electron beam (each slice of the e- beam will produce FEL with a different photon energy). </a:t>
            </a:r>
          </a:p>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 Demonstrated at LCLS and </a:t>
            </a:r>
            <a:r>
              <a:rPr lang="en-US" sz="2000" dirty="0" err="1">
                <a:solidFill>
                  <a:srgbClr val="010000"/>
                </a:solidFill>
                <a:latin typeface="Aptos" panose="020B0004020202020204" pitchFamily="34" charset="0"/>
                <a:sym typeface="Wingdings" panose="05000000000000000000" pitchFamily="2" charset="2"/>
              </a:rPr>
              <a:t>SwissFEL</a:t>
            </a:r>
            <a:r>
              <a:rPr lang="en-US" sz="2000" dirty="0">
                <a:solidFill>
                  <a:srgbClr val="010000"/>
                </a:solidFill>
                <a:latin typeface="Aptos" panose="020B0004020202020204" pitchFamily="34" charset="0"/>
                <a:sym typeface="Wingdings" panose="05000000000000000000" pitchFamily="2" charset="2"/>
              </a:rPr>
              <a:t> (up to 2% bandwidth)</a:t>
            </a:r>
          </a:p>
          <a:p>
            <a:pPr marL="0" indent="0">
              <a:spcBef>
                <a:spcPts val="1200"/>
              </a:spcBef>
              <a:buNone/>
            </a:pPr>
            <a:endParaRPr lang="en-US" sz="2000" dirty="0">
              <a:solidFill>
                <a:srgbClr val="010000"/>
              </a:solidFill>
              <a:latin typeface="Aptos" panose="020B0004020202020204" pitchFamily="34" charset="0"/>
            </a:endParaRPr>
          </a:p>
          <a:p>
            <a:pPr marL="0" indent="0">
              <a:spcBef>
                <a:spcPts val="1200"/>
              </a:spcBef>
              <a:buNone/>
            </a:pPr>
            <a:endParaRPr lang="en-US" sz="2000" dirty="0">
              <a:latin typeface="Aptos" panose="020B00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210764"/>
            <a:ext cx="4419600" cy="357103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8401" y="3045752"/>
            <a:ext cx="4320051" cy="3412840"/>
          </a:xfrm>
          <a:prstGeom prst="rect">
            <a:avLst/>
          </a:prstGeom>
        </p:spPr>
      </p:pic>
      <p:sp>
        <p:nvSpPr>
          <p:cNvPr id="5" name="TextBox 4"/>
          <p:cNvSpPr txBox="1"/>
          <p:nvPr/>
        </p:nvSpPr>
        <p:spPr>
          <a:xfrm>
            <a:off x="2286001" y="2754868"/>
            <a:ext cx="2916183" cy="369332"/>
          </a:xfrm>
          <a:prstGeom prst="rect">
            <a:avLst/>
          </a:prstGeom>
          <a:noFill/>
        </p:spPr>
        <p:txBody>
          <a:bodyPr wrap="none" rtlCol="0">
            <a:spAutoFit/>
          </a:bodyPr>
          <a:lstStyle/>
          <a:p>
            <a:r>
              <a:rPr lang="en-US" i="1" dirty="0">
                <a:latin typeface="Aptos" panose="020B0004020202020204" pitchFamily="34" charset="0"/>
              </a:rPr>
              <a:t>Longitudinal phase spaces</a:t>
            </a:r>
            <a:endParaRPr lang="de-CH" i="1" dirty="0">
              <a:latin typeface="Aptos" panose="020B0004020202020204" pitchFamily="34" charset="0"/>
            </a:endParaRPr>
          </a:p>
        </p:txBody>
      </p:sp>
      <p:sp>
        <p:nvSpPr>
          <p:cNvPr id="8" name="TextBox 7"/>
          <p:cNvSpPr txBox="1"/>
          <p:nvPr/>
        </p:nvSpPr>
        <p:spPr>
          <a:xfrm>
            <a:off x="2362200" y="3581400"/>
            <a:ext cx="1082348" cy="369332"/>
          </a:xfrm>
          <a:prstGeom prst="rect">
            <a:avLst/>
          </a:prstGeom>
          <a:noFill/>
        </p:spPr>
        <p:txBody>
          <a:bodyPr wrap="none" rtlCol="0">
            <a:spAutoFit/>
          </a:bodyPr>
          <a:lstStyle/>
          <a:p>
            <a:r>
              <a:rPr lang="en-US" dirty="0">
                <a:solidFill>
                  <a:srgbClr val="FFFF00"/>
                </a:solidFill>
              </a:rPr>
              <a:t>standard</a:t>
            </a:r>
            <a:endParaRPr lang="de-CH" dirty="0">
              <a:solidFill>
                <a:srgbClr val="FFFF00"/>
              </a:solidFill>
            </a:endParaRPr>
          </a:p>
        </p:txBody>
      </p:sp>
      <p:sp>
        <p:nvSpPr>
          <p:cNvPr id="13" name="TextBox 12"/>
          <p:cNvSpPr txBox="1"/>
          <p:nvPr/>
        </p:nvSpPr>
        <p:spPr>
          <a:xfrm>
            <a:off x="4539551" y="3442901"/>
            <a:ext cx="1236236" cy="646331"/>
          </a:xfrm>
          <a:prstGeom prst="rect">
            <a:avLst/>
          </a:prstGeom>
          <a:noFill/>
        </p:spPr>
        <p:txBody>
          <a:bodyPr wrap="none" rtlCol="0">
            <a:spAutoFit/>
          </a:bodyPr>
          <a:lstStyle/>
          <a:p>
            <a:pPr algn="ctr"/>
            <a:r>
              <a:rPr lang="en-US" dirty="0">
                <a:solidFill>
                  <a:srgbClr val="FFFF00"/>
                </a:solidFill>
              </a:rPr>
              <a:t>Large </a:t>
            </a:r>
          </a:p>
          <a:p>
            <a:pPr algn="ctr"/>
            <a:r>
              <a:rPr lang="en-US" dirty="0">
                <a:solidFill>
                  <a:srgbClr val="FFFF00"/>
                </a:solidFill>
              </a:rPr>
              <a:t>bandwidth</a:t>
            </a:r>
            <a:endParaRPr lang="de-CH" dirty="0">
              <a:solidFill>
                <a:srgbClr val="FFFF00"/>
              </a:solidFill>
            </a:endParaRPr>
          </a:p>
        </p:txBody>
      </p:sp>
      <p:sp>
        <p:nvSpPr>
          <p:cNvPr id="14" name="TextBox 13"/>
          <p:cNvSpPr txBox="1"/>
          <p:nvPr/>
        </p:nvSpPr>
        <p:spPr>
          <a:xfrm>
            <a:off x="6901022" y="2678668"/>
            <a:ext cx="3065904" cy="369332"/>
          </a:xfrm>
          <a:prstGeom prst="rect">
            <a:avLst/>
          </a:prstGeom>
          <a:noFill/>
        </p:spPr>
        <p:txBody>
          <a:bodyPr wrap="none" rtlCol="0">
            <a:spAutoFit/>
          </a:bodyPr>
          <a:lstStyle/>
          <a:p>
            <a:r>
              <a:rPr lang="en-US" i="1" dirty="0">
                <a:latin typeface="Aptos" panose="020B0004020202020204" pitchFamily="34" charset="0"/>
              </a:rPr>
              <a:t>FEL spectral measurements</a:t>
            </a:r>
            <a:endParaRPr lang="de-CH" i="1" dirty="0">
              <a:latin typeface="Aptos" panose="020B0004020202020204" pitchFamily="34" charset="0"/>
            </a:endParaRPr>
          </a:p>
        </p:txBody>
      </p:sp>
      <p:sp>
        <p:nvSpPr>
          <p:cNvPr id="15" name="TextBox 14"/>
          <p:cNvSpPr txBox="1"/>
          <p:nvPr/>
        </p:nvSpPr>
        <p:spPr>
          <a:xfrm>
            <a:off x="6303402" y="6458592"/>
            <a:ext cx="3795591" cy="369332"/>
          </a:xfrm>
          <a:prstGeom prst="rect">
            <a:avLst/>
          </a:prstGeom>
          <a:noFill/>
        </p:spPr>
        <p:txBody>
          <a:bodyPr wrap="none" rtlCol="0">
            <a:spAutoFit/>
          </a:bodyPr>
          <a:lstStyle/>
          <a:p>
            <a:r>
              <a:rPr lang="en-US" i="1" dirty="0">
                <a:latin typeface="Aptos" panose="020B0004020202020204" pitchFamily="34" charset="0"/>
              </a:rPr>
              <a:t>[E. Prat el at, PRL 124, 074801, 2020]</a:t>
            </a:r>
            <a:endParaRPr lang="de-CH" i="1" dirty="0">
              <a:latin typeface="Aptos" panose="020B0004020202020204" pitchFamily="34" charset="0"/>
            </a:endParaRPr>
          </a:p>
        </p:txBody>
      </p:sp>
      <p:grpSp>
        <p:nvGrpSpPr>
          <p:cNvPr id="16" name="Group 15"/>
          <p:cNvGrpSpPr/>
          <p:nvPr/>
        </p:nvGrpSpPr>
        <p:grpSpPr>
          <a:xfrm>
            <a:off x="7387345" y="43786"/>
            <a:ext cx="2042160" cy="928463"/>
            <a:chOff x="5600700" y="272500"/>
            <a:chExt cx="2042160" cy="928463"/>
          </a:xfrm>
        </p:grpSpPr>
        <p:sp>
          <p:nvSpPr>
            <p:cNvPr id="17" name="Rectangle 16"/>
            <p:cNvSpPr/>
            <p:nvPr/>
          </p:nvSpPr>
          <p:spPr>
            <a:xfrm>
              <a:off x="5600700" y="272500"/>
              <a:ext cx="2042160" cy="84922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8" name="Object 17"/>
            <p:cNvGraphicFramePr>
              <a:graphicFrameLocks noChangeAspect="1"/>
            </p:cNvGraphicFramePr>
            <p:nvPr/>
          </p:nvGraphicFramePr>
          <p:xfrm>
            <a:off x="5708332" y="405076"/>
            <a:ext cx="1826895" cy="795887"/>
          </p:xfrm>
          <a:graphic>
            <a:graphicData uri="http://schemas.openxmlformats.org/presentationml/2006/ole">
              <mc:AlternateContent xmlns:mc="http://schemas.openxmlformats.org/markup-compatibility/2006">
                <mc:Choice xmlns:v="urn:schemas-microsoft-com:vml" Requires="v">
                  <p:oleObj name="Equation" r:id="rId5" imgW="1104840" imgH="482400" progId="Equation.3">
                    <p:embed/>
                  </p:oleObj>
                </mc:Choice>
                <mc:Fallback>
                  <p:oleObj name="Equation" r:id="rId5" imgW="1104840" imgH="482400" progId="Equation.3">
                    <p:embed/>
                    <p:pic>
                      <p:nvPicPr>
                        <p:cNvPr id="18" name="Object 17"/>
                        <p:cNvPicPr>
                          <a:picLocks noChangeAspect="1" noChangeArrowheads="1"/>
                        </p:cNvPicPr>
                        <p:nvPr/>
                      </p:nvPicPr>
                      <p:blipFill>
                        <a:blip r:embed="rId6"/>
                        <a:srcRect/>
                        <a:stretch>
                          <a:fillRect/>
                        </a:stretch>
                      </p:blipFill>
                      <p:spPr bwMode="auto">
                        <a:xfrm>
                          <a:off x="5708332" y="405076"/>
                          <a:ext cx="1826895" cy="795887"/>
                        </a:xfrm>
                        <a:prstGeom prst="rect">
                          <a:avLst/>
                        </a:prstGeom>
                        <a:noFill/>
                      </p:spPr>
                    </p:pic>
                  </p:oleObj>
                </mc:Fallback>
              </mc:AlternateContent>
            </a:graphicData>
          </a:graphic>
        </p:graphicFrame>
      </p:grpSp>
      <p:sp>
        <p:nvSpPr>
          <p:cNvPr id="20" name="Titel 5">
            <a:extLst>
              <a:ext uri="{FF2B5EF4-FFF2-40B4-BE49-F238E27FC236}">
                <a16:creationId xmlns:a16="http://schemas.microsoft.com/office/drawing/2014/main" id="{207B5889-130D-D638-8F01-18B2F2914082}"/>
              </a:ext>
            </a:extLst>
          </p:cNvPr>
          <p:cNvSpPr txBox="1">
            <a:spLocks/>
          </p:cNvSpPr>
          <p:nvPr/>
        </p:nvSpPr>
        <p:spPr>
          <a:xfrm>
            <a:off x="695325" y="278296"/>
            <a:ext cx="6211727" cy="525918"/>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600" b="1" i="0" u="none" strike="noStrike" kern="1200" cap="none" spc="0" normalizeH="0" baseline="0" noProof="0" dirty="0" err="1">
                <a:ln>
                  <a:noFill/>
                </a:ln>
                <a:solidFill>
                  <a:sysClr val="windowText" lastClr="000000"/>
                </a:solidFill>
                <a:effectLst/>
                <a:uLnTx/>
                <a:uFillTx/>
                <a:latin typeface="Aptos"/>
                <a:ea typeface="+mj-ea"/>
                <a:cs typeface="+mj-cs"/>
              </a:rPr>
              <a:t>Larg</a:t>
            </a:r>
            <a:r>
              <a:rPr lang="en-GB" dirty="0">
                <a:solidFill>
                  <a:sysClr val="windowText" lastClr="000000"/>
                </a:solidFill>
                <a:latin typeface="Aptos"/>
              </a:rPr>
              <a:t>e bandwidth</a:t>
            </a:r>
            <a:endParaRPr kumimoji="0" lang="en-GB" sz="2600" b="1" i="0" u="none" strike="noStrike" kern="1200" cap="none" spc="0" normalizeH="0" baseline="0" noProof="0" dirty="0">
              <a:ln>
                <a:noFill/>
              </a:ln>
              <a:solidFill>
                <a:sysClr val="windowText" lastClr="000000"/>
              </a:solidFill>
              <a:effectLst/>
              <a:uLnTx/>
              <a:uFillTx/>
              <a:latin typeface="Aptos"/>
              <a:ea typeface="+mj-ea"/>
              <a:cs typeface="+mj-cs"/>
            </a:endParaRPr>
          </a:p>
        </p:txBody>
      </p:sp>
      <p:sp>
        <p:nvSpPr>
          <p:cNvPr id="22" name="Date Placeholder 21">
            <a:extLst>
              <a:ext uri="{FF2B5EF4-FFF2-40B4-BE49-F238E27FC236}">
                <a16:creationId xmlns:a16="http://schemas.microsoft.com/office/drawing/2014/main" id="{F2671EE5-E041-945A-C4F6-117D66D94F36}"/>
              </a:ext>
            </a:extLst>
          </p:cNvPr>
          <p:cNvSpPr>
            <a:spLocks noGrp="1"/>
          </p:cNvSpPr>
          <p:nvPr>
            <p:ph type="dt" sz="half" idx="10"/>
          </p:nvPr>
        </p:nvSpPr>
        <p:spPr>
          <a:xfrm>
            <a:off x="9875880" y="6404400"/>
            <a:ext cx="1620360" cy="143640"/>
          </a:xfrm>
        </p:spPr>
        <p:txBody>
          <a:bodyPr/>
          <a:lstStyle/>
          <a:p>
            <a:r>
              <a:rPr lang="en-US"/>
              <a:t>1/7/2025</a:t>
            </a:r>
          </a:p>
        </p:txBody>
      </p:sp>
      <p:sp>
        <p:nvSpPr>
          <p:cNvPr id="23" name="Footer Placeholder 22">
            <a:extLst>
              <a:ext uri="{FF2B5EF4-FFF2-40B4-BE49-F238E27FC236}">
                <a16:creationId xmlns:a16="http://schemas.microsoft.com/office/drawing/2014/main" id="{3F66EEDE-633E-A57D-E157-C3A643A5C603}"/>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24" name="Slide Number Placeholder 23">
            <a:extLst>
              <a:ext uri="{FF2B5EF4-FFF2-40B4-BE49-F238E27FC236}">
                <a16:creationId xmlns:a16="http://schemas.microsoft.com/office/drawing/2014/main" id="{8B984CBD-1FD8-6FF4-B901-3ECFB029B5F5}"/>
              </a:ext>
            </a:extLst>
          </p:cNvPr>
          <p:cNvSpPr>
            <a:spLocks noGrp="1"/>
          </p:cNvSpPr>
          <p:nvPr>
            <p:ph type="sldNum" sz="quarter" idx="12"/>
          </p:nvPr>
        </p:nvSpPr>
        <p:spPr/>
        <p:txBody>
          <a:bodyPr/>
          <a:lstStyle/>
          <a:p>
            <a:fld id="{2B53141B-806C-134B-AEBD-92C81C5280B5}" type="slidenum">
              <a:rPr lang="en-US" smtClean="0"/>
              <a:pPr/>
              <a:t>39</a:t>
            </a:fld>
            <a:endParaRPr lang="en-US"/>
          </a:p>
        </p:txBody>
      </p:sp>
    </p:spTree>
    <p:extLst>
      <p:ext uri="{BB962C8B-B14F-4D97-AF65-F5344CB8AC3E}">
        <p14:creationId xmlns:p14="http://schemas.microsoft.com/office/powerpoint/2010/main" val="46244536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6" name="PlaceHolder 2"/>
          <p:cNvSpPr>
            <a:spLocks noGrp="1"/>
          </p:cNvSpPr>
          <p:nvPr>
            <p:ph type="title"/>
          </p:nvPr>
        </p:nvSpPr>
        <p:spPr>
          <a:xfrm>
            <a:off x="695160" y="278280"/>
            <a:ext cx="918072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Introduction: standard SASE, seeded, and ultra-short pulses</a:t>
            </a:r>
            <a:endParaRPr lang="de-DE" sz="2600" b="0" strike="noStrike" spc="-1" dirty="0">
              <a:solidFill>
                <a:srgbClr val="000000"/>
              </a:solidFill>
              <a:latin typeface="Aptos"/>
            </a:endParaRPr>
          </a:p>
        </p:txBody>
      </p:sp>
      <p:sp>
        <p:nvSpPr>
          <p:cNvPr id="4" name="PlaceHolder 3"/>
          <p:cNvSpPr>
            <a:spLocks noGrp="1"/>
          </p:cNvSpPr>
          <p:nvPr>
            <p:ph type="ftr" idx="2"/>
          </p:nvPr>
        </p:nvSpPr>
        <p:spPr/>
        <p:txBody>
          <a:bodyPr/>
          <a:lstStyle/>
          <a:p>
            <a:r>
              <a:t>PSI Center for Accelerator Science and Engineering</a:t>
            </a:r>
          </a:p>
        </p:txBody>
      </p:sp>
      <p:sp>
        <p:nvSpPr>
          <p:cNvPr id="6" name="PlaceHolder 5"/>
          <p:cNvSpPr>
            <a:spLocks noGrp="1"/>
          </p:cNvSpPr>
          <p:nvPr>
            <p:ph type="dt" idx="1"/>
          </p:nvPr>
        </p:nvSpPr>
        <p:spPr/>
        <p:txBody>
          <a:bodyPr/>
          <a:lstStyle/>
          <a:p>
            <a:r>
              <a:rPr lang="en-US"/>
              <a:t>1/7/2025</a:t>
            </a:r>
          </a:p>
        </p:txBody>
      </p:sp>
      <p:pic>
        <p:nvPicPr>
          <p:cNvPr id="12" name="Picture 11">
            <a:extLst>
              <a:ext uri="{FF2B5EF4-FFF2-40B4-BE49-F238E27FC236}">
                <a16:creationId xmlns:a16="http://schemas.microsoft.com/office/drawing/2014/main" id="{C27C8A31-2CFA-524F-5D28-C3ABC8CCE69D}"/>
              </a:ext>
            </a:extLst>
          </p:cNvPr>
          <p:cNvPicPr>
            <a:picLocks noChangeAspect="1"/>
          </p:cNvPicPr>
          <p:nvPr/>
        </p:nvPicPr>
        <p:blipFill>
          <a:blip r:embed="rId3"/>
          <a:stretch>
            <a:fillRect/>
          </a:stretch>
        </p:blipFill>
        <p:spPr>
          <a:xfrm>
            <a:off x="325658" y="1055229"/>
            <a:ext cx="11399684" cy="5092183"/>
          </a:xfrm>
          <a:prstGeom prst="rect">
            <a:avLst/>
          </a:prstGeom>
        </p:spPr>
      </p:pic>
      <p:sp>
        <p:nvSpPr>
          <p:cNvPr id="3" name="Slide Number Placeholder 2">
            <a:extLst>
              <a:ext uri="{FF2B5EF4-FFF2-40B4-BE49-F238E27FC236}">
                <a16:creationId xmlns:a16="http://schemas.microsoft.com/office/drawing/2014/main" id="{252EBF86-1AA9-096B-6113-FF450E807A19}"/>
              </a:ext>
            </a:extLst>
          </p:cNvPr>
          <p:cNvSpPr>
            <a:spLocks noGrp="1"/>
          </p:cNvSpPr>
          <p:nvPr>
            <p:ph type="sldNum" idx="3"/>
          </p:nvPr>
        </p:nvSpPr>
        <p:spPr/>
        <p:txBody>
          <a:bodyPr/>
          <a:lstStyle/>
          <a:p>
            <a:fld id="{39856B25-14E5-4B6E-BF2B-5D2547E2F1D2}" type="slidenum">
              <a:rPr lang="en-US" smtClean="0"/>
              <a:t>4</a:t>
            </a:fld>
            <a:endParaRPr lang="en-US"/>
          </a:p>
        </p:txBody>
      </p:sp>
    </p:spTree>
    <p:extLst>
      <p:ext uri="{BB962C8B-B14F-4D97-AF65-F5344CB8AC3E}">
        <p14:creationId xmlns:p14="http://schemas.microsoft.com/office/powerpoint/2010/main" val="4508032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600200" y="938808"/>
            <a:ext cx="8839200" cy="1728192"/>
          </a:xfrm>
        </p:spPr>
        <p:txBody>
          <a:bodyPr>
            <a:noAutofit/>
          </a:bodyPr>
          <a:lstStyle/>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 Use a transverse-gradient </a:t>
            </a:r>
            <a:r>
              <a:rPr lang="en-US" sz="2000" dirty="0" err="1">
                <a:solidFill>
                  <a:srgbClr val="010000"/>
                </a:solidFill>
                <a:latin typeface="Aptos" panose="020B0004020202020204" pitchFamily="34" charset="0"/>
                <a:sym typeface="Wingdings" panose="05000000000000000000" pitchFamily="2" charset="2"/>
              </a:rPr>
              <a:t>undulator</a:t>
            </a:r>
            <a:r>
              <a:rPr lang="en-US" sz="2000" dirty="0">
                <a:solidFill>
                  <a:srgbClr val="010000"/>
                </a:solidFill>
                <a:latin typeface="Aptos" panose="020B0004020202020204" pitchFamily="34" charset="0"/>
                <a:sym typeface="Wingdings" panose="05000000000000000000" pitchFamily="2" charset="2"/>
              </a:rPr>
              <a:t> (K depends on transverse position) in combination with a tilted electron beam </a:t>
            </a: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endParaRPr lang="en-US" sz="2000" dirty="0">
              <a:solidFill>
                <a:srgbClr val="010000"/>
              </a:solidFill>
              <a:latin typeface="Aptos" panose="020B0004020202020204" pitchFamily="34" charset="0"/>
              <a:sym typeface="Wingdings" panose="05000000000000000000" pitchFamily="2" charset="2"/>
            </a:endParaRPr>
          </a:p>
          <a:p>
            <a:pPr>
              <a:spcBef>
                <a:spcPts val="1200"/>
              </a:spcBef>
              <a:buClr>
                <a:srgbClr val="0070C0"/>
              </a:buClr>
              <a:buFont typeface="Wingdings" panose="05000000000000000000" pitchFamily="2" charset="2"/>
              <a:buChar char="Ø"/>
            </a:pPr>
            <a:r>
              <a:rPr lang="en-US" sz="2000" dirty="0">
                <a:solidFill>
                  <a:srgbClr val="010000"/>
                </a:solidFill>
                <a:latin typeface="Aptos" panose="020B0004020202020204" pitchFamily="34" charset="0"/>
                <a:sym typeface="Wingdings" panose="05000000000000000000" pitchFamily="2" charset="2"/>
              </a:rPr>
              <a:t>Simulations show ~10% bandwidths </a:t>
            </a:r>
          </a:p>
          <a:p>
            <a:pPr marL="0" indent="0">
              <a:lnSpc>
                <a:spcPct val="100000"/>
              </a:lnSpc>
              <a:buClr>
                <a:srgbClr val="0070C0"/>
              </a:buClr>
              <a:buNone/>
            </a:pPr>
            <a:r>
              <a:rPr lang="en-US" sz="2000" dirty="0">
                <a:solidFill>
                  <a:srgbClr val="010000"/>
                </a:solidFill>
                <a:latin typeface="Aptos" panose="020B0004020202020204" pitchFamily="34" charset="0"/>
                <a:sym typeface="Wingdings" panose="05000000000000000000" pitchFamily="2" charset="2"/>
              </a:rPr>
              <a:t>are possible for Athos</a:t>
            </a:r>
          </a:p>
          <a:p>
            <a:pPr marL="0" indent="0">
              <a:spcBef>
                <a:spcPts val="1200"/>
              </a:spcBef>
              <a:buNone/>
            </a:pPr>
            <a:endParaRPr lang="en-US" sz="2000" dirty="0">
              <a:solidFill>
                <a:srgbClr val="010000"/>
              </a:solidFill>
              <a:latin typeface="Aptos" panose="020B0004020202020204" pitchFamily="34" charset="0"/>
            </a:endParaRPr>
          </a:p>
          <a:p>
            <a:pPr marL="0" indent="0">
              <a:spcBef>
                <a:spcPts val="1200"/>
              </a:spcBef>
              <a:buNone/>
            </a:pPr>
            <a:endParaRPr lang="en-US" sz="2000" dirty="0">
              <a:latin typeface="Aptos" panose="020B0004020202020204" pitchFamily="34" charset="0"/>
            </a:endParaRPr>
          </a:p>
        </p:txBody>
      </p:sp>
      <p:sp>
        <p:nvSpPr>
          <p:cNvPr id="20" name="Rectangle 19"/>
          <p:cNvSpPr/>
          <p:nvPr/>
        </p:nvSpPr>
        <p:spPr>
          <a:xfrm>
            <a:off x="1589691" y="4074589"/>
            <a:ext cx="4149041" cy="417294"/>
          </a:xfrm>
          <a:prstGeom prst="rect">
            <a:avLst/>
          </a:prstGeom>
        </p:spPr>
        <p:txBody>
          <a:bodyPr wrap="square">
            <a:spAutoFit/>
          </a:bodyPr>
          <a:lstStyle/>
          <a:p>
            <a:pPr algn="ctr">
              <a:lnSpc>
                <a:spcPct val="110000"/>
              </a:lnSpc>
            </a:pPr>
            <a:r>
              <a:rPr lang="en-US" altLang="de-DE" sz="2000" i="1" dirty="0">
                <a:latin typeface="Aptos" panose="020B0004020202020204" pitchFamily="34" charset="0"/>
              </a:rPr>
              <a:t>[E. Prat et al, JSR 23, 874 (2016)]</a:t>
            </a:r>
          </a:p>
        </p:txBody>
      </p:sp>
      <p:pic>
        <p:nvPicPr>
          <p:cNvPr id="9" name="Picture 8"/>
          <p:cNvPicPr>
            <a:picLocks noChangeAspect="1"/>
          </p:cNvPicPr>
          <p:nvPr/>
        </p:nvPicPr>
        <p:blipFill>
          <a:blip r:embed="rId3"/>
          <a:stretch>
            <a:fillRect/>
          </a:stretch>
        </p:blipFill>
        <p:spPr>
          <a:xfrm>
            <a:off x="2438400" y="1819124"/>
            <a:ext cx="7331132" cy="1512046"/>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4987" y="3429000"/>
            <a:ext cx="4192003" cy="3176752"/>
          </a:xfrm>
          <a:prstGeom prst="rect">
            <a:avLst/>
          </a:prstGeom>
        </p:spPr>
      </p:pic>
      <p:sp>
        <p:nvSpPr>
          <p:cNvPr id="5" name="Titel 5">
            <a:extLst>
              <a:ext uri="{FF2B5EF4-FFF2-40B4-BE49-F238E27FC236}">
                <a16:creationId xmlns:a16="http://schemas.microsoft.com/office/drawing/2014/main" id="{2905B748-2B81-B84C-5E1F-C24473518BFA}"/>
              </a:ext>
            </a:extLst>
          </p:cNvPr>
          <p:cNvSpPr txBox="1">
            <a:spLocks/>
          </p:cNvSpPr>
          <p:nvPr/>
        </p:nvSpPr>
        <p:spPr>
          <a:xfrm>
            <a:off x="695325" y="278296"/>
            <a:ext cx="6211727" cy="525918"/>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600" b="1" i="0" u="none" strike="noStrike" kern="1200" cap="none" spc="0" normalizeH="0" baseline="0" noProof="0" dirty="0">
                <a:ln>
                  <a:noFill/>
                </a:ln>
                <a:solidFill>
                  <a:sysClr val="windowText" lastClr="000000"/>
                </a:solidFill>
                <a:effectLst/>
                <a:uLnTx/>
                <a:uFillTx/>
                <a:latin typeface="Aptos"/>
                <a:ea typeface="+mj-ea"/>
                <a:cs typeface="+mj-cs"/>
              </a:rPr>
              <a:t>Even </a:t>
            </a:r>
            <a:r>
              <a:rPr lang="en-GB" dirty="0">
                <a:solidFill>
                  <a:sysClr val="windowText" lastClr="000000"/>
                </a:solidFill>
                <a:latin typeface="Aptos"/>
              </a:rPr>
              <a:t>l</a:t>
            </a:r>
            <a:r>
              <a:rPr kumimoji="0" lang="en-GB" sz="2600" b="1" i="0" u="none" strike="noStrike" kern="1200" cap="none" spc="0" normalizeH="0" baseline="0" noProof="0" dirty="0" err="1">
                <a:ln>
                  <a:noFill/>
                </a:ln>
                <a:solidFill>
                  <a:sysClr val="windowText" lastClr="000000"/>
                </a:solidFill>
                <a:effectLst/>
                <a:uLnTx/>
                <a:uFillTx/>
                <a:latin typeface="Aptos"/>
                <a:ea typeface="+mj-ea"/>
                <a:cs typeface="+mj-cs"/>
              </a:rPr>
              <a:t>arg</a:t>
            </a:r>
            <a:r>
              <a:rPr lang="en-GB" dirty="0">
                <a:solidFill>
                  <a:sysClr val="windowText" lastClr="000000"/>
                </a:solidFill>
                <a:latin typeface="Aptos"/>
              </a:rPr>
              <a:t>er bandwidth</a:t>
            </a:r>
            <a:endParaRPr kumimoji="0" lang="en-GB" sz="2600" b="1" i="0" u="none" strike="noStrike" kern="1200" cap="none" spc="0" normalizeH="0" baseline="0" noProof="0" dirty="0">
              <a:ln>
                <a:noFill/>
              </a:ln>
              <a:solidFill>
                <a:sysClr val="windowText" lastClr="000000"/>
              </a:solidFill>
              <a:effectLst/>
              <a:uLnTx/>
              <a:uFillTx/>
              <a:latin typeface="Aptos"/>
              <a:ea typeface="+mj-ea"/>
              <a:cs typeface="+mj-cs"/>
            </a:endParaRPr>
          </a:p>
        </p:txBody>
      </p:sp>
      <p:sp>
        <p:nvSpPr>
          <p:cNvPr id="8" name="Date Placeholder 7">
            <a:extLst>
              <a:ext uri="{FF2B5EF4-FFF2-40B4-BE49-F238E27FC236}">
                <a16:creationId xmlns:a16="http://schemas.microsoft.com/office/drawing/2014/main" id="{674D985D-FC4E-143A-8703-3DB3D0CF4FED}"/>
              </a:ext>
            </a:extLst>
          </p:cNvPr>
          <p:cNvSpPr>
            <a:spLocks noGrp="1"/>
          </p:cNvSpPr>
          <p:nvPr>
            <p:ph type="dt" sz="half" idx="10"/>
          </p:nvPr>
        </p:nvSpPr>
        <p:spPr>
          <a:xfrm>
            <a:off x="9875880" y="6404400"/>
            <a:ext cx="1620360" cy="143640"/>
          </a:xfrm>
        </p:spPr>
        <p:txBody>
          <a:bodyPr/>
          <a:lstStyle/>
          <a:p>
            <a:r>
              <a:rPr lang="en-US"/>
              <a:t>1/7/2025</a:t>
            </a:r>
          </a:p>
        </p:txBody>
      </p:sp>
      <p:sp>
        <p:nvSpPr>
          <p:cNvPr id="11" name="Footer Placeholder 10">
            <a:extLst>
              <a:ext uri="{FF2B5EF4-FFF2-40B4-BE49-F238E27FC236}">
                <a16:creationId xmlns:a16="http://schemas.microsoft.com/office/drawing/2014/main" id="{2DCF9F9D-D0EE-7179-9159-995F4708591E}"/>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2" name="Slide Number Placeholder 11">
            <a:extLst>
              <a:ext uri="{FF2B5EF4-FFF2-40B4-BE49-F238E27FC236}">
                <a16:creationId xmlns:a16="http://schemas.microsoft.com/office/drawing/2014/main" id="{3308FC65-8809-863A-6C29-805A2B88C9D5}"/>
              </a:ext>
            </a:extLst>
          </p:cNvPr>
          <p:cNvSpPr>
            <a:spLocks noGrp="1"/>
          </p:cNvSpPr>
          <p:nvPr>
            <p:ph type="sldNum" sz="quarter" idx="12"/>
          </p:nvPr>
        </p:nvSpPr>
        <p:spPr/>
        <p:txBody>
          <a:bodyPr/>
          <a:lstStyle/>
          <a:p>
            <a:fld id="{2B53141B-806C-134B-AEBD-92C81C5280B5}" type="slidenum">
              <a:rPr lang="en-US" smtClean="0"/>
              <a:pPr/>
              <a:t>40</a:t>
            </a:fld>
            <a:endParaRPr lang="en-US"/>
          </a:p>
        </p:txBody>
      </p:sp>
    </p:spTree>
    <p:extLst>
      <p:ext uri="{BB962C8B-B14F-4D97-AF65-F5344CB8AC3E}">
        <p14:creationId xmlns:p14="http://schemas.microsoft.com/office/powerpoint/2010/main" val="2526948360"/>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t>Multiple colors</a:t>
            </a:r>
            <a:endParaRPr lang="en-US" sz="4800" dirty="0">
              <a:latin typeface="Symbol" charset="2"/>
              <a:cs typeface="Symbol" charset="2"/>
            </a:endParaRPr>
          </a:p>
        </p:txBody>
      </p:sp>
      <p:sp>
        <p:nvSpPr>
          <p:cNvPr id="2" name="Date Placeholder 1">
            <a:extLst>
              <a:ext uri="{FF2B5EF4-FFF2-40B4-BE49-F238E27FC236}">
                <a16:creationId xmlns:a16="http://schemas.microsoft.com/office/drawing/2014/main" id="{DEB95059-BAED-D99F-F6C8-45E7A65ACDFF}"/>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7E4B3D24-1EC8-FD3D-28D0-7E91F780A10A}"/>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EB4C5F64-6694-B6EA-88F0-B1EFFB6381A5}"/>
              </a:ext>
            </a:extLst>
          </p:cNvPr>
          <p:cNvSpPr>
            <a:spLocks noGrp="1"/>
          </p:cNvSpPr>
          <p:nvPr>
            <p:ph type="sldNum" sz="quarter" idx="12"/>
          </p:nvPr>
        </p:nvSpPr>
        <p:spPr/>
        <p:txBody>
          <a:bodyPr/>
          <a:lstStyle/>
          <a:p>
            <a:fld id="{2B53141B-806C-134B-AEBD-92C81C5280B5}" type="slidenum">
              <a:rPr lang="en-US" smtClean="0"/>
              <a:pPr/>
              <a:t>41</a:t>
            </a:fld>
            <a:endParaRPr lang="en-US"/>
          </a:p>
        </p:txBody>
      </p:sp>
    </p:spTree>
    <p:extLst>
      <p:ext uri="{BB962C8B-B14F-4D97-AF65-F5344CB8AC3E}">
        <p14:creationId xmlns:p14="http://schemas.microsoft.com/office/powerpoint/2010/main" val="37823735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60" y="1172484"/>
            <a:ext cx="9744240" cy="1031109"/>
          </a:xfrm>
        </p:spPr>
        <p:txBody>
          <a:bodyPr>
            <a:noAutofit/>
          </a:bodyPr>
          <a:lstStyle/>
          <a:p>
            <a:pPr>
              <a:spcBef>
                <a:spcPts val="1200"/>
              </a:spcBef>
              <a:buClr>
                <a:srgbClr val="0070C0"/>
              </a:buClr>
              <a:buFont typeface="Wingdings" panose="05000000000000000000" pitchFamily="2" charset="2"/>
              <a:buChar char="Ø"/>
            </a:pPr>
            <a:r>
              <a:rPr lang="en-US" sz="2000" dirty="0">
                <a:latin typeface="Aptos" panose="020B0004020202020204" pitchFamily="34" charset="0"/>
              </a:rPr>
              <a:t>Multiple pulses with different energies (multiple colors) can be beneficial for some experiments, e.g. for X-ray pump and probe experiments. Here we focus on two colors. </a:t>
            </a:r>
          </a:p>
        </p:txBody>
      </p:sp>
      <p:grpSp>
        <p:nvGrpSpPr>
          <p:cNvPr id="59" name="Group 58"/>
          <p:cNvGrpSpPr/>
          <p:nvPr/>
        </p:nvGrpSpPr>
        <p:grpSpPr>
          <a:xfrm>
            <a:off x="7855088" y="260817"/>
            <a:ext cx="2042160" cy="819073"/>
            <a:chOff x="5600700" y="364559"/>
            <a:chExt cx="2042160" cy="836404"/>
          </a:xfrm>
        </p:grpSpPr>
        <p:sp>
          <p:nvSpPr>
            <p:cNvPr id="60" name="Rectangle 59"/>
            <p:cNvSpPr/>
            <p:nvPr/>
          </p:nvSpPr>
          <p:spPr>
            <a:xfrm>
              <a:off x="5600700" y="364559"/>
              <a:ext cx="2042160" cy="7571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61" name="Object 60"/>
            <p:cNvGraphicFramePr>
              <a:graphicFrameLocks noChangeAspect="1"/>
            </p:cNvGraphicFramePr>
            <p:nvPr/>
          </p:nvGraphicFramePr>
          <p:xfrm>
            <a:off x="5708332" y="405076"/>
            <a:ext cx="1826895" cy="795887"/>
          </p:xfrm>
          <a:graphic>
            <a:graphicData uri="http://schemas.openxmlformats.org/presentationml/2006/ole">
              <mc:AlternateContent xmlns:mc="http://schemas.openxmlformats.org/markup-compatibility/2006">
                <mc:Choice xmlns:v="urn:schemas-microsoft-com:vml" Requires="v">
                  <p:oleObj name="Equation" r:id="rId3" imgW="1104840" imgH="482400" progId="Equation.3">
                    <p:embed/>
                  </p:oleObj>
                </mc:Choice>
                <mc:Fallback>
                  <p:oleObj name="Equation" r:id="rId3" imgW="1104840" imgH="482400" progId="Equation.3">
                    <p:embed/>
                    <p:pic>
                      <p:nvPicPr>
                        <p:cNvPr id="61" name="Object 60"/>
                        <p:cNvPicPr>
                          <a:picLocks noChangeAspect="1" noChangeArrowheads="1"/>
                        </p:cNvPicPr>
                        <p:nvPr/>
                      </p:nvPicPr>
                      <p:blipFill>
                        <a:blip r:embed="rId4"/>
                        <a:srcRect/>
                        <a:stretch>
                          <a:fillRect/>
                        </a:stretch>
                      </p:blipFill>
                      <p:spPr bwMode="auto">
                        <a:xfrm>
                          <a:off x="5708332" y="405076"/>
                          <a:ext cx="1826895" cy="795887"/>
                        </a:xfrm>
                        <a:prstGeom prst="rect">
                          <a:avLst/>
                        </a:prstGeom>
                        <a:noFill/>
                      </p:spPr>
                    </p:pic>
                  </p:oleObj>
                </mc:Fallback>
              </mc:AlternateContent>
            </a:graphicData>
          </a:graphic>
        </p:graphicFrame>
      </p:grpSp>
      <p:grpSp>
        <p:nvGrpSpPr>
          <p:cNvPr id="3" name="Group 2"/>
          <p:cNvGrpSpPr/>
          <p:nvPr/>
        </p:nvGrpSpPr>
        <p:grpSpPr>
          <a:xfrm>
            <a:off x="6041571" y="4648201"/>
            <a:ext cx="5252314" cy="647700"/>
            <a:chOff x="3039046" y="5676900"/>
            <a:chExt cx="5252314" cy="647700"/>
          </a:xfrm>
        </p:grpSpPr>
        <p:grpSp>
          <p:nvGrpSpPr>
            <p:cNvPr id="5" name="Group 4"/>
            <p:cNvGrpSpPr/>
            <p:nvPr/>
          </p:nvGrpSpPr>
          <p:grpSpPr>
            <a:xfrm>
              <a:off x="3039046" y="5676900"/>
              <a:ext cx="5252314" cy="647700"/>
              <a:chOff x="877824" y="1200150"/>
              <a:chExt cx="5252314" cy="647700"/>
            </a:xfrm>
          </p:grpSpPr>
          <p:sp>
            <p:nvSpPr>
              <p:cNvPr id="29" name="Freeform 28"/>
              <p:cNvSpPr/>
              <p:nvPr/>
            </p:nvSpPr>
            <p:spPr bwMode="auto">
              <a:xfrm>
                <a:off x="877824" y="1338682"/>
                <a:ext cx="5252314" cy="387705"/>
              </a:xfrm>
              <a:custGeom>
                <a:avLst/>
                <a:gdLst>
                  <a:gd name="connsiteX0" fmla="*/ 0 w 5252314"/>
                  <a:gd name="connsiteY0" fmla="*/ 373075 h 387705"/>
                  <a:gd name="connsiteX1" fmla="*/ 2238451 w 5252314"/>
                  <a:gd name="connsiteY1" fmla="*/ 380390 h 387705"/>
                  <a:gd name="connsiteX2" fmla="*/ 2677363 w 5252314"/>
                  <a:gd name="connsiteY2" fmla="*/ 0 h 387705"/>
                  <a:gd name="connsiteX3" fmla="*/ 3050438 w 5252314"/>
                  <a:gd name="connsiteY3" fmla="*/ 387705 h 387705"/>
                  <a:gd name="connsiteX4" fmla="*/ 5252314 w 5252314"/>
                  <a:gd name="connsiteY4" fmla="*/ 380390 h 387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2314" h="387705">
                    <a:moveTo>
                      <a:pt x="0" y="373075"/>
                    </a:moveTo>
                    <a:lnTo>
                      <a:pt x="2238451" y="380390"/>
                    </a:lnTo>
                    <a:lnTo>
                      <a:pt x="2677363" y="0"/>
                    </a:lnTo>
                    <a:lnTo>
                      <a:pt x="3050438" y="387705"/>
                    </a:lnTo>
                    <a:lnTo>
                      <a:pt x="5252314" y="380390"/>
                    </a:lnTo>
                  </a:path>
                </a:pathLst>
              </a:custGeom>
              <a:ln>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grpSp>
            <p:nvGrpSpPr>
              <p:cNvPr id="30" name="Group 18"/>
              <p:cNvGrpSpPr>
                <a:grpSpLocks/>
              </p:cNvGrpSpPr>
              <p:nvPr/>
            </p:nvGrpSpPr>
            <p:grpSpPr bwMode="auto">
              <a:xfrm>
                <a:off x="1020763" y="1560513"/>
                <a:ext cx="1727200" cy="287337"/>
                <a:chOff x="2339752" y="2420888"/>
                <a:chExt cx="1728192" cy="288032"/>
              </a:xfrm>
            </p:grpSpPr>
            <p:sp>
              <p:nvSpPr>
                <p:cNvPr id="47"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8"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9"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0"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1"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2"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3"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4"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5"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6"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7"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58"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nvGrpSpPr>
              <p:cNvPr id="31" name="Group 18"/>
              <p:cNvGrpSpPr>
                <a:grpSpLocks/>
              </p:cNvGrpSpPr>
              <p:nvPr/>
            </p:nvGrpSpPr>
            <p:grpSpPr bwMode="auto">
              <a:xfrm>
                <a:off x="4278976" y="1560512"/>
                <a:ext cx="1728787" cy="287337"/>
                <a:chOff x="2339752" y="2420888"/>
                <a:chExt cx="1728192" cy="288032"/>
              </a:xfrm>
            </p:grpSpPr>
            <p:sp>
              <p:nvSpPr>
                <p:cNvPr id="35"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36"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37"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38"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39"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0"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1"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2"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3"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4"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5"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46"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sp>
            <p:nvSpPr>
              <p:cNvPr id="32" name="Rectangle 31"/>
              <p:cNvSpPr>
                <a:spLocks noChangeArrowheads="1"/>
              </p:cNvSpPr>
              <p:nvPr/>
            </p:nvSpPr>
            <p:spPr bwMode="auto">
              <a:xfrm>
                <a:off x="2963863" y="1560513"/>
                <a:ext cx="288925" cy="287337"/>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sp>
            <p:nvSpPr>
              <p:cNvPr id="33" name="Rectangle 32"/>
              <p:cNvSpPr>
                <a:spLocks noChangeArrowheads="1"/>
              </p:cNvSpPr>
              <p:nvPr/>
            </p:nvSpPr>
            <p:spPr bwMode="auto">
              <a:xfrm>
                <a:off x="3397250" y="1200150"/>
                <a:ext cx="287338" cy="287338"/>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sp>
            <p:nvSpPr>
              <p:cNvPr id="34" name="Rectangle 33"/>
              <p:cNvSpPr>
                <a:spLocks noChangeArrowheads="1"/>
              </p:cNvSpPr>
              <p:nvPr/>
            </p:nvSpPr>
            <p:spPr bwMode="auto">
              <a:xfrm>
                <a:off x="3779912" y="1560513"/>
                <a:ext cx="287337" cy="287337"/>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grpSp>
        <p:sp>
          <p:nvSpPr>
            <p:cNvPr id="12" name="TextBox 11"/>
            <p:cNvSpPr txBox="1"/>
            <p:nvPr/>
          </p:nvSpPr>
          <p:spPr>
            <a:xfrm>
              <a:off x="3581400" y="5688556"/>
              <a:ext cx="976606" cy="255044"/>
            </a:xfrm>
            <a:prstGeom prst="rect">
              <a:avLst/>
            </a:prstGeom>
            <a:noFill/>
          </p:spPr>
          <p:txBody>
            <a:bodyPr wrap="none" lIns="0" tIns="0" rIns="0" bIns="0" rtlCol="0">
              <a:noAutofit/>
            </a:bodyPr>
            <a:lstStyle/>
            <a:p>
              <a:pPr algn="ctr">
                <a:lnSpc>
                  <a:spcPct val="110000"/>
                </a:lnSpc>
              </a:pPr>
              <a:r>
                <a:rPr lang="en-US" i="1" kern="1000" spc="30" dirty="0">
                  <a:cs typeface="Franklin Gothic Book"/>
                </a:rPr>
                <a:t>K1</a:t>
              </a:r>
            </a:p>
          </p:txBody>
        </p:sp>
        <p:sp>
          <p:nvSpPr>
            <p:cNvPr id="62" name="TextBox 61"/>
            <p:cNvSpPr txBox="1"/>
            <p:nvPr/>
          </p:nvSpPr>
          <p:spPr>
            <a:xfrm>
              <a:off x="6795794" y="5688556"/>
              <a:ext cx="976606" cy="255044"/>
            </a:xfrm>
            <a:prstGeom prst="rect">
              <a:avLst/>
            </a:prstGeom>
            <a:noFill/>
          </p:spPr>
          <p:txBody>
            <a:bodyPr wrap="none" lIns="0" tIns="0" rIns="0" bIns="0" rtlCol="0">
              <a:noAutofit/>
            </a:bodyPr>
            <a:lstStyle/>
            <a:p>
              <a:pPr algn="ctr">
                <a:lnSpc>
                  <a:spcPct val="110000"/>
                </a:lnSpc>
              </a:pPr>
              <a:r>
                <a:rPr lang="en-US" i="1" kern="1000" spc="30" dirty="0">
                  <a:cs typeface="Franklin Gothic Book"/>
                </a:rPr>
                <a:t>K2</a:t>
              </a:r>
            </a:p>
          </p:txBody>
        </p:sp>
      </p:grpSp>
      <p:grpSp>
        <p:nvGrpSpPr>
          <p:cNvPr id="65" name="Group 18"/>
          <p:cNvGrpSpPr>
            <a:grpSpLocks/>
          </p:cNvGrpSpPr>
          <p:nvPr/>
        </p:nvGrpSpPr>
        <p:grpSpPr bwMode="auto">
          <a:xfrm>
            <a:off x="7761202" y="2377758"/>
            <a:ext cx="1727200" cy="287337"/>
            <a:chOff x="2339752" y="2420888"/>
            <a:chExt cx="1728192" cy="288032"/>
          </a:xfrm>
        </p:grpSpPr>
        <p:sp>
          <p:nvSpPr>
            <p:cNvPr id="82"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3"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4"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5"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6"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7"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8"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9"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0"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1"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2"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3"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sp>
        <p:nvSpPr>
          <p:cNvPr id="94" name="TextBox 93"/>
          <p:cNvSpPr txBox="1"/>
          <p:nvPr/>
        </p:nvSpPr>
        <p:spPr>
          <a:xfrm>
            <a:off x="8079996" y="2046513"/>
            <a:ext cx="976606" cy="255044"/>
          </a:xfrm>
          <a:prstGeom prst="rect">
            <a:avLst/>
          </a:prstGeom>
          <a:noFill/>
        </p:spPr>
        <p:txBody>
          <a:bodyPr wrap="none" lIns="0" tIns="0" rIns="0" bIns="0" rtlCol="0">
            <a:noAutofit/>
          </a:bodyPr>
          <a:lstStyle/>
          <a:p>
            <a:pPr algn="ctr">
              <a:lnSpc>
                <a:spcPct val="110000"/>
              </a:lnSpc>
            </a:pPr>
            <a:r>
              <a:rPr lang="en-US" i="1" kern="1000" spc="30" dirty="0">
                <a:cs typeface="Franklin Gothic Book"/>
              </a:rPr>
              <a:t>K</a:t>
            </a:r>
          </a:p>
        </p:txBody>
      </p:sp>
      <p:sp>
        <p:nvSpPr>
          <p:cNvPr id="95" name="Oval 94"/>
          <p:cNvSpPr/>
          <p:nvPr/>
        </p:nvSpPr>
        <p:spPr bwMode="auto">
          <a:xfrm>
            <a:off x="8153401" y="2834957"/>
            <a:ext cx="406743" cy="178370"/>
          </a:xfrm>
          <a:prstGeom prst="ellipse">
            <a:avLst/>
          </a:prstGeom>
          <a:solidFill>
            <a:srgbClr val="00B050"/>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97" name="TextBox 96"/>
          <p:cNvSpPr txBox="1"/>
          <p:nvPr/>
        </p:nvSpPr>
        <p:spPr>
          <a:xfrm>
            <a:off x="7679403" y="2682558"/>
            <a:ext cx="468398"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1</a:t>
            </a:r>
            <a:endParaRPr lang="de-CH" dirty="0"/>
          </a:p>
        </p:txBody>
      </p:sp>
      <p:sp>
        <p:nvSpPr>
          <p:cNvPr id="98" name="TextBox 97"/>
          <p:cNvSpPr txBox="1"/>
          <p:nvPr/>
        </p:nvSpPr>
        <p:spPr>
          <a:xfrm>
            <a:off x="9209002" y="2682558"/>
            <a:ext cx="468398"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2</a:t>
            </a:r>
            <a:endParaRPr lang="de-CH" dirty="0"/>
          </a:p>
        </p:txBody>
      </p:sp>
      <p:sp>
        <p:nvSpPr>
          <p:cNvPr id="101" name="TextBox 100"/>
          <p:cNvSpPr txBox="1"/>
          <p:nvPr/>
        </p:nvSpPr>
        <p:spPr>
          <a:xfrm>
            <a:off x="7413171" y="5251210"/>
            <a:ext cx="322524" cy="492443"/>
          </a:xfrm>
          <a:prstGeom prst="rect">
            <a:avLst/>
          </a:prstGeom>
          <a:noFill/>
        </p:spPr>
        <p:txBody>
          <a:bodyPr wrap="none" rtlCol="0">
            <a:spAutoFit/>
          </a:bodyPr>
          <a:lstStyle/>
          <a:p>
            <a:r>
              <a:rPr lang="en-US" sz="2600" dirty="0">
                <a:sym typeface="Symbol" panose="05050102010706020507" pitchFamily="18" charset="2"/>
              </a:rPr>
              <a:t></a:t>
            </a:r>
            <a:endParaRPr lang="de-CH" dirty="0"/>
          </a:p>
        </p:txBody>
      </p:sp>
      <p:sp>
        <p:nvSpPr>
          <p:cNvPr id="102" name="Isosceles Triangle 101"/>
          <p:cNvSpPr/>
          <p:nvPr/>
        </p:nvSpPr>
        <p:spPr bwMode="auto">
          <a:xfrm>
            <a:off x="8315490" y="3169275"/>
            <a:ext cx="142711" cy="732483"/>
          </a:xfrm>
          <a:prstGeom prst="triangle">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03" name="Isosceles Triangle 102"/>
          <p:cNvSpPr/>
          <p:nvPr/>
        </p:nvSpPr>
        <p:spPr bwMode="auto">
          <a:xfrm>
            <a:off x="8848890" y="3169275"/>
            <a:ext cx="142711" cy="732483"/>
          </a:xfrm>
          <a:prstGeom prst="triangle">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04" name="Inhaltsplatzhalter 1"/>
          <p:cNvSpPr txBox="1">
            <a:spLocks/>
          </p:cNvSpPr>
          <p:nvPr/>
        </p:nvSpPr>
        <p:spPr>
          <a:xfrm>
            <a:off x="544287" y="2340435"/>
            <a:ext cx="6115686" cy="3781077"/>
          </a:xfrm>
          <a:prstGeom prst="rect">
            <a:avLst/>
          </a:prstGeom>
        </p:spPr>
        <p:txBody>
          <a:bodyPr vert="horz">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kumimoji="0" sz="2400" kern="120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kumimoji="0" sz="2000" kern="120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kumimoji="0" sz="1800" kern="1200">
                <a:solidFill>
                  <a:schemeClr val="tx1"/>
                </a:solidFill>
                <a:latin typeface="+mn-lt"/>
                <a:ea typeface="+mn-ea"/>
                <a:cs typeface="+mn-cs"/>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kumimoji="0" sz="1800" kern="1200">
                <a:solidFill>
                  <a:schemeClr val="tx1"/>
                </a:solidFill>
                <a:latin typeface="+mn-lt"/>
                <a:ea typeface="+mn-ea"/>
                <a:cs typeface="+mn-cs"/>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kumimoji="0" sz="1800" kern="1200">
                <a:solidFill>
                  <a:schemeClr val="tx1"/>
                </a:solidFill>
                <a:latin typeface="+mn-lt"/>
                <a:ea typeface="+mn-ea"/>
                <a:cs typeface="+mn-cs"/>
              </a:defRPr>
            </a:lvl5pPr>
            <a:lvl6pPr marL="1074738" indent="-179388" algn="l" rtl="0" eaLnBrk="1" latinLnBrk="0" hangingPunct="1">
              <a:lnSpc>
                <a:spcPct val="110000"/>
              </a:lnSpc>
              <a:spcBef>
                <a:spcPts val="350"/>
              </a:spcBef>
              <a:buClr>
                <a:schemeClr val="tx1"/>
              </a:buClr>
              <a:buFont typeface="Symbol" panose="05050102010706020507" pitchFamily="18" charset="2"/>
              <a:buChar char="-"/>
              <a:defRPr kumimoji="0" sz="1600" kern="1200">
                <a:solidFill>
                  <a:schemeClr val="tx1"/>
                </a:solidFill>
                <a:latin typeface="+mn-lt"/>
                <a:ea typeface="+mn-ea"/>
                <a:cs typeface="+mn-cs"/>
              </a:defRPr>
            </a:lvl6pPr>
            <a:lvl7pPr marL="1257300" indent="-182563" algn="l" rtl="0" eaLnBrk="1" latinLnBrk="0" hangingPunct="1">
              <a:lnSpc>
                <a:spcPct val="110000"/>
              </a:lnSpc>
              <a:spcBef>
                <a:spcPts val="350"/>
              </a:spcBef>
              <a:buClr>
                <a:schemeClr val="accent3"/>
              </a:buClr>
              <a:buFont typeface="Symbol" panose="05050102010706020507" pitchFamily="18" charset="2"/>
              <a:buChar char="-"/>
              <a:defRPr kumimoji="0" sz="1600" kern="1200">
                <a:solidFill>
                  <a:schemeClr val="tx1"/>
                </a:solidFill>
                <a:latin typeface="+mn-lt"/>
                <a:ea typeface="+mn-ea"/>
                <a:cs typeface="+mn-cs"/>
              </a:defRPr>
            </a:lvl7pPr>
            <a:lvl8pPr marL="1436688" indent="-179388" algn="l" rtl="0" eaLnBrk="1" latinLnBrk="0" hangingPunct="1">
              <a:lnSpc>
                <a:spcPct val="110000"/>
              </a:lnSpc>
              <a:spcBef>
                <a:spcPts val="350"/>
              </a:spcBef>
              <a:buClr>
                <a:schemeClr val="accent3"/>
              </a:buClr>
              <a:buFont typeface="Symbol" panose="05050102010706020507" pitchFamily="18" charset="2"/>
              <a:buChar char="-"/>
              <a:defRPr kumimoji="0" sz="1600" kern="1200">
                <a:solidFill>
                  <a:schemeClr val="tx1"/>
                </a:solidFill>
                <a:latin typeface="+mn-lt"/>
                <a:ea typeface="+mn-ea"/>
                <a:cs typeface="+mn-cs"/>
              </a:defRPr>
            </a:lvl8pPr>
            <a:lvl9pPr marL="1614488" indent="-177800" algn="l" rtl="0" eaLnBrk="1" latinLnBrk="0" hangingPunct="1">
              <a:lnSpc>
                <a:spcPct val="110000"/>
              </a:lnSpc>
              <a:spcBef>
                <a:spcPts val="350"/>
              </a:spcBef>
              <a:buClr>
                <a:schemeClr val="accent3"/>
              </a:buClr>
              <a:buFont typeface="Symbol" panose="05050102010706020507" pitchFamily="18" charset="2"/>
              <a:buChar char="-"/>
              <a:defRPr kumimoji="0" sz="1600" kern="1200" baseline="0">
                <a:solidFill>
                  <a:schemeClr val="tx1"/>
                </a:solidFill>
                <a:latin typeface="+mn-lt"/>
                <a:ea typeface="+mn-ea"/>
                <a:cs typeface="+mn-cs"/>
              </a:defRPr>
            </a:lvl9pPr>
          </a:lstStyle>
          <a:p>
            <a:pPr>
              <a:spcBef>
                <a:spcPts val="1200"/>
              </a:spcBef>
              <a:buClr>
                <a:srgbClr val="0070C0"/>
              </a:buClr>
              <a:buFont typeface="Wingdings" panose="05000000000000000000" pitchFamily="2" charset="2"/>
              <a:buChar char="Ø"/>
            </a:pPr>
            <a:r>
              <a:rPr lang="en-US" sz="2000" dirty="0">
                <a:latin typeface="Aptos" panose="020B0004020202020204" pitchFamily="34" charset="0"/>
              </a:rPr>
              <a:t>There are two main ways to produce two colors:</a:t>
            </a:r>
          </a:p>
          <a:p>
            <a:pPr marL="457200" indent="-457200">
              <a:spcBef>
                <a:spcPts val="1200"/>
              </a:spcBef>
              <a:buClr>
                <a:srgbClr val="0070C0"/>
              </a:buClr>
              <a:buFont typeface="+mj-lt"/>
              <a:buAutoNum type="arabicPeriod"/>
            </a:pPr>
            <a:r>
              <a:rPr lang="en-US" sz="2000" dirty="0">
                <a:latin typeface="Aptos" panose="020B0004020202020204" pitchFamily="34" charset="0"/>
              </a:rPr>
              <a:t>Produce FEL radiation with 2 beams (or parts of the beam) at different energies in 1 </a:t>
            </a:r>
            <a:r>
              <a:rPr lang="en-US" sz="2000" dirty="0" err="1">
                <a:latin typeface="Aptos" panose="020B0004020202020204" pitchFamily="34" charset="0"/>
              </a:rPr>
              <a:t>undulator</a:t>
            </a:r>
            <a:r>
              <a:rPr lang="en-US" sz="2000" dirty="0">
                <a:latin typeface="Aptos" panose="020B0004020202020204" pitchFamily="34" charset="0"/>
              </a:rPr>
              <a:t> section (compact, less </a:t>
            </a:r>
            <a:r>
              <a:rPr lang="en-US" sz="2000" dirty="0" err="1">
                <a:latin typeface="Aptos" panose="020B0004020202020204" pitchFamily="34" charset="0"/>
              </a:rPr>
              <a:t>tunability</a:t>
            </a:r>
            <a:r>
              <a:rPr lang="en-US" sz="2000" dirty="0">
                <a:latin typeface="Aptos" panose="020B0004020202020204" pitchFamily="34" charset="0"/>
              </a:rPr>
              <a:t>)</a:t>
            </a:r>
          </a:p>
          <a:p>
            <a:pPr marL="457200" indent="-457200">
              <a:spcBef>
                <a:spcPts val="1200"/>
              </a:spcBef>
              <a:buClr>
                <a:srgbClr val="0070C0"/>
              </a:buClr>
              <a:buFont typeface="+mj-lt"/>
              <a:buAutoNum type="arabicPeriod"/>
            </a:pPr>
            <a:r>
              <a:rPr lang="en-US" sz="2000" dirty="0">
                <a:latin typeface="Aptos" panose="020B0004020202020204" pitchFamily="34" charset="0"/>
              </a:rPr>
              <a:t>Produce FEL radiation with the same beam in 2 </a:t>
            </a:r>
            <a:r>
              <a:rPr lang="en-US" sz="2000" dirty="0" err="1">
                <a:latin typeface="Aptos" panose="020B0004020202020204" pitchFamily="34" charset="0"/>
              </a:rPr>
              <a:t>undulator</a:t>
            </a:r>
            <a:r>
              <a:rPr lang="en-US" sz="2000" dirty="0">
                <a:latin typeface="Aptos" panose="020B0004020202020204" pitchFamily="34" charset="0"/>
              </a:rPr>
              <a:t> sections with different fields (less compact, higher </a:t>
            </a:r>
            <a:r>
              <a:rPr lang="en-US" sz="2000" dirty="0" err="1">
                <a:latin typeface="Aptos" panose="020B0004020202020204" pitchFamily="34" charset="0"/>
              </a:rPr>
              <a:t>tunability</a:t>
            </a:r>
            <a:r>
              <a:rPr lang="en-US" sz="2000" dirty="0">
                <a:latin typeface="Aptos" panose="020B0004020202020204" pitchFamily="34" charset="0"/>
              </a:rPr>
              <a:t>)</a:t>
            </a:r>
          </a:p>
          <a:p>
            <a:pPr marL="0" indent="0">
              <a:spcBef>
                <a:spcPts val="1200"/>
              </a:spcBef>
              <a:buNone/>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Ø"/>
            </a:pPr>
            <a:endParaRPr lang="en-US" sz="2000" dirty="0">
              <a:latin typeface="Aptos" panose="020B0004020202020204" pitchFamily="34" charset="0"/>
            </a:endParaRPr>
          </a:p>
        </p:txBody>
      </p:sp>
      <p:sp>
        <p:nvSpPr>
          <p:cNvPr id="105" name="Oval 104"/>
          <p:cNvSpPr/>
          <p:nvPr/>
        </p:nvSpPr>
        <p:spPr bwMode="auto">
          <a:xfrm>
            <a:off x="8686801" y="2834957"/>
            <a:ext cx="406743" cy="178370"/>
          </a:xfrm>
          <a:prstGeom prst="ellipse">
            <a:avLst/>
          </a:prstGeom>
          <a:solidFill>
            <a:schemeClr val="tx1"/>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106" name="TextBox 105"/>
          <p:cNvSpPr txBox="1"/>
          <p:nvPr/>
        </p:nvSpPr>
        <p:spPr>
          <a:xfrm>
            <a:off x="7772400" y="3256915"/>
            <a:ext cx="513282"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1</a:t>
            </a:r>
            <a:endParaRPr lang="de-CH" dirty="0"/>
          </a:p>
        </p:txBody>
      </p:sp>
      <p:sp>
        <p:nvSpPr>
          <p:cNvPr id="107" name="TextBox 106"/>
          <p:cNvSpPr txBox="1"/>
          <p:nvPr/>
        </p:nvSpPr>
        <p:spPr>
          <a:xfrm>
            <a:off x="9087918" y="3256915"/>
            <a:ext cx="513282"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2</a:t>
            </a:r>
            <a:endParaRPr lang="de-CH" dirty="0"/>
          </a:p>
        </p:txBody>
      </p:sp>
      <p:sp>
        <p:nvSpPr>
          <p:cNvPr id="108" name="Oval 107"/>
          <p:cNvSpPr/>
          <p:nvPr/>
        </p:nvSpPr>
        <p:spPr bwMode="auto">
          <a:xfrm>
            <a:off x="6888726" y="5422331"/>
            <a:ext cx="406743" cy="178370"/>
          </a:xfrm>
          <a:prstGeom prst="ellipse">
            <a:avLst/>
          </a:prstGeom>
          <a:solidFill>
            <a:schemeClr val="tx1"/>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109" name="Oval 108"/>
          <p:cNvSpPr/>
          <p:nvPr/>
        </p:nvSpPr>
        <p:spPr bwMode="auto">
          <a:xfrm>
            <a:off x="10139583" y="5422331"/>
            <a:ext cx="406743" cy="178370"/>
          </a:xfrm>
          <a:prstGeom prst="ellipse">
            <a:avLst/>
          </a:prstGeom>
          <a:solidFill>
            <a:schemeClr val="tx1"/>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110" name="Isosceles Triangle 109"/>
          <p:cNvSpPr/>
          <p:nvPr/>
        </p:nvSpPr>
        <p:spPr bwMode="auto">
          <a:xfrm>
            <a:off x="7041861" y="5592119"/>
            <a:ext cx="142711" cy="732483"/>
          </a:xfrm>
          <a:prstGeom prst="triangle">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11" name="Isosceles Triangle 110"/>
          <p:cNvSpPr/>
          <p:nvPr/>
        </p:nvSpPr>
        <p:spPr bwMode="auto">
          <a:xfrm>
            <a:off x="10318461" y="5592119"/>
            <a:ext cx="142711" cy="732483"/>
          </a:xfrm>
          <a:prstGeom prst="triangle">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12" name="TextBox 111"/>
          <p:cNvSpPr txBox="1"/>
          <p:nvPr/>
        </p:nvSpPr>
        <p:spPr>
          <a:xfrm>
            <a:off x="6498771" y="5679759"/>
            <a:ext cx="513282"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1</a:t>
            </a:r>
            <a:endParaRPr lang="de-CH" dirty="0"/>
          </a:p>
        </p:txBody>
      </p:sp>
      <p:sp>
        <p:nvSpPr>
          <p:cNvPr id="113" name="TextBox 112"/>
          <p:cNvSpPr txBox="1"/>
          <p:nvPr/>
        </p:nvSpPr>
        <p:spPr>
          <a:xfrm>
            <a:off x="10557489" y="5679759"/>
            <a:ext cx="513282" cy="492443"/>
          </a:xfrm>
          <a:prstGeom prst="rect">
            <a:avLst/>
          </a:prstGeom>
          <a:noFill/>
        </p:spPr>
        <p:txBody>
          <a:bodyPr wrap="none" rtlCol="0">
            <a:spAutoFit/>
          </a:bodyPr>
          <a:lstStyle/>
          <a:p>
            <a:r>
              <a:rPr lang="en-US" sz="2600" dirty="0">
                <a:sym typeface="Symbol" panose="05050102010706020507" pitchFamily="18" charset="2"/>
              </a:rPr>
              <a:t></a:t>
            </a:r>
            <a:r>
              <a:rPr lang="en-US" dirty="0">
                <a:sym typeface="Symbol" panose="05050102010706020507" pitchFamily="18" charset="2"/>
              </a:rPr>
              <a:t>2</a:t>
            </a:r>
            <a:endParaRPr lang="de-CH" dirty="0"/>
          </a:p>
        </p:txBody>
      </p:sp>
      <p:sp>
        <p:nvSpPr>
          <p:cNvPr id="114" name="TextBox 113"/>
          <p:cNvSpPr txBox="1"/>
          <p:nvPr/>
        </p:nvSpPr>
        <p:spPr>
          <a:xfrm>
            <a:off x="7506042" y="5404198"/>
            <a:ext cx="2368878" cy="707886"/>
          </a:xfrm>
          <a:prstGeom prst="rect">
            <a:avLst/>
          </a:prstGeom>
          <a:noFill/>
        </p:spPr>
        <p:txBody>
          <a:bodyPr wrap="square" rtlCol="0">
            <a:spAutoFit/>
          </a:bodyPr>
          <a:lstStyle/>
          <a:p>
            <a:pPr algn="ctr"/>
            <a:r>
              <a:rPr lang="en-US" sz="2000" dirty="0">
                <a:latin typeface="Aptos" panose="020B0004020202020204" pitchFamily="34" charset="0"/>
              </a:rPr>
              <a:t>Chicane to tune time separation</a:t>
            </a:r>
            <a:endParaRPr lang="de-CH" sz="2000" dirty="0">
              <a:latin typeface="Aptos" panose="020B0004020202020204" pitchFamily="34" charset="0"/>
            </a:endParaRPr>
          </a:p>
        </p:txBody>
      </p:sp>
      <p:sp>
        <p:nvSpPr>
          <p:cNvPr id="115" name="TextBox 114"/>
          <p:cNvSpPr txBox="1"/>
          <p:nvPr/>
        </p:nvSpPr>
        <p:spPr>
          <a:xfrm>
            <a:off x="10672047" y="5257802"/>
            <a:ext cx="322524" cy="492443"/>
          </a:xfrm>
          <a:prstGeom prst="rect">
            <a:avLst/>
          </a:prstGeom>
          <a:noFill/>
        </p:spPr>
        <p:txBody>
          <a:bodyPr wrap="none" rtlCol="0">
            <a:spAutoFit/>
          </a:bodyPr>
          <a:lstStyle/>
          <a:p>
            <a:r>
              <a:rPr lang="en-US" sz="2600" dirty="0">
                <a:sym typeface="Symbol" panose="05050102010706020507" pitchFamily="18" charset="2"/>
              </a:rPr>
              <a:t></a:t>
            </a:r>
            <a:endParaRPr lang="de-CH" dirty="0"/>
          </a:p>
        </p:txBody>
      </p:sp>
      <p:sp>
        <p:nvSpPr>
          <p:cNvPr id="8" name="PlaceHolder 1">
            <a:extLst>
              <a:ext uri="{FF2B5EF4-FFF2-40B4-BE49-F238E27FC236}">
                <a16:creationId xmlns:a16="http://schemas.microsoft.com/office/drawing/2014/main" id="{375EAA84-538A-582E-E463-09621FFE5A4A}"/>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pc="-1" dirty="0">
                <a:solidFill>
                  <a:srgbClr val="000000"/>
                </a:solidFill>
                <a:latin typeface="Aptos" panose="020B0004020202020204" pitchFamily="34" charset="0"/>
              </a:rPr>
              <a:t>Introduction</a:t>
            </a:r>
            <a:endParaRPr lang="de-DE" sz="2600" b="0" strike="noStrike" spc="-1" dirty="0">
              <a:solidFill>
                <a:srgbClr val="000000"/>
              </a:solidFill>
              <a:latin typeface="Aptos" panose="020B0004020202020204" pitchFamily="34" charset="0"/>
            </a:endParaRPr>
          </a:p>
        </p:txBody>
      </p:sp>
      <p:sp>
        <p:nvSpPr>
          <p:cNvPr id="10" name="Date Placeholder 9">
            <a:extLst>
              <a:ext uri="{FF2B5EF4-FFF2-40B4-BE49-F238E27FC236}">
                <a16:creationId xmlns:a16="http://schemas.microsoft.com/office/drawing/2014/main" id="{B989FBB5-B06E-3574-98A5-DFFC2046EB46}"/>
              </a:ext>
            </a:extLst>
          </p:cNvPr>
          <p:cNvSpPr>
            <a:spLocks noGrp="1"/>
          </p:cNvSpPr>
          <p:nvPr>
            <p:ph type="dt" sz="half" idx="10"/>
          </p:nvPr>
        </p:nvSpPr>
        <p:spPr>
          <a:xfrm>
            <a:off x="9875880" y="6404400"/>
            <a:ext cx="1620360" cy="143640"/>
          </a:xfrm>
        </p:spPr>
        <p:txBody>
          <a:bodyPr/>
          <a:lstStyle/>
          <a:p>
            <a:r>
              <a:rPr lang="en-US"/>
              <a:t>1/7/2025</a:t>
            </a:r>
          </a:p>
        </p:txBody>
      </p:sp>
      <p:sp>
        <p:nvSpPr>
          <p:cNvPr id="11" name="Footer Placeholder 10">
            <a:extLst>
              <a:ext uri="{FF2B5EF4-FFF2-40B4-BE49-F238E27FC236}">
                <a16:creationId xmlns:a16="http://schemas.microsoft.com/office/drawing/2014/main" id="{C24C85C3-77A8-CB06-8408-1C2B077F7D98}"/>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3" name="Slide Number Placeholder 12">
            <a:extLst>
              <a:ext uri="{FF2B5EF4-FFF2-40B4-BE49-F238E27FC236}">
                <a16:creationId xmlns:a16="http://schemas.microsoft.com/office/drawing/2014/main" id="{DC399598-02EB-32DF-80E0-A427C092DA48}"/>
              </a:ext>
            </a:extLst>
          </p:cNvPr>
          <p:cNvSpPr>
            <a:spLocks noGrp="1"/>
          </p:cNvSpPr>
          <p:nvPr>
            <p:ph type="sldNum" sz="quarter" idx="12"/>
          </p:nvPr>
        </p:nvSpPr>
        <p:spPr/>
        <p:txBody>
          <a:bodyPr/>
          <a:lstStyle/>
          <a:p>
            <a:fld id="{2B53141B-806C-134B-AEBD-92C81C5280B5}" type="slidenum">
              <a:rPr lang="en-US" smtClean="0"/>
              <a:pPr/>
              <a:t>42</a:t>
            </a:fld>
            <a:endParaRPr lang="en-US"/>
          </a:p>
        </p:txBody>
      </p:sp>
    </p:spTree>
    <p:extLst>
      <p:ext uri="{BB962C8B-B14F-4D97-AF65-F5344CB8AC3E}">
        <p14:creationId xmlns:p14="http://schemas.microsoft.com/office/powerpoint/2010/main" val="2973613225"/>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1588653" y="914400"/>
            <a:ext cx="9014690" cy="1600200"/>
          </a:xfrm>
          <a:prstGeom prst="rect">
            <a:avLst/>
          </a:prstGeom>
          <a:solidFill>
            <a:srgbClr val="EEEEEE"/>
          </a:solidFill>
          <a:ln>
            <a:noFill/>
          </a:ln>
        </p:spPr>
        <p:txBody>
          <a:bodyPr lIns="0" tIns="0" rIns="0" bIns="0"/>
          <a:lstStyle/>
          <a:p>
            <a:pPr marL="320040" indent="-182880">
              <a:spcBef>
                <a:spcPts val="1200"/>
              </a:spcBef>
              <a:buClr>
                <a:srgbClr val="000000"/>
              </a:buClr>
              <a:buSzPct val="45000"/>
              <a:buFont typeface="Wingdings" charset="2"/>
              <a:buChar char=""/>
            </a:pPr>
            <a:r>
              <a:rPr lang="en-US" sz="2000" i="1" spc="-1" dirty="0">
                <a:solidFill>
                  <a:srgbClr val="000000"/>
                </a:solidFill>
                <a:latin typeface="Aptos" panose="020B0004020202020204" pitchFamily="34" charset="0"/>
                <a:ea typeface="ヒラギノ角ゴ Pro W3"/>
              </a:rPr>
              <a:t>[A. </a:t>
            </a:r>
            <a:r>
              <a:rPr lang="en-US" sz="2000" i="1" spc="-1" dirty="0" err="1">
                <a:solidFill>
                  <a:srgbClr val="000000"/>
                </a:solidFill>
                <a:latin typeface="Aptos" panose="020B0004020202020204" pitchFamily="34" charset="0"/>
                <a:ea typeface="ヒラギノ角ゴ Pro W3"/>
              </a:rPr>
              <a:t>Marinelli</a:t>
            </a:r>
            <a:r>
              <a:rPr lang="en-US" sz="2000" i="1" spc="-1" dirty="0">
                <a:solidFill>
                  <a:srgbClr val="000000"/>
                </a:solidFill>
                <a:latin typeface="Aptos" panose="020B0004020202020204" pitchFamily="34" charset="0"/>
                <a:ea typeface="ヒラギノ角ゴ Pro W3"/>
              </a:rPr>
              <a:t> et al, Nat. Comm. 6, 6369, 2015]</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2 bunches with different energies and different times of arrival, one </a:t>
            </a:r>
            <a:r>
              <a:rPr lang="en-US" sz="2000" spc="-1" dirty="0" err="1">
                <a:solidFill>
                  <a:srgbClr val="000000"/>
                </a:solidFill>
                <a:latin typeface="Aptos" panose="020B0004020202020204" pitchFamily="34" charset="0"/>
                <a:ea typeface="ヒラギノ角ゴ Pro W3"/>
              </a:rPr>
              <a:t>undulator</a:t>
            </a:r>
            <a:r>
              <a:rPr lang="en-US" sz="2000" spc="-1" dirty="0">
                <a:solidFill>
                  <a:srgbClr val="000000"/>
                </a:solidFill>
                <a:latin typeface="Aptos" panose="020B0004020202020204" pitchFamily="34" charset="0"/>
                <a:ea typeface="ヒラギノ角ゴ Pro W3"/>
              </a:rPr>
              <a:t> section</a:t>
            </a:r>
          </a:p>
          <a:p>
            <a:pPr marL="320040" indent="-182880">
              <a:spcBef>
                <a:spcPts val="1200"/>
              </a:spcBef>
              <a:buClr>
                <a:srgbClr val="000000"/>
              </a:buClr>
              <a:buSzPct val="45000"/>
              <a:buFont typeface="Wingdings" charset="2"/>
              <a:buChar char=""/>
            </a:pPr>
            <a:r>
              <a:rPr lang="en-US" sz="2000" spc="-1" dirty="0" err="1">
                <a:solidFill>
                  <a:srgbClr val="000000"/>
                </a:solidFill>
                <a:latin typeface="Aptos" panose="020B0004020202020204" pitchFamily="34" charset="0"/>
                <a:ea typeface="ヒラギノ角ゴ Pro W3"/>
              </a:rPr>
              <a:t>Tunability</a:t>
            </a:r>
            <a:r>
              <a:rPr lang="en-US" sz="2000" spc="-1" dirty="0">
                <a:solidFill>
                  <a:srgbClr val="000000"/>
                </a:solidFill>
                <a:latin typeface="Aptos" panose="020B0004020202020204" pitchFamily="34" charset="0"/>
                <a:ea typeface="ヒラギノ角ゴ Pro W3"/>
              </a:rPr>
              <a:t>: few per cent in energy separation, 0 to ~100 fs in time separation</a:t>
            </a:r>
          </a:p>
        </p:txBody>
      </p:sp>
      <p:pic>
        <p:nvPicPr>
          <p:cNvPr id="6" name="Picture 5"/>
          <p:cNvPicPr>
            <a:picLocks noChangeAspect="1"/>
          </p:cNvPicPr>
          <p:nvPr/>
        </p:nvPicPr>
        <p:blipFill>
          <a:blip r:embed="rId2"/>
          <a:stretch>
            <a:fillRect/>
          </a:stretch>
        </p:blipFill>
        <p:spPr>
          <a:xfrm>
            <a:off x="1524000" y="2714626"/>
            <a:ext cx="9010650" cy="3762375"/>
          </a:xfrm>
          <a:prstGeom prst="rect">
            <a:avLst/>
          </a:prstGeom>
        </p:spPr>
      </p:pic>
      <p:sp>
        <p:nvSpPr>
          <p:cNvPr id="2" name="PlaceHolder 1">
            <a:extLst>
              <a:ext uri="{FF2B5EF4-FFF2-40B4-BE49-F238E27FC236}">
                <a16:creationId xmlns:a16="http://schemas.microsoft.com/office/drawing/2014/main" id="{317EECA7-4E8B-E0A2-DD59-7AB1A8AFE07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Twin bunches</a:t>
            </a:r>
            <a:endParaRPr lang="de-DE" sz="2600" spc="-1" dirty="0">
              <a:solidFill>
                <a:srgbClr val="000000"/>
              </a:solidFill>
              <a:latin typeface="Aptos" panose="020B0004020202020204" pitchFamily="34" charset="0"/>
            </a:endParaRPr>
          </a:p>
        </p:txBody>
      </p:sp>
      <p:sp>
        <p:nvSpPr>
          <p:cNvPr id="3" name="Date Placeholder 2">
            <a:extLst>
              <a:ext uri="{FF2B5EF4-FFF2-40B4-BE49-F238E27FC236}">
                <a16:creationId xmlns:a16="http://schemas.microsoft.com/office/drawing/2014/main" id="{F0D52F9A-A215-EF08-9245-C3076DA36ADC}"/>
              </a:ext>
            </a:extLst>
          </p:cNvPr>
          <p:cNvSpPr>
            <a:spLocks noGrp="1"/>
          </p:cNvSpPr>
          <p:nvPr>
            <p:ph type="dt" idx="1"/>
          </p:nvPr>
        </p:nvSpPr>
        <p:spPr/>
        <p:txBody>
          <a:bodyPr/>
          <a:lstStyle/>
          <a:p>
            <a:r>
              <a:rPr lang="en-US"/>
              <a:t>1/7/2025</a:t>
            </a:r>
          </a:p>
        </p:txBody>
      </p:sp>
      <p:sp>
        <p:nvSpPr>
          <p:cNvPr id="4" name="Footer Placeholder 3">
            <a:extLst>
              <a:ext uri="{FF2B5EF4-FFF2-40B4-BE49-F238E27FC236}">
                <a16:creationId xmlns:a16="http://schemas.microsoft.com/office/drawing/2014/main" id="{9098D94C-5114-AB93-079D-E4DE376863EC}"/>
              </a:ext>
            </a:extLst>
          </p:cNvPr>
          <p:cNvSpPr>
            <a:spLocks noGrp="1"/>
          </p:cNvSpPr>
          <p:nvPr>
            <p:ph type="ftr" idx="2"/>
          </p:nvPr>
        </p:nvSpPr>
        <p:spPr/>
        <p:txBody>
          <a:bodyPr/>
          <a:lstStyle/>
          <a:p>
            <a:r>
              <a:rPr lang="en-US"/>
              <a:t>PSI Center for Accelerator Science and Engineering</a:t>
            </a:r>
          </a:p>
        </p:txBody>
      </p:sp>
      <p:sp>
        <p:nvSpPr>
          <p:cNvPr id="7" name="Slide Number Placeholder 6">
            <a:extLst>
              <a:ext uri="{FF2B5EF4-FFF2-40B4-BE49-F238E27FC236}">
                <a16:creationId xmlns:a16="http://schemas.microsoft.com/office/drawing/2014/main" id="{ABA38F59-3638-40C9-D239-291600DD7A2E}"/>
              </a:ext>
            </a:extLst>
          </p:cNvPr>
          <p:cNvSpPr>
            <a:spLocks noGrp="1"/>
          </p:cNvSpPr>
          <p:nvPr>
            <p:ph type="sldNum" idx="3"/>
          </p:nvPr>
        </p:nvSpPr>
        <p:spPr/>
        <p:txBody>
          <a:bodyPr/>
          <a:lstStyle/>
          <a:p>
            <a:fld id="{E7C0B398-E953-45B6-AFBE-164B2CD7E132}" type="slidenum">
              <a:rPr lang="en-US" smtClean="0"/>
              <a:t>43</a:t>
            </a:fld>
            <a:endParaRPr lang="en-US"/>
          </a:p>
        </p:txBody>
      </p:sp>
    </p:spTree>
    <p:extLst>
      <p:ext uri="{BB962C8B-B14F-4D97-AF65-F5344CB8AC3E}">
        <p14:creationId xmlns:p14="http://schemas.microsoft.com/office/powerpoint/2010/main" val="33427611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729345" y="914400"/>
            <a:ext cx="10678885" cy="2590800"/>
          </a:xfrm>
          <a:prstGeom prst="rect">
            <a:avLst/>
          </a:prstGeom>
          <a:solidFill>
            <a:srgbClr val="EEEEEE"/>
          </a:solidFill>
          <a:ln>
            <a:noFill/>
          </a:ln>
        </p:spPr>
        <p:txBody>
          <a:bodyPr lIns="0" tIns="0" rIns="0" bIns="0"/>
          <a:lstStyle/>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2 parts of the bunch with different energies and different times of arrival, one </a:t>
            </a:r>
            <a:r>
              <a:rPr lang="en-US" sz="2000" spc="-1" dirty="0" err="1">
                <a:solidFill>
                  <a:srgbClr val="000000"/>
                </a:solidFill>
                <a:latin typeface="Aptos" panose="020B0004020202020204" pitchFamily="34" charset="0"/>
                <a:ea typeface="ヒラギノ角ゴ Pro W3"/>
              </a:rPr>
              <a:t>undulator</a:t>
            </a:r>
            <a:r>
              <a:rPr lang="en-US" sz="2000" spc="-1" dirty="0">
                <a:solidFill>
                  <a:srgbClr val="000000"/>
                </a:solidFill>
                <a:latin typeface="Aptos" panose="020B0004020202020204" pitchFamily="34" charset="0"/>
                <a:ea typeface="ヒラギノ角ゴ Pro W3"/>
              </a:rPr>
              <a:t> section</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Need to suppress lasing for the rest of the bunch. Examples of methods: </a:t>
            </a:r>
          </a:p>
          <a:p>
            <a:pPr marL="777240" lvl="1" indent="-182880">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Orbit with </a:t>
            </a:r>
            <a:r>
              <a:rPr lang="en-US" sz="2000" spc="-1" dirty="0" err="1">
                <a:solidFill>
                  <a:srgbClr val="000000"/>
                </a:solidFill>
                <a:latin typeface="Aptos" panose="020B0004020202020204" pitchFamily="34" charset="0"/>
                <a:ea typeface="ヒラギノ角ゴ Pro W3"/>
              </a:rPr>
              <a:t>sextupole</a:t>
            </a:r>
            <a:r>
              <a:rPr lang="en-US" sz="2000" spc="-1" dirty="0">
                <a:solidFill>
                  <a:srgbClr val="000000"/>
                </a:solidFill>
                <a:latin typeface="Aptos" panose="020B0004020202020204" pitchFamily="34" charset="0"/>
                <a:ea typeface="ヒラギノ角ゴ Pro W3"/>
              </a:rPr>
              <a:t> magnet </a:t>
            </a:r>
            <a:r>
              <a:rPr lang="en-US" sz="2000" i="1" spc="-1" dirty="0">
                <a:solidFill>
                  <a:srgbClr val="000000"/>
                </a:solidFill>
                <a:latin typeface="Aptos" panose="020B0004020202020204" pitchFamily="34" charset="0"/>
                <a:ea typeface="ヒラギノ角ゴ Pro W3"/>
              </a:rPr>
              <a:t>[P. </a:t>
            </a:r>
            <a:r>
              <a:rPr lang="en-US" sz="2000" i="1" spc="-1" dirty="0" err="1">
                <a:solidFill>
                  <a:srgbClr val="000000"/>
                </a:solidFill>
                <a:latin typeface="Aptos" panose="020B0004020202020204" pitchFamily="34" charset="0"/>
                <a:ea typeface="ヒラギノ角ゴ Pro W3"/>
              </a:rPr>
              <a:t>Dijkstal</a:t>
            </a:r>
            <a:r>
              <a:rPr lang="en-US" sz="2000" i="1" spc="-1" dirty="0">
                <a:solidFill>
                  <a:srgbClr val="000000"/>
                </a:solidFill>
                <a:latin typeface="Aptos" panose="020B0004020202020204" pitchFamily="34" charset="0"/>
                <a:ea typeface="ヒラギノ角ゴ Pro W3"/>
              </a:rPr>
              <a:t> et al, PRAB 23, 030703, 2020]</a:t>
            </a:r>
          </a:p>
          <a:p>
            <a:pPr marL="777240" lvl="1" indent="-182880">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Emittance with double slotted foil or with photocathode laser </a:t>
            </a:r>
            <a:r>
              <a:rPr lang="en-US" sz="2000" i="1" spc="-1" dirty="0">
                <a:solidFill>
                  <a:srgbClr val="000000"/>
                </a:solidFill>
                <a:latin typeface="Aptos" panose="020B0004020202020204" pitchFamily="34" charset="0"/>
                <a:ea typeface="ヒラギノ角ゴ Pro W3"/>
              </a:rPr>
              <a:t>[C. Vicario et al, PRAB 24, 060703, 2021]</a:t>
            </a:r>
          </a:p>
          <a:p>
            <a:pPr marL="320040" indent="-182880">
              <a:spcBef>
                <a:spcPts val="1200"/>
              </a:spcBef>
              <a:buClr>
                <a:srgbClr val="000000"/>
              </a:buClr>
              <a:buSzPct val="45000"/>
              <a:buFont typeface="Wingdings" charset="2"/>
              <a:buChar char=""/>
            </a:pPr>
            <a:r>
              <a:rPr lang="en-US" sz="2000" spc="-1" dirty="0" err="1">
                <a:solidFill>
                  <a:srgbClr val="000000"/>
                </a:solidFill>
                <a:latin typeface="Aptos" panose="020B0004020202020204" pitchFamily="34" charset="0"/>
                <a:ea typeface="ヒラギノ角ゴ Pro W3"/>
              </a:rPr>
              <a:t>Tunability</a:t>
            </a:r>
            <a:r>
              <a:rPr lang="en-US" sz="2000" spc="-1" dirty="0">
                <a:solidFill>
                  <a:srgbClr val="000000"/>
                </a:solidFill>
                <a:latin typeface="Aptos" panose="020B0004020202020204" pitchFamily="34" charset="0"/>
                <a:ea typeface="ヒラギノ角ゴ Pro W3"/>
              </a:rPr>
              <a:t>: limited by bunch itself (at </a:t>
            </a:r>
            <a:r>
              <a:rPr lang="en-US" sz="2000" spc="-1" dirty="0" err="1">
                <a:solidFill>
                  <a:srgbClr val="000000"/>
                </a:solidFill>
                <a:latin typeface="Aptos" panose="020B0004020202020204" pitchFamily="34" charset="0"/>
                <a:ea typeface="ヒラギノ角ゴ Pro W3"/>
              </a:rPr>
              <a:t>SwissFEL</a:t>
            </a:r>
            <a:r>
              <a:rPr lang="en-US" sz="2000" spc="-1" dirty="0">
                <a:solidFill>
                  <a:srgbClr val="000000"/>
                </a:solidFill>
                <a:latin typeface="Aptos" panose="020B0004020202020204" pitchFamily="34" charset="0"/>
                <a:ea typeface="ヒラギノ角ゴ Pro W3"/>
              </a:rPr>
              <a:t> up to 2% in energy separation, 0 to ~100 fs in time separation) </a:t>
            </a:r>
          </a:p>
        </p:txBody>
      </p:sp>
      <p:pic>
        <p:nvPicPr>
          <p:cNvPr id="2" name="Picture 1"/>
          <p:cNvPicPr>
            <a:picLocks noChangeAspect="1"/>
          </p:cNvPicPr>
          <p:nvPr/>
        </p:nvPicPr>
        <p:blipFill>
          <a:blip r:embed="rId2"/>
          <a:stretch>
            <a:fillRect/>
          </a:stretch>
        </p:blipFill>
        <p:spPr>
          <a:xfrm>
            <a:off x="1588654" y="4071256"/>
            <a:ext cx="3516747" cy="2152249"/>
          </a:xfrm>
          <a:prstGeom prst="rect">
            <a:avLst/>
          </a:prstGeom>
        </p:spPr>
      </p:pic>
      <p:pic>
        <p:nvPicPr>
          <p:cNvPr id="3" name="Picture 2"/>
          <p:cNvPicPr>
            <a:picLocks noChangeAspect="1"/>
          </p:cNvPicPr>
          <p:nvPr/>
        </p:nvPicPr>
        <p:blipFill>
          <a:blip r:embed="rId3"/>
          <a:stretch>
            <a:fillRect/>
          </a:stretch>
        </p:blipFill>
        <p:spPr>
          <a:xfrm>
            <a:off x="5402554" y="3810000"/>
            <a:ext cx="5189247" cy="2895600"/>
          </a:xfrm>
          <a:prstGeom prst="rect">
            <a:avLst/>
          </a:prstGeom>
        </p:spPr>
      </p:pic>
      <p:sp>
        <p:nvSpPr>
          <p:cNvPr id="4" name="TextBox 3"/>
          <p:cNvSpPr txBox="1"/>
          <p:nvPr/>
        </p:nvSpPr>
        <p:spPr>
          <a:xfrm>
            <a:off x="3331460" y="3625334"/>
            <a:ext cx="5409045" cy="400110"/>
          </a:xfrm>
          <a:prstGeom prst="rect">
            <a:avLst/>
          </a:prstGeom>
          <a:noFill/>
        </p:spPr>
        <p:txBody>
          <a:bodyPr wrap="none" rtlCol="0">
            <a:spAutoFit/>
          </a:bodyPr>
          <a:lstStyle/>
          <a:p>
            <a:r>
              <a:rPr lang="en-US" sz="2000" i="1" dirty="0">
                <a:latin typeface="Aptos" panose="020B0004020202020204" pitchFamily="34" charset="0"/>
              </a:rPr>
              <a:t>Two-color generation with a </a:t>
            </a:r>
            <a:r>
              <a:rPr lang="en-US" sz="2000" i="1" dirty="0" err="1">
                <a:latin typeface="Aptos" panose="020B0004020202020204" pitchFamily="34" charset="0"/>
              </a:rPr>
              <a:t>sextupole</a:t>
            </a:r>
            <a:r>
              <a:rPr lang="en-US" sz="2000" i="1" dirty="0">
                <a:latin typeface="Aptos" panose="020B0004020202020204" pitchFamily="34" charset="0"/>
              </a:rPr>
              <a:t> magnet</a:t>
            </a:r>
            <a:endParaRPr lang="de-CH" sz="2000" i="1" dirty="0">
              <a:latin typeface="Aptos" panose="020B0004020202020204" pitchFamily="34" charset="0"/>
            </a:endParaRPr>
          </a:p>
        </p:txBody>
      </p:sp>
      <p:sp>
        <p:nvSpPr>
          <p:cNvPr id="5" name="PlaceHolder 1">
            <a:extLst>
              <a:ext uri="{FF2B5EF4-FFF2-40B4-BE49-F238E27FC236}">
                <a16:creationId xmlns:a16="http://schemas.microsoft.com/office/drawing/2014/main" id="{05E3E203-5C4B-DACD-2B97-5A13A67986FD}"/>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Two fractions of the same electron beam</a:t>
            </a:r>
            <a:endParaRPr lang="de-DE" sz="2600" spc="-1" dirty="0">
              <a:solidFill>
                <a:srgbClr val="000000"/>
              </a:solidFill>
              <a:latin typeface="Aptos" panose="020B0004020202020204" pitchFamily="34" charset="0"/>
            </a:endParaRPr>
          </a:p>
        </p:txBody>
      </p:sp>
      <p:sp>
        <p:nvSpPr>
          <p:cNvPr id="6" name="Date Placeholder 5">
            <a:extLst>
              <a:ext uri="{FF2B5EF4-FFF2-40B4-BE49-F238E27FC236}">
                <a16:creationId xmlns:a16="http://schemas.microsoft.com/office/drawing/2014/main" id="{CCF2C7FA-19B6-A21E-4B30-59606C72FCC7}"/>
              </a:ext>
            </a:extLst>
          </p:cNvPr>
          <p:cNvSpPr>
            <a:spLocks noGrp="1"/>
          </p:cNvSpPr>
          <p:nvPr>
            <p:ph type="dt" idx="1"/>
          </p:nvPr>
        </p:nvSpPr>
        <p:spPr/>
        <p:txBody>
          <a:bodyPr/>
          <a:lstStyle/>
          <a:p>
            <a:r>
              <a:rPr lang="en-US"/>
              <a:t>1/7/2025</a:t>
            </a:r>
          </a:p>
        </p:txBody>
      </p:sp>
      <p:sp>
        <p:nvSpPr>
          <p:cNvPr id="7" name="Footer Placeholder 6">
            <a:extLst>
              <a:ext uri="{FF2B5EF4-FFF2-40B4-BE49-F238E27FC236}">
                <a16:creationId xmlns:a16="http://schemas.microsoft.com/office/drawing/2014/main" id="{FB3222F8-8B1C-BF09-40EB-D732B62FAAC0}"/>
              </a:ext>
            </a:extLst>
          </p:cNvPr>
          <p:cNvSpPr>
            <a:spLocks noGrp="1"/>
          </p:cNvSpPr>
          <p:nvPr>
            <p:ph type="ftr" idx="2"/>
          </p:nvPr>
        </p:nvSpPr>
        <p:spPr/>
        <p:txBody>
          <a:bodyPr/>
          <a:lstStyle/>
          <a:p>
            <a:r>
              <a:rPr lang="en-US"/>
              <a:t>PSI Center for Accelerator Science and Engineering</a:t>
            </a:r>
          </a:p>
        </p:txBody>
      </p:sp>
      <p:sp>
        <p:nvSpPr>
          <p:cNvPr id="9" name="Slide Number Placeholder 8">
            <a:extLst>
              <a:ext uri="{FF2B5EF4-FFF2-40B4-BE49-F238E27FC236}">
                <a16:creationId xmlns:a16="http://schemas.microsoft.com/office/drawing/2014/main" id="{08E70F82-757B-EF45-CB41-74E2AEA0F0B6}"/>
              </a:ext>
            </a:extLst>
          </p:cNvPr>
          <p:cNvSpPr>
            <a:spLocks noGrp="1"/>
          </p:cNvSpPr>
          <p:nvPr>
            <p:ph type="sldNum" idx="3"/>
          </p:nvPr>
        </p:nvSpPr>
        <p:spPr/>
        <p:txBody>
          <a:bodyPr/>
          <a:lstStyle/>
          <a:p>
            <a:fld id="{E7C0B398-E953-45B6-AFBE-164B2CD7E132}" type="slidenum">
              <a:rPr lang="en-US" smtClean="0"/>
              <a:t>44</a:t>
            </a:fld>
            <a:endParaRPr lang="en-US"/>
          </a:p>
        </p:txBody>
      </p:sp>
    </p:spTree>
    <p:extLst>
      <p:ext uri="{BB962C8B-B14F-4D97-AF65-F5344CB8AC3E}">
        <p14:creationId xmlns:p14="http://schemas.microsoft.com/office/powerpoint/2010/main" val="23002959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413658" y="932797"/>
            <a:ext cx="11375570" cy="3691577"/>
          </a:xfrm>
          <a:prstGeom prst="rect">
            <a:avLst/>
          </a:prstGeom>
          <a:solidFill>
            <a:srgbClr val="EEEEEE"/>
          </a:solidFill>
          <a:ln>
            <a:noFill/>
          </a:ln>
        </p:spPr>
        <p:txBody>
          <a:bodyPr lIns="0" tIns="0" rIns="0" bIns="0"/>
          <a:lstStyle/>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2 </a:t>
            </a:r>
            <a:r>
              <a:rPr lang="en-US" sz="2000" spc="-1" dirty="0" err="1">
                <a:solidFill>
                  <a:srgbClr val="000000"/>
                </a:solidFill>
                <a:latin typeface="Aptos" panose="020B0004020202020204" pitchFamily="34" charset="0"/>
                <a:ea typeface="ヒラギノ角ゴ Pro W3"/>
              </a:rPr>
              <a:t>undulator</a:t>
            </a:r>
            <a:r>
              <a:rPr lang="en-US" sz="2000" spc="-1" dirty="0">
                <a:solidFill>
                  <a:srgbClr val="000000"/>
                </a:solidFill>
                <a:latin typeface="Aptos" panose="020B0004020202020204" pitchFamily="34" charset="0"/>
                <a:ea typeface="ヒラギノ角ゴ Pro W3"/>
              </a:rPr>
              <a:t> sections tuned at different wavelengths generate the two colors</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Chicane between the two sections to tune the arrival time between the 2 pulses.</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Large </a:t>
            </a:r>
            <a:r>
              <a:rPr lang="en-US" sz="2000" spc="-1" dirty="0" err="1">
                <a:solidFill>
                  <a:srgbClr val="000000"/>
                </a:solidFill>
                <a:latin typeface="Aptos" panose="020B0004020202020204" pitchFamily="34" charset="0"/>
                <a:ea typeface="ヒラギノ角ゴ Pro W3"/>
              </a:rPr>
              <a:t>tunability</a:t>
            </a:r>
            <a:r>
              <a:rPr lang="en-US" sz="2000" spc="-1" dirty="0">
                <a:solidFill>
                  <a:srgbClr val="000000"/>
                </a:solidFill>
                <a:latin typeface="Aptos" panose="020B0004020202020204" pitchFamily="34" charset="0"/>
                <a:ea typeface="ヒラギノ角ゴ Pro W3"/>
              </a:rPr>
              <a:t> on wavelength and time separation between the colors. In Athos: energies between 300 and 1400 eV, -10 fs to 1 ps.</a:t>
            </a:r>
          </a:p>
          <a:p>
            <a:pPr marL="320040" indent="-182880">
              <a:spcBef>
                <a:spcPts val="1200"/>
              </a:spcBef>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Two variations:</a:t>
            </a:r>
          </a:p>
          <a:p>
            <a:pPr marL="777240" lvl="1" indent="-182880">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Whole bunch in both sections: correlated performance and less power, longer pulses, not possible to have negative or zero-time delay (except if 2</a:t>
            </a:r>
            <a:r>
              <a:rPr lang="en-US" sz="2000" spc="-1" baseline="30000" dirty="0">
                <a:solidFill>
                  <a:srgbClr val="000000"/>
                </a:solidFill>
                <a:latin typeface="Aptos" panose="020B0004020202020204" pitchFamily="34" charset="0"/>
                <a:ea typeface="ヒラギノ角ゴ Pro W3"/>
              </a:rPr>
              <a:t>nd</a:t>
            </a:r>
            <a:r>
              <a:rPr lang="en-US" sz="2000" spc="-1" dirty="0">
                <a:solidFill>
                  <a:srgbClr val="000000"/>
                </a:solidFill>
                <a:latin typeface="Aptos" panose="020B0004020202020204" pitchFamily="34" charset="0"/>
                <a:ea typeface="ヒラギノ角ゴ Pro W3"/>
              </a:rPr>
              <a:t> pulse is tuned to an harmonic of the 1</a:t>
            </a:r>
            <a:r>
              <a:rPr lang="en-US" sz="2000" spc="-1" baseline="30000" dirty="0">
                <a:solidFill>
                  <a:srgbClr val="000000"/>
                </a:solidFill>
                <a:latin typeface="Aptos" panose="020B0004020202020204" pitchFamily="34" charset="0"/>
                <a:ea typeface="ヒラギノ角ゴ Pro W3"/>
              </a:rPr>
              <a:t>st</a:t>
            </a:r>
            <a:r>
              <a:rPr lang="en-US" sz="2000" spc="-1" dirty="0">
                <a:solidFill>
                  <a:srgbClr val="000000"/>
                </a:solidFill>
                <a:latin typeface="Aptos" panose="020B0004020202020204" pitchFamily="34" charset="0"/>
                <a:ea typeface="ヒラギノ角ゴ Pro W3"/>
              </a:rPr>
              <a:t> )</a:t>
            </a:r>
          </a:p>
          <a:p>
            <a:pPr marL="777240" lvl="1" indent="-182880">
              <a:buClr>
                <a:srgbClr val="000000"/>
              </a:buClr>
              <a:buSzPct val="45000"/>
              <a:buFont typeface="Wingdings" charset="2"/>
              <a:buChar char=""/>
            </a:pPr>
            <a:r>
              <a:rPr lang="en-US" sz="2000" spc="-1" dirty="0">
                <a:solidFill>
                  <a:srgbClr val="000000"/>
                </a:solidFill>
                <a:latin typeface="Aptos" panose="020B0004020202020204" pitchFamily="34" charset="0"/>
                <a:ea typeface="ヒラギノ角ゴ Pro W3"/>
              </a:rPr>
              <a:t>Fresh slice (e.g. with tilted beam): tail lases at 1</a:t>
            </a:r>
            <a:r>
              <a:rPr lang="en-US" sz="2000" spc="-1" baseline="30000" dirty="0">
                <a:solidFill>
                  <a:srgbClr val="000000"/>
                </a:solidFill>
                <a:latin typeface="Aptos" panose="020B0004020202020204" pitchFamily="34" charset="0"/>
                <a:ea typeface="ヒラギノ角ゴ Pro W3"/>
              </a:rPr>
              <a:t>st</a:t>
            </a:r>
            <a:r>
              <a:rPr lang="en-US" sz="2000" spc="-1" dirty="0">
                <a:solidFill>
                  <a:srgbClr val="000000"/>
                </a:solidFill>
                <a:latin typeface="Aptos" panose="020B0004020202020204" pitchFamily="34" charset="0"/>
                <a:ea typeface="ヒラギノ角ゴ Pro W3"/>
              </a:rPr>
              <a:t> section, “fresh” head at the 2</a:t>
            </a:r>
            <a:r>
              <a:rPr lang="en-US" sz="2000" spc="-1" baseline="30000" dirty="0">
                <a:solidFill>
                  <a:srgbClr val="000000"/>
                </a:solidFill>
                <a:latin typeface="Aptos" panose="020B0004020202020204" pitchFamily="34" charset="0"/>
                <a:ea typeface="ヒラギノ角ゴ Pro W3"/>
              </a:rPr>
              <a:t>nd</a:t>
            </a:r>
            <a:r>
              <a:rPr lang="en-US" sz="2000" spc="-1" dirty="0">
                <a:solidFill>
                  <a:srgbClr val="000000"/>
                </a:solidFill>
                <a:latin typeface="Aptos" panose="020B0004020202020204" pitchFamily="34" charset="0"/>
                <a:ea typeface="ヒラギノ角ゴ Pro W3"/>
              </a:rPr>
              <a:t> section. Uncorrelated performance and higher powers, shorter pulses, possible to have negative and zero-time delay.</a:t>
            </a:r>
          </a:p>
          <a:p>
            <a:pPr marL="320040" indent="-182880">
              <a:spcBef>
                <a:spcPts val="1200"/>
              </a:spcBef>
              <a:buClr>
                <a:srgbClr val="000000"/>
              </a:buClr>
              <a:buSzPct val="45000"/>
              <a:buFont typeface="Wingdings" charset="2"/>
              <a:buChar char=""/>
            </a:pPr>
            <a:endParaRPr lang="en-US" sz="2000" spc="-1" dirty="0">
              <a:solidFill>
                <a:srgbClr val="000000"/>
              </a:solidFill>
              <a:latin typeface="Aptos" panose="020B0004020202020204" pitchFamily="34" charset="0"/>
              <a:ea typeface="ヒラギノ角ゴ Pro W3"/>
            </a:endParaRPr>
          </a:p>
          <a:p>
            <a:pPr marL="777240" lvl="1" indent="-182880">
              <a:spcBef>
                <a:spcPts val="1200"/>
              </a:spcBef>
              <a:buClr>
                <a:srgbClr val="000000"/>
              </a:buClr>
              <a:buSzPct val="45000"/>
              <a:buFont typeface="Wingdings" charset="2"/>
              <a:buChar char=""/>
            </a:pPr>
            <a:endParaRPr lang="en-US" sz="2000" spc="-1" dirty="0">
              <a:solidFill>
                <a:srgbClr val="000000"/>
              </a:solidFill>
              <a:latin typeface="Aptos" panose="020B0004020202020204" pitchFamily="34" charset="0"/>
              <a:ea typeface="ヒラギノ角ゴ Pro W3"/>
            </a:endParaRPr>
          </a:p>
        </p:txBody>
      </p:sp>
      <p:grpSp>
        <p:nvGrpSpPr>
          <p:cNvPr id="60" name="Group 59"/>
          <p:cNvGrpSpPr/>
          <p:nvPr/>
        </p:nvGrpSpPr>
        <p:grpSpPr>
          <a:xfrm>
            <a:off x="3637231" y="4999156"/>
            <a:ext cx="5252314" cy="647700"/>
            <a:chOff x="877824" y="1200150"/>
            <a:chExt cx="5252314" cy="647700"/>
          </a:xfrm>
        </p:grpSpPr>
        <p:sp>
          <p:nvSpPr>
            <p:cNvPr id="61" name="Freeform 60"/>
            <p:cNvSpPr/>
            <p:nvPr/>
          </p:nvSpPr>
          <p:spPr bwMode="auto">
            <a:xfrm>
              <a:off x="877824" y="1338682"/>
              <a:ext cx="5252314" cy="387705"/>
            </a:xfrm>
            <a:custGeom>
              <a:avLst/>
              <a:gdLst>
                <a:gd name="connsiteX0" fmla="*/ 0 w 5252314"/>
                <a:gd name="connsiteY0" fmla="*/ 373075 h 387705"/>
                <a:gd name="connsiteX1" fmla="*/ 2238451 w 5252314"/>
                <a:gd name="connsiteY1" fmla="*/ 380390 h 387705"/>
                <a:gd name="connsiteX2" fmla="*/ 2677363 w 5252314"/>
                <a:gd name="connsiteY2" fmla="*/ 0 h 387705"/>
                <a:gd name="connsiteX3" fmla="*/ 3050438 w 5252314"/>
                <a:gd name="connsiteY3" fmla="*/ 387705 h 387705"/>
                <a:gd name="connsiteX4" fmla="*/ 5252314 w 5252314"/>
                <a:gd name="connsiteY4" fmla="*/ 380390 h 387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2314" h="387705">
                  <a:moveTo>
                    <a:pt x="0" y="373075"/>
                  </a:moveTo>
                  <a:lnTo>
                    <a:pt x="2238451" y="380390"/>
                  </a:lnTo>
                  <a:lnTo>
                    <a:pt x="2677363" y="0"/>
                  </a:lnTo>
                  <a:lnTo>
                    <a:pt x="3050438" y="387705"/>
                  </a:lnTo>
                  <a:lnTo>
                    <a:pt x="5252314" y="380390"/>
                  </a:lnTo>
                </a:path>
              </a:pathLst>
            </a:custGeom>
            <a:ln>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grpSp>
          <p:nvGrpSpPr>
            <p:cNvPr id="62" name="Group 18"/>
            <p:cNvGrpSpPr>
              <a:grpSpLocks/>
            </p:cNvGrpSpPr>
            <p:nvPr/>
          </p:nvGrpSpPr>
          <p:grpSpPr bwMode="auto">
            <a:xfrm>
              <a:off x="1020763" y="1560513"/>
              <a:ext cx="1727200" cy="287337"/>
              <a:chOff x="2339752" y="2420888"/>
              <a:chExt cx="1728192" cy="288032"/>
            </a:xfrm>
          </p:grpSpPr>
          <p:sp>
            <p:nvSpPr>
              <p:cNvPr id="79"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0"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1"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2"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3"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4"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5"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6"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7"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8"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89"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90"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grpSp>
          <p:nvGrpSpPr>
            <p:cNvPr id="63" name="Group 18"/>
            <p:cNvGrpSpPr>
              <a:grpSpLocks/>
            </p:cNvGrpSpPr>
            <p:nvPr/>
          </p:nvGrpSpPr>
          <p:grpSpPr bwMode="auto">
            <a:xfrm>
              <a:off x="4278976" y="1560512"/>
              <a:ext cx="1728787" cy="287337"/>
              <a:chOff x="2339752" y="2420888"/>
              <a:chExt cx="1728192" cy="288032"/>
            </a:xfrm>
          </p:grpSpPr>
          <p:sp>
            <p:nvSpPr>
              <p:cNvPr id="67" name="Rectangle 6"/>
              <p:cNvSpPr>
                <a:spLocks noChangeArrowheads="1"/>
              </p:cNvSpPr>
              <p:nvPr/>
            </p:nvSpPr>
            <p:spPr bwMode="auto">
              <a:xfrm>
                <a:off x="233975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68" name="Rectangle 7"/>
              <p:cNvSpPr>
                <a:spLocks noChangeArrowheads="1"/>
              </p:cNvSpPr>
              <p:nvPr/>
            </p:nvSpPr>
            <p:spPr bwMode="auto">
              <a:xfrm>
                <a:off x="248376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69" name="Rectangle 8"/>
              <p:cNvSpPr>
                <a:spLocks noChangeArrowheads="1"/>
              </p:cNvSpPr>
              <p:nvPr/>
            </p:nvSpPr>
            <p:spPr bwMode="auto">
              <a:xfrm>
                <a:off x="2627784"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0" name="Rectangle 9"/>
              <p:cNvSpPr>
                <a:spLocks noChangeArrowheads="1"/>
              </p:cNvSpPr>
              <p:nvPr/>
            </p:nvSpPr>
            <p:spPr bwMode="auto">
              <a:xfrm>
                <a:off x="2771800"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1" name="Rectangle 10"/>
              <p:cNvSpPr>
                <a:spLocks noChangeArrowheads="1"/>
              </p:cNvSpPr>
              <p:nvPr/>
            </p:nvSpPr>
            <p:spPr bwMode="auto">
              <a:xfrm>
                <a:off x="2915816"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2" name="Rectangle 11"/>
              <p:cNvSpPr>
                <a:spLocks noChangeArrowheads="1"/>
              </p:cNvSpPr>
              <p:nvPr/>
            </p:nvSpPr>
            <p:spPr bwMode="auto">
              <a:xfrm>
                <a:off x="3059832"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3" name="Rectangle 12"/>
              <p:cNvSpPr>
                <a:spLocks noChangeArrowheads="1"/>
              </p:cNvSpPr>
              <p:nvPr/>
            </p:nvSpPr>
            <p:spPr bwMode="auto">
              <a:xfrm>
                <a:off x="3203848"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4" name="Rectangle 13"/>
              <p:cNvSpPr>
                <a:spLocks noChangeArrowheads="1"/>
              </p:cNvSpPr>
              <p:nvPr/>
            </p:nvSpPr>
            <p:spPr bwMode="auto">
              <a:xfrm>
                <a:off x="3347864"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5" name="Rectangle 14"/>
              <p:cNvSpPr>
                <a:spLocks noChangeArrowheads="1"/>
              </p:cNvSpPr>
              <p:nvPr/>
            </p:nvSpPr>
            <p:spPr bwMode="auto">
              <a:xfrm>
                <a:off x="3491880"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6" name="Rectangle 15"/>
              <p:cNvSpPr>
                <a:spLocks noChangeArrowheads="1"/>
              </p:cNvSpPr>
              <p:nvPr/>
            </p:nvSpPr>
            <p:spPr bwMode="auto">
              <a:xfrm>
                <a:off x="3635896"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7" name="Rectangle 16"/>
              <p:cNvSpPr>
                <a:spLocks noChangeArrowheads="1"/>
              </p:cNvSpPr>
              <p:nvPr/>
            </p:nvSpPr>
            <p:spPr bwMode="auto">
              <a:xfrm>
                <a:off x="3779912" y="2420888"/>
                <a:ext cx="144016" cy="288032"/>
              </a:xfrm>
              <a:prstGeom prst="rect">
                <a:avLst/>
              </a:prstGeom>
              <a:solidFill>
                <a:srgbClr val="FF0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sp>
            <p:nvSpPr>
              <p:cNvPr id="78" name="Rectangle 17"/>
              <p:cNvSpPr>
                <a:spLocks noChangeArrowheads="1"/>
              </p:cNvSpPr>
              <p:nvPr/>
            </p:nvSpPr>
            <p:spPr bwMode="auto">
              <a:xfrm>
                <a:off x="3923928" y="2420888"/>
                <a:ext cx="144016" cy="288032"/>
              </a:xfrm>
              <a:prstGeom prst="rect">
                <a:avLst/>
              </a:prstGeom>
              <a:solidFill>
                <a:srgbClr val="008000"/>
              </a:solidFill>
              <a:ln w="9525">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en-US" altLang="de-DE"/>
              </a:p>
            </p:txBody>
          </p:sp>
        </p:grpSp>
        <p:sp>
          <p:nvSpPr>
            <p:cNvPr id="64" name="Rectangle 63"/>
            <p:cNvSpPr>
              <a:spLocks noChangeArrowheads="1"/>
            </p:cNvSpPr>
            <p:nvPr/>
          </p:nvSpPr>
          <p:spPr bwMode="auto">
            <a:xfrm>
              <a:off x="2963863" y="1560513"/>
              <a:ext cx="288925" cy="287337"/>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sp>
          <p:nvSpPr>
            <p:cNvPr id="65" name="Rectangle 64"/>
            <p:cNvSpPr>
              <a:spLocks noChangeArrowheads="1"/>
            </p:cNvSpPr>
            <p:nvPr/>
          </p:nvSpPr>
          <p:spPr bwMode="auto">
            <a:xfrm>
              <a:off x="3397250" y="1200150"/>
              <a:ext cx="287338" cy="287338"/>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sp>
          <p:nvSpPr>
            <p:cNvPr id="66" name="Rectangle 65"/>
            <p:cNvSpPr>
              <a:spLocks noChangeArrowheads="1"/>
            </p:cNvSpPr>
            <p:nvPr/>
          </p:nvSpPr>
          <p:spPr bwMode="auto">
            <a:xfrm>
              <a:off x="3779912" y="1560513"/>
              <a:ext cx="287337" cy="287337"/>
            </a:xfrm>
            <a:prstGeom prst="rect">
              <a:avLst/>
            </a:prstGeom>
            <a:gradFill rotWithShape="1">
              <a:gsLst>
                <a:gs pos="0">
                  <a:srgbClr val="BCBCBC"/>
                </a:gs>
                <a:gs pos="100000">
                  <a:srgbClr val="000000"/>
                </a:gs>
              </a:gsLst>
              <a:lin ang="5400000"/>
            </a:gradFill>
            <a:ln w="9525">
              <a:solidFill>
                <a:srgbClr val="000000"/>
              </a:solidFill>
              <a:miter lim="800000"/>
              <a:headEnd/>
              <a:tailEnd/>
            </a:ln>
            <a:effectLst>
              <a:outerShdw blurRad="40000" dist="23000" dir="5400000" rotWithShape="0">
                <a:srgbClr val="808080">
                  <a:alpha val="34999"/>
                </a:srgbClr>
              </a:outerShdw>
            </a:effectLst>
          </p:spPr>
          <p:txBody>
            <a:bodyPr/>
            <a:lstStyle/>
            <a:p>
              <a:pPr>
                <a:defRPr/>
              </a:pPr>
              <a:endParaRPr lang="en-US"/>
            </a:p>
          </p:txBody>
        </p:sp>
      </p:grpSp>
      <p:cxnSp>
        <p:nvCxnSpPr>
          <p:cNvPr id="91" name="Straight Connector 53"/>
          <p:cNvCxnSpPr>
            <a:cxnSpLocks noChangeShapeType="1"/>
          </p:cNvCxnSpPr>
          <p:nvPr/>
        </p:nvCxnSpPr>
        <p:spPr bwMode="auto">
          <a:xfrm flipV="1">
            <a:off x="3907129" y="6328286"/>
            <a:ext cx="5169340" cy="2"/>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92" name="Oval 91"/>
          <p:cNvSpPr/>
          <p:nvPr/>
        </p:nvSpPr>
        <p:spPr bwMode="auto">
          <a:xfrm rot="20189373">
            <a:off x="4014698" y="6104476"/>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93" name="Oval 92"/>
          <p:cNvSpPr/>
          <p:nvPr/>
        </p:nvSpPr>
        <p:spPr bwMode="auto">
          <a:xfrm rot="20189373">
            <a:off x="7291353" y="6392434"/>
            <a:ext cx="1224136" cy="71990"/>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cxnSp>
        <p:nvCxnSpPr>
          <p:cNvPr id="94" name="Straight Arrow Connector 66"/>
          <p:cNvCxnSpPr>
            <a:cxnSpLocks noChangeShapeType="1"/>
          </p:cNvCxnSpPr>
          <p:nvPr/>
        </p:nvCxnSpPr>
        <p:spPr bwMode="auto">
          <a:xfrm flipV="1">
            <a:off x="5223960" y="5935351"/>
            <a:ext cx="0" cy="71989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5" name="Straight Arrow Connector 66"/>
          <p:cNvCxnSpPr>
            <a:cxnSpLocks noChangeShapeType="1"/>
          </p:cNvCxnSpPr>
          <p:nvPr/>
        </p:nvCxnSpPr>
        <p:spPr bwMode="auto">
          <a:xfrm flipV="1">
            <a:off x="7254482" y="5985704"/>
            <a:ext cx="0" cy="71989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96" name="TextBox 95"/>
          <p:cNvSpPr txBox="1"/>
          <p:nvPr/>
        </p:nvSpPr>
        <p:spPr>
          <a:xfrm>
            <a:off x="5260045" y="5785212"/>
            <a:ext cx="976606" cy="510089"/>
          </a:xfrm>
          <a:prstGeom prst="rect">
            <a:avLst/>
          </a:prstGeom>
          <a:noFill/>
        </p:spPr>
        <p:txBody>
          <a:bodyPr wrap="none" lIns="0" tIns="0" rIns="0" bIns="0" rtlCol="0">
            <a:noAutofit/>
          </a:bodyPr>
          <a:lstStyle/>
          <a:p>
            <a:pPr algn="ctr">
              <a:lnSpc>
                <a:spcPct val="110000"/>
              </a:lnSpc>
            </a:pPr>
            <a:r>
              <a:rPr lang="en-US" sz="1400" i="1" kern="1000" spc="30" dirty="0" err="1">
                <a:cs typeface="Franklin Gothic Book"/>
              </a:rPr>
              <a:t>Betatron</a:t>
            </a:r>
            <a:r>
              <a:rPr lang="en-US" sz="1400" i="1" kern="1000" spc="30" dirty="0">
                <a:cs typeface="Franklin Gothic Book"/>
              </a:rPr>
              <a:t> </a:t>
            </a:r>
          </a:p>
          <a:p>
            <a:pPr algn="ctr">
              <a:lnSpc>
                <a:spcPct val="110000"/>
              </a:lnSpc>
            </a:pPr>
            <a:r>
              <a:rPr lang="en-US" sz="1400" i="1" kern="1000" spc="30" dirty="0">
                <a:cs typeface="Franklin Gothic Book"/>
              </a:rPr>
              <a:t>oscillation</a:t>
            </a:r>
            <a:endParaRPr lang="de-CH" sz="1400" i="1" kern="1000" spc="30" dirty="0" err="1">
              <a:cs typeface="Franklin Gothic Book"/>
            </a:endParaRPr>
          </a:p>
        </p:txBody>
      </p:sp>
      <p:sp>
        <p:nvSpPr>
          <p:cNvPr id="97" name="Isosceles Triangle 96"/>
          <p:cNvSpPr/>
          <p:nvPr/>
        </p:nvSpPr>
        <p:spPr bwMode="auto">
          <a:xfrm>
            <a:off x="4274815" y="5960497"/>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98" name="TextBox 97"/>
          <p:cNvSpPr txBox="1"/>
          <p:nvPr/>
        </p:nvSpPr>
        <p:spPr>
          <a:xfrm>
            <a:off x="3419343" y="5935260"/>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1</a:t>
            </a:r>
            <a:r>
              <a:rPr lang="en-US" sz="1400" i="1" kern="1000" spc="30" baseline="30000" dirty="0">
                <a:cs typeface="Franklin Gothic Book"/>
              </a:rPr>
              <a:t>st</a:t>
            </a:r>
            <a:r>
              <a:rPr lang="en-US" sz="1400" i="1" kern="1000" spc="30" dirty="0">
                <a:cs typeface="Franklin Gothic Book"/>
              </a:rPr>
              <a:t> pulse</a:t>
            </a:r>
          </a:p>
        </p:txBody>
      </p:sp>
      <p:sp>
        <p:nvSpPr>
          <p:cNvPr id="99" name="TextBox 98"/>
          <p:cNvSpPr txBox="1"/>
          <p:nvPr/>
        </p:nvSpPr>
        <p:spPr>
          <a:xfrm>
            <a:off x="4117638" y="4855140"/>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1</a:t>
            </a:r>
            <a:r>
              <a:rPr lang="en-US" sz="1400" i="1" kern="1000" spc="30" baseline="30000" dirty="0">
                <a:cs typeface="Franklin Gothic Book"/>
              </a:rPr>
              <a:t>st</a:t>
            </a:r>
            <a:r>
              <a:rPr lang="en-US" sz="1400" i="1" kern="1000" spc="30" dirty="0">
                <a:cs typeface="Franklin Gothic Book"/>
              </a:rPr>
              <a:t> Stage</a:t>
            </a:r>
          </a:p>
          <a:p>
            <a:pPr algn="ctr">
              <a:lnSpc>
                <a:spcPct val="110000"/>
              </a:lnSpc>
            </a:pPr>
            <a:r>
              <a:rPr lang="en-US" sz="1400" i="1" kern="1000" spc="30" dirty="0">
                <a:cs typeface="Franklin Gothic Book"/>
              </a:rPr>
              <a:t>Tuned to 1</a:t>
            </a:r>
            <a:r>
              <a:rPr lang="en-US" sz="1400" i="1" kern="1000" spc="30" baseline="30000" dirty="0">
                <a:cs typeface="Franklin Gothic Book"/>
              </a:rPr>
              <a:t>st</a:t>
            </a:r>
            <a:r>
              <a:rPr lang="en-US" sz="1400" i="1" kern="1000" spc="30" dirty="0">
                <a:cs typeface="Franklin Gothic Book"/>
              </a:rPr>
              <a:t> photon energy</a:t>
            </a:r>
          </a:p>
        </p:txBody>
      </p:sp>
      <p:sp>
        <p:nvSpPr>
          <p:cNvPr id="100" name="TextBox 99"/>
          <p:cNvSpPr txBox="1"/>
          <p:nvPr/>
        </p:nvSpPr>
        <p:spPr>
          <a:xfrm>
            <a:off x="7357148" y="4892860"/>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2</a:t>
            </a:r>
            <a:r>
              <a:rPr lang="en-US" sz="1400" i="1" kern="1000" spc="30" baseline="30000" dirty="0">
                <a:cs typeface="Franklin Gothic Book"/>
              </a:rPr>
              <a:t>nd</a:t>
            </a:r>
            <a:r>
              <a:rPr lang="en-US" sz="1400" i="1" kern="1000" spc="30" dirty="0">
                <a:cs typeface="Franklin Gothic Book"/>
              </a:rPr>
              <a:t> Stage</a:t>
            </a:r>
          </a:p>
          <a:p>
            <a:pPr algn="ctr">
              <a:lnSpc>
                <a:spcPct val="110000"/>
              </a:lnSpc>
            </a:pPr>
            <a:r>
              <a:rPr lang="en-US" sz="1400" i="1" kern="1000" spc="30" dirty="0">
                <a:cs typeface="Franklin Gothic Book"/>
              </a:rPr>
              <a:t>Tuned to 2</a:t>
            </a:r>
            <a:r>
              <a:rPr lang="en-US" sz="1400" i="1" kern="1000" spc="30" baseline="30000" dirty="0">
                <a:cs typeface="Franklin Gothic Book"/>
              </a:rPr>
              <a:t>nd</a:t>
            </a:r>
            <a:r>
              <a:rPr lang="en-US" sz="1400" i="1" kern="1000" spc="30" dirty="0">
                <a:cs typeface="Franklin Gothic Book"/>
              </a:rPr>
              <a:t> photon energy</a:t>
            </a:r>
          </a:p>
        </p:txBody>
      </p:sp>
      <p:sp>
        <p:nvSpPr>
          <p:cNvPr id="101" name="TextBox 100"/>
          <p:cNvSpPr txBox="1"/>
          <p:nvPr/>
        </p:nvSpPr>
        <p:spPr>
          <a:xfrm>
            <a:off x="5867615" y="4672104"/>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Delay + Alignment</a:t>
            </a:r>
          </a:p>
        </p:txBody>
      </p:sp>
      <p:sp>
        <p:nvSpPr>
          <p:cNvPr id="102" name="Isosceles Triangle 101"/>
          <p:cNvSpPr/>
          <p:nvPr/>
        </p:nvSpPr>
        <p:spPr bwMode="auto">
          <a:xfrm>
            <a:off x="9004503" y="5935352"/>
            <a:ext cx="143933" cy="359949"/>
          </a:xfrm>
          <a:prstGeom prst="triangl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03" name="Isosceles Triangle 102"/>
          <p:cNvSpPr/>
          <p:nvPr/>
        </p:nvSpPr>
        <p:spPr bwMode="auto">
          <a:xfrm>
            <a:off x="8129221" y="5935352"/>
            <a:ext cx="143933" cy="359949"/>
          </a:xfrm>
          <a:prstGeom prst="triangle">
            <a:avLst/>
          </a:prstGeom>
          <a:solidFill>
            <a:schemeClr val="accent3">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CH" sz="2400">
              <a:latin typeface="Times" charset="0"/>
            </a:endParaRPr>
          </a:p>
        </p:txBody>
      </p:sp>
      <p:sp>
        <p:nvSpPr>
          <p:cNvPr id="104" name="Oval 103"/>
          <p:cNvSpPr/>
          <p:nvPr/>
        </p:nvSpPr>
        <p:spPr bwMode="auto">
          <a:xfrm rot="20189373" flipV="1">
            <a:off x="2829101" y="5414360"/>
            <a:ext cx="499845" cy="45719"/>
          </a:xfrm>
          <a:prstGeom prst="ellipse">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a:lstStyle/>
          <a:p>
            <a:pPr>
              <a:defRPr/>
            </a:pPr>
            <a:endParaRPr lang="en-US">
              <a:solidFill>
                <a:schemeClr val="tx1"/>
              </a:solidFill>
              <a:latin typeface="Times" charset="0"/>
            </a:endParaRPr>
          </a:p>
        </p:txBody>
      </p:sp>
      <p:sp>
        <p:nvSpPr>
          <p:cNvPr id="105" name="TextBox 104"/>
          <p:cNvSpPr txBox="1"/>
          <p:nvPr/>
        </p:nvSpPr>
        <p:spPr>
          <a:xfrm>
            <a:off x="2482049" y="5605610"/>
            <a:ext cx="976606" cy="255044"/>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Tilted Beam</a:t>
            </a:r>
          </a:p>
        </p:txBody>
      </p:sp>
      <p:cxnSp>
        <p:nvCxnSpPr>
          <p:cNvPr id="106" name="Straight Arrow Connector 105"/>
          <p:cNvCxnSpPr>
            <a:stCxn id="103" idx="0"/>
            <a:endCxn id="102" idx="0"/>
          </p:cNvCxnSpPr>
          <p:nvPr/>
        </p:nvCxnSpPr>
        <p:spPr bwMode="auto">
          <a:xfrm>
            <a:off x="8201187" y="5935351"/>
            <a:ext cx="875282" cy="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107" name="TextBox 106"/>
          <p:cNvSpPr txBox="1"/>
          <p:nvPr/>
        </p:nvSpPr>
        <p:spPr>
          <a:xfrm>
            <a:off x="8215738" y="5719237"/>
            <a:ext cx="976606" cy="510089"/>
          </a:xfrm>
          <a:prstGeom prst="rect">
            <a:avLst/>
          </a:prstGeom>
          <a:noFill/>
        </p:spPr>
        <p:txBody>
          <a:bodyPr wrap="none" lIns="0" tIns="0" rIns="0" bIns="0" rtlCol="0">
            <a:noAutofit/>
          </a:bodyPr>
          <a:lstStyle/>
          <a:p>
            <a:pPr algn="ctr">
              <a:lnSpc>
                <a:spcPct val="110000"/>
              </a:lnSpc>
            </a:pPr>
            <a:r>
              <a:rPr lang="en-US" sz="1400" i="1" kern="1000" spc="30" dirty="0">
                <a:cs typeface="Franklin Gothic Book"/>
              </a:rPr>
              <a:t>Adjustable Delay</a:t>
            </a:r>
          </a:p>
        </p:txBody>
      </p:sp>
      <p:sp>
        <p:nvSpPr>
          <p:cNvPr id="2" name="PlaceHolder 1">
            <a:extLst>
              <a:ext uri="{FF2B5EF4-FFF2-40B4-BE49-F238E27FC236}">
                <a16:creationId xmlns:a16="http://schemas.microsoft.com/office/drawing/2014/main" id="{8954C792-9456-84CB-3409-B5D130582198}"/>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Two </a:t>
            </a:r>
            <a:r>
              <a:rPr lang="en-GB" sz="2600" b="1" spc="-1" dirty="0" err="1">
                <a:solidFill>
                  <a:srgbClr val="000000"/>
                </a:solidFill>
                <a:latin typeface="Aptos" panose="020B0004020202020204" pitchFamily="34" charset="0"/>
              </a:rPr>
              <a:t>colors</a:t>
            </a:r>
            <a:r>
              <a:rPr lang="en-GB" sz="2600" b="1" spc="-1" dirty="0">
                <a:solidFill>
                  <a:srgbClr val="000000"/>
                </a:solidFill>
                <a:latin typeface="Aptos" panose="020B0004020202020204" pitchFamily="34" charset="0"/>
              </a:rPr>
              <a:t> in split-undulator configuration: concept</a:t>
            </a:r>
            <a:endParaRPr lang="de-DE" sz="2600" spc="-1" dirty="0">
              <a:solidFill>
                <a:srgbClr val="000000"/>
              </a:solidFill>
              <a:latin typeface="Aptos" panose="020B0004020202020204" pitchFamily="34" charset="0"/>
            </a:endParaRPr>
          </a:p>
        </p:txBody>
      </p:sp>
      <p:sp>
        <p:nvSpPr>
          <p:cNvPr id="3" name="Date Placeholder 2">
            <a:extLst>
              <a:ext uri="{FF2B5EF4-FFF2-40B4-BE49-F238E27FC236}">
                <a16:creationId xmlns:a16="http://schemas.microsoft.com/office/drawing/2014/main" id="{B543640F-8E76-108A-7F3A-CA60466EE5F7}"/>
              </a:ext>
            </a:extLst>
          </p:cNvPr>
          <p:cNvSpPr>
            <a:spLocks noGrp="1"/>
          </p:cNvSpPr>
          <p:nvPr>
            <p:ph type="dt" idx="1"/>
          </p:nvPr>
        </p:nvSpPr>
        <p:spPr/>
        <p:txBody>
          <a:bodyPr/>
          <a:lstStyle/>
          <a:p>
            <a:r>
              <a:rPr lang="en-US"/>
              <a:t>1/7/2025</a:t>
            </a:r>
          </a:p>
        </p:txBody>
      </p:sp>
      <p:sp>
        <p:nvSpPr>
          <p:cNvPr id="4" name="Footer Placeholder 3">
            <a:extLst>
              <a:ext uri="{FF2B5EF4-FFF2-40B4-BE49-F238E27FC236}">
                <a16:creationId xmlns:a16="http://schemas.microsoft.com/office/drawing/2014/main" id="{E72DF3DB-B707-BCE4-21B4-6FE60586A655}"/>
              </a:ext>
            </a:extLst>
          </p:cNvPr>
          <p:cNvSpPr>
            <a:spLocks noGrp="1"/>
          </p:cNvSpPr>
          <p:nvPr>
            <p:ph type="ftr" idx="2"/>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F06E9A50-B4F5-171F-D520-2A3AFF52ED6D}"/>
              </a:ext>
            </a:extLst>
          </p:cNvPr>
          <p:cNvSpPr>
            <a:spLocks noGrp="1"/>
          </p:cNvSpPr>
          <p:nvPr>
            <p:ph type="sldNum" idx="3"/>
          </p:nvPr>
        </p:nvSpPr>
        <p:spPr/>
        <p:txBody>
          <a:bodyPr/>
          <a:lstStyle/>
          <a:p>
            <a:fld id="{E7C0B398-E953-45B6-AFBE-164B2CD7E132}" type="slidenum">
              <a:rPr lang="en-US" smtClean="0"/>
              <a:t>45</a:t>
            </a:fld>
            <a:endParaRPr lang="en-US"/>
          </a:p>
        </p:txBody>
      </p:sp>
    </p:spTree>
    <p:extLst>
      <p:ext uri="{BB962C8B-B14F-4D97-AF65-F5344CB8AC3E}">
        <p14:creationId xmlns:p14="http://schemas.microsoft.com/office/powerpoint/2010/main" val="16487498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43543" y="856593"/>
            <a:ext cx="6139543" cy="775973"/>
          </a:xfrm>
          <a:prstGeom prst="rect">
            <a:avLst/>
          </a:prstGeom>
          <a:solidFill>
            <a:srgbClr val="EEEEEE"/>
          </a:solidFill>
          <a:ln>
            <a:noFill/>
          </a:ln>
        </p:spPr>
        <p:txBody>
          <a:bodyPr lIns="0" tIns="0" rIns="0" bIns="0"/>
          <a:lstStyle/>
          <a:p>
            <a:pPr marL="137160">
              <a:spcBef>
                <a:spcPts val="600"/>
              </a:spcBef>
              <a:buClr>
                <a:srgbClr val="000000"/>
              </a:buClr>
              <a:buSzPct val="45000"/>
            </a:pPr>
            <a:r>
              <a:rPr lang="en-US" spc="-1" dirty="0">
                <a:solidFill>
                  <a:srgbClr val="000000"/>
                </a:solidFill>
                <a:latin typeface="Aptos" panose="020B0004020202020204" pitchFamily="34" charset="0"/>
                <a:ea typeface="ヒラギノ角ゴ Pro W3"/>
              </a:rPr>
              <a:t>1</a:t>
            </a:r>
            <a:r>
              <a:rPr lang="en-US" spc="-1" baseline="30000" dirty="0">
                <a:solidFill>
                  <a:srgbClr val="000000"/>
                </a:solidFill>
                <a:latin typeface="Aptos" panose="020B0004020202020204" pitchFamily="34" charset="0"/>
                <a:ea typeface="ヒラギノ角ゴ Pro W3"/>
              </a:rPr>
              <a:t>st</a:t>
            </a:r>
            <a:r>
              <a:rPr lang="en-US" spc="-1" dirty="0">
                <a:solidFill>
                  <a:srgbClr val="000000"/>
                </a:solidFill>
                <a:latin typeface="Aptos" panose="020B0004020202020204" pitchFamily="34" charset="0"/>
                <a:ea typeface="ヒラギノ角ゴ Pro W3"/>
              </a:rPr>
              <a:t> demonstration: </a:t>
            </a:r>
            <a:r>
              <a:rPr lang="en-US" i="1" spc="-1" dirty="0">
                <a:solidFill>
                  <a:srgbClr val="000000"/>
                </a:solidFill>
                <a:latin typeface="Aptos" panose="020B0004020202020204" pitchFamily="34" charset="0"/>
                <a:ea typeface="ヒラギノ角ゴ Pro W3"/>
              </a:rPr>
              <a:t>[T. Hara et al, Nat. Comm. 4 2919, 2013] </a:t>
            </a:r>
          </a:p>
          <a:p>
            <a:pPr marL="137160">
              <a:spcBef>
                <a:spcPts val="600"/>
              </a:spcBef>
              <a:buClr>
                <a:srgbClr val="000000"/>
              </a:buClr>
              <a:buSzPct val="45000"/>
            </a:pPr>
            <a:r>
              <a:rPr lang="en-US" spc="-1" dirty="0">
                <a:solidFill>
                  <a:srgbClr val="000000"/>
                </a:solidFill>
                <a:latin typeface="Aptos" panose="020B0004020202020204" pitchFamily="34" charset="0"/>
                <a:ea typeface="ヒラギノ角ゴ Pro W3"/>
              </a:rPr>
              <a:t>Attosecond pulses: </a:t>
            </a:r>
            <a:r>
              <a:rPr lang="en-US" i="1" spc="-1" dirty="0">
                <a:solidFill>
                  <a:srgbClr val="000000"/>
                </a:solidFill>
                <a:latin typeface="Aptos" panose="020B0004020202020204" pitchFamily="34" charset="0"/>
                <a:ea typeface="ヒラギノ角ゴ Pro W3"/>
              </a:rPr>
              <a:t>[Z. Guo et al, Nat. Phot. 18m 691, 2024]</a:t>
            </a:r>
          </a:p>
        </p:txBody>
      </p:sp>
      <p:sp>
        <p:nvSpPr>
          <p:cNvPr id="2" name="PlaceHolder 1">
            <a:extLst>
              <a:ext uri="{FF2B5EF4-FFF2-40B4-BE49-F238E27FC236}">
                <a16:creationId xmlns:a16="http://schemas.microsoft.com/office/drawing/2014/main" id="{EAFA8C16-B225-A3B3-0249-5D74BD344FAE}"/>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Two </a:t>
            </a:r>
            <a:r>
              <a:rPr lang="en-GB" sz="2600" b="1" spc="-1" dirty="0" err="1">
                <a:solidFill>
                  <a:srgbClr val="000000"/>
                </a:solidFill>
                <a:latin typeface="Aptos" panose="020B0004020202020204" pitchFamily="34" charset="0"/>
              </a:rPr>
              <a:t>colors</a:t>
            </a:r>
            <a:r>
              <a:rPr lang="en-GB" sz="2600" b="1" spc="-1" dirty="0">
                <a:solidFill>
                  <a:srgbClr val="000000"/>
                </a:solidFill>
                <a:latin typeface="Aptos" panose="020B0004020202020204" pitchFamily="34" charset="0"/>
              </a:rPr>
              <a:t> in split-undulator configuration: demonstration</a:t>
            </a:r>
            <a:endParaRPr lang="de-DE" sz="2600" spc="-1" dirty="0">
              <a:solidFill>
                <a:srgbClr val="000000"/>
              </a:solidFill>
              <a:latin typeface="Aptos" panose="020B0004020202020204" pitchFamily="34" charset="0"/>
            </a:endParaRPr>
          </a:p>
        </p:txBody>
      </p:sp>
      <p:pic>
        <p:nvPicPr>
          <p:cNvPr id="3" name="Picture 2">
            <a:extLst>
              <a:ext uri="{FF2B5EF4-FFF2-40B4-BE49-F238E27FC236}">
                <a16:creationId xmlns:a16="http://schemas.microsoft.com/office/drawing/2014/main" id="{CC8C9E89-E6E1-6BB3-128B-7078DCDB044A}"/>
              </a:ext>
            </a:extLst>
          </p:cNvPr>
          <p:cNvPicPr>
            <a:picLocks noChangeAspect="1"/>
          </p:cNvPicPr>
          <p:nvPr/>
        </p:nvPicPr>
        <p:blipFill>
          <a:blip r:embed="rId2"/>
          <a:stretch>
            <a:fillRect/>
          </a:stretch>
        </p:blipFill>
        <p:spPr>
          <a:xfrm>
            <a:off x="7184380" y="2253554"/>
            <a:ext cx="4147644" cy="4142894"/>
          </a:xfrm>
          <a:prstGeom prst="rect">
            <a:avLst/>
          </a:prstGeom>
        </p:spPr>
      </p:pic>
      <p:sp>
        <p:nvSpPr>
          <p:cNvPr id="4" name="TextBox 3">
            <a:extLst>
              <a:ext uri="{FF2B5EF4-FFF2-40B4-BE49-F238E27FC236}">
                <a16:creationId xmlns:a16="http://schemas.microsoft.com/office/drawing/2014/main" id="{2486FDE5-319A-2C5D-8273-450C783C3898}"/>
              </a:ext>
            </a:extLst>
          </p:cNvPr>
          <p:cNvSpPr txBox="1"/>
          <p:nvPr/>
        </p:nvSpPr>
        <p:spPr>
          <a:xfrm>
            <a:off x="7024280" y="1589022"/>
            <a:ext cx="5135063" cy="1200329"/>
          </a:xfrm>
          <a:prstGeom prst="rect">
            <a:avLst/>
          </a:prstGeom>
          <a:noFill/>
        </p:spPr>
        <p:txBody>
          <a:bodyPr wrap="square" rtlCol="0">
            <a:spAutoFit/>
          </a:bodyPr>
          <a:lstStyle/>
          <a:p>
            <a:pPr algn="ctr"/>
            <a:r>
              <a:rPr lang="en-US" dirty="0">
                <a:latin typeface="Aptos" panose="020B0004020202020204" pitchFamily="34" charset="0"/>
                <a:cs typeface="Calibri" panose="020F0502020204030204" pitchFamily="34" charset="0"/>
              </a:rPr>
              <a:t>Shown 350 eV / 915 eV, -30 to 500 fs time separation, ~GW power down to fs duration</a:t>
            </a:r>
          </a:p>
          <a:p>
            <a:pPr algn="ctr"/>
            <a:endParaRPr lang="en-US" i="1" dirty="0">
              <a:latin typeface="Aptos" panose="020B0004020202020204" pitchFamily="34" charset="0"/>
              <a:cs typeface="Calibri" panose="020F0502020204030204" pitchFamily="34" charset="0"/>
            </a:endParaRPr>
          </a:p>
          <a:p>
            <a:pPr algn="ctr"/>
            <a:r>
              <a:rPr lang="en-US" i="1" dirty="0">
                <a:latin typeface="Aptos" panose="020B0004020202020204" pitchFamily="34" charset="0"/>
                <a:cs typeface="Calibri" panose="020F0502020204030204" pitchFamily="34" charset="0"/>
              </a:rPr>
              <a:t>Reconstruction of FEL power profile</a:t>
            </a:r>
            <a:endParaRPr lang="de-CH" i="1" dirty="0">
              <a:latin typeface="Aptos" panose="020B0004020202020204" pitchFamily="34" charset="0"/>
              <a:cs typeface="Calibri" panose="020F0502020204030204" pitchFamily="34" charset="0"/>
            </a:endParaRPr>
          </a:p>
        </p:txBody>
      </p:sp>
      <p:sp>
        <p:nvSpPr>
          <p:cNvPr id="7" name="Date Placeholder 6">
            <a:extLst>
              <a:ext uri="{FF2B5EF4-FFF2-40B4-BE49-F238E27FC236}">
                <a16:creationId xmlns:a16="http://schemas.microsoft.com/office/drawing/2014/main" id="{9ACC8C66-50D6-2CFD-0F42-C82CB0120ABF}"/>
              </a:ext>
            </a:extLst>
          </p:cNvPr>
          <p:cNvSpPr>
            <a:spLocks noGrp="1"/>
          </p:cNvSpPr>
          <p:nvPr>
            <p:ph type="dt" idx="1"/>
          </p:nvPr>
        </p:nvSpPr>
        <p:spPr/>
        <p:txBody>
          <a:bodyPr/>
          <a:lstStyle/>
          <a:p>
            <a:r>
              <a:rPr lang="en-US"/>
              <a:t>1/7/2025</a:t>
            </a:r>
          </a:p>
        </p:txBody>
      </p:sp>
      <p:sp>
        <p:nvSpPr>
          <p:cNvPr id="8" name="Footer Placeholder 7">
            <a:extLst>
              <a:ext uri="{FF2B5EF4-FFF2-40B4-BE49-F238E27FC236}">
                <a16:creationId xmlns:a16="http://schemas.microsoft.com/office/drawing/2014/main" id="{41A4D4D6-3591-F1D7-35AA-928A5CBA3073}"/>
              </a:ext>
            </a:extLst>
          </p:cNvPr>
          <p:cNvSpPr>
            <a:spLocks noGrp="1"/>
          </p:cNvSpPr>
          <p:nvPr>
            <p:ph type="ftr" idx="2"/>
          </p:nvPr>
        </p:nvSpPr>
        <p:spPr/>
        <p:txBody>
          <a:bodyPr/>
          <a:lstStyle/>
          <a:p>
            <a:r>
              <a:rPr lang="en-US"/>
              <a:t>PSI Center for Accelerator Science and Engineering</a:t>
            </a:r>
          </a:p>
        </p:txBody>
      </p:sp>
      <p:sp>
        <p:nvSpPr>
          <p:cNvPr id="11" name="Slide Number Placeholder 10">
            <a:extLst>
              <a:ext uri="{FF2B5EF4-FFF2-40B4-BE49-F238E27FC236}">
                <a16:creationId xmlns:a16="http://schemas.microsoft.com/office/drawing/2014/main" id="{F6A1CC13-9BD8-8C5A-FBA1-C5FD57239042}"/>
              </a:ext>
            </a:extLst>
          </p:cNvPr>
          <p:cNvSpPr>
            <a:spLocks noGrp="1"/>
          </p:cNvSpPr>
          <p:nvPr>
            <p:ph type="sldNum" idx="3"/>
          </p:nvPr>
        </p:nvSpPr>
        <p:spPr/>
        <p:txBody>
          <a:bodyPr/>
          <a:lstStyle/>
          <a:p>
            <a:fld id="{E7C0B398-E953-45B6-AFBE-164B2CD7E132}" type="slidenum">
              <a:rPr lang="en-US" smtClean="0"/>
              <a:t>46</a:t>
            </a:fld>
            <a:endParaRPr lang="en-US"/>
          </a:p>
        </p:txBody>
      </p:sp>
      <p:pic>
        <p:nvPicPr>
          <p:cNvPr id="9" name="Picture 8" descr="A collage of diagrams and graphs&#10;&#10;AI-generated content may be incorrect.">
            <a:extLst>
              <a:ext uri="{FF2B5EF4-FFF2-40B4-BE49-F238E27FC236}">
                <a16:creationId xmlns:a16="http://schemas.microsoft.com/office/drawing/2014/main" id="{DDD5868D-EC90-57EE-19B1-D0F9019473F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3175"/>
          <a:stretch/>
        </p:blipFill>
        <p:spPr>
          <a:xfrm>
            <a:off x="503949" y="1846952"/>
            <a:ext cx="5590444" cy="4357647"/>
          </a:xfrm>
          <a:prstGeom prst="rect">
            <a:avLst/>
          </a:prstGeom>
        </p:spPr>
      </p:pic>
      <p:sp>
        <p:nvSpPr>
          <p:cNvPr id="10" name="TextShape 4">
            <a:extLst>
              <a:ext uri="{FF2B5EF4-FFF2-40B4-BE49-F238E27FC236}">
                <a16:creationId xmlns:a16="http://schemas.microsoft.com/office/drawing/2014/main" id="{8CE8FE27-1811-46BB-E843-DA40D1B3FE57}"/>
              </a:ext>
            </a:extLst>
          </p:cNvPr>
          <p:cNvSpPr txBox="1"/>
          <p:nvPr/>
        </p:nvSpPr>
        <p:spPr>
          <a:xfrm>
            <a:off x="6498773" y="786808"/>
            <a:ext cx="5540827" cy="775973"/>
          </a:xfrm>
          <a:prstGeom prst="rect">
            <a:avLst/>
          </a:prstGeom>
          <a:solidFill>
            <a:srgbClr val="EEEEEE"/>
          </a:solidFill>
          <a:ln>
            <a:noFill/>
          </a:ln>
        </p:spPr>
        <p:txBody>
          <a:bodyPr lIns="0" tIns="0" rIns="0" bIns="0"/>
          <a:lstStyle/>
          <a:p>
            <a:pPr marL="137160">
              <a:spcBef>
                <a:spcPts val="600"/>
              </a:spcBef>
              <a:buClr>
                <a:srgbClr val="000000"/>
              </a:buClr>
              <a:buSzPct val="45000"/>
            </a:pPr>
            <a:r>
              <a:rPr lang="en-US" spc="-1" dirty="0">
                <a:solidFill>
                  <a:srgbClr val="000000"/>
                </a:solidFill>
                <a:latin typeface="Aptos" panose="020B0004020202020204" pitchFamily="34" charset="0"/>
                <a:ea typeface="ヒラギノ角ゴ Pro W3"/>
              </a:rPr>
              <a:t>Fresh-slice:</a:t>
            </a:r>
            <a:r>
              <a:rPr lang="en-US" i="1" spc="-1" dirty="0">
                <a:solidFill>
                  <a:srgbClr val="000000"/>
                </a:solidFill>
                <a:latin typeface="Aptos" panose="020B0004020202020204" pitchFamily="34" charset="0"/>
                <a:ea typeface="ヒラギノ角ゴ Pro W3"/>
              </a:rPr>
              <a:t> [A. </a:t>
            </a:r>
            <a:r>
              <a:rPr lang="en-US" i="1" spc="-1" dirty="0" err="1">
                <a:solidFill>
                  <a:srgbClr val="000000"/>
                </a:solidFill>
                <a:latin typeface="Aptos" panose="020B0004020202020204" pitchFamily="34" charset="0"/>
                <a:ea typeface="ヒラギノ角ゴ Pro W3"/>
              </a:rPr>
              <a:t>Lutman</a:t>
            </a:r>
            <a:r>
              <a:rPr lang="en-US" i="1" spc="-1" dirty="0">
                <a:solidFill>
                  <a:srgbClr val="000000"/>
                </a:solidFill>
                <a:latin typeface="Aptos" panose="020B0004020202020204" pitchFamily="34" charset="0"/>
                <a:ea typeface="ヒラギノ角ゴ Pro W3"/>
              </a:rPr>
              <a:t> et al, Nat. Phot. 10 745, 2016]</a:t>
            </a:r>
          </a:p>
          <a:p>
            <a:pPr marL="137160">
              <a:spcBef>
                <a:spcPts val="600"/>
              </a:spcBef>
              <a:buClr>
                <a:srgbClr val="000000"/>
              </a:buClr>
              <a:buSzPct val="45000"/>
            </a:pPr>
            <a:r>
              <a:rPr lang="en-US" spc="-1" dirty="0">
                <a:solidFill>
                  <a:srgbClr val="000000"/>
                </a:solidFill>
                <a:latin typeface="Aptos" panose="020B0004020202020204" pitchFamily="34" charset="0"/>
                <a:ea typeface="ヒラギノ角ゴ Pro W3"/>
              </a:rPr>
              <a:t>Wide tunability: </a:t>
            </a:r>
            <a:r>
              <a:rPr lang="en-US" i="1" spc="-1" dirty="0">
                <a:solidFill>
                  <a:srgbClr val="000000"/>
                </a:solidFill>
                <a:latin typeface="Aptos" panose="020B0004020202020204" pitchFamily="34" charset="0"/>
                <a:ea typeface="ヒラギノ角ゴ Pro W3"/>
              </a:rPr>
              <a:t>[E. Prat et al, PRR, 4, L022025, 2022]</a:t>
            </a:r>
          </a:p>
          <a:p>
            <a:pPr marL="777240" lvl="1" indent="-182880">
              <a:spcBef>
                <a:spcPts val="600"/>
              </a:spcBef>
              <a:buClr>
                <a:srgbClr val="000000"/>
              </a:buClr>
              <a:buSzPct val="45000"/>
              <a:buFont typeface="Wingdings" charset="2"/>
              <a:buChar char=""/>
            </a:pPr>
            <a:endParaRPr lang="en-US" spc="-1" dirty="0">
              <a:solidFill>
                <a:srgbClr val="000000"/>
              </a:solidFill>
              <a:latin typeface="Aptos" panose="020B0004020202020204" pitchFamily="34" charset="0"/>
              <a:ea typeface="ヒラギノ角ゴ Pro W3"/>
            </a:endParaRPr>
          </a:p>
        </p:txBody>
      </p:sp>
    </p:spTree>
    <p:extLst>
      <p:ext uri="{BB962C8B-B14F-4D97-AF65-F5344CB8AC3E}">
        <p14:creationId xmlns:p14="http://schemas.microsoft.com/office/powerpoint/2010/main" val="382493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t>Conclusion</a:t>
            </a:r>
            <a:endParaRPr lang="en-US" sz="4800" dirty="0">
              <a:latin typeface="Symbol" charset="2"/>
              <a:cs typeface="Symbol" charset="2"/>
            </a:endParaRPr>
          </a:p>
        </p:txBody>
      </p:sp>
      <p:sp>
        <p:nvSpPr>
          <p:cNvPr id="2" name="Date Placeholder 1">
            <a:extLst>
              <a:ext uri="{FF2B5EF4-FFF2-40B4-BE49-F238E27FC236}">
                <a16:creationId xmlns:a16="http://schemas.microsoft.com/office/drawing/2014/main" id="{71EFC788-765C-A44B-8168-F8ED71F06CA1}"/>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4CD250F9-C85C-D2CC-9D45-E5BAA1A0DDD4}"/>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2EFF98A0-4EC5-A70A-9063-6724864F08E3}"/>
              </a:ext>
            </a:extLst>
          </p:cNvPr>
          <p:cNvSpPr>
            <a:spLocks noGrp="1"/>
          </p:cNvSpPr>
          <p:nvPr>
            <p:ph type="sldNum" sz="quarter" idx="12"/>
          </p:nvPr>
        </p:nvSpPr>
        <p:spPr/>
        <p:txBody>
          <a:bodyPr/>
          <a:lstStyle/>
          <a:p>
            <a:fld id="{2B53141B-806C-134B-AEBD-92C81C5280B5}" type="slidenum">
              <a:rPr lang="en-US" smtClean="0"/>
              <a:pPr/>
              <a:t>47</a:t>
            </a:fld>
            <a:endParaRPr lang="en-US"/>
          </a:p>
        </p:txBody>
      </p:sp>
    </p:spTree>
    <p:extLst>
      <p:ext uri="{BB962C8B-B14F-4D97-AF65-F5344CB8AC3E}">
        <p14:creationId xmlns:p14="http://schemas.microsoft.com/office/powerpoint/2010/main" val="12107969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4"/>
          <p:cNvSpPr txBox="1"/>
          <p:nvPr/>
        </p:nvSpPr>
        <p:spPr>
          <a:xfrm>
            <a:off x="216816" y="819346"/>
            <a:ext cx="5854605" cy="5355209"/>
          </a:xfrm>
          <a:prstGeom prst="rect">
            <a:avLst/>
          </a:prstGeom>
          <a:solidFill>
            <a:srgbClr val="EEEEEE"/>
          </a:solidFill>
          <a:ln>
            <a:noFill/>
          </a:ln>
        </p:spPr>
        <p:txBody>
          <a:bodyPr lIns="0" tIns="0" rIns="0" bIns="0"/>
          <a:lstStyle/>
          <a:p>
            <a:pPr marL="320040" indent="-182880">
              <a:spcBef>
                <a:spcPts val="1200"/>
              </a:spcBef>
              <a:buClr>
                <a:srgbClr val="000000"/>
              </a:buClr>
              <a:buSzPct val="45000"/>
              <a:buFont typeface="Wingdings" charset="2"/>
              <a:buChar char=""/>
            </a:pPr>
            <a:r>
              <a:rPr lang="en-US" spc="-1" dirty="0">
                <a:solidFill>
                  <a:srgbClr val="000000"/>
                </a:solidFill>
                <a:latin typeface="Aptos" panose="020B0004020202020204" pitchFamily="34" charset="0"/>
                <a:ea typeface="ヒラギノ角ゴ Pro W3"/>
              </a:rPr>
              <a:t>Standard X-ray FELs provide radiation with GW power, fs durations, ~0.1% bandwidths</a:t>
            </a:r>
          </a:p>
          <a:p>
            <a:pPr marL="320040" indent="-182880">
              <a:spcBef>
                <a:spcPts val="1200"/>
              </a:spcBef>
              <a:buClr>
                <a:srgbClr val="000000"/>
              </a:buClr>
              <a:buSzPct val="45000"/>
              <a:buFont typeface="Wingdings" charset="2"/>
              <a:buChar char=""/>
            </a:pPr>
            <a:r>
              <a:rPr lang="en-US" spc="-1" dirty="0">
                <a:solidFill>
                  <a:srgbClr val="000000"/>
                </a:solidFill>
                <a:latin typeface="Aptos" panose="020B0004020202020204" pitchFamily="34" charset="0"/>
                <a:ea typeface="ヒラギノ角ゴ Pro W3"/>
              </a:rPr>
              <a:t>There are many advanced modes to improve the properties of FEL radiation. We saw methods to control:</a:t>
            </a:r>
          </a:p>
          <a:p>
            <a:pPr marL="777240" lvl="1" indent="-182880">
              <a:spcBef>
                <a:spcPts val="600"/>
              </a:spcBef>
              <a:buClr>
                <a:srgbClr val="000000"/>
              </a:buClr>
              <a:buSzPct val="45000"/>
              <a:buFont typeface="Wingdings" charset="2"/>
              <a:buChar char=""/>
            </a:pPr>
            <a:r>
              <a:rPr lang="en-US" i="1" spc="-1" dirty="0">
                <a:solidFill>
                  <a:srgbClr val="000000"/>
                </a:solidFill>
                <a:latin typeface="Aptos" panose="020B0004020202020204" pitchFamily="34" charset="0"/>
                <a:ea typeface="ヒラギノ角ゴ Pro W3"/>
              </a:rPr>
              <a:t>Pulse duration </a:t>
            </a:r>
            <a:r>
              <a:rPr lang="en-US" spc="-1" dirty="0">
                <a:solidFill>
                  <a:srgbClr val="000000"/>
                </a:solidFill>
                <a:latin typeface="Aptos" panose="020B0004020202020204" pitchFamily="34" charset="0"/>
                <a:ea typeface="ヒラギノ角ゴ Pro W3"/>
              </a:rPr>
              <a:t>(attosecond achieved)</a:t>
            </a:r>
          </a:p>
          <a:p>
            <a:pPr marL="777240" lvl="1" indent="-182880">
              <a:spcBef>
                <a:spcPts val="600"/>
              </a:spcBef>
              <a:buClr>
                <a:srgbClr val="000000"/>
              </a:buClr>
              <a:buSzPct val="45000"/>
              <a:buFont typeface="Wingdings" charset="2"/>
              <a:buChar char=""/>
            </a:pPr>
            <a:r>
              <a:rPr lang="en-US" i="1" spc="-1" dirty="0">
                <a:solidFill>
                  <a:srgbClr val="000000"/>
                </a:solidFill>
                <a:latin typeface="Aptos" panose="020B0004020202020204" pitchFamily="34" charset="0"/>
                <a:ea typeface="ヒラギノ角ゴ Pro W3"/>
              </a:rPr>
              <a:t>Power</a:t>
            </a:r>
            <a:r>
              <a:rPr lang="en-US" spc="-1" dirty="0">
                <a:solidFill>
                  <a:srgbClr val="000000"/>
                </a:solidFill>
                <a:latin typeface="Aptos" panose="020B0004020202020204" pitchFamily="34" charset="0"/>
                <a:ea typeface="ヒラギノ角ゴ Pro W3"/>
              </a:rPr>
              <a:t>: tapering + </a:t>
            </a:r>
            <a:r>
              <a:rPr lang="en-US" spc="-1" dirty="0" err="1">
                <a:solidFill>
                  <a:srgbClr val="000000"/>
                </a:solidFill>
                <a:latin typeface="Aptos" panose="020B0004020202020204" pitchFamily="34" charset="0"/>
                <a:ea typeface="ヒラギノ角ゴ Pro W3"/>
              </a:rPr>
              <a:t>superradiance</a:t>
            </a:r>
            <a:r>
              <a:rPr lang="en-US" spc="-1" dirty="0">
                <a:solidFill>
                  <a:srgbClr val="000000"/>
                </a:solidFill>
                <a:latin typeface="Aptos" panose="020B0004020202020204" pitchFamily="34" charset="0"/>
                <a:ea typeface="ヒラギノ角ゴ Pro W3"/>
              </a:rPr>
              <a:t> (TW-as achieved)</a:t>
            </a:r>
          </a:p>
          <a:p>
            <a:pPr marL="777240" lvl="1" indent="-182880">
              <a:spcBef>
                <a:spcPts val="600"/>
              </a:spcBef>
              <a:buClr>
                <a:srgbClr val="000000"/>
              </a:buClr>
              <a:buSzPct val="45000"/>
              <a:buFont typeface="Wingdings" charset="2"/>
              <a:buChar char=""/>
            </a:pPr>
            <a:r>
              <a:rPr lang="en-US" i="1" spc="-1" dirty="0">
                <a:solidFill>
                  <a:srgbClr val="000000"/>
                </a:solidFill>
                <a:latin typeface="Aptos" panose="020B0004020202020204" pitchFamily="34" charset="0"/>
                <a:ea typeface="ヒラギノ角ゴ Pro W3"/>
              </a:rPr>
              <a:t>Coherence</a:t>
            </a:r>
            <a:r>
              <a:rPr lang="en-US" spc="-1" dirty="0">
                <a:solidFill>
                  <a:srgbClr val="000000"/>
                </a:solidFill>
                <a:latin typeface="Aptos" panose="020B0004020202020204" pitchFamily="34" charset="0"/>
                <a:ea typeface="ヒラギノ角ゴ Pro W3"/>
              </a:rPr>
              <a:t>: </a:t>
            </a:r>
          </a:p>
          <a:p>
            <a:pPr marL="1234440" lvl="2" indent="-182880">
              <a:spcBef>
                <a:spcPts val="600"/>
              </a:spcBef>
              <a:buClr>
                <a:srgbClr val="000000"/>
              </a:buClr>
              <a:buSzPct val="45000"/>
              <a:buFont typeface="Wingdings" charset="2"/>
              <a:buChar char=""/>
            </a:pPr>
            <a:r>
              <a:rPr lang="en-US" spc="-1" dirty="0">
                <a:solidFill>
                  <a:srgbClr val="000000"/>
                </a:solidFill>
                <a:latin typeface="Aptos" panose="020B0004020202020204" pitchFamily="34" charset="0"/>
                <a:ea typeface="ヒラギノ角ゴ Pro W3"/>
              </a:rPr>
              <a:t>External seeding: </a:t>
            </a:r>
            <a:r>
              <a:rPr lang="en-US" sz="1600" spc="-1" dirty="0">
                <a:solidFill>
                  <a:srgbClr val="000000"/>
                </a:solidFill>
                <a:latin typeface="Aptos" panose="020B0004020202020204" pitchFamily="34" charset="0"/>
                <a:ea typeface="ヒラギノ角ゴ Pro W3"/>
              </a:rPr>
              <a:t>narrow and stable BW, currently limited to few nm</a:t>
            </a:r>
          </a:p>
          <a:p>
            <a:pPr marL="1234440" lvl="2" indent="-182880">
              <a:spcBef>
                <a:spcPts val="600"/>
              </a:spcBef>
              <a:buClr>
                <a:srgbClr val="000000"/>
              </a:buClr>
              <a:buSzPct val="45000"/>
              <a:buFont typeface="Wingdings" charset="2"/>
              <a:buChar char=""/>
            </a:pPr>
            <a:r>
              <a:rPr lang="en-US" spc="-1" dirty="0">
                <a:solidFill>
                  <a:srgbClr val="000000"/>
                </a:solidFill>
                <a:latin typeface="Aptos" panose="020B0004020202020204" pitchFamily="34" charset="0"/>
                <a:ea typeface="ヒラギノ角ゴ Pro W3"/>
              </a:rPr>
              <a:t>Self-seeding: </a:t>
            </a:r>
            <a:r>
              <a:rPr lang="en-US" sz="1600" spc="-1" dirty="0">
                <a:solidFill>
                  <a:srgbClr val="000000"/>
                </a:solidFill>
                <a:latin typeface="Aptos" panose="020B0004020202020204" pitchFamily="34" charset="0"/>
                <a:ea typeface="ヒラギノ角ゴ Pro W3"/>
              </a:rPr>
              <a:t>narrow and stable BW, works for soft and hard X-rays</a:t>
            </a:r>
          </a:p>
          <a:p>
            <a:pPr marL="1234440" lvl="2" indent="-182880">
              <a:spcBef>
                <a:spcPts val="600"/>
              </a:spcBef>
              <a:buClr>
                <a:srgbClr val="000000"/>
              </a:buClr>
              <a:buSzPct val="45000"/>
              <a:buFont typeface="Wingdings" charset="2"/>
              <a:buChar char=""/>
            </a:pPr>
            <a:r>
              <a:rPr lang="en-US" spc="-1" dirty="0">
                <a:solidFill>
                  <a:srgbClr val="000000"/>
                </a:solidFill>
                <a:latin typeface="Aptos" panose="020B0004020202020204" pitchFamily="34" charset="0"/>
                <a:ea typeface="ヒラギノ角ゴ Pro W3"/>
              </a:rPr>
              <a:t>Use of delays</a:t>
            </a:r>
            <a:r>
              <a:rPr lang="en-US" sz="1600" spc="-1" dirty="0">
                <a:solidFill>
                  <a:srgbClr val="000000"/>
                </a:solidFill>
                <a:latin typeface="Aptos" panose="020B0004020202020204" pitchFamily="34" charset="0"/>
                <a:ea typeface="ヒラギノ角ゴ Pro W3"/>
              </a:rPr>
              <a:t>: </a:t>
            </a:r>
          </a:p>
          <a:p>
            <a:pPr marL="1691640" lvl="3" indent="-182880">
              <a:spcBef>
                <a:spcPts val="600"/>
              </a:spcBef>
              <a:buClr>
                <a:srgbClr val="000000"/>
              </a:buClr>
              <a:buSzPct val="45000"/>
              <a:buFont typeface="Wingdings" charset="2"/>
              <a:buChar char=""/>
            </a:pPr>
            <a:r>
              <a:rPr lang="en-US" spc="-1" dirty="0">
                <a:solidFill>
                  <a:srgbClr val="000000"/>
                </a:solidFill>
                <a:latin typeface="Aptos" panose="020B0004020202020204" pitchFamily="34" charset="0"/>
                <a:ea typeface="ヒラギノ角ゴ Pro W3"/>
              </a:rPr>
              <a:t>HB-SASE</a:t>
            </a:r>
            <a:r>
              <a:rPr lang="en-US" sz="1600" spc="-1" dirty="0">
                <a:solidFill>
                  <a:srgbClr val="000000"/>
                </a:solidFill>
                <a:latin typeface="Aptos" panose="020B0004020202020204" pitchFamily="34" charset="0"/>
                <a:ea typeface="ヒラギノ角ゴ Pro W3"/>
              </a:rPr>
              <a:t>: narrow bandwidth</a:t>
            </a:r>
          </a:p>
          <a:p>
            <a:pPr marL="1691640" lvl="3" indent="-182880">
              <a:spcBef>
                <a:spcPts val="600"/>
              </a:spcBef>
              <a:buClr>
                <a:srgbClr val="000000"/>
              </a:buClr>
              <a:buSzPct val="45000"/>
              <a:buFont typeface="Wingdings" charset="2"/>
              <a:buChar char=""/>
            </a:pPr>
            <a:r>
              <a:rPr lang="en-US" spc="-1" dirty="0">
                <a:solidFill>
                  <a:srgbClr val="000000"/>
                </a:solidFill>
                <a:latin typeface="Aptos" panose="020B0004020202020204" pitchFamily="34" charset="0"/>
                <a:ea typeface="ヒラギノ角ゴ Pro W3"/>
              </a:rPr>
              <a:t>MC/ML-SASE</a:t>
            </a:r>
            <a:r>
              <a:rPr lang="en-US" sz="1600" spc="-1" dirty="0">
                <a:solidFill>
                  <a:srgbClr val="000000"/>
                </a:solidFill>
                <a:latin typeface="Aptos" panose="020B0004020202020204" pitchFamily="34" charset="0"/>
                <a:ea typeface="ヒラギノ角ゴ Pro W3"/>
              </a:rPr>
              <a:t>: frequency combs)</a:t>
            </a:r>
          </a:p>
          <a:p>
            <a:pPr marL="777240" lvl="1" indent="-182880">
              <a:spcBef>
                <a:spcPts val="600"/>
              </a:spcBef>
              <a:buClr>
                <a:srgbClr val="000000"/>
              </a:buClr>
              <a:buSzPct val="45000"/>
              <a:buFont typeface="Wingdings" charset="2"/>
              <a:buChar char=""/>
            </a:pPr>
            <a:r>
              <a:rPr lang="en-US" i="1" spc="-1" dirty="0">
                <a:solidFill>
                  <a:srgbClr val="000000"/>
                </a:solidFill>
                <a:latin typeface="Aptos" panose="020B0004020202020204" pitchFamily="34" charset="0"/>
                <a:ea typeface="ヒラギノ角ゴ Pro W3"/>
              </a:rPr>
              <a:t>Large bandwidth </a:t>
            </a:r>
            <a:r>
              <a:rPr lang="en-US" spc="-1" dirty="0">
                <a:solidFill>
                  <a:srgbClr val="000000"/>
                </a:solidFill>
                <a:latin typeface="Aptos" panose="020B0004020202020204" pitchFamily="34" charset="0"/>
                <a:ea typeface="ヒラギノ角ゴ Pro W3"/>
              </a:rPr>
              <a:t>(up to a few% demonstrated)</a:t>
            </a:r>
          </a:p>
          <a:p>
            <a:pPr marL="777240" lvl="1" indent="-182880">
              <a:spcBef>
                <a:spcPts val="600"/>
              </a:spcBef>
              <a:buClr>
                <a:srgbClr val="000000"/>
              </a:buClr>
              <a:buSzPct val="45000"/>
              <a:buFont typeface="Wingdings" charset="2"/>
              <a:buChar char=""/>
            </a:pPr>
            <a:r>
              <a:rPr lang="en-US" i="1" spc="-1" dirty="0">
                <a:solidFill>
                  <a:srgbClr val="000000"/>
                </a:solidFill>
                <a:latin typeface="Aptos" panose="020B0004020202020204" pitchFamily="34" charset="0"/>
                <a:ea typeface="ヒラギノ角ゴ Pro W3"/>
              </a:rPr>
              <a:t>Multiple pulses</a:t>
            </a:r>
          </a:p>
        </p:txBody>
      </p:sp>
      <p:sp>
        <p:nvSpPr>
          <p:cNvPr id="2" name="PlaceHolder 1">
            <a:extLst>
              <a:ext uri="{FF2B5EF4-FFF2-40B4-BE49-F238E27FC236}">
                <a16:creationId xmlns:a16="http://schemas.microsoft.com/office/drawing/2014/main" id="{41A2E191-315C-2EFA-5A17-6EC5EB3E3198}"/>
              </a:ext>
            </a:extLst>
          </p:cNvPr>
          <p:cNvSpPr txBox="1">
            <a:spLocks/>
          </p:cNvSpPr>
          <p:nvPr/>
        </p:nvSpPr>
        <p:spPr>
          <a:xfrm>
            <a:off x="695160" y="278280"/>
            <a:ext cx="8964360" cy="8100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600" b="1" spc="-1" dirty="0">
                <a:solidFill>
                  <a:srgbClr val="000000"/>
                </a:solidFill>
                <a:latin typeface="Aptos" panose="020B0004020202020204" pitchFamily="34" charset="0"/>
              </a:rPr>
              <a:t>Conclusion</a:t>
            </a:r>
            <a:endParaRPr lang="de-DE" sz="2600" spc="-1" dirty="0">
              <a:solidFill>
                <a:srgbClr val="000000"/>
              </a:solidFill>
              <a:latin typeface="Aptos" panose="020B0004020202020204" pitchFamily="34" charset="0"/>
            </a:endParaRPr>
          </a:p>
        </p:txBody>
      </p:sp>
      <p:sp>
        <p:nvSpPr>
          <p:cNvPr id="3" name="Date Placeholder 2">
            <a:extLst>
              <a:ext uri="{FF2B5EF4-FFF2-40B4-BE49-F238E27FC236}">
                <a16:creationId xmlns:a16="http://schemas.microsoft.com/office/drawing/2014/main" id="{9E93BC9B-8200-8D61-7D14-8E4704A2CB11}"/>
              </a:ext>
            </a:extLst>
          </p:cNvPr>
          <p:cNvSpPr>
            <a:spLocks noGrp="1"/>
          </p:cNvSpPr>
          <p:nvPr>
            <p:ph type="dt" idx="1"/>
          </p:nvPr>
        </p:nvSpPr>
        <p:spPr/>
        <p:txBody>
          <a:bodyPr/>
          <a:lstStyle/>
          <a:p>
            <a:r>
              <a:rPr lang="en-US"/>
              <a:t>1/7/2025</a:t>
            </a:r>
          </a:p>
        </p:txBody>
      </p:sp>
      <p:sp>
        <p:nvSpPr>
          <p:cNvPr id="4" name="Footer Placeholder 3">
            <a:extLst>
              <a:ext uri="{FF2B5EF4-FFF2-40B4-BE49-F238E27FC236}">
                <a16:creationId xmlns:a16="http://schemas.microsoft.com/office/drawing/2014/main" id="{8FC69D9F-5BB8-3D2A-876F-4BBA3728A068}"/>
              </a:ext>
            </a:extLst>
          </p:cNvPr>
          <p:cNvSpPr>
            <a:spLocks noGrp="1"/>
          </p:cNvSpPr>
          <p:nvPr>
            <p:ph type="ftr" idx="2"/>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504540F4-E150-E95D-C091-5169407116F6}"/>
              </a:ext>
            </a:extLst>
          </p:cNvPr>
          <p:cNvSpPr>
            <a:spLocks noGrp="1"/>
          </p:cNvSpPr>
          <p:nvPr>
            <p:ph type="sldNum" idx="3"/>
          </p:nvPr>
        </p:nvSpPr>
        <p:spPr/>
        <p:txBody>
          <a:bodyPr/>
          <a:lstStyle/>
          <a:p>
            <a:fld id="{E7C0B398-E953-45B6-AFBE-164B2CD7E132}" type="slidenum">
              <a:rPr lang="en-US" smtClean="0"/>
              <a:t>48</a:t>
            </a:fld>
            <a:endParaRPr lang="en-US"/>
          </a:p>
        </p:txBody>
      </p:sp>
      <p:pic>
        <p:nvPicPr>
          <p:cNvPr id="31" name="Picture 2" descr="04778df8-6459-4e8f-b5a4-1c8bf84d5699">
            <a:extLst>
              <a:ext uri="{FF2B5EF4-FFF2-40B4-BE49-F238E27FC236}">
                <a16:creationId xmlns:a16="http://schemas.microsoft.com/office/drawing/2014/main" id="{828D9848-9A6B-26BD-98F4-DE89EBB8980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20" t="1806" r="1612" b="2215"/>
          <a:stretch/>
        </p:blipFill>
        <p:spPr bwMode="auto">
          <a:xfrm>
            <a:off x="6535733" y="3795181"/>
            <a:ext cx="4271391" cy="27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a:extLst>
              <a:ext uri="{FF2B5EF4-FFF2-40B4-BE49-F238E27FC236}">
                <a16:creationId xmlns:a16="http://schemas.microsoft.com/office/drawing/2014/main" id="{076AB6B1-7059-5239-4DFE-00E8A9939A8E}"/>
              </a:ext>
            </a:extLst>
          </p:cNvPr>
          <p:cNvPicPr>
            <a:picLocks noChangeAspect="1"/>
          </p:cNvPicPr>
          <p:nvPr/>
        </p:nvPicPr>
        <p:blipFill>
          <a:blip r:embed="rId3"/>
          <a:stretch>
            <a:fillRect/>
          </a:stretch>
        </p:blipFill>
        <p:spPr>
          <a:xfrm>
            <a:off x="6385852" y="433857"/>
            <a:ext cx="4271392" cy="3203544"/>
          </a:xfrm>
          <a:prstGeom prst="rect">
            <a:avLst/>
          </a:prstGeom>
        </p:spPr>
      </p:pic>
    </p:spTree>
    <p:extLst>
      <p:ext uri="{BB962C8B-B14F-4D97-AF65-F5344CB8AC3E}">
        <p14:creationId xmlns:p14="http://schemas.microsoft.com/office/powerpoint/2010/main" val="3106201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695160" y="1143000"/>
            <a:ext cx="9896640" cy="5105400"/>
          </a:xfrm>
        </p:spPr>
        <p:txBody>
          <a:bodyPr>
            <a:normAutofit/>
          </a:bodyPr>
          <a:lstStyle/>
          <a:p>
            <a:pPr>
              <a:spcBef>
                <a:spcPts val="1200"/>
              </a:spcBef>
              <a:buClr>
                <a:srgbClr val="0070C0"/>
              </a:buClr>
              <a:buFont typeface="Wingdings" panose="05000000000000000000" pitchFamily="2" charset="2"/>
              <a:buChar char="Ø"/>
            </a:pPr>
            <a:r>
              <a:rPr lang="en-US" sz="2000" dirty="0">
                <a:latin typeface="Aptos" panose="020B0004020202020204" pitchFamily="34" charset="0"/>
              </a:rPr>
              <a:t>We would like to gain more control over the radiation properties: bandwidth, pulse length, power, coherence, polarization, multiple pulses, external synchronization.</a:t>
            </a:r>
          </a:p>
          <a:p>
            <a:pPr>
              <a:spcBef>
                <a:spcPts val="1200"/>
              </a:spcBef>
              <a:buClr>
                <a:srgbClr val="0070C0"/>
              </a:buClr>
              <a:buFont typeface="Wingdings" panose="05000000000000000000" pitchFamily="2" charset="2"/>
              <a:buChar char="Ø"/>
            </a:pPr>
            <a:r>
              <a:rPr lang="en-US" sz="2000" dirty="0">
                <a:latin typeface="Aptos" panose="020B0004020202020204" pitchFamily="34" charset="0"/>
              </a:rPr>
              <a:t>Here we will see some methods to</a:t>
            </a:r>
          </a:p>
          <a:p>
            <a:pPr lvl="1">
              <a:buClrTx/>
              <a:buFont typeface="Wingdings" panose="05000000000000000000" pitchFamily="2" charset="2"/>
              <a:buChar char="§"/>
            </a:pPr>
            <a:r>
              <a:rPr lang="en-US" sz="2000" dirty="0">
                <a:latin typeface="Aptos" panose="020B0004020202020204" pitchFamily="34" charset="0"/>
              </a:rPr>
              <a:t>Create short pulses</a:t>
            </a:r>
          </a:p>
          <a:p>
            <a:pPr lvl="1">
              <a:buClrTx/>
              <a:buFont typeface="Wingdings" panose="05000000000000000000" pitchFamily="2" charset="2"/>
              <a:buChar char="§"/>
            </a:pPr>
            <a:r>
              <a:rPr lang="en-US" sz="2000" dirty="0">
                <a:latin typeface="Aptos" panose="020B0004020202020204" pitchFamily="34" charset="0"/>
              </a:rPr>
              <a:t>Increase FEL power</a:t>
            </a:r>
          </a:p>
          <a:p>
            <a:pPr lvl="1">
              <a:buClrTx/>
              <a:buFont typeface="Wingdings" panose="05000000000000000000" pitchFamily="2" charset="2"/>
              <a:buChar char="§"/>
            </a:pPr>
            <a:r>
              <a:rPr lang="en-US" sz="2000" dirty="0">
                <a:latin typeface="Aptos" panose="020B0004020202020204" pitchFamily="34" charset="0"/>
              </a:rPr>
              <a:t>Improve longitudinal coherence</a:t>
            </a:r>
          </a:p>
          <a:p>
            <a:pPr lvl="1">
              <a:buClrTx/>
              <a:buFont typeface="Wingdings" panose="05000000000000000000" pitchFamily="2" charset="2"/>
              <a:buChar char="§"/>
            </a:pPr>
            <a:r>
              <a:rPr lang="en-US" sz="2000" dirty="0">
                <a:latin typeface="Aptos" panose="020B0004020202020204" pitchFamily="34" charset="0"/>
              </a:rPr>
              <a:t>Increase or reduce bandwidth</a:t>
            </a:r>
          </a:p>
          <a:p>
            <a:pPr lvl="1">
              <a:buClrTx/>
              <a:buFont typeface="Wingdings" panose="05000000000000000000" pitchFamily="2" charset="2"/>
              <a:buChar char="§"/>
            </a:pPr>
            <a:r>
              <a:rPr lang="en-US" sz="2000" dirty="0">
                <a:latin typeface="Aptos" panose="020B0004020202020204" pitchFamily="34" charset="0"/>
              </a:rPr>
              <a:t>Make multiple pulses</a:t>
            </a:r>
          </a:p>
          <a:p>
            <a:pPr>
              <a:spcBef>
                <a:spcPts val="1200"/>
              </a:spcBef>
              <a:buClr>
                <a:srgbClr val="0070C0"/>
              </a:buClr>
              <a:buFont typeface="Wingdings" panose="05000000000000000000" pitchFamily="2" charset="2"/>
              <a:buChar char="Ø"/>
            </a:pPr>
            <a:r>
              <a:rPr lang="en-US" sz="2000" dirty="0">
                <a:latin typeface="Aptos" panose="020B0004020202020204" pitchFamily="34" charset="0"/>
              </a:rPr>
              <a:t>The methods are mostly based on tailoring the electron beam distribution. Some also use special undulator configurations</a:t>
            </a:r>
          </a:p>
          <a:p>
            <a:pPr>
              <a:spcBef>
                <a:spcPts val="1200"/>
              </a:spcBef>
              <a:buClr>
                <a:srgbClr val="0070C0"/>
              </a:buClr>
              <a:buFont typeface="Wingdings" panose="05000000000000000000" pitchFamily="2" charset="2"/>
              <a:buChar char="Ø"/>
            </a:pPr>
            <a:r>
              <a:rPr lang="en-US" sz="2000" dirty="0">
                <a:latin typeface="Aptos" panose="020B0004020202020204" pitchFamily="34" charset="0"/>
              </a:rPr>
              <a:t>Schemes employing lasers provide external synchronization</a:t>
            </a:r>
          </a:p>
          <a:p>
            <a:pPr lvl="1">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lvl="1">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
            </a:pPr>
            <a:endParaRPr lang="en-US" sz="2000" dirty="0">
              <a:solidFill>
                <a:srgbClr val="010000"/>
              </a:solidFill>
              <a:latin typeface="Aptos" panose="020B0004020202020204" pitchFamily="34" charset="0"/>
            </a:endParaRPr>
          </a:p>
          <a:p>
            <a:pPr>
              <a:spcBef>
                <a:spcPts val="1200"/>
              </a:spcBef>
              <a:buFont typeface="Wingdings" panose="05000000000000000000" pitchFamily="2" charset="2"/>
              <a:buChar char="§"/>
            </a:pPr>
            <a:endParaRPr lang="en-US" sz="2000" dirty="0">
              <a:latin typeface="Aptos" panose="020B0004020202020204" pitchFamily="34" charset="0"/>
            </a:endParaRPr>
          </a:p>
        </p:txBody>
      </p:sp>
      <p:sp>
        <p:nvSpPr>
          <p:cNvPr id="5" name="PlaceHolder 1">
            <a:extLst>
              <a:ext uri="{FF2B5EF4-FFF2-40B4-BE49-F238E27FC236}">
                <a16:creationId xmlns:a16="http://schemas.microsoft.com/office/drawing/2014/main" id="{2324C1A4-1D14-8185-65B3-AC5DF91095B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Introduction</a:t>
            </a:r>
            <a:endParaRPr lang="de-DE" sz="2600" b="0" strike="noStrike" spc="-1" dirty="0">
              <a:solidFill>
                <a:srgbClr val="000000"/>
              </a:solidFill>
              <a:latin typeface="Aptos"/>
            </a:endParaRPr>
          </a:p>
        </p:txBody>
      </p:sp>
      <p:sp>
        <p:nvSpPr>
          <p:cNvPr id="3" name="TextBox 2">
            <a:extLst>
              <a:ext uri="{FF2B5EF4-FFF2-40B4-BE49-F238E27FC236}">
                <a16:creationId xmlns:a16="http://schemas.microsoft.com/office/drawing/2014/main" id="{374CEF2D-1386-F10A-50B7-FD18F9A0788F}"/>
              </a:ext>
            </a:extLst>
          </p:cNvPr>
          <p:cNvSpPr txBox="1"/>
          <p:nvPr/>
        </p:nvSpPr>
        <p:spPr>
          <a:xfrm>
            <a:off x="892627" y="5344887"/>
            <a:ext cx="10406375" cy="400110"/>
          </a:xfrm>
          <a:prstGeom prst="rect">
            <a:avLst/>
          </a:prstGeom>
          <a:noFill/>
        </p:spPr>
        <p:txBody>
          <a:bodyPr wrap="none" rtlCol="0">
            <a:spAutoFit/>
          </a:bodyPr>
          <a:lstStyle/>
          <a:p>
            <a:r>
              <a:rPr lang="en-US" sz="2000" i="1" dirty="0">
                <a:solidFill>
                  <a:srgbClr val="FF0000"/>
                </a:solidFill>
                <a:latin typeface="Aptos" panose="020B0004020202020204" pitchFamily="34" charset="0"/>
              </a:rPr>
              <a:t>Disclaimer: the talk will not cover all methods and results, it will be biased towards </a:t>
            </a:r>
            <a:r>
              <a:rPr lang="en-US" sz="2000" i="1" dirty="0" err="1">
                <a:solidFill>
                  <a:srgbClr val="FF0000"/>
                </a:solidFill>
                <a:latin typeface="Aptos" panose="020B0004020202020204" pitchFamily="34" charset="0"/>
              </a:rPr>
              <a:t>SwissFEL</a:t>
            </a:r>
            <a:r>
              <a:rPr lang="en-US" sz="2000" i="1" dirty="0">
                <a:solidFill>
                  <a:srgbClr val="FF0000"/>
                </a:solidFill>
                <a:latin typeface="Aptos" panose="020B0004020202020204" pitchFamily="34" charset="0"/>
              </a:rPr>
              <a:t> </a:t>
            </a:r>
          </a:p>
        </p:txBody>
      </p:sp>
      <p:sp>
        <p:nvSpPr>
          <p:cNvPr id="6" name="Date Placeholder 5">
            <a:extLst>
              <a:ext uri="{FF2B5EF4-FFF2-40B4-BE49-F238E27FC236}">
                <a16:creationId xmlns:a16="http://schemas.microsoft.com/office/drawing/2014/main" id="{674A22DF-0D01-D8B1-7DC0-2B9730E4A03B}"/>
              </a:ext>
            </a:extLst>
          </p:cNvPr>
          <p:cNvSpPr>
            <a:spLocks noGrp="1"/>
          </p:cNvSpPr>
          <p:nvPr>
            <p:ph type="dt" sz="half" idx="10"/>
          </p:nvPr>
        </p:nvSpPr>
        <p:spPr>
          <a:xfrm>
            <a:off x="9875880" y="6404400"/>
            <a:ext cx="1620360" cy="143640"/>
          </a:xfrm>
        </p:spPr>
        <p:txBody>
          <a:bodyPr/>
          <a:lstStyle/>
          <a:p>
            <a:r>
              <a:rPr lang="en-US"/>
              <a:t>1/7/2025</a:t>
            </a:r>
          </a:p>
        </p:txBody>
      </p:sp>
      <p:sp>
        <p:nvSpPr>
          <p:cNvPr id="7" name="Footer Placeholder 6">
            <a:extLst>
              <a:ext uri="{FF2B5EF4-FFF2-40B4-BE49-F238E27FC236}">
                <a16:creationId xmlns:a16="http://schemas.microsoft.com/office/drawing/2014/main" id="{8035E7F8-5C45-34EC-0860-15D0F4542EB5}"/>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8" name="Slide Number Placeholder 7">
            <a:extLst>
              <a:ext uri="{FF2B5EF4-FFF2-40B4-BE49-F238E27FC236}">
                <a16:creationId xmlns:a16="http://schemas.microsoft.com/office/drawing/2014/main" id="{146155B8-CF2D-1954-686A-3A52B8184F2F}"/>
              </a:ext>
            </a:extLst>
          </p:cNvPr>
          <p:cNvSpPr>
            <a:spLocks noGrp="1"/>
          </p:cNvSpPr>
          <p:nvPr>
            <p:ph type="sldNum" sz="quarter" idx="12"/>
          </p:nvPr>
        </p:nvSpPr>
        <p:spPr/>
        <p:txBody>
          <a:bodyPr/>
          <a:lstStyle/>
          <a:p>
            <a:fld id="{2B53141B-806C-134B-AEBD-92C81C5280B5}" type="slidenum">
              <a:rPr lang="en-US" smtClean="0"/>
              <a:pPr/>
              <a:t>5</a:t>
            </a:fld>
            <a:endParaRPr lang="en-US"/>
          </a:p>
        </p:txBody>
      </p:sp>
    </p:spTree>
    <p:extLst>
      <p:ext uri="{BB962C8B-B14F-4D97-AF65-F5344CB8AC3E}">
        <p14:creationId xmlns:p14="http://schemas.microsoft.com/office/powerpoint/2010/main" val="17850277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2895600"/>
            <a:ext cx="8229600" cy="792162"/>
          </a:xfrm>
        </p:spPr>
        <p:txBody>
          <a:bodyPr>
            <a:noAutofit/>
          </a:bodyPr>
          <a:lstStyle/>
          <a:p>
            <a:pPr algn="ctr"/>
            <a:r>
              <a:rPr lang="en-US" sz="4800" dirty="0">
                <a:latin typeface="Aptos" panose="020B0004020202020204" pitchFamily="34" charset="0"/>
              </a:rPr>
              <a:t>Short pulses</a:t>
            </a:r>
            <a:endParaRPr lang="en-US" sz="4800" dirty="0">
              <a:latin typeface="Aptos" panose="020B0004020202020204" pitchFamily="34" charset="0"/>
              <a:cs typeface="Symbol" charset="2"/>
            </a:endParaRPr>
          </a:p>
        </p:txBody>
      </p:sp>
      <p:sp>
        <p:nvSpPr>
          <p:cNvPr id="2" name="Date Placeholder 1">
            <a:extLst>
              <a:ext uri="{FF2B5EF4-FFF2-40B4-BE49-F238E27FC236}">
                <a16:creationId xmlns:a16="http://schemas.microsoft.com/office/drawing/2014/main" id="{C44C5668-C9D7-BC58-7CAC-511423E13CD5}"/>
              </a:ext>
            </a:extLst>
          </p:cNvPr>
          <p:cNvSpPr>
            <a:spLocks noGrp="1"/>
          </p:cNvSpPr>
          <p:nvPr>
            <p:ph type="dt" sz="half" idx="10"/>
          </p:nvPr>
        </p:nvSpPr>
        <p:spPr/>
        <p:txBody>
          <a:bodyPr/>
          <a:lstStyle/>
          <a:p>
            <a:r>
              <a:rPr lang="en-US"/>
              <a:t>1/7/2025</a:t>
            </a:r>
          </a:p>
        </p:txBody>
      </p:sp>
      <p:sp>
        <p:nvSpPr>
          <p:cNvPr id="4" name="Footer Placeholder 3">
            <a:extLst>
              <a:ext uri="{FF2B5EF4-FFF2-40B4-BE49-F238E27FC236}">
                <a16:creationId xmlns:a16="http://schemas.microsoft.com/office/drawing/2014/main" id="{474E4799-FA7A-C003-F848-FF84875A7B71}"/>
              </a:ext>
            </a:extLst>
          </p:cNvPr>
          <p:cNvSpPr>
            <a:spLocks noGrp="1"/>
          </p:cNvSpPr>
          <p:nvPr>
            <p:ph type="ftr" sz="quarter" idx="11"/>
          </p:nvPr>
        </p:nvSpPr>
        <p:spPr/>
        <p:txBody>
          <a:bodyPr/>
          <a:lstStyle/>
          <a:p>
            <a:r>
              <a:rPr lang="en-US"/>
              <a:t>PSI Center for Accelerator Science and Engineering</a:t>
            </a:r>
          </a:p>
        </p:txBody>
      </p:sp>
      <p:sp>
        <p:nvSpPr>
          <p:cNvPr id="6" name="Slide Number Placeholder 5">
            <a:extLst>
              <a:ext uri="{FF2B5EF4-FFF2-40B4-BE49-F238E27FC236}">
                <a16:creationId xmlns:a16="http://schemas.microsoft.com/office/drawing/2014/main" id="{33B707B6-1AEB-F981-9384-5AF4D843F031}"/>
              </a:ext>
            </a:extLst>
          </p:cNvPr>
          <p:cNvSpPr>
            <a:spLocks noGrp="1"/>
          </p:cNvSpPr>
          <p:nvPr>
            <p:ph type="sldNum" sz="quarter" idx="12"/>
          </p:nvPr>
        </p:nvSpPr>
        <p:spPr/>
        <p:txBody>
          <a:bodyPr/>
          <a:lstStyle/>
          <a:p>
            <a:fld id="{2B53141B-806C-134B-AEBD-92C81C5280B5}" type="slidenum">
              <a:rPr lang="en-US" smtClean="0"/>
              <a:pPr/>
              <a:t>6</a:t>
            </a:fld>
            <a:endParaRPr lang="en-US"/>
          </a:p>
        </p:txBody>
      </p:sp>
    </p:spTree>
    <p:extLst>
      <p:ext uri="{BB962C8B-B14F-4D97-AF65-F5344CB8AC3E}">
        <p14:creationId xmlns:p14="http://schemas.microsoft.com/office/powerpoint/2010/main" val="737765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769199" y="1180579"/>
            <a:ext cx="9577299" cy="3200400"/>
          </a:xfrm>
        </p:spPr>
        <p:txBody>
          <a:bodyPr>
            <a:normAutofit/>
          </a:bodyPr>
          <a:lstStyle/>
          <a:p>
            <a:pPr lvl="1">
              <a:spcBef>
                <a:spcPts val="1200"/>
              </a:spcBef>
              <a:buClr>
                <a:srgbClr val="0070C0"/>
              </a:buClr>
              <a:buFont typeface="Wingdings" panose="05000000000000000000" pitchFamily="2" charset="2"/>
              <a:buChar char="Ø"/>
            </a:pPr>
            <a:r>
              <a:rPr lang="en-US" sz="2000" dirty="0">
                <a:latin typeface="Aptos" panose="020B0004020202020204" pitchFamily="34" charset="0"/>
              </a:rPr>
              <a:t>To first order, the FEL pulse duration is defined by the electron beam pulse duration which is able to lase (with proper current, emittance, trajectory, etc.). The lower limit is the FEL slippage, of 100’s of attoseconds for X rays. </a:t>
            </a:r>
          </a:p>
          <a:p>
            <a:pPr lvl="1">
              <a:spcBef>
                <a:spcPts val="1200"/>
              </a:spcBef>
              <a:buClr>
                <a:srgbClr val="0070C0"/>
              </a:buClr>
              <a:buFont typeface="Wingdings" panose="05000000000000000000" pitchFamily="2" charset="2"/>
              <a:buChar char="Ø"/>
            </a:pPr>
            <a:endParaRPr lang="en-US" sz="2000" dirty="0">
              <a:latin typeface="Aptos" panose="020B0004020202020204" pitchFamily="34" charset="0"/>
            </a:endParaRPr>
          </a:p>
          <a:p>
            <a:pPr lvl="1">
              <a:spcBef>
                <a:spcPts val="1200"/>
              </a:spcBef>
              <a:buClr>
                <a:srgbClr val="0070C0"/>
              </a:buClr>
              <a:buFont typeface="Wingdings" panose="05000000000000000000" pitchFamily="2" charset="2"/>
              <a:buChar char="Ø"/>
            </a:pPr>
            <a:r>
              <a:rPr lang="en-US" sz="2000" dirty="0">
                <a:latin typeface="Aptos" panose="020B0004020202020204" pitchFamily="34" charset="0"/>
              </a:rPr>
              <a:t>There are two basic ways to generate short FEL pulses </a:t>
            </a:r>
          </a:p>
          <a:p>
            <a:pPr marL="1092200" lvl="2" indent="-457200">
              <a:spcBef>
                <a:spcPts val="1200"/>
              </a:spcBef>
              <a:buClr>
                <a:srgbClr val="0070C0"/>
              </a:buClr>
              <a:buFont typeface="+mj-lt"/>
              <a:buAutoNum type="arabicPeriod"/>
            </a:pPr>
            <a:r>
              <a:rPr lang="en-US" dirty="0">
                <a:latin typeface="Aptos" panose="020B0004020202020204" pitchFamily="34" charset="0"/>
              </a:rPr>
              <a:t>Make a short electron beam (strong compression) </a:t>
            </a:r>
          </a:p>
          <a:p>
            <a:pPr marL="1092200" lvl="2" indent="-457200">
              <a:spcBef>
                <a:spcPts val="1200"/>
              </a:spcBef>
              <a:buClr>
                <a:srgbClr val="0070C0"/>
              </a:buClr>
              <a:buFont typeface="+mj-lt"/>
              <a:buAutoNum type="arabicPeriod"/>
            </a:pPr>
            <a:r>
              <a:rPr lang="en-US" dirty="0">
                <a:latin typeface="Aptos" panose="020B0004020202020204" pitchFamily="34" charset="0"/>
              </a:rPr>
              <a:t>Select a small fraction of the electron beam to lase… by spoiling all the electrons except a small fraction of it. </a:t>
            </a:r>
          </a:p>
          <a:p>
            <a:pPr lvl="1">
              <a:spcBef>
                <a:spcPts val="1200"/>
              </a:spcBef>
            </a:pPr>
            <a:endParaRPr lang="en-US" sz="2000" dirty="0">
              <a:solidFill>
                <a:srgbClr val="010000"/>
              </a:solidFill>
              <a:latin typeface="Aptos" panose="020B0004020202020204" pitchFamily="34" charset="0"/>
            </a:endParaRPr>
          </a:p>
          <a:p>
            <a:pPr marL="0" indent="0">
              <a:spcBef>
                <a:spcPts val="1200"/>
              </a:spcBef>
              <a:buNone/>
            </a:pPr>
            <a:endParaRPr lang="en-US" sz="2000" dirty="0">
              <a:solidFill>
                <a:srgbClr val="010000"/>
              </a:solidFill>
              <a:latin typeface="Aptos" panose="020B0004020202020204" pitchFamily="34" charset="0"/>
            </a:endParaRPr>
          </a:p>
          <a:p>
            <a:pPr marL="0" indent="0">
              <a:spcBef>
                <a:spcPts val="1200"/>
              </a:spcBef>
              <a:buNone/>
            </a:pPr>
            <a:endParaRPr lang="en-US" sz="2000" dirty="0">
              <a:latin typeface="Aptos" panose="020B0004020202020204" pitchFamily="34" charset="0"/>
            </a:endParaRPr>
          </a:p>
        </p:txBody>
      </p:sp>
      <p:sp>
        <p:nvSpPr>
          <p:cNvPr id="6" name="PlaceHolder 1">
            <a:extLst>
              <a:ext uri="{FF2B5EF4-FFF2-40B4-BE49-F238E27FC236}">
                <a16:creationId xmlns:a16="http://schemas.microsoft.com/office/drawing/2014/main" id="{2099FCE3-F8C3-C7D3-C385-4C23F4605C9F}"/>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Introduction</a:t>
            </a:r>
            <a:endParaRPr lang="de-DE" sz="2600" b="0" strike="noStrike" spc="-1" dirty="0">
              <a:solidFill>
                <a:srgbClr val="000000"/>
              </a:solidFill>
              <a:latin typeface="Aptos"/>
            </a:endParaRPr>
          </a:p>
        </p:txBody>
      </p:sp>
      <p:sp>
        <p:nvSpPr>
          <p:cNvPr id="8" name="Date Placeholder 7">
            <a:extLst>
              <a:ext uri="{FF2B5EF4-FFF2-40B4-BE49-F238E27FC236}">
                <a16:creationId xmlns:a16="http://schemas.microsoft.com/office/drawing/2014/main" id="{D896D7E3-D7C2-A450-3D96-C4E1DFC5AF3A}"/>
              </a:ext>
            </a:extLst>
          </p:cNvPr>
          <p:cNvSpPr>
            <a:spLocks noGrp="1"/>
          </p:cNvSpPr>
          <p:nvPr>
            <p:ph type="dt" sz="half" idx="10"/>
          </p:nvPr>
        </p:nvSpPr>
        <p:spPr>
          <a:xfrm>
            <a:off x="9875880" y="6404400"/>
            <a:ext cx="1620360" cy="143640"/>
          </a:xfrm>
        </p:spPr>
        <p:txBody>
          <a:bodyPr/>
          <a:lstStyle/>
          <a:p>
            <a:r>
              <a:rPr lang="en-US"/>
              <a:t>1/7/2025</a:t>
            </a:r>
          </a:p>
        </p:txBody>
      </p:sp>
      <p:sp>
        <p:nvSpPr>
          <p:cNvPr id="9" name="Footer Placeholder 8">
            <a:extLst>
              <a:ext uri="{FF2B5EF4-FFF2-40B4-BE49-F238E27FC236}">
                <a16:creationId xmlns:a16="http://schemas.microsoft.com/office/drawing/2014/main" id="{78480BC2-7FC8-D47F-4B7C-1DB6E1F7A019}"/>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0" name="Slide Number Placeholder 9">
            <a:extLst>
              <a:ext uri="{FF2B5EF4-FFF2-40B4-BE49-F238E27FC236}">
                <a16:creationId xmlns:a16="http://schemas.microsoft.com/office/drawing/2014/main" id="{680E50C9-9BBE-1EF5-46C7-44FB8E08DBFC}"/>
              </a:ext>
            </a:extLst>
          </p:cNvPr>
          <p:cNvSpPr>
            <a:spLocks noGrp="1"/>
          </p:cNvSpPr>
          <p:nvPr>
            <p:ph type="sldNum" sz="quarter" idx="12"/>
          </p:nvPr>
        </p:nvSpPr>
        <p:spPr/>
        <p:txBody>
          <a:bodyPr/>
          <a:lstStyle/>
          <a:p>
            <a:fld id="{2B53141B-806C-134B-AEBD-92C81C5280B5}" type="slidenum">
              <a:rPr lang="en-US" smtClean="0"/>
              <a:pPr/>
              <a:t>7</a:t>
            </a:fld>
            <a:endParaRPr lang="en-US"/>
          </a:p>
        </p:txBody>
      </p:sp>
    </p:spTree>
    <p:extLst>
      <p:ext uri="{BB962C8B-B14F-4D97-AF65-F5344CB8AC3E}">
        <p14:creationId xmlns:p14="http://schemas.microsoft.com/office/powerpoint/2010/main" val="198035128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4294967295"/>
          </p:nvPr>
        </p:nvSpPr>
        <p:spPr>
          <a:xfrm>
            <a:off x="1524000" y="836713"/>
            <a:ext cx="9220200" cy="2088233"/>
          </a:xfrm>
        </p:spPr>
        <p:txBody>
          <a:bodyPr/>
          <a:lstStyle/>
          <a:p>
            <a:pPr>
              <a:buClr>
                <a:srgbClr val="0070C0"/>
              </a:buClr>
              <a:buFont typeface="Wingdings" panose="05000000000000000000" pitchFamily="2" charset="2"/>
              <a:buChar char="Ø"/>
            </a:pPr>
            <a:r>
              <a:rPr lang="en-US" sz="2000" b="1" dirty="0">
                <a:solidFill>
                  <a:srgbClr val="FF0000"/>
                </a:solidFill>
                <a:latin typeface="Aptos" panose="020B0004020202020204" pitchFamily="34" charset="0"/>
              </a:rPr>
              <a:t>With a laser</a:t>
            </a:r>
          </a:p>
          <a:p>
            <a:pPr marL="0" indent="0">
              <a:buClr>
                <a:srgbClr val="0070C0"/>
              </a:buClr>
              <a:buNone/>
            </a:pPr>
            <a:r>
              <a:rPr lang="en-US" sz="2000" dirty="0">
                <a:latin typeface="Aptos" panose="020B0004020202020204" pitchFamily="34" charset="0"/>
              </a:rPr>
              <a:t>ESASE and similar schemes: </a:t>
            </a:r>
            <a:r>
              <a:rPr lang="en-US" sz="2000" i="1" dirty="0">
                <a:latin typeface="Aptos" panose="020B0004020202020204" pitchFamily="34" charset="0"/>
              </a:rPr>
              <a:t>[A. </a:t>
            </a:r>
            <a:r>
              <a:rPr lang="en-US" sz="2000" i="1" dirty="0" err="1">
                <a:latin typeface="Aptos" panose="020B0004020202020204" pitchFamily="34" charset="0"/>
              </a:rPr>
              <a:t>Zholents</a:t>
            </a:r>
            <a:r>
              <a:rPr lang="en-US" sz="2000" i="1" dirty="0">
                <a:latin typeface="Aptos" panose="020B0004020202020204" pitchFamily="34" charset="0"/>
              </a:rPr>
              <a:t>, PRSTAB 8, 040701, 2005]</a:t>
            </a:r>
          </a:p>
          <a:p>
            <a:pPr marL="0" indent="0">
              <a:buClr>
                <a:srgbClr val="0070C0"/>
              </a:buClr>
              <a:buNone/>
            </a:pPr>
            <a:endParaRPr lang="en-US" sz="2000" dirty="0">
              <a:latin typeface="Aptos" panose="020B0004020202020204" pitchFamily="34" charset="0"/>
            </a:endParaRPr>
          </a:p>
          <a:p>
            <a:pPr marL="0" indent="0">
              <a:buClr>
                <a:srgbClr val="0070C0"/>
              </a:buClr>
              <a:buNone/>
            </a:pPr>
            <a:endParaRPr lang="en-US" sz="2000" dirty="0">
              <a:latin typeface="Aptos" panose="020B0004020202020204" pitchFamily="34" charset="0"/>
            </a:endParaRPr>
          </a:p>
          <a:p>
            <a:pPr marL="0" indent="0">
              <a:buClr>
                <a:srgbClr val="0070C0"/>
              </a:buClr>
              <a:buNone/>
            </a:pPr>
            <a:endParaRPr lang="en-US" sz="2000" dirty="0">
              <a:latin typeface="Aptos" panose="020B0004020202020204" pitchFamily="34" charset="0"/>
            </a:endParaRPr>
          </a:p>
          <a:p>
            <a:pPr marL="0" indent="0">
              <a:buClr>
                <a:srgbClr val="0070C0"/>
              </a:buClr>
              <a:buNone/>
            </a:pPr>
            <a:endParaRPr lang="en-US" sz="200" dirty="0">
              <a:latin typeface="Aptos" panose="020B0004020202020204" pitchFamily="34" charset="0"/>
            </a:endParaRPr>
          </a:p>
          <a:p>
            <a:pPr marL="0" indent="0">
              <a:buClr>
                <a:srgbClr val="0070C0"/>
              </a:buClr>
              <a:buNone/>
            </a:pPr>
            <a:r>
              <a:rPr lang="en-US" sz="2000" dirty="0">
                <a:latin typeface="Aptos" panose="020B0004020202020204" pitchFamily="34" charset="0"/>
              </a:rPr>
              <a:t>Attosecond pulses demonstrated @ LCLS: </a:t>
            </a:r>
            <a:r>
              <a:rPr lang="en-US" sz="2000" i="1" dirty="0">
                <a:latin typeface="Aptos" panose="020B0004020202020204" pitchFamily="34" charset="0"/>
              </a:rPr>
              <a:t>[J. </a:t>
            </a:r>
            <a:r>
              <a:rPr lang="en-US" sz="2000" i="1" dirty="0" err="1">
                <a:latin typeface="Aptos" panose="020B0004020202020204" pitchFamily="34" charset="0"/>
              </a:rPr>
              <a:t>Duris</a:t>
            </a:r>
            <a:r>
              <a:rPr lang="en-US" sz="2000" i="1" dirty="0">
                <a:latin typeface="Aptos" panose="020B0004020202020204" pitchFamily="34" charset="0"/>
              </a:rPr>
              <a:t> et al, Nat. Phot. 14, 30, 2020]</a:t>
            </a:r>
            <a:endParaRPr lang="en-US" sz="2000" dirty="0">
              <a:latin typeface="Aptos" panose="020B0004020202020204" pitchFamily="34" charset="0"/>
            </a:endParaRPr>
          </a:p>
          <a:p>
            <a:pPr marL="0" indent="0">
              <a:buClr>
                <a:srgbClr val="0070C0"/>
              </a:buClr>
              <a:buNone/>
            </a:pPr>
            <a:endParaRPr lang="en-US" i="1" dirty="0">
              <a:latin typeface="Aptos" panose="020B0004020202020204" pitchFamily="34" charset="0"/>
            </a:endParaRPr>
          </a:p>
          <a:p>
            <a:pPr marL="0" indent="0">
              <a:buClr>
                <a:srgbClr val="0070C0"/>
              </a:buClr>
              <a:buNone/>
            </a:pPr>
            <a:endParaRPr lang="en-US" i="1" dirty="0">
              <a:latin typeface="Aptos" panose="020B0004020202020204" pitchFamily="34" charset="0"/>
            </a:endParaRPr>
          </a:p>
          <a:p>
            <a:pPr marL="0" indent="0">
              <a:buClr>
                <a:srgbClr val="0070C0"/>
              </a:buClr>
              <a:buNone/>
            </a:pPr>
            <a:endParaRPr lang="en-US" sz="2200"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a:buClr>
                <a:srgbClr val="0070C0"/>
              </a:buClr>
              <a:buFont typeface="Wingdings" panose="05000000000000000000" pitchFamily="2" charset="2"/>
              <a:buChar char="Ø"/>
            </a:pPr>
            <a:endParaRPr lang="en-US" dirty="0">
              <a:latin typeface="Aptos" panose="020B0004020202020204" pitchFamily="34" charset="0"/>
            </a:endParaRPr>
          </a:p>
          <a:p>
            <a:pPr lvl="1"/>
            <a:endParaRPr lang="en-US" dirty="0">
              <a:solidFill>
                <a:srgbClr val="010000"/>
              </a:solidFill>
              <a:latin typeface="Aptos" panose="020B0004020202020204" pitchFamily="34" charset="0"/>
            </a:endParaRPr>
          </a:p>
          <a:p>
            <a:pPr lvl="1"/>
            <a:endParaRPr lang="en-US" dirty="0">
              <a:solidFill>
                <a:srgbClr val="010000"/>
              </a:solidFill>
              <a:latin typeface="Aptos" panose="020B0004020202020204" pitchFamily="34" charset="0"/>
            </a:endParaRPr>
          </a:p>
          <a:p>
            <a:pPr marL="0" indent="0">
              <a:buNone/>
            </a:pPr>
            <a:endParaRPr lang="en-US" dirty="0">
              <a:solidFill>
                <a:srgbClr val="010000"/>
              </a:solidFill>
              <a:latin typeface="Aptos" panose="020B0004020202020204" pitchFamily="34" charset="0"/>
            </a:endParaRPr>
          </a:p>
          <a:p>
            <a:pPr marL="0" indent="0">
              <a:buNone/>
            </a:pPr>
            <a:endParaRPr lang="en-US" dirty="0">
              <a:latin typeface="Aptos" panose="020B0004020202020204" pitchFamily="34" charset="0"/>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820" y="1568803"/>
            <a:ext cx="7272809" cy="1107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Inhaltsplatzhalter 1"/>
          <p:cNvSpPr txBox="1">
            <a:spLocks/>
          </p:cNvSpPr>
          <p:nvPr/>
        </p:nvSpPr>
        <p:spPr>
          <a:xfrm>
            <a:off x="1653278" y="3459540"/>
            <a:ext cx="8786122" cy="5112568"/>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a:buClr>
                <a:srgbClr val="0070C0"/>
              </a:buClr>
              <a:buFont typeface="Wingdings" panose="05000000000000000000" pitchFamily="2" charset="2"/>
              <a:buChar char="Ø"/>
            </a:pPr>
            <a:r>
              <a:rPr lang="en-US" sz="2000" b="1" dirty="0">
                <a:solidFill>
                  <a:srgbClr val="FF0000"/>
                </a:solidFill>
                <a:latin typeface="Aptos" panose="020B0004020202020204" pitchFamily="34" charset="0"/>
              </a:rPr>
              <a:t>Without a laser</a:t>
            </a:r>
            <a:endParaRPr lang="en-US" sz="2000" dirty="0">
              <a:latin typeface="Aptos" panose="020B0004020202020204" pitchFamily="34" charset="0"/>
            </a:endParaRPr>
          </a:p>
          <a:p>
            <a:pPr marL="0" indent="0">
              <a:buClr>
                <a:srgbClr val="0070C0"/>
              </a:buClr>
              <a:buNone/>
            </a:pPr>
            <a:r>
              <a:rPr lang="en-US" sz="2000" dirty="0">
                <a:latin typeface="Aptos" panose="020B0004020202020204" pitchFamily="34" charset="0"/>
              </a:rPr>
              <a:t>Single spike (indicating attosecond pulses) first demonstrated at LCLS</a:t>
            </a:r>
          </a:p>
          <a:p>
            <a:pPr marL="0" indent="0">
              <a:buClr>
                <a:srgbClr val="0070C0"/>
              </a:buClr>
              <a:buNone/>
            </a:pPr>
            <a:r>
              <a:rPr lang="en-US" sz="2000" i="1" dirty="0">
                <a:latin typeface="Aptos" panose="020B0004020202020204" pitchFamily="34" charset="0"/>
              </a:rPr>
              <a:t>[S. Huang et al, PRL 119, 154801, 2017]</a:t>
            </a:r>
          </a:p>
          <a:p>
            <a:pPr marL="0" indent="0">
              <a:buClr>
                <a:srgbClr val="0070C0"/>
              </a:buClr>
              <a:buNone/>
            </a:pPr>
            <a:endParaRPr lang="en-US" sz="900"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marL="0" indent="0">
              <a:buClr>
                <a:srgbClr val="0070C0"/>
              </a:buClr>
              <a:buNone/>
            </a:pPr>
            <a:endParaRPr lang="en-US" dirty="0">
              <a:latin typeface="Aptos" panose="020B0004020202020204" pitchFamily="34" charset="0"/>
            </a:endParaRPr>
          </a:p>
          <a:p>
            <a:pPr>
              <a:buClr>
                <a:srgbClr val="0070C0"/>
              </a:buClr>
              <a:buFont typeface="Wingdings" panose="05000000000000000000" pitchFamily="2" charset="2"/>
              <a:buChar char="Ø"/>
            </a:pPr>
            <a:endParaRPr lang="en-US" dirty="0">
              <a:latin typeface="Aptos" panose="020B0004020202020204" pitchFamily="34" charset="0"/>
            </a:endParaRPr>
          </a:p>
          <a:p>
            <a:pPr lvl="1"/>
            <a:endParaRPr lang="en-US" dirty="0">
              <a:solidFill>
                <a:srgbClr val="010000"/>
              </a:solidFill>
              <a:latin typeface="Aptos" panose="020B0004020202020204" pitchFamily="34" charset="0"/>
            </a:endParaRPr>
          </a:p>
          <a:p>
            <a:pPr lvl="1"/>
            <a:endParaRPr lang="en-US" dirty="0">
              <a:solidFill>
                <a:srgbClr val="010000"/>
              </a:solidFill>
              <a:latin typeface="Aptos" panose="020B0004020202020204" pitchFamily="34" charset="0"/>
            </a:endParaRPr>
          </a:p>
          <a:p>
            <a:pPr marL="0" indent="0">
              <a:buNone/>
            </a:pPr>
            <a:endParaRPr lang="en-US" dirty="0">
              <a:solidFill>
                <a:srgbClr val="010000"/>
              </a:solidFill>
              <a:latin typeface="Aptos" panose="020B0004020202020204" pitchFamily="34" charset="0"/>
            </a:endParaRPr>
          </a:p>
          <a:p>
            <a:pPr marL="0" indent="0">
              <a:buNone/>
            </a:pPr>
            <a:endParaRPr lang="en-US" dirty="0">
              <a:latin typeface="Aptos" panose="020B0004020202020204" pitchFamily="34" charset="0"/>
            </a:endParaRPr>
          </a:p>
        </p:txBody>
      </p:sp>
      <p:sp>
        <p:nvSpPr>
          <p:cNvPr id="4" name="TextBox 3"/>
          <p:cNvSpPr txBox="1"/>
          <p:nvPr/>
        </p:nvSpPr>
        <p:spPr>
          <a:xfrm>
            <a:off x="2555405" y="2451753"/>
            <a:ext cx="914400" cy="914400"/>
          </a:xfrm>
          <a:prstGeom prst="rect">
            <a:avLst/>
          </a:prstGeom>
          <a:noFill/>
        </p:spPr>
        <p:txBody>
          <a:bodyPr wrap="none" lIns="0" tIns="0" rIns="0" bIns="0" rtlCol="0">
            <a:noAutofit/>
          </a:bodyPr>
          <a:lstStyle/>
          <a:p>
            <a:pPr algn="ctr">
              <a:lnSpc>
                <a:spcPct val="110000"/>
              </a:lnSpc>
            </a:pPr>
            <a:r>
              <a:rPr lang="de-CH" sz="2000" kern="1000" spc="30" dirty="0" err="1">
                <a:latin typeface="Aptos" panose="020B0004020202020204" pitchFamily="34" charset="0"/>
                <a:cs typeface="Franklin Gothic Book"/>
              </a:rPr>
              <a:t>energy</a:t>
            </a:r>
            <a:r>
              <a:rPr lang="de-CH" sz="2000" kern="1000" spc="30" dirty="0">
                <a:latin typeface="Aptos" panose="020B0004020202020204" pitchFamily="34" charset="0"/>
                <a:cs typeface="Franklin Gothic Book"/>
              </a:rPr>
              <a:t> </a:t>
            </a:r>
            <a:r>
              <a:rPr lang="de-CH" sz="2000" kern="1000" spc="30" dirty="0" err="1">
                <a:latin typeface="Aptos" panose="020B0004020202020204" pitchFamily="34" charset="0"/>
                <a:cs typeface="Franklin Gothic Book"/>
              </a:rPr>
              <a:t>modulation</a:t>
            </a:r>
            <a:endParaRPr lang="de-CH" sz="2000" kern="1000" spc="30" dirty="0">
              <a:latin typeface="Aptos" panose="020B0004020202020204" pitchFamily="34" charset="0"/>
              <a:cs typeface="Franklin Gothic Book"/>
            </a:endParaRPr>
          </a:p>
        </p:txBody>
      </p:sp>
      <p:sp>
        <p:nvSpPr>
          <p:cNvPr id="10" name="TextBox 9"/>
          <p:cNvSpPr txBox="1"/>
          <p:nvPr/>
        </p:nvSpPr>
        <p:spPr>
          <a:xfrm>
            <a:off x="5673453" y="2363741"/>
            <a:ext cx="914400" cy="914400"/>
          </a:xfrm>
          <a:prstGeom prst="rect">
            <a:avLst/>
          </a:prstGeom>
          <a:noFill/>
        </p:spPr>
        <p:txBody>
          <a:bodyPr wrap="none" lIns="0" tIns="0" rIns="0" bIns="0" rtlCol="0">
            <a:noAutofit/>
          </a:bodyPr>
          <a:lstStyle/>
          <a:p>
            <a:pPr algn="ctr">
              <a:lnSpc>
                <a:spcPct val="110000"/>
              </a:lnSpc>
            </a:pPr>
            <a:r>
              <a:rPr lang="de-CH" sz="2000" kern="1000" spc="30" dirty="0" err="1">
                <a:latin typeface="Aptos" panose="020B0004020202020204" pitchFamily="34" charset="0"/>
                <a:cs typeface="Franklin Gothic Book"/>
              </a:rPr>
              <a:t>density</a:t>
            </a:r>
            <a:r>
              <a:rPr lang="de-CH" sz="2000" kern="1000" spc="30" dirty="0">
                <a:latin typeface="Aptos" panose="020B0004020202020204" pitchFamily="34" charset="0"/>
                <a:cs typeface="Franklin Gothic Book"/>
              </a:rPr>
              <a:t> </a:t>
            </a:r>
            <a:r>
              <a:rPr lang="de-CH" sz="2000" kern="1000" spc="30" dirty="0" err="1">
                <a:latin typeface="Aptos" panose="020B0004020202020204" pitchFamily="34" charset="0"/>
                <a:cs typeface="Franklin Gothic Book"/>
              </a:rPr>
              <a:t>modulation</a:t>
            </a:r>
            <a:endParaRPr lang="de-CH" sz="2000" kern="1000" spc="30" dirty="0">
              <a:latin typeface="Aptos" panose="020B0004020202020204" pitchFamily="34" charset="0"/>
              <a:cs typeface="Franklin Gothic Book"/>
            </a:endParaRP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68800"/>
          <a:stretch/>
        </p:blipFill>
        <p:spPr>
          <a:xfrm>
            <a:off x="3388151" y="4489035"/>
            <a:ext cx="4965806" cy="1818464"/>
          </a:xfrm>
          <a:prstGeom prst="rect">
            <a:avLst/>
          </a:prstGeom>
        </p:spPr>
      </p:pic>
      <p:sp>
        <p:nvSpPr>
          <p:cNvPr id="8" name="PlaceHolder 1">
            <a:extLst>
              <a:ext uri="{FF2B5EF4-FFF2-40B4-BE49-F238E27FC236}">
                <a16:creationId xmlns:a16="http://schemas.microsoft.com/office/drawing/2014/main" id="{44CD431B-D04B-DA84-A4F6-DA016D903350}"/>
              </a:ext>
            </a:extLst>
          </p:cNvPr>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panose="020B0004020202020204" pitchFamily="34" charset="0"/>
              </a:rPr>
              <a:t>Make a short electron beam</a:t>
            </a:r>
            <a:endParaRPr lang="de-DE" sz="2600" b="0" strike="noStrike" spc="-1" dirty="0">
              <a:solidFill>
                <a:srgbClr val="000000"/>
              </a:solidFill>
              <a:latin typeface="Aptos" panose="020B0004020202020204" pitchFamily="34" charset="0"/>
            </a:endParaRPr>
          </a:p>
        </p:txBody>
      </p:sp>
      <p:sp>
        <p:nvSpPr>
          <p:cNvPr id="13" name="Date Placeholder 12">
            <a:extLst>
              <a:ext uri="{FF2B5EF4-FFF2-40B4-BE49-F238E27FC236}">
                <a16:creationId xmlns:a16="http://schemas.microsoft.com/office/drawing/2014/main" id="{9D7F6489-B971-789A-D714-591A69F26465}"/>
              </a:ext>
            </a:extLst>
          </p:cNvPr>
          <p:cNvSpPr>
            <a:spLocks noGrp="1"/>
          </p:cNvSpPr>
          <p:nvPr>
            <p:ph type="dt" sz="half" idx="10"/>
          </p:nvPr>
        </p:nvSpPr>
        <p:spPr>
          <a:xfrm>
            <a:off x="9875880" y="6404400"/>
            <a:ext cx="1620360" cy="143640"/>
          </a:xfrm>
        </p:spPr>
        <p:txBody>
          <a:bodyPr/>
          <a:lstStyle/>
          <a:p>
            <a:r>
              <a:rPr lang="en-US"/>
              <a:t>1/7/2025</a:t>
            </a:r>
          </a:p>
        </p:txBody>
      </p:sp>
      <p:sp>
        <p:nvSpPr>
          <p:cNvPr id="14" name="Footer Placeholder 13">
            <a:extLst>
              <a:ext uri="{FF2B5EF4-FFF2-40B4-BE49-F238E27FC236}">
                <a16:creationId xmlns:a16="http://schemas.microsoft.com/office/drawing/2014/main" id="{E7890781-1878-8807-6F10-C070F1A2F836}"/>
              </a:ext>
            </a:extLst>
          </p:cNvPr>
          <p:cNvSpPr>
            <a:spLocks noGrp="1"/>
          </p:cNvSpPr>
          <p:nvPr>
            <p:ph type="ftr" sz="quarter" idx="11"/>
          </p:nvPr>
        </p:nvSpPr>
        <p:spPr>
          <a:xfrm>
            <a:off x="1614600" y="6404400"/>
            <a:ext cx="8044920" cy="143640"/>
          </a:xfrm>
        </p:spPr>
        <p:txBody>
          <a:bodyPr/>
          <a:lstStyle/>
          <a:p>
            <a:r>
              <a:rPr lang="en-US"/>
              <a:t>PSI Center for Accelerator Science and Engineering</a:t>
            </a:r>
          </a:p>
        </p:txBody>
      </p:sp>
      <p:sp>
        <p:nvSpPr>
          <p:cNvPr id="15" name="Slide Number Placeholder 14">
            <a:extLst>
              <a:ext uri="{FF2B5EF4-FFF2-40B4-BE49-F238E27FC236}">
                <a16:creationId xmlns:a16="http://schemas.microsoft.com/office/drawing/2014/main" id="{B70422A8-05AD-510B-E70D-8803DBC36615}"/>
              </a:ext>
            </a:extLst>
          </p:cNvPr>
          <p:cNvSpPr>
            <a:spLocks noGrp="1"/>
          </p:cNvSpPr>
          <p:nvPr>
            <p:ph type="sldNum" sz="quarter" idx="12"/>
          </p:nvPr>
        </p:nvSpPr>
        <p:spPr/>
        <p:txBody>
          <a:bodyPr/>
          <a:lstStyle/>
          <a:p>
            <a:fld id="{2B53141B-806C-134B-AEBD-92C81C5280B5}" type="slidenum">
              <a:rPr lang="en-US" smtClean="0"/>
              <a:pPr/>
              <a:t>8</a:t>
            </a:fld>
            <a:endParaRPr lang="en-US"/>
          </a:p>
        </p:txBody>
      </p:sp>
      <p:pic>
        <p:nvPicPr>
          <p:cNvPr id="3" name="Picture 10">
            <a:extLst>
              <a:ext uri="{FF2B5EF4-FFF2-40B4-BE49-F238E27FC236}">
                <a16:creationId xmlns:a16="http://schemas.microsoft.com/office/drawing/2014/main" id="{917A03C9-F6C8-C718-D7F9-5B762291A044}"/>
              </a:ext>
            </a:extLst>
          </p:cNvPr>
          <p:cNvPicPr/>
          <p:nvPr/>
        </p:nvPicPr>
        <p:blipFill>
          <a:blip r:embed="rId5"/>
          <a:stretch/>
        </p:blipFill>
        <p:spPr>
          <a:xfrm>
            <a:off x="8025775" y="1607507"/>
            <a:ext cx="2933280" cy="1110627"/>
          </a:xfrm>
          <a:prstGeom prst="rect">
            <a:avLst/>
          </a:prstGeom>
          <a:ln w="0">
            <a:noFill/>
          </a:ln>
        </p:spPr>
      </p:pic>
    </p:spTree>
    <p:extLst>
      <p:ext uri="{BB962C8B-B14F-4D97-AF65-F5344CB8AC3E}">
        <p14:creationId xmlns:p14="http://schemas.microsoft.com/office/powerpoint/2010/main" val="6573567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3" name="PlaceHolder 1"/>
          <p:cNvSpPr>
            <a:spLocks noGrp="1"/>
          </p:cNvSpPr>
          <p:nvPr>
            <p:ph type="title"/>
          </p:nvPr>
        </p:nvSpPr>
        <p:spPr>
          <a:xfrm>
            <a:off x="695160" y="278280"/>
            <a:ext cx="8964360" cy="810000"/>
          </a:xfrm>
          <a:prstGeom prst="rect">
            <a:avLst/>
          </a:prstGeom>
          <a:noFill/>
          <a:ln w="0">
            <a:noFill/>
          </a:ln>
        </p:spPr>
        <p:txBody>
          <a:bodyPr lIns="0" tIns="0" rIns="0" bIns="0" anchor="t">
            <a:noAutofit/>
          </a:bodyPr>
          <a:lstStyle/>
          <a:p>
            <a:pPr>
              <a:lnSpc>
                <a:spcPct val="100000"/>
              </a:lnSpc>
              <a:buNone/>
            </a:pPr>
            <a:r>
              <a:rPr lang="en-GB" sz="2600" b="1" strike="noStrike" spc="-1" dirty="0">
                <a:solidFill>
                  <a:srgbClr val="000000"/>
                </a:solidFill>
                <a:latin typeface="Aptos"/>
              </a:rPr>
              <a:t>Make a short electron beam at </a:t>
            </a:r>
            <a:r>
              <a:rPr lang="en-GB" sz="2600" b="1" strike="noStrike" spc="-1" dirty="0" err="1">
                <a:solidFill>
                  <a:srgbClr val="000000"/>
                </a:solidFill>
                <a:latin typeface="Aptos"/>
              </a:rPr>
              <a:t>SwissFEL</a:t>
            </a:r>
            <a:endParaRPr lang="de-DE" sz="2600" b="0" strike="noStrike" spc="-1" dirty="0">
              <a:solidFill>
                <a:srgbClr val="000000"/>
              </a:solidFill>
              <a:latin typeface="Aptos"/>
            </a:endParaRPr>
          </a:p>
        </p:txBody>
      </p:sp>
      <p:grpSp>
        <p:nvGrpSpPr>
          <p:cNvPr id="6" name="Group 5">
            <a:extLst>
              <a:ext uri="{FF2B5EF4-FFF2-40B4-BE49-F238E27FC236}">
                <a16:creationId xmlns:a16="http://schemas.microsoft.com/office/drawing/2014/main" id="{FBD634C1-CDE4-D2B7-E462-EF1FE3EE9B57}"/>
              </a:ext>
            </a:extLst>
          </p:cNvPr>
          <p:cNvGrpSpPr/>
          <p:nvPr/>
        </p:nvGrpSpPr>
        <p:grpSpPr>
          <a:xfrm>
            <a:off x="479376" y="1272573"/>
            <a:ext cx="4754880" cy="5217099"/>
            <a:chOff x="1929771" y="970338"/>
            <a:chExt cx="4754880" cy="5217099"/>
          </a:xfrm>
        </p:grpSpPr>
        <p:pic>
          <p:nvPicPr>
            <p:cNvPr id="1544" name="Picture 1"/>
            <p:cNvPicPr/>
            <p:nvPr/>
          </p:nvPicPr>
          <p:blipFill>
            <a:blip r:embed="rId3"/>
            <a:srcRect t="8789"/>
            <a:stretch/>
          </p:blipFill>
          <p:spPr>
            <a:xfrm>
              <a:off x="1964331" y="970338"/>
              <a:ext cx="4537440" cy="2211120"/>
            </a:xfrm>
            <a:prstGeom prst="rect">
              <a:avLst/>
            </a:prstGeom>
            <a:ln w="0">
              <a:noFill/>
            </a:ln>
          </p:spPr>
        </p:pic>
        <p:sp>
          <p:nvSpPr>
            <p:cNvPr id="1545" name="TextBox 4"/>
            <p:cNvSpPr/>
            <p:nvPr/>
          </p:nvSpPr>
          <p:spPr>
            <a:xfrm>
              <a:off x="2592327" y="1187155"/>
              <a:ext cx="1593132" cy="135288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noAutofit/>
            </a:bodyPr>
            <a:lstStyle/>
            <a:p>
              <a:pPr algn="ctr">
                <a:lnSpc>
                  <a:spcPct val="100000"/>
                </a:lnSpc>
                <a:buNone/>
              </a:pPr>
              <a:r>
                <a:rPr lang="en-US" b="0" i="1" strike="noStrike" spc="29" dirty="0">
                  <a:solidFill>
                    <a:srgbClr val="000000"/>
                  </a:solidFill>
                  <a:latin typeface="Aptos"/>
                  <a:ea typeface="DejaVu Sans"/>
                </a:rPr>
                <a:t>Single shot </a:t>
              </a:r>
            </a:p>
            <a:p>
              <a:pPr algn="ctr">
                <a:lnSpc>
                  <a:spcPct val="100000"/>
                </a:lnSpc>
                <a:buNone/>
              </a:pPr>
              <a:r>
                <a:rPr lang="en-US" b="0" i="1" strike="noStrike" spc="29" dirty="0">
                  <a:solidFill>
                    <a:srgbClr val="000000"/>
                  </a:solidFill>
                  <a:latin typeface="Aptos"/>
                  <a:ea typeface="DejaVu Sans"/>
                </a:rPr>
                <a:t>spectrum in </a:t>
              </a:r>
              <a:endParaRPr lang="en-US" b="0" i="1" strike="noStrike" spc="-1" dirty="0">
                <a:latin typeface="Aptos"/>
              </a:endParaRPr>
            </a:p>
            <a:p>
              <a:pPr algn="ctr">
                <a:lnSpc>
                  <a:spcPct val="100000"/>
                </a:lnSpc>
                <a:buNone/>
              </a:pPr>
              <a:r>
                <a:rPr lang="en-US" b="0" i="1" strike="noStrike" spc="29" dirty="0">
                  <a:solidFill>
                    <a:srgbClr val="000000"/>
                  </a:solidFill>
                  <a:latin typeface="Aptos"/>
                  <a:ea typeface="DejaVu Sans"/>
                </a:rPr>
                <a:t>Aramis (</a:t>
              </a:r>
              <a:r>
                <a:rPr lang="el-GR" b="0" i="1" strike="noStrike" spc="29" dirty="0">
                  <a:solidFill>
                    <a:srgbClr val="000000"/>
                  </a:solidFill>
                  <a:latin typeface="Aptos"/>
                  <a:ea typeface="DejaVu Sans"/>
                </a:rPr>
                <a:t>σ</a:t>
              </a:r>
              <a:r>
                <a:rPr lang="en-US" b="0" i="1" strike="noStrike" spc="29" dirty="0">
                  <a:solidFill>
                    <a:srgbClr val="000000"/>
                  </a:solidFill>
                  <a:latin typeface="Aptos"/>
                  <a:ea typeface="DejaVu Sans"/>
                </a:rPr>
                <a:t>&lt;0.2 fs)</a:t>
              </a:r>
              <a:endParaRPr lang="en-US" b="0" i="1" strike="noStrike" spc="-1" dirty="0">
                <a:latin typeface="Aptos"/>
              </a:endParaRPr>
            </a:p>
          </p:txBody>
        </p:sp>
        <p:pic>
          <p:nvPicPr>
            <p:cNvPr id="1546" name="Picture 2"/>
            <p:cNvPicPr/>
            <p:nvPr/>
          </p:nvPicPr>
          <p:blipFill>
            <a:blip r:embed="rId4"/>
            <a:srcRect t="51805"/>
            <a:stretch/>
          </p:blipFill>
          <p:spPr>
            <a:xfrm>
              <a:off x="1929771" y="3646917"/>
              <a:ext cx="4754880" cy="2540520"/>
            </a:xfrm>
            <a:prstGeom prst="rect">
              <a:avLst/>
            </a:prstGeom>
            <a:ln w="0">
              <a:noFill/>
            </a:ln>
          </p:spPr>
        </p:pic>
        <p:sp>
          <p:nvSpPr>
            <p:cNvPr id="1547" name="TextBox 5"/>
            <p:cNvSpPr/>
            <p:nvPr/>
          </p:nvSpPr>
          <p:spPr>
            <a:xfrm>
              <a:off x="3025958" y="3746478"/>
              <a:ext cx="2737941" cy="553998"/>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t">
              <a:spAutoFit/>
            </a:bodyPr>
            <a:lstStyle/>
            <a:p>
              <a:pPr algn="ctr">
                <a:lnSpc>
                  <a:spcPct val="100000"/>
                </a:lnSpc>
                <a:buNone/>
              </a:pPr>
              <a:r>
                <a:rPr lang="en-US" b="0" i="1" strike="noStrike" spc="29" dirty="0">
                  <a:solidFill>
                    <a:srgbClr val="000000"/>
                  </a:solidFill>
                  <a:latin typeface="Aptos"/>
                  <a:ea typeface="DejaVu Sans"/>
                </a:rPr>
                <a:t>Several single-shot spectra in Athos (</a:t>
              </a:r>
              <a:r>
                <a:rPr lang="el-GR" b="0" i="1" strike="noStrike" spc="29" dirty="0">
                  <a:solidFill>
                    <a:srgbClr val="000000"/>
                  </a:solidFill>
                  <a:latin typeface="Aptos"/>
                  <a:ea typeface="DejaVu Sans"/>
                </a:rPr>
                <a:t>σ</a:t>
              </a:r>
              <a:r>
                <a:rPr lang="en-US" b="0" i="1" strike="noStrike" spc="29" dirty="0">
                  <a:solidFill>
                    <a:srgbClr val="000000"/>
                  </a:solidFill>
                  <a:latin typeface="Aptos"/>
                  <a:ea typeface="DejaVu Sans"/>
                </a:rPr>
                <a:t>&lt;0.4 fs)</a:t>
              </a:r>
              <a:endParaRPr lang="en-US" b="0" i="1" strike="noStrike" spc="-1" dirty="0">
                <a:latin typeface="Aptos"/>
              </a:endParaRPr>
            </a:p>
          </p:txBody>
        </p:sp>
      </p:grpSp>
      <p:sp>
        <p:nvSpPr>
          <p:cNvPr id="1549" name="TextBox 6"/>
          <p:cNvSpPr/>
          <p:nvPr/>
        </p:nvSpPr>
        <p:spPr>
          <a:xfrm>
            <a:off x="6947554" y="108732"/>
            <a:ext cx="3750755" cy="830997"/>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t">
            <a:spAutoFit/>
          </a:bodyPr>
          <a:lstStyle/>
          <a:p>
            <a:pPr algn="ctr">
              <a:lnSpc>
                <a:spcPct val="100000"/>
              </a:lnSpc>
              <a:buNone/>
            </a:pPr>
            <a:r>
              <a:rPr lang="en-US" b="0" i="1" strike="noStrike" spc="29" dirty="0">
                <a:solidFill>
                  <a:srgbClr val="000000"/>
                </a:solidFill>
                <a:latin typeface="Aptos"/>
                <a:ea typeface="DejaVu Sans"/>
              </a:rPr>
              <a:t>Time-resolved measurements in Athos with RF deflector (</a:t>
            </a:r>
            <a:r>
              <a:rPr lang="el-GR" b="0" i="1" strike="noStrike" spc="29" dirty="0">
                <a:solidFill>
                  <a:srgbClr val="000000"/>
                </a:solidFill>
                <a:latin typeface="Aptos"/>
                <a:ea typeface="DejaVu Sans"/>
              </a:rPr>
              <a:t>σ</a:t>
            </a:r>
            <a:r>
              <a:rPr lang="en-US" b="0" i="1" strike="noStrike" spc="29" dirty="0">
                <a:solidFill>
                  <a:srgbClr val="000000"/>
                </a:solidFill>
                <a:latin typeface="Aptos"/>
                <a:ea typeface="DejaVu Sans"/>
              </a:rPr>
              <a:t>=0.57±0.22 fs, resolution limited)</a:t>
            </a:r>
            <a:endParaRPr lang="en-US" b="0" i="1" strike="noStrike" spc="-1" dirty="0">
              <a:latin typeface="Aptos"/>
            </a:endParaRPr>
          </a:p>
        </p:txBody>
      </p:sp>
      <p:sp>
        <p:nvSpPr>
          <p:cNvPr id="3" name="PlaceHolder 2"/>
          <p:cNvSpPr>
            <a:spLocks noGrp="1"/>
          </p:cNvSpPr>
          <p:nvPr>
            <p:ph type="ftr" idx="2"/>
          </p:nvPr>
        </p:nvSpPr>
        <p:spPr/>
        <p:txBody>
          <a:bodyPr/>
          <a:lstStyle/>
          <a:p>
            <a:r>
              <a:t>PSI Center for Accelerator Science and Engineering</a:t>
            </a:r>
          </a:p>
        </p:txBody>
      </p:sp>
      <p:sp>
        <p:nvSpPr>
          <p:cNvPr id="5" name="PlaceHolder 4"/>
          <p:cNvSpPr>
            <a:spLocks noGrp="1"/>
          </p:cNvSpPr>
          <p:nvPr>
            <p:ph type="dt" idx="1"/>
          </p:nvPr>
        </p:nvSpPr>
        <p:spPr/>
        <p:txBody>
          <a:bodyPr/>
          <a:lstStyle/>
          <a:p>
            <a:r>
              <a:rPr lang="en-US"/>
              <a:t>1/7/2025</a:t>
            </a:r>
          </a:p>
        </p:txBody>
      </p:sp>
      <p:pic>
        <p:nvPicPr>
          <p:cNvPr id="7" name="Picture 6">
            <a:extLst>
              <a:ext uri="{FF2B5EF4-FFF2-40B4-BE49-F238E27FC236}">
                <a16:creationId xmlns:a16="http://schemas.microsoft.com/office/drawing/2014/main" id="{CC009BCA-A684-B0BE-5C03-28B78F05D210}"/>
              </a:ext>
            </a:extLst>
          </p:cNvPr>
          <p:cNvPicPr>
            <a:picLocks noChangeAspect="1"/>
          </p:cNvPicPr>
          <p:nvPr/>
        </p:nvPicPr>
        <p:blipFill>
          <a:blip r:embed="rId5"/>
          <a:stretch>
            <a:fillRect/>
          </a:stretch>
        </p:blipFill>
        <p:spPr>
          <a:xfrm>
            <a:off x="6617725" y="2750320"/>
            <a:ext cx="4080585" cy="3512812"/>
          </a:xfrm>
          <a:prstGeom prst="rect">
            <a:avLst/>
          </a:prstGeom>
        </p:spPr>
      </p:pic>
      <p:pic>
        <p:nvPicPr>
          <p:cNvPr id="9" name="Picture 8">
            <a:extLst>
              <a:ext uri="{FF2B5EF4-FFF2-40B4-BE49-F238E27FC236}">
                <a16:creationId xmlns:a16="http://schemas.microsoft.com/office/drawing/2014/main" id="{78E55261-75EE-6BE7-61A0-98D116ABF1AE}"/>
              </a:ext>
            </a:extLst>
          </p:cNvPr>
          <p:cNvPicPr>
            <a:picLocks noChangeAspect="1"/>
          </p:cNvPicPr>
          <p:nvPr/>
        </p:nvPicPr>
        <p:blipFill>
          <a:blip r:embed="rId6"/>
          <a:stretch>
            <a:fillRect/>
          </a:stretch>
        </p:blipFill>
        <p:spPr>
          <a:xfrm>
            <a:off x="6495417" y="965653"/>
            <a:ext cx="4271392" cy="3203544"/>
          </a:xfrm>
          <a:prstGeom prst="rect">
            <a:avLst/>
          </a:prstGeom>
        </p:spPr>
      </p:pic>
      <p:sp>
        <p:nvSpPr>
          <p:cNvPr id="11" name="TextBox 10">
            <a:extLst>
              <a:ext uri="{FF2B5EF4-FFF2-40B4-BE49-F238E27FC236}">
                <a16:creationId xmlns:a16="http://schemas.microsoft.com/office/drawing/2014/main" id="{F527051B-EA24-4C83-0089-5ACD3BAF84F1}"/>
              </a:ext>
            </a:extLst>
          </p:cNvPr>
          <p:cNvSpPr txBox="1"/>
          <p:nvPr/>
        </p:nvSpPr>
        <p:spPr>
          <a:xfrm>
            <a:off x="335360" y="828253"/>
            <a:ext cx="6093912" cy="369332"/>
          </a:xfrm>
          <a:prstGeom prst="rect">
            <a:avLst/>
          </a:prstGeom>
          <a:noFill/>
        </p:spPr>
        <p:txBody>
          <a:bodyPr wrap="square">
            <a:spAutoFit/>
          </a:bodyPr>
          <a:lstStyle/>
          <a:p>
            <a:pPr marL="0" indent="0">
              <a:buClr>
                <a:srgbClr val="0070C0"/>
              </a:buClr>
              <a:buNone/>
            </a:pPr>
            <a:r>
              <a:rPr lang="en-US" dirty="0">
                <a:latin typeface="Aptos" panose="020B0004020202020204" pitchFamily="34" charset="0"/>
              </a:rPr>
              <a:t>In Aramis: </a:t>
            </a:r>
            <a:r>
              <a:rPr lang="en-US" i="1" dirty="0">
                <a:latin typeface="Aptos" panose="020B0004020202020204" pitchFamily="34" charset="0"/>
              </a:rPr>
              <a:t>[A. </a:t>
            </a:r>
            <a:r>
              <a:rPr lang="en-US" i="1" dirty="0" err="1">
                <a:latin typeface="Aptos" panose="020B0004020202020204" pitchFamily="34" charset="0"/>
              </a:rPr>
              <a:t>Malyzhenkov</a:t>
            </a:r>
            <a:r>
              <a:rPr lang="en-US" i="1" dirty="0">
                <a:latin typeface="Aptos" panose="020B0004020202020204" pitchFamily="34" charset="0"/>
              </a:rPr>
              <a:t> et al, PRR, 2, 042018(R), 2020]</a:t>
            </a:r>
            <a:endParaRPr lang="en-US" sz="2400" dirty="0">
              <a:latin typeface="Aptos" panose="020B0004020202020204" pitchFamily="34" charset="0"/>
            </a:endParaRPr>
          </a:p>
        </p:txBody>
      </p:sp>
      <p:sp>
        <p:nvSpPr>
          <p:cNvPr id="12" name="TextBox 11">
            <a:extLst>
              <a:ext uri="{FF2B5EF4-FFF2-40B4-BE49-F238E27FC236}">
                <a16:creationId xmlns:a16="http://schemas.microsoft.com/office/drawing/2014/main" id="{C881CADC-6074-3DC5-2353-BB172CF08D63}"/>
              </a:ext>
            </a:extLst>
          </p:cNvPr>
          <p:cNvSpPr txBox="1"/>
          <p:nvPr/>
        </p:nvSpPr>
        <p:spPr>
          <a:xfrm>
            <a:off x="490741" y="3508279"/>
            <a:ext cx="6093912" cy="369332"/>
          </a:xfrm>
          <a:prstGeom prst="rect">
            <a:avLst/>
          </a:prstGeom>
          <a:noFill/>
        </p:spPr>
        <p:txBody>
          <a:bodyPr wrap="square">
            <a:spAutoFit/>
          </a:bodyPr>
          <a:lstStyle/>
          <a:p>
            <a:pPr marL="0" indent="0">
              <a:buClr>
                <a:srgbClr val="0070C0"/>
              </a:buClr>
              <a:buNone/>
            </a:pPr>
            <a:r>
              <a:rPr lang="en-US" dirty="0">
                <a:latin typeface="Aptos" panose="020B0004020202020204" pitchFamily="34" charset="0"/>
              </a:rPr>
              <a:t>In Athos: </a:t>
            </a:r>
            <a:r>
              <a:rPr lang="en-US" sz="1800" i="1" dirty="0">
                <a:latin typeface="Aptos" panose="020B0004020202020204" pitchFamily="34" charset="0"/>
              </a:rPr>
              <a:t>[E. Prat et al, APL Photonics 8, 111302, 2023]</a:t>
            </a:r>
            <a:endParaRPr lang="en-US" sz="2400" dirty="0">
              <a:latin typeface="Aptos" panose="020B0004020202020204" pitchFamily="34" charset="0"/>
            </a:endParaRPr>
          </a:p>
        </p:txBody>
      </p:sp>
      <p:sp>
        <p:nvSpPr>
          <p:cNvPr id="14" name="TextBox 13">
            <a:extLst>
              <a:ext uri="{FF2B5EF4-FFF2-40B4-BE49-F238E27FC236}">
                <a16:creationId xmlns:a16="http://schemas.microsoft.com/office/drawing/2014/main" id="{5901D8E6-8551-C6D6-AB60-59381B2FC563}"/>
              </a:ext>
            </a:extLst>
          </p:cNvPr>
          <p:cNvSpPr txBox="1"/>
          <p:nvPr/>
        </p:nvSpPr>
        <p:spPr>
          <a:xfrm>
            <a:off x="10766809" y="2291017"/>
            <a:ext cx="1314970" cy="2031325"/>
          </a:xfrm>
          <a:prstGeom prst="rect">
            <a:avLst/>
          </a:prstGeom>
          <a:noFill/>
        </p:spPr>
        <p:txBody>
          <a:bodyPr wrap="square">
            <a:spAutoFit/>
          </a:bodyPr>
          <a:lstStyle/>
          <a:p>
            <a:pPr algn="ctr"/>
            <a:r>
              <a:rPr lang="en-US" sz="1800" i="1" dirty="0">
                <a:latin typeface="Aptos" panose="020B0004020202020204" pitchFamily="34" charset="0"/>
              </a:rPr>
              <a:t>[E. Prat et al, Advanced Photonics 7(2), 026002, 2025]</a:t>
            </a:r>
            <a:endParaRPr lang="en-US" dirty="0"/>
          </a:p>
        </p:txBody>
      </p:sp>
      <p:sp>
        <p:nvSpPr>
          <p:cNvPr id="15" name="Slide Number Placeholder 14">
            <a:extLst>
              <a:ext uri="{FF2B5EF4-FFF2-40B4-BE49-F238E27FC236}">
                <a16:creationId xmlns:a16="http://schemas.microsoft.com/office/drawing/2014/main" id="{442C2C8E-30B2-5761-C596-E80BC9C7623D}"/>
              </a:ext>
            </a:extLst>
          </p:cNvPr>
          <p:cNvSpPr>
            <a:spLocks noGrp="1"/>
          </p:cNvSpPr>
          <p:nvPr>
            <p:ph type="sldNum" idx="3"/>
          </p:nvPr>
        </p:nvSpPr>
        <p:spPr/>
        <p:txBody>
          <a:bodyPr/>
          <a:lstStyle/>
          <a:p>
            <a:fld id="{39856B25-14E5-4B6E-BF2B-5D2547E2F1D2}" type="slidenum">
              <a:rPr lang="en-US" smtClean="0"/>
              <a:t>9</a:t>
            </a:fld>
            <a:endParaRPr lang="en-US"/>
          </a:p>
        </p:txBody>
      </p:sp>
    </p:spTree>
    <p:extLst>
      <p:ext uri="{BB962C8B-B14F-4D97-AF65-F5344CB8AC3E}">
        <p14:creationId xmlns:p14="http://schemas.microsoft.com/office/powerpoint/2010/main" val="24648672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4490</Words>
  <Application>Microsoft Office PowerPoint</Application>
  <PresentationFormat>Widescreen</PresentationFormat>
  <Paragraphs>667</Paragraphs>
  <Slides>48</Slides>
  <Notes>27</Notes>
  <HiddenSlides>0</HiddenSlides>
  <MMClips>1</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48</vt:i4>
      </vt:variant>
    </vt:vector>
  </HeadingPairs>
  <TitlesOfParts>
    <vt:vector size="63" baseType="lpstr">
      <vt:lpstr>Aptos</vt:lpstr>
      <vt:lpstr>Arial</vt:lpstr>
      <vt:lpstr>Arial Narrow</vt:lpstr>
      <vt:lpstr>Calibri</vt:lpstr>
      <vt:lpstr>Cambria Math</vt:lpstr>
      <vt:lpstr>Franklin Gothic Book</vt:lpstr>
      <vt:lpstr>Symbol</vt:lpstr>
      <vt:lpstr>Times</vt:lpstr>
      <vt:lpstr>Times New Roman</vt:lpstr>
      <vt:lpstr>Wingdings</vt:lpstr>
      <vt:lpstr>ヒラギノ角ゴ Pro W3</vt:lpstr>
      <vt:lpstr>Office Theme</vt:lpstr>
      <vt:lpstr>Office Theme</vt:lpstr>
      <vt:lpstr>Benutzerdefiniertes Design</vt:lpstr>
      <vt:lpstr>Equation</vt:lpstr>
      <vt:lpstr>Beyond standard X-ray free-electron laser pulses</vt:lpstr>
      <vt:lpstr>Contents</vt:lpstr>
      <vt:lpstr>Introduction</vt:lpstr>
      <vt:lpstr>Introduction: standard SASE, seeded, and ultra-short pulses</vt:lpstr>
      <vt:lpstr>Introduction</vt:lpstr>
      <vt:lpstr>Short pulses</vt:lpstr>
      <vt:lpstr>Introduction</vt:lpstr>
      <vt:lpstr>Make a short electron beam</vt:lpstr>
      <vt:lpstr>Make a short electron beam at SwissFEL</vt:lpstr>
      <vt:lpstr>PowerPoint Presentation</vt:lpstr>
      <vt:lpstr>PowerPoint Presentation</vt:lpstr>
      <vt:lpstr>Short pulses from tilted beams at SwissFEL</vt:lpstr>
      <vt:lpstr>High powers</vt:lpstr>
      <vt:lpstr>Introduction</vt:lpstr>
      <vt:lpstr>Tapering</vt:lpstr>
      <vt:lpstr>Tapering</vt:lpstr>
      <vt:lpstr>PowerPoint Presentation</vt:lpstr>
      <vt:lpstr>PowerPoint Presentation</vt:lpstr>
      <vt:lpstr>PowerPoint Presentation</vt:lpstr>
      <vt:lpstr>Superradiance with tilted electron beams at SwissFEL</vt:lpstr>
      <vt:lpstr>Superradiance with single spike and TW power at LCLS</vt:lpstr>
      <vt:lpstr>Control of bandwidth and longitudinal coherence</vt:lpstr>
      <vt:lpstr>Introduction</vt:lpstr>
      <vt:lpstr>External seeding</vt:lpstr>
      <vt:lpstr>Direct seeding with high-harmonic generation (HHG)</vt:lpstr>
      <vt:lpstr>High-gain harmonic generation (HGHG)</vt:lpstr>
      <vt:lpstr>Echo-enabled harmonic generation (EEHG)</vt:lpstr>
      <vt:lpstr>EEHG at SwissFEL</vt:lpstr>
      <vt:lpstr>Self seeding</vt:lpstr>
      <vt:lpstr>Self seeding</vt:lpstr>
      <vt:lpstr>Self seeding</vt:lpstr>
      <vt:lpstr>Increase of coherence length</vt:lpstr>
      <vt:lpstr>Mode-coupled (MC) and mode-locked (ML) SASE</vt:lpstr>
      <vt:lpstr>MC-SASE and high-brightness (HB) SASE</vt:lpstr>
      <vt:lpstr>Experimental demonstration of MC-SASE and HB-SASE</vt:lpstr>
      <vt:lpstr>Tunability of MC-SASE</vt:lpstr>
      <vt:lpstr>Experimental demonstration of ML-SASE</vt:lpstr>
      <vt:lpstr>Large bandwidth</vt:lpstr>
      <vt:lpstr>PowerPoint Presentation</vt:lpstr>
      <vt:lpstr>PowerPoint Presentation</vt:lpstr>
      <vt:lpstr>Multiple colors</vt:lpstr>
      <vt:lpstr>Introduction</vt:lpstr>
      <vt:lpstr>PowerPoint Presentation</vt:lpstr>
      <vt:lpstr>PowerPoint Presentation</vt:lpstr>
      <vt:lpstr>PowerPoint Presentation</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Checkliste PPT-Vorlagen</dc:title>
  <dc:subject/>
  <dc:creator>Prat Costa Eduard</dc:creator>
  <dc:description>erstellt durch Vorlagenbauer.ch</dc:description>
  <cp:lastModifiedBy>Prat Costa Eduard</cp:lastModifiedBy>
  <cp:revision>247</cp:revision>
  <dcterms:created xsi:type="dcterms:W3CDTF">2024-08-05T10:25:43Z</dcterms:created>
  <dcterms:modified xsi:type="dcterms:W3CDTF">2025-07-02T09:06:06Z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y fmtid="{D5CDD505-2E9C-101B-9397-08002B2CF9AE}" pid="4" name="PresentationFormat">
    <vt:lpwstr>Breitbild</vt:lpwstr>
  </property>
  <property fmtid="{D5CDD505-2E9C-101B-9397-08002B2CF9AE}" pid="5" name="Slides">
    <vt:r8>41</vt:r8>
  </property>
</Properties>
</file>