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9"/>
  </p:notesMasterIdLst>
  <p:handoutMasterIdLst>
    <p:handoutMasterId r:id="rId10"/>
  </p:handoutMasterIdLst>
  <p:sldIdLst>
    <p:sldId id="331" r:id="rId2"/>
    <p:sldId id="333" r:id="rId3"/>
    <p:sldId id="332" r:id="rId4"/>
    <p:sldId id="334" r:id="rId5"/>
    <p:sldId id="337" r:id="rId6"/>
    <p:sldId id="335" r:id="rId7"/>
    <p:sldId id="336" r:id="rId8"/>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000"/>
    <a:srgbClr val="FFFFFF"/>
    <a:srgbClr val="808080"/>
    <a:srgbClr val="000000"/>
    <a:srgbClr val="FDCA00"/>
    <a:srgbClr val="EF5B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7274" autoAdjust="0"/>
  </p:normalViewPr>
  <p:slideViewPr>
    <p:cSldViewPr snapToObjects="1">
      <p:cViewPr varScale="1">
        <p:scale>
          <a:sx n="161" d="100"/>
          <a:sy n="161" d="100"/>
        </p:scale>
        <p:origin x="156" y="318"/>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GB" noProof="0" dirty="0"/>
              <a:t>Insert the title of your </a:t>
            </a:r>
            <a:br>
              <a:rPr lang="en-GB" noProof="0" dirty="0"/>
            </a:br>
            <a:r>
              <a:rPr lang="en-GB" noProof="0" dirty="0"/>
              <a:t>presentation here</a:t>
            </a:r>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GB" noProof="0" dirty="0"/>
              <a:t>First name and name Author  ::  Function  ::  Paul Scherrer Institute</a:t>
            </a:r>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mn-lt"/>
                <a:cs typeface="Arial" charset="0"/>
              </a:rPr>
              <a:t>WIR SCHAFFEN WISSEN – HEUTE FÜR MORGEN</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a:t>Insert the occasion and date of your presentation here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a:effectLst/>
              </a:rPr>
              <a:t>Enter slide title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noProof="0" dirty="0"/>
          </a:p>
        </p:txBody>
      </p:sp>
      <p:sp>
        <p:nvSpPr>
          <p:cNvPr id="14" name="Textplatzhalter 13"/>
          <p:cNvSpPr>
            <a:spLocks noGrp="1"/>
          </p:cNvSpPr>
          <p:nvPr>
            <p:ph type="body" sz="quarter" idx="13" hasCustomPrompt="1"/>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a:t>Edit master text format</a:t>
            </a:r>
          </a:p>
          <a:p>
            <a:pPr lvl="1"/>
            <a:r>
              <a:rPr lang="en-GB" noProof="0" dirty="0"/>
              <a:t>Second level</a:t>
            </a:r>
            <a:endParaRPr lang="de-DE" dirty="0"/>
          </a:p>
          <a:p>
            <a:pPr lvl="2"/>
            <a:r>
              <a:rPr lang="en-GB" noProof="0" dirty="0"/>
              <a:t>Third level</a:t>
            </a:r>
            <a:endParaRPr lang="de-DE" dirty="0"/>
          </a:p>
          <a:p>
            <a:pPr lvl="3"/>
            <a:r>
              <a:rPr lang="en-GB" noProof="0" dirty="0"/>
              <a:t>Fourth level</a:t>
            </a:r>
            <a:endParaRPr lang="de-DE" dirty="0"/>
          </a:p>
          <a:p>
            <a:pPr lvl="4"/>
            <a:r>
              <a:rPr lang="en-GB" noProof="0" dirty="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a:effectLst/>
              </a:rPr>
              <a:t>Enter </a:t>
            </a:r>
            <a:r>
              <a:rPr lang="de-CH" dirty="0" err="1">
                <a:effectLst/>
              </a:rPr>
              <a:t>slide</a:t>
            </a:r>
            <a:r>
              <a:rPr lang="de-CH" dirty="0">
                <a:effectLst/>
              </a:rPr>
              <a:t> title</a:t>
            </a:r>
            <a:endParaRPr lang="en-GB" noProof="0" dirty="0"/>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hf hdr="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1020805" y="919732"/>
            <a:ext cx="7742237" cy="3884265"/>
          </a:xfrm>
        </p:spPr>
        <p:txBody>
          <a:bodyPr/>
          <a:lstStyle/>
          <a:p>
            <a:pPr marL="0" indent="0">
              <a:buNone/>
            </a:pPr>
            <a:r>
              <a:rPr lang="en-GB" sz="1800" u="sng" dirty="0"/>
              <a:t>Requests at week’s begin:</a:t>
            </a:r>
          </a:p>
          <a:p>
            <a:pPr>
              <a:buFont typeface="Arial" panose="020B0604020202020204" pitchFamily="34" charset="0"/>
              <a:buChar char="•"/>
            </a:pPr>
            <a:r>
              <a:rPr lang="de-CH" dirty="0" err="1"/>
              <a:t>Aramis</a:t>
            </a:r>
            <a:r>
              <a:rPr lang="de-CH" dirty="0"/>
              <a:t>: </a:t>
            </a:r>
          </a:p>
          <a:p>
            <a:pPr marL="742950" lvl="1" indent="-285750">
              <a:buFont typeface="Arial" panose="020B0604020202020204" pitchFamily="34" charset="0"/>
              <a:buChar char="•"/>
            </a:pPr>
            <a:r>
              <a:rPr lang="de-CH" dirty="0" err="1"/>
              <a:t>Alvra</a:t>
            </a:r>
            <a:r>
              <a:rPr lang="de-CH" dirty="0"/>
              <a:t>: 6 keV (Tue-</a:t>
            </a:r>
            <a:r>
              <a:rPr lang="de-CH" dirty="0" err="1"/>
              <a:t>Wed</a:t>
            </a:r>
            <a:r>
              <a:rPr lang="de-CH" dirty="0"/>
              <a:t>), 13 keV </a:t>
            </a:r>
            <a:r>
              <a:rPr lang="de-CH" dirty="0" err="1"/>
              <a:t>pointing</a:t>
            </a:r>
            <a:r>
              <a:rPr lang="de-CH" dirty="0"/>
              <a:t> and </a:t>
            </a:r>
            <a:r>
              <a:rPr lang="de-CH" dirty="0" err="1"/>
              <a:t>low</a:t>
            </a:r>
            <a:r>
              <a:rPr lang="de-CH" dirty="0"/>
              <a:t> 50Hz </a:t>
            </a:r>
            <a:r>
              <a:rPr lang="de-CH" dirty="0" err="1"/>
              <a:t>jitter</a:t>
            </a:r>
            <a:r>
              <a:rPr lang="de-CH" dirty="0"/>
              <a:t> (</a:t>
            </a:r>
            <a:r>
              <a:rPr lang="de-CH" dirty="0" err="1"/>
              <a:t>Wed</a:t>
            </a:r>
            <a:r>
              <a:rPr lang="de-CH" dirty="0"/>
              <a:t> - Sat)</a:t>
            </a:r>
          </a:p>
          <a:p>
            <a:pPr marL="742950" lvl="1" indent="-285750">
              <a:buFont typeface="Arial" panose="020B0604020202020204" pitchFamily="34" charset="0"/>
              <a:buChar char="•"/>
            </a:pPr>
            <a:r>
              <a:rPr lang="de-CH" dirty="0"/>
              <a:t>Bernina: 8 keV (Tue)</a:t>
            </a:r>
          </a:p>
          <a:p>
            <a:pPr marL="742950" lvl="1" indent="-285750">
              <a:buFont typeface="Arial" panose="020B0604020202020204" pitchFamily="34" charset="0"/>
              <a:buChar char="•"/>
            </a:pPr>
            <a:r>
              <a:rPr lang="de-CH" dirty="0" err="1"/>
              <a:t>Cristallina</a:t>
            </a:r>
            <a:r>
              <a:rPr lang="de-CH" dirty="0"/>
              <a:t>: 13 keV (Sun)</a:t>
            </a:r>
          </a:p>
          <a:p>
            <a:pPr>
              <a:buFont typeface="Arial" panose="020B0604020202020204" pitchFamily="34" charset="0"/>
              <a:buChar char="•"/>
            </a:pPr>
            <a:br>
              <a:rPr lang="de-CH" dirty="0"/>
            </a:br>
            <a:r>
              <a:rPr lang="de-CH" dirty="0"/>
              <a:t>Athos: </a:t>
            </a:r>
          </a:p>
          <a:p>
            <a:pPr marL="742950" lvl="1" indent="-285750">
              <a:buFont typeface="Arial" panose="020B0604020202020204" pitchFamily="34" charset="0"/>
              <a:buChar char="•"/>
            </a:pPr>
            <a:r>
              <a:rPr lang="de-CH" dirty="0"/>
              <a:t>Furka: 530 eV C+ (Tue), 930 eV LH &gt;1 </a:t>
            </a:r>
            <a:r>
              <a:rPr lang="de-CH" dirty="0" err="1"/>
              <a:t>mJ</a:t>
            </a:r>
            <a:r>
              <a:rPr lang="de-CH" dirty="0"/>
              <a:t> (</a:t>
            </a:r>
            <a:r>
              <a:rPr lang="de-CH" dirty="0" err="1"/>
              <a:t>as</a:t>
            </a:r>
            <a:r>
              <a:rPr lang="de-CH" dirty="0"/>
              <a:t> </a:t>
            </a:r>
            <a:r>
              <a:rPr lang="de-CH" dirty="0" err="1"/>
              <a:t>much</a:t>
            </a:r>
            <a:r>
              <a:rPr lang="de-CH" dirty="0"/>
              <a:t> </a:t>
            </a:r>
            <a:r>
              <a:rPr lang="de-CH" dirty="0" err="1"/>
              <a:t>as</a:t>
            </a:r>
            <a:r>
              <a:rPr lang="de-CH" dirty="0"/>
              <a:t> possible, Mono) (</a:t>
            </a:r>
            <a:r>
              <a:rPr lang="de-CH" dirty="0" err="1"/>
              <a:t>Wed</a:t>
            </a:r>
            <a:r>
              <a:rPr lang="de-CH" dirty="0"/>
              <a:t>-Thu)</a:t>
            </a:r>
          </a:p>
          <a:p>
            <a:pPr marL="742950" lvl="1" indent="-285750">
              <a:buFont typeface="Arial" panose="020B0604020202020204" pitchFamily="34" charset="0"/>
              <a:buChar char="•"/>
            </a:pPr>
            <a:r>
              <a:rPr lang="de-CH" dirty="0"/>
              <a:t>Maloja: 650 eV LH &gt;400 </a:t>
            </a:r>
            <a:r>
              <a:rPr lang="de-CH" dirty="0" err="1"/>
              <a:t>uJ</a:t>
            </a:r>
            <a:r>
              <a:rPr lang="de-CH" dirty="0"/>
              <a:t> (</a:t>
            </a:r>
            <a:r>
              <a:rPr lang="de-CH" dirty="0" err="1"/>
              <a:t>Fri</a:t>
            </a:r>
            <a:r>
              <a:rPr lang="de-CH" dirty="0"/>
              <a:t>- Sat)</a:t>
            </a:r>
          </a:p>
          <a:p>
            <a:pPr marL="742950" lvl="1" indent="-285750">
              <a:buFont typeface="Arial" panose="020B0604020202020204" pitchFamily="34" charset="0"/>
              <a:buChar char="•"/>
            </a:pPr>
            <a:r>
              <a:rPr lang="de-CH" dirty="0"/>
              <a:t>MD: TGU </a:t>
            </a:r>
            <a:r>
              <a:rPr lang="de-CH" dirty="0" err="1"/>
              <a:t>tests</a:t>
            </a:r>
            <a:r>
              <a:rPr lang="de-CH" dirty="0"/>
              <a:t> (Kittel) (Sun)</a:t>
            </a:r>
            <a:endParaRPr lang="en-GB" sz="1400" dirty="0"/>
          </a:p>
          <a:p>
            <a:pPr lvl="1"/>
            <a:endParaRPr lang="en-GB" sz="1400" dirty="0"/>
          </a:p>
          <a:p>
            <a:pPr marL="177790" lvl="1" indent="0">
              <a:buNone/>
            </a:pPr>
            <a:r>
              <a:rPr lang="en-GB" sz="1400" u="sng" dirty="0"/>
              <a:t>RC: Pavle Juranic, PC: </a:t>
            </a:r>
            <a:r>
              <a:rPr lang="en-GB" sz="1400" u="sng" dirty="0" err="1"/>
              <a:t>Alvra</a:t>
            </a:r>
            <a:r>
              <a:rPr lang="en-GB" sz="1400" u="sng" dirty="0"/>
              <a:t>, BD: Philipp Dijkstal</a:t>
            </a:r>
          </a:p>
          <a:p>
            <a:pPr marL="177790" lvl="1" indent="0">
              <a:buNone/>
            </a:pPr>
            <a:endParaRPr lang="en-GB" sz="1400" dirty="0"/>
          </a:p>
        </p:txBody>
      </p:sp>
      <p:sp>
        <p:nvSpPr>
          <p:cNvPr id="3" name="Titel 2"/>
          <p:cNvSpPr>
            <a:spLocks noGrp="1"/>
          </p:cNvSpPr>
          <p:nvPr>
            <p:ph type="title"/>
          </p:nvPr>
        </p:nvSpPr>
        <p:spPr/>
        <p:txBody>
          <a:bodyPr/>
          <a:lstStyle/>
          <a:p>
            <a:r>
              <a:rPr lang="en-GB" noProof="0" dirty="0"/>
              <a:t>Requests for week of </a:t>
            </a:r>
            <a:r>
              <a:rPr lang="en-GB" dirty="0"/>
              <a:t>27</a:t>
            </a:r>
            <a:r>
              <a:rPr lang="en-GB" noProof="0" dirty="0"/>
              <a:t>.01.2025-2.03.2025</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a:t>
            </a:fld>
            <a:endParaRPr lang="de-DE" dirty="0"/>
          </a:p>
        </p:txBody>
      </p:sp>
    </p:spTree>
    <p:extLst>
      <p:ext uri="{BB962C8B-B14F-4D97-AF65-F5344CB8AC3E}">
        <p14:creationId xmlns:p14="http://schemas.microsoft.com/office/powerpoint/2010/main" val="205046575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Performance</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dirty="0"/>
          </a:p>
        </p:txBody>
      </p:sp>
      <p:sp>
        <p:nvSpPr>
          <p:cNvPr id="6" name="TextBox 5"/>
          <p:cNvSpPr txBox="1"/>
          <p:nvPr/>
        </p:nvSpPr>
        <p:spPr>
          <a:xfrm>
            <a:off x="673054" y="832410"/>
            <a:ext cx="8219426" cy="94725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Calibri"/>
              </a:rPr>
              <a:t>FEL performance was mostly stable and there were no major issues during beam delivery.  There were a few instances of downtime and degraded performance, but they were resolved within a couple of hours at maximum, and usually faster.</a:t>
            </a:r>
          </a:p>
        </p:txBody>
      </p:sp>
      <p:pic>
        <p:nvPicPr>
          <p:cNvPr id="7" name="Picture 6">
            <a:extLst>
              <a:ext uri="{FF2B5EF4-FFF2-40B4-BE49-F238E27FC236}">
                <a16:creationId xmlns:a16="http://schemas.microsoft.com/office/drawing/2014/main" id="{694C26E9-603C-4E7E-2023-AAAAEF4D04BB}"/>
              </a:ext>
            </a:extLst>
          </p:cNvPr>
          <p:cNvPicPr>
            <a:picLocks noChangeAspect="1"/>
          </p:cNvPicPr>
          <p:nvPr/>
        </p:nvPicPr>
        <p:blipFill>
          <a:blip r:embed="rId2"/>
          <a:stretch>
            <a:fillRect/>
          </a:stretch>
        </p:blipFill>
        <p:spPr>
          <a:xfrm>
            <a:off x="1331640" y="1707654"/>
            <a:ext cx="7090696" cy="3099615"/>
          </a:xfrm>
          <a:prstGeom prst="rect">
            <a:avLst/>
          </a:prstGeom>
        </p:spPr>
      </p:pic>
    </p:spTree>
    <p:extLst>
      <p:ext uri="{BB962C8B-B14F-4D97-AF65-F5344CB8AC3E}">
        <p14:creationId xmlns:p14="http://schemas.microsoft.com/office/powerpoint/2010/main" val="47177648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1043000" y="1006082"/>
            <a:ext cx="7742237" cy="3725908"/>
          </a:xfrm>
        </p:spPr>
        <p:txBody>
          <a:bodyPr/>
          <a:lstStyle/>
          <a:p>
            <a:endParaRPr lang="en-GB" sz="1600" dirty="0">
              <a:solidFill>
                <a:srgbClr val="010000"/>
              </a:solidFill>
            </a:endParaRPr>
          </a:p>
          <a:p>
            <a:endParaRPr lang="en-GB" sz="1600" dirty="0">
              <a:solidFill>
                <a:srgbClr val="010000"/>
              </a:solidFill>
            </a:endParaRPr>
          </a:p>
          <a:p>
            <a:pPr marL="0" indent="0">
              <a:buNone/>
            </a:pPr>
            <a:endParaRPr lang="en-GB" sz="1400" dirty="0">
              <a:solidFill>
                <a:srgbClr val="010000"/>
              </a:solidFill>
            </a:endParaRPr>
          </a:p>
          <a:p>
            <a:pPr lvl="1"/>
            <a:endParaRPr lang="en-GB" sz="1400" noProof="0" dirty="0">
              <a:solidFill>
                <a:srgbClr val="010000"/>
              </a:solidFill>
            </a:endParaRPr>
          </a:p>
        </p:txBody>
      </p:sp>
      <p:sp>
        <p:nvSpPr>
          <p:cNvPr id="3" name="Titel 2"/>
          <p:cNvSpPr>
            <a:spLocks noGrp="1"/>
          </p:cNvSpPr>
          <p:nvPr>
            <p:ph type="title"/>
          </p:nvPr>
        </p:nvSpPr>
        <p:spPr/>
        <p:txBody>
          <a:bodyPr/>
          <a:lstStyle/>
          <a:p>
            <a:r>
              <a:rPr lang="en-GB" noProof="0" dirty="0"/>
              <a:t>Down time</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dirty="0"/>
          </a:p>
        </p:txBody>
      </p:sp>
      <p:sp>
        <p:nvSpPr>
          <p:cNvPr id="5" name="TextBox 4">
            <a:extLst>
              <a:ext uri="{FF2B5EF4-FFF2-40B4-BE49-F238E27FC236}">
                <a16:creationId xmlns:a16="http://schemas.microsoft.com/office/drawing/2014/main" id="{F6E49488-7012-01F6-28DA-E7887F64B6EA}"/>
              </a:ext>
            </a:extLst>
          </p:cNvPr>
          <p:cNvSpPr txBox="1"/>
          <p:nvPr/>
        </p:nvSpPr>
        <p:spPr>
          <a:xfrm>
            <a:off x="971600" y="1059582"/>
            <a:ext cx="7488832" cy="2664296"/>
          </a:xfrm>
          <a:prstGeom prst="rect">
            <a:avLst/>
          </a:prstGeom>
          <a:noFill/>
        </p:spPr>
        <p:txBody>
          <a:bodyPr wrap="square" lIns="0" tIns="0" rIns="0" bIns="0" rtlCol="0">
            <a:noAutofit/>
          </a:bodyPr>
          <a:lstStyle/>
          <a:p>
            <a:pPr marL="285750" indent="-285750" eaLnBrk="1" hangingPunct="1">
              <a:lnSpc>
                <a:spcPct val="110000"/>
              </a:lnSpc>
              <a:spcBef>
                <a:spcPct val="0"/>
              </a:spcBef>
              <a:buClr>
                <a:srgbClr val="000000"/>
              </a:buClr>
              <a:buFont typeface="Arial" panose="020B0604020202020204" pitchFamily="34" charset="0"/>
              <a:buChar char="•"/>
            </a:pPr>
            <a:r>
              <a:rPr lang="en-US" sz="1800" dirty="0">
                <a:solidFill>
                  <a:srgbClr val="000000"/>
                </a:solidFill>
                <a:latin typeface="Calibri"/>
              </a:rPr>
              <a:t>SLG-LCAM-C052 and SLG-LCAM-C072 failed on Monday, Mizar was down for several hours.</a:t>
            </a:r>
          </a:p>
          <a:p>
            <a:pPr marL="285750" indent="-285750" eaLnBrk="1" hangingPunct="1">
              <a:lnSpc>
                <a:spcPct val="110000"/>
              </a:lnSpc>
              <a:spcBef>
                <a:spcPct val="0"/>
              </a:spcBef>
              <a:buClr>
                <a:srgbClr val="000000"/>
              </a:buClr>
              <a:buFont typeface="Arial" panose="020B0604020202020204" pitchFamily="34" charset="0"/>
              <a:buChar char="•"/>
            </a:pPr>
            <a:r>
              <a:rPr lang="en-US" sz="1800" dirty="0">
                <a:solidFill>
                  <a:srgbClr val="000000"/>
                </a:solidFill>
                <a:latin typeface="Calibri"/>
              </a:rPr>
              <a:t>Vacuum issue in the </a:t>
            </a:r>
            <a:r>
              <a:rPr lang="en-US" sz="1800" dirty="0" err="1">
                <a:solidFill>
                  <a:srgbClr val="000000"/>
                </a:solidFill>
                <a:latin typeface="Calibri"/>
              </a:rPr>
              <a:t>linac</a:t>
            </a:r>
            <a:r>
              <a:rPr lang="en-US" sz="1800" dirty="0">
                <a:solidFill>
                  <a:srgbClr val="000000"/>
                </a:solidFill>
                <a:latin typeface="Calibri"/>
              </a:rPr>
              <a:t> caused a short downtime on Tuesday, Vacuum group restarted it.</a:t>
            </a:r>
          </a:p>
          <a:p>
            <a:pPr marL="285750" indent="-285750" eaLnBrk="1" hangingPunct="1">
              <a:lnSpc>
                <a:spcPct val="110000"/>
              </a:lnSpc>
              <a:spcBef>
                <a:spcPct val="0"/>
              </a:spcBef>
              <a:buClr>
                <a:srgbClr val="000000"/>
              </a:buClr>
              <a:buFont typeface="Arial" panose="020B0604020202020204" pitchFamily="34" charset="0"/>
              <a:buChar char="•"/>
            </a:pPr>
            <a:r>
              <a:rPr lang="en-US" sz="1800" dirty="0">
                <a:solidFill>
                  <a:srgbClr val="000000"/>
                </a:solidFill>
                <a:latin typeface="Calibri"/>
              </a:rPr>
              <a:t>Virtual cathode camera malfunctions caused downtime on Wednesday and Saturday, each of several hours.</a:t>
            </a:r>
          </a:p>
          <a:p>
            <a:pPr marL="285750" indent="-285750" eaLnBrk="1" hangingPunct="1">
              <a:lnSpc>
                <a:spcPct val="110000"/>
              </a:lnSpc>
              <a:spcBef>
                <a:spcPct val="0"/>
              </a:spcBef>
              <a:buClr>
                <a:srgbClr val="000000"/>
              </a:buClr>
              <a:buFont typeface="Arial" panose="020B0604020202020204" pitchFamily="34" charset="0"/>
              <a:buChar char="•"/>
            </a:pPr>
            <a:r>
              <a:rPr lang="en-US" sz="1800" dirty="0">
                <a:solidFill>
                  <a:srgbClr val="000000"/>
                </a:solidFill>
                <a:latin typeface="Calibri"/>
              </a:rPr>
              <a:t>ICT in Athos did not work properly, was bypassed, causing a short downtime on Wednesday.</a:t>
            </a:r>
          </a:p>
          <a:p>
            <a:pPr marL="285750" indent="-285750" eaLnBrk="1" hangingPunct="1">
              <a:lnSpc>
                <a:spcPct val="110000"/>
              </a:lnSpc>
              <a:spcBef>
                <a:spcPct val="0"/>
              </a:spcBef>
              <a:buClr>
                <a:srgbClr val="000000"/>
              </a:buClr>
              <a:buFont typeface="Arial" panose="020B0604020202020204" pitchFamily="34" charset="0"/>
              <a:buChar char="•"/>
            </a:pPr>
            <a:endParaRPr lang="en-US" sz="1800"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de-CH" sz="1800" dirty="0" err="1">
              <a:solidFill>
                <a:srgbClr val="000000"/>
              </a:solidFill>
              <a:latin typeface="Calibri"/>
            </a:endParaRPr>
          </a:p>
        </p:txBody>
      </p:sp>
    </p:spTree>
    <p:extLst>
      <p:ext uri="{BB962C8B-B14F-4D97-AF65-F5344CB8AC3E}">
        <p14:creationId xmlns:p14="http://schemas.microsoft.com/office/powerpoint/2010/main" val="117839341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899592" y="1021503"/>
            <a:ext cx="8136904" cy="3905997"/>
          </a:xfrm>
        </p:spPr>
        <p:txBody>
          <a:bodyPr/>
          <a:lstStyle/>
          <a:p>
            <a:r>
              <a:rPr lang="en-GB" sz="1800" dirty="0">
                <a:solidFill>
                  <a:srgbClr val="010000"/>
                </a:solidFill>
              </a:rPr>
              <a:t>PSSS camera started the week of not working.  The motion and the setting of the spectrometer also had issues several times during the week.</a:t>
            </a:r>
          </a:p>
          <a:p>
            <a:r>
              <a:rPr lang="en-GB" sz="1800" dirty="0">
                <a:solidFill>
                  <a:srgbClr val="010000"/>
                </a:solidFill>
              </a:rPr>
              <a:t>Needed tunnel access on Monday to fix an issue with a screen in </a:t>
            </a:r>
            <a:r>
              <a:rPr lang="en-GB" sz="1800">
                <a:solidFill>
                  <a:srgbClr val="010000"/>
                </a:solidFill>
              </a:rPr>
              <a:t>the front end.</a:t>
            </a:r>
            <a:endParaRPr lang="en-GB" sz="1800" dirty="0">
              <a:solidFill>
                <a:srgbClr val="010000"/>
              </a:solidFill>
            </a:endParaRPr>
          </a:p>
          <a:p>
            <a:r>
              <a:rPr lang="en-GB" sz="1800" dirty="0">
                <a:solidFill>
                  <a:srgbClr val="010000"/>
                </a:solidFill>
              </a:rPr>
              <a:t>SATMA02 polarization control was not working for some of the time.</a:t>
            </a:r>
          </a:p>
          <a:p>
            <a:r>
              <a:rPr lang="en-GB" sz="1800" dirty="0">
                <a:solidFill>
                  <a:srgbClr val="010000"/>
                </a:solidFill>
              </a:rPr>
              <a:t>UV Capillary issues with the camera caused the Athos pulse energy instabilities on Friday.</a:t>
            </a:r>
          </a:p>
          <a:p>
            <a:r>
              <a:rPr lang="en-GB" sz="1800" dirty="0">
                <a:solidFill>
                  <a:srgbClr val="010000"/>
                </a:solidFill>
              </a:rPr>
              <a:t>A change in photon energy in Athos somehow caused a large drop of pulse energy in Aramis on Friday.  This was a surprise.</a:t>
            </a:r>
          </a:p>
          <a:p>
            <a:r>
              <a:rPr lang="en-GB" sz="1800" dirty="0">
                <a:solidFill>
                  <a:srgbClr val="010000"/>
                </a:solidFill>
              </a:rPr>
              <a:t>Vacuum issue on the Athos photon beamline on Saturday, fixed by Vacuum group.</a:t>
            </a:r>
          </a:p>
          <a:p>
            <a:endParaRPr lang="en-GB" sz="1600" dirty="0">
              <a:solidFill>
                <a:srgbClr val="010000"/>
              </a:solidFill>
            </a:endParaRPr>
          </a:p>
          <a:p>
            <a:endParaRPr lang="en-GB" sz="1600" dirty="0">
              <a:solidFill>
                <a:srgbClr val="010000"/>
              </a:solidFill>
            </a:endParaRPr>
          </a:p>
          <a:p>
            <a:endParaRPr lang="en-GB" sz="1600" dirty="0">
              <a:solidFill>
                <a:srgbClr val="010000"/>
              </a:solidFill>
            </a:endParaRPr>
          </a:p>
          <a:p>
            <a:endParaRPr lang="en-GB" sz="1600" dirty="0">
              <a:solidFill>
                <a:srgbClr val="010000"/>
              </a:solidFill>
            </a:endParaRPr>
          </a:p>
          <a:p>
            <a:endParaRPr lang="en-GB" sz="1600" dirty="0">
              <a:solidFill>
                <a:srgbClr val="010000"/>
              </a:solidFill>
            </a:endParaRPr>
          </a:p>
          <a:p>
            <a:endParaRPr lang="en-GB" sz="1600" dirty="0">
              <a:solidFill>
                <a:srgbClr val="010000"/>
              </a:solidFill>
            </a:endParaRPr>
          </a:p>
          <a:p>
            <a:pPr marL="0" indent="0">
              <a:buNone/>
            </a:pPr>
            <a:endParaRPr lang="en-GB" sz="1600" dirty="0">
              <a:solidFill>
                <a:srgbClr val="010000"/>
              </a:solidFill>
            </a:endParaRPr>
          </a:p>
          <a:p>
            <a:pPr marL="0" indent="0">
              <a:buNone/>
            </a:pPr>
            <a:r>
              <a:rPr lang="en-GB" sz="1600" dirty="0">
                <a:solidFill>
                  <a:srgbClr val="010000"/>
                </a:solidFill>
              </a:rPr>
              <a:t> </a:t>
            </a:r>
          </a:p>
          <a:p>
            <a:pPr marL="0" indent="0">
              <a:buNone/>
            </a:pPr>
            <a:endParaRPr lang="en-GB" sz="1400" dirty="0">
              <a:solidFill>
                <a:srgbClr val="010000"/>
              </a:solidFill>
            </a:endParaRPr>
          </a:p>
          <a:p>
            <a:endParaRPr lang="en-GB" sz="1400" dirty="0">
              <a:solidFill>
                <a:srgbClr val="010000"/>
              </a:solidFill>
            </a:endParaRPr>
          </a:p>
          <a:p>
            <a:endParaRPr lang="en-GB" sz="1400" dirty="0">
              <a:solidFill>
                <a:srgbClr val="010000"/>
              </a:solidFill>
            </a:endParaRPr>
          </a:p>
          <a:p>
            <a:endParaRPr lang="en-GB" sz="1400" dirty="0">
              <a:solidFill>
                <a:srgbClr val="010000"/>
              </a:solidFill>
            </a:endParaRPr>
          </a:p>
          <a:p>
            <a:endParaRPr lang="en-GB" sz="1400" dirty="0">
              <a:solidFill>
                <a:srgbClr val="010000"/>
              </a:solidFill>
            </a:endParaRPr>
          </a:p>
        </p:txBody>
      </p:sp>
      <p:sp>
        <p:nvSpPr>
          <p:cNvPr id="3" name="Titel 2"/>
          <p:cNvSpPr>
            <a:spLocks noGrp="1"/>
          </p:cNvSpPr>
          <p:nvPr>
            <p:ph type="title"/>
          </p:nvPr>
        </p:nvSpPr>
        <p:spPr/>
        <p:txBody>
          <a:bodyPr/>
          <a:lstStyle/>
          <a:p>
            <a:r>
              <a:rPr lang="en-GB" noProof="0" dirty="0"/>
              <a:t>Degraded performance</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4</a:t>
            </a:fld>
            <a:endParaRPr lang="de-DE" dirty="0"/>
          </a:p>
        </p:txBody>
      </p:sp>
    </p:spTree>
    <p:extLst>
      <p:ext uri="{BB962C8B-B14F-4D97-AF65-F5344CB8AC3E}">
        <p14:creationId xmlns:p14="http://schemas.microsoft.com/office/powerpoint/2010/main" val="87343398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D4DD3E-92A0-D4C8-21C4-8E1F0EB21313}"/>
              </a:ext>
            </a:extLst>
          </p:cNvPr>
          <p:cNvSpPr>
            <a:spLocks noGrp="1"/>
          </p:cNvSpPr>
          <p:nvPr>
            <p:ph sz="quarter" idx="13"/>
          </p:nvPr>
        </p:nvSpPr>
        <p:spPr/>
        <p:txBody>
          <a:bodyPr/>
          <a:lstStyle/>
          <a:p>
            <a:r>
              <a:rPr lang="en-GB" sz="1800" dirty="0">
                <a:solidFill>
                  <a:srgbClr val="010000"/>
                </a:solidFill>
              </a:rPr>
              <a:t>Athos photon beamline vacuum issue.  The team contacted the RC via Teams message, but it would likely be faster, and more efficient, if they contacted the PC or the control room, or even call.  I did not notice the message until the next morning.</a:t>
            </a:r>
          </a:p>
          <a:p>
            <a:r>
              <a:rPr lang="en-GB" sz="1800" dirty="0">
                <a:solidFill>
                  <a:srgbClr val="010000"/>
                </a:solidFill>
              </a:rPr>
              <a:t>There were repeated camera failures with the laser systems, and some odd </a:t>
            </a:r>
            <a:r>
              <a:rPr lang="en-GB" sz="1800" dirty="0" err="1">
                <a:solidFill>
                  <a:srgbClr val="010000"/>
                </a:solidFill>
              </a:rPr>
              <a:t>behaviors</a:t>
            </a:r>
            <a:r>
              <a:rPr lang="en-GB" sz="1800" dirty="0">
                <a:solidFill>
                  <a:srgbClr val="010000"/>
                </a:solidFill>
              </a:rPr>
              <a:t> from a few other camera systems that got fixed over the week.</a:t>
            </a:r>
          </a:p>
          <a:p>
            <a:r>
              <a:rPr lang="en-GB" sz="1800" dirty="0">
                <a:solidFill>
                  <a:srgbClr val="010000"/>
                </a:solidFill>
              </a:rPr>
              <a:t>There were several systems that were obviously not checked prior to beam start, mostly on the photon side, causing a scramble to get them working at the last moment.  It would be very helpful if this could be avoided in the future by timely checking performances of key components (cameras and motion mostly) before beam is on.</a:t>
            </a:r>
          </a:p>
          <a:p>
            <a:pPr marL="0" indent="0">
              <a:buNone/>
            </a:pPr>
            <a:endParaRPr lang="en-GB" sz="1800" dirty="0">
              <a:solidFill>
                <a:srgbClr val="010000"/>
              </a:solidFill>
            </a:endParaRPr>
          </a:p>
          <a:p>
            <a:endParaRPr lang="de-CH" dirty="0"/>
          </a:p>
        </p:txBody>
      </p:sp>
      <p:sp>
        <p:nvSpPr>
          <p:cNvPr id="3" name="Title 2">
            <a:extLst>
              <a:ext uri="{FF2B5EF4-FFF2-40B4-BE49-F238E27FC236}">
                <a16:creationId xmlns:a16="http://schemas.microsoft.com/office/drawing/2014/main" id="{14710E1D-3D30-C640-290F-EE7F2EC2290F}"/>
              </a:ext>
            </a:extLst>
          </p:cNvPr>
          <p:cNvSpPr>
            <a:spLocks noGrp="1"/>
          </p:cNvSpPr>
          <p:nvPr>
            <p:ph type="title"/>
          </p:nvPr>
        </p:nvSpPr>
        <p:spPr/>
        <p:txBody>
          <a:bodyPr/>
          <a:lstStyle/>
          <a:p>
            <a:r>
              <a:rPr lang="en-US" dirty="0"/>
              <a:t>Special notes</a:t>
            </a:r>
            <a:endParaRPr lang="de-CH" dirty="0"/>
          </a:p>
        </p:txBody>
      </p:sp>
      <p:sp>
        <p:nvSpPr>
          <p:cNvPr id="4" name="Slide Number Placeholder 3">
            <a:extLst>
              <a:ext uri="{FF2B5EF4-FFF2-40B4-BE49-F238E27FC236}">
                <a16:creationId xmlns:a16="http://schemas.microsoft.com/office/drawing/2014/main" id="{2943B4F4-289B-D922-75B5-45D7B7549C6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a:t>
            </a:fld>
            <a:endParaRPr lang="de-DE" dirty="0"/>
          </a:p>
        </p:txBody>
      </p:sp>
    </p:spTree>
    <p:extLst>
      <p:ext uri="{BB962C8B-B14F-4D97-AF65-F5344CB8AC3E}">
        <p14:creationId xmlns:p14="http://schemas.microsoft.com/office/powerpoint/2010/main" val="193674768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043000" y="1006082"/>
            <a:ext cx="7742237" cy="3869924"/>
          </a:xfrm>
        </p:spPr>
        <p:txBody>
          <a:bodyPr/>
          <a:lstStyle/>
          <a:p>
            <a:r>
              <a:rPr lang="de-CH" sz="1800" dirty="0"/>
              <a:t>RC: Gianluca Orlandi</a:t>
            </a:r>
          </a:p>
          <a:p>
            <a:r>
              <a:rPr lang="de-CH" sz="1800" dirty="0"/>
              <a:t>PC: Bernina</a:t>
            </a:r>
          </a:p>
          <a:p>
            <a:r>
              <a:rPr lang="de-CH" sz="1800" dirty="0"/>
              <a:t>BD Support: Eduard Prat</a:t>
            </a:r>
          </a:p>
          <a:p>
            <a:pPr marL="0" indent="0">
              <a:buNone/>
            </a:pPr>
            <a:endParaRPr lang="de-CH" sz="1800" dirty="0"/>
          </a:p>
          <a:p>
            <a:pPr>
              <a:buFont typeface="Arial" panose="020B0604020202020204" pitchFamily="34" charset="0"/>
              <a:buChar char="•"/>
            </a:pPr>
            <a:r>
              <a:rPr lang="de-CH" sz="1800" dirty="0" err="1"/>
              <a:t>Aramis</a:t>
            </a:r>
            <a:r>
              <a:rPr lang="de-CH" sz="1800" dirty="0"/>
              <a:t>: </a:t>
            </a:r>
          </a:p>
          <a:p>
            <a:pPr marL="742950" lvl="1" indent="-285750">
              <a:buFont typeface="Arial" panose="020B0604020202020204" pitchFamily="34" charset="0"/>
              <a:buChar char="•"/>
            </a:pPr>
            <a:r>
              <a:rPr lang="de-CH" sz="1800" dirty="0"/>
              <a:t>Bernina 8 keV, </a:t>
            </a:r>
            <a:r>
              <a:rPr lang="de-CH" sz="1800" dirty="0" err="1"/>
              <a:t>short</a:t>
            </a:r>
            <a:r>
              <a:rPr lang="de-CH" sz="1800" dirty="0"/>
              <a:t> </a:t>
            </a:r>
            <a:r>
              <a:rPr lang="de-CH" sz="1800" dirty="0" err="1"/>
              <a:t>pulses</a:t>
            </a:r>
            <a:r>
              <a:rPr lang="de-CH" sz="1800" dirty="0"/>
              <a:t> </a:t>
            </a:r>
            <a:r>
              <a:rPr lang="de-CH" sz="1800" dirty="0" err="1"/>
              <a:t>for</a:t>
            </a:r>
            <a:r>
              <a:rPr lang="de-CH" sz="1800" dirty="0"/>
              <a:t> </a:t>
            </a:r>
            <a:r>
              <a:rPr lang="de-CH" sz="1800" dirty="0" err="1"/>
              <a:t>the</a:t>
            </a:r>
            <a:r>
              <a:rPr lang="de-CH" sz="1800" dirty="0"/>
              <a:t> </a:t>
            </a:r>
            <a:r>
              <a:rPr lang="de-CH" sz="1800" dirty="0" err="1"/>
              <a:t>whole</a:t>
            </a:r>
            <a:r>
              <a:rPr lang="de-CH" sz="1800" dirty="0"/>
              <a:t> </a:t>
            </a:r>
            <a:r>
              <a:rPr lang="de-CH" sz="1800" dirty="0" err="1"/>
              <a:t>week</a:t>
            </a:r>
            <a:r>
              <a:rPr lang="de-CH" sz="1800" dirty="0"/>
              <a:t>, </a:t>
            </a:r>
            <a:r>
              <a:rPr lang="de-CH" sz="1800" dirty="0" err="1"/>
              <a:t>except</a:t>
            </a:r>
            <a:r>
              <a:rPr lang="de-CH" sz="1800" dirty="0"/>
              <a:t> Wednesday </a:t>
            </a:r>
            <a:r>
              <a:rPr lang="de-CH" sz="1800" dirty="0" err="1"/>
              <a:t>for</a:t>
            </a:r>
            <a:r>
              <a:rPr lang="de-CH" sz="1800" dirty="0"/>
              <a:t> </a:t>
            </a:r>
            <a:r>
              <a:rPr lang="de-CH" sz="1800" dirty="0" err="1"/>
              <a:t>Cristallina</a:t>
            </a:r>
            <a:r>
              <a:rPr lang="de-CH" sz="1800" dirty="0"/>
              <a:t> (also 8 keV)</a:t>
            </a:r>
          </a:p>
          <a:p>
            <a:pPr>
              <a:buFont typeface="Arial" panose="020B0604020202020204" pitchFamily="34" charset="0"/>
              <a:buChar char="•"/>
            </a:pPr>
            <a:br>
              <a:rPr lang="de-CH" sz="1800" dirty="0"/>
            </a:br>
            <a:r>
              <a:rPr lang="de-CH" sz="1800" dirty="0"/>
              <a:t>Athos: </a:t>
            </a:r>
          </a:p>
          <a:p>
            <a:pPr marL="742950" lvl="1" indent="-285750">
              <a:buFont typeface="Arial" panose="020B0604020202020204" pitchFamily="34" charset="0"/>
              <a:buChar char="•"/>
            </a:pPr>
            <a:r>
              <a:rPr lang="de-CH" sz="1800" dirty="0"/>
              <a:t>Furka 930 eV LH, </a:t>
            </a:r>
            <a:r>
              <a:rPr lang="de-CH" sz="1800" dirty="0" err="1"/>
              <a:t>maybe</a:t>
            </a:r>
            <a:r>
              <a:rPr lang="de-CH" sz="1800" dirty="0"/>
              <a:t> also 710 eV </a:t>
            </a:r>
            <a:r>
              <a:rPr lang="de-CH" sz="1800" dirty="0" err="1"/>
              <a:t>the</a:t>
            </a:r>
            <a:r>
              <a:rPr lang="de-CH" sz="1800" dirty="0"/>
              <a:t> </a:t>
            </a:r>
            <a:r>
              <a:rPr lang="de-CH" sz="1800" dirty="0" err="1"/>
              <a:t>whole</a:t>
            </a:r>
            <a:r>
              <a:rPr lang="de-CH" sz="1800" dirty="0"/>
              <a:t> </a:t>
            </a:r>
            <a:r>
              <a:rPr lang="de-CH" sz="1800" dirty="0" err="1"/>
              <a:t>week</a:t>
            </a:r>
            <a:r>
              <a:rPr lang="de-CH" sz="1800" dirty="0"/>
              <a:t>.</a:t>
            </a:r>
          </a:p>
          <a:p>
            <a:endParaRPr lang="de-CH" sz="1000" dirty="0"/>
          </a:p>
        </p:txBody>
      </p:sp>
      <p:sp>
        <p:nvSpPr>
          <p:cNvPr id="3" name="Title 2"/>
          <p:cNvSpPr>
            <a:spLocks noGrp="1"/>
          </p:cNvSpPr>
          <p:nvPr>
            <p:ph type="title"/>
          </p:nvPr>
        </p:nvSpPr>
        <p:spPr/>
        <p:txBody>
          <a:bodyPr/>
          <a:lstStyle/>
          <a:p>
            <a:r>
              <a:rPr lang="en-US" dirty="0"/>
              <a:t>Plan for next week</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6</a:t>
            </a:fld>
            <a:endParaRPr lang="de-DE" dirty="0"/>
          </a:p>
        </p:txBody>
      </p:sp>
    </p:spTree>
    <p:extLst>
      <p:ext uri="{BB962C8B-B14F-4D97-AF65-F5344CB8AC3E}">
        <p14:creationId xmlns:p14="http://schemas.microsoft.com/office/powerpoint/2010/main" val="77097034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1800" dirty="0"/>
              <a:t>Laser </a:t>
            </a:r>
            <a:r>
              <a:rPr lang="en-US" sz="1800" dirty="0" err="1"/>
              <a:t>Pikett</a:t>
            </a:r>
            <a:r>
              <a:rPr lang="en-US" sz="1800" dirty="0"/>
              <a:t> (Andreas Dax) for the work on the UV capillary and virtual cathode, and also Tobias Weilbach for stepping in when Laser </a:t>
            </a:r>
            <a:r>
              <a:rPr lang="en-US" sz="1800" dirty="0" err="1"/>
              <a:t>Pikett</a:t>
            </a:r>
            <a:r>
              <a:rPr lang="en-US" sz="1800" dirty="0"/>
              <a:t> needed help.</a:t>
            </a:r>
          </a:p>
          <a:p>
            <a:r>
              <a:rPr lang="en-US" sz="1800" dirty="0"/>
              <a:t>The vacuum group </a:t>
            </a:r>
            <a:r>
              <a:rPr lang="en-US" sz="1800" dirty="0" err="1"/>
              <a:t>pikett</a:t>
            </a:r>
            <a:r>
              <a:rPr lang="en-US" sz="1800" dirty="0"/>
              <a:t> (Nazareno Gaiffi and others) for handling the vacuum issues so quickly.</a:t>
            </a:r>
          </a:p>
          <a:p>
            <a:r>
              <a:rPr lang="en-US" sz="1800" dirty="0"/>
              <a:t>The Controls group (especially Helge Brands) for quickly dealing with the camera issues as they came up.</a:t>
            </a:r>
          </a:p>
          <a:p>
            <a:r>
              <a:rPr lang="en-US" sz="1800" dirty="0"/>
              <a:t>Everyone for being so flexible and willing to step in and help out with most issues.  It was nice teamwork.</a:t>
            </a:r>
          </a:p>
          <a:p>
            <a:endParaRPr lang="en-US" sz="1200" dirty="0"/>
          </a:p>
          <a:p>
            <a:endParaRPr lang="en-US" sz="1200" dirty="0"/>
          </a:p>
          <a:p>
            <a:pPr marL="0" indent="0">
              <a:buNone/>
            </a:pPr>
            <a:endParaRPr lang="en-US" sz="1200" dirty="0"/>
          </a:p>
          <a:p>
            <a:endParaRPr lang="en-US" sz="1200" dirty="0"/>
          </a:p>
          <a:p>
            <a:endParaRPr lang="en-US" sz="1400" dirty="0"/>
          </a:p>
        </p:txBody>
      </p:sp>
      <p:sp>
        <p:nvSpPr>
          <p:cNvPr id="3" name="Title 2"/>
          <p:cNvSpPr>
            <a:spLocks noGrp="1"/>
          </p:cNvSpPr>
          <p:nvPr>
            <p:ph type="title"/>
          </p:nvPr>
        </p:nvSpPr>
        <p:spPr/>
        <p:txBody>
          <a:bodyPr/>
          <a:lstStyle/>
          <a:p>
            <a:r>
              <a:rPr lang="en-US" dirty="0"/>
              <a:t>Special thanks to</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7</a:t>
            </a:fld>
            <a:endParaRPr lang="de-DE" dirty="0"/>
          </a:p>
        </p:txBody>
      </p:sp>
    </p:spTree>
    <p:extLst>
      <p:ext uri="{BB962C8B-B14F-4D97-AF65-F5344CB8AC3E}">
        <p14:creationId xmlns:p14="http://schemas.microsoft.com/office/powerpoint/2010/main" val="3944969167"/>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PowerPoint Master english 16_9.potx" id="{D740BDA2-5362-433F-8FF1-B032EC84CAE9}" vid="{5E8A839B-C512-4D1D-A022-DACBC9126E25}"/>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PSI_PowerPoint-Master_16-9_e</Template>
  <TotalTime>0</TotalTime>
  <Words>636</Words>
  <Application>Microsoft Office PowerPoint</Application>
  <PresentationFormat>On-screen Show (16:9)</PresentationFormat>
  <Paragraphs>67</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Arial Narrow</vt:lpstr>
      <vt:lpstr>Calibri</vt:lpstr>
      <vt:lpstr>Georgia</vt:lpstr>
      <vt:lpstr>Symbol</vt:lpstr>
      <vt:lpstr>Times</vt:lpstr>
      <vt:lpstr>PSI-Powerpoint-Master Calibri V2</vt:lpstr>
      <vt:lpstr>Requests for week of 27.01.2025-2.03.2025</vt:lpstr>
      <vt:lpstr>Performance</vt:lpstr>
      <vt:lpstr>Down time</vt:lpstr>
      <vt:lpstr>Degraded performance</vt:lpstr>
      <vt:lpstr>Special notes</vt:lpstr>
      <vt:lpstr>Plan for next week</vt:lpstr>
      <vt:lpstr>Special thanks to</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Juranic Pavle</dc:creator>
  <cp:lastModifiedBy>Juranic Pavle</cp:lastModifiedBy>
  <cp:revision>32</cp:revision>
  <cp:lastPrinted>2015-09-30T13:23:15Z</cp:lastPrinted>
  <dcterms:created xsi:type="dcterms:W3CDTF">2023-06-26T07:01:12Z</dcterms:created>
  <dcterms:modified xsi:type="dcterms:W3CDTF">2025-02-03T12:12:17Z</dcterms:modified>
</cp:coreProperties>
</file>