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61" r:id="rId5"/>
    <p:sldId id="259" r:id="rId6"/>
    <p:sldId id="256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91A59-5399-299E-8697-058047D67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7B91E2-9944-4150-08F5-DB4127F60C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5E2E8-F73B-80FC-4594-686D095FE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F54F1-9807-4942-E911-EBA10C019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286C9-1377-7B73-7096-010856A15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000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3FC80-7452-326A-D874-211350BF0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DAF00-CD53-D90E-1257-5D3AA514D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31BFA-53FB-BAB6-BD35-AA16C19E9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50886-3804-C871-4BD4-EA2392AB5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BF85B-A30C-B283-D6AF-C6E59EDE7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842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6988BE-4209-CA0E-208F-7682D3A1AF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FB863-7250-3726-D71C-FE779AEE0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8D7FB-C2B1-A3C6-D544-E4F158DA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99842-F9F0-34D0-066F-18DB3B466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4D2FE-A505-6488-8E6B-A251E9A17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377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C2CC-8B65-7C7B-67E6-F0567871B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0A457-2E2C-471B-CC1D-801C506CE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D2D28-CE14-1627-BDCD-D9F13608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2CA39-8871-0A5F-D52F-DBBC3CB5F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D2B44-8677-40BE-F868-BFD791DB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208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1E5DE-237E-325C-F420-B6E0EA73D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772B-1CA5-FD7B-7708-7A3364253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A3FDA-BD81-F3F1-5B49-EA1507A5B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EADB1-EEB0-02B0-EC5A-3BF2B224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26265-5910-F783-8800-0F1168DA3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808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68B66-D417-5BC5-4AF0-F501FA2E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B4C33-82E5-31B3-AC27-D8115EC46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2F3040-A3DB-042D-CBB3-C55140D98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B2089-8C98-EC5E-98F2-82611FEB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3D5C5-B123-19A9-93B8-F2C55A51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7F0CE-6766-2CB6-478A-AF19FC27A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681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BAAB9-5F89-FB1E-D8BF-95F460AA4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838D7-9FD7-40B3-F02C-C9881ABA5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B476C-984E-CA63-6B5D-AD26D2A6B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E4431E-AE06-D711-F432-E99A29ACC8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1147D6-E252-5B05-FA4C-E4C5EBD51D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F54EA-65FF-F1E6-D2D5-A2CADE413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FD3AAC-1A5A-297D-6BD9-F42E37E9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44D92D-37C7-AAD6-96AF-DAF7FEE3F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872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9BD19-68D8-E65D-7DF6-B5B390193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082ECE-3E75-4904-718C-A9063E53A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1AA3FD-9F45-ABC7-1667-C46884D10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A3CDB6-AD65-53FD-6A41-BCD882439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555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F36629-0E09-FCAF-2BA0-ABFBDEEF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B01964-AA24-B6FB-866B-DEB5A9189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8A176A-0988-92BD-5A70-F413D443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888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04DB7-0C3D-00E7-3323-C20F253D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F641C-80B6-F819-2616-C6EE85C3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7DD66F-86F6-99BD-C8D7-E2A2B4726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75E40-B9CC-75A6-EA57-49CEA0ED7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2918E7-0713-3324-37EC-027F10947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5570D-7B85-6CAD-7B2B-FE036423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157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14AAD-0648-CD65-C7F3-49D280A9F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275B56-C2AF-78B3-4303-108EB1DB5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163D6-140E-9BE2-7C66-8A9CD9BCD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F53A-AABA-BF4E-EDB6-819B2CF45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F6287-CE88-898A-74EC-2B0F8916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0B11F-6FDC-6A9D-A5AE-819E5527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360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CB4DFF-1992-1D75-B47D-C9FD7B896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1F3C5-785E-0D58-7DB6-791E59F43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6D922-89DC-80CB-FDDF-3346ACB72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8ED09-1826-47BD-99F7-B04EACEDAFB7}" type="datetimeFigureOut">
              <a:rPr lang="de-CH" smtClean="0"/>
              <a:t>10.02.2025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F3479-CE35-7784-ABB0-82472FAB2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560B3-4799-10F4-23DF-817A72BB11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175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5AEDCD-B0BD-6CD0-AECF-429674A744E3}"/>
              </a:ext>
            </a:extLst>
          </p:cNvPr>
          <p:cNvSpPr txBox="1"/>
          <p:nvPr/>
        </p:nvSpPr>
        <p:spPr>
          <a:xfrm>
            <a:off x="2589296" y="2405814"/>
            <a:ext cx="6287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SwissFEL</a:t>
            </a:r>
            <a:r>
              <a:rPr lang="en-US" sz="2800" dirty="0"/>
              <a:t> RC report, week 6, G.L. Orlandi 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2365693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C01087A-E8CA-5C84-C97A-4350CAD3A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0777" y="1160061"/>
            <a:ext cx="4953692" cy="43297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852C953-A3E7-99A5-9A79-E32BED53DF5A}"/>
              </a:ext>
            </a:extLst>
          </p:cNvPr>
          <p:cNvSpPr txBox="1"/>
          <p:nvPr/>
        </p:nvSpPr>
        <p:spPr>
          <a:xfrm>
            <a:off x="204717" y="600501"/>
            <a:ext cx="650998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Users’ Plan for week 6</a:t>
            </a:r>
          </a:p>
          <a:p>
            <a:endParaRPr lang="en-US" dirty="0"/>
          </a:p>
          <a:p>
            <a:r>
              <a:rPr lang="en-US" b="1" dirty="0"/>
              <a:t>Aramis</a:t>
            </a:r>
            <a:r>
              <a:rPr lang="en-US" dirty="0"/>
              <a:t>, Bernina (</a:t>
            </a:r>
            <a:r>
              <a:rPr lang="en-US" dirty="0" err="1"/>
              <a:t>Cristallina</a:t>
            </a:r>
            <a:r>
              <a:rPr lang="en-US" dirty="0"/>
              <a:t> Wed):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8keV short laser pulse 20fs FWHM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Short laser-pulse e-beam set-up: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tilt the e-beam with </a:t>
            </a:r>
            <a:r>
              <a:rPr lang="en-US" dirty="0" err="1"/>
              <a:t>dechirper</a:t>
            </a:r>
            <a:r>
              <a:rPr lang="en-US" dirty="0"/>
              <a:t>, adjust the orbit in the undulator to make the edge of the e-beam head to lase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short or ultra-short laser pulse length by shifting the lasing from the edge to the extreme edge of the e-beam head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decrease of the photon pulse energy by shift the lasing from the edge to the extreme edge of the </a:t>
            </a:r>
            <a:r>
              <a:rPr lang="en-US" dirty="0" err="1"/>
              <a:t>ebeam</a:t>
            </a:r>
            <a:r>
              <a:rPr lang="en-US" dirty="0"/>
              <a:t> head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Athos</a:t>
            </a:r>
            <a:r>
              <a:rPr lang="en-US" dirty="0"/>
              <a:t>, </a:t>
            </a:r>
            <a:r>
              <a:rPr lang="en-US" dirty="0" err="1"/>
              <a:t>Furka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930 eV reference setting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710 eV second option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66514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29E3514-05A3-414F-1FF4-9A6A543E8780}"/>
              </a:ext>
            </a:extLst>
          </p:cNvPr>
          <p:cNvSpPr txBox="1"/>
          <p:nvPr/>
        </p:nvSpPr>
        <p:spPr>
          <a:xfrm>
            <a:off x="3411940" y="846161"/>
            <a:ext cx="4631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Machine set-up request for week 6</a:t>
            </a:r>
            <a:endParaRPr lang="de-CH" sz="24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06B65F-B4AA-FF67-C228-BE0F7DFE9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04" y="2006396"/>
            <a:ext cx="11789392" cy="219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618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FCD0851-12A9-10AD-98B3-E1833A5BE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840" y="0"/>
            <a:ext cx="1113632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EFB3F4-5C6A-C34E-70E2-F89A5B3FDFEA}"/>
              </a:ext>
            </a:extLst>
          </p:cNvPr>
          <p:cNvSpPr txBox="1"/>
          <p:nvPr/>
        </p:nvSpPr>
        <p:spPr>
          <a:xfrm>
            <a:off x="5413613" y="1678675"/>
            <a:ext cx="63976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Aramis lasing: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Fixed photon energy at ~8 keV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B050"/>
                </a:solidFill>
              </a:rPr>
              <a:t>Short laser pulse (~430 </a:t>
            </a:r>
            <a:r>
              <a:rPr lang="en-US" b="1" dirty="0" err="1">
                <a:solidFill>
                  <a:srgbClr val="00B050"/>
                </a:solidFill>
              </a:rPr>
              <a:t>uJ</a:t>
            </a:r>
            <a:r>
              <a:rPr lang="en-US" b="1" dirty="0">
                <a:solidFill>
                  <a:srgbClr val="00B050"/>
                </a:solidFill>
              </a:rPr>
              <a:t>) and ultra-short laser pulse (250 </a:t>
            </a:r>
            <a:r>
              <a:rPr lang="en-US" b="1" dirty="0" err="1">
                <a:solidFill>
                  <a:srgbClr val="00B050"/>
                </a:solidFill>
              </a:rPr>
              <a:t>uJ</a:t>
            </a:r>
            <a:r>
              <a:rPr lang="en-US" b="1" dirty="0">
                <a:solidFill>
                  <a:srgbClr val="00B050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091008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DBD898-10E4-401F-9897-CB66340E8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13" y="0"/>
            <a:ext cx="1177997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B4EEB7-2994-0E82-708D-42A70C2AE430}"/>
              </a:ext>
            </a:extLst>
          </p:cNvPr>
          <p:cNvSpPr txBox="1"/>
          <p:nvPr/>
        </p:nvSpPr>
        <p:spPr>
          <a:xfrm>
            <a:off x="1910687" y="2505670"/>
            <a:ext cx="35375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Athos lasing: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930 eV and 710 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Photon pulse energy ~1.3-1.4 </a:t>
            </a:r>
            <a:r>
              <a:rPr lang="en-US" dirty="0" err="1"/>
              <a:t>mJ</a:t>
            </a:r>
            <a:endParaRPr lang="en-US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88312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192CAD-AE1D-F874-AE17-307F7005831E}"/>
              </a:ext>
            </a:extLst>
          </p:cNvPr>
          <p:cNvSpPr txBox="1"/>
          <p:nvPr/>
        </p:nvSpPr>
        <p:spPr>
          <a:xfrm>
            <a:off x="635311" y="609986"/>
            <a:ext cx="1174024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Issues</a:t>
            </a:r>
          </a:p>
          <a:p>
            <a:endParaRPr lang="en-US" b="1" dirty="0"/>
          </a:p>
          <a:p>
            <a:r>
              <a:rPr lang="en-US" b="1" dirty="0"/>
              <a:t>Wed 05.02.25: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Laser aperture feed-back failure indirectly triggered by a camera failure and correction of a bug in the laser pointing algorithm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SINSB02 RF station auto-restart failure. RF support on place </a:t>
            </a:r>
          </a:p>
          <a:p>
            <a:endParaRPr lang="en-US" b="1" dirty="0"/>
          </a:p>
          <a:p>
            <a:r>
              <a:rPr lang="en-US" b="1"/>
              <a:t>Fri 07.02.25:</a:t>
            </a:r>
            <a:r>
              <a:rPr lang="en-US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S30CB11 </a:t>
            </a:r>
            <a:r>
              <a:rPr lang="en-US" dirty="0"/>
              <a:t>RF station auto-restart failure. IOC down and RF support intervention on site to reboot </a:t>
            </a:r>
            <a:r>
              <a:rPr lang="en-US" b="1" dirty="0"/>
              <a:t> </a:t>
            </a:r>
          </a:p>
          <a:p>
            <a:endParaRPr lang="en-US" b="1" dirty="0"/>
          </a:p>
          <a:p>
            <a:r>
              <a:rPr lang="en-US" b="1" dirty="0"/>
              <a:t>Sat 08.02.2025</a:t>
            </a:r>
            <a:r>
              <a:rPr lang="en-US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ICT Athos lost calibration factor. Charge readout mismatch with cavity BPM triggered Soft-MPS alarm. Problem solved by restoring the right calibration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IOC SATLC01-DBLM320 disconnection. IOC rebooting needed </a:t>
            </a:r>
          </a:p>
          <a:p>
            <a:endParaRPr lang="en-US" b="1" dirty="0"/>
          </a:p>
          <a:p>
            <a:r>
              <a:rPr lang="en-US" b="1" dirty="0"/>
              <a:t>Sun 09.02.25: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Virtual cathode reference image lost. Laser </a:t>
            </a:r>
            <a:r>
              <a:rPr lang="en-US" dirty="0" err="1"/>
              <a:t>pikett</a:t>
            </a:r>
            <a:r>
              <a:rPr lang="en-US" dirty="0"/>
              <a:t> intervention.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Feedback Mizar/</a:t>
            </a:r>
            <a:r>
              <a:rPr lang="en-US" dirty="0" err="1"/>
              <a:t>Alcor</a:t>
            </a:r>
            <a:r>
              <a:rPr lang="en-US" dirty="0"/>
              <a:t> UV aperture and </a:t>
            </a:r>
            <a:r>
              <a:rPr lang="en-US" dirty="0" err="1"/>
              <a:t>Alcor</a:t>
            </a:r>
            <a:r>
              <a:rPr lang="en-US" dirty="0"/>
              <a:t> capillary pointing not running but machine kept stability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13521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</Words>
  <Application>Microsoft Office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Orlandi Gian Luca</dc:creator>
  <cp:lastModifiedBy>Orlandi Gian Luca</cp:lastModifiedBy>
  <cp:revision>73</cp:revision>
  <dcterms:created xsi:type="dcterms:W3CDTF">2024-06-12T07:45:09Z</dcterms:created>
  <dcterms:modified xsi:type="dcterms:W3CDTF">2025-02-10T12:00:06Z</dcterms:modified>
</cp:coreProperties>
</file>