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3"/>
  </p:notesMasterIdLst>
  <p:sldIdLst>
    <p:sldId id="256" r:id="rId3"/>
    <p:sldId id="352" r:id="rId4"/>
    <p:sldId id="366" r:id="rId5"/>
    <p:sldId id="353" r:id="rId6"/>
    <p:sldId id="359" r:id="rId7"/>
    <p:sldId id="362" r:id="rId8"/>
    <p:sldId id="363" r:id="rId9"/>
    <p:sldId id="365" r:id="rId10"/>
    <p:sldId id="364" r:id="rId11"/>
    <p:sldId id="367" r:id="rId12"/>
  </p:sldIdLst>
  <p:sldSz cx="12192000" cy="6858000"/>
  <p:notesSz cx="7559675" cy="10691813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84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D7946-1C08-4725-85DE-1C723FAE02FE}" type="datetimeFigureOut">
              <a:rPr lang="en-CH" smtClean="0"/>
              <a:t>20/02/2025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CB5DCF-0E9B-472F-9D15-8D5A7646C73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89321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B5DCF-0E9B-472F-9D15-8D5A7646C734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05473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B5DCF-0E9B-472F-9D15-8D5A7646C734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89210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B5DCF-0E9B-472F-9D15-8D5A7646C734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112652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B5DCF-0E9B-472F-9D15-8D5A7646C734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042461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B5DCF-0E9B-472F-9D15-8D5A7646C734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890503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B5DCF-0E9B-472F-9D15-8D5A7646C734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157595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B5DCF-0E9B-472F-9D15-8D5A7646C734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771032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B5DCF-0E9B-472F-9D15-8D5A7646C734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494808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B5DCF-0E9B-472F-9D15-8D5A7646C734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03313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896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695160" y="3802680"/>
            <a:ext cx="896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5288760" y="137664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695160" y="380268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/>
          </p:nvPr>
        </p:nvSpPr>
        <p:spPr>
          <a:xfrm>
            <a:off x="5288760" y="380268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288612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3726000" y="1376640"/>
            <a:ext cx="288612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/>
          </p:nvPr>
        </p:nvSpPr>
        <p:spPr>
          <a:xfrm>
            <a:off x="6756840" y="1376640"/>
            <a:ext cx="288612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/>
          </p:nvPr>
        </p:nvSpPr>
        <p:spPr>
          <a:xfrm>
            <a:off x="695160" y="3802680"/>
            <a:ext cx="288612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/>
          </p:nvPr>
        </p:nvSpPr>
        <p:spPr>
          <a:xfrm>
            <a:off x="3726000" y="3802680"/>
            <a:ext cx="288612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/>
          </p:nvPr>
        </p:nvSpPr>
        <p:spPr>
          <a:xfrm>
            <a:off x="6756840" y="3802680"/>
            <a:ext cx="288612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BD2FD37-FE17-4522-9B22-27979BA9E9E0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695160" y="1376640"/>
            <a:ext cx="896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4B2EC3D-6E65-4009-8BC9-FD2A04D0C676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896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0F99268-EEFE-4573-9E88-4DA1A0C937A2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437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288760" y="1376640"/>
            <a:ext cx="437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D2AE061-A794-4736-A78E-D504E8E2738A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378BBF2-FAE7-45FB-AA22-4C3C679C6444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695160" y="278280"/>
            <a:ext cx="8964360" cy="375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112BDFF-3BE5-4272-B2DF-80C4C20CAFBD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5288760" y="1376640"/>
            <a:ext cx="437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695160" y="380268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F976950-BCDB-4A09-A194-0446DDBD479B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95160" y="1376640"/>
            <a:ext cx="896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437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5288760" y="137664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5288760" y="380268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0B85A3D-5022-4B0C-A1BD-7C67D322976B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5288760" y="137664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695160" y="3802680"/>
            <a:ext cx="896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1E4A1D5-C7FD-4A00-A787-3006E8690113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896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695160" y="3802680"/>
            <a:ext cx="896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977385A-B639-4DEC-AA66-6D2F597AD3D0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5288760" y="137664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95160" y="380268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288760" y="380268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ACE28CE-A0F4-490F-885A-29796B562B17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288612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3726000" y="1376640"/>
            <a:ext cx="288612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/>
          </p:nvPr>
        </p:nvSpPr>
        <p:spPr>
          <a:xfrm>
            <a:off x="6756840" y="1376640"/>
            <a:ext cx="288612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/>
          </p:nvPr>
        </p:nvSpPr>
        <p:spPr>
          <a:xfrm>
            <a:off x="695160" y="3802680"/>
            <a:ext cx="288612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/>
          </p:nvPr>
        </p:nvSpPr>
        <p:spPr>
          <a:xfrm>
            <a:off x="3726000" y="3802680"/>
            <a:ext cx="288612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/>
          </p:nvPr>
        </p:nvSpPr>
        <p:spPr>
          <a:xfrm>
            <a:off x="6756840" y="3802680"/>
            <a:ext cx="288612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8473847-4C51-4498-A6C2-B3FC2DA849BC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896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437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/>
          </p:nvPr>
        </p:nvSpPr>
        <p:spPr>
          <a:xfrm>
            <a:off x="5288760" y="1376640"/>
            <a:ext cx="437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695160" y="278280"/>
            <a:ext cx="8964360" cy="375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288760" y="1376640"/>
            <a:ext cx="437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695160" y="380268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437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288760" y="137664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288760" y="380268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288760" y="137664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695160" y="3802680"/>
            <a:ext cx="896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4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19"/>
          <p:cNvPicPr/>
          <p:nvPr/>
        </p:nvPicPr>
        <p:blipFill>
          <a:blip r:embed="rId14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pic>
        <p:nvPicPr>
          <p:cNvPr id="7" name="Grafik 6"/>
          <p:cNvPicPr/>
          <p:nvPr/>
        </p:nvPicPr>
        <p:blipFill>
          <a:blip r:embed="rId15"/>
          <a:stretch/>
        </p:blipFill>
        <p:spPr>
          <a:xfrm>
            <a:off x="1440" y="1440"/>
            <a:ext cx="12188880" cy="6854400"/>
          </a:xfrm>
          <a:prstGeom prst="rect">
            <a:avLst/>
          </a:prstGeom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95160" y="1445760"/>
            <a:ext cx="8044920" cy="200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>
              <a:lnSpc>
                <a:spcPct val="92000"/>
              </a:lnSpc>
              <a:buNone/>
            </a:pPr>
            <a:r>
              <a:rPr lang="en-GB" sz="4200" b="1" strike="noStrike" spc="-1">
                <a:solidFill>
                  <a:srgbClr val="FFFFFF"/>
                </a:solidFill>
                <a:latin typeface="Aptos"/>
              </a:rPr>
              <a:t>Add Title</a:t>
            </a:r>
            <a:endParaRPr lang="de-DE" sz="42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95160" y="5841360"/>
            <a:ext cx="5292360" cy="28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en-GB" sz="1600" b="0" strike="noStrike" spc="-1">
                <a:solidFill>
                  <a:srgbClr val="FFFFFF"/>
                </a:solidFill>
                <a:latin typeface="Aptos"/>
              </a:rPr>
              <a:t>Author</a:t>
            </a:r>
            <a:endParaRPr lang="de-DE" sz="16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body"/>
          </p:nvPr>
        </p:nvSpPr>
        <p:spPr>
          <a:xfrm>
            <a:off x="695160" y="6129360"/>
            <a:ext cx="5292360" cy="251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en-GB" sz="1600" b="0" strike="noStrike" spc="-1">
                <a:solidFill>
                  <a:srgbClr val="FFFFFF"/>
                </a:solidFill>
                <a:latin typeface="Aptos"/>
              </a:rPr>
              <a:t>Location, DD Month YYYY</a:t>
            </a:r>
            <a:endParaRPr lang="de-DE" sz="1600" b="0" strike="noStrike" spc="-1">
              <a:solidFill>
                <a:srgbClr val="000000"/>
              </a:solidFill>
              <a:latin typeface="Aptos"/>
            </a:endParaRPr>
          </a:p>
        </p:txBody>
      </p:sp>
      <p:pic>
        <p:nvPicPr>
          <p:cNvPr id="5" name="Grafik 12"/>
          <p:cNvPicPr/>
          <p:nvPr/>
        </p:nvPicPr>
        <p:blipFill>
          <a:blip r:embed="rId16"/>
          <a:stretch/>
        </p:blipFill>
        <p:spPr>
          <a:xfrm>
            <a:off x="631080" y="358560"/>
            <a:ext cx="1773360" cy="729720"/>
          </a:xfrm>
          <a:prstGeom prst="rect">
            <a:avLst/>
          </a:prstGeom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rafik 19"/>
          <p:cNvPicPr/>
          <p:nvPr/>
        </p:nvPicPr>
        <p:blipFill>
          <a:blip r:embed="rId14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43" name="PlaceHolder 1"/>
          <p:cNvSpPr>
            <a:spLocks noGrp="1"/>
          </p:cNvSpPr>
          <p:nvPr>
            <p:ph type="body"/>
          </p:nvPr>
        </p:nvSpPr>
        <p:spPr>
          <a:xfrm>
            <a:off x="695160" y="1376640"/>
            <a:ext cx="896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Aptos"/>
              </a:rPr>
              <a:t>Add Content</a:t>
            </a:r>
            <a:endParaRPr lang="de-DE" sz="2000" b="0" strike="noStrike" spc="-1">
              <a:solidFill>
                <a:srgbClr val="000000"/>
              </a:solidFill>
              <a:latin typeface="Aptos"/>
            </a:endParaRPr>
          </a:p>
          <a:p>
            <a:pPr marL="252000" lvl="1" indent="-252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Char char="•"/>
              <a:tabLst>
                <a:tab pos="5364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Aptos"/>
              </a:rPr>
              <a:t>Second Level</a:t>
            </a:r>
            <a:endParaRPr lang="de-DE" sz="2000" b="0" strike="noStrike" spc="-1">
              <a:solidFill>
                <a:srgbClr val="000000"/>
              </a:solidFill>
              <a:latin typeface="Aptos"/>
            </a:endParaRPr>
          </a:p>
          <a:p>
            <a:pPr marL="504000" lvl="2" indent="-252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Char char="•"/>
              <a:tabLst>
                <a:tab pos="5364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Aptos"/>
              </a:rPr>
              <a:t>Third Level</a:t>
            </a:r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dt" idx="1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lnSpc>
                <a:spcPct val="100000"/>
              </a:lnSpc>
              <a:buNone/>
              <a:defRPr lang="de-CH" sz="1000" b="0" strike="noStrike" spc="-1">
                <a:solidFill>
                  <a:srgbClr val="000000"/>
                </a:solidFill>
                <a:latin typeface="Aptos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lang="de-CH" sz="1000" b="0" strike="noStrike" spc="-1">
                <a:solidFill>
                  <a:srgbClr val="000000"/>
                </a:solidFill>
                <a:latin typeface="Aptos"/>
              </a:rPr>
              <a:t>&lt;date/time&gt;</a:t>
            </a:r>
            <a:endParaRPr lang="en-US" sz="1000" b="0" strike="noStrike" spc="-1">
              <a:latin typeface="Times New Roman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ftr" idx="2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buNone/>
              <a:defRPr lang="en-GB" sz="1000" b="0" strike="noStrike" spc="-1">
                <a:solidFill>
                  <a:srgbClr val="000000"/>
                </a:solidFill>
                <a:latin typeface="Aptos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en-GB" sz="1000" b="0" strike="noStrike" spc="-1">
                <a:solidFill>
                  <a:srgbClr val="000000"/>
                </a:solidFill>
                <a:latin typeface="Aptos"/>
              </a:rPr>
              <a:t>&lt;footer&gt;</a:t>
            </a:r>
            <a:endParaRPr lang="en-US" sz="1000" b="0" strike="noStrike" spc="-1">
              <a:latin typeface="Times New Roman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sldNum" idx="3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buNone/>
              <a:defRPr lang="en-GB" sz="1000" b="0" strike="noStrike" spc="-1">
                <a:solidFill>
                  <a:srgbClr val="000000"/>
                </a:solidFill>
                <a:latin typeface="Aptos"/>
              </a:defRPr>
            </a:lvl1pPr>
          </a:lstStyle>
          <a:p>
            <a:pPr>
              <a:lnSpc>
                <a:spcPct val="100000"/>
              </a:lnSpc>
              <a:buNone/>
            </a:pPr>
            <a:fld id="{1D7E4E66-677B-4696-88B3-8C1DAC28C97C}" type="slidenum">
              <a:rPr lang="en-GB" sz="1000" b="0" strike="noStrike" spc="-1">
                <a:solidFill>
                  <a:srgbClr val="000000"/>
                </a:solidFill>
                <a:latin typeface="Aptos"/>
              </a:rPr>
              <a:t>‹#›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600" b="1" strike="noStrike" spc="-1">
                <a:solidFill>
                  <a:srgbClr val="000000"/>
                </a:solidFill>
                <a:latin typeface="Aptos"/>
              </a:rPr>
              <a:t>Add Title</a:t>
            </a:r>
            <a:endParaRPr lang="de-DE" sz="26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695160" y="1445760"/>
            <a:ext cx="8044920" cy="200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>
              <a:lnSpc>
                <a:spcPct val="92000"/>
              </a:lnSpc>
              <a:buNone/>
            </a:pPr>
            <a:r>
              <a:rPr lang="en-GB" sz="4200" b="1" spc="-1" dirty="0">
                <a:solidFill>
                  <a:srgbClr val="FFFFFF"/>
                </a:solidFill>
                <a:latin typeface="Aptos"/>
              </a:rPr>
              <a:t>HERO beamtime</a:t>
            </a:r>
            <a:endParaRPr lang="de-DE" sz="4200" b="0" strike="noStrike" spc="-1" dirty="0">
              <a:solidFill>
                <a:srgbClr val="000000"/>
              </a:solidFill>
              <a:latin typeface="Aptos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695160" y="5841360"/>
            <a:ext cx="5292360" cy="28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en-GB" sz="1600" b="0" strike="noStrike" spc="-1" dirty="0">
                <a:solidFill>
                  <a:srgbClr val="FFFFFF"/>
                </a:solidFill>
                <a:latin typeface="Aptos"/>
              </a:rPr>
              <a:t>Wenxiang Hu </a:t>
            </a:r>
            <a:r>
              <a:rPr lang="en-GB" sz="1600" spc="-1" dirty="0">
                <a:solidFill>
                  <a:srgbClr val="FFFFFF"/>
                </a:solidFill>
                <a:latin typeface="Aptos"/>
              </a:rPr>
              <a:t>on behalf of the HERO team</a:t>
            </a:r>
            <a:endParaRPr lang="de-DE" sz="1600" b="0" strike="noStrike" spc="-1" dirty="0">
              <a:solidFill>
                <a:srgbClr val="000000"/>
              </a:solidFill>
              <a:latin typeface="Aptos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/>
          </p:nvPr>
        </p:nvSpPr>
        <p:spPr>
          <a:xfrm>
            <a:off x="695160" y="6129000"/>
            <a:ext cx="5292360" cy="251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en-GB" sz="1600" spc="-1" dirty="0">
                <a:solidFill>
                  <a:srgbClr val="FFFFFF"/>
                </a:solidFill>
                <a:latin typeface="Aptos"/>
              </a:rPr>
              <a:t>17</a:t>
            </a:r>
            <a:r>
              <a:rPr lang="en-GB" sz="1600" b="0" strike="noStrike" spc="-1" dirty="0">
                <a:solidFill>
                  <a:srgbClr val="FFFFFF"/>
                </a:solidFill>
                <a:latin typeface="Aptos"/>
              </a:rPr>
              <a:t>/02/2025</a:t>
            </a:r>
            <a:endParaRPr lang="de-DE" sz="1600" b="0" strike="noStrike" spc="-1" dirty="0">
              <a:solidFill>
                <a:srgbClr val="000000"/>
              </a:solidFill>
              <a:latin typeface="Aptos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 type="subTitle"/>
          </p:nvPr>
        </p:nvSpPr>
        <p:spPr>
          <a:xfrm>
            <a:off x="695160" y="3789000"/>
            <a:ext cx="8044920" cy="107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buNone/>
            </a:pPr>
            <a:r>
              <a:rPr lang="en-US" sz="3200" b="0" strike="noStrike" spc="-1" dirty="0" err="1">
                <a:solidFill>
                  <a:schemeClr val="bg1"/>
                </a:solidFill>
                <a:latin typeface="Arial"/>
              </a:rPr>
              <a:t>SwissFEL</a:t>
            </a:r>
            <a:r>
              <a:rPr lang="en-US" sz="3200" b="0" strike="noStrike" spc="-1" dirty="0">
                <a:solidFill>
                  <a:schemeClr val="bg1"/>
                </a:solidFill>
                <a:latin typeface="Arial"/>
              </a:rPr>
              <a:t> Exchange </a:t>
            </a:r>
            <a:r>
              <a:rPr lang="en-US" sz="3200" spc="-1" dirty="0">
                <a:solidFill>
                  <a:schemeClr val="bg1"/>
                </a:solidFill>
                <a:latin typeface="Arial"/>
              </a:rPr>
              <a:t>M</a:t>
            </a:r>
            <a:r>
              <a:rPr lang="en-US" sz="3200" b="0" strike="noStrike" spc="-1" dirty="0">
                <a:solidFill>
                  <a:schemeClr val="bg1"/>
                </a:solidFill>
                <a:latin typeface="Arial"/>
              </a:rPr>
              <a:t>eeting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78240" y="30384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600" b="1" spc="-1" dirty="0">
                <a:solidFill>
                  <a:srgbClr val="000000"/>
                </a:solidFill>
                <a:latin typeface="Aptos"/>
              </a:rPr>
              <a:t>Acknowledgements</a:t>
            </a:r>
            <a:endParaRPr lang="de-DE" sz="2600" b="0" strike="noStrike" spc="-1" dirty="0">
              <a:solidFill>
                <a:srgbClr val="000000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>
          <a:xfrm>
            <a:off x="1614600" y="6404400"/>
            <a:ext cx="8044920" cy="143640"/>
          </a:xfrm>
        </p:spPr>
        <p:txBody>
          <a:bodyPr/>
          <a:lstStyle/>
          <a:p>
            <a:r>
              <a:rPr dirty="0"/>
              <a:t>Paul Scherrer Institute PSI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EDD69A9-A947-4CFF-8838-134148FF6C98}" type="slidenum">
              <a:t>10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607CB9C-BD7A-4551-A998-75CFC434476A}" type="datetime1">
              <a:rPr lang="en-US"/>
              <a:t>2/20/2025</a:t>
            </a:fld>
            <a:endParaRPr lang="en-US" dirty="0"/>
          </a:p>
        </p:txBody>
      </p:sp>
      <p:sp>
        <p:nvSpPr>
          <p:cNvPr id="7" name="TextBox 22">
            <a:extLst>
              <a:ext uri="{FF2B5EF4-FFF2-40B4-BE49-F238E27FC236}">
                <a16:creationId xmlns:a16="http://schemas.microsoft.com/office/drawing/2014/main" id="{7086AE89-F692-459C-8F56-674DD4399E62}"/>
              </a:ext>
            </a:extLst>
          </p:cNvPr>
          <p:cNvSpPr/>
          <p:nvPr/>
        </p:nvSpPr>
        <p:spPr>
          <a:xfrm>
            <a:off x="678240" y="1113840"/>
            <a:ext cx="10711811" cy="34778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 anchor="t">
            <a:spAutoFit/>
          </a:bodyPr>
          <a:lstStyle/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Beam Dynamic</a:t>
            </a:r>
          </a:p>
          <a:p>
            <a:pPr marL="1200240" lvl="2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Sven Reiche, Eduard Prat, Philipp Dijkstal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Laser</a:t>
            </a:r>
          </a:p>
          <a:p>
            <a:pPr marL="1200240" lvl="2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Alexandre Trisorio, Andreas Dax, Carlo Vicario, Martin Huppert, Yunpei Deng, Stefan Neppl  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Diagnostics</a:t>
            </a:r>
          </a:p>
          <a:p>
            <a:pPr marL="1200240" lvl="2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Christopher Arrell, Rolf Follath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 err="1">
                <a:solidFill>
                  <a:srgbClr val="000000"/>
                </a:solidFill>
                <a:latin typeface="Aptos"/>
              </a:rPr>
              <a:t>Maloja</a:t>
            </a:r>
            <a:endParaRPr lang="en-GB" sz="1600" spc="-1" dirty="0">
              <a:solidFill>
                <a:srgbClr val="000000"/>
              </a:solidFill>
              <a:latin typeface="Aptos"/>
            </a:endParaRPr>
          </a:p>
          <a:p>
            <a:pPr marL="1200240" lvl="2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Andre Al Haddad, Kirsten Schnorr, Antoine Sarracini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endParaRPr lang="en-GB" sz="1600" spc="-1" dirty="0">
              <a:solidFill>
                <a:srgbClr val="000000"/>
              </a:solidFill>
              <a:latin typeface="Aptos"/>
            </a:endParaRPr>
          </a:p>
          <a:p>
            <a:pPr lvl="1">
              <a:spcBef>
                <a:spcPts val="600"/>
              </a:spcBef>
              <a:buClr>
                <a:srgbClr val="000000"/>
              </a:buClr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We acknowledge support from all technical groups for the EEHG and ML-SASE projects. Thanks for </a:t>
            </a:r>
            <a:r>
              <a:rPr lang="en-GB" sz="1600" spc="-1">
                <a:solidFill>
                  <a:srgbClr val="000000"/>
                </a:solidFill>
                <a:latin typeface="Aptos"/>
              </a:rPr>
              <a:t>your effort and help!</a:t>
            </a:r>
            <a:endParaRPr lang="en-GB" sz="1600" spc="-1" dirty="0">
              <a:solidFill>
                <a:srgbClr val="000000"/>
              </a:solidFill>
              <a:latin typeface="Aptos"/>
            </a:endParaRPr>
          </a:p>
          <a:p>
            <a:pPr marL="1200240" lvl="2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endParaRPr lang="en-GB" sz="1600" spc="-1" dirty="0">
              <a:solidFill>
                <a:srgbClr val="000000"/>
              </a:solidFill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893137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78240" y="30384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600" b="1" spc="-1" dirty="0">
                <a:solidFill>
                  <a:srgbClr val="000000"/>
                </a:solidFill>
                <a:latin typeface="Aptos"/>
              </a:rPr>
              <a:t>Outline</a:t>
            </a:r>
            <a:endParaRPr lang="de-DE" sz="2600" b="0" strike="noStrike" spc="-1" dirty="0">
              <a:solidFill>
                <a:srgbClr val="000000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dirty="0"/>
              <a:t>Paul Scherrer Institute PSI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EDD69A9-A947-4CFF-8838-134148FF6C98}" type="slidenum">
              <a:t>2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607CB9C-BD7A-4551-A998-75CFC434476A}" type="datetime1">
              <a:rPr lang="en-US"/>
              <a:t>2/20/2025</a:t>
            </a:fld>
            <a:endParaRPr lang="en-US"/>
          </a:p>
        </p:txBody>
      </p:sp>
      <p:sp>
        <p:nvSpPr>
          <p:cNvPr id="11" name="TextBox 22">
            <a:extLst>
              <a:ext uri="{FF2B5EF4-FFF2-40B4-BE49-F238E27FC236}">
                <a16:creationId xmlns:a16="http://schemas.microsoft.com/office/drawing/2014/main" id="{CB7180E1-F6FE-4430-BE28-A40BFDE7AB3F}"/>
              </a:ext>
            </a:extLst>
          </p:cNvPr>
          <p:cNvSpPr/>
          <p:nvPr/>
        </p:nvSpPr>
        <p:spPr>
          <a:xfrm>
            <a:off x="678240" y="1113840"/>
            <a:ext cx="10950342" cy="133882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 anchor="t">
            <a:spAutoFit/>
          </a:bodyPr>
          <a:lstStyle/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Overview of the beamtime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>
                <a:solidFill>
                  <a:srgbClr val="000000"/>
                </a:solidFill>
                <a:latin typeface="Aptos"/>
              </a:rPr>
              <a:t>Introduction to EEHG</a:t>
            </a:r>
            <a:endParaRPr lang="en-GB" spc="-1" dirty="0">
              <a:solidFill>
                <a:srgbClr val="000000"/>
              </a:solidFill>
              <a:latin typeface="Aptos"/>
            </a:endParaRP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Beamtime progress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Finding and difficulties</a:t>
            </a:r>
          </a:p>
        </p:txBody>
      </p:sp>
    </p:spTree>
    <p:extLst>
      <p:ext uri="{BB962C8B-B14F-4D97-AF65-F5344CB8AC3E}">
        <p14:creationId xmlns:p14="http://schemas.microsoft.com/office/powerpoint/2010/main" val="3928187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78240" y="30384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600" b="1" strike="noStrike" spc="-1" dirty="0">
                <a:solidFill>
                  <a:srgbClr val="000000"/>
                </a:solidFill>
                <a:latin typeface="Aptos"/>
              </a:rPr>
              <a:t>Overview</a:t>
            </a:r>
            <a:endParaRPr lang="de-DE" sz="2600" b="0" strike="noStrike" spc="-1" dirty="0">
              <a:solidFill>
                <a:srgbClr val="000000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dirty="0"/>
              <a:t>Paul Scherrer Institute PSI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EDD69A9-A947-4CFF-8838-134148FF6C98}" type="slidenum">
              <a:t>3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607CB9C-BD7A-4551-A998-75CFC434476A}" type="datetime1">
              <a:rPr lang="en-US"/>
              <a:t>2/20/2025</a:t>
            </a:fld>
            <a:endParaRPr lang="en-US"/>
          </a:p>
        </p:txBody>
      </p:sp>
      <p:sp>
        <p:nvSpPr>
          <p:cNvPr id="11" name="TextBox 22">
            <a:extLst>
              <a:ext uri="{FF2B5EF4-FFF2-40B4-BE49-F238E27FC236}">
                <a16:creationId xmlns:a16="http://schemas.microsoft.com/office/drawing/2014/main" id="{CB7180E1-F6FE-4430-BE28-A40BFDE7AB3F}"/>
              </a:ext>
            </a:extLst>
          </p:cNvPr>
          <p:cNvSpPr/>
          <p:nvPr/>
        </p:nvSpPr>
        <p:spPr>
          <a:xfrm>
            <a:off x="678240" y="1113840"/>
            <a:ext cx="8732090" cy="240065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 anchor="t">
            <a:spAutoFit/>
          </a:bodyPr>
          <a:lstStyle/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Generate electron beam with reduced energy spread (achieved)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Test low pulse energy diagnostics (achieved)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Re-establish EEHG at 335 eV (achieved)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Improve EEHG output at 335 eV (not achieved)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Measure averaged spectra using high resolution apparatus in </a:t>
            </a:r>
            <a:r>
              <a:rPr lang="en-GB" spc="-1" dirty="0" err="1">
                <a:solidFill>
                  <a:srgbClr val="000000"/>
                </a:solidFill>
                <a:latin typeface="Aptos"/>
              </a:rPr>
              <a:t>Maloja</a:t>
            </a:r>
            <a:r>
              <a:rPr lang="en-GB" spc="-1" dirty="0">
                <a:solidFill>
                  <a:srgbClr val="000000"/>
                </a:solidFill>
                <a:latin typeface="Aptos"/>
              </a:rPr>
              <a:t> (not achieved)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Generate EEHG at higher photon energies (not achieved)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If there is time, show time-domain signal of mode-locked SASE (achieved)</a:t>
            </a:r>
          </a:p>
        </p:txBody>
      </p:sp>
    </p:spTree>
    <p:extLst>
      <p:ext uri="{BB962C8B-B14F-4D97-AF65-F5344CB8AC3E}">
        <p14:creationId xmlns:p14="http://schemas.microsoft.com/office/powerpoint/2010/main" val="248582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78240" y="30384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600" b="1" spc="-1" dirty="0">
                <a:solidFill>
                  <a:srgbClr val="000000"/>
                </a:solidFill>
                <a:latin typeface="Aptos"/>
              </a:rPr>
              <a:t>Echo-enabled harmonic generation (EEHG)</a:t>
            </a:r>
            <a:endParaRPr lang="de-DE" sz="2600" b="0" strike="noStrike" spc="-1" dirty="0">
              <a:solidFill>
                <a:srgbClr val="000000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>
          <a:xfrm>
            <a:off x="1614600" y="6404400"/>
            <a:ext cx="8044920" cy="143640"/>
          </a:xfrm>
        </p:spPr>
        <p:txBody>
          <a:bodyPr/>
          <a:lstStyle/>
          <a:p>
            <a:r>
              <a:rPr dirty="0"/>
              <a:t>Paul Scherrer Institute PSI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EDD69A9-A947-4CFF-8838-134148FF6C98}" type="slidenum">
              <a:t>4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607CB9C-BD7A-4551-A998-75CFC434476A}" type="datetime1">
              <a:rPr lang="en-US"/>
              <a:t>2/20/2025</a:t>
            </a:fld>
            <a:endParaRPr lang="en-US"/>
          </a:p>
        </p:txBody>
      </p:sp>
      <p:sp>
        <p:nvSpPr>
          <p:cNvPr id="11" name="TextBox 22">
            <a:extLst>
              <a:ext uri="{FF2B5EF4-FFF2-40B4-BE49-F238E27FC236}">
                <a16:creationId xmlns:a16="http://schemas.microsoft.com/office/drawing/2014/main" id="{CB7180E1-F6FE-4430-BE28-A40BFDE7AB3F}"/>
              </a:ext>
            </a:extLst>
          </p:cNvPr>
          <p:cNvSpPr/>
          <p:nvPr/>
        </p:nvSpPr>
        <p:spPr>
          <a:xfrm>
            <a:off x="678240" y="905232"/>
            <a:ext cx="10223539" cy="235449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 anchor="t">
            <a:spAutoFit/>
          </a:bodyPr>
          <a:lstStyle/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Normal SASE operation: amplification process starts with intrinsic noise of the beam, limited in longitudinal coherence.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EEHG: Modulating the electron beam to improve the longitudinal coherence of the XFEL output.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In detail: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Periodically modulate the electron energy using external laser (265 nm), then use chicane to convert the energy modulation into density modulation.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Two stage seeding process to reach a higher harmonics conversion. </a:t>
            </a:r>
            <a:br>
              <a:rPr lang="en-GB" sz="1600" spc="-1" dirty="0">
                <a:solidFill>
                  <a:srgbClr val="000000"/>
                </a:solidFill>
                <a:latin typeface="Aptos"/>
              </a:rPr>
            </a:br>
            <a:r>
              <a:rPr lang="en-GB" sz="1600" spc="-1" dirty="0">
                <a:solidFill>
                  <a:srgbClr val="000000"/>
                </a:solidFill>
                <a:latin typeface="Aptos"/>
              </a:rPr>
              <a:t>(For example, 72 harmonics: 265 nm / 72 = 3.7 nm, or 335 eV. )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Full coherent output in principle.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B6CE92D-152D-428C-8E5D-8A8C6EA315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637" y="3546983"/>
            <a:ext cx="3774148" cy="140196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4EB3F26-EDDC-41F7-BF73-F4FA9370675F}"/>
              </a:ext>
            </a:extLst>
          </p:cNvPr>
          <p:cNvSpPr/>
          <p:nvPr/>
        </p:nvSpPr>
        <p:spPr>
          <a:xfrm>
            <a:off x="1124325" y="5080855"/>
            <a:ext cx="38560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D. Xiang and G. </a:t>
            </a:r>
            <a:r>
              <a:rPr lang="en-US" sz="1000" dirty="0" err="1"/>
              <a:t>Stupakov</a:t>
            </a:r>
            <a:r>
              <a:rPr lang="en-US" sz="1000" dirty="0"/>
              <a:t>, Phys. Rev. ST Accel. Beams, 12:030702 (2009) 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8B5A8613-EFC6-43D9-80FD-517D4901D6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1878" y="3577348"/>
            <a:ext cx="1828800" cy="1371600"/>
          </a:xfrm>
          <a:prstGeom prst="rect">
            <a:avLst/>
          </a:prstGeom>
        </p:spPr>
      </p:pic>
      <p:sp>
        <p:nvSpPr>
          <p:cNvPr id="45" name="Arrow: Curved Right 44">
            <a:extLst>
              <a:ext uri="{FF2B5EF4-FFF2-40B4-BE49-F238E27FC236}">
                <a16:creationId xmlns:a16="http://schemas.microsoft.com/office/drawing/2014/main" id="{91838734-3679-4D18-80DE-6ADDB8FA5020}"/>
              </a:ext>
            </a:extLst>
          </p:cNvPr>
          <p:cNvSpPr/>
          <p:nvPr/>
        </p:nvSpPr>
        <p:spPr bwMode="auto">
          <a:xfrm>
            <a:off x="6359659" y="4951609"/>
            <a:ext cx="214400" cy="258007"/>
          </a:xfrm>
          <a:prstGeom prst="curved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6" name="Arrow: Curved Right 45">
            <a:extLst>
              <a:ext uri="{FF2B5EF4-FFF2-40B4-BE49-F238E27FC236}">
                <a16:creationId xmlns:a16="http://schemas.microsoft.com/office/drawing/2014/main" id="{B75BABE3-9543-41FD-BCEE-D7E4F44A2EE1}"/>
              </a:ext>
            </a:extLst>
          </p:cNvPr>
          <p:cNvSpPr/>
          <p:nvPr/>
        </p:nvSpPr>
        <p:spPr bwMode="auto">
          <a:xfrm>
            <a:off x="6867693" y="5399044"/>
            <a:ext cx="214400" cy="258007"/>
          </a:xfrm>
          <a:prstGeom prst="curved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36D7600-4D5B-4617-A343-06E4DDBFAFE4}"/>
              </a:ext>
            </a:extLst>
          </p:cNvPr>
          <p:cNvSpPr txBox="1"/>
          <p:nvPr/>
        </p:nvSpPr>
        <p:spPr>
          <a:xfrm>
            <a:off x="6344373" y="5733864"/>
            <a:ext cx="958793" cy="19646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>
                <a:solidFill>
                  <a:srgbClr val="000000"/>
                </a:solidFill>
                <a:latin typeface="Calibri"/>
              </a:rPr>
              <a:t>Chicane 1</a:t>
            </a:r>
            <a:endParaRPr lang="en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Arrow: Curved Right 47">
            <a:extLst>
              <a:ext uri="{FF2B5EF4-FFF2-40B4-BE49-F238E27FC236}">
                <a16:creationId xmlns:a16="http://schemas.microsoft.com/office/drawing/2014/main" id="{CC9AE79F-B86E-467E-BB60-94A3ED9D5B0E}"/>
              </a:ext>
            </a:extLst>
          </p:cNvPr>
          <p:cNvSpPr/>
          <p:nvPr/>
        </p:nvSpPr>
        <p:spPr bwMode="auto">
          <a:xfrm flipH="1" flipV="1">
            <a:off x="9741071" y="4988637"/>
            <a:ext cx="223704" cy="256853"/>
          </a:xfrm>
          <a:prstGeom prst="curved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9" name="Arrow: Curved Right 48">
            <a:extLst>
              <a:ext uri="{FF2B5EF4-FFF2-40B4-BE49-F238E27FC236}">
                <a16:creationId xmlns:a16="http://schemas.microsoft.com/office/drawing/2014/main" id="{64A89C13-0982-40D2-BF9B-5C04EC53D645}"/>
              </a:ext>
            </a:extLst>
          </p:cNvPr>
          <p:cNvSpPr/>
          <p:nvPr/>
        </p:nvSpPr>
        <p:spPr bwMode="auto">
          <a:xfrm flipH="1" flipV="1">
            <a:off x="9052749" y="5440871"/>
            <a:ext cx="223704" cy="256853"/>
          </a:xfrm>
          <a:prstGeom prst="curved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E676E943-B596-4553-AD8A-9B622FAEEF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6773" y="4006731"/>
            <a:ext cx="1828800" cy="13716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6D869127-8AC1-4502-826A-80FA9F61EC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6773" y="4006731"/>
            <a:ext cx="1828800" cy="13716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4650EC34-E086-4F22-A037-44E0D5F5F8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90917" y="4400553"/>
            <a:ext cx="1828800" cy="13716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371DC027-2690-4316-A412-47ED3B23E9B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90773" y="4399131"/>
            <a:ext cx="1828800" cy="13716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77EB8347-79F3-444D-A24C-7C775B3051F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90773" y="4399131"/>
            <a:ext cx="1828800" cy="13716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E6BFFEC3-C3B2-4B41-94C3-4FBD30942CD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90773" y="4399131"/>
            <a:ext cx="1828800" cy="13716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5614F53F-5693-4891-AC02-91B12C6D6E8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90773" y="4399131"/>
            <a:ext cx="1828800" cy="13716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57DDD3E6-0EAA-462F-BC53-9D74E92D51C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881973" y="4042731"/>
            <a:ext cx="1828800" cy="13716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706B06C0-C864-4113-BCAA-CADBBC3D2B4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439973" y="3578331"/>
            <a:ext cx="1828800" cy="1371600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EBE1CB16-21FC-457F-A86F-1789540EC564}"/>
              </a:ext>
            </a:extLst>
          </p:cNvPr>
          <p:cNvSpPr txBox="1"/>
          <p:nvPr/>
        </p:nvSpPr>
        <p:spPr>
          <a:xfrm>
            <a:off x="9394867" y="5314715"/>
            <a:ext cx="958793" cy="19646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>
                <a:solidFill>
                  <a:srgbClr val="000000"/>
                </a:solidFill>
                <a:latin typeface="Calibri"/>
              </a:rPr>
              <a:t>Chicane 2</a:t>
            </a:r>
            <a:endParaRPr lang="en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18F4B47-C330-4E8A-8D75-67D75FDA73BE}"/>
              </a:ext>
            </a:extLst>
          </p:cNvPr>
          <p:cNvSpPr txBox="1"/>
          <p:nvPr/>
        </p:nvSpPr>
        <p:spPr>
          <a:xfrm>
            <a:off x="8757679" y="5783188"/>
            <a:ext cx="611696" cy="26384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>
                <a:solidFill>
                  <a:srgbClr val="000000"/>
                </a:solidFill>
                <a:latin typeface="Calibri"/>
              </a:rPr>
              <a:t>Mod 2</a:t>
            </a:r>
            <a:endParaRPr lang="en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AAB7BDB-BE56-4ECF-AFEC-DDED2474A1ED}"/>
              </a:ext>
            </a:extLst>
          </p:cNvPr>
          <p:cNvSpPr txBox="1"/>
          <p:nvPr/>
        </p:nvSpPr>
        <p:spPr>
          <a:xfrm>
            <a:off x="6164291" y="5225438"/>
            <a:ext cx="611696" cy="19646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>
                <a:solidFill>
                  <a:srgbClr val="000000"/>
                </a:solidFill>
                <a:latin typeface="Calibri"/>
              </a:rPr>
              <a:t>Mod 1</a:t>
            </a:r>
            <a:endParaRPr lang="en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8DF877A-3288-4957-9B1E-A696F099E2A0}"/>
              </a:ext>
            </a:extLst>
          </p:cNvPr>
          <p:cNvSpPr txBox="1"/>
          <p:nvPr/>
        </p:nvSpPr>
        <p:spPr>
          <a:xfrm>
            <a:off x="6574059" y="3145134"/>
            <a:ext cx="325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ptos"/>
              </a:rPr>
              <a:t>Electron beam phase space (z, E)</a:t>
            </a:r>
            <a:endParaRPr lang="en-CH" dirty="0"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3529662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47" grpId="0"/>
      <p:bldP spid="48" grpId="0" animBg="1"/>
      <p:bldP spid="49" grpId="0" animBg="1"/>
      <p:bldP spid="59" grpId="0"/>
      <p:bldP spid="61" grpId="0"/>
      <p:bldP spid="62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78240" y="30384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600" b="1" spc="-1" dirty="0">
                <a:solidFill>
                  <a:srgbClr val="000000"/>
                </a:solidFill>
                <a:latin typeface="Aptos"/>
              </a:rPr>
              <a:t>Setting up alternative injector setting</a:t>
            </a:r>
            <a:endParaRPr lang="de-DE" sz="2600" b="0" strike="noStrike" spc="-1" dirty="0">
              <a:solidFill>
                <a:srgbClr val="000000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>
          <a:xfrm>
            <a:off x="1614600" y="6440199"/>
            <a:ext cx="8044920" cy="143640"/>
          </a:xfrm>
        </p:spPr>
        <p:txBody>
          <a:bodyPr/>
          <a:lstStyle/>
          <a:p>
            <a:r>
              <a:rPr dirty="0"/>
              <a:t>Paul Scherrer Institute PSI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EDD69A9-A947-4CFF-8838-134148FF6C98}" type="slidenum">
              <a:t>5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607CB9C-BD7A-4551-A998-75CFC434476A}" type="datetime1">
              <a:rPr lang="en-US"/>
              <a:t>2/20/2025</a:t>
            </a:fld>
            <a:endParaRPr lang="en-US" dirty="0"/>
          </a:p>
        </p:txBody>
      </p:sp>
      <p:sp>
        <p:nvSpPr>
          <p:cNvPr id="7" name="TextBox 22">
            <a:extLst>
              <a:ext uri="{FF2B5EF4-FFF2-40B4-BE49-F238E27FC236}">
                <a16:creationId xmlns:a16="http://schemas.microsoft.com/office/drawing/2014/main" id="{7086AE89-F692-459C-8F56-674DD4399E62}"/>
              </a:ext>
            </a:extLst>
          </p:cNvPr>
          <p:cNvSpPr/>
          <p:nvPr/>
        </p:nvSpPr>
        <p:spPr>
          <a:xfrm>
            <a:off x="678240" y="874143"/>
            <a:ext cx="5145511" cy="324704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 anchor="t">
            <a:spAutoFit/>
          </a:bodyPr>
          <a:lstStyle/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Time: Day 1-2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Changing the gun laser to short pulse mode, but scaling with laser beam size to keep 200 </a:t>
            </a:r>
            <a:r>
              <a:rPr lang="en-GB" sz="1600" spc="-1" dirty="0" err="1">
                <a:solidFill>
                  <a:srgbClr val="000000"/>
                </a:solidFill>
                <a:latin typeface="Aptos"/>
              </a:rPr>
              <a:t>pC</a:t>
            </a:r>
            <a:r>
              <a:rPr lang="en-GB" sz="1600" spc="-1" dirty="0">
                <a:solidFill>
                  <a:srgbClr val="000000"/>
                </a:solidFill>
                <a:latin typeface="Aptos"/>
              </a:rPr>
              <a:t> charge.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Change the gun laser iris size to 3 mm, so that the peak current is 40 A (doubled w.r.t normal setting).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Measure energy spread at the beam dump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Measure using TDS: 250 keV  </a:t>
            </a:r>
            <a:br>
              <a:rPr lang="en-GB" sz="1600" spc="-1" dirty="0">
                <a:solidFill>
                  <a:srgbClr val="000000"/>
                </a:solidFill>
                <a:latin typeface="Aptos"/>
              </a:rPr>
            </a:br>
            <a:r>
              <a:rPr lang="en-GB" sz="1600" spc="-1" dirty="0">
                <a:solidFill>
                  <a:srgbClr val="000000"/>
                </a:solidFill>
                <a:latin typeface="Aptos"/>
              </a:rPr>
              <a:t>Using Optical klystron effect*: 108 keV 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Micro-bunching instability (MBI) is observed: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Sensitive to the beamline settings.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Can be suppressed by laser heater.</a:t>
            </a:r>
            <a:endParaRPr lang="en-GB" sz="1400" spc="-1" dirty="0">
              <a:solidFill>
                <a:srgbClr val="000000"/>
              </a:solidFill>
              <a:latin typeface="Apto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66801BE-D69F-4F08-B671-D0D660F8982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8749"/>
          <a:stretch/>
        </p:blipFill>
        <p:spPr>
          <a:xfrm>
            <a:off x="9031821" y="1055484"/>
            <a:ext cx="2481939" cy="95171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80F7676-2862-4FC6-AE0A-6F30E5D1EB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8251" y="2558687"/>
            <a:ext cx="2579318" cy="13114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9852E7A-6B65-4F14-A74E-47A99A13A4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7300" y="4454617"/>
            <a:ext cx="2009069" cy="15292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9461734-F18E-4E23-B172-7F512A0860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57217" y="4459986"/>
            <a:ext cx="1877070" cy="158088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60D66BE-1C02-4988-93CF-9E87D9615C7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34287" y="2410364"/>
            <a:ext cx="2379473" cy="17880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2AE54A5-31C7-41C9-9CD1-A58C360FD94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19264" y="641984"/>
            <a:ext cx="1817705" cy="144690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DD3EA8A-5DB5-4C6A-A5A8-4DC7A4A3BE6A}"/>
              </a:ext>
            </a:extLst>
          </p:cNvPr>
          <p:cNvSpPr txBox="1"/>
          <p:nvPr/>
        </p:nvSpPr>
        <p:spPr>
          <a:xfrm>
            <a:off x="6356659" y="737414"/>
            <a:ext cx="10627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ptos"/>
              </a:rPr>
              <a:t>Normal operation</a:t>
            </a:r>
            <a:endParaRPr lang="en-CH" sz="1200" dirty="0">
              <a:latin typeface="Apto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8DBF599-C12A-4358-8C02-A1653A0FC72D}"/>
              </a:ext>
            </a:extLst>
          </p:cNvPr>
          <p:cNvSpPr txBox="1"/>
          <p:nvPr/>
        </p:nvSpPr>
        <p:spPr>
          <a:xfrm>
            <a:off x="6414759" y="1465832"/>
            <a:ext cx="10627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ptos"/>
              </a:rPr>
              <a:t>New operation</a:t>
            </a:r>
            <a:endParaRPr lang="en-CH" sz="1200" dirty="0">
              <a:latin typeface="Apto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46442B-FDA7-4C51-B53E-625568E169DA}"/>
              </a:ext>
            </a:extLst>
          </p:cNvPr>
          <p:cNvSpPr txBox="1"/>
          <p:nvPr/>
        </p:nvSpPr>
        <p:spPr>
          <a:xfrm>
            <a:off x="9248102" y="755266"/>
            <a:ext cx="2009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ptos"/>
              </a:rPr>
              <a:t>Peak current vs. gun laser iris</a:t>
            </a:r>
            <a:endParaRPr lang="en-CH" sz="1200" dirty="0">
              <a:latin typeface="Apto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91324C-1B23-4837-A1FD-C8BDB488513C}"/>
              </a:ext>
            </a:extLst>
          </p:cNvPr>
          <p:cNvSpPr/>
          <p:nvPr/>
        </p:nvSpPr>
        <p:spPr>
          <a:xfrm>
            <a:off x="9248102" y="2159971"/>
            <a:ext cx="20982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spc="-1" dirty="0">
                <a:solidFill>
                  <a:srgbClr val="000000"/>
                </a:solidFill>
                <a:latin typeface="Aptos"/>
              </a:rPr>
              <a:t>Optical klystron measurement </a:t>
            </a:r>
            <a:endParaRPr lang="en-CH" sz="12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152C6FA-E1AC-4845-B9EF-73A7C3B7419C}"/>
              </a:ext>
            </a:extLst>
          </p:cNvPr>
          <p:cNvSpPr/>
          <p:nvPr/>
        </p:nvSpPr>
        <p:spPr>
          <a:xfrm>
            <a:off x="6287588" y="2242109"/>
            <a:ext cx="28336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spc="-1" dirty="0">
                <a:solidFill>
                  <a:srgbClr val="000000"/>
                </a:solidFill>
                <a:latin typeface="Aptos"/>
              </a:rPr>
              <a:t>Electron beam phase space at beam dump</a:t>
            </a:r>
            <a:endParaRPr lang="en-CH" sz="120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ED609EB-8DC8-4AB2-9D70-2233D661532D}"/>
              </a:ext>
            </a:extLst>
          </p:cNvPr>
          <p:cNvSpPr/>
          <p:nvPr/>
        </p:nvSpPr>
        <p:spPr>
          <a:xfrm>
            <a:off x="6747029" y="2867487"/>
            <a:ext cx="878889" cy="694651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AB6999-1162-4D79-9E8B-200EBFC094E1}"/>
              </a:ext>
            </a:extLst>
          </p:cNvPr>
          <p:cNvSpPr txBox="1"/>
          <p:nvPr/>
        </p:nvSpPr>
        <p:spPr>
          <a:xfrm>
            <a:off x="6947696" y="2605877"/>
            <a:ext cx="5298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accent5"/>
                </a:solidFill>
                <a:latin typeface="Aptos"/>
              </a:rPr>
              <a:t>MBI</a:t>
            </a:r>
            <a:endParaRPr lang="en-CH" sz="1050" dirty="0">
              <a:solidFill>
                <a:schemeClr val="accent5"/>
              </a:solidFill>
              <a:latin typeface="Apto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D292F26-5C9F-46BE-A8A3-CFE9DFB0E688}"/>
              </a:ext>
            </a:extLst>
          </p:cNvPr>
          <p:cNvSpPr txBox="1"/>
          <p:nvPr/>
        </p:nvSpPr>
        <p:spPr>
          <a:xfrm>
            <a:off x="7347091" y="3887892"/>
            <a:ext cx="7146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ptos"/>
              </a:rPr>
              <a:t>Time</a:t>
            </a:r>
            <a:endParaRPr lang="en-CH" dirty="0">
              <a:latin typeface="Aptos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14E36DD-2C6E-467E-878D-CE1506B2A593}"/>
              </a:ext>
            </a:extLst>
          </p:cNvPr>
          <p:cNvCxnSpPr>
            <a:cxnSpLocks/>
          </p:cNvCxnSpPr>
          <p:nvPr/>
        </p:nvCxnSpPr>
        <p:spPr>
          <a:xfrm flipH="1">
            <a:off x="6515807" y="3737499"/>
            <a:ext cx="355106" cy="0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4BF672D-672E-470B-88BB-CC012CEAD2A0}"/>
              </a:ext>
            </a:extLst>
          </p:cNvPr>
          <p:cNvSpPr txBox="1"/>
          <p:nvPr/>
        </p:nvSpPr>
        <p:spPr>
          <a:xfrm>
            <a:off x="6518925" y="3493738"/>
            <a:ext cx="5298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92D050"/>
                </a:solidFill>
                <a:latin typeface="Aptos"/>
              </a:rPr>
              <a:t>Tail</a:t>
            </a:r>
            <a:endParaRPr lang="en-CH" sz="1050" dirty="0">
              <a:solidFill>
                <a:srgbClr val="92D050"/>
              </a:solidFill>
              <a:latin typeface="Apto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B1A8CE6-F7ED-4E40-AED8-2DB356F75C1F}"/>
              </a:ext>
            </a:extLst>
          </p:cNvPr>
          <p:cNvSpPr txBox="1"/>
          <p:nvPr/>
        </p:nvSpPr>
        <p:spPr>
          <a:xfrm rot="16200000">
            <a:off x="5690176" y="2968051"/>
            <a:ext cx="9221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ptos"/>
              </a:rPr>
              <a:t>Energy</a:t>
            </a:r>
            <a:endParaRPr lang="en-CH" dirty="0">
              <a:latin typeface="Apto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2D2758-968F-4821-AF85-CB786267E868}"/>
              </a:ext>
            </a:extLst>
          </p:cNvPr>
          <p:cNvSpPr txBox="1"/>
          <p:nvPr/>
        </p:nvSpPr>
        <p:spPr>
          <a:xfrm>
            <a:off x="7309964" y="4485504"/>
            <a:ext cx="12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Aptos"/>
              </a:rPr>
              <a:t>LH off</a:t>
            </a:r>
            <a:endParaRPr lang="en-CH" sz="1400" dirty="0">
              <a:solidFill>
                <a:schemeClr val="bg1"/>
              </a:solidFill>
              <a:latin typeface="Apto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CBFF360-949D-4691-A71A-4C5D2715719A}"/>
              </a:ext>
            </a:extLst>
          </p:cNvPr>
          <p:cNvSpPr txBox="1"/>
          <p:nvPr/>
        </p:nvSpPr>
        <p:spPr>
          <a:xfrm>
            <a:off x="9337300" y="4465030"/>
            <a:ext cx="12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Aptos"/>
              </a:rPr>
              <a:t>LH on</a:t>
            </a:r>
            <a:endParaRPr lang="en-CH" sz="1400" dirty="0">
              <a:solidFill>
                <a:schemeClr val="bg1"/>
              </a:solidFill>
              <a:latin typeface="Apto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39630AE-DE5A-4494-83F2-A18FB3D7F0FE}"/>
              </a:ext>
            </a:extLst>
          </p:cNvPr>
          <p:cNvSpPr/>
          <p:nvPr/>
        </p:nvSpPr>
        <p:spPr>
          <a:xfrm>
            <a:off x="613838" y="5840217"/>
            <a:ext cx="536812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spc="-1" dirty="0">
                <a:solidFill>
                  <a:srgbClr val="000000"/>
                </a:solidFill>
                <a:latin typeface="Aptos"/>
              </a:rPr>
              <a:t>*E.</a:t>
            </a:r>
            <a:r>
              <a:rPr lang="en-CH" sz="1100" spc="-1" dirty="0">
                <a:solidFill>
                  <a:srgbClr val="000000"/>
                </a:solidFill>
                <a:latin typeface="Aptos"/>
              </a:rPr>
              <a:t> Prat, </a:t>
            </a:r>
            <a:r>
              <a:rPr lang="en-GB" sz="1100" spc="-1" dirty="0">
                <a:solidFill>
                  <a:srgbClr val="000000"/>
                </a:solidFill>
                <a:latin typeface="Aptos"/>
              </a:rPr>
              <a:t>C.</a:t>
            </a:r>
            <a:r>
              <a:rPr lang="en-CH" sz="1100" spc="-1" dirty="0">
                <a:solidFill>
                  <a:srgbClr val="000000"/>
                </a:solidFill>
                <a:latin typeface="Aptos"/>
              </a:rPr>
              <a:t> Kittel, </a:t>
            </a:r>
            <a:r>
              <a:rPr lang="en-GB" sz="1100" spc="-1" dirty="0">
                <a:solidFill>
                  <a:srgbClr val="000000"/>
                </a:solidFill>
                <a:latin typeface="Aptos"/>
              </a:rPr>
              <a:t>M.</a:t>
            </a:r>
            <a:r>
              <a:rPr lang="en-CH" sz="1100" spc="-1" dirty="0">
                <a:solidFill>
                  <a:srgbClr val="000000"/>
                </a:solidFill>
                <a:latin typeface="Aptos"/>
              </a:rPr>
              <a:t> Calvi, </a:t>
            </a:r>
            <a:r>
              <a:rPr lang="en-GB" sz="1100" spc="-1" dirty="0">
                <a:solidFill>
                  <a:srgbClr val="000000"/>
                </a:solidFill>
                <a:latin typeface="Aptos"/>
              </a:rPr>
              <a:t>P.</a:t>
            </a:r>
            <a:r>
              <a:rPr lang="en-CH" sz="1100" spc="-1" dirty="0">
                <a:solidFill>
                  <a:srgbClr val="000000"/>
                </a:solidFill>
                <a:latin typeface="Aptos"/>
              </a:rPr>
              <a:t> Craievich, </a:t>
            </a:r>
            <a:r>
              <a:rPr lang="en-GB" sz="1100" spc="-1" dirty="0">
                <a:solidFill>
                  <a:srgbClr val="000000"/>
                </a:solidFill>
                <a:latin typeface="Aptos"/>
              </a:rPr>
              <a:t>P.</a:t>
            </a:r>
            <a:r>
              <a:rPr lang="en-CH" sz="1100" spc="-1" dirty="0">
                <a:solidFill>
                  <a:srgbClr val="000000"/>
                </a:solidFill>
                <a:latin typeface="Aptos"/>
              </a:rPr>
              <a:t> Dijkstal, </a:t>
            </a:r>
            <a:r>
              <a:rPr lang="en-GB" sz="1100" spc="-1" dirty="0">
                <a:solidFill>
                  <a:srgbClr val="000000"/>
                </a:solidFill>
                <a:latin typeface="Aptos"/>
              </a:rPr>
              <a:t>S.</a:t>
            </a:r>
            <a:r>
              <a:rPr lang="en-CH" sz="1100" spc="-1" dirty="0">
                <a:solidFill>
                  <a:srgbClr val="000000"/>
                </a:solidFill>
                <a:latin typeface="Aptos"/>
              </a:rPr>
              <a:t> Reiche,</a:t>
            </a:r>
            <a:r>
              <a:rPr lang="en-GB" sz="1100" spc="-1" dirty="0">
                <a:solidFill>
                  <a:srgbClr val="000000"/>
                </a:solidFill>
                <a:latin typeface="Aptos"/>
              </a:rPr>
              <a:t> T.</a:t>
            </a:r>
            <a:r>
              <a:rPr lang="en-CH" sz="1100" spc="-1" dirty="0">
                <a:solidFill>
                  <a:srgbClr val="000000"/>
                </a:solidFill>
                <a:latin typeface="Aptos"/>
              </a:rPr>
              <a:t> Schietinger, and </a:t>
            </a:r>
            <a:r>
              <a:rPr lang="en-GB" sz="1100" spc="-1" dirty="0">
                <a:solidFill>
                  <a:srgbClr val="000000"/>
                </a:solidFill>
                <a:latin typeface="Aptos"/>
              </a:rPr>
              <a:t>G.</a:t>
            </a:r>
            <a:r>
              <a:rPr lang="en-CH" sz="1100" spc="-1" dirty="0">
                <a:solidFill>
                  <a:srgbClr val="000000"/>
                </a:solidFill>
                <a:latin typeface="Aptos"/>
              </a:rPr>
              <a:t> Wang.</a:t>
            </a:r>
            <a:r>
              <a:rPr lang="en-GB" sz="1100" spc="-1" dirty="0">
                <a:solidFill>
                  <a:srgbClr val="000000"/>
                </a:solidFill>
                <a:latin typeface="Aptos"/>
              </a:rPr>
              <a:t>, </a:t>
            </a:r>
            <a:r>
              <a:rPr lang="en-CH" sz="1100" spc="-1" dirty="0">
                <a:solidFill>
                  <a:srgbClr val="000000"/>
                </a:solidFill>
                <a:latin typeface="Aptos"/>
              </a:rPr>
              <a:t>Phys. Rev.</a:t>
            </a:r>
            <a:r>
              <a:rPr lang="en-GB" sz="1100" spc="-1" dirty="0">
                <a:solidFill>
                  <a:srgbClr val="000000"/>
                </a:solidFill>
                <a:latin typeface="Aptos"/>
              </a:rPr>
              <a:t> </a:t>
            </a:r>
            <a:r>
              <a:rPr lang="en-CH" sz="1100" spc="-1" dirty="0">
                <a:solidFill>
                  <a:srgbClr val="000000"/>
                </a:solidFill>
                <a:latin typeface="Aptos"/>
              </a:rPr>
              <a:t>Accel. Beams, 27:030701</a:t>
            </a:r>
            <a:r>
              <a:rPr lang="en-GB" sz="1100" spc="-1" dirty="0">
                <a:solidFill>
                  <a:srgbClr val="000000"/>
                </a:solidFill>
                <a:latin typeface="Aptos"/>
              </a:rPr>
              <a:t> (</a:t>
            </a:r>
            <a:r>
              <a:rPr lang="en-CH" sz="1100" spc="-1" dirty="0">
                <a:solidFill>
                  <a:srgbClr val="000000"/>
                </a:solidFill>
                <a:latin typeface="Aptos"/>
              </a:rPr>
              <a:t>2024</a:t>
            </a:r>
            <a:r>
              <a:rPr lang="en-GB" sz="1100" spc="-1" dirty="0">
                <a:solidFill>
                  <a:srgbClr val="000000"/>
                </a:solidFill>
                <a:latin typeface="Aptos"/>
              </a:rPr>
              <a:t>)</a:t>
            </a:r>
            <a:r>
              <a:rPr lang="en-CH" sz="1100" spc="-1" dirty="0">
                <a:solidFill>
                  <a:srgbClr val="000000"/>
                </a:solidFill>
                <a:latin typeface="Apto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25497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8" grpId="0"/>
      <p:bldP spid="17" grpId="0" animBg="1"/>
      <p:bldP spid="19" grpId="0"/>
      <p:bldP spid="20" grpId="0"/>
      <p:bldP spid="25" grpId="0"/>
      <p:bldP spid="26" grpId="0"/>
      <p:bldP spid="24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78240" y="30384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600" b="1" spc="-1" dirty="0">
                <a:solidFill>
                  <a:srgbClr val="000000"/>
                </a:solidFill>
                <a:latin typeface="Aptos"/>
              </a:rPr>
              <a:t>Setting up seed laser</a:t>
            </a:r>
            <a:endParaRPr lang="de-DE" sz="2600" b="0" strike="noStrike" spc="-1" dirty="0">
              <a:solidFill>
                <a:srgbClr val="000000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dirty="0"/>
              <a:t>Paul Scherrer Institute PSI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EDD69A9-A947-4CFF-8838-134148FF6C98}" type="slidenum">
              <a:t>6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607CB9C-BD7A-4551-A998-75CFC434476A}" type="datetime1">
              <a:rPr lang="en-US"/>
              <a:t>2/20/2025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22">
                <a:extLst>
                  <a:ext uri="{FF2B5EF4-FFF2-40B4-BE49-F238E27FC236}">
                    <a16:creationId xmlns:a16="http://schemas.microsoft.com/office/drawing/2014/main" id="{7086AE89-F692-459C-8F56-674DD4399E62}"/>
                  </a:ext>
                </a:extLst>
              </p:cNvPr>
              <p:cNvSpPr/>
              <p:nvPr/>
            </p:nvSpPr>
            <p:spPr>
              <a:xfrm>
                <a:off x="678240" y="1249314"/>
                <a:ext cx="6124004" cy="2431435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square" lIns="0" tIns="0" rIns="0" bIns="0" anchor="t">
                <a:spAutoFit/>
              </a:bodyPr>
              <a:lstStyle/>
              <a:p>
                <a:pPr marL="285840" indent="-285840"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  <a:buFont typeface="Arial"/>
                  <a:buChar char="•"/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Time:  Day 3</a:t>
                </a:r>
              </a:p>
              <a:p>
                <a:pPr marL="285840" indent="-285840"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  <a:buFont typeface="Arial"/>
                  <a:buChar char="•"/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Establish seeding (temporal and spatial overlap of both seeding stage).</a:t>
                </a:r>
              </a:p>
              <a:p>
                <a:pPr marL="285840" indent="-285840"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  <a:buFont typeface="Arial"/>
                  <a:buChar char="•"/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Characterize the laser induced modulation:</a:t>
                </a:r>
              </a:p>
              <a:p>
                <a:pPr marL="743040" lvl="1" indent="-285840">
                  <a:spcBef>
                    <a:spcPts val="600"/>
                  </a:spcBef>
                  <a:buClr>
                    <a:srgbClr val="000000"/>
                  </a:buClr>
                  <a:buFont typeface="Arial"/>
                  <a:buChar char="•"/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Maximum modulation: &gt;1.5 MeV for both seed lasers.</a:t>
                </a:r>
              </a:p>
              <a:p>
                <a:pPr marL="743040" lvl="1" indent="-285840">
                  <a:spcBef>
                    <a:spcPts val="600"/>
                  </a:spcBef>
                  <a:buClr>
                    <a:srgbClr val="000000"/>
                  </a:buClr>
                  <a:buFont typeface="Arial"/>
                  <a:buChar char="•"/>
                </a:pPr>
                <a14:m>
                  <m:oMath xmlns:m="http://schemas.openxmlformats.org/officeDocument/2006/math">
                    <m:r>
                      <a:rPr lang="en-GB" sz="1600" i="1" spc="-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 parameter (laser induced energy spread / intrinsic energy spread): &gt;5 by some scan later. The laser behaved as expected.</a:t>
                </a:r>
              </a:p>
              <a:p>
                <a:pPr marL="742950" lvl="1" indent="-285750">
                  <a:spcBef>
                    <a:spcPts val="600"/>
                  </a:spcBef>
                  <a:buClr>
                    <a:srgbClr val="000000"/>
                  </a:buClr>
                  <a:buFont typeface="Arial" panose="020B0604020202020204" pitchFamily="34" charset="0"/>
                  <a:buChar char="•"/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Sufficient for EEHG operation.</a:t>
                </a:r>
              </a:p>
              <a:p>
                <a:pPr marL="285840" indent="-285840">
                  <a:spcBef>
                    <a:spcPts val="600"/>
                  </a:spcBef>
                  <a:buClr>
                    <a:srgbClr val="000000"/>
                  </a:buClr>
                  <a:buFont typeface="Arial"/>
                  <a:buChar char="•"/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Laser performance seemed to be sufficient for EEHG operation.</a:t>
                </a:r>
              </a:p>
            </p:txBody>
          </p:sp>
        </mc:Choice>
        <mc:Fallback xmlns="">
          <p:sp>
            <p:nvSpPr>
              <p:cNvPr id="7" name="TextBox 22">
                <a:extLst>
                  <a:ext uri="{FF2B5EF4-FFF2-40B4-BE49-F238E27FC236}">
                    <a16:creationId xmlns:a16="http://schemas.microsoft.com/office/drawing/2014/main" id="{7086AE89-F692-459C-8F56-674DD4399E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240" y="1249314"/>
                <a:ext cx="6124004" cy="2431435"/>
              </a:xfrm>
              <a:prstGeom prst="rect">
                <a:avLst/>
              </a:prstGeom>
              <a:blipFill>
                <a:blip r:embed="rId3"/>
                <a:stretch>
                  <a:fillRect l="-1891" t="-2757" r="-1294" b="-4010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60FFC229-FC34-493D-92D5-9782CA5441AB}"/>
              </a:ext>
            </a:extLst>
          </p:cNvPr>
          <p:cNvSpPr/>
          <p:nvPr/>
        </p:nvSpPr>
        <p:spPr>
          <a:xfrm>
            <a:off x="8480496" y="3508561"/>
            <a:ext cx="23242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spc="-1" dirty="0">
                <a:solidFill>
                  <a:srgbClr val="000000"/>
                </a:solidFill>
                <a:latin typeface="Aptos"/>
              </a:rPr>
              <a:t>A parameter vs. seed energy</a:t>
            </a:r>
            <a:endParaRPr lang="en-CH" sz="1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0F10740-15C4-4A37-97AF-2CF2FB85BF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0730" y="926865"/>
            <a:ext cx="2355720" cy="113508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5CDACB9-C20F-4A48-A9B3-CD10E67B31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7961" y="3814643"/>
            <a:ext cx="2729746" cy="210019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B8D8378-25F6-45A6-B06C-E30C78E6F0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30730" y="2096583"/>
            <a:ext cx="2324208" cy="120554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5CA8818-573B-4B24-A226-EC2D6693E7BE}"/>
              </a:ext>
            </a:extLst>
          </p:cNvPr>
          <p:cNvSpPr txBox="1"/>
          <p:nvPr/>
        </p:nvSpPr>
        <p:spPr>
          <a:xfrm>
            <a:off x="9196828" y="941537"/>
            <a:ext cx="1168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Aptos"/>
              </a:rPr>
              <a:t>Laser off</a:t>
            </a:r>
            <a:endParaRPr lang="en-CH" sz="1400" dirty="0">
              <a:solidFill>
                <a:schemeClr val="bg1"/>
              </a:solidFill>
              <a:latin typeface="Apto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1703AE-D66C-48AA-A0B2-6C9501EB0048}"/>
              </a:ext>
            </a:extLst>
          </p:cNvPr>
          <p:cNvSpPr txBox="1"/>
          <p:nvPr/>
        </p:nvSpPr>
        <p:spPr>
          <a:xfrm>
            <a:off x="9256803" y="2111254"/>
            <a:ext cx="12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Aptos"/>
              </a:rPr>
              <a:t>Laser on</a:t>
            </a:r>
            <a:endParaRPr lang="en-CH" sz="1400" dirty="0">
              <a:solidFill>
                <a:schemeClr val="bg1"/>
              </a:solidFill>
              <a:latin typeface="Apto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3721AFC-E4A8-4D1A-9B6F-F206E7C756FE}"/>
              </a:ext>
            </a:extLst>
          </p:cNvPr>
          <p:cNvSpPr/>
          <p:nvPr/>
        </p:nvSpPr>
        <p:spPr>
          <a:xfrm>
            <a:off x="8714898" y="538128"/>
            <a:ext cx="18892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spc="-1" dirty="0">
                <a:solidFill>
                  <a:srgbClr val="000000"/>
                </a:solidFill>
                <a:latin typeface="Aptos"/>
              </a:rPr>
              <a:t>Electron phase space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3784712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78240" y="30384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600" b="1" spc="-1" dirty="0">
                <a:solidFill>
                  <a:srgbClr val="000000"/>
                </a:solidFill>
                <a:latin typeface="Aptos"/>
              </a:rPr>
              <a:t>Setting up EEHG</a:t>
            </a:r>
            <a:endParaRPr lang="de-DE" sz="2600" b="0" strike="noStrike" spc="-1" dirty="0">
              <a:solidFill>
                <a:srgbClr val="000000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dirty="0"/>
              <a:t>Paul Scherrer Institute PSI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EDD69A9-A947-4CFF-8838-134148FF6C98}" type="slidenum">
              <a:t>7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607CB9C-BD7A-4551-A998-75CFC434476A}" type="datetime1">
              <a:rPr lang="en-US"/>
              <a:t>2/20/2025</a:t>
            </a:fld>
            <a:endParaRPr lang="en-US" dirty="0"/>
          </a:p>
        </p:txBody>
      </p:sp>
      <p:sp>
        <p:nvSpPr>
          <p:cNvPr id="7" name="TextBox 22">
            <a:extLst>
              <a:ext uri="{FF2B5EF4-FFF2-40B4-BE49-F238E27FC236}">
                <a16:creationId xmlns:a16="http://schemas.microsoft.com/office/drawing/2014/main" id="{7086AE89-F692-459C-8F56-674DD4399E62}"/>
              </a:ext>
            </a:extLst>
          </p:cNvPr>
          <p:cNvSpPr/>
          <p:nvPr/>
        </p:nvSpPr>
        <p:spPr>
          <a:xfrm>
            <a:off x="678240" y="770467"/>
            <a:ext cx="10933752" cy="290848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 anchor="t">
            <a:spAutoFit/>
          </a:bodyPr>
          <a:lstStyle/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400" spc="-1" dirty="0">
                <a:solidFill>
                  <a:srgbClr val="000000"/>
                </a:solidFill>
                <a:latin typeface="Aptos"/>
              </a:rPr>
              <a:t>Time: Day 4-6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400" spc="-1" dirty="0">
                <a:solidFill>
                  <a:srgbClr val="000000"/>
                </a:solidFill>
                <a:latin typeface="Aptos"/>
              </a:rPr>
              <a:t>Find and optimize the coherent signal based on the new injector configuration. Overall, signal was low and relatively unstable.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400" spc="-1" dirty="0">
                <a:solidFill>
                  <a:srgbClr val="000000"/>
                </a:solidFill>
                <a:latin typeface="Aptos"/>
              </a:rPr>
              <a:t>Reverting to the usual injector configuration. Find and optimize the coherent signal, measure spectra under different settings. </a:t>
            </a:r>
            <a:br>
              <a:rPr lang="en-GB" sz="1400" spc="-1" dirty="0">
                <a:solidFill>
                  <a:srgbClr val="000000"/>
                </a:solidFill>
                <a:latin typeface="Aptos"/>
              </a:rPr>
            </a:br>
            <a:r>
              <a:rPr lang="en-GB" sz="1400" spc="-1" dirty="0">
                <a:solidFill>
                  <a:srgbClr val="000000"/>
                </a:solidFill>
                <a:latin typeface="Aptos"/>
              </a:rPr>
              <a:t>*The MCP detector seemed saturated with optimized output.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400" spc="-1" dirty="0">
                <a:solidFill>
                  <a:srgbClr val="000000"/>
                </a:solidFill>
                <a:latin typeface="Aptos"/>
              </a:rPr>
              <a:t>Different harmonics can be seen.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400" spc="-1" dirty="0">
                <a:solidFill>
                  <a:srgbClr val="000000"/>
                </a:solidFill>
                <a:latin typeface="Aptos"/>
              </a:rPr>
              <a:t>During optimization: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400" spc="-1" dirty="0">
                <a:solidFill>
                  <a:srgbClr val="000000"/>
                </a:solidFill>
                <a:latin typeface="Aptos"/>
              </a:rPr>
              <a:t>Optimal overlapping in modulators seemed to change for different beam setup. EEHG seemed to work better after overlapping optimization in modulator 1.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400" spc="-1" dirty="0">
                <a:solidFill>
                  <a:srgbClr val="000000"/>
                </a:solidFill>
                <a:latin typeface="Aptos"/>
              </a:rPr>
              <a:t>EEHG seemed to work better with reduced chicane strength.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400" spc="-1" dirty="0">
                <a:solidFill>
                  <a:srgbClr val="000000"/>
                </a:solidFill>
                <a:latin typeface="Aptos"/>
              </a:rPr>
              <a:t>EEHG is very sensitive on trajectory, and its optimal is different from that for SASE, which indicates limited region across beam with sufficient bunching.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5B5FE8B-635A-49C7-9AE8-7733A10004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311" y="3842890"/>
            <a:ext cx="2839808" cy="25532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F455413-02BB-4DDD-8926-526C00DC06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0782" y="4118100"/>
            <a:ext cx="2839808" cy="23234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B433198-7B0A-4C4A-989E-503AC04BE7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8672" y="4105622"/>
            <a:ext cx="3007557" cy="229048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32790E7-A356-412E-AF62-867EDC072CC5}"/>
              </a:ext>
            </a:extLst>
          </p:cNvPr>
          <p:cNvSpPr txBox="1"/>
          <p:nvPr/>
        </p:nvSpPr>
        <p:spPr>
          <a:xfrm>
            <a:off x="3451105" y="3827924"/>
            <a:ext cx="17991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ptos"/>
              </a:rPr>
              <a:t>Before optimization</a:t>
            </a:r>
            <a:endParaRPr lang="en-CH" sz="1400" dirty="0">
              <a:latin typeface="Apto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96A510-E3E1-4F3F-821B-8A5917C75767}"/>
              </a:ext>
            </a:extLst>
          </p:cNvPr>
          <p:cNvSpPr txBox="1"/>
          <p:nvPr/>
        </p:nvSpPr>
        <p:spPr>
          <a:xfrm>
            <a:off x="6566471" y="3772926"/>
            <a:ext cx="1799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ptos"/>
              </a:rPr>
              <a:t>After optimization</a:t>
            </a:r>
            <a:endParaRPr lang="en-CH" sz="1400" dirty="0">
              <a:latin typeface="Apto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82B24DB-6E33-41C9-AE07-773E0566D4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645" y="4279387"/>
            <a:ext cx="2014400" cy="191141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346ABCA-3AE5-47FF-A651-93E7CF151EF7}"/>
              </a:ext>
            </a:extLst>
          </p:cNvPr>
          <p:cNvSpPr/>
          <p:nvPr/>
        </p:nvSpPr>
        <p:spPr>
          <a:xfrm>
            <a:off x="500285" y="3850472"/>
            <a:ext cx="22624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spc="-1" dirty="0">
                <a:solidFill>
                  <a:srgbClr val="000000"/>
                </a:solidFill>
                <a:latin typeface="Aptos"/>
              </a:rPr>
              <a:t>First coherent signal on MCP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2414847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78240" y="30384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600" b="1" strike="noStrike" spc="-1" dirty="0">
                <a:solidFill>
                  <a:srgbClr val="000000"/>
                </a:solidFill>
                <a:latin typeface="Aptos"/>
              </a:rPr>
              <a:t>Find</a:t>
            </a:r>
            <a:r>
              <a:rPr lang="en-GB" sz="2600" b="1" spc="-1" dirty="0">
                <a:solidFill>
                  <a:srgbClr val="000000"/>
                </a:solidFill>
                <a:latin typeface="Aptos"/>
              </a:rPr>
              <a:t>ings and difficulties</a:t>
            </a:r>
            <a:endParaRPr lang="de-DE" sz="2600" b="0" strike="noStrike" spc="-1" dirty="0">
              <a:solidFill>
                <a:srgbClr val="000000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>
          <a:xfrm>
            <a:off x="1614600" y="6404400"/>
            <a:ext cx="8044920" cy="143640"/>
          </a:xfrm>
        </p:spPr>
        <p:txBody>
          <a:bodyPr/>
          <a:lstStyle/>
          <a:p>
            <a:r>
              <a:rPr dirty="0"/>
              <a:t>Paul Scherrer Institute PSI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EDD69A9-A947-4CFF-8838-134148FF6C98}" type="slidenum">
              <a:t>8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607CB9C-BD7A-4551-A998-75CFC434476A}" type="datetime1">
              <a:rPr lang="en-US"/>
              <a:t>2/20/2025</a:t>
            </a:fld>
            <a:endParaRPr lang="en-US" dirty="0"/>
          </a:p>
        </p:txBody>
      </p:sp>
      <p:sp>
        <p:nvSpPr>
          <p:cNvPr id="7" name="TextBox 22">
            <a:extLst>
              <a:ext uri="{FF2B5EF4-FFF2-40B4-BE49-F238E27FC236}">
                <a16:creationId xmlns:a16="http://schemas.microsoft.com/office/drawing/2014/main" id="{7086AE89-F692-459C-8F56-674DD4399E62}"/>
              </a:ext>
            </a:extLst>
          </p:cNvPr>
          <p:cNvSpPr/>
          <p:nvPr/>
        </p:nvSpPr>
        <p:spPr>
          <a:xfrm>
            <a:off x="678240" y="1113840"/>
            <a:ext cx="10711811" cy="340093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 anchor="t">
            <a:spAutoFit/>
          </a:bodyPr>
          <a:lstStyle/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New injector configuration: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The beam characteristics (energy spread, emittance,…) of the new injector mode worked as expected.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Micro-bunching effect was observed with the low energy spread which requires further investigation and understanding.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EEHG: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Both seeding stage worked similarly and reached sufficient seeding power.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Coherent signal was observed with both injector configurations. No improvement was seen using the new configuration.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Measurements with different settings were taken at different configurations to better understand the way to optimize.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Difficulties: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We didn’t manage to prove the new injector configuration, with seemingly better output beam characteristics, help improving EEHG output. Further investigation would be needed.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endParaRPr lang="en-GB" sz="1600" spc="-1" dirty="0">
              <a:solidFill>
                <a:srgbClr val="000000"/>
              </a:solidFill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787246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78240" y="30384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600" b="1" spc="-1" dirty="0">
                <a:solidFill>
                  <a:srgbClr val="000000"/>
                </a:solidFill>
                <a:latin typeface="Aptos"/>
              </a:rPr>
              <a:t>Setting up Mode-locked SASE</a:t>
            </a:r>
            <a:endParaRPr lang="de-DE" sz="2600" b="0" strike="noStrike" spc="-1" dirty="0">
              <a:solidFill>
                <a:srgbClr val="000000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dirty="0"/>
              <a:t>Paul Scherrer Institute PSI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EDD69A9-A947-4CFF-8838-134148FF6C98}" type="slidenum">
              <a:t>9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607CB9C-BD7A-4551-A998-75CFC434476A}" type="datetime1">
              <a:rPr lang="en-US"/>
              <a:t>2/20/2025</a:t>
            </a:fld>
            <a:endParaRPr lang="en-US" dirty="0"/>
          </a:p>
        </p:txBody>
      </p:sp>
      <p:sp>
        <p:nvSpPr>
          <p:cNvPr id="7" name="TextBox 22">
            <a:extLst>
              <a:ext uri="{FF2B5EF4-FFF2-40B4-BE49-F238E27FC236}">
                <a16:creationId xmlns:a16="http://schemas.microsoft.com/office/drawing/2014/main" id="{7086AE89-F692-459C-8F56-674DD4399E62}"/>
              </a:ext>
            </a:extLst>
          </p:cNvPr>
          <p:cNvSpPr/>
          <p:nvPr/>
        </p:nvSpPr>
        <p:spPr>
          <a:xfrm>
            <a:off x="653983" y="815763"/>
            <a:ext cx="5352003" cy="312393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 anchor="t">
            <a:spAutoFit/>
          </a:bodyPr>
          <a:lstStyle/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400" spc="-1" dirty="0">
                <a:solidFill>
                  <a:srgbClr val="000000"/>
                </a:solidFill>
                <a:latin typeface="Aptos"/>
              </a:rPr>
              <a:t>Time: Day 6 afternoon – day 7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400" spc="-1" dirty="0">
                <a:solidFill>
                  <a:srgbClr val="000000"/>
                </a:solidFill>
                <a:latin typeface="Aptos"/>
              </a:rPr>
              <a:t>Mode-locked SASE (ML-SASE):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400" spc="-1" dirty="0">
                <a:solidFill>
                  <a:srgbClr val="000000"/>
                </a:solidFill>
                <a:latin typeface="Aptos"/>
              </a:rPr>
              <a:t>Based on the demonstrated Mode-coupled SASE*. 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400" spc="-1" dirty="0">
                <a:solidFill>
                  <a:srgbClr val="000000"/>
                </a:solidFill>
                <a:latin typeface="Aptos"/>
              </a:rPr>
              <a:t>temporal control of waveform via seeding + phase control via inter-undulator chicanes.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400" spc="-1" dirty="0">
                <a:solidFill>
                  <a:srgbClr val="000000"/>
                </a:solidFill>
                <a:latin typeface="Aptos"/>
              </a:rPr>
              <a:t>Decompress the beam for long gain length (lower gain in between the chicanes to increase coherence).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400" spc="-1" dirty="0">
                <a:solidFill>
                  <a:srgbClr val="000000"/>
                </a:solidFill>
                <a:latin typeface="Aptos"/>
              </a:rPr>
              <a:t>Similar results were observed using 266 nm seed laser.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400" spc="-1" dirty="0">
                <a:solidFill>
                  <a:srgbClr val="000000"/>
                </a:solidFill>
                <a:latin typeface="Aptos"/>
              </a:rPr>
              <a:t>More evidences of Mode-locking were seen, including increased FWHM of the total spectra for ML-SASE.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400" spc="-1" dirty="0">
                <a:solidFill>
                  <a:srgbClr val="000000"/>
                </a:solidFill>
                <a:latin typeface="Aptos"/>
              </a:rPr>
              <a:t>With optimized output, TDS measurements of the electron phase space shows evidence of restricted lasing along beam.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C5B7850-1CC2-49FB-A7BF-19569EE05A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7567" y="469560"/>
            <a:ext cx="5603778" cy="118661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299EFD8-1208-4AEE-AF5C-516DC25CA01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254" t="11205" r="5654"/>
          <a:stretch/>
        </p:blipFill>
        <p:spPr>
          <a:xfrm>
            <a:off x="10329120" y="1423522"/>
            <a:ext cx="1589525" cy="76774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BAB0A5D-BB7F-4A04-A77D-DC00C14A66D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563" t="20385" r="8445"/>
          <a:stretch/>
        </p:blipFill>
        <p:spPr>
          <a:xfrm>
            <a:off x="8513415" y="1370223"/>
            <a:ext cx="1589525" cy="76404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A222A20-08FE-4E67-B238-27027A75BBD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567" t="25262" r="7434" b="-25262"/>
          <a:stretch/>
        </p:blipFill>
        <p:spPr>
          <a:xfrm>
            <a:off x="6697710" y="1427224"/>
            <a:ext cx="1589525" cy="979074"/>
          </a:xfrm>
          <a:prstGeom prst="rect">
            <a:avLst/>
          </a:prstGeom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47590B2-791B-4872-8376-806F1CF7A803}"/>
              </a:ext>
            </a:extLst>
          </p:cNvPr>
          <p:cNvCxnSpPr>
            <a:cxnSpLocks/>
          </p:cNvCxnSpPr>
          <p:nvPr/>
        </p:nvCxnSpPr>
        <p:spPr>
          <a:xfrm>
            <a:off x="8154305" y="1276416"/>
            <a:ext cx="0" cy="1471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C921869-F8DF-47BA-B4F8-81FEF3471BF7}"/>
              </a:ext>
            </a:extLst>
          </p:cNvPr>
          <p:cNvCxnSpPr>
            <a:cxnSpLocks/>
          </p:cNvCxnSpPr>
          <p:nvPr/>
        </p:nvCxnSpPr>
        <p:spPr>
          <a:xfrm>
            <a:off x="9645164" y="1276416"/>
            <a:ext cx="0" cy="1471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F1AA867-9F08-4CA2-BE83-D3FF2A85CD89}"/>
              </a:ext>
            </a:extLst>
          </p:cNvPr>
          <p:cNvCxnSpPr>
            <a:cxnSpLocks/>
          </p:cNvCxnSpPr>
          <p:nvPr/>
        </p:nvCxnSpPr>
        <p:spPr>
          <a:xfrm flipH="1">
            <a:off x="11136023" y="1276416"/>
            <a:ext cx="955" cy="1678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5A94C6B2-092C-4C20-B83A-C0052595AC03}"/>
              </a:ext>
            </a:extLst>
          </p:cNvPr>
          <p:cNvSpPr/>
          <p:nvPr/>
        </p:nvSpPr>
        <p:spPr>
          <a:xfrm>
            <a:off x="3957293" y="6294705"/>
            <a:ext cx="662010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spc="-1" dirty="0">
                <a:solidFill>
                  <a:srgbClr val="000000"/>
                </a:solidFill>
                <a:latin typeface="Aptos"/>
              </a:rPr>
              <a:t>*</a:t>
            </a:r>
            <a:r>
              <a:rPr lang="en-US" sz="1100" spc="-1" dirty="0">
                <a:solidFill>
                  <a:srgbClr val="000000"/>
                </a:solidFill>
                <a:latin typeface="Aptos"/>
              </a:rPr>
              <a:t>E. Prat, W. Hu, C. Arrell, M. Calvi, P. Dijkstal, R. Follath, and S. Reiche., </a:t>
            </a:r>
            <a:r>
              <a:rPr lang="en-CH" sz="1100" spc="-1" dirty="0">
                <a:solidFill>
                  <a:srgbClr val="000000"/>
                </a:solidFill>
                <a:latin typeface="Aptos"/>
              </a:rPr>
              <a:t>Phys.</a:t>
            </a:r>
            <a:r>
              <a:rPr lang="en-GB" sz="1100" spc="-1" dirty="0">
                <a:solidFill>
                  <a:srgbClr val="000000"/>
                </a:solidFill>
                <a:latin typeface="Aptos"/>
              </a:rPr>
              <a:t> </a:t>
            </a:r>
            <a:r>
              <a:rPr lang="en-CH" sz="1100" spc="-1" dirty="0">
                <a:solidFill>
                  <a:srgbClr val="000000"/>
                </a:solidFill>
                <a:latin typeface="Aptos"/>
              </a:rPr>
              <a:t>Rev. Lett., 133:205001 </a:t>
            </a:r>
            <a:r>
              <a:rPr lang="en-GB" sz="1100" spc="-1" dirty="0">
                <a:solidFill>
                  <a:srgbClr val="000000"/>
                </a:solidFill>
                <a:latin typeface="Aptos"/>
              </a:rPr>
              <a:t>(</a:t>
            </a:r>
            <a:r>
              <a:rPr lang="en-CH" sz="1100" spc="-1" dirty="0">
                <a:solidFill>
                  <a:srgbClr val="000000"/>
                </a:solidFill>
                <a:latin typeface="Aptos"/>
              </a:rPr>
              <a:t>2024</a:t>
            </a:r>
            <a:r>
              <a:rPr lang="en-GB" sz="1100" spc="-1" dirty="0">
                <a:solidFill>
                  <a:srgbClr val="000000"/>
                </a:solidFill>
                <a:latin typeface="Aptos"/>
              </a:rPr>
              <a:t>)</a:t>
            </a:r>
            <a:r>
              <a:rPr lang="en-CH" sz="1100" spc="-1" dirty="0">
                <a:solidFill>
                  <a:srgbClr val="000000"/>
                </a:solidFill>
                <a:latin typeface="Aptos"/>
              </a:rPr>
              <a:t>.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7068F740-272E-4BC6-8301-F4366D2B01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48238" y="4141991"/>
            <a:ext cx="4308733" cy="1769286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461FEE32-05C1-4BFF-AB81-1365DE9529AC}"/>
              </a:ext>
            </a:extLst>
          </p:cNvPr>
          <p:cNvSpPr/>
          <p:nvPr/>
        </p:nvSpPr>
        <p:spPr>
          <a:xfrm>
            <a:off x="1109582" y="4974664"/>
            <a:ext cx="184278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spc="-1" dirty="0">
                <a:solidFill>
                  <a:srgbClr val="000000"/>
                </a:solidFill>
                <a:latin typeface="Aptos"/>
              </a:rPr>
              <a:t>Electron phase space </a:t>
            </a:r>
            <a:br>
              <a:rPr lang="en-GB" sz="1400" spc="-1" dirty="0">
                <a:solidFill>
                  <a:srgbClr val="000000"/>
                </a:solidFill>
                <a:latin typeface="Aptos"/>
              </a:rPr>
            </a:br>
            <a:r>
              <a:rPr lang="en-GB" sz="1400" spc="-1" dirty="0">
                <a:solidFill>
                  <a:srgbClr val="000000"/>
                </a:solidFill>
                <a:latin typeface="Aptos"/>
              </a:rPr>
              <a:t>(800 nm, or 2.67 fs modulation)</a:t>
            </a:r>
            <a:endParaRPr lang="en-CH" sz="1400" dirty="0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F0EFEBB3-14F7-45A4-AD0F-532BDDBC09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48712" y="4124656"/>
            <a:ext cx="4308733" cy="1765619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4A6499CE-F957-4E8F-AFA7-FCECD5614D53}"/>
              </a:ext>
            </a:extLst>
          </p:cNvPr>
          <p:cNvSpPr txBox="1"/>
          <p:nvPr/>
        </p:nvSpPr>
        <p:spPr>
          <a:xfrm>
            <a:off x="6436367" y="4190112"/>
            <a:ext cx="12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Aptos"/>
              </a:rPr>
              <a:t>Lasing off</a:t>
            </a:r>
            <a:endParaRPr lang="en-CH" sz="1400" dirty="0">
              <a:solidFill>
                <a:schemeClr val="bg1"/>
              </a:solidFill>
              <a:latin typeface="Aptos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FDF48E9-F5DC-4C54-822C-6A6D7D46034F}"/>
              </a:ext>
            </a:extLst>
          </p:cNvPr>
          <p:cNvSpPr txBox="1"/>
          <p:nvPr/>
        </p:nvSpPr>
        <p:spPr>
          <a:xfrm>
            <a:off x="10945222" y="4167181"/>
            <a:ext cx="12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Aptos"/>
              </a:rPr>
              <a:t>Lasing on</a:t>
            </a:r>
            <a:endParaRPr lang="en-CH" sz="1400" dirty="0">
              <a:solidFill>
                <a:schemeClr val="bg1"/>
              </a:solidFill>
              <a:latin typeface="Aptos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2C369642-717C-45D9-929E-345E61CF776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58056" y="2337889"/>
            <a:ext cx="2020902" cy="1546387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7D696B2C-610B-4AD7-89CF-9FB80C8BCCED}"/>
              </a:ext>
            </a:extLst>
          </p:cNvPr>
          <p:cNvSpPr/>
          <p:nvPr/>
        </p:nvSpPr>
        <p:spPr>
          <a:xfrm>
            <a:off x="6911562" y="2082367"/>
            <a:ext cx="23579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spc="-1" dirty="0">
                <a:solidFill>
                  <a:srgbClr val="000000"/>
                </a:solidFill>
                <a:latin typeface="Aptos"/>
              </a:rPr>
              <a:t>ML-SASE averaged spectrum</a:t>
            </a:r>
            <a:endParaRPr lang="en-CH" sz="1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B894907-4DF1-41B2-A249-1FAF3DADC85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34360" y="2374193"/>
            <a:ext cx="2100332" cy="1630669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02D9C562-D89D-4E7D-9AF6-8DD8FEDA0DEF}"/>
              </a:ext>
            </a:extLst>
          </p:cNvPr>
          <p:cNvSpPr/>
          <p:nvPr/>
        </p:nvSpPr>
        <p:spPr>
          <a:xfrm>
            <a:off x="9521323" y="2066416"/>
            <a:ext cx="23579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spc="-1" dirty="0">
                <a:solidFill>
                  <a:srgbClr val="000000"/>
                </a:solidFill>
                <a:latin typeface="Aptos"/>
              </a:rPr>
              <a:t>ML-SASE vs. MC-SASE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224872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0" grpId="0"/>
      <p:bldP spid="41" grpId="0"/>
      <p:bldP spid="46" grpId="0"/>
      <p:bldP spid="2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wakefield_meas_1</Template>
  <TotalTime>0</TotalTime>
  <Words>1065</Words>
  <Application>Microsoft Office PowerPoint</Application>
  <PresentationFormat>Widescreen</PresentationFormat>
  <Paragraphs>147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Aptos</vt:lpstr>
      <vt:lpstr>DejaVu Sans</vt:lpstr>
      <vt:lpstr>Arial</vt:lpstr>
      <vt:lpstr>Calibri</vt:lpstr>
      <vt:lpstr>Cambria Math</vt:lpstr>
      <vt:lpstr>Times</vt:lpstr>
      <vt:lpstr>Times New Roman</vt:lpstr>
      <vt:lpstr>Office Theme</vt:lpstr>
      <vt:lpstr>Office Theme</vt:lpstr>
      <vt:lpstr>HERO beamtime</vt:lpstr>
      <vt:lpstr>Outline</vt:lpstr>
      <vt:lpstr>Overview</vt:lpstr>
      <vt:lpstr>Echo-enabled harmonic generation (EEHG)</vt:lpstr>
      <vt:lpstr>Setting up alternative injector setting</vt:lpstr>
      <vt:lpstr>Setting up seed laser</vt:lpstr>
      <vt:lpstr>Setting up EEHG</vt:lpstr>
      <vt:lpstr>Findings and difficulties</vt:lpstr>
      <vt:lpstr>Setting up Mode-locked SASE</vt:lpstr>
      <vt:lpstr>Acknowledgements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Wakefield  measurement analysis</dc:title>
  <dc:subject/>
  <dc:creator>Wenxiang Hu</dc:creator>
  <dc:description>erstellt durch Vorlagenbauer.ch</dc:description>
  <cp:lastModifiedBy>Wenxiang Hu</cp:lastModifiedBy>
  <cp:revision>582</cp:revision>
  <cp:lastPrinted>2024-08-16T11:16:49Z</cp:lastPrinted>
  <dcterms:created xsi:type="dcterms:W3CDTF">2024-06-30T04:45:21Z</dcterms:created>
  <dcterms:modified xsi:type="dcterms:W3CDTF">2025-02-20T13:48:56Z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  <property fmtid="{D5CDD505-2E9C-101B-9397-08002B2CF9AE}" pid="4" name="PresentationFormat">
    <vt:lpwstr>Widescreen</vt:lpwstr>
  </property>
  <property fmtid="{D5CDD505-2E9C-101B-9397-08002B2CF9AE}" pid="5" name="Slides">
    <vt:i4>6</vt:i4>
  </property>
</Properties>
</file>