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4" r:id="rId3"/>
    <p:sldId id="266" r:id="rId4"/>
    <p:sldId id="265"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9" autoAdjust="0"/>
    <p:restoredTop sz="94660"/>
  </p:normalViewPr>
  <p:slideViewPr>
    <p:cSldViewPr snapToGrid="0">
      <p:cViewPr varScale="1">
        <p:scale>
          <a:sx n="106" d="100"/>
          <a:sy n="106" d="100"/>
        </p:scale>
        <p:origin x="26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CH"/>
          </a:p>
        </p:txBody>
      </p:sp>
      <p:sp>
        <p:nvSpPr>
          <p:cNvPr id="4" name="Date Placeholder 3"/>
          <p:cNvSpPr>
            <a:spLocks noGrp="1"/>
          </p:cNvSpPr>
          <p:nvPr>
            <p:ph type="dt" sz="half" idx="10"/>
          </p:nvPr>
        </p:nvSpPr>
        <p:spPr/>
        <p:txBody>
          <a:bodyPr/>
          <a:lstStyle/>
          <a:p>
            <a:fld id="{CF0A92FC-F9F2-4B59-9A0E-00ABCCDD4398}" type="datetimeFigureOut">
              <a:rPr lang="de-CH" smtClean="0"/>
              <a:t>09.03.2025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1916139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Date Placeholder 3"/>
          <p:cNvSpPr>
            <a:spLocks noGrp="1"/>
          </p:cNvSpPr>
          <p:nvPr>
            <p:ph type="dt" sz="half" idx="10"/>
          </p:nvPr>
        </p:nvSpPr>
        <p:spPr/>
        <p:txBody>
          <a:bodyPr/>
          <a:lstStyle/>
          <a:p>
            <a:fld id="{CF0A92FC-F9F2-4B59-9A0E-00ABCCDD4398}" type="datetimeFigureOut">
              <a:rPr lang="de-CH" smtClean="0"/>
              <a:t>09.03.2025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3038204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de-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Date Placeholder 3"/>
          <p:cNvSpPr>
            <a:spLocks noGrp="1"/>
          </p:cNvSpPr>
          <p:nvPr>
            <p:ph type="dt" sz="half" idx="10"/>
          </p:nvPr>
        </p:nvSpPr>
        <p:spPr/>
        <p:txBody>
          <a:bodyPr/>
          <a:lstStyle/>
          <a:p>
            <a:fld id="{CF0A92FC-F9F2-4B59-9A0E-00ABCCDD4398}" type="datetimeFigureOut">
              <a:rPr lang="de-CH" smtClean="0"/>
              <a:t>09.03.2025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1482571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Date Placeholder 3"/>
          <p:cNvSpPr>
            <a:spLocks noGrp="1"/>
          </p:cNvSpPr>
          <p:nvPr>
            <p:ph type="dt" sz="half" idx="10"/>
          </p:nvPr>
        </p:nvSpPr>
        <p:spPr/>
        <p:txBody>
          <a:bodyPr/>
          <a:lstStyle/>
          <a:p>
            <a:fld id="{CF0A92FC-F9F2-4B59-9A0E-00ABCCDD4398}" type="datetimeFigureOut">
              <a:rPr lang="de-CH" smtClean="0"/>
              <a:t>09.03.2025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96712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0A92FC-F9F2-4B59-9A0E-00ABCCDD4398}" type="datetimeFigureOut">
              <a:rPr lang="de-CH" smtClean="0"/>
              <a:t>09.03.2025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1512721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5" name="Date Placeholder 4"/>
          <p:cNvSpPr>
            <a:spLocks noGrp="1"/>
          </p:cNvSpPr>
          <p:nvPr>
            <p:ph type="dt" sz="half" idx="10"/>
          </p:nvPr>
        </p:nvSpPr>
        <p:spPr/>
        <p:txBody>
          <a:bodyPr/>
          <a:lstStyle/>
          <a:p>
            <a:fld id="{CF0A92FC-F9F2-4B59-9A0E-00ABCCDD4398}" type="datetimeFigureOut">
              <a:rPr lang="de-CH" smtClean="0"/>
              <a:t>09.03.2025</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3988763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de-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7" name="Date Placeholder 6"/>
          <p:cNvSpPr>
            <a:spLocks noGrp="1"/>
          </p:cNvSpPr>
          <p:nvPr>
            <p:ph type="dt" sz="half" idx="10"/>
          </p:nvPr>
        </p:nvSpPr>
        <p:spPr/>
        <p:txBody>
          <a:bodyPr/>
          <a:lstStyle/>
          <a:p>
            <a:fld id="{CF0A92FC-F9F2-4B59-9A0E-00ABCCDD4398}" type="datetimeFigureOut">
              <a:rPr lang="de-CH" smtClean="0"/>
              <a:t>09.03.2025</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3406285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Date Placeholder 2"/>
          <p:cNvSpPr>
            <a:spLocks noGrp="1"/>
          </p:cNvSpPr>
          <p:nvPr>
            <p:ph type="dt" sz="half" idx="10"/>
          </p:nvPr>
        </p:nvSpPr>
        <p:spPr/>
        <p:txBody>
          <a:bodyPr/>
          <a:lstStyle/>
          <a:p>
            <a:fld id="{CF0A92FC-F9F2-4B59-9A0E-00ABCCDD4398}" type="datetimeFigureOut">
              <a:rPr lang="de-CH" smtClean="0"/>
              <a:t>09.03.2025</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989925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0A92FC-F9F2-4B59-9A0E-00ABCCDD4398}" type="datetimeFigureOut">
              <a:rPr lang="de-CH" smtClean="0"/>
              <a:t>09.03.2025</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1797115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F0A92FC-F9F2-4B59-9A0E-00ABCCDD4398}" type="datetimeFigureOut">
              <a:rPr lang="de-CH" smtClean="0"/>
              <a:t>09.03.2025</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2969557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F0A92FC-F9F2-4B59-9A0E-00ABCCDD4398}" type="datetimeFigureOut">
              <a:rPr lang="de-CH" smtClean="0"/>
              <a:t>09.03.2025</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7B85FE67-FA94-4E4A-B8AF-E2D6051DABA2}" type="slidenum">
              <a:rPr lang="de-CH" smtClean="0"/>
              <a:t>‹#›</a:t>
            </a:fld>
            <a:endParaRPr lang="de-CH"/>
          </a:p>
        </p:txBody>
      </p:sp>
    </p:spTree>
    <p:extLst>
      <p:ext uri="{BB962C8B-B14F-4D97-AF65-F5344CB8AC3E}">
        <p14:creationId xmlns:p14="http://schemas.microsoft.com/office/powerpoint/2010/main" val="2499735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de-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0A92FC-F9F2-4B59-9A0E-00ABCCDD4398}" type="datetimeFigureOut">
              <a:rPr lang="de-CH" smtClean="0"/>
              <a:t>09.03.2025</a:t>
            </a:fld>
            <a:endParaRPr lang="de-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85FE67-FA94-4E4A-B8AF-E2D6051DABA2}" type="slidenum">
              <a:rPr lang="de-CH" smtClean="0"/>
              <a:t>‹#›</a:t>
            </a:fld>
            <a:endParaRPr lang="de-CH"/>
          </a:p>
        </p:txBody>
      </p:sp>
    </p:spTree>
    <p:extLst>
      <p:ext uri="{BB962C8B-B14F-4D97-AF65-F5344CB8AC3E}">
        <p14:creationId xmlns:p14="http://schemas.microsoft.com/office/powerpoint/2010/main" val="2326478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E4C2A76-9E8E-9B95-6793-775B5FBDD7ED}"/>
              </a:ext>
            </a:extLst>
          </p:cNvPr>
          <p:cNvPicPr>
            <a:picLocks noChangeAspect="1"/>
          </p:cNvPicPr>
          <p:nvPr/>
        </p:nvPicPr>
        <p:blipFill>
          <a:blip r:embed="rId2"/>
          <a:stretch>
            <a:fillRect/>
          </a:stretch>
        </p:blipFill>
        <p:spPr>
          <a:xfrm>
            <a:off x="788276" y="495905"/>
            <a:ext cx="10737714" cy="6362095"/>
          </a:xfrm>
          <a:prstGeom prst="rect">
            <a:avLst/>
          </a:prstGeom>
        </p:spPr>
      </p:pic>
    </p:spTree>
    <p:extLst>
      <p:ext uri="{BB962C8B-B14F-4D97-AF65-F5344CB8AC3E}">
        <p14:creationId xmlns:p14="http://schemas.microsoft.com/office/powerpoint/2010/main" val="3738030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98DA6-22F6-E76E-661F-61F59F9C4828}"/>
              </a:ext>
            </a:extLst>
          </p:cNvPr>
          <p:cNvSpPr txBox="1">
            <a:spLocks/>
          </p:cNvSpPr>
          <p:nvPr/>
        </p:nvSpPr>
        <p:spPr>
          <a:xfrm>
            <a:off x="825412" y="365125"/>
            <a:ext cx="10515600" cy="7715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MD</a:t>
            </a:r>
            <a:endParaRPr lang="de-CH" dirty="0"/>
          </a:p>
        </p:txBody>
      </p:sp>
      <p:sp>
        <p:nvSpPr>
          <p:cNvPr id="3" name="TextBox 2">
            <a:extLst>
              <a:ext uri="{FF2B5EF4-FFF2-40B4-BE49-F238E27FC236}">
                <a16:creationId xmlns:a16="http://schemas.microsoft.com/office/drawing/2014/main" id="{B51B135C-2400-0432-CB1A-22956B73A825}"/>
              </a:ext>
            </a:extLst>
          </p:cNvPr>
          <p:cNvSpPr txBox="1"/>
          <p:nvPr/>
        </p:nvSpPr>
        <p:spPr>
          <a:xfrm>
            <a:off x="850988" y="1136650"/>
            <a:ext cx="9650307" cy="3970318"/>
          </a:xfrm>
          <a:prstGeom prst="rect">
            <a:avLst/>
          </a:prstGeom>
          <a:noFill/>
        </p:spPr>
        <p:txBody>
          <a:bodyPr wrap="square" rtlCol="0">
            <a:spAutoFit/>
          </a:bodyPr>
          <a:lstStyle/>
          <a:p>
            <a:pPr marL="285750" indent="-285750">
              <a:buFont typeface="Arial" panose="020B0604020202020204" pitchFamily="34" charset="0"/>
              <a:buChar char="•"/>
            </a:pPr>
            <a:r>
              <a:rPr lang="en-US" b="0" i="0" dirty="0">
                <a:solidFill>
                  <a:srgbClr val="1F1F1F"/>
                </a:solidFill>
                <a:effectLst/>
                <a:latin typeface="Google Sans"/>
              </a:rPr>
              <a:t>Long. phase space scans (Dijkstal/Lundquist)</a:t>
            </a:r>
          </a:p>
          <a:p>
            <a:pPr marL="742950" lvl="1" indent="-285750">
              <a:buFont typeface="Arial" panose="020B0604020202020204" pitchFamily="34" charset="0"/>
              <a:buChar char="•"/>
            </a:pPr>
            <a:r>
              <a:rPr lang="en-US" b="0" i="0" dirty="0">
                <a:solidFill>
                  <a:srgbClr val="1F1F1F"/>
                </a:solidFill>
                <a:effectLst/>
                <a:latin typeface="Google Sans"/>
              </a:rPr>
              <a:t>2D rf parameter scan and LPS measurements on SATBD02 and SARCL02 screens</a:t>
            </a:r>
          </a:p>
          <a:p>
            <a:pPr marL="742950" lvl="1" indent="-285750">
              <a:buFont typeface="Arial" panose="020B0604020202020204" pitchFamily="34" charset="0"/>
              <a:buChar char="•"/>
            </a:pPr>
            <a:r>
              <a:rPr lang="en-US" b="0" i="0" dirty="0">
                <a:solidFill>
                  <a:srgbClr val="1F1F1F"/>
                </a:solidFill>
                <a:effectLst/>
                <a:latin typeface="Google Sans"/>
              </a:rPr>
              <a:t>Acquiring lasing enabled and disabled data for different conditions</a:t>
            </a:r>
          </a:p>
          <a:p>
            <a:pPr marL="285750" indent="-285750">
              <a:buFont typeface="Arial" panose="020B0604020202020204" pitchFamily="34" charset="0"/>
              <a:buChar char="•"/>
            </a:pPr>
            <a:r>
              <a:rPr lang="fr-FR" b="0" i="0" dirty="0">
                <a:solidFill>
                  <a:srgbClr val="1F1F1F"/>
                </a:solidFill>
                <a:effectLst/>
                <a:latin typeface="Google Sans"/>
              </a:rPr>
              <a:t>Photocathode temporal </a:t>
            </a:r>
            <a:r>
              <a:rPr lang="fr-FR" b="0" i="0" dirty="0" err="1">
                <a:solidFill>
                  <a:srgbClr val="1F1F1F"/>
                </a:solidFill>
                <a:effectLst/>
                <a:latin typeface="Google Sans"/>
              </a:rPr>
              <a:t>shaping</a:t>
            </a:r>
            <a:r>
              <a:rPr lang="fr-FR" b="0" i="0" dirty="0">
                <a:solidFill>
                  <a:srgbClr val="1F1F1F"/>
                </a:solidFill>
                <a:effectLst/>
                <a:latin typeface="Google Sans"/>
              </a:rPr>
              <a:t> (Dijkstal, Guo)</a:t>
            </a:r>
          </a:p>
          <a:p>
            <a:pPr marL="742950" lvl="1" indent="-285750">
              <a:buFont typeface="Arial" panose="020B0604020202020204" pitchFamily="34" charset="0"/>
              <a:buChar char="•"/>
            </a:pPr>
            <a:r>
              <a:rPr lang="en-US" b="0" i="0" dirty="0">
                <a:solidFill>
                  <a:srgbClr val="1F1F1F"/>
                </a:solidFill>
                <a:effectLst/>
                <a:latin typeface="Google Sans"/>
              </a:rPr>
              <a:t>Current spike generation with both lasers</a:t>
            </a:r>
          </a:p>
          <a:p>
            <a:pPr marL="742950" lvl="1" indent="-285750">
              <a:buFont typeface="Arial" panose="020B0604020202020204" pitchFamily="34" charset="0"/>
              <a:buChar char="•"/>
            </a:pPr>
            <a:r>
              <a:rPr lang="en-US" b="0" i="0" dirty="0">
                <a:solidFill>
                  <a:srgbClr val="1F1F1F"/>
                </a:solidFill>
                <a:effectLst/>
                <a:latin typeface="Google Sans"/>
              </a:rPr>
              <a:t>Test of delaying crystal for Mizar</a:t>
            </a:r>
          </a:p>
          <a:p>
            <a:pPr marL="742950" lvl="1" indent="-285750">
              <a:buFont typeface="Arial" panose="020B0604020202020204" pitchFamily="34" charset="0"/>
              <a:buChar char="•"/>
            </a:pPr>
            <a:r>
              <a:rPr lang="en-US" b="0" i="0" dirty="0">
                <a:solidFill>
                  <a:srgbClr val="1F1F1F"/>
                </a:solidFill>
                <a:effectLst/>
                <a:latin typeface="Google Sans"/>
              </a:rPr>
              <a:t>Sub-femtosecond FEL pulse generation in Aramis</a:t>
            </a:r>
            <a:endParaRPr lang="fr-FR" b="0" i="0" dirty="0">
              <a:solidFill>
                <a:srgbClr val="1F1F1F"/>
              </a:solidFill>
              <a:effectLst/>
              <a:latin typeface="Google Sans"/>
            </a:endParaRPr>
          </a:p>
          <a:p>
            <a:pPr marL="285750" indent="-285750">
              <a:buFont typeface="Arial" panose="020B0604020202020204" pitchFamily="34" charset="0"/>
              <a:buChar char="•"/>
            </a:pPr>
            <a:r>
              <a:rPr lang="fr-FR" b="0" i="0" dirty="0">
                <a:solidFill>
                  <a:srgbClr val="1F1F1F"/>
                </a:solidFill>
                <a:effectLst/>
                <a:latin typeface="Google Sans"/>
              </a:rPr>
              <a:t>OCELOT-</a:t>
            </a:r>
            <a:r>
              <a:rPr lang="fr-FR" b="0" i="0" dirty="0" err="1">
                <a:solidFill>
                  <a:srgbClr val="1F1F1F"/>
                </a:solidFill>
                <a:effectLst/>
                <a:latin typeface="Google Sans"/>
              </a:rPr>
              <a:t>optimizer</a:t>
            </a:r>
            <a:r>
              <a:rPr lang="fr-FR" b="0" i="0" dirty="0">
                <a:solidFill>
                  <a:srgbClr val="1F1F1F"/>
                </a:solidFill>
                <a:effectLst/>
                <a:latin typeface="Google Sans"/>
              </a:rPr>
              <a:t> tests (Hiller/Voulot/Tomin)</a:t>
            </a:r>
          </a:p>
          <a:p>
            <a:pPr marL="285750" indent="-285750">
              <a:buFont typeface="Arial" panose="020B0604020202020204" pitchFamily="34" charset="0"/>
              <a:buChar char="•"/>
            </a:pPr>
            <a:r>
              <a:rPr lang="en-US" dirty="0">
                <a:solidFill>
                  <a:srgbClr val="1F1F1F"/>
                </a:solidFill>
                <a:latin typeface="Google Sans"/>
              </a:rPr>
              <a:t>W</a:t>
            </a:r>
            <a:r>
              <a:rPr lang="en-US" b="0" i="0" dirty="0">
                <a:solidFill>
                  <a:srgbClr val="1F1F1F"/>
                </a:solidFill>
                <a:effectLst/>
                <a:latin typeface="Google Sans"/>
              </a:rPr>
              <a:t>ire scanner low charge (Addesa/Orlandi)</a:t>
            </a:r>
          </a:p>
          <a:p>
            <a:pPr marL="742950" lvl="1" indent="-285750">
              <a:buFont typeface="Arial" panose="020B0604020202020204" pitchFamily="34" charset="0"/>
              <a:buChar char="•"/>
            </a:pPr>
            <a:r>
              <a:rPr lang="en-US" dirty="0">
                <a:solidFill>
                  <a:srgbClr val="1F1F1F"/>
                </a:solidFill>
                <a:latin typeface="Google Sans"/>
              </a:rPr>
              <a:t>S</a:t>
            </a:r>
            <a:r>
              <a:rPr lang="en-US" b="0" i="0" dirty="0">
                <a:solidFill>
                  <a:srgbClr val="1F1F1F"/>
                </a:solidFill>
                <a:effectLst/>
                <a:latin typeface="Google Sans"/>
              </a:rPr>
              <a:t>tudy the effect of tungsten and Si3N4 wires on lasing performance</a:t>
            </a:r>
          </a:p>
          <a:p>
            <a:pPr marL="285750" indent="-285750">
              <a:buFont typeface="Arial" panose="020B0604020202020204" pitchFamily="34" charset="0"/>
              <a:buChar char="•"/>
            </a:pPr>
            <a:r>
              <a:rPr lang="fr-FR" b="0" i="0" dirty="0">
                <a:solidFill>
                  <a:srgbClr val="1F1F1F"/>
                </a:solidFill>
                <a:effectLst/>
                <a:latin typeface="Google Sans"/>
              </a:rPr>
              <a:t>Large </a:t>
            </a:r>
            <a:r>
              <a:rPr lang="fr-FR" b="0" i="0" dirty="0" err="1">
                <a:solidFill>
                  <a:srgbClr val="1F1F1F"/>
                </a:solidFill>
                <a:effectLst/>
                <a:latin typeface="Google Sans"/>
              </a:rPr>
              <a:t>bandwidth</a:t>
            </a:r>
            <a:r>
              <a:rPr lang="fr-FR" b="0" i="0" dirty="0">
                <a:solidFill>
                  <a:srgbClr val="1F1F1F"/>
                </a:solidFill>
                <a:effectLst/>
                <a:latin typeface="Google Sans"/>
              </a:rPr>
              <a:t> mode (Reiche/Prat)</a:t>
            </a:r>
          </a:p>
          <a:p>
            <a:pPr marL="742950" lvl="1" indent="-285750">
              <a:buFont typeface="Arial" panose="020B0604020202020204" pitchFamily="34" charset="0"/>
              <a:buChar char="•"/>
            </a:pPr>
            <a:r>
              <a:rPr lang="en-US" b="0" i="0" dirty="0">
                <a:solidFill>
                  <a:srgbClr val="1F1F1F"/>
                </a:solidFill>
                <a:effectLst/>
                <a:latin typeface="Google Sans"/>
              </a:rPr>
              <a:t>Extra-large bandwidth mode for potential user-experiment preparation</a:t>
            </a:r>
            <a:endParaRPr lang="fr-FR" b="0" i="0" dirty="0">
              <a:solidFill>
                <a:srgbClr val="1F1F1F"/>
              </a:solidFill>
              <a:effectLst/>
              <a:latin typeface="Google Sans"/>
            </a:endParaRPr>
          </a:p>
          <a:p>
            <a:pPr marL="285750" indent="-285750">
              <a:buFont typeface="Arial" panose="020B0604020202020204" pitchFamily="34" charset="0"/>
              <a:buChar char="•"/>
            </a:pPr>
            <a:r>
              <a:rPr lang="en-US" b="0" i="0" dirty="0">
                <a:solidFill>
                  <a:srgbClr val="1F1F1F"/>
                </a:solidFill>
                <a:effectLst/>
                <a:latin typeface="Google Sans"/>
              </a:rPr>
              <a:t>5D phase space measurements using the </a:t>
            </a:r>
            <a:r>
              <a:rPr lang="en-US" b="0" i="0" dirty="0" err="1">
                <a:solidFill>
                  <a:srgbClr val="1F1F1F"/>
                </a:solidFill>
                <a:effectLst/>
                <a:latin typeface="Google Sans"/>
              </a:rPr>
              <a:t>PolariX</a:t>
            </a:r>
            <a:r>
              <a:rPr lang="en-US" b="0" i="0" dirty="0">
                <a:solidFill>
                  <a:srgbClr val="1F1F1F"/>
                </a:solidFill>
                <a:effectLst/>
                <a:latin typeface="Google Sans"/>
              </a:rPr>
              <a:t> TDS (Craievich/</a:t>
            </a:r>
            <a:r>
              <a:rPr lang="fr-FR" b="0" i="0" dirty="0">
                <a:solidFill>
                  <a:srgbClr val="1F1F1F"/>
                </a:solidFill>
                <a:effectLst/>
                <a:latin typeface="Google Sans"/>
              </a:rPr>
              <a:t> Reiche/Prat </a:t>
            </a:r>
            <a:r>
              <a:rPr lang="en-US" dirty="0">
                <a:solidFill>
                  <a:srgbClr val="1F1F1F"/>
                </a:solidFill>
                <a:latin typeface="Google Sans"/>
              </a:rPr>
              <a:t>+ INFN/DESY </a:t>
            </a:r>
            <a:r>
              <a:rPr lang="en-US" b="0" i="0" dirty="0">
                <a:solidFill>
                  <a:srgbClr val="1F1F1F"/>
                </a:solidFill>
                <a:effectLst/>
                <a:latin typeface="Google Sans"/>
              </a:rPr>
              <a:t>guests)</a:t>
            </a:r>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184114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98DA6-22F6-E76E-661F-61F59F9C4828}"/>
              </a:ext>
            </a:extLst>
          </p:cNvPr>
          <p:cNvSpPr txBox="1">
            <a:spLocks/>
          </p:cNvSpPr>
          <p:nvPr/>
        </p:nvSpPr>
        <p:spPr>
          <a:xfrm>
            <a:off x="825412" y="365125"/>
            <a:ext cx="10515600" cy="7715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Timing bug</a:t>
            </a:r>
            <a:endParaRPr lang="de-CH" dirty="0"/>
          </a:p>
        </p:txBody>
      </p:sp>
      <p:sp>
        <p:nvSpPr>
          <p:cNvPr id="3" name="TextBox 2">
            <a:extLst>
              <a:ext uri="{FF2B5EF4-FFF2-40B4-BE49-F238E27FC236}">
                <a16:creationId xmlns:a16="http://schemas.microsoft.com/office/drawing/2014/main" id="{B51B135C-2400-0432-CB1A-22956B73A825}"/>
              </a:ext>
            </a:extLst>
          </p:cNvPr>
          <p:cNvSpPr txBox="1"/>
          <p:nvPr/>
        </p:nvSpPr>
        <p:spPr>
          <a:xfrm>
            <a:off x="975651" y="4184551"/>
            <a:ext cx="9650307"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Since Monday 17.2 we have many timing interruptions, each time the entire RF trips off and takes about 10 min to come back. The frequency of the event has been increasing.</a:t>
            </a:r>
          </a:p>
          <a:p>
            <a:pPr marL="285750" indent="-285750">
              <a:buFont typeface="Arial" panose="020B0604020202020204" pitchFamily="34" charset="0"/>
              <a:buChar char="•"/>
            </a:pPr>
            <a:r>
              <a:rPr lang="en-US" dirty="0"/>
              <a:t>The problem comes from the Timing Master </a:t>
            </a:r>
            <a:r>
              <a:rPr lang="en-US" dirty="0" err="1"/>
              <a:t>ioc</a:t>
            </a:r>
            <a:r>
              <a:rPr lang="en-US" dirty="0"/>
              <a:t> load. The </a:t>
            </a:r>
            <a:r>
              <a:rPr lang="en-US" dirty="0" err="1"/>
              <a:t>ioc</a:t>
            </a:r>
            <a:r>
              <a:rPr lang="en-US" dirty="0"/>
              <a:t> needs more than 10 </a:t>
            </a:r>
            <a:r>
              <a:rPr lang="en-US" dirty="0" err="1"/>
              <a:t>ms</a:t>
            </a:r>
            <a:r>
              <a:rPr lang="en-US" dirty="0"/>
              <a:t> to load the next sequence. Every time an RF trigger is missed the RF stations drop to Filament.</a:t>
            </a:r>
          </a:p>
          <a:p>
            <a:pPr marL="285750" indent="-285750">
              <a:buFont typeface="Arial" panose="020B0604020202020204" pitchFamily="34" charset="0"/>
              <a:buChar char="•"/>
            </a:pPr>
            <a:r>
              <a:rPr lang="en-US" dirty="0"/>
              <a:t>The </a:t>
            </a:r>
            <a:r>
              <a:rPr lang="en-US" dirty="0" err="1"/>
              <a:t>ioc</a:t>
            </a:r>
            <a:r>
              <a:rPr lang="en-US" dirty="0"/>
              <a:t> was restarted on Friday morning. But the problem came back. </a:t>
            </a:r>
          </a:p>
          <a:p>
            <a:pPr marL="285750" indent="-285750">
              <a:buFont typeface="Arial" panose="020B0604020202020204" pitchFamily="34" charset="0"/>
              <a:buChar char="•"/>
            </a:pPr>
            <a:r>
              <a:rPr lang="en-US" dirty="0"/>
              <a:t>Many panels connect directly to the timing master. This should not be the case (repeater), but we are not sure this has something to do with our problem…</a:t>
            </a:r>
          </a:p>
        </p:txBody>
      </p:sp>
      <p:pic>
        <p:nvPicPr>
          <p:cNvPr id="6" name="Picture 5">
            <a:extLst>
              <a:ext uri="{FF2B5EF4-FFF2-40B4-BE49-F238E27FC236}">
                <a16:creationId xmlns:a16="http://schemas.microsoft.com/office/drawing/2014/main" id="{829A6EA8-C1AB-B7C3-B104-3265681FBBD0}"/>
              </a:ext>
            </a:extLst>
          </p:cNvPr>
          <p:cNvPicPr>
            <a:picLocks noChangeAspect="1"/>
          </p:cNvPicPr>
          <p:nvPr/>
        </p:nvPicPr>
        <p:blipFill>
          <a:blip r:embed="rId2"/>
          <a:stretch>
            <a:fillRect/>
          </a:stretch>
        </p:blipFill>
        <p:spPr>
          <a:xfrm>
            <a:off x="975651" y="1136650"/>
            <a:ext cx="9519280" cy="3047448"/>
          </a:xfrm>
          <a:prstGeom prst="rect">
            <a:avLst/>
          </a:prstGeom>
        </p:spPr>
      </p:pic>
    </p:spTree>
    <p:extLst>
      <p:ext uri="{BB962C8B-B14F-4D97-AF65-F5344CB8AC3E}">
        <p14:creationId xmlns:p14="http://schemas.microsoft.com/office/powerpoint/2010/main" val="988839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F1EAED4-A70B-D792-9664-1D8DDC83E0ED}"/>
              </a:ext>
            </a:extLst>
          </p:cNvPr>
          <p:cNvSpPr txBox="1">
            <a:spLocks/>
          </p:cNvSpPr>
          <p:nvPr/>
        </p:nvSpPr>
        <p:spPr>
          <a:xfrm>
            <a:off x="825412" y="365125"/>
            <a:ext cx="10515600" cy="7715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Other technical issues</a:t>
            </a:r>
            <a:endParaRPr lang="de-CH" dirty="0"/>
          </a:p>
        </p:txBody>
      </p:sp>
      <p:sp>
        <p:nvSpPr>
          <p:cNvPr id="5" name="TextBox 4">
            <a:extLst>
              <a:ext uri="{FF2B5EF4-FFF2-40B4-BE49-F238E27FC236}">
                <a16:creationId xmlns:a16="http://schemas.microsoft.com/office/drawing/2014/main" id="{82234310-89D8-AD65-1A62-25F4523574E1}"/>
              </a:ext>
            </a:extLst>
          </p:cNvPr>
          <p:cNvSpPr txBox="1"/>
          <p:nvPr/>
        </p:nvSpPr>
        <p:spPr>
          <a:xfrm>
            <a:off x="896472" y="1541929"/>
            <a:ext cx="7100046" cy="369332"/>
          </a:xfrm>
          <a:prstGeom prst="rect">
            <a:avLst/>
          </a:prstGeom>
          <a:noFill/>
        </p:spPr>
        <p:txBody>
          <a:bodyPr wrap="square" rtlCol="0">
            <a:spAutoFit/>
          </a:bodyPr>
          <a:lstStyle/>
          <a:p>
            <a:pPr marL="285750" indent="-285750">
              <a:buFont typeface="Arial" panose="020B0604020202020204" pitchFamily="34" charset="0"/>
              <a:buChar char="•"/>
            </a:pPr>
            <a:r>
              <a:rPr lang="en-US" dirty="0"/>
              <a:t>None ?</a:t>
            </a:r>
          </a:p>
        </p:txBody>
      </p:sp>
    </p:spTree>
    <p:extLst>
      <p:ext uri="{BB962C8B-B14F-4D97-AF65-F5344CB8AC3E}">
        <p14:creationId xmlns:p14="http://schemas.microsoft.com/office/powerpoint/2010/main" val="19703513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246</Words>
  <Application>Microsoft Office PowerPoint</Application>
  <PresentationFormat>Widescreen</PresentationFormat>
  <Paragraphs>21</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Google Sans</vt:lpstr>
      <vt:lpstr>Office Theme</vt:lpstr>
      <vt:lpstr>PowerPoint Presentation</vt:lpstr>
      <vt:lpstr>PowerPoint Presentation</vt:lpstr>
      <vt:lpstr>PowerPoint Presentation</vt:lpstr>
      <vt:lpstr>PowerPoint Presentation</vt:lpstr>
    </vt:vector>
  </TitlesOfParts>
  <Company>PSI - 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 Machine Report, Week 9/2023</dc:title>
  <dc:creator>Voulot Didier</dc:creator>
  <cp:lastModifiedBy>Voulot Didier</cp:lastModifiedBy>
  <cp:revision>60</cp:revision>
  <dcterms:created xsi:type="dcterms:W3CDTF">2023-03-05T10:46:20Z</dcterms:created>
  <dcterms:modified xsi:type="dcterms:W3CDTF">2025-03-09T14:00:39Z</dcterms:modified>
</cp:coreProperties>
</file>