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9"/>
  </p:notesMasterIdLst>
  <p:handoutMasterIdLst>
    <p:handoutMasterId r:id="rId10"/>
  </p:handoutMasterIdLst>
  <p:sldIdLst>
    <p:sldId id="328" r:id="rId5"/>
    <p:sldId id="292" r:id="rId6"/>
    <p:sldId id="266" r:id="rId7"/>
    <p:sldId id="329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3" autoAdjust="0"/>
    <p:restoredTop sz="94693" autoAdjust="0"/>
  </p:normalViewPr>
  <p:slideViewPr>
    <p:cSldViewPr showGuides="1">
      <p:cViewPr varScale="1">
        <p:scale>
          <a:sx n="115" d="100"/>
          <a:sy n="115" d="100"/>
        </p:scale>
        <p:origin x="312" y="114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24.03.2025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‹Nr.›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24.03.2025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24.03.2025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Machine Report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Week </a:t>
            </a:r>
            <a:r>
              <a:rPr lang="en-GB" dirty="0"/>
              <a:t>12</a:t>
            </a:r>
            <a:r>
              <a:rPr lang="en-GB" noProof="0" dirty="0"/>
              <a:t>/2025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Tobias Weilbach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 err="1"/>
              <a:t>SwissFEL</a:t>
            </a:r>
            <a:r>
              <a:rPr lang="en-GB" noProof="0" dirty="0"/>
              <a:t> Exchange Meeting, 24 March 2025</a:t>
            </a:r>
          </a:p>
        </p:txBody>
      </p:sp>
    </p:spTree>
    <p:extLst>
      <p:ext uri="{BB962C8B-B14F-4D97-AF65-F5344CB8AC3E}">
        <p14:creationId xmlns:p14="http://schemas.microsoft.com/office/powerpoint/2010/main" val="324790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Reihe enthält.&#10;&#10;KI-generierte Inhalte können fehlerhaft sein.">
            <a:extLst>
              <a:ext uri="{FF2B5EF4-FFF2-40B4-BE49-F238E27FC236}">
                <a16:creationId xmlns:a16="http://schemas.microsoft.com/office/drawing/2014/main" id="{C7DDFBF0-7706-26FA-B530-7945552D77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748" y="1985544"/>
            <a:ext cx="9875837" cy="43389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US" dirty="0"/>
              <a:t>Performance during the Week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FD041-7785-4A05-8780-12BFC7B5B3D9}" type="datetime1">
              <a:rPr lang="en-US" smtClean="0"/>
              <a:t>3/24/2025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Accelerator Science and Engineering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8DF2A28-E266-4243-E9CA-87DAB370F7B9}"/>
              </a:ext>
            </a:extLst>
          </p:cNvPr>
          <p:cNvSpPr txBox="1"/>
          <p:nvPr/>
        </p:nvSpPr>
        <p:spPr>
          <a:xfrm>
            <a:off x="703254" y="941639"/>
            <a:ext cx="1067572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Tue/Wed &amp; Fri - Mon: Bernina 10 keV, 1.15 </a:t>
            </a:r>
            <a:r>
              <a:rPr lang="en-US" dirty="0" err="1"/>
              <a:t>mJ</a:t>
            </a:r>
            <a:r>
              <a:rPr lang="en-US" dirty="0"/>
              <a:t> (40 fs), 415 µJ (21 fs) &amp; 210 </a:t>
            </a:r>
            <a:r>
              <a:rPr lang="en-US" dirty="0" err="1"/>
              <a:t>uJ</a:t>
            </a:r>
            <a:r>
              <a:rPr lang="en-US" dirty="0"/>
              <a:t> (11 fs)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Thu: </a:t>
            </a:r>
            <a:r>
              <a:rPr lang="en-US" dirty="0" err="1"/>
              <a:t>Cristallina</a:t>
            </a:r>
            <a:r>
              <a:rPr lang="en-US" dirty="0"/>
              <a:t>: 8.98 </a:t>
            </a:r>
            <a:r>
              <a:rPr lang="en-US" dirty="0" err="1"/>
              <a:t>kev</a:t>
            </a:r>
            <a:r>
              <a:rPr lang="en-US" dirty="0"/>
              <a:t>, 1 </a:t>
            </a:r>
            <a:r>
              <a:rPr lang="en-US" dirty="0" err="1"/>
              <a:t>mJ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Tue/Wed: </a:t>
            </a:r>
            <a:r>
              <a:rPr lang="en-US" dirty="0" err="1"/>
              <a:t>Maloja</a:t>
            </a:r>
            <a:r>
              <a:rPr lang="en-US" dirty="0"/>
              <a:t> 500 eV, 2.5 </a:t>
            </a:r>
            <a:r>
              <a:rPr lang="en-US" dirty="0" err="1"/>
              <a:t>mJ</a:t>
            </a:r>
            <a:r>
              <a:rPr lang="en-US" dirty="0"/>
              <a:t> &amp; 800 eV, 2 </a:t>
            </a:r>
            <a:r>
              <a:rPr lang="en-US" dirty="0" err="1"/>
              <a:t>mJ</a:t>
            </a:r>
            <a:r>
              <a:rPr lang="en-US" dirty="0"/>
              <a:t> LH (30 &amp; 15 fs), Thu/Fri: </a:t>
            </a:r>
            <a:r>
              <a:rPr lang="en-US" dirty="0" err="1"/>
              <a:t>Furka</a:t>
            </a:r>
            <a:r>
              <a:rPr lang="en-US" dirty="0"/>
              <a:t> 930 eV LV+/LH, 1.1 </a:t>
            </a:r>
            <a:r>
              <a:rPr lang="en-US" dirty="0" err="1"/>
              <a:t>mJ</a:t>
            </a:r>
            <a:endParaRPr lang="en-US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690F8A1-D1C4-E562-F42D-699061E9F934}"/>
              </a:ext>
            </a:extLst>
          </p:cNvPr>
          <p:cNvSpPr txBox="1"/>
          <p:nvPr/>
        </p:nvSpPr>
        <p:spPr>
          <a:xfrm>
            <a:off x="2351584" y="2624632"/>
            <a:ext cx="65081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Setup</a:t>
            </a:r>
            <a:endParaRPr lang="de-DE" sz="2000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0F54011-FBCA-13E1-87C7-DE86E8F467B0}"/>
              </a:ext>
            </a:extLst>
          </p:cNvPr>
          <p:cNvSpPr txBox="1"/>
          <p:nvPr/>
        </p:nvSpPr>
        <p:spPr>
          <a:xfrm>
            <a:off x="8328248" y="1694580"/>
            <a:ext cx="107215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Athos MD</a:t>
            </a:r>
            <a:endParaRPr lang="de-DE" sz="2000" dirty="0"/>
          </a:p>
        </p:txBody>
      </p:sp>
      <p:sp>
        <p:nvSpPr>
          <p:cNvPr id="18" name="Geschweifte Klammer links 17">
            <a:extLst>
              <a:ext uri="{FF2B5EF4-FFF2-40B4-BE49-F238E27FC236}">
                <a16:creationId xmlns:a16="http://schemas.microsoft.com/office/drawing/2014/main" id="{9A0048F8-A059-F065-3C6D-5B43697A5A94}"/>
              </a:ext>
            </a:extLst>
          </p:cNvPr>
          <p:cNvSpPr/>
          <p:nvPr/>
        </p:nvSpPr>
        <p:spPr>
          <a:xfrm rot="5400000">
            <a:off x="8792030" y="1224307"/>
            <a:ext cx="307779" cy="1863880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445BFA6D-7F82-D60F-BF3C-DB23224E972F}"/>
              </a:ext>
            </a:extLst>
          </p:cNvPr>
          <p:cNvSpPr txBox="1"/>
          <p:nvPr/>
        </p:nvSpPr>
        <p:spPr>
          <a:xfrm>
            <a:off x="3701198" y="3847221"/>
            <a:ext cx="65081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Setup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409510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486408"/>
          </a:xfrm>
        </p:spPr>
        <p:txBody>
          <a:bodyPr/>
          <a:lstStyle/>
          <a:p>
            <a:r>
              <a:rPr lang="en-US" noProof="0" dirty="0"/>
              <a:t>Set-up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764704"/>
            <a:ext cx="10801349" cy="2952328"/>
          </a:xfrm>
        </p:spPr>
        <p:txBody>
          <a:bodyPr/>
          <a:lstStyle/>
          <a:p>
            <a:r>
              <a:rPr lang="en-US" b="1" dirty="0"/>
              <a:t>Tunnel access needed during setup on Monday:</a:t>
            </a:r>
            <a:endParaRPr lang="en-US" b="1" noProof="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SARUN 14 was checked; it could be moved from inside the tunnel and after an IOC reboot it was moving again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S30CB14-DCOL was checked and greased, works again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Pump of Athos gas detector was checked (SATFE10-VPFO044-A020)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Fiber of PSSS camera was exchanged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 err="1"/>
              <a:t>Pcubed</a:t>
            </a:r>
            <a:r>
              <a:rPr lang="en-US" sz="1600" dirty="0"/>
              <a:t> installation preparations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 err="1"/>
              <a:t>Clystron</a:t>
            </a:r>
            <a:r>
              <a:rPr lang="en-US" sz="1600" dirty="0"/>
              <a:t> curve scan for SINSB02</a:t>
            </a:r>
          </a:p>
          <a:p>
            <a:pPr marL="457200" lvl="1" indent="0">
              <a:buNone/>
            </a:pPr>
            <a:endParaRPr lang="en-US" sz="1600" dirty="0"/>
          </a:p>
          <a:p>
            <a:pPr marL="457200" lvl="1" indent="0">
              <a:buNone/>
            </a:pPr>
            <a:r>
              <a:rPr lang="en-US" sz="1600" dirty="0"/>
              <a:t>Short pulse setups for Bernina and </a:t>
            </a:r>
            <a:r>
              <a:rPr lang="en-US" sz="1600" dirty="0" err="1"/>
              <a:t>Maloja</a:t>
            </a:r>
            <a:endParaRPr lang="en-US" sz="16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6858E-ACEB-48F0-9026-E82D3925330F}" type="datetime1">
              <a:rPr lang="en-US" smtClean="0"/>
              <a:t>3/24/2025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Accelerator Science and Engineering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Grafik 7" descr="Ein Bild, das Text, Screenshot, Diagramm, Reihe enthält.&#10;&#10;KI-generierte Inhalte können fehlerhaft sein.">
            <a:extLst>
              <a:ext uri="{FF2B5EF4-FFF2-40B4-BE49-F238E27FC236}">
                <a16:creationId xmlns:a16="http://schemas.microsoft.com/office/drawing/2014/main" id="{AAF90746-AA8A-C2D7-CE17-69E4FFE916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466" y="3717032"/>
            <a:ext cx="3617417" cy="2499995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E0DAC71F-F53B-0C32-CF10-19321AC57E03}"/>
              </a:ext>
            </a:extLst>
          </p:cNvPr>
          <p:cNvSpPr txBox="1"/>
          <p:nvPr/>
        </p:nvSpPr>
        <p:spPr>
          <a:xfrm>
            <a:off x="1055440" y="4371506"/>
            <a:ext cx="864096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210 </a:t>
            </a:r>
            <a:r>
              <a:rPr lang="en-US" sz="2000" dirty="0" err="1"/>
              <a:t>uJ</a:t>
            </a:r>
            <a:r>
              <a:rPr lang="en-US" sz="2000" dirty="0"/>
              <a:t> </a:t>
            </a:r>
          </a:p>
          <a:p>
            <a:pPr algn="l"/>
            <a:r>
              <a:rPr lang="en-US" sz="2000" dirty="0"/>
              <a:t>11 fs FWHM</a:t>
            </a:r>
            <a:endParaRPr lang="de-DE" sz="20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5841396-7450-6461-A463-2D67C52B30F6}"/>
              </a:ext>
            </a:extLst>
          </p:cNvPr>
          <p:cNvSpPr txBox="1"/>
          <p:nvPr/>
        </p:nvSpPr>
        <p:spPr>
          <a:xfrm>
            <a:off x="6154928" y="4371506"/>
            <a:ext cx="864096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1000 </a:t>
            </a:r>
            <a:r>
              <a:rPr lang="en-US" sz="2000" dirty="0" err="1"/>
              <a:t>uJ</a:t>
            </a:r>
            <a:r>
              <a:rPr lang="en-US" sz="2000" dirty="0"/>
              <a:t> </a:t>
            </a:r>
          </a:p>
          <a:p>
            <a:pPr algn="l"/>
            <a:r>
              <a:rPr lang="en-US" sz="2000" dirty="0"/>
              <a:t>15 fs FWHM</a:t>
            </a:r>
            <a:endParaRPr lang="de-DE" sz="2000" dirty="0"/>
          </a:p>
        </p:txBody>
      </p:sp>
      <p:pic>
        <p:nvPicPr>
          <p:cNvPr id="15" name="Grafik 14" descr="Ein Bild, das Text, Screenshot, Diagramm, Reihe enthält.&#10;&#10;KI-generierte Inhalte können fehlerhaft sein.">
            <a:extLst>
              <a:ext uri="{FF2B5EF4-FFF2-40B4-BE49-F238E27FC236}">
                <a16:creationId xmlns:a16="http://schemas.microsoft.com/office/drawing/2014/main" id="{A959566B-4BE9-8510-7025-232FDBE7A8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136" y="3717031"/>
            <a:ext cx="3648000" cy="2499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771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US" noProof="0" dirty="0"/>
              <a:t>Issues during the week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10441235" cy="4644616"/>
          </a:xfrm>
        </p:spPr>
        <p:txBody>
          <a:bodyPr/>
          <a:lstStyle/>
          <a:p>
            <a:pPr algn="just"/>
            <a:r>
              <a:rPr lang="en-US" b="1" noProof="0" dirty="0"/>
              <a:t>Setup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600" dirty="0"/>
              <a:t>SAROP21-OAPU092 Aperture did not respond properly, was not moving correct, was checked today during setup with Expert, needed power cycle on site</a:t>
            </a:r>
            <a:endParaRPr lang="en-US" dirty="0"/>
          </a:p>
          <a:p>
            <a:pPr algn="just"/>
            <a:endParaRPr lang="en-US" b="1" noProof="0" dirty="0"/>
          </a:p>
          <a:p>
            <a:pPr algn="just"/>
            <a:r>
              <a:rPr lang="en-US" b="1" noProof="0" dirty="0"/>
              <a:t>User Operation: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Wednesday evening: even shorter (~10 fs ) quick setup for </a:t>
            </a:r>
            <a:r>
              <a:rPr lang="en-US" sz="1600" dirty="0" err="1"/>
              <a:t>Maloja</a:t>
            </a:r>
            <a:r>
              <a:rPr lang="en-US" sz="1600" dirty="0"/>
              <a:t> with Eduard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Thursday night: ICT lost calibration, needed restore and reinitializing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Sunday: S10CB07 fell to Filament and showed heating time, P</a:t>
            </a:r>
            <a:r>
              <a:rPr lang="en-US" sz="1600"/>
              <a:t>ikett</a:t>
            </a:r>
            <a:r>
              <a:rPr lang="en-US" sz="1600" dirty="0"/>
              <a:t> adjusted the time to recover quicker</a:t>
            </a:r>
          </a:p>
          <a:p>
            <a:pPr algn="just"/>
            <a:endParaRPr lang="en-US" sz="1600" dirty="0"/>
          </a:p>
          <a:p>
            <a:pPr algn="just"/>
            <a:r>
              <a:rPr lang="en-US" b="1" dirty="0"/>
              <a:t>MD (TGU)</a:t>
            </a:r>
            <a:endParaRPr lang="en-US" sz="16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noProof="0" dirty="0"/>
              <a:t>SATUN 12 stuck and needed power cycle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noProof="0" dirty="0"/>
              <a:t>Issues </a:t>
            </a:r>
            <a:r>
              <a:rPr lang="en-US" sz="1600" noProof="0" dirty="0" err="1"/>
              <a:t>wi</a:t>
            </a:r>
            <a:r>
              <a:rPr lang="en-US" sz="1600" dirty="0" err="1"/>
              <a:t>th</a:t>
            </a:r>
            <a:r>
              <a:rPr lang="en-US" sz="1600" dirty="0"/>
              <a:t> undulator movement during TGU shift, under investigation but no influence on user operation</a:t>
            </a:r>
            <a:endParaRPr lang="en-US" sz="1600" noProof="0" dirty="0"/>
          </a:p>
          <a:p>
            <a:pPr algn="just"/>
            <a:endParaRPr lang="en-US" sz="1600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6858E-ACEB-48F0-9026-E82D3925330F}" type="datetime1">
              <a:rPr lang="en-US" smtClean="0"/>
              <a:t>3/24/2025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Accelerator Science and Engineering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076137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AS V8" id="{064E1F69-F7DB-4A09-94E4-8C427170E7EA}" vid="{7643CE5B-6D02-48B3-BE19-E2325451F8F3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VO-9722-782_0_CAS Presentation Content Slides</Template>
  <TotalTime>0</TotalTime>
  <Words>308</Words>
  <Application>Microsoft Office PowerPoint</Application>
  <PresentationFormat>Breitbild</PresentationFormat>
  <Paragraphs>46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Aptos</vt:lpstr>
      <vt:lpstr>Arial</vt:lpstr>
      <vt:lpstr>Benutzerdefiniertes Design</vt:lpstr>
      <vt:lpstr>Machine Report</vt:lpstr>
      <vt:lpstr>Performance during the Week</vt:lpstr>
      <vt:lpstr>Set-up</vt:lpstr>
      <vt:lpstr>Issues during the week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RC Report</dc:title>
  <dc:creator>Weilbach Tobias</dc:creator>
  <dc:description>erstellt durch Vorlagenbauer.ch</dc:description>
  <cp:lastModifiedBy>Weilbach Tobias</cp:lastModifiedBy>
  <cp:revision>10</cp:revision>
  <dcterms:created xsi:type="dcterms:W3CDTF">2024-07-08T07:40:25Z</dcterms:created>
  <dcterms:modified xsi:type="dcterms:W3CDTF">2025-03-24T11:11:07Z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