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9"/>
  </p:notesMasterIdLst>
  <p:handoutMasterIdLst>
    <p:handoutMasterId r:id="rId10"/>
  </p:handoutMasterIdLst>
  <p:sldIdLst>
    <p:sldId id="331" r:id="rId2"/>
    <p:sldId id="333" r:id="rId3"/>
    <p:sldId id="332" r:id="rId4"/>
    <p:sldId id="334" r:id="rId5"/>
    <p:sldId id="337" r:id="rId6"/>
    <p:sldId id="335" r:id="rId7"/>
    <p:sldId id="336" r:id="rId8"/>
  </p:sldIdLst>
  <p:sldSz cx="9144000" cy="5143500" type="screen16x9"/>
  <p:notesSz cx="6881813" cy="10002838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189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377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566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754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5943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131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320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509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668" userDrawn="1">
          <p15:clr>
            <a:srgbClr val="A4A3A4"/>
          </p15:clr>
        </p15:guide>
        <p15:guide id="2" orient="horz" pos="634" userDrawn="1">
          <p15:clr>
            <a:srgbClr val="A4A3A4"/>
          </p15:clr>
        </p15:guide>
        <p15:guide id="3" orient="horz" pos="2845" userDrawn="1">
          <p15:clr>
            <a:srgbClr val="A4A3A4"/>
          </p15:clr>
        </p15:guide>
        <p15:guide id="4" orient="horz" pos="838" userDrawn="1">
          <p15:clr>
            <a:srgbClr val="A4A3A4"/>
          </p15:clr>
        </p15:guide>
        <p15:guide id="5" orient="horz" pos="140" userDrawn="1">
          <p15:clr>
            <a:srgbClr val="A4A3A4"/>
          </p15:clr>
        </p15:guide>
        <p15:guide id="6" orient="horz" pos="378" userDrawn="1">
          <p15:clr>
            <a:srgbClr val="A4A3A4"/>
          </p15:clr>
        </p15:guide>
        <p15:guide id="7" orient="horz" pos="3117" userDrawn="1">
          <p15:clr>
            <a:srgbClr val="A4A3A4"/>
          </p15:clr>
        </p15:guide>
        <p15:guide id="9" pos="657" userDrawn="1">
          <p15:clr>
            <a:srgbClr val="A4A3A4"/>
          </p15:clr>
        </p15:guide>
        <p15:guide id="10" pos="5534" userDrawn="1">
          <p15:clr>
            <a:srgbClr val="A4A3A4"/>
          </p15:clr>
        </p15:guide>
        <p15:guide id="11" pos="521" userDrawn="1">
          <p15:clr>
            <a:srgbClr val="A4A3A4"/>
          </p15:clr>
        </p15:guide>
        <p15:guide id="12" pos="385" userDrawn="1">
          <p15:clr>
            <a:srgbClr val="A4A3A4"/>
          </p15:clr>
        </p15:guide>
        <p15:guide id="13" pos="1315" userDrawn="1">
          <p15:clr>
            <a:srgbClr val="A4A3A4"/>
          </p15:clr>
        </p15:guide>
        <p15:guide id="14" pos="3039" userDrawn="1">
          <p15:clr>
            <a:srgbClr val="A4A3A4"/>
          </p15:clr>
        </p15:guide>
        <p15:guide id="15" pos="315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50">
          <p15:clr>
            <a:srgbClr val="A4A3A4"/>
          </p15:clr>
        </p15:guide>
        <p15:guide id="2" pos="216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0000"/>
    <a:srgbClr val="FFFFFF"/>
    <a:srgbClr val="808080"/>
    <a:srgbClr val="000000"/>
    <a:srgbClr val="FDCA00"/>
    <a:srgbClr val="EF5B00"/>
    <a:srgbClr val="C50006"/>
    <a:srgbClr val="7C204E"/>
    <a:srgbClr val="003B6E"/>
    <a:srgbClr val="1974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2" autoAdjust="0"/>
    <p:restoredTop sz="97274" autoAdjust="0"/>
  </p:normalViewPr>
  <p:slideViewPr>
    <p:cSldViewPr snapToObjects="1">
      <p:cViewPr varScale="1">
        <p:scale>
          <a:sx n="161" d="100"/>
          <a:sy n="161" d="100"/>
        </p:scale>
        <p:origin x="156" y="294"/>
      </p:cViewPr>
      <p:guideLst>
        <p:guide orient="horz" pos="668"/>
        <p:guide orient="horz" pos="634"/>
        <p:guide orient="horz" pos="2845"/>
        <p:guide orient="horz" pos="838"/>
        <p:guide orient="horz" pos="140"/>
        <p:guide orient="horz" pos="378"/>
        <p:guide orient="horz" pos="3117"/>
        <p:guide pos="657"/>
        <p:guide pos="5534"/>
        <p:guide pos="521"/>
        <p:guide pos="385"/>
        <p:guide pos="1315"/>
        <p:guide pos="3039"/>
        <p:guide pos="315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41" d="100"/>
          <a:sy n="141" d="100"/>
        </p:scale>
        <p:origin x="5616" y="200"/>
      </p:cViewPr>
      <p:guideLst>
        <p:guide orient="horz" pos="3150"/>
        <p:guide pos="216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‹#›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9538" y="750888"/>
            <a:ext cx="6667500" cy="3751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8282" y="4752009"/>
            <a:ext cx="5045250" cy="4499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  <a:p>
            <a:pPr lvl="5"/>
            <a:r>
              <a:rPr lang="de-DE" noProof="0" dirty="0"/>
              <a:t>Sechste Ebene</a:t>
            </a:r>
          </a:p>
          <a:p>
            <a:pPr lvl="6"/>
            <a:r>
              <a:rPr lang="de-DE" noProof="0" dirty="0"/>
              <a:t>Siebte Ebene</a:t>
            </a:r>
          </a:p>
          <a:p>
            <a:pPr lvl="7"/>
            <a:r>
              <a:rPr lang="de-DE" noProof="0" dirty="0"/>
              <a:t>Achte Ebene</a:t>
            </a:r>
          </a:p>
          <a:p>
            <a:pPr lvl="8"/>
            <a:r>
              <a:rPr lang="de-DE" noProof="0" dirty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90486" indent="-90486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0" indent="-92072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693" indent="-85723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79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63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49" indent="-90486" algn="l" defTabSz="457189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35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21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31" indent="-88898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" t="13866" r="1" b="14431"/>
          <a:stretch/>
        </p:blipFill>
        <p:spPr bwMode="auto">
          <a:xfrm>
            <a:off x="3260542" y="195488"/>
            <a:ext cx="5055885" cy="237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-2" y="195487"/>
            <a:ext cx="315296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30263" y="411523"/>
            <a:ext cx="1220400" cy="43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15"/>
          <p:cNvSpPr>
            <a:spLocks noChangeArrowheads="1"/>
          </p:cNvSpPr>
          <p:nvPr userDrawn="1"/>
        </p:nvSpPr>
        <p:spPr bwMode="auto">
          <a:xfrm>
            <a:off x="828012" y="4531500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 hasCustomPrompt="1"/>
          </p:nvPr>
        </p:nvSpPr>
        <p:spPr>
          <a:xfrm>
            <a:off x="814399" y="3273828"/>
            <a:ext cx="7969249" cy="810090"/>
          </a:xfrm>
        </p:spPr>
        <p:txBody>
          <a:bodyPr/>
          <a:lstStyle>
            <a:lvl1pPr>
              <a:lnSpc>
                <a:spcPct val="100000"/>
              </a:lnSpc>
              <a:defRPr sz="25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GB" noProof="0" dirty="0"/>
              <a:t>Insert the title of your </a:t>
            </a:r>
            <a:br>
              <a:rPr lang="en-GB" noProof="0" dirty="0"/>
            </a:br>
            <a:r>
              <a:rPr lang="en-GB" noProof="0" dirty="0"/>
              <a:t>presentation here</a:t>
            </a:r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 hasCustomPrompt="1"/>
          </p:nvPr>
        </p:nvSpPr>
        <p:spPr bwMode="auto">
          <a:xfrm>
            <a:off x="828012" y="2946432"/>
            <a:ext cx="7955637" cy="273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5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r>
              <a:rPr lang="en-GB" noProof="0" dirty="0"/>
              <a:t>First name and name Author  ::  Function  ::  Paul Scherrer Institute</a:t>
            </a:r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5796136" y="2397447"/>
            <a:ext cx="2520280" cy="174303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900" b="1" i="0" kern="0" spc="31" dirty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8424000" y="195487"/>
            <a:ext cx="72000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828675" y="4150574"/>
            <a:ext cx="7954963" cy="293383"/>
          </a:xfrm>
        </p:spPr>
        <p:txBody>
          <a:bodyPr/>
          <a:lstStyle>
            <a:lvl1pPr marL="0" indent="0">
              <a:buNone/>
              <a:defRPr sz="1500" b="1">
                <a:solidFill>
                  <a:srgbClr val="969696"/>
                </a:solidFill>
              </a:defRPr>
            </a:lvl1pPr>
            <a:lvl2pPr marL="177790" indent="0">
              <a:buNone/>
              <a:defRPr sz="1500" b="1"/>
            </a:lvl2pPr>
            <a:lvl3pPr marL="355582" indent="0">
              <a:buNone/>
              <a:defRPr sz="1500" b="1"/>
            </a:lvl3pPr>
            <a:lvl4pPr marL="539723" indent="0">
              <a:buNone/>
              <a:defRPr sz="1500" b="1"/>
            </a:lvl4pPr>
            <a:lvl5pPr marL="717514" indent="0">
              <a:buNone/>
              <a:defRPr sz="1500" b="1"/>
            </a:lvl5pPr>
          </a:lstStyle>
          <a:p>
            <a:pPr lvl="0"/>
            <a:r>
              <a:rPr lang="en-GB" noProof="0" dirty="0"/>
              <a:t>Insert the occasion and date of your presentation here</a:t>
            </a:r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z="2400"/>
            </a:lvl1pPr>
          </a:lstStyle>
          <a:p>
            <a:r>
              <a:rPr lang="en-GB" noProof="0" dirty="0">
                <a:effectLst/>
              </a:rPr>
              <a:t>Enter slide title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pc="0" baseline="0"/>
            </a:lvl1pPr>
          </a:lstStyle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41" y="1113586"/>
            <a:ext cx="7885633" cy="3456386"/>
          </a:xfrm>
        </p:spPr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93" y="1006081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6" y="1003406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22" y="1087360"/>
            <a:ext cx="3781425" cy="3428689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35" y="1084678"/>
            <a:ext cx="3781425" cy="3431366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on picture (hig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3691" r="643" b="11426"/>
          <a:stretch/>
        </p:blipFill>
        <p:spPr bwMode="auto">
          <a:xfrm>
            <a:off x="827095" y="764860"/>
            <a:ext cx="8316905" cy="4183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827088" y="764867"/>
            <a:ext cx="2289712" cy="4183379"/>
          </a:xfrm>
          <a:solidFill>
            <a:schemeClr val="bg1">
              <a:alpha val="75000"/>
            </a:schemeClr>
          </a:solidFill>
        </p:spPr>
        <p:txBody>
          <a:bodyPr lIns="72000" tIns="432000" rIns="36000" bIns="36000" anchor="t" anchorCtr="0"/>
          <a:lstStyle>
            <a:lvl1pPr marL="177792" indent="-177792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7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5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  <a:endParaRPr lang="de-DE" dirty="0"/>
          </a:p>
          <a:p>
            <a:pPr lvl="2"/>
            <a:r>
              <a:rPr lang="en-GB" noProof="0" dirty="0"/>
              <a:t>Third level</a:t>
            </a:r>
            <a:endParaRPr lang="de-DE" dirty="0"/>
          </a:p>
          <a:p>
            <a:pPr lvl="3"/>
            <a:r>
              <a:rPr lang="en-GB" noProof="0" dirty="0"/>
              <a:t>Fourth level</a:t>
            </a:r>
            <a:endParaRPr lang="de-DE" dirty="0"/>
          </a:p>
          <a:p>
            <a:pPr lvl="4"/>
            <a:r>
              <a:rPr lang="en-GB" noProof="0" dirty="0"/>
              <a:t>Fifth level</a:t>
            </a:r>
            <a:endParaRPr lang="en-GB" dirty="0"/>
          </a:p>
        </p:txBody>
      </p:sp>
      <p:pic>
        <p:nvPicPr>
          <p:cNvPr id="9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7014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hteck 12"/>
          <p:cNvSpPr>
            <a:spLocks noChangeArrowheads="1"/>
          </p:cNvSpPr>
          <p:nvPr userDrawn="1"/>
        </p:nvSpPr>
        <p:spPr bwMode="auto">
          <a:xfrm>
            <a:off x="12" y="764860"/>
            <a:ext cx="648000" cy="648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11" y="216000"/>
            <a:ext cx="6708025" cy="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CH" dirty="0">
                <a:effectLst/>
              </a:rPr>
              <a:t>Enter </a:t>
            </a:r>
            <a:r>
              <a:rPr lang="de-CH" dirty="0" err="1">
                <a:effectLst/>
              </a:rPr>
              <a:t>slide</a:t>
            </a:r>
            <a:r>
              <a:rPr lang="de-CH" dirty="0">
                <a:effectLst/>
              </a:rPr>
              <a:t> title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4968000"/>
            <a:ext cx="575742" cy="147638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8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12" y="1059659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3000" y="1006082"/>
            <a:ext cx="7742237" cy="3509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8000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89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</p:sldLayoutIdLst>
  <p:transition spd="med"/>
  <p:hf hdr="0"/>
  <p:txStyles>
    <p:titleStyle>
      <a:lvl1pPr marL="0" marR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tabLst/>
        <a:defRPr sz="24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178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354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532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709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79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58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582" indent="18414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15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06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685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6pPr>
      <a:lvl7pPr marL="1257238" indent="-182554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7pPr>
      <a:lvl8pPr marL="1436616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8pPr>
      <a:lvl9pPr marL="1614408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1020805" y="919732"/>
            <a:ext cx="7742237" cy="3884265"/>
          </a:xfrm>
        </p:spPr>
        <p:txBody>
          <a:bodyPr/>
          <a:lstStyle/>
          <a:p>
            <a:pPr marL="0" indent="0">
              <a:buNone/>
            </a:pPr>
            <a:r>
              <a:rPr lang="en-GB" sz="1800" u="sng" dirty="0"/>
              <a:t>Requests at week’s begin: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CH" sz="1100" dirty="0"/>
              <a:t>Aramis: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CH" sz="1100" dirty="0"/>
              <a:t>Bernina (Tue- </a:t>
            </a:r>
            <a:r>
              <a:rPr lang="de-CH" sz="1100" dirty="0" err="1"/>
              <a:t>Fri</a:t>
            </a:r>
            <a:r>
              <a:rPr lang="de-CH" sz="1100" dirty="0"/>
              <a:t>):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de-CH" sz="1100" dirty="0"/>
              <a:t>6.5 keV </a:t>
            </a:r>
            <a:r>
              <a:rPr lang="de-CH" sz="1100" dirty="0" err="1"/>
              <a:t>optimized</a:t>
            </a:r>
            <a:r>
              <a:rPr lang="de-CH" sz="1100" dirty="0"/>
              <a:t> </a:t>
            </a:r>
            <a:r>
              <a:rPr lang="de-CH" sz="1100" dirty="0" err="1"/>
              <a:t>bandwidth</a:t>
            </a:r>
            <a:r>
              <a:rPr lang="de-CH" sz="1100" dirty="0"/>
              <a:t> </a:t>
            </a:r>
            <a:r>
              <a:rPr lang="de-CH" sz="1100" dirty="0" err="1"/>
              <a:t>for</a:t>
            </a:r>
            <a:r>
              <a:rPr lang="de-CH" sz="1100" dirty="0"/>
              <a:t> </a:t>
            </a:r>
            <a:r>
              <a:rPr lang="de-CH" sz="1100" dirty="0" err="1"/>
              <a:t>the</a:t>
            </a:r>
            <a:r>
              <a:rPr lang="de-CH" sz="1100" dirty="0"/>
              <a:t> </a:t>
            </a:r>
            <a:r>
              <a:rPr lang="de-CH" sz="1100" dirty="0" err="1"/>
              <a:t>monochromator</a:t>
            </a:r>
            <a:r>
              <a:rPr lang="de-CH" sz="1100" dirty="0"/>
              <a:t>, normal </a:t>
            </a:r>
            <a:r>
              <a:rPr lang="de-CH" sz="1100" dirty="0" err="1"/>
              <a:t>mode</a:t>
            </a:r>
            <a:r>
              <a:rPr lang="de-CH" sz="1100" dirty="0"/>
              <a:t> : 40 </a:t>
            </a:r>
            <a:r>
              <a:rPr lang="de-CH" sz="1100" dirty="0" err="1"/>
              <a:t>fs</a:t>
            </a:r>
            <a:r>
              <a:rPr lang="de-CH" sz="1100" dirty="0"/>
              <a:t> FWHM, </a:t>
            </a:r>
            <a:r>
              <a:rPr lang="de-CH" sz="1100" dirty="0" err="1"/>
              <a:t>low</a:t>
            </a:r>
            <a:r>
              <a:rPr lang="de-CH" sz="1100" dirty="0"/>
              <a:t> </a:t>
            </a:r>
            <a:r>
              <a:rPr lang="de-CH" sz="1100" dirty="0" err="1"/>
              <a:t>spatial</a:t>
            </a:r>
            <a:r>
              <a:rPr lang="de-CH" sz="1100" dirty="0"/>
              <a:t> </a:t>
            </a:r>
            <a:r>
              <a:rPr lang="de-CH" sz="1100" dirty="0" err="1"/>
              <a:t>jitter</a:t>
            </a:r>
            <a:r>
              <a:rPr lang="de-CH" sz="1100" dirty="0"/>
              <a:t> (</a:t>
            </a:r>
            <a:r>
              <a:rPr lang="de-CH" sz="1100" dirty="0" err="1"/>
              <a:t>vertical</a:t>
            </a:r>
            <a:r>
              <a:rPr lang="de-CH" sz="1100" dirty="0"/>
              <a:t> and horizontal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de-CH" sz="1100" dirty="0"/>
              <a:t>6.5 keV </a:t>
            </a:r>
            <a:r>
              <a:rPr lang="de-CH" sz="1100" dirty="0" err="1"/>
              <a:t>optimized</a:t>
            </a:r>
            <a:r>
              <a:rPr lang="de-CH" sz="1100" dirty="0"/>
              <a:t> </a:t>
            </a:r>
            <a:r>
              <a:rPr lang="de-CH" sz="1100" dirty="0" err="1"/>
              <a:t>bandwidth</a:t>
            </a:r>
            <a:r>
              <a:rPr lang="de-CH" sz="1100" dirty="0"/>
              <a:t> </a:t>
            </a:r>
            <a:r>
              <a:rPr lang="de-CH" sz="1100" dirty="0" err="1"/>
              <a:t>for</a:t>
            </a:r>
            <a:r>
              <a:rPr lang="de-CH" sz="1100" dirty="0"/>
              <a:t> </a:t>
            </a:r>
            <a:r>
              <a:rPr lang="de-CH" sz="1100" dirty="0" err="1"/>
              <a:t>the</a:t>
            </a:r>
            <a:r>
              <a:rPr lang="de-CH" sz="1100" dirty="0"/>
              <a:t> </a:t>
            </a:r>
            <a:r>
              <a:rPr lang="de-CH" sz="1100" dirty="0" err="1"/>
              <a:t>monochromator</a:t>
            </a:r>
            <a:r>
              <a:rPr lang="de-CH" sz="1100" dirty="0"/>
              <a:t>, </a:t>
            </a:r>
            <a:r>
              <a:rPr lang="de-CH" sz="1100" dirty="0" err="1"/>
              <a:t>short</a:t>
            </a:r>
            <a:r>
              <a:rPr lang="de-CH" sz="1100" dirty="0"/>
              <a:t> </a:t>
            </a:r>
            <a:r>
              <a:rPr lang="de-CH" sz="1100" dirty="0" err="1"/>
              <a:t>mode</a:t>
            </a:r>
            <a:r>
              <a:rPr lang="de-CH" sz="1100" dirty="0"/>
              <a:t> : 20 </a:t>
            </a:r>
            <a:r>
              <a:rPr lang="de-CH" sz="1100" dirty="0" err="1"/>
              <a:t>fs</a:t>
            </a:r>
            <a:r>
              <a:rPr lang="de-CH" sz="1100" dirty="0"/>
              <a:t> FWHM,  &gt; 400 </a:t>
            </a:r>
            <a:r>
              <a:rPr lang="de-CH" sz="1100" dirty="0" err="1"/>
              <a:t>uJ</a:t>
            </a:r>
            <a:r>
              <a:rPr lang="de-CH" sz="1100" dirty="0"/>
              <a:t>, </a:t>
            </a:r>
            <a:r>
              <a:rPr lang="de-CH" sz="1100" dirty="0" err="1"/>
              <a:t>low</a:t>
            </a:r>
            <a:r>
              <a:rPr lang="de-CH" sz="1100" dirty="0"/>
              <a:t> </a:t>
            </a:r>
            <a:r>
              <a:rPr lang="de-CH" sz="1100" dirty="0" err="1"/>
              <a:t>spatial</a:t>
            </a:r>
            <a:r>
              <a:rPr lang="de-CH" sz="1100" dirty="0"/>
              <a:t> </a:t>
            </a:r>
            <a:r>
              <a:rPr lang="de-CH" sz="1100" dirty="0" err="1"/>
              <a:t>jitter</a:t>
            </a:r>
            <a:r>
              <a:rPr lang="de-CH" sz="1100" dirty="0"/>
              <a:t> (</a:t>
            </a:r>
            <a:r>
              <a:rPr lang="de-CH" sz="1100" dirty="0" err="1"/>
              <a:t>vertical</a:t>
            </a:r>
            <a:r>
              <a:rPr lang="de-CH" sz="1100" dirty="0"/>
              <a:t> and horizontal)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CH" sz="1100" dirty="0" err="1"/>
              <a:t>Cristallina</a:t>
            </a:r>
            <a:r>
              <a:rPr lang="de-CH" sz="1100" dirty="0"/>
              <a:t> (Sat-Mon):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de-CH" sz="1100" dirty="0"/>
              <a:t>Photon </a:t>
            </a:r>
            <a:r>
              <a:rPr lang="de-CH" sz="1100" dirty="0" err="1"/>
              <a:t>energy</a:t>
            </a:r>
            <a:r>
              <a:rPr lang="de-CH" sz="1100" dirty="0"/>
              <a:t>: 6.54 and 10.2 keV (</a:t>
            </a:r>
            <a:r>
              <a:rPr lang="de-CH" sz="1100" dirty="0" err="1"/>
              <a:t>Mn</a:t>
            </a:r>
            <a:r>
              <a:rPr lang="de-CH" sz="1100" dirty="0"/>
              <a:t>- and Ta-</a:t>
            </a:r>
            <a:r>
              <a:rPr lang="de-CH" sz="1100" dirty="0" err="1"/>
              <a:t>edges</a:t>
            </a:r>
            <a:r>
              <a:rPr lang="de-CH" sz="1100" dirty="0"/>
              <a:t>), </a:t>
            </a:r>
            <a:r>
              <a:rPr lang="de-CH" sz="1100" dirty="0" err="1"/>
              <a:t>scan</a:t>
            </a:r>
            <a:r>
              <a:rPr lang="de-CH" sz="1100" dirty="0"/>
              <a:t> </a:t>
            </a:r>
            <a:r>
              <a:rPr lang="de-CH" sz="1100" dirty="0" err="1"/>
              <a:t>range</a:t>
            </a:r>
            <a:r>
              <a:rPr lang="de-CH" sz="1100" dirty="0"/>
              <a:t> +-100 eV , </a:t>
            </a:r>
            <a:r>
              <a:rPr lang="de-CH" sz="1100" dirty="0" err="1"/>
              <a:t>No</a:t>
            </a:r>
            <a:r>
              <a:rPr lang="de-CH" sz="1100" dirty="0"/>
              <a:t> </a:t>
            </a:r>
            <a:r>
              <a:rPr lang="de-CH" sz="1100" dirty="0" err="1"/>
              <a:t>optimization</a:t>
            </a:r>
            <a:r>
              <a:rPr lang="de-CH" sz="1100" dirty="0"/>
              <a:t> </a:t>
            </a:r>
            <a:r>
              <a:rPr lang="de-CH" sz="1100" dirty="0" err="1"/>
              <a:t>needed</a:t>
            </a:r>
            <a:endParaRPr lang="de-CH" sz="1100" dirty="0"/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de-CH" sz="1100" dirty="0"/>
              <a:t>8.65 keV (Tm-</a:t>
            </a:r>
            <a:r>
              <a:rPr lang="de-CH" sz="1100" dirty="0" err="1"/>
              <a:t>edge</a:t>
            </a:r>
            <a:r>
              <a:rPr lang="de-CH" sz="1100" dirty="0"/>
              <a:t>), </a:t>
            </a:r>
            <a:r>
              <a:rPr lang="de-CH" sz="1100" dirty="0" err="1"/>
              <a:t>scan</a:t>
            </a:r>
            <a:r>
              <a:rPr lang="de-CH" sz="1100" dirty="0"/>
              <a:t> </a:t>
            </a:r>
            <a:r>
              <a:rPr lang="de-CH" sz="1100" dirty="0" err="1"/>
              <a:t>over</a:t>
            </a:r>
            <a:r>
              <a:rPr lang="de-CH" sz="1100" dirty="0"/>
              <a:t> +-100 eV, </a:t>
            </a:r>
            <a:r>
              <a:rPr lang="de-CH" sz="1100" dirty="0" err="1"/>
              <a:t>Optimization</a:t>
            </a:r>
            <a:r>
              <a:rPr lang="de-CH" sz="1100" dirty="0"/>
              <a:t> in pulse </a:t>
            </a:r>
            <a:r>
              <a:rPr lang="de-CH" sz="1100" dirty="0" err="1"/>
              <a:t>energy</a:t>
            </a:r>
            <a:r>
              <a:rPr lang="de-CH" sz="1100" dirty="0"/>
              <a:t> (</a:t>
            </a:r>
            <a:r>
              <a:rPr lang="de-CH" sz="1100" dirty="0" err="1"/>
              <a:t>reaching</a:t>
            </a:r>
            <a:r>
              <a:rPr lang="de-CH" sz="1100" dirty="0"/>
              <a:t> </a:t>
            </a:r>
            <a:r>
              <a:rPr lang="de-CH" sz="1100" dirty="0" err="1"/>
              <a:t>say</a:t>
            </a:r>
            <a:r>
              <a:rPr lang="de-CH" sz="1100" dirty="0"/>
              <a:t> &gt;80% </a:t>
            </a:r>
            <a:r>
              <a:rPr lang="de-CH" sz="1100" dirty="0" err="1"/>
              <a:t>of</a:t>
            </a:r>
            <a:r>
              <a:rPr lang="de-CH" sz="1100" dirty="0"/>
              <a:t> </a:t>
            </a:r>
            <a:r>
              <a:rPr lang="de-CH" sz="1100" dirty="0" err="1"/>
              <a:t>the</a:t>
            </a:r>
            <a:r>
              <a:rPr lang="de-CH" sz="1100" dirty="0"/>
              <a:t> </a:t>
            </a:r>
            <a:r>
              <a:rPr lang="de-CH" sz="1100" dirty="0" err="1"/>
              <a:t>standard</a:t>
            </a:r>
            <a:r>
              <a:rPr lang="de-CH" sz="1100" dirty="0"/>
              <a:t>) but </a:t>
            </a:r>
            <a:r>
              <a:rPr lang="de-CH" sz="1100" dirty="0" err="1"/>
              <a:t>mostly</a:t>
            </a:r>
            <a:r>
              <a:rPr lang="de-CH" sz="1100" dirty="0"/>
              <a:t> in </a:t>
            </a:r>
            <a:r>
              <a:rPr lang="de-CH" sz="1100" dirty="0" err="1"/>
              <a:t>term</a:t>
            </a:r>
            <a:r>
              <a:rPr lang="de-CH" sz="1100" dirty="0"/>
              <a:t> </a:t>
            </a:r>
            <a:r>
              <a:rPr lang="de-CH" sz="1100" dirty="0" err="1"/>
              <a:t>of</a:t>
            </a:r>
            <a:r>
              <a:rPr lang="de-CH" sz="1100" dirty="0"/>
              <a:t> </a:t>
            </a:r>
            <a:r>
              <a:rPr lang="de-CH" sz="1100" dirty="0" err="1"/>
              <a:t>stable</a:t>
            </a:r>
            <a:r>
              <a:rPr lang="de-CH" sz="1100" dirty="0"/>
              <a:t> </a:t>
            </a:r>
            <a:r>
              <a:rPr lang="de-CH" sz="1100" dirty="0" err="1"/>
              <a:t>trajectory</a:t>
            </a:r>
            <a:r>
              <a:rPr lang="de-CH" sz="1100" dirty="0"/>
              <a:t> in </a:t>
            </a:r>
            <a:r>
              <a:rPr lang="de-CH" sz="1100" dirty="0" err="1"/>
              <a:t>the</a:t>
            </a:r>
            <a:r>
              <a:rPr lang="de-CH" sz="1100" dirty="0"/>
              <a:t> horizontal: </a:t>
            </a:r>
            <a:r>
              <a:rPr lang="de-CH" sz="1100" dirty="0" err="1"/>
              <a:t>we</a:t>
            </a:r>
            <a:r>
              <a:rPr lang="de-CH" sz="1100" dirty="0"/>
              <a:t> </a:t>
            </a:r>
            <a:r>
              <a:rPr lang="de-CH" sz="1100" dirty="0" err="1"/>
              <a:t>would</a:t>
            </a:r>
            <a:r>
              <a:rPr lang="de-CH" sz="1100" dirty="0"/>
              <a:t> </a:t>
            </a:r>
            <a:r>
              <a:rPr lang="de-CH" sz="1100" dirty="0" err="1"/>
              <a:t>aim</a:t>
            </a:r>
            <a:r>
              <a:rPr lang="de-CH" sz="1100" dirty="0"/>
              <a:t> at </a:t>
            </a:r>
            <a:r>
              <a:rPr lang="de-CH" sz="1100" dirty="0" err="1"/>
              <a:t>position_jitter</a:t>
            </a:r>
            <a:r>
              <a:rPr lang="de-CH" sz="1100" dirty="0"/>
              <a:t> &lt; 0.5 </a:t>
            </a:r>
            <a:r>
              <a:rPr lang="de-CH" sz="1100" dirty="0" err="1"/>
              <a:t>sigma_beam</a:t>
            </a:r>
            <a:r>
              <a:rPr lang="de-CH" sz="1100" dirty="0"/>
              <a:t> (at </a:t>
            </a:r>
            <a:r>
              <a:rPr lang="de-CH" sz="1100" dirty="0" err="1"/>
              <a:t>some</a:t>
            </a:r>
            <a:r>
              <a:rPr lang="de-CH" sz="1100" dirty="0"/>
              <a:t> </a:t>
            </a:r>
            <a:r>
              <a:rPr lang="de-CH" sz="1100" dirty="0" err="1"/>
              <a:t>position</a:t>
            </a:r>
            <a:r>
              <a:rPr lang="de-CH" sz="1100" dirty="0"/>
              <a:t> </a:t>
            </a:r>
            <a:r>
              <a:rPr lang="de-CH" sz="1100" dirty="0" err="1"/>
              <a:t>where</a:t>
            </a:r>
            <a:r>
              <a:rPr lang="de-CH" sz="1100" dirty="0"/>
              <a:t> </a:t>
            </a:r>
            <a:r>
              <a:rPr lang="de-CH" sz="1100" dirty="0" err="1"/>
              <a:t>we</a:t>
            </a:r>
            <a:r>
              <a:rPr lang="de-CH" sz="1100" dirty="0"/>
              <a:t> </a:t>
            </a:r>
            <a:r>
              <a:rPr lang="de-CH" sz="1100" dirty="0" err="1"/>
              <a:t>can</a:t>
            </a:r>
            <a:r>
              <a:rPr lang="de-CH" sz="1100" dirty="0"/>
              <a:t> </a:t>
            </a:r>
            <a:r>
              <a:rPr lang="de-CH" sz="1100" dirty="0" err="1"/>
              <a:t>measure</a:t>
            </a:r>
            <a:r>
              <a:rPr lang="de-CH" sz="1100" dirty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br>
              <a:rPr lang="de-CH" sz="1100" dirty="0"/>
            </a:br>
            <a:r>
              <a:rPr lang="de-CH" sz="1100" dirty="0"/>
              <a:t>Athos: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CH" sz="1100" dirty="0"/>
              <a:t>Furka: 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de-CH" sz="1100" dirty="0" err="1"/>
              <a:t>Priority</a:t>
            </a:r>
            <a:r>
              <a:rPr lang="de-CH" sz="1100" dirty="0"/>
              <a:t>: 530 eV (</a:t>
            </a:r>
            <a:r>
              <a:rPr lang="de-CH" sz="1100" dirty="0" err="1"/>
              <a:t>scanning</a:t>
            </a:r>
            <a:r>
              <a:rPr lang="de-CH" sz="1100" dirty="0"/>
              <a:t> +/- 20 eV), </a:t>
            </a:r>
            <a:r>
              <a:rPr lang="de-CH" sz="1100" dirty="0" err="1"/>
              <a:t>polarization</a:t>
            </a:r>
            <a:r>
              <a:rPr lang="de-CH" sz="1100" dirty="0"/>
              <a:t> LV, </a:t>
            </a:r>
            <a:r>
              <a:rPr lang="de-CH" sz="1100" dirty="0" err="1"/>
              <a:t>standard</a:t>
            </a:r>
            <a:r>
              <a:rPr lang="de-CH" sz="1100" dirty="0"/>
              <a:t> pulse </a:t>
            </a:r>
            <a:r>
              <a:rPr lang="de-CH" sz="1100" dirty="0" err="1"/>
              <a:t>length</a:t>
            </a:r>
            <a:r>
              <a:rPr lang="de-CH" sz="1100" dirty="0"/>
              <a:t>, </a:t>
            </a:r>
            <a:r>
              <a:rPr lang="de-CH" sz="1100" dirty="0" err="1"/>
              <a:t>monochromatic</a:t>
            </a:r>
            <a:r>
              <a:rPr lang="de-CH" sz="1100" dirty="0"/>
              <a:t> </a:t>
            </a:r>
            <a:r>
              <a:rPr lang="de-CH" sz="1100" dirty="0" err="1"/>
              <a:t>mode</a:t>
            </a:r>
            <a:r>
              <a:rPr lang="de-CH" sz="1100" dirty="0"/>
              <a:t> (</a:t>
            </a:r>
            <a:r>
              <a:rPr lang="de-CH" sz="1100" dirty="0" err="1"/>
              <a:t>the</a:t>
            </a:r>
            <a:r>
              <a:rPr lang="de-CH" sz="1100" dirty="0"/>
              <a:t> </a:t>
            </a:r>
            <a:r>
              <a:rPr lang="de-CH" sz="1100" dirty="0" err="1"/>
              <a:t>higher</a:t>
            </a:r>
            <a:r>
              <a:rPr lang="de-CH" sz="1100" dirty="0"/>
              <a:t> </a:t>
            </a:r>
            <a:r>
              <a:rPr lang="de-CH" sz="1100" dirty="0" err="1"/>
              <a:t>the</a:t>
            </a:r>
            <a:r>
              <a:rPr lang="de-CH" sz="1100" dirty="0"/>
              <a:t> pulse </a:t>
            </a:r>
            <a:r>
              <a:rPr lang="de-CH" sz="1100" dirty="0" err="1"/>
              <a:t>energy</a:t>
            </a:r>
            <a:r>
              <a:rPr lang="de-CH" sz="1100" dirty="0"/>
              <a:t> and </a:t>
            </a:r>
            <a:r>
              <a:rPr lang="de-CH" sz="1100" dirty="0" err="1"/>
              <a:t>the</a:t>
            </a:r>
            <a:r>
              <a:rPr lang="de-CH" sz="1100" dirty="0"/>
              <a:t> </a:t>
            </a:r>
            <a:r>
              <a:rPr lang="de-CH" sz="1100" dirty="0" err="1"/>
              <a:t>shorter</a:t>
            </a:r>
            <a:r>
              <a:rPr lang="de-CH" sz="1100" dirty="0"/>
              <a:t> </a:t>
            </a:r>
            <a:r>
              <a:rPr lang="de-CH" sz="1100" dirty="0" err="1"/>
              <a:t>bandwidth</a:t>
            </a:r>
            <a:r>
              <a:rPr lang="de-CH" sz="1100" dirty="0"/>
              <a:t>, </a:t>
            </a:r>
            <a:r>
              <a:rPr lang="de-CH" sz="1100" dirty="0" err="1"/>
              <a:t>the</a:t>
            </a:r>
            <a:r>
              <a:rPr lang="de-CH" sz="1100" dirty="0"/>
              <a:t> </a:t>
            </a:r>
            <a:r>
              <a:rPr lang="de-CH" sz="1100" dirty="0" err="1"/>
              <a:t>better</a:t>
            </a:r>
            <a:r>
              <a:rPr lang="de-CH" sz="1100" dirty="0"/>
              <a:t>).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de-CH" sz="1100" dirty="0"/>
              <a:t>640 eV (</a:t>
            </a:r>
            <a:r>
              <a:rPr lang="de-CH" sz="1100" dirty="0" err="1"/>
              <a:t>scanning</a:t>
            </a:r>
            <a:r>
              <a:rPr lang="de-CH" sz="1100" dirty="0"/>
              <a:t> +/- 20 eV), same </a:t>
            </a:r>
            <a:r>
              <a:rPr lang="de-CH" sz="1100" dirty="0" err="1"/>
              <a:t>parameters</a:t>
            </a:r>
            <a:r>
              <a:rPr lang="de-CH" sz="1100" dirty="0"/>
              <a:t> </a:t>
            </a:r>
            <a:r>
              <a:rPr lang="de-CH" sz="1100" dirty="0" err="1"/>
              <a:t>as</a:t>
            </a:r>
            <a:r>
              <a:rPr lang="de-CH" sz="1100" dirty="0"/>
              <a:t> </a:t>
            </a:r>
            <a:r>
              <a:rPr lang="de-CH" sz="1100" dirty="0" err="1"/>
              <a:t>above</a:t>
            </a:r>
            <a:r>
              <a:rPr lang="de-CH" sz="1100" dirty="0"/>
              <a:t> (Backup, so </a:t>
            </a:r>
            <a:r>
              <a:rPr lang="de-CH" sz="1100" dirty="0" err="1"/>
              <a:t>can</a:t>
            </a:r>
            <a:r>
              <a:rPr lang="de-CH" sz="1100" dirty="0"/>
              <a:t> </a:t>
            </a:r>
            <a:r>
              <a:rPr lang="de-CH" sz="1100" dirty="0" err="1"/>
              <a:t>be</a:t>
            </a:r>
            <a:r>
              <a:rPr lang="de-CH" sz="1100" dirty="0"/>
              <a:t> </a:t>
            </a:r>
            <a:r>
              <a:rPr lang="de-CH" sz="1100" dirty="0" err="1"/>
              <a:t>skipped</a:t>
            </a:r>
            <a:r>
              <a:rPr lang="de-CH" sz="1100" dirty="0"/>
              <a:t> in </a:t>
            </a:r>
            <a:r>
              <a:rPr lang="de-CH" sz="1100" dirty="0" err="1"/>
              <a:t>case</a:t>
            </a:r>
            <a:r>
              <a:rPr lang="de-CH" sz="1100" dirty="0"/>
              <a:t> </a:t>
            </a:r>
            <a:r>
              <a:rPr lang="de-CH" sz="1100" dirty="0" err="1"/>
              <a:t>of</a:t>
            </a:r>
            <a:r>
              <a:rPr lang="de-CH" sz="1100" dirty="0"/>
              <a:t> time </a:t>
            </a:r>
            <a:r>
              <a:rPr lang="de-CH" sz="1100" dirty="0" err="1"/>
              <a:t>issues</a:t>
            </a:r>
            <a:r>
              <a:rPr lang="de-CH" sz="1100" dirty="0"/>
              <a:t>)</a:t>
            </a:r>
          </a:p>
          <a:p>
            <a:pPr lvl="1"/>
            <a:endParaRPr lang="en-GB" sz="1100" dirty="0"/>
          </a:p>
          <a:p>
            <a:pPr marL="177790" lvl="1" indent="0">
              <a:buNone/>
            </a:pPr>
            <a:r>
              <a:rPr lang="en-GB" sz="1100" u="sng" dirty="0"/>
              <a:t>RC: Pavle Juranic, PC: </a:t>
            </a:r>
            <a:r>
              <a:rPr lang="en-GB" sz="1100" u="sng" dirty="0" err="1"/>
              <a:t>Furka</a:t>
            </a:r>
            <a:r>
              <a:rPr lang="en-GB" sz="1100" u="sng" dirty="0"/>
              <a:t>, BD: Sven Reiche</a:t>
            </a:r>
          </a:p>
          <a:p>
            <a:pPr marL="177790" lvl="1" indent="0">
              <a:buNone/>
            </a:pPr>
            <a:endParaRPr lang="en-GB" sz="140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Requests for week of 24.03.2025-31.03.2025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0465757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aph of a graph showing the time of a solar cell&#10;&#10;AI-generated content may be incorrect.">
            <a:extLst>
              <a:ext uri="{FF2B5EF4-FFF2-40B4-BE49-F238E27FC236}">
                <a16:creationId xmlns:a16="http://schemas.microsoft.com/office/drawing/2014/main" id="{4C0B13C3-2D22-6FDB-A22D-74C90BA7DD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8155" y="602338"/>
            <a:ext cx="5317875" cy="3985636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Performance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</a:t>
            </a:fld>
            <a:endParaRPr lang="de-DE" dirty="0"/>
          </a:p>
        </p:txBody>
      </p:sp>
      <p:sp>
        <p:nvSpPr>
          <p:cNvPr id="6" name="TextBox 5"/>
          <p:cNvSpPr txBox="1"/>
          <p:nvPr/>
        </p:nvSpPr>
        <p:spPr>
          <a:xfrm>
            <a:off x="673054" y="832410"/>
            <a:ext cx="3394890" cy="381642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FEL performance was mostly stable.  There were a few small interruptions and down-times, but overall it was a good performance.</a:t>
            </a:r>
          </a:p>
        </p:txBody>
      </p:sp>
    </p:spTree>
    <p:extLst>
      <p:ext uri="{BB962C8B-B14F-4D97-AF65-F5344CB8AC3E}">
        <p14:creationId xmlns:p14="http://schemas.microsoft.com/office/powerpoint/2010/main" val="471776486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1043000" y="1006082"/>
            <a:ext cx="7742237" cy="3725908"/>
          </a:xfrm>
        </p:spPr>
        <p:txBody>
          <a:bodyPr/>
          <a:lstStyle/>
          <a:p>
            <a:endParaRPr lang="en-GB" sz="1600" dirty="0">
              <a:solidFill>
                <a:srgbClr val="010000"/>
              </a:solidFill>
            </a:endParaRPr>
          </a:p>
          <a:p>
            <a:endParaRPr lang="en-GB" sz="1600" dirty="0">
              <a:solidFill>
                <a:srgbClr val="010000"/>
              </a:solidFill>
            </a:endParaRPr>
          </a:p>
          <a:p>
            <a:pPr marL="0" indent="0">
              <a:buNone/>
            </a:pPr>
            <a:endParaRPr lang="en-GB" sz="1400" dirty="0">
              <a:solidFill>
                <a:srgbClr val="010000"/>
              </a:solidFill>
            </a:endParaRPr>
          </a:p>
          <a:p>
            <a:pPr lvl="1"/>
            <a:endParaRPr lang="en-GB" sz="1400" noProof="0" dirty="0">
              <a:solidFill>
                <a:srgbClr val="010000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Down time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endParaRPr lang="de-DE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6E49488-7012-01F6-28DA-E7887F64B6EA}"/>
              </a:ext>
            </a:extLst>
          </p:cNvPr>
          <p:cNvSpPr txBox="1"/>
          <p:nvPr/>
        </p:nvSpPr>
        <p:spPr>
          <a:xfrm>
            <a:off x="971600" y="1059582"/>
            <a:ext cx="7488832" cy="288032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SINXB01 needed a manual reset on 25.03.2025.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DRPS control system failed on 25.03.2025.  The SU </a:t>
            </a:r>
            <a:r>
              <a:rPr lang="en-US" sz="1800" dirty="0" err="1">
                <a:solidFill>
                  <a:srgbClr val="000000"/>
                </a:solidFill>
                <a:latin typeface="Calibri"/>
              </a:rPr>
              <a:t>Pikett</a:t>
            </a:r>
            <a:r>
              <a:rPr lang="en-US" sz="1800" dirty="0">
                <a:solidFill>
                  <a:srgbClr val="000000"/>
                </a:solidFill>
                <a:latin typeface="Calibri"/>
              </a:rPr>
              <a:t> fixed it in in an hour.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Injector </a:t>
            </a:r>
            <a:r>
              <a:rPr lang="en-US" sz="1800">
                <a:solidFill>
                  <a:srgbClr val="000000"/>
                </a:solidFill>
                <a:latin typeface="Calibri"/>
              </a:rPr>
              <a:t>laser LAM needed </a:t>
            </a:r>
            <a:r>
              <a:rPr lang="en-US" sz="1800" dirty="0">
                <a:solidFill>
                  <a:srgbClr val="000000"/>
                </a:solidFill>
                <a:latin typeface="Calibri"/>
              </a:rPr>
              <a:t>to be power-cycled on Friday, 28.03.2025, not a big interruption.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28.03.2025 MPS alarm caused a short downtime due to the delay state not being activated.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31.03.2025 ICT alarm kept triggering.  It got reset and fixed.  Caused about a 30 minute downtime.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800" dirty="0" err="1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78393418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899592" y="1021503"/>
            <a:ext cx="8136904" cy="3905997"/>
          </a:xfrm>
        </p:spPr>
        <p:txBody>
          <a:bodyPr/>
          <a:lstStyle/>
          <a:p>
            <a:r>
              <a:rPr lang="en-GB" sz="1600" dirty="0">
                <a:solidFill>
                  <a:srgbClr val="010000"/>
                </a:solidFill>
              </a:rPr>
              <a:t>25.03.2025 had the pulse energy slowly drop for a bit after the DRPS issue, but it was fixed after a readjustment of the gun solenoid and RF amplitude for the gun.</a:t>
            </a:r>
          </a:p>
          <a:p>
            <a:endParaRPr lang="en-GB" sz="1600" dirty="0">
              <a:solidFill>
                <a:srgbClr val="010000"/>
              </a:solidFill>
            </a:endParaRPr>
          </a:p>
          <a:p>
            <a:endParaRPr lang="en-GB" sz="1600" dirty="0">
              <a:solidFill>
                <a:srgbClr val="010000"/>
              </a:solidFill>
            </a:endParaRPr>
          </a:p>
          <a:p>
            <a:endParaRPr lang="en-GB" sz="1600" dirty="0">
              <a:solidFill>
                <a:srgbClr val="010000"/>
              </a:solidFill>
            </a:endParaRPr>
          </a:p>
          <a:p>
            <a:endParaRPr lang="en-GB" sz="1600" dirty="0">
              <a:solidFill>
                <a:srgbClr val="010000"/>
              </a:solidFill>
            </a:endParaRPr>
          </a:p>
          <a:p>
            <a:endParaRPr lang="en-GB" sz="1600" dirty="0">
              <a:solidFill>
                <a:srgbClr val="010000"/>
              </a:solidFill>
            </a:endParaRPr>
          </a:p>
          <a:p>
            <a:pPr marL="0" indent="0">
              <a:buNone/>
            </a:pPr>
            <a:endParaRPr lang="en-GB" sz="1600" dirty="0">
              <a:solidFill>
                <a:srgbClr val="010000"/>
              </a:solidFill>
            </a:endParaRPr>
          </a:p>
          <a:p>
            <a:pPr marL="0" indent="0">
              <a:buNone/>
            </a:pPr>
            <a:r>
              <a:rPr lang="en-GB" sz="1600" dirty="0">
                <a:solidFill>
                  <a:srgbClr val="010000"/>
                </a:solidFill>
              </a:rPr>
              <a:t> </a:t>
            </a:r>
          </a:p>
          <a:p>
            <a:pPr marL="0" indent="0">
              <a:buNone/>
            </a:pPr>
            <a:endParaRPr lang="en-GB" sz="1400" dirty="0">
              <a:solidFill>
                <a:srgbClr val="010000"/>
              </a:solidFill>
            </a:endParaRPr>
          </a:p>
          <a:p>
            <a:endParaRPr lang="en-GB" sz="1400" dirty="0">
              <a:solidFill>
                <a:srgbClr val="010000"/>
              </a:solidFill>
            </a:endParaRPr>
          </a:p>
          <a:p>
            <a:endParaRPr lang="en-GB" sz="1400" dirty="0">
              <a:solidFill>
                <a:srgbClr val="010000"/>
              </a:solidFill>
            </a:endParaRPr>
          </a:p>
          <a:p>
            <a:endParaRPr lang="en-GB" sz="1400" dirty="0">
              <a:solidFill>
                <a:srgbClr val="010000"/>
              </a:solidFill>
            </a:endParaRPr>
          </a:p>
          <a:p>
            <a:endParaRPr lang="en-GB" sz="1400" dirty="0">
              <a:solidFill>
                <a:srgbClr val="010000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Degraded performance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73433989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6D4DD3E-92A0-D4C8-21C4-8E1F0EB21313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Odd minor instabilities in the pulse energy for Aramis on 28.03.2025 from 3 a.m. until around 9 a.m.  No correlation or reason found.</a:t>
            </a:r>
          </a:p>
          <a:p>
            <a:r>
              <a:rPr lang="en-US" dirty="0"/>
              <a:t>ICT issues have happened two weeks in a row now.</a:t>
            </a:r>
          </a:p>
          <a:p>
            <a:endParaRPr lang="de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4710E1D-3D30-C640-290F-EE7F2EC229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Special notes</a:t>
            </a:r>
            <a:endParaRPr lang="de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43B4F4-289B-D922-75B5-45D7B7549C6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36747684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1043000" y="1006082"/>
            <a:ext cx="7742237" cy="3869924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100" dirty="0"/>
              <a:t>Setup on Monday: Didier (early), Nicole (late), RC: Gian Luca, BD: Eduard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100" dirty="0"/>
              <a:t>Aramis: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100" dirty="0"/>
              <a:t>(Tue-Fri) 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sz="1100" dirty="0"/>
              <a:t>start 8.65 with short pulses, 8.35 short pulses </a:t>
            </a:r>
          </a:p>
          <a:p>
            <a:pPr marL="1600200" lvl="3" indent="-228600">
              <a:buFont typeface="Arial" panose="020B0604020202020204" pitchFamily="34" charset="0"/>
              <a:buChar char="•"/>
            </a:pPr>
            <a:r>
              <a:rPr lang="en-US" sz="1100" dirty="0"/>
              <a:t>8.65 keV (Tm-edge), scan over +-100 eV</a:t>
            </a:r>
          </a:p>
          <a:p>
            <a:pPr marL="1600200" lvl="3" indent="-228600">
              <a:buFont typeface="Arial" panose="020B0604020202020204" pitchFamily="34" charset="0"/>
              <a:buChar char="•"/>
            </a:pPr>
            <a:r>
              <a:rPr lang="en-US" sz="1100" dirty="0"/>
              <a:t>Optimization in pulse energy but mostly in term of stable trajectory in the horizontal.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sz="1100" dirty="0"/>
              <a:t>Short pulses in vertical tilted beam mode, pulse length as short as possible but in line with the horizontal stability requirement of above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sz="1100" dirty="0"/>
              <a:t>At </a:t>
            </a:r>
            <a:r>
              <a:rPr lang="en-US" sz="1100" dirty="0" err="1"/>
              <a:t>somepoint</a:t>
            </a:r>
            <a:r>
              <a:rPr lang="en-US" sz="1100" dirty="0"/>
              <a:t> we are going to switch photon energy to 8.35 keV (Er-edge) with the same extra requirements for the second commissioning experiment. It’s only a 300 </a:t>
            </a:r>
            <a:r>
              <a:rPr lang="en-US" sz="1100" dirty="0" err="1"/>
              <a:t>eVshift</a:t>
            </a:r>
            <a:endParaRPr lang="en-US" sz="11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100" dirty="0"/>
              <a:t>(Fri-Sun 7 AM) 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sz="1100" dirty="0"/>
              <a:t>Bernina: 8 keV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100" dirty="0"/>
              <a:t>Sun 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sz="1100" dirty="0"/>
              <a:t>Early shift: MD Shift with wire scanner. (Gian Luca &amp; Francesca)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sz="1100" dirty="0"/>
              <a:t>Late shift: Photocathode shaping (Philipp)</a:t>
            </a:r>
          </a:p>
          <a:p>
            <a:pPr>
              <a:buFont typeface="Arial" panose="020B0604020202020204" pitchFamily="34" charset="0"/>
              <a:buChar char="•"/>
            </a:pPr>
            <a:br>
              <a:rPr lang="en-US" sz="1100" dirty="0"/>
            </a:br>
            <a:r>
              <a:rPr lang="en-US" sz="1100" dirty="0"/>
              <a:t>Athos: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100" dirty="0"/>
              <a:t>(Tue-Sun 7 AM) 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sz="1100" dirty="0" err="1"/>
              <a:t>Maloja</a:t>
            </a:r>
            <a:r>
              <a:rPr lang="en-US" sz="1100" dirty="0"/>
              <a:t>, need 500 eV and 600 eV with linear horizontal polarization. It will be a measurement with monochromator, the pulse duration normal and pulse energy at least 1 </a:t>
            </a:r>
            <a:r>
              <a:rPr lang="en-US" sz="1100" dirty="0" err="1"/>
              <a:t>mJ</a:t>
            </a:r>
            <a:r>
              <a:rPr lang="en-US" sz="1100" dirty="0"/>
              <a:t>.</a:t>
            </a:r>
          </a:p>
          <a:p>
            <a:endParaRPr lang="de-CH" sz="1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 for next week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0970340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sz="1600" dirty="0"/>
              <a:t>DRPS </a:t>
            </a:r>
            <a:r>
              <a:rPr lang="en-US" sz="1600" dirty="0" err="1"/>
              <a:t>Pikett</a:t>
            </a:r>
            <a:r>
              <a:rPr lang="en-US" sz="1600" dirty="0"/>
              <a:t> who quickly fixed the issue on 25.03.2025</a:t>
            </a:r>
          </a:p>
          <a:p>
            <a:r>
              <a:rPr lang="en-US" sz="1600" dirty="0"/>
              <a:t>The control room for dealing with some of the problems that </a:t>
            </a:r>
            <a:r>
              <a:rPr lang="en-US" sz="1600" dirty="0" err="1"/>
              <a:t>Pikett</a:t>
            </a:r>
            <a:r>
              <a:rPr lang="en-US" sz="1600" dirty="0"/>
              <a:t> was needed to in the past (like the ICT issue)</a:t>
            </a:r>
          </a:p>
          <a:p>
            <a:r>
              <a:rPr lang="en-US" sz="1600" dirty="0"/>
              <a:t>Everyone else that contributed to the smooth running of the machine.</a:t>
            </a:r>
          </a:p>
          <a:p>
            <a:pPr marL="0" indent="0">
              <a:buNone/>
            </a:pPr>
            <a:endParaRPr lang="en-US" sz="1200" dirty="0"/>
          </a:p>
          <a:p>
            <a:endParaRPr lang="en-US" sz="1200" dirty="0"/>
          </a:p>
          <a:p>
            <a:endParaRPr lang="en-US" sz="1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Special thanks to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44969167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  <a:extLst>
    <a:ext uri="{05A4C25C-085E-4340-85A3-A5531E510DB2}">
      <thm15:themeFamily xmlns:thm15="http://schemas.microsoft.com/office/thememl/2012/main" name="PSI PowerPoint Master english 16_9.potx" id="{D740BDA2-5362-433F-8FF1-B032EC84CAE9}" vid="{5E8A839B-C512-4D1D-A022-DACBC9126E25}"/>
    </a:ext>
  </a:ext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PSI_PowerPoint-Master_16-9_e</Template>
  <TotalTime>0</TotalTime>
  <Words>660</Words>
  <Application>Microsoft Office PowerPoint</Application>
  <PresentationFormat>On-screen Show (16:9)</PresentationFormat>
  <Paragraphs>69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Arial</vt:lpstr>
      <vt:lpstr>Arial Narrow</vt:lpstr>
      <vt:lpstr>Calibri</vt:lpstr>
      <vt:lpstr>Georgia</vt:lpstr>
      <vt:lpstr>Symbol</vt:lpstr>
      <vt:lpstr>Times</vt:lpstr>
      <vt:lpstr>ヒラギノ角ゴ Pro W3</vt:lpstr>
      <vt:lpstr>PSI-Powerpoint-Master Calibri V2</vt:lpstr>
      <vt:lpstr>Requests for week of 24.03.2025-31.03.2025</vt:lpstr>
      <vt:lpstr>Performance</vt:lpstr>
      <vt:lpstr>Down time</vt:lpstr>
      <vt:lpstr>Degraded performance</vt:lpstr>
      <vt:lpstr>Special notes</vt:lpstr>
      <vt:lpstr>Plan for next week</vt:lpstr>
      <vt:lpstr>Special thanks to</vt:lpstr>
    </vt:vector>
  </TitlesOfParts>
  <Company>PSI - Paul Scherrer Institut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Juranic Pavle</dc:creator>
  <cp:lastModifiedBy>Juranic Pavle</cp:lastModifiedBy>
  <cp:revision>37</cp:revision>
  <cp:lastPrinted>2015-09-30T13:23:15Z</cp:lastPrinted>
  <dcterms:created xsi:type="dcterms:W3CDTF">2023-06-26T07:01:12Z</dcterms:created>
  <dcterms:modified xsi:type="dcterms:W3CDTF">2025-03-31T11:08:03Z</dcterms:modified>
</cp:coreProperties>
</file>