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4"/>
  </p:sldMasterIdLst>
  <p:notesMasterIdLst>
    <p:notesMasterId r:id="rId13"/>
  </p:notesMasterIdLst>
  <p:handoutMasterIdLst>
    <p:handoutMasterId r:id="rId14"/>
  </p:handoutMasterIdLst>
  <p:sldIdLst>
    <p:sldId id="328" r:id="rId5"/>
    <p:sldId id="360" r:id="rId6"/>
    <p:sldId id="371" r:id="rId7"/>
    <p:sldId id="372" r:id="rId8"/>
    <p:sldId id="375" r:id="rId9"/>
    <p:sldId id="373" r:id="rId10"/>
    <p:sldId id="376" r:id="rId11"/>
    <p:sldId id="377" r:id="rId1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0F0F0"/>
    <a:srgbClr val="CBCCF5"/>
    <a:srgbClr val="E7E7FA"/>
    <a:srgbClr val="EBE7F9"/>
    <a:srgbClr val="D5CCF2"/>
    <a:srgbClr val="FF66FF"/>
    <a:srgbClr val="F5F5F5"/>
    <a:srgbClr val="FFFFFF"/>
    <a:srgbClr val="F1F3F3"/>
    <a:srgbClr val="E5EA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674" autoAdjust="0"/>
    <p:restoredTop sz="94695" autoAdjust="0"/>
  </p:normalViewPr>
  <p:slideViewPr>
    <p:cSldViewPr showGuides="1">
      <p:cViewPr varScale="1">
        <p:scale>
          <a:sx n="93" d="100"/>
          <a:sy n="93" d="100"/>
        </p:scale>
        <p:origin x="216" y="880"/>
      </p:cViewPr>
      <p:guideLst/>
    </p:cSldViewPr>
  </p:slideViewPr>
  <p:outlineViewPr>
    <p:cViewPr>
      <p:scale>
        <a:sx n="33" d="100"/>
        <a:sy n="33" d="100"/>
      </p:scale>
      <p:origin x="0" y="-266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6" d="100"/>
          <a:sy n="96" d="100"/>
        </p:scale>
        <p:origin x="3538" y="58"/>
      </p:cViewPr>
      <p:guideLst/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76672" y="229395"/>
            <a:ext cx="4320480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r>
              <a:rPr lang="de-CH" sz="900"/>
              <a:t>Kopfzeilentext</a:t>
            </a:r>
            <a:endParaRPr lang="de-CH" sz="9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137720" y="229395"/>
            <a:ext cx="1243608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200"/>
            </a:lvl1pPr>
          </a:lstStyle>
          <a:p>
            <a:fld id="{EEC665CA-D682-48EC-95D2-126FD6449D65}" type="datetime1">
              <a:rPr lang="de-CH" sz="900" smtClean="0"/>
              <a:t>03.03.25</a:t>
            </a:fld>
            <a:endParaRPr lang="de-CH" sz="9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76672" y="8489144"/>
            <a:ext cx="4320480" cy="33133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200"/>
            </a:lvl1pPr>
          </a:lstStyle>
          <a:p>
            <a:r>
              <a:rPr lang="de-CH" sz="900"/>
              <a:t>Fusszeilentext</a:t>
            </a:r>
            <a:endParaRPr lang="de-CH" sz="9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137720" y="8489146"/>
            <a:ext cx="1243608" cy="33132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/>
            </a:lvl1pPr>
          </a:lstStyle>
          <a:p>
            <a:fld id="{2CEDAA2C-602C-494B-9BFF-F0D7FF14E319}" type="slidenum">
              <a:rPr lang="de-CH" sz="900" smtClean="0"/>
              <a:t>‹#›</a:t>
            </a:fld>
            <a:endParaRPr lang="de-CH" sz="900" dirty="0"/>
          </a:p>
        </p:txBody>
      </p:sp>
    </p:spTree>
    <p:extLst>
      <p:ext uri="{BB962C8B-B14F-4D97-AF65-F5344CB8AC3E}">
        <p14:creationId xmlns:p14="http://schemas.microsoft.com/office/powerpoint/2010/main" val="16250026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bildplatzhalter 11"/>
          <p:cNvSpPr>
            <a:spLocks noGrp="1" noRot="1" noChangeAspect="1"/>
          </p:cNvSpPr>
          <p:nvPr>
            <p:ph type="sldImg" idx="2"/>
          </p:nvPr>
        </p:nvSpPr>
        <p:spPr>
          <a:xfrm>
            <a:off x="764704" y="899592"/>
            <a:ext cx="5560412" cy="3127732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4"/>
          </p:nvPr>
        </p:nvSpPr>
        <p:spPr>
          <a:xfrm>
            <a:off x="775244" y="8712000"/>
            <a:ext cx="2230428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900"/>
            </a:lvl1pPr>
          </a:lstStyle>
          <a:p>
            <a:r>
              <a:rPr lang="de-CH" dirty="0"/>
              <a:t>Fusszeilentext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5"/>
          </p:nvPr>
        </p:nvSpPr>
        <p:spPr>
          <a:xfrm>
            <a:off x="5462663" y="8712000"/>
            <a:ext cx="871173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900"/>
            </a:lvl1pPr>
          </a:lstStyle>
          <a:p>
            <a:fld id="{83C81C81-E364-4366-A610-2DB15FF98538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16" name="Notizenplatzhalter 15"/>
          <p:cNvSpPr>
            <a:spLocks noGrp="1"/>
          </p:cNvSpPr>
          <p:nvPr>
            <p:ph type="body" sz="quarter" idx="3"/>
          </p:nvPr>
        </p:nvSpPr>
        <p:spPr>
          <a:xfrm>
            <a:off x="773424" y="4283968"/>
            <a:ext cx="5560412" cy="4248472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idx="1"/>
          </p:nvPr>
        </p:nvSpPr>
        <p:spPr>
          <a:xfrm>
            <a:off x="4229809" y="425838"/>
            <a:ext cx="2095308" cy="185722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900"/>
            </a:lvl1pPr>
          </a:lstStyle>
          <a:p>
            <a:fld id="{A17AAF7D-4283-4014-80F4-26E915FEACF8}" type="datetime1">
              <a:rPr lang="de-CH" smtClean="0"/>
              <a:t>03.03.25</a:t>
            </a:fld>
            <a:endParaRPr lang="de-CH" dirty="0"/>
          </a:p>
        </p:txBody>
      </p:sp>
      <p:sp>
        <p:nvSpPr>
          <p:cNvPr id="18" name="Kopfzeilenplatzhalter 17"/>
          <p:cNvSpPr>
            <a:spLocks noGrp="1"/>
          </p:cNvSpPr>
          <p:nvPr>
            <p:ph type="hdr" sz="quarter"/>
          </p:nvPr>
        </p:nvSpPr>
        <p:spPr>
          <a:xfrm>
            <a:off x="764704" y="432000"/>
            <a:ext cx="3249080" cy="179560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900"/>
            </a:lvl1pPr>
          </a:lstStyle>
          <a:p>
            <a:r>
              <a:rPr lang="de-CH"/>
              <a:t>Kopfzeilentext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170970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spcAft>
        <a:spcPts val="60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177800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357188" indent="-17938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534988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720725" indent="-18573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E5DCBAC0-C997-51F4-B31A-66430776299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6" y="1558"/>
            <a:ext cx="12189228" cy="6854883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4E380BE0-D2DD-758D-8FB3-C66ABC43948F}"/>
              </a:ext>
            </a:extLst>
          </p:cNvPr>
          <p:cNvPicPr>
            <a:picLocks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19"/>
          <a:stretch/>
        </p:blipFill>
        <p:spPr>
          <a:xfrm>
            <a:off x="2532062" y="536705"/>
            <a:ext cx="2270109" cy="399478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854"/>
            <a:ext cx="8045451" cy="200799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839216ED-1D3E-4989-F73B-699207E3E07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96725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CEB4D-6442-4EAE-928E-1716F64643EE}" type="datetime1">
              <a:rPr lang="de-CH" noProof="0" smtClean="0"/>
              <a:t>03.03.25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39758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Yellow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D67A8-72F5-4EA0-AEE5-AA706F0841C2}" type="datetime1">
              <a:rPr lang="de-CH" noProof="0" smtClean="0"/>
              <a:t>03.03.25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531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8964613" cy="4644616"/>
          </a:xfrm>
        </p:spPr>
        <p:txBody>
          <a:bodyPr/>
          <a:lstStyle>
            <a:lvl1pPr defTabSz="984250">
              <a:tabLst>
                <a:tab pos="536575" algn="l"/>
              </a:tabLst>
              <a:defRPr/>
            </a:lvl1pPr>
            <a:lvl2pPr>
              <a:tabLst>
                <a:tab pos="536575" algn="l"/>
              </a:tabLst>
              <a:defRPr/>
            </a:lvl2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DAF33-BDAF-478F-838A-E9F39586BE33}" type="datetime1">
              <a:rPr lang="de-CH" noProof="0" smtClean="0"/>
              <a:t>03.03.25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939BEE7-204C-1008-67F3-C8FC6E64EB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4795704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xtra 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10801349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40236-327E-41B2-9035-218746EC9075}" type="datetime1">
              <a:rPr lang="de-CH" noProof="0" smtClean="0"/>
              <a:t>03.03.25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651099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5291476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EB0BF-E397-4E3B-8935-3C6AD4609862}" type="datetime1">
              <a:rPr lang="de-CH" noProof="0" smtClean="0"/>
              <a:t>03.03.25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03327075-DC64-5DAB-E02B-8A18CBF5A994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205201" y="1376773"/>
            <a:ext cx="5291474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87882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5292725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5F19-A282-45FB-8907-9C687A09612B}" type="datetime1">
              <a:rPr lang="de-CH" noProof="0" smtClean="0"/>
              <a:t>03.03.25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03948" y="1449389"/>
            <a:ext cx="529272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5993912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203950" y="1376773"/>
            <a:ext cx="5292724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07B13-42A0-42AA-9886-F18F73D8E8A7}" type="datetime1">
              <a:rPr lang="de-CH" noProof="0" smtClean="0"/>
              <a:t>03.03.25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8135738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5" y="1449389"/>
            <a:ext cx="8964613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EB216CB-AE9D-4C01-AD48-4B791587519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DE657B3-799B-419D-842A-0B057420B00E}" type="datetime1">
              <a:rPr lang="de-CH" noProof="0" smtClean="0"/>
              <a:t>03.03.25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3E67269-0443-40A6-8D53-CF9C30AE720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D2179C-3288-47A5-A587-1B7255A2C3E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517538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793AD-8257-4488-B89C-04154080CC49}" type="datetime1">
              <a:rPr lang="de-CH" noProof="0" smtClean="0"/>
              <a:t>03.03.25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1529325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1E556-C99C-45DA-A92A-0127B5829584}" type="datetime1">
              <a:rPr lang="de-CH" noProof="0" smtClean="0"/>
              <a:t>03.03.25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7129461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F99B93C7-FD88-F860-2772-AA3BFEC82DB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73706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Dark Blue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27345E66-66BF-458F-9ECC-0137C436D39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B35BFE92-3F62-94D3-81A9-6A70BFCC8517}"/>
              </a:ext>
            </a:extLst>
          </p:cNvPr>
          <p:cNvPicPr>
            <a:picLocks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19"/>
          <a:stretch/>
        </p:blipFill>
        <p:spPr>
          <a:xfrm>
            <a:off x="2532062" y="536705"/>
            <a:ext cx="2270109" cy="399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64856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12CA4-9B65-4323-813E-0555DFC29CBF}" type="datetime1">
              <a:rPr lang="de-CH" noProof="0" smtClean="0"/>
              <a:t>03.03.25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345757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C5A45EC1-6C70-C75B-70A0-557B1FE6DA3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724320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A31F0-38DA-4660-A9A4-75A43471A00D}" type="datetime1">
              <a:rPr lang="de-CH" noProof="0" smtClean="0"/>
              <a:t>03.03.25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C772A35F-591D-5A80-72BC-28B068C3A5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920425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0139E-91FB-43EA-B73F-38F59586AE34}" type="datetime1">
              <a:rPr lang="de-CH" noProof="0" smtClean="0"/>
              <a:t>03.03.25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089D7F61-76FC-5B15-D914-2BB427BF716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138349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A9059-4CD8-41CF-AAA5-BA2C66E79CF2}" type="datetime1">
              <a:rPr lang="de-CH" noProof="0" smtClean="0"/>
              <a:t>03.03.25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8CA68BBC-536B-0C49-B239-F2A8A8ACBAA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0008472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w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30053-CB48-4C24-9679-AE5F82D6C9ED}" type="datetime1">
              <a:rPr lang="de-CH" noProof="0" smtClean="0"/>
              <a:t>03.03.25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91598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33BF7-ED28-49FE-8204-941FB418776E}" type="datetime1">
              <a:rPr lang="de-CH" noProof="0" smtClean="0"/>
              <a:t>03.03.25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747A0213-C397-B258-EE3A-69DBB54DD3B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53982"/>
            <a:ext cx="5291476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E0905A-F588-783E-2408-3EEBCC47B7C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205201" y="4553982"/>
            <a:ext cx="5291474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212682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A706E-1A5D-4B0F-8A09-C49986EFCE2E}" type="datetime1">
              <a:rPr lang="de-CH" noProof="0" smtClean="0"/>
              <a:t>03.03.25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1B3F6C3-759F-AE0A-F24C-FF78D18C5F8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982B28-131F-0EF1-DBEF-7E5426DA6F8C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368801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3A5C3130-D9C4-9998-9902-8B054B641165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040688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2258806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C0ED2-B593-49BC-800C-EFF0B6FECC2A}" type="datetime1">
              <a:rPr lang="de-CH" noProof="0" smtClean="0"/>
              <a:t>03.03.25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2B3EE353-935F-47F2-890E-86D599D69C3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9532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2891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021725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7AA13-144D-4A81-BD97-C3C50DD1CEFD}" type="datetime1">
              <a:rPr lang="de-CH" noProof="0" smtClean="0"/>
              <a:t>03.03.25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5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5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40688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9472543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ght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BC3A0-AFAA-4C10-80D3-874719BA8F3E}" type="datetime1">
              <a:rPr lang="de-CH" noProof="0" smtClean="0"/>
              <a:t>03.03.25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8300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FF900A0F-DD38-976A-BFC1-92B5ACB7395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95325" y="3852000"/>
            <a:ext cx="2538000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Textplatzhalter 19">
            <a:extLst>
              <a:ext uri="{FF2B5EF4-FFF2-40B4-BE49-F238E27FC236}">
                <a16:creationId xmlns:a16="http://schemas.microsoft.com/office/drawing/2014/main" id="{530B9B83-A2E6-A97A-6B7B-389BCDC2C8C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95325" y="3299877"/>
            <a:ext cx="253682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CD6A5AE7-8194-069E-96C6-A9A19A691F1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2540001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Textplatzhalter 19">
            <a:extLst>
              <a:ext uri="{FF2B5EF4-FFF2-40B4-BE49-F238E27FC236}">
                <a16:creationId xmlns:a16="http://schemas.microsoft.com/office/drawing/2014/main" id="{E33B1E40-AEE0-028C-74FA-4DA2F2785C8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44805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6CF8C6E7-2EBA-0F42-5F97-0B15A298F57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0830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6" name="Textplatzhalter 19">
            <a:extLst>
              <a:ext uri="{FF2B5EF4-FFF2-40B4-BE49-F238E27FC236}">
                <a16:creationId xmlns:a16="http://schemas.microsoft.com/office/drawing/2014/main" id="{A8581B57-63E2-3060-2AF6-9711ABA1492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955617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615C431B-993D-61F7-28CB-6E9C6E916B27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957560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5F9CC3CC-2D09-5169-EE63-2F307DD025AE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4489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05CD9CF5-8030-A2FA-B5F1-BDE8A3AB64FE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62028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331809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5F4DB84D-137B-E208-8522-827D2B0580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77ED9B3E-7EAC-8717-93BC-C8A4DE828FC5}"/>
              </a:ext>
            </a:extLst>
          </p:cNvPr>
          <p:cNvPicPr>
            <a:picLocks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19"/>
          <a:stretch/>
        </p:blipFill>
        <p:spPr>
          <a:xfrm>
            <a:off x="2532062" y="536705"/>
            <a:ext cx="2270109" cy="399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054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lv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F4D5-1441-40F0-85BE-652BBCD9074C}" type="datetime1">
              <a:rPr lang="de-CH" noProof="0" smtClean="0"/>
              <a:t>03.03.25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874248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6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6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6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589240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6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04724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875092" y="3204724"/>
            <a:ext cx="1623171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1C50D6C7-B8FE-16E3-A56F-215DF2E7FD0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2532062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Textplatzhalter 19">
            <a:extLst>
              <a:ext uri="{FF2B5EF4-FFF2-40B4-BE49-F238E27FC236}">
                <a16:creationId xmlns:a16="http://schemas.microsoft.com/office/drawing/2014/main" id="{F254DC50-8CC2-CE50-0FB2-B9D82F2F6FB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532062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4356FD2E-817C-6008-A624-C0ED226EC77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202363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B844240D-6410-EAE1-FBFE-02793B43B59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202362" y="3204724"/>
            <a:ext cx="162242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4729A6D7-E881-5FD5-1C1E-FD7A660187BE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040688" y="1449389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86799E5C-45B4-E8EF-0A33-26FADBDA89C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040688" y="3204724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20480596-0358-6167-AD5A-A43149936E4D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2532062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6" name="Textplatzhalter 19">
            <a:extLst>
              <a:ext uri="{FF2B5EF4-FFF2-40B4-BE49-F238E27FC236}">
                <a16:creationId xmlns:a16="http://schemas.microsoft.com/office/drawing/2014/main" id="{99EB327B-0262-FA88-4B41-185878FCDBA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532062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7383DAC6-063E-B185-1200-CBEAF6F1917B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203950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8" name="Textplatzhalter 19">
            <a:extLst>
              <a:ext uri="{FF2B5EF4-FFF2-40B4-BE49-F238E27FC236}">
                <a16:creationId xmlns:a16="http://schemas.microsoft.com/office/drawing/2014/main" id="{814D2A83-C214-5D3D-33E5-499378F10FD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203950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9" name="Bildplatzhalter 4">
            <a:extLst>
              <a:ext uri="{FF2B5EF4-FFF2-40B4-BE49-F238E27FC236}">
                <a16:creationId xmlns:a16="http://schemas.microsoft.com/office/drawing/2014/main" id="{0C7EA178-EA7E-CEB6-BCCA-A6C695A390C4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9873502" y="3852000"/>
            <a:ext cx="1623171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0" name="Textplatzhalter 19">
            <a:extLst>
              <a:ext uri="{FF2B5EF4-FFF2-40B4-BE49-F238E27FC236}">
                <a16:creationId xmlns:a16="http://schemas.microsoft.com/office/drawing/2014/main" id="{67FC58FF-0434-E3CF-0015-FA751A6F2C4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874346" y="5589240"/>
            <a:ext cx="162391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0221216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full siz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1E7DD-B54E-47CA-9017-135B06514895}" type="datetime1">
              <a:rPr lang="de-CH" noProof="0" smtClean="0"/>
              <a:t>03.03.25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0"/>
            <a:ext cx="5988052" cy="685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598805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41314079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iz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9A50C-B821-4B2D-B048-B53CAF0B11D7}" type="datetime1">
              <a:rPr lang="de-CH" noProof="0" smtClean="0"/>
              <a:t>03.03.25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68479264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46EAAB-E9CC-4FBB-A777-DFD68618E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3BB2D-3BE0-4040-A7D1-9E26D078DE43}" type="datetime1">
              <a:rPr lang="de-CH" noProof="0" smtClean="0"/>
              <a:t>03.03.25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490A60D-3123-4534-B4E1-1B214E402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A66DD1-3165-483D-99FB-202ADC04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8379844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84E75BB-61FF-4F7E-9CDB-A5E34775C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8F791-0DC3-4B0E-9A60-2039D14140E6}" type="datetime1">
              <a:rPr lang="de-CH" noProof="0" smtClean="0"/>
              <a:t>03.03.25</a:t>
            </a:fld>
            <a:endParaRPr lang="en-GB" noProof="0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909AB7D-DBAB-4FFF-BA65-85B952116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9B7570-0B3E-4F91-B744-978CA7BDE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05446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2FD1D1B1-199B-B9C4-27A4-21CA90E7DB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29"/>
          <a:stretch/>
        </p:blipFill>
        <p:spPr>
          <a:xfrm>
            <a:off x="2532062" y="534382"/>
            <a:ext cx="2272914" cy="40412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7412"/>
            <a:ext cx="5292725" cy="2006436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6944836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25BE06D8-2FE3-96CD-AA3D-B806436AFE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29"/>
          <a:stretch/>
        </p:blipFill>
        <p:spPr>
          <a:xfrm>
            <a:off x="2532062" y="534382"/>
            <a:ext cx="2272914" cy="404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8493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C709E2BB-A0AA-1CF6-7312-AEF53611B97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29"/>
          <a:stretch/>
        </p:blipFill>
        <p:spPr>
          <a:xfrm>
            <a:off x="2532062" y="534382"/>
            <a:ext cx="2272914" cy="404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6755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Pink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9A5939DA-110E-81F5-6354-6BF96A1070E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29"/>
          <a:stretch/>
        </p:blipFill>
        <p:spPr>
          <a:xfrm>
            <a:off x="2532062" y="534382"/>
            <a:ext cx="2272914" cy="404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151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639AB39-731A-42C6-B206-CE54D4D98141}" type="datetime1">
              <a:rPr lang="de-CH" noProof="0" smtClean="0"/>
              <a:t>03.03.25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755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831E7CF-BCA5-4A31-8D9E-3D38A26B44A4}" type="datetime1">
              <a:rPr lang="de-CH" noProof="0" smtClean="0"/>
              <a:t>03.03.25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642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Add Title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95325" y="1376364"/>
            <a:ext cx="10801275" cy="4645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F26000A9-9506-4F5E-B437-9BC8B2DD6E8D}" type="datetime1">
              <a:rPr lang="de-CH" noProof="0" smtClean="0"/>
              <a:t>03.03.25</a:t>
            </a:fld>
            <a:endParaRPr lang="en-GB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14487" y="6404573"/>
            <a:ext cx="8045451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EC2031EC-4715-FBAB-E65E-0A3E5D91D8E4}"/>
              </a:ext>
            </a:extLst>
          </p:cNvPr>
          <p:cNvPicPr>
            <a:picLocks noChangeAspect="1"/>
          </p:cNvPicPr>
          <p:nvPr userDrawn="1"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133" y="305378"/>
            <a:ext cx="881467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66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12" r:id="rId2"/>
    <p:sldLayoutId id="2147483720" r:id="rId3"/>
    <p:sldLayoutId id="2147483728" r:id="rId4"/>
    <p:sldLayoutId id="2147483738" r:id="rId5"/>
    <p:sldLayoutId id="2147483739" r:id="rId6"/>
    <p:sldLayoutId id="2147483740" r:id="rId7"/>
    <p:sldLayoutId id="2147483694" r:id="rId8"/>
    <p:sldLayoutId id="2147483737" r:id="rId9"/>
    <p:sldLayoutId id="2147483692" r:id="rId10"/>
    <p:sldLayoutId id="2147483693" r:id="rId11"/>
    <p:sldLayoutId id="2147483659" r:id="rId12"/>
    <p:sldLayoutId id="2147483666" r:id="rId13"/>
    <p:sldLayoutId id="2147483667" r:id="rId14"/>
    <p:sldLayoutId id="2147483668" r:id="rId15"/>
    <p:sldLayoutId id="2147483669" r:id="rId16"/>
    <p:sldLayoutId id="2147483665" r:id="rId17"/>
    <p:sldLayoutId id="2147483670" r:id="rId18"/>
    <p:sldLayoutId id="2147483671" r:id="rId19"/>
    <p:sldLayoutId id="2147483672" r:id="rId20"/>
    <p:sldLayoutId id="2147483673" r:id="rId21"/>
    <p:sldLayoutId id="2147483674" r:id="rId22"/>
    <p:sldLayoutId id="2147483675" r:id="rId23"/>
    <p:sldLayoutId id="2147483676" r:id="rId24"/>
    <p:sldLayoutId id="2147483695" r:id="rId25"/>
    <p:sldLayoutId id="2147483677" r:id="rId26"/>
    <p:sldLayoutId id="2147483679" r:id="rId27"/>
    <p:sldLayoutId id="2147483678" r:id="rId28"/>
    <p:sldLayoutId id="2147483680" r:id="rId29"/>
    <p:sldLayoutId id="2147483681" r:id="rId30"/>
    <p:sldLayoutId id="2147483682" r:id="rId31"/>
    <p:sldLayoutId id="2147483683" r:id="rId32"/>
    <p:sldLayoutId id="2147483663" r:id="rId33"/>
    <p:sldLayoutId id="2147483664" r:id="rId34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buFont typeface="+mj-lt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04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56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8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 userDrawn="1">
          <p15:clr>
            <a:srgbClr val="A4A3A4"/>
          </p15:clr>
        </p15:guide>
        <p15:guide id="2" pos="7242" userDrawn="1">
          <p15:clr>
            <a:srgbClr val="A4A3A4"/>
          </p15:clr>
        </p15:guide>
        <p15:guide id="3" orient="horz" pos="4110" userDrawn="1">
          <p15:clr>
            <a:srgbClr val="A4A3A4"/>
          </p15:clr>
        </p15:guide>
        <p15:guide id="4" orient="horz" pos="913" userDrawn="1">
          <p15:clr>
            <a:srgbClr val="A4A3A4"/>
          </p15:clr>
        </p15:guide>
        <p15:guide id="5" pos="3772" userDrawn="1">
          <p15:clr>
            <a:srgbClr val="A4A3A4"/>
          </p15:clr>
        </p15:guide>
        <p15:guide id="6" pos="3908" userDrawn="1">
          <p15:clr>
            <a:srgbClr val="A4A3A4"/>
          </p15:clr>
        </p15:guide>
        <p15:guide id="7" pos="2751" userDrawn="1">
          <p15:clr>
            <a:srgbClr val="A4A3A4"/>
          </p15:clr>
        </p15:guide>
        <p15:guide id="8" pos="2615" userDrawn="1">
          <p15:clr>
            <a:srgbClr val="A4A3A4"/>
          </p15:clr>
        </p15:guide>
        <p15:guide id="9" pos="1595" userDrawn="1">
          <p15:clr>
            <a:srgbClr val="A4A3A4"/>
          </p15:clr>
        </p15:guide>
        <p15:guide id="10" pos="1459" userDrawn="1">
          <p15:clr>
            <a:srgbClr val="A4A3A4"/>
          </p15:clr>
        </p15:guide>
        <p15:guide id="11" pos="4929" userDrawn="1">
          <p15:clr>
            <a:srgbClr val="A4A3A4"/>
          </p15:clr>
        </p15:guide>
        <p15:guide id="12" pos="5065" userDrawn="1">
          <p15:clr>
            <a:srgbClr val="A4A3A4"/>
          </p15:clr>
        </p15:guide>
        <p15:guide id="13" pos="6085" userDrawn="1">
          <p15:clr>
            <a:srgbClr val="A4A3A4"/>
          </p15:clr>
        </p15:guide>
        <p15:guide id="14" pos="6221" userDrawn="1">
          <p15:clr>
            <a:srgbClr val="A4A3A4"/>
          </p15:clr>
        </p15:guide>
        <p15:guide id="15" pos="2172" userDrawn="1">
          <p15:clr>
            <a:srgbClr val="A4A3A4"/>
          </p15:clr>
        </p15:guide>
        <p15:guide id="16" pos="2036" userDrawn="1">
          <p15:clr>
            <a:srgbClr val="A4A3A4"/>
          </p15:clr>
        </p15:guide>
        <p15:guide id="17" pos="3194" userDrawn="1">
          <p15:clr>
            <a:srgbClr val="A4A3A4"/>
          </p15:clr>
        </p15:guide>
        <p15:guide id="18" pos="3330" userDrawn="1">
          <p15:clr>
            <a:srgbClr val="A4A3A4"/>
          </p15:clr>
        </p15:guide>
        <p15:guide id="19" pos="881" userDrawn="1">
          <p15:clr>
            <a:srgbClr val="A4A3A4"/>
          </p15:clr>
        </p15:guide>
        <p15:guide id="20" pos="1017" userDrawn="1">
          <p15:clr>
            <a:srgbClr val="A4A3A4"/>
          </p15:clr>
        </p15:guide>
        <p15:guide id="21" pos="4351" userDrawn="1">
          <p15:clr>
            <a:srgbClr val="A4A3A4"/>
          </p15:clr>
        </p15:guide>
        <p15:guide id="22" pos="4487" userDrawn="1">
          <p15:clr>
            <a:srgbClr val="A4A3A4"/>
          </p15:clr>
        </p15:guide>
        <p15:guide id="23" pos="5508" userDrawn="1">
          <p15:clr>
            <a:srgbClr val="A4A3A4"/>
          </p15:clr>
        </p15:guide>
        <p15:guide id="24" pos="5642" userDrawn="1">
          <p15:clr>
            <a:srgbClr val="A4A3A4"/>
          </p15:clr>
        </p15:guide>
        <p15:guide id="25" pos="6663" userDrawn="1">
          <p15:clr>
            <a:srgbClr val="A4A3A4"/>
          </p15:clr>
        </p15:guide>
        <p15:guide id="26" pos="6799" userDrawn="1">
          <p15:clr>
            <a:srgbClr val="A4A3A4"/>
          </p15:clr>
        </p15:guide>
        <p15:guide id="27" orient="horz" pos="229" userDrawn="1">
          <p15:clr>
            <a:srgbClr val="A4A3A4"/>
          </p15:clr>
        </p15:guide>
        <p15:guide id="28" orient="horz" pos="867" userDrawn="1">
          <p15:clr>
            <a:srgbClr val="A4A3A4"/>
          </p15:clr>
        </p15:guide>
        <p15:guide id="29" orient="horz" pos="3793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C900B9-69A9-16D6-9DB4-FE565862D5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noProof="0" dirty="0"/>
              <a:t>EIDO Update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4E10A4B-A01C-C271-87F1-8054278DB45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03 March 2025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247902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7712F6A2-005A-8611-2B32-6456FB591F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A5ACA-E7E0-46A9-90A5-F97195C8E0D2}" type="datetime1">
              <a:rPr lang="de-CH" smtClean="0"/>
              <a:t>03.03.25</a:t>
            </a:fld>
            <a:endParaRPr lang="de-CH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3D4A4E4-0109-076C-E148-59553C9B1B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Paul Scherrer Institute PSI</a:t>
            </a:r>
            <a:endParaRPr lang="de-CH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2D2F161-58E4-C46C-77D5-0AC495BCAB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2</a:t>
            </a:fld>
            <a:endParaRPr lang="de-CH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B92D963-65C5-93CB-4161-3F876AAA243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noProof="0" dirty="0"/>
              <a:t>SLS</a:t>
            </a:r>
          </a:p>
        </p:txBody>
      </p:sp>
    </p:spTree>
    <p:extLst>
      <p:ext uri="{BB962C8B-B14F-4D97-AF65-F5344CB8AC3E}">
        <p14:creationId xmlns:p14="http://schemas.microsoft.com/office/powerpoint/2010/main" val="7154684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39685D-C9AD-469E-1D12-6F4351905B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EACD8A-92C5-75B4-F162-B374287BA4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SLS</a:t>
            </a:r>
            <a:endParaRPr lang="en-CH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11E192D-3333-643C-31D8-9A513786EA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3BB2D-3BE0-4040-A7D1-9E26D078DE43}" type="datetime1">
              <a:rPr lang="de-CH" noProof="0" smtClean="0"/>
              <a:t>03.03.25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FE74A3-AC80-D3AA-D8C6-78EC2556FB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8D0141-85A9-7BED-ABBE-2135631C6A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3</a:t>
            </a:fld>
            <a:endParaRPr lang="en-GB" noProof="0" dirty="0"/>
          </a:p>
        </p:txBody>
      </p:sp>
      <p:sp>
        <p:nvSpPr>
          <p:cNvPr id="7" name="bec widgets">
            <a:extLst>
              <a:ext uri="{FF2B5EF4-FFF2-40B4-BE49-F238E27FC236}">
                <a16:creationId xmlns:a16="http://schemas.microsoft.com/office/drawing/2014/main" id="{B75A0F22-89AF-1D7E-54AA-AB9926D65B0D}"/>
              </a:ext>
            </a:extLst>
          </p:cNvPr>
          <p:cNvSpPr txBox="1"/>
          <p:nvPr/>
        </p:nvSpPr>
        <p:spPr>
          <a:xfrm>
            <a:off x="667839" y="1088740"/>
            <a:ext cx="2357505" cy="553998"/>
          </a:xfrm>
          <a:prstGeom prst="rect">
            <a:avLst/>
          </a:prstGeom>
          <a:noFill/>
          <a:ln w="12700" cap="flat">
            <a:noFill/>
            <a:miter lim="400000"/>
          </a:ln>
          <a:effectLst>
            <a:outerShdw blurRad="635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numCol="1" anchor="t">
            <a:spAutoFit/>
          </a:bodyPr>
          <a:lstStyle>
            <a:lvl1pPr>
              <a:defRPr sz="7600">
                <a:gradFill flip="none" rotWithShape="1">
                  <a:gsLst>
                    <a:gs pos="0">
                      <a:srgbClr val="B74467"/>
                    </a:gs>
                    <a:gs pos="100000">
                      <a:srgbClr val="21266D"/>
                    </a:gs>
                  </a:gsLst>
                  <a:lin ang="91223" scaled="0"/>
                </a:gradFill>
                <a:latin typeface="Blackpast Regular"/>
                <a:ea typeface="Blackpast Regular"/>
                <a:cs typeface="Blackpast Regular"/>
                <a:sym typeface="Blackpast Regular"/>
              </a:defRPr>
            </a:lvl1pPr>
          </a:lstStyle>
          <a:p>
            <a:r>
              <a:rPr lang="en-US" sz="3600" dirty="0"/>
              <a:t>BEC</a:t>
            </a:r>
            <a:r>
              <a:rPr sz="3600" dirty="0"/>
              <a:t> </a:t>
            </a:r>
            <a:r>
              <a:rPr lang="en-US" sz="3600" dirty="0"/>
              <a:t>W</a:t>
            </a:r>
            <a:r>
              <a:rPr sz="3600" dirty="0"/>
              <a:t>idgets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4D75D91-C1A9-D46E-6CB1-2D21F75E7D07}"/>
              </a:ext>
            </a:extLst>
          </p:cNvPr>
          <p:cNvSpPr txBox="1"/>
          <p:nvPr/>
        </p:nvSpPr>
        <p:spPr>
          <a:xfrm>
            <a:off x="666643" y="1749082"/>
            <a:ext cx="5454873" cy="27699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Release v2.0 in the upcoming weeks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Major refactor of the plotting libraries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Improvements to and cleanup of the CLI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Support for save/restore through the UI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New log panel</a:t>
            </a:r>
            <a:endParaRPr lang="en-CH" sz="20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CH" sz="2000" dirty="0"/>
          </a:p>
          <a:p>
            <a:endParaRPr lang="en-CH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sz="20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F30F898-5119-B9B4-0158-51FF74D08464}"/>
              </a:ext>
            </a:extLst>
          </p:cNvPr>
          <p:cNvSpPr txBox="1"/>
          <p:nvPr/>
        </p:nvSpPr>
        <p:spPr>
          <a:xfrm>
            <a:off x="6828643" y="1815316"/>
            <a:ext cx="5217481" cy="184665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Customized device summary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Improved file writer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better support for partial writes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Preparation for Redis ACLs</a:t>
            </a:r>
            <a:endParaRPr lang="en-CH" sz="2000" dirty="0"/>
          </a:p>
          <a:p>
            <a:endParaRPr lang="en-CH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sz="2000" dirty="0"/>
          </a:p>
        </p:txBody>
      </p:sp>
      <p:sp>
        <p:nvSpPr>
          <p:cNvPr id="14" name="bec widgets">
            <a:extLst>
              <a:ext uri="{FF2B5EF4-FFF2-40B4-BE49-F238E27FC236}">
                <a16:creationId xmlns:a16="http://schemas.microsoft.com/office/drawing/2014/main" id="{D06005D8-2011-6F77-7E8F-2E4610157A88}"/>
              </a:ext>
            </a:extLst>
          </p:cNvPr>
          <p:cNvSpPr txBox="1"/>
          <p:nvPr/>
        </p:nvSpPr>
        <p:spPr>
          <a:xfrm>
            <a:off x="6825470" y="1077320"/>
            <a:ext cx="2012002" cy="553998"/>
          </a:xfrm>
          <a:prstGeom prst="rect">
            <a:avLst/>
          </a:prstGeom>
          <a:noFill/>
          <a:ln w="12700" cap="flat">
            <a:noFill/>
            <a:miter lim="400000"/>
          </a:ln>
          <a:effectLst>
            <a:outerShdw blurRad="635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7600">
                <a:gradFill flip="none" rotWithShape="1">
                  <a:gsLst>
                    <a:gs pos="0">
                      <a:srgbClr val="B74467"/>
                    </a:gs>
                    <a:gs pos="100000">
                      <a:srgbClr val="21266D"/>
                    </a:gs>
                  </a:gsLst>
                  <a:lin ang="91223" scaled="0"/>
                </a:gradFill>
                <a:latin typeface="Blackpast Regular"/>
                <a:ea typeface="Blackpast Regular"/>
                <a:cs typeface="Blackpast Regular"/>
                <a:sym typeface="Blackpast Regular"/>
              </a:defRPr>
            </a:lvl1pPr>
          </a:lstStyle>
          <a:p>
            <a:r>
              <a:rPr lang="en-US" sz="3600" dirty="0"/>
              <a:t>BEC Core</a:t>
            </a:r>
            <a:endParaRPr sz="360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89B4AB7-2876-5114-AB09-06FDC3CEC94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19370"/>
          <a:stretch/>
        </p:blipFill>
        <p:spPr>
          <a:xfrm>
            <a:off x="663195" y="3783992"/>
            <a:ext cx="5324793" cy="227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1820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31085B-BB69-F198-F4B2-4B85516107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A23585-1C3F-9862-B25E-86B9FF7885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SLS</a:t>
            </a:r>
            <a:endParaRPr lang="en-CH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87E7AA-E2A3-1168-E40A-400D695534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3BB2D-3BE0-4040-A7D1-9E26D078DE43}" type="datetime1">
              <a:rPr lang="de-CH" noProof="0" smtClean="0"/>
              <a:t>03.03.25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A1F881D-2BD1-88AE-E040-FDAED875A9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PSI Center for Scientific Computing, Theory and Data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5BE855-37C7-1DAD-08AB-9CAFB8B2A6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4</a:t>
            </a:fld>
            <a:endParaRPr lang="en-GB" noProof="0" dirty="0"/>
          </a:p>
        </p:txBody>
      </p:sp>
      <p:sp>
        <p:nvSpPr>
          <p:cNvPr id="7" name="bec widgets">
            <a:extLst>
              <a:ext uri="{FF2B5EF4-FFF2-40B4-BE49-F238E27FC236}">
                <a16:creationId xmlns:a16="http://schemas.microsoft.com/office/drawing/2014/main" id="{8337B31F-0EED-9D38-0611-E65F623B7E79}"/>
              </a:ext>
            </a:extLst>
          </p:cNvPr>
          <p:cNvSpPr txBox="1"/>
          <p:nvPr/>
        </p:nvSpPr>
        <p:spPr>
          <a:xfrm>
            <a:off x="695325" y="980728"/>
            <a:ext cx="2761782" cy="553998"/>
          </a:xfrm>
          <a:prstGeom prst="rect">
            <a:avLst/>
          </a:prstGeom>
          <a:noFill/>
          <a:ln w="12700" cap="flat">
            <a:noFill/>
            <a:miter lim="400000"/>
          </a:ln>
          <a:effectLst>
            <a:outerShdw blurRad="635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numCol="1" anchor="t">
            <a:spAutoFit/>
          </a:bodyPr>
          <a:lstStyle>
            <a:lvl1pPr>
              <a:defRPr sz="7600">
                <a:gradFill flip="none" rotWithShape="1">
                  <a:gsLst>
                    <a:gs pos="0">
                      <a:srgbClr val="B74467"/>
                    </a:gs>
                    <a:gs pos="100000">
                      <a:srgbClr val="21266D"/>
                    </a:gs>
                  </a:gsLst>
                  <a:lin ang="91223" scaled="0"/>
                </a:gradFill>
                <a:latin typeface="Blackpast Regular"/>
                <a:ea typeface="Blackpast Regular"/>
                <a:cs typeface="Blackpast Regular"/>
                <a:sym typeface="Blackpast Regular"/>
              </a:defRPr>
            </a:lvl1pPr>
          </a:lstStyle>
          <a:p>
            <a:r>
              <a:rPr lang="en-US" sz="3600" dirty="0"/>
              <a:t>Ophyd Devices</a:t>
            </a:r>
            <a:endParaRPr sz="3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54B849A-B9A4-C1DB-E607-DCF60A3977BD}"/>
              </a:ext>
            </a:extLst>
          </p:cNvPr>
          <p:cNvSpPr txBox="1"/>
          <p:nvPr/>
        </p:nvSpPr>
        <p:spPr>
          <a:xfrm>
            <a:off x="694129" y="1641070"/>
            <a:ext cx="8964613" cy="15388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New base class to simplify the device integration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Added possibility to document EPICS signals directly in the </a:t>
            </a:r>
            <a:r>
              <a:rPr lang="en-US" sz="2000" dirty="0" err="1"/>
              <a:t>ophyd</a:t>
            </a:r>
            <a:r>
              <a:rPr lang="en-US" sz="2000" dirty="0"/>
              <a:t> object.</a:t>
            </a:r>
            <a:endParaRPr lang="en-CH" sz="20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CH" sz="2000" dirty="0"/>
          </a:p>
          <a:p>
            <a:endParaRPr lang="en-CH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sz="2000" dirty="0"/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376C7581-DF4B-5EDC-3B6B-E4F3C53CBF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9359" y="2852936"/>
            <a:ext cx="7627280" cy="2838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95165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7712F6A2-005A-8611-2B32-6456FB591F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A5ACA-E7E0-46A9-90A5-F97195C8E0D2}" type="datetime1">
              <a:rPr lang="de-CH" smtClean="0"/>
              <a:t>03.03.25</a:t>
            </a:fld>
            <a:endParaRPr lang="de-CH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3D4A4E4-0109-076C-E148-59553C9B1B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Paul Scherrer Institute PSI</a:t>
            </a:r>
            <a:endParaRPr lang="de-CH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2D2F161-58E4-C46C-77D5-0AC495BCAB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5</a:t>
            </a:fld>
            <a:endParaRPr lang="de-CH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B92D963-65C5-93CB-4161-3F876AAA243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noProof="0" dirty="0" err="1"/>
              <a:t>SwissFEL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606354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54A190-F991-92DB-A1DB-A7DF16DDB7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8AB21C67-A690-5311-1953-5D38CA8C83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4" y="1106691"/>
            <a:ext cx="10801350" cy="5297881"/>
          </a:xfrm>
        </p:spPr>
        <p:txBody>
          <a:bodyPr/>
          <a:lstStyle/>
          <a:p>
            <a:r>
              <a:rPr lang="en-GB" sz="2200" b="1" dirty="0"/>
              <a:t>General</a:t>
            </a:r>
            <a:endParaRPr lang="en-GB" sz="2200" b="1" noProof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Onboarding 6</a:t>
            </a:r>
            <a:r>
              <a:rPr lang="en-GB" baseline="30000" dirty="0"/>
              <a:t>th</a:t>
            </a:r>
            <a:r>
              <a:rPr lang="en-GB" dirty="0"/>
              <a:t> </a:t>
            </a:r>
            <a:r>
              <a:rPr lang="en-GB" dirty="0" err="1"/>
              <a:t>endstation</a:t>
            </a:r>
            <a:r>
              <a:rPr lang="en-GB" dirty="0"/>
              <a:t>: </a:t>
            </a:r>
            <a:r>
              <a:rPr lang="en-GB" dirty="0" err="1"/>
              <a:t>Diavolezza</a:t>
            </a:r>
            <a:r>
              <a:rPr lang="en-GB" dirty="0"/>
              <a:t> 😈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New generic and customizable automatic data-processing tool: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GB" dirty="0"/>
              <a:t>Monitor sf-</a:t>
            </a:r>
            <a:r>
              <a:rPr lang="en-GB" dirty="0" err="1"/>
              <a:t>daq</a:t>
            </a:r>
            <a:r>
              <a:rPr lang="en-GB" dirty="0"/>
              <a:t> broker messages for new files </a:t>
            </a:r>
            <a:r>
              <a:rPr lang="en-GB" dirty="0">
                <a:sym typeface="Wingdings" pitchFamily="2" charset="2"/>
              </a:rPr>
              <a:t></a:t>
            </a:r>
            <a:r>
              <a:rPr lang="en-GB" dirty="0"/>
              <a:t> submit </a:t>
            </a:r>
            <a:r>
              <a:rPr lang="en-GB" dirty="0" err="1"/>
              <a:t>slurm</a:t>
            </a:r>
            <a:r>
              <a:rPr lang="en-GB" dirty="0"/>
              <a:t> job for each</a:t>
            </a:r>
          </a:p>
          <a:p>
            <a:endParaRPr lang="en-GB" dirty="0"/>
          </a:p>
          <a:p>
            <a:r>
              <a:rPr lang="en-GB" sz="2200" b="1" dirty="0"/>
              <a:t>sf-</a:t>
            </a:r>
            <a:r>
              <a:rPr lang="en-GB" sz="2200" b="1" dirty="0" err="1"/>
              <a:t>daq</a:t>
            </a:r>
            <a:endParaRPr lang="en-GB" sz="2200" b="1" noProof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Power on/off individual JF modules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noProof="0" dirty="0"/>
              <a:t>Yet another version change for 2 detectors: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GB" noProof="0" dirty="0"/>
              <a:t>Version is (still) part of the detector name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GB" dirty="0"/>
              <a:t>Search/replace slightly simplified since last time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Everything in </a:t>
            </a:r>
            <a:r>
              <a:rPr lang="en-GB" dirty="0" err="1"/>
              <a:t>systemd</a:t>
            </a:r>
            <a:r>
              <a:rPr lang="en-GB" dirty="0"/>
              <a:t>: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GB" dirty="0"/>
              <a:t>Replaced bash script monitoring config files </a:t>
            </a:r>
            <a:r>
              <a:rPr lang="en-GB" dirty="0">
                <a:sym typeface="Wingdings" pitchFamily="2" charset="2"/>
              </a:rPr>
              <a:t></a:t>
            </a:r>
            <a:r>
              <a:rPr lang="en-GB" dirty="0"/>
              <a:t> path units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GB" dirty="0"/>
              <a:t>Replaced </a:t>
            </a:r>
            <a:r>
              <a:rPr lang="en-GB" dirty="0" err="1"/>
              <a:t>cron</a:t>
            </a:r>
            <a:r>
              <a:rPr lang="en-GB" dirty="0"/>
              <a:t> job </a:t>
            </a:r>
            <a:r>
              <a:rPr lang="en-GB" dirty="0">
                <a:sym typeface="Wingdings" pitchFamily="2" charset="2"/>
              </a:rPr>
              <a:t></a:t>
            </a:r>
            <a:r>
              <a:rPr lang="en-GB" dirty="0"/>
              <a:t> timer unit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38C357B-8012-8177-CE9F-FEF236630F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B6268-3039-4795-AACD-6345DF77D7AF}" type="datetime1">
              <a:rPr lang="de-CH" smtClean="0"/>
              <a:t>03.03.25</a:t>
            </a:fld>
            <a:endParaRPr lang="de-CH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CA75CF4-A95E-34E5-C9E4-70B9EF59CC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PSI Center for Scientific Computing, Theory and Data</a:t>
            </a:r>
            <a:endParaRPr lang="en-GB" noProof="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0A1033D-FB17-298F-B578-3B2BE08EB3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6</a:t>
            </a:fld>
            <a:endParaRPr lang="de-CH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7E8A34D9-1CD8-5791-A63E-B24AB32459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noProof="0" dirty="0" err="1"/>
              <a:t>SwissFEL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472512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54A190-F991-92DB-A1DB-A7DF16DDB7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8AB21C67-A690-5311-1953-5D38CA8C83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4" y="1106691"/>
            <a:ext cx="10801350" cy="5297881"/>
          </a:xfrm>
        </p:spPr>
        <p:txBody>
          <a:bodyPr/>
          <a:lstStyle/>
          <a:p>
            <a:r>
              <a:rPr lang="en-GB" sz="2200" b="1" dirty="0" err="1"/>
              <a:t>slic</a:t>
            </a:r>
            <a:endParaRPr lang="en-GB" sz="2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err="1"/>
              <a:t>github</a:t>
            </a:r>
            <a:r>
              <a:rPr lang="en-GB" dirty="0"/>
              <a:t> action to build </a:t>
            </a:r>
            <a:r>
              <a:rPr lang="en-GB" dirty="0" err="1"/>
              <a:t>conda</a:t>
            </a:r>
            <a:r>
              <a:rPr lang="en-GB" dirty="0"/>
              <a:t> </a:t>
            </a:r>
            <a:r>
              <a:rPr lang="en-GB" dirty="0" err="1"/>
              <a:t>noarch</a:t>
            </a:r>
            <a:r>
              <a:rPr lang="en-GB" dirty="0"/>
              <a:t> package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Status monitor for sf-</a:t>
            </a:r>
            <a:r>
              <a:rPr lang="en-GB" dirty="0" err="1"/>
              <a:t>daq</a:t>
            </a:r>
            <a:r>
              <a:rPr lang="en-GB" dirty="0"/>
              <a:t> requests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Refactored client for sf-</a:t>
            </a:r>
            <a:r>
              <a:rPr lang="en-GB" dirty="0" err="1"/>
              <a:t>daq</a:t>
            </a:r>
            <a:r>
              <a:rPr lang="en-GB" dirty="0"/>
              <a:t> REST-API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Cleaned up scans</a:t>
            </a:r>
          </a:p>
          <a:p>
            <a:endParaRPr lang="en-GB" dirty="0"/>
          </a:p>
          <a:p>
            <a:r>
              <a:rPr lang="en-GB" sz="2200" b="1" dirty="0" err="1"/>
              <a:t>sfdata</a:t>
            </a:r>
            <a:endParaRPr lang="en-GB" sz="2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err="1"/>
              <a:t>github</a:t>
            </a:r>
            <a:r>
              <a:rPr lang="en-GB" dirty="0"/>
              <a:t> action to build </a:t>
            </a:r>
            <a:r>
              <a:rPr lang="en-GB" dirty="0" err="1"/>
              <a:t>conda</a:t>
            </a:r>
            <a:r>
              <a:rPr lang="en-GB" dirty="0"/>
              <a:t> </a:t>
            </a:r>
            <a:r>
              <a:rPr lang="en-GB" dirty="0" err="1"/>
              <a:t>noarch</a:t>
            </a:r>
            <a:r>
              <a:rPr lang="en-GB" dirty="0"/>
              <a:t> package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38C357B-8012-8177-CE9F-FEF236630F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B6268-3039-4795-AACD-6345DF77D7AF}" type="datetime1">
              <a:rPr lang="de-CH" smtClean="0"/>
              <a:t>03.03.25</a:t>
            </a:fld>
            <a:endParaRPr lang="de-CH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CA75CF4-A95E-34E5-C9E4-70B9EF59CC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PSI Center for Scientific Computing, Theory and Data</a:t>
            </a:r>
            <a:endParaRPr lang="en-GB" noProof="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0A1033D-FB17-298F-B578-3B2BE08EB3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7</a:t>
            </a:fld>
            <a:endParaRPr lang="de-CH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7E8A34D9-1CD8-5791-A63E-B24AB32459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noProof="0" dirty="0" err="1"/>
              <a:t>SwissFEL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1209726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7712F6A2-005A-8611-2B32-6456FB591F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A5ACA-E7E0-46A9-90A5-F97195C8E0D2}" type="datetime1">
              <a:rPr lang="de-CH" smtClean="0"/>
              <a:t>03.03.25</a:t>
            </a:fld>
            <a:endParaRPr lang="de-CH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3D4A4E4-0109-076C-E148-59553C9B1B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Paul Scherrer Institute PSI</a:t>
            </a:r>
            <a:endParaRPr lang="de-CH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2D2F161-58E4-C46C-77D5-0AC495BCAB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8</a:t>
            </a:fld>
            <a:endParaRPr lang="de-CH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B92D963-65C5-93CB-4161-3F876AAA243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The end </a:t>
            </a:r>
            <a:r>
              <a:rPr lang="en-GB" dirty="0">
                <a:sym typeface="Wingdings" pitchFamily="2" charset="2"/>
              </a:rPr>
              <a:t>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902382688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 PSI SCD V8" id="{AEDF47F7-B6AA-46EA-A82A-8228D53D19E2}" vid="{BCD13C25-36F4-4B2B-A01B-264039C7F994}"/>
    </a:ext>
  </a:extLst>
</a:theme>
</file>

<file path=ppt/theme/theme2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c24777f-78b6-4f3c-a73a-d5fa08e4d537" xsi:nil="true"/>
    <lcf76f155ced4ddcb4097134ff3c332f xmlns="c9077d15-72ed-4fec-bcfe-3472729e9195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E594130A2AF244FBF3F304D904ED593" ma:contentTypeVersion="18" ma:contentTypeDescription="Ein neues Dokument erstellen." ma:contentTypeScope="" ma:versionID="9c227ad3ab8d826471e210bb857ebfda">
  <xsd:schema xmlns:xsd="http://www.w3.org/2001/XMLSchema" xmlns:xs="http://www.w3.org/2001/XMLSchema" xmlns:p="http://schemas.microsoft.com/office/2006/metadata/properties" xmlns:ns2="c9077d15-72ed-4fec-bcfe-3472729e9195" xmlns:ns3="bc24777f-78b6-4f3c-a73a-d5fa08e4d537" targetNamespace="http://schemas.microsoft.com/office/2006/metadata/properties" ma:root="true" ma:fieldsID="2a0acd45fe6cc66a06723547185abeb0" ns2:_="" ns3:_="">
    <xsd:import namespace="c9077d15-72ed-4fec-bcfe-3472729e9195"/>
    <xsd:import namespace="bc24777f-78b6-4f3c-a73a-d5fa08e4d53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077d15-72ed-4fec-bcfe-3472729e91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7fbe3b91-0d7a-4fca-85de-75d49bc052c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24777f-78b6-4f3c-a73a-d5fa08e4d537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523888c3-3691-4ee2-9093-74875a1c94d8}" ma:internalName="TaxCatchAll" ma:showField="CatchAllData" ma:web="bc24777f-78b6-4f3c-a73a-d5fa08e4d53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626B806-0237-4942-A1FD-5C97285908C2}">
  <ds:schemaRefs>
    <ds:schemaRef ds:uri="http://schemas.microsoft.com/office/2006/documentManagement/types"/>
    <ds:schemaRef ds:uri="http://purl.org/dc/elements/1.1/"/>
    <ds:schemaRef ds:uri="http://www.w3.org/XML/1998/namespace"/>
    <ds:schemaRef ds:uri="bc24777f-78b6-4f3c-a73a-d5fa08e4d537"/>
    <ds:schemaRef ds:uri="http://purl.org/dc/terms/"/>
    <ds:schemaRef ds:uri="http://purl.org/dc/dcmitype/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c9077d15-72ed-4fec-bcfe-3472729e9195"/>
  </ds:schemaRefs>
</ds:datastoreItem>
</file>

<file path=customXml/itemProps2.xml><?xml version="1.0" encoding="utf-8"?>
<ds:datastoreItem xmlns:ds="http://schemas.openxmlformats.org/officeDocument/2006/customXml" ds:itemID="{7B9C8326-17BB-45BD-9C1C-A05512924E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077d15-72ed-4fec-bcfe-3472729e9195"/>
    <ds:schemaRef ds:uri="bc24777f-78b6-4f3c-a73a-d5fa08e4d53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B6B7BE2-63AD-4C37-AC44-F0E4FC348E2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327</TotalTime>
  <Words>258</Words>
  <Application>Microsoft Macintosh PowerPoint</Application>
  <PresentationFormat>Widescreen</PresentationFormat>
  <Paragraphs>68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Aptos</vt:lpstr>
      <vt:lpstr>Arial</vt:lpstr>
      <vt:lpstr>Wingdings</vt:lpstr>
      <vt:lpstr>Benutzerdefiniertes Design</vt:lpstr>
      <vt:lpstr>EIDO Update</vt:lpstr>
      <vt:lpstr>PowerPoint Presentation</vt:lpstr>
      <vt:lpstr>SLS</vt:lpstr>
      <vt:lpstr>SLS</vt:lpstr>
      <vt:lpstr>PowerPoint Presentation</vt:lpstr>
      <vt:lpstr>SwissFEL</vt:lpstr>
      <vt:lpstr>SwissFEL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Checkliste PPT-Vorlagen</dc:title>
  <dc:creator/>
  <dc:description>erstellt durch Vorlagenbauer.ch</dc:description>
  <cp:lastModifiedBy>Augustin Sven</cp:lastModifiedBy>
  <cp:revision>240</cp:revision>
  <dcterms:created xsi:type="dcterms:W3CDTF">2020-11-02T11:40:46Z</dcterms:created>
  <dcterms:modified xsi:type="dcterms:W3CDTF">2025-03-03T10:28:17Z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0x0101000E594130A2AF244FBF3F304D904ED593</vt:lpwstr>
  </property>
  <property fmtid="{D5CDD505-2E9C-101B-9397-08002B2CF9AE}" pid="3" name="MediaServiceImageTags">
    <vt:lpwstr/>
  </property>
</Properties>
</file>