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  <p:sldMasterId id="2147483706" r:id="rId3"/>
  </p:sldMasterIdLst>
  <p:notesMasterIdLst>
    <p:notesMasterId r:id="rId11"/>
  </p:notesMasterIdLst>
  <p:sldIdLst>
    <p:sldId id="256" r:id="rId4"/>
    <p:sldId id="263" r:id="rId5"/>
    <p:sldId id="265" r:id="rId6"/>
    <p:sldId id="264" r:id="rId7"/>
    <p:sldId id="266" r:id="rId8"/>
    <p:sldId id="267" r:id="rId9"/>
    <p:sldId id="257" r:id="rId10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C04238-4A5B-2D6E-E2D8-93F662C59EF9}" name="Sala Leonardo" initials="SL" userId="S::leonardo.sala@psi.ch::b02e138b-568e-4dd6-a7a0-1ca02deb3f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B1E397-10F8-08E5-2E54-58F77B1ABF78}" v="9" dt="2025-03-03T07:28:39.7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psich.sharepoint.com/teams/m365-tgo_7900-7904-DARI/Shared%20Documents/Documents/Budgets/PSD%20IT%20Resources%20forecas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Resources - assuming at least 6 y lifetime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2"/>
          <c:order val="1"/>
          <c:tx>
            <c:strRef>
              <c:f>'Scenario with SLS2 last purchas'!A4</c:f>
              <c:strCache>
                <c:ptCount val="1"/>
                <c:pt idx="0">
                  <c:v>Storage (GB/s)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'Scenario with SLS2 last purchas'!$B$1:$G$1</c:f>
              <c:numCache>
                <c:formatCode>General</c:formatCode>
                <c:ptCount val="6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  <c:pt idx="3">
                  <c:v>2028</c:v>
                </c:pt>
                <c:pt idx="4">
                  <c:v>2029</c:v>
                </c:pt>
                <c:pt idx="5">
                  <c:v>2030</c:v>
                </c:pt>
              </c:numCache>
            </c:numRef>
          </c:cat>
          <c:val>
            <c:numRef>
              <c:f>'Scenario with SLS2 last purchas'!$B$4:$G$4</c:f>
              <c:numCache>
                <c:formatCode>General</c:formatCode>
                <c:ptCount val="6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60</c:v>
                </c:pt>
                <c:pt idx="4">
                  <c:v>60</c:v>
                </c:pt>
                <c:pt idx="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A5-43F5-9919-6D74D544BC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7234055"/>
        <c:axId val="887232007"/>
      </c:lineChart>
      <c:lineChart>
        <c:grouping val="standard"/>
        <c:varyColors val="0"/>
        <c:ser>
          <c:idx val="1"/>
          <c:order val="0"/>
          <c:tx>
            <c:strRef>
              <c:f>'Scenario with SLS2 last purchas'!A3</c:f>
              <c:strCache>
                <c:ptCount val="1"/>
                <c:pt idx="0">
                  <c:v>Storage (PB)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'Scenario with SLS2 last purchas'!$B$1:$G$1</c:f>
              <c:numCache>
                <c:formatCode>General</c:formatCode>
                <c:ptCount val="6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  <c:pt idx="3">
                  <c:v>2028</c:v>
                </c:pt>
                <c:pt idx="4">
                  <c:v>2029</c:v>
                </c:pt>
                <c:pt idx="5">
                  <c:v>2030</c:v>
                </c:pt>
              </c:numCache>
            </c:numRef>
          </c:cat>
          <c:val>
            <c:numRef>
              <c:f>'Scenario with SLS2 last purchas'!$B$3:$G$3</c:f>
              <c:numCache>
                <c:formatCode>General</c:formatCode>
                <c:ptCount val="6"/>
                <c:pt idx="0">
                  <c:v>18</c:v>
                </c:pt>
                <c:pt idx="1">
                  <c:v>18</c:v>
                </c:pt>
                <c:pt idx="2">
                  <c:v>18</c:v>
                </c:pt>
                <c:pt idx="3">
                  <c:v>12</c:v>
                </c:pt>
                <c:pt idx="4">
                  <c:v>12</c:v>
                </c:pt>
                <c:pt idx="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A5-43F5-9919-6D74D544BC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3556871"/>
        <c:axId val="803553799"/>
      </c:lineChart>
      <c:valAx>
        <c:axId val="887232007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GB/s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7234055"/>
        <c:crosses val="max"/>
        <c:crossBetween val="between"/>
      </c:valAx>
      <c:catAx>
        <c:axId val="88723405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in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7232007"/>
        <c:crosses val="autoZero"/>
        <c:auto val="1"/>
        <c:lblAlgn val="ctr"/>
        <c:lblOffset val="100"/>
        <c:noMultiLvlLbl val="0"/>
      </c:catAx>
      <c:valAx>
        <c:axId val="80355379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PB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3556871"/>
        <c:crosses val="autoZero"/>
        <c:crossBetween val="between"/>
      </c:valAx>
      <c:catAx>
        <c:axId val="80355687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03553799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C2B51-1F76-4DEF-A78D-AB30BE3182DA}" type="datetimeFigureOut">
              <a:t>3/3/2025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14BB9-1818-4F02-A7D8-0918BDAFB48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70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F6F4DC47-FC89-4CC5-93C4-0445F5FD15B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2C3DA4E-7ED0-43F2-9B6F-1F111B65241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625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>
  <p:cSld name="Nur Titel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>
            <a:spLocks noGrp="1"/>
          </p:cNvSpPr>
          <p:nvPr>
            <p:ph type="title"/>
          </p:nvPr>
        </p:nvSpPr>
        <p:spPr>
          <a:xfrm>
            <a:off x="2769600" y="291600"/>
            <a:ext cx="8944000" cy="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sldNum" idx="12"/>
          </p:nvPr>
        </p:nvSpPr>
        <p:spPr>
          <a:xfrm>
            <a:off x="10941749" y="6661151"/>
            <a:ext cx="767600" cy="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496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>
            <a:off x="1390651" y="1341439"/>
            <a:ext cx="10322800" cy="46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marR="0" lvl="0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1219170" marR="0" lvl="1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828754" marR="0" lvl="2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2438339" marR="0" lvl="3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3047924" marR="0" lvl="4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3657509" lvl="5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6pPr>
            <a:lvl7pPr marL="4267093" lvl="6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7pPr>
            <a:lvl8pPr marL="4876678" lvl="7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8pPr>
            <a:lvl9pPr marL="5486263" lvl="8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2769600" y="291600"/>
            <a:ext cx="8944000" cy="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ldNum" idx="12"/>
          </p:nvPr>
        </p:nvSpPr>
        <p:spPr>
          <a:xfrm>
            <a:off x="10941749" y="6661151"/>
            <a:ext cx="767600" cy="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0006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ing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36534DE6-42D1-44EA-97B5-E71CF3D2A09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8" name="Grafik 3"/>
          <p:cNvPicPr/>
          <p:nvPr/>
        </p:nvPicPr>
        <p:blipFill>
          <a:blip r:embed="rId5"/>
          <a:stretch/>
        </p:blipFill>
        <p:spPr>
          <a:xfrm>
            <a:off x="1440" y="1440"/>
            <a:ext cx="12188880" cy="6854400"/>
          </a:xfrm>
          <a:prstGeom prst="rect">
            <a:avLst/>
          </a:prstGeom>
          <a:ln w="0">
            <a:noFill/>
          </a:ln>
        </p:spPr>
      </p:pic>
      <p:pic>
        <p:nvPicPr>
          <p:cNvPr id="2" name="Grafik 4"/>
          <p:cNvPicPr/>
          <p:nvPr/>
        </p:nvPicPr>
        <p:blipFill>
          <a:blip r:embed="rId6"/>
          <a:srcRect l="27515"/>
          <a:stretch/>
        </p:blipFill>
        <p:spPr>
          <a:xfrm>
            <a:off x="2532240" y="536760"/>
            <a:ext cx="2269800" cy="3992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defTabSz="914400">
              <a:lnSpc>
                <a:spcPct val="92000"/>
              </a:lnSpc>
              <a:buNone/>
            </a:pPr>
            <a:r>
              <a:rPr lang="en-GB" sz="4200" b="1" strike="noStrike" spc="-1">
                <a:solidFill>
                  <a:schemeClr val="lt1"/>
                </a:solidFill>
                <a:latin typeface="Aptos"/>
              </a:rPr>
              <a:t>Add Title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Author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Location, DD Month YYYY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6" name="Grafik 5"/>
          <p:cNvPicPr/>
          <p:nvPr/>
        </p:nvPicPr>
        <p:blipFill>
          <a:blip r:embed="rId7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19"/>
          <p:cNvPicPr/>
          <p:nvPr/>
        </p:nvPicPr>
        <p:blipFill>
          <a:blip r:embed="rId7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8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Add Content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dt" idx="7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dk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ftr" idx="8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dk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sldNum" idx="9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A76180B-1244-4BF1-81E9-F7FBF1DA0D77}" type="slidenum">
              <a:rPr lang="en-GB" sz="1000" b="0" strike="noStrike" spc="-1">
                <a:solidFill>
                  <a:schemeClr val="dk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n-GB" sz="2600" b="1" strike="noStrike" spc="-1">
                <a:solidFill>
                  <a:schemeClr val="dk1"/>
                </a:solidFill>
                <a:latin typeface="Aptos"/>
              </a:rPr>
              <a:t>Add Title</a:t>
            </a:r>
            <a:endParaRPr lang="de-DE" sz="26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rafik 19"/>
          <p:cNvPicPr/>
          <p:nvPr/>
        </p:nvPicPr>
        <p:blipFill>
          <a:blip r:embed="rId3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95" name="PlaceHolder 1"/>
          <p:cNvSpPr>
            <a:spLocks noGrp="1"/>
          </p:cNvSpPr>
          <p:nvPr>
            <p:ph type="dt" idx="76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lt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ftr" idx="77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lt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sldNum" idx="78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706BE07-48F0-4F65-8DD5-1B095FB3B874}" type="slidenum">
              <a:rPr lang="en-GB" sz="1000" b="0" strike="noStrike" spc="-1">
                <a:solidFill>
                  <a:schemeClr val="lt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4200" b="0" strike="noStrike" spc="-1">
                <a:solidFill>
                  <a:schemeClr val="lt1"/>
                </a:solidFill>
                <a:latin typeface="Aptos"/>
              </a:rPr>
              <a:t>Section Heading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99" name="Grafik 1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300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chemeClr val="dk1"/>
                </a:solidFill>
                <a:latin typeface="Aptos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hpc-sysadmins.gitpages.psi.ch/general/policies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psich.atlassian.net/wiki/spaces/PSIP/pages/24215665/Storage+for+SLS2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</a:pPr>
            <a:r>
              <a:rPr lang="en-GB" sz="4200" b="1" spc="-1">
                <a:solidFill>
                  <a:schemeClr val="lt1"/>
                </a:solidFill>
                <a:latin typeface="Aptos"/>
              </a:rPr>
              <a:t>7904 update</a:t>
            </a:r>
          </a:p>
        </p:txBody>
      </p:sp>
      <p:sp>
        <p:nvSpPr>
          <p:cNvPr id="309" name="PlaceHolder 2"/>
          <p:cNvSpPr>
            <a:spLocks noGrp="1"/>
          </p:cNvSpPr>
          <p:nvPr>
            <p:ph type="subTitle"/>
          </p:nvPr>
        </p:nvSpPr>
        <p:spPr>
          <a:xfrm>
            <a:off x="695160" y="3789000"/>
            <a:ext cx="8044920" cy="107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2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2600" b="1" spc="-1">
                <a:solidFill>
                  <a:schemeClr val="lt1"/>
                </a:solidFill>
                <a:latin typeface="Aptos"/>
              </a:rPr>
              <a:t>AWI Department meeting</a:t>
            </a:r>
          </a:p>
        </p:txBody>
      </p:sp>
      <p:sp>
        <p:nvSpPr>
          <p:cNvPr id="310" name="PlaceHolder 3"/>
          <p:cNvSpPr>
            <a:spLocks noGrp="1"/>
          </p:cNvSpPr>
          <p:nvPr>
            <p:ph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>
                <a:solidFill>
                  <a:schemeClr val="lt1"/>
                </a:solidFill>
                <a:latin typeface="Aptos"/>
              </a:rPr>
              <a:t>Leonardo Sala</a:t>
            </a:r>
            <a:endParaRPr lang="en-GB" sz="16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>
                <a:solidFill>
                  <a:schemeClr val="lt1"/>
                </a:solidFill>
                <a:latin typeface="Aptos"/>
              </a:rPr>
              <a:t>03 March 2025</a:t>
            </a:r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Ra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468349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b="1" spc="-1">
                <a:solidFill>
                  <a:schemeClr val="dk1"/>
                </a:solidFill>
                <a:latin typeface="Aptos"/>
                <a:cs typeface="Arial"/>
              </a:rPr>
              <a:t>Updates during </a:t>
            </a:r>
            <a:r>
              <a:rPr lang="en-GB" b="1" spc="-1" err="1">
                <a:solidFill>
                  <a:schemeClr val="dk1"/>
                </a:solidFill>
                <a:latin typeface="Aptos"/>
                <a:cs typeface="Arial"/>
              </a:rPr>
              <a:t>Schaltertest</a:t>
            </a:r>
            <a:endParaRPr lang="en-GB">
              <a:solidFill>
                <a:schemeClr val="dk1"/>
              </a:solidFill>
              <a:latin typeface="Arial"/>
              <a:cs typeface="Arial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rial"/>
                <a:cs typeface="Arial"/>
              </a:rPr>
              <a:t>Kernel</a:t>
            </a: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 updates, GPFS 5.2.1-1, </a:t>
            </a:r>
            <a:r>
              <a:rPr lang="en-GB" sz="2400" spc="-1" err="1">
                <a:solidFill>
                  <a:schemeClr val="dk1"/>
                </a:solidFill>
                <a:ea typeface="+mn-lt"/>
                <a:cs typeface="+mn-lt"/>
              </a:rPr>
              <a:t>slurm</a:t>
            </a: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 24.05.5-1</a:t>
            </a:r>
            <a:endParaRPr lang="en-GB" sz="2400">
              <a:solidFill>
                <a:schemeClr val="dk1"/>
              </a:solidFill>
              <a:ea typeface="+mn-lt"/>
              <a:cs typeface="+mn-lt"/>
            </a:endParaRPr>
          </a:p>
          <a:p>
            <a:pPr defTabSz="984240"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Various HPE servers’ firmware have been updated to the latest security release;</a:t>
            </a:r>
            <a:endParaRPr lang="en-GB" sz="2400">
              <a:solidFill>
                <a:schemeClr val="dk1"/>
              </a:solidFill>
              <a:ea typeface="+mn-lt"/>
              <a:cs typeface="+mn-lt"/>
            </a:endParaRPr>
          </a:p>
          <a:p>
            <a:pPr defTabSz="984240"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2 new </a:t>
            </a:r>
            <a:r>
              <a:rPr lang="en-GB" sz="2400" spc="-1" err="1">
                <a:solidFill>
                  <a:schemeClr val="dk1"/>
                </a:solidFill>
                <a:ea typeface="+mn-lt"/>
                <a:cs typeface="+mn-lt"/>
              </a:rPr>
              <a:t>Infiniband</a:t>
            </a: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 switches (200 Gb/s) installed;</a:t>
            </a:r>
            <a:endParaRPr lang="en-GB" sz="2400">
              <a:solidFill>
                <a:schemeClr val="dk1"/>
              </a:solidFill>
              <a:ea typeface="+mn-lt"/>
              <a:cs typeface="+mn-lt"/>
            </a:endParaRPr>
          </a:p>
          <a:p>
            <a:pPr defTabSz="984240">
              <a:tabLst>
                <a:tab pos="536400" algn="l"/>
              </a:tabLst>
            </a:pPr>
            <a:r>
              <a:rPr lang="en-GB" sz="2400" spc="-1" err="1">
                <a:solidFill>
                  <a:schemeClr val="dk1"/>
                </a:solidFill>
                <a:ea typeface="+mn-lt"/>
                <a:cs typeface="+mn-lt"/>
              </a:rPr>
              <a:t>Jupyter</a:t>
            </a: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 updated to:</a:t>
            </a:r>
            <a:endParaRPr lang="en-GB" sz="2400">
              <a:solidFill>
                <a:schemeClr val="dk1"/>
              </a:solidFill>
              <a:ea typeface="+mn-lt"/>
              <a:cs typeface="+mn-lt"/>
            </a:endParaRPr>
          </a:p>
          <a:p>
            <a:pPr lvl="1" defTabSz="984240">
              <a:tabLst>
                <a:tab pos="536400" algn="l"/>
              </a:tabLst>
            </a:pPr>
            <a:r>
              <a:rPr lang="en-GB" spc="-1" err="1">
                <a:solidFill>
                  <a:schemeClr val="dk1"/>
                </a:solidFill>
                <a:ea typeface="+mn-lt"/>
                <a:cs typeface="+mn-lt"/>
              </a:rPr>
              <a:t>jupyterhub</a:t>
            </a:r>
            <a:r>
              <a:rPr lang="en-GB" spc="-1">
                <a:solidFill>
                  <a:schemeClr val="dk1"/>
                </a:solidFill>
                <a:ea typeface="+mn-lt"/>
                <a:cs typeface="+mn-lt"/>
              </a:rPr>
              <a:t> 5.2.1</a:t>
            </a:r>
            <a:endParaRPr lang="en-GB">
              <a:solidFill>
                <a:schemeClr val="dk1"/>
              </a:solidFill>
              <a:ea typeface="+mn-lt"/>
              <a:cs typeface="+mn-lt"/>
            </a:endParaRPr>
          </a:p>
          <a:p>
            <a:pPr lvl="1" defTabSz="984240">
              <a:tabLst>
                <a:tab pos="536400" algn="l"/>
              </a:tabLst>
            </a:pPr>
            <a:r>
              <a:rPr lang="en-GB" spc="-1" err="1">
                <a:solidFill>
                  <a:schemeClr val="dk1"/>
                </a:solidFill>
                <a:ea typeface="+mn-lt"/>
                <a:cs typeface="+mn-lt"/>
              </a:rPr>
              <a:t>jupyterlab</a:t>
            </a:r>
            <a:r>
              <a:rPr lang="en-GB" spc="-1">
                <a:solidFill>
                  <a:schemeClr val="dk1"/>
                </a:solidFill>
                <a:ea typeface="+mn-lt"/>
                <a:cs typeface="+mn-lt"/>
              </a:rPr>
              <a:t> 4.3.3</a:t>
            </a:r>
            <a:endParaRPr lang="en-GB">
              <a:solidFill>
                <a:schemeClr val="dk1"/>
              </a:solidFill>
              <a:ea typeface="+mn-lt"/>
              <a:cs typeface="+mn-lt"/>
            </a:endParaRPr>
          </a:p>
          <a:p>
            <a:pPr defTabSz="984240"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NEW Idle </a:t>
            </a:r>
            <a:r>
              <a:rPr lang="en-GB" sz="2400" spc="-1" err="1">
                <a:solidFill>
                  <a:schemeClr val="dk1"/>
                </a:solidFill>
                <a:ea typeface="+mn-lt"/>
                <a:cs typeface="+mn-lt"/>
              </a:rPr>
              <a:t>Jupyter</a:t>
            </a: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 notebooks will be terminated after 12 hours of inactivity</a:t>
            </a:r>
            <a:endParaRPr lang="en-GB" sz="2400">
              <a:solidFill>
                <a:schemeClr val="dk1"/>
              </a:solidFill>
              <a:ea typeface="+mn-lt"/>
              <a:cs typeface="+mn-lt"/>
            </a:endParaRPr>
          </a:p>
          <a:p>
            <a:pPr marL="0" indent="0" defTabSz="984240">
              <a:buNone/>
              <a:tabLst>
                <a:tab pos="536400" algn="l"/>
              </a:tabLst>
            </a:pPr>
            <a:endParaRPr lang="en-GB" sz="2000" spc="-1">
              <a:solidFill>
                <a:schemeClr val="dk1"/>
              </a:solidFill>
              <a:latin typeface="Arial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b="1" spc="-1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2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3/3/2025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11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ADC17-2D0A-5F39-BE86-79D170D2A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3FB93406-5C29-32D0-3CD5-4FE340770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Ra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4A63A2F4-519A-F43D-D5C0-7B39E79A4D7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8964360" cy="468349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b="1" spc="-1">
                <a:solidFill>
                  <a:schemeClr val="dk1"/>
                </a:solidFill>
                <a:latin typeface="Aptos"/>
                <a:cs typeface="Arial"/>
              </a:rPr>
              <a:t>Data retention policy:</a:t>
            </a:r>
            <a:endParaRPr lang="en-GB" spc="-1">
              <a:solidFill>
                <a:schemeClr val="dk1"/>
              </a:solidFill>
              <a:latin typeface="Arial"/>
              <a:cs typeface="Arial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Version approved by CPS</a:t>
            </a:r>
            <a:endParaRPr lang="en-GB" b="1" spc="-1">
              <a:solidFill>
                <a:schemeClr val="dk1"/>
              </a:solidFill>
              <a:latin typeface="Aptos"/>
              <a:ea typeface="+mn-lt"/>
              <a:cs typeface="+mn-lt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rial"/>
                <a:cs typeface="Arial"/>
              </a:rPr>
              <a:t>Next steps</a:t>
            </a:r>
          </a:p>
          <a:p>
            <a:pPr marL="800100" lvl="1" indent="-3429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rial"/>
                <a:cs typeface="Arial"/>
              </a:rPr>
              <a:t>Announcement to CPS, users</a:t>
            </a:r>
          </a:p>
          <a:p>
            <a:pPr marL="800100" lvl="1" indent="-3429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rial"/>
                <a:cs typeface="Arial"/>
              </a:rPr>
              <a:t>Enforcement after X months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400" b="1" spc="-1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b="1" spc="-1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9C1A5DE-F78D-E24E-598F-85596697F6EC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DFDBB7AE-A550-2A3C-1A75-281ADBAEFA34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3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93D05491-2115-3CF3-E20C-5C87FC0CD5DB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3/3/2025</a:t>
            </a:fld>
            <a:endParaRPr lang="en-US"/>
          </a:p>
        </p:txBody>
      </p:sp>
      <p:pic>
        <p:nvPicPr>
          <p:cNvPr id="2" name="Picture 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1358BC6-50A6-28FC-AAA1-D0E7EAEEE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443" y="2202568"/>
            <a:ext cx="5458973" cy="244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540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84CF34-6D4F-90C5-C145-F4E2C9F79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5E1DD785-1E46-9438-083B-E6A217F7E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SLS2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84D6FA84-AD6A-DA05-7FBD-489A299692CD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8964360" cy="468349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b="1" spc="-1">
                <a:solidFill>
                  <a:schemeClr val="dk1"/>
                </a:solidFill>
                <a:latin typeface="Aptos"/>
                <a:cs typeface="Arial"/>
              </a:rPr>
              <a:t>Storage</a:t>
            </a:r>
            <a:r>
              <a:rPr lang="en-GB" sz="2400" b="1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:</a:t>
            </a:r>
            <a:endParaRPr lang="en-US">
              <a:solidFill>
                <a:schemeClr val="dk1"/>
              </a:solidFill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New storage system integration ongoing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  <a:cs typeface="Arial"/>
              </a:rPr>
              <a:t>Final version of storage layout and permissions: </a:t>
            </a:r>
            <a:r>
              <a:rPr lang="en-GB" sz="2400" spc="-1">
                <a:solidFill>
                  <a:schemeClr val="dk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current version</a:t>
            </a:r>
            <a:endParaRPr lang="en-GB" sz="2400" spc="-1">
              <a:solidFill>
                <a:schemeClr val="dk1"/>
              </a:solidFill>
              <a:ea typeface="+mn-lt"/>
              <a:cs typeface="+mn-lt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Currently on track for new storage prod end of March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latin typeface="Arial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b="1" spc="-1">
                <a:solidFill>
                  <a:schemeClr val="dk1"/>
                </a:solidFill>
                <a:latin typeface="Arial"/>
                <a:cs typeface="Arial"/>
              </a:rPr>
              <a:t>Compute: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rial"/>
                <a:cs typeface="Arial"/>
              </a:rPr>
              <a:t>New 4xL40S node for </a:t>
            </a:r>
            <a:r>
              <a:rPr lang="en-GB" sz="2400" spc="-1" err="1">
                <a:solidFill>
                  <a:schemeClr val="dk1"/>
                </a:solidFill>
                <a:latin typeface="Arial"/>
                <a:cs typeface="Arial"/>
              </a:rPr>
              <a:t>cSAXS</a:t>
            </a:r>
            <a:r>
              <a:rPr lang="en-GB" sz="2400" spc="-1">
                <a:solidFill>
                  <a:schemeClr val="dk1"/>
                </a:solidFill>
                <a:latin typeface="Arial"/>
                <a:cs typeface="Arial"/>
              </a:rPr>
              <a:t> in production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rial"/>
                <a:cs typeface="Arial"/>
              </a:rPr>
              <a:t>MX testing code – feedback on required nodes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rial"/>
                <a:cs typeface="Arial"/>
              </a:rPr>
              <a:t>Finalization of prod shared compute system ongoing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rial"/>
                <a:cs typeface="Arial"/>
              </a:rPr>
              <a:t>Waiting for feedback on next purchases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latin typeface="Arial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b="1" spc="-1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830812F6-22F8-6381-901B-95257BE71B00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292DCA9A-FC2E-CAD7-CD3F-064058B15B19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4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EB849FBF-BEFF-7893-813E-E52AFD47A8C1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3/3/2025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358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F0BF6C-D87B-2D65-9B37-186DB049F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644BBC60-55E4-1405-5F9A-E005095E1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SLS2 – resources forecast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499E0A9-3229-3A07-C22B-BED5EF816602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BC74F860-1069-08B1-6A3F-2C32D1A0E289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5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A62D00EF-945B-1B9E-1C88-110482AE4537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3/3/2025</a:t>
            </a:fld>
            <a:endParaRPr lang="en-US"/>
          </a:p>
        </p:txBody>
      </p:sp>
      <p:graphicFrame>
        <p:nvGraphicFramePr>
          <p:cNvPr id="2" name="Chart 1" descr="Chart type: Clustered Column, Line. 'Cores', 'Storage (PB)', 'Storage (GB/s)' by 'Field1'&#10;&#10;Description automatically generated">
            <a:extLst>
              <a:ext uri="{FF2B5EF4-FFF2-40B4-BE49-F238E27FC236}">
                <a16:creationId xmlns:a16="http://schemas.microsoft.com/office/drawing/2014/main" id="{BFADF210-13B4-4BD5-86E2-9AAE7B1B60EC}"/>
              </a:ext>
              <a:ext uri="{147F2762-F138-4A5C-976F-8EAC2B608ADB}">
                <a16:predDERef xmlns:a16="http://schemas.microsoft.com/office/drawing/2014/main" pred="{3907DB6C-364E-4A38-A064-38AF96B2B229}"/>
              </a:ext>
            </a:extLst>
          </p:cNvPr>
          <p:cNvGraphicFramePr>
            <a:graphicFrameLocks/>
          </p:cNvGraphicFramePr>
          <p:nvPr/>
        </p:nvGraphicFramePr>
        <p:xfrm>
          <a:off x="6245302" y="1334074"/>
          <a:ext cx="5943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 descr="A graph with blue line&#10;&#10;AI-generated content may be incorrect.">
            <a:extLst>
              <a:ext uri="{FF2B5EF4-FFF2-40B4-BE49-F238E27FC236}">
                <a16:creationId xmlns:a16="http://schemas.microsoft.com/office/drawing/2014/main" id="{000A44C2-5BC9-3578-33CE-D9D371FC3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" y="1542877"/>
            <a:ext cx="6296025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192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8E372-7584-4A98-6618-8AE06DEF5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40FBD05E-46CD-7710-747B-8099E80D9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err="1">
                <a:solidFill>
                  <a:schemeClr val="dk1"/>
                </a:solidFill>
                <a:latin typeface="Aptos"/>
              </a:rPr>
              <a:t>SwissFEL</a:t>
            </a:r>
            <a:endParaRPr lang="en-US" err="1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C0BDEECE-D939-72E7-6EDA-E89C8F84FE2E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8964360" cy="468349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b="1" spc="-1">
                <a:solidFill>
                  <a:schemeClr val="dk1"/>
                </a:solidFill>
                <a:latin typeface="Aptos"/>
                <a:cs typeface="Arial"/>
              </a:rPr>
              <a:t>OSFA -&gt; WHGA</a:t>
            </a:r>
            <a:r>
              <a:rPr lang="en-GB" sz="2400" b="1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 migration:</a:t>
            </a:r>
            <a:endParaRPr lang="en-US">
              <a:solidFill>
                <a:schemeClr val="dk1"/>
              </a:solidFill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Testing network setup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AIT patched </a:t>
            </a:r>
            <a:r>
              <a:rPr lang="en-GB" sz="2400" spc="-1" err="1">
                <a:solidFill>
                  <a:schemeClr val="dk1"/>
                </a:solidFill>
                <a:ea typeface="+mn-lt"/>
                <a:cs typeface="+mn-lt"/>
              </a:rPr>
              <a:t>fibers</a:t>
            </a:r>
            <a:r>
              <a:rPr lang="en-GB" sz="2400" spc="-1">
                <a:solidFill>
                  <a:schemeClr val="dk1"/>
                </a:solidFill>
                <a:ea typeface="+mn-lt"/>
                <a:cs typeface="+mn-lt"/>
              </a:rPr>
              <a:t> between two rooms, tests will begin this week</a:t>
            </a:r>
            <a:endParaRPr lang="en-GB" sz="2400" spc="-1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b="1" spc="-1">
                <a:solidFill>
                  <a:schemeClr val="dk1"/>
                </a:solidFill>
                <a:latin typeface="Arial"/>
                <a:cs typeface="Arial"/>
              </a:rPr>
              <a:t>General: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rial"/>
                <a:cs typeface="Arial"/>
              </a:rPr>
              <a:t>Extending warranties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rial"/>
                <a:cs typeface="Arial"/>
              </a:rPr>
              <a:t>Note: </a:t>
            </a:r>
            <a:r>
              <a:rPr lang="en-GB" sz="2000" spc="-1">
                <a:solidFill>
                  <a:schemeClr val="dk1"/>
                </a:solidFill>
                <a:ea typeface="+mn-lt"/>
                <a:cs typeface="+mn-lt"/>
              </a:rPr>
              <a:t>warranties are getting in general more expensive, and for switches they seem comparable to brand new appliances with 5y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rial"/>
                <a:cs typeface="Arial"/>
              </a:rPr>
              <a:t>Ra reservation nodes self-service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rial"/>
                <a:cs typeface="Arial"/>
              </a:rPr>
              <a:t>Web frontend backed-up by Ra Resources API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rial"/>
                <a:cs typeface="Arial"/>
              </a:rPr>
              <a:t>Initial feedback good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rial"/>
                <a:cs typeface="Arial"/>
              </a:rPr>
              <a:t>Collaboration with 7901 on web design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latin typeface="Arial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b="1" spc="-1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C55AC00E-8A8A-EA9A-F8C6-6F4EA6E602E2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5975604A-51DF-4FDD-3A31-885A9E34AD6C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6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CC5EA8E3-56C5-F70B-9EFF-BA8C01B66542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3/3/2025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87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4200" spc="-1">
                <a:solidFill>
                  <a:schemeClr val="lt1"/>
                </a:solidFill>
                <a:latin typeface="Aptos"/>
              </a:rPr>
              <a:t>Thanks to everybody!</a:t>
            </a:r>
            <a:endParaRPr lang="en-GB" sz="42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B8135E20-4580-44FA-A176-928B366603F1}" type="slidenum">
              <a:t>7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fld id="{95F1E2A0-8431-49D8-9E2E-B51DB5415301}" type="datetime1">
              <a:rPr lang="en-US"/>
              <a:t>3/3/2025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7</Slides>
  <Notes>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Benutzerdefiniertes Design</vt:lpstr>
      <vt:lpstr>Benutzerdefiniertes Design</vt:lpstr>
      <vt:lpstr>Benutzerdefiniertes Design</vt:lpstr>
      <vt:lpstr>7904 update</vt:lpstr>
      <vt:lpstr>Ra</vt:lpstr>
      <vt:lpstr>Ra</vt:lpstr>
      <vt:lpstr>SLS2</vt:lpstr>
      <vt:lpstr>SLS2 – resources forecast</vt:lpstr>
      <vt:lpstr>SwissFEL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PPT-Vorlagen</dc:title>
  <dc:subject/>
  <dc:creator>Leonardo Sala</dc:creator>
  <dc:description>erstellt durch Vorlagenbauer.ch</dc:description>
  <cp:revision>2</cp:revision>
  <dcterms:created xsi:type="dcterms:W3CDTF">2024-06-26T20:57:43Z</dcterms:created>
  <dcterms:modified xsi:type="dcterms:W3CDTF">2025-03-03T11:33:45Z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  <property fmtid="{D5CDD505-2E9C-101B-9397-08002B2CF9AE}" pid="4" name="PresentationFormat">
    <vt:lpwstr>Breitbild</vt:lpwstr>
  </property>
  <property fmtid="{D5CDD505-2E9C-101B-9397-08002B2CF9AE}" pid="5" name="Slides">
    <vt:r8>41</vt:r8>
  </property>
</Properties>
</file>