
<file path=[Content_Types].xml><?xml version="1.0" encoding="utf-8"?>
<Types xmlns="http://schemas.openxmlformats.org/package/2006/content-types">
  <Default Extension="png" ContentType="image/pn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352" r:id="rId4"/>
    <p:sldId id="381" r:id="rId5"/>
    <p:sldId id="406" r:id="rId6"/>
    <p:sldId id="385" r:id="rId7"/>
    <p:sldId id="389" r:id="rId8"/>
    <p:sldId id="405" r:id="rId9"/>
    <p:sldId id="390" r:id="rId10"/>
    <p:sldId id="398" r:id="rId11"/>
    <p:sldId id="399" r:id="rId12"/>
    <p:sldId id="394" r:id="rId13"/>
    <p:sldId id="393" r:id="rId14"/>
    <p:sldId id="367" r:id="rId15"/>
  </p:sldIdLst>
  <p:sldSz cx="12192000" cy="6858000"/>
  <p:notesSz cx="7559675" cy="10691813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478"/>
    <a:srgbClr val="B9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13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FD7946-1C08-4725-85DE-1C723FAE02FE}" type="datetimeFigureOut">
              <a:rPr lang="en-CH" smtClean="0"/>
              <a:t>01/04/2025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573088" y="1336675"/>
            <a:ext cx="6413500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CB5DCF-0E9B-472F-9D15-8D5A7646C73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89321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054732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94752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90387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3313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051300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73087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02775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7299298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765897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31393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448844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CB5DCF-0E9B-472F-9D15-8D5A7646C734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978070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372600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675684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9516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/>
          </p:nvPr>
        </p:nvSpPr>
        <p:spPr>
          <a:xfrm>
            <a:off x="372600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/>
          </p:nvPr>
        </p:nvSpPr>
        <p:spPr>
          <a:xfrm>
            <a:off x="675684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BD2FD37-FE17-4522-9B22-27979BA9E9E0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4B2EC3D-6E65-4009-8BC9-FD2A04D0C676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0F99268-EEFE-4573-9E88-4DA1A0C937A2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D2AE061-A794-4736-A78E-D504E8E2738A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378BBF2-FAE7-45FB-AA22-4C3C679C6444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695160" y="278280"/>
            <a:ext cx="8964360" cy="375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112BDFF-3BE5-4272-B2DF-80C4C20CAFBD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F976950-BCDB-4A09-A194-0446DDBD479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0B85A3D-5022-4B0C-A1BD-7C67D322976B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1E4A1D5-C7FD-4A00-A787-3006E869011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4977385A-B639-4DEC-AA66-6D2F597AD3D0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ACE28CE-A0F4-490F-885A-29796B562B17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/>
          </p:nvPr>
        </p:nvSpPr>
        <p:spPr>
          <a:xfrm>
            <a:off x="372600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/>
          </p:nvPr>
        </p:nvSpPr>
        <p:spPr>
          <a:xfrm>
            <a:off x="6756840" y="137664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/>
          </p:nvPr>
        </p:nvSpPr>
        <p:spPr>
          <a:xfrm>
            <a:off x="69516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/>
          </p:nvPr>
        </p:nvSpPr>
        <p:spPr>
          <a:xfrm>
            <a:off x="372600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/>
          </p:nvPr>
        </p:nvSpPr>
        <p:spPr>
          <a:xfrm>
            <a:off x="6756840" y="3802680"/>
            <a:ext cx="288612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8473847-4C51-4498-A6C2-B3FC2DA849B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695160" y="278280"/>
            <a:ext cx="8964360" cy="3755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>
              <a:buNone/>
            </a:pPr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5288760" y="380268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de-DE" sz="18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6951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5288760" y="1376640"/>
            <a:ext cx="437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695160" y="3802680"/>
            <a:ext cx="8964360" cy="22150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w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14E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19"/>
          <p:cNvPicPr/>
          <p:nvPr/>
        </p:nvPicPr>
        <p:blipFill>
          <a:blip r:embed="rId1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pic>
        <p:nvPicPr>
          <p:cNvPr id="7" name="Grafik 6"/>
          <p:cNvPicPr/>
          <p:nvPr/>
        </p:nvPicPr>
        <p:blipFill>
          <a:blip r:embed="rId15"/>
          <a:stretch/>
        </p:blipFill>
        <p:spPr>
          <a:xfrm>
            <a:off x="1440" y="1440"/>
            <a:ext cx="12188880" cy="6854400"/>
          </a:xfrm>
          <a:prstGeom prst="rect">
            <a:avLst/>
          </a:prstGeom>
          <a:ln w="0"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  <a:buNone/>
            </a:pPr>
            <a:r>
              <a:rPr lang="en-GB" sz="4200" b="1" strike="noStrike" spc="-1">
                <a:solidFill>
                  <a:srgbClr val="FFFFFF"/>
                </a:solidFill>
                <a:latin typeface="Aptos"/>
              </a:rPr>
              <a:t>Add Title</a:t>
            </a:r>
            <a:endParaRPr lang="de-DE" sz="42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rgbClr val="FFFFFF"/>
                </a:solidFill>
                <a:latin typeface="Aptos"/>
              </a:rPr>
              <a:t>Author</a:t>
            </a:r>
            <a:endParaRPr lang="de-DE" sz="16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body"/>
          </p:nvPr>
        </p:nvSpPr>
        <p:spPr>
          <a:xfrm>
            <a:off x="695160" y="612936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>
                <a:solidFill>
                  <a:srgbClr val="FFFFFF"/>
                </a:solidFill>
                <a:latin typeface="Aptos"/>
              </a:rPr>
              <a:t>Location, DD Month YYYY</a:t>
            </a:r>
            <a:endParaRPr lang="de-DE" sz="1600" b="0" strike="noStrike" spc="-1">
              <a:solidFill>
                <a:srgbClr val="000000"/>
              </a:solidFill>
              <a:latin typeface="Aptos"/>
            </a:endParaRPr>
          </a:p>
        </p:txBody>
      </p:sp>
      <p:pic>
        <p:nvPicPr>
          <p:cNvPr id="5" name="Grafik 12"/>
          <p:cNvPicPr/>
          <p:nvPr/>
        </p:nvPicPr>
        <p:blipFill>
          <a:blip r:embed="rId16"/>
          <a:stretch/>
        </p:blipFill>
        <p:spPr>
          <a:xfrm>
            <a:off x="631080" y="358560"/>
            <a:ext cx="1773360" cy="729720"/>
          </a:xfrm>
          <a:prstGeom prst="rect">
            <a:avLst/>
          </a:prstGeom>
          <a:ln w="0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19"/>
          <p:cNvPicPr/>
          <p:nvPr/>
        </p:nvPicPr>
        <p:blipFill>
          <a:blip r:embed="rId14"/>
          <a:stretch/>
        </p:blipFill>
        <p:spPr>
          <a:xfrm>
            <a:off x="10614960" y="305280"/>
            <a:ext cx="881280" cy="362520"/>
          </a:xfrm>
          <a:prstGeom prst="rect">
            <a:avLst/>
          </a:prstGeom>
          <a:ln w="0">
            <a:noFill/>
          </a:ln>
        </p:spPr>
      </p:pic>
      <p:sp>
        <p:nvSpPr>
          <p:cNvPr id="43" name="PlaceHolder 1"/>
          <p:cNvSpPr>
            <a:spLocks noGrp="1"/>
          </p:cNvSpPr>
          <p:nvPr>
            <p:ph type="body"/>
          </p:nvPr>
        </p:nvSpPr>
        <p:spPr>
          <a:xfrm>
            <a:off x="695160" y="1376640"/>
            <a:ext cx="8964360" cy="4644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ptos"/>
              </a:rPr>
              <a:t>Add Content</a:t>
            </a:r>
            <a:endParaRPr lang="de-DE" sz="2000" b="0" strike="noStrike" spc="-1">
              <a:solidFill>
                <a:srgbClr val="000000"/>
              </a:solidFill>
              <a:latin typeface="Aptos"/>
            </a:endParaRPr>
          </a:p>
          <a:p>
            <a:pPr marL="252000" lvl="1" indent="-25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pos="5364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ptos"/>
              </a:rPr>
              <a:t>Second Level</a:t>
            </a:r>
            <a:endParaRPr lang="de-DE" sz="2000" b="0" strike="noStrike" spc="-1">
              <a:solidFill>
                <a:srgbClr val="000000"/>
              </a:solidFill>
              <a:latin typeface="Aptos"/>
            </a:endParaRPr>
          </a:p>
          <a:p>
            <a:pPr marL="504000" lvl="2" indent="-252000">
              <a:lnSpc>
                <a:spcPct val="100000"/>
              </a:lnSpc>
              <a:spcBef>
                <a:spcPts val="601"/>
              </a:spcBef>
              <a:buClr>
                <a:srgbClr val="000000"/>
              </a:buClr>
              <a:buFont typeface="Aptos"/>
              <a:buChar char="•"/>
              <a:tabLst>
                <a:tab pos="536400" algn="l"/>
              </a:tabLst>
            </a:pPr>
            <a:r>
              <a:rPr lang="en-GB" sz="2000" b="0" strike="noStrike" spc="-1">
                <a:solidFill>
                  <a:srgbClr val="000000"/>
                </a:solidFill>
                <a:latin typeface="Aptos"/>
              </a:rPr>
              <a:t>Third Level</a:t>
            </a:r>
            <a:endParaRPr lang="de-DE" sz="2000" b="0" strike="noStrike" spc="-1">
              <a:solidFill>
                <a:srgbClr val="000000"/>
              </a:solidFill>
              <a:latin typeface="Aptos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dt" idx="1"/>
          </p:nvPr>
        </p:nvSpPr>
        <p:spPr>
          <a:xfrm>
            <a:off x="9875880" y="6404400"/>
            <a:ext cx="162036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algn="r">
              <a:lnSpc>
                <a:spcPct val="100000"/>
              </a:lnSpc>
              <a:buNone/>
              <a:defRPr lang="de-CH" sz="1000" b="0" strike="noStrike" spc="-1">
                <a:solidFill>
                  <a:srgbClr val="000000"/>
                </a:solidFill>
                <a:latin typeface="Aptos"/>
              </a:defRPr>
            </a:lvl1pPr>
          </a:lstStyle>
          <a:p>
            <a:pPr algn="r">
              <a:lnSpc>
                <a:spcPct val="100000"/>
              </a:lnSpc>
              <a:buNone/>
            </a:pPr>
            <a:r>
              <a:rPr lang="de-CH" sz="1000" b="0" strike="noStrike" spc="-1">
                <a:solidFill>
                  <a:srgbClr val="000000"/>
                </a:solidFill>
                <a:latin typeface="Aptos"/>
              </a:rPr>
              <a:t>&lt;date/time&gt;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ftr" idx="2"/>
          </p:nvPr>
        </p:nvSpPr>
        <p:spPr>
          <a:xfrm>
            <a:off x="1614600" y="6404400"/>
            <a:ext cx="804492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GB" sz="1000" b="0" strike="noStrike" spc="-1">
                <a:solidFill>
                  <a:srgbClr val="000000"/>
                </a:solidFill>
                <a:latin typeface="Aptos"/>
              </a:defRPr>
            </a:lvl1pPr>
          </a:lstStyle>
          <a:p>
            <a:pPr>
              <a:lnSpc>
                <a:spcPct val="100000"/>
              </a:lnSpc>
              <a:buNone/>
            </a:pPr>
            <a:r>
              <a:rPr lang="en-GB" sz="1000" b="0" strike="noStrike" spc="-1">
                <a:solidFill>
                  <a:srgbClr val="000000"/>
                </a:solidFill>
                <a:latin typeface="Aptos"/>
              </a:rPr>
              <a:t>&lt;footer&gt;</a:t>
            </a:r>
            <a:endParaRPr lang="en-US" sz="1000" b="0" strike="noStrike" spc="-1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sldNum" idx="3"/>
          </p:nvPr>
        </p:nvSpPr>
        <p:spPr>
          <a:xfrm>
            <a:off x="695160" y="6404400"/>
            <a:ext cx="703080" cy="143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>
              <a:lnSpc>
                <a:spcPct val="100000"/>
              </a:lnSpc>
              <a:buNone/>
              <a:defRPr lang="en-GB" sz="1000" b="0" strike="noStrike" spc="-1">
                <a:solidFill>
                  <a:srgbClr val="000000"/>
                </a:solidFill>
                <a:latin typeface="Aptos"/>
              </a:defRPr>
            </a:lvl1pPr>
          </a:lstStyle>
          <a:p>
            <a:pPr>
              <a:lnSpc>
                <a:spcPct val="100000"/>
              </a:lnSpc>
              <a:buNone/>
            </a:pPr>
            <a:fld id="{1D7E4E66-677B-4696-88B3-8C1DAC28C97C}" type="slidenum">
              <a:rPr lang="en-GB" sz="1000" b="0" strike="noStrike" spc="-1">
                <a:solidFill>
                  <a:srgbClr val="000000"/>
                </a:solidFill>
                <a:latin typeface="Aptos"/>
              </a:rPr>
              <a:t>‹#›</a:t>
            </a:fld>
            <a:endParaRPr lang="en-US" sz="1000" b="0" strike="noStrike" spc="-1"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title"/>
          </p:nvPr>
        </p:nvSpPr>
        <p:spPr>
          <a:xfrm>
            <a:off x="695160" y="27828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trike="noStrike" spc="-1">
                <a:solidFill>
                  <a:srgbClr val="000000"/>
                </a:solidFill>
                <a:latin typeface="Aptos"/>
              </a:rPr>
              <a:t>Add Title</a:t>
            </a:r>
            <a:endParaRPr lang="de-DE" sz="2600" b="0" strike="noStrike" spc="-1">
              <a:solidFill>
                <a:srgbClr val="000000"/>
              </a:solidFill>
              <a:latin typeface="Apto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0.png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5.png"/><Relationship Id="rId5" Type="http://schemas.openxmlformats.org/officeDocument/2006/relationships/image" Target="../media/image23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0.png"/><Relationship Id="rId4" Type="http://schemas.openxmlformats.org/officeDocument/2006/relationships/image" Target="../media/image3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695160" y="1445760"/>
            <a:ext cx="8044920" cy="20077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92000"/>
              </a:lnSpc>
            </a:pPr>
            <a:r>
              <a:rPr lang="en-GB" sz="4200" b="1" strike="noStrike" spc="-1" dirty="0">
                <a:solidFill>
                  <a:srgbClr val="FFFFFF"/>
                </a:solidFill>
                <a:latin typeface="Aptos"/>
              </a:rPr>
              <a:t>Echo-enabled harmonics generation (EEHG) beamtime</a:t>
            </a:r>
            <a:endParaRPr lang="de-DE" sz="42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695160" y="5841360"/>
            <a:ext cx="5292360" cy="287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b="0" strike="noStrike" spc="-1" dirty="0">
                <a:solidFill>
                  <a:srgbClr val="FFFFFF"/>
                </a:solidFill>
                <a:latin typeface="Aptos"/>
              </a:rPr>
              <a:t>Wenxiang Hu</a:t>
            </a:r>
            <a:r>
              <a:rPr lang="en-GB" sz="1600" spc="-1" dirty="0">
                <a:solidFill>
                  <a:srgbClr val="FFFFFF"/>
                </a:solidFill>
                <a:latin typeface="Aptos"/>
              </a:rPr>
              <a:t> on behalf on the HERO team</a:t>
            </a:r>
            <a:endParaRPr lang="de-DE" sz="1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/>
          </p:nvPr>
        </p:nvSpPr>
        <p:spPr>
          <a:xfrm>
            <a:off x="695160" y="6129000"/>
            <a:ext cx="5292360" cy="251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1"/>
              </a:spcBef>
              <a:buNone/>
              <a:tabLst>
                <a:tab pos="0" algn="l"/>
              </a:tabLst>
            </a:pPr>
            <a:r>
              <a:rPr lang="en-GB" sz="1600" spc="-1" dirty="0">
                <a:solidFill>
                  <a:srgbClr val="FFFFFF"/>
                </a:solidFill>
                <a:latin typeface="Aptos"/>
              </a:rPr>
              <a:t>01</a:t>
            </a:r>
            <a:r>
              <a:rPr lang="en-GB" sz="1600" b="0" strike="noStrike" spc="-1" dirty="0">
                <a:solidFill>
                  <a:srgbClr val="FFFFFF"/>
                </a:solidFill>
                <a:latin typeface="Aptos"/>
              </a:rPr>
              <a:t>/04/2025</a:t>
            </a:r>
            <a:endParaRPr lang="de-DE" sz="1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88" name="PlaceHolder 4"/>
          <p:cNvSpPr>
            <a:spLocks noGrp="1"/>
          </p:cNvSpPr>
          <p:nvPr>
            <p:ph type="subTitle"/>
          </p:nvPr>
        </p:nvSpPr>
        <p:spPr>
          <a:xfrm>
            <a:off x="695160" y="3789000"/>
            <a:ext cx="8044920" cy="107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buNone/>
            </a:pPr>
            <a:r>
              <a:rPr lang="en-US" sz="3200" b="0" strike="noStrike" spc="-1" dirty="0" err="1">
                <a:solidFill>
                  <a:schemeClr val="bg1"/>
                </a:solidFill>
                <a:latin typeface="Aptos"/>
              </a:rPr>
              <a:t>SwissFEL</a:t>
            </a:r>
            <a:r>
              <a:rPr lang="en-US" sz="3200" b="0" strike="noStrike" spc="-1" dirty="0">
                <a:solidFill>
                  <a:schemeClr val="bg1"/>
                </a:solidFill>
                <a:latin typeface="Aptos"/>
              </a:rPr>
              <a:t> Progres</a:t>
            </a:r>
            <a:r>
              <a:rPr lang="en-US" sz="3200" spc="-1" dirty="0">
                <a:solidFill>
                  <a:schemeClr val="bg1"/>
                </a:solidFill>
                <a:latin typeface="Aptos"/>
              </a:rPr>
              <a:t>s Meeting</a:t>
            </a:r>
            <a:endParaRPr lang="en-US" sz="3200" b="0" strike="noStrike" spc="-1" dirty="0">
              <a:solidFill>
                <a:schemeClr val="bg1"/>
              </a:solidFill>
              <a:latin typeface="Apto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trike="noStrike" spc="-1" dirty="0">
                <a:solidFill>
                  <a:srgbClr val="000000"/>
                </a:solidFill>
                <a:latin typeface="Aptos"/>
              </a:rPr>
              <a:t>Scanning B2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10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02569D4B-004B-4091-839B-EC70C05B74F0}"/>
              </a:ext>
            </a:extLst>
          </p:cNvPr>
          <p:cNvSpPr/>
          <p:nvPr/>
        </p:nvSpPr>
        <p:spPr>
          <a:xfrm>
            <a:off x="678240" y="835242"/>
            <a:ext cx="5417760" cy="29238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Idea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From the 1D expression for bunching, expecting two “islands”, with two optimal working points.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endParaRPr lang="en-GB" sz="1600" spc="-1" dirty="0">
              <a:solidFill>
                <a:srgbClr val="000000"/>
              </a:solidFill>
              <a:latin typeface="Aptos"/>
            </a:endParaRP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Conclusion</a:t>
            </a:r>
          </a:p>
          <a:p>
            <a:pPr marL="285750" indent="-285750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Two islands show up, which is qualitatively consistent with the expectation.</a:t>
            </a:r>
          </a:p>
          <a:p>
            <a:pPr marL="285750" indent="-28575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“Right island” is wider.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The </a:t>
            </a:r>
            <a:r>
              <a:rPr lang="en-GB" sz="1600" spc="-1" dirty="0" err="1">
                <a:solidFill>
                  <a:srgbClr val="000000"/>
                </a:solidFill>
                <a:latin typeface="Aptos"/>
              </a:rPr>
              <a:t>center</a:t>
            </a:r>
            <a:r>
              <a:rPr lang="en-GB" sz="1600" spc="-1" dirty="0">
                <a:solidFill>
                  <a:srgbClr val="000000"/>
                </a:solidFill>
                <a:latin typeface="Aptos"/>
              </a:rPr>
              <a:t> of two islands is slightly smaller than expected, possibly due to the long undulator line we enabled.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CF19E0-0B5E-44B4-BEB6-FF22D9F8DB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3120" y="3988004"/>
            <a:ext cx="3048000" cy="228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580AA9B-26B0-437F-B24E-CDBE36D1AA26}"/>
              </a:ext>
            </a:extLst>
          </p:cNvPr>
          <p:cNvSpPr txBox="1"/>
          <p:nvPr/>
        </p:nvSpPr>
        <p:spPr>
          <a:xfrm>
            <a:off x="2586424" y="3923090"/>
            <a:ext cx="18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ptos"/>
              </a:rPr>
              <a:t>Averaged spectrum</a:t>
            </a:r>
            <a:endParaRPr lang="en-CH" sz="1400" dirty="0">
              <a:latin typeface="Apto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9A60DF-881E-4836-B952-74A11DF27E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5129" y="967354"/>
            <a:ext cx="3695897" cy="24616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240BDE8-FAE6-4495-A2EB-4CFBAAA8167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003" y="4160910"/>
            <a:ext cx="2824255" cy="21169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542A929-2813-40ED-8CFE-2C7F629163C2}"/>
                  </a:ext>
                </a:extLst>
              </p:cNvPr>
              <p:cNvSpPr txBox="1"/>
              <p:nvPr/>
            </p:nvSpPr>
            <p:spPr>
              <a:xfrm>
                <a:off x="7307183" y="3899300"/>
                <a:ext cx="369589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dirty="0">
                    <a:latin typeface="Aptos" panose="020B0004020202020204"/>
                  </a:rPr>
                  <a:t>Analytical results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=6.23</m:t>
                    </m:r>
                  </m:oMath>
                </a14:m>
                <a:r>
                  <a:rPr lang="en-GB" sz="1400" dirty="0">
                    <a:latin typeface="Aptos" panose="020B0004020202020204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=7.22</m:t>
                    </m:r>
                  </m:oMath>
                </a14:m>
                <a:br>
                  <a:rPr lang="en-GB" sz="1400" dirty="0">
                    <a:latin typeface="Aptos" panose="020B0004020202020204"/>
                  </a:rPr>
                </a:br>
                <a:r>
                  <a:rPr lang="en-GB" sz="1400" dirty="0">
                    <a:latin typeface="Aptos" panose="020B0004020202020204"/>
                  </a:rPr>
                  <a:t>(estimated using experimental condition)</a:t>
                </a:r>
                <a:endParaRPr lang="en-CH" sz="1400" dirty="0">
                  <a:latin typeface="Aptos" panose="020B0004020202020204"/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542A929-2813-40ED-8CFE-2C7F629163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7183" y="3899300"/>
                <a:ext cx="3695896" cy="523220"/>
              </a:xfrm>
              <a:prstGeom prst="rect">
                <a:avLst/>
              </a:prstGeom>
              <a:blipFill>
                <a:blip r:embed="rId7"/>
                <a:stretch>
                  <a:fillRect l="-330" t="-2353" b="-1176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94613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trike="noStrike" spc="-1" dirty="0">
                <a:solidFill>
                  <a:srgbClr val="000000"/>
                </a:solidFill>
                <a:latin typeface="Aptos"/>
              </a:rPr>
              <a:t>Summary: experiment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11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CB7180E1-F6FE-4430-BE28-A40BFDE7AB3F}"/>
              </a:ext>
            </a:extLst>
          </p:cNvPr>
          <p:cNvSpPr/>
          <p:nvPr/>
        </p:nvSpPr>
        <p:spPr>
          <a:xfrm>
            <a:off x="678240" y="1113840"/>
            <a:ext cx="10374459" cy="364715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We are able to find EEHG signal at ~71 harmonics: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AutoNum type="arabicParenBoth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Both seed lasers perform similarly, and their performance is comparable to previous beamtime.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We are unable to optimize the output: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AutoNum type="arabicParenBoth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The new injector configuration, though reducing energy spread by 50%, has mismatch, beam loss and MBI issues. Potentially, these effects prevent a stable EEHG setup. 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FontTx/>
              <a:buAutoNum type="arabicParenBoth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With a similar machine configuration as last time, the pulse energy is about 50% smaller while the bandwidth is about 3 times larger compared with previous results.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AutoNum type="arabicParenBoth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As the beam quality doesn’t seem to be worse, further investigation is needed.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AutoNum type="arabicParenBoth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We do not find signal at higher harmonics.</a:t>
            </a:r>
          </a:p>
          <a:p>
            <a:pPr marL="285840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We study the optimized parameters for EEHG under current settings and perform a few scans for characterization.</a:t>
            </a:r>
          </a:p>
          <a:p>
            <a:pPr lvl="1">
              <a:spcBef>
                <a:spcPts val="600"/>
              </a:spcBef>
              <a:buClr>
                <a:srgbClr val="000000"/>
              </a:buClr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(1) EEHG characteristics are qualitatively consistent with expectation.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AutoNum type="arabicParenBoth"/>
            </a:pPr>
            <a:endParaRPr lang="en-GB" sz="1600" spc="-1" dirty="0">
              <a:solidFill>
                <a:srgbClr val="000000"/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6240604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trike="noStrike" spc="-1" dirty="0">
                <a:solidFill>
                  <a:srgbClr val="000000"/>
                </a:solidFill>
                <a:latin typeface="Aptos"/>
              </a:rPr>
              <a:t>Outlook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12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CB7180E1-F6FE-4430-BE28-A40BFDE7AB3F}"/>
              </a:ext>
            </a:extLst>
          </p:cNvPr>
          <p:cNvSpPr/>
          <p:nvPr/>
        </p:nvSpPr>
        <p:spPr>
          <a:xfrm>
            <a:off x="678240" y="1113840"/>
            <a:ext cx="10054863" cy="523220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Simulation: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Start-to-end electron phase space simulation for most flat phase space.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EEHG seeding simulation considering various degrading effects.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For next beamtime: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Going to lower harmonics (for example, 200 eV) by lowering beam energy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Using fewer undulators (4 modules).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Optimizing beam transport, especially closing the dispersion after switchyard.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Lowering the charge for lower energy spread and more flat phase space.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Horn cutting to reduce space charge effect.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Possibly select the seeded part on the beam.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Long tern: 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Different upgrades for a lower energy spread.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Optimize compression to minimize phase space distortion (e.g. horn cutting).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Understanding the potential MBI issue and how to mitigate it.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Tuneable seed 2 laser pulse duration for pulse duration / bandwidth tunability.</a:t>
            </a:r>
          </a:p>
        </p:txBody>
      </p:sp>
    </p:spTree>
    <p:extLst>
      <p:ext uri="{BB962C8B-B14F-4D97-AF65-F5344CB8AC3E}">
        <p14:creationId xmlns:p14="http://schemas.microsoft.com/office/powerpoint/2010/main" val="3109456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Acknowledgements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>
          <a:xfrm>
            <a:off x="1614600" y="6404400"/>
            <a:ext cx="8044920" cy="143640"/>
          </a:xfrm>
        </p:spPr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13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 dirty="0"/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7086AE89-F692-459C-8F56-674DD4399E62}"/>
              </a:ext>
            </a:extLst>
          </p:cNvPr>
          <p:cNvSpPr/>
          <p:nvPr/>
        </p:nvSpPr>
        <p:spPr>
          <a:xfrm>
            <a:off x="678240" y="1113840"/>
            <a:ext cx="10711811" cy="412420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Beam Dynamics</a:t>
            </a: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Sven Reiche, Eduard Prat, Philipp Dijkstal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Laser</a:t>
            </a: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Alexandre Trisorio, Andreas Dax, Carlo Vicario, Martin Huppert, Yunpei Deng, Stefan Neppl  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Diagnostics</a:t>
            </a: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Christopher Arrell, Rolf Follath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 err="1">
                <a:solidFill>
                  <a:srgbClr val="000000"/>
                </a:solidFill>
                <a:latin typeface="Aptos"/>
              </a:rPr>
              <a:t>Maloja</a:t>
            </a:r>
            <a:endParaRPr lang="en-GB" sz="1600" spc="-1" dirty="0">
              <a:solidFill>
                <a:srgbClr val="000000"/>
              </a:solidFill>
              <a:latin typeface="Aptos"/>
            </a:endParaRP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Andre Al Haddad, Kirsten Schnorr, Antoine Sarracini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Instrumentation</a:t>
            </a: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Rasmus Ischebeck, Pavle Juranic</a:t>
            </a: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endParaRPr lang="en-GB" sz="1600" spc="-1" dirty="0">
              <a:solidFill>
                <a:srgbClr val="000000"/>
              </a:solidFill>
              <a:latin typeface="Aptos"/>
            </a:endParaRPr>
          </a:p>
          <a:p>
            <a:pPr lvl="1">
              <a:spcBef>
                <a:spcPts val="600"/>
              </a:spcBef>
              <a:buClr>
                <a:srgbClr val="000000"/>
              </a:buClr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We acknowledge support from all technical groups for the EEHG and ML-SASE projects. Thanks for your effort and help!</a:t>
            </a:r>
          </a:p>
          <a:p>
            <a:pPr marL="1200240" lvl="2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endParaRPr lang="en-GB" sz="1600" spc="-1" dirty="0">
              <a:solidFill>
                <a:srgbClr val="000000"/>
              </a:solidFill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8931376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Outline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2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CB7180E1-F6FE-4430-BE28-A40BFDE7AB3F}"/>
              </a:ext>
            </a:extLst>
          </p:cNvPr>
          <p:cNvSpPr/>
          <p:nvPr/>
        </p:nvSpPr>
        <p:spPr>
          <a:xfrm>
            <a:off x="678240" y="1113840"/>
            <a:ext cx="10950342" cy="3108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Introduction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Overview of the beamtime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Optimization of EEHG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Results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Measured spectra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Scanning relative timing</a:t>
            </a:r>
          </a:p>
          <a:p>
            <a:pPr marL="743040" lvl="1" indent="-285840"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Scanning </a:t>
            </a:r>
            <a:r>
              <a:rPr lang="en-GB" spc="-1">
                <a:solidFill>
                  <a:srgbClr val="000000"/>
                </a:solidFill>
                <a:latin typeface="Aptos"/>
              </a:rPr>
              <a:t>EEHG parameters</a:t>
            </a:r>
            <a:endParaRPr lang="en-GB" spc="-1" dirty="0">
              <a:solidFill>
                <a:srgbClr val="000000"/>
              </a:solidFill>
              <a:latin typeface="Aptos"/>
            </a:endParaRP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Summary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pc="-1" dirty="0">
                <a:solidFill>
                  <a:srgbClr val="000000"/>
                </a:solidFill>
                <a:latin typeface="Aptos"/>
              </a:rPr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3928187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Introduction: general idea of EEHG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3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CB7180E1-F6FE-4430-BE28-A40BFDE7AB3F}"/>
                  </a:ext>
                </a:extLst>
              </p:cNvPr>
              <p:cNvSpPr/>
              <p:nvPr/>
            </p:nvSpPr>
            <p:spPr>
              <a:xfrm>
                <a:off x="678240" y="1113840"/>
                <a:ext cx="6006645" cy="3339376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0" tIns="0" rIns="0" bIns="0" anchor="t">
                <a:spAutoFit/>
              </a:bodyPr>
              <a:lstStyle/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Normal SASE operation: amplification process starts with intrinsic noise of the beam, limited in longitudinal coherence.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chemeClr val="accent1"/>
                    </a:solidFill>
                    <a:latin typeface="Aptos"/>
                  </a:rPr>
                  <a:t>E</a:t>
                </a: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cho-</a:t>
                </a:r>
                <a:r>
                  <a:rPr lang="en-GB" sz="1600" spc="-1" dirty="0">
                    <a:solidFill>
                      <a:schemeClr val="accent1"/>
                    </a:solidFill>
                    <a:latin typeface="Aptos"/>
                  </a:rPr>
                  <a:t>e</a:t>
                </a: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nabled </a:t>
                </a:r>
                <a:r>
                  <a:rPr lang="en-GB" sz="1600" spc="-1" dirty="0">
                    <a:solidFill>
                      <a:schemeClr val="accent1"/>
                    </a:solidFill>
                    <a:latin typeface="Aptos"/>
                  </a:rPr>
                  <a:t>h</a:t>
                </a: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armonics </a:t>
                </a:r>
                <a:r>
                  <a:rPr lang="en-GB" sz="1600" spc="-1" dirty="0">
                    <a:solidFill>
                      <a:schemeClr val="accent1"/>
                    </a:solidFill>
                    <a:latin typeface="Aptos"/>
                  </a:rPr>
                  <a:t>g</a:t>
                </a: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eneration (EEHG):</a:t>
                </a: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Modulating the electron beam with external seed laser (</a:t>
                </a:r>
                <a14:m>
                  <m:oMath xmlns:m="http://schemas.openxmlformats.org/officeDocument/2006/math"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265 </m:t>
                    </m:r>
                    <m:r>
                      <m:rPr>
                        <m:sty m:val="p"/>
                      </m:rPr>
                      <a:rPr lang="en-GB" sz="1600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) to improve the longitudinal coherence of the XFEL output. Output is ideally fully coherent.</a:t>
                </a: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Two stage seeding to reach a higher harmonics conversion:</a:t>
                </a:r>
                <a:br>
                  <a:rPr lang="en-GB" sz="1600" spc="-1" dirty="0">
                    <a:solidFill>
                      <a:srgbClr val="000000"/>
                    </a:solidFill>
                    <a:latin typeface="Aptos"/>
                  </a:rPr>
                </a:b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(1) First stage change the phase space into a “band structure”.</a:t>
                </a:r>
                <a:br>
                  <a:rPr lang="en-GB" sz="1600" spc="-1" dirty="0">
                    <a:solidFill>
                      <a:srgbClr val="000000"/>
                    </a:solidFill>
                    <a:latin typeface="Aptos"/>
                  </a:rPr>
                </a:b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(2) Second stage changes the “band structure” into high frequency density modulation.</a:t>
                </a:r>
              </a:p>
              <a:p>
                <a:pPr marL="285840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Harmonics conversion example: 71 harmonics</a:t>
                </a:r>
              </a:p>
              <a:p>
                <a:pPr algn="ctr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14:m>
                  <m:oMath xmlns:m="http://schemas.openxmlformats.org/officeDocument/2006/math">
                    <m:r>
                      <a:rPr lang="en-GB" sz="16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265 </m:t>
                    </m:r>
                    <m:r>
                      <m:rPr>
                        <m:sty m:val="p"/>
                      </m:rPr>
                      <a:rPr lang="en-GB" sz="1600" b="0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</a:t>
                </a:r>
                <a:r>
                  <a:rPr lang="en-GB" sz="1600" spc="-1" dirty="0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a:t>/ 71 = </a:t>
                </a:r>
                <a14:m>
                  <m:oMath xmlns:m="http://schemas.openxmlformats.org/officeDocument/2006/math">
                    <m:r>
                      <a:rPr lang="en-GB" sz="1600" i="1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1600" b="0" i="1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.7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nm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(</a:t>
                </a:r>
                <a14:m>
                  <m:oMath xmlns:m="http://schemas.openxmlformats.org/officeDocument/2006/math">
                    <m:r>
                      <a:rPr lang="en-GB" sz="1600" i="1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1600" b="0" i="1" spc="-1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32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b="0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) </a:t>
                </a:r>
                <a:endParaRPr lang="en-GB" sz="1600" spc="-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CB7180E1-F6FE-4430-BE28-A40BFDE7AB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240" y="1113840"/>
                <a:ext cx="6006645" cy="3339376"/>
              </a:xfrm>
              <a:prstGeom prst="rect">
                <a:avLst/>
              </a:prstGeom>
              <a:blipFill>
                <a:blip r:embed="rId3"/>
                <a:stretch>
                  <a:fillRect l="-1927" t="-2007" b="-2737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1D7843BC-164E-472F-B3C1-941DA961FF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3911" y="768390"/>
            <a:ext cx="3774148" cy="140196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0B2A166-1C32-4903-B259-DA033A56E9C1}"/>
              </a:ext>
            </a:extLst>
          </p:cNvPr>
          <p:cNvSpPr/>
          <p:nvPr/>
        </p:nvSpPr>
        <p:spPr>
          <a:xfrm>
            <a:off x="7730180" y="2234645"/>
            <a:ext cx="385601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D. Xiang and G. </a:t>
            </a:r>
            <a:r>
              <a:rPr lang="en-US" sz="1000" dirty="0" err="1"/>
              <a:t>Stupakov</a:t>
            </a:r>
            <a:r>
              <a:rPr lang="en-US" sz="1000" dirty="0"/>
              <a:t>, Phys. Rev. ST Accel. Beams, 12:030702 (2009)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AACA551-5556-46E4-8D84-C88D81C911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1498" y="3302033"/>
            <a:ext cx="1828800" cy="1371600"/>
          </a:xfrm>
          <a:prstGeom prst="rect">
            <a:avLst/>
          </a:prstGeom>
        </p:spPr>
      </p:pic>
      <p:sp>
        <p:nvSpPr>
          <p:cNvPr id="10" name="Arrow: Curved Right 9">
            <a:extLst>
              <a:ext uri="{FF2B5EF4-FFF2-40B4-BE49-F238E27FC236}">
                <a16:creationId xmlns:a16="http://schemas.microsoft.com/office/drawing/2014/main" id="{074CA067-1B67-4E94-B4B0-01E21921A578}"/>
              </a:ext>
            </a:extLst>
          </p:cNvPr>
          <p:cNvSpPr/>
          <p:nvPr/>
        </p:nvSpPr>
        <p:spPr bwMode="auto">
          <a:xfrm>
            <a:off x="7669279" y="4676294"/>
            <a:ext cx="214400" cy="258007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Arrow: Curved Right 11">
            <a:extLst>
              <a:ext uri="{FF2B5EF4-FFF2-40B4-BE49-F238E27FC236}">
                <a16:creationId xmlns:a16="http://schemas.microsoft.com/office/drawing/2014/main" id="{41417795-D9B2-4512-B7EA-D40F7F7DEF99}"/>
              </a:ext>
            </a:extLst>
          </p:cNvPr>
          <p:cNvSpPr/>
          <p:nvPr/>
        </p:nvSpPr>
        <p:spPr bwMode="auto">
          <a:xfrm>
            <a:off x="8177313" y="5123729"/>
            <a:ext cx="214400" cy="258007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22A5443-3A99-4CE1-9E34-C2662E469760}"/>
              </a:ext>
            </a:extLst>
          </p:cNvPr>
          <p:cNvSpPr txBox="1"/>
          <p:nvPr/>
        </p:nvSpPr>
        <p:spPr>
          <a:xfrm>
            <a:off x="7653993" y="5458549"/>
            <a:ext cx="958793" cy="1964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Chicane 1</a:t>
            </a: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" name="Arrow: Curved Right 13">
            <a:extLst>
              <a:ext uri="{FF2B5EF4-FFF2-40B4-BE49-F238E27FC236}">
                <a16:creationId xmlns:a16="http://schemas.microsoft.com/office/drawing/2014/main" id="{93FFAD71-1F97-4335-9171-D2D022C550E7}"/>
              </a:ext>
            </a:extLst>
          </p:cNvPr>
          <p:cNvSpPr/>
          <p:nvPr/>
        </p:nvSpPr>
        <p:spPr bwMode="auto">
          <a:xfrm flipH="1" flipV="1">
            <a:off x="11050691" y="4713322"/>
            <a:ext cx="223704" cy="256853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Arrow: Curved Right 14">
            <a:extLst>
              <a:ext uri="{FF2B5EF4-FFF2-40B4-BE49-F238E27FC236}">
                <a16:creationId xmlns:a16="http://schemas.microsoft.com/office/drawing/2014/main" id="{FB218BB8-A7CF-4908-888A-6433716F9BC0}"/>
              </a:ext>
            </a:extLst>
          </p:cNvPr>
          <p:cNvSpPr/>
          <p:nvPr/>
        </p:nvSpPr>
        <p:spPr bwMode="auto">
          <a:xfrm flipH="1" flipV="1">
            <a:off x="10362369" y="5165556"/>
            <a:ext cx="223704" cy="256853"/>
          </a:xfrm>
          <a:prstGeom prst="curvedRightArrow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AD2432B-E212-48EE-862A-FBEDAF72E3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6393" y="3731416"/>
            <a:ext cx="1828800" cy="13716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E20D7F8-9C95-42CB-8FE9-0A63279638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96393" y="3731416"/>
            <a:ext cx="1828800" cy="13716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3F905CC-51A9-40A1-96EC-F9ACDAB974D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500537" y="4125238"/>
            <a:ext cx="1828800" cy="13716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2E53AC9-8B61-46C8-8263-8A32699F82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00393" y="4123816"/>
            <a:ext cx="1828800" cy="13716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0E11DFA5-70A8-4421-A81F-84BB2ACDA0A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00393" y="4123816"/>
            <a:ext cx="1828800" cy="13716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FAADBBC-F538-45B3-8E4C-06C694C4A76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00393" y="4123816"/>
            <a:ext cx="1828800" cy="13716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B36A67E-7E6D-4708-949F-7E1585F771D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500393" y="4123816"/>
            <a:ext cx="1828800" cy="137160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B70552F-5A7C-4C22-A744-8D0455628A8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191593" y="3767416"/>
            <a:ext cx="1828800" cy="13716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62D981B4-D52F-4637-B612-8802D153898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749593" y="3303016"/>
            <a:ext cx="1828800" cy="1371600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F89AA0E5-A768-437D-B6AE-41B94D404CA4}"/>
              </a:ext>
            </a:extLst>
          </p:cNvPr>
          <p:cNvSpPr txBox="1"/>
          <p:nvPr/>
        </p:nvSpPr>
        <p:spPr>
          <a:xfrm>
            <a:off x="10704487" y="5039400"/>
            <a:ext cx="958793" cy="1964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Chicane 2</a:t>
            </a: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4F14A94-674B-4C2C-BDA6-61F18A47DC4B}"/>
              </a:ext>
            </a:extLst>
          </p:cNvPr>
          <p:cNvSpPr txBox="1"/>
          <p:nvPr/>
        </p:nvSpPr>
        <p:spPr>
          <a:xfrm>
            <a:off x="10067299" y="5507873"/>
            <a:ext cx="611696" cy="263849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Mod 2</a:t>
            </a: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2DC900-8FD1-497D-A060-F27CF8E418FE}"/>
              </a:ext>
            </a:extLst>
          </p:cNvPr>
          <p:cNvSpPr txBox="1"/>
          <p:nvPr/>
        </p:nvSpPr>
        <p:spPr>
          <a:xfrm>
            <a:off x="7473911" y="4950123"/>
            <a:ext cx="611696" cy="19646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GB" sz="1800" dirty="0">
                <a:solidFill>
                  <a:srgbClr val="000000"/>
                </a:solidFill>
                <a:latin typeface="Calibri"/>
              </a:rPr>
              <a:t>Mod 1</a:t>
            </a:r>
            <a:endParaRPr lang="en-CH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BD6E126-1813-4A2C-821C-415AF0898070}"/>
              </a:ext>
            </a:extLst>
          </p:cNvPr>
          <p:cNvSpPr txBox="1"/>
          <p:nvPr/>
        </p:nvSpPr>
        <p:spPr>
          <a:xfrm>
            <a:off x="7883679" y="2869819"/>
            <a:ext cx="3258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ptos"/>
              </a:rPr>
              <a:t>Electron beam phase space (z, E)</a:t>
            </a:r>
            <a:endParaRPr lang="en-CH" dirty="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380705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/>
      <p:bldP spid="14" grpId="0" animBg="1"/>
      <p:bldP spid="15" grpId="0" animBg="1"/>
      <p:bldP spid="25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buNone/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Introduction: analytical expressions for EEHG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4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CB7180E1-F6FE-4430-BE28-A40BFDE7AB3F}"/>
                  </a:ext>
                </a:extLst>
              </p:cNvPr>
              <p:cNvSpPr/>
              <p:nvPr/>
            </p:nvSpPr>
            <p:spPr>
              <a:xfrm>
                <a:off x="695158" y="918531"/>
                <a:ext cx="7278410" cy="5062924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0" tIns="0" rIns="0" bIns="0" anchor="t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EEHG is characterized by four parameters:</a:t>
                </a:r>
              </a:p>
              <a:p>
                <a:pPr marL="285750" indent="-285750">
                  <a:spcBef>
                    <a:spcPts val="60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correspond to modulators: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correspond to chicanes: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endParaRPr lang="en-GB" sz="1600" spc="-1" dirty="0">
                  <a:solidFill>
                    <a:srgbClr val="000000"/>
                  </a:solidFill>
                  <a:latin typeface="Aptos"/>
                </a:endParaRP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The corresponding bunching factor at harmonics </a:t>
                </a:r>
                <a14:m>
                  <m:oMath xmlns:m="http://schemas.openxmlformats.org/officeDocument/2006/math">
                    <m:r>
                      <a:rPr lang="en-GB" sz="16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16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6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sz="16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16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(</a:t>
                </a:r>
                <a14:m>
                  <m:oMath xmlns:m="http://schemas.openxmlformats.org/officeDocument/2006/math"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and </a:t>
                </a:r>
                <a14:m>
                  <m:oMath xmlns:m="http://schemas.openxmlformats.org/officeDocument/2006/math"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are parameters, typically </a:t>
                </a:r>
                <a14:m>
                  <m:oMath xmlns:m="http://schemas.openxmlformats.org/officeDocument/2006/math"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GB" sz="16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=−1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to maximize bunching):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:endParaRPr lang="en-GB" sz="1600" spc="-1" dirty="0">
                  <a:solidFill>
                    <a:srgbClr val="000000"/>
                  </a:solidFill>
                  <a:latin typeface="Aptos"/>
                </a:endParaRP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endParaRPr lang="en-GB" sz="1600" spc="-1" dirty="0">
                  <a:solidFill>
                    <a:srgbClr val="000000"/>
                  </a:solidFill>
                  <a:latin typeface="Aptos"/>
                </a:endParaRP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endParaRPr lang="en-GB" sz="1600" spc="-1" dirty="0">
                  <a:solidFill>
                    <a:srgbClr val="000000"/>
                  </a:solidFill>
                  <a:latin typeface="Aptos"/>
                </a:endParaRP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To maximize bunching at a certain harmonics (</a:t>
                </a:r>
                <a14:m>
                  <m:oMath xmlns:m="http://schemas.openxmlformats.org/officeDocument/2006/math">
                    <m:r>
                      <a:rPr lang="en-GB" sz="160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)</a:t>
                </a:r>
              </a:p>
              <a:p>
                <a:pPr marL="285750" indent="-285750">
                  <a:spcBef>
                    <a:spcPts val="60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larger than a certain value (typically </a:t>
                </a:r>
                <a14:m>
                  <m:oMath xmlns:m="http://schemas.openxmlformats.org/officeDocument/2006/math">
                    <m:r>
                      <a:rPr lang="en-GB" sz="160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sz="16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3.5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in </a:t>
                </a:r>
                <a:r>
                  <a:rPr lang="en-GB" sz="1600" spc="-1">
                    <a:solidFill>
                      <a:srgbClr val="000000"/>
                    </a:solidFill>
                    <a:latin typeface="Aptos"/>
                  </a:rPr>
                  <a:t>our cases).</a:t>
                </a:r>
                <a:endParaRPr lang="en-GB" sz="1600" spc="-1" dirty="0">
                  <a:solidFill>
                    <a:srgbClr val="000000"/>
                  </a:solidFill>
                  <a:latin typeface="Aptos"/>
                </a:endParaRPr>
              </a:p>
              <a:p>
                <a:pPr marL="285750" indent="-285750">
                  <a:spcBef>
                    <a:spcPts val="60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large enough to create “energy band”, but not too large to make the bands clear.</a:t>
                </a:r>
              </a:p>
              <a:p>
                <a:pPr marL="285750" indent="-28575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. (Two optimal working point around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)</a:t>
                </a:r>
              </a:p>
              <a:p>
                <a:pPr marL="285750" indent="-285750">
                  <a:spcBef>
                    <a:spcPts val="60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≈1/</m:t>
                    </m:r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endParaRPr lang="en-GB" sz="1600" spc="-1" dirty="0">
                  <a:solidFill>
                    <a:srgbClr val="000000"/>
                  </a:solidFill>
                  <a:latin typeface="Aptos"/>
                </a:endParaRPr>
              </a:p>
              <a:p>
                <a:pPr marL="285750" indent="-28575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 panose="020B0604020202020204" pitchFamily="34" charset="0"/>
                  <a:buChar char="•"/>
                </a:pPr>
                <a:endParaRPr lang="en-GB" sz="1400" spc="-1" dirty="0">
                  <a:solidFill>
                    <a:srgbClr val="000000"/>
                  </a:solidFill>
                  <a:latin typeface="Aptos"/>
                </a:endParaRPr>
              </a:p>
            </p:txBody>
          </p:sp>
        </mc:Choice>
        <mc:Fallback xmlns="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CB7180E1-F6FE-4430-BE28-A40BFDE7AB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5158" y="918531"/>
                <a:ext cx="7278410" cy="5062924"/>
              </a:xfrm>
              <a:prstGeom prst="rect">
                <a:avLst/>
              </a:prstGeom>
              <a:blipFill>
                <a:blip r:embed="rId3"/>
                <a:stretch>
                  <a:fillRect l="-1675" t="-1325" r="-84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7FC8D487-6C4C-41E5-A8D6-0816FA097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4868" y="2995528"/>
            <a:ext cx="5101199" cy="50043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3D34F68-60B5-4FA5-BF14-0704B731407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15116" y="1187008"/>
            <a:ext cx="1349566" cy="3238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6458962-7B20-4A81-89C7-F67E63FBB8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39972" y="1566583"/>
            <a:ext cx="1600423" cy="3238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E7520DD-B39C-433C-9552-0EF5945A53C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0472" y="2132149"/>
            <a:ext cx="2824255" cy="21169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FBCEE1A-1E02-4A9C-9E54-0DAE50074FC3}"/>
                  </a:ext>
                </a:extLst>
              </p:cNvPr>
              <p:cNvSpPr txBox="1"/>
              <p:nvPr/>
            </p:nvSpPr>
            <p:spPr>
              <a:xfrm>
                <a:off x="7834463" y="1537517"/>
                <a:ext cx="3695896" cy="7559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(71)</m:t>
                    </m:r>
                  </m:oMath>
                </a14:m>
                <a:r>
                  <a:rPr lang="en-GB" sz="1400" dirty="0">
                    <a:latin typeface="Aptos" panose="020B0004020202020204"/>
                  </a:rPr>
                  <a:t> as a function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400" dirty="0">
                    <a:latin typeface="Aptos" panose="020B0004020202020204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sz="1400" dirty="0">
                    <a:latin typeface="Aptos" panose="020B0004020202020204"/>
                  </a:rPr>
                  <a:t>,  </a:t>
                </a:r>
                <a:br>
                  <a:rPr lang="en-GB" sz="1400" dirty="0">
                    <a:latin typeface="Aptos" panose="020B0004020202020204"/>
                  </a:rPr>
                </a:br>
                <a:r>
                  <a:rPr lang="en-GB" sz="1400" dirty="0">
                    <a:latin typeface="Aptos" panose="020B0004020202020204"/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=6.23</m:t>
                    </m:r>
                  </m:oMath>
                </a14:m>
                <a:r>
                  <a:rPr lang="en-GB" sz="1400" dirty="0">
                    <a:latin typeface="Aptos" panose="020B0004020202020204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400" b="0" i="1" smtClean="0">
                        <a:latin typeface="Cambria Math" panose="02040503050406030204" pitchFamily="18" charset="0"/>
                      </a:rPr>
                      <m:t>=7.22</m:t>
                    </m:r>
                  </m:oMath>
                </a14:m>
                <a:r>
                  <a:rPr lang="en-GB" sz="1400" dirty="0">
                    <a:latin typeface="Aptos" panose="020B0004020202020204"/>
                  </a:rPr>
                  <a:t>.</a:t>
                </a:r>
                <a:br>
                  <a:rPr lang="en-GB" sz="1400" dirty="0">
                    <a:latin typeface="Aptos" panose="020B0004020202020204"/>
                  </a:rPr>
                </a:br>
                <a:r>
                  <a:rPr lang="en-GB" sz="1400" dirty="0">
                    <a:latin typeface="Aptos" panose="020B0004020202020204"/>
                  </a:rPr>
                  <a:t>Maximum bunching: ~9%</a:t>
                </a:r>
                <a:endParaRPr lang="en-CH" sz="1400" dirty="0">
                  <a:latin typeface="Aptos" panose="020B0004020202020204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FBCEE1A-1E02-4A9C-9E54-0DAE50074F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34463" y="1537517"/>
                <a:ext cx="3695896" cy="755913"/>
              </a:xfrm>
              <a:prstGeom prst="rect">
                <a:avLst/>
              </a:prstGeom>
              <a:blipFill>
                <a:blip r:embed="rId9"/>
                <a:stretch>
                  <a:fillRect t="-806" b="-8065"/>
                </a:stretch>
              </a:blipFill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478506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trike="noStrike" spc="-1" dirty="0">
                <a:solidFill>
                  <a:srgbClr val="000000"/>
                </a:solidFill>
                <a:latin typeface="Aptos"/>
              </a:rPr>
              <a:t>Overview of the beamtime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5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CB7180E1-F6FE-4430-BE28-A40BFDE7AB3F}"/>
                  </a:ext>
                </a:extLst>
              </p:cNvPr>
              <p:cNvSpPr/>
              <p:nvPr/>
            </p:nvSpPr>
            <p:spPr>
              <a:xfrm>
                <a:off x="678240" y="1113840"/>
                <a:ext cx="7007896" cy="5016758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0" tIns="0" rIns="0" bIns="0" anchor="t">
                <a:spAutoFit/>
              </a:bodyPr>
              <a:lstStyle/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Time: 10.02.2025 to 16.02.2025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endParaRPr lang="en-GB" sz="1600" spc="-1" dirty="0">
                  <a:solidFill>
                    <a:srgbClr val="000000"/>
                  </a:solidFill>
                  <a:latin typeface="Aptos"/>
                </a:endParaRP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Background: EEHG achieved during last beamtime (14.02.2024)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Photon energy: </a:t>
                </a:r>
                <a14:m>
                  <m:oMath xmlns:m="http://schemas.openxmlformats.org/officeDocument/2006/math"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334.62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±0.01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Calibri"/>
                  </a:rPr>
                  <a:t>.</a:t>
                </a:r>
                <a:r>
                  <a:rPr lang="en-GB" sz="1600" spc="-1" dirty="0">
                    <a:solidFill>
                      <a:srgbClr val="00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sub>
                    </m:sSub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𝐸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≈0.003%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Calibri"/>
                  </a:rPr>
                  <a:t>.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Calibri"/>
                  </a:rPr>
                  <a:t>Pulse energy: </a:t>
                </a:r>
                <a14:m>
                  <m:oMath xmlns:m="http://schemas.openxmlformats.org/officeDocument/2006/math"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~7 </m:t>
                    </m:r>
                    <m:r>
                      <m:rPr>
                        <m:sty m:val="p"/>
                      </m:rPr>
                      <a:rPr lang="en-GB" sz="1600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μJ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.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GB" sz="1600" i="1" spc="-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𝐼</m:t>
                        </m:r>
                      </m:sub>
                    </m:sSub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𝐼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≈35%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Calibri"/>
                  </a:rPr>
                  <a:t>.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Spectral bandwidth: </a:t>
                </a:r>
                <a14:m>
                  <m:oMath xmlns:m="http://schemas.openxmlformats.org/officeDocument/2006/math"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0.159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±0.014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. </a:t>
                </a:r>
                <a:br>
                  <a:rPr lang="en-GB" sz="1600" spc="-1" dirty="0">
                    <a:solidFill>
                      <a:srgbClr val="000000"/>
                    </a:solidFill>
                    <a:latin typeface="Aptos"/>
                  </a:rPr>
                </a:b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14 times improvement over SASE.</a:t>
                </a: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endParaRPr lang="en-GB" sz="1600" spc="-1" dirty="0">
                  <a:solidFill>
                    <a:srgbClr val="000000"/>
                  </a:solidFill>
                  <a:latin typeface="Aptos"/>
                </a:endParaRPr>
              </a:p>
              <a:p>
                <a:pPr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Goal of the beamtime: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Generate electron beam with reduced energy spread. (      )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Test low pulse energy diagnostics. (      )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Re-establish EEHG at 335 eV. (      )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Improve EEHG output at 335 eV. (      )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Measure averaged spectra using high resolution apparatus in </a:t>
                </a:r>
                <a:r>
                  <a:rPr lang="en-GB" sz="1600" spc="-1" dirty="0" err="1">
                    <a:solidFill>
                      <a:srgbClr val="000000"/>
                    </a:solidFill>
                    <a:latin typeface="Aptos"/>
                  </a:rPr>
                  <a:t>Maloja</a:t>
                </a: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. (      ) 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Generate EEHG at higher photon energies. (      ) 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If there is time, show time-domain signal of mode-locked SASE. (      )</a:t>
                </a:r>
              </a:p>
            </p:txBody>
          </p:sp>
        </mc:Choice>
        <mc:Fallback xmlns="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CB7180E1-F6FE-4430-BE28-A40BFDE7AB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240" y="1113840"/>
                <a:ext cx="7007896" cy="5016758"/>
              </a:xfrm>
              <a:prstGeom prst="rect">
                <a:avLst/>
              </a:prstGeom>
              <a:blipFill>
                <a:blip r:embed="rId3"/>
                <a:stretch>
                  <a:fillRect l="-1739" t="-1337" b="-1458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390D945-3B7A-425C-A3A5-2212072140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31" t="22375" r="25724" b="20764"/>
          <a:stretch/>
        </p:blipFill>
        <p:spPr>
          <a:xfrm>
            <a:off x="5485915" y="3890933"/>
            <a:ext cx="266778" cy="30011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62702E-5727-4EEB-8D41-020B7CC23E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34147" y="4853667"/>
            <a:ext cx="260265" cy="30011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D0AD958-FC9E-41A1-B3A6-D6F1D75E79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54003" y="5162659"/>
            <a:ext cx="260265" cy="30011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F27FCBB-8371-4F7C-A7CA-4D55DF8BC29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31" t="22375" r="25724" b="20764"/>
          <a:stretch/>
        </p:blipFill>
        <p:spPr>
          <a:xfrm>
            <a:off x="3864279" y="4191047"/>
            <a:ext cx="266778" cy="30011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78D730-2137-4EFA-AE56-36E3AE04F9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31" t="22375" r="25724" b="20764"/>
          <a:stretch/>
        </p:blipFill>
        <p:spPr>
          <a:xfrm>
            <a:off x="3431857" y="4522606"/>
            <a:ext cx="266778" cy="3001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8DC041-AAE1-4EDF-B1E7-0B962AA2E0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5592" y="5489407"/>
            <a:ext cx="260265" cy="3001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89D6195-C71D-4375-930D-9D47FE42D2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3731" t="22375" r="25724" b="20764"/>
          <a:stretch/>
        </p:blipFill>
        <p:spPr>
          <a:xfrm>
            <a:off x="6265314" y="5821074"/>
            <a:ext cx="266778" cy="30011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81BD249-C2DE-463E-B270-972368A86B8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8189"/>
          <a:stretch/>
        </p:blipFill>
        <p:spPr>
          <a:xfrm>
            <a:off x="6861850" y="1679919"/>
            <a:ext cx="4766732" cy="1945048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F141B4C-1558-458D-8B07-748D51C5E0A6}"/>
              </a:ext>
            </a:extLst>
          </p:cNvPr>
          <p:cNvSpPr txBox="1"/>
          <p:nvPr/>
        </p:nvSpPr>
        <p:spPr>
          <a:xfrm>
            <a:off x="7365096" y="1679919"/>
            <a:ext cx="870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ptos"/>
              </a:rPr>
              <a:t>SASE</a:t>
            </a:r>
            <a:endParaRPr lang="en-CH" sz="1600" b="1" dirty="0">
              <a:solidFill>
                <a:schemeClr val="accent5">
                  <a:lumMod val="60000"/>
                  <a:lumOff val="40000"/>
                </a:schemeClr>
              </a:solidFill>
              <a:latin typeface="Apto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256CEC6-04BA-463F-A87A-91B8DF700E09}"/>
              </a:ext>
            </a:extLst>
          </p:cNvPr>
          <p:cNvSpPr txBox="1"/>
          <p:nvPr/>
        </p:nvSpPr>
        <p:spPr>
          <a:xfrm>
            <a:off x="9425897" y="1679919"/>
            <a:ext cx="87001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Aptos"/>
              </a:rPr>
              <a:t>EEHG</a:t>
            </a:r>
            <a:endParaRPr lang="en-CH" sz="1600" b="1" dirty="0">
              <a:solidFill>
                <a:schemeClr val="accent5">
                  <a:lumMod val="60000"/>
                  <a:lumOff val="40000"/>
                </a:schemeClr>
              </a:solidFill>
              <a:latin typeface="Apto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93ED7BD-3D5F-4C14-9366-F3C0E2068B36}"/>
              </a:ext>
            </a:extLst>
          </p:cNvPr>
          <p:cNvSpPr txBox="1"/>
          <p:nvPr/>
        </p:nvSpPr>
        <p:spPr>
          <a:xfrm>
            <a:off x="8286839" y="1343000"/>
            <a:ext cx="2009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ptos"/>
              </a:rPr>
              <a:t>Previous results</a:t>
            </a:r>
            <a:endParaRPr lang="en-CH" sz="1400" dirty="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41923307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Optimization of EEHG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6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CB7180E1-F6FE-4430-BE28-A40BFDE7AB3F}"/>
              </a:ext>
            </a:extLst>
          </p:cNvPr>
          <p:cNvSpPr/>
          <p:nvPr/>
        </p:nvSpPr>
        <p:spPr>
          <a:xfrm>
            <a:off x="678239" y="1084880"/>
            <a:ext cx="6831531" cy="366254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Switching to alternative injector configuration to reduce the intrinsic energy spread.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In general the concept works, reducing the intrinsic energy spread to </a:t>
            </a:r>
            <a:br>
              <a:rPr lang="en-GB" sz="1600" spc="-1" dirty="0">
                <a:solidFill>
                  <a:srgbClr val="000000"/>
                </a:solidFill>
                <a:latin typeface="Aptos"/>
              </a:rPr>
            </a:br>
            <a:r>
              <a:rPr lang="en-GB" sz="1600" spc="-1" dirty="0">
                <a:solidFill>
                  <a:srgbClr val="000000"/>
                </a:solidFill>
                <a:latin typeface="Aptos"/>
              </a:rPr>
              <a:t>108 keV, half of what was previously measured.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Beam mismatch, loss issue, and the micro-bunching instability cause an unstable EEHG signal.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Optimization of the beam compression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Lower compression seems to be better as it helps to provide a more flat beam longitudinal phase space.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Optimization of the seed chicane strength</a:t>
            </a:r>
          </a:p>
          <a:p>
            <a:pPr marL="800100" lvl="1" indent="-342900">
              <a:spcBef>
                <a:spcPts val="60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Lower chicane strength (B factor) seems to help with reduced chicane non-linear effects and broader spacing between the adjacent “energy bands”.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34BDC73-A274-49D0-9288-078511698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61594" y="885768"/>
            <a:ext cx="1817705" cy="144690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849A115-35B7-45D8-9255-1514B8096EE9}"/>
              </a:ext>
            </a:extLst>
          </p:cNvPr>
          <p:cNvSpPr txBox="1"/>
          <p:nvPr/>
        </p:nvSpPr>
        <p:spPr>
          <a:xfrm>
            <a:off x="8698989" y="981198"/>
            <a:ext cx="1062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ptos"/>
              </a:rPr>
              <a:t>Normal operation</a:t>
            </a:r>
            <a:endParaRPr lang="en-CH" sz="1200" dirty="0">
              <a:latin typeface="Apto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598350-943B-4693-B6D3-CFB20776999A}"/>
              </a:ext>
            </a:extLst>
          </p:cNvPr>
          <p:cNvSpPr txBox="1"/>
          <p:nvPr/>
        </p:nvSpPr>
        <p:spPr>
          <a:xfrm>
            <a:off x="8757089" y="1709616"/>
            <a:ext cx="10627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ptos"/>
              </a:rPr>
              <a:t>New operation</a:t>
            </a:r>
            <a:endParaRPr lang="en-CH" sz="1200" dirty="0">
              <a:latin typeface="Aptos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66E5598-1514-4777-88C3-CFD5239EB6B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7922" y="2741859"/>
            <a:ext cx="1942128" cy="145659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851777A-1B99-45DC-A7F1-11C34D39576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794" y="2741859"/>
            <a:ext cx="1942128" cy="14565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23D10A2-0183-4508-9426-6B10F27837A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15035" y="4669192"/>
            <a:ext cx="1942128" cy="14565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FC0186B-943D-4341-AE8B-ACD80F68EAA3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794" y="4669192"/>
            <a:ext cx="1942128" cy="145659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CE11AD2-F6F8-40A2-88CB-D8799CFD2D10}"/>
              </a:ext>
            </a:extLst>
          </p:cNvPr>
          <p:cNvSpPr txBox="1"/>
          <p:nvPr/>
        </p:nvSpPr>
        <p:spPr>
          <a:xfrm>
            <a:off x="8044192" y="2516806"/>
            <a:ext cx="39416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ptos" panose="020B0004020202020204"/>
              </a:rPr>
              <a:t>Smaller compression V.S. similar compression as previous</a:t>
            </a:r>
            <a:endParaRPr lang="en-CH" sz="1200" dirty="0">
              <a:latin typeface="Aptos" panose="020B0004020202020204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1F2BB11-ED31-448B-BEC5-D526888C020D}"/>
              </a:ext>
            </a:extLst>
          </p:cNvPr>
          <p:cNvSpPr txBox="1"/>
          <p:nvPr/>
        </p:nvSpPr>
        <p:spPr>
          <a:xfrm>
            <a:off x="7757164" y="4392193"/>
            <a:ext cx="4237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Aptos" panose="020B0004020202020204"/>
              </a:rPr>
              <a:t>Smaller chicane strength V.S. similar chicane strength as previous</a:t>
            </a:r>
            <a:endParaRPr lang="en-CH" sz="1200" dirty="0">
              <a:latin typeface="Aptos" panose="020B00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146896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2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trike="noStrike" spc="-1" dirty="0">
                <a:solidFill>
                  <a:srgbClr val="000000"/>
                </a:solidFill>
                <a:latin typeface="Aptos"/>
              </a:rPr>
              <a:t>Measured EEHG spectra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7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CB7180E1-F6FE-4430-BE28-A40BFDE7AB3F}"/>
                  </a:ext>
                </a:extLst>
              </p:cNvPr>
              <p:cNvSpPr/>
              <p:nvPr/>
            </p:nvSpPr>
            <p:spPr>
              <a:xfrm>
                <a:off x="678240" y="1135727"/>
                <a:ext cx="6831531" cy="3323987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square" lIns="0" tIns="0" rIns="0" bIns="0" anchor="t">
                <a:spAutoFit/>
              </a:bodyPr>
              <a:lstStyle/>
              <a:p>
                <a:pPr marL="285840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Total pulse energy is about </a:t>
                </a:r>
                <a14:m>
                  <m:oMath xmlns:m="http://schemas.openxmlformats.org/officeDocument/2006/math">
                    <m:r>
                      <a:rPr lang="en-GB" sz="160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sz="1600" b="0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3 </m:t>
                    </m:r>
                    <m:r>
                      <m:rPr>
                        <m:sty m:val="p"/>
                      </m:rPr>
                      <a:rPr lang="en-GB" sz="1600" b="0" i="0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μJ</m:t>
                    </m:r>
                  </m:oMath>
                </a14:m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, about 50% less than last beamtime.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Different harmonics can be seen, indicating low amplification</a:t>
                </a: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The signal results from coherent emission</a:t>
                </a: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Scan monochromator for the full spectrum.</a:t>
                </a: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Lower harmonics are more pronounced. Not understood yet.</a:t>
                </a:r>
              </a:p>
              <a:p>
                <a:pPr marL="285840" indent="-285840">
                  <a:lnSpc>
                    <a:spcPct val="100000"/>
                  </a:lnSpc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Fit single shot spectra (measured using MCP) with Gaussian function:</a:t>
                </a: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Fitted result (71 harmonics): </a:t>
                </a:r>
                <a:br>
                  <a:rPr lang="en-GB" sz="1600" spc="-1" dirty="0">
                    <a:solidFill>
                      <a:srgbClr val="000000"/>
                    </a:solidFill>
                    <a:latin typeface="Aptos"/>
                  </a:rPr>
                </a:br>
                <a:r>
                  <a:rPr lang="en-GB" sz="1600" spc="-1" dirty="0" err="1">
                    <a:solidFill>
                      <a:srgbClr val="000000"/>
                    </a:solidFill>
                    <a:latin typeface="Aptos"/>
                  </a:rPr>
                  <a:t>center</a:t>
                </a:r>
                <a:r>
                  <a:rPr lang="en-GB" sz="1600" spc="-1" dirty="0">
                    <a:solidFill>
                      <a:srgbClr val="000000"/>
                    </a:solidFill>
                    <a:latin typeface="Aptos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330.21±0.06</m:t>
                    </m:r>
                    <m:r>
                      <a:rPr lang="en-GB" sz="1600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1600" dirty="0">
                    <a:solidFill>
                      <a:schemeClr val="dk1"/>
                    </a:solidFill>
                    <a:latin typeface="Aptos"/>
                  </a:rPr>
                  <a:t>, bandwidth (FWHM) </a:t>
                </a:r>
                <a14:m>
                  <m:oMath xmlns:m="http://schemas.openxmlformats.org/officeDocument/2006/math">
                    <m:r>
                      <a:rPr lang="en-GB" sz="160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0.67±0.12</m:t>
                    </m:r>
                    <m:r>
                      <a:rPr lang="en-GB" sz="1600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1600" dirty="0">
                    <a:solidFill>
                      <a:schemeClr val="dk1"/>
                    </a:solidFill>
                    <a:latin typeface="Aptos"/>
                  </a:rPr>
                  <a:t>.</a:t>
                </a: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r>
                  <a:rPr lang="en-GB" sz="1600" dirty="0">
                    <a:solidFill>
                      <a:schemeClr val="dk1"/>
                    </a:solidFill>
                    <a:latin typeface="Aptos"/>
                  </a:rPr>
                  <a:t>Bandwidth is larger than previous beamtime (measured using PMOS), </a:t>
                </a:r>
                <a14:m>
                  <m:oMath xmlns:m="http://schemas.openxmlformats.org/officeDocument/2006/math"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0.159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±0.014</m:t>
                    </m:r>
                    <m:r>
                      <a:rPr lang="en-GB" sz="1600" i="1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1600" spc="-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eV</m:t>
                    </m:r>
                  </m:oMath>
                </a14:m>
                <a:r>
                  <a:rPr lang="en-GB" sz="1600" dirty="0">
                    <a:solidFill>
                      <a:schemeClr val="dk1"/>
                    </a:solidFill>
                    <a:latin typeface="Aptos"/>
                  </a:rPr>
                  <a:t>.</a:t>
                </a:r>
                <a:endParaRPr lang="en-CH" sz="1600" dirty="0">
                  <a:solidFill>
                    <a:schemeClr val="dk1"/>
                  </a:solidFill>
                  <a:latin typeface="Aptos"/>
                </a:endParaRPr>
              </a:p>
              <a:p>
                <a:pPr marL="743040" lvl="1" indent="-285840">
                  <a:spcBef>
                    <a:spcPts val="600"/>
                  </a:spcBef>
                  <a:buClr>
                    <a:srgbClr val="000000"/>
                  </a:buClr>
                  <a:buFont typeface="Arial"/>
                  <a:buChar char="•"/>
                </a:pPr>
                <a:endParaRPr lang="en-GB" sz="1600" spc="-1" dirty="0">
                  <a:solidFill>
                    <a:srgbClr val="000000"/>
                  </a:solidFill>
                  <a:latin typeface="Aptos"/>
                </a:endParaRPr>
              </a:p>
            </p:txBody>
          </p:sp>
        </mc:Choice>
        <mc:Fallback xmlns="">
          <p:sp>
            <p:nvSpPr>
              <p:cNvPr id="11" name="TextBox 22">
                <a:extLst>
                  <a:ext uri="{FF2B5EF4-FFF2-40B4-BE49-F238E27FC236}">
                    <a16:creationId xmlns:a16="http://schemas.microsoft.com/office/drawing/2014/main" id="{CB7180E1-F6FE-4430-BE28-A40BFDE7AB3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240" y="1135727"/>
                <a:ext cx="6831531" cy="3323987"/>
              </a:xfrm>
              <a:prstGeom prst="rect">
                <a:avLst/>
              </a:prstGeom>
              <a:blipFill>
                <a:blip r:embed="rId3"/>
                <a:stretch>
                  <a:fillRect l="-1695" t="-1832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4703A74-CE6A-4A0B-965B-25D3A67192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415" y="1295039"/>
            <a:ext cx="3278816" cy="24591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814DAB0-B265-4A5C-B4F1-62B5E29BE449}"/>
              </a:ext>
            </a:extLst>
          </p:cNvPr>
          <p:cNvSpPr txBox="1"/>
          <p:nvPr/>
        </p:nvSpPr>
        <p:spPr>
          <a:xfrm>
            <a:off x="8655027" y="1285102"/>
            <a:ext cx="23155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ptos"/>
              </a:rPr>
              <a:t>Low compression case: scans</a:t>
            </a:r>
            <a:endParaRPr lang="en-CH" sz="1400" dirty="0">
              <a:latin typeface="Aptos"/>
            </a:endParaRPr>
          </a:p>
        </p:txBody>
      </p:sp>
    </p:spTree>
    <p:extLst>
      <p:ext uri="{BB962C8B-B14F-4D97-AF65-F5344CB8AC3E}">
        <p14:creationId xmlns:p14="http://schemas.microsoft.com/office/powerpoint/2010/main" val="4003094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trike="noStrike" spc="-1" dirty="0">
                <a:solidFill>
                  <a:srgbClr val="000000"/>
                </a:solidFill>
                <a:latin typeface="Aptos"/>
              </a:rPr>
              <a:t>Scanning </a:t>
            </a:r>
            <a:r>
              <a:rPr lang="en-GB" sz="2600" b="1" spc="-1" dirty="0">
                <a:solidFill>
                  <a:srgbClr val="000000"/>
                </a:solidFill>
                <a:latin typeface="Aptos"/>
              </a:rPr>
              <a:t>relative timing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8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p:sp>
        <p:nvSpPr>
          <p:cNvPr id="11" name="TextBox 22">
            <a:extLst>
              <a:ext uri="{FF2B5EF4-FFF2-40B4-BE49-F238E27FC236}">
                <a16:creationId xmlns:a16="http://schemas.microsoft.com/office/drawing/2014/main" id="{CB7180E1-F6FE-4430-BE28-A40BFDE7AB3F}"/>
              </a:ext>
            </a:extLst>
          </p:cNvPr>
          <p:cNvSpPr/>
          <p:nvPr/>
        </p:nvSpPr>
        <p:spPr>
          <a:xfrm>
            <a:off x="695160" y="1022667"/>
            <a:ext cx="4834792" cy="26007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Idea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Changing the timing delay of both seed lasers </a:t>
            </a:r>
            <a:br>
              <a:rPr lang="en-GB" sz="1600" spc="-1" dirty="0">
                <a:solidFill>
                  <a:srgbClr val="000000"/>
                </a:solidFill>
                <a:latin typeface="Aptos"/>
              </a:rPr>
            </a:br>
            <a:r>
              <a:rPr lang="en-GB" sz="1600" spc="-1" dirty="0">
                <a:solidFill>
                  <a:srgbClr val="000000"/>
                </a:solidFill>
                <a:latin typeface="Aptos"/>
              </a:rPr>
              <a:t>from -80 fs to +80 fs to overlap laser with different parts of the electron beam.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Scan the “lasing region” along the beam.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Conclusion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Change in central wavelength: indicating linear chirp is changing along the beam (second order chirp). 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The second order chirp is smaller than last beamtime.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EE87B8B-93E6-438B-A1C5-4DF8451AD7A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260" y="4416110"/>
            <a:ext cx="2489239" cy="18669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E369868-E8F0-459D-BEC0-8E1CE697258C}"/>
              </a:ext>
            </a:extLst>
          </p:cNvPr>
          <p:cNvSpPr txBox="1"/>
          <p:nvPr/>
        </p:nvSpPr>
        <p:spPr>
          <a:xfrm>
            <a:off x="2142207" y="4135798"/>
            <a:ext cx="16293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ptos"/>
              </a:rPr>
              <a:t>Averaged spectrum</a:t>
            </a:r>
            <a:endParaRPr lang="en-CH" sz="1400" dirty="0">
              <a:latin typeface="Apto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6A0DF4-DCBB-4310-A256-2FC0064B3E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772" y="1210549"/>
            <a:ext cx="3656229" cy="210833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DC5DDE-1F6E-4155-9212-8A50FE2476CA}"/>
              </a:ext>
            </a:extLst>
          </p:cNvPr>
          <p:cNvSpPr txBox="1"/>
          <p:nvPr/>
        </p:nvSpPr>
        <p:spPr>
          <a:xfrm>
            <a:off x="6951206" y="1022667"/>
            <a:ext cx="3734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ptos"/>
              </a:rPr>
              <a:t>Last beamtime: fit result &amp; current profile by TDS</a:t>
            </a:r>
            <a:endParaRPr lang="en-CH" sz="1400" dirty="0">
              <a:latin typeface="Apto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F1FCC91-0DA7-43EA-8D15-C78158EFB5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5001" y="1370262"/>
            <a:ext cx="2385213" cy="17889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291AA01-F506-4637-A391-6EEE074836C6}"/>
              </a:ext>
            </a:extLst>
          </p:cNvPr>
          <p:cNvSpPr txBox="1"/>
          <p:nvPr/>
        </p:nvSpPr>
        <p:spPr>
          <a:xfrm>
            <a:off x="6951206" y="3496328"/>
            <a:ext cx="37348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ptos"/>
              </a:rPr>
              <a:t>This beamtime: fit result &amp; current profile by TDS</a:t>
            </a:r>
            <a:endParaRPr lang="en-CH" sz="1400" dirty="0">
              <a:latin typeface="Apto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F629945-1335-4A76-8F5D-945BC63E0FF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2255" y="3804105"/>
            <a:ext cx="2427610" cy="20230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FE17404-9E68-4FFE-85D0-BA1AA4DC9C2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704" y="3975725"/>
            <a:ext cx="3656551" cy="182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784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678240" y="303840"/>
            <a:ext cx="8964360" cy="810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en-GB" sz="2600" b="1" strike="noStrike" spc="-1" dirty="0">
                <a:solidFill>
                  <a:srgbClr val="000000"/>
                </a:solidFill>
                <a:latin typeface="Aptos"/>
              </a:rPr>
              <a:t>Scanning A2</a:t>
            </a:r>
            <a:endParaRPr lang="de-DE" sz="2600" b="0" strike="noStrike" spc="-1" dirty="0">
              <a:solidFill>
                <a:srgbClr val="000000"/>
              </a:solidFill>
              <a:latin typeface="Aptos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rPr dirty="0"/>
              <a:t>Paul Scherrer Institute PSI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EDD69A9-A947-4CFF-8838-134148FF6C98}" type="slidenum">
              <a:t>9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3607CB9C-BD7A-4551-A998-75CFC434476A}" type="datetime1">
              <a:rPr lang="en-US"/>
              <a:t>4/1/2025</a:t>
            </a:fld>
            <a:endParaRPr lang="en-US"/>
          </a:p>
        </p:txBody>
      </p:sp>
      <p:sp>
        <p:nvSpPr>
          <p:cNvPr id="7" name="TextBox 22">
            <a:extLst>
              <a:ext uri="{FF2B5EF4-FFF2-40B4-BE49-F238E27FC236}">
                <a16:creationId xmlns:a16="http://schemas.microsoft.com/office/drawing/2014/main" id="{02569D4B-004B-4091-839B-EC70C05B74F0}"/>
              </a:ext>
            </a:extLst>
          </p:cNvPr>
          <p:cNvSpPr/>
          <p:nvPr/>
        </p:nvSpPr>
        <p:spPr>
          <a:xfrm>
            <a:off x="678240" y="835242"/>
            <a:ext cx="4834792" cy="203132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 anchor="t">
            <a:sp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Idea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Changing A2 would first increase the bunching of the central part, and then cause the </a:t>
            </a:r>
            <a:r>
              <a:rPr lang="en-GB" sz="1600" spc="-1" dirty="0" err="1">
                <a:solidFill>
                  <a:srgbClr val="000000"/>
                </a:solidFill>
                <a:latin typeface="Aptos"/>
              </a:rPr>
              <a:t>center</a:t>
            </a:r>
            <a:r>
              <a:rPr lang="en-GB" sz="1600" spc="-1" dirty="0">
                <a:solidFill>
                  <a:srgbClr val="000000"/>
                </a:solidFill>
                <a:latin typeface="Aptos"/>
              </a:rPr>
              <a:t> to over-bunch.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Creates sidebands, under limited resolution, would observe an increase of BW.</a:t>
            </a:r>
          </a:p>
          <a:p>
            <a:pPr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Conclusion</a:t>
            </a:r>
          </a:p>
          <a:p>
            <a:pPr marL="285840" indent="-28584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ptos"/>
              </a:rPr>
              <a:t>Qualitatively consistent with the expectation.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3B173D-1AD0-420F-86EE-EC13419AA8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7918" y="3653475"/>
            <a:ext cx="2399449" cy="179958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C3F8084-17F5-4C7B-A986-B90B41ACC935}"/>
              </a:ext>
            </a:extLst>
          </p:cNvPr>
          <p:cNvSpPr txBox="1"/>
          <p:nvPr/>
        </p:nvSpPr>
        <p:spPr>
          <a:xfrm>
            <a:off x="2093396" y="3287278"/>
            <a:ext cx="18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ptos"/>
              </a:rPr>
              <a:t>Averaged spectrum</a:t>
            </a:r>
            <a:endParaRPr lang="en-CH" sz="1400" dirty="0">
              <a:latin typeface="Apto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92B8C4D-A9D3-4F32-88B0-505EFE131D8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890" y="1115227"/>
            <a:ext cx="2849856" cy="18999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96B12E7-3686-4F00-84ED-DF60D691152E}"/>
              </a:ext>
            </a:extLst>
          </p:cNvPr>
          <p:cNvSpPr txBox="1"/>
          <p:nvPr/>
        </p:nvSpPr>
        <p:spPr>
          <a:xfrm>
            <a:off x="7188937" y="584285"/>
            <a:ext cx="31192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ptos"/>
              </a:rPr>
              <a:t>Analytical results</a:t>
            </a:r>
          </a:p>
          <a:p>
            <a:pPr algn="ctr"/>
            <a:r>
              <a:rPr lang="en-GB" sz="1400" dirty="0">
                <a:latin typeface="Aptos"/>
              </a:rPr>
              <a:t>(utilizing aforementioned 1D formulas)</a:t>
            </a:r>
            <a:endParaRPr lang="en-CH" sz="1400" dirty="0">
              <a:latin typeface="Apto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6033957-B73D-4E0E-BBC9-A57F1E355DD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615" y="3595055"/>
            <a:ext cx="4602167" cy="22978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803FC9C-ED03-47C8-8975-7828E685EEA5}"/>
              </a:ext>
            </a:extLst>
          </p:cNvPr>
          <p:cNvSpPr txBox="1"/>
          <p:nvPr/>
        </p:nvSpPr>
        <p:spPr>
          <a:xfrm>
            <a:off x="7972398" y="3218816"/>
            <a:ext cx="189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Aptos"/>
              </a:rPr>
              <a:t>Fitted results</a:t>
            </a:r>
            <a:endParaRPr lang="en-CH" sz="1400" dirty="0">
              <a:latin typeface="Apto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5D126BB-03DE-4763-8BEB-75BEC3D35B13}"/>
              </a:ext>
            </a:extLst>
          </p:cNvPr>
          <p:cNvSpPr/>
          <p:nvPr/>
        </p:nvSpPr>
        <p:spPr>
          <a:xfrm>
            <a:off x="8389398" y="3653474"/>
            <a:ext cx="257452" cy="1842871"/>
          </a:xfrm>
          <a:prstGeom prst="rect">
            <a:avLst/>
          </a:prstGeom>
          <a:solidFill>
            <a:srgbClr val="00B478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EEBC14-DE32-4059-A70E-77DF54AB7FAB}"/>
              </a:ext>
            </a:extLst>
          </p:cNvPr>
          <p:cNvSpPr txBox="1"/>
          <p:nvPr/>
        </p:nvSpPr>
        <p:spPr>
          <a:xfrm>
            <a:off x="8641168" y="5145284"/>
            <a:ext cx="101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chemeClr val="accent2">
                    <a:lumMod val="75000"/>
                  </a:schemeClr>
                </a:solidFill>
              </a:rPr>
              <a:t>Optimum</a:t>
            </a:r>
            <a:endParaRPr lang="en-CH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28255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wakefield_meas_1</Template>
  <TotalTime>0</TotalTime>
  <Words>1397</Words>
  <Application>Microsoft Office PowerPoint</Application>
  <PresentationFormat>Widescreen</PresentationFormat>
  <Paragraphs>202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Aptos</vt:lpstr>
      <vt:lpstr>DejaVu Sans</vt:lpstr>
      <vt:lpstr>Arial</vt:lpstr>
      <vt:lpstr>Calibri</vt:lpstr>
      <vt:lpstr>Cambria Math</vt:lpstr>
      <vt:lpstr>Times</vt:lpstr>
      <vt:lpstr>Times New Roman</vt:lpstr>
      <vt:lpstr>Office Theme</vt:lpstr>
      <vt:lpstr>Office Theme</vt:lpstr>
      <vt:lpstr>Echo-enabled harmonics generation (EEHG) beamtime</vt:lpstr>
      <vt:lpstr>Outline</vt:lpstr>
      <vt:lpstr>Introduction: general idea of EEHG</vt:lpstr>
      <vt:lpstr>Introduction: analytical expressions for EEHG</vt:lpstr>
      <vt:lpstr>Overview of the beamtime</vt:lpstr>
      <vt:lpstr>Optimization of EEHG</vt:lpstr>
      <vt:lpstr>Measured EEHG spectra</vt:lpstr>
      <vt:lpstr>Scanning relative timing</vt:lpstr>
      <vt:lpstr>Scanning A2</vt:lpstr>
      <vt:lpstr>Scanning B2</vt:lpstr>
      <vt:lpstr>Summary: experiment</vt:lpstr>
      <vt:lpstr>Outlook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Wakefield  measurement analysis</dc:title>
  <dc:subject/>
  <dc:creator>Wenxiang Hu</dc:creator>
  <dc:description>erstellt durch Vorlagenbauer.ch</dc:description>
  <cp:lastModifiedBy>Wenxiang Hu</cp:lastModifiedBy>
  <cp:revision>1035</cp:revision>
  <cp:lastPrinted>2024-08-16T11:16:49Z</cp:lastPrinted>
  <dcterms:created xsi:type="dcterms:W3CDTF">2024-06-30T04:45:21Z</dcterms:created>
  <dcterms:modified xsi:type="dcterms:W3CDTF">2025-04-01T09:33:43Z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  <property fmtid="{D5CDD505-2E9C-101B-9397-08002B2CF9AE}" pid="4" name="PresentationFormat">
    <vt:lpwstr>Widescreen</vt:lpwstr>
  </property>
  <property fmtid="{D5CDD505-2E9C-101B-9397-08002B2CF9AE}" pid="5" name="Slides">
    <vt:i4>6</vt:i4>
  </property>
</Properties>
</file>