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62" r:id="rId5"/>
    <p:sldId id="292" r:id="rId6"/>
    <p:sldId id="375" r:id="rId7"/>
    <p:sldId id="380" r:id="rId8"/>
    <p:sldId id="376" r:id="rId9"/>
    <p:sldId id="379" r:id="rId10"/>
    <p:sldId id="377" r:id="rId11"/>
    <p:sldId id="381" r:id="rId12"/>
    <p:sldId id="37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9900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93" autoAdjust="0"/>
  </p:normalViewPr>
  <p:slideViewPr>
    <p:cSldViewPr showGuides="1">
      <p:cViewPr varScale="1">
        <p:scale>
          <a:sx n="105" d="100"/>
          <a:sy n="105" d="100"/>
        </p:scale>
        <p:origin x="834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25.03.2025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25.03.2025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f-rffaultevents.psi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git.psi.ch/controls_highlevel_applications/breakdown_detection/-/tree/master/doc?ref_type=head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psi.ch/event/11831/attachments/19732/31789/20210927_SwissFEL_LLRF_bs_data_reduction_postmortem_ILK_streaming.pdf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f.intranet.psi.ch/pikettlischte-beautifier/pikettlischte-beautifier_slssfrf.php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git.psi.ch/GFA/RF/General?filter=pikett" TargetMode="External"/><Relationship Id="rId5" Type="http://schemas.openxmlformats.org/officeDocument/2006/relationships/hyperlink" Target="https://elog-gfa.psi.ch/Pikett/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lektroschema.psi.ch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indico.psi.ch/event/12096/" TargetMode="External"/><Relationship Id="rId4" Type="http://schemas.openxmlformats.org/officeDocument/2006/relationships/hyperlink" Target="https://dls01p.psi.ch/documents/jsp/qv?pri=PSIcgc&amp;ft=cgcDocument@STORE_MAIN_CGC&amp;q_cgcDocumentTypeGroupId=ID72022040100570191503&amp;q_cgcCurrent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psich.sharepoint.com/teams/Org_8000_CAS-CAS_INFO/Shared%20Documents/Forms/AllItems.aspx?ga=1&amp;id=%2Fteams%2FOrg%5F8000%5FCAS%2DCAS%5FINFO%2FShared%20Documents%2FFragen%20%26%20Antworten%20CAS%2FCAS%5FQA%5FMar%5F2025%2Epdf&amp;parent=%2Fteams%2FOrg%5F8000%5FCAS%2DCAS%5FINFO%2FShared%20Documents%2FFragen%20%26%20Antworten%20CA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psi.ch/event/13741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4AB26-6030-D233-BF88-2E2B7104A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E4598-13A4-5956-887A-53A67C82B1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Web Applications Support @ GFA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8CAF2F2-0173-BB30-46FD-41AE2007AD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RF section requirements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C2B408E-3886-9EFA-9BB6-9C75AC609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Roger Kalt KR84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8E7E963-AAD0-D51B-5A50-305B358662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/>
              <a:t>For Meeting “CAS front-end software strategy” </a:t>
            </a:r>
            <a:r>
              <a:rPr lang="en-GB" noProof="0" dirty="0"/>
              <a:t>20250325</a:t>
            </a:r>
          </a:p>
        </p:txBody>
      </p:sp>
    </p:spTree>
    <p:extLst>
      <p:ext uri="{BB962C8B-B14F-4D97-AF65-F5344CB8AC3E}">
        <p14:creationId xmlns:p14="http://schemas.microsoft.com/office/powerpoint/2010/main" val="335716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Web applications</a:t>
            </a:r>
            <a:endParaRPr lang="en-GB" noProof="0" dirty="0"/>
          </a:p>
          <a:p>
            <a:pPr marL="709200" lvl="1" indent="-457200">
              <a:buAutoNum type="arabicPlain"/>
            </a:pPr>
            <a:r>
              <a:rPr lang="en-GB" noProof="0" dirty="0" err="1"/>
              <a:t>SwissFEL</a:t>
            </a:r>
            <a:r>
              <a:rPr lang="en-GB" noProof="0" dirty="0"/>
              <a:t> RF fault events system</a:t>
            </a:r>
          </a:p>
          <a:p>
            <a:pPr marL="709200" lvl="1" indent="-457200">
              <a:buAutoNum type="arabicPlain"/>
            </a:pPr>
            <a:r>
              <a:rPr lang="de-CH" dirty="0"/>
              <a:t>RF Pikett </a:t>
            </a:r>
            <a:r>
              <a:rPr lang="de-CH" dirty="0" err="1"/>
              <a:t>list</a:t>
            </a:r>
            <a:r>
              <a:rPr lang="de-CH" dirty="0"/>
              <a:t> (nice </a:t>
            </a:r>
            <a:r>
              <a:rPr lang="de-CH" dirty="0" err="1"/>
              <a:t>display</a:t>
            </a:r>
            <a:r>
              <a:rPr lang="de-CH" dirty="0"/>
              <a:t>)</a:t>
            </a:r>
          </a:p>
          <a:p>
            <a:pPr marL="709200" lvl="1" indent="-457200">
              <a:buAutoNum type="arabicPlain"/>
            </a:pPr>
            <a:r>
              <a:rPr lang="de-CH" dirty="0"/>
              <a:t>Elektroschema </a:t>
            </a:r>
            <a:r>
              <a:rPr lang="de-CH" dirty="0" err="1"/>
              <a:t>platform</a:t>
            </a:r>
            <a:endParaRPr lang="de-CH" dirty="0"/>
          </a:p>
          <a:p>
            <a:pPr marL="457200" indent="-457200">
              <a:buAutoNum type="arabicPlain"/>
            </a:pPr>
            <a:r>
              <a:rPr lang="de-CH" noProof="0" dirty="0"/>
              <a:t>Request </a:t>
            </a:r>
            <a:r>
              <a:rPr lang="de-CH" noProof="0" dirty="0" err="1"/>
              <a:t>to</a:t>
            </a:r>
            <a:r>
              <a:rPr lang="de-CH" noProof="0" dirty="0"/>
              <a:t> GFA</a:t>
            </a:r>
          </a:p>
          <a:p>
            <a:pPr marL="457200" indent="-457200">
              <a:buAutoNum type="arabicPlain"/>
            </a:pPr>
            <a:r>
              <a:rPr lang="de-CH" dirty="0" err="1"/>
              <a:t>Wishes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/>
              <a:t>collaboration</a:t>
            </a:r>
            <a:endParaRPr lang="de-CH" noProof="0" dirty="0"/>
          </a:p>
          <a:p>
            <a:pPr marL="457200" indent="-457200">
              <a:buAutoNum type="arabicPlain"/>
            </a:pPr>
            <a:r>
              <a:rPr lang="de-CH" noProof="0" dirty="0"/>
              <a:t>References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25.03.2025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A5D119A-FFAA-85B8-40CA-4E9C730959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376" y="1402432"/>
            <a:ext cx="7553914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21AAD-8ADC-9B73-BFE5-72F4F8E46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1AC3B-A0BD-4BC2-85D7-6720625C6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0D40A-7E56-D5C6-7D70-08397EB5D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05063C-AB69-0675-2A66-35E8DC19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SF RF Fault Events</a:t>
            </a:r>
            <a:br>
              <a:rPr lang="de-CH" dirty="0"/>
            </a:br>
            <a:r>
              <a:rPr lang="de-CH" dirty="0">
                <a:hlinkClick r:id="rId3"/>
              </a:rPr>
              <a:t>http://sf-rffaultevents.psi.ch</a:t>
            </a:r>
            <a:r>
              <a:rPr lang="de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C73DE-BA53-B792-5B5A-2E586432B263}"/>
              </a:ext>
            </a:extLst>
          </p:cNvPr>
          <p:cNvSpPr txBox="1"/>
          <p:nvPr/>
        </p:nvSpPr>
        <p:spPr>
          <a:xfrm>
            <a:off x="8184232" y="1268760"/>
            <a:ext cx="3816423" cy="615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b="1" dirty="0" err="1">
                <a:solidFill>
                  <a:srgbClr val="FF0000"/>
                </a:solidFill>
              </a:rPr>
              <a:t>Is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operation</a:t>
            </a:r>
            <a:r>
              <a:rPr lang="de-CH" sz="2000" b="1" dirty="0">
                <a:solidFill>
                  <a:srgbClr val="FF0000"/>
                </a:solidFill>
              </a:rPr>
              <a:t> relevant </a:t>
            </a:r>
            <a:r>
              <a:rPr lang="de-CH" sz="2000" b="1" dirty="0" err="1">
                <a:solidFill>
                  <a:srgbClr val="FF0000"/>
                </a:solidFill>
              </a:rPr>
              <a:t>for</a:t>
            </a:r>
            <a:r>
              <a:rPr lang="de-CH" sz="2000" b="1" dirty="0">
                <a:solidFill>
                  <a:srgbClr val="FF0000"/>
                </a:solidFill>
              </a:rPr>
              <a:t> RF: Need </a:t>
            </a:r>
            <a:r>
              <a:rPr lang="de-CH" sz="2000" b="1" dirty="0" err="1">
                <a:solidFill>
                  <a:srgbClr val="FF0000"/>
                </a:solidFill>
              </a:rPr>
              <a:t>to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get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easily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the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statistics</a:t>
            </a:r>
            <a:r>
              <a:rPr lang="de-CH" sz="2000" b="1" dirty="0">
                <a:solidFill>
                  <a:srgbClr val="FF0000"/>
                </a:solidFill>
              </a:rPr>
              <a:t> and faults </a:t>
            </a:r>
            <a:r>
              <a:rPr lang="de-CH" sz="2000" b="1" dirty="0" err="1">
                <a:solidFill>
                  <a:srgbClr val="FF0000"/>
                </a:solidFill>
              </a:rPr>
              <a:t>of</a:t>
            </a:r>
            <a:r>
              <a:rPr lang="de-CH" sz="2000" b="1" dirty="0">
                <a:solidFill>
                  <a:srgbClr val="FF0000"/>
                </a:solidFill>
              </a:rPr>
              <a:t> SF RF </a:t>
            </a:r>
            <a:r>
              <a:rPr lang="de-CH" sz="2000" b="1" dirty="0" err="1">
                <a:solidFill>
                  <a:srgbClr val="FF0000"/>
                </a:solidFill>
              </a:rPr>
              <a:t>systems</a:t>
            </a:r>
            <a:r>
              <a:rPr lang="de-CH" sz="2000" b="1" dirty="0">
                <a:solidFill>
                  <a:srgbClr val="FF0000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Was </a:t>
            </a:r>
            <a:r>
              <a:rPr lang="de-CH" sz="2000" dirty="0" err="1"/>
              <a:t>originally</a:t>
            </a:r>
            <a:r>
              <a:rPr lang="de-CH" sz="2000" dirty="0"/>
              <a:t> </a:t>
            </a:r>
            <a:r>
              <a:rPr lang="de-CH" sz="2000" dirty="0" err="1"/>
              <a:t>created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Controls/S. Ebner.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Then</a:t>
            </a:r>
            <a:r>
              <a:rPr lang="de-CH" sz="2000" dirty="0"/>
              <a:t> in 2019 </a:t>
            </a:r>
            <a:r>
              <a:rPr lang="de-CH" sz="2000" dirty="0" err="1"/>
              <a:t>summer</a:t>
            </a:r>
            <a:r>
              <a:rPr lang="de-CH" sz="2000" dirty="0"/>
              <a:t> </a:t>
            </a:r>
            <a:r>
              <a:rPr lang="de-CH" sz="2000" dirty="0" err="1"/>
              <a:t>student</a:t>
            </a:r>
            <a:r>
              <a:rPr lang="de-CH" sz="2000" dirty="0"/>
              <a:t> @RF but </a:t>
            </a:r>
            <a:r>
              <a:rPr lang="de-CH" sz="2000" dirty="0" err="1"/>
              <a:t>technically</a:t>
            </a:r>
            <a:r>
              <a:rPr lang="de-CH" sz="2000" dirty="0"/>
              <a:t> </a:t>
            </a:r>
            <a:r>
              <a:rPr lang="de-CH" sz="2000" dirty="0" err="1"/>
              <a:t>guided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Controls/D. Lauk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iteration</a:t>
            </a:r>
            <a:r>
              <a:rPr lang="de-CH" sz="2000" dirty="0"/>
              <a:t>.</a:t>
            </a:r>
            <a:br>
              <a:rPr lang="de-CH" sz="2000" dirty="0"/>
            </a:br>
            <a:r>
              <a:rPr lang="de-CH" sz="2000" dirty="0">
                <a:hlinkClick r:id="rId4"/>
              </a:rPr>
              <a:t>requirements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Then</a:t>
            </a:r>
            <a:r>
              <a:rPr lang="de-CH" sz="2000" dirty="0"/>
              <a:t> in 2021 A. Bertrand </a:t>
            </a:r>
            <a:r>
              <a:rPr lang="de-CH" sz="2000" dirty="0" err="1"/>
              <a:t>helped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migrate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GUI-part (</a:t>
            </a:r>
            <a:r>
              <a:rPr lang="de-CH" sz="2000" dirty="0" err="1"/>
              <a:t>now</a:t>
            </a:r>
            <a:r>
              <a:rPr lang="de-CH" sz="2000" dirty="0"/>
              <a:t> .NET)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Now</a:t>
            </a:r>
            <a:r>
              <a:rPr lang="de-CH" sz="2000" dirty="0"/>
              <a:t> RH7-&gt;RH9 </a:t>
            </a:r>
            <a:r>
              <a:rPr lang="de-CH" sz="2000" dirty="0" err="1"/>
              <a:t>transition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be</a:t>
            </a:r>
            <a:r>
              <a:rPr lang="de-CH" sz="2000" dirty="0"/>
              <a:t> </a:t>
            </a:r>
            <a:r>
              <a:rPr lang="de-CH" sz="2000" dirty="0" err="1"/>
              <a:t>done</a:t>
            </a:r>
            <a:r>
              <a:rPr lang="de-CH" sz="2000" dirty="0"/>
              <a:t>, </a:t>
            </a:r>
            <a:r>
              <a:rPr lang="de-CH" sz="2000" dirty="0" err="1"/>
              <a:t>needs</a:t>
            </a:r>
            <a:r>
              <a:rPr lang="de-CH" sz="2000" dirty="0"/>
              <a:t> also </a:t>
            </a:r>
            <a:r>
              <a:rPr lang="de-CH" sz="2000" dirty="0" err="1"/>
              <a:t>changes</a:t>
            </a:r>
            <a:r>
              <a:rPr lang="de-CH" sz="2000" dirty="0"/>
              <a:t> in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daemons</a:t>
            </a:r>
            <a:r>
              <a:rPr lang="de-CH" sz="2000" dirty="0"/>
              <a:t> </a:t>
            </a:r>
            <a:r>
              <a:rPr lang="de-CH" sz="2000" dirty="0" err="1"/>
              <a:t>talking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archiver</a:t>
            </a:r>
            <a:r>
              <a:rPr lang="de-CH" sz="2000" dirty="0"/>
              <a:t> </a:t>
            </a:r>
            <a:r>
              <a:rPr lang="de-CH" sz="2000" dirty="0" err="1"/>
              <a:t>systems</a:t>
            </a:r>
            <a:r>
              <a:rPr lang="de-CH" sz="2000" dirty="0"/>
              <a:t> (</a:t>
            </a:r>
            <a:r>
              <a:rPr lang="de-CH" sz="2000" dirty="0" err="1"/>
              <a:t>missing</a:t>
            </a:r>
            <a:r>
              <a:rPr lang="de-CH" sz="2000" dirty="0"/>
              <a:t> </a:t>
            </a:r>
            <a:r>
              <a:rPr lang="de-CH" sz="2000" dirty="0" err="1"/>
              <a:t>knowledge</a:t>
            </a:r>
            <a:r>
              <a:rPr lang="de-CH" sz="2000" dirty="0"/>
              <a:t> on </a:t>
            </a:r>
            <a:r>
              <a:rPr lang="de-CH" sz="2000" dirty="0" err="1"/>
              <a:t>this</a:t>
            </a:r>
            <a:r>
              <a:rPr lang="de-CH" sz="2000" dirty="0"/>
              <a:t>, </a:t>
            </a:r>
            <a:r>
              <a:rPr lang="de-CH" sz="2000" dirty="0" err="1"/>
              <a:t>who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do </a:t>
            </a:r>
            <a:r>
              <a:rPr lang="de-CH" sz="2000" dirty="0" err="1"/>
              <a:t>it</a:t>
            </a:r>
            <a:r>
              <a:rPr lang="de-CH" sz="2000" dirty="0"/>
              <a:t>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15149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74D80C-EC23-BAA1-7D91-57D442660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5D4721-F967-7996-62CA-FA59C929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AE95D-83F2-4EFF-22EF-2736A97D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14119-86B6-CC0C-B544-2AA6A173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F4113F-417D-E0B8-7877-5C03CFF1C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SF RF Fault Events – </a:t>
            </a:r>
            <a:r>
              <a:rPr lang="de-CH" dirty="0">
                <a:hlinkClick r:id="rId2"/>
              </a:rPr>
              <a:t>big </a:t>
            </a:r>
            <a:r>
              <a:rPr lang="de-CH" dirty="0" err="1">
                <a:hlinkClick r:id="rId2"/>
              </a:rPr>
              <a:t>picture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F1CFA0-5E23-64B5-16B2-50F90FE22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039" y="829473"/>
            <a:ext cx="8045451" cy="602852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AD9997-AF50-78D5-716E-5CDA6A592D33}"/>
              </a:ext>
            </a:extLst>
          </p:cNvPr>
          <p:cNvSpPr/>
          <p:nvPr/>
        </p:nvSpPr>
        <p:spPr>
          <a:xfrm>
            <a:off x="5591944" y="4149080"/>
            <a:ext cx="3960440" cy="26642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42717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A08EF99-A84C-A886-E375-67751B75D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1268760"/>
            <a:ext cx="6492978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440C3B-9D00-01D9-B36F-BB1BB3DFC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5980C-3B78-297E-9AAE-313804E4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1FA30-D0FB-695C-3F94-FEE748C0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5DCA45-B405-777A-898B-D683C303E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297219" cy="810444"/>
          </a:xfrm>
        </p:spPr>
        <p:txBody>
          <a:bodyPr/>
          <a:lstStyle/>
          <a:p>
            <a:r>
              <a:rPr lang="de-CH" dirty="0"/>
              <a:t>1. Web-Apps: RF Pikett</a:t>
            </a:r>
            <a:br>
              <a:rPr lang="de-CH" dirty="0"/>
            </a:br>
            <a:r>
              <a:rPr lang="de-CH" sz="2000" dirty="0">
                <a:hlinkClick r:id="rId3"/>
              </a:rPr>
              <a:t>https://rf.intranet.psi.ch/pikettlischte-beautifier/pikettlischte-beautifier_slssfrf.php</a:t>
            </a:r>
            <a:r>
              <a:rPr lang="de-CH" sz="2000" dirty="0"/>
              <a:t> </a:t>
            </a:r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085391-D2AA-39DF-BFA6-B35B33C54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4246" y="1908744"/>
            <a:ext cx="2428298" cy="14847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C0DD22-5D99-91F0-7FB7-8DBF972AC453}"/>
              </a:ext>
            </a:extLst>
          </p:cNvPr>
          <p:cNvSpPr txBox="1"/>
          <p:nvPr/>
        </p:nvSpPr>
        <p:spPr>
          <a:xfrm>
            <a:off x="8564246" y="1601272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>
                <a:hlinkClick r:id="rId5"/>
              </a:rPr>
              <a:t>ELOG</a:t>
            </a:r>
            <a:r>
              <a:rPr lang="de-CH" sz="2000" dirty="0"/>
              <a:t> Pikett </a:t>
            </a:r>
            <a:r>
              <a:rPr lang="de-CH" sz="2000" dirty="0" err="1"/>
              <a:t>list</a:t>
            </a:r>
            <a:endParaRPr lang="de-CH" sz="20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870FE7-5E53-A795-37C8-7751972213AE}"/>
              </a:ext>
            </a:extLst>
          </p:cNvPr>
          <p:cNvSpPr/>
          <p:nvPr/>
        </p:nvSpPr>
        <p:spPr>
          <a:xfrm>
            <a:off x="7324344" y="3483864"/>
            <a:ext cx="1801368" cy="822960"/>
          </a:xfrm>
          <a:custGeom>
            <a:avLst/>
            <a:gdLst>
              <a:gd name="connsiteX0" fmla="*/ 1801368 w 1801368"/>
              <a:gd name="connsiteY0" fmla="*/ 0 h 822960"/>
              <a:gd name="connsiteX1" fmla="*/ 1719072 w 1801368"/>
              <a:gd name="connsiteY1" fmla="*/ 292608 h 822960"/>
              <a:gd name="connsiteX2" fmla="*/ 1627632 w 1801368"/>
              <a:gd name="connsiteY2" fmla="*/ 530352 h 822960"/>
              <a:gd name="connsiteX3" fmla="*/ 1554480 w 1801368"/>
              <a:gd name="connsiteY3" fmla="*/ 621792 h 822960"/>
              <a:gd name="connsiteX4" fmla="*/ 1225296 w 1801368"/>
              <a:gd name="connsiteY4" fmla="*/ 713232 h 822960"/>
              <a:gd name="connsiteX5" fmla="*/ 749808 w 1801368"/>
              <a:gd name="connsiteY5" fmla="*/ 731520 h 822960"/>
              <a:gd name="connsiteX6" fmla="*/ 630936 w 1801368"/>
              <a:gd name="connsiteY6" fmla="*/ 758952 h 822960"/>
              <a:gd name="connsiteX7" fmla="*/ 310896 w 1801368"/>
              <a:gd name="connsiteY7" fmla="*/ 786384 h 822960"/>
              <a:gd name="connsiteX8" fmla="*/ 228600 w 1801368"/>
              <a:gd name="connsiteY8" fmla="*/ 804672 h 822960"/>
              <a:gd name="connsiteX9" fmla="*/ 0 w 1801368"/>
              <a:gd name="connsiteY9" fmla="*/ 822960 h 822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1368" h="822960">
                <a:moveTo>
                  <a:pt x="1801368" y="0"/>
                </a:moveTo>
                <a:cubicBezTo>
                  <a:pt x="1773325" y="140213"/>
                  <a:pt x="1808046" y="-26216"/>
                  <a:pt x="1719072" y="292608"/>
                </a:cubicBezTo>
                <a:cubicBezTo>
                  <a:pt x="1677750" y="440678"/>
                  <a:pt x="1705619" y="418942"/>
                  <a:pt x="1627632" y="530352"/>
                </a:cubicBezTo>
                <a:cubicBezTo>
                  <a:pt x="1605248" y="562329"/>
                  <a:pt x="1586157" y="598985"/>
                  <a:pt x="1554480" y="621792"/>
                </a:cubicBezTo>
                <a:cubicBezTo>
                  <a:pt x="1441287" y="703291"/>
                  <a:pt x="1359439" y="705675"/>
                  <a:pt x="1225296" y="713232"/>
                </a:cubicBezTo>
                <a:cubicBezTo>
                  <a:pt x="1066934" y="722154"/>
                  <a:pt x="908304" y="725424"/>
                  <a:pt x="749808" y="731520"/>
                </a:cubicBezTo>
                <a:cubicBezTo>
                  <a:pt x="710184" y="740664"/>
                  <a:pt x="671169" y="753035"/>
                  <a:pt x="630936" y="758952"/>
                </a:cubicBezTo>
                <a:cubicBezTo>
                  <a:pt x="557077" y="769814"/>
                  <a:pt x="396089" y="780299"/>
                  <a:pt x="310896" y="786384"/>
                </a:cubicBezTo>
                <a:cubicBezTo>
                  <a:pt x="278016" y="794604"/>
                  <a:pt x="263426" y="798868"/>
                  <a:pt x="228600" y="804672"/>
                </a:cubicBezTo>
                <a:cubicBezTo>
                  <a:pt x="153024" y="817268"/>
                  <a:pt x="76782" y="822960"/>
                  <a:pt x="0" y="82296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1A06F0-43C9-4CDF-D4D8-225F3B943EB2}"/>
              </a:ext>
            </a:extLst>
          </p:cNvPr>
          <p:cNvSpPr txBox="1"/>
          <p:nvPr/>
        </p:nvSpPr>
        <p:spPr>
          <a:xfrm>
            <a:off x="8225029" y="4725144"/>
            <a:ext cx="29835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/>
              <a:t>AFS </a:t>
            </a:r>
            <a:r>
              <a:rPr lang="de-CH" sz="2000" dirty="0" err="1"/>
              <a:t>www</a:t>
            </a:r>
            <a:r>
              <a:rPr lang="de-CH" sz="2000" dirty="0"/>
              <a:t> </a:t>
            </a:r>
            <a:r>
              <a:rPr lang="de-CH" sz="2000" dirty="0" err="1"/>
              <a:t>hosted</a:t>
            </a:r>
            <a:r>
              <a:rPr lang="de-CH" sz="2000" dirty="0"/>
              <a:t> PHP </a:t>
            </a:r>
            <a:r>
              <a:rPr lang="de-CH" sz="2000" dirty="0" err="1"/>
              <a:t>translator</a:t>
            </a:r>
            <a:r>
              <a:rPr lang="de-CH" sz="2000" dirty="0"/>
              <a:t> </a:t>
            </a:r>
            <a:r>
              <a:rPr lang="de-CH" sz="2000" dirty="0" err="1"/>
              <a:t>scripts</a:t>
            </a:r>
            <a:r>
              <a:rPr lang="de-CH" sz="2000" dirty="0"/>
              <a:t>.</a:t>
            </a:r>
          </a:p>
          <a:p>
            <a:pPr algn="l"/>
            <a:endParaRPr lang="de-CH" sz="2000" dirty="0"/>
          </a:p>
          <a:p>
            <a:pPr algn="l"/>
            <a:r>
              <a:rPr lang="de-CH" sz="2000" dirty="0">
                <a:hlinkClick r:id="rId6"/>
              </a:rPr>
              <a:t>Sources</a:t>
            </a:r>
            <a:r>
              <a:rPr lang="de-CH" sz="2000" dirty="0"/>
              <a:t> in </a:t>
            </a:r>
            <a:r>
              <a:rPr lang="de-CH" sz="2000" dirty="0" err="1"/>
              <a:t>git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12114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93A828-EF2F-37CF-3DEE-A593380DB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717" y="1389848"/>
            <a:ext cx="7700962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16191-F926-028F-35C4-FBDC3E739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D22750-A7DE-875A-E0D3-EA582349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ACA80-1663-D4F4-90C5-E3F4CA45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2D1F5F-7392-A030-DE7E-408E2DAA6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Elektroschema </a:t>
            </a:r>
            <a:r>
              <a:rPr lang="de-CH" dirty="0" err="1"/>
              <a:t>Platform</a:t>
            </a:r>
            <a:r>
              <a:rPr lang="de-CH" dirty="0"/>
              <a:t>: </a:t>
            </a:r>
            <a:r>
              <a:rPr lang="de-CH" dirty="0">
                <a:hlinkClick r:id="rId3"/>
              </a:rPr>
              <a:t>https://elektroschema.psi.ch</a:t>
            </a:r>
            <a:r>
              <a:rPr lang="de-CH" dirty="0"/>
              <a:t> + </a:t>
            </a:r>
            <a:r>
              <a:rPr lang="de-CH" dirty="0">
                <a:hlinkClick r:id="rId4"/>
              </a:rPr>
              <a:t>AW 93 18 01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8A9666-93F8-5B32-C354-FD4A4ECBB492}"/>
              </a:ext>
            </a:extLst>
          </p:cNvPr>
          <p:cNvSpPr txBox="1"/>
          <p:nvPr/>
        </p:nvSpPr>
        <p:spPr>
          <a:xfrm>
            <a:off x="8388679" y="1458440"/>
            <a:ext cx="3611977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Was </a:t>
            </a:r>
            <a:r>
              <a:rPr lang="de-CH" sz="2000" dirty="0" err="1"/>
              <a:t>created</a:t>
            </a:r>
            <a:r>
              <a:rPr lang="de-CH" sz="2000" dirty="0"/>
              <a:t> 2021 on </a:t>
            </a:r>
            <a:r>
              <a:rPr lang="de-CH" sz="2000" dirty="0" err="1"/>
              <a:t>my</a:t>
            </a:r>
            <a:r>
              <a:rPr lang="de-CH" sz="2000" dirty="0"/>
              <a:t> initiative </a:t>
            </a:r>
            <a:r>
              <a:rPr lang="de-CH" sz="2000" dirty="0" err="1"/>
              <a:t>by</a:t>
            </a:r>
            <a:r>
              <a:rPr lang="de-CH" sz="2000" dirty="0"/>
              <a:t> M. Müller (NUM) + A. Bertrand (AIT) and </a:t>
            </a:r>
            <a:r>
              <a:rPr lang="de-CH" sz="2000" dirty="0" err="1"/>
              <a:t>supported</a:t>
            </a:r>
            <a:r>
              <a:rPr lang="de-CH" sz="2000" dirty="0"/>
              <a:t> </a:t>
            </a:r>
            <a:r>
              <a:rPr lang="de-CH" sz="2000" dirty="0" err="1"/>
              <a:t>my</a:t>
            </a:r>
            <a:r>
              <a:rPr lang="de-CH" sz="2000" dirty="0"/>
              <a:t> LOG/AIE (M. Jörg).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AW 93 18 01 was </a:t>
            </a:r>
            <a:r>
              <a:rPr lang="de-CH" sz="2000" dirty="0" err="1"/>
              <a:t>adapted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new</a:t>
            </a:r>
            <a:r>
              <a:rPr lang="de-CH" sz="2000" dirty="0"/>
              <a:t> </a:t>
            </a:r>
            <a:r>
              <a:rPr lang="de-CH" sz="2000" dirty="0" err="1"/>
              <a:t>platform</a:t>
            </a:r>
            <a:r>
              <a:rPr lang="de-CH" sz="20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Based</a:t>
            </a:r>
            <a:r>
              <a:rPr lang="de-CH" sz="2000" dirty="0"/>
              <a:t> on same </a:t>
            </a:r>
            <a:r>
              <a:rPr lang="de-CH" sz="2000" dirty="0" err="1"/>
              <a:t>technologies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Inventory</a:t>
            </a:r>
            <a:r>
              <a:rPr lang="de-CH" sz="2000" dirty="0"/>
              <a:t> + ecad.psi.ch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successor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old</a:t>
            </a:r>
            <a:r>
              <a:rPr lang="de-CH" sz="2000" dirty="0"/>
              <a:t> planarchiv.psi.ch, </a:t>
            </a:r>
            <a:r>
              <a:rPr lang="de-CH" sz="2000" dirty="0" err="1"/>
              <a:t>because</a:t>
            </a:r>
            <a:r>
              <a:rPr lang="de-CH" sz="2000" dirty="0"/>
              <a:t> 3DXpericence </a:t>
            </a:r>
            <a:r>
              <a:rPr lang="de-CH" sz="2000" dirty="0" err="1"/>
              <a:t>does</a:t>
            </a:r>
            <a:r>
              <a:rPr lang="de-CH" sz="2000" dirty="0"/>
              <a:t> not </a:t>
            </a:r>
            <a:r>
              <a:rPr lang="de-CH" sz="2000" dirty="0" err="1"/>
              <a:t>fulfill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requirements.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>
                <a:hlinkClick r:id="rId5"/>
              </a:rPr>
              <a:t>Link </a:t>
            </a:r>
            <a:r>
              <a:rPr lang="de-CH" sz="2000" dirty="0" err="1">
                <a:hlinkClick r:id="rId5"/>
              </a:rPr>
              <a:t>to</a:t>
            </a:r>
            <a:r>
              <a:rPr lang="de-CH" sz="2000" dirty="0">
                <a:hlinkClick r:id="rId5"/>
              </a:rPr>
              <a:t> </a:t>
            </a:r>
            <a:r>
              <a:rPr lang="de-CH" sz="2000" dirty="0" err="1">
                <a:hlinkClick r:id="rId5"/>
              </a:rPr>
              <a:t>intro</a:t>
            </a:r>
            <a:r>
              <a:rPr lang="de-CH" sz="2000" dirty="0">
                <a:hlinkClick r:id="rId5"/>
              </a:rPr>
              <a:t> </a:t>
            </a:r>
            <a:r>
              <a:rPr lang="de-CH" sz="2000" dirty="0"/>
              <a:t>@ RF </a:t>
            </a:r>
            <a:r>
              <a:rPr lang="de-CH" sz="2000" dirty="0" err="1"/>
              <a:t>section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0548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C142C4D-E7EB-1CFC-5CA9-94F08AB53A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158" y="1376363"/>
            <a:ext cx="8760947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0A236-27C8-7A57-C400-BBFB912D1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7A370-09E0-8311-0307-94B9717C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4611F-B60D-ACDA-76E0-89A0C0B9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9D215B-B897-7BB2-AA82-E2A65193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2. Request </a:t>
            </a:r>
            <a:r>
              <a:rPr lang="de-CH" dirty="0" err="1"/>
              <a:t>to</a:t>
            </a:r>
            <a:r>
              <a:rPr lang="de-CH" dirty="0"/>
              <a:t> GFA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A564CE-F6E7-6B8D-247B-FD137BDE594D}"/>
              </a:ext>
            </a:extLst>
          </p:cNvPr>
          <p:cNvSpPr txBox="1"/>
          <p:nvPr/>
        </p:nvSpPr>
        <p:spPr>
          <a:xfrm>
            <a:off x="1127448" y="908720"/>
            <a:ext cx="637674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Question KR84 </a:t>
            </a:r>
            <a:r>
              <a:rPr lang="de-CH" sz="2000" dirty="0" err="1"/>
              <a:t>to</a:t>
            </a:r>
            <a:r>
              <a:rPr lang="de-CH" sz="2000" dirty="0"/>
              <a:t> GFA Fragerunde         </a:t>
            </a:r>
            <a:r>
              <a:rPr lang="de-CH" sz="2000" dirty="0">
                <a:hlinkClick r:id="rId3"/>
              </a:rPr>
              <a:t>Answer March 2025</a:t>
            </a:r>
            <a:endParaRPr lang="de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AA3AFC-0DC3-875C-6D32-E765FBDBBDA3}"/>
              </a:ext>
            </a:extLst>
          </p:cNvPr>
          <p:cNvSpPr txBox="1"/>
          <p:nvPr/>
        </p:nvSpPr>
        <p:spPr>
          <a:xfrm flipH="1">
            <a:off x="9587904" y="1268760"/>
            <a:ext cx="2196702" cy="49552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400" dirty="0">
                <a:solidFill>
                  <a:srgbClr val="FF0000"/>
                </a:solidFill>
              </a:rPr>
              <a:t>KR84 </a:t>
            </a:r>
            <a:r>
              <a:rPr lang="de-CH" sz="1400" dirty="0" err="1">
                <a:solidFill>
                  <a:srgbClr val="FF0000"/>
                </a:solidFill>
              </a:rPr>
              <a:t>comments</a:t>
            </a:r>
            <a:r>
              <a:rPr lang="de-CH" sz="1400" dirty="0">
                <a:solidFill>
                  <a:srgbClr val="FF0000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Mir scheint, als hätten wir nicht die richtigen Profile am PSI für unsere Aufgaben.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Bestehende IT Prozess funktionieren schlecht.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Was ist denn die zentrale IT Strategie? Sind darin unsere eher kleinen aber speziellen Web-Applikationen abgedeckt? Vermutung ist nein.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CH" sz="1400" dirty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!?!?!</a:t>
            </a:r>
            <a:br>
              <a:rPr lang="de-CH" sz="1400" dirty="0">
                <a:solidFill>
                  <a:srgbClr val="FF0000"/>
                </a:solidFill>
              </a:rPr>
            </a:br>
            <a:r>
              <a:rPr lang="de-CH" sz="1400" dirty="0">
                <a:solidFill>
                  <a:srgbClr val="FF0000"/>
                </a:solidFill>
              </a:rPr>
              <a:t>Die Zentrale IT hat keine eigenen Programmierer die nötig wären für die Umsetzung.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Hat das GFA </a:t>
            </a:r>
            <a:r>
              <a:rPr lang="de-CH" sz="1400" dirty="0" err="1">
                <a:solidFill>
                  <a:srgbClr val="FF0000"/>
                </a:solidFill>
              </a:rPr>
              <a:t>Mgmt</a:t>
            </a:r>
            <a:r>
              <a:rPr lang="de-CH" sz="1400" dirty="0">
                <a:solidFill>
                  <a:srgbClr val="FF0000"/>
                </a:solidFill>
              </a:rPr>
              <a:t> die Frage überhaupt verstanden?</a:t>
            </a:r>
          </a:p>
        </p:txBody>
      </p:sp>
    </p:spTree>
    <p:extLst>
      <p:ext uri="{BB962C8B-B14F-4D97-AF65-F5344CB8AC3E}">
        <p14:creationId xmlns:p14="http://schemas.microsoft.com/office/powerpoint/2010/main" val="963618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10D2AA-FEF1-0AF0-BEAC-2A6A9D222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The </a:t>
            </a:r>
            <a:r>
              <a:rPr lang="de-CH" dirty="0" err="1"/>
              <a:t>role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RF </a:t>
            </a:r>
            <a:r>
              <a:rPr lang="de-CH" dirty="0" err="1"/>
              <a:t>is</a:t>
            </a:r>
            <a:r>
              <a:rPr lang="de-CH" dirty="0"/>
              <a:t> «</a:t>
            </a:r>
            <a:r>
              <a:rPr lang="de-CH" dirty="0" err="1"/>
              <a:t>customer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provides</a:t>
            </a:r>
            <a:r>
              <a:rPr lang="de-CH" dirty="0"/>
              <a:t> </a:t>
            </a:r>
            <a:r>
              <a:rPr lang="de-CH" dirty="0" err="1"/>
              <a:t>requirements</a:t>
            </a:r>
            <a:r>
              <a:rPr lang="de-CH" dirty="0"/>
              <a:t>».</a:t>
            </a:r>
          </a:p>
          <a:p>
            <a:endParaRPr lang="de-CH" dirty="0"/>
          </a:p>
          <a:p>
            <a:r>
              <a:rPr lang="de-CH" dirty="0"/>
              <a:t>So RF </a:t>
            </a:r>
            <a:r>
              <a:rPr lang="de-CH" dirty="0" err="1"/>
              <a:t>needs</a:t>
            </a:r>
            <a:r>
              <a:rPr lang="de-CH" dirty="0"/>
              <a:t> external expert </a:t>
            </a:r>
            <a:r>
              <a:rPr lang="de-CH" dirty="0" err="1"/>
              <a:t>groups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Implement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Maintain</a:t>
            </a:r>
            <a:endParaRPr lang="de-CH" dirty="0"/>
          </a:p>
          <a:p>
            <a:r>
              <a:rPr lang="de-CH" dirty="0"/>
              <a:t>… </a:t>
            </a:r>
            <a:r>
              <a:rPr lang="de-CH" dirty="0" err="1"/>
              <a:t>our</a:t>
            </a:r>
            <a:r>
              <a:rPr lang="de-CH" dirty="0"/>
              <a:t> web </a:t>
            </a:r>
            <a:r>
              <a:rPr lang="de-CH" dirty="0" err="1"/>
              <a:t>applications</a:t>
            </a:r>
            <a:r>
              <a:rPr lang="de-CH" dirty="0"/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E5CEB-CF86-EF6D-1976-B9602020F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BA622-1E1E-831D-6163-37E71CCBF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D4F60-11B7-1F13-5230-A2823A07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0AACA8-3CE5-79E0-67AA-99F97859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3. </a:t>
            </a:r>
            <a:r>
              <a:rPr lang="de-CH" dirty="0" err="1"/>
              <a:t>Wishes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422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E28875-A3CF-ABE6-279A-EFD32880D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>
                <a:hlinkClick r:id="rId2"/>
              </a:rPr>
              <a:t>https://indico.psi.ch/event/13741/</a:t>
            </a:r>
            <a:r>
              <a:rPr lang="de-CH" dirty="0"/>
              <a:t> : Meeting 2022-11-24 RF-Controls on</a:t>
            </a:r>
            <a:br>
              <a:rPr lang="de-CH" dirty="0"/>
            </a:br>
            <a:r>
              <a:rPr lang="de-CH" dirty="0"/>
              <a:t>«</a:t>
            </a:r>
            <a:r>
              <a:rPr lang="en-US" dirty="0"/>
              <a:t>Web applications: Consulting, Development, Maintenance and Operation</a:t>
            </a:r>
            <a:r>
              <a:rPr lang="de-CH" dirty="0"/>
              <a:t>»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3CF60F-A9AB-9EAB-77DE-D1326AF2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25.03.2025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657FDC-891D-4355-86B3-2232BDAF1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199A7-6A24-AE68-F298-0F325E5C3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2FBFC3A-3F81-3F32-D41E-9AD758525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4. References</a:t>
            </a:r>
          </a:p>
        </p:txBody>
      </p:sp>
    </p:spTree>
    <p:extLst>
      <p:ext uri="{BB962C8B-B14F-4D97-AF65-F5344CB8AC3E}">
        <p14:creationId xmlns:p14="http://schemas.microsoft.com/office/powerpoint/2010/main" val="394762870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502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Aptos</vt:lpstr>
      <vt:lpstr>Arial</vt:lpstr>
      <vt:lpstr>Benutzerdefiniertes Design</vt:lpstr>
      <vt:lpstr>Web Applications Support @ GFA</vt:lpstr>
      <vt:lpstr>Contents</vt:lpstr>
      <vt:lpstr>1. Web-Apps: SF RF Fault Events http://sf-rffaultevents.psi.ch </vt:lpstr>
      <vt:lpstr>1. Web-Apps: SF RF Fault Events – big picture</vt:lpstr>
      <vt:lpstr>1. Web-Apps: RF Pikett https://rf.intranet.psi.ch/pikettlischte-beautifier/pikettlischte-beautifier_slssfrf.php </vt:lpstr>
      <vt:lpstr>1. Web-Apps: Elektroschema Platform: https://elektroschema.psi.ch + AW 93 18 01</vt:lpstr>
      <vt:lpstr>2. Request to GFA</vt:lpstr>
      <vt:lpstr>3. Wishes for collaboration</vt:lpstr>
      <vt:lpstr>4.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Green with Image</dc:title>
  <dc:creator>Kalt Roger</dc:creator>
  <dc:description>erstellt durch Vorlagenbauer.ch</dc:description>
  <cp:lastModifiedBy>Kalt Roger</cp:lastModifiedBy>
  <cp:revision>23</cp:revision>
  <dcterms:created xsi:type="dcterms:W3CDTF">2025-01-28T10:40:13Z</dcterms:created>
  <dcterms:modified xsi:type="dcterms:W3CDTF">2025-03-25T09:20:40Z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