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89" r:id="rId3"/>
    <p:sldId id="319" r:id="rId4"/>
    <p:sldId id="323" r:id="rId5"/>
    <p:sldId id="286" r:id="rId6"/>
    <p:sldId id="288" r:id="rId7"/>
    <p:sldId id="291" r:id="rId8"/>
    <p:sldId id="292" r:id="rId9"/>
    <p:sldId id="293" r:id="rId10"/>
    <p:sldId id="317" r:id="rId11"/>
    <p:sldId id="300" r:id="rId12"/>
    <p:sldId id="301" r:id="rId13"/>
    <p:sldId id="303" r:id="rId14"/>
    <p:sldId id="318" r:id="rId15"/>
    <p:sldId id="298" r:id="rId16"/>
    <p:sldId id="294" r:id="rId17"/>
    <p:sldId id="296" r:id="rId18"/>
    <p:sldId id="297" r:id="rId19"/>
    <p:sldId id="279" r:id="rId20"/>
    <p:sldId id="306" r:id="rId21"/>
    <p:sldId id="311" r:id="rId22"/>
    <p:sldId id="307" r:id="rId23"/>
    <p:sldId id="310" r:id="rId24"/>
    <p:sldId id="322" r:id="rId25"/>
    <p:sldId id="316" r:id="rId26"/>
    <p:sldId id="308" r:id="rId27"/>
    <p:sldId id="309" r:id="rId28"/>
    <p:sldId id="320" r:id="rId29"/>
    <p:sldId id="321" r:id="rId30"/>
    <p:sldId id="313" r:id="rId31"/>
    <p:sldId id="314" r:id="rId32"/>
    <p:sldId id="283" r:id="rId33"/>
    <p:sldId id="284" r:id="rId34"/>
    <p:sldId id="324" r:id="rId35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786CFFE-1B35-4055-80C9-2E5087326EBF}">
          <p14:sldIdLst>
            <p14:sldId id="256"/>
          </p14:sldIdLst>
        </p14:section>
        <p14:section name="Calibration" id="{E0992A32-0B67-4039-9A93-18590B06490F}">
          <p14:sldIdLst>
            <p14:sldId id="289"/>
            <p14:sldId id="319"/>
            <p14:sldId id="323"/>
            <p14:sldId id="286"/>
            <p14:sldId id="288"/>
            <p14:sldId id="291"/>
            <p14:sldId id="292"/>
            <p14:sldId id="293"/>
            <p14:sldId id="317"/>
            <p14:sldId id="300"/>
            <p14:sldId id="301"/>
            <p14:sldId id="303"/>
            <p14:sldId id="318"/>
            <p14:sldId id="298"/>
            <p14:sldId id="294"/>
            <p14:sldId id="296"/>
          </p14:sldIdLst>
        </p14:section>
        <p14:section name="Tuning" id="{D4375F65-4197-4753-BC15-192B55F28FBC}">
          <p14:sldIdLst>
            <p14:sldId id="297"/>
            <p14:sldId id="279"/>
            <p14:sldId id="306"/>
            <p14:sldId id="311"/>
            <p14:sldId id="307"/>
            <p14:sldId id="310"/>
            <p14:sldId id="322"/>
            <p14:sldId id="316"/>
            <p14:sldId id="308"/>
            <p14:sldId id="309"/>
            <p14:sldId id="320"/>
            <p14:sldId id="321"/>
            <p14:sldId id="313"/>
            <p14:sldId id="314"/>
            <p14:sldId id="283"/>
            <p14:sldId id="284"/>
            <p14:sldId id="32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88" autoAdjust="0"/>
    <p:restoredTop sz="94660"/>
  </p:normalViewPr>
  <p:slideViewPr>
    <p:cSldViewPr snapToObjects="1">
      <p:cViewPr varScale="1">
        <p:scale>
          <a:sx n="95" d="100"/>
          <a:sy n="95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E9259D0-2DDA-98CB-FA98-1439A6478B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BC448FF-19C3-B5B0-43D5-EF58CD47AB6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9D07F49-32CB-CA45-91CD-F198E46E50B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130CA4D-9AC4-FB91-6DF2-A184E1F4A6B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45893C4-F419-CDB5-CBAC-148BEE7FCF9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1779CFBB-AD52-A27F-63D6-2BB2BC5A10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6CC6E55E-9600-408B-9C3E-606A073B3676}" type="slidenum">
              <a:rPr lang="de-CH" altLang="en-US"/>
              <a:pPr/>
              <a:t>‹#›</a:t>
            </a:fld>
            <a:endParaRPr lang="de-C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1" name="Picture 15">
            <a:extLst>
              <a:ext uri="{FF2B5EF4-FFF2-40B4-BE49-F238E27FC236}">
                <a16:creationId xmlns:a16="http://schemas.microsoft.com/office/drawing/2014/main" id="{FE8A0E2D-A02B-4469-CCFE-E85B79A45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>
            <a:extLst>
              <a:ext uri="{FF2B5EF4-FFF2-40B4-BE49-F238E27FC236}">
                <a16:creationId xmlns:a16="http://schemas.microsoft.com/office/drawing/2014/main" id="{690EB60F-611F-D84B-511F-9572D4C108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5D7FDCA-A418-3BED-6DE0-8456450358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A072262-AC2F-F747-E60D-CADBF7086DA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477930D5-C26F-1C1D-95B6-AC52A2719D9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3971330B-6DD8-4A79-88B4-D189BAA57E5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4" name="Line 8">
            <a:extLst>
              <a:ext uri="{FF2B5EF4-FFF2-40B4-BE49-F238E27FC236}">
                <a16:creationId xmlns:a16="http://schemas.microsoft.com/office/drawing/2014/main" id="{2DB36B0D-0201-B569-E2E1-15B88C093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9">
            <a:extLst>
              <a:ext uri="{FF2B5EF4-FFF2-40B4-BE49-F238E27FC236}">
                <a16:creationId xmlns:a16="http://schemas.microsoft.com/office/drawing/2014/main" id="{3A5159AE-D9A8-06CE-F15E-E4B3D420D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altLang="en-US" sz="1400" b="1" dirty="0" err="1"/>
              <a:t>Physik-Institut</a:t>
            </a:r>
            <a:r>
              <a:rPr lang="en-US" altLang="en-US" sz="1400" b="1" dirty="0"/>
              <a:t> </a:t>
            </a:r>
          </a:p>
        </p:txBody>
      </p:sp>
      <p:pic>
        <p:nvPicPr>
          <p:cNvPr id="3" name="Picture 2" descr="A logo with a red circle and blue lines&#10;&#10;Description automatically generated">
            <a:extLst>
              <a:ext uri="{FF2B5EF4-FFF2-40B4-BE49-F238E27FC236}">
                <a16:creationId xmlns:a16="http://schemas.microsoft.com/office/drawing/2014/main" id="{5C3FDC20-E626-DC25-8178-9755C97413D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4" y="0"/>
            <a:ext cx="1079495" cy="1079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12D31-8542-59AA-9BA0-139C97810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E995F-689B-CAD6-5EB2-3F36979F7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F37B2-04BF-088A-0EBE-0B795D16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67A3C-FBC7-DB67-E190-F44268FE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32142-CEE9-4CF6-76D9-D520457B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853B9C0E-90AD-4069-9A78-4F54DE2687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14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88899-E6F3-3DB0-9310-07F69E694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D6A597-E33B-59E8-71BA-DEDD37EE4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4925-2443-848F-F5ED-6AA1D763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DF8E5-F719-A451-F7A2-CAEFA50D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07621-CF14-D7BB-C1F4-4F38B4F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F8FFAC1-D875-4663-AC1A-5C5B30F8E9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EBA6-1285-707F-81DF-C461A562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3E9B2-7E16-E9EF-207E-D929D29CB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1DA7B-31C7-8F2D-307B-2A3C02870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59B91-1B02-9030-780D-5EB6D455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E11FE-15DC-A522-E93A-78452290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55D1D16C-8795-4468-A188-E42854EF80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38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6AD06-E337-9840-D67F-0CB5DBB3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27BF5-9830-E081-8BBA-97A911A7E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5E3DB-48C9-EFB4-A481-59A8348B4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0DECD-CF4C-B67C-4872-898A5DA51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8F9A9-FA18-5551-AE7F-291BB3D7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3CB91EBA-D543-4CB7-8500-515D072C09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59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64B76-EFC3-5F55-613D-2FDCA0CDD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D8F08-29D1-4EBF-1337-590549F92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9C720-382E-E878-04EB-1E29B1CBC8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C2E78-66CD-A03A-333F-A176247E8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87F93-4D65-6888-6323-74CF1A4C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2F7F2-1E2C-9925-5C55-7D0B96FAF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173B533D-7D20-4B98-9795-A10E538AE1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44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79B10-F817-C460-16F9-BE2C8712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FB3CD-8F4E-8F3C-94EA-CC05E36F2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D7EC-DE2A-28CC-B73B-4F36F340D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D2B5D9-5FFC-CAD4-E872-EF01E49E7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A2753F-21EF-23FA-D96E-DB041C5C6B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E95DB6-4702-B995-EFC2-FC772B04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5FE22-DC56-04BC-2AE4-D525CC67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1AF43-19D9-62C5-593F-C3E9BAFF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4B75CD5C-E82D-4A5D-BA4B-17785A8621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43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9137-D259-EFF8-8357-5E269DC3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0E001-6B9C-B593-4CB0-69254B3F2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3542C-A3C5-2157-F5E6-ECF08ED59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EA487-BC04-470F-E9B9-A1C932F3D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3BFC798-2607-47E3-9366-2C7E9951A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47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50AB7A-8F78-3810-9898-890EC8F00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C10D4-D2EB-07ED-74EC-0C8FEFE7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15492-5856-4271-99B7-7C2197700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99631281-74F4-45FB-80D8-E2DCB40FE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0063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8617-8639-9511-AA66-EAD1A6C58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41A16-590F-E8F5-A094-A2DD6F842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B24CF9-5315-4EF0-BE35-966A87279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6AD12-21D0-2578-44DA-72AAF0EE3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AB253-7DA3-9E88-7D19-132291544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3F054-811B-6547-B54E-7FD924A9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BCD6446E-BE28-4612-9CE7-C5937F2C62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3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76347-A03A-D3EA-CFFF-8BFB34AC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46D5D-0BEB-4D0D-E58E-E03BAB6FBD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29B45-FB0F-3DC4-A7D0-AAA11D98E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D9E7A-DE68-3153-C01E-6950DA91F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19738-D2BE-2AAB-8021-24D3CE4E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1F682-EB76-26FE-3225-43EE99E5E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786E3CB9-E1F7-4103-87C5-063AAE43D6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93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A6AC955-A2FE-BCDD-F506-C43812571E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B065C93-7663-DA60-7088-EECBCFF98A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AB630CB-28DA-E645-97F4-3AC008824BA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/>
              <a:t>14-07-25</a:t>
            </a:r>
            <a:endParaRPr lang="en-US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6FA13A2-CC38-1312-E2FD-A90EF2CE28C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/>
              <a:t>Vertex Calibration + Pixel Tuning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4ADC6A9-53B1-563B-894B-109262D40FB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altLang="en-US"/>
              <a:t>Page </a:t>
            </a:r>
            <a:fld id="{B96D3A63-7B52-4C81-B924-1EF33AAB33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CE3A3974-D509-6EB1-FE77-2DF009D09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7" name="Picture 13">
            <a:extLst>
              <a:ext uri="{FF2B5EF4-FFF2-40B4-BE49-F238E27FC236}">
                <a16:creationId xmlns:a16="http://schemas.microsoft.com/office/drawing/2014/main" id="{8EEC1F56-0ED7-E763-C539-708B397D5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Text Box 14">
            <a:extLst>
              <a:ext uri="{FF2B5EF4-FFF2-40B4-BE49-F238E27FC236}">
                <a16:creationId xmlns:a16="http://schemas.microsoft.com/office/drawing/2014/main" id="{DC1F87E3-1933-95F7-1798-916BE6568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altLang="en-US" sz="1400" b="1"/>
              <a:t>Physik-Institut</a:t>
            </a:r>
          </a:p>
        </p:txBody>
      </p:sp>
      <p:pic>
        <p:nvPicPr>
          <p:cNvPr id="2" name="Picture 1" descr="A logo with a red circle and blue lines&#10;&#10;Description automatically generated">
            <a:extLst>
              <a:ext uri="{FF2B5EF4-FFF2-40B4-BE49-F238E27FC236}">
                <a16:creationId xmlns:a16="http://schemas.microsoft.com/office/drawing/2014/main" id="{747E4631-0151-26B0-5A2C-AEA77C02DB8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4" y="0"/>
            <a:ext cx="1079495" cy="10794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49.png"/><Relationship Id="rId7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2.png"/><Relationship Id="rId9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E96F376-705C-EF16-3CE5-1C0A1BF4E1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35727" y="1341438"/>
            <a:ext cx="7343775" cy="1295400"/>
          </a:xfrm>
        </p:spPr>
        <p:txBody>
          <a:bodyPr/>
          <a:lstStyle/>
          <a:p>
            <a:r>
              <a:rPr lang="de-DE" altLang="en-US" sz="2800" dirty="0"/>
              <a:t>Vertex </a:t>
            </a:r>
            <a:r>
              <a:rPr lang="de-DE" altLang="en-US" sz="2800" dirty="0" err="1"/>
              <a:t>Calibration</a:t>
            </a:r>
            <a:r>
              <a:rPr lang="de-DE" altLang="en-US" sz="2800" dirty="0"/>
              <a:t> + Pixel Tuning</a:t>
            </a:r>
            <a:endParaRPr lang="en-US" altLang="en-US" sz="2800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6E24C853-FE11-EA41-D527-F6BFE93FA0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5726" y="2348880"/>
            <a:ext cx="7343775" cy="1752600"/>
          </a:xfrm>
        </p:spPr>
        <p:txBody>
          <a:bodyPr/>
          <a:lstStyle/>
          <a:p>
            <a:pPr lvl="0"/>
            <a:r>
              <a:rPr lang="en-US" sz="1400" b="1" dirty="0"/>
              <a:t>Mu3e collaboration meeting</a:t>
            </a:r>
          </a:p>
          <a:p>
            <a:pPr lvl="0"/>
            <a:r>
              <a:rPr lang="en-US" sz="1400" b="1" dirty="0"/>
              <a:t>Zurich</a:t>
            </a:r>
          </a:p>
          <a:p>
            <a:pPr lvl="0"/>
            <a:r>
              <a:rPr lang="en-US" sz="1400" b="1" dirty="0"/>
              <a:t>Thomas Senger</a:t>
            </a:r>
          </a:p>
        </p:txBody>
      </p:sp>
      <p:pic>
        <p:nvPicPr>
          <p:cNvPr id="3" name="Picture 2" descr="A blue square with white text&#10;&#10;Description automatically generated">
            <a:extLst>
              <a:ext uri="{FF2B5EF4-FFF2-40B4-BE49-F238E27FC236}">
                <a16:creationId xmlns:a16="http://schemas.microsoft.com/office/drawing/2014/main" id="{FFCDA6D4-10A7-3F7E-A005-C3F6DC313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9" t="7844" r="17635" b="5868"/>
          <a:stretch/>
        </p:blipFill>
        <p:spPr>
          <a:xfrm>
            <a:off x="5774869" y="2628221"/>
            <a:ext cx="3240358" cy="3168352"/>
          </a:xfrm>
          <a:prstGeom prst="rect">
            <a:avLst/>
          </a:prstGeom>
        </p:spPr>
      </p:pic>
      <p:pic>
        <p:nvPicPr>
          <p:cNvPr id="4" name="Picture 3" descr="A comparison of a temperature image&#10;&#10;AI-generated content may be incorrect.">
            <a:extLst>
              <a:ext uri="{FF2B5EF4-FFF2-40B4-BE49-F238E27FC236}">
                <a16:creationId xmlns:a16="http://schemas.microsoft.com/office/drawing/2014/main" id="{D1BE9731-F22E-1C3D-1129-CE998DF88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"/>
          <a:stretch/>
        </p:blipFill>
        <p:spPr>
          <a:xfrm>
            <a:off x="835725" y="3861048"/>
            <a:ext cx="3995936" cy="19355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86838-FF94-951C-E42E-03337942B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A5698-4C80-8780-3FC5-E221CB186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268413"/>
            <a:ext cx="7343775" cy="677113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de-DE" sz="2000" dirty="0"/>
              <a:t>Signal </a:t>
            </a:r>
            <a:r>
              <a:rPr lang="de-DE" sz="2000" dirty="0" err="1"/>
              <a:t>transmission</a:t>
            </a:r>
            <a:r>
              <a:rPr lang="de-DE" sz="2000" dirty="0"/>
              <a:t> </a:t>
            </a:r>
            <a:r>
              <a:rPr lang="de-DE" sz="2000" dirty="0" err="1"/>
              <a:t>scan</a:t>
            </a:r>
            <a:br>
              <a:rPr lang="de-DE" sz="2000" dirty="0"/>
            </a:br>
            <a:r>
              <a:rPr lang="de-D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optimal </a:t>
            </a:r>
            <a:r>
              <a:rPr lang="de-D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settings</a:t>
            </a:r>
            <a:endParaRPr lang="en-US" sz="2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119F9-4BCC-BA11-577F-8C13CC8E7B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87397C-0C2B-2CDC-F747-E5D93CCB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1E5CF-10DE-6802-3B2E-00E06CF62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>
                <a:spcAft>
                  <a:spcPts val="600"/>
                </a:spcAft>
              </a:pPr>
              <a:t>10</a:t>
            </a:fld>
            <a:endParaRPr lang="en-US" altLang="en-US"/>
          </a:p>
        </p:txBody>
      </p:sp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682C6A45-6545-46D2-C9BB-D064409CF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788" y="2013615"/>
            <a:ext cx="4287443" cy="3215585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B530C6-3A6E-F4BE-9985-D90486D4D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988840"/>
            <a:ext cx="4427984" cy="32836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2003A6D-AB39-BD24-4256-EA10A5216B1E}"/>
              </a:ext>
            </a:extLst>
          </p:cNvPr>
          <p:cNvSpPr txBox="1"/>
          <p:nvPr/>
        </p:nvSpPr>
        <p:spPr>
          <a:xfrm>
            <a:off x="971600" y="5641503"/>
            <a:ext cx="3098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Eye </a:t>
            </a:r>
            <a:r>
              <a:rPr lang="de-DE" sz="1400" dirty="0" err="1"/>
              <a:t>diagramm</a:t>
            </a:r>
            <a:r>
              <a:rPr lang="de-DE" sz="1400" dirty="0"/>
              <a:t> </a:t>
            </a:r>
            <a:r>
              <a:rPr lang="de-DE" sz="1400" dirty="0" err="1"/>
              <a:t>measurement</a:t>
            </a:r>
            <a:r>
              <a:rPr lang="de-DE" sz="1400" dirty="0"/>
              <a:t> at UZH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6E1A2D-1191-EDC9-38FA-B27870509A70}"/>
              </a:ext>
            </a:extLst>
          </p:cNvPr>
          <p:cNvSpPr txBox="1"/>
          <p:nvPr/>
        </p:nvSpPr>
        <p:spPr>
          <a:xfrm>
            <a:off x="5559441" y="5621758"/>
            <a:ext cx="2612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Results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Vertex </a:t>
            </a:r>
            <a:r>
              <a:rPr lang="de-DE" sz="1400" dirty="0" err="1"/>
              <a:t>Detector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39477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AC5B0-89DA-E40C-03AE-C40F42F7D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5D115-97F2-02C5-3E8A-AD494C5A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720427"/>
          </a:xfrm>
        </p:spPr>
        <p:txBody>
          <a:bodyPr/>
          <a:lstStyle/>
          <a:p>
            <a:r>
              <a:rPr lang="de-DE" sz="2000" dirty="0" err="1"/>
              <a:t>BLPix</a:t>
            </a:r>
            <a:r>
              <a:rPr lang="de-DE" sz="2000" dirty="0"/>
              <a:t> </a:t>
            </a:r>
            <a:r>
              <a:rPr lang="de-DE" sz="2000" dirty="0" err="1"/>
              <a:t>vs</a:t>
            </a:r>
            <a:r>
              <a:rPr lang="de-DE" sz="2000" dirty="0"/>
              <a:t> </a:t>
            </a:r>
            <a:r>
              <a:rPr lang="de-DE" sz="2000" dirty="0" err="1"/>
              <a:t>VNOutPix</a:t>
            </a:r>
            <a:br>
              <a:rPr lang="de-DE" sz="2000" dirty="0"/>
            </a:br>
            <a:r>
              <a:rPr lang="de-DE" sz="2000" dirty="0"/>
              <a:t>8b10b </a:t>
            </a:r>
            <a:r>
              <a:rPr lang="de-DE" sz="2000" dirty="0" err="1"/>
              <a:t>errors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ACE62-2A09-7939-1A2D-0FEF17BF5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C09CA-29A3-730E-498E-521F2553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37383-4465-89D4-DE7F-67414590E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9" name="Content Placeholder 8" descr="A screenshot of a graph&#10;&#10;AI-generated content may be incorrect.">
            <a:extLst>
              <a:ext uri="{FF2B5EF4-FFF2-40B4-BE49-F238E27FC236}">
                <a16:creationId xmlns:a16="http://schemas.microsoft.com/office/drawing/2014/main" id="{E7D6AD24-7ED5-ECF9-5D2C-3D80097878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38709"/>
            <a:ext cx="3331964" cy="4442619"/>
          </a:xfrm>
        </p:spPr>
      </p:pic>
      <p:pic>
        <p:nvPicPr>
          <p:cNvPr id="11" name="Content Placeholder 10" descr="A chart of a graph&#10;&#10;AI-generated content may be incorrect.">
            <a:extLst>
              <a:ext uri="{FF2B5EF4-FFF2-40B4-BE49-F238E27FC236}">
                <a16:creationId xmlns:a16="http://schemas.microsoft.com/office/drawing/2014/main" id="{B0F12323-4724-C98B-2CA9-A836C24697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11" y="1938709"/>
            <a:ext cx="2665571" cy="4442619"/>
          </a:xfrm>
        </p:spPr>
      </p:pic>
    </p:spTree>
    <p:extLst>
      <p:ext uri="{BB962C8B-B14F-4D97-AF65-F5344CB8AC3E}">
        <p14:creationId xmlns:p14="http://schemas.microsoft.com/office/powerpoint/2010/main" val="887897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76BBF-4FD0-A61B-BE08-3F750A33B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3873-F828-BA25-8057-A4F551C2D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720427"/>
          </a:xfrm>
        </p:spPr>
        <p:txBody>
          <a:bodyPr/>
          <a:lstStyle/>
          <a:p>
            <a:r>
              <a:rPr lang="de-DE" sz="2000" dirty="0" err="1"/>
              <a:t>BLPix</a:t>
            </a:r>
            <a:r>
              <a:rPr lang="de-DE" sz="2000" dirty="0"/>
              <a:t> </a:t>
            </a:r>
            <a:r>
              <a:rPr lang="de-DE" sz="2000" dirty="0" err="1"/>
              <a:t>vs</a:t>
            </a:r>
            <a:r>
              <a:rPr lang="de-DE" sz="2000" dirty="0"/>
              <a:t> </a:t>
            </a:r>
            <a:r>
              <a:rPr lang="de-DE" sz="2000" dirty="0" err="1"/>
              <a:t>VNOutPix</a:t>
            </a:r>
            <a:br>
              <a:rPr lang="de-DE" sz="2000" dirty="0"/>
            </a:br>
            <a:r>
              <a:rPr lang="de-DE" sz="2000" dirty="0" err="1"/>
              <a:t>Active</a:t>
            </a:r>
            <a:r>
              <a:rPr lang="de-DE" sz="2000" dirty="0"/>
              <a:t> </a:t>
            </a:r>
            <a:r>
              <a:rPr lang="de-DE" sz="2000" dirty="0" err="1"/>
              <a:t>pixels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8022F-8A1F-4459-A834-5FB5A5AD3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E8880A-77E0-71D5-46C5-543765D5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84CEA-3354-0067-2D52-FE0C44A45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36" name="Content Placeholder 35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7DEF0DB3-A0B1-A64E-5B67-F0AE4A2AA1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1914707"/>
            <a:ext cx="3349966" cy="4466621"/>
          </a:xfrm>
        </p:spPr>
      </p:pic>
      <p:pic>
        <p:nvPicPr>
          <p:cNvPr id="42" name="Content Placeholder 41" descr="A screenshot of a chart&#10;&#10;AI-generated content may be incorrect.">
            <a:extLst>
              <a:ext uri="{FF2B5EF4-FFF2-40B4-BE49-F238E27FC236}">
                <a16:creationId xmlns:a16="http://schemas.microsoft.com/office/drawing/2014/main" id="{9819DFA4-9BA8-0DE6-B97E-642F48A4E7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11" y="1914706"/>
            <a:ext cx="2679973" cy="4466622"/>
          </a:xfrm>
        </p:spPr>
      </p:pic>
    </p:spTree>
    <p:extLst>
      <p:ext uri="{BB962C8B-B14F-4D97-AF65-F5344CB8AC3E}">
        <p14:creationId xmlns:p14="http://schemas.microsoft.com/office/powerpoint/2010/main" val="1484937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5B21E-E12E-3186-A7DD-B5C2AEA5A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4423B-F9C5-9D5C-76B0-C881163B1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720427"/>
          </a:xfrm>
        </p:spPr>
        <p:txBody>
          <a:bodyPr/>
          <a:lstStyle/>
          <a:p>
            <a:r>
              <a:rPr lang="de-DE" sz="2000" dirty="0" err="1"/>
              <a:t>BLPix</a:t>
            </a:r>
            <a:r>
              <a:rPr lang="de-DE" sz="2000" dirty="0"/>
              <a:t> </a:t>
            </a:r>
            <a:r>
              <a:rPr lang="de-DE" sz="2000" dirty="0" err="1"/>
              <a:t>vs</a:t>
            </a:r>
            <a:r>
              <a:rPr lang="de-DE" sz="2000" dirty="0"/>
              <a:t> </a:t>
            </a:r>
            <a:r>
              <a:rPr lang="de-DE" sz="2000" dirty="0" err="1"/>
              <a:t>VNOutPix</a:t>
            </a:r>
            <a:br>
              <a:rPr lang="de-DE" sz="2000" dirty="0"/>
            </a:br>
            <a:r>
              <a:rPr lang="de-DE" sz="2000" dirty="0" err="1"/>
              <a:t>Active</a:t>
            </a:r>
            <a:r>
              <a:rPr lang="de-DE" sz="2000" dirty="0"/>
              <a:t> </a:t>
            </a:r>
            <a:r>
              <a:rPr lang="de-DE" sz="2000" dirty="0" err="1"/>
              <a:t>pixels</a:t>
            </a:r>
            <a:r>
              <a:rPr lang="de-DE" sz="2000" dirty="0"/>
              <a:t> (</a:t>
            </a:r>
            <a:r>
              <a:rPr lang="de-DE" sz="2000" dirty="0" err="1"/>
              <a:t>with</a:t>
            </a:r>
            <a:r>
              <a:rPr lang="de-DE" sz="2000" dirty="0"/>
              <a:t> 8b10b </a:t>
            </a:r>
            <a:r>
              <a:rPr lang="de-DE" sz="2000" dirty="0" err="1"/>
              <a:t>error</a:t>
            </a:r>
            <a:r>
              <a:rPr lang="de-DE" sz="2000" dirty="0"/>
              <a:t> </a:t>
            </a:r>
            <a:r>
              <a:rPr lang="de-DE" sz="2000" dirty="0" err="1"/>
              <a:t>exclusion</a:t>
            </a:r>
            <a:r>
              <a:rPr lang="de-DE" sz="2000" dirty="0"/>
              <a:t>)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CF6221-9387-FBBB-81DA-368041BD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745B83-4D4B-F7FF-B74D-6A62D42C4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528B0A-DC34-4EC3-8E72-569D0E2A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DF46810-7356-B9FD-3DAE-5277C2E34FB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2000" y="1914707"/>
            <a:ext cx="3349966" cy="4466621"/>
          </a:xfrm>
        </p:spPr>
      </p:pic>
      <p:pic>
        <p:nvPicPr>
          <p:cNvPr id="8" name="Content Placeholder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D7DA3F08-21AB-AA71-B9D3-E5CEE80FCD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200" y="1916832"/>
            <a:ext cx="2680560" cy="4467600"/>
          </a:xfrm>
        </p:spPr>
      </p:pic>
    </p:spTree>
    <p:extLst>
      <p:ext uri="{BB962C8B-B14F-4D97-AF65-F5344CB8AC3E}">
        <p14:creationId xmlns:p14="http://schemas.microsoft.com/office/powerpoint/2010/main" val="3633418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1E036-43D9-0D02-AAD3-D9A2B0D08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503237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Optimal Parameters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8CA6CA5-0E1F-DD05-DF12-35F6894B51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Default </a:t>
            </a:r>
            <a:r>
              <a:rPr lang="de-DE" err="1"/>
              <a:t>settings</a:t>
            </a:r>
            <a:r>
              <a:rPr lang="de-DE"/>
              <a:t>: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err="1"/>
              <a:t>VNOutPix</a:t>
            </a:r>
            <a:r>
              <a:rPr lang="de-DE"/>
              <a:t>=5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err="1"/>
              <a:t>BLPix</a:t>
            </a:r>
            <a:r>
              <a:rPr lang="de-DE"/>
              <a:t>=80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Optimal </a:t>
            </a:r>
            <a:r>
              <a:rPr lang="de-DE" err="1"/>
              <a:t>settings</a:t>
            </a:r>
            <a:r>
              <a:rPr lang="de-DE"/>
              <a:t> </a:t>
            </a:r>
            <a:r>
              <a:rPr lang="de-DE" err="1"/>
              <a:t>found</a:t>
            </a:r>
            <a:r>
              <a:rPr lang="de-DE"/>
              <a:t> at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err="1"/>
              <a:t>No</a:t>
            </a:r>
            <a:r>
              <a:rPr lang="de-DE"/>
              <a:t> 8b10b </a:t>
            </a:r>
            <a:r>
              <a:rPr lang="de-DE" err="1"/>
              <a:t>errors</a:t>
            </a:r>
            <a:endParaRPr lang="de-DE"/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/>
              <a:t>Most </a:t>
            </a:r>
            <a:r>
              <a:rPr lang="de-DE" err="1"/>
              <a:t>active</a:t>
            </a:r>
            <a:r>
              <a:rPr lang="de-DE"/>
              <a:t> </a:t>
            </a:r>
            <a:r>
              <a:rPr lang="de-DE" err="1"/>
              <a:t>pixels</a:t>
            </a:r>
            <a:endParaRPr lang="de-DE"/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8" name="Picture 7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A83C9649-4186-F5C7-DD42-6F968CA20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13" y="1844824"/>
            <a:ext cx="4134758" cy="3442187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A8726-A8CC-B2D1-3D88-0BC04418F9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CE560-E6BB-C650-0C5E-52DBE6AA6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7B2A83-DD3E-1FFF-45C3-2FDF090D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>
                <a:spcAft>
                  <a:spcPts val="600"/>
                </a:spcAft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756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screenshot of a graph&#10;&#10;AI-generated content may be incorrect.">
            <a:extLst>
              <a:ext uri="{FF2B5EF4-FFF2-40B4-BE49-F238E27FC236}">
                <a16:creationId xmlns:a16="http://schemas.microsoft.com/office/drawing/2014/main" id="{B22050D1-4DEB-4D94-8491-BCB71F0A55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4"/>
          <a:stretch>
            <a:fillRect/>
          </a:stretch>
        </p:blipFill>
        <p:spPr>
          <a:xfrm>
            <a:off x="4716016" y="2356037"/>
            <a:ext cx="4929984" cy="405222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4B7AA0-2D07-5D66-C066-701E9CCD5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720427"/>
          </a:xfrm>
        </p:spPr>
        <p:txBody>
          <a:bodyPr/>
          <a:lstStyle/>
          <a:p>
            <a:r>
              <a:rPr lang="de-DE" sz="2000" dirty="0" err="1"/>
              <a:t>BLPix</a:t>
            </a:r>
            <a:r>
              <a:rPr lang="de-DE" sz="2000" dirty="0"/>
              <a:t> </a:t>
            </a:r>
            <a:r>
              <a:rPr lang="de-DE" sz="2000" dirty="0" err="1"/>
              <a:t>vs</a:t>
            </a:r>
            <a:r>
              <a:rPr lang="de-DE" sz="2000" dirty="0"/>
              <a:t> </a:t>
            </a:r>
            <a:r>
              <a:rPr lang="de-DE" sz="2000" dirty="0" err="1"/>
              <a:t>VNOutPix</a:t>
            </a:r>
            <a:br>
              <a:rPr lang="de-DE" sz="2000" dirty="0"/>
            </a:b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Current</a:t>
            </a: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consumption</a:t>
            </a: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+ </a:t>
            </a: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Temperature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713D8-17B2-DB0B-C403-E4314397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E096C-BFBD-3202-D5EC-52C06D44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5EA8B4-E92E-00C9-AD3B-9E22E1AE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10" name="Content Placeholder 9" descr="A screenshot of a graph&#10;&#10;AI-generated content may be incorrect.">
            <a:extLst>
              <a:ext uri="{FF2B5EF4-FFF2-40B4-BE49-F238E27FC236}">
                <a16:creationId xmlns:a16="http://schemas.microsoft.com/office/drawing/2014/main" id="{C153C43F-BD23-E565-7649-2BC507E945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83"/>
          <a:stretch>
            <a:fillRect/>
          </a:stretch>
        </p:blipFill>
        <p:spPr>
          <a:xfrm>
            <a:off x="-252536" y="2348879"/>
            <a:ext cx="4715637" cy="4052217"/>
          </a:xfrm>
        </p:spPr>
      </p:pic>
    </p:spTree>
    <p:extLst>
      <p:ext uri="{BB962C8B-B14F-4D97-AF65-F5344CB8AC3E}">
        <p14:creationId xmlns:p14="http://schemas.microsoft.com/office/powerpoint/2010/main" val="2597536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E12F0-B641-C82A-0891-BA0F75FCE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00" y="1339200"/>
            <a:ext cx="2069554" cy="572616"/>
          </a:xfrm>
        </p:spPr>
        <p:txBody>
          <a:bodyPr wrap="square" anchor="b">
            <a:normAutofit/>
          </a:bodyPr>
          <a:lstStyle/>
          <a:p>
            <a:r>
              <a:rPr lang="de-DE" sz="2000" dirty="0" err="1"/>
              <a:t>VPTimerDel</a:t>
            </a:r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4F6A02A-EC8D-2101-A965-644309F880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1346"/>
          <a:stretch>
            <a:fillRect/>
          </a:stretch>
        </p:blipFill>
        <p:spPr>
          <a:xfrm>
            <a:off x="2953829" y="4962157"/>
            <a:ext cx="6174088" cy="1563187"/>
          </a:xfrm>
          <a:noFill/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3A2AEF72-FC5A-0CE8-4AEC-91483DDAF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63888" y="2040940"/>
            <a:ext cx="5112568" cy="29459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chips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example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Want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ToT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can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controlled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through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VPTimerDel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Default Value was 10 </a:t>
            </a:r>
            <a:r>
              <a:rPr lang="de-DE" dirty="0" err="1">
                <a:sym typeface="Wingdings" panose="05000000000000000000" pitchFamily="2" charset="2"/>
              </a:rPr>
              <a:t>before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beamtime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Ckdivend2 </a:t>
            </a:r>
            <a:r>
              <a:rPr lang="de-DE" dirty="0" err="1">
                <a:sym typeface="Wingdings" panose="05000000000000000000" pitchFamily="2" charset="2"/>
              </a:rPr>
              <a:t>put</a:t>
            </a:r>
            <a:r>
              <a:rPr lang="de-DE" dirty="0">
                <a:sym typeface="Wingdings" panose="05000000000000000000" pitchFamily="2" charset="2"/>
              </a:rPr>
              <a:t> 1531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Low </a:t>
            </a:r>
            <a:r>
              <a:rPr lang="de-DE" dirty="0" err="1">
                <a:sym typeface="Wingdings" panose="05000000000000000000" pitchFamily="2" charset="2"/>
              </a:rPr>
              <a:t>VPTimerDel</a:t>
            </a:r>
            <a:r>
              <a:rPr lang="de-DE" dirty="0">
                <a:sym typeface="Wingdings" panose="05000000000000000000" pitchFamily="2" charset="2"/>
              </a:rPr>
              <a:t>  </a:t>
            </a:r>
            <a:r>
              <a:rPr lang="de-DE" dirty="0" err="1">
                <a:sym typeface="Wingdings" panose="05000000000000000000" pitchFamily="2" charset="2"/>
              </a:rPr>
              <a:t>full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spectrum</a:t>
            </a:r>
            <a:endParaRPr lang="de-DE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>
                <a:sym typeface="Wingdings" panose="05000000000000000000" pitchFamily="2" charset="2"/>
              </a:rPr>
              <a:t>Too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Voltage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drop</a:t>
            </a:r>
            <a:r>
              <a:rPr lang="de-DE" dirty="0">
                <a:sym typeface="Wingdings" panose="05000000000000000000" pitchFamily="2" charset="2"/>
              </a:rPr>
              <a:t> visible, </a:t>
            </a:r>
            <a:r>
              <a:rPr lang="de-DE" dirty="0" err="1">
                <a:sym typeface="Wingdings" panose="05000000000000000000" pitchFamily="2" charset="2"/>
              </a:rPr>
              <a:t>pixels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not </a:t>
            </a:r>
            <a:r>
              <a:rPr lang="de-DE" dirty="0" err="1">
                <a:sym typeface="Wingdings" panose="05000000000000000000" pitchFamily="2" charset="2"/>
              </a:rPr>
              <a:t>readout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(</a:t>
            </a:r>
            <a:r>
              <a:rPr lang="de-DE" dirty="0" err="1">
                <a:sym typeface="Wingdings" panose="05000000000000000000" pitchFamily="2" charset="2"/>
              </a:rPr>
              <a:t>Current</a:t>
            </a:r>
            <a:r>
              <a:rPr lang="de-DE" dirty="0">
                <a:sym typeface="Wingdings" panose="05000000000000000000" pitchFamily="2" charset="2"/>
              </a:rPr>
              <a:t> Interpretation)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Set </a:t>
            </a:r>
            <a:r>
              <a:rPr lang="de-DE" dirty="0" err="1"/>
              <a:t>cut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ToT</a:t>
            </a:r>
            <a:r>
              <a:rPr lang="de-DE" dirty="0"/>
              <a:t>=30 +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hitmap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1D19-E142-F77D-A0C3-6773FDA32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C492C-5728-8DE3-E920-A48670C5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6DA7B7-43BC-2908-FF3F-0DB8BA13E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>
                <a:spcAft>
                  <a:spcPts val="600"/>
                </a:spcAft>
              </a:pPr>
              <a:t>16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314A90-832B-BEAD-B14D-BB3E6259C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10" y="2040940"/>
            <a:ext cx="2786795" cy="34778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6F3B7E-BEF3-0997-F348-26E24BBA4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8766" y="4110490"/>
            <a:ext cx="843705" cy="6870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A79D2B-B76B-6A37-1E11-C351F42F1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" y="2124000"/>
            <a:ext cx="61268" cy="33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88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360C0-33D7-32AB-76A1-A8C435252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9DA6F-6ECF-3B23-EE97-06B050FE9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00" y="1339200"/>
            <a:ext cx="2069554" cy="572616"/>
          </a:xfrm>
        </p:spPr>
        <p:txBody>
          <a:bodyPr wrap="square" anchor="b">
            <a:normAutofit/>
          </a:bodyPr>
          <a:lstStyle/>
          <a:p>
            <a:r>
              <a:rPr lang="de-DE" sz="2000" dirty="0" err="1"/>
              <a:t>VNTimerDel</a:t>
            </a:r>
            <a:endParaRPr lang="en-US" sz="2000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900DD3B-7AFF-7CFC-F8F4-B203EFFC4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5576" y="4515195"/>
            <a:ext cx="6988402" cy="29459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chips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example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in </a:t>
            </a:r>
            <a:r>
              <a:rPr lang="de-DE" dirty="0" err="1"/>
              <a:t>ToT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VNTimerDel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DB9189-36C4-51C7-79AF-3EA65D6B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FD89E-B079-FC5B-B00D-3E8768F85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47BEAB-5485-0E6B-F759-C04A21105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>
                <a:spcAft>
                  <a:spcPts val="600"/>
                </a:spcAft>
              </a:pPr>
              <a:t>17</a:t>
            </a:fld>
            <a:endParaRPr lang="en-US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30BBA4-2DCF-4EB3-0102-7BA26823C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2124000"/>
            <a:ext cx="61268" cy="334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53CCA2-A01A-5704-4731-ECB482926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435" y="2204864"/>
            <a:ext cx="646602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70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B48776B-55AE-D4B6-216E-BDC2E46BF0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Tuning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60BA61A-B385-91EB-4FCB-AC1C9ABD12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FCF9E-0E3D-6420-3A65-F3B1EA2577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2F910-F468-B135-59E7-782128697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1465C-FEA7-189F-26CC-E4D447D4A9A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24625"/>
            <a:ext cx="5256213" cy="215900"/>
          </a:xfrm>
        </p:spPr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</p:spTree>
    <p:extLst>
      <p:ext uri="{BB962C8B-B14F-4D97-AF65-F5344CB8AC3E}">
        <p14:creationId xmlns:p14="http://schemas.microsoft.com/office/powerpoint/2010/main" val="1014501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9D363-12B6-D44F-6427-7FD941893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Reminder</a:t>
            </a:r>
            <a:r>
              <a:rPr lang="de-DE" dirty="0"/>
              <a:t>: VPDAC &amp; TDAC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C7382-5A4C-43BF-7E78-E23BB47B4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2205038"/>
            <a:ext cx="4031927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Small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plateau</a:t>
            </a:r>
            <a:r>
              <a:rPr lang="de-DE" sz="1400" dirty="0"/>
              <a:t> </a:t>
            </a:r>
            <a:r>
              <a:rPr lang="de-DE" sz="1400" dirty="0" err="1"/>
              <a:t>region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high </a:t>
            </a:r>
            <a:r>
              <a:rPr lang="de-DE" sz="1400" dirty="0" err="1"/>
              <a:t>efficiency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Goal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endParaRPr lang="de-DE" sz="1400" dirty="0"/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Noise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dominant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Chips </a:t>
            </a:r>
            <a:r>
              <a:rPr lang="de-DE" sz="1400" dirty="0" err="1"/>
              <a:t>get</a:t>
            </a:r>
            <a:r>
              <a:rPr lang="de-DE" sz="1400" dirty="0"/>
              <a:t> </a:t>
            </a:r>
            <a:r>
              <a:rPr lang="de-DE" sz="1400" dirty="0" err="1"/>
              <a:t>unstable</a:t>
            </a:r>
            <a:r>
              <a:rPr lang="de-DE" sz="1400" dirty="0"/>
              <a:t> at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VPDAC </a:t>
            </a:r>
            <a:r>
              <a:rPr lang="de-DE" sz="1400" dirty="0" err="1"/>
              <a:t>determines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tuning</a:t>
            </a:r>
            <a:r>
              <a:rPr lang="de-DE" sz="1400" dirty="0"/>
              <a:t> </a:t>
            </a:r>
            <a:r>
              <a:rPr lang="de-DE" sz="1400" dirty="0" err="1"/>
              <a:t>current</a:t>
            </a:r>
            <a:r>
              <a:rPr lang="de-DE" sz="1400" dirty="0"/>
              <a:t> </a:t>
            </a:r>
            <a:r>
              <a:rPr lang="de-DE" sz="1400" dirty="0" err="1"/>
              <a:t>range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increases</a:t>
            </a:r>
            <a:r>
              <a:rPr lang="de-DE" sz="1400" dirty="0">
                <a:sym typeface="Wingdings" panose="05000000000000000000" pitchFamily="2" charset="2"/>
              </a:rPr>
              <a:t> power </a:t>
            </a:r>
            <a:r>
              <a:rPr lang="de-DE" sz="1400" dirty="0" err="1">
                <a:sym typeface="Wingdings" panose="05000000000000000000" pitchFamily="2" charset="2"/>
              </a:rPr>
              <a:t>consumption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chip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8 TDAC </a:t>
            </a:r>
            <a:r>
              <a:rPr lang="de-DE" sz="1400" dirty="0" err="1">
                <a:sym typeface="Wingdings" panose="05000000000000000000" pitchFamily="2" charset="2"/>
              </a:rPr>
              <a:t>bits</a:t>
            </a:r>
            <a:endParaRPr lang="de-DE" sz="1400" dirty="0">
              <a:sym typeface="Wingdings" panose="05000000000000000000" pitchFamily="2" charset="2"/>
            </a:endParaRP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0_1masking_3ThLow_3ThHigh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de-DE" sz="1400" i="0" dirty="0">
              <a:latin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3CC4-A2FF-AC28-85D6-C969536E7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Vertex Calibration + Pixel Tuning</a:t>
            </a:r>
          </a:p>
        </p:txBody>
      </p:sp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DCADD22-6DC5-4900-93C1-CF800BBF9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54" y="3680792"/>
            <a:ext cx="2076146" cy="23288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53042-18CF-28F4-0A58-4616F3B9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4B3D367-1875-C719-B76A-181298B7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pic>
        <p:nvPicPr>
          <p:cNvPr id="10" name="Picture 9" descr="A graph with green and purple dots&#10;&#10;Description automatically generated">
            <a:extLst>
              <a:ext uri="{FF2B5EF4-FFF2-40B4-BE49-F238E27FC236}">
                <a16:creationId xmlns:a16="http://schemas.microsoft.com/office/drawing/2014/main" id="{FC8C19BA-3053-8847-5CD1-1F0EAC4C3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4375869" cy="23288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46780D-2778-84EC-6D18-C61B29AD165E}"/>
                  </a:ext>
                </a:extLst>
              </p:cNvPr>
              <p:cNvSpPr txBox="1"/>
              <p:nvPr/>
            </p:nvSpPr>
            <p:spPr>
              <a:xfrm>
                <a:off x="603956" y="5840409"/>
                <a:ext cx="461611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𝐓𝐡𝐇𝐢𝐠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>
                            <a:latin typeface="Cambria Math" panose="02040503050406030204" pitchFamily="18" charset="0"/>
                          </a:rPr>
                          <m:t>𝐡</m:t>
                        </m:r>
                      </m:e>
                      <m:sub>
                        <m:r>
                          <a:rPr lang="de-DE" sz="1600" b="1" i="0" smtClean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𝐓𝐡𝐇𝐢𝐠𝐡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𝛂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⋅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𝐕𝐏𝐃𝐀𝐂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𝐓𝐃𝐀𝐂</m:t>
                    </m:r>
                  </m:oMath>
                </a14:m>
                <a:r>
                  <a:rPr lang="en-US" sz="1600" b="1" dirty="0">
                    <a:latin typeface="Arial Body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46780D-2778-84EC-6D18-C61B29AD1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56" y="5840409"/>
                <a:ext cx="4616116" cy="338554"/>
              </a:xfrm>
              <a:prstGeom prst="rect">
                <a:avLst/>
              </a:prstGeom>
              <a:blipFill>
                <a:blip r:embed="rId4"/>
                <a:stretch>
                  <a:fillRect l="-132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525560F-E807-09C0-6E8C-9C414936C1B2}"/>
              </a:ext>
            </a:extLst>
          </p:cNvPr>
          <p:cNvSpPr/>
          <p:nvPr/>
        </p:nvSpPr>
        <p:spPr bwMode="auto">
          <a:xfrm>
            <a:off x="539552" y="5733256"/>
            <a:ext cx="4824536" cy="50323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7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91B77-34F4-CFAF-2D26-72A4C5AE1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Calibration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C7BD4-0722-059C-CB6A-DD73BD9DC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8" y="2363788"/>
            <a:ext cx="4629150" cy="48736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/>
              <a:t>IV </a:t>
            </a:r>
            <a:r>
              <a:rPr lang="de-DE" sz="1800" dirty="0" err="1"/>
              <a:t>scan</a:t>
            </a:r>
            <a:endParaRPr lang="de-DE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/>
              <a:t>VDAC power </a:t>
            </a:r>
            <a:r>
              <a:rPr lang="de-DE" sz="1800" dirty="0" err="1"/>
              <a:t>consumption</a:t>
            </a:r>
            <a:endParaRPr lang="de-DE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/>
              <a:t>Signal </a:t>
            </a:r>
            <a:r>
              <a:rPr lang="de-DE" sz="1800" dirty="0" err="1"/>
              <a:t>transmission</a:t>
            </a:r>
            <a:endParaRPr lang="de-DE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err="1"/>
              <a:t>BLPix</a:t>
            </a:r>
            <a:r>
              <a:rPr lang="de-DE" sz="1800" dirty="0"/>
              <a:t> </a:t>
            </a:r>
            <a:r>
              <a:rPr lang="de-DE" sz="1800" dirty="0" err="1"/>
              <a:t>vs</a:t>
            </a:r>
            <a:r>
              <a:rPr lang="de-DE" sz="1800" dirty="0"/>
              <a:t> </a:t>
            </a:r>
            <a:r>
              <a:rPr lang="de-DE" sz="1800" dirty="0" err="1"/>
              <a:t>VNOutPix</a:t>
            </a:r>
            <a:r>
              <a:rPr lang="de-DE" sz="1800" dirty="0"/>
              <a:t> (</a:t>
            </a:r>
            <a:r>
              <a:rPr lang="de-DE" sz="1800" dirty="0" err="1"/>
              <a:t>Eficiency</a:t>
            </a:r>
            <a:r>
              <a:rPr lang="de-DE" sz="1800" dirty="0"/>
              <a:t> and </a:t>
            </a:r>
            <a:r>
              <a:rPr lang="de-DE" sz="1800" dirty="0" err="1"/>
              <a:t>Stability</a:t>
            </a:r>
            <a:r>
              <a:rPr lang="de-DE" sz="18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err="1"/>
              <a:t>VPTimerDel</a:t>
            </a:r>
            <a:r>
              <a:rPr lang="de-DE" sz="1800" dirty="0"/>
              <a:t> &amp; </a:t>
            </a:r>
            <a:r>
              <a:rPr lang="de-DE" sz="1800" dirty="0" err="1"/>
              <a:t>VNTimerDel</a:t>
            </a:r>
            <a:endParaRPr lang="de-DE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6B336-0D5A-4528-1AFE-E8DB05430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1BE27-3D21-512D-120B-5B1A316DA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962BFA-F3D3-F199-DDFF-E263A3AC8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BCD6446E-BE28-4612-9CE7-C5937F2C625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257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A65A8-2962-2A8B-90AB-6D25DD670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5A4EB-1D29-B595-5FF9-2BBDD80FF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Reminder</a:t>
            </a:r>
            <a:r>
              <a:rPr lang="de-DE" dirty="0"/>
              <a:t>: VPDAC &amp; TDAC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1B19A-C7C7-4DD7-0BB9-D13A3E90F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2205038"/>
            <a:ext cx="4031927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Small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plateau</a:t>
            </a:r>
            <a:r>
              <a:rPr lang="de-DE" sz="1400" dirty="0"/>
              <a:t> </a:t>
            </a:r>
            <a:r>
              <a:rPr lang="de-DE" sz="1400" dirty="0" err="1"/>
              <a:t>region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high </a:t>
            </a:r>
            <a:r>
              <a:rPr lang="de-DE" sz="1400" dirty="0" err="1"/>
              <a:t>efficiency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Goal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endParaRPr lang="de-DE" sz="1400" dirty="0"/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Noise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dominant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Chips </a:t>
            </a:r>
            <a:r>
              <a:rPr lang="de-DE" sz="1400" dirty="0" err="1"/>
              <a:t>get</a:t>
            </a:r>
            <a:r>
              <a:rPr lang="de-DE" sz="1400" dirty="0"/>
              <a:t> </a:t>
            </a:r>
            <a:r>
              <a:rPr lang="de-DE" sz="1400" dirty="0" err="1"/>
              <a:t>unstable</a:t>
            </a:r>
            <a:r>
              <a:rPr lang="de-DE" sz="1400" dirty="0"/>
              <a:t> at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VPDAC </a:t>
            </a:r>
            <a:r>
              <a:rPr lang="de-DE" sz="1400" dirty="0" err="1"/>
              <a:t>determines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tuning</a:t>
            </a:r>
            <a:r>
              <a:rPr lang="de-DE" sz="1400" dirty="0"/>
              <a:t> </a:t>
            </a:r>
            <a:r>
              <a:rPr lang="de-DE" sz="1400" dirty="0" err="1"/>
              <a:t>current</a:t>
            </a:r>
            <a:r>
              <a:rPr lang="de-DE" sz="1400" dirty="0"/>
              <a:t> </a:t>
            </a:r>
            <a:r>
              <a:rPr lang="de-DE" sz="1400" dirty="0" err="1"/>
              <a:t>range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increases</a:t>
            </a:r>
            <a:r>
              <a:rPr lang="de-DE" sz="1400" dirty="0">
                <a:sym typeface="Wingdings" panose="05000000000000000000" pitchFamily="2" charset="2"/>
              </a:rPr>
              <a:t> power </a:t>
            </a:r>
            <a:r>
              <a:rPr lang="de-DE" sz="1400" dirty="0" err="1">
                <a:sym typeface="Wingdings" panose="05000000000000000000" pitchFamily="2" charset="2"/>
              </a:rPr>
              <a:t>consumption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chip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8 TDAC </a:t>
            </a:r>
            <a:r>
              <a:rPr lang="de-DE" sz="1400" dirty="0" err="1">
                <a:sym typeface="Wingdings" panose="05000000000000000000" pitchFamily="2" charset="2"/>
              </a:rPr>
              <a:t>bits</a:t>
            </a:r>
            <a:endParaRPr lang="de-DE" sz="1400" dirty="0">
              <a:sym typeface="Wingdings" panose="05000000000000000000" pitchFamily="2" charset="2"/>
            </a:endParaRP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0_1masking_3ThLow_3ThHigh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de-DE" sz="1400" i="0" dirty="0">
              <a:latin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6D26D-40AA-9421-19C0-947AC21E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Vertex Calibration + Pixel Tuning</a:t>
            </a:r>
          </a:p>
        </p:txBody>
      </p:sp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75DE45E-7C45-56EF-D310-B1F3E05DF4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54" y="3680792"/>
            <a:ext cx="2076146" cy="23288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C3934-B848-0F3A-C3C2-2E90711C1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24724A8-1C96-0531-182F-31EF9B599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pic>
        <p:nvPicPr>
          <p:cNvPr id="10" name="Picture 9" descr="A graph with green and purple dots&#10;&#10;Description automatically generated">
            <a:extLst>
              <a:ext uri="{FF2B5EF4-FFF2-40B4-BE49-F238E27FC236}">
                <a16:creationId xmlns:a16="http://schemas.microsoft.com/office/drawing/2014/main" id="{0FCBC139-C54C-4FEC-A9ED-D87D5C7190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4375869" cy="23288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D45EE0-04EB-43EC-F22C-EDC3D5F48576}"/>
                  </a:ext>
                </a:extLst>
              </p:cNvPr>
              <p:cNvSpPr txBox="1"/>
              <p:nvPr/>
            </p:nvSpPr>
            <p:spPr>
              <a:xfrm>
                <a:off x="603956" y="5840409"/>
                <a:ext cx="461611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𝐓𝐡𝐇𝐢𝐠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>
                            <a:latin typeface="Cambria Math" panose="02040503050406030204" pitchFamily="18" charset="0"/>
                          </a:rPr>
                          <m:t>𝐡</m:t>
                        </m:r>
                      </m:e>
                      <m:sub>
                        <m:r>
                          <a:rPr lang="de-DE" sz="1600" b="1" i="0" smtClean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𝐓𝐡𝐇𝐢𝐠𝐡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𝛂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⋅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𝐕𝐏𝐃𝐀𝐂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𝐓𝐃𝐀𝐂</m:t>
                    </m:r>
                  </m:oMath>
                </a14:m>
                <a:r>
                  <a:rPr lang="en-US" sz="1600" b="1" dirty="0">
                    <a:latin typeface="Arial Body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D45EE0-04EB-43EC-F22C-EDC3D5F48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56" y="5840409"/>
                <a:ext cx="4616116" cy="338554"/>
              </a:xfrm>
              <a:prstGeom prst="rect">
                <a:avLst/>
              </a:prstGeom>
              <a:blipFill>
                <a:blip r:embed="rId4"/>
                <a:stretch>
                  <a:fillRect l="-132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BADA0E08-EA5C-281B-CAF6-7CFF4A7E2E06}"/>
              </a:ext>
            </a:extLst>
          </p:cNvPr>
          <p:cNvSpPr/>
          <p:nvPr/>
        </p:nvSpPr>
        <p:spPr bwMode="auto">
          <a:xfrm>
            <a:off x="539552" y="5733256"/>
            <a:ext cx="4824536" cy="50323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534FF523-B692-E1C5-A054-69A158539124}"/>
              </a:ext>
            </a:extLst>
          </p:cNvPr>
          <p:cNvSpPr/>
          <p:nvPr/>
        </p:nvSpPr>
        <p:spPr bwMode="auto">
          <a:xfrm flipH="1">
            <a:off x="2952000" y="6120000"/>
            <a:ext cx="2664296" cy="338554"/>
          </a:xfrm>
          <a:prstGeom prst="bentUpArrow">
            <a:avLst>
              <a:gd name="adj1" fmla="val 27369"/>
              <a:gd name="adj2" fmla="val 25000"/>
              <a:gd name="adj3" fmla="val 25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66324D-851E-2AFC-CB27-E6F20E6C2BC9}"/>
              </a:ext>
            </a:extLst>
          </p:cNvPr>
          <p:cNvSpPr txBox="1"/>
          <p:nvPr/>
        </p:nvSpPr>
        <p:spPr>
          <a:xfrm>
            <a:off x="5616000" y="6246000"/>
            <a:ext cx="2268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Has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</a:t>
            </a:r>
            <a:r>
              <a:rPr lang="de-DE" sz="1400" b="1" dirty="0" err="1"/>
              <a:t>be</a:t>
            </a:r>
            <a:r>
              <a:rPr lang="de-DE" sz="1400" b="1" dirty="0"/>
              <a:t> </a:t>
            </a:r>
            <a:r>
              <a:rPr lang="de-DE" sz="1400" b="1" dirty="0" err="1"/>
              <a:t>determined</a:t>
            </a:r>
            <a:endParaRPr lang="en-US" sz="1400" b="1" dirty="0"/>
          </a:p>
        </p:txBody>
      </p:sp>
      <p:sp>
        <p:nvSpPr>
          <p:cNvPr id="4" name="Arrow: Bent-Up 3">
            <a:extLst>
              <a:ext uri="{FF2B5EF4-FFF2-40B4-BE49-F238E27FC236}">
                <a16:creationId xmlns:a16="http://schemas.microsoft.com/office/drawing/2014/main" id="{EA21B39A-45D0-FF07-4819-356974E5FE5B}"/>
              </a:ext>
            </a:extLst>
          </p:cNvPr>
          <p:cNvSpPr/>
          <p:nvPr/>
        </p:nvSpPr>
        <p:spPr bwMode="auto">
          <a:xfrm flipH="1">
            <a:off x="3491880" y="6114782"/>
            <a:ext cx="1936612" cy="338554"/>
          </a:xfrm>
          <a:prstGeom prst="bentUpArrow">
            <a:avLst>
              <a:gd name="adj1" fmla="val 27369"/>
              <a:gd name="adj2" fmla="val 25000"/>
              <a:gd name="adj3" fmla="val 25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20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82BF8-79BE-9355-7DE2-F4FEC980F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Algorithm</a:t>
            </a:r>
            <a:r>
              <a:rPr lang="de-DE" dirty="0"/>
              <a:t>: Brute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tuning</a:t>
            </a:r>
            <a:r>
              <a:rPr lang="de-DE" dirty="0"/>
              <a:t> </a:t>
            </a:r>
            <a:endParaRPr lang="en-US" dirty="0"/>
          </a:p>
        </p:txBody>
      </p:sp>
      <p:pic>
        <p:nvPicPr>
          <p:cNvPr id="8" name="Content Placeholder 7" descr="A diagram of a diagram&#10;&#10;AI-generated content may be incorrect.">
            <a:extLst>
              <a:ext uri="{FF2B5EF4-FFF2-40B4-BE49-F238E27FC236}">
                <a16:creationId xmlns:a16="http://schemas.microsoft.com/office/drawing/2014/main" id="{6F9220D0-9E00-CDB4-966B-966CCB70EE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0385"/>
            <a:ext cx="8826420" cy="43269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A65E4-9CDD-3C73-9E81-568E3E76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66881-2DAD-6E08-60A4-B2049014C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82BAD-D860-90FC-81DF-B5A2B050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5437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8E8E5-8C2C-7161-334C-4DA5E77B7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Noise </a:t>
            </a:r>
            <a:r>
              <a:rPr lang="de-DE" dirty="0" err="1"/>
              <a:t>scan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7045A-FC75-13BE-8BE1-B45F6985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EF2C0-F03D-ED48-5B13-20781F573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60F9F-BC91-ACBB-6F04-8329AE066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0338025-145B-FE05-A2F7-A9DC4EBB3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00" y="1692000"/>
            <a:ext cx="8208912" cy="4766605"/>
          </a:xfrm>
        </p:spPr>
      </p:pic>
    </p:spTree>
    <p:extLst>
      <p:ext uri="{BB962C8B-B14F-4D97-AF65-F5344CB8AC3E}">
        <p14:creationId xmlns:p14="http://schemas.microsoft.com/office/powerpoint/2010/main" val="3378036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33FDF-F158-10D1-C695-3FD690CD9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CD985-A9A7-0BA8-8F87-E3B112DE3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Noise </a:t>
            </a:r>
            <a:r>
              <a:rPr lang="de-DE" dirty="0" err="1"/>
              <a:t>scan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DC80B-C881-EF04-6466-8457FAB47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37D9B-F767-F003-E8DE-126215828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97DB5-3F1C-23F5-E4F7-BD165551E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8" name="Content Placeholder 7" descr="A blue and yellow striped pattern&#10;&#10;AI-generated content may be incorrect.">
            <a:extLst>
              <a:ext uri="{FF2B5EF4-FFF2-40B4-BE49-F238E27FC236}">
                <a16:creationId xmlns:a16="http://schemas.microsoft.com/office/drawing/2014/main" id="{37B5B922-B289-2BD4-1AF3-9F8FEBCDB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266" y="1423698"/>
            <a:ext cx="2121014" cy="495763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08826A-055D-12A5-0B8A-928E8CB2934A}"/>
              </a:ext>
            </a:extLst>
          </p:cNvPr>
          <p:cNvSpPr txBox="1"/>
          <p:nvPr/>
        </p:nvSpPr>
        <p:spPr>
          <a:xfrm>
            <a:off x="179512" y="1916832"/>
            <a:ext cx="44644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Noise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appears</a:t>
            </a:r>
            <a:r>
              <a:rPr lang="de-DE" sz="1400" dirty="0"/>
              <a:t> </a:t>
            </a:r>
            <a:r>
              <a:rPr lang="de-DE" sz="1400" dirty="0" err="1"/>
              <a:t>below</a:t>
            </a:r>
            <a:r>
              <a:rPr lang="de-DE" sz="1400" dirty="0"/>
              <a:t> </a:t>
            </a:r>
            <a:r>
              <a:rPr lang="de-DE" sz="1400" dirty="0" err="1"/>
              <a:t>ThHigh</a:t>
            </a:r>
            <a:r>
              <a:rPr lang="de-DE" sz="1400" dirty="0"/>
              <a:t>=130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Was 160 in QC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shown</a:t>
            </a:r>
            <a:r>
              <a:rPr lang="de-DE" sz="1400" dirty="0"/>
              <a:t> </a:t>
            </a:r>
            <a:r>
              <a:rPr lang="de-DE" sz="1400" dirty="0" err="1"/>
              <a:t>here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ThHigh</a:t>
            </a:r>
            <a:r>
              <a:rPr lang="de-DE" sz="1400" dirty="0"/>
              <a:t> = 126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Noise </a:t>
            </a:r>
            <a:r>
              <a:rPr lang="de-DE" sz="1400" dirty="0" err="1"/>
              <a:t>first</a:t>
            </a:r>
            <a:r>
              <a:rPr lang="de-DE" sz="1400" dirty="0"/>
              <a:t> visible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Chips </a:t>
            </a:r>
            <a:r>
              <a:rPr lang="de-DE" sz="1400" dirty="0" err="1"/>
              <a:t>seem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behave</a:t>
            </a:r>
            <a:r>
              <a:rPr lang="de-DE" sz="1400" dirty="0"/>
              <a:t> </a:t>
            </a:r>
            <a:r>
              <a:rPr lang="de-DE" sz="1400" dirty="0" err="1"/>
              <a:t>similar</a:t>
            </a:r>
            <a:r>
              <a:rPr lang="de-DE" sz="1400" dirty="0"/>
              <a:t> on same </a:t>
            </a:r>
            <a:r>
              <a:rPr lang="de-DE" sz="1400" dirty="0" err="1"/>
              <a:t>ladder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8b10b </a:t>
            </a:r>
            <a:r>
              <a:rPr lang="de-DE" sz="1400" dirty="0" err="1"/>
              <a:t>flooded</a:t>
            </a:r>
            <a:r>
              <a:rPr lang="de-DE" sz="1400" dirty="0"/>
              <a:t> on </a:t>
            </a:r>
            <a:r>
              <a:rPr lang="de-DE" sz="1400" dirty="0" err="1"/>
              <a:t>certain</a:t>
            </a:r>
            <a:r>
              <a:rPr lang="de-DE" sz="1400" dirty="0"/>
              <a:t> </a:t>
            </a:r>
            <a:r>
              <a:rPr lang="de-DE" sz="1400" dirty="0" err="1"/>
              <a:t>chips</a:t>
            </a:r>
            <a:r>
              <a:rPr lang="de-DE" sz="1400" dirty="0"/>
              <a:t> at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At 117 </a:t>
            </a:r>
            <a:r>
              <a:rPr lang="de-DE" sz="1400" dirty="0" err="1"/>
              <a:t>metal</a:t>
            </a:r>
            <a:r>
              <a:rPr lang="de-DE" sz="1400" dirty="0"/>
              <a:t> </a:t>
            </a:r>
            <a:r>
              <a:rPr lang="de-DE" sz="1400" dirty="0" err="1"/>
              <a:t>structures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visible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Also visible </a:t>
            </a:r>
            <a:r>
              <a:rPr lang="de-DE" sz="1400" dirty="0" err="1"/>
              <a:t>during</a:t>
            </a:r>
            <a:r>
              <a:rPr lang="de-DE" sz="1400" dirty="0"/>
              <a:t> QC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3587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16F14-8957-398D-B58A-9A39EBC06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66A18-7217-CBF2-3A61-62476B89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Noise </a:t>
            </a:r>
            <a:r>
              <a:rPr lang="de-DE" dirty="0" err="1"/>
              <a:t>scan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F53AE-464E-86A7-1DA5-50C10EA10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4571E-975B-E254-6FE3-9491BCB7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69D41-61B9-70DF-B7FC-A022D4360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A93818-3C02-13A5-E1F4-2973A5DC3301}"/>
              </a:ext>
            </a:extLst>
          </p:cNvPr>
          <p:cNvSpPr txBox="1"/>
          <p:nvPr/>
        </p:nvSpPr>
        <p:spPr>
          <a:xfrm>
            <a:off x="179512" y="1916832"/>
            <a:ext cx="44644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Noise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appears</a:t>
            </a:r>
            <a:r>
              <a:rPr lang="de-DE" sz="1400" dirty="0"/>
              <a:t> </a:t>
            </a:r>
            <a:r>
              <a:rPr lang="de-DE" sz="1400" dirty="0" err="1"/>
              <a:t>below</a:t>
            </a:r>
            <a:r>
              <a:rPr lang="de-DE" sz="1400" dirty="0"/>
              <a:t> </a:t>
            </a:r>
            <a:r>
              <a:rPr lang="de-DE" sz="1400" dirty="0" err="1"/>
              <a:t>ThHigh</a:t>
            </a:r>
            <a:r>
              <a:rPr lang="de-DE" sz="1400" dirty="0"/>
              <a:t>=130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Was 160 in QC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shown</a:t>
            </a:r>
            <a:r>
              <a:rPr lang="de-DE" sz="1400" dirty="0"/>
              <a:t> </a:t>
            </a:r>
            <a:r>
              <a:rPr lang="de-DE" sz="1400" dirty="0" err="1"/>
              <a:t>here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ThHigh</a:t>
            </a:r>
            <a:r>
              <a:rPr lang="de-DE" sz="1400" dirty="0"/>
              <a:t> = 126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Noise </a:t>
            </a:r>
            <a:r>
              <a:rPr lang="de-DE" sz="1400" dirty="0" err="1"/>
              <a:t>first</a:t>
            </a:r>
            <a:r>
              <a:rPr lang="de-DE" sz="1400" dirty="0"/>
              <a:t> visible at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Chips </a:t>
            </a:r>
            <a:r>
              <a:rPr lang="de-DE" sz="1400" dirty="0" err="1"/>
              <a:t>seem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behave</a:t>
            </a:r>
            <a:r>
              <a:rPr lang="de-DE" sz="1400" dirty="0"/>
              <a:t> </a:t>
            </a:r>
            <a:r>
              <a:rPr lang="de-DE" sz="1400" dirty="0" err="1"/>
              <a:t>similar</a:t>
            </a:r>
            <a:r>
              <a:rPr lang="de-DE" sz="1400" dirty="0"/>
              <a:t> on same </a:t>
            </a:r>
            <a:r>
              <a:rPr lang="de-DE" sz="1400" dirty="0" err="1"/>
              <a:t>ladder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8b10b </a:t>
            </a:r>
            <a:r>
              <a:rPr lang="de-DE" sz="1400" dirty="0" err="1"/>
              <a:t>flooded</a:t>
            </a:r>
            <a:r>
              <a:rPr lang="de-DE" sz="1400" dirty="0"/>
              <a:t> on </a:t>
            </a:r>
            <a:r>
              <a:rPr lang="de-DE" sz="1400" dirty="0" err="1"/>
              <a:t>certain</a:t>
            </a:r>
            <a:r>
              <a:rPr lang="de-DE" sz="1400" dirty="0"/>
              <a:t> </a:t>
            </a:r>
            <a:r>
              <a:rPr lang="de-DE" sz="1400" dirty="0" err="1"/>
              <a:t>chips</a:t>
            </a:r>
            <a:r>
              <a:rPr lang="de-DE" sz="1400" dirty="0"/>
              <a:t> at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threshold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At 117 </a:t>
            </a:r>
            <a:r>
              <a:rPr lang="de-DE" sz="1400" dirty="0" err="1"/>
              <a:t>metal</a:t>
            </a:r>
            <a:r>
              <a:rPr lang="de-DE" sz="1400" dirty="0"/>
              <a:t> </a:t>
            </a:r>
            <a:r>
              <a:rPr lang="de-DE" sz="1400" dirty="0" err="1"/>
              <a:t>structures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visible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Also visible </a:t>
            </a:r>
            <a:r>
              <a:rPr lang="de-DE" sz="1400" dirty="0" err="1"/>
              <a:t>during</a:t>
            </a:r>
            <a:r>
              <a:rPr lang="de-DE" sz="1400" dirty="0"/>
              <a:t> QC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9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428C85B-6D65-AFD0-B288-856F84323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96490"/>
            <a:ext cx="1728192" cy="516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88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97B0C-C38B-2E85-8212-D8B584CD3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BF3CB-7386-D018-CC45-7CDD170E5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Find Optimal VPDAC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AD009-7E6F-221A-618A-882C4B46D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17A90-52B3-6061-2B1D-B4E2A6BB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C1977-C495-47C6-7E6D-7B5B8E64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8" name="Content Placeholder 7" descr="A diagram of a diagram&#10;&#10;AI-generated content may be incorrect.">
            <a:extLst>
              <a:ext uri="{FF2B5EF4-FFF2-40B4-BE49-F238E27FC236}">
                <a16:creationId xmlns:a16="http://schemas.microsoft.com/office/drawing/2014/main" id="{020B24B7-0009-DEDE-E7EA-8E1029C78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7" b="12498"/>
          <a:stretch>
            <a:fillRect/>
          </a:stretch>
        </p:blipFill>
        <p:spPr>
          <a:xfrm>
            <a:off x="19853" y="4293096"/>
            <a:ext cx="9157571" cy="1944216"/>
          </a:xfrm>
        </p:spPr>
      </p:pic>
      <p:pic>
        <p:nvPicPr>
          <p:cNvPr id="10" name="Content Placeholder 10" descr="A diagram of a diagram&#10;&#10;AI-generated content may be incorrect.">
            <a:extLst>
              <a:ext uri="{FF2B5EF4-FFF2-40B4-BE49-F238E27FC236}">
                <a16:creationId xmlns:a16="http://schemas.microsoft.com/office/drawing/2014/main" id="{33A65173-73D4-215F-198B-5659E98EB8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7" b="18150"/>
          <a:stretch>
            <a:fillRect/>
          </a:stretch>
        </p:blipFill>
        <p:spPr bwMode="auto">
          <a:xfrm>
            <a:off x="170386" y="2203697"/>
            <a:ext cx="9442174" cy="208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475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21484-1EB8-17D3-FF51-0E897D63A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VPDAC </a:t>
            </a:r>
            <a:r>
              <a:rPr lang="de-DE" dirty="0" err="1"/>
              <a:t>scan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28CB7-39C2-8BE5-F4B0-E5BFD768F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4B391-37AE-1027-55E3-5E10E91E3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F95E1-86A2-1B3F-27C5-925FDCBBB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9" name="Content Placeholder 8" descr="A screenshot of a graph&#10;&#10;AI-generated content may be incorrect.">
            <a:extLst>
              <a:ext uri="{FF2B5EF4-FFF2-40B4-BE49-F238E27FC236}">
                <a16:creationId xmlns:a16="http://schemas.microsoft.com/office/drawing/2014/main" id="{7DAD4385-7DC3-FA24-34B2-66D64CDCF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0" y="1804163"/>
            <a:ext cx="7848352" cy="4577165"/>
          </a:xfrm>
        </p:spPr>
      </p:pic>
    </p:spTree>
    <p:extLst>
      <p:ext uri="{BB962C8B-B14F-4D97-AF65-F5344CB8AC3E}">
        <p14:creationId xmlns:p14="http://schemas.microsoft.com/office/powerpoint/2010/main" val="13930219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A366-71CA-7982-2531-6F773B77D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Optimal VPDAC </a:t>
            </a:r>
            <a:r>
              <a:rPr lang="de-DE" dirty="0" err="1"/>
              <a:t>values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56853E-EBE3-9B5D-A9FD-1E9B3311D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692000"/>
            <a:ext cx="6840760" cy="473746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6D685-34D8-6561-0C87-D641E30D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E7B9A-B739-19EE-6290-5C4193D80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4F9FB-BD2F-2D5C-80BA-ADF7B9BA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453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1D9F5C0E-8B54-21AA-3A9C-90A0FD461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281" y="3792371"/>
            <a:ext cx="4207471" cy="28049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DBEEE9-9D8C-6AA8-C423-EB27B929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503237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Alpha </a:t>
            </a:r>
            <a:r>
              <a:rPr lang="de-DE" dirty="0" err="1"/>
              <a:t>estimation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832132F-5027-3287-DD10-EAD92C63D8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6" y="2205038"/>
            <a:ext cx="3595687" cy="3887787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rough</a:t>
            </a:r>
            <a:r>
              <a:rPr lang="de-DE" sz="1400" dirty="0"/>
              <a:t> </a:t>
            </a:r>
            <a:r>
              <a:rPr lang="de-DE" sz="1400" dirty="0" err="1"/>
              <a:t>alpha</a:t>
            </a:r>
            <a:r>
              <a:rPr lang="de-DE" sz="1400" dirty="0"/>
              <a:t> </a:t>
            </a:r>
            <a:r>
              <a:rPr lang="de-DE" sz="1400" dirty="0" err="1"/>
              <a:t>estimation</a:t>
            </a:r>
            <a:r>
              <a:rPr lang="de-DE" sz="1400" dirty="0"/>
              <a:t>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comparison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noise</a:t>
            </a:r>
            <a:r>
              <a:rPr lang="de-DE" sz="1400" dirty="0"/>
              <a:t> </a:t>
            </a:r>
            <a:r>
              <a:rPr lang="de-DE" sz="1400" dirty="0" err="1"/>
              <a:t>scan</a:t>
            </a:r>
            <a:r>
              <a:rPr lang="de-DE" sz="1400" dirty="0"/>
              <a:t> and optimal VPDAC </a:t>
            </a:r>
            <a:r>
              <a:rPr lang="de-DE" sz="1400" dirty="0" err="1"/>
              <a:t>estimation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Need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mask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r>
              <a:rPr lang="de-DE" sz="1400" dirty="0"/>
              <a:t> and perform </a:t>
            </a:r>
            <a:r>
              <a:rPr lang="de-DE" sz="1400" dirty="0" err="1"/>
              <a:t>noise</a:t>
            </a:r>
            <a:r>
              <a:rPr lang="de-DE" sz="1400" dirty="0"/>
              <a:t> </a:t>
            </a:r>
            <a:r>
              <a:rPr lang="de-DE" sz="1400" dirty="0" err="1"/>
              <a:t>scans</a:t>
            </a:r>
            <a:r>
              <a:rPr lang="de-DE" sz="1400" dirty="0"/>
              <a:t> at different TDAC </a:t>
            </a:r>
            <a:r>
              <a:rPr lang="de-DE" sz="1400" dirty="0" err="1"/>
              <a:t>values</a:t>
            </a:r>
            <a:r>
              <a:rPr lang="de-DE" sz="1400" dirty="0"/>
              <a:t> at </a:t>
            </a:r>
            <a:r>
              <a:rPr lang="de-DE" sz="1400" dirty="0" err="1"/>
              <a:t>fixed</a:t>
            </a:r>
            <a:r>
              <a:rPr lang="de-DE" sz="1400" dirty="0"/>
              <a:t> VPDAC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As </a:t>
            </a:r>
            <a:r>
              <a:rPr lang="de-DE" sz="1400" dirty="0" err="1"/>
              <a:t>shown</a:t>
            </a:r>
            <a:r>
              <a:rPr lang="de-DE" sz="1400" dirty="0"/>
              <a:t> in Wengen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TDAC writing takes currently too long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50ms per writing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Does not work for 10ms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Can this be solved?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10" name="Content Placeholder 7" descr="A graph of a graph with numbers and a line&#10;&#10;AI-generated content may be incorrect.">
            <a:extLst>
              <a:ext uri="{FF2B5EF4-FFF2-40B4-BE49-F238E27FC236}">
                <a16:creationId xmlns:a16="http://schemas.microsoft.com/office/drawing/2014/main" id="{B1A66E55-2088-510D-4333-EE8FAD69B6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683" y="1340768"/>
            <a:ext cx="4356789" cy="2592288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BB08-2217-B94E-A149-18782F44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CD65-CE46-11BE-3578-7017DEC83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72D24-BA09-6D6E-243C-A22302B60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45350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7EC44-718E-7F1F-6661-A87021C37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FE0E6-43A6-95CB-9DF5-D6CCC2B6C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1268413"/>
            <a:ext cx="7343775" cy="503237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Alpha </a:t>
            </a:r>
            <a:r>
              <a:rPr lang="de-DE" dirty="0" err="1"/>
              <a:t>estimation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C0E975F-13C6-C74E-997C-F52C15873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6" y="2205038"/>
            <a:ext cx="3595687" cy="3887787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rough</a:t>
            </a:r>
            <a:r>
              <a:rPr lang="de-DE" sz="1400" dirty="0"/>
              <a:t> </a:t>
            </a:r>
            <a:r>
              <a:rPr lang="de-DE" sz="1400" dirty="0" err="1"/>
              <a:t>alpha</a:t>
            </a:r>
            <a:r>
              <a:rPr lang="de-DE" sz="1400" dirty="0"/>
              <a:t> </a:t>
            </a:r>
            <a:r>
              <a:rPr lang="de-DE" sz="1400" dirty="0" err="1"/>
              <a:t>estimation</a:t>
            </a:r>
            <a:r>
              <a:rPr lang="de-DE" sz="1400" dirty="0"/>
              <a:t>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comparison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noise</a:t>
            </a:r>
            <a:r>
              <a:rPr lang="de-DE" sz="1400" dirty="0"/>
              <a:t> </a:t>
            </a:r>
            <a:r>
              <a:rPr lang="de-DE" sz="1400" dirty="0" err="1"/>
              <a:t>scan</a:t>
            </a:r>
            <a:r>
              <a:rPr lang="de-DE" sz="1400" dirty="0"/>
              <a:t> and optimal VPDAC </a:t>
            </a:r>
            <a:r>
              <a:rPr lang="de-DE" sz="1400" dirty="0" err="1"/>
              <a:t>estimation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Need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mask</a:t>
            </a:r>
            <a:r>
              <a:rPr lang="de-DE" sz="1400" dirty="0"/>
              <a:t> </a:t>
            </a:r>
            <a:r>
              <a:rPr lang="de-DE" sz="1400" dirty="0" err="1"/>
              <a:t>edges</a:t>
            </a:r>
            <a:r>
              <a:rPr lang="de-DE" sz="1400" dirty="0"/>
              <a:t> and perform </a:t>
            </a:r>
            <a:r>
              <a:rPr lang="de-DE" sz="1400" dirty="0" err="1"/>
              <a:t>noise</a:t>
            </a:r>
            <a:r>
              <a:rPr lang="de-DE" sz="1400" dirty="0"/>
              <a:t> </a:t>
            </a:r>
            <a:r>
              <a:rPr lang="de-DE" sz="1400" dirty="0" err="1"/>
              <a:t>scans</a:t>
            </a:r>
            <a:r>
              <a:rPr lang="de-DE" sz="1400" dirty="0"/>
              <a:t> at different TDAC </a:t>
            </a:r>
            <a:r>
              <a:rPr lang="de-DE" sz="1400" dirty="0" err="1"/>
              <a:t>values</a:t>
            </a:r>
            <a:r>
              <a:rPr lang="de-DE" sz="1400" dirty="0"/>
              <a:t> at </a:t>
            </a:r>
            <a:r>
              <a:rPr lang="de-DE" sz="1400" dirty="0" err="1"/>
              <a:t>fixed</a:t>
            </a:r>
            <a:r>
              <a:rPr lang="de-DE" sz="1400" dirty="0"/>
              <a:t> VPDAC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As </a:t>
            </a:r>
            <a:r>
              <a:rPr lang="de-DE" sz="1400" dirty="0" err="1"/>
              <a:t>shown</a:t>
            </a:r>
            <a:r>
              <a:rPr lang="de-DE" sz="1400" dirty="0"/>
              <a:t> in Wengen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TDAC writing takes currently too long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50ms per writing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Does not work for 10ms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Can this be solved?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D0584-D111-0574-03E0-294F63B830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074A3-D5EF-0A28-C272-6D04C959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8C2EF-AAC6-E35C-7C71-51919A97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29</a:t>
            </a:fld>
            <a:endParaRPr lang="en-US" altLang="en-US"/>
          </a:p>
        </p:txBody>
      </p:sp>
      <p:pic>
        <p:nvPicPr>
          <p:cNvPr id="7" name="Picture 6" descr="A group of graphs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C15964BC-FE34-2004-3F15-28DEC98FB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15" t="4016" r="24801"/>
          <a:stretch>
            <a:fillRect/>
          </a:stretch>
        </p:blipFill>
        <p:spPr>
          <a:xfrm>
            <a:off x="4860032" y="1700808"/>
            <a:ext cx="3131753" cy="420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0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7115C-D778-AEB1-72F7-963C94FE3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4AEA-530A-8F6A-62AC-87D23207F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052736"/>
            <a:ext cx="3509714" cy="439613"/>
          </a:xfrm>
        </p:spPr>
        <p:txBody>
          <a:bodyPr wrap="square" anchor="b">
            <a:normAutofit/>
          </a:bodyPr>
          <a:lstStyle/>
          <a:p>
            <a:r>
              <a:rPr lang="de-DE" sz="2000"/>
              <a:t>IV Scan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0A4FC1B-A786-0F94-25B5-B438B2F6F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IV </a:t>
            </a:r>
            <a:r>
              <a:rPr lang="de-DE" dirty="0" err="1"/>
              <a:t>curves</a:t>
            </a:r>
            <a:r>
              <a:rPr lang="de-DE" dirty="0"/>
              <a:t> </a:t>
            </a:r>
            <a:r>
              <a:rPr lang="de-DE" dirty="0" err="1"/>
              <a:t>performed</a:t>
            </a:r>
            <a:r>
              <a:rPr lang="de-DE" dirty="0"/>
              <a:t> after </a:t>
            </a:r>
            <a:r>
              <a:rPr lang="de-DE" dirty="0" err="1"/>
              <a:t>extraction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5 </a:t>
            </a:r>
            <a:r>
              <a:rPr lang="de-DE" dirty="0" err="1"/>
              <a:t>partitions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working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2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one</a:t>
            </a:r>
            <a:r>
              <a:rPr lang="de-DE" dirty="0"/>
              <a:t> in HV </a:t>
            </a:r>
            <a:r>
              <a:rPr lang="de-DE" dirty="0" err="1"/>
              <a:t>compliance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~1.5 </a:t>
            </a:r>
            <a:r>
              <a:rPr lang="de-DE" dirty="0" err="1"/>
              <a:t>difference</a:t>
            </a:r>
            <a:r>
              <a:rPr lang="de-DE" dirty="0"/>
              <a:t> in HV </a:t>
            </a:r>
            <a:r>
              <a:rPr lang="de-DE" dirty="0" err="1"/>
              <a:t>current</a:t>
            </a:r>
            <a:r>
              <a:rPr lang="de-DE" dirty="0"/>
              <a:t> at 0°C </a:t>
            </a:r>
            <a:r>
              <a:rPr lang="de-DE" dirty="0" err="1"/>
              <a:t>vs</a:t>
            </a:r>
            <a:r>
              <a:rPr lang="de-DE" dirty="0"/>
              <a:t> 20°C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Temp</a:t>
            </a:r>
            <a:r>
              <a:rPr lang="de-DE" dirty="0"/>
              <a:t> Diode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max</a:t>
            </a:r>
            <a:r>
              <a:rPr lang="de-DE" dirty="0"/>
              <a:t> 9°C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2D12-BA41-EDAF-86ED-F9A437A5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681E2-B9C0-0ABC-8072-58EB17DAA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 dirty="0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4801A-B1B2-3A8C-D6AC-2B858FEBA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3</a:t>
            </a:fld>
            <a:endParaRPr lang="en-US" altLang="en-US"/>
          </a:p>
        </p:txBody>
      </p:sp>
      <p:pic>
        <p:nvPicPr>
          <p:cNvPr id="7" name="Picture 6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BE7396F4-E5CC-B3F6-A026-F56D90A66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383" y="1700808"/>
            <a:ext cx="4974979" cy="3811588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3D74CCAC-5F08-36E2-581B-40257E543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617" y="1723323"/>
            <a:ext cx="4995147" cy="38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95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0C163-F1AB-8441-6DAF-26FB3BFC59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7E456-406C-3F22-BDA5-12D5EF12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Algorithm</a:t>
            </a:r>
            <a:r>
              <a:rPr lang="de-DE" dirty="0"/>
              <a:t>: Not so Brute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tuning</a:t>
            </a:r>
            <a:br>
              <a:rPr lang="de-DE" dirty="0"/>
            </a:br>
            <a:r>
              <a:rPr lang="de-DE" dirty="0"/>
              <a:t>Part 1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204EE-D66F-ACE8-EE37-0A6C5FABA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F569F-7AF4-948D-90B1-117FD2D0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14566-F426-B36E-B555-492F9790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12" name="Content Placeholder 11" descr="A diagram of a diagram&#10;&#10;AI-generated content may be incorrect.">
            <a:extLst>
              <a:ext uri="{FF2B5EF4-FFF2-40B4-BE49-F238E27FC236}">
                <a16:creationId xmlns:a16="http://schemas.microsoft.com/office/drawing/2014/main" id="{1908BBE7-4B4D-D10A-02C9-F3C4FE7EE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2" b="27070"/>
          <a:stretch>
            <a:fillRect/>
          </a:stretch>
        </p:blipFill>
        <p:spPr>
          <a:xfrm>
            <a:off x="-107929" y="2852936"/>
            <a:ext cx="10317005" cy="2016224"/>
          </a:xfrm>
        </p:spPr>
      </p:pic>
    </p:spTree>
    <p:extLst>
      <p:ext uri="{BB962C8B-B14F-4D97-AF65-F5344CB8AC3E}">
        <p14:creationId xmlns:p14="http://schemas.microsoft.com/office/powerpoint/2010/main" val="1737776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0E50A-47B3-3DA4-5A61-44EC711B6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0541F-780E-7CF5-0E79-D3779B8F0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Algorithm</a:t>
            </a:r>
            <a:r>
              <a:rPr lang="de-DE" dirty="0"/>
              <a:t>: Not so Brute </a:t>
            </a:r>
            <a:r>
              <a:rPr lang="de-DE" dirty="0" err="1"/>
              <a:t>force</a:t>
            </a:r>
            <a:r>
              <a:rPr lang="de-DE" dirty="0"/>
              <a:t> </a:t>
            </a:r>
            <a:r>
              <a:rPr lang="de-DE" dirty="0" err="1"/>
              <a:t>tuning</a:t>
            </a:r>
            <a:br>
              <a:rPr lang="de-DE" dirty="0"/>
            </a:br>
            <a:r>
              <a:rPr lang="de-DE" dirty="0"/>
              <a:t>Part 2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AE6BC-BADF-DB90-047B-293910C2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0DD41-FA19-2DC1-0F12-E1C047308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3CCE5-9A42-5957-EFA9-E1CCFEBC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11" name="Content Placeholder 10" descr="A diagram of a diagram&#10;&#10;AI-generated content may be incorrect.">
            <a:extLst>
              <a:ext uri="{FF2B5EF4-FFF2-40B4-BE49-F238E27FC236}">
                <a16:creationId xmlns:a16="http://schemas.microsoft.com/office/drawing/2014/main" id="{4846675D-512B-C7EC-38BE-5144E4AD9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2420888"/>
            <a:ext cx="9156652" cy="3456384"/>
          </a:xfrm>
        </p:spPr>
      </p:pic>
    </p:spTree>
    <p:extLst>
      <p:ext uri="{BB962C8B-B14F-4D97-AF65-F5344CB8AC3E}">
        <p14:creationId xmlns:p14="http://schemas.microsoft.com/office/powerpoint/2010/main" val="2248111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1CEC4-EEA1-45D6-C95D-FE84D994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r>
              <a:rPr lang="de-DE" dirty="0"/>
              <a:t> and open </a:t>
            </a:r>
            <a:r>
              <a:rPr lang="de-DE" dirty="0" err="1"/>
              <a:t>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58CA2-0A5A-A003-9F19-040A976E8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988840"/>
            <a:ext cx="4463975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Perform </a:t>
            </a:r>
            <a:r>
              <a:rPr lang="de-DE" sz="1400" dirty="0" err="1"/>
              <a:t>noise</a:t>
            </a:r>
            <a:r>
              <a:rPr lang="de-DE" sz="1400" dirty="0"/>
              <a:t> </a:t>
            </a:r>
            <a:r>
              <a:rPr lang="de-DE" sz="1400" dirty="0" err="1"/>
              <a:t>scan</a:t>
            </a:r>
            <a:r>
              <a:rPr lang="de-DE" sz="1400" dirty="0"/>
              <a:t> at different VPDAC </a:t>
            </a:r>
            <a:r>
              <a:rPr lang="de-DE" sz="1400" dirty="0" err="1"/>
              <a:t>values</a:t>
            </a:r>
            <a:r>
              <a:rPr lang="de-DE" sz="1400" dirty="0"/>
              <a:t> at different TDAC </a:t>
            </a:r>
            <a:r>
              <a:rPr lang="de-DE" sz="1400" dirty="0" err="1"/>
              <a:t>values</a:t>
            </a:r>
            <a:r>
              <a:rPr lang="en-US" sz="1400" dirty="0"/>
              <a:t> with masked edges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Determine alpha per chip – are there chip to chip differences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Perform full tuning with optimal TDAC/VPDAC values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How to not be influenced by 8b10b errors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More steps seem not to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What is our goal threshold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Do we also tune the metal layers (</a:t>
            </a:r>
            <a:r>
              <a:rPr lang="en-US" sz="1400" dirty="0" err="1"/>
              <a:t>ThHigh</a:t>
            </a:r>
            <a:r>
              <a:rPr lang="en-US" sz="1400" dirty="0"/>
              <a:t>=117)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Reduce time of TDAC writing (currently &gt;90s)</a:t>
            </a:r>
            <a:endParaRPr lang="de-DE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10B85-52F2-120C-D419-5A097036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E3DD4-014E-9AA2-E2C6-DF73EEE25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FCC1755-8A5A-119B-D325-00900D631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pic>
        <p:nvPicPr>
          <p:cNvPr id="11" name="Picture 10" descr="A chart showing a mask map&#10;&#10;AI-generated content may be incorrect.">
            <a:extLst>
              <a:ext uri="{FF2B5EF4-FFF2-40B4-BE49-F238E27FC236}">
                <a16:creationId xmlns:a16="http://schemas.microsoft.com/office/drawing/2014/main" id="{CFEEB303-5BE5-4442-F46E-E894C40E4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2" t="8153" r="4422" b="3100"/>
          <a:stretch>
            <a:fillRect/>
          </a:stretch>
        </p:blipFill>
        <p:spPr>
          <a:xfrm>
            <a:off x="6084169" y="1656462"/>
            <a:ext cx="2357884" cy="2358036"/>
          </a:xfrm>
          <a:prstGeom prst="rect">
            <a:avLst/>
          </a:prstGeom>
        </p:spPr>
      </p:pic>
      <p:pic>
        <p:nvPicPr>
          <p:cNvPr id="12" name="Picture 11" descr="A screen shot of a graph&#10;&#10;AI-generated content may be incorrect.">
            <a:extLst>
              <a:ext uri="{FF2B5EF4-FFF2-40B4-BE49-F238E27FC236}">
                <a16:creationId xmlns:a16="http://schemas.microsoft.com/office/drawing/2014/main" id="{5DB171AB-7FEB-A1CB-87DE-1C31D7E68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92" b="5414"/>
          <a:stretch>
            <a:fillRect/>
          </a:stretch>
        </p:blipFill>
        <p:spPr>
          <a:xfrm>
            <a:off x="6084169" y="4138774"/>
            <a:ext cx="2035359" cy="212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930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887CD-B3B0-E1C4-4C11-A97B3F3B5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Weird</a:t>
            </a:r>
            <a:r>
              <a:rPr lang="de-DE" dirty="0"/>
              <a:t> </a:t>
            </a:r>
            <a:r>
              <a:rPr lang="de-DE" dirty="0" err="1"/>
              <a:t>Mupix</a:t>
            </a:r>
            <a:r>
              <a:rPr lang="de-DE" dirty="0"/>
              <a:t> </a:t>
            </a:r>
            <a:r>
              <a:rPr lang="de-DE" dirty="0" err="1"/>
              <a:t>structures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749F0-2417-CDAB-A58C-84904360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37AB3-7BDE-0574-2417-14EDEE0BE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6503-F716-DAC0-DDE4-09F552D8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33</a:t>
            </a:fld>
            <a:endParaRPr lang="en-US" altLang="en-US"/>
          </a:p>
        </p:txBody>
      </p:sp>
      <p:pic>
        <p:nvPicPr>
          <p:cNvPr id="7" name="Picture 6" descr="A blue and green speckled background&#10;&#10;AI-generated content may be incorrect.">
            <a:extLst>
              <a:ext uri="{FF2B5EF4-FFF2-40B4-BE49-F238E27FC236}">
                <a16:creationId xmlns:a16="http://schemas.microsoft.com/office/drawing/2014/main" id="{391F7712-F73A-6375-1940-68404720C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73" y="2160000"/>
            <a:ext cx="1512000" cy="1440000"/>
          </a:xfrm>
          <a:prstGeom prst="rect">
            <a:avLst/>
          </a:prstGeom>
        </p:spPr>
      </p:pic>
      <p:pic>
        <p:nvPicPr>
          <p:cNvPr id="9" name="Picture 8" descr="A blue and green square with a white stripe&#10;&#10;AI-generated content may be incorrect.">
            <a:extLst>
              <a:ext uri="{FF2B5EF4-FFF2-40B4-BE49-F238E27FC236}">
                <a16:creationId xmlns:a16="http://schemas.microsoft.com/office/drawing/2014/main" id="{189A3701-36CE-EBC0-5BCF-21D0E8B1C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790" y="4320000"/>
            <a:ext cx="1539312" cy="1440000"/>
          </a:xfrm>
          <a:prstGeom prst="rect">
            <a:avLst/>
          </a:prstGeom>
        </p:spPr>
      </p:pic>
      <p:pic>
        <p:nvPicPr>
          <p:cNvPr id="11" name="Picture 10" descr="A blue square with a square in the middle&#10;&#10;AI-generated content may be incorrect.">
            <a:extLst>
              <a:ext uri="{FF2B5EF4-FFF2-40B4-BE49-F238E27FC236}">
                <a16:creationId xmlns:a16="http://schemas.microsoft.com/office/drawing/2014/main" id="{32F987D3-BA4D-420B-AD9D-9003136E09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857" y="2160000"/>
            <a:ext cx="1506974" cy="1440000"/>
          </a:xfrm>
          <a:prstGeom prst="rect">
            <a:avLst/>
          </a:prstGeom>
        </p:spPr>
      </p:pic>
      <p:pic>
        <p:nvPicPr>
          <p:cNvPr id="13" name="Picture 12" descr="A blue and purple background&#10;&#10;AI-generated content may be incorrect.">
            <a:extLst>
              <a:ext uri="{FF2B5EF4-FFF2-40B4-BE49-F238E27FC236}">
                <a16:creationId xmlns:a16="http://schemas.microsoft.com/office/drawing/2014/main" id="{8AF9A006-2FFF-8CCF-D3EF-85BCF88B5D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304" y="2160000"/>
            <a:ext cx="1501877" cy="1440000"/>
          </a:xfrm>
          <a:prstGeom prst="rect">
            <a:avLst/>
          </a:prstGeom>
        </p:spPr>
      </p:pic>
      <p:pic>
        <p:nvPicPr>
          <p:cNvPr id="15" name="Picture 14" descr="A purple and green striped background&#10;&#10;AI-generated content may be incorrect.">
            <a:extLst>
              <a:ext uri="{FF2B5EF4-FFF2-40B4-BE49-F238E27FC236}">
                <a16:creationId xmlns:a16="http://schemas.microsoft.com/office/drawing/2014/main" id="{E6A025E7-9D8B-6945-588E-3CEBC3E40A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87" y="4298017"/>
            <a:ext cx="1495386" cy="1440000"/>
          </a:xfrm>
          <a:prstGeom prst="rect">
            <a:avLst/>
          </a:prstGeom>
        </p:spPr>
      </p:pic>
      <p:pic>
        <p:nvPicPr>
          <p:cNvPr id="17" name="Picture 16" descr="A blue square with a square in the middle&#10;&#10;AI-generated content may be incorrect.">
            <a:extLst>
              <a:ext uri="{FF2B5EF4-FFF2-40B4-BE49-F238E27FC236}">
                <a16:creationId xmlns:a16="http://schemas.microsoft.com/office/drawing/2014/main" id="{A46491C1-20D0-3C57-FAAF-F70BE6D18D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5" y="2160000"/>
            <a:ext cx="1456746" cy="1440000"/>
          </a:xfrm>
          <a:prstGeom prst="rect">
            <a:avLst/>
          </a:prstGeom>
        </p:spPr>
      </p:pic>
      <p:pic>
        <p:nvPicPr>
          <p:cNvPr id="19" name="Picture 18" descr="A blue and purple background&#10;&#10;AI-generated content may be incorrect.">
            <a:extLst>
              <a:ext uri="{FF2B5EF4-FFF2-40B4-BE49-F238E27FC236}">
                <a16:creationId xmlns:a16="http://schemas.microsoft.com/office/drawing/2014/main" id="{B8AF19BE-97D0-2914-9EF5-B5D52A68C3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203" y="4320000"/>
            <a:ext cx="1473231" cy="1440000"/>
          </a:xfrm>
          <a:prstGeom prst="rect">
            <a:avLst/>
          </a:prstGeom>
        </p:spPr>
      </p:pic>
      <p:pic>
        <p:nvPicPr>
          <p:cNvPr id="21" name="Picture 20" descr="A blue and green striped background&#10;&#10;AI-generated content may be incorrect.">
            <a:extLst>
              <a:ext uri="{FF2B5EF4-FFF2-40B4-BE49-F238E27FC236}">
                <a16:creationId xmlns:a16="http://schemas.microsoft.com/office/drawing/2014/main" id="{AA6D2FE6-88A1-77D0-0E51-EA8931A00B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182" y="4320000"/>
            <a:ext cx="148946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234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4197D-15E8-0DCF-9977-0CDDBBCC3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1C2E9-BEBD-825F-66DB-04650C990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Weird</a:t>
            </a:r>
            <a:r>
              <a:rPr lang="de-DE" dirty="0"/>
              <a:t> </a:t>
            </a:r>
            <a:r>
              <a:rPr lang="de-DE" dirty="0" err="1"/>
              <a:t>Mupix</a:t>
            </a:r>
            <a:r>
              <a:rPr lang="de-DE" dirty="0"/>
              <a:t> </a:t>
            </a:r>
            <a:r>
              <a:rPr lang="de-DE" dirty="0" err="1"/>
              <a:t>structures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5AA4B-5DEC-981E-56E8-515AA1BC8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75E16-4657-1548-CEA9-BA4994448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9D2BF-941C-74A0-F6FF-59519FBE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34</a:t>
            </a:fld>
            <a:endParaRPr lang="en-US" altLang="en-US"/>
          </a:p>
        </p:txBody>
      </p:sp>
      <p:pic>
        <p:nvPicPr>
          <p:cNvPr id="7" name="Picture 6" descr="A blue and green speckled background&#10;&#10;AI-generated content may be incorrect.">
            <a:extLst>
              <a:ext uri="{FF2B5EF4-FFF2-40B4-BE49-F238E27FC236}">
                <a16:creationId xmlns:a16="http://schemas.microsoft.com/office/drawing/2014/main" id="{04D6379E-B601-2BB0-E286-43434055DB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73" y="2160000"/>
            <a:ext cx="1512000" cy="1440000"/>
          </a:xfrm>
          <a:prstGeom prst="rect">
            <a:avLst/>
          </a:prstGeom>
        </p:spPr>
      </p:pic>
      <p:pic>
        <p:nvPicPr>
          <p:cNvPr id="11" name="Picture 10" descr="A blue square with a square in the middle&#10;&#10;AI-generated content may be incorrect.">
            <a:extLst>
              <a:ext uri="{FF2B5EF4-FFF2-40B4-BE49-F238E27FC236}">
                <a16:creationId xmlns:a16="http://schemas.microsoft.com/office/drawing/2014/main" id="{6D49A921-A799-5ED3-6E3E-1C38234C6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857" y="2160000"/>
            <a:ext cx="1506974" cy="1440000"/>
          </a:xfrm>
          <a:prstGeom prst="rect">
            <a:avLst/>
          </a:prstGeom>
        </p:spPr>
      </p:pic>
      <p:pic>
        <p:nvPicPr>
          <p:cNvPr id="17" name="Picture 16" descr="A blue square with a square in the middle&#10;&#10;AI-generated content may be incorrect.">
            <a:extLst>
              <a:ext uri="{FF2B5EF4-FFF2-40B4-BE49-F238E27FC236}">
                <a16:creationId xmlns:a16="http://schemas.microsoft.com/office/drawing/2014/main" id="{FD24E57A-E173-54BE-E3BD-C77F67CDB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5" y="2160000"/>
            <a:ext cx="1456746" cy="1440000"/>
          </a:xfrm>
          <a:prstGeom prst="rect">
            <a:avLst/>
          </a:prstGeom>
        </p:spPr>
      </p:pic>
      <p:pic>
        <p:nvPicPr>
          <p:cNvPr id="8" name="Picture 7" descr="A blue and white background&#10;&#10;AI-generated content may be incorrect.">
            <a:extLst>
              <a:ext uri="{FF2B5EF4-FFF2-40B4-BE49-F238E27FC236}">
                <a16:creationId xmlns:a16="http://schemas.microsoft.com/office/drawing/2014/main" id="{F5B8C12C-849A-EAA0-3034-07AF355CB5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83"/>
          <a:stretch>
            <a:fillRect/>
          </a:stretch>
        </p:blipFill>
        <p:spPr>
          <a:xfrm>
            <a:off x="1115581" y="4371506"/>
            <a:ext cx="1585187" cy="1476000"/>
          </a:xfrm>
          <a:prstGeom prst="rect">
            <a:avLst/>
          </a:prstGeom>
        </p:spPr>
      </p:pic>
      <p:pic>
        <p:nvPicPr>
          <p:cNvPr id="12" name="Picture 11" descr="A blue and white square with a white sign&#10;&#10;AI-generated content may be incorrect.">
            <a:extLst>
              <a:ext uri="{FF2B5EF4-FFF2-40B4-BE49-F238E27FC236}">
                <a16:creationId xmlns:a16="http://schemas.microsoft.com/office/drawing/2014/main" id="{9CC357D9-5428-16AA-9726-5ABE95A911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93" b="5285"/>
          <a:stretch>
            <a:fillRect/>
          </a:stretch>
        </p:blipFill>
        <p:spPr>
          <a:xfrm>
            <a:off x="5204774" y="4310625"/>
            <a:ext cx="1571893" cy="1476000"/>
          </a:xfrm>
          <a:prstGeom prst="rect">
            <a:avLst/>
          </a:prstGeom>
        </p:spPr>
      </p:pic>
      <p:pic>
        <p:nvPicPr>
          <p:cNvPr id="9" name="Picture 8" descr="A blue square with yellow dots&#10;&#10;AI-generated content may be incorrect.">
            <a:extLst>
              <a:ext uri="{FF2B5EF4-FFF2-40B4-BE49-F238E27FC236}">
                <a16:creationId xmlns:a16="http://schemas.microsoft.com/office/drawing/2014/main" id="{21EC6B0A-C46C-7ACC-7AC6-9200E0B7F1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54" b="14700"/>
          <a:stretch>
            <a:fillRect/>
          </a:stretch>
        </p:blipFill>
        <p:spPr>
          <a:xfrm>
            <a:off x="3203845" y="4357368"/>
            <a:ext cx="1562334" cy="1476000"/>
          </a:xfrm>
          <a:prstGeom prst="rect">
            <a:avLst/>
          </a:prstGeom>
        </p:spPr>
      </p:pic>
      <p:pic>
        <p:nvPicPr>
          <p:cNvPr id="14" name="Picture 13" descr="A blue square with black lines&#10;&#10;AI-generated content may be incorrect.">
            <a:extLst>
              <a:ext uri="{FF2B5EF4-FFF2-40B4-BE49-F238E27FC236}">
                <a16:creationId xmlns:a16="http://schemas.microsoft.com/office/drawing/2014/main" id="{0E25917F-5225-8FEF-459D-0EB103D8E0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266" y="2160000"/>
            <a:ext cx="1472521" cy="1438799"/>
          </a:xfrm>
          <a:prstGeom prst="rect">
            <a:avLst/>
          </a:prstGeom>
        </p:spPr>
      </p:pic>
      <p:pic>
        <p:nvPicPr>
          <p:cNvPr id="16" name="Picture 15" descr="A blue and green square&#10;&#10;AI-generated content may be incorrect.">
            <a:extLst>
              <a:ext uri="{FF2B5EF4-FFF2-40B4-BE49-F238E27FC236}">
                <a16:creationId xmlns:a16="http://schemas.microsoft.com/office/drawing/2014/main" id="{1E9282D4-743C-B2AB-EE06-818ABE82CD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3" b="14710"/>
          <a:stretch>
            <a:fillRect/>
          </a:stretch>
        </p:blipFill>
        <p:spPr>
          <a:xfrm>
            <a:off x="7279894" y="4357368"/>
            <a:ext cx="1511893" cy="1476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99F3D63-E266-09A0-6CBA-6F3063461533}"/>
              </a:ext>
            </a:extLst>
          </p:cNvPr>
          <p:cNvSpPr txBox="1"/>
          <p:nvPr/>
        </p:nvSpPr>
        <p:spPr>
          <a:xfrm>
            <a:off x="323528" y="4869160"/>
            <a:ext cx="51167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9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2D4B2-57ED-B600-7EB8-FAFC2003A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9206E-3975-04B3-B9E9-3AABF4C97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052736"/>
            <a:ext cx="3509714" cy="439613"/>
          </a:xfrm>
        </p:spPr>
        <p:txBody>
          <a:bodyPr wrap="square" anchor="b">
            <a:normAutofit/>
          </a:bodyPr>
          <a:lstStyle/>
          <a:p>
            <a:r>
              <a:rPr lang="de-DE" sz="2000" dirty="0"/>
              <a:t>IV Scan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2E30C53B-6901-A6BD-96E4-F8038668F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IV </a:t>
            </a:r>
            <a:r>
              <a:rPr lang="de-DE" dirty="0" err="1"/>
              <a:t>curves</a:t>
            </a:r>
            <a:r>
              <a:rPr lang="de-DE" dirty="0"/>
              <a:t> </a:t>
            </a:r>
            <a:r>
              <a:rPr lang="de-DE" dirty="0" err="1"/>
              <a:t>performed</a:t>
            </a:r>
            <a:r>
              <a:rPr lang="de-DE" dirty="0"/>
              <a:t> after </a:t>
            </a:r>
            <a:r>
              <a:rPr lang="de-DE" dirty="0" err="1"/>
              <a:t>extraction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5 </a:t>
            </a:r>
            <a:r>
              <a:rPr lang="de-DE" dirty="0" err="1"/>
              <a:t>partitions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working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2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, </a:t>
            </a:r>
            <a:r>
              <a:rPr lang="de-DE" dirty="0" err="1"/>
              <a:t>one</a:t>
            </a:r>
            <a:r>
              <a:rPr lang="de-DE" dirty="0"/>
              <a:t> in HV </a:t>
            </a:r>
            <a:r>
              <a:rPr lang="de-DE" dirty="0" err="1"/>
              <a:t>compliance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~1.5 </a:t>
            </a:r>
            <a:r>
              <a:rPr lang="de-DE" dirty="0" err="1"/>
              <a:t>difference</a:t>
            </a:r>
            <a:r>
              <a:rPr lang="de-DE" dirty="0"/>
              <a:t> in HV </a:t>
            </a:r>
            <a:r>
              <a:rPr lang="de-DE" dirty="0" err="1"/>
              <a:t>current</a:t>
            </a:r>
            <a:r>
              <a:rPr lang="de-DE" dirty="0"/>
              <a:t> at 0°C </a:t>
            </a:r>
            <a:r>
              <a:rPr lang="de-DE" dirty="0" err="1"/>
              <a:t>vs</a:t>
            </a:r>
            <a:r>
              <a:rPr lang="de-DE" dirty="0"/>
              <a:t> 20°C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Temp</a:t>
            </a:r>
            <a:r>
              <a:rPr lang="de-DE" dirty="0"/>
              <a:t> Diode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max</a:t>
            </a:r>
            <a:r>
              <a:rPr lang="de-DE" dirty="0"/>
              <a:t> 9°C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45CEC-526A-1A3D-EEF4-E104CC49BF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0E4F7-E72E-9FB2-9D3A-B7949301F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 dirty="0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94539-903D-6810-7B06-83946365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4</a:t>
            </a:fld>
            <a:endParaRPr lang="en-US" altLang="en-US"/>
          </a:p>
        </p:txBody>
      </p:sp>
      <p:pic>
        <p:nvPicPr>
          <p:cNvPr id="7" name="Picture 6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B9FEBBAB-B857-F6BD-92F8-FD3F75F11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383" y="1700808"/>
            <a:ext cx="4974979" cy="38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3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69C90-119E-EB06-0C6C-435E5802F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6305D-B429-4476-5D5D-0C0F23A84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980728"/>
            <a:ext cx="3509714" cy="860648"/>
          </a:xfrm>
        </p:spPr>
        <p:txBody>
          <a:bodyPr wrap="square" anchor="b">
            <a:normAutofit/>
          </a:bodyPr>
          <a:lstStyle/>
          <a:p>
            <a:r>
              <a:rPr lang="de-DE" sz="2000" dirty="0"/>
              <a:t>DAC Power </a:t>
            </a:r>
            <a:r>
              <a:rPr lang="de-DE" sz="2000" dirty="0" err="1"/>
              <a:t>Consumption</a:t>
            </a:r>
            <a:br>
              <a:rPr lang="de-DE" sz="2000" dirty="0"/>
            </a:b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VPDAC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37BEFC-5C37-D74A-3D4D-4E4CF0E468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40" t="3953"/>
          <a:stretch>
            <a:fillRect/>
          </a:stretch>
        </p:blipFill>
        <p:spPr>
          <a:xfrm>
            <a:off x="3635896" y="1641635"/>
            <a:ext cx="5316385" cy="3947605"/>
          </a:xfrm>
          <a:prstGeom prst="rect">
            <a:avLst/>
          </a:prstGeom>
          <a:noFill/>
        </p:spPr>
      </p:pic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D6043141-0FBE-EB06-D6D3-2C42F066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represents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Mupix</a:t>
            </a:r>
            <a:r>
              <a:rPr lang="de-DE" dirty="0"/>
              <a:t> </a:t>
            </a:r>
            <a:r>
              <a:rPr lang="de-DE" dirty="0" err="1"/>
              <a:t>sensor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expect</a:t>
            </a:r>
            <a:r>
              <a:rPr lang="de-DE" dirty="0"/>
              <a:t> 2mA per DAC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flat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Resolution </a:t>
            </a:r>
            <a:r>
              <a:rPr lang="de-DE" dirty="0" err="1"/>
              <a:t>of</a:t>
            </a:r>
            <a:r>
              <a:rPr lang="de-DE" dirty="0"/>
              <a:t> DCDC </a:t>
            </a:r>
            <a:r>
              <a:rPr lang="de-DE" dirty="0" err="1"/>
              <a:t>boards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differences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22218-AA27-AAB1-14CC-2389C218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AF0AB-129F-F56C-3B83-957B00C5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880C5-33C2-B931-498F-C83C0474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83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77CCB-1235-5EFE-5401-986E998A4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4EFDB-6C03-7737-323B-99E92AF91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980728"/>
            <a:ext cx="3509714" cy="860648"/>
          </a:xfrm>
        </p:spPr>
        <p:txBody>
          <a:bodyPr wrap="square" anchor="b">
            <a:normAutofit/>
          </a:bodyPr>
          <a:lstStyle/>
          <a:p>
            <a:r>
              <a:rPr lang="de-DE" sz="2000" dirty="0"/>
              <a:t>DAC Power </a:t>
            </a:r>
            <a:r>
              <a:rPr lang="de-DE" sz="2000" dirty="0" err="1"/>
              <a:t>Consumption</a:t>
            </a:r>
            <a:br>
              <a:rPr lang="de-DE" sz="2000" dirty="0"/>
            </a:b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BLPix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F36B867-D704-E0B5-D801-4B2689E0A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represents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Mupix</a:t>
            </a:r>
            <a:r>
              <a:rPr lang="de-DE" dirty="0"/>
              <a:t> </a:t>
            </a:r>
            <a:r>
              <a:rPr lang="de-DE" dirty="0" err="1"/>
              <a:t>sensor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expect</a:t>
            </a:r>
            <a:r>
              <a:rPr lang="de-DE" dirty="0"/>
              <a:t> in total 80mA </a:t>
            </a:r>
            <a:r>
              <a:rPr lang="de-DE" dirty="0" err="1"/>
              <a:t>increase</a:t>
            </a:r>
            <a:r>
              <a:rPr lang="de-DE" dirty="0"/>
              <a:t> per </a:t>
            </a:r>
            <a:r>
              <a:rPr lang="de-DE" dirty="0" err="1"/>
              <a:t>chip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flat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Resolution </a:t>
            </a:r>
            <a:r>
              <a:rPr lang="de-DE" dirty="0" err="1"/>
              <a:t>of</a:t>
            </a:r>
            <a:r>
              <a:rPr lang="de-DE" dirty="0"/>
              <a:t> DCDC </a:t>
            </a:r>
            <a:r>
              <a:rPr lang="de-DE" dirty="0" err="1"/>
              <a:t>boards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differences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9432C-7C54-C0E8-C520-68B17EE838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E2BA3-DE64-1BAA-6B72-7BFF8D93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372EF-F030-458F-F216-ADF1F3635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6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4DC01E-782D-3B88-7B08-3D5C299B5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4876" y="1772816"/>
            <a:ext cx="5683574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8622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23545-5372-F388-B25B-80FE6A36B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C1CCE-C718-7594-7260-9BF6FAC2E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980728"/>
            <a:ext cx="3509714" cy="860648"/>
          </a:xfrm>
        </p:spPr>
        <p:txBody>
          <a:bodyPr wrap="square" anchor="b">
            <a:normAutofit/>
          </a:bodyPr>
          <a:lstStyle/>
          <a:p>
            <a:r>
              <a:rPr lang="de-DE" sz="2000" dirty="0"/>
              <a:t>DAC Power </a:t>
            </a:r>
            <a:r>
              <a:rPr lang="de-DE" sz="2000" dirty="0" err="1"/>
              <a:t>Consumption</a:t>
            </a:r>
            <a:br>
              <a:rPr lang="de-DE" sz="2000" dirty="0"/>
            </a:b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ref_vss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9A3EF4B-4D2A-3C4E-49CE-56F10A63C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 wrap="square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represents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Mupix</a:t>
            </a:r>
            <a:r>
              <a:rPr lang="de-DE" dirty="0"/>
              <a:t> </a:t>
            </a:r>
            <a:r>
              <a:rPr lang="de-DE" dirty="0" err="1"/>
              <a:t>sensor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Expect</a:t>
            </a:r>
            <a:r>
              <a:rPr lang="de-DE" dirty="0"/>
              <a:t> total </a:t>
            </a:r>
            <a:r>
              <a:rPr lang="de-DE" dirty="0" err="1"/>
              <a:t>increase</a:t>
            </a:r>
            <a:r>
              <a:rPr lang="de-DE" dirty="0"/>
              <a:t> per </a:t>
            </a:r>
            <a:r>
              <a:rPr lang="de-DE" dirty="0" err="1"/>
              <a:t>chip</a:t>
            </a:r>
            <a:r>
              <a:rPr lang="de-DE" dirty="0"/>
              <a:t> O(150mA)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QC </a:t>
            </a:r>
            <a:r>
              <a:rPr lang="de-DE" dirty="0" err="1"/>
              <a:t>data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Operation at 169 </a:t>
            </a:r>
            <a:r>
              <a:rPr lang="de-DE" dirty="0">
                <a:sym typeface="Wingdings" panose="05000000000000000000" pitchFamily="2" charset="2"/>
              </a:rPr>
              <a:t> in </a:t>
            </a:r>
            <a:r>
              <a:rPr lang="de-DE" dirty="0" err="1">
                <a:sym typeface="Wingdings" panose="05000000000000000000" pitchFamily="2" charset="2"/>
              </a:rPr>
              <a:t>plateau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region</a:t>
            </a:r>
            <a:endParaRPr lang="de-DE" dirty="0"/>
          </a:p>
          <a:p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57382-DBCF-9180-208C-6A25D69D48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935037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14-07-25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FBDB7-C122-E831-27F0-FA37CF507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8175" y="6524625"/>
            <a:ext cx="525621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Vertex Calibration + Pixel 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DF714-2F65-C27C-897A-DD7C8FF24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1725" y="6524625"/>
            <a:ext cx="792163" cy="2159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>
                <a:spcAft>
                  <a:spcPts val="600"/>
                </a:spcAft>
              </a:pPr>
              <a:t>7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A67CA9-84C7-DF1E-335C-2A9E3A27E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643" y="1661278"/>
            <a:ext cx="5699358" cy="4360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7620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6E5EA-EB2E-A7C9-4FF6-633E52352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39200"/>
            <a:ext cx="7343775" cy="503237"/>
          </a:xfrm>
        </p:spPr>
        <p:txBody>
          <a:bodyPr/>
          <a:lstStyle/>
          <a:p>
            <a:r>
              <a:rPr lang="de-DE" sz="2000" dirty="0">
                <a:solidFill>
                  <a:schemeClr val="accent1"/>
                </a:solidFill>
              </a:rPr>
              <a:t>Signal </a:t>
            </a:r>
            <a:r>
              <a:rPr lang="de-DE" sz="2000" dirty="0" err="1">
                <a:solidFill>
                  <a:schemeClr val="accent1"/>
                </a:solidFill>
              </a:rPr>
              <a:t>transmission</a:t>
            </a:r>
            <a:r>
              <a:rPr lang="de-DE" sz="2000" dirty="0">
                <a:solidFill>
                  <a:schemeClr val="accent1"/>
                </a:solidFill>
              </a:rPr>
              <a:t> </a:t>
            </a:r>
            <a:r>
              <a:rPr lang="de-DE" sz="2000" dirty="0" err="1">
                <a:solidFill>
                  <a:schemeClr val="accent1"/>
                </a:solidFill>
              </a:rPr>
              <a:t>scan</a:t>
            </a:r>
            <a:b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8b10b </a:t>
            </a: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errors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8CA4BC2-A21E-706B-62B1-804E3952EF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2520000"/>
            <a:ext cx="4742330" cy="39600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7BE42-4748-6655-4C71-8950866B2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E6D74-FB3F-AEBB-62EE-95DF2D6FC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5F7FF-5277-A53C-4342-95E7A28EB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FE61E4-C247-0934-CA0C-B36A007C2E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815"/>
          <a:stretch>
            <a:fillRect/>
          </a:stretch>
        </p:blipFill>
        <p:spPr>
          <a:xfrm>
            <a:off x="5040000" y="1440000"/>
            <a:ext cx="3600000" cy="505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3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FBFB0-BF28-D347-920B-70892E70F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8DC67-7E8D-9C63-C0C0-B39DB2FE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39200"/>
            <a:ext cx="7343775" cy="503237"/>
          </a:xfrm>
        </p:spPr>
        <p:txBody>
          <a:bodyPr/>
          <a:lstStyle/>
          <a:p>
            <a:r>
              <a:rPr lang="de-DE" sz="2000" dirty="0">
                <a:solidFill>
                  <a:schemeClr val="accent1"/>
                </a:solidFill>
              </a:rPr>
              <a:t>Signal </a:t>
            </a:r>
            <a:r>
              <a:rPr lang="de-DE" sz="2000" dirty="0" err="1">
                <a:solidFill>
                  <a:schemeClr val="accent1"/>
                </a:solidFill>
              </a:rPr>
              <a:t>transmission</a:t>
            </a:r>
            <a:r>
              <a:rPr lang="de-DE" sz="2000" dirty="0">
                <a:solidFill>
                  <a:schemeClr val="accent1"/>
                </a:solidFill>
              </a:rPr>
              <a:t> </a:t>
            </a:r>
            <a:r>
              <a:rPr lang="de-DE" sz="2000" dirty="0" err="1">
                <a:solidFill>
                  <a:schemeClr val="accent1"/>
                </a:solidFill>
              </a:rPr>
              <a:t>scan</a:t>
            </a:r>
            <a:b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disparity</a:t>
            </a:r>
            <a:r>
              <a:rPr lang="de-D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errors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DC15AC-DF0D-1A98-C156-463DFA1B9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14-07-25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551BD-E687-2A36-D107-BB86AAFCC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Vertex Calibration + Pixel Tuning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59395-7998-3322-BFDE-B69BB79E7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73B533D-7D20-4B98-9795-A10E538AE185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301B41-2BDE-E7A1-B9D0-DE233EF3F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1" y="1439999"/>
            <a:ext cx="3511566" cy="5084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970716-9572-0E96-5B12-C8E9F5603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20000"/>
            <a:ext cx="4736213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082931"/>
      </p:ext>
    </p:extLst>
  </p:cSld>
  <p:clrMapOvr>
    <a:masterClrMapping/>
  </p:clrMapOvr>
</p:sld>
</file>

<file path=ppt/theme/theme1.xml><?xml version="1.0" encoding="utf-8"?>
<a:theme xmlns:a="http://schemas.openxmlformats.org/drawingml/2006/main" name="uzh_praesentation_e">
  <a:themeElements>
    <a:clrScheme name="uzh_praesentation_e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uzh_praesentation_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uzh_praesentation_e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uzh_praesentation_e</Template>
  <TotalTime>0</TotalTime>
  <Words>1088</Words>
  <Application>Microsoft Office PowerPoint</Application>
  <PresentationFormat>On-screen Show (4:3)</PresentationFormat>
  <Paragraphs>287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Arial Body</vt:lpstr>
      <vt:lpstr>Cambria Math</vt:lpstr>
      <vt:lpstr>Wingdings</vt:lpstr>
      <vt:lpstr>uzh_praesentation_e</vt:lpstr>
      <vt:lpstr>Vertex Calibration + Pixel Tuning</vt:lpstr>
      <vt:lpstr>Calibration</vt:lpstr>
      <vt:lpstr>IV Scan</vt:lpstr>
      <vt:lpstr>IV Scan</vt:lpstr>
      <vt:lpstr>DAC Power Consumption VPDAC</vt:lpstr>
      <vt:lpstr>DAC Power Consumption BLPix</vt:lpstr>
      <vt:lpstr>DAC Power Consumption ref_vss</vt:lpstr>
      <vt:lpstr>Signal transmission scan 8b10b errors</vt:lpstr>
      <vt:lpstr>Signal transmission scan disparity errors</vt:lpstr>
      <vt:lpstr>Signal transmission scan optimal settings</vt:lpstr>
      <vt:lpstr>BLPix vs VNOutPix 8b10b errors</vt:lpstr>
      <vt:lpstr>BLPix vs VNOutPix Active pixels</vt:lpstr>
      <vt:lpstr>BLPix vs VNOutPix Active pixels (with 8b10b error exclusion)</vt:lpstr>
      <vt:lpstr>Optimal Parameters</vt:lpstr>
      <vt:lpstr>BLPix vs VNOutPix Current consumption + Temperature</vt:lpstr>
      <vt:lpstr>VPTimerDel</vt:lpstr>
      <vt:lpstr>VNTimerDel</vt:lpstr>
      <vt:lpstr>Tuning</vt:lpstr>
      <vt:lpstr>Reminder: VPDAC &amp; TDAC</vt:lpstr>
      <vt:lpstr>Reminder: VPDAC &amp; TDAC</vt:lpstr>
      <vt:lpstr>Algorithm: Brute force tuning </vt:lpstr>
      <vt:lpstr>Noise scan </vt:lpstr>
      <vt:lpstr>Noise scan </vt:lpstr>
      <vt:lpstr>Noise scan </vt:lpstr>
      <vt:lpstr>Find Optimal VPDAC</vt:lpstr>
      <vt:lpstr>VPDAC scan</vt:lpstr>
      <vt:lpstr>Optimal VPDAC values</vt:lpstr>
      <vt:lpstr>Alpha estimation</vt:lpstr>
      <vt:lpstr>Alpha estimation</vt:lpstr>
      <vt:lpstr>Algorithm: Not so Brute force tuning Part 1 </vt:lpstr>
      <vt:lpstr>Algorithm: Not so Brute force tuning Part 2 </vt:lpstr>
      <vt:lpstr>Next steps and open questions</vt:lpstr>
      <vt:lpstr>Weird Mupix structures</vt:lpstr>
      <vt:lpstr>Weird Mupix structures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 the title of the presentation here</dc:title>
  <dc:creator>Thomas Senger</dc:creator>
  <dc:description>Vorlage uzh_praesentation_e MSO2003 v1 7.5.2010</dc:description>
  <cp:lastModifiedBy>Thomas Senger</cp:lastModifiedBy>
  <cp:revision>70</cp:revision>
  <dcterms:created xsi:type="dcterms:W3CDTF">2023-11-29T08:02:51Z</dcterms:created>
  <dcterms:modified xsi:type="dcterms:W3CDTF">2025-07-14T08:26:23Z</dcterms:modified>
</cp:coreProperties>
</file>