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1" r:id="rId4"/>
    <p:sldId id="256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91A59-5399-299E-8697-058047D67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7B91E2-9944-4150-08F5-DB4127F60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C5E2E8-F73B-80FC-4594-686D095FE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F54F1-9807-4942-E911-EBA10C019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D286C9-1377-7B73-7096-010856A15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50000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3FC80-7452-326A-D874-211350BF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DAF00-CD53-D90E-1257-5D3AA514D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1BFA-53FB-BAB6-BD35-AA16C19E9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50886-3804-C871-4BD4-EA2392AB5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BF85B-A30C-B283-D6AF-C6E59EDE7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8420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6988BE-4209-CA0E-208F-7682D3A1AF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EFB863-7250-3726-D71C-FE779AEE02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68D7FB-C2B1-A3C6-D544-E4F158DA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99842-F9F0-34D0-066F-18DB3B466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4D2FE-A505-6488-8E6B-A251E9A17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3772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AC2CC-8B65-7C7B-67E6-F0567871B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A0A457-2E2C-471B-CC1D-801C506CE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D2D28-CE14-1627-BDCD-D9F136088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2CA39-8871-0A5F-D52F-DBBC3CB5F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D2B44-8677-40BE-F868-BFD791DBC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20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1E5DE-237E-325C-F420-B6E0EA73D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772B-1CA5-FD7B-7708-7A33642534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FA3FDA-BD81-F3F1-5B49-EA1507A5B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EADB1-EEB0-02B0-EC5A-3BF2B224E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126265-5910-F783-8800-0F1168DA3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808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68B66-D417-5BC5-4AF0-F501FA2E9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5B4C33-82E5-31B3-AC27-D8115EC466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2F3040-A3DB-042D-CBB3-C55140D98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0B2089-8C98-EC5E-98F2-82611FEBF0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63D5C5-B123-19A9-93B8-F2C55A51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7F0CE-6766-2CB6-478A-AF19FC27A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6813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AAB9-5F89-FB1E-D8BF-95F460AA4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838D7-9FD7-40B3-F02C-C9881ABA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9B476C-984E-CA63-6B5D-AD26D2A6BF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6E4431E-AE06-D711-F432-E99A29ACC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1147D6-E252-5B05-FA4C-E4C5EBD51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F54EA-65FF-F1E6-D2D5-A2CADE413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FD3AAC-1A5A-297D-6BD9-F42E37E93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44D92D-37C7-AAD6-96AF-DAF7FEE3F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872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9BD19-68D8-E65D-7DF6-B5B390193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082ECE-3E75-4904-718C-A9063E53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1AA3FD-9F45-ABC7-1667-C46884D10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A3CDB6-AD65-53FD-6A41-BCD882439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555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F36629-0E09-FCAF-2BA0-ABFBDEEF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B01964-AA24-B6FB-866B-DEB5A9189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8A176A-0988-92BD-5A70-F413D443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98887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04DB7-0C3D-00E7-3323-C20F253D3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F641C-80B6-F819-2616-C6EE85C31A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DD66F-86F6-99BD-C8D7-E2A2B47260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B75E40-B9CC-75A6-EA57-49CEA0ED7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2918E7-0713-3324-37EC-027F10947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5570D-7B85-6CAD-7B2B-FE036423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157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14AAD-0648-CD65-C7F3-49D280A9F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275B56-C2AF-78B3-4303-108EB1DB5E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163D6-140E-9BE2-7C66-8A9CD9BCD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0F53A-AABA-BF4E-EDB6-819B2CF4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8F6287-CE88-898A-74EC-2B0F89168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80B11F-6FDC-6A9D-A5AE-819E55274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360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4DFF-1992-1D75-B47D-C9FD7B896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21F3C5-785E-0D58-7DB6-791E59F43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F6D922-89DC-80CB-FDDF-3346ACB72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8ED09-1826-47BD-99F7-B04EACEDAFB7}" type="datetimeFigureOut">
              <a:rPr lang="de-CH" smtClean="0"/>
              <a:t>26.05.2025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8F3479-CE35-7784-ABB0-82472FAB2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5560B3-4799-10F4-23DF-817A72BB11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E97A0-B6C6-4978-9C2A-1E59F39C5EA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31757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65AEDCD-B0BD-6CD0-AECF-429674A744E3}"/>
              </a:ext>
            </a:extLst>
          </p:cNvPr>
          <p:cNvSpPr txBox="1"/>
          <p:nvPr/>
        </p:nvSpPr>
        <p:spPr>
          <a:xfrm>
            <a:off x="2589296" y="2405814"/>
            <a:ext cx="6287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SwissFEL</a:t>
            </a:r>
            <a:r>
              <a:rPr lang="en-US" sz="2800" dirty="0"/>
              <a:t> RC report, week 21, G.L. Orlandi 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2365693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52C953-A3E7-99A5-9A79-E32BED53DF5A}"/>
              </a:ext>
            </a:extLst>
          </p:cNvPr>
          <p:cNvSpPr txBox="1"/>
          <p:nvPr/>
        </p:nvSpPr>
        <p:spPr>
          <a:xfrm>
            <a:off x="33854" y="169727"/>
            <a:ext cx="4670873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Users’ plan for week 21</a:t>
            </a:r>
          </a:p>
          <a:p>
            <a:endParaRPr lang="en-US" dirty="0"/>
          </a:p>
          <a:p>
            <a:r>
              <a:rPr lang="en-US" b="1" dirty="0"/>
              <a:t>Aramis </a:t>
            </a:r>
            <a:r>
              <a:rPr lang="en-US" dirty="0"/>
              <a:t>(Mon-Wed):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Alvra</a:t>
            </a:r>
            <a:r>
              <a:rPr lang="en-US" dirty="0"/>
              <a:t> 12 keV, &gt;700uJ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dirty="0"/>
              <a:t>Athos</a:t>
            </a:r>
            <a:r>
              <a:rPr lang="en-US" dirty="0"/>
              <a:t> (Mon-Wed):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Maloja</a:t>
            </a:r>
            <a:r>
              <a:rPr lang="en-US" dirty="0"/>
              <a:t> 600 keV LH, 400 &amp; 530 eV C+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Furka</a:t>
            </a:r>
            <a:r>
              <a:rPr lang="en-US" dirty="0"/>
              <a:t> 710 eV LV (Wed)</a:t>
            </a:r>
          </a:p>
          <a:p>
            <a:endParaRPr lang="en-US" dirty="0"/>
          </a:p>
          <a:p>
            <a:r>
              <a:rPr lang="en-US" b="1" dirty="0"/>
              <a:t>MD shift</a:t>
            </a:r>
            <a:r>
              <a:rPr lang="en-US" dirty="0"/>
              <a:t> (Thu-Sun):</a:t>
            </a:r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New dispersion tools (</a:t>
            </a:r>
            <a:r>
              <a:rPr lang="en-US" dirty="0" err="1"/>
              <a:t>S.Reiche</a:t>
            </a:r>
            <a:r>
              <a:rPr lang="en-US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Software test (P. Dijkstal)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Short-pulse low-charge (</a:t>
            </a:r>
            <a:r>
              <a:rPr lang="en-US" dirty="0" err="1"/>
              <a:t>E.Prat</a:t>
            </a:r>
            <a:r>
              <a:rPr lang="en-US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Wire-scanner measurements (Addesa, Orlandi)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Photocathode shaping (P. Dijkstal)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Bunch feedback algorithm test (</a:t>
            </a:r>
            <a:r>
              <a:rPr lang="en-US" dirty="0" err="1"/>
              <a:t>Z.Geng</a:t>
            </a:r>
            <a:r>
              <a:rPr lang="en-US" dirty="0"/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725484-749E-ACD3-CE22-E13787C44C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727" y="522539"/>
            <a:ext cx="7239624" cy="537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514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2B96854-EFD5-A58A-21B3-83864FA124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067" y="4011"/>
            <a:ext cx="936466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7CC2CA-1384-A4D6-F1B6-CE4C21D3E6FF}"/>
              </a:ext>
            </a:extLst>
          </p:cNvPr>
          <p:cNvSpPr txBox="1"/>
          <p:nvPr/>
        </p:nvSpPr>
        <p:spPr>
          <a:xfrm>
            <a:off x="2893053" y="975561"/>
            <a:ext cx="3469796" cy="369332"/>
          </a:xfrm>
          <a:prstGeom prst="rect">
            <a:avLst/>
          </a:prstGeom>
          <a:noFill/>
          <a:ln w="317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B0F0"/>
                </a:solidFill>
              </a:rPr>
              <a:t>Alcor</a:t>
            </a:r>
            <a:r>
              <a:rPr lang="en-US" b="1" dirty="0">
                <a:solidFill>
                  <a:srgbClr val="00B0F0"/>
                </a:solidFill>
              </a:rPr>
              <a:t> amplifier pump diode failure</a:t>
            </a:r>
            <a:endParaRPr lang="de-CH" b="1" dirty="0">
              <a:solidFill>
                <a:srgbClr val="00B0F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FFB651-F0C2-2BEB-6C92-610268F2AD4A}"/>
              </a:ext>
            </a:extLst>
          </p:cNvPr>
          <p:cNvCxnSpPr>
            <a:cxnSpLocks/>
          </p:cNvCxnSpPr>
          <p:nvPr/>
        </p:nvCxnSpPr>
        <p:spPr>
          <a:xfrm flipH="1">
            <a:off x="4772025" y="1344893"/>
            <a:ext cx="495300" cy="656566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0D727F8-9F98-B618-414D-825E7DBE721B}"/>
              </a:ext>
            </a:extLst>
          </p:cNvPr>
          <p:cNvSpPr txBox="1"/>
          <p:nvPr/>
        </p:nvSpPr>
        <p:spPr>
          <a:xfrm>
            <a:off x="4877964" y="4029075"/>
            <a:ext cx="2484591" cy="369332"/>
          </a:xfrm>
          <a:prstGeom prst="rect">
            <a:avLst/>
          </a:prstGeom>
          <a:noFill/>
          <a:ln w="317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End of users’ operations</a:t>
            </a:r>
            <a:endParaRPr lang="de-CH" b="1" dirty="0">
              <a:solidFill>
                <a:srgbClr val="00B050"/>
              </a:solidFill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5EF572D-BA84-1A3B-556F-E37FD272DFA1}"/>
              </a:ext>
            </a:extLst>
          </p:cNvPr>
          <p:cNvCxnSpPr>
            <a:stCxn id="12" idx="2"/>
          </p:cNvCxnSpPr>
          <p:nvPr/>
        </p:nvCxnSpPr>
        <p:spPr>
          <a:xfrm flipH="1">
            <a:off x="5191125" y="4398407"/>
            <a:ext cx="929135" cy="1002268"/>
          </a:xfrm>
          <a:prstGeom prst="straightConnector1">
            <a:avLst/>
          </a:prstGeom>
          <a:ln w="317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008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C192CAD-AE1D-F874-AE17-307F7005831E}"/>
              </a:ext>
            </a:extLst>
          </p:cNvPr>
          <p:cNvSpPr txBox="1"/>
          <p:nvPr/>
        </p:nvSpPr>
        <p:spPr>
          <a:xfrm>
            <a:off x="394679" y="318315"/>
            <a:ext cx="1174024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Issues</a:t>
            </a:r>
          </a:p>
          <a:p>
            <a:endParaRPr lang="en-US" sz="1600" dirty="0"/>
          </a:p>
          <a:p>
            <a:r>
              <a:rPr lang="en-US" sz="1600" b="1" dirty="0"/>
              <a:t>Mon 19.05.2025</a:t>
            </a:r>
          </a:p>
          <a:p>
            <a:r>
              <a:rPr lang="en-US" sz="1600" dirty="0"/>
              <a:t>03:30-08:30. S30CB03 RF Power station failure, malfunctioning of a Switch Unit. RF picket intervention</a:t>
            </a:r>
          </a:p>
          <a:p>
            <a:endParaRPr lang="en-US" sz="1600" dirty="0"/>
          </a:p>
          <a:p>
            <a:r>
              <a:rPr lang="en-US" sz="1600" b="1" dirty="0"/>
              <a:t>Tue 20.05.2025</a:t>
            </a:r>
          </a:p>
          <a:p>
            <a:r>
              <a:rPr lang="en-US" sz="1600" dirty="0"/>
              <a:t>15:30. a photon energy change for </a:t>
            </a:r>
            <a:r>
              <a:rPr lang="en-US" sz="1600" dirty="0" err="1"/>
              <a:t>Maloja</a:t>
            </a:r>
            <a:r>
              <a:rPr lang="en-US" sz="1600" dirty="0"/>
              <a:t>, SATUN06-10 didn’t reach the desired K value. Problem solved by the CR </a:t>
            </a:r>
          </a:p>
          <a:p>
            <a:endParaRPr lang="en-US" sz="1600" dirty="0"/>
          </a:p>
          <a:p>
            <a:r>
              <a:rPr lang="en-US" sz="1600" dirty="0"/>
              <a:t>20:20-21:00. Vacuum problem in LINAC1, S10CB01 in stand-by. Vacuum pump set back into operations</a:t>
            </a:r>
          </a:p>
          <a:p>
            <a:endParaRPr lang="en-US" sz="1600" dirty="0"/>
          </a:p>
          <a:p>
            <a:r>
              <a:rPr lang="en-US" sz="1600" b="1" dirty="0"/>
              <a:t>Wed 21.05.2025</a:t>
            </a:r>
          </a:p>
          <a:p>
            <a:r>
              <a:rPr lang="en-US" sz="1600" dirty="0"/>
              <a:t>09:30.  ICT S10DI01-DICT025, frozen IOC got rebooted</a:t>
            </a:r>
          </a:p>
          <a:p>
            <a:endParaRPr lang="en-US" sz="1600" dirty="0"/>
          </a:p>
          <a:p>
            <a:r>
              <a:rPr lang="en-US" sz="1600" b="1" dirty="0"/>
              <a:t>Thu 22.05.2025</a:t>
            </a:r>
          </a:p>
          <a:p>
            <a:r>
              <a:rPr lang="en-US" sz="1600" dirty="0"/>
              <a:t>20:30- 01:00. </a:t>
            </a:r>
            <a:r>
              <a:rPr lang="en-US" sz="1600" dirty="0" err="1"/>
              <a:t>Alcor</a:t>
            </a:r>
            <a:r>
              <a:rPr lang="en-US" sz="1600" dirty="0"/>
              <a:t> LAM signal lost, no way to recover it. Interruption of machine operations in Aramis. The morning after the Laser group found out the problem: </a:t>
            </a:r>
            <a:r>
              <a:rPr lang="en-US" sz="1600" dirty="0" err="1"/>
              <a:t>Alcor</a:t>
            </a:r>
            <a:r>
              <a:rPr lang="en-US" sz="1600" dirty="0"/>
              <a:t> amplifier pump diode somehow stopped working around 1030 pm on May 21</a:t>
            </a:r>
          </a:p>
          <a:p>
            <a:endParaRPr lang="en-US" sz="1600" dirty="0"/>
          </a:p>
          <a:p>
            <a:r>
              <a:rPr lang="en-US" sz="1600" dirty="0"/>
              <a:t>19:00. S30CB14 RF station not on-beam. RF group fixed the problem</a:t>
            </a:r>
          </a:p>
          <a:p>
            <a:endParaRPr lang="en-US" sz="1600" dirty="0"/>
          </a:p>
          <a:p>
            <a:r>
              <a:rPr lang="en-US" sz="1600" b="1" dirty="0"/>
              <a:t>Fri 23.05. 2025</a:t>
            </a:r>
          </a:p>
          <a:p>
            <a:r>
              <a:rPr lang="en-US" sz="1600" dirty="0"/>
              <a:t>15:30. DRPS0301 detector disabled because of a communication issue. Device to be replaced on Monday morning during a tunnel access.</a:t>
            </a:r>
          </a:p>
        </p:txBody>
      </p:sp>
    </p:spTree>
    <p:extLst>
      <p:ext uri="{BB962C8B-B14F-4D97-AF65-F5344CB8AC3E}">
        <p14:creationId xmlns:p14="http://schemas.microsoft.com/office/powerpoint/2010/main" val="3313521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Microsoft Office PowerPoint</Application>
  <PresentationFormat>Widescreen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 Gian Luca</cp:lastModifiedBy>
  <cp:revision>90</cp:revision>
  <dcterms:created xsi:type="dcterms:W3CDTF">2024-06-12T07:45:09Z</dcterms:created>
  <dcterms:modified xsi:type="dcterms:W3CDTF">2025-05-26T09:34:12Z</dcterms:modified>
</cp:coreProperties>
</file>