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8"/>
  </p:notesMasterIdLst>
  <p:handoutMasterIdLst>
    <p:handoutMasterId r:id="rId9"/>
  </p:handoutMasterIdLst>
  <p:sldIdLst>
    <p:sldId id="331" r:id="rId2"/>
    <p:sldId id="333" r:id="rId3"/>
    <p:sldId id="332" r:id="rId4"/>
    <p:sldId id="334" r:id="rId5"/>
    <p:sldId id="335" r:id="rId6"/>
    <p:sldId id="336" r:id="rId7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7274" autoAdjust="0"/>
  </p:normalViewPr>
  <p:slideViewPr>
    <p:cSldViewPr snapToObjects="1">
      <p:cViewPr varScale="1">
        <p:scale>
          <a:sx n="139" d="100"/>
          <a:sy n="139" d="100"/>
        </p:scale>
        <p:origin x="126" y="64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20805" y="919732"/>
            <a:ext cx="7742237" cy="3884265"/>
          </a:xfrm>
        </p:spPr>
        <p:txBody>
          <a:bodyPr/>
          <a:lstStyle/>
          <a:p>
            <a:pPr marL="0" indent="0">
              <a:buNone/>
            </a:pPr>
            <a:r>
              <a:rPr lang="en-GB" sz="1800" u="sng" dirty="0"/>
              <a:t>Requests at week’s begin:</a:t>
            </a:r>
          </a:p>
          <a:p>
            <a:r>
              <a:rPr lang="de-CH" sz="1600" dirty="0"/>
              <a:t>Aramis: </a:t>
            </a:r>
          </a:p>
          <a:p>
            <a:pPr lvl="1"/>
            <a:r>
              <a:rPr lang="de-CH" sz="1600" dirty="0" err="1"/>
              <a:t>Cristallina</a:t>
            </a:r>
            <a:r>
              <a:rPr lang="de-CH" sz="1600" dirty="0"/>
              <a:t> 11 keV </a:t>
            </a:r>
            <a:r>
              <a:rPr lang="de-CH" sz="1600" dirty="0" err="1"/>
              <a:t>low</a:t>
            </a:r>
            <a:r>
              <a:rPr lang="de-CH" sz="1600" dirty="0"/>
              <a:t> </a:t>
            </a:r>
            <a:r>
              <a:rPr lang="de-CH" sz="1600" dirty="0" err="1"/>
              <a:t>jitter</a:t>
            </a:r>
            <a:endParaRPr lang="de-CH" sz="1600" dirty="0"/>
          </a:p>
          <a:p>
            <a:endParaRPr lang="de-CH" sz="1600" dirty="0"/>
          </a:p>
          <a:p>
            <a:endParaRPr lang="de-CH" sz="1600" dirty="0"/>
          </a:p>
          <a:p>
            <a:r>
              <a:rPr lang="de-CH" sz="1600" dirty="0"/>
              <a:t>Athos:</a:t>
            </a:r>
          </a:p>
          <a:p>
            <a:pPr lvl="1"/>
            <a:r>
              <a:rPr lang="de-CH" sz="1600" dirty="0"/>
              <a:t>Furka 710eV, 850 eV LV/LH</a:t>
            </a:r>
            <a:br>
              <a:rPr lang="de-CH" sz="1600" dirty="0"/>
            </a:br>
            <a:endParaRPr lang="en-GB" sz="1600" dirty="0"/>
          </a:p>
          <a:p>
            <a:pPr marL="177790" lvl="1" indent="0">
              <a:buNone/>
            </a:pPr>
            <a:r>
              <a:rPr lang="en-GB" sz="1600" u="sng" dirty="0"/>
              <a:t>RC: Pavle Juranic, PC: </a:t>
            </a:r>
            <a:r>
              <a:rPr lang="en-GB" sz="1600" u="sng" dirty="0" err="1"/>
              <a:t>Furka</a:t>
            </a:r>
            <a:r>
              <a:rPr lang="en-GB" sz="1600" u="sng" dirty="0"/>
              <a:t>, BD: Philipp Dijkstal</a:t>
            </a:r>
          </a:p>
          <a:p>
            <a:pPr marL="177790" lvl="1" indent="0">
              <a:buNone/>
            </a:pPr>
            <a:endParaRPr lang="en-GB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Requests for week of </a:t>
            </a:r>
            <a:r>
              <a:rPr lang="en-GB" dirty="0"/>
              <a:t>26</a:t>
            </a:r>
            <a:r>
              <a:rPr lang="en-GB" noProof="0" dirty="0"/>
              <a:t>.04.2025-01.05.2025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with lines and numbers">
            <a:extLst>
              <a:ext uri="{FF2B5EF4-FFF2-40B4-BE49-F238E27FC236}">
                <a16:creationId xmlns:a16="http://schemas.microsoft.com/office/drawing/2014/main" id="{3037367B-4927-EF4E-6D52-424B11EF8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617" y="663538"/>
            <a:ext cx="5317421" cy="398529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673054" y="832410"/>
            <a:ext cx="3394890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FEL performance did well on Athos the whole week except for a minor issues with stability for a few hours on Thursday in Athos.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forepump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in the front end Aramis failed on Friday night, causing the closing of the front-end shutter there, resulting in no light in Aramis for the weekend.  Stable performance until then.</a:t>
            </a:r>
          </a:p>
        </p:txBody>
      </p:sp>
    </p:spTree>
    <p:extLst>
      <p:ext uri="{BB962C8B-B14F-4D97-AF65-F5344CB8AC3E}">
        <p14:creationId xmlns:p14="http://schemas.microsoft.com/office/powerpoint/2010/main" val="47177648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725908"/>
          </a:xfrm>
        </p:spPr>
        <p:txBody>
          <a:bodyPr/>
          <a:lstStyle/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rgbClr val="010000"/>
              </a:solidFill>
            </a:endParaRPr>
          </a:p>
          <a:p>
            <a:pPr lvl="1"/>
            <a:endParaRPr lang="en-GB" sz="1400" noProof="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Down time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E49488-7012-01F6-28DA-E7887F64B6EA}"/>
              </a:ext>
            </a:extLst>
          </p:cNvPr>
          <p:cNvSpPr txBox="1"/>
          <p:nvPr/>
        </p:nvSpPr>
        <p:spPr>
          <a:xfrm>
            <a:off x="971600" y="1059582"/>
            <a:ext cx="7488832" cy="2880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30.05.2025 a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forepump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in the front end of Aramis failed on Friday night, causing no beam to go to the Aramis branch. 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Pikett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was called, but it is a front-end pump, which has no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Pikett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service—repair on Monday.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3934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9592" y="1021503"/>
            <a:ext cx="8136904" cy="3905997"/>
          </a:xfrm>
        </p:spPr>
        <p:txBody>
          <a:bodyPr/>
          <a:lstStyle/>
          <a:p>
            <a:r>
              <a:rPr lang="en-GB" sz="1600" dirty="0">
                <a:solidFill>
                  <a:srgbClr val="010000"/>
                </a:solidFill>
              </a:rPr>
              <a:t>26.05.2025 and a few times noted before, the motion of the undulators to set the K values in Athos sometimes freezes, requiring the restart of the IOC to get it working again.  Causes a bit of degraded performance for about ten minutes.</a:t>
            </a:r>
          </a:p>
          <a:p>
            <a:endParaRPr lang="en-GB" sz="1600" dirty="0">
              <a:solidFill>
                <a:srgbClr val="010000"/>
              </a:solidFill>
            </a:endParaRPr>
          </a:p>
          <a:p>
            <a:r>
              <a:rPr lang="en-GB" sz="1600" dirty="0">
                <a:solidFill>
                  <a:srgbClr val="010000"/>
                </a:solidFill>
              </a:rPr>
              <a:t>29.05.2025 UV delay was not set properly for the Athos beamline causing oscillations in photon energy, fixed after about ten minutes.  Beam was stable afterwards.</a:t>
            </a: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10000"/>
                </a:solidFill>
              </a:rPr>
              <a:t> </a:t>
            </a:r>
          </a:p>
          <a:p>
            <a:pPr marL="0" indent="0">
              <a:buNone/>
            </a:pPr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Degraded performance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4339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8699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sz="1600" dirty="0"/>
              <a:t>RC: Marco Boll, BD: Dijkstal</a:t>
            </a:r>
          </a:p>
          <a:p>
            <a:pPr>
              <a:buFont typeface="Arial" panose="020B0604020202020204" pitchFamily="34" charset="0"/>
              <a:buChar char="•"/>
            </a:pPr>
            <a:endParaRPr lang="de-CH" sz="1600" dirty="0"/>
          </a:p>
          <a:p>
            <a:r>
              <a:rPr lang="de-CH" sz="1600" dirty="0"/>
              <a:t>Aramis: </a:t>
            </a:r>
          </a:p>
          <a:p>
            <a:pPr marL="742950" lvl="1" indent="-285750"/>
            <a:r>
              <a:rPr lang="de-CH" sz="1600" dirty="0" err="1"/>
              <a:t>Cristallina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whole</a:t>
            </a:r>
            <a:r>
              <a:rPr lang="de-CH" sz="1600" dirty="0"/>
              <a:t> </a:t>
            </a:r>
            <a:r>
              <a:rPr lang="de-CH" sz="1600" dirty="0" err="1"/>
              <a:t>week</a:t>
            </a:r>
            <a:r>
              <a:rPr lang="de-CH" sz="1600" dirty="0"/>
              <a:t>,</a:t>
            </a:r>
          </a:p>
          <a:p>
            <a:pPr marL="742950" lvl="1" indent="-285750"/>
            <a:r>
              <a:rPr lang="de-CH" sz="1600" dirty="0"/>
              <a:t>12 keV &gt;500 </a:t>
            </a:r>
            <a:r>
              <a:rPr lang="de-CH" sz="1600" dirty="0" err="1"/>
              <a:t>uJ</a:t>
            </a:r>
            <a:r>
              <a:rPr lang="de-CH" sz="1600" dirty="0"/>
              <a:t>  </a:t>
            </a:r>
            <a:br>
              <a:rPr lang="de-CH" sz="1600" dirty="0"/>
            </a:br>
            <a:r>
              <a:rPr lang="de-CH" sz="1600" dirty="0"/>
              <a:t>- pulse </a:t>
            </a:r>
            <a:r>
              <a:rPr lang="de-CH" sz="1600" dirty="0" err="1"/>
              <a:t>length</a:t>
            </a:r>
            <a:r>
              <a:rPr lang="de-CH" sz="1600" dirty="0"/>
              <a:t> </a:t>
            </a:r>
            <a:r>
              <a:rPr lang="de-CH" sz="1600" dirty="0" err="1"/>
              <a:t>measured</a:t>
            </a:r>
            <a:r>
              <a:rPr lang="de-CH" sz="1600" dirty="0"/>
              <a:t> (</a:t>
            </a:r>
            <a:r>
              <a:rPr lang="de-CH" sz="1600" dirty="0" err="1"/>
              <a:t>standard</a:t>
            </a:r>
            <a:r>
              <a:rPr lang="de-CH" sz="1600" dirty="0"/>
              <a:t>)</a:t>
            </a:r>
          </a:p>
          <a:p>
            <a:br>
              <a:rPr lang="de-CH" sz="1600" dirty="0"/>
            </a:br>
            <a:r>
              <a:rPr lang="de-CH" sz="1600" dirty="0"/>
              <a:t>Athos: </a:t>
            </a:r>
          </a:p>
          <a:p>
            <a:pPr marL="742950" lvl="1" indent="-285750"/>
            <a:r>
              <a:rPr lang="de-CH" sz="1600" dirty="0"/>
              <a:t>Maloja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whole</a:t>
            </a:r>
            <a:r>
              <a:rPr lang="de-CH" sz="1600" dirty="0"/>
              <a:t> </a:t>
            </a:r>
            <a:r>
              <a:rPr lang="de-CH" sz="1600" dirty="0" err="1"/>
              <a:t>week</a:t>
            </a:r>
            <a:r>
              <a:rPr lang="de-CH" sz="1600" dirty="0"/>
              <a:t> </a:t>
            </a:r>
          </a:p>
          <a:p>
            <a:pPr marL="742950" lvl="1" indent="-285750"/>
            <a:r>
              <a:rPr lang="de-CH" sz="1600" dirty="0"/>
              <a:t>Photon </a:t>
            </a:r>
            <a:r>
              <a:rPr lang="de-CH" sz="1600" dirty="0" err="1"/>
              <a:t>energy</a:t>
            </a:r>
            <a:r>
              <a:rPr lang="de-CH" sz="1600" dirty="0"/>
              <a:t> 680 (</a:t>
            </a:r>
            <a:r>
              <a:rPr lang="de-CH" sz="1600" dirty="0" err="1"/>
              <a:t>Priority</a:t>
            </a:r>
            <a:r>
              <a:rPr lang="de-CH" sz="1600" dirty="0"/>
              <a:t>)/ 540/ 400 eV</a:t>
            </a:r>
          </a:p>
          <a:p>
            <a:pPr marL="742950" lvl="1" indent="-285750"/>
            <a:r>
              <a:rPr lang="de-CH" sz="1600" dirty="0" err="1"/>
              <a:t>Polarization</a:t>
            </a:r>
            <a:r>
              <a:rPr lang="de-CH" sz="1600" dirty="0"/>
              <a:t>: Linear Horizontal</a:t>
            </a:r>
          </a:p>
          <a:p>
            <a:pPr marL="742950" lvl="1" indent="-285750"/>
            <a:r>
              <a:rPr lang="de-CH" sz="1600" dirty="0"/>
              <a:t>Pulse </a:t>
            </a:r>
            <a:r>
              <a:rPr lang="de-CH" sz="1600" dirty="0" err="1"/>
              <a:t>energy</a:t>
            </a:r>
            <a:r>
              <a:rPr lang="de-CH" sz="1600" dirty="0"/>
              <a:t> at </a:t>
            </a:r>
            <a:r>
              <a:rPr lang="de-CH" sz="1600" dirty="0" err="1"/>
              <a:t>full</a:t>
            </a:r>
            <a:r>
              <a:rPr lang="de-CH" sz="1600" dirty="0"/>
              <a:t> pulse </a:t>
            </a:r>
            <a:r>
              <a:rPr lang="de-CH" sz="1600" dirty="0" err="1"/>
              <a:t>length</a:t>
            </a:r>
            <a:r>
              <a:rPr lang="de-CH" sz="1600" dirty="0"/>
              <a:t> &gt;2mJ</a:t>
            </a:r>
          </a:p>
          <a:p>
            <a:pPr marL="742950" lvl="1" indent="-285750"/>
            <a:r>
              <a:rPr lang="de-CH" sz="1600" dirty="0"/>
              <a:t>Pulse </a:t>
            </a:r>
            <a:r>
              <a:rPr lang="de-CH" sz="1600" dirty="0" err="1"/>
              <a:t>length</a:t>
            </a:r>
            <a:r>
              <a:rPr lang="de-CH" sz="1600" dirty="0"/>
              <a:t>: </a:t>
            </a:r>
            <a:r>
              <a:rPr lang="de-CH" sz="1600" dirty="0" err="1"/>
              <a:t>option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tilt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bunch</a:t>
            </a:r>
            <a:r>
              <a:rPr lang="de-CH" sz="1600" dirty="0"/>
              <a:t> and </a:t>
            </a:r>
            <a:r>
              <a:rPr lang="de-CH" sz="1600" dirty="0" err="1"/>
              <a:t>have</a:t>
            </a:r>
            <a:r>
              <a:rPr lang="de-CH" sz="1600" dirty="0"/>
              <a:t> ~10 </a:t>
            </a:r>
            <a:r>
              <a:rPr lang="de-CH" sz="1600" dirty="0" err="1"/>
              <a:t>fs</a:t>
            </a:r>
            <a:r>
              <a:rPr lang="de-CH" sz="1600" dirty="0"/>
              <a:t> (FWHM) pulse</a:t>
            </a:r>
          </a:p>
          <a:p>
            <a:endParaRPr lang="de-CH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next week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97034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600" dirty="0"/>
              <a:t>Tobias for jumping in on a holiday to fix the UV delay issue.</a:t>
            </a:r>
          </a:p>
          <a:p>
            <a:endParaRPr lang="en-US" sz="1600" dirty="0"/>
          </a:p>
          <a:p>
            <a:r>
              <a:rPr lang="en-US" sz="1600" dirty="0"/>
              <a:t>The operators and </a:t>
            </a:r>
            <a:r>
              <a:rPr lang="en-US" sz="1600" dirty="0" err="1"/>
              <a:t>pikett</a:t>
            </a:r>
            <a:r>
              <a:rPr lang="en-US" sz="1600" dirty="0"/>
              <a:t>.</a:t>
            </a:r>
          </a:p>
          <a:p>
            <a:endParaRPr lang="en-US" sz="1200" dirty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thanks to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496916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339</Words>
  <Application>Microsoft Office PowerPoint</Application>
  <PresentationFormat>On-screen Show (16:9)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Calibri</vt:lpstr>
      <vt:lpstr>Georgia</vt:lpstr>
      <vt:lpstr>Symbol</vt:lpstr>
      <vt:lpstr>Times</vt:lpstr>
      <vt:lpstr>ヒラギノ角ゴ Pro W3</vt:lpstr>
      <vt:lpstr>PSI-Powerpoint-Master Calibri V2</vt:lpstr>
      <vt:lpstr>Requests for week of 26.04.2025-01.05.2025</vt:lpstr>
      <vt:lpstr>Performance</vt:lpstr>
      <vt:lpstr>Down time</vt:lpstr>
      <vt:lpstr>Degraded performance</vt:lpstr>
      <vt:lpstr>Plan for next week</vt:lpstr>
      <vt:lpstr>Special thanks to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Juranic Pavle</dc:creator>
  <cp:lastModifiedBy>Juranic Pavle</cp:lastModifiedBy>
  <cp:revision>39</cp:revision>
  <cp:lastPrinted>2015-09-30T13:23:15Z</cp:lastPrinted>
  <dcterms:created xsi:type="dcterms:W3CDTF">2023-06-26T07:01:12Z</dcterms:created>
  <dcterms:modified xsi:type="dcterms:W3CDTF">2025-06-02T07:53:27Z</dcterms:modified>
</cp:coreProperties>
</file>