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9"/>
  </p:notesMasterIdLst>
  <p:handoutMasterIdLst>
    <p:handoutMasterId r:id="rId10"/>
  </p:handoutMasterIdLst>
  <p:sldIdLst>
    <p:sldId id="284" r:id="rId5"/>
    <p:sldId id="375" r:id="rId6"/>
    <p:sldId id="373" r:id="rId7"/>
    <p:sldId id="376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0F0F0"/>
    <a:srgbClr val="CBCCF5"/>
    <a:srgbClr val="E7E7FA"/>
    <a:srgbClr val="EBE7F9"/>
    <a:srgbClr val="D5CCF2"/>
    <a:srgbClr val="FF66FF"/>
    <a:srgbClr val="F5F5F5"/>
    <a:srgbClr val="FFFFFF"/>
    <a:srgbClr val="F1F3F3"/>
    <a:srgbClr val="E5E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64" autoAdjust="0"/>
    <p:restoredTop sz="94737" autoAdjust="0"/>
  </p:normalViewPr>
  <p:slideViewPr>
    <p:cSldViewPr showGuides="1">
      <p:cViewPr varScale="1">
        <p:scale>
          <a:sx n="99" d="100"/>
          <a:sy n="99" d="100"/>
        </p:scale>
        <p:origin x="208" y="824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30.06.25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30.06.25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4DA2638D-B38B-003C-CEF8-94606F0C04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B1FE6A2-0C6A-9BEE-D675-F84989D3C0D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9A7B534-9AA2-7BDC-83B8-A11FF9792B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6990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A707-816F-4DBF-9FC1-48440001C7D7}" type="datetime1">
              <a:rPr lang="de-CH" noProof="0" smtClean="0"/>
              <a:t>30.06.25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B385C-7712-4F59-90E0-BF5F17A76AFF}" type="datetime1">
              <a:rPr lang="de-CH" noProof="0" smtClean="0"/>
              <a:t>30.06.25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30.06.25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30.06.25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08EA-072D-4E88-A4E3-7561DD02B0D9}" type="datetime1">
              <a:rPr lang="de-CH" noProof="0" smtClean="0"/>
              <a:t>30.06.25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872E-A9CB-4516-A020-A04A2928C07F}" type="datetime1">
              <a:rPr lang="de-CH" noProof="0" smtClean="0"/>
              <a:t>30.06.25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FD1A0-E3CA-4CD4-9E05-451A1800B6F9}" type="datetime1">
              <a:rPr lang="de-CH" noProof="0" smtClean="0"/>
              <a:t>30.06.25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62EE5DD-8223-4F0C-9C85-5070DE4DBF46}" type="datetime1">
              <a:rPr lang="de-CH" noProof="0" smtClean="0"/>
              <a:t>30.06.25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115EF-DBE8-4715-8E4D-3572642C6FC2}" type="datetime1">
              <a:rPr lang="de-CH" noProof="0" smtClean="0"/>
              <a:t>30.06.25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4A55-A700-485F-B5C2-827481B42513}" type="datetime1">
              <a:rPr lang="de-CH" noProof="0" smtClean="0"/>
              <a:t>30.06.25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6E0B8465-E746-9D70-F459-A9E689DBA5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28DCFFAF-CE03-EAAE-EF7B-2D9CE7DA64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1684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1C9E-DE46-47F4-999C-A6440E82C6E8}" type="datetime1">
              <a:rPr lang="de-CH" noProof="0" smtClean="0"/>
              <a:t>30.06.25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02DA9-A50D-40A4-A931-BC275A2EBFA0}" type="datetime1">
              <a:rPr lang="de-CH" noProof="0" smtClean="0"/>
              <a:t>30.06.25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9A11-DEB0-4E52-A890-5DCCA2942D1F}" type="datetime1">
              <a:rPr lang="de-CH" noProof="0" smtClean="0"/>
              <a:t>30.06.25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3221E-9575-4F07-B839-745025E02771}" type="datetime1">
              <a:rPr lang="de-CH" noProof="0" smtClean="0"/>
              <a:t>30.06.25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EB00C-1486-4C07-A8B7-272553D42C76}" type="datetime1">
              <a:rPr lang="de-CH" noProof="0" smtClean="0"/>
              <a:t>30.06.25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4DF8B-CF50-41FC-A12B-AAA89A0E8E51}" type="datetime1">
              <a:rPr lang="de-CH" noProof="0" smtClean="0"/>
              <a:t>30.06.25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B2750-6DAD-4BB3-A314-C78FD87B7140}" type="datetime1">
              <a:rPr lang="de-CH" noProof="0" smtClean="0"/>
              <a:t>30.06.25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6C5A0-2FE0-40AF-833F-851850EA9092}" type="datetime1">
              <a:rPr lang="de-CH" noProof="0" smtClean="0"/>
              <a:t>30.06.25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CB552-B1A6-488D-8881-5C09CE5975F9}" type="datetime1">
              <a:rPr lang="de-CH" noProof="0" smtClean="0"/>
              <a:t>30.06.25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776C6-FBF2-400C-840B-70F64F70310D}" type="datetime1">
              <a:rPr lang="de-CH" noProof="0" smtClean="0"/>
              <a:t>30.06.25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F590BA4F-2B46-0F93-906A-902CA5CD3C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EA9535A-62CA-463C-3EC2-C8F0DB0BA1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941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F10AD-AB05-42A8-9D28-23EA7315BF70}" type="datetime1">
              <a:rPr lang="de-CH" noProof="0" smtClean="0"/>
              <a:t>30.06.25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BE162-503C-4BD8-8879-ABE2B492B94E}" type="datetime1">
              <a:rPr lang="de-CH" noProof="0" smtClean="0"/>
              <a:t>30.06.25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52956-A07D-4142-998D-643983E6B7D7}" type="datetime1">
              <a:rPr lang="de-CH" noProof="0" smtClean="0"/>
              <a:t>30.06.25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0EAF5-CD0C-4FC0-AC99-7554DE12F6ED}" type="datetime1">
              <a:rPr lang="de-CH" noProof="0" smtClean="0"/>
              <a:t>30.06.25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A9B5A-1447-4E67-A1F3-6BAF62A33A60}" type="datetime1">
              <a:rPr lang="de-CH" noProof="0" smtClean="0"/>
              <a:t>30.06.25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DFD2566-A3FD-67ED-A874-3763AC327B5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6246348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6870C5F-11D5-8460-287C-2F6348198F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A8AE9AD-12B1-0B9A-D618-19C2B2C188F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182E6CA-D243-3684-56BE-12FABE3FF3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4E84F3-2080-4163-B18A-D9792ECF084C}" type="datetime1">
              <a:rPr lang="de-CH" noProof="0" smtClean="0"/>
              <a:t>30.06.25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60BA4C1-9D90-413F-BC8E-FC708948DF54}" type="datetime1">
              <a:rPr lang="de-CH" noProof="0" smtClean="0"/>
              <a:t>30.06.25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719FEF2-6262-442A-8B9E-C58A73299CFD}" type="datetime1">
              <a:rPr lang="de-CH" noProof="0" smtClean="0"/>
              <a:t>30.06.25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05" r:id="rId2"/>
    <p:sldLayoutId id="2147483713" r:id="rId3"/>
    <p:sldLayoutId id="2147483721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2" r:id="rId31"/>
    <p:sldLayoutId id="2147483683" r:id="rId32"/>
    <p:sldLayoutId id="2147483663" r:id="rId33"/>
    <p:sldLayoutId id="2147483664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log-gfa.psi.ch/SwissFEL+RF/7058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log-gfa.psi.ch/SwissFEL+commissioning+data/63215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900B9-69A9-16D6-9DB4-FE565862D5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SF RC Report 2025 Week 26</a:t>
            </a:r>
            <a:endParaRPr lang="en-GB" noProof="0" dirty="0"/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3D77F561-BFB8-1E59-47CD-A856B202FF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noProof="0" dirty="0"/>
              <a:t>Nicole Hiller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939853F-959A-48E6-ACE2-F62A38A8ED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/>
              <a:t>N. Hiller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4E10A4B-A01C-C271-87F1-8054278DB4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0" dirty="0"/>
              <a:t>PSI 30.6.2025</a:t>
            </a:r>
          </a:p>
        </p:txBody>
      </p:sp>
    </p:spTree>
    <p:extLst>
      <p:ext uri="{BB962C8B-B14F-4D97-AF65-F5344CB8AC3E}">
        <p14:creationId xmlns:p14="http://schemas.microsoft.com/office/powerpoint/2010/main" val="3372392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558A5-F2FC-0736-E4B6-2EE091F2D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Week 11 Mon 23.6. – Mon 30.6.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BD62D2-85DF-92F6-DF79-5E6F2E308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30.06.25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5B9008-BD35-FFCC-8B44-53EA95D92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29E192-1782-68A2-442B-43F4D7753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</a:t>
            </a:fld>
            <a:endParaRPr lang="en-GB" noProof="0" dirty="0"/>
          </a:p>
        </p:txBody>
      </p:sp>
      <p:sp>
        <p:nvSpPr>
          <p:cNvPr id="9" name="Inhaltsplatzhalter 1">
            <a:extLst>
              <a:ext uri="{FF2B5EF4-FFF2-40B4-BE49-F238E27FC236}">
                <a16:creationId xmlns:a16="http://schemas.microsoft.com/office/drawing/2014/main" id="{207A65E5-27BE-2197-686A-6A1BDDDCA3FF}"/>
              </a:ext>
            </a:extLst>
          </p:cNvPr>
          <p:cNvSpPr txBox="1">
            <a:spLocks/>
          </p:cNvSpPr>
          <p:nvPr/>
        </p:nvSpPr>
        <p:spPr>
          <a:xfrm>
            <a:off x="704298" y="1171799"/>
            <a:ext cx="7047886" cy="501787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/>
              <a:t>Cristallina</a:t>
            </a:r>
            <a:endParaRPr lang="en-GB" dirty="0"/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dirty="0"/>
              <a:t>Tue-</a:t>
            </a:r>
            <a:r>
              <a:rPr lang="en-GB" dirty="0" err="1"/>
              <a:t>Thur</a:t>
            </a:r>
            <a:r>
              <a:rPr lang="en-GB" dirty="0"/>
              <a:t>: MX: 12 keV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dirty="0" err="1"/>
              <a:t>Thur</a:t>
            </a:r>
            <a:r>
              <a:rPr lang="en-GB" dirty="0"/>
              <a:t>-Mon: Q: 11.8 &amp; 10.2 keV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/>
              <a:t>Maloja</a:t>
            </a:r>
            <a:r>
              <a:rPr lang="en-GB" dirty="0"/>
              <a:t>	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dirty="0"/>
              <a:t>620 eV LH, 400 eV C+/LV, 530 eV C+/LV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Sunday: Start of EEHG MD in Athos</a:t>
            </a:r>
          </a:p>
        </p:txBody>
      </p:sp>
      <p:sp>
        <p:nvSpPr>
          <p:cNvPr id="3" name="Heart 2">
            <a:extLst>
              <a:ext uri="{FF2B5EF4-FFF2-40B4-BE49-F238E27FC236}">
                <a16:creationId xmlns:a16="http://schemas.microsoft.com/office/drawing/2014/main" id="{A5270213-A5F2-0E8B-0124-BADE93FA7043}"/>
              </a:ext>
            </a:extLst>
          </p:cNvPr>
          <p:cNvSpPr/>
          <p:nvPr/>
        </p:nvSpPr>
        <p:spPr>
          <a:xfrm rot="697307">
            <a:off x="6744072" y="1988840"/>
            <a:ext cx="4752602" cy="3960440"/>
          </a:xfrm>
          <a:prstGeom prst="hear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2000" dirty="0"/>
              <a:t>Many thanks to all the expert groups to bring/keep the machine up!</a:t>
            </a:r>
          </a:p>
        </p:txBody>
      </p:sp>
    </p:spTree>
    <p:extLst>
      <p:ext uri="{BB962C8B-B14F-4D97-AF65-F5344CB8AC3E}">
        <p14:creationId xmlns:p14="http://schemas.microsoft.com/office/powerpoint/2010/main" val="758901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54A190-F991-92DB-A1DB-A7DF16DDB7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38C357B-8012-8177-CE9F-FEF236630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18DD5-1801-4D4F-8AE4-6525B53EEBA4}" type="datetime1">
              <a:rPr lang="de-CH" smtClean="0"/>
              <a:t>30.06.25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CA75CF4-A95E-34E5-C9E4-70B9EF59C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Accelerator Science and Engineering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0A1033D-FB17-298F-B578-3B2BE08EB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3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7E8A34D9-1CD8-5791-A63E-B24AB3245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noProof="0" dirty="0"/>
              <a:t>Issues during the week</a:t>
            </a:r>
            <a:endParaRPr lang="en-GB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CC6E55A-FE6D-5144-1874-B2DF45993F1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2306"/>
          <a:stretch/>
        </p:blipFill>
        <p:spPr>
          <a:xfrm>
            <a:off x="3677555" y="1176433"/>
            <a:ext cx="8219294" cy="5403271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6999D86-8F0B-C8A4-78DC-A3E98E62DF8F}"/>
              </a:ext>
            </a:extLst>
          </p:cNvPr>
          <p:cNvCxnSpPr>
            <a:cxnSpLocks/>
          </p:cNvCxnSpPr>
          <p:nvPr/>
        </p:nvCxnSpPr>
        <p:spPr>
          <a:xfrm>
            <a:off x="5735960" y="1176433"/>
            <a:ext cx="1008112" cy="0"/>
          </a:xfrm>
          <a:prstGeom prst="straightConnector1">
            <a:avLst/>
          </a:prstGeom>
          <a:ln w="3492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1607F8B-CD86-A51E-B129-EF4082D24397}"/>
              </a:ext>
            </a:extLst>
          </p:cNvPr>
          <p:cNvSpPr txBox="1"/>
          <p:nvPr/>
        </p:nvSpPr>
        <p:spPr>
          <a:xfrm>
            <a:off x="5338930" y="582257"/>
            <a:ext cx="244827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DE" sz="2000" dirty="0">
                <a:solidFill>
                  <a:schemeClr val="accent1"/>
                </a:solidFill>
              </a:rPr>
              <a:t>SINXB01 instabilities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A173837-7D00-EA9E-9FAB-1392F9DE9EC4}"/>
              </a:ext>
            </a:extLst>
          </p:cNvPr>
          <p:cNvCxnSpPr>
            <a:cxnSpLocks/>
          </p:cNvCxnSpPr>
          <p:nvPr/>
        </p:nvCxnSpPr>
        <p:spPr>
          <a:xfrm>
            <a:off x="8070910" y="3717032"/>
            <a:ext cx="2952328" cy="0"/>
          </a:xfrm>
          <a:prstGeom prst="straightConnector1">
            <a:avLst/>
          </a:prstGeom>
          <a:ln w="3492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3E74FF9F-677E-24B7-91D0-7887F4F726D3}"/>
              </a:ext>
            </a:extLst>
          </p:cNvPr>
          <p:cNvSpPr txBox="1"/>
          <p:nvPr/>
        </p:nvSpPr>
        <p:spPr>
          <a:xfrm>
            <a:off x="8574966" y="3829650"/>
            <a:ext cx="244827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DE" sz="2000" dirty="0">
                <a:solidFill>
                  <a:schemeClr val="accent1"/>
                </a:solidFill>
              </a:rPr>
              <a:t>Athos vacuum issue</a:t>
            </a:r>
            <a:br>
              <a:rPr lang="en-DE" sz="2000" dirty="0">
                <a:solidFill>
                  <a:schemeClr val="accent1"/>
                </a:solidFill>
              </a:rPr>
            </a:br>
            <a:r>
              <a:rPr lang="en-DE" sz="2000" dirty="0">
                <a:solidFill>
                  <a:schemeClr val="accent1"/>
                </a:solidFill>
              </a:rPr>
              <a:t>at gas detector -&gt; no signal</a:t>
            </a:r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8AB21C67-A690-5311-1953-5D38CA8C83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368" y="977726"/>
            <a:ext cx="3816423" cy="533914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noProof="0" dirty="0"/>
              <a:t>By Tue morning strong </a:t>
            </a:r>
            <a:r>
              <a:rPr lang="en-GB" sz="1800" b="1" noProof="0" dirty="0"/>
              <a:t>instabilities</a:t>
            </a:r>
            <a:r>
              <a:rPr lang="en-GB" sz="1800" noProof="0" dirty="0"/>
              <a:t> made photon delivery very bumpy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sz="1800" dirty="0"/>
              <a:t>One issue with the </a:t>
            </a:r>
            <a:r>
              <a:rPr lang="en-GB" sz="1800" dirty="0" err="1"/>
              <a:t>Alcor</a:t>
            </a:r>
            <a:r>
              <a:rPr lang="en-GB" sz="1800" dirty="0"/>
              <a:t> LAM motor -&gt; resolved by the laser group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sz="1800" noProof="0" dirty="0"/>
              <a:t>Bigger issue came from </a:t>
            </a:r>
            <a:r>
              <a:rPr lang="en-GB" sz="1800" b="1" noProof="0" dirty="0"/>
              <a:t>SINXB01</a:t>
            </a:r>
            <a:r>
              <a:rPr lang="en-GB" sz="1800" noProof="0" dirty="0"/>
              <a:t>: Finally on Wed around lunch, the issue was found: multiplier box (used for </a:t>
            </a:r>
            <a:r>
              <a:rPr lang="en-GB" sz="1800" noProof="0" dirty="0" err="1"/>
              <a:t>upconversion</a:t>
            </a:r>
            <a:r>
              <a:rPr lang="en-GB" sz="1800" noProof="0" dirty="0"/>
              <a:t> of 3 GHz timing signal to 9 and 12 GHz for LLRF) was exchanged </a:t>
            </a:r>
            <a:r>
              <a:rPr lang="en-GB" sz="1800" noProof="0" dirty="0">
                <a:hlinkClick r:id="rId3"/>
              </a:rPr>
              <a:t>Elog:RF/7058</a:t>
            </a:r>
            <a:r>
              <a:rPr lang="en-GB" sz="1800" noProof="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noProof="0" dirty="0" err="1"/>
              <a:t>Thur</a:t>
            </a:r>
            <a:r>
              <a:rPr lang="en-GB" sz="1800" dirty="0"/>
              <a:t>-Fri Night: </a:t>
            </a:r>
            <a:r>
              <a:rPr lang="en-GB" sz="1800" b="1" dirty="0"/>
              <a:t>Vacuum issue </a:t>
            </a:r>
            <a:r>
              <a:rPr lang="en-GB" sz="1800" dirty="0"/>
              <a:t>at Athos gas detector (pre-pump broke) -&gt; vacuum </a:t>
            </a:r>
            <a:r>
              <a:rPr lang="en-GB" sz="1800" dirty="0" err="1"/>
              <a:t>pikett</a:t>
            </a:r>
            <a:r>
              <a:rPr lang="en-GB" sz="1800" dirty="0"/>
              <a:t> managed to restore vacuum in  frontend, but gas flow had to stay off -&gt; no gas detector reading</a:t>
            </a:r>
            <a:endParaRPr lang="en-GB" sz="1800" noProof="0" dirty="0"/>
          </a:p>
        </p:txBody>
      </p:sp>
    </p:spTree>
    <p:extLst>
      <p:ext uri="{BB962C8B-B14F-4D97-AF65-F5344CB8AC3E}">
        <p14:creationId xmlns:p14="http://schemas.microsoft.com/office/powerpoint/2010/main" val="1472512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52E0AB-0ED4-ADAE-575D-0596776C6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30.06.25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9F2ACB-CCDA-72FE-9AD5-AF8AC1A67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EDDC50-BA53-A674-B778-2618E601A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177AFC1-FE17-E28C-49A4-3BAB5B9341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FEL Power Profiles in Aramis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29090CE1-0FB8-BDF5-DDD3-A775394018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0642" y="836712"/>
            <a:ext cx="7473590" cy="5163572"/>
          </a:xfr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6F1FB93-027B-2A77-E1A1-C1BE50903DB3}"/>
              </a:ext>
            </a:extLst>
          </p:cNvPr>
          <p:cNvSpPr txBox="1"/>
          <p:nvPr/>
        </p:nvSpPr>
        <p:spPr>
          <a:xfrm>
            <a:off x="2639616" y="6076896"/>
            <a:ext cx="768050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DE" sz="1600" dirty="0">
                <a:hlinkClick r:id="rId3"/>
              </a:rPr>
              <a:t>https://elog-gfa.psi.ch/SwissFEL+commissioning+data/63215</a:t>
            </a:r>
            <a:r>
              <a:rPr lang="en-DE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89222806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389D68B5-C2F3-0642-A200-D506ECBA1170}" vid="{643A27AB-9169-A24A-8F15-5462E8E36117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626B806-0237-4942-A1FD-5C97285908C2}">
  <ds:schemaRefs>
    <ds:schemaRef ds:uri="http://schemas.microsoft.com/office/2006/metadata/properties"/>
    <ds:schemaRef ds:uri="http://purl.org/dc/elements/1.1/"/>
    <ds:schemaRef ds:uri="http://www.w3.org/XML/1998/namespace"/>
    <ds:schemaRef ds:uri="http://schemas.microsoft.com/office/2006/documentManagement/types"/>
    <ds:schemaRef ds:uri="http://purl.org/dc/terms/"/>
    <ds:schemaRef ds:uri="bc24777f-78b6-4f3c-a73a-d5fa08e4d537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c9077d15-72ed-4fec-bcfe-3472729e9195"/>
  </ds:schemaRefs>
</ds:datastoreItem>
</file>

<file path=customXml/itemProps3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Benutzerdefiniertes Design</Template>
  <TotalTime>1466</TotalTime>
  <Words>241</Words>
  <Application>Microsoft Macintosh PowerPoint</Application>
  <PresentationFormat>Widescreen</PresentationFormat>
  <Paragraphs>31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Aptos</vt:lpstr>
      <vt:lpstr>Arial</vt:lpstr>
      <vt:lpstr>Benutzerdefiniertes Design</vt:lpstr>
      <vt:lpstr>SF RC Report 2025 Week 26</vt:lpstr>
      <vt:lpstr>Week 11 Mon 23.6. – Mon 30.6.</vt:lpstr>
      <vt:lpstr>Issues during the week</vt:lpstr>
      <vt:lpstr>FEL Power Profiles in Aramis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SF RC Report 2024 Week 25</dc:title>
  <dc:creator>Hiller Nicole</dc:creator>
  <dc:description>erstellt durch Vorlagenbauer.ch</dc:description>
  <cp:lastModifiedBy>Hiller Nicole</cp:lastModifiedBy>
  <cp:revision>13</cp:revision>
  <dcterms:created xsi:type="dcterms:W3CDTF">2024-06-24T08:58:45Z</dcterms:created>
  <dcterms:modified xsi:type="dcterms:W3CDTF">2025-06-30T05:55:28Z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