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9"/>
  </p:notesMasterIdLst>
  <p:handoutMasterIdLst>
    <p:handoutMasterId r:id="rId20"/>
  </p:handoutMasterIdLst>
  <p:sldIdLst>
    <p:sldId id="378" r:id="rId5"/>
    <p:sldId id="372" r:id="rId6"/>
    <p:sldId id="375" r:id="rId7"/>
    <p:sldId id="374" r:id="rId8"/>
    <p:sldId id="381" r:id="rId9"/>
    <p:sldId id="380" r:id="rId10"/>
    <p:sldId id="343" r:id="rId11"/>
    <p:sldId id="344" r:id="rId12"/>
    <p:sldId id="464" r:id="rId13"/>
    <p:sldId id="487" r:id="rId14"/>
    <p:sldId id="488" r:id="rId15"/>
    <p:sldId id="489" r:id="rId16"/>
    <p:sldId id="490" r:id="rId17"/>
    <p:sldId id="491"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52" autoAdjust="0"/>
    <p:restoredTop sz="94795" autoAdjust="0"/>
  </p:normalViewPr>
  <p:slideViewPr>
    <p:cSldViewPr snapToGrid="0" showGuides="1">
      <p:cViewPr>
        <p:scale>
          <a:sx n="130" d="100"/>
          <a:sy n="130" d="100"/>
        </p:scale>
        <p:origin x="1208" y="352"/>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13.05.25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13.05.25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449504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3</a:t>
            </a:fld>
            <a:endParaRPr lang="de-CH" dirty="0"/>
          </a:p>
        </p:txBody>
      </p:sp>
    </p:spTree>
    <p:extLst>
      <p:ext uri="{BB962C8B-B14F-4D97-AF65-F5344CB8AC3E}">
        <p14:creationId xmlns:p14="http://schemas.microsoft.com/office/powerpoint/2010/main" val="1070192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7</a:t>
            </a:fld>
            <a:endParaRPr lang="de-CH" dirty="0"/>
          </a:p>
        </p:txBody>
      </p:sp>
    </p:spTree>
    <p:extLst>
      <p:ext uri="{BB962C8B-B14F-4D97-AF65-F5344CB8AC3E}">
        <p14:creationId xmlns:p14="http://schemas.microsoft.com/office/powerpoint/2010/main" val="2531139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br>
              <a:rPr lang="en-US" dirty="0">
                <a:solidFill>
                  <a:srgbClr val="BBBBBB"/>
                </a:solidFill>
                <a:effectLst/>
              </a:rPr>
            </a:br>
            <a:endParaRPr lang="de-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9</a:t>
            </a:fld>
            <a:endParaRPr lang="de-CH" dirty="0"/>
          </a:p>
        </p:txBody>
      </p:sp>
    </p:spTree>
    <p:extLst>
      <p:ext uri="{BB962C8B-B14F-4D97-AF65-F5344CB8AC3E}">
        <p14:creationId xmlns:p14="http://schemas.microsoft.com/office/powerpoint/2010/main" val="1489176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br>
              <a:rPr lang="en-US" dirty="0">
                <a:solidFill>
                  <a:srgbClr val="BBBBBB"/>
                </a:solidFill>
                <a:effectLst/>
              </a:rPr>
            </a:br>
            <a:endParaRPr lang="de-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10</a:t>
            </a:fld>
            <a:endParaRPr lang="de-CH" dirty="0"/>
          </a:p>
        </p:txBody>
      </p:sp>
    </p:spTree>
    <p:extLst>
      <p:ext uri="{BB962C8B-B14F-4D97-AF65-F5344CB8AC3E}">
        <p14:creationId xmlns:p14="http://schemas.microsoft.com/office/powerpoint/2010/main" val="4059719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br>
              <a:rPr lang="en-US" dirty="0">
                <a:solidFill>
                  <a:srgbClr val="BBBBBB"/>
                </a:solidFill>
                <a:effectLst/>
              </a:rPr>
            </a:br>
            <a:endParaRPr lang="de-CH"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14</a:t>
            </a:fld>
            <a:endParaRPr lang="de-CH" dirty="0"/>
          </a:p>
        </p:txBody>
      </p:sp>
    </p:spTree>
    <p:extLst>
      <p:ext uri="{BB962C8B-B14F-4D97-AF65-F5344CB8AC3E}">
        <p14:creationId xmlns:p14="http://schemas.microsoft.com/office/powerpoint/2010/main" val="3025080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393569904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6FEA707-816F-4DBF-9FC1-48440001C7D7}"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4B385C-7712-4F59-90E0-BF5F17A76AFF}"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535E6CB-B32D-41BB-A431-31ACE27797AC}"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96963D4-5156-42CD-86D2-F9C48C35F25C}"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EA008EA-072D-4E88-A4E3-7561DD02B0D9}"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9CF872E-A9CB-4516-A020-A04A2928C07F}"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EFD1A0-E3CA-4CD4-9E05-451A1800B6F9}"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D62EE5DD-8223-4F0C-9C85-5070DE4DBF46}" type="datetime1">
              <a:rPr lang="de-CH" noProof="0" smtClean="0"/>
              <a:t>13.05.25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11115EF-DBE8-4715-8E4D-3572642C6FC2}"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8E54A55-A700-485F-B5C2-827481B42513}"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E0B8465-E746-9D70-F459-A9E689DBA5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28DCFFAF-CE03-EAAE-EF7B-2D9CE7DA647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81516847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8BE1C9E-DE46-47F4-999C-A6440E82C6E8}"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AA02DA9-A50D-40A4-A931-BC275A2EBFA0}"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5B39A11-DEB0-4E52-A890-5DCCA2942D1F}"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443221E-9575-4F07-B839-745025E02771}"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24EB00C-1486-4C07-A8B7-272553D42C76}"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474DF8B-CF50-41FC-A12B-AAA89A0E8E51}"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6B2750-6DAD-4BB3-A314-C78FD87B7140}"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466C5A0-2FE0-40AF-833F-851850EA9092}"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83CB552-B1A6-488D-8881-5C09CE5975F9}"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38776C6-FBF2-400C-840B-70F64F70310D}"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F590BA4F-2B46-0F93-906A-902CA5CD3C2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8EA9535A-62CA-463C-3EC2-C8F0DB0BA1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94494160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E8F10AD-AB05-42A8-9D28-23EA7315BF70}"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2BE162-503C-4BD8-8879-ABE2B492B94E}"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C52956-A07D-4142-998D-643983E6B7D7}"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4240EAF5-CD0C-4FC0-AC99-7554DE12F6ED}" type="datetime1">
              <a:rPr lang="de-CH" noProof="0" smtClean="0"/>
              <a:t>13.05.25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24AA9B5A-1447-4E67-A1F3-6BAF62A33A60}" type="datetime1">
              <a:rPr lang="de-CH" noProof="0" smtClean="0"/>
              <a:t>13.05.25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4DFD2566-A3FD-67ED-A874-3763AC327B5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246348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96870C5F-11D5-8460-287C-2F6348198F0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A8AE9AD-12B1-0B9A-D618-19C2B2C188F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182E6CA-D243-3684-56BE-12FABE3FF35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674E84F3-2080-4163-B18A-D9792ECF084C}"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60BA4C1-9D90-413F-BC8E-FC708948DF54}" type="datetime1">
              <a:rPr lang="de-CH" noProof="0" smtClean="0"/>
              <a:t>13.05.25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719FEF2-6262-442A-8B9E-C58A73299CFD}" type="datetime1">
              <a:rPr lang="de-CH" noProof="0" smtClean="0"/>
              <a:t>13.05.25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97" r:id="rId1"/>
    <p:sldLayoutId id="2147483705" r:id="rId2"/>
    <p:sldLayoutId id="2147483713" r:id="rId3"/>
    <p:sldLayoutId id="2147483721"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61036-E34E-4DA9-C56F-0DB750239D83}"/>
              </a:ext>
            </a:extLst>
          </p:cNvPr>
          <p:cNvSpPr>
            <a:spLocks noGrp="1"/>
          </p:cNvSpPr>
          <p:nvPr>
            <p:ph type="ctrTitle"/>
          </p:nvPr>
        </p:nvSpPr>
        <p:spPr>
          <a:xfrm>
            <a:off x="695325" y="1449388"/>
            <a:ext cx="11089307" cy="2004460"/>
          </a:xfrm>
        </p:spPr>
        <p:txBody>
          <a:bodyPr/>
          <a:lstStyle/>
          <a:p>
            <a:r>
              <a:rPr lang="en-GB" dirty="0" err="1"/>
              <a:t>SwissFEL</a:t>
            </a:r>
            <a:r>
              <a:rPr lang="en-GB" i="1" dirty="0" err="1"/>
              <a:t>plus</a:t>
            </a:r>
            <a:r>
              <a:rPr lang="en-GB" dirty="0"/>
              <a:t> and Porthos: RF considerations</a:t>
            </a:r>
            <a:endParaRPr lang="en-CH" dirty="0"/>
          </a:p>
        </p:txBody>
      </p:sp>
      <p:sp>
        <p:nvSpPr>
          <p:cNvPr id="4" name="Text Placeholder 3">
            <a:extLst>
              <a:ext uri="{FF2B5EF4-FFF2-40B4-BE49-F238E27FC236}">
                <a16:creationId xmlns:a16="http://schemas.microsoft.com/office/drawing/2014/main" id="{CCEE796E-B83B-8888-E69D-9D0134BA079C}"/>
              </a:ext>
            </a:extLst>
          </p:cNvPr>
          <p:cNvSpPr>
            <a:spLocks noGrp="1"/>
          </p:cNvSpPr>
          <p:nvPr>
            <p:ph type="body" sz="quarter" idx="13"/>
          </p:nvPr>
        </p:nvSpPr>
        <p:spPr/>
        <p:txBody>
          <a:bodyPr/>
          <a:lstStyle/>
          <a:p>
            <a:r>
              <a:rPr lang="en-CH" dirty="0"/>
              <a:t>Paolo Craievich and Zheqiao Geng</a:t>
            </a:r>
          </a:p>
        </p:txBody>
      </p:sp>
      <p:sp>
        <p:nvSpPr>
          <p:cNvPr id="5" name="Text Placeholder 4">
            <a:extLst>
              <a:ext uri="{FF2B5EF4-FFF2-40B4-BE49-F238E27FC236}">
                <a16:creationId xmlns:a16="http://schemas.microsoft.com/office/drawing/2014/main" id="{21865C3D-3962-288A-AF45-7D3E6305E914}"/>
              </a:ext>
            </a:extLst>
          </p:cNvPr>
          <p:cNvSpPr>
            <a:spLocks noGrp="1"/>
          </p:cNvSpPr>
          <p:nvPr>
            <p:ph type="body" sz="quarter" idx="14"/>
          </p:nvPr>
        </p:nvSpPr>
        <p:spPr/>
        <p:txBody>
          <a:bodyPr/>
          <a:lstStyle/>
          <a:p>
            <a:r>
              <a:rPr lang="en-CH" dirty="0"/>
              <a:t>SwissFEL</a:t>
            </a:r>
            <a:r>
              <a:rPr lang="en-CH" i="1" dirty="0"/>
              <a:t>plus</a:t>
            </a:r>
            <a:r>
              <a:rPr lang="en-CH" dirty="0"/>
              <a:t> machine kick-off meeting, 13 May 2025</a:t>
            </a:r>
          </a:p>
        </p:txBody>
      </p:sp>
      <p:sp>
        <p:nvSpPr>
          <p:cNvPr id="7" name="Subtitle 2">
            <a:extLst>
              <a:ext uri="{FF2B5EF4-FFF2-40B4-BE49-F238E27FC236}">
                <a16:creationId xmlns:a16="http://schemas.microsoft.com/office/drawing/2014/main" id="{7F826264-1530-DAC8-973A-660666F318E0}"/>
              </a:ext>
            </a:extLst>
          </p:cNvPr>
          <p:cNvSpPr>
            <a:spLocks noGrp="1"/>
          </p:cNvSpPr>
          <p:nvPr>
            <p:ph type="subTitle" idx="1"/>
          </p:nvPr>
        </p:nvSpPr>
        <p:spPr>
          <a:xfrm>
            <a:off x="695325" y="3789040"/>
            <a:ext cx="8045451" cy="1080120"/>
          </a:xfrm>
        </p:spPr>
        <p:txBody>
          <a:bodyPr/>
          <a:lstStyle/>
          <a:p>
            <a:r>
              <a:rPr lang="en-CH" dirty="0"/>
              <a:t>Injector and linac upgrades, 3-bunch operation </a:t>
            </a:r>
          </a:p>
        </p:txBody>
      </p:sp>
    </p:spTree>
    <p:extLst>
      <p:ext uri="{BB962C8B-B14F-4D97-AF65-F5344CB8AC3E}">
        <p14:creationId xmlns:p14="http://schemas.microsoft.com/office/powerpoint/2010/main" val="1810473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414400"/>
          </a:xfrm>
        </p:spPr>
        <p:txBody>
          <a:bodyPr/>
          <a:lstStyle/>
          <a:p>
            <a:r>
              <a:rPr lang="en-GB" dirty="0"/>
              <a:t>LLRF Tuning Knobs for 3-Bunch Operation</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13.05.25</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10</a:t>
            </a:fld>
            <a:endParaRPr lang="de-CH" dirty="0"/>
          </a:p>
        </p:txBody>
      </p:sp>
      <p:sp>
        <p:nvSpPr>
          <p:cNvPr id="3" name="Content Placeholder 2">
            <a:extLst>
              <a:ext uri="{FF2B5EF4-FFF2-40B4-BE49-F238E27FC236}">
                <a16:creationId xmlns:a16="http://schemas.microsoft.com/office/drawing/2014/main" id="{AE89BAEB-86E2-DF64-107F-7E7EAA434644}"/>
              </a:ext>
            </a:extLst>
          </p:cNvPr>
          <p:cNvSpPr>
            <a:spLocks noGrp="1"/>
          </p:cNvSpPr>
          <p:nvPr>
            <p:ph idx="1"/>
          </p:nvPr>
        </p:nvSpPr>
        <p:spPr>
          <a:xfrm>
            <a:off x="335360" y="764704"/>
            <a:ext cx="7992888" cy="2016224"/>
          </a:xfrm>
        </p:spPr>
        <p:txBody>
          <a:bodyPr>
            <a:noAutofit/>
          </a:bodyPr>
          <a:lstStyle/>
          <a:p>
            <a:pPr marL="594900" lvl="1" indent="-342900">
              <a:spcBef>
                <a:spcPts val="300"/>
              </a:spcBef>
              <a:spcAft>
                <a:spcPts val="300"/>
              </a:spcAft>
              <a:buFont typeface="+mj-lt"/>
              <a:buAutoNum type="arabicPeriod"/>
            </a:pPr>
            <a:r>
              <a:rPr lang="en-US" sz="1800" dirty="0"/>
              <a:t>Amplitude and phase slopes of the RF pulse (Gun, S-band, X-band): </a:t>
            </a:r>
          </a:p>
          <a:p>
            <a:pPr marL="846900" lvl="2" indent="-342900">
              <a:spcBef>
                <a:spcPts val="300"/>
              </a:spcBef>
              <a:spcAft>
                <a:spcPts val="300"/>
              </a:spcAft>
              <a:buFont typeface="Wingdings" panose="05000000000000000000" pitchFamily="2" charset="2"/>
              <a:buChar char="§"/>
            </a:pPr>
            <a:r>
              <a:rPr lang="en-US" sz="1600" dirty="0"/>
              <a:t>Pre-set the relative energy gain and ACC phase for the 3 bunches. </a:t>
            </a:r>
          </a:p>
          <a:p>
            <a:pPr marL="594900" lvl="1" indent="-342900">
              <a:spcBef>
                <a:spcPts val="300"/>
              </a:spcBef>
              <a:spcAft>
                <a:spcPts val="300"/>
              </a:spcAft>
              <a:buFont typeface="+mj-lt"/>
              <a:buAutoNum type="arabicPeriod"/>
            </a:pPr>
            <a:r>
              <a:rPr lang="en-US" sz="1800" dirty="0"/>
              <a:t>RF pulse delay (C-band) </a:t>
            </a:r>
          </a:p>
          <a:p>
            <a:pPr marL="846900" lvl="2" indent="-342900">
              <a:spcBef>
                <a:spcPts val="0"/>
              </a:spcBef>
              <a:buFont typeface="Wingdings" panose="05000000000000000000" pitchFamily="2" charset="2"/>
              <a:buChar char="§"/>
            </a:pPr>
            <a:r>
              <a:rPr lang="en-US" sz="1600" dirty="0"/>
              <a:t>Pre-set the relative energy gain for the 3 bunches. </a:t>
            </a:r>
          </a:p>
          <a:p>
            <a:pPr marL="594900" lvl="1" indent="-342900">
              <a:spcBef>
                <a:spcPts val="300"/>
              </a:spcBef>
              <a:spcAft>
                <a:spcPts val="300"/>
              </a:spcAft>
              <a:buFont typeface="+mj-lt"/>
              <a:buAutoNum type="arabicPeriod"/>
            </a:pPr>
            <a:r>
              <a:rPr lang="en-US" sz="1800" dirty="0"/>
              <a:t>RF pulse steps (all stations): </a:t>
            </a:r>
          </a:p>
          <a:p>
            <a:pPr marL="846900" lvl="2" indent="-342900">
              <a:spcBef>
                <a:spcPts val="0"/>
              </a:spcBef>
            </a:pPr>
            <a:r>
              <a:rPr lang="en-US" sz="1600" dirty="0"/>
              <a:t>Fine tune the relative ACC voltage and phase for the 3 bunches. </a:t>
            </a:r>
          </a:p>
          <a:p>
            <a:pPr lvl="1" indent="0">
              <a:spcBef>
                <a:spcPts val="300"/>
              </a:spcBef>
              <a:spcAft>
                <a:spcPts val="300"/>
              </a:spcAft>
              <a:buNone/>
            </a:pPr>
            <a:endParaRPr lang="en-US" sz="1800" dirty="0"/>
          </a:p>
        </p:txBody>
      </p:sp>
      <p:pic>
        <p:nvPicPr>
          <p:cNvPr id="9" name="Picture 8">
            <a:extLst>
              <a:ext uri="{FF2B5EF4-FFF2-40B4-BE49-F238E27FC236}">
                <a16:creationId xmlns:a16="http://schemas.microsoft.com/office/drawing/2014/main" id="{F8F52671-A8A5-09DE-E13F-24DC214F0B38}"/>
              </a:ext>
            </a:extLst>
          </p:cNvPr>
          <p:cNvPicPr>
            <a:picLocks noChangeAspect="1"/>
          </p:cNvPicPr>
          <p:nvPr/>
        </p:nvPicPr>
        <p:blipFill>
          <a:blip r:embed="rId3"/>
          <a:stretch>
            <a:fillRect/>
          </a:stretch>
        </p:blipFill>
        <p:spPr>
          <a:xfrm>
            <a:off x="7776617" y="188640"/>
            <a:ext cx="4198439" cy="2295432"/>
          </a:xfrm>
          <a:prstGeom prst="rect">
            <a:avLst/>
          </a:prstGeom>
        </p:spPr>
      </p:pic>
      <p:graphicFrame>
        <p:nvGraphicFramePr>
          <p:cNvPr id="11" name="Table 10">
            <a:extLst>
              <a:ext uri="{FF2B5EF4-FFF2-40B4-BE49-F238E27FC236}">
                <a16:creationId xmlns:a16="http://schemas.microsoft.com/office/drawing/2014/main" id="{2DEF5ECC-E5AF-D680-4559-8EADC1DFC283}"/>
              </a:ext>
            </a:extLst>
          </p:cNvPr>
          <p:cNvGraphicFramePr>
            <a:graphicFrameLocks noGrp="1"/>
          </p:cNvGraphicFramePr>
          <p:nvPr/>
        </p:nvGraphicFramePr>
        <p:xfrm>
          <a:off x="807337" y="3233645"/>
          <a:ext cx="5794387" cy="1600326"/>
        </p:xfrm>
        <a:graphic>
          <a:graphicData uri="http://schemas.openxmlformats.org/drawingml/2006/table">
            <a:tbl>
              <a:tblPr firstRow="1" firstCol="1" bandRow="1"/>
              <a:tblGrid>
                <a:gridCol w="898157">
                  <a:extLst>
                    <a:ext uri="{9D8B030D-6E8A-4147-A177-3AD203B41FA5}">
                      <a16:colId xmlns:a16="http://schemas.microsoft.com/office/drawing/2014/main" val="190133283"/>
                    </a:ext>
                  </a:extLst>
                </a:gridCol>
                <a:gridCol w="2448115">
                  <a:extLst>
                    <a:ext uri="{9D8B030D-6E8A-4147-A177-3AD203B41FA5}">
                      <a16:colId xmlns:a16="http://schemas.microsoft.com/office/drawing/2014/main" val="2914968863"/>
                    </a:ext>
                  </a:extLst>
                </a:gridCol>
                <a:gridCol w="2448115">
                  <a:extLst>
                    <a:ext uri="{9D8B030D-6E8A-4147-A177-3AD203B41FA5}">
                      <a16:colId xmlns:a16="http://schemas.microsoft.com/office/drawing/2014/main" val="1676210401"/>
                    </a:ext>
                  </a:extLst>
                </a:gridCol>
              </a:tblGrid>
              <a:tr h="279316">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B6E"/>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lnSpc>
                          <a:spcPct val="115000"/>
                        </a:lnSpc>
                        <a:spcAft>
                          <a:spcPts val="0"/>
                        </a:spcAft>
                      </a:pPr>
                      <a:r>
                        <a:rPr lang="en-US" sz="1600" dirty="0">
                          <a:effectLst/>
                          <a:latin typeface="Times New Roman" panose="02020603050405020304" pitchFamily="18" charset="0"/>
                          <a:ea typeface="SimSun" panose="02010600030101010101" pitchFamily="2" charset="-122"/>
                          <a:cs typeface="Times New Roman" panose="02020603050405020304" pitchFamily="18" charset="0"/>
                        </a:rPr>
                        <a:t>ACC Voltage Range</a:t>
                      </a:r>
                    </a:p>
                  </a:txBody>
                  <a:tcPr marL="68580" marR="68580" marT="0" marB="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B6E"/>
                    </a:solidFill>
                  </a:tcPr>
                </a:tc>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gn="ctr">
                        <a:lnSpc>
                          <a:spcPct val="115000"/>
                        </a:lnSpc>
                        <a:spcAft>
                          <a:spcPts val="0"/>
                        </a:spcAft>
                      </a:pPr>
                      <a:r>
                        <a:rPr lang="en-US" sz="1600" dirty="0">
                          <a:effectLst/>
                          <a:latin typeface="Times New Roman" panose="02020603050405020304" pitchFamily="18" charset="0"/>
                          <a:cs typeface="Times New Roman" panose="02020603050405020304" pitchFamily="18" charset="0"/>
                        </a:rPr>
                        <a:t>ACC Phase Range (deg)</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6E"/>
                    </a:solidFill>
                  </a:tcPr>
                </a:tc>
                <a:extLst>
                  <a:ext uri="{0D108BD9-81ED-4DB2-BD59-A6C34878D82A}">
                    <a16:rowId xmlns:a16="http://schemas.microsoft.com/office/drawing/2014/main" val="1979670332"/>
                  </a:ext>
                </a:extLst>
              </a:tr>
              <a:tr h="279316">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nSpc>
                          <a:spcPct val="115000"/>
                        </a:lnSpc>
                        <a:spcAft>
                          <a:spcPts val="0"/>
                        </a:spcAft>
                      </a:pPr>
                      <a:r>
                        <a:rPr lang="en-US" sz="1600" dirty="0">
                          <a:effectLst/>
                          <a:latin typeface="Times New Roman" panose="02020603050405020304" pitchFamily="18" charset="0"/>
                          <a:cs typeface="Times New Roman" panose="02020603050405020304" pitchFamily="18" charset="0"/>
                        </a:rPr>
                        <a:t>Gun</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B6E"/>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nSpc>
                          <a:spcPct val="115000"/>
                        </a:lnSpc>
                        <a:spcAft>
                          <a:spcPts val="0"/>
                        </a:spcAft>
                      </a:pPr>
                      <a:r>
                        <a:rPr lang="en-US" sz="1800" dirty="0">
                          <a:effectLst/>
                          <a:latin typeface="Times New Roman" panose="02020603050405020304" pitchFamily="18" charset="0"/>
                          <a:cs typeface="Times New Roman" panose="02020603050405020304" pitchFamily="18" charset="0"/>
                        </a:rPr>
                        <a:t>± 1 %</a:t>
                      </a:r>
                      <a:endParaRPr lang="en-US" sz="1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B6E">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800" dirty="0">
                          <a:effectLst/>
                          <a:latin typeface="Times New Roman" panose="02020603050405020304" pitchFamily="18" charset="0"/>
                          <a:cs typeface="Times New Roman" panose="02020603050405020304" pitchFamily="18" charset="0"/>
                        </a:rPr>
                        <a:t>±0.8°</a:t>
                      </a:r>
                      <a:endParaRPr lang="en-US" sz="24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6E">
                        <a:tint val="40000"/>
                      </a:srgbClr>
                    </a:solidFill>
                  </a:tcPr>
                </a:tc>
                <a:extLst>
                  <a:ext uri="{0D108BD9-81ED-4DB2-BD59-A6C34878D82A}">
                    <a16:rowId xmlns:a16="http://schemas.microsoft.com/office/drawing/2014/main" val="4142925078"/>
                  </a:ext>
                </a:extLst>
              </a:tr>
              <a:tr h="341848">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nSpc>
                          <a:spcPct val="115000"/>
                        </a:lnSpc>
                        <a:spcAft>
                          <a:spcPts val="0"/>
                        </a:spcAft>
                      </a:pPr>
                      <a:r>
                        <a:rPr lang="en-US" sz="1600" dirty="0">
                          <a:effectLst/>
                          <a:latin typeface="Times New Roman" panose="02020603050405020304" pitchFamily="18" charset="0"/>
                          <a:cs typeface="Times New Roman" panose="02020603050405020304" pitchFamily="18" charset="0"/>
                        </a:rPr>
                        <a:t>S-band</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B6E"/>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800" dirty="0">
                          <a:effectLst/>
                          <a:latin typeface="Times New Roman" panose="02020603050405020304" pitchFamily="18" charset="0"/>
                          <a:cs typeface="Times New Roman" panose="02020603050405020304" pitchFamily="18" charset="0"/>
                        </a:rPr>
                        <a:t>± 1 %</a:t>
                      </a:r>
                      <a:endParaRPr lang="en-US" sz="1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B6E">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nSpc>
                          <a:spcPct val="115000"/>
                        </a:lnSpc>
                        <a:spcAft>
                          <a:spcPts val="0"/>
                        </a:spcAft>
                      </a:pPr>
                      <a:r>
                        <a:rPr lang="en-US" sz="1800" dirty="0">
                          <a:effectLst/>
                          <a:latin typeface="Times New Roman" panose="02020603050405020304" pitchFamily="18" charset="0"/>
                          <a:cs typeface="Times New Roman" panose="02020603050405020304" pitchFamily="18" charset="0"/>
                        </a:rPr>
                        <a:t>±0.7°</a:t>
                      </a:r>
                      <a:endParaRPr lang="en-US" sz="1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6E">
                        <a:tint val="20000"/>
                      </a:srgbClr>
                    </a:solidFill>
                  </a:tcPr>
                </a:tc>
                <a:extLst>
                  <a:ext uri="{0D108BD9-81ED-4DB2-BD59-A6C34878D82A}">
                    <a16:rowId xmlns:a16="http://schemas.microsoft.com/office/drawing/2014/main" val="2766245585"/>
                  </a:ext>
                </a:extLst>
              </a:tr>
              <a:tr h="341848">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nSpc>
                          <a:spcPct val="115000"/>
                        </a:lnSpc>
                        <a:spcAft>
                          <a:spcPts val="0"/>
                        </a:spcAft>
                      </a:pPr>
                      <a:r>
                        <a:rPr lang="en-US" sz="1600" dirty="0">
                          <a:effectLst/>
                          <a:latin typeface="Times New Roman" panose="02020603050405020304" pitchFamily="18" charset="0"/>
                          <a:cs typeface="Times New Roman" panose="02020603050405020304" pitchFamily="18" charset="0"/>
                        </a:rPr>
                        <a:t>X-band</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B6E"/>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nSpc>
                          <a:spcPct val="115000"/>
                        </a:lnSpc>
                        <a:spcAft>
                          <a:spcPts val="0"/>
                        </a:spcAft>
                      </a:pPr>
                      <a:r>
                        <a:rPr lang="en-US" sz="1800" dirty="0">
                          <a:effectLst/>
                          <a:latin typeface="Times New Roman" panose="02020603050405020304" pitchFamily="18" charset="0"/>
                          <a:cs typeface="Times New Roman" panose="02020603050405020304" pitchFamily="18" charset="0"/>
                        </a:rPr>
                        <a:t>± 14.3 %</a:t>
                      </a:r>
                      <a:endParaRPr lang="en-US" sz="1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B6E">
                        <a:tint val="4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nSpc>
                          <a:spcPct val="115000"/>
                        </a:lnSpc>
                        <a:spcAft>
                          <a:spcPts val="0"/>
                        </a:spcAft>
                      </a:pPr>
                      <a:r>
                        <a:rPr lang="en-US" sz="1800" dirty="0">
                          <a:effectLst/>
                          <a:latin typeface="Times New Roman" panose="02020603050405020304" pitchFamily="18" charset="0"/>
                          <a:cs typeface="Times New Roman" panose="02020603050405020304" pitchFamily="18" charset="0"/>
                        </a:rPr>
                        <a:t>±10°</a:t>
                      </a:r>
                      <a:endParaRPr lang="en-US" sz="1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6E">
                        <a:tint val="40000"/>
                      </a:srgbClr>
                    </a:solidFill>
                  </a:tcPr>
                </a:tc>
                <a:extLst>
                  <a:ext uri="{0D108BD9-81ED-4DB2-BD59-A6C34878D82A}">
                    <a16:rowId xmlns:a16="http://schemas.microsoft.com/office/drawing/2014/main" val="1590483369"/>
                  </a:ext>
                </a:extLst>
              </a:tr>
              <a:tr h="341848">
                <a:tc>
                  <a:txBody>
                    <a:bodyPr/>
                    <a:lstStyle>
                      <a:lvl1pPr marL="0" algn="l" defTabSz="914400" rtl="0" eaLnBrk="1" latinLnBrk="0" hangingPunct="1">
                        <a:defRPr sz="1800" b="1" kern="1200">
                          <a:solidFill>
                            <a:schemeClr val="lt1"/>
                          </a:solidFill>
                          <a:latin typeface="Calibri"/>
                          <a:ea typeface="ヒラギノ角ゴ Pro W3"/>
                          <a:cs typeface="ヒラギノ角ゴ Pro W3"/>
                        </a:defRPr>
                      </a:lvl1pPr>
                      <a:lvl2pPr marL="457200" algn="l" defTabSz="914400" rtl="0" eaLnBrk="1" latinLnBrk="0" hangingPunct="1">
                        <a:defRPr sz="1800" b="1" kern="1200">
                          <a:solidFill>
                            <a:schemeClr val="lt1"/>
                          </a:solidFill>
                          <a:latin typeface="Calibri"/>
                          <a:ea typeface="ヒラギノ角ゴ Pro W3"/>
                          <a:cs typeface="ヒラギノ角ゴ Pro W3"/>
                        </a:defRPr>
                      </a:lvl2pPr>
                      <a:lvl3pPr marL="914400" algn="l" defTabSz="914400" rtl="0" eaLnBrk="1" latinLnBrk="0" hangingPunct="1">
                        <a:defRPr sz="1800" b="1" kern="1200">
                          <a:solidFill>
                            <a:schemeClr val="lt1"/>
                          </a:solidFill>
                          <a:latin typeface="Calibri"/>
                          <a:ea typeface="ヒラギノ角ゴ Pro W3"/>
                          <a:cs typeface="ヒラギノ角ゴ Pro W3"/>
                        </a:defRPr>
                      </a:lvl3pPr>
                      <a:lvl4pPr marL="1371600" algn="l" defTabSz="914400" rtl="0" eaLnBrk="1" latinLnBrk="0" hangingPunct="1">
                        <a:defRPr sz="1800" b="1" kern="1200">
                          <a:solidFill>
                            <a:schemeClr val="lt1"/>
                          </a:solidFill>
                          <a:latin typeface="Calibri"/>
                          <a:ea typeface="ヒラギノ角ゴ Pro W3"/>
                          <a:cs typeface="ヒラギノ角ゴ Pro W3"/>
                        </a:defRPr>
                      </a:lvl4pPr>
                      <a:lvl5pPr marL="1828800" algn="l" defTabSz="914400" rtl="0" eaLnBrk="1" latinLnBrk="0" hangingPunct="1">
                        <a:defRPr sz="1800" b="1" kern="1200">
                          <a:solidFill>
                            <a:schemeClr val="lt1"/>
                          </a:solidFill>
                          <a:latin typeface="Calibri"/>
                          <a:ea typeface="ヒラギノ角ゴ Pro W3"/>
                          <a:cs typeface="ヒラギノ角ゴ Pro W3"/>
                        </a:defRPr>
                      </a:lvl5pPr>
                      <a:lvl6pPr marL="2286000" algn="l" defTabSz="914400" rtl="0" eaLnBrk="1" latinLnBrk="0" hangingPunct="1">
                        <a:defRPr sz="1800" b="1" kern="1200">
                          <a:solidFill>
                            <a:schemeClr val="lt1"/>
                          </a:solidFill>
                          <a:latin typeface="Calibri"/>
                          <a:ea typeface="ヒラギノ角ゴ Pro W3"/>
                          <a:cs typeface="ヒラギノ角ゴ Pro W3"/>
                        </a:defRPr>
                      </a:lvl6pPr>
                      <a:lvl7pPr marL="2743200" algn="l" defTabSz="914400" rtl="0" eaLnBrk="1" latinLnBrk="0" hangingPunct="1">
                        <a:defRPr sz="1800" b="1" kern="1200">
                          <a:solidFill>
                            <a:schemeClr val="lt1"/>
                          </a:solidFill>
                          <a:latin typeface="Calibri"/>
                          <a:ea typeface="ヒラギノ角ゴ Pro W3"/>
                          <a:cs typeface="ヒラギノ角ゴ Pro W3"/>
                        </a:defRPr>
                      </a:lvl7pPr>
                      <a:lvl8pPr marL="3200400" algn="l" defTabSz="914400" rtl="0" eaLnBrk="1" latinLnBrk="0" hangingPunct="1">
                        <a:defRPr sz="1800" b="1" kern="1200">
                          <a:solidFill>
                            <a:schemeClr val="lt1"/>
                          </a:solidFill>
                          <a:latin typeface="Calibri"/>
                          <a:ea typeface="ヒラギノ角ゴ Pro W3"/>
                          <a:cs typeface="ヒラギノ角ゴ Pro W3"/>
                        </a:defRPr>
                      </a:lvl8pPr>
                      <a:lvl9pPr marL="3657600" algn="l" defTabSz="914400" rtl="0" eaLnBrk="1" latinLnBrk="0" hangingPunct="1">
                        <a:defRPr sz="1800" b="1" kern="1200">
                          <a:solidFill>
                            <a:schemeClr val="lt1"/>
                          </a:solidFill>
                          <a:latin typeface="Calibri"/>
                          <a:ea typeface="ヒラギノ角ゴ Pro W3"/>
                          <a:cs typeface="ヒラギノ角ゴ Pro W3"/>
                        </a:defRPr>
                      </a:lvl9pPr>
                    </a:lstStyle>
                    <a:p>
                      <a:pPr>
                        <a:lnSpc>
                          <a:spcPct val="115000"/>
                        </a:lnSpc>
                        <a:spcAft>
                          <a:spcPts val="0"/>
                        </a:spcAft>
                      </a:pPr>
                      <a:r>
                        <a:rPr lang="en-US" sz="1600" dirty="0">
                          <a:effectLst/>
                          <a:latin typeface="Times New Roman" panose="02020603050405020304" pitchFamily="18" charset="0"/>
                          <a:cs typeface="Times New Roman" panose="02020603050405020304" pitchFamily="18" charset="0"/>
                        </a:rPr>
                        <a:t>C-band</a:t>
                      </a:r>
                      <a:endParaRPr lang="en-US" sz="16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B6E"/>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nSpc>
                          <a:spcPct val="115000"/>
                        </a:lnSpc>
                        <a:spcAft>
                          <a:spcPts val="0"/>
                        </a:spcAft>
                      </a:pPr>
                      <a:r>
                        <a:rPr lang="en-US" sz="1800" dirty="0">
                          <a:effectLst/>
                          <a:latin typeface="Times New Roman" panose="02020603050405020304" pitchFamily="18" charset="0"/>
                          <a:cs typeface="Times New Roman" panose="02020603050405020304" pitchFamily="18" charset="0"/>
                        </a:rPr>
                        <a:t>± 1.4 %</a:t>
                      </a:r>
                      <a:endParaRPr lang="en-US" sz="1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B6E">
                        <a:tint val="20000"/>
                      </a:srgbClr>
                    </a:solidFill>
                  </a:tcPr>
                </a:tc>
                <a:tc>
                  <a:txBody>
                    <a:bodyPr/>
                    <a:lstStyle>
                      <a:lvl1pPr marL="0" algn="l" defTabSz="914400" rtl="0" eaLnBrk="1" latinLnBrk="0" hangingPunct="1">
                        <a:defRPr sz="1800" kern="1200">
                          <a:solidFill>
                            <a:schemeClr val="dk1"/>
                          </a:solidFill>
                          <a:latin typeface="Calibri"/>
                          <a:ea typeface="ヒラギノ角ゴ Pro W3"/>
                          <a:cs typeface="ヒラギノ角ゴ Pro W3"/>
                        </a:defRPr>
                      </a:lvl1pPr>
                      <a:lvl2pPr marL="457200" algn="l" defTabSz="914400" rtl="0" eaLnBrk="1" latinLnBrk="0" hangingPunct="1">
                        <a:defRPr sz="1800" kern="1200">
                          <a:solidFill>
                            <a:schemeClr val="dk1"/>
                          </a:solidFill>
                          <a:latin typeface="Calibri"/>
                          <a:ea typeface="ヒラギノ角ゴ Pro W3"/>
                          <a:cs typeface="ヒラギノ角ゴ Pro W3"/>
                        </a:defRPr>
                      </a:lvl2pPr>
                      <a:lvl3pPr marL="914400" algn="l" defTabSz="914400" rtl="0" eaLnBrk="1" latinLnBrk="0" hangingPunct="1">
                        <a:defRPr sz="1800" kern="1200">
                          <a:solidFill>
                            <a:schemeClr val="dk1"/>
                          </a:solidFill>
                          <a:latin typeface="Calibri"/>
                          <a:ea typeface="ヒラギノ角ゴ Pro W3"/>
                          <a:cs typeface="ヒラギノ角ゴ Pro W3"/>
                        </a:defRPr>
                      </a:lvl3pPr>
                      <a:lvl4pPr marL="1371600" algn="l" defTabSz="914400" rtl="0" eaLnBrk="1" latinLnBrk="0" hangingPunct="1">
                        <a:defRPr sz="1800" kern="1200">
                          <a:solidFill>
                            <a:schemeClr val="dk1"/>
                          </a:solidFill>
                          <a:latin typeface="Calibri"/>
                          <a:ea typeface="ヒラギノ角ゴ Pro W3"/>
                          <a:cs typeface="ヒラギノ角ゴ Pro W3"/>
                        </a:defRPr>
                      </a:lvl4pPr>
                      <a:lvl5pPr marL="1828800" algn="l" defTabSz="914400" rtl="0" eaLnBrk="1" latinLnBrk="0" hangingPunct="1">
                        <a:defRPr sz="1800" kern="1200">
                          <a:solidFill>
                            <a:schemeClr val="dk1"/>
                          </a:solidFill>
                          <a:latin typeface="Calibri"/>
                          <a:ea typeface="ヒラギノ角ゴ Pro W3"/>
                          <a:cs typeface="ヒラギノ角ゴ Pro W3"/>
                        </a:defRPr>
                      </a:lvl5pPr>
                      <a:lvl6pPr marL="2286000" algn="l" defTabSz="914400" rtl="0" eaLnBrk="1" latinLnBrk="0" hangingPunct="1">
                        <a:defRPr sz="1800" kern="1200">
                          <a:solidFill>
                            <a:schemeClr val="dk1"/>
                          </a:solidFill>
                          <a:latin typeface="Calibri"/>
                          <a:ea typeface="ヒラギノ角ゴ Pro W3"/>
                          <a:cs typeface="ヒラギノ角ゴ Pro W3"/>
                        </a:defRPr>
                      </a:lvl6pPr>
                      <a:lvl7pPr marL="2743200" algn="l" defTabSz="914400" rtl="0" eaLnBrk="1" latinLnBrk="0" hangingPunct="1">
                        <a:defRPr sz="1800" kern="1200">
                          <a:solidFill>
                            <a:schemeClr val="dk1"/>
                          </a:solidFill>
                          <a:latin typeface="Calibri"/>
                          <a:ea typeface="ヒラギノ角ゴ Pro W3"/>
                          <a:cs typeface="ヒラギノ角ゴ Pro W3"/>
                        </a:defRPr>
                      </a:lvl7pPr>
                      <a:lvl8pPr marL="3200400" algn="l" defTabSz="914400" rtl="0" eaLnBrk="1" latinLnBrk="0" hangingPunct="1">
                        <a:defRPr sz="1800" kern="1200">
                          <a:solidFill>
                            <a:schemeClr val="dk1"/>
                          </a:solidFill>
                          <a:latin typeface="Calibri"/>
                          <a:ea typeface="ヒラギノ角ゴ Pro W3"/>
                          <a:cs typeface="ヒラギノ角ゴ Pro W3"/>
                        </a:defRPr>
                      </a:lvl8pPr>
                      <a:lvl9pPr marL="3657600" algn="l" defTabSz="914400" rtl="0" eaLnBrk="1" latinLnBrk="0" hangingPunct="1">
                        <a:defRPr sz="1800" kern="1200">
                          <a:solidFill>
                            <a:schemeClr val="dk1"/>
                          </a:solidFill>
                          <a:latin typeface="Calibri"/>
                          <a:ea typeface="ヒラギノ角ゴ Pro W3"/>
                          <a:cs typeface="ヒラギノ角ゴ Pro W3"/>
                        </a:defRPr>
                      </a:lvl9pPr>
                    </a:lstStyle>
                    <a:p>
                      <a:pPr>
                        <a:lnSpc>
                          <a:spcPct val="115000"/>
                        </a:lnSpc>
                        <a:spcAft>
                          <a:spcPts val="0"/>
                        </a:spcAft>
                      </a:pPr>
                      <a:r>
                        <a:rPr lang="en-US" sz="1800" dirty="0">
                          <a:effectLst/>
                          <a:latin typeface="Times New Roman" panose="02020603050405020304" pitchFamily="18" charset="0"/>
                          <a:cs typeface="Times New Roman" panose="02020603050405020304" pitchFamily="18" charset="0"/>
                        </a:rPr>
                        <a:t>±1°</a:t>
                      </a:r>
                      <a:endParaRPr lang="en-US" sz="1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B6E">
                        <a:tint val="20000"/>
                      </a:srgbClr>
                    </a:solidFill>
                  </a:tcPr>
                </a:tc>
                <a:extLst>
                  <a:ext uri="{0D108BD9-81ED-4DB2-BD59-A6C34878D82A}">
                    <a16:rowId xmlns:a16="http://schemas.microsoft.com/office/drawing/2014/main" val="1646982502"/>
                  </a:ext>
                </a:extLst>
              </a:tr>
            </a:tbl>
          </a:graphicData>
        </a:graphic>
      </p:graphicFrame>
      <p:sp>
        <p:nvSpPr>
          <p:cNvPr id="12" name="TextBox 11">
            <a:extLst>
              <a:ext uri="{FF2B5EF4-FFF2-40B4-BE49-F238E27FC236}">
                <a16:creationId xmlns:a16="http://schemas.microsoft.com/office/drawing/2014/main" id="{19B453CC-8063-4F95-A643-ADAB9006FFC0}"/>
              </a:ext>
            </a:extLst>
          </p:cNvPr>
          <p:cNvSpPr txBox="1"/>
          <p:nvPr/>
        </p:nvSpPr>
        <p:spPr>
          <a:xfrm>
            <a:off x="663321" y="2891322"/>
            <a:ext cx="4680520" cy="276999"/>
          </a:xfrm>
          <a:prstGeom prst="rect">
            <a:avLst/>
          </a:prstGeom>
          <a:noFill/>
        </p:spPr>
        <p:txBody>
          <a:bodyPr wrap="square" lIns="0" tIns="0" rIns="0" bIns="0" rtlCol="0">
            <a:spAutoFit/>
          </a:bodyPr>
          <a:lstStyle/>
          <a:p>
            <a:pPr algn="l"/>
            <a:r>
              <a:rPr lang="en-US" dirty="0"/>
              <a:t>Tuning ranges of a 21 ns step:</a:t>
            </a:r>
            <a:endParaRPr lang="de-CH" dirty="0"/>
          </a:p>
        </p:txBody>
      </p:sp>
      <p:pic>
        <p:nvPicPr>
          <p:cNvPr id="13" name="Picture 12">
            <a:extLst>
              <a:ext uri="{FF2B5EF4-FFF2-40B4-BE49-F238E27FC236}">
                <a16:creationId xmlns:a16="http://schemas.microsoft.com/office/drawing/2014/main" id="{83C13762-1479-B715-B676-4C1F828BDF86}"/>
              </a:ext>
            </a:extLst>
          </p:cNvPr>
          <p:cNvPicPr>
            <a:picLocks noChangeAspect="1"/>
          </p:cNvPicPr>
          <p:nvPr/>
        </p:nvPicPr>
        <p:blipFill rotWithShape="1">
          <a:blip r:embed="rId4"/>
          <a:srcRect t="22593" r="49995" b="2258"/>
          <a:stretch/>
        </p:blipFill>
        <p:spPr>
          <a:xfrm>
            <a:off x="7296645" y="2597541"/>
            <a:ext cx="2232248" cy="3696638"/>
          </a:xfrm>
          <a:prstGeom prst="rect">
            <a:avLst/>
          </a:prstGeom>
          <a:ln>
            <a:solidFill>
              <a:schemeClr val="accent1"/>
            </a:solidFill>
          </a:ln>
        </p:spPr>
      </p:pic>
      <p:pic>
        <p:nvPicPr>
          <p:cNvPr id="14" name="Picture 13">
            <a:extLst>
              <a:ext uri="{FF2B5EF4-FFF2-40B4-BE49-F238E27FC236}">
                <a16:creationId xmlns:a16="http://schemas.microsoft.com/office/drawing/2014/main" id="{BEFBE3F4-AC5B-327C-34B5-B36401138E57}"/>
              </a:ext>
            </a:extLst>
          </p:cNvPr>
          <p:cNvPicPr>
            <a:picLocks noChangeAspect="1"/>
          </p:cNvPicPr>
          <p:nvPr/>
        </p:nvPicPr>
        <p:blipFill rotWithShape="1">
          <a:blip r:embed="rId5"/>
          <a:srcRect t="22639" r="50000" b="2190"/>
          <a:stretch/>
        </p:blipFill>
        <p:spPr>
          <a:xfrm>
            <a:off x="9617984" y="2594465"/>
            <a:ext cx="2228169" cy="3699714"/>
          </a:xfrm>
          <a:prstGeom prst="rect">
            <a:avLst/>
          </a:prstGeom>
          <a:ln>
            <a:solidFill>
              <a:schemeClr val="accent1"/>
            </a:solidFill>
          </a:ln>
        </p:spPr>
      </p:pic>
      <p:sp>
        <p:nvSpPr>
          <p:cNvPr id="15" name="Speech Bubble: Rectangle 14">
            <a:extLst>
              <a:ext uri="{FF2B5EF4-FFF2-40B4-BE49-F238E27FC236}">
                <a16:creationId xmlns:a16="http://schemas.microsoft.com/office/drawing/2014/main" id="{9C30D5A9-97C2-9038-C9A5-8C76A1C23274}"/>
              </a:ext>
            </a:extLst>
          </p:cNvPr>
          <p:cNvSpPr/>
          <p:nvPr/>
        </p:nvSpPr>
        <p:spPr>
          <a:xfrm>
            <a:off x="807337" y="5023521"/>
            <a:ext cx="5794387" cy="1213792"/>
          </a:xfrm>
          <a:prstGeom prst="wedgeRectCallout">
            <a:avLst>
              <a:gd name="adj1" fmla="val -19141"/>
              <a:gd name="adj2" fmla="val -6702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For the case with Bunch1 -&gt; Aramis, Bunch2 -&gt; Athos, Bunch3 -&gt; Porthos, we only need to tune the Bunch3 and Bunch1 to be equal at BC2 and leave Bunch2 to be compensated by the “Tuning XB” before AT-BC. Therefore, we have a 42 ns step to tune Bunch3, with a tuning range of  ±3 % in ACC voltage and ±3° in ACC phase. </a:t>
            </a:r>
          </a:p>
        </p:txBody>
      </p:sp>
    </p:spTree>
    <p:extLst>
      <p:ext uri="{BB962C8B-B14F-4D97-AF65-F5344CB8AC3E}">
        <p14:creationId xmlns:p14="http://schemas.microsoft.com/office/powerpoint/2010/main" val="2447701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414400"/>
          </a:xfrm>
        </p:spPr>
        <p:txBody>
          <a:bodyPr/>
          <a:lstStyle/>
          <a:p>
            <a:r>
              <a:rPr lang="en-GB" noProof="0" dirty="0"/>
              <a:t>RF Gun Setup and Control</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13.05.25</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11</a:t>
            </a:fld>
            <a:endParaRPr lang="de-CH" dirty="0"/>
          </a:p>
        </p:txBody>
      </p:sp>
      <p:sp>
        <p:nvSpPr>
          <p:cNvPr id="10" name="Content Placeholder 2">
            <a:extLst>
              <a:ext uri="{FF2B5EF4-FFF2-40B4-BE49-F238E27FC236}">
                <a16:creationId xmlns:a16="http://schemas.microsoft.com/office/drawing/2014/main" id="{D1AE5736-B9D2-326C-A36F-FB5670AC7C03}"/>
              </a:ext>
            </a:extLst>
          </p:cNvPr>
          <p:cNvSpPr>
            <a:spLocks noGrp="1"/>
          </p:cNvSpPr>
          <p:nvPr>
            <p:ph idx="1"/>
          </p:nvPr>
        </p:nvSpPr>
        <p:spPr>
          <a:xfrm>
            <a:off x="263290" y="708141"/>
            <a:ext cx="7377807" cy="4064630"/>
          </a:xfrm>
        </p:spPr>
        <p:txBody>
          <a:bodyPr>
            <a:noAutofit/>
          </a:bodyPr>
          <a:lstStyle/>
          <a:p>
            <a:pPr marL="342900" indent="-342900">
              <a:lnSpc>
                <a:spcPct val="100000"/>
              </a:lnSpc>
              <a:spcBef>
                <a:spcPts val="100"/>
              </a:spcBef>
              <a:spcAft>
                <a:spcPts val="100"/>
              </a:spcAft>
              <a:buFont typeface="Wingdings" panose="05000000000000000000" pitchFamily="2" charset="2"/>
              <a:buChar char="§"/>
            </a:pPr>
            <a:r>
              <a:rPr lang="en-US" sz="1400" b="1" dirty="0"/>
              <a:t>Setup</a:t>
            </a:r>
          </a:p>
          <a:p>
            <a:pPr marL="846900" lvl="2" indent="-342900">
              <a:spcBef>
                <a:spcPts val="100"/>
              </a:spcBef>
              <a:spcAft>
                <a:spcPts val="100"/>
              </a:spcAft>
              <a:buFont typeface="+mj-lt"/>
              <a:buAutoNum type="arabicPeriod"/>
            </a:pPr>
            <a:r>
              <a:rPr lang="en-US" sz="1200" dirty="0"/>
              <a:t>Introduce a separate step in the RF pulse before the bunches are generated to produce a flattop (or a slope to compensate for the long-range wakefields) on the Gun voltage pulse. </a:t>
            </a:r>
          </a:p>
          <a:p>
            <a:pPr marL="846900" lvl="2" indent="-342900">
              <a:spcBef>
                <a:spcPts val="100"/>
              </a:spcBef>
              <a:spcAft>
                <a:spcPts val="100"/>
              </a:spcAft>
              <a:buFont typeface="+mj-lt"/>
              <a:buAutoNum type="arabicPeriod"/>
            </a:pPr>
            <a:r>
              <a:rPr lang="en-US" sz="1200" dirty="0"/>
              <a:t>Optimize Bunch1 (e.g., for min. energy spread) by Gun RF scanning.</a:t>
            </a:r>
          </a:p>
          <a:p>
            <a:pPr marL="846900" lvl="2" indent="-342900">
              <a:spcBef>
                <a:spcPts val="100"/>
              </a:spcBef>
              <a:spcAft>
                <a:spcPts val="100"/>
              </a:spcAft>
              <a:buFont typeface="+mj-lt"/>
              <a:buAutoNum type="arabicPeriod"/>
            </a:pPr>
            <a:r>
              <a:rPr lang="en-US" sz="1200" dirty="0"/>
              <a:t>Place 3 lasers to Bunch1 time one by one (each time only one laser working), optimize the laser settings (e.g., delay) to achieve the same parameters as Bunch1 (e.g., energy, energy spread, or LH BAM) – </a:t>
            </a:r>
            <a:r>
              <a:rPr lang="en-US" sz="1200" dirty="0">
                <a:solidFill>
                  <a:srgbClr val="00B050"/>
                </a:solidFill>
              </a:rPr>
              <a:t>this step synchronizes all lasers</a:t>
            </a:r>
            <a:r>
              <a:rPr lang="en-US" sz="1200" dirty="0"/>
              <a:t>.</a:t>
            </a:r>
          </a:p>
          <a:p>
            <a:pPr marL="846900" lvl="2" indent="-342900">
              <a:spcBef>
                <a:spcPts val="100"/>
              </a:spcBef>
              <a:spcAft>
                <a:spcPts val="100"/>
              </a:spcAft>
              <a:buFont typeface="+mj-lt"/>
              <a:buAutoNum type="arabicPeriod"/>
            </a:pPr>
            <a:r>
              <a:rPr lang="en-US" sz="1200" dirty="0"/>
              <a:t>Switch on laser2 at its nominal time, and tune Step2 to optimize the Bunch2 param. (e.g., LH BAM).</a:t>
            </a:r>
          </a:p>
          <a:p>
            <a:pPr marL="846900" lvl="2" indent="-342900">
              <a:spcBef>
                <a:spcPts val="100"/>
              </a:spcBef>
              <a:spcAft>
                <a:spcPts val="100"/>
              </a:spcAft>
              <a:buFont typeface="+mj-lt"/>
              <a:buAutoNum type="arabicPeriod"/>
            </a:pPr>
            <a:r>
              <a:rPr lang="en-US" sz="1200" dirty="0"/>
              <a:t>Switch on laser3 at its nominal time, and tune Step3 to optimize the Bunch3 param. (e.g., LH BAM).</a:t>
            </a:r>
          </a:p>
          <a:p>
            <a:pPr marL="846900" lvl="2" indent="-342900">
              <a:spcBef>
                <a:spcPts val="100"/>
              </a:spcBef>
              <a:spcAft>
                <a:spcPts val="100"/>
              </a:spcAft>
              <a:buFont typeface="+mj-lt"/>
              <a:buAutoNum type="arabicPeriod"/>
            </a:pPr>
            <a:r>
              <a:rPr lang="en-US" sz="1200" dirty="0"/>
              <a:t>Switch on all three lasers, adjust the delays of laser2 and laser3 to optimize the FEL lasing. </a:t>
            </a:r>
          </a:p>
          <a:p>
            <a:pPr marL="846900" lvl="2" indent="-342900">
              <a:spcBef>
                <a:spcPts val="100"/>
              </a:spcBef>
              <a:spcAft>
                <a:spcPts val="100"/>
              </a:spcAft>
              <a:buFont typeface="+mj-lt"/>
              <a:buAutoNum type="arabicPeriod"/>
            </a:pPr>
            <a:r>
              <a:rPr lang="en-US" sz="1200" dirty="0"/>
              <a:t>If necessary, repeat step 1~6 with different flattop slopes.</a:t>
            </a:r>
          </a:p>
          <a:p>
            <a:pPr marL="342900" indent="-342900">
              <a:lnSpc>
                <a:spcPct val="100000"/>
              </a:lnSpc>
              <a:spcBef>
                <a:spcPts val="100"/>
              </a:spcBef>
              <a:spcAft>
                <a:spcPts val="100"/>
              </a:spcAft>
              <a:buFont typeface="Wingdings" panose="05000000000000000000" pitchFamily="2" charset="2"/>
              <a:buChar char="§"/>
            </a:pPr>
            <a:r>
              <a:rPr lang="en-US" sz="1400" b="1" dirty="0"/>
              <a:t>Beam-based Feedback</a:t>
            </a:r>
          </a:p>
          <a:p>
            <a:pPr marL="846900" lvl="2" indent="-342900">
              <a:spcBef>
                <a:spcPts val="100"/>
              </a:spcBef>
              <a:spcAft>
                <a:spcPts val="100"/>
              </a:spcAft>
              <a:buFont typeface="Wingdings" panose="05000000000000000000" pitchFamily="2" charset="2"/>
              <a:buChar char="§"/>
            </a:pPr>
            <a:r>
              <a:rPr lang="en-US" sz="1200" dirty="0"/>
              <a:t>No beam-based feedback acts on the Gun RF.</a:t>
            </a:r>
          </a:p>
          <a:p>
            <a:pPr marL="342900" indent="-342900">
              <a:lnSpc>
                <a:spcPct val="100000"/>
              </a:lnSpc>
              <a:spcBef>
                <a:spcPts val="100"/>
              </a:spcBef>
              <a:spcAft>
                <a:spcPts val="100"/>
              </a:spcAft>
              <a:buFont typeface="Wingdings" panose="05000000000000000000" pitchFamily="2" charset="2"/>
              <a:buChar char="§"/>
            </a:pPr>
            <a:r>
              <a:rPr lang="en-US" sz="1400" b="1" dirty="0"/>
              <a:t>Requests</a:t>
            </a:r>
          </a:p>
          <a:p>
            <a:pPr marL="846900" lvl="2" indent="-342900">
              <a:spcBef>
                <a:spcPts val="100"/>
              </a:spcBef>
              <a:spcAft>
                <a:spcPts val="100"/>
              </a:spcAft>
              <a:buFont typeface="Wingdings" panose="05000000000000000000" pitchFamily="2" charset="2"/>
              <a:buChar char="§"/>
            </a:pPr>
            <a:r>
              <a:rPr lang="en-US" sz="1200" dirty="0"/>
              <a:t>Needs longer RF pulse.</a:t>
            </a:r>
          </a:p>
          <a:p>
            <a:pPr marL="846900" lvl="2" indent="-342900">
              <a:spcBef>
                <a:spcPts val="100"/>
              </a:spcBef>
              <a:spcAft>
                <a:spcPts val="100"/>
              </a:spcAft>
              <a:buFont typeface="Wingdings" panose="05000000000000000000" pitchFamily="2" charset="2"/>
              <a:buChar char="§"/>
            </a:pPr>
            <a:r>
              <a:rPr lang="en-US" sz="1200" dirty="0"/>
              <a:t>Gun RF station operates at linear region (with at least</a:t>
            </a:r>
          </a:p>
          <a:p>
            <a:pPr lvl="2" indent="0">
              <a:spcBef>
                <a:spcPts val="100"/>
              </a:spcBef>
              <a:spcAft>
                <a:spcPts val="100"/>
              </a:spcAft>
              <a:buNone/>
            </a:pPr>
            <a:r>
              <a:rPr lang="en-US" sz="1200" dirty="0"/>
              <a:t>           10 % headroom in acc. voltage).</a:t>
            </a:r>
          </a:p>
          <a:p>
            <a:pPr marL="846900" lvl="2" indent="-342900">
              <a:spcBef>
                <a:spcPts val="100"/>
              </a:spcBef>
              <a:spcAft>
                <a:spcPts val="100"/>
              </a:spcAft>
              <a:buFont typeface="Wingdings" panose="05000000000000000000" pitchFamily="2" charset="2"/>
              <a:buChar char="§"/>
            </a:pPr>
            <a:r>
              <a:rPr lang="en-US" sz="1200" dirty="0"/>
              <a:t>3 lasers can be assigned to any bunch’s time.</a:t>
            </a:r>
          </a:p>
          <a:p>
            <a:pPr marL="846900" lvl="2" indent="-342900">
              <a:spcBef>
                <a:spcPts val="100"/>
              </a:spcBef>
              <a:spcAft>
                <a:spcPts val="100"/>
              </a:spcAft>
              <a:buFont typeface="Wingdings" panose="05000000000000000000" pitchFamily="2" charset="2"/>
              <a:buChar char="§"/>
            </a:pPr>
            <a:r>
              <a:rPr lang="en-US" sz="1200" dirty="0"/>
              <a:t>LH BAM can measure the relative arrival time of </a:t>
            </a:r>
          </a:p>
          <a:p>
            <a:pPr lvl="2" indent="0">
              <a:spcBef>
                <a:spcPts val="100"/>
              </a:spcBef>
              <a:spcAft>
                <a:spcPts val="100"/>
              </a:spcAft>
              <a:buNone/>
            </a:pPr>
            <a:r>
              <a:rPr lang="en-US" sz="1200" dirty="0"/>
              <a:t>           different bunches. </a:t>
            </a:r>
          </a:p>
          <a:p>
            <a:pPr lvl="1" indent="0">
              <a:spcBef>
                <a:spcPts val="100"/>
              </a:spcBef>
              <a:spcAft>
                <a:spcPts val="100"/>
              </a:spcAft>
              <a:buNone/>
            </a:pPr>
            <a:endParaRPr lang="en-US" sz="1400" b="1" dirty="0"/>
          </a:p>
          <a:p>
            <a:pPr lvl="1" indent="0">
              <a:spcBef>
                <a:spcPts val="100"/>
              </a:spcBef>
              <a:spcAft>
                <a:spcPts val="100"/>
              </a:spcAft>
              <a:buNone/>
            </a:pPr>
            <a:endParaRPr lang="en-US" sz="1200" dirty="0"/>
          </a:p>
        </p:txBody>
      </p:sp>
      <p:sp>
        <p:nvSpPr>
          <p:cNvPr id="9" name="Arrow: Right 8">
            <a:extLst>
              <a:ext uri="{FF2B5EF4-FFF2-40B4-BE49-F238E27FC236}">
                <a16:creationId xmlns:a16="http://schemas.microsoft.com/office/drawing/2014/main" id="{D7920F20-6377-1086-7F14-72414A347EEC}"/>
              </a:ext>
            </a:extLst>
          </p:cNvPr>
          <p:cNvSpPr/>
          <p:nvPr/>
        </p:nvSpPr>
        <p:spPr>
          <a:xfrm>
            <a:off x="8345127" y="4772770"/>
            <a:ext cx="127137" cy="14401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1" name="TextBox 10">
            <a:extLst>
              <a:ext uri="{FF2B5EF4-FFF2-40B4-BE49-F238E27FC236}">
                <a16:creationId xmlns:a16="http://schemas.microsoft.com/office/drawing/2014/main" id="{7681F3F4-F42C-06BC-CBE1-68E49B05EC3D}"/>
              </a:ext>
            </a:extLst>
          </p:cNvPr>
          <p:cNvSpPr txBox="1"/>
          <p:nvPr/>
        </p:nvSpPr>
        <p:spPr>
          <a:xfrm>
            <a:off x="4916984" y="6580079"/>
            <a:ext cx="3393721" cy="184666"/>
          </a:xfrm>
          <a:prstGeom prst="rect">
            <a:avLst/>
          </a:prstGeom>
          <a:noFill/>
        </p:spPr>
        <p:txBody>
          <a:bodyPr wrap="square" lIns="0" tIns="0" rIns="0" bIns="0" rtlCol="0">
            <a:spAutoFit/>
          </a:bodyPr>
          <a:lstStyle/>
          <a:p>
            <a:pPr algn="ctr"/>
            <a:r>
              <a:rPr lang="en-US" sz="1200" i="1" dirty="0">
                <a:solidFill>
                  <a:srgbClr val="00B0F0"/>
                </a:solidFill>
              </a:rPr>
              <a:t>Initial RF pulse and 3bunch acc.</a:t>
            </a:r>
            <a:endParaRPr lang="de-CH" sz="1200" i="1" dirty="0">
              <a:solidFill>
                <a:srgbClr val="00B0F0"/>
              </a:solidFill>
            </a:endParaRPr>
          </a:p>
        </p:txBody>
      </p:sp>
      <p:sp>
        <p:nvSpPr>
          <p:cNvPr id="12" name="TextBox 11">
            <a:extLst>
              <a:ext uri="{FF2B5EF4-FFF2-40B4-BE49-F238E27FC236}">
                <a16:creationId xmlns:a16="http://schemas.microsoft.com/office/drawing/2014/main" id="{FD294F15-E991-3985-749D-DF021FEE46FE}"/>
              </a:ext>
            </a:extLst>
          </p:cNvPr>
          <p:cNvSpPr txBox="1"/>
          <p:nvPr/>
        </p:nvSpPr>
        <p:spPr>
          <a:xfrm>
            <a:off x="8408695" y="6548220"/>
            <a:ext cx="3393721" cy="184666"/>
          </a:xfrm>
          <a:prstGeom prst="rect">
            <a:avLst/>
          </a:prstGeom>
          <a:noFill/>
        </p:spPr>
        <p:txBody>
          <a:bodyPr wrap="square" lIns="0" tIns="0" rIns="0" bIns="0" rtlCol="0">
            <a:spAutoFit/>
          </a:bodyPr>
          <a:lstStyle/>
          <a:p>
            <a:pPr algn="ctr"/>
            <a:r>
              <a:rPr lang="en-US" sz="1200" i="1" dirty="0">
                <a:solidFill>
                  <a:srgbClr val="00B0F0"/>
                </a:solidFill>
              </a:rPr>
              <a:t>3bunch acc. setup with slopes and steps</a:t>
            </a:r>
            <a:endParaRPr lang="de-CH" sz="1200" i="1" dirty="0">
              <a:solidFill>
                <a:srgbClr val="00B0F0"/>
              </a:solidFill>
            </a:endParaRPr>
          </a:p>
        </p:txBody>
      </p:sp>
      <p:pic>
        <p:nvPicPr>
          <p:cNvPr id="42" name="Picture 41">
            <a:extLst>
              <a:ext uri="{FF2B5EF4-FFF2-40B4-BE49-F238E27FC236}">
                <a16:creationId xmlns:a16="http://schemas.microsoft.com/office/drawing/2014/main" id="{4323F3D8-108C-5FD4-64E3-6B2060F8F4EA}"/>
              </a:ext>
            </a:extLst>
          </p:cNvPr>
          <p:cNvPicPr>
            <a:picLocks noChangeAspect="1"/>
          </p:cNvPicPr>
          <p:nvPr/>
        </p:nvPicPr>
        <p:blipFill>
          <a:blip r:embed="rId2"/>
          <a:stretch>
            <a:fillRect/>
          </a:stretch>
        </p:blipFill>
        <p:spPr>
          <a:xfrm>
            <a:off x="1018784" y="4828387"/>
            <a:ext cx="3235506" cy="1768965"/>
          </a:xfrm>
          <a:prstGeom prst="rect">
            <a:avLst/>
          </a:prstGeom>
        </p:spPr>
      </p:pic>
      <p:sp>
        <p:nvSpPr>
          <p:cNvPr id="3" name="TextBox 2">
            <a:extLst>
              <a:ext uri="{FF2B5EF4-FFF2-40B4-BE49-F238E27FC236}">
                <a16:creationId xmlns:a16="http://schemas.microsoft.com/office/drawing/2014/main" id="{30B85DE4-F369-BF8D-A618-BD7425D05905}"/>
              </a:ext>
            </a:extLst>
          </p:cNvPr>
          <p:cNvSpPr txBox="1"/>
          <p:nvPr/>
        </p:nvSpPr>
        <p:spPr>
          <a:xfrm>
            <a:off x="10344472" y="913753"/>
            <a:ext cx="1728192" cy="553998"/>
          </a:xfrm>
          <a:prstGeom prst="rect">
            <a:avLst/>
          </a:prstGeom>
          <a:noFill/>
        </p:spPr>
        <p:txBody>
          <a:bodyPr wrap="square" lIns="0" tIns="0" rIns="0" bIns="0" rtlCol="0">
            <a:spAutoFit/>
          </a:bodyPr>
          <a:lstStyle/>
          <a:p>
            <a:pPr marL="182563" indent="-182563" algn="l">
              <a:buFont typeface="Arial" panose="020B0604020202020204" pitchFamily="34" charset="0"/>
              <a:buChar char="•"/>
            </a:pPr>
            <a:r>
              <a:rPr lang="en-US" sz="1200" dirty="0"/>
              <a:t>Bunch1: Aramis</a:t>
            </a:r>
          </a:p>
          <a:p>
            <a:pPr marL="182563" indent="-182563" algn="l">
              <a:buFont typeface="Arial" panose="020B0604020202020204" pitchFamily="34" charset="0"/>
              <a:buChar char="•"/>
            </a:pPr>
            <a:r>
              <a:rPr lang="en-US" sz="1200" dirty="0"/>
              <a:t>Bunch2: Porthos</a:t>
            </a:r>
          </a:p>
          <a:p>
            <a:pPr marL="182563" indent="-182563" algn="l">
              <a:buFont typeface="Arial" panose="020B0604020202020204" pitchFamily="34" charset="0"/>
              <a:buChar char="•"/>
            </a:pPr>
            <a:r>
              <a:rPr lang="en-US" sz="1200" dirty="0"/>
              <a:t>Bunch3: Athos</a:t>
            </a:r>
            <a:endParaRPr lang="de-CH" sz="1200" dirty="0"/>
          </a:p>
        </p:txBody>
      </p:sp>
      <p:pic>
        <p:nvPicPr>
          <p:cNvPr id="13" name="Picture 12">
            <a:extLst>
              <a:ext uri="{FF2B5EF4-FFF2-40B4-BE49-F238E27FC236}">
                <a16:creationId xmlns:a16="http://schemas.microsoft.com/office/drawing/2014/main" id="{A9261FFB-A7EA-3055-10F9-D39167B6D4F8}"/>
              </a:ext>
            </a:extLst>
          </p:cNvPr>
          <p:cNvPicPr>
            <a:picLocks noChangeAspect="1"/>
          </p:cNvPicPr>
          <p:nvPr/>
        </p:nvPicPr>
        <p:blipFill rotWithShape="1">
          <a:blip r:embed="rId3"/>
          <a:srcRect r="6211" b="15422"/>
          <a:stretch/>
        </p:blipFill>
        <p:spPr>
          <a:xfrm>
            <a:off x="7437539" y="102381"/>
            <a:ext cx="4059135" cy="2748633"/>
          </a:xfrm>
          <a:prstGeom prst="rect">
            <a:avLst/>
          </a:prstGeom>
        </p:spPr>
      </p:pic>
      <p:sp>
        <p:nvSpPr>
          <p:cNvPr id="14" name="TextBox 13">
            <a:extLst>
              <a:ext uri="{FF2B5EF4-FFF2-40B4-BE49-F238E27FC236}">
                <a16:creationId xmlns:a16="http://schemas.microsoft.com/office/drawing/2014/main" id="{5AC1AEB5-4743-0020-1A2B-015D2E15F990}"/>
              </a:ext>
            </a:extLst>
          </p:cNvPr>
          <p:cNvSpPr txBox="1"/>
          <p:nvPr/>
        </p:nvSpPr>
        <p:spPr>
          <a:xfrm>
            <a:off x="788279" y="6484694"/>
            <a:ext cx="3393721" cy="184666"/>
          </a:xfrm>
          <a:prstGeom prst="rect">
            <a:avLst/>
          </a:prstGeom>
          <a:noFill/>
        </p:spPr>
        <p:txBody>
          <a:bodyPr wrap="square" lIns="0" tIns="0" rIns="0" bIns="0" rtlCol="0">
            <a:spAutoFit/>
          </a:bodyPr>
          <a:lstStyle/>
          <a:p>
            <a:pPr algn="ctr"/>
            <a:r>
              <a:rPr lang="en-US" sz="1200" i="1" dirty="0">
                <a:solidFill>
                  <a:srgbClr val="00B0F0"/>
                </a:solidFill>
              </a:rPr>
              <a:t>Definitions of “Step2” and “Step3”</a:t>
            </a:r>
            <a:endParaRPr lang="de-CH" sz="1200" i="1" dirty="0">
              <a:solidFill>
                <a:srgbClr val="00B0F0"/>
              </a:solidFill>
            </a:endParaRPr>
          </a:p>
        </p:txBody>
      </p:sp>
      <p:pic>
        <p:nvPicPr>
          <p:cNvPr id="15" name="Picture 14">
            <a:extLst>
              <a:ext uri="{FF2B5EF4-FFF2-40B4-BE49-F238E27FC236}">
                <a16:creationId xmlns:a16="http://schemas.microsoft.com/office/drawing/2014/main" id="{FB9BD59A-3D16-0A93-81E2-35BF5A8F300D}"/>
              </a:ext>
            </a:extLst>
          </p:cNvPr>
          <p:cNvPicPr>
            <a:picLocks noChangeAspect="1"/>
          </p:cNvPicPr>
          <p:nvPr/>
        </p:nvPicPr>
        <p:blipFill>
          <a:blip r:embed="rId4"/>
          <a:stretch>
            <a:fillRect/>
          </a:stretch>
        </p:blipFill>
        <p:spPr>
          <a:xfrm>
            <a:off x="4926705" y="2846563"/>
            <a:ext cx="3384000" cy="3727832"/>
          </a:xfrm>
          <a:prstGeom prst="rect">
            <a:avLst/>
          </a:prstGeom>
        </p:spPr>
      </p:pic>
      <p:pic>
        <p:nvPicPr>
          <p:cNvPr id="16" name="Picture 15">
            <a:extLst>
              <a:ext uri="{FF2B5EF4-FFF2-40B4-BE49-F238E27FC236}">
                <a16:creationId xmlns:a16="http://schemas.microsoft.com/office/drawing/2014/main" id="{E9153894-9F27-0DF4-E95A-4E1DCBE7BCF7}"/>
              </a:ext>
            </a:extLst>
          </p:cNvPr>
          <p:cNvPicPr>
            <a:picLocks noChangeAspect="1"/>
          </p:cNvPicPr>
          <p:nvPr/>
        </p:nvPicPr>
        <p:blipFill>
          <a:blip r:embed="rId5"/>
          <a:stretch>
            <a:fillRect/>
          </a:stretch>
        </p:blipFill>
        <p:spPr>
          <a:xfrm>
            <a:off x="8484678" y="2841788"/>
            <a:ext cx="3384000" cy="3737383"/>
          </a:xfrm>
          <a:prstGeom prst="rect">
            <a:avLst/>
          </a:prstGeom>
        </p:spPr>
      </p:pic>
    </p:spTree>
    <p:extLst>
      <p:ext uri="{BB962C8B-B14F-4D97-AF65-F5344CB8AC3E}">
        <p14:creationId xmlns:p14="http://schemas.microsoft.com/office/powerpoint/2010/main" val="2778412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414400"/>
          </a:xfrm>
        </p:spPr>
        <p:txBody>
          <a:bodyPr/>
          <a:lstStyle/>
          <a:p>
            <a:r>
              <a:rPr lang="en-GB" noProof="0" dirty="0"/>
              <a:t>SINSB01/02 (03/04) Setup and Control</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13.05.25</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12</a:t>
            </a:fld>
            <a:endParaRPr lang="de-CH" dirty="0"/>
          </a:p>
        </p:txBody>
      </p:sp>
      <p:sp>
        <p:nvSpPr>
          <p:cNvPr id="10" name="Content Placeholder 2">
            <a:extLst>
              <a:ext uri="{FF2B5EF4-FFF2-40B4-BE49-F238E27FC236}">
                <a16:creationId xmlns:a16="http://schemas.microsoft.com/office/drawing/2014/main" id="{D1AE5736-B9D2-326C-A36F-FB5670AC7C03}"/>
              </a:ext>
            </a:extLst>
          </p:cNvPr>
          <p:cNvSpPr>
            <a:spLocks noGrp="1"/>
          </p:cNvSpPr>
          <p:nvPr>
            <p:ph idx="1"/>
          </p:nvPr>
        </p:nvSpPr>
        <p:spPr>
          <a:xfrm>
            <a:off x="263290" y="708140"/>
            <a:ext cx="4608574" cy="5586743"/>
          </a:xfrm>
        </p:spPr>
        <p:txBody>
          <a:bodyPr>
            <a:noAutofit/>
          </a:bodyPr>
          <a:lstStyle/>
          <a:p>
            <a:pPr marL="342900" indent="-342900">
              <a:lnSpc>
                <a:spcPct val="100000"/>
              </a:lnSpc>
              <a:spcBef>
                <a:spcPts val="100"/>
              </a:spcBef>
              <a:spcAft>
                <a:spcPts val="100"/>
              </a:spcAft>
              <a:buFont typeface="Wingdings" panose="05000000000000000000" pitchFamily="2" charset="2"/>
              <a:buChar char="§"/>
            </a:pPr>
            <a:r>
              <a:rPr lang="en-US" sz="1400" b="1" dirty="0"/>
              <a:t>Setup</a:t>
            </a:r>
          </a:p>
          <a:p>
            <a:pPr marL="846900" lvl="2" indent="-342900">
              <a:spcBef>
                <a:spcPts val="100"/>
              </a:spcBef>
              <a:spcAft>
                <a:spcPts val="100"/>
              </a:spcAft>
              <a:buFont typeface="+mj-lt"/>
              <a:buAutoNum type="arabicPeriod"/>
            </a:pPr>
            <a:r>
              <a:rPr lang="en-US" sz="1200" dirty="0"/>
              <a:t>Optimize Bunch1 with the amplitude and phase of the entire RF pulse. </a:t>
            </a:r>
          </a:p>
          <a:p>
            <a:pPr marL="846900" lvl="2" indent="-342900">
              <a:spcBef>
                <a:spcPts val="100"/>
              </a:spcBef>
              <a:spcAft>
                <a:spcPts val="100"/>
              </a:spcAft>
              <a:buFont typeface="+mj-lt"/>
              <a:buAutoNum type="arabicPeriod"/>
            </a:pPr>
            <a:r>
              <a:rPr lang="en-US" sz="1200" dirty="0"/>
              <a:t>Apply RF feedbacks and </a:t>
            </a:r>
            <a:r>
              <a:rPr lang="en-US" sz="1200" b="1" i="1" dirty="0"/>
              <a:t>LH energy </a:t>
            </a:r>
            <a:r>
              <a:rPr lang="en-US" sz="1200" dirty="0"/>
              <a:t>feedback for Bunch1. </a:t>
            </a:r>
          </a:p>
          <a:p>
            <a:pPr marL="846900" lvl="2" indent="-342900">
              <a:spcBef>
                <a:spcPts val="100"/>
              </a:spcBef>
              <a:spcAft>
                <a:spcPts val="100"/>
              </a:spcAft>
              <a:buFont typeface="+mj-lt"/>
              <a:buAutoNum type="arabicPeriod"/>
            </a:pPr>
            <a:r>
              <a:rPr lang="en-US" sz="1200" dirty="0"/>
              <a:t>Adjust the amplitude and phase slopes of the RF pulse so that Bunch2 reaches the same parameters (e.g., </a:t>
            </a:r>
            <a:r>
              <a:rPr lang="en-US" sz="1200" b="1" i="1" dirty="0"/>
              <a:t>LH energy</a:t>
            </a:r>
            <a:r>
              <a:rPr lang="en-US" sz="1200" dirty="0"/>
              <a:t>) as Bunch1. During this process, the feedbacks keep the Bunch1 parameters unchanged. This adjustment can be done with optimizations (e.g., Powell’s method, grid search, etc.) or feedbacks. </a:t>
            </a:r>
          </a:p>
          <a:p>
            <a:pPr marL="846900" lvl="2" indent="-342900">
              <a:spcBef>
                <a:spcPts val="100"/>
              </a:spcBef>
              <a:spcAft>
                <a:spcPts val="100"/>
              </a:spcAft>
              <a:buFont typeface="+mj-lt"/>
              <a:buAutoNum type="arabicPeriod"/>
            </a:pPr>
            <a:r>
              <a:rPr lang="en-US" sz="1200" dirty="0"/>
              <a:t>Adjust the Step3 for Bunch3 to reach the desired parameters (e.g., </a:t>
            </a:r>
            <a:r>
              <a:rPr lang="en-US" sz="1200" b="1" i="1" dirty="0"/>
              <a:t>LH energy</a:t>
            </a:r>
            <a:r>
              <a:rPr lang="en-US" sz="1200" dirty="0"/>
              <a:t>). </a:t>
            </a:r>
          </a:p>
          <a:p>
            <a:pPr marL="342900" indent="-342900">
              <a:lnSpc>
                <a:spcPct val="100000"/>
              </a:lnSpc>
              <a:spcBef>
                <a:spcPts val="100"/>
              </a:spcBef>
              <a:spcAft>
                <a:spcPts val="100"/>
              </a:spcAft>
              <a:buFont typeface="Wingdings" panose="05000000000000000000" pitchFamily="2" charset="2"/>
              <a:buChar char="§"/>
            </a:pPr>
            <a:r>
              <a:rPr lang="en-US" sz="1400" b="1" dirty="0"/>
              <a:t>Beam-based Feedback</a:t>
            </a:r>
          </a:p>
          <a:p>
            <a:pPr marL="846900" lvl="2" indent="-342900">
              <a:spcBef>
                <a:spcPts val="100"/>
              </a:spcBef>
              <a:spcAft>
                <a:spcPts val="100"/>
              </a:spcAft>
              <a:buFont typeface="Wingdings" panose="05000000000000000000" pitchFamily="2" charset="2"/>
              <a:buChar char="§"/>
            </a:pPr>
            <a:r>
              <a:rPr lang="en-US" sz="1200" dirty="0">
                <a:solidFill>
                  <a:srgbClr val="0070C0"/>
                </a:solidFill>
              </a:rPr>
              <a:t>Bunch1</a:t>
            </a:r>
            <a:r>
              <a:rPr lang="en-US" sz="1200" dirty="0"/>
              <a:t>: </a:t>
            </a:r>
            <a:r>
              <a:rPr lang="en-US" sz="1200" b="1" i="1" dirty="0"/>
              <a:t>LH energy </a:t>
            </a:r>
            <a:r>
              <a:rPr lang="en-US" sz="1200" dirty="0"/>
              <a:t>feedback by adjusting the entire RF pulse. </a:t>
            </a:r>
          </a:p>
          <a:p>
            <a:pPr marL="846900" lvl="2" indent="-342900">
              <a:spcBef>
                <a:spcPts val="100"/>
              </a:spcBef>
              <a:spcAft>
                <a:spcPts val="100"/>
              </a:spcAft>
              <a:buFont typeface="Wingdings" panose="05000000000000000000" pitchFamily="2" charset="2"/>
              <a:buChar char="§"/>
            </a:pPr>
            <a:r>
              <a:rPr lang="en-US" sz="1200" dirty="0">
                <a:solidFill>
                  <a:srgbClr val="0070C0"/>
                </a:solidFill>
              </a:rPr>
              <a:t>Bunch2</a:t>
            </a:r>
            <a:r>
              <a:rPr lang="en-US" sz="1200" dirty="0"/>
              <a:t>: </a:t>
            </a:r>
            <a:r>
              <a:rPr lang="en-US" sz="1200" b="1" i="1" dirty="0"/>
              <a:t>LH energy </a:t>
            </a:r>
            <a:r>
              <a:rPr lang="en-US" sz="1200" dirty="0"/>
              <a:t>feedback by adjusting the amplitude </a:t>
            </a:r>
          </a:p>
          <a:p>
            <a:pPr lvl="2" indent="0">
              <a:spcBef>
                <a:spcPts val="100"/>
              </a:spcBef>
              <a:spcAft>
                <a:spcPts val="100"/>
              </a:spcAft>
              <a:buNone/>
            </a:pPr>
            <a:r>
              <a:rPr lang="en-US" sz="1200" dirty="0"/>
              <a:t>           and phase slopes.</a:t>
            </a:r>
          </a:p>
          <a:p>
            <a:pPr marL="846900" lvl="2" indent="-342900">
              <a:spcBef>
                <a:spcPts val="100"/>
              </a:spcBef>
              <a:spcAft>
                <a:spcPts val="100"/>
              </a:spcAft>
              <a:buFont typeface="Wingdings" panose="05000000000000000000" pitchFamily="2" charset="2"/>
              <a:buChar char="§"/>
            </a:pPr>
            <a:r>
              <a:rPr lang="en-US" sz="1200" dirty="0">
                <a:solidFill>
                  <a:srgbClr val="0070C0"/>
                </a:solidFill>
              </a:rPr>
              <a:t>Bunch3</a:t>
            </a:r>
            <a:r>
              <a:rPr lang="en-US" sz="1200" dirty="0"/>
              <a:t>: </a:t>
            </a:r>
            <a:r>
              <a:rPr lang="en-US" sz="1200" b="1" i="1" dirty="0"/>
              <a:t>LH energy </a:t>
            </a:r>
            <a:r>
              <a:rPr lang="en-US" sz="1200" dirty="0"/>
              <a:t>feedback by adjusting the Step3. </a:t>
            </a:r>
          </a:p>
          <a:p>
            <a:pPr marL="342900" indent="-342900">
              <a:lnSpc>
                <a:spcPct val="100000"/>
              </a:lnSpc>
              <a:spcBef>
                <a:spcPts val="100"/>
              </a:spcBef>
              <a:spcAft>
                <a:spcPts val="100"/>
              </a:spcAft>
              <a:buFont typeface="Wingdings" panose="05000000000000000000" pitchFamily="2" charset="2"/>
              <a:buChar char="§"/>
            </a:pPr>
            <a:r>
              <a:rPr lang="en-US" sz="1400" b="1" dirty="0"/>
              <a:t>Requests</a:t>
            </a:r>
          </a:p>
          <a:p>
            <a:pPr marL="846900" lvl="2" indent="-342900">
              <a:spcBef>
                <a:spcPts val="100"/>
              </a:spcBef>
              <a:spcAft>
                <a:spcPts val="100"/>
              </a:spcAft>
              <a:buFont typeface="Wingdings" panose="05000000000000000000" pitchFamily="2" charset="2"/>
              <a:buChar char="§"/>
            </a:pPr>
            <a:r>
              <a:rPr lang="en-US" sz="1200" dirty="0"/>
              <a:t>Needs longer RF pulse. </a:t>
            </a:r>
          </a:p>
          <a:p>
            <a:pPr marL="846900" lvl="2" indent="-342900">
              <a:spcBef>
                <a:spcPts val="100"/>
              </a:spcBef>
              <a:spcAft>
                <a:spcPts val="100"/>
              </a:spcAft>
              <a:buFont typeface="Wingdings" panose="05000000000000000000" pitchFamily="2" charset="2"/>
              <a:buChar char="§"/>
            </a:pPr>
            <a:r>
              <a:rPr lang="en-US" sz="1200" b="1" dirty="0">
                <a:solidFill>
                  <a:srgbClr val="C00000"/>
                </a:solidFill>
              </a:rPr>
              <a:t>Flat RF pulse should be possible (no BOC).</a:t>
            </a:r>
          </a:p>
          <a:p>
            <a:pPr marL="846900" lvl="2" indent="-342900">
              <a:spcBef>
                <a:spcPts val="100"/>
              </a:spcBef>
              <a:spcAft>
                <a:spcPts val="100"/>
              </a:spcAft>
              <a:buFont typeface="Wingdings" panose="05000000000000000000" pitchFamily="2" charset="2"/>
              <a:buChar char="§"/>
            </a:pPr>
            <a:r>
              <a:rPr lang="en-US" sz="1200" dirty="0"/>
              <a:t>RF stations operate at linear region (with </a:t>
            </a:r>
          </a:p>
          <a:p>
            <a:pPr lvl="2" indent="0">
              <a:spcBef>
                <a:spcPts val="100"/>
              </a:spcBef>
              <a:spcAft>
                <a:spcPts val="100"/>
              </a:spcAft>
              <a:buNone/>
            </a:pPr>
            <a:r>
              <a:rPr lang="en-US" sz="1200" dirty="0"/>
              <a:t>           at least 10 % headroom in acc. voltage).</a:t>
            </a:r>
          </a:p>
          <a:p>
            <a:pPr lvl="1" indent="0">
              <a:spcBef>
                <a:spcPts val="100"/>
              </a:spcBef>
              <a:spcAft>
                <a:spcPts val="100"/>
              </a:spcAft>
              <a:buNone/>
            </a:pPr>
            <a:endParaRPr lang="en-US" sz="1400" b="1" dirty="0"/>
          </a:p>
          <a:p>
            <a:pPr lvl="1" indent="0">
              <a:spcBef>
                <a:spcPts val="100"/>
              </a:spcBef>
              <a:spcAft>
                <a:spcPts val="100"/>
              </a:spcAft>
              <a:buNone/>
            </a:pPr>
            <a:endParaRPr lang="en-US" sz="1200" dirty="0"/>
          </a:p>
        </p:txBody>
      </p:sp>
      <p:sp>
        <p:nvSpPr>
          <p:cNvPr id="9" name="Arrow: Right 8">
            <a:extLst>
              <a:ext uri="{FF2B5EF4-FFF2-40B4-BE49-F238E27FC236}">
                <a16:creationId xmlns:a16="http://schemas.microsoft.com/office/drawing/2014/main" id="{D7920F20-6377-1086-7F14-72414A347EEC}"/>
              </a:ext>
            </a:extLst>
          </p:cNvPr>
          <p:cNvSpPr/>
          <p:nvPr/>
        </p:nvSpPr>
        <p:spPr>
          <a:xfrm>
            <a:off x="8400256" y="3724286"/>
            <a:ext cx="149446" cy="144016"/>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1" name="TextBox 10">
            <a:extLst>
              <a:ext uri="{FF2B5EF4-FFF2-40B4-BE49-F238E27FC236}">
                <a16:creationId xmlns:a16="http://schemas.microsoft.com/office/drawing/2014/main" id="{7681F3F4-F42C-06BC-CBE1-68E49B05EC3D}"/>
              </a:ext>
            </a:extLst>
          </p:cNvPr>
          <p:cNvSpPr txBox="1"/>
          <p:nvPr/>
        </p:nvSpPr>
        <p:spPr>
          <a:xfrm>
            <a:off x="5044336" y="5565554"/>
            <a:ext cx="3393721" cy="184666"/>
          </a:xfrm>
          <a:prstGeom prst="rect">
            <a:avLst/>
          </a:prstGeom>
          <a:noFill/>
        </p:spPr>
        <p:txBody>
          <a:bodyPr wrap="square" lIns="0" tIns="0" rIns="0" bIns="0" rtlCol="0">
            <a:spAutoFit/>
          </a:bodyPr>
          <a:lstStyle/>
          <a:p>
            <a:pPr algn="ctr"/>
            <a:r>
              <a:rPr lang="en-US" sz="1200" i="1" dirty="0">
                <a:solidFill>
                  <a:srgbClr val="00B0F0"/>
                </a:solidFill>
              </a:rPr>
              <a:t>Initial RF pulse and 3bunch acc.</a:t>
            </a:r>
            <a:endParaRPr lang="de-CH" sz="1200" i="1" dirty="0">
              <a:solidFill>
                <a:srgbClr val="00B0F0"/>
              </a:solidFill>
            </a:endParaRPr>
          </a:p>
        </p:txBody>
      </p:sp>
      <p:sp>
        <p:nvSpPr>
          <p:cNvPr id="12" name="TextBox 11">
            <a:extLst>
              <a:ext uri="{FF2B5EF4-FFF2-40B4-BE49-F238E27FC236}">
                <a16:creationId xmlns:a16="http://schemas.microsoft.com/office/drawing/2014/main" id="{FD294F15-E991-3985-749D-DF021FEE46FE}"/>
              </a:ext>
            </a:extLst>
          </p:cNvPr>
          <p:cNvSpPr txBox="1"/>
          <p:nvPr/>
        </p:nvSpPr>
        <p:spPr>
          <a:xfrm>
            <a:off x="8486745" y="5565554"/>
            <a:ext cx="3393721" cy="184666"/>
          </a:xfrm>
          <a:prstGeom prst="rect">
            <a:avLst/>
          </a:prstGeom>
          <a:noFill/>
        </p:spPr>
        <p:txBody>
          <a:bodyPr wrap="square" lIns="0" tIns="0" rIns="0" bIns="0" rtlCol="0">
            <a:spAutoFit/>
          </a:bodyPr>
          <a:lstStyle/>
          <a:p>
            <a:pPr algn="ctr"/>
            <a:r>
              <a:rPr lang="en-US" sz="1200" i="1" dirty="0">
                <a:solidFill>
                  <a:srgbClr val="00B0F0"/>
                </a:solidFill>
              </a:rPr>
              <a:t>3bunch acc. setup with slopes and steps</a:t>
            </a:r>
            <a:endParaRPr lang="de-CH" sz="1200" i="1" dirty="0">
              <a:solidFill>
                <a:srgbClr val="00B0F0"/>
              </a:solidFill>
            </a:endParaRPr>
          </a:p>
        </p:txBody>
      </p:sp>
      <p:grpSp>
        <p:nvGrpSpPr>
          <p:cNvPr id="19" name="Group 18">
            <a:extLst>
              <a:ext uri="{FF2B5EF4-FFF2-40B4-BE49-F238E27FC236}">
                <a16:creationId xmlns:a16="http://schemas.microsoft.com/office/drawing/2014/main" id="{B8B7D53F-02D0-45D4-1532-F947225CD043}"/>
              </a:ext>
            </a:extLst>
          </p:cNvPr>
          <p:cNvGrpSpPr/>
          <p:nvPr/>
        </p:nvGrpSpPr>
        <p:grpSpPr>
          <a:xfrm>
            <a:off x="1027862" y="5460918"/>
            <a:ext cx="3393722" cy="1015663"/>
            <a:chOff x="1010920" y="5642028"/>
            <a:chExt cx="3393722" cy="1015663"/>
          </a:xfrm>
        </p:grpSpPr>
        <p:sp>
          <p:nvSpPr>
            <p:cNvPr id="14" name="TextBox 13">
              <a:extLst>
                <a:ext uri="{FF2B5EF4-FFF2-40B4-BE49-F238E27FC236}">
                  <a16:creationId xmlns:a16="http://schemas.microsoft.com/office/drawing/2014/main" id="{FF34D39E-FACD-376C-40F3-7A4C8AF2A6ED}"/>
                </a:ext>
              </a:extLst>
            </p:cNvPr>
            <p:cNvSpPr txBox="1"/>
            <p:nvPr/>
          </p:nvSpPr>
          <p:spPr>
            <a:xfrm>
              <a:off x="1010920" y="5642028"/>
              <a:ext cx="3393722" cy="1015663"/>
            </a:xfrm>
            <a:prstGeom prst="rect">
              <a:avLst/>
            </a:prstGeom>
            <a:solidFill>
              <a:schemeClr val="bg1">
                <a:lumMod val="95000"/>
              </a:schemeClr>
            </a:solidFill>
          </p:spPr>
          <p:txBody>
            <a:bodyPr wrap="square" lIns="0" tIns="0" rIns="0" bIns="0" rtlCol="0">
              <a:spAutoFit/>
            </a:bodyPr>
            <a:lstStyle/>
            <a:p>
              <a:pPr algn="l"/>
              <a:r>
                <a:rPr lang="en-US" sz="1100" i="1" dirty="0"/>
                <a:t>The control of SINSB03/04 follow the same procedure, except for the beam parameters referring to </a:t>
              </a:r>
              <a:r>
                <a:rPr lang="en-US" sz="1100" b="1" i="1" dirty="0"/>
                <a:t>BC1 energy and compression</a:t>
              </a:r>
              <a:r>
                <a:rPr lang="en-US" sz="1100" i="1" dirty="0">
                  <a:solidFill>
                    <a:srgbClr val="C00000"/>
                  </a:solidFill>
                </a:rPr>
                <a:t> </a:t>
              </a:r>
              <a:r>
                <a:rPr lang="en-US" sz="1100" i="1" dirty="0"/>
                <a:t>instead of</a:t>
              </a:r>
              <a:r>
                <a:rPr lang="en-US" sz="1100" i="1" dirty="0">
                  <a:solidFill>
                    <a:srgbClr val="C00000"/>
                  </a:solidFill>
                </a:rPr>
                <a:t> </a:t>
              </a:r>
              <a:r>
                <a:rPr lang="en-US" sz="1100" b="1" i="1" dirty="0"/>
                <a:t>LH energy</a:t>
              </a:r>
              <a:r>
                <a:rPr lang="en-US" sz="1100" i="1" dirty="0"/>
                <a:t>.</a:t>
              </a:r>
            </a:p>
            <a:p>
              <a:pPr algn="l"/>
              <a:endParaRPr lang="en-US" sz="1100" i="1" dirty="0">
                <a:solidFill>
                  <a:srgbClr val="C00000"/>
                </a:solidFill>
              </a:endParaRPr>
            </a:p>
            <a:p>
              <a:pPr algn="l"/>
              <a:r>
                <a:rPr lang="en-US" sz="1100" i="1" dirty="0">
                  <a:solidFill>
                    <a:srgbClr val="C00000"/>
                  </a:solidFill>
                </a:rPr>
                <a:t>SINSB03/04 should be able to produce a flat RF pulse, therefore, no BOC possible!</a:t>
              </a:r>
              <a:r>
                <a:rPr lang="en-US" sz="1100" i="1" dirty="0"/>
                <a:t>  </a:t>
              </a:r>
              <a:endParaRPr lang="de-CH" sz="1100" i="1" dirty="0"/>
            </a:p>
          </p:txBody>
        </p:sp>
        <p:sp>
          <p:nvSpPr>
            <p:cNvPr id="8" name="Arrow: Down 7">
              <a:extLst>
                <a:ext uri="{FF2B5EF4-FFF2-40B4-BE49-F238E27FC236}">
                  <a16:creationId xmlns:a16="http://schemas.microsoft.com/office/drawing/2014/main" id="{E6FF7C8D-AF4E-3C9B-297B-577E8B7B0129}"/>
                </a:ext>
              </a:extLst>
            </p:cNvPr>
            <p:cNvSpPr/>
            <p:nvPr/>
          </p:nvSpPr>
          <p:spPr>
            <a:xfrm>
              <a:off x="2556032" y="6166311"/>
              <a:ext cx="194848" cy="14401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grpSp>
      <p:pic>
        <p:nvPicPr>
          <p:cNvPr id="15" name="Picture 14">
            <a:extLst>
              <a:ext uri="{FF2B5EF4-FFF2-40B4-BE49-F238E27FC236}">
                <a16:creationId xmlns:a16="http://schemas.microsoft.com/office/drawing/2014/main" id="{0D63202F-81EE-B926-F9CB-9AE63A478B1F}"/>
              </a:ext>
            </a:extLst>
          </p:cNvPr>
          <p:cNvPicPr>
            <a:picLocks noChangeAspect="1"/>
          </p:cNvPicPr>
          <p:nvPr/>
        </p:nvPicPr>
        <p:blipFill>
          <a:blip r:embed="rId2"/>
          <a:stretch>
            <a:fillRect/>
          </a:stretch>
        </p:blipFill>
        <p:spPr>
          <a:xfrm>
            <a:off x="6882873" y="16573"/>
            <a:ext cx="2954198" cy="1615163"/>
          </a:xfrm>
          <a:prstGeom prst="rect">
            <a:avLst/>
          </a:prstGeom>
        </p:spPr>
      </p:pic>
      <p:pic>
        <p:nvPicPr>
          <p:cNvPr id="16" name="Picture 15">
            <a:extLst>
              <a:ext uri="{FF2B5EF4-FFF2-40B4-BE49-F238E27FC236}">
                <a16:creationId xmlns:a16="http://schemas.microsoft.com/office/drawing/2014/main" id="{296120DC-0BCF-252C-342D-7559BEE0E5E1}"/>
              </a:ext>
            </a:extLst>
          </p:cNvPr>
          <p:cNvPicPr>
            <a:picLocks noChangeAspect="1"/>
          </p:cNvPicPr>
          <p:nvPr/>
        </p:nvPicPr>
        <p:blipFill>
          <a:blip r:embed="rId3"/>
          <a:stretch>
            <a:fillRect/>
          </a:stretch>
        </p:blipFill>
        <p:spPr>
          <a:xfrm>
            <a:off x="4803313" y="1628800"/>
            <a:ext cx="3571935" cy="3936753"/>
          </a:xfrm>
          <a:prstGeom prst="rect">
            <a:avLst/>
          </a:prstGeom>
        </p:spPr>
      </p:pic>
      <p:pic>
        <p:nvPicPr>
          <p:cNvPr id="17" name="Picture 16">
            <a:extLst>
              <a:ext uri="{FF2B5EF4-FFF2-40B4-BE49-F238E27FC236}">
                <a16:creationId xmlns:a16="http://schemas.microsoft.com/office/drawing/2014/main" id="{3D1D3747-F158-103F-A4DF-B50AF4002CE6}"/>
              </a:ext>
            </a:extLst>
          </p:cNvPr>
          <p:cNvPicPr>
            <a:picLocks noChangeAspect="1"/>
          </p:cNvPicPr>
          <p:nvPr/>
        </p:nvPicPr>
        <p:blipFill>
          <a:blip r:embed="rId4"/>
          <a:stretch>
            <a:fillRect/>
          </a:stretch>
        </p:blipFill>
        <p:spPr>
          <a:xfrm>
            <a:off x="8566644" y="1649758"/>
            <a:ext cx="3556728" cy="3905781"/>
          </a:xfrm>
          <a:prstGeom prst="rect">
            <a:avLst/>
          </a:prstGeom>
        </p:spPr>
      </p:pic>
      <p:pic>
        <p:nvPicPr>
          <p:cNvPr id="3" name="Picture 2">
            <a:extLst>
              <a:ext uri="{FF2B5EF4-FFF2-40B4-BE49-F238E27FC236}">
                <a16:creationId xmlns:a16="http://schemas.microsoft.com/office/drawing/2014/main" id="{F51C46CF-0269-8B23-CC40-FC5E64EE402F}"/>
              </a:ext>
            </a:extLst>
          </p:cNvPr>
          <p:cNvPicPr>
            <a:picLocks noChangeAspect="1"/>
          </p:cNvPicPr>
          <p:nvPr/>
        </p:nvPicPr>
        <p:blipFill>
          <a:blip r:embed="rId5"/>
          <a:stretch>
            <a:fillRect/>
          </a:stretch>
        </p:blipFill>
        <p:spPr>
          <a:xfrm>
            <a:off x="4803313" y="5808708"/>
            <a:ext cx="3599815" cy="541020"/>
          </a:xfrm>
          <a:prstGeom prst="rect">
            <a:avLst/>
          </a:prstGeom>
        </p:spPr>
      </p:pic>
      <p:sp>
        <p:nvSpPr>
          <p:cNvPr id="7" name="TextBox 6">
            <a:extLst>
              <a:ext uri="{FF2B5EF4-FFF2-40B4-BE49-F238E27FC236}">
                <a16:creationId xmlns:a16="http://schemas.microsoft.com/office/drawing/2014/main" id="{88F4F3E4-E36E-A02A-087A-9F9F22030625}"/>
              </a:ext>
            </a:extLst>
          </p:cNvPr>
          <p:cNvSpPr txBox="1"/>
          <p:nvPr/>
        </p:nvSpPr>
        <p:spPr>
          <a:xfrm>
            <a:off x="5040333" y="6363923"/>
            <a:ext cx="3393721" cy="184666"/>
          </a:xfrm>
          <a:prstGeom prst="rect">
            <a:avLst/>
          </a:prstGeom>
          <a:noFill/>
        </p:spPr>
        <p:txBody>
          <a:bodyPr wrap="square" lIns="0" tIns="0" rIns="0" bIns="0" rtlCol="0">
            <a:spAutoFit/>
          </a:bodyPr>
          <a:lstStyle/>
          <a:p>
            <a:pPr algn="ctr"/>
            <a:r>
              <a:rPr lang="en-US" sz="1200" i="1" dirty="0">
                <a:solidFill>
                  <a:srgbClr val="00B0F0"/>
                </a:solidFill>
              </a:rPr>
              <a:t>Initial </a:t>
            </a:r>
            <a:r>
              <a:rPr lang="en-US" altLang="zh-CN" sz="1200" i="1" dirty="0">
                <a:solidFill>
                  <a:srgbClr val="00B0F0"/>
                </a:solidFill>
              </a:rPr>
              <a:t>beam parameters at BC1</a:t>
            </a:r>
            <a:endParaRPr lang="de-CH" sz="1200" i="1" dirty="0">
              <a:solidFill>
                <a:srgbClr val="00B0F0"/>
              </a:solidFill>
            </a:endParaRPr>
          </a:p>
        </p:txBody>
      </p:sp>
      <p:pic>
        <p:nvPicPr>
          <p:cNvPr id="13" name="Picture 12">
            <a:extLst>
              <a:ext uri="{FF2B5EF4-FFF2-40B4-BE49-F238E27FC236}">
                <a16:creationId xmlns:a16="http://schemas.microsoft.com/office/drawing/2014/main" id="{C5E4D237-A08D-6861-0EF7-B4677308BED2}"/>
              </a:ext>
            </a:extLst>
          </p:cNvPr>
          <p:cNvPicPr>
            <a:picLocks noChangeAspect="1"/>
          </p:cNvPicPr>
          <p:nvPr/>
        </p:nvPicPr>
        <p:blipFill>
          <a:blip r:embed="rId6"/>
          <a:stretch>
            <a:fillRect/>
          </a:stretch>
        </p:blipFill>
        <p:spPr>
          <a:xfrm>
            <a:off x="8523557" y="5816212"/>
            <a:ext cx="3599815" cy="508000"/>
          </a:xfrm>
          <a:prstGeom prst="rect">
            <a:avLst/>
          </a:prstGeom>
        </p:spPr>
      </p:pic>
      <p:sp>
        <p:nvSpPr>
          <p:cNvPr id="18" name="TextBox 17">
            <a:extLst>
              <a:ext uri="{FF2B5EF4-FFF2-40B4-BE49-F238E27FC236}">
                <a16:creationId xmlns:a16="http://schemas.microsoft.com/office/drawing/2014/main" id="{4377E19E-FD34-29D7-A69E-71FE916FBEA5}"/>
              </a:ext>
            </a:extLst>
          </p:cNvPr>
          <p:cNvSpPr txBox="1"/>
          <p:nvPr/>
        </p:nvSpPr>
        <p:spPr>
          <a:xfrm>
            <a:off x="8549702" y="6349728"/>
            <a:ext cx="2400618" cy="184666"/>
          </a:xfrm>
          <a:prstGeom prst="rect">
            <a:avLst/>
          </a:prstGeom>
          <a:noFill/>
        </p:spPr>
        <p:txBody>
          <a:bodyPr wrap="square" lIns="0" tIns="0" rIns="0" bIns="0" rtlCol="0">
            <a:spAutoFit/>
          </a:bodyPr>
          <a:lstStyle/>
          <a:p>
            <a:pPr algn="ctr"/>
            <a:r>
              <a:rPr lang="en-US" sz="1200" i="1" dirty="0">
                <a:solidFill>
                  <a:srgbClr val="00B0F0"/>
                </a:solidFill>
              </a:rPr>
              <a:t>Final </a:t>
            </a:r>
            <a:r>
              <a:rPr lang="en-US" altLang="zh-CN" sz="1200" i="1" dirty="0">
                <a:solidFill>
                  <a:srgbClr val="00B0F0"/>
                </a:solidFill>
              </a:rPr>
              <a:t>beam parameters at BC1</a:t>
            </a:r>
            <a:endParaRPr lang="de-CH" sz="1200" i="1" dirty="0">
              <a:solidFill>
                <a:srgbClr val="00B0F0"/>
              </a:solidFill>
            </a:endParaRPr>
          </a:p>
        </p:txBody>
      </p:sp>
    </p:spTree>
    <p:extLst>
      <p:ext uri="{BB962C8B-B14F-4D97-AF65-F5344CB8AC3E}">
        <p14:creationId xmlns:p14="http://schemas.microsoft.com/office/powerpoint/2010/main" val="3257478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a:xfrm>
            <a:off x="1614487" y="6404573"/>
            <a:ext cx="1745209" cy="144016"/>
          </a:xfrm>
        </p:spPr>
        <p:txBody>
          <a:bodyPr/>
          <a:lstStyle/>
          <a:p>
            <a:r>
              <a:rPr lang="de-CH" dirty="0"/>
              <a:t>Paul Scherrer Institute PSI</a:t>
            </a:r>
          </a:p>
        </p:txBody>
      </p:sp>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191344" y="94632"/>
            <a:ext cx="11737304" cy="414400"/>
          </a:xfrm>
        </p:spPr>
        <p:txBody>
          <a:bodyPr/>
          <a:lstStyle/>
          <a:p>
            <a:r>
              <a:rPr lang="en-GB" sz="2400" noProof="0" dirty="0"/>
              <a:t>Linac1 </a:t>
            </a:r>
            <a:r>
              <a:rPr lang="en-GB" sz="2400" dirty="0"/>
              <a:t>Setup and Control</a:t>
            </a:r>
            <a:endParaRPr lang="en-GB" sz="2400"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13.05.25</a:t>
            </a:fld>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13</a:t>
            </a:fld>
            <a:endParaRPr lang="de-CH" dirty="0"/>
          </a:p>
        </p:txBody>
      </p:sp>
      <p:sp>
        <p:nvSpPr>
          <p:cNvPr id="12" name="TextBox 11">
            <a:extLst>
              <a:ext uri="{FF2B5EF4-FFF2-40B4-BE49-F238E27FC236}">
                <a16:creationId xmlns:a16="http://schemas.microsoft.com/office/drawing/2014/main" id="{2DDAA3D4-983C-FDDB-A89F-61CB473910EA}"/>
              </a:ext>
            </a:extLst>
          </p:cNvPr>
          <p:cNvSpPr txBox="1"/>
          <p:nvPr/>
        </p:nvSpPr>
        <p:spPr>
          <a:xfrm>
            <a:off x="83437" y="5075001"/>
            <a:ext cx="3599815" cy="1107996"/>
          </a:xfrm>
          <a:prstGeom prst="rect">
            <a:avLst/>
          </a:prstGeom>
          <a:noFill/>
        </p:spPr>
        <p:txBody>
          <a:bodyPr wrap="square" lIns="0" tIns="0" rIns="0" bIns="0" rtlCol="0">
            <a:spAutoFit/>
          </a:bodyPr>
          <a:lstStyle/>
          <a:p>
            <a:r>
              <a:rPr lang="en-US" sz="1200" dirty="0"/>
              <a:t>1. Initial RF pulse waveforms and beam parameters</a:t>
            </a:r>
          </a:p>
          <a:p>
            <a:pPr marL="357188" lvl="1" indent="-136525">
              <a:buFont typeface="Arial" panose="020B0604020202020204" pitchFamily="34" charset="0"/>
              <a:buChar char="•"/>
            </a:pPr>
            <a:r>
              <a:rPr lang="en-US" sz="1200" dirty="0"/>
              <a:t>Delay optimized to let Bunch3 with larger energy than Bunch1 (give headroom for step tuning)</a:t>
            </a:r>
          </a:p>
          <a:p>
            <a:pPr marL="357188" lvl="1" indent="-136525">
              <a:buFont typeface="Arial" panose="020B0604020202020204" pitchFamily="34" charset="0"/>
              <a:buChar char="•"/>
            </a:pPr>
            <a:r>
              <a:rPr lang="en-US" sz="1200" dirty="0"/>
              <a:t>Bunch1 ACC volt reduction </a:t>
            </a:r>
            <a:r>
              <a:rPr lang="de-CH" sz="1200" dirty="0"/>
              <a:t>~57 MV, </a:t>
            </a:r>
            <a:r>
              <a:rPr lang="de-CH" sz="1200" dirty="0" err="1"/>
              <a:t>energy</a:t>
            </a:r>
            <a:r>
              <a:rPr lang="de-CH" sz="1200" dirty="0"/>
              <a:t> </a:t>
            </a:r>
            <a:r>
              <a:rPr lang="de-CH" sz="1200" dirty="0" err="1"/>
              <a:t>reduction</a:t>
            </a:r>
            <a:r>
              <a:rPr lang="de-CH" sz="1200" dirty="0"/>
              <a:t> ~53 MeV </a:t>
            </a:r>
            <a:r>
              <a:rPr lang="de-CH" sz="1200" dirty="0" err="1"/>
              <a:t>compared</a:t>
            </a:r>
            <a:r>
              <a:rPr lang="de-CH" sz="1200" dirty="0"/>
              <a:t> </a:t>
            </a:r>
            <a:r>
              <a:rPr lang="de-CH" sz="1200" dirty="0" err="1"/>
              <a:t>to</a:t>
            </a:r>
            <a:r>
              <a:rPr lang="de-CH" sz="1200" dirty="0"/>
              <a:t> single-</a:t>
            </a:r>
            <a:r>
              <a:rPr lang="de-CH" sz="1200" dirty="0" err="1"/>
              <a:t>bunch</a:t>
            </a:r>
            <a:r>
              <a:rPr lang="de-CH" sz="1200" dirty="0"/>
              <a:t> </a:t>
            </a:r>
            <a:r>
              <a:rPr lang="de-CH" sz="1200" dirty="0" err="1"/>
              <a:t>case</a:t>
            </a:r>
            <a:r>
              <a:rPr lang="de-CH" sz="1200" dirty="0"/>
              <a:t> </a:t>
            </a:r>
            <a:r>
              <a:rPr lang="de-CH" sz="1200" dirty="0" err="1"/>
              <a:t>with</a:t>
            </a:r>
            <a:r>
              <a:rPr lang="de-CH" sz="1200" dirty="0"/>
              <a:t> </a:t>
            </a:r>
            <a:r>
              <a:rPr lang="de-CH" sz="1200" dirty="0" err="1"/>
              <a:t>peak</a:t>
            </a:r>
            <a:r>
              <a:rPr lang="de-CH" sz="1200" dirty="0"/>
              <a:t> </a:t>
            </a:r>
            <a:r>
              <a:rPr lang="de-CH" sz="1200" dirty="0" err="1"/>
              <a:t>acceleration</a:t>
            </a:r>
            <a:endParaRPr lang="en-US" sz="1200" dirty="0"/>
          </a:p>
        </p:txBody>
      </p:sp>
      <p:sp>
        <p:nvSpPr>
          <p:cNvPr id="18" name="Arrow: Right 17">
            <a:extLst>
              <a:ext uri="{FF2B5EF4-FFF2-40B4-BE49-F238E27FC236}">
                <a16:creationId xmlns:a16="http://schemas.microsoft.com/office/drawing/2014/main" id="{ED4343D2-CAF0-3D75-77A5-FC604FAF7E92}"/>
              </a:ext>
            </a:extLst>
          </p:cNvPr>
          <p:cNvSpPr/>
          <p:nvPr/>
        </p:nvSpPr>
        <p:spPr>
          <a:xfrm>
            <a:off x="3683252" y="2368504"/>
            <a:ext cx="216024" cy="216024"/>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25" name="TextBox 24">
            <a:extLst>
              <a:ext uri="{FF2B5EF4-FFF2-40B4-BE49-F238E27FC236}">
                <a16:creationId xmlns:a16="http://schemas.microsoft.com/office/drawing/2014/main" id="{7B221554-1517-6BCF-EB09-B87289ABFECB}"/>
              </a:ext>
            </a:extLst>
          </p:cNvPr>
          <p:cNvSpPr txBox="1"/>
          <p:nvPr/>
        </p:nvSpPr>
        <p:spPr>
          <a:xfrm>
            <a:off x="3858746" y="5085423"/>
            <a:ext cx="3599815" cy="553998"/>
          </a:xfrm>
          <a:prstGeom prst="rect">
            <a:avLst/>
          </a:prstGeom>
          <a:noFill/>
        </p:spPr>
        <p:txBody>
          <a:bodyPr wrap="square" lIns="0" tIns="0" rIns="0" bIns="0" rtlCol="0">
            <a:spAutoFit/>
          </a:bodyPr>
          <a:lstStyle/>
          <a:p>
            <a:r>
              <a:rPr lang="en-US" sz="1200" dirty="0"/>
              <a:t>2. Equalize Bunch3 and Bunch1 with Step2+Step3  </a:t>
            </a:r>
          </a:p>
          <a:p>
            <a:r>
              <a:rPr lang="en-US" sz="1200" dirty="0"/>
              <a:t>     (with same settings to emulate a 42ns step)</a:t>
            </a:r>
          </a:p>
          <a:p>
            <a:pPr marL="357188" lvl="1" indent="-136525">
              <a:buFont typeface="Arial" panose="020B0604020202020204" pitchFamily="34" charset="0"/>
              <a:buChar char="•"/>
            </a:pPr>
            <a:r>
              <a:rPr lang="en-US" sz="1200" dirty="0"/>
              <a:t>Bunch2 energy is ~37 MeV higher</a:t>
            </a:r>
          </a:p>
        </p:txBody>
      </p:sp>
      <p:sp>
        <p:nvSpPr>
          <p:cNvPr id="28" name="TextBox 27">
            <a:extLst>
              <a:ext uri="{FF2B5EF4-FFF2-40B4-BE49-F238E27FC236}">
                <a16:creationId xmlns:a16="http://schemas.microsoft.com/office/drawing/2014/main" id="{13C4FD3C-F803-B0DD-AF0D-7F3121150F5B}"/>
              </a:ext>
            </a:extLst>
          </p:cNvPr>
          <p:cNvSpPr txBox="1"/>
          <p:nvPr/>
        </p:nvSpPr>
        <p:spPr>
          <a:xfrm>
            <a:off x="3880407" y="5746887"/>
            <a:ext cx="6896114" cy="923330"/>
          </a:xfrm>
          <a:prstGeom prst="rect">
            <a:avLst/>
          </a:prstGeom>
          <a:solidFill>
            <a:schemeClr val="bg1">
              <a:lumMod val="95000"/>
            </a:schemeClr>
          </a:solidFill>
        </p:spPr>
        <p:txBody>
          <a:bodyPr wrap="square" lIns="0" tIns="0" rIns="0" bIns="0" rtlCol="0">
            <a:spAutoFit/>
          </a:bodyPr>
          <a:lstStyle/>
          <a:p>
            <a:r>
              <a:rPr lang="en-US" sz="1200" dirty="0"/>
              <a:t>When tuning the Bunch3 phase by ±1°  with the 42ns step while keeping the Bunch3 energy unchanged, the ACC voltage of Bunch2 changes by ~10MV peak-to-peak, and its ACC phase changes by ~0.5 deg peak-to-peak, resulting in an energy change of ~0.3 MeV. This is within the 1 % acceptance (~30 MeV) of the switchyard. Therefore, with this bunch assignment case, we can tune Bunch3 (for Porthos) with the longer (42ns) step and leave the effects on Bunch2 compensated by the “Tuning XB”. </a:t>
            </a:r>
            <a:endParaRPr lang="de-CH" sz="1200" dirty="0"/>
          </a:p>
        </p:txBody>
      </p:sp>
      <p:sp>
        <p:nvSpPr>
          <p:cNvPr id="30" name="Content Placeholder 2">
            <a:extLst>
              <a:ext uri="{FF2B5EF4-FFF2-40B4-BE49-F238E27FC236}">
                <a16:creationId xmlns:a16="http://schemas.microsoft.com/office/drawing/2014/main" id="{ACFD343F-751D-65F1-4229-C2A20F0AA1A2}"/>
              </a:ext>
            </a:extLst>
          </p:cNvPr>
          <p:cNvSpPr>
            <a:spLocks noGrp="1"/>
          </p:cNvSpPr>
          <p:nvPr>
            <p:ph idx="1"/>
          </p:nvPr>
        </p:nvSpPr>
        <p:spPr>
          <a:xfrm>
            <a:off x="7691505" y="3836488"/>
            <a:ext cx="4212462" cy="1728193"/>
          </a:xfrm>
        </p:spPr>
        <p:txBody>
          <a:bodyPr>
            <a:noAutofit/>
          </a:bodyPr>
          <a:lstStyle/>
          <a:p>
            <a:pPr marL="182563" indent="-182563">
              <a:lnSpc>
                <a:spcPct val="100000"/>
              </a:lnSpc>
              <a:spcBef>
                <a:spcPts val="100"/>
              </a:spcBef>
              <a:spcAft>
                <a:spcPts val="100"/>
              </a:spcAft>
              <a:buFont typeface="Wingdings" panose="05000000000000000000" pitchFamily="2" charset="2"/>
              <a:buChar char="§"/>
            </a:pPr>
            <a:r>
              <a:rPr lang="en-US" sz="1400" b="1" dirty="0"/>
              <a:t>Beam-based Feedback</a:t>
            </a:r>
          </a:p>
          <a:p>
            <a:pPr marL="449263" lvl="2" indent="-168275">
              <a:spcBef>
                <a:spcPts val="100"/>
              </a:spcBef>
              <a:spcAft>
                <a:spcPts val="100"/>
              </a:spcAft>
              <a:buFont typeface="Wingdings" panose="05000000000000000000" pitchFamily="2" charset="2"/>
              <a:buChar char="§"/>
            </a:pPr>
            <a:r>
              <a:rPr lang="en-US" sz="1200" dirty="0">
                <a:solidFill>
                  <a:srgbClr val="0070C0"/>
                </a:solidFill>
              </a:rPr>
              <a:t>Bunch1</a:t>
            </a:r>
            <a:r>
              <a:rPr lang="en-US" sz="1200" dirty="0"/>
              <a:t>: BC2 energy and compression FB by acting on the entire pulse of Linac1 stations. </a:t>
            </a:r>
          </a:p>
          <a:p>
            <a:pPr marL="449263" lvl="2" indent="-168275">
              <a:spcBef>
                <a:spcPts val="100"/>
              </a:spcBef>
              <a:spcAft>
                <a:spcPts val="100"/>
              </a:spcAft>
              <a:buFont typeface="Wingdings" panose="05000000000000000000" pitchFamily="2" charset="2"/>
              <a:buChar char="§"/>
            </a:pPr>
            <a:r>
              <a:rPr lang="en-US" sz="1200" dirty="0">
                <a:solidFill>
                  <a:srgbClr val="0070C0"/>
                </a:solidFill>
              </a:rPr>
              <a:t>Bunch2</a:t>
            </a:r>
            <a:r>
              <a:rPr lang="en-US" sz="1200" dirty="0"/>
              <a:t>: BC2 energy and compression FB by acting on the Step2+Step3 (combined to be a 42ns step) of Linac1 stations. </a:t>
            </a:r>
          </a:p>
          <a:p>
            <a:pPr marL="449263" lvl="2" indent="-168275">
              <a:spcBef>
                <a:spcPts val="100"/>
              </a:spcBef>
              <a:spcAft>
                <a:spcPts val="100"/>
              </a:spcAft>
              <a:buFont typeface="Wingdings" panose="05000000000000000000" pitchFamily="2" charset="2"/>
              <a:buChar char="§"/>
            </a:pPr>
            <a:r>
              <a:rPr lang="en-US" sz="1200" dirty="0">
                <a:solidFill>
                  <a:srgbClr val="0070C0"/>
                </a:solidFill>
              </a:rPr>
              <a:t>Bunch3</a:t>
            </a:r>
            <a:r>
              <a:rPr lang="en-US" sz="1200" dirty="0"/>
              <a:t>: AT-BC energy and compression FB by acting on the Tuning XB station. </a:t>
            </a:r>
          </a:p>
          <a:p>
            <a:pPr lvl="1" indent="0">
              <a:spcBef>
                <a:spcPts val="100"/>
              </a:spcBef>
              <a:spcAft>
                <a:spcPts val="100"/>
              </a:spcAft>
              <a:buNone/>
            </a:pPr>
            <a:endParaRPr lang="en-US" sz="1400" b="1" dirty="0"/>
          </a:p>
          <a:p>
            <a:pPr lvl="1" indent="0">
              <a:spcBef>
                <a:spcPts val="100"/>
              </a:spcBef>
              <a:spcAft>
                <a:spcPts val="100"/>
              </a:spcAft>
              <a:buNone/>
            </a:pPr>
            <a:endParaRPr lang="en-US" sz="1200" dirty="0"/>
          </a:p>
        </p:txBody>
      </p:sp>
      <p:pic>
        <p:nvPicPr>
          <p:cNvPr id="10" name="Picture 9">
            <a:extLst>
              <a:ext uri="{FF2B5EF4-FFF2-40B4-BE49-F238E27FC236}">
                <a16:creationId xmlns:a16="http://schemas.microsoft.com/office/drawing/2014/main" id="{8311431D-6B01-8E8F-B32F-AF3436823AEF}"/>
              </a:ext>
            </a:extLst>
          </p:cNvPr>
          <p:cNvPicPr>
            <a:picLocks noChangeAspect="1"/>
          </p:cNvPicPr>
          <p:nvPr/>
        </p:nvPicPr>
        <p:blipFill>
          <a:blip r:embed="rId2"/>
          <a:stretch>
            <a:fillRect/>
          </a:stretch>
        </p:blipFill>
        <p:spPr>
          <a:xfrm>
            <a:off x="63320" y="506492"/>
            <a:ext cx="3599815" cy="3970655"/>
          </a:xfrm>
          <a:prstGeom prst="rect">
            <a:avLst/>
          </a:prstGeom>
        </p:spPr>
      </p:pic>
      <p:pic>
        <p:nvPicPr>
          <p:cNvPr id="11" name="Picture 10">
            <a:extLst>
              <a:ext uri="{FF2B5EF4-FFF2-40B4-BE49-F238E27FC236}">
                <a16:creationId xmlns:a16="http://schemas.microsoft.com/office/drawing/2014/main" id="{A724BA1C-C2BF-B8D8-DEBE-5FCC3B4E0EEA}"/>
              </a:ext>
            </a:extLst>
          </p:cNvPr>
          <p:cNvPicPr>
            <a:picLocks noChangeAspect="1"/>
          </p:cNvPicPr>
          <p:nvPr/>
        </p:nvPicPr>
        <p:blipFill>
          <a:blip r:embed="rId3"/>
          <a:stretch>
            <a:fillRect/>
          </a:stretch>
        </p:blipFill>
        <p:spPr>
          <a:xfrm>
            <a:off x="78639" y="4528671"/>
            <a:ext cx="3609409" cy="517486"/>
          </a:xfrm>
          <a:prstGeom prst="rect">
            <a:avLst/>
          </a:prstGeom>
        </p:spPr>
      </p:pic>
      <p:pic>
        <p:nvPicPr>
          <p:cNvPr id="13" name="Picture 12">
            <a:extLst>
              <a:ext uri="{FF2B5EF4-FFF2-40B4-BE49-F238E27FC236}">
                <a16:creationId xmlns:a16="http://schemas.microsoft.com/office/drawing/2014/main" id="{412B1DD0-B1E6-BBC9-83BE-338D09FF621A}"/>
              </a:ext>
            </a:extLst>
          </p:cNvPr>
          <p:cNvPicPr>
            <a:picLocks noChangeAspect="1"/>
          </p:cNvPicPr>
          <p:nvPr/>
        </p:nvPicPr>
        <p:blipFill>
          <a:blip r:embed="rId4"/>
          <a:stretch>
            <a:fillRect/>
          </a:stretch>
        </p:blipFill>
        <p:spPr>
          <a:xfrm>
            <a:off x="3880407" y="506492"/>
            <a:ext cx="3599815" cy="3965575"/>
          </a:xfrm>
          <a:prstGeom prst="rect">
            <a:avLst/>
          </a:prstGeom>
        </p:spPr>
      </p:pic>
      <p:pic>
        <p:nvPicPr>
          <p:cNvPr id="14" name="Picture 13">
            <a:extLst>
              <a:ext uri="{FF2B5EF4-FFF2-40B4-BE49-F238E27FC236}">
                <a16:creationId xmlns:a16="http://schemas.microsoft.com/office/drawing/2014/main" id="{9070D2A9-F8ED-4544-F1FE-13FC4E69DD40}"/>
              </a:ext>
            </a:extLst>
          </p:cNvPr>
          <p:cNvPicPr>
            <a:picLocks noChangeAspect="1"/>
          </p:cNvPicPr>
          <p:nvPr/>
        </p:nvPicPr>
        <p:blipFill>
          <a:blip r:embed="rId5"/>
          <a:stretch>
            <a:fillRect/>
          </a:stretch>
        </p:blipFill>
        <p:spPr>
          <a:xfrm>
            <a:off x="3880407" y="4534815"/>
            <a:ext cx="3618739" cy="487859"/>
          </a:xfrm>
          <a:prstGeom prst="rect">
            <a:avLst/>
          </a:prstGeom>
        </p:spPr>
      </p:pic>
      <p:pic>
        <p:nvPicPr>
          <p:cNvPr id="16" name="Picture 15">
            <a:extLst>
              <a:ext uri="{FF2B5EF4-FFF2-40B4-BE49-F238E27FC236}">
                <a16:creationId xmlns:a16="http://schemas.microsoft.com/office/drawing/2014/main" id="{3764B05B-E15E-B066-E3DF-C8128AA596FB}"/>
              </a:ext>
            </a:extLst>
          </p:cNvPr>
          <p:cNvPicPr>
            <a:picLocks noChangeAspect="1"/>
          </p:cNvPicPr>
          <p:nvPr/>
        </p:nvPicPr>
        <p:blipFill>
          <a:blip r:embed="rId6"/>
          <a:stretch>
            <a:fillRect/>
          </a:stretch>
        </p:blipFill>
        <p:spPr>
          <a:xfrm>
            <a:off x="7564069" y="731774"/>
            <a:ext cx="4580603" cy="2922508"/>
          </a:xfrm>
          <a:prstGeom prst="rect">
            <a:avLst/>
          </a:prstGeom>
          <a:solidFill>
            <a:schemeClr val="bg1"/>
          </a:solidFill>
        </p:spPr>
      </p:pic>
    </p:spTree>
    <p:extLst>
      <p:ext uri="{BB962C8B-B14F-4D97-AF65-F5344CB8AC3E}">
        <p14:creationId xmlns:p14="http://schemas.microsoft.com/office/powerpoint/2010/main" val="1934513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414400"/>
          </a:xfrm>
        </p:spPr>
        <p:txBody>
          <a:bodyPr/>
          <a:lstStyle/>
          <a:p>
            <a:r>
              <a:rPr lang="en-GB" noProof="0" dirty="0"/>
              <a:t>Preliminary Conclusions and Outlook for LLRF</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13.05.25</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14</a:t>
            </a:fld>
            <a:endParaRPr lang="de-CH" dirty="0"/>
          </a:p>
        </p:txBody>
      </p:sp>
      <p:sp>
        <p:nvSpPr>
          <p:cNvPr id="3" name="Content Placeholder 2">
            <a:extLst>
              <a:ext uri="{FF2B5EF4-FFF2-40B4-BE49-F238E27FC236}">
                <a16:creationId xmlns:a16="http://schemas.microsoft.com/office/drawing/2014/main" id="{AE89BAEB-86E2-DF64-107F-7E7EAA434644}"/>
              </a:ext>
            </a:extLst>
          </p:cNvPr>
          <p:cNvSpPr>
            <a:spLocks noGrp="1"/>
          </p:cNvSpPr>
          <p:nvPr>
            <p:ph idx="1"/>
          </p:nvPr>
        </p:nvSpPr>
        <p:spPr>
          <a:xfrm>
            <a:off x="587388" y="908720"/>
            <a:ext cx="11017224" cy="4320480"/>
          </a:xfrm>
        </p:spPr>
        <p:txBody>
          <a:bodyPr>
            <a:noAutofit/>
          </a:bodyPr>
          <a:lstStyle/>
          <a:p>
            <a:pPr lvl="1" indent="0">
              <a:spcBef>
                <a:spcPts val="300"/>
              </a:spcBef>
              <a:spcAft>
                <a:spcPts val="300"/>
              </a:spcAft>
              <a:buNone/>
            </a:pPr>
            <a:r>
              <a:rPr lang="en-US" sz="1800" b="1" u="sng" dirty="0"/>
              <a:t>Preliminary Conclusions</a:t>
            </a:r>
            <a:r>
              <a:rPr lang="en-US" sz="1800" dirty="0"/>
              <a:t>:</a:t>
            </a:r>
          </a:p>
          <a:p>
            <a:pPr marL="594900" lvl="1" indent="-342900">
              <a:spcBef>
                <a:spcPts val="300"/>
              </a:spcBef>
              <a:spcAft>
                <a:spcPts val="300"/>
              </a:spcAft>
              <a:buFont typeface="+mj-lt"/>
              <a:buAutoNum type="arabicPeriod"/>
            </a:pPr>
            <a:r>
              <a:rPr lang="en-US" sz="1800" dirty="0"/>
              <a:t>It is very likely to be feasible to control and tune three bunches for the new machine layout. </a:t>
            </a:r>
          </a:p>
          <a:p>
            <a:pPr marL="594900" lvl="1" indent="-342900">
              <a:spcBef>
                <a:spcPts val="300"/>
              </a:spcBef>
              <a:spcAft>
                <a:spcPts val="300"/>
              </a:spcAft>
              <a:buFont typeface="+mj-lt"/>
              <a:buAutoNum type="arabicPeriod"/>
            </a:pPr>
            <a:r>
              <a:rPr lang="en-US" sz="1800" dirty="0"/>
              <a:t>The bunch assignment (Bunch1 -&gt; Armas, Bunch2 -&gt; Athos, Bunch3 -&gt; Porthos) is preferred considering the easy solution of resonant kicker and larger tuning range for C-band RF stations. </a:t>
            </a:r>
          </a:p>
          <a:p>
            <a:pPr marL="594900" lvl="1" indent="-342900">
              <a:spcBef>
                <a:spcPts val="300"/>
              </a:spcBef>
              <a:spcAft>
                <a:spcPts val="300"/>
              </a:spcAft>
              <a:buFont typeface="+mj-lt"/>
              <a:buAutoNum type="arabicPeriod"/>
            </a:pPr>
            <a:r>
              <a:rPr lang="en-US" sz="1800" dirty="0"/>
              <a:t>Injector RF stations should be able to produce a flat RF pulse, therefore, no RF pulse compressors installed. </a:t>
            </a:r>
          </a:p>
          <a:p>
            <a:pPr marL="594900" lvl="1" indent="-342900">
              <a:spcBef>
                <a:spcPts val="300"/>
              </a:spcBef>
              <a:spcAft>
                <a:spcPts val="300"/>
              </a:spcAft>
              <a:buFont typeface="+mj-lt"/>
              <a:buAutoNum type="arabicPeriod"/>
            </a:pPr>
            <a:r>
              <a:rPr lang="en-US" sz="1800" dirty="0"/>
              <a:t>The AT-BC scheme relaxes the control of C-band stations, allowing different beam energy for Athos at the switchyard. </a:t>
            </a:r>
          </a:p>
          <a:p>
            <a:pPr marL="594900" lvl="1" indent="-342900">
              <a:spcBef>
                <a:spcPts val="300"/>
              </a:spcBef>
              <a:spcAft>
                <a:spcPts val="300"/>
              </a:spcAft>
              <a:buFont typeface="+mj-lt"/>
              <a:buAutoNum type="arabicPeriod"/>
            </a:pPr>
            <a:endParaRPr lang="en-US" sz="1800" dirty="0"/>
          </a:p>
          <a:p>
            <a:pPr lvl="1" indent="0">
              <a:spcBef>
                <a:spcPts val="300"/>
              </a:spcBef>
              <a:spcAft>
                <a:spcPts val="300"/>
              </a:spcAft>
              <a:buNone/>
            </a:pPr>
            <a:r>
              <a:rPr lang="en-US" sz="1800" b="1" u="sng" dirty="0"/>
              <a:t>Outlook</a:t>
            </a:r>
            <a:r>
              <a:rPr lang="en-US" sz="1800" dirty="0"/>
              <a:t>:</a:t>
            </a:r>
          </a:p>
          <a:p>
            <a:pPr marL="537750" lvl="1" indent="-285750">
              <a:spcBef>
                <a:spcPts val="300"/>
              </a:spcBef>
              <a:spcAft>
                <a:spcPts val="300"/>
              </a:spcAft>
            </a:pPr>
            <a:r>
              <a:rPr lang="en-US" sz="1800" dirty="0"/>
              <a:t>Test the tuning methods and feedback algorithms with SwissFEL 2-Bunch operation.</a:t>
            </a:r>
          </a:p>
          <a:p>
            <a:pPr marL="537750" lvl="1" indent="-285750">
              <a:spcBef>
                <a:spcPts val="300"/>
              </a:spcBef>
              <a:spcAft>
                <a:spcPts val="300"/>
              </a:spcAft>
            </a:pPr>
            <a:r>
              <a:rPr lang="en-US" sz="1800" dirty="0"/>
              <a:t>Further study of 3-Bunch operation methods with simulation for the new machine layout. </a:t>
            </a:r>
          </a:p>
          <a:p>
            <a:pPr marL="537750" lvl="1" indent="-285750">
              <a:spcBef>
                <a:spcPts val="300"/>
              </a:spcBef>
              <a:spcAft>
                <a:spcPts val="300"/>
              </a:spcAft>
            </a:pPr>
            <a:r>
              <a:rPr lang="en-US" sz="1800" dirty="0"/>
              <a:t>Upgrade the existing 2-Bunch operation software based on the progress.</a:t>
            </a:r>
          </a:p>
        </p:txBody>
      </p:sp>
    </p:spTree>
    <p:extLst>
      <p:ext uri="{BB962C8B-B14F-4D97-AF65-F5344CB8AC3E}">
        <p14:creationId xmlns:p14="http://schemas.microsoft.com/office/powerpoint/2010/main" val="2180967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68C63-3C1C-2370-0029-337BE6D0156C}"/>
            </a:ext>
          </a:extLst>
        </p:cNvPr>
        <p:cNvGrpSpPr/>
        <p:nvPr/>
      </p:nvGrpSpPr>
      <p:grpSpPr>
        <a:xfrm>
          <a:off x="0" y="0"/>
          <a:ext cx="0" cy="0"/>
          <a:chOff x="0" y="0"/>
          <a:chExt cx="0" cy="0"/>
        </a:xfrm>
      </p:grpSpPr>
      <p:sp>
        <p:nvSpPr>
          <p:cNvPr id="2" name="Inhaltsplatzhalter 1">
            <a:extLst>
              <a:ext uri="{FF2B5EF4-FFF2-40B4-BE49-F238E27FC236}">
                <a16:creationId xmlns:a16="http://schemas.microsoft.com/office/drawing/2014/main" id="{1ACB6802-F1FF-3EE0-550C-93EE467073AA}"/>
              </a:ext>
            </a:extLst>
          </p:cNvPr>
          <p:cNvSpPr>
            <a:spLocks noGrp="1"/>
          </p:cNvSpPr>
          <p:nvPr>
            <p:ph idx="1"/>
          </p:nvPr>
        </p:nvSpPr>
        <p:spPr>
          <a:xfrm>
            <a:off x="623392" y="1221840"/>
            <a:ext cx="11233323" cy="4932548"/>
          </a:xfrm>
        </p:spPr>
        <p:txBody>
          <a:bodyPr/>
          <a:lstStyle/>
          <a:p>
            <a:r>
              <a:rPr lang="en-GB" b="1" noProof="0" dirty="0"/>
              <a:t>Increase of the Linac Energy</a:t>
            </a:r>
            <a:endParaRPr lang="en-GB" noProof="0" dirty="0"/>
          </a:p>
          <a:p>
            <a:pPr marL="342900" indent="-342900">
              <a:buFont typeface="Arial" panose="020B0604020202020204" pitchFamily="34" charset="0"/>
              <a:buChar char="•"/>
            </a:pPr>
            <a:r>
              <a:rPr lang="en-GB" sz="1800" noProof="0" dirty="0"/>
              <a:t>C-band TDSs will be relocated downstream of the Aramis undulator. However, a question remains: should we use a C-band or an X-band TDS?</a:t>
            </a:r>
          </a:p>
          <a:p>
            <a:pPr marL="342900" indent="-342900">
              <a:buFont typeface="Arial" panose="020B0604020202020204" pitchFamily="34" charset="0"/>
              <a:buChar char="•"/>
            </a:pPr>
            <a:r>
              <a:rPr lang="en-GB" sz="1800" noProof="0" dirty="0"/>
              <a:t>For the energy upgrade, there are two main options under consideration:</a:t>
            </a:r>
          </a:p>
          <a:p>
            <a:pPr marL="594900" lvl="1" indent="-342900">
              <a:buFont typeface="Wingdings" pitchFamily="2" charset="2"/>
              <a:buChar char="ü"/>
            </a:pPr>
            <a:r>
              <a:rPr lang="en-GB" sz="1800" noProof="0" dirty="0"/>
              <a:t>Increase the energy in Linac 3.</a:t>
            </a:r>
          </a:p>
          <a:p>
            <a:pPr marL="594900" lvl="1" indent="-342900">
              <a:buFont typeface="Wingdings" pitchFamily="2" charset="2"/>
              <a:buChar char="ü"/>
            </a:pPr>
            <a:r>
              <a:rPr lang="en-GB" sz="1800" noProof="0" dirty="0"/>
              <a:t>Install a dedicated 1 GeV linac for Porthos, which would require an additional klystron gallery.</a:t>
            </a:r>
          </a:p>
          <a:p>
            <a:pPr marL="594900" lvl="1" indent="-342900">
              <a:buFont typeface="Wingdings" pitchFamily="2" charset="2"/>
              <a:buChar char="ü"/>
            </a:pPr>
            <a:r>
              <a:rPr lang="en-GB" sz="1800" dirty="0">
                <a:sym typeface="Wingdings" pitchFamily="2" charset="2"/>
              </a:rPr>
              <a:t>B</a:t>
            </a:r>
            <a:r>
              <a:rPr lang="en-GB" sz="1800" noProof="0" dirty="0" err="1"/>
              <a:t>est</a:t>
            </a:r>
            <a:r>
              <a:rPr lang="en-GB" sz="1800" noProof="0" dirty="0"/>
              <a:t> solution (?) to enable independent operation of Aramis and Athos is to increase the energy in the existing linacs and add a dedicated linac in the Porthos transfer line.</a:t>
            </a:r>
          </a:p>
          <a:p>
            <a:r>
              <a:rPr lang="en-GB" b="1" noProof="0" dirty="0"/>
              <a:t>Injector upgrade </a:t>
            </a:r>
            <a:endParaRPr lang="en-GB" noProof="0" dirty="0"/>
          </a:p>
          <a:p>
            <a:pPr marL="342900" indent="-342900">
              <a:buFont typeface="Arial" panose="020B0604020202020204" pitchFamily="34" charset="0"/>
              <a:buChar char="•"/>
            </a:pPr>
            <a:r>
              <a:rPr lang="en-GB" sz="1800" noProof="0" dirty="0"/>
              <a:t>BC1 has to be moved upstream. New RF stations are already planned in EMI22+, and FERMI-type RF structures are currently under development.</a:t>
            </a:r>
          </a:p>
          <a:p>
            <a:pPr marL="342900" indent="-342900">
              <a:buFont typeface="Arial" panose="020B0604020202020204" pitchFamily="34" charset="0"/>
              <a:buChar char="•"/>
            </a:pPr>
            <a:r>
              <a:rPr lang="en-GB" sz="1800" noProof="0" dirty="0"/>
              <a:t>For 3-bunch operation, RF pulse compression </a:t>
            </a:r>
            <a:r>
              <a:rPr lang="en-GB" sz="1800" dirty="0"/>
              <a:t>cannot be used</a:t>
            </a:r>
            <a:r>
              <a:rPr lang="en-GB" sz="1800" noProof="0" dirty="0"/>
              <a:t>. </a:t>
            </a:r>
            <a:r>
              <a:rPr lang="en-GB" sz="1800" dirty="0"/>
              <a:t>Some</a:t>
            </a:r>
            <a:r>
              <a:rPr lang="en-GB" sz="1800" noProof="0" dirty="0"/>
              <a:t> solutions are under discussion, with the constraint that the beam energy at BC1 must exceed 300 MeV.</a:t>
            </a:r>
          </a:p>
          <a:p>
            <a:pPr marL="342900" indent="-342900">
              <a:buFont typeface="Arial" panose="020B0604020202020204" pitchFamily="34" charset="0"/>
              <a:buChar char="•"/>
            </a:pPr>
            <a:r>
              <a:rPr lang="en-GB" sz="1800" noProof="0" dirty="0"/>
              <a:t>Regarding a potential new electron source, two options are being considered: a C-band TW gun or the existing SwissFEL RF gun with a chirping RF cavity. The goal is to achieve a 2-3x increase in peak current.</a:t>
            </a:r>
          </a:p>
        </p:txBody>
      </p:sp>
      <p:sp>
        <p:nvSpPr>
          <p:cNvPr id="3" name="Datumsplatzhalter 2">
            <a:extLst>
              <a:ext uri="{FF2B5EF4-FFF2-40B4-BE49-F238E27FC236}">
                <a16:creationId xmlns:a16="http://schemas.microsoft.com/office/drawing/2014/main" id="{A6A1188D-909D-39A9-4750-1E7F8D005CDB}"/>
              </a:ext>
            </a:extLst>
          </p:cNvPr>
          <p:cNvSpPr>
            <a:spLocks noGrp="1"/>
          </p:cNvSpPr>
          <p:nvPr>
            <p:ph type="dt" sz="half" idx="10"/>
          </p:nvPr>
        </p:nvSpPr>
        <p:spPr/>
        <p:txBody>
          <a:bodyPr/>
          <a:lstStyle/>
          <a:p>
            <a:fld id="{BC8ED1EB-9948-4A57-A4CD-5310D6463028}" type="datetime1">
              <a:rPr lang="de-CH" smtClean="0"/>
              <a:t>13.05.25</a:t>
            </a:fld>
            <a:endParaRPr lang="de-CH" dirty="0"/>
          </a:p>
        </p:txBody>
      </p:sp>
      <p:sp>
        <p:nvSpPr>
          <p:cNvPr id="4" name="Fußzeilenplatzhalter 3">
            <a:extLst>
              <a:ext uri="{FF2B5EF4-FFF2-40B4-BE49-F238E27FC236}">
                <a16:creationId xmlns:a16="http://schemas.microsoft.com/office/drawing/2014/main" id="{7D6849C0-A2DD-591B-6151-298F4B9C9704}"/>
              </a:ext>
            </a:extLst>
          </p:cNvPr>
          <p:cNvSpPr>
            <a:spLocks noGrp="1"/>
          </p:cNvSpPr>
          <p:nvPr>
            <p:ph type="ftr" sz="quarter" idx="11"/>
          </p:nvPr>
        </p:nvSpPr>
        <p:spPr/>
        <p:txBody>
          <a:bodyPr/>
          <a:lstStyle/>
          <a:p>
            <a:r>
              <a:rPr lang="en-US" dirty="0"/>
              <a:t>PSI Center for Accelerator Science and Engineering</a:t>
            </a:r>
            <a:endParaRPr lang="de-CH" dirty="0"/>
          </a:p>
        </p:txBody>
      </p:sp>
      <p:sp>
        <p:nvSpPr>
          <p:cNvPr id="5" name="Foliennummernplatzhalter 4">
            <a:extLst>
              <a:ext uri="{FF2B5EF4-FFF2-40B4-BE49-F238E27FC236}">
                <a16:creationId xmlns:a16="http://schemas.microsoft.com/office/drawing/2014/main" id="{B66D533C-7864-F5B2-5C3E-8853ED8C849C}"/>
              </a:ext>
            </a:extLst>
          </p:cNvPr>
          <p:cNvSpPr>
            <a:spLocks noGrp="1"/>
          </p:cNvSpPr>
          <p:nvPr>
            <p:ph type="sldNum" sz="quarter" idx="12"/>
          </p:nvPr>
        </p:nvSpPr>
        <p:spPr/>
        <p:txBody>
          <a:bodyPr/>
          <a:lstStyle/>
          <a:p>
            <a:fld id="{442AD375-037F-43D0-B059-5172DA06796A}" type="slidenum">
              <a:rPr lang="de-CH" smtClean="0"/>
              <a:pPr/>
              <a:t>2</a:t>
            </a:fld>
            <a:endParaRPr lang="de-CH" dirty="0"/>
          </a:p>
        </p:txBody>
      </p:sp>
      <p:sp>
        <p:nvSpPr>
          <p:cNvPr id="6" name="Titel 5">
            <a:extLst>
              <a:ext uri="{FF2B5EF4-FFF2-40B4-BE49-F238E27FC236}">
                <a16:creationId xmlns:a16="http://schemas.microsoft.com/office/drawing/2014/main" id="{BDA9E9C6-DEA6-E7B3-6EA9-EB627E57EE71}"/>
              </a:ext>
            </a:extLst>
          </p:cNvPr>
          <p:cNvSpPr>
            <a:spLocks noGrp="1"/>
          </p:cNvSpPr>
          <p:nvPr>
            <p:ph type="title"/>
          </p:nvPr>
        </p:nvSpPr>
        <p:spPr>
          <a:xfrm>
            <a:off x="623392" y="278296"/>
            <a:ext cx="8964613" cy="810444"/>
          </a:xfrm>
        </p:spPr>
        <p:txBody>
          <a:bodyPr/>
          <a:lstStyle/>
          <a:p>
            <a:r>
              <a:rPr lang="en-GB" noProof="0" dirty="0"/>
              <a:t>Requests for RF systems</a:t>
            </a:r>
            <a:br>
              <a:rPr lang="en-GB" noProof="0" dirty="0"/>
            </a:br>
            <a:r>
              <a:rPr lang="en-GB" sz="2000" b="0" noProof="0" dirty="0"/>
              <a:t>3-bunch operation covered by Z. Geng</a:t>
            </a:r>
          </a:p>
        </p:txBody>
      </p:sp>
    </p:spTree>
    <p:extLst>
      <p:ext uri="{BB962C8B-B14F-4D97-AF65-F5344CB8AC3E}">
        <p14:creationId xmlns:p14="http://schemas.microsoft.com/office/powerpoint/2010/main" val="2812535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4D469-9517-0802-813F-DD9F6143CC32}"/>
              </a:ext>
            </a:extLst>
          </p:cNvPr>
          <p:cNvSpPr>
            <a:spLocks noGrp="1"/>
          </p:cNvSpPr>
          <p:nvPr>
            <p:ph type="title"/>
          </p:nvPr>
        </p:nvSpPr>
        <p:spPr/>
        <p:txBody>
          <a:bodyPr/>
          <a:lstStyle/>
          <a:p>
            <a:endParaRPr lang="en-CH"/>
          </a:p>
        </p:txBody>
      </p:sp>
      <p:sp>
        <p:nvSpPr>
          <p:cNvPr id="3" name="Date Placeholder 2">
            <a:extLst>
              <a:ext uri="{FF2B5EF4-FFF2-40B4-BE49-F238E27FC236}">
                <a16:creationId xmlns:a16="http://schemas.microsoft.com/office/drawing/2014/main" id="{D3219506-3526-2D1B-0AF7-EAC1D103B451}"/>
              </a:ext>
            </a:extLst>
          </p:cNvPr>
          <p:cNvSpPr>
            <a:spLocks noGrp="1"/>
          </p:cNvSpPr>
          <p:nvPr>
            <p:ph type="dt" sz="half" idx="10"/>
          </p:nvPr>
        </p:nvSpPr>
        <p:spPr/>
        <p:txBody>
          <a:bodyPr/>
          <a:lstStyle/>
          <a:p>
            <a:fld id="{4240EAF5-CD0C-4FC0-AC99-7554DE12F6ED}" type="datetime1">
              <a:rPr lang="de-CH" noProof="0" smtClean="0"/>
              <a:t>13.05.25</a:t>
            </a:fld>
            <a:endParaRPr lang="en-GB" noProof="0" dirty="0"/>
          </a:p>
        </p:txBody>
      </p:sp>
      <p:sp>
        <p:nvSpPr>
          <p:cNvPr id="4" name="Footer Placeholder 3">
            <a:extLst>
              <a:ext uri="{FF2B5EF4-FFF2-40B4-BE49-F238E27FC236}">
                <a16:creationId xmlns:a16="http://schemas.microsoft.com/office/drawing/2014/main" id="{1C81689E-95E2-A550-1836-6D4C20850D76}"/>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C58FD11F-B764-3671-BE4F-D3412C5ECAF7}"/>
              </a:ext>
            </a:extLst>
          </p:cNvPr>
          <p:cNvSpPr>
            <a:spLocks noGrp="1"/>
          </p:cNvSpPr>
          <p:nvPr>
            <p:ph type="sldNum" sz="quarter" idx="12"/>
          </p:nvPr>
        </p:nvSpPr>
        <p:spPr/>
        <p:txBody>
          <a:bodyPr/>
          <a:lstStyle/>
          <a:p>
            <a:fld id="{442AD375-037F-43D0-B059-5172DA06796A}" type="slidenum">
              <a:rPr lang="en-GB" noProof="0" smtClean="0"/>
              <a:pPr/>
              <a:t>3</a:t>
            </a:fld>
            <a:endParaRPr lang="en-GB" noProof="0" dirty="0"/>
          </a:p>
        </p:txBody>
      </p:sp>
      <p:pic>
        <p:nvPicPr>
          <p:cNvPr id="7" name="Picture 6">
            <a:extLst>
              <a:ext uri="{FF2B5EF4-FFF2-40B4-BE49-F238E27FC236}">
                <a16:creationId xmlns:a16="http://schemas.microsoft.com/office/drawing/2014/main" id="{2B6D0275-52B4-AE64-45CF-293D6CD4ED1B}"/>
              </a:ext>
            </a:extLst>
          </p:cNvPr>
          <p:cNvPicPr>
            <a:picLocks noChangeAspect="1"/>
          </p:cNvPicPr>
          <p:nvPr/>
        </p:nvPicPr>
        <p:blipFill>
          <a:blip r:embed="rId3"/>
          <a:srcRect b="8709"/>
          <a:stretch/>
        </p:blipFill>
        <p:spPr>
          <a:xfrm>
            <a:off x="159510" y="233332"/>
            <a:ext cx="11872980" cy="6096936"/>
          </a:xfrm>
          <a:prstGeom prst="rect">
            <a:avLst/>
          </a:prstGeom>
        </p:spPr>
      </p:pic>
      <p:sp>
        <p:nvSpPr>
          <p:cNvPr id="8" name="TextBox 7">
            <a:extLst>
              <a:ext uri="{FF2B5EF4-FFF2-40B4-BE49-F238E27FC236}">
                <a16:creationId xmlns:a16="http://schemas.microsoft.com/office/drawing/2014/main" id="{AF72C896-5150-6E11-6F6C-D69E009A2C57}"/>
              </a:ext>
            </a:extLst>
          </p:cNvPr>
          <p:cNvSpPr txBox="1"/>
          <p:nvPr/>
        </p:nvSpPr>
        <p:spPr>
          <a:xfrm>
            <a:off x="6488685" y="663056"/>
            <a:ext cx="3744416" cy="215444"/>
          </a:xfrm>
          <a:prstGeom prst="rect">
            <a:avLst/>
          </a:prstGeom>
          <a:noFill/>
        </p:spPr>
        <p:txBody>
          <a:bodyPr wrap="square" lIns="0" tIns="0" rIns="0" bIns="0" rtlCol="0">
            <a:spAutoFit/>
          </a:bodyPr>
          <a:lstStyle/>
          <a:p>
            <a:pPr algn="l"/>
            <a:r>
              <a:rPr lang="en-CH" sz="1400" dirty="0"/>
              <a:t>Courtesy of Sven Reiche</a:t>
            </a:r>
          </a:p>
        </p:txBody>
      </p:sp>
      <p:sp>
        <p:nvSpPr>
          <p:cNvPr id="9" name="TextBox 8">
            <a:extLst>
              <a:ext uri="{FF2B5EF4-FFF2-40B4-BE49-F238E27FC236}">
                <a16:creationId xmlns:a16="http://schemas.microsoft.com/office/drawing/2014/main" id="{57225DDF-EB2D-DB41-708A-D1DF8C91AB74}"/>
              </a:ext>
            </a:extLst>
          </p:cNvPr>
          <p:cNvSpPr txBox="1"/>
          <p:nvPr/>
        </p:nvSpPr>
        <p:spPr>
          <a:xfrm>
            <a:off x="1487488" y="5145709"/>
            <a:ext cx="1440160" cy="430887"/>
          </a:xfrm>
          <a:prstGeom prst="rect">
            <a:avLst/>
          </a:prstGeom>
          <a:noFill/>
        </p:spPr>
        <p:txBody>
          <a:bodyPr wrap="square" lIns="0" tIns="0" rIns="0" bIns="0" rtlCol="0">
            <a:spAutoFit/>
          </a:bodyPr>
          <a:lstStyle/>
          <a:p>
            <a:pPr algn="l"/>
            <a:r>
              <a:rPr lang="en-CH" sz="1400" dirty="0">
                <a:solidFill>
                  <a:schemeClr val="accent4"/>
                </a:solidFill>
              </a:rPr>
              <a:t>2 additonal C-band RF stations</a:t>
            </a:r>
          </a:p>
        </p:txBody>
      </p:sp>
      <p:sp>
        <p:nvSpPr>
          <p:cNvPr id="10" name="TextBox 9">
            <a:extLst>
              <a:ext uri="{FF2B5EF4-FFF2-40B4-BE49-F238E27FC236}">
                <a16:creationId xmlns:a16="http://schemas.microsoft.com/office/drawing/2014/main" id="{8090F979-E3CD-FDBC-F421-B42EB589C7A6}"/>
              </a:ext>
            </a:extLst>
          </p:cNvPr>
          <p:cNvSpPr txBox="1"/>
          <p:nvPr/>
        </p:nvSpPr>
        <p:spPr>
          <a:xfrm>
            <a:off x="3814576" y="5167500"/>
            <a:ext cx="1440160" cy="430887"/>
          </a:xfrm>
          <a:prstGeom prst="rect">
            <a:avLst/>
          </a:prstGeom>
          <a:noFill/>
        </p:spPr>
        <p:txBody>
          <a:bodyPr wrap="square" lIns="0" tIns="0" rIns="0" bIns="0" rtlCol="0">
            <a:spAutoFit/>
          </a:bodyPr>
          <a:lstStyle/>
          <a:p>
            <a:pPr algn="l"/>
            <a:r>
              <a:rPr lang="en-CH" sz="1400" dirty="0">
                <a:solidFill>
                  <a:schemeClr val="accent4"/>
                </a:solidFill>
              </a:rPr>
              <a:t>2 additonal C-band RF stations</a:t>
            </a:r>
          </a:p>
        </p:txBody>
      </p:sp>
      <p:cxnSp>
        <p:nvCxnSpPr>
          <p:cNvPr id="12" name="Straight Arrow Connector 11">
            <a:extLst>
              <a:ext uri="{FF2B5EF4-FFF2-40B4-BE49-F238E27FC236}">
                <a16:creationId xmlns:a16="http://schemas.microsoft.com/office/drawing/2014/main" id="{3D4CB840-0E16-2526-1B92-E22D7ABFAD84}"/>
              </a:ext>
            </a:extLst>
          </p:cNvPr>
          <p:cNvCxnSpPr>
            <a:cxnSpLocks/>
          </p:cNvCxnSpPr>
          <p:nvPr/>
        </p:nvCxnSpPr>
        <p:spPr>
          <a:xfrm>
            <a:off x="5015880" y="3717032"/>
            <a:ext cx="864096" cy="95190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AA6A0A8-D706-1ABC-CC94-875090DC4E4A}"/>
              </a:ext>
            </a:extLst>
          </p:cNvPr>
          <p:cNvSpPr txBox="1"/>
          <p:nvPr/>
        </p:nvSpPr>
        <p:spPr>
          <a:xfrm>
            <a:off x="3647728" y="3023704"/>
            <a:ext cx="2232248" cy="646331"/>
          </a:xfrm>
          <a:prstGeom prst="rect">
            <a:avLst/>
          </a:prstGeom>
          <a:noFill/>
        </p:spPr>
        <p:txBody>
          <a:bodyPr wrap="square" lIns="0" tIns="0" rIns="0" bIns="0" rtlCol="0">
            <a:spAutoFit/>
          </a:bodyPr>
          <a:lstStyle/>
          <a:p>
            <a:pPr algn="l"/>
            <a:r>
              <a:rPr lang="en-CH" sz="1400" dirty="0">
                <a:solidFill>
                  <a:schemeClr val="accent4"/>
                </a:solidFill>
              </a:rPr>
              <a:t>additonal RF stations</a:t>
            </a:r>
          </a:p>
          <a:p>
            <a:pPr algn="l"/>
            <a:r>
              <a:rPr lang="en-CH" sz="1400" dirty="0">
                <a:solidFill>
                  <a:schemeClr val="accent4"/>
                </a:solidFill>
              </a:rPr>
              <a:t>X-band?</a:t>
            </a:r>
          </a:p>
          <a:p>
            <a:pPr algn="l"/>
            <a:r>
              <a:rPr lang="en-CH" sz="1400" dirty="0">
                <a:solidFill>
                  <a:schemeClr val="accent4"/>
                </a:solidFill>
              </a:rPr>
              <a:t>technical gallery? </a:t>
            </a:r>
          </a:p>
        </p:txBody>
      </p:sp>
      <p:sp>
        <p:nvSpPr>
          <p:cNvPr id="14" name="TextBox 13">
            <a:extLst>
              <a:ext uri="{FF2B5EF4-FFF2-40B4-BE49-F238E27FC236}">
                <a16:creationId xmlns:a16="http://schemas.microsoft.com/office/drawing/2014/main" id="{386DFB6F-E360-9AA6-5188-2F04F05EB5D9}"/>
              </a:ext>
            </a:extLst>
          </p:cNvPr>
          <p:cNvSpPr txBox="1"/>
          <p:nvPr/>
        </p:nvSpPr>
        <p:spPr>
          <a:xfrm>
            <a:off x="6816080" y="3315769"/>
            <a:ext cx="1008112" cy="430887"/>
          </a:xfrm>
          <a:prstGeom prst="rect">
            <a:avLst/>
          </a:prstGeom>
          <a:noFill/>
        </p:spPr>
        <p:txBody>
          <a:bodyPr wrap="square" lIns="0" tIns="0" rIns="0" bIns="0" rtlCol="0">
            <a:spAutoFit/>
          </a:bodyPr>
          <a:lstStyle/>
          <a:p>
            <a:pPr algn="l"/>
            <a:r>
              <a:rPr lang="en-CH" sz="1400" dirty="0">
                <a:solidFill>
                  <a:schemeClr val="accent4"/>
                </a:solidFill>
              </a:rPr>
              <a:t>1 additonal RF stations</a:t>
            </a:r>
          </a:p>
        </p:txBody>
      </p:sp>
      <p:sp>
        <p:nvSpPr>
          <p:cNvPr id="15" name="TextBox 14">
            <a:extLst>
              <a:ext uri="{FF2B5EF4-FFF2-40B4-BE49-F238E27FC236}">
                <a16:creationId xmlns:a16="http://schemas.microsoft.com/office/drawing/2014/main" id="{E5181D57-A54C-C60C-06B5-649143E91241}"/>
              </a:ext>
            </a:extLst>
          </p:cNvPr>
          <p:cNvSpPr txBox="1"/>
          <p:nvPr/>
        </p:nvSpPr>
        <p:spPr>
          <a:xfrm>
            <a:off x="3123720" y="5261727"/>
            <a:ext cx="432048" cy="246221"/>
          </a:xfrm>
          <a:prstGeom prst="rect">
            <a:avLst/>
          </a:prstGeom>
          <a:noFill/>
        </p:spPr>
        <p:txBody>
          <a:bodyPr wrap="square" lIns="0" tIns="0" rIns="0" bIns="0" rtlCol="0">
            <a:spAutoFit/>
          </a:bodyPr>
          <a:lstStyle/>
          <a:p>
            <a:pPr algn="l"/>
            <a:r>
              <a:rPr lang="en-CH" sz="1600" dirty="0"/>
              <a:t>OR</a:t>
            </a:r>
          </a:p>
        </p:txBody>
      </p:sp>
      <p:sp>
        <p:nvSpPr>
          <p:cNvPr id="16" name="TextBox 15">
            <a:extLst>
              <a:ext uri="{FF2B5EF4-FFF2-40B4-BE49-F238E27FC236}">
                <a16:creationId xmlns:a16="http://schemas.microsoft.com/office/drawing/2014/main" id="{A8DE6679-ACC0-1173-6031-332A414DC7F2}"/>
              </a:ext>
            </a:extLst>
          </p:cNvPr>
          <p:cNvSpPr txBox="1"/>
          <p:nvPr/>
        </p:nvSpPr>
        <p:spPr>
          <a:xfrm>
            <a:off x="8427388" y="3422561"/>
            <a:ext cx="2232248" cy="215444"/>
          </a:xfrm>
          <a:prstGeom prst="rect">
            <a:avLst/>
          </a:prstGeom>
          <a:noFill/>
        </p:spPr>
        <p:txBody>
          <a:bodyPr wrap="square" lIns="0" tIns="0" rIns="0" bIns="0" rtlCol="0">
            <a:spAutoFit/>
          </a:bodyPr>
          <a:lstStyle/>
          <a:p>
            <a:pPr algn="l"/>
            <a:r>
              <a:rPr lang="en-CH" sz="1400" dirty="0">
                <a:solidFill>
                  <a:schemeClr val="accent4"/>
                </a:solidFill>
              </a:rPr>
              <a:t>Min beam energy 2.9 GeV</a:t>
            </a:r>
          </a:p>
        </p:txBody>
      </p:sp>
      <p:sp>
        <p:nvSpPr>
          <p:cNvPr id="18" name="TextBox 17">
            <a:extLst>
              <a:ext uri="{FF2B5EF4-FFF2-40B4-BE49-F238E27FC236}">
                <a16:creationId xmlns:a16="http://schemas.microsoft.com/office/drawing/2014/main" id="{B8F6F492-E669-3DF6-F1E8-8F7324C8BD76}"/>
              </a:ext>
            </a:extLst>
          </p:cNvPr>
          <p:cNvSpPr txBox="1"/>
          <p:nvPr/>
        </p:nvSpPr>
        <p:spPr>
          <a:xfrm>
            <a:off x="1271464" y="4102325"/>
            <a:ext cx="936104" cy="430887"/>
          </a:xfrm>
          <a:prstGeom prst="rect">
            <a:avLst/>
          </a:prstGeom>
          <a:noFill/>
        </p:spPr>
        <p:txBody>
          <a:bodyPr wrap="square" lIns="0" tIns="0" rIns="0" bIns="0" rtlCol="0">
            <a:spAutoFit/>
          </a:bodyPr>
          <a:lstStyle/>
          <a:p>
            <a:pPr algn="l"/>
            <a:r>
              <a:rPr lang="en-CH" sz="1400" dirty="0">
                <a:solidFill>
                  <a:schemeClr val="accent4"/>
                </a:solidFill>
              </a:rPr>
              <a:t>BC1 energy &gt;300MeV</a:t>
            </a:r>
          </a:p>
        </p:txBody>
      </p:sp>
      <p:sp>
        <p:nvSpPr>
          <p:cNvPr id="19" name="TextBox 18">
            <a:extLst>
              <a:ext uri="{FF2B5EF4-FFF2-40B4-BE49-F238E27FC236}">
                <a16:creationId xmlns:a16="http://schemas.microsoft.com/office/drawing/2014/main" id="{917391CD-EF60-03FA-E066-4EA084F6C6B3}"/>
              </a:ext>
            </a:extLst>
          </p:cNvPr>
          <p:cNvSpPr txBox="1"/>
          <p:nvPr/>
        </p:nvSpPr>
        <p:spPr>
          <a:xfrm>
            <a:off x="5519936" y="5269077"/>
            <a:ext cx="1152128" cy="861774"/>
          </a:xfrm>
          <a:prstGeom prst="rect">
            <a:avLst/>
          </a:prstGeom>
          <a:noFill/>
        </p:spPr>
        <p:txBody>
          <a:bodyPr wrap="square" lIns="0" tIns="0" rIns="0" bIns="0" rtlCol="0">
            <a:spAutoFit/>
          </a:bodyPr>
          <a:lstStyle/>
          <a:p>
            <a:pPr algn="l"/>
            <a:r>
              <a:rPr lang="en-CH" sz="1400" dirty="0">
                <a:solidFill>
                  <a:schemeClr val="accent4"/>
                </a:solidFill>
              </a:rPr>
              <a:t>2 rf stations to be moved after BC1 or inste</a:t>
            </a:r>
            <a:r>
              <a:rPr lang="en-GB" sz="1400" dirty="0">
                <a:solidFill>
                  <a:schemeClr val="accent4"/>
                </a:solidFill>
              </a:rPr>
              <a:t>a</a:t>
            </a:r>
            <a:r>
              <a:rPr lang="en-CH" sz="1400" dirty="0">
                <a:solidFill>
                  <a:schemeClr val="accent4"/>
                </a:solidFill>
              </a:rPr>
              <a:t>d of BC2</a:t>
            </a:r>
          </a:p>
        </p:txBody>
      </p:sp>
      <p:sp>
        <p:nvSpPr>
          <p:cNvPr id="20" name="Oval 19">
            <a:extLst>
              <a:ext uri="{FF2B5EF4-FFF2-40B4-BE49-F238E27FC236}">
                <a16:creationId xmlns:a16="http://schemas.microsoft.com/office/drawing/2014/main" id="{190C3040-994B-0DFE-D9C3-D7C9D52B77F4}"/>
              </a:ext>
            </a:extLst>
          </p:cNvPr>
          <p:cNvSpPr/>
          <p:nvPr/>
        </p:nvSpPr>
        <p:spPr>
          <a:xfrm>
            <a:off x="8606692" y="4653136"/>
            <a:ext cx="657660" cy="615941"/>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dirty="0" err="1"/>
          </a:p>
        </p:txBody>
      </p:sp>
      <p:sp>
        <p:nvSpPr>
          <p:cNvPr id="21" name="TextBox 20">
            <a:extLst>
              <a:ext uri="{FF2B5EF4-FFF2-40B4-BE49-F238E27FC236}">
                <a16:creationId xmlns:a16="http://schemas.microsoft.com/office/drawing/2014/main" id="{FA2A5DEC-3251-CE31-C1A7-8F71BE0D8E68}"/>
              </a:ext>
            </a:extLst>
          </p:cNvPr>
          <p:cNvSpPr txBox="1"/>
          <p:nvPr/>
        </p:nvSpPr>
        <p:spPr>
          <a:xfrm>
            <a:off x="8484146" y="5370719"/>
            <a:ext cx="1152128" cy="215444"/>
          </a:xfrm>
          <a:prstGeom prst="rect">
            <a:avLst/>
          </a:prstGeom>
          <a:noFill/>
        </p:spPr>
        <p:txBody>
          <a:bodyPr wrap="square" lIns="0" tIns="0" rIns="0" bIns="0" rtlCol="0">
            <a:spAutoFit/>
          </a:bodyPr>
          <a:lstStyle/>
          <a:p>
            <a:pPr algn="l"/>
            <a:r>
              <a:rPr lang="en-US" sz="1400" dirty="0">
                <a:solidFill>
                  <a:schemeClr val="accent4"/>
                </a:solidFill>
              </a:rPr>
              <a:t>next slide</a:t>
            </a:r>
          </a:p>
        </p:txBody>
      </p:sp>
      <p:sp>
        <p:nvSpPr>
          <p:cNvPr id="22" name="TextBox 21">
            <a:extLst>
              <a:ext uri="{FF2B5EF4-FFF2-40B4-BE49-F238E27FC236}">
                <a16:creationId xmlns:a16="http://schemas.microsoft.com/office/drawing/2014/main" id="{73C3E690-6963-39B0-FC53-A03D5C76F1B1}"/>
              </a:ext>
            </a:extLst>
          </p:cNvPr>
          <p:cNvSpPr txBox="1"/>
          <p:nvPr/>
        </p:nvSpPr>
        <p:spPr>
          <a:xfrm>
            <a:off x="2747628" y="5693640"/>
            <a:ext cx="2016224" cy="307777"/>
          </a:xfrm>
          <a:prstGeom prst="rect">
            <a:avLst/>
          </a:prstGeom>
          <a:noFill/>
        </p:spPr>
        <p:txBody>
          <a:bodyPr wrap="square" lIns="0" tIns="0" rIns="0" bIns="0" rtlCol="0">
            <a:spAutoFit/>
          </a:bodyPr>
          <a:lstStyle/>
          <a:p>
            <a:pPr algn="l"/>
            <a:r>
              <a:rPr lang="en-CH" sz="2000" dirty="0"/>
              <a:t>+ 480 MeV</a:t>
            </a:r>
          </a:p>
        </p:txBody>
      </p:sp>
      <p:sp>
        <p:nvSpPr>
          <p:cNvPr id="23" name="TextBox 22">
            <a:extLst>
              <a:ext uri="{FF2B5EF4-FFF2-40B4-BE49-F238E27FC236}">
                <a16:creationId xmlns:a16="http://schemas.microsoft.com/office/drawing/2014/main" id="{BEDD46CB-2EE5-9630-6B89-BFE34420E342}"/>
              </a:ext>
            </a:extLst>
          </p:cNvPr>
          <p:cNvSpPr txBox="1"/>
          <p:nvPr/>
        </p:nvSpPr>
        <p:spPr>
          <a:xfrm>
            <a:off x="6919298" y="4361162"/>
            <a:ext cx="2016224" cy="307777"/>
          </a:xfrm>
          <a:prstGeom prst="rect">
            <a:avLst/>
          </a:prstGeom>
          <a:noFill/>
        </p:spPr>
        <p:txBody>
          <a:bodyPr wrap="square" lIns="0" tIns="0" rIns="0" bIns="0" rtlCol="0">
            <a:spAutoFit/>
          </a:bodyPr>
          <a:lstStyle/>
          <a:p>
            <a:pPr algn="l"/>
            <a:r>
              <a:rPr lang="en-CH" sz="2000" dirty="0"/>
              <a:t>± 480 MeV</a:t>
            </a:r>
          </a:p>
        </p:txBody>
      </p:sp>
    </p:spTree>
    <p:extLst>
      <p:ext uri="{BB962C8B-B14F-4D97-AF65-F5344CB8AC3E}">
        <p14:creationId xmlns:p14="http://schemas.microsoft.com/office/powerpoint/2010/main" val="75422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98A9F3-F2AA-D54B-C58A-21BEED3A700D}"/>
              </a:ext>
            </a:extLst>
          </p:cNvPr>
          <p:cNvSpPr>
            <a:spLocks noGrp="1"/>
          </p:cNvSpPr>
          <p:nvPr>
            <p:ph type="title"/>
          </p:nvPr>
        </p:nvSpPr>
        <p:spPr/>
        <p:txBody>
          <a:bodyPr/>
          <a:lstStyle/>
          <a:p>
            <a:r>
              <a:rPr lang="en-GB" dirty="0"/>
              <a:t>Linac Energy upgrade (from 2021) – end of linac 3</a:t>
            </a:r>
            <a:endParaRPr lang="en-CH" dirty="0"/>
          </a:p>
        </p:txBody>
      </p:sp>
      <p:sp>
        <p:nvSpPr>
          <p:cNvPr id="3" name="Date Placeholder 2">
            <a:extLst>
              <a:ext uri="{FF2B5EF4-FFF2-40B4-BE49-F238E27FC236}">
                <a16:creationId xmlns:a16="http://schemas.microsoft.com/office/drawing/2014/main" id="{56FDC9BF-3979-0C66-E1B0-369362F630C9}"/>
              </a:ext>
            </a:extLst>
          </p:cNvPr>
          <p:cNvSpPr>
            <a:spLocks noGrp="1"/>
          </p:cNvSpPr>
          <p:nvPr>
            <p:ph type="dt" sz="half" idx="10"/>
          </p:nvPr>
        </p:nvSpPr>
        <p:spPr/>
        <p:txBody>
          <a:bodyPr/>
          <a:lstStyle/>
          <a:p>
            <a:fld id="{4240EAF5-CD0C-4FC0-AC99-7554DE12F6ED}" type="datetime1">
              <a:rPr lang="de-CH" noProof="0" smtClean="0"/>
              <a:t>13.05.25</a:t>
            </a:fld>
            <a:endParaRPr lang="en-GB" noProof="0" dirty="0"/>
          </a:p>
        </p:txBody>
      </p:sp>
      <p:sp>
        <p:nvSpPr>
          <p:cNvPr id="4" name="Footer Placeholder 3">
            <a:extLst>
              <a:ext uri="{FF2B5EF4-FFF2-40B4-BE49-F238E27FC236}">
                <a16:creationId xmlns:a16="http://schemas.microsoft.com/office/drawing/2014/main" id="{C0235D87-965E-E1E6-D8CC-B7CB9BB22BE7}"/>
              </a:ext>
            </a:extLst>
          </p:cNvPr>
          <p:cNvSpPr>
            <a:spLocks noGrp="1"/>
          </p:cNvSpPr>
          <p:nvPr>
            <p:ph type="ftr" sz="quarter" idx="11"/>
          </p:nvPr>
        </p:nvSpPr>
        <p:spPr/>
        <p:txBody>
          <a:bodyPr/>
          <a:lstStyle/>
          <a:p>
            <a:r>
              <a:rPr lang="en-US" noProof="0" dirty="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8143D497-8AB1-C009-3A97-9B28EA82EFF3}"/>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sp>
        <p:nvSpPr>
          <p:cNvPr id="8" name="TextBox 7">
            <a:extLst>
              <a:ext uri="{FF2B5EF4-FFF2-40B4-BE49-F238E27FC236}">
                <a16:creationId xmlns:a16="http://schemas.microsoft.com/office/drawing/2014/main" id="{899F3B98-AE2E-D2B4-4F86-A27C0647FA46}"/>
              </a:ext>
            </a:extLst>
          </p:cNvPr>
          <p:cNvSpPr txBox="1"/>
          <p:nvPr/>
        </p:nvSpPr>
        <p:spPr>
          <a:xfrm>
            <a:off x="9369997" y="2745284"/>
            <a:ext cx="1304389" cy="69962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Energy upgrade:</a:t>
            </a:r>
          </a:p>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+ 120 MeV</a:t>
            </a:r>
          </a:p>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gradient 60 MV/m</a:t>
            </a:r>
          </a:p>
        </p:txBody>
      </p:sp>
      <p:sp>
        <p:nvSpPr>
          <p:cNvPr id="9" name="TextBox 8">
            <a:extLst>
              <a:ext uri="{FF2B5EF4-FFF2-40B4-BE49-F238E27FC236}">
                <a16:creationId xmlns:a16="http://schemas.microsoft.com/office/drawing/2014/main" id="{B9156070-2939-DEC2-8CDA-00454AAE60B0}"/>
              </a:ext>
            </a:extLst>
          </p:cNvPr>
          <p:cNvSpPr txBox="1"/>
          <p:nvPr/>
        </p:nvSpPr>
        <p:spPr>
          <a:xfrm>
            <a:off x="1640193" y="4345582"/>
            <a:ext cx="1304389" cy="69561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Linac 3 builiding extension </a:t>
            </a:r>
          </a:p>
          <a:p>
            <a:pPr eaLnBrk="1" hangingPunct="1">
              <a:lnSpc>
                <a:spcPct val="110000"/>
              </a:lnSpc>
              <a:spcBef>
                <a:spcPct val="0"/>
              </a:spcBef>
              <a:buClr>
                <a:srgbClr val="000000"/>
              </a:buClr>
            </a:pPr>
            <a:r>
              <a:rPr lang="en-CH" sz="1200" dirty="0">
                <a:cs typeface="Calibri Light" panose="020F0302020204030204" pitchFamily="34" charset="0"/>
              </a:rPr>
              <a:t>4 C-band modules in the transfer line</a:t>
            </a:r>
          </a:p>
        </p:txBody>
      </p:sp>
      <p:sp>
        <p:nvSpPr>
          <p:cNvPr id="10" name="TextBox 9">
            <a:extLst>
              <a:ext uri="{FF2B5EF4-FFF2-40B4-BE49-F238E27FC236}">
                <a16:creationId xmlns:a16="http://schemas.microsoft.com/office/drawing/2014/main" id="{5857999B-BCF3-E5C4-4E51-1F0780AEDCA3}"/>
              </a:ext>
            </a:extLst>
          </p:cNvPr>
          <p:cNvSpPr txBox="1"/>
          <p:nvPr/>
        </p:nvSpPr>
        <p:spPr>
          <a:xfrm>
            <a:off x="9369997" y="3828492"/>
            <a:ext cx="2270619" cy="123379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Energy upgrade:</a:t>
            </a:r>
          </a:p>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+ 960 MeV</a:t>
            </a:r>
          </a:p>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 building and infrastructures)</a:t>
            </a:r>
          </a:p>
        </p:txBody>
      </p:sp>
      <p:sp>
        <p:nvSpPr>
          <p:cNvPr id="11" name="TextBox 10">
            <a:extLst>
              <a:ext uri="{FF2B5EF4-FFF2-40B4-BE49-F238E27FC236}">
                <a16:creationId xmlns:a16="http://schemas.microsoft.com/office/drawing/2014/main" id="{42D102A8-8EC8-86C3-316F-A9FEE760122F}"/>
              </a:ext>
            </a:extLst>
          </p:cNvPr>
          <p:cNvSpPr txBox="1"/>
          <p:nvPr/>
        </p:nvSpPr>
        <p:spPr>
          <a:xfrm>
            <a:off x="3984258" y="1529478"/>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200" dirty="0" err="1">
              <a:solidFill>
                <a:srgbClr val="000000"/>
              </a:solidFill>
            </a:endParaRPr>
          </a:p>
        </p:txBody>
      </p:sp>
      <p:cxnSp>
        <p:nvCxnSpPr>
          <p:cNvPr id="12" name="Straight Connector 11">
            <a:extLst>
              <a:ext uri="{FF2B5EF4-FFF2-40B4-BE49-F238E27FC236}">
                <a16:creationId xmlns:a16="http://schemas.microsoft.com/office/drawing/2014/main" id="{47F0CC1B-4371-FD5F-5D58-5FC68ABBAD3B}"/>
              </a:ext>
            </a:extLst>
          </p:cNvPr>
          <p:cNvCxnSpPr>
            <a:cxnSpLocks/>
          </p:cNvCxnSpPr>
          <p:nvPr/>
        </p:nvCxnSpPr>
        <p:spPr bwMode="auto">
          <a:xfrm>
            <a:off x="2901823" y="1806558"/>
            <a:ext cx="6207930" cy="100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TextBox 12">
            <a:extLst>
              <a:ext uri="{FF2B5EF4-FFF2-40B4-BE49-F238E27FC236}">
                <a16:creationId xmlns:a16="http://schemas.microsoft.com/office/drawing/2014/main" id="{BCECAD03-659F-06D6-5AAC-EC0C058ADAC4}"/>
              </a:ext>
            </a:extLst>
          </p:cNvPr>
          <p:cNvSpPr txBox="1"/>
          <p:nvPr/>
        </p:nvSpPr>
        <p:spPr>
          <a:xfrm>
            <a:off x="4334992" y="1931091"/>
            <a:ext cx="740534" cy="39666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S30CB14</a:t>
            </a:r>
          </a:p>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(TDSs)</a:t>
            </a:r>
          </a:p>
        </p:txBody>
      </p:sp>
      <p:sp>
        <p:nvSpPr>
          <p:cNvPr id="14" name="Triangle 13">
            <a:extLst>
              <a:ext uri="{FF2B5EF4-FFF2-40B4-BE49-F238E27FC236}">
                <a16:creationId xmlns:a16="http://schemas.microsoft.com/office/drawing/2014/main" id="{9439A3B3-A1F3-A6CA-3EAA-9F272DEF1295}"/>
              </a:ext>
            </a:extLst>
          </p:cNvPr>
          <p:cNvSpPr/>
          <p:nvPr/>
        </p:nvSpPr>
        <p:spPr bwMode="auto">
          <a:xfrm rot="10800000">
            <a:off x="3164560" y="1223517"/>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15" name="Rectangle 14">
            <a:extLst>
              <a:ext uri="{FF2B5EF4-FFF2-40B4-BE49-F238E27FC236}">
                <a16:creationId xmlns:a16="http://schemas.microsoft.com/office/drawing/2014/main" id="{6F01AE25-EB8F-AAAD-5946-811D60D512B9}"/>
              </a:ext>
            </a:extLst>
          </p:cNvPr>
          <p:cNvSpPr/>
          <p:nvPr/>
        </p:nvSpPr>
        <p:spPr bwMode="auto">
          <a:xfrm>
            <a:off x="3265784" y="1767268"/>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6" name="Straight Connector 15">
            <a:extLst>
              <a:ext uri="{FF2B5EF4-FFF2-40B4-BE49-F238E27FC236}">
                <a16:creationId xmlns:a16="http://schemas.microsoft.com/office/drawing/2014/main" id="{3F9BEEA6-E9F2-C3D8-DD7E-59AFA45BCCD4}"/>
              </a:ext>
            </a:extLst>
          </p:cNvPr>
          <p:cNvCxnSpPr>
            <a:cxnSpLocks/>
            <a:stCxn id="14" idx="0"/>
            <a:endCxn id="15" idx="1"/>
          </p:cNvCxnSpPr>
          <p:nvPr/>
        </p:nvCxnSpPr>
        <p:spPr bwMode="auto">
          <a:xfrm flipH="1">
            <a:off x="3265784" y="1373380"/>
            <a:ext cx="4472" cy="4265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BBCFBD9B-ED64-5764-7756-331E99E0934B}"/>
              </a:ext>
            </a:extLst>
          </p:cNvPr>
          <p:cNvCxnSpPr>
            <a:cxnSpLocks/>
          </p:cNvCxnSpPr>
          <p:nvPr/>
        </p:nvCxnSpPr>
        <p:spPr bwMode="auto">
          <a:xfrm>
            <a:off x="3265782" y="1666963"/>
            <a:ext cx="692924" cy="68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04B7C92B-FA76-FF03-84D0-1CE2A736DB6E}"/>
              </a:ext>
            </a:extLst>
          </p:cNvPr>
          <p:cNvCxnSpPr>
            <a:cxnSpLocks/>
            <a:endCxn id="21" idx="1"/>
          </p:cNvCxnSpPr>
          <p:nvPr/>
        </p:nvCxnSpPr>
        <p:spPr bwMode="auto">
          <a:xfrm>
            <a:off x="3735090" y="1666963"/>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 name="TextBox 18">
            <a:extLst>
              <a:ext uri="{FF2B5EF4-FFF2-40B4-BE49-F238E27FC236}">
                <a16:creationId xmlns:a16="http://schemas.microsoft.com/office/drawing/2014/main" id="{692CCFCB-9294-7C98-DCAC-7FAB88C8864E}"/>
              </a:ext>
            </a:extLst>
          </p:cNvPr>
          <p:cNvSpPr txBox="1"/>
          <p:nvPr/>
        </p:nvSpPr>
        <p:spPr>
          <a:xfrm>
            <a:off x="3365835" y="1931091"/>
            <a:ext cx="844554" cy="21600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S30CB13</a:t>
            </a:r>
          </a:p>
        </p:txBody>
      </p:sp>
      <p:sp>
        <p:nvSpPr>
          <p:cNvPr id="20" name="Rectangle 19">
            <a:extLst>
              <a:ext uri="{FF2B5EF4-FFF2-40B4-BE49-F238E27FC236}">
                <a16:creationId xmlns:a16="http://schemas.microsoft.com/office/drawing/2014/main" id="{3F437457-7D25-543F-F8FE-DE6BCDB85581}"/>
              </a:ext>
            </a:extLst>
          </p:cNvPr>
          <p:cNvSpPr/>
          <p:nvPr/>
        </p:nvSpPr>
        <p:spPr bwMode="auto">
          <a:xfrm>
            <a:off x="3511474" y="1771465"/>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21" name="Rectangle 20">
            <a:extLst>
              <a:ext uri="{FF2B5EF4-FFF2-40B4-BE49-F238E27FC236}">
                <a16:creationId xmlns:a16="http://schemas.microsoft.com/office/drawing/2014/main" id="{5E2E84C2-9EAB-7DE1-32BA-5B715274EB47}"/>
              </a:ext>
            </a:extLst>
          </p:cNvPr>
          <p:cNvSpPr/>
          <p:nvPr/>
        </p:nvSpPr>
        <p:spPr bwMode="auto">
          <a:xfrm>
            <a:off x="3735090" y="1763956"/>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22" name="Rectangle 21">
            <a:extLst>
              <a:ext uri="{FF2B5EF4-FFF2-40B4-BE49-F238E27FC236}">
                <a16:creationId xmlns:a16="http://schemas.microsoft.com/office/drawing/2014/main" id="{8A30B707-810B-CA72-A0DE-F92CF8CBD77D}"/>
              </a:ext>
            </a:extLst>
          </p:cNvPr>
          <p:cNvSpPr/>
          <p:nvPr/>
        </p:nvSpPr>
        <p:spPr bwMode="auto">
          <a:xfrm>
            <a:off x="3958706" y="1770712"/>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23" name="Oval 22">
            <a:extLst>
              <a:ext uri="{FF2B5EF4-FFF2-40B4-BE49-F238E27FC236}">
                <a16:creationId xmlns:a16="http://schemas.microsoft.com/office/drawing/2014/main" id="{98C4934B-9C7B-D3F9-A7BC-0865C758894C}"/>
              </a:ext>
            </a:extLst>
          </p:cNvPr>
          <p:cNvSpPr/>
          <p:nvPr/>
        </p:nvSpPr>
        <p:spPr bwMode="auto">
          <a:xfrm>
            <a:off x="3224183" y="1539489"/>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24" name="Straight Connector 23">
            <a:extLst>
              <a:ext uri="{FF2B5EF4-FFF2-40B4-BE49-F238E27FC236}">
                <a16:creationId xmlns:a16="http://schemas.microsoft.com/office/drawing/2014/main" id="{053D6219-9C8A-C4EB-DF12-B6B5F634C439}"/>
              </a:ext>
            </a:extLst>
          </p:cNvPr>
          <p:cNvCxnSpPr>
            <a:cxnSpLocks/>
            <a:endCxn id="20" idx="1"/>
          </p:cNvCxnSpPr>
          <p:nvPr/>
        </p:nvCxnSpPr>
        <p:spPr bwMode="auto">
          <a:xfrm flipH="1">
            <a:off x="3511474" y="1666963"/>
            <a:ext cx="5424" cy="1372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22F86DAF-5355-718A-55D8-E49D878F0988}"/>
              </a:ext>
            </a:extLst>
          </p:cNvPr>
          <p:cNvCxnSpPr>
            <a:cxnSpLocks/>
            <a:endCxn id="22" idx="1"/>
          </p:cNvCxnSpPr>
          <p:nvPr/>
        </p:nvCxnSpPr>
        <p:spPr bwMode="auto">
          <a:xfrm>
            <a:off x="3958706" y="1666963"/>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 name="TextBox 25">
            <a:extLst>
              <a:ext uri="{FF2B5EF4-FFF2-40B4-BE49-F238E27FC236}">
                <a16:creationId xmlns:a16="http://schemas.microsoft.com/office/drawing/2014/main" id="{08FF153A-845D-65CE-1FC0-86EDBA078FEC}"/>
              </a:ext>
            </a:extLst>
          </p:cNvPr>
          <p:cNvSpPr txBox="1"/>
          <p:nvPr/>
        </p:nvSpPr>
        <p:spPr>
          <a:xfrm>
            <a:off x="5027066" y="1530411"/>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200" dirty="0" err="1">
              <a:solidFill>
                <a:srgbClr val="000000"/>
              </a:solidFill>
            </a:endParaRPr>
          </a:p>
        </p:txBody>
      </p:sp>
      <p:sp>
        <p:nvSpPr>
          <p:cNvPr id="27" name="Rectangle 26">
            <a:extLst>
              <a:ext uri="{FF2B5EF4-FFF2-40B4-BE49-F238E27FC236}">
                <a16:creationId xmlns:a16="http://schemas.microsoft.com/office/drawing/2014/main" id="{102971AB-1013-4C66-9338-CB537D29AA4C}"/>
              </a:ext>
            </a:extLst>
          </p:cNvPr>
          <p:cNvSpPr/>
          <p:nvPr/>
        </p:nvSpPr>
        <p:spPr bwMode="auto">
          <a:xfrm>
            <a:off x="4308592" y="1768201"/>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28" name="Straight Connector 27">
            <a:extLst>
              <a:ext uri="{FF2B5EF4-FFF2-40B4-BE49-F238E27FC236}">
                <a16:creationId xmlns:a16="http://schemas.microsoft.com/office/drawing/2014/main" id="{B38FA1E9-2FD2-A97F-4C8A-0076AC1C5682}"/>
              </a:ext>
            </a:extLst>
          </p:cNvPr>
          <p:cNvCxnSpPr>
            <a:cxnSpLocks/>
          </p:cNvCxnSpPr>
          <p:nvPr/>
        </p:nvCxnSpPr>
        <p:spPr bwMode="auto">
          <a:xfrm>
            <a:off x="4308589" y="1471241"/>
            <a:ext cx="2111" cy="3383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581484F5-E08F-F0FB-1E46-A0AD6BEA81B7}"/>
              </a:ext>
            </a:extLst>
          </p:cNvPr>
          <p:cNvCxnSpPr>
            <a:cxnSpLocks/>
          </p:cNvCxnSpPr>
          <p:nvPr/>
        </p:nvCxnSpPr>
        <p:spPr bwMode="auto">
          <a:xfrm>
            <a:off x="4308590" y="1667896"/>
            <a:ext cx="245692" cy="86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0" name="Rectangle 29">
            <a:extLst>
              <a:ext uri="{FF2B5EF4-FFF2-40B4-BE49-F238E27FC236}">
                <a16:creationId xmlns:a16="http://schemas.microsoft.com/office/drawing/2014/main" id="{C3B4F664-E786-6364-47EE-2EDA69943C4F}"/>
              </a:ext>
            </a:extLst>
          </p:cNvPr>
          <p:cNvSpPr/>
          <p:nvPr/>
        </p:nvSpPr>
        <p:spPr bwMode="auto">
          <a:xfrm>
            <a:off x="4554282" y="1772398"/>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31" name="Straight Connector 30">
            <a:extLst>
              <a:ext uri="{FF2B5EF4-FFF2-40B4-BE49-F238E27FC236}">
                <a16:creationId xmlns:a16="http://schemas.microsoft.com/office/drawing/2014/main" id="{1BA54060-EEAC-A50D-5FF6-51A3F561CC18}"/>
              </a:ext>
            </a:extLst>
          </p:cNvPr>
          <p:cNvCxnSpPr>
            <a:cxnSpLocks/>
            <a:endCxn id="30" idx="1"/>
          </p:cNvCxnSpPr>
          <p:nvPr/>
        </p:nvCxnSpPr>
        <p:spPr bwMode="auto">
          <a:xfrm flipH="1">
            <a:off x="4554282" y="1667896"/>
            <a:ext cx="5424" cy="13720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2" name="Oval 31">
            <a:extLst>
              <a:ext uri="{FF2B5EF4-FFF2-40B4-BE49-F238E27FC236}">
                <a16:creationId xmlns:a16="http://schemas.microsoft.com/office/drawing/2014/main" id="{EA538D5A-B61C-8C9C-714B-9B56721C9BC9}"/>
              </a:ext>
            </a:extLst>
          </p:cNvPr>
          <p:cNvSpPr/>
          <p:nvPr/>
        </p:nvSpPr>
        <p:spPr bwMode="auto">
          <a:xfrm>
            <a:off x="4266991" y="1530658"/>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33" name="Rectangle 32">
            <a:extLst>
              <a:ext uri="{FF2B5EF4-FFF2-40B4-BE49-F238E27FC236}">
                <a16:creationId xmlns:a16="http://schemas.microsoft.com/office/drawing/2014/main" id="{7ABA0F89-A1EC-5083-39EB-F63321C0DBB3}"/>
              </a:ext>
            </a:extLst>
          </p:cNvPr>
          <p:cNvSpPr/>
          <p:nvPr/>
        </p:nvSpPr>
        <p:spPr bwMode="auto">
          <a:xfrm>
            <a:off x="3228657" y="1433775"/>
            <a:ext cx="76115" cy="74932"/>
          </a:xfrm>
          <a:prstGeom prst="rect">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34" name="Straight Connector 33">
            <a:extLst>
              <a:ext uri="{FF2B5EF4-FFF2-40B4-BE49-F238E27FC236}">
                <a16:creationId xmlns:a16="http://schemas.microsoft.com/office/drawing/2014/main" id="{6D683A53-5067-D6EA-C8E1-12A4B48A02EA}"/>
              </a:ext>
            </a:extLst>
          </p:cNvPr>
          <p:cNvCxnSpPr>
            <a:stCxn id="33" idx="3"/>
          </p:cNvCxnSpPr>
          <p:nvPr/>
        </p:nvCxnSpPr>
        <p:spPr bwMode="auto">
          <a:xfrm>
            <a:off x="3304772" y="1471241"/>
            <a:ext cx="99701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5" name="TextBox 34">
            <a:extLst>
              <a:ext uri="{FF2B5EF4-FFF2-40B4-BE49-F238E27FC236}">
                <a16:creationId xmlns:a16="http://schemas.microsoft.com/office/drawing/2014/main" id="{8DDCD96F-8FFF-9256-7680-5DA47660B09E}"/>
              </a:ext>
            </a:extLst>
          </p:cNvPr>
          <p:cNvSpPr txBox="1"/>
          <p:nvPr/>
        </p:nvSpPr>
        <p:spPr>
          <a:xfrm>
            <a:off x="5408492" y="1944097"/>
            <a:ext cx="844554" cy="21600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S30CB15</a:t>
            </a:r>
          </a:p>
        </p:txBody>
      </p:sp>
      <p:sp>
        <p:nvSpPr>
          <p:cNvPr id="36" name="TextBox 35">
            <a:extLst>
              <a:ext uri="{FF2B5EF4-FFF2-40B4-BE49-F238E27FC236}">
                <a16:creationId xmlns:a16="http://schemas.microsoft.com/office/drawing/2014/main" id="{3EE29672-D2C8-C724-4993-0C314AC00C84}"/>
              </a:ext>
            </a:extLst>
          </p:cNvPr>
          <p:cNvSpPr txBox="1"/>
          <p:nvPr/>
        </p:nvSpPr>
        <p:spPr>
          <a:xfrm>
            <a:off x="6440579" y="1926925"/>
            <a:ext cx="844554" cy="21600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S30CB16</a:t>
            </a:r>
          </a:p>
        </p:txBody>
      </p:sp>
      <p:sp>
        <p:nvSpPr>
          <p:cNvPr id="37" name="Rectangle 36">
            <a:extLst>
              <a:ext uri="{FF2B5EF4-FFF2-40B4-BE49-F238E27FC236}">
                <a16:creationId xmlns:a16="http://schemas.microsoft.com/office/drawing/2014/main" id="{6F08709D-45EF-8414-E9F6-A49269AED344}"/>
              </a:ext>
            </a:extLst>
          </p:cNvPr>
          <p:cNvSpPr/>
          <p:nvPr/>
        </p:nvSpPr>
        <p:spPr bwMode="auto">
          <a:xfrm>
            <a:off x="5262355" y="1747512"/>
            <a:ext cx="873302" cy="111808"/>
          </a:xfrm>
          <a:prstGeom prst="rect">
            <a:avLst/>
          </a:prstGeom>
          <a:noFill/>
          <a:ln w="9525" cap="flat" cmpd="sng" algn="ctr">
            <a:solidFill>
              <a:schemeClr val="accent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38" name="Rectangle 37">
            <a:extLst>
              <a:ext uri="{FF2B5EF4-FFF2-40B4-BE49-F238E27FC236}">
                <a16:creationId xmlns:a16="http://schemas.microsoft.com/office/drawing/2014/main" id="{9BEA4C85-F60F-8184-7F40-E88B0927E2FC}"/>
              </a:ext>
            </a:extLst>
          </p:cNvPr>
          <p:cNvSpPr/>
          <p:nvPr/>
        </p:nvSpPr>
        <p:spPr bwMode="auto">
          <a:xfrm>
            <a:off x="6280326" y="1745918"/>
            <a:ext cx="873302" cy="111808"/>
          </a:xfrm>
          <a:prstGeom prst="rect">
            <a:avLst/>
          </a:prstGeom>
          <a:noFill/>
          <a:ln w="9525" cap="flat" cmpd="sng" algn="ctr">
            <a:solidFill>
              <a:schemeClr val="accent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02" name="Straight Connector 101">
            <a:extLst>
              <a:ext uri="{FF2B5EF4-FFF2-40B4-BE49-F238E27FC236}">
                <a16:creationId xmlns:a16="http://schemas.microsoft.com/office/drawing/2014/main" id="{2FF59F75-1566-84C7-386C-A1B6EFFE2680}"/>
              </a:ext>
            </a:extLst>
          </p:cNvPr>
          <p:cNvCxnSpPr>
            <a:cxnSpLocks/>
          </p:cNvCxnSpPr>
          <p:nvPr/>
        </p:nvCxnSpPr>
        <p:spPr bwMode="auto">
          <a:xfrm>
            <a:off x="3031692" y="4627869"/>
            <a:ext cx="6207930" cy="100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3" name="TextBox 102">
            <a:extLst>
              <a:ext uri="{FF2B5EF4-FFF2-40B4-BE49-F238E27FC236}">
                <a16:creationId xmlns:a16="http://schemas.microsoft.com/office/drawing/2014/main" id="{F707557D-E9BD-F8F2-C928-1A9F95620FC2}"/>
              </a:ext>
            </a:extLst>
          </p:cNvPr>
          <p:cNvSpPr txBox="1"/>
          <p:nvPr/>
        </p:nvSpPr>
        <p:spPr>
          <a:xfrm>
            <a:off x="3379093" y="4776518"/>
            <a:ext cx="844554" cy="21600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S30CB15</a:t>
            </a:r>
          </a:p>
        </p:txBody>
      </p:sp>
      <p:sp>
        <p:nvSpPr>
          <p:cNvPr id="104" name="Rectangle 103">
            <a:extLst>
              <a:ext uri="{FF2B5EF4-FFF2-40B4-BE49-F238E27FC236}">
                <a16:creationId xmlns:a16="http://schemas.microsoft.com/office/drawing/2014/main" id="{C04355E6-B275-A3B8-720C-9C9FBBBFD237}"/>
              </a:ext>
            </a:extLst>
          </p:cNvPr>
          <p:cNvSpPr/>
          <p:nvPr/>
        </p:nvSpPr>
        <p:spPr bwMode="auto">
          <a:xfrm>
            <a:off x="3232956" y="4579933"/>
            <a:ext cx="873302" cy="111808"/>
          </a:xfrm>
          <a:prstGeom prst="rect">
            <a:avLst/>
          </a:prstGeom>
          <a:noFill/>
          <a:ln w="9525" cap="flat" cmpd="sng" algn="ctr">
            <a:solidFill>
              <a:schemeClr val="accent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05" name="Rectangle 104">
            <a:extLst>
              <a:ext uri="{FF2B5EF4-FFF2-40B4-BE49-F238E27FC236}">
                <a16:creationId xmlns:a16="http://schemas.microsoft.com/office/drawing/2014/main" id="{4A89FC6E-0777-BCE2-5696-D2247350FAEE}"/>
              </a:ext>
            </a:extLst>
          </p:cNvPr>
          <p:cNvSpPr/>
          <p:nvPr/>
        </p:nvSpPr>
        <p:spPr bwMode="auto">
          <a:xfrm>
            <a:off x="4250927" y="4578339"/>
            <a:ext cx="873302" cy="111808"/>
          </a:xfrm>
          <a:prstGeom prst="rect">
            <a:avLst/>
          </a:prstGeom>
          <a:noFill/>
          <a:ln w="9525" cap="flat" cmpd="sng" algn="ctr">
            <a:solidFill>
              <a:schemeClr val="accent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06" name="TextBox 105">
            <a:extLst>
              <a:ext uri="{FF2B5EF4-FFF2-40B4-BE49-F238E27FC236}">
                <a16:creationId xmlns:a16="http://schemas.microsoft.com/office/drawing/2014/main" id="{5B8A4B46-3A19-9BCD-51CB-AEF517B4233E}"/>
              </a:ext>
            </a:extLst>
          </p:cNvPr>
          <p:cNvSpPr txBox="1"/>
          <p:nvPr/>
        </p:nvSpPr>
        <p:spPr>
          <a:xfrm>
            <a:off x="4417801" y="4755879"/>
            <a:ext cx="844554" cy="21600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S30CB16</a:t>
            </a:r>
          </a:p>
        </p:txBody>
      </p:sp>
      <p:sp>
        <p:nvSpPr>
          <p:cNvPr id="107" name="Triangle 106">
            <a:extLst>
              <a:ext uri="{FF2B5EF4-FFF2-40B4-BE49-F238E27FC236}">
                <a16:creationId xmlns:a16="http://schemas.microsoft.com/office/drawing/2014/main" id="{597A4F03-A3B3-1561-D2D0-218FA04AD001}"/>
              </a:ext>
            </a:extLst>
          </p:cNvPr>
          <p:cNvSpPr/>
          <p:nvPr/>
        </p:nvSpPr>
        <p:spPr bwMode="auto">
          <a:xfrm rot="10800000">
            <a:off x="5536000" y="3801288"/>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108" name="Triangle 107">
            <a:extLst>
              <a:ext uri="{FF2B5EF4-FFF2-40B4-BE49-F238E27FC236}">
                <a16:creationId xmlns:a16="http://schemas.microsoft.com/office/drawing/2014/main" id="{2528C5AC-99A3-EAEA-6A84-79470AE96567}"/>
              </a:ext>
            </a:extLst>
          </p:cNvPr>
          <p:cNvSpPr/>
          <p:nvPr/>
        </p:nvSpPr>
        <p:spPr bwMode="auto">
          <a:xfrm rot="10800000">
            <a:off x="6472354" y="3797576"/>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109" name="Triangle 108">
            <a:extLst>
              <a:ext uri="{FF2B5EF4-FFF2-40B4-BE49-F238E27FC236}">
                <a16:creationId xmlns:a16="http://schemas.microsoft.com/office/drawing/2014/main" id="{D0E433DD-24CC-E3B7-1993-F6956398D189}"/>
              </a:ext>
            </a:extLst>
          </p:cNvPr>
          <p:cNvSpPr/>
          <p:nvPr/>
        </p:nvSpPr>
        <p:spPr bwMode="auto">
          <a:xfrm rot="10800000">
            <a:off x="7393704" y="3804417"/>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110" name="Triangle 109">
            <a:extLst>
              <a:ext uri="{FF2B5EF4-FFF2-40B4-BE49-F238E27FC236}">
                <a16:creationId xmlns:a16="http://schemas.microsoft.com/office/drawing/2014/main" id="{26C7F988-25A0-31B1-1F6F-F3E5FC0AB568}"/>
              </a:ext>
            </a:extLst>
          </p:cNvPr>
          <p:cNvSpPr/>
          <p:nvPr/>
        </p:nvSpPr>
        <p:spPr bwMode="auto">
          <a:xfrm rot="10800000">
            <a:off x="8435754" y="3804417"/>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cxnSp>
        <p:nvCxnSpPr>
          <p:cNvPr id="111" name="Straight Connector 110">
            <a:extLst>
              <a:ext uri="{FF2B5EF4-FFF2-40B4-BE49-F238E27FC236}">
                <a16:creationId xmlns:a16="http://schemas.microsoft.com/office/drawing/2014/main" id="{34D70A39-B83D-B508-995E-A391AEDDDD77}"/>
              </a:ext>
            </a:extLst>
          </p:cNvPr>
          <p:cNvCxnSpPr>
            <a:cxnSpLocks/>
          </p:cNvCxnSpPr>
          <p:nvPr/>
        </p:nvCxnSpPr>
        <p:spPr bwMode="auto">
          <a:xfrm>
            <a:off x="4712484" y="4629532"/>
            <a:ext cx="4540125" cy="62645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12" name="Group 111">
            <a:extLst>
              <a:ext uri="{FF2B5EF4-FFF2-40B4-BE49-F238E27FC236}">
                <a16:creationId xmlns:a16="http://schemas.microsoft.com/office/drawing/2014/main" id="{DEACB7A1-5938-319E-A97A-913B591B870B}"/>
              </a:ext>
            </a:extLst>
          </p:cNvPr>
          <p:cNvGrpSpPr/>
          <p:nvPr/>
        </p:nvGrpSpPr>
        <p:grpSpPr>
          <a:xfrm rot="439667">
            <a:off x="5558940" y="4394172"/>
            <a:ext cx="914903" cy="463493"/>
            <a:chOff x="7939552" y="1146676"/>
            <a:chExt cx="914903" cy="463493"/>
          </a:xfrm>
        </p:grpSpPr>
        <p:sp>
          <p:nvSpPr>
            <p:cNvPr id="113" name="TextBox 112">
              <a:extLst>
                <a:ext uri="{FF2B5EF4-FFF2-40B4-BE49-F238E27FC236}">
                  <a16:creationId xmlns:a16="http://schemas.microsoft.com/office/drawing/2014/main" id="{495314EE-B7CD-FD1D-AB52-26CD416CF1CD}"/>
                </a:ext>
              </a:extLst>
            </p:cNvPr>
            <p:cNvSpPr txBox="1"/>
            <p:nvPr/>
          </p:nvSpPr>
          <p:spPr>
            <a:xfrm>
              <a:off x="8699627" y="1302774"/>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200" dirty="0" err="1">
                <a:solidFill>
                  <a:srgbClr val="000000"/>
                </a:solidFill>
              </a:endParaRPr>
            </a:p>
          </p:txBody>
        </p:sp>
        <p:sp>
          <p:nvSpPr>
            <p:cNvPr id="114" name="Rectangle 113">
              <a:extLst>
                <a:ext uri="{FF2B5EF4-FFF2-40B4-BE49-F238E27FC236}">
                  <a16:creationId xmlns:a16="http://schemas.microsoft.com/office/drawing/2014/main" id="{CAF67FDB-2670-08A5-C04B-6E9B238D53C5}"/>
                </a:ext>
              </a:extLst>
            </p:cNvPr>
            <p:cNvSpPr/>
            <p:nvPr/>
          </p:nvSpPr>
          <p:spPr bwMode="auto">
            <a:xfrm>
              <a:off x="7981153" y="1540564"/>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15" name="Straight Connector 114">
              <a:extLst>
                <a:ext uri="{FF2B5EF4-FFF2-40B4-BE49-F238E27FC236}">
                  <a16:creationId xmlns:a16="http://schemas.microsoft.com/office/drawing/2014/main" id="{DC049A8D-1C92-7DB4-CFC6-876ADE0F6A22}"/>
                </a:ext>
              </a:extLst>
            </p:cNvPr>
            <p:cNvCxnSpPr>
              <a:cxnSpLocks/>
              <a:endCxn id="114" idx="1"/>
            </p:cNvCxnSpPr>
            <p:nvPr/>
          </p:nvCxnSpPr>
          <p:spPr bwMode="auto">
            <a:xfrm flipH="1">
              <a:off x="7981153" y="1146676"/>
              <a:ext cx="4472" cy="4265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6" name="Straight Connector 115">
              <a:extLst>
                <a:ext uri="{FF2B5EF4-FFF2-40B4-BE49-F238E27FC236}">
                  <a16:creationId xmlns:a16="http://schemas.microsoft.com/office/drawing/2014/main" id="{5F613D46-F147-C712-DF7A-11CBD3A62E32}"/>
                </a:ext>
              </a:extLst>
            </p:cNvPr>
            <p:cNvCxnSpPr>
              <a:cxnSpLocks/>
            </p:cNvCxnSpPr>
            <p:nvPr/>
          </p:nvCxnSpPr>
          <p:spPr bwMode="auto">
            <a:xfrm>
              <a:off x="7981151" y="1440259"/>
              <a:ext cx="692924" cy="68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7" name="Straight Connector 116">
              <a:extLst>
                <a:ext uri="{FF2B5EF4-FFF2-40B4-BE49-F238E27FC236}">
                  <a16:creationId xmlns:a16="http://schemas.microsoft.com/office/drawing/2014/main" id="{B37E8B7C-DDF7-4A69-5E15-17879D54CC5C}"/>
                </a:ext>
              </a:extLst>
            </p:cNvPr>
            <p:cNvCxnSpPr>
              <a:cxnSpLocks/>
              <a:endCxn id="119" idx="1"/>
            </p:cNvCxnSpPr>
            <p:nvPr/>
          </p:nvCxnSpPr>
          <p:spPr bwMode="auto">
            <a:xfrm>
              <a:off x="8450459" y="1440259"/>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8" name="Rectangle 117">
              <a:extLst>
                <a:ext uri="{FF2B5EF4-FFF2-40B4-BE49-F238E27FC236}">
                  <a16:creationId xmlns:a16="http://schemas.microsoft.com/office/drawing/2014/main" id="{34F508F6-2DB6-F84D-A34E-105D4AA9C52C}"/>
                </a:ext>
              </a:extLst>
            </p:cNvPr>
            <p:cNvSpPr/>
            <p:nvPr/>
          </p:nvSpPr>
          <p:spPr bwMode="auto">
            <a:xfrm>
              <a:off x="8226843" y="1544761"/>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19" name="Rectangle 118">
              <a:extLst>
                <a:ext uri="{FF2B5EF4-FFF2-40B4-BE49-F238E27FC236}">
                  <a16:creationId xmlns:a16="http://schemas.microsoft.com/office/drawing/2014/main" id="{2F610257-0BB3-25C3-C49A-A6C0D2EE2AFB}"/>
                </a:ext>
              </a:extLst>
            </p:cNvPr>
            <p:cNvSpPr/>
            <p:nvPr/>
          </p:nvSpPr>
          <p:spPr bwMode="auto">
            <a:xfrm>
              <a:off x="8450459" y="1537252"/>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20" name="Rectangle 119">
              <a:extLst>
                <a:ext uri="{FF2B5EF4-FFF2-40B4-BE49-F238E27FC236}">
                  <a16:creationId xmlns:a16="http://schemas.microsoft.com/office/drawing/2014/main" id="{0F70253B-CAA0-C482-CD21-4C0CA48C947C}"/>
                </a:ext>
              </a:extLst>
            </p:cNvPr>
            <p:cNvSpPr/>
            <p:nvPr/>
          </p:nvSpPr>
          <p:spPr bwMode="auto">
            <a:xfrm>
              <a:off x="8674075" y="1544008"/>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21" name="Oval 120">
              <a:extLst>
                <a:ext uri="{FF2B5EF4-FFF2-40B4-BE49-F238E27FC236}">
                  <a16:creationId xmlns:a16="http://schemas.microsoft.com/office/drawing/2014/main" id="{AF70EFDB-E522-87CF-32AD-C1F2AF9F36F6}"/>
                </a:ext>
              </a:extLst>
            </p:cNvPr>
            <p:cNvSpPr/>
            <p:nvPr/>
          </p:nvSpPr>
          <p:spPr bwMode="auto">
            <a:xfrm>
              <a:off x="7939552" y="1312785"/>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22" name="Straight Connector 121">
              <a:extLst>
                <a:ext uri="{FF2B5EF4-FFF2-40B4-BE49-F238E27FC236}">
                  <a16:creationId xmlns:a16="http://schemas.microsoft.com/office/drawing/2014/main" id="{56B80C45-CC48-9FC5-1369-4820C4B819D7}"/>
                </a:ext>
              </a:extLst>
            </p:cNvPr>
            <p:cNvCxnSpPr>
              <a:cxnSpLocks/>
              <a:endCxn id="118" idx="1"/>
            </p:cNvCxnSpPr>
            <p:nvPr/>
          </p:nvCxnSpPr>
          <p:spPr bwMode="auto">
            <a:xfrm flipH="1">
              <a:off x="8226843" y="1440259"/>
              <a:ext cx="5424" cy="1372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3" name="Straight Connector 122">
              <a:extLst>
                <a:ext uri="{FF2B5EF4-FFF2-40B4-BE49-F238E27FC236}">
                  <a16:creationId xmlns:a16="http://schemas.microsoft.com/office/drawing/2014/main" id="{CB97B94F-BA75-CCFD-7899-3FC84CF42AED}"/>
                </a:ext>
              </a:extLst>
            </p:cNvPr>
            <p:cNvCxnSpPr>
              <a:cxnSpLocks/>
              <a:endCxn id="120" idx="1"/>
            </p:cNvCxnSpPr>
            <p:nvPr/>
          </p:nvCxnSpPr>
          <p:spPr bwMode="auto">
            <a:xfrm>
              <a:off x="8674075" y="1440259"/>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124" name="TextBox 123">
            <a:extLst>
              <a:ext uri="{FF2B5EF4-FFF2-40B4-BE49-F238E27FC236}">
                <a16:creationId xmlns:a16="http://schemas.microsoft.com/office/drawing/2014/main" id="{18B65893-FCA0-5707-B4AD-8D4E1277C4C4}"/>
              </a:ext>
            </a:extLst>
          </p:cNvPr>
          <p:cNvSpPr txBox="1"/>
          <p:nvPr/>
        </p:nvSpPr>
        <p:spPr>
          <a:xfrm rot="439667">
            <a:off x="7242062" y="4716727"/>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200" dirty="0" err="1">
              <a:solidFill>
                <a:srgbClr val="000000"/>
              </a:solidFill>
            </a:endParaRPr>
          </a:p>
        </p:txBody>
      </p:sp>
      <p:sp>
        <p:nvSpPr>
          <p:cNvPr id="125" name="Rectangle 124">
            <a:extLst>
              <a:ext uri="{FF2B5EF4-FFF2-40B4-BE49-F238E27FC236}">
                <a16:creationId xmlns:a16="http://schemas.microsoft.com/office/drawing/2014/main" id="{DBFC36E6-5396-CE9E-0E0B-B27B16A80D07}"/>
              </a:ext>
            </a:extLst>
          </p:cNvPr>
          <p:cNvSpPr/>
          <p:nvPr/>
        </p:nvSpPr>
        <p:spPr bwMode="auto">
          <a:xfrm rot="439667">
            <a:off x="6494219" y="4872173"/>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26" name="Straight Connector 125">
            <a:extLst>
              <a:ext uri="{FF2B5EF4-FFF2-40B4-BE49-F238E27FC236}">
                <a16:creationId xmlns:a16="http://schemas.microsoft.com/office/drawing/2014/main" id="{EE42D55E-AE2D-A4E8-FA6D-1502169C33C6}"/>
              </a:ext>
            </a:extLst>
          </p:cNvPr>
          <p:cNvCxnSpPr>
            <a:cxnSpLocks/>
            <a:endCxn id="125" idx="1"/>
          </p:cNvCxnSpPr>
          <p:nvPr/>
        </p:nvCxnSpPr>
        <p:spPr bwMode="auto">
          <a:xfrm rot="439667" flipH="1">
            <a:off x="6522142" y="4468809"/>
            <a:ext cx="4472" cy="4265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7" name="Straight Connector 126">
            <a:extLst>
              <a:ext uri="{FF2B5EF4-FFF2-40B4-BE49-F238E27FC236}">
                <a16:creationId xmlns:a16="http://schemas.microsoft.com/office/drawing/2014/main" id="{C53B05A0-DF3C-9451-114D-89EAE8988829}"/>
              </a:ext>
            </a:extLst>
          </p:cNvPr>
          <p:cNvCxnSpPr>
            <a:cxnSpLocks/>
          </p:cNvCxnSpPr>
          <p:nvPr/>
        </p:nvCxnSpPr>
        <p:spPr bwMode="auto">
          <a:xfrm rot="439667">
            <a:off x="6508653" y="4805613"/>
            <a:ext cx="692924" cy="68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8" name="Straight Connector 127">
            <a:extLst>
              <a:ext uri="{FF2B5EF4-FFF2-40B4-BE49-F238E27FC236}">
                <a16:creationId xmlns:a16="http://schemas.microsoft.com/office/drawing/2014/main" id="{586D0E2D-1402-2B4D-4473-33F05AEEF266}"/>
              </a:ext>
            </a:extLst>
          </p:cNvPr>
          <p:cNvCxnSpPr>
            <a:cxnSpLocks/>
            <a:endCxn id="130" idx="1"/>
          </p:cNvCxnSpPr>
          <p:nvPr/>
        </p:nvCxnSpPr>
        <p:spPr bwMode="auto">
          <a:xfrm rot="439667">
            <a:off x="6969122" y="4820779"/>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9" name="Rectangle 128">
            <a:extLst>
              <a:ext uri="{FF2B5EF4-FFF2-40B4-BE49-F238E27FC236}">
                <a16:creationId xmlns:a16="http://schemas.microsoft.com/office/drawing/2014/main" id="{CE0E29F9-9847-A9A9-2272-BF859EADDE22}"/>
              </a:ext>
            </a:extLst>
          </p:cNvPr>
          <p:cNvSpPr/>
          <p:nvPr/>
        </p:nvSpPr>
        <p:spPr bwMode="auto">
          <a:xfrm rot="439667">
            <a:off x="6737367" y="4907672"/>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30" name="Rectangle 129">
            <a:extLst>
              <a:ext uri="{FF2B5EF4-FFF2-40B4-BE49-F238E27FC236}">
                <a16:creationId xmlns:a16="http://schemas.microsoft.com/office/drawing/2014/main" id="{D809D7C7-A5DE-9601-9C27-60B31097A8AE}"/>
              </a:ext>
            </a:extLst>
          </p:cNvPr>
          <p:cNvSpPr/>
          <p:nvPr/>
        </p:nvSpPr>
        <p:spPr bwMode="auto">
          <a:xfrm rot="439667">
            <a:off x="6960115" y="4928746"/>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31" name="Rectangle 130">
            <a:extLst>
              <a:ext uri="{FF2B5EF4-FFF2-40B4-BE49-F238E27FC236}">
                <a16:creationId xmlns:a16="http://schemas.microsoft.com/office/drawing/2014/main" id="{D57FDBF7-70F4-DEC3-7569-31825B686585}"/>
              </a:ext>
            </a:extLst>
          </p:cNvPr>
          <p:cNvSpPr/>
          <p:nvPr/>
        </p:nvSpPr>
        <p:spPr bwMode="auto">
          <a:xfrm rot="439667">
            <a:off x="7181043" y="4963968"/>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32" name="Oval 131">
            <a:extLst>
              <a:ext uri="{FF2B5EF4-FFF2-40B4-BE49-F238E27FC236}">
                <a16:creationId xmlns:a16="http://schemas.microsoft.com/office/drawing/2014/main" id="{E310A48A-D169-355F-B88F-DF4B0AD7B5B3}"/>
              </a:ext>
            </a:extLst>
          </p:cNvPr>
          <p:cNvSpPr/>
          <p:nvPr/>
        </p:nvSpPr>
        <p:spPr bwMode="auto">
          <a:xfrm rot="439667">
            <a:off x="6480880" y="4634653"/>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33" name="Straight Connector 132">
            <a:extLst>
              <a:ext uri="{FF2B5EF4-FFF2-40B4-BE49-F238E27FC236}">
                <a16:creationId xmlns:a16="http://schemas.microsoft.com/office/drawing/2014/main" id="{28EAD5F1-49DA-1CBA-3DF9-D741096509BD}"/>
              </a:ext>
            </a:extLst>
          </p:cNvPr>
          <p:cNvCxnSpPr>
            <a:cxnSpLocks/>
            <a:endCxn id="129" idx="1"/>
          </p:cNvCxnSpPr>
          <p:nvPr/>
        </p:nvCxnSpPr>
        <p:spPr bwMode="auto">
          <a:xfrm rot="439667" flipH="1">
            <a:off x="6746832" y="4792573"/>
            <a:ext cx="5424" cy="1372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4" name="Straight Connector 133">
            <a:extLst>
              <a:ext uri="{FF2B5EF4-FFF2-40B4-BE49-F238E27FC236}">
                <a16:creationId xmlns:a16="http://schemas.microsoft.com/office/drawing/2014/main" id="{2B0F9929-3BA8-F61B-8BD5-CD3ADC98D1A9}"/>
              </a:ext>
            </a:extLst>
          </p:cNvPr>
          <p:cNvCxnSpPr>
            <a:cxnSpLocks/>
            <a:endCxn id="131" idx="1"/>
          </p:cNvCxnSpPr>
          <p:nvPr/>
        </p:nvCxnSpPr>
        <p:spPr bwMode="auto">
          <a:xfrm rot="439667">
            <a:off x="7190481" y="4849273"/>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5" name="TextBox 134">
            <a:extLst>
              <a:ext uri="{FF2B5EF4-FFF2-40B4-BE49-F238E27FC236}">
                <a16:creationId xmlns:a16="http://schemas.microsoft.com/office/drawing/2014/main" id="{6E420CDA-4E46-6751-38E9-82D3BCE0076F}"/>
              </a:ext>
            </a:extLst>
          </p:cNvPr>
          <p:cNvSpPr txBox="1"/>
          <p:nvPr/>
        </p:nvSpPr>
        <p:spPr>
          <a:xfrm rot="439667">
            <a:off x="8168105" y="4830106"/>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200" dirty="0" err="1">
              <a:solidFill>
                <a:srgbClr val="000000"/>
              </a:solidFill>
            </a:endParaRPr>
          </a:p>
        </p:txBody>
      </p:sp>
      <p:sp>
        <p:nvSpPr>
          <p:cNvPr id="136" name="Rectangle 135">
            <a:extLst>
              <a:ext uri="{FF2B5EF4-FFF2-40B4-BE49-F238E27FC236}">
                <a16:creationId xmlns:a16="http://schemas.microsoft.com/office/drawing/2014/main" id="{F353788A-9C15-9E42-9D49-D0F85F2B1FBD}"/>
              </a:ext>
            </a:extLst>
          </p:cNvPr>
          <p:cNvSpPr/>
          <p:nvPr/>
        </p:nvSpPr>
        <p:spPr bwMode="auto">
          <a:xfrm rot="439667">
            <a:off x="7420262" y="4985552"/>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37" name="Straight Connector 136">
            <a:extLst>
              <a:ext uri="{FF2B5EF4-FFF2-40B4-BE49-F238E27FC236}">
                <a16:creationId xmlns:a16="http://schemas.microsoft.com/office/drawing/2014/main" id="{7475EEFC-DC3F-9EC9-54C9-6C1915FB4A62}"/>
              </a:ext>
            </a:extLst>
          </p:cNvPr>
          <p:cNvCxnSpPr>
            <a:cxnSpLocks/>
            <a:endCxn id="136" idx="1"/>
          </p:cNvCxnSpPr>
          <p:nvPr/>
        </p:nvCxnSpPr>
        <p:spPr bwMode="auto">
          <a:xfrm rot="439667" flipH="1">
            <a:off x="7448185" y="4582188"/>
            <a:ext cx="4472" cy="4265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8" name="Straight Connector 137">
            <a:extLst>
              <a:ext uri="{FF2B5EF4-FFF2-40B4-BE49-F238E27FC236}">
                <a16:creationId xmlns:a16="http://schemas.microsoft.com/office/drawing/2014/main" id="{836EB546-CB4D-6A28-C95C-360475FA3C74}"/>
              </a:ext>
            </a:extLst>
          </p:cNvPr>
          <p:cNvCxnSpPr>
            <a:cxnSpLocks/>
          </p:cNvCxnSpPr>
          <p:nvPr/>
        </p:nvCxnSpPr>
        <p:spPr bwMode="auto">
          <a:xfrm rot="439667">
            <a:off x="7434696" y="4918992"/>
            <a:ext cx="692924" cy="68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9" name="Straight Connector 138">
            <a:extLst>
              <a:ext uri="{FF2B5EF4-FFF2-40B4-BE49-F238E27FC236}">
                <a16:creationId xmlns:a16="http://schemas.microsoft.com/office/drawing/2014/main" id="{D1146282-4D09-6CEB-1CD8-AACAAC400273}"/>
              </a:ext>
            </a:extLst>
          </p:cNvPr>
          <p:cNvCxnSpPr>
            <a:cxnSpLocks/>
            <a:endCxn id="141" idx="1"/>
          </p:cNvCxnSpPr>
          <p:nvPr/>
        </p:nvCxnSpPr>
        <p:spPr bwMode="auto">
          <a:xfrm rot="439667">
            <a:off x="7895165" y="4934158"/>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0" name="Rectangle 139">
            <a:extLst>
              <a:ext uri="{FF2B5EF4-FFF2-40B4-BE49-F238E27FC236}">
                <a16:creationId xmlns:a16="http://schemas.microsoft.com/office/drawing/2014/main" id="{4315DFD7-C016-BBA3-6858-EB0971284EE9}"/>
              </a:ext>
            </a:extLst>
          </p:cNvPr>
          <p:cNvSpPr/>
          <p:nvPr/>
        </p:nvSpPr>
        <p:spPr bwMode="auto">
          <a:xfrm rot="439667">
            <a:off x="7663410" y="5021051"/>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41" name="Rectangle 140">
            <a:extLst>
              <a:ext uri="{FF2B5EF4-FFF2-40B4-BE49-F238E27FC236}">
                <a16:creationId xmlns:a16="http://schemas.microsoft.com/office/drawing/2014/main" id="{C15329B1-5E19-3AF4-0189-0F0269FF3DDE}"/>
              </a:ext>
            </a:extLst>
          </p:cNvPr>
          <p:cNvSpPr/>
          <p:nvPr/>
        </p:nvSpPr>
        <p:spPr bwMode="auto">
          <a:xfrm rot="439667">
            <a:off x="7886158" y="5042125"/>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42" name="Rectangle 141">
            <a:extLst>
              <a:ext uri="{FF2B5EF4-FFF2-40B4-BE49-F238E27FC236}">
                <a16:creationId xmlns:a16="http://schemas.microsoft.com/office/drawing/2014/main" id="{5BC5ED65-86F7-9340-B7FB-1E474832AF8C}"/>
              </a:ext>
            </a:extLst>
          </p:cNvPr>
          <p:cNvSpPr/>
          <p:nvPr/>
        </p:nvSpPr>
        <p:spPr bwMode="auto">
          <a:xfrm rot="439667">
            <a:off x="8107086" y="5077347"/>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43" name="Oval 142">
            <a:extLst>
              <a:ext uri="{FF2B5EF4-FFF2-40B4-BE49-F238E27FC236}">
                <a16:creationId xmlns:a16="http://schemas.microsoft.com/office/drawing/2014/main" id="{33492620-F753-58EA-E81E-47E3F02D2CDD}"/>
              </a:ext>
            </a:extLst>
          </p:cNvPr>
          <p:cNvSpPr/>
          <p:nvPr/>
        </p:nvSpPr>
        <p:spPr bwMode="auto">
          <a:xfrm rot="439667">
            <a:off x="7406923" y="4748032"/>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44" name="Straight Connector 143">
            <a:extLst>
              <a:ext uri="{FF2B5EF4-FFF2-40B4-BE49-F238E27FC236}">
                <a16:creationId xmlns:a16="http://schemas.microsoft.com/office/drawing/2014/main" id="{A4F0EE77-7652-C19D-C99E-B58D380D706F}"/>
              </a:ext>
            </a:extLst>
          </p:cNvPr>
          <p:cNvCxnSpPr>
            <a:cxnSpLocks/>
            <a:endCxn id="140" idx="1"/>
          </p:cNvCxnSpPr>
          <p:nvPr/>
        </p:nvCxnSpPr>
        <p:spPr bwMode="auto">
          <a:xfrm rot="439667" flipH="1">
            <a:off x="7672875" y="4905952"/>
            <a:ext cx="5424" cy="1372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5" name="Straight Connector 144">
            <a:extLst>
              <a:ext uri="{FF2B5EF4-FFF2-40B4-BE49-F238E27FC236}">
                <a16:creationId xmlns:a16="http://schemas.microsoft.com/office/drawing/2014/main" id="{7F70F71E-7CF4-A1BE-9C7B-8EEFED110D72}"/>
              </a:ext>
            </a:extLst>
          </p:cNvPr>
          <p:cNvCxnSpPr>
            <a:cxnSpLocks/>
            <a:endCxn id="142" idx="1"/>
          </p:cNvCxnSpPr>
          <p:nvPr/>
        </p:nvCxnSpPr>
        <p:spPr bwMode="auto">
          <a:xfrm rot="439667">
            <a:off x="8116524" y="4962652"/>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6" name="TextBox 145">
            <a:extLst>
              <a:ext uri="{FF2B5EF4-FFF2-40B4-BE49-F238E27FC236}">
                <a16:creationId xmlns:a16="http://schemas.microsoft.com/office/drawing/2014/main" id="{A9BEE009-EAA7-F967-1518-4BD218F09D32}"/>
              </a:ext>
            </a:extLst>
          </p:cNvPr>
          <p:cNvSpPr txBox="1"/>
          <p:nvPr/>
        </p:nvSpPr>
        <p:spPr>
          <a:xfrm rot="439667">
            <a:off x="9092636" y="4956090"/>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200" dirty="0" err="1">
              <a:solidFill>
                <a:srgbClr val="000000"/>
              </a:solidFill>
            </a:endParaRPr>
          </a:p>
        </p:txBody>
      </p:sp>
      <p:sp>
        <p:nvSpPr>
          <p:cNvPr id="147" name="Rectangle 146">
            <a:extLst>
              <a:ext uri="{FF2B5EF4-FFF2-40B4-BE49-F238E27FC236}">
                <a16:creationId xmlns:a16="http://schemas.microsoft.com/office/drawing/2014/main" id="{BFAE5C95-E63D-A803-6AD5-CAED69AABE8F}"/>
              </a:ext>
            </a:extLst>
          </p:cNvPr>
          <p:cNvSpPr/>
          <p:nvPr/>
        </p:nvSpPr>
        <p:spPr bwMode="auto">
          <a:xfrm rot="439667">
            <a:off x="8344793" y="5111536"/>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48" name="Straight Connector 147">
            <a:extLst>
              <a:ext uri="{FF2B5EF4-FFF2-40B4-BE49-F238E27FC236}">
                <a16:creationId xmlns:a16="http://schemas.microsoft.com/office/drawing/2014/main" id="{999BFBAA-799A-11BC-BBF2-C7F923E8FB7F}"/>
              </a:ext>
            </a:extLst>
          </p:cNvPr>
          <p:cNvCxnSpPr>
            <a:cxnSpLocks/>
            <a:endCxn id="147" idx="1"/>
          </p:cNvCxnSpPr>
          <p:nvPr/>
        </p:nvCxnSpPr>
        <p:spPr bwMode="auto">
          <a:xfrm rot="439667" flipH="1">
            <a:off x="8372716" y="4708172"/>
            <a:ext cx="4472" cy="4265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9" name="Straight Connector 148">
            <a:extLst>
              <a:ext uri="{FF2B5EF4-FFF2-40B4-BE49-F238E27FC236}">
                <a16:creationId xmlns:a16="http://schemas.microsoft.com/office/drawing/2014/main" id="{55B3A80B-7831-1436-6053-4C92DF53521C}"/>
              </a:ext>
            </a:extLst>
          </p:cNvPr>
          <p:cNvCxnSpPr>
            <a:cxnSpLocks/>
          </p:cNvCxnSpPr>
          <p:nvPr/>
        </p:nvCxnSpPr>
        <p:spPr bwMode="auto">
          <a:xfrm rot="439667">
            <a:off x="8359227" y="5044976"/>
            <a:ext cx="692924" cy="68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0" name="Straight Connector 149">
            <a:extLst>
              <a:ext uri="{FF2B5EF4-FFF2-40B4-BE49-F238E27FC236}">
                <a16:creationId xmlns:a16="http://schemas.microsoft.com/office/drawing/2014/main" id="{7E2545B6-A018-12B0-881B-0C1E83E41F8F}"/>
              </a:ext>
            </a:extLst>
          </p:cNvPr>
          <p:cNvCxnSpPr>
            <a:cxnSpLocks/>
            <a:endCxn id="152" idx="1"/>
          </p:cNvCxnSpPr>
          <p:nvPr/>
        </p:nvCxnSpPr>
        <p:spPr bwMode="auto">
          <a:xfrm rot="439667">
            <a:off x="8819696" y="5060142"/>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1" name="Rectangle 150">
            <a:extLst>
              <a:ext uri="{FF2B5EF4-FFF2-40B4-BE49-F238E27FC236}">
                <a16:creationId xmlns:a16="http://schemas.microsoft.com/office/drawing/2014/main" id="{49CDF6B2-3A83-E773-B135-6AE3CCCB7DB7}"/>
              </a:ext>
            </a:extLst>
          </p:cNvPr>
          <p:cNvSpPr/>
          <p:nvPr/>
        </p:nvSpPr>
        <p:spPr bwMode="auto">
          <a:xfrm rot="439667">
            <a:off x="8587941" y="5147035"/>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52" name="Rectangle 151">
            <a:extLst>
              <a:ext uri="{FF2B5EF4-FFF2-40B4-BE49-F238E27FC236}">
                <a16:creationId xmlns:a16="http://schemas.microsoft.com/office/drawing/2014/main" id="{DEBA316F-019F-324D-AC58-9E81F9C1AE46}"/>
              </a:ext>
            </a:extLst>
          </p:cNvPr>
          <p:cNvSpPr/>
          <p:nvPr/>
        </p:nvSpPr>
        <p:spPr bwMode="auto">
          <a:xfrm rot="439667">
            <a:off x="8810689" y="5168109"/>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53" name="Rectangle 152">
            <a:extLst>
              <a:ext uri="{FF2B5EF4-FFF2-40B4-BE49-F238E27FC236}">
                <a16:creationId xmlns:a16="http://schemas.microsoft.com/office/drawing/2014/main" id="{5F71E2D7-FF59-80F2-59DF-A537C1F9E01E}"/>
              </a:ext>
            </a:extLst>
          </p:cNvPr>
          <p:cNvSpPr/>
          <p:nvPr/>
        </p:nvSpPr>
        <p:spPr bwMode="auto">
          <a:xfrm rot="439667">
            <a:off x="9031617" y="5203331"/>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54" name="Oval 153">
            <a:extLst>
              <a:ext uri="{FF2B5EF4-FFF2-40B4-BE49-F238E27FC236}">
                <a16:creationId xmlns:a16="http://schemas.microsoft.com/office/drawing/2014/main" id="{D3173C4D-2441-4684-476C-D073F805D468}"/>
              </a:ext>
            </a:extLst>
          </p:cNvPr>
          <p:cNvSpPr/>
          <p:nvPr/>
        </p:nvSpPr>
        <p:spPr bwMode="auto">
          <a:xfrm rot="439667">
            <a:off x="8331454" y="4874016"/>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55" name="Straight Connector 154">
            <a:extLst>
              <a:ext uri="{FF2B5EF4-FFF2-40B4-BE49-F238E27FC236}">
                <a16:creationId xmlns:a16="http://schemas.microsoft.com/office/drawing/2014/main" id="{4F0F1D3D-7834-13C8-E51E-340FD6917307}"/>
              </a:ext>
            </a:extLst>
          </p:cNvPr>
          <p:cNvCxnSpPr>
            <a:cxnSpLocks/>
            <a:endCxn id="151" idx="1"/>
          </p:cNvCxnSpPr>
          <p:nvPr/>
        </p:nvCxnSpPr>
        <p:spPr bwMode="auto">
          <a:xfrm rot="439667" flipH="1">
            <a:off x="8597406" y="5031936"/>
            <a:ext cx="5424" cy="1372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6" name="Straight Connector 155">
            <a:extLst>
              <a:ext uri="{FF2B5EF4-FFF2-40B4-BE49-F238E27FC236}">
                <a16:creationId xmlns:a16="http://schemas.microsoft.com/office/drawing/2014/main" id="{63BE3821-8660-B945-3C49-8405F7257EE7}"/>
              </a:ext>
            </a:extLst>
          </p:cNvPr>
          <p:cNvCxnSpPr>
            <a:cxnSpLocks/>
            <a:endCxn id="153" idx="1"/>
          </p:cNvCxnSpPr>
          <p:nvPr/>
        </p:nvCxnSpPr>
        <p:spPr bwMode="auto">
          <a:xfrm rot="439667">
            <a:off x="9041055" y="5088636"/>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7" name="Straight Connector 156">
            <a:extLst>
              <a:ext uri="{FF2B5EF4-FFF2-40B4-BE49-F238E27FC236}">
                <a16:creationId xmlns:a16="http://schemas.microsoft.com/office/drawing/2014/main" id="{6880D397-2771-860B-C11F-9296C673052D}"/>
              </a:ext>
            </a:extLst>
          </p:cNvPr>
          <p:cNvCxnSpPr>
            <a:cxnSpLocks/>
          </p:cNvCxnSpPr>
          <p:nvPr/>
        </p:nvCxnSpPr>
        <p:spPr bwMode="auto">
          <a:xfrm>
            <a:off x="5641695" y="3947440"/>
            <a:ext cx="0" cy="39814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8" name="Straight Connector 157">
            <a:extLst>
              <a:ext uri="{FF2B5EF4-FFF2-40B4-BE49-F238E27FC236}">
                <a16:creationId xmlns:a16="http://schemas.microsoft.com/office/drawing/2014/main" id="{BAE288C2-0CE9-43CC-3399-97667295252F}"/>
              </a:ext>
            </a:extLst>
          </p:cNvPr>
          <p:cNvCxnSpPr>
            <a:cxnSpLocks/>
          </p:cNvCxnSpPr>
          <p:nvPr/>
        </p:nvCxnSpPr>
        <p:spPr bwMode="auto">
          <a:xfrm>
            <a:off x="6578050" y="3947440"/>
            <a:ext cx="0" cy="52282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9" name="Straight Connector 158">
            <a:extLst>
              <a:ext uri="{FF2B5EF4-FFF2-40B4-BE49-F238E27FC236}">
                <a16:creationId xmlns:a16="http://schemas.microsoft.com/office/drawing/2014/main" id="{56D08F7F-4D50-0D2F-FD2E-5ABB8284DBFB}"/>
              </a:ext>
            </a:extLst>
          </p:cNvPr>
          <p:cNvCxnSpPr>
            <a:cxnSpLocks/>
          </p:cNvCxnSpPr>
          <p:nvPr/>
        </p:nvCxnSpPr>
        <p:spPr bwMode="auto">
          <a:xfrm>
            <a:off x="7510244" y="3947439"/>
            <a:ext cx="0" cy="6309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0" name="Straight Connector 159">
            <a:extLst>
              <a:ext uri="{FF2B5EF4-FFF2-40B4-BE49-F238E27FC236}">
                <a16:creationId xmlns:a16="http://schemas.microsoft.com/office/drawing/2014/main" id="{1A5B043F-217F-8222-90CE-4BF68AB988C9}"/>
              </a:ext>
            </a:extLst>
          </p:cNvPr>
          <p:cNvCxnSpPr>
            <a:cxnSpLocks/>
          </p:cNvCxnSpPr>
          <p:nvPr/>
        </p:nvCxnSpPr>
        <p:spPr bwMode="auto">
          <a:xfrm>
            <a:off x="8546719" y="3954280"/>
            <a:ext cx="0" cy="7620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1" name="Straight Connector 160">
            <a:extLst>
              <a:ext uri="{FF2B5EF4-FFF2-40B4-BE49-F238E27FC236}">
                <a16:creationId xmlns:a16="http://schemas.microsoft.com/office/drawing/2014/main" id="{F145CD97-9DA8-2FE7-8F04-6DCBFDD8B2F7}"/>
              </a:ext>
            </a:extLst>
          </p:cNvPr>
          <p:cNvCxnSpPr>
            <a:cxnSpLocks/>
          </p:cNvCxnSpPr>
          <p:nvPr/>
        </p:nvCxnSpPr>
        <p:spPr bwMode="auto">
          <a:xfrm>
            <a:off x="8404375" y="4716283"/>
            <a:ext cx="13707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2" name="Straight Connector 161">
            <a:extLst>
              <a:ext uri="{FF2B5EF4-FFF2-40B4-BE49-F238E27FC236}">
                <a16:creationId xmlns:a16="http://schemas.microsoft.com/office/drawing/2014/main" id="{39D904A1-974A-59C0-A829-919718476E3F}"/>
              </a:ext>
            </a:extLst>
          </p:cNvPr>
          <p:cNvCxnSpPr/>
          <p:nvPr/>
        </p:nvCxnSpPr>
        <p:spPr bwMode="auto">
          <a:xfrm>
            <a:off x="7479844" y="4578339"/>
            <a:ext cx="304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3" name="Straight Connector 162">
            <a:extLst>
              <a:ext uri="{FF2B5EF4-FFF2-40B4-BE49-F238E27FC236}">
                <a16:creationId xmlns:a16="http://schemas.microsoft.com/office/drawing/2014/main" id="{2F6D2FC4-BCAB-9988-9AC7-6147BFD8376E}"/>
              </a:ext>
            </a:extLst>
          </p:cNvPr>
          <p:cNvCxnSpPr/>
          <p:nvPr/>
        </p:nvCxnSpPr>
        <p:spPr bwMode="auto">
          <a:xfrm>
            <a:off x="6553801" y="4470265"/>
            <a:ext cx="2424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4" name="Rectangle 163">
            <a:extLst>
              <a:ext uri="{FF2B5EF4-FFF2-40B4-BE49-F238E27FC236}">
                <a16:creationId xmlns:a16="http://schemas.microsoft.com/office/drawing/2014/main" id="{8A1139C7-8DBF-071F-D475-AE3D89B6A19E}"/>
              </a:ext>
            </a:extLst>
          </p:cNvPr>
          <p:cNvSpPr/>
          <p:nvPr/>
        </p:nvSpPr>
        <p:spPr bwMode="auto">
          <a:xfrm>
            <a:off x="5205043" y="3689364"/>
            <a:ext cx="3813159" cy="373991"/>
          </a:xfrm>
          <a:prstGeom prst="rect">
            <a:avLst/>
          </a:prstGeom>
          <a:noFill/>
          <a:ln w="9525" cap="flat" cmpd="sng" algn="ctr">
            <a:solidFill>
              <a:schemeClr val="accent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165" name="TextBox 164">
            <a:extLst>
              <a:ext uri="{FF2B5EF4-FFF2-40B4-BE49-F238E27FC236}">
                <a16:creationId xmlns:a16="http://schemas.microsoft.com/office/drawing/2014/main" id="{A084D8FE-67CF-427C-1B32-0166AF0A9296}"/>
              </a:ext>
            </a:extLst>
          </p:cNvPr>
          <p:cNvSpPr txBox="1"/>
          <p:nvPr/>
        </p:nvSpPr>
        <p:spPr>
          <a:xfrm>
            <a:off x="5232452" y="4084735"/>
            <a:ext cx="3794932" cy="21600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Extension klystron gallery: Length 40 m, width 9 m, height 4m</a:t>
            </a:r>
          </a:p>
        </p:txBody>
      </p:sp>
      <p:sp>
        <p:nvSpPr>
          <p:cNvPr id="186" name="TextBox 185">
            <a:extLst>
              <a:ext uri="{FF2B5EF4-FFF2-40B4-BE49-F238E27FC236}">
                <a16:creationId xmlns:a16="http://schemas.microsoft.com/office/drawing/2014/main" id="{4265B737-7F4D-45B7-4726-6E9419EA0E09}"/>
              </a:ext>
            </a:extLst>
          </p:cNvPr>
          <p:cNvSpPr txBox="1"/>
          <p:nvPr/>
        </p:nvSpPr>
        <p:spPr>
          <a:xfrm>
            <a:off x="4529814" y="810699"/>
            <a:ext cx="1405898" cy="691600"/>
          </a:xfrm>
          <a:prstGeom prst="rect">
            <a:avLst/>
          </a:prstGeom>
          <a:noFill/>
        </p:spPr>
        <p:txBody>
          <a:bodyPr wrap="square">
            <a:sp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C-TDS to be moved after Aramis undulator</a:t>
            </a:r>
          </a:p>
        </p:txBody>
      </p:sp>
      <p:sp>
        <p:nvSpPr>
          <p:cNvPr id="187" name="TextBox 186">
            <a:extLst>
              <a:ext uri="{FF2B5EF4-FFF2-40B4-BE49-F238E27FC236}">
                <a16:creationId xmlns:a16="http://schemas.microsoft.com/office/drawing/2014/main" id="{0C99C4F6-3F04-4CF5-3F5A-7A97956B301C}"/>
              </a:ext>
            </a:extLst>
          </p:cNvPr>
          <p:cNvSpPr txBox="1"/>
          <p:nvPr/>
        </p:nvSpPr>
        <p:spPr>
          <a:xfrm>
            <a:off x="1672956" y="1052330"/>
            <a:ext cx="1183161" cy="693588"/>
          </a:xfrm>
          <a:prstGeom prst="rect">
            <a:avLst/>
          </a:prstGeom>
          <a:noFill/>
        </p:spPr>
        <p:txBody>
          <a:bodyPr wrap="square">
            <a:sp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S30CB13 to be moved in Athos</a:t>
            </a:r>
          </a:p>
        </p:txBody>
      </p:sp>
      <p:sp>
        <p:nvSpPr>
          <p:cNvPr id="188" name="TextBox 187">
            <a:extLst>
              <a:ext uri="{FF2B5EF4-FFF2-40B4-BE49-F238E27FC236}">
                <a16:creationId xmlns:a16="http://schemas.microsoft.com/office/drawing/2014/main" id="{23E0F241-0EA1-B6FF-B8A9-1968E5FB802A}"/>
              </a:ext>
            </a:extLst>
          </p:cNvPr>
          <p:cNvSpPr txBox="1"/>
          <p:nvPr/>
        </p:nvSpPr>
        <p:spPr>
          <a:xfrm>
            <a:off x="1707655" y="2627489"/>
            <a:ext cx="1304389" cy="80151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chemeClr val="accent3"/>
                </a:solidFill>
                <a:cs typeface="Calibri Light" panose="020F0302020204030204" pitchFamily="34" charset="0"/>
              </a:rPr>
              <a:t>Linac 3 end </a:t>
            </a:r>
          </a:p>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3 X-band modules</a:t>
            </a:r>
          </a:p>
        </p:txBody>
      </p:sp>
      <p:cxnSp>
        <p:nvCxnSpPr>
          <p:cNvPr id="191" name="Straight Connector 190">
            <a:extLst>
              <a:ext uri="{FF2B5EF4-FFF2-40B4-BE49-F238E27FC236}">
                <a16:creationId xmlns:a16="http://schemas.microsoft.com/office/drawing/2014/main" id="{33FD816D-098B-13DE-F14A-AA3E650C4460}"/>
              </a:ext>
            </a:extLst>
          </p:cNvPr>
          <p:cNvCxnSpPr>
            <a:cxnSpLocks/>
          </p:cNvCxnSpPr>
          <p:nvPr/>
        </p:nvCxnSpPr>
        <p:spPr bwMode="auto">
          <a:xfrm>
            <a:off x="2992035" y="3027524"/>
            <a:ext cx="6207930" cy="100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2" name="Triangle 191">
            <a:extLst>
              <a:ext uri="{FF2B5EF4-FFF2-40B4-BE49-F238E27FC236}">
                <a16:creationId xmlns:a16="http://schemas.microsoft.com/office/drawing/2014/main" id="{641A7E01-CC52-C1CF-F741-E9B3947F06EC}"/>
              </a:ext>
            </a:extLst>
          </p:cNvPr>
          <p:cNvSpPr/>
          <p:nvPr/>
        </p:nvSpPr>
        <p:spPr bwMode="auto">
          <a:xfrm rot="10800000">
            <a:off x="4245372" y="2450833"/>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193" name="Rectangle 192">
            <a:extLst>
              <a:ext uri="{FF2B5EF4-FFF2-40B4-BE49-F238E27FC236}">
                <a16:creationId xmlns:a16="http://schemas.microsoft.com/office/drawing/2014/main" id="{47B039C5-41AA-E199-9CD1-AB09BD76FACD}"/>
              </a:ext>
            </a:extLst>
          </p:cNvPr>
          <p:cNvSpPr/>
          <p:nvPr/>
        </p:nvSpPr>
        <p:spPr bwMode="auto">
          <a:xfrm>
            <a:off x="4346596" y="2994584"/>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94" name="Straight Connector 193">
            <a:extLst>
              <a:ext uri="{FF2B5EF4-FFF2-40B4-BE49-F238E27FC236}">
                <a16:creationId xmlns:a16="http://schemas.microsoft.com/office/drawing/2014/main" id="{2AA6D24F-F37E-B9B9-6BD8-57AEF2A3469D}"/>
              </a:ext>
            </a:extLst>
          </p:cNvPr>
          <p:cNvCxnSpPr>
            <a:cxnSpLocks/>
            <a:stCxn id="192" idx="0"/>
            <a:endCxn id="193" idx="1"/>
          </p:cNvCxnSpPr>
          <p:nvPr/>
        </p:nvCxnSpPr>
        <p:spPr bwMode="auto">
          <a:xfrm flipH="1">
            <a:off x="4346596" y="2600696"/>
            <a:ext cx="4472" cy="43153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5" name="Straight Connector 194">
            <a:extLst>
              <a:ext uri="{FF2B5EF4-FFF2-40B4-BE49-F238E27FC236}">
                <a16:creationId xmlns:a16="http://schemas.microsoft.com/office/drawing/2014/main" id="{0523125C-150C-338D-B271-2752CB4FE136}"/>
              </a:ext>
            </a:extLst>
          </p:cNvPr>
          <p:cNvCxnSpPr>
            <a:cxnSpLocks/>
          </p:cNvCxnSpPr>
          <p:nvPr/>
        </p:nvCxnSpPr>
        <p:spPr bwMode="auto">
          <a:xfrm>
            <a:off x="4346594" y="2894279"/>
            <a:ext cx="29787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6" name="Straight Connector 195">
            <a:extLst>
              <a:ext uri="{FF2B5EF4-FFF2-40B4-BE49-F238E27FC236}">
                <a16:creationId xmlns:a16="http://schemas.microsoft.com/office/drawing/2014/main" id="{C804170D-A75B-E47A-7C01-B6A2225E0CB0}"/>
              </a:ext>
            </a:extLst>
          </p:cNvPr>
          <p:cNvCxnSpPr>
            <a:cxnSpLocks/>
          </p:cNvCxnSpPr>
          <p:nvPr/>
        </p:nvCxnSpPr>
        <p:spPr bwMode="auto">
          <a:xfrm>
            <a:off x="4550049" y="2898524"/>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7" name="TextBox 196">
            <a:extLst>
              <a:ext uri="{FF2B5EF4-FFF2-40B4-BE49-F238E27FC236}">
                <a16:creationId xmlns:a16="http://schemas.microsoft.com/office/drawing/2014/main" id="{8A8397F3-9EC3-E754-DE2C-2CCC50FE10B4}"/>
              </a:ext>
            </a:extLst>
          </p:cNvPr>
          <p:cNvSpPr txBox="1"/>
          <p:nvPr/>
        </p:nvSpPr>
        <p:spPr>
          <a:xfrm>
            <a:off x="4369364" y="3144019"/>
            <a:ext cx="414312" cy="19755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XB13</a:t>
            </a:r>
          </a:p>
        </p:txBody>
      </p:sp>
      <p:sp>
        <p:nvSpPr>
          <p:cNvPr id="198" name="Oval 197">
            <a:extLst>
              <a:ext uri="{FF2B5EF4-FFF2-40B4-BE49-F238E27FC236}">
                <a16:creationId xmlns:a16="http://schemas.microsoft.com/office/drawing/2014/main" id="{1B323C81-5525-1553-2729-21289D02E0C1}"/>
              </a:ext>
            </a:extLst>
          </p:cNvPr>
          <p:cNvSpPr/>
          <p:nvPr/>
        </p:nvSpPr>
        <p:spPr bwMode="auto">
          <a:xfrm>
            <a:off x="4304995" y="2766805"/>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99" name="Straight Connector 198">
            <a:extLst>
              <a:ext uri="{FF2B5EF4-FFF2-40B4-BE49-F238E27FC236}">
                <a16:creationId xmlns:a16="http://schemas.microsoft.com/office/drawing/2014/main" id="{F053C5E2-8096-001B-8082-8BB3591240EA}"/>
              </a:ext>
            </a:extLst>
          </p:cNvPr>
          <p:cNvCxnSpPr>
            <a:cxnSpLocks/>
          </p:cNvCxnSpPr>
          <p:nvPr/>
        </p:nvCxnSpPr>
        <p:spPr bwMode="auto">
          <a:xfrm flipH="1">
            <a:off x="4445627" y="2901119"/>
            <a:ext cx="1019" cy="1393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0" name="Straight Connector 199">
            <a:extLst>
              <a:ext uri="{FF2B5EF4-FFF2-40B4-BE49-F238E27FC236}">
                <a16:creationId xmlns:a16="http://schemas.microsoft.com/office/drawing/2014/main" id="{4E8FF2B3-C24E-2ACE-9658-C622DD2F32EC}"/>
              </a:ext>
            </a:extLst>
          </p:cNvPr>
          <p:cNvCxnSpPr>
            <a:cxnSpLocks/>
          </p:cNvCxnSpPr>
          <p:nvPr/>
        </p:nvCxnSpPr>
        <p:spPr bwMode="auto">
          <a:xfrm>
            <a:off x="4652947" y="2898425"/>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2" name="Straight Connector 201">
            <a:extLst>
              <a:ext uri="{FF2B5EF4-FFF2-40B4-BE49-F238E27FC236}">
                <a16:creationId xmlns:a16="http://schemas.microsoft.com/office/drawing/2014/main" id="{40982C90-154B-4A40-1550-336B012442F1}"/>
              </a:ext>
            </a:extLst>
          </p:cNvPr>
          <p:cNvCxnSpPr>
            <a:cxnSpLocks/>
          </p:cNvCxnSpPr>
          <p:nvPr/>
        </p:nvCxnSpPr>
        <p:spPr bwMode="auto">
          <a:xfrm>
            <a:off x="4876800" y="2642587"/>
            <a:ext cx="66239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6" name="Rectangle 205">
            <a:extLst>
              <a:ext uri="{FF2B5EF4-FFF2-40B4-BE49-F238E27FC236}">
                <a16:creationId xmlns:a16="http://schemas.microsoft.com/office/drawing/2014/main" id="{AFAFEE20-473E-E3B2-72AF-216D8653847B}"/>
              </a:ext>
            </a:extLst>
          </p:cNvPr>
          <p:cNvSpPr/>
          <p:nvPr/>
        </p:nvSpPr>
        <p:spPr bwMode="auto">
          <a:xfrm>
            <a:off x="6370538" y="2966884"/>
            <a:ext cx="873302" cy="111808"/>
          </a:xfrm>
          <a:prstGeom prst="rect">
            <a:avLst/>
          </a:prstGeom>
          <a:noFill/>
          <a:ln w="9525" cap="flat" cmpd="sng" algn="ctr">
            <a:solidFill>
              <a:schemeClr val="accent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207" name="Rectangle 206">
            <a:extLst>
              <a:ext uri="{FF2B5EF4-FFF2-40B4-BE49-F238E27FC236}">
                <a16:creationId xmlns:a16="http://schemas.microsoft.com/office/drawing/2014/main" id="{C264DC0C-1A24-AD08-8F64-4D175A392329}"/>
              </a:ext>
            </a:extLst>
          </p:cNvPr>
          <p:cNvSpPr/>
          <p:nvPr/>
        </p:nvSpPr>
        <p:spPr bwMode="auto">
          <a:xfrm>
            <a:off x="4446647" y="2994584"/>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208" name="Rectangle 207">
            <a:extLst>
              <a:ext uri="{FF2B5EF4-FFF2-40B4-BE49-F238E27FC236}">
                <a16:creationId xmlns:a16="http://schemas.microsoft.com/office/drawing/2014/main" id="{C45347D1-649F-417E-B24C-AABBC947E7A8}"/>
              </a:ext>
            </a:extLst>
          </p:cNvPr>
          <p:cNvSpPr/>
          <p:nvPr/>
        </p:nvSpPr>
        <p:spPr bwMode="auto">
          <a:xfrm>
            <a:off x="4550049" y="2992772"/>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209" name="Rectangle 208">
            <a:extLst>
              <a:ext uri="{FF2B5EF4-FFF2-40B4-BE49-F238E27FC236}">
                <a16:creationId xmlns:a16="http://schemas.microsoft.com/office/drawing/2014/main" id="{FF50E7CE-29C6-C1B0-D3BE-2A4F48423B3B}"/>
              </a:ext>
            </a:extLst>
          </p:cNvPr>
          <p:cNvSpPr/>
          <p:nvPr/>
        </p:nvSpPr>
        <p:spPr bwMode="auto">
          <a:xfrm>
            <a:off x="4652947" y="2996090"/>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210" name="Triangle 209">
            <a:extLst>
              <a:ext uri="{FF2B5EF4-FFF2-40B4-BE49-F238E27FC236}">
                <a16:creationId xmlns:a16="http://schemas.microsoft.com/office/drawing/2014/main" id="{226C757E-D8BD-2B6F-8403-A119F793FD35}"/>
              </a:ext>
            </a:extLst>
          </p:cNvPr>
          <p:cNvSpPr/>
          <p:nvPr/>
        </p:nvSpPr>
        <p:spPr bwMode="auto">
          <a:xfrm rot="10800000">
            <a:off x="5444276" y="2445587"/>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211" name="Triangle 210">
            <a:extLst>
              <a:ext uri="{FF2B5EF4-FFF2-40B4-BE49-F238E27FC236}">
                <a16:creationId xmlns:a16="http://schemas.microsoft.com/office/drawing/2014/main" id="{3682F480-3D0A-07EA-4541-117FF698EE96}"/>
              </a:ext>
            </a:extLst>
          </p:cNvPr>
          <p:cNvSpPr/>
          <p:nvPr/>
        </p:nvSpPr>
        <p:spPr bwMode="auto">
          <a:xfrm rot="10800000">
            <a:off x="6239342" y="2456670"/>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cxnSp>
        <p:nvCxnSpPr>
          <p:cNvPr id="224" name="Straight Connector 223">
            <a:extLst>
              <a:ext uri="{FF2B5EF4-FFF2-40B4-BE49-F238E27FC236}">
                <a16:creationId xmlns:a16="http://schemas.microsoft.com/office/drawing/2014/main" id="{323473BA-DD10-D922-558A-D321052BC6EA}"/>
              </a:ext>
            </a:extLst>
          </p:cNvPr>
          <p:cNvCxnSpPr>
            <a:cxnSpLocks/>
          </p:cNvCxnSpPr>
          <p:nvPr/>
        </p:nvCxnSpPr>
        <p:spPr bwMode="auto">
          <a:xfrm flipH="1">
            <a:off x="4874744" y="2656747"/>
            <a:ext cx="4158" cy="34625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3" name="Straight Connector 242">
            <a:extLst>
              <a:ext uri="{FF2B5EF4-FFF2-40B4-BE49-F238E27FC236}">
                <a16:creationId xmlns:a16="http://schemas.microsoft.com/office/drawing/2014/main" id="{21069018-52AC-81EF-6977-3C40EDBE4A1E}"/>
              </a:ext>
            </a:extLst>
          </p:cNvPr>
          <p:cNvCxnSpPr>
            <a:cxnSpLocks/>
          </p:cNvCxnSpPr>
          <p:nvPr/>
        </p:nvCxnSpPr>
        <p:spPr bwMode="auto">
          <a:xfrm>
            <a:off x="5408401" y="2691350"/>
            <a:ext cx="93476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5" name="Straight Connector 244">
            <a:extLst>
              <a:ext uri="{FF2B5EF4-FFF2-40B4-BE49-F238E27FC236}">
                <a16:creationId xmlns:a16="http://schemas.microsoft.com/office/drawing/2014/main" id="{9E90B822-5A7F-FE8B-E2AE-29497D2B22F8}"/>
              </a:ext>
            </a:extLst>
          </p:cNvPr>
          <p:cNvCxnSpPr>
            <a:cxnSpLocks/>
          </p:cNvCxnSpPr>
          <p:nvPr/>
        </p:nvCxnSpPr>
        <p:spPr bwMode="auto">
          <a:xfrm>
            <a:off x="6348126" y="2613528"/>
            <a:ext cx="0" cy="7782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6" name="Straight Connector 245">
            <a:extLst>
              <a:ext uri="{FF2B5EF4-FFF2-40B4-BE49-F238E27FC236}">
                <a16:creationId xmlns:a16="http://schemas.microsoft.com/office/drawing/2014/main" id="{B17CEA95-5C2C-2FC7-51BD-047E7A8DD45D}"/>
              </a:ext>
            </a:extLst>
          </p:cNvPr>
          <p:cNvCxnSpPr>
            <a:cxnSpLocks/>
          </p:cNvCxnSpPr>
          <p:nvPr/>
        </p:nvCxnSpPr>
        <p:spPr bwMode="auto">
          <a:xfrm>
            <a:off x="5550743" y="2597474"/>
            <a:ext cx="0" cy="451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47" name="TextBox 246">
            <a:extLst>
              <a:ext uri="{FF2B5EF4-FFF2-40B4-BE49-F238E27FC236}">
                <a16:creationId xmlns:a16="http://schemas.microsoft.com/office/drawing/2014/main" id="{971937A1-56A2-E660-C2AB-A64170F9FE3E}"/>
              </a:ext>
            </a:extLst>
          </p:cNvPr>
          <p:cNvSpPr txBox="1"/>
          <p:nvPr/>
        </p:nvSpPr>
        <p:spPr>
          <a:xfrm>
            <a:off x="4938358" y="3144019"/>
            <a:ext cx="371741" cy="19755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XB14</a:t>
            </a:r>
          </a:p>
        </p:txBody>
      </p:sp>
      <p:sp>
        <p:nvSpPr>
          <p:cNvPr id="248" name="TextBox 247">
            <a:extLst>
              <a:ext uri="{FF2B5EF4-FFF2-40B4-BE49-F238E27FC236}">
                <a16:creationId xmlns:a16="http://schemas.microsoft.com/office/drawing/2014/main" id="{94CF13C2-A985-8AB3-2571-760ED2BDC450}"/>
              </a:ext>
            </a:extLst>
          </p:cNvPr>
          <p:cNvSpPr txBox="1"/>
          <p:nvPr/>
        </p:nvSpPr>
        <p:spPr>
          <a:xfrm>
            <a:off x="5485435" y="3146727"/>
            <a:ext cx="523914" cy="19755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XB15</a:t>
            </a:r>
          </a:p>
        </p:txBody>
      </p:sp>
      <p:sp>
        <p:nvSpPr>
          <p:cNvPr id="250" name="TextBox 249">
            <a:extLst>
              <a:ext uri="{FF2B5EF4-FFF2-40B4-BE49-F238E27FC236}">
                <a16:creationId xmlns:a16="http://schemas.microsoft.com/office/drawing/2014/main" id="{B8C6591E-E37D-9F93-DC90-EF005E302238}"/>
              </a:ext>
            </a:extLst>
          </p:cNvPr>
          <p:cNvSpPr txBox="1"/>
          <p:nvPr/>
        </p:nvSpPr>
        <p:spPr>
          <a:xfrm>
            <a:off x="6537412" y="3144424"/>
            <a:ext cx="844554" cy="21600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S30CB16</a:t>
            </a:r>
          </a:p>
        </p:txBody>
      </p:sp>
      <p:sp>
        <p:nvSpPr>
          <p:cNvPr id="251" name="TextBox 250">
            <a:extLst>
              <a:ext uri="{FF2B5EF4-FFF2-40B4-BE49-F238E27FC236}">
                <a16:creationId xmlns:a16="http://schemas.microsoft.com/office/drawing/2014/main" id="{BACE89D7-E2EA-7C2E-97EC-58B75BCFC7F2}"/>
              </a:ext>
            </a:extLst>
          </p:cNvPr>
          <p:cNvSpPr txBox="1"/>
          <p:nvPr/>
        </p:nvSpPr>
        <p:spPr>
          <a:xfrm>
            <a:off x="10733749" y="2787320"/>
            <a:ext cx="1525850" cy="307777"/>
          </a:xfrm>
          <a:prstGeom prst="rect">
            <a:avLst/>
          </a:prstGeom>
          <a:noFill/>
        </p:spPr>
        <p:txBody>
          <a:bodyPr wrap="square" lIns="0" tIns="0" rIns="0" bIns="0" rtlCol="0">
            <a:spAutoFit/>
          </a:bodyPr>
          <a:lstStyle/>
          <a:p>
            <a:pPr algn="l"/>
            <a:r>
              <a:rPr lang="en-CH" sz="2000" dirty="0"/>
              <a:t>2029-2032</a:t>
            </a:r>
          </a:p>
        </p:txBody>
      </p:sp>
      <p:sp>
        <p:nvSpPr>
          <p:cNvPr id="253" name="TextBox 252">
            <a:extLst>
              <a:ext uri="{FF2B5EF4-FFF2-40B4-BE49-F238E27FC236}">
                <a16:creationId xmlns:a16="http://schemas.microsoft.com/office/drawing/2014/main" id="{5FD1A82F-ADAE-45EA-2318-396933C97967}"/>
              </a:ext>
            </a:extLst>
          </p:cNvPr>
          <p:cNvSpPr txBox="1"/>
          <p:nvPr/>
        </p:nvSpPr>
        <p:spPr>
          <a:xfrm>
            <a:off x="10821788" y="4609722"/>
            <a:ext cx="1008112" cy="307777"/>
          </a:xfrm>
          <a:prstGeom prst="rect">
            <a:avLst/>
          </a:prstGeom>
          <a:noFill/>
        </p:spPr>
        <p:txBody>
          <a:bodyPr wrap="square" lIns="0" tIns="0" rIns="0" bIns="0" rtlCol="0">
            <a:spAutoFit/>
          </a:bodyPr>
          <a:lstStyle/>
          <a:p>
            <a:pPr algn="l"/>
            <a:r>
              <a:rPr lang="en-CH" sz="2000" dirty="0"/>
              <a:t>&gt;2033</a:t>
            </a:r>
          </a:p>
        </p:txBody>
      </p:sp>
      <p:sp>
        <p:nvSpPr>
          <p:cNvPr id="254" name="TextBox 253">
            <a:extLst>
              <a:ext uri="{FF2B5EF4-FFF2-40B4-BE49-F238E27FC236}">
                <a16:creationId xmlns:a16="http://schemas.microsoft.com/office/drawing/2014/main" id="{43B27D69-AE15-9605-48DF-D680205DA420}"/>
              </a:ext>
            </a:extLst>
          </p:cNvPr>
          <p:cNvSpPr txBox="1"/>
          <p:nvPr/>
        </p:nvSpPr>
        <p:spPr>
          <a:xfrm>
            <a:off x="807718" y="5608144"/>
            <a:ext cx="11120930" cy="630942"/>
          </a:xfrm>
          <a:prstGeom prst="rect">
            <a:avLst/>
          </a:prstGeom>
          <a:noFill/>
        </p:spPr>
        <p:txBody>
          <a:bodyPr wrap="square" lIns="0" tIns="0" rIns="0" bIns="0" rtlCol="0">
            <a:spAutoFit/>
          </a:bodyPr>
          <a:lstStyle/>
          <a:p>
            <a:pPr marL="342900" indent="-342900" algn="l">
              <a:spcAft>
                <a:spcPts val="600"/>
              </a:spcAft>
              <a:buFont typeface="Wingdings" pitchFamily="2" charset="2"/>
              <a:buChar char="Ø"/>
            </a:pPr>
            <a:r>
              <a:rPr lang="en-CH" dirty="0"/>
              <a:t>First phase: 1 C-band module (Athos), 3+1+1 +1 X-band RF stations + 4 S-band RF station at injector</a:t>
            </a:r>
          </a:p>
          <a:p>
            <a:pPr marL="342900" indent="-342900" algn="l">
              <a:spcAft>
                <a:spcPts val="600"/>
              </a:spcAft>
              <a:buFont typeface="Wingdings" pitchFamily="2" charset="2"/>
              <a:buChar char="Ø"/>
            </a:pPr>
            <a:r>
              <a:rPr lang="en-CH" dirty="0"/>
              <a:t>Second phase: up to 4x C-band RF modules to be installed in Porthos TL</a:t>
            </a:r>
          </a:p>
        </p:txBody>
      </p:sp>
      <p:sp>
        <p:nvSpPr>
          <p:cNvPr id="255" name="TextBox 254">
            <a:extLst>
              <a:ext uri="{FF2B5EF4-FFF2-40B4-BE49-F238E27FC236}">
                <a16:creationId xmlns:a16="http://schemas.microsoft.com/office/drawing/2014/main" id="{BEC8B101-7608-135C-0DE9-0B220FE9098F}"/>
              </a:ext>
            </a:extLst>
          </p:cNvPr>
          <p:cNvSpPr txBox="1"/>
          <p:nvPr/>
        </p:nvSpPr>
        <p:spPr>
          <a:xfrm>
            <a:off x="6667620" y="2529361"/>
            <a:ext cx="2015933" cy="369332"/>
          </a:xfrm>
          <a:prstGeom prst="rect">
            <a:avLst/>
          </a:prstGeom>
          <a:noFill/>
        </p:spPr>
        <p:txBody>
          <a:bodyPr wrap="square" lIns="0" tIns="0" rIns="0" bIns="0" rtlCol="0">
            <a:spAutoFit/>
          </a:bodyPr>
          <a:lstStyle/>
          <a:p>
            <a:pPr algn="l"/>
            <a:r>
              <a:rPr lang="en-CH" sz="1200" dirty="0">
                <a:solidFill>
                  <a:schemeClr val="accent4"/>
                </a:solidFill>
              </a:rPr>
              <a:t>to be checked if there is space for the RF station in S30CB16</a:t>
            </a:r>
          </a:p>
        </p:txBody>
      </p:sp>
      <p:sp>
        <p:nvSpPr>
          <p:cNvPr id="55" name="Rectangle 54">
            <a:extLst>
              <a:ext uri="{FF2B5EF4-FFF2-40B4-BE49-F238E27FC236}">
                <a16:creationId xmlns:a16="http://schemas.microsoft.com/office/drawing/2014/main" id="{CD966BDA-23C3-3D8D-9EAD-C8994488E702}"/>
              </a:ext>
            </a:extLst>
          </p:cNvPr>
          <p:cNvSpPr/>
          <p:nvPr/>
        </p:nvSpPr>
        <p:spPr bwMode="auto">
          <a:xfrm>
            <a:off x="4878866" y="2989037"/>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56" name="Straight Connector 55">
            <a:extLst>
              <a:ext uri="{FF2B5EF4-FFF2-40B4-BE49-F238E27FC236}">
                <a16:creationId xmlns:a16="http://schemas.microsoft.com/office/drawing/2014/main" id="{877CED7E-3F32-D2FB-EB06-C65E6B707759}"/>
              </a:ext>
            </a:extLst>
          </p:cNvPr>
          <p:cNvCxnSpPr>
            <a:cxnSpLocks/>
          </p:cNvCxnSpPr>
          <p:nvPr/>
        </p:nvCxnSpPr>
        <p:spPr bwMode="auto">
          <a:xfrm>
            <a:off x="4878864" y="2888732"/>
            <a:ext cx="29876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7" name="Straight Connector 56">
            <a:extLst>
              <a:ext uri="{FF2B5EF4-FFF2-40B4-BE49-F238E27FC236}">
                <a16:creationId xmlns:a16="http://schemas.microsoft.com/office/drawing/2014/main" id="{0CB65179-9CE7-46CD-E1E5-CAE7D4E97AF2}"/>
              </a:ext>
            </a:extLst>
          </p:cNvPr>
          <p:cNvCxnSpPr>
            <a:cxnSpLocks/>
          </p:cNvCxnSpPr>
          <p:nvPr/>
        </p:nvCxnSpPr>
        <p:spPr bwMode="auto">
          <a:xfrm>
            <a:off x="5082319" y="2892977"/>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8" name="Oval 57">
            <a:extLst>
              <a:ext uri="{FF2B5EF4-FFF2-40B4-BE49-F238E27FC236}">
                <a16:creationId xmlns:a16="http://schemas.microsoft.com/office/drawing/2014/main" id="{0411A0C6-C0CE-C732-A1D4-5C5C9E691633}"/>
              </a:ext>
            </a:extLst>
          </p:cNvPr>
          <p:cNvSpPr/>
          <p:nvPr/>
        </p:nvSpPr>
        <p:spPr bwMode="auto">
          <a:xfrm>
            <a:off x="4837265" y="2761258"/>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59" name="Straight Connector 58">
            <a:extLst>
              <a:ext uri="{FF2B5EF4-FFF2-40B4-BE49-F238E27FC236}">
                <a16:creationId xmlns:a16="http://schemas.microsoft.com/office/drawing/2014/main" id="{6389F525-5346-BFB4-5E33-47B62B81E693}"/>
              </a:ext>
            </a:extLst>
          </p:cNvPr>
          <p:cNvCxnSpPr>
            <a:cxnSpLocks/>
          </p:cNvCxnSpPr>
          <p:nvPr/>
        </p:nvCxnSpPr>
        <p:spPr bwMode="auto">
          <a:xfrm flipH="1">
            <a:off x="4977897" y="2895572"/>
            <a:ext cx="1019" cy="1393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0" name="Straight Connector 59">
            <a:extLst>
              <a:ext uri="{FF2B5EF4-FFF2-40B4-BE49-F238E27FC236}">
                <a16:creationId xmlns:a16="http://schemas.microsoft.com/office/drawing/2014/main" id="{AA700EC6-5961-C4AF-C38E-D672F3491BA1}"/>
              </a:ext>
            </a:extLst>
          </p:cNvPr>
          <p:cNvCxnSpPr>
            <a:cxnSpLocks/>
          </p:cNvCxnSpPr>
          <p:nvPr/>
        </p:nvCxnSpPr>
        <p:spPr bwMode="auto">
          <a:xfrm>
            <a:off x="5185217" y="2892878"/>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61" name="Rectangle 60">
            <a:extLst>
              <a:ext uri="{FF2B5EF4-FFF2-40B4-BE49-F238E27FC236}">
                <a16:creationId xmlns:a16="http://schemas.microsoft.com/office/drawing/2014/main" id="{712189B0-A0C7-B57D-6294-32DE4AF5678D}"/>
              </a:ext>
            </a:extLst>
          </p:cNvPr>
          <p:cNvSpPr/>
          <p:nvPr/>
        </p:nvSpPr>
        <p:spPr bwMode="auto">
          <a:xfrm>
            <a:off x="4978917" y="2989037"/>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62" name="Rectangle 61">
            <a:extLst>
              <a:ext uri="{FF2B5EF4-FFF2-40B4-BE49-F238E27FC236}">
                <a16:creationId xmlns:a16="http://schemas.microsoft.com/office/drawing/2014/main" id="{1007D9AC-C964-1E56-A28D-1E1C941D3F3B}"/>
              </a:ext>
            </a:extLst>
          </p:cNvPr>
          <p:cNvSpPr/>
          <p:nvPr/>
        </p:nvSpPr>
        <p:spPr bwMode="auto">
          <a:xfrm>
            <a:off x="5082319" y="2987225"/>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63" name="Rectangle 62">
            <a:extLst>
              <a:ext uri="{FF2B5EF4-FFF2-40B4-BE49-F238E27FC236}">
                <a16:creationId xmlns:a16="http://schemas.microsoft.com/office/drawing/2014/main" id="{34DA12FA-EE2C-980A-3502-4DFF3BC814F7}"/>
              </a:ext>
            </a:extLst>
          </p:cNvPr>
          <p:cNvSpPr/>
          <p:nvPr/>
        </p:nvSpPr>
        <p:spPr bwMode="auto">
          <a:xfrm>
            <a:off x="5185217" y="2990543"/>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66" name="Rectangle 65">
            <a:extLst>
              <a:ext uri="{FF2B5EF4-FFF2-40B4-BE49-F238E27FC236}">
                <a16:creationId xmlns:a16="http://schemas.microsoft.com/office/drawing/2014/main" id="{1321A103-8C1B-8884-208A-7A7695AE288A}"/>
              </a:ext>
            </a:extLst>
          </p:cNvPr>
          <p:cNvSpPr/>
          <p:nvPr/>
        </p:nvSpPr>
        <p:spPr bwMode="auto">
          <a:xfrm>
            <a:off x="5408401" y="2986223"/>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67" name="Straight Connector 66">
            <a:extLst>
              <a:ext uri="{FF2B5EF4-FFF2-40B4-BE49-F238E27FC236}">
                <a16:creationId xmlns:a16="http://schemas.microsoft.com/office/drawing/2014/main" id="{4E2FF098-C890-02AE-956C-5068C684F664}"/>
              </a:ext>
            </a:extLst>
          </p:cNvPr>
          <p:cNvCxnSpPr>
            <a:cxnSpLocks/>
            <a:endCxn id="66" idx="1"/>
          </p:cNvCxnSpPr>
          <p:nvPr/>
        </p:nvCxnSpPr>
        <p:spPr bwMode="auto">
          <a:xfrm>
            <a:off x="5408401" y="2686050"/>
            <a:ext cx="0" cy="33782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8" name="Straight Connector 67">
            <a:extLst>
              <a:ext uri="{FF2B5EF4-FFF2-40B4-BE49-F238E27FC236}">
                <a16:creationId xmlns:a16="http://schemas.microsoft.com/office/drawing/2014/main" id="{A5808F24-BA80-7B0D-52EC-FADD93B714BB}"/>
              </a:ext>
            </a:extLst>
          </p:cNvPr>
          <p:cNvCxnSpPr>
            <a:cxnSpLocks/>
          </p:cNvCxnSpPr>
          <p:nvPr/>
        </p:nvCxnSpPr>
        <p:spPr bwMode="auto">
          <a:xfrm>
            <a:off x="5408399" y="2885918"/>
            <a:ext cx="29060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4CCF6642-EDBA-48B8-7AC7-389A11586CFA}"/>
              </a:ext>
            </a:extLst>
          </p:cNvPr>
          <p:cNvCxnSpPr>
            <a:cxnSpLocks/>
          </p:cNvCxnSpPr>
          <p:nvPr/>
        </p:nvCxnSpPr>
        <p:spPr bwMode="auto">
          <a:xfrm>
            <a:off x="5611854" y="2890163"/>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0" name="Oval 69">
            <a:extLst>
              <a:ext uri="{FF2B5EF4-FFF2-40B4-BE49-F238E27FC236}">
                <a16:creationId xmlns:a16="http://schemas.microsoft.com/office/drawing/2014/main" id="{0668DDF2-3000-3288-CF4D-FB2D4AA52652}"/>
              </a:ext>
            </a:extLst>
          </p:cNvPr>
          <p:cNvSpPr/>
          <p:nvPr/>
        </p:nvSpPr>
        <p:spPr bwMode="auto">
          <a:xfrm>
            <a:off x="5366800" y="2758444"/>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71" name="Straight Connector 70">
            <a:extLst>
              <a:ext uri="{FF2B5EF4-FFF2-40B4-BE49-F238E27FC236}">
                <a16:creationId xmlns:a16="http://schemas.microsoft.com/office/drawing/2014/main" id="{70A20A60-8025-6E89-7AFF-C1BEEB0D0906}"/>
              </a:ext>
            </a:extLst>
          </p:cNvPr>
          <p:cNvCxnSpPr>
            <a:cxnSpLocks/>
          </p:cNvCxnSpPr>
          <p:nvPr/>
        </p:nvCxnSpPr>
        <p:spPr bwMode="auto">
          <a:xfrm flipH="1">
            <a:off x="5507432" y="2892758"/>
            <a:ext cx="1019" cy="13939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2" name="Straight Connector 71">
            <a:extLst>
              <a:ext uri="{FF2B5EF4-FFF2-40B4-BE49-F238E27FC236}">
                <a16:creationId xmlns:a16="http://schemas.microsoft.com/office/drawing/2014/main" id="{0CE46AA0-1734-4299-5AF0-2A4D8694AF5C}"/>
              </a:ext>
            </a:extLst>
          </p:cNvPr>
          <p:cNvCxnSpPr>
            <a:cxnSpLocks/>
          </p:cNvCxnSpPr>
          <p:nvPr/>
        </p:nvCxnSpPr>
        <p:spPr bwMode="auto">
          <a:xfrm>
            <a:off x="5714752" y="2890064"/>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3" name="Rectangle 72">
            <a:extLst>
              <a:ext uri="{FF2B5EF4-FFF2-40B4-BE49-F238E27FC236}">
                <a16:creationId xmlns:a16="http://schemas.microsoft.com/office/drawing/2014/main" id="{45D5C9C4-164B-0DFC-F177-6678057B4366}"/>
              </a:ext>
            </a:extLst>
          </p:cNvPr>
          <p:cNvSpPr/>
          <p:nvPr/>
        </p:nvSpPr>
        <p:spPr bwMode="auto">
          <a:xfrm>
            <a:off x="5508452" y="2986223"/>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74" name="Rectangle 73">
            <a:extLst>
              <a:ext uri="{FF2B5EF4-FFF2-40B4-BE49-F238E27FC236}">
                <a16:creationId xmlns:a16="http://schemas.microsoft.com/office/drawing/2014/main" id="{2FC86E2F-9777-BAA8-88CC-8F5BDF54F6C2}"/>
              </a:ext>
            </a:extLst>
          </p:cNvPr>
          <p:cNvSpPr/>
          <p:nvPr/>
        </p:nvSpPr>
        <p:spPr bwMode="auto">
          <a:xfrm>
            <a:off x="5611854" y="2984411"/>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75" name="Rectangle 74">
            <a:extLst>
              <a:ext uri="{FF2B5EF4-FFF2-40B4-BE49-F238E27FC236}">
                <a16:creationId xmlns:a16="http://schemas.microsoft.com/office/drawing/2014/main" id="{073CC6DD-45D4-661B-9198-809D4A74F6B8}"/>
              </a:ext>
            </a:extLst>
          </p:cNvPr>
          <p:cNvSpPr/>
          <p:nvPr/>
        </p:nvSpPr>
        <p:spPr bwMode="auto">
          <a:xfrm>
            <a:off x="5714752" y="2987729"/>
            <a:ext cx="76184" cy="75300"/>
          </a:xfrm>
          <a:prstGeom prst="rect">
            <a:avLst/>
          </a:prstGeom>
          <a:ln w="127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96" name="TextBox 95">
            <a:extLst>
              <a:ext uri="{FF2B5EF4-FFF2-40B4-BE49-F238E27FC236}">
                <a16:creationId xmlns:a16="http://schemas.microsoft.com/office/drawing/2014/main" id="{5BAEDAE3-DBBE-14EC-E1AA-2F417132F03B}"/>
              </a:ext>
            </a:extLst>
          </p:cNvPr>
          <p:cNvSpPr txBox="1"/>
          <p:nvPr/>
        </p:nvSpPr>
        <p:spPr>
          <a:xfrm>
            <a:off x="3975686" y="2759193"/>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200" dirty="0" err="1">
              <a:solidFill>
                <a:srgbClr val="000000"/>
              </a:solidFill>
            </a:endParaRPr>
          </a:p>
        </p:txBody>
      </p:sp>
      <p:sp>
        <p:nvSpPr>
          <p:cNvPr id="97" name="Triangle 96">
            <a:extLst>
              <a:ext uri="{FF2B5EF4-FFF2-40B4-BE49-F238E27FC236}">
                <a16:creationId xmlns:a16="http://schemas.microsoft.com/office/drawing/2014/main" id="{4AF25859-13E9-73E5-C608-52C1AD41FF5E}"/>
              </a:ext>
            </a:extLst>
          </p:cNvPr>
          <p:cNvSpPr/>
          <p:nvPr/>
        </p:nvSpPr>
        <p:spPr bwMode="auto">
          <a:xfrm rot="10800000">
            <a:off x="3155988" y="2453232"/>
            <a:ext cx="211392" cy="149863"/>
          </a:xfrm>
          <a:prstGeom prst="triangl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dirty="0">
              <a:ln>
                <a:noFill/>
              </a:ln>
              <a:solidFill>
                <a:schemeClr val="tx1"/>
              </a:solidFill>
              <a:effectLst/>
            </a:endParaRPr>
          </a:p>
        </p:txBody>
      </p:sp>
      <p:sp>
        <p:nvSpPr>
          <p:cNvPr id="98" name="Rectangle 97">
            <a:extLst>
              <a:ext uri="{FF2B5EF4-FFF2-40B4-BE49-F238E27FC236}">
                <a16:creationId xmlns:a16="http://schemas.microsoft.com/office/drawing/2014/main" id="{B1FBBDE7-5F26-E2DF-B998-520743B7C50A}"/>
              </a:ext>
            </a:extLst>
          </p:cNvPr>
          <p:cNvSpPr/>
          <p:nvPr/>
        </p:nvSpPr>
        <p:spPr bwMode="auto">
          <a:xfrm>
            <a:off x="3257212" y="2996983"/>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99" name="Straight Connector 98">
            <a:extLst>
              <a:ext uri="{FF2B5EF4-FFF2-40B4-BE49-F238E27FC236}">
                <a16:creationId xmlns:a16="http://schemas.microsoft.com/office/drawing/2014/main" id="{78085CC9-6634-C750-18BA-E84E2B26E2EA}"/>
              </a:ext>
            </a:extLst>
          </p:cNvPr>
          <p:cNvCxnSpPr>
            <a:cxnSpLocks/>
            <a:stCxn id="97" idx="0"/>
            <a:endCxn id="98" idx="1"/>
          </p:cNvCxnSpPr>
          <p:nvPr/>
        </p:nvCxnSpPr>
        <p:spPr bwMode="auto">
          <a:xfrm flipH="1">
            <a:off x="3257212" y="2603095"/>
            <a:ext cx="4472" cy="42659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0" name="Straight Connector 99">
            <a:extLst>
              <a:ext uri="{FF2B5EF4-FFF2-40B4-BE49-F238E27FC236}">
                <a16:creationId xmlns:a16="http://schemas.microsoft.com/office/drawing/2014/main" id="{743807F9-2A55-85C6-47A1-32D0D8511D4E}"/>
              </a:ext>
            </a:extLst>
          </p:cNvPr>
          <p:cNvCxnSpPr>
            <a:cxnSpLocks/>
          </p:cNvCxnSpPr>
          <p:nvPr/>
        </p:nvCxnSpPr>
        <p:spPr bwMode="auto">
          <a:xfrm>
            <a:off x="3257210" y="2896678"/>
            <a:ext cx="692924" cy="68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1" name="Straight Connector 100">
            <a:extLst>
              <a:ext uri="{FF2B5EF4-FFF2-40B4-BE49-F238E27FC236}">
                <a16:creationId xmlns:a16="http://schemas.microsoft.com/office/drawing/2014/main" id="{A13000D7-583F-B771-BB8E-69AA965C9B9A}"/>
              </a:ext>
            </a:extLst>
          </p:cNvPr>
          <p:cNvCxnSpPr>
            <a:cxnSpLocks/>
            <a:endCxn id="168" idx="1"/>
          </p:cNvCxnSpPr>
          <p:nvPr/>
        </p:nvCxnSpPr>
        <p:spPr bwMode="auto">
          <a:xfrm>
            <a:off x="3726518" y="2896678"/>
            <a:ext cx="0" cy="12969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6" name="TextBox 165">
            <a:extLst>
              <a:ext uri="{FF2B5EF4-FFF2-40B4-BE49-F238E27FC236}">
                <a16:creationId xmlns:a16="http://schemas.microsoft.com/office/drawing/2014/main" id="{4F00DE3B-B121-93EB-B7AD-C195B688B4F1}"/>
              </a:ext>
            </a:extLst>
          </p:cNvPr>
          <p:cNvSpPr txBox="1"/>
          <p:nvPr/>
        </p:nvSpPr>
        <p:spPr>
          <a:xfrm>
            <a:off x="3312813" y="3160806"/>
            <a:ext cx="844554" cy="21600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cs typeface="Calibri Light" panose="020F0302020204030204" pitchFamily="34" charset="0"/>
              </a:rPr>
              <a:t>S30CB13</a:t>
            </a:r>
          </a:p>
        </p:txBody>
      </p:sp>
      <p:sp>
        <p:nvSpPr>
          <p:cNvPr id="167" name="Rectangle 166">
            <a:extLst>
              <a:ext uri="{FF2B5EF4-FFF2-40B4-BE49-F238E27FC236}">
                <a16:creationId xmlns:a16="http://schemas.microsoft.com/office/drawing/2014/main" id="{0D7F1788-4926-9D0F-43CF-0BCC7FF9A39C}"/>
              </a:ext>
            </a:extLst>
          </p:cNvPr>
          <p:cNvSpPr/>
          <p:nvPr/>
        </p:nvSpPr>
        <p:spPr bwMode="auto">
          <a:xfrm>
            <a:off x="3502902" y="3001180"/>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68" name="Rectangle 167">
            <a:extLst>
              <a:ext uri="{FF2B5EF4-FFF2-40B4-BE49-F238E27FC236}">
                <a16:creationId xmlns:a16="http://schemas.microsoft.com/office/drawing/2014/main" id="{8EFBB511-66EC-A375-49C8-436488B338D5}"/>
              </a:ext>
            </a:extLst>
          </p:cNvPr>
          <p:cNvSpPr/>
          <p:nvPr/>
        </p:nvSpPr>
        <p:spPr bwMode="auto">
          <a:xfrm>
            <a:off x="3726518" y="2993671"/>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69" name="Rectangle 168">
            <a:extLst>
              <a:ext uri="{FF2B5EF4-FFF2-40B4-BE49-F238E27FC236}">
                <a16:creationId xmlns:a16="http://schemas.microsoft.com/office/drawing/2014/main" id="{D64A00BB-B763-E100-BC3C-5620D983947D}"/>
              </a:ext>
            </a:extLst>
          </p:cNvPr>
          <p:cNvSpPr/>
          <p:nvPr/>
        </p:nvSpPr>
        <p:spPr bwMode="auto">
          <a:xfrm>
            <a:off x="3950134" y="3000427"/>
            <a:ext cx="180380" cy="65408"/>
          </a:xfrm>
          <a:prstGeom prst="rect">
            <a:avLst/>
          </a:prstGeom>
          <a:ln w="190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sp>
        <p:nvSpPr>
          <p:cNvPr id="170" name="Oval 169">
            <a:extLst>
              <a:ext uri="{FF2B5EF4-FFF2-40B4-BE49-F238E27FC236}">
                <a16:creationId xmlns:a16="http://schemas.microsoft.com/office/drawing/2014/main" id="{87309386-BF4D-6EF2-6636-7A106AC00E55}"/>
              </a:ext>
            </a:extLst>
          </p:cNvPr>
          <p:cNvSpPr/>
          <p:nvPr/>
        </p:nvSpPr>
        <p:spPr bwMode="auto">
          <a:xfrm>
            <a:off x="3215611" y="2769204"/>
            <a:ext cx="83197" cy="89345"/>
          </a:xfrm>
          <a:prstGeom prst="ellipse">
            <a:avLst/>
          </a:prstGeom>
          <a:ln w="1905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1200" b="0" i="0" u="none" strike="noStrike" cap="none" normalizeH="0" baseline="0">
              <a:ln>
                <a:noFill/>
              </a:ln>
              <a:solidFill>
                <a:schemeClr val="tx1"/>
              </a:solidFill>
              <a:effectLst/>
            </a:endParaRPr>
          </a:p>
        </p:txBody>
      </p:sp>
      <p:cxnSp>
        <p:nvCxnSpPr>
          <p:cNvPr id="171" name="Straight Connector 170">
            <a:extLst>
              <a:ext uri="{FF2B5EF4-FFF2-40B4-BE49-F238E27FC236}">
                <a16:creationId xmlns:a16="http://schemas.microsoft.com/office/drawing/2014/main" id="{0F5439D0-9D51-14AA-B7B9-E5EEC02D3B90}"/>
              </a:ext>
            </a:extLst>
          </p:cNvPr>
          <p:cNvCxnSpPr>
            <a:cxnSpLocks/>
            <a:endCxn id="167" idx="1"/>
          </p:cNvCxnSpPr>
          <p:nvPr/>
        </p:nvCxnSpPr>
        <p:spPr bwMode="auto">
          <a:xfrm flipH="1">
            <a:off x="3502902" y="2896678"/>
            <a:ext cx="5424" cy="13720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2" name="Straight Connector 171">
            <a:extLst>
              <a:ext uri="{FF2B5EF4-FFF2-40B4-BE49-F238E27FC236}">
                <a16:creationId xmlns:a16="http://schemas.microsoft.com/office/drawing/2014/main" id="{14D2F497-BAAE-DB90-BC0A-BB160C2A66EC}"/>
              </a:ext>
            </a:extLst>
          </p:cNvPr>
          <p:cNvCxnSpPr>
            <a:cxnSpLocks/>
            <a:endCxn id="169" idx="1"/>
          </p:cNvCxnSpPr>
          <p:nvPr/>
        </p:nvCxnSpPr>
        <p:spPr bwMode="auto">
          <a:xfrm>
            <a:off x="3950134" y="2896678"/>
            <a:ext cx="0" cy="136453"/>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9" name="TextBox 178">
            <a:extLst>
              <a:ext uri="{FF2B5EF4-FFF2-40B4-BE49-F238E27FC236}">
                <a16:creationId xmlns:a16="http://schemas.microsoft.com/office/drawing/2014/main" id="{7AD854A2-BB5E-9115-8C39-30339E95B415}"/>
              </a:ext>
            </a:extLst>
          </p:cNvPr>
          <p:cNvSpPr txBox="1"/>
          <p:nvPr/>
        </p:nvSpPr>
        <p:spPr>
          <a:xfrm>
            <a:off x="4433447" y="3311360"/>
            <a:ext cx="3636525" cy="400110"/>
          </a:xfrm>
          <a:prstGeom prst="rect">
            <a:avLst/>
          </a:prstGeom>
          <a:noFill/>
        </p:spPr>
        <p:txBody>
          <a:bodyPr wrap="square">
            <a:spAutoFit/>
          </a:bodyPr>
          <a:lstStyle/>
          <a:p>
            <a:r>
              <a:rPr lang="en-CH" sz="1000" dirty="0"/>
              <a:t>200 MeV x 3 (from EuPraxia) but an optimization of the energy gain vs space is needed, 12 over 16 m used!</a:t>
            </a:r>
          </a:p>
        </p:txBody>
      </p:sp>
    </p:spTree>
    <p:extLst>
      <p:ext uri="{BB962C8B-B14F-4D97-AF65-F5344CB8AC3E}">
        <p14:creationId xmlns:p14="http://schemas.microsoft.com/office/powerpoint/2010/main" val="23986987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49B18-EA83-91D7-DFEC-50405A4C57F1}"/>
              </a:ext>
            </a:extLst>
          </p:cNvPr>
          <p:cNvSpPr>
            <a:spLocks noGrp="1"/>
          </p:cNvSpPr>
          <p:nvPr>
            <p:ph type="title"/>
          </p:nvPr>
        </p:nvSpPr>
        <p:spPr/>
        <p:txBody>
          <a:bodyPr/>
          <a:lstStyle/>
          <a:p>
            <a:r>
              <a:rPr lang="en-US" sz="2800" dirty="0">
                <a:solidFill>
                  <a:srgbClr val="000000"/>
                </a:solidFill>
                <a:latin typeface="Aptos" panose="020B0004020202020204" pitchFamily="34" charset="0"/>
              </a:rPr>
              <a:t>Injector </a:t>
            </a:r>
            <a:r>
              <a:rPr lang="en-US" sz="2800" b="1" i="0" u="none" strike="noStrike" dirty="0">
                <a:solidFill>
                  <a:srgbClr val="000000"/>
                </a:solidFill>
                <a:effectLst/>
                <a:latin typeface="Aptos" panose="020B0004020202020204" pitchFamily="34" charset="0"/>
              </a:rPr>
              <a:t>upgrade concept - motivation</a:t>
            </a:r>
            <a:endParaRPr lang="en-CH" dirty="0"/>
          </a:p>
        </p:txBody>
      </p:sp>
      <p:sp>
        <p:nvSpPr>
          <p:cNvPr id="3" name="Date Placeholder 2">
            <a:extLst>
              <a:ext uri="{FF2B5EF4-FFF2-40B4-BE49-F238E27FC236}">
                <a16:creationId xmlns:a16="http://schemas.microsoft.com/office/drawing/2014/main" id="{761AEC82-459B-3C88-D60E-0262BF3907BE}"/>
              </a:ext>
            </a:extLst>
          </p:cNvPr>
          <p:cNvSpPr>
            <a:spLocks noGrp="1"/>
          </p:cNvSpPr>
          <p:nvPr>
            <p:ph type="dt" sz="half" idx="10"/>
          </p:nvPr>
        </p:nvSpPr>
        <p:spPr/>
        <p:txBody>
          <a:bodyPr/>
          <a:lstStyle/>
          <a:p>
            <a:fld id="{4240EAF5-CD0C-4FC0-AC99-7554DE12F6ED}" type="datetime1">
              <a:rPr lang="de-CH" noProof="0" smtClean="0"/>
              <a:t>13.05.25</a:t>
            </a:fld>
            <a:endParaRPr lang="en-GB" noProof="0" dirty="0"/>
          </a:p>
        </p:txBody>
      </p:sp>
      <p:sp>
        <p:nvSpPr>
          <p:cNvPr id="4" name="Footer Placeholder 3">
            <a:extLst>
              <a:ext uri="{FF2B5EF4-FFF2-40B4-BE49-F238E27FC236}">
                <a16:creationId xmlns:a16="http://schemas.microsoft.com/office/drawing/2014/main" id="{6C63907F-2C2B-8F60-2992-621AB6F4222C}"/>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8EB26D76-E06F-992D-B664-8D9F37DCFD62}"/>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sp>
        <p:nvSpPr>
          <p:cNvPr id="6" name="Content Placeholder 1">
            <a:extLst>
              <a:ext uri="{FF2B5EF4-FFF2-40B4-BE49-F238E27FC236}">
                <a16:creationId xmlns:a16="http://schemas.microsoft.com/office/drawing/2014/main" id="{B5E89D0D-9ADD-EF4D-C2CB-EBBE16AAB055}"/>
              </a:ext>
            </a:extLst>
          </p:cNvPr>
          <p:cNvSpPr txBox="1">
            <a:spLocks/>
          </p:cNvSpPr>
          <p:nvPr/>
        </p:nvSpPr>
        <p:spPr>
          <a:xfrm>
            <a:off x="725884" y="1057517"/>
            <a:ext cx="9822655" cy="4243691"/>
          </a:xfrm>
          <a:prstGeom prst="rect">
            <a:avLst/>
          </a:prstGeom>
        </p:spPr>
        <p:txBody>
          <a:bodyPr vert="horz" lIns="0" tIns="0" rIns="0" bIns="0" rtlCol="0" anchor="t">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50000"/>
              </a:lnSpc>
              <a:buFont typeface="+mj-lt"/>
              <a:buAutoNum type="arabicPeriod"/>
            </a:pPr>
            <a:r>
              <a:rPr lang="en-US" sz="2200" b="1" dirty="0">
                <a:solidFill>
                  <a:srgbClr val="009900"/>
                </a:solidFill>
                <a:latin typeface="Aptos" panose="020B0004020202020204" pitchFamily="34" charset="0"/>
              </a:rPr>
              <a:t>Reliability</a:t>
            </a:r>
            <a:r>
              <a:rPr lang="en-US" sz="2200" b="1" dirty="0">
                <a:latin typeface="Aptos" panose="020B0004020202020204" pitchFamily="34" charset="0"/>
              </a:rPr>
              <a:t>: replacement of the klystron modulators</a:t>
            </a:r>
          </a:p>
          <a:p>
            <a:pPr marL="708660" lvl="1" indent="-457200"/>
            <a:r>
              <a:rPr lang="en-US" sz="1800" dirty="0">
                <a:latin typeface="Aptos" panose="020B0004020202020204" pitchFamily="34" charset="0"/>
              </a:rPr>
              <a:t>Ongoing EMI22+ program with in-house manufactured modulators</a:t>
            </a:r>
          </a:p>
          <a:p>
            <a:pPr marL="708660" lvl="1" indent="-457200"/>
            <a:r>
              <a:rPr lang="en-US" sz="1800" dirty="0">
                <a:latin typeface="Aptos" panose="020B0004020202020204" pitchFamily="34" charset="0"/>
              </a:rPr>
              <a:t>Increase modulator reliability</a:t>
            </a:r>
          </a:p>
          <a:p>
            <a:pPr marL="708660" lvl="1" indent="-457200"/>
            <a:r>
              <a:rPr lang="en-US" sz="1800" dirty="0">
                <a:latin typeface="Aptos" panose="020B0004020202020204" pitchFamily="34" charset="0"/>
              </a:rPr>
              <a:t>Decrease pulse-to-pulse phase and amplitude jitter</a:t>
            </a:r>
          </a:p>
          <a:p>
            <a:pPr marL="708660" lvl="1" indent="-457200"/>
            <a:r>
              <a:rPr lang="en-US" sz="1800" dirty="0">
                <a:latin typeface="Aptos" panose="020B0004020202020204" pitchFamily="34" charset="0"/>
              </a:rPr>
              <a:t>First modulator being assembled for the </a:t>
            </a:r>
            <a:r>
              <a:rPr lang="en-US" sz="1800" dirty="0" err="1">
                <a:latin typeface="Aptos" panose="020B0004020202020204" pitchFamily="34" charset="0"/>
              </a:rPr>
              <a:t>Pcubed</a:t>
            </a:r>
            <a:r>
              <a:rPr lang="en-US" sz="1800" dirty="0">
                <a:latin typeface="Aptos" panose="020B0004020202020204" pitchFamily="34" charset="0"/>
              </a:rPr>
              <a:t> experiment</a:t>
            </a:r>
          </a:p>
          <a:p>
            <a:pPr marL="457200" indent="-457200">
              <a:lnSpc>
                <a:spcPct val="150000"/>
              </a:lnSpc>
              <a:buFont typeface="+mj-lt"/>
              <a:buAutoNum type="arabicPeriod"/>
            </a:pPr>
            <a:endParaRPr lang="en-US" sz="2200" b="1" dirty="0">
              <a:latin typeface="Aptos" panose="020B0004020202020204" pitchFamily="34" charset="0"/>
            </a:endParaRPr>
          </a:p>
          <a:p>
            <a:pPr marL="457200" indent="-457200">
              <a:lnSpc>
                <a:spcPct val="150000"/>
              </a:lnSpc>
              <a:buFont typeface="+mj-lt"/>
              <a:buAutoNum type="arabicPeriod"/>
            </a:pPr>
            <a:r>
              <a:rPr lang="en-US" sz="2200" b="1" dirty="0">
                <a:solidFill>
                  <a:srgbClr val="009900"/>
                </a:solidFill>
                <a:latin typeface="Aptos"/>
              </a:rPr>
              <a:t>Performance</a:t>
            </a:r>
            <a:r>
              <a:rPr lang="en-US" sz="2200" b="1" dirty="0">
                <a:latin typeface="Aptos"/>
              </a:rPr>
              <a:t>: move the bunch compressor closer to the electron gun </a:t>
            </a:r>
          </a:p>
          <a:p>
            <a:pPr marL="708660" lvl="1" indent="-457200"/>
            <a:r>
              <a:rPr lang="en-US" sz="1800" b="1" dirty="0">
                <a:latin typeface="Aptos"/>
              </a:rPr>
              <a:t>minimize the energy spread growth </a:t>
            </a:r>
            <a:r>
              <a:rPr lang="en-US" sz="1800" dirty="0">
                <a:latin typeface="Aptos"/>
              </a:rPr>
              <a:t>generated by the intra-beam scattering​.  </a:t>
            </a:r>
          </a:p>
          <a:p>
            <a:pPr marL="708660" lvl="1" indent="-457200"/>
            <a:r>
              <a:rPr lang="en-US" sz="1800" dirty="0">
                <a:latin typeface="Aptos"/>
              </a:rPr>
              <a:t>This is a serious limiting factor for the seeding schemes as under development in Athos, but it is also a potentially limiting the performance of the hard-X ray FEL (Aramis &amp; Porthos) </a:t>
            </a:r>
          </a:p>
        </p:txBody>
      </p:sp>
      <p:sp>
        <p:nvSpPr>
          <p:cNvPr id="7" name="TextBox 6">
            <a:extLst>
              <a:ext uri="{FF2B5EF4-FFF2-40B4-BE49-F238E27FC236}">
                <a16:creationId xmlns:a16="http://schemas.microsoft.com/office/drawing/2014/main" id="{346CE3CF-F278-2599-EC81-71217C82B887}"/>
              </a:ext>
            </a:extLst>
          </p:cNvPr>
          <p:cNvSpPr txBox="1"/>
          <p:nvPr/>
        </p:nvSpPr>
        <p:spPr>
          <a:xfrm>
            <a:off x="5519936" y="6404573"/>
            <a:ext cx="5380536" cy="215444"/>
          </a:xfrm>
          <a:prstGeom prst="rect">
            <a:avLst/>
          </a:prstGeom>
          <a:noFill/>
        </p:spPr>
        <p:txBody>
          <a:bodyPr wrap="square" lIns="0" tIns="0" rIns="0" bIns="0" rtlCol="0">
            <a:spAutoFit/>
          </a:bodyPr>
          <a:lstStyle/>
          <a:p>
            <a:pPr algn="l"/>
            <a:r>
              <a:rPr lang="en-CH" sz="1400" dirty="0"/>
              <a:t>Courtesy of Marco Pedrozzi – 12.03.2025</a:t>
            </a:r>
          </a:p>
        </p:txBody>
      </p:sp>
    </p:spTree>
    <p:extLst>
      <p:ext uri="{BB962C8B-B14F-4D97-AF65-F5344CB8AC3E}">
        <p14:creationId xmlns:p14="http://schemas.microsoft.com/office/powerpoint/2010/main" val="2777178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DACBB0A-B6DB-0F32-2E17-481801494739}"/>
              </a:ext>
            </a:extLst>
          </p:cNvPr>
          <p:cNvSpPr>
            <a:spLocks noGrp="1"/>
          </p:cNvSpPr>
          <p:nvPr>
            <p:ph type="dt" sz="half" idx="10"/>
          </p:nvPr>
        </p:nvSpPr>
        <p:spPr/>
        <p:txBody>
          <a:bodyPr/>
          <a:lstStyle/>
          <a:p>
            <a:fld id="{4240EAF5-CD0C-4FC0-AC99-7554DE12F6ED}" type="datetime1">
              <a:rPr lang="de-CH" noProof="0" smtClean="0"/>
              <a:t>13.05.25</a:t>
            </a:fld>
            <a:endParaRPr lang="en-GB" noProof="0" dirty="0"/>
          </a:p>
        </p:txBody>
      </p:sp>
      <p:sp>
        <p:nvSpPr>
          <p:cNvPr id="4" name="Footer Placeholder 3">
            <a:extLst>
              <a:ext uri="{FF2B5EF4-FFF2-40B4-BE49-F238E27FC236}">
                <a16:creationId xmlns:a16="http://schemas.microsoft.com/office/drawing/2014/main" id="{A702DE79-496A-88E7-6B2E-899882A5E244}"/>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F75A1D29-1ADC-BA9B-FDE1-08D3FE6C8F86}"/>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pic>
        <p:nvPicPr>
          <p:cNvPr id="8" name="Picture 7">
            <a:extLst>
              <a:ext uri="{FF2B5EF4-FFF2-40B4-BE49-F238E27FC236}">
                <a16:creationId xmlns:a16="http://schemas.microsoft.com/office/drawing/2014/main" id="{8D558A3A-787C-93AD-06CF-83C6C12E1751}"/>
              </a:ext>
            </a:extLst>
          </p:cNvPr>
          <p:cNvPicPr>
            <a:picLocks noChangeAspect="1"/>
          </p:cNvPicPr>
          <p:nvPr/>
        </p:nvPicPr>
        <p:blipFill>
          <a:blip r:embed="rId2"/>
          <a:stretch>
            <a:fillRect/>
          </a:stretch>
        </p:blipFill>
        <p:spPr>
          <a:xfrm>
            <a:off x="125962" y="1700808"/>
            <a:ext cx="11940075" cy="4176464"/>
          </a:xfrm>
          <a:prstGeom prst="rect">
            <a:avLst/>
          </a:prstGeom>
        </p:spPr>
      </p:pic>
      <p:sp>
        <p:nvSpPr>
          <p:cNvPr id="9" name="TextBox 8">
            <a:extLst>
              <a:ext uri="{FF2B5EF4-FFF2-40B4-BE49-F238E27FC236}">
                <a16:creationId xmlns:a16="http://schemas.microsoft.com/office/drawing/2014/main" id="{07AAE007-13AA-1AC4-2D2C-5783AB0A94B5}"/>
              </a:ext>
            </a:extLst>
          </p:cNvPr>
          <p:cNvSpPr txBox="1"/>
          <p:nvPr/>
        </p:nvSpPr>
        <p:spPr>
          <a:xfrm>
            <a:off x="479376" y="160183"/>
            <a:ext cx="6338723" cy="800219"/>
          </a:xfrm>
          <a:prstGeom prst="rect">
            <a:avLst/>
          </a:prstGeom>
          <a:noFill/>
        </p:spPr>
        <p:txBody>
          <a:bodyPr wrap="none" rtlCol="0">
            <a:spAutoFit/>
          </a:bodyPr>
          <a:lstStyle/>
          <a:p>
            <a:r>
              <a:rPr lang="en-US" sz="2800" b="1" i="0" u="none" strike="noStrike" dirty="0">
                <a:solidFill>
                  <a:srgbClr val="000000"/>
                </a:solidFill>
                <a:effectLst/>
                <a:latin typeface="Aptos" panose="020B0004020202020204" pitchFamily="34" charset="0"/>
              </a:rPr>
              <a:t>Injector upgrade - concept</a:t>
            </a:r>
            <a:br>
              <a:rPr lang="en-US" sz="1800" b="0" i="0" dirty="0">
                <a:solidFill>
                  <a:srgbClr val="000000"/>
                </a:solidFill>
                <a:effectLst/>
                <a:latin typeface="Aptos" panose="020B0004020202020204" pitchFamily="34" charset="0"/>
              </a:rPr>
            </a:br>
            <a:r>
              <a:rPr lang="en-US" sz="1800" b="0" i="0" u="none" strike="noStrike" dirty="0" err="1">
                <a:solidFill>
                  <a:srgbClr val="000000"/>
                </a:solidFill>
                <a:effectLst/>
                <a:latin typeface="Aptos" panose="020B0004020202020204" pitchFamily="34" charset="0"/>
              </a:rPr>
              <a:t>Heilige</a:t>
            </a:r>
            <a:r>
              <a:rPr lang="en-US" sz="1800" b="0" i="0" u="none" strike="noStrike" dirty="0">
                <a:solidFill>
                  <a:srgbClr val="000000"/>
                </a:solidFill>
                <a:effectLst/>
                <a:latin typeface="Aptos" panose="020B0004020202020204" pitchFamily="34" charset="0"/>
              </a:rPr>
              <a:t> </a:t>
            </a:r>
            <a:r>
              <a:rPr lang="en-US" sz="1800" b="0" i="0" u="none" strike="noStrike" dirty="0" err="1">
                <a:solidFill>
                  <a:srgbClr val="000000"/>
                </a:solidFill>
                <a:effectLst/>
                <a:latin typeface="Aptos" panose="020B0004020202020204" pitchFamily="34" charset="0"/>
              </a:rPr>
              <a:t>Liste</a:t>
            </a:r>
            <a:r>
              <a:rPr lang="en-US" sz="1800" b="0" i="0" u="none" strike="noStrike" dirty="0">
                <a:solidFill>
                  <a:srgbClr val="000000"/>
                </a:solidFill>
                <a:effectLst/>
                <a:latin typeface="Aptos" panose="020B0004020202020204" pitchFamily="34" charset="0"/>
              </a:rPr>
              <a:t> 10.5.4-Final (design and optimization undergoing)</a:t>
            </a:r>
            <a:r>
              <a:rPr lang="en-US" sz="1800" b="0" i="0" dirty="0">
                <a:solidFill>
                  <a:srgbClr val="000000"/>
                </a:solidFill>
                <a:effectLst/>
                <a:latin typeface="Aptos" panose="020B0004020202020204" pitchFamily="34" charset="0"/>
              </a:rPr>
              <a:t>​</a:t>
            </a:r>
            <a:endParaRPr lang="en-US" sz="2000" dirty="0"/>
          </a:p>
        </p:txBody>
      </p:sp>
      <p:sp>
        <p:nvSpPr>
          <p:cNvPr id="10" name="TextBox 9">
            <a:extLst>
              <a:ext uri="{FF2B5EF4-FFF2-40B4-BE49-F238E27FC236}">
                <a16:creationId xmlns:a16="http://schemas.microsoft.com/office/drawing/2014/main" id="{6DD10655-205F-542D-3F14-87CE8F9F7BC2}"/>
              </a:ext>
            </a:extLst>
          </p:cNvPr>
          <p:cNvSpPr txBox="1"/>
          <p:nvPr/>
        </p:nvSpPr>
        <p:spPr>
          <a:xfrm>
            <a:off x="5519936" y="6404573"/>
            <a:ext cx="5380536" cy="215444"/>
          </a:xfrm>
          <a:prstGeom prst="rect">
            <a:avLst/>
          </a:prstGeom>
          <a:noFill/>
        </p:spPr>
        <p:txBody>
          <a:bodyPr wrap="square" lIns="0" tIns="0" rIns="0" bIns="0" rtlCol="0">
            <a:spAutoFit/>
          </a:bodyPr>
          <a:lstStyle/>
          <a:p>
            <a:pPr algn="l"/>
            <a:r>
              <a:rPr lang="en-CH" sz="1400" dirty="0"/>
              <a:t>Courtesy of Marco Pedrozzi – 12.03.2025</a:t>
            </a:r>
          </a:p>
        </p:txBody>
      </p:sp>
    </p:spTree>
    <p:extLst>
      <p:ext uri="{BB962C8B-B14F-4D97-AF65-F5344CB8AC3E}">
        <p14:creationId xmlns:p14="http://schemas.microsoft.com/office/powerpoint/2010/main" val="3765591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478942"/>
          </a:xfrm>
        </p:spPr>
        <p:txBody>
          <a:bodyPr/>
          <a:lstStyle/>
          <a:p>
            <a:r>
              <a:rPr lang="en-US" dirty="0"/>
              <a:t>Injector upgrade - schedule indications (1)</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456858E-ACEB-48F0-9026-E82D3925330F}" type="datetime1">
              <a:rPr lang="en-US" smtClean="0"/>
              <a:t>5/13/25</a:t>
            </a:fld>
            <a:endParaRPr lang="en-US"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dirty="0"/>
              <a:t>PSI Center for Accelerator Science and Engineering</a:t>
            </a:r>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en-US" smtClean="0"/>
              <a:pPr/>
              <a:t>7</a:t>
            </a:fld>
            <a:endParaRPr lang="en-US" dirty="0"/>
          </a:p>
        </p:txBody>
      </p:sp>
      <p:sp>
        <p:nvSpPr>
          <p:cNvPr id="3" name="TextBox 2">
            <a:extLst>
              <a:ext uri="{FF2B5EF4-FFF2-40B4-BE49-F238E27FC236}">
                <a16:creationId xmlns:a16="http://schemas.microsoft.com/office/drawing/2014/main" id="{C11490B2-63D0-8FD5-7433-A21DF9932BB1}"/>
              </a:ext>
            </a:extLst>
          </p:cNvPr>
          <p:cNvSpPr txBox="1"/>
          <p:nvPr/>
        </p:nvSpPr>
        <p:spPr>
          <a:xfrm>
            <a:off x="707230" y="750095"/>
            <a:ext cx="10544176" cy="5078313"/>
          </a:xfrm>
          <a:prstGeom prst="rect">
            <a:avLst/>
          </a:prstGeom>
          <a:noFill/>
        </p:spPr>
        <p:txBody>
          <a:bodyPr wrap="square" lIns="0" tIns="0" rIns="0" bIns="0" rtlCol="0" anchor="t">
            <a:spAutoFit/>
          </a:bodyPr>
          <a:lstStyle/>
          <a:p>
            <a:pPr algn="l">
              <a:lnSpc>
                <a:spcPct val="150000"/>
              </a:lnSpc>
            </a:pPr>
            <a:r>
              <a:rPr lang="en-US" sz="2000" b="1" dirty="0"/>
              <a:t>Replacement modulators in technical gallery OSFA </a:t>
            </a:r>
            <a:r>
              <a:rPr lang="en-US" sz="2000" b="1" dirty="0">
                <a:sym typeface="Symbol" panose="05050102010706020507" pitchFamily="18" charset="2"/>
              </a:rPr>
              <a:t></a:t>
            </a:r>
            <a:r>
              <a:rPr lang="en-US" sz="2000" b="1" dirty="0"/>
              <a:t> EMI22+ program</a:t>
            </a:r>
          </a:p>
          <a:p>
            <a:pPr algn="l">
              <a:lnSpc>
                <a:spcPct val="150000"/>
              </a:lnSpc>
            </a:pPr>
            <a:endParaRPr lang="en-US" sz="2000" b="1" dirty="0"/>
          </a:p>
          <a:p>
            <a:pPr marL="356870" lvl="1" indent="-342900">
              <a:lnSpc>
                <a:spcPct val="150000"/>
              </a:lnSpc>
            </a:pPr>
            <a:r>
              <a:rPr lang="en-US" sz="2000" b="1" dirty="0"/>
              <a:t>SINEG &amp; SINSB01-03 modulators: </a:t>
            </a:r>
          </a:p>
          <a:p>
            <a:pPr marL="356870" lvl="1" indent="-342900">
              <a:buFont typeface="Arial" panose="020B0604020202020204" pitchFamily="34" charset="0"/>
              <a:buChar char="•"/>
            </a:pPr>
            <a:r>
              <a:rPr lang="en-US" sz="2000" dirty="0"/>
              <a:t>Functionality test of modulators must first be performed in WLHA </a:t>
            </a:r>
            <a:r>
              <a:rPr lang="en-US" sz="2000" dirty="0">
                <a:sym typeface="Symbol" panose="05050102010706020507" pitchFamily="18" charset="2"/>
              </a:rPr>
              <a:t></a:t>
            </a:r>
            <a:r>
              <a:rPr lang="en-US" sz="2000" dirty="0"/>
              <a:t> minimizing unexpected issues during implementation and commissioning in OSFA. </a:t>
            </a:r>
          </a:p>
          <a:p>
            <a:pPr marL="356870" lvl="1" indent="-342900">
              <a:buFont typeface="Arial" panose="020B0604020202020204" pitchFamily="34" charset="0"/>
              <a:buChar char="•"/>
            </a:pPr>
            <a:r>
              <a:rPr lang="en-US" sz="2000" dirty="0"/>
              <a:t>Implementation in OSFA: minimum requirement </a:t>
            </a:r>
            <a:r>
              <a:rPr lang="en-US" sz="2000" b="1" dirty="0"/>
              <a:t>6 weeks for two modulators</a:t>
            </a:r>
            <a:r>
              <a:rPr lang="en-US" sz="2000" dirty="0"/>
              <a:t>, i.e. 12 weeks if done in two steps.</a:t>
            </a:r>
          </a:p>
          <a:p>
            <a:pPr marL="356870" lvl="1" indent="-342900">
              <a:buFont typeface="Arial" panose="020B0604020202020204" pitchFamily="34" charset="0"/>
              <a:buChar char="•"/>
            </a:pPr>
            <a:r>
              <a:rPr lang="en-US" sz="2000" dirty="0"/>
              <a:t>Eventually the modulator exchange can be carried out prior to beam-line works in bunker</a:t>
            </a:r>
          </a:p>
          <a:p>
            <a:pPr marL="356870" indent="-342900"/>
            <a:endParaRPr lang="en-US" sz="2000" dirty="0"/>
          </a:p>
          <a:p>
            <a:pPr marL="356870" lvl="1" indent="-342900"/>
            <a:r>
              <a:rPr lang="en-US" sz="2000" b="1" dirty="0"/>
              <a:t>SINXB01</a:t>
            </a:r>
          </a:p>
          <a:p>
            <a:pPr marL="356870" lvl="1" indent="-342900">
              <a:buFont typeface="Arial" panose="020B0604020202020204" pitchFamily="34" charset="0"/>
              <a:buChar char="•"/>
            </a:pPr>
            <a:r>
              <a:rPr lang="en-US" sz="2000" dirty="0"/>
              <a:t>The new SINXB modulator can be implemented at any time in the SINSB05 slot and connected to the X-Band structures during a normal shutdown. Expected an amelioration of the shot-to-shot phase-amplitude stability </a:t>
            </a:r>
            <a:r>
              <a:rPr lang="en-US" sz="2000" dirty="0">
                <a:sym typeface="Symbol" panose="05050102010706020507" pitchFamily="18" charset="2"/>
              </a:rPr>
              <a:t> peak current stability @ FEL-undulator</a:t>
            </a:r>
            <a:endParaRPr lang="en-US" sz="2000" dirty="0"/>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endParaRPr lang="en-US" sz="2000" dirty="0"/>
          </a:p>
        </p:txBody>
      </p:sp>
      <p:sp>
        <p:nvSpPr>
          <p:cNvPr id="7" name="Rectangle 6">
            <a:extLst>
              <a:ext uri="{FF2B5EF4-FFF2-40B4-BE49-F238E27FC236}">
                <a16:creationId xmlns:a16="http://schemas.microsoft.com/office/drawing/2014/main" id="{1D87B2EA-FBF9-50FA-1C5C-CE064D7AA132}"/>
              </a:ext>
            </a:extLst>
          </p:cNvPr>
          <p:cNvSpPr/>
          <p:nvPr/>
        </p:nvSpPr>
        <p:spPr>
          <a:xfrm rot="1382837">
            <a:off x="9222580" y="828675"/>
            <a:ext cx="2700337" cy="564356"/>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CH" sz="2000" dirty="0" err="1"/>
              <a:t>Require</a:t>
            </a:r>
            <a:r>
              <a:rPr lang="de-CH" sz="2000" dirty="0"/>
              <a:t> </a:t>
            </a:r>
            <a:r>
              <a:rPr lang="de-CH" sz="2000" dirty="0" err="1"/>
              <a:t>careful</a:t>
            </a:r>
            <a:r>
              <a:rPr lang="de-CH" sz="2000" dirty="0"/>
              <a:t> </a:t>
            </a:r>
            <a:r>
              <a:rPr lang="de-CH" sz="2000" dirty="0" err="1"/>
              <a:t>verification</a:t>
            </a:r>
            <a:endParaRPr lang="de-CH" sz="2000" dirty="0"/>
          </a:p>
        </p:txBody>
      </p:sp>
      <p:sp>
        <p:nvSpPr>
          <p:cNvPr id="8" name="TextBox 7">
            <a:extLst>
              <a:ext uri="{FF2B5EF4-FFF2-40B4-BE49-F238E27FC236}">
                <a16:creationId xmlns:a16="http://schemas.microsoft.com/office/drawing/2014/main" id="{A128CCA3-C904-9805-81EB-63A16C512056}"/>
              </a:ext>
            </a:extLst>
          </p:cNvPr>
          <p:cNvSpPr txBox="1"/>
          <p:nvPr/>
        </p:nvSpPr>
        <p:spPr>
          <a:xfrm>
            <a:off x="5519936" y="6404573"/>
            <a:ext cx="5380536" cy="215444"/>
          </a:xfrm>
          <a:prstGeom prst="rect">
            <a:avLst/>
          </a:prstGeom>
          <a:noFill/>
        </p:spPr>
        <p:txBody>
          <a:bodyPr wrap="square" lIns="0" tIns="0" rIns="0" bIns="0" rtlCol="0">
            <a:spAutoFit/>
          </a:bodyPr>
          <a:lstStyle/>
          <a:p>
            <a:pPr algn="l"/>
            <a:r>
              <a:rPr lang="en-CH" sz="1400" dirty="0"/>
              <a:t>Courtesy of Marco Pedrozzi – 12.03.2025</a:t>
            </a:r>
          </a:p>
        </p:txBody>
      </p:sp>
    </p:spTree>
    <p:extLst>
      <p:ext uri="{BB962C8B-B14F-4D97-AF65-F5344CB8AC3E}">
        <p14:creationId xmlns:p14="http://schemas.microsoft.com/office/powerpoint/2010/main" val="2260888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478942"/>
          </a:xfrm>
        </p:spPr>
        <p:txBody>
          <a:bodyPr/>
          <a:lstStyle/>
          <a:p>
            <a:r>
              <a:rPr lang="en-US" dirty="0"/>
              <a:t>Injector upgrade - schedule indications (2)</a:t>
            </a:r>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456858E-ACEB-48F0-9026-E82D3925330F}" type="datetime1">
              <a:rPr lang="en-US" smtClean="0"/>
              <a:t>5/13/25</a:t>
            </a:fld>
            <a:endParaRPr lang="en-US"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dirty="0"/>
              <a:t>PSI Center for Accelerator Science and Engineering</a:t>
            </a:r>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en-US" smtClean="0"/>
              <a:pPr/>
              <a:t>8</a:t>
            </a:fld>
            <a:endParaRPr lang="en-US" dirty="0"/>
          </a:p>
        </p:txBody>
      </p:sp>
      <p:sp>
        <p:nvSpPr>
          <p:cNvPr id="3" name="TextBox 2">
            <a:extLst>
              <a:ext uri="{FF2B5EF4-FFF2-40B4-BE49-F238E27FC236}">
                <a16:creationId xmlns:a16="http://schemas.microsoft.com/office/drawing/2014/main" id="{C11490B2-63D0-8FD5-7433-A21DF9932BB1}"/>
              </a:ext>
            </a:extLst>
          </p:cNvPr>
          <p:cNvSpPr txBox="1"/>
          <p:nvPr/>
        </p:nvSpPr>
        <p:spPr>
          <a:xfrm>
            <a:off x="735805" y="871746"/>
            <a:ext cx="10844214" cy="6017032"/>
          </a:xfrm>
          <a:prstGeom prst="rect">
            <a:avLst/>
          </a:prstGeom>
          <a:noFill/>
        </p:spPr>
        <p:txBody>
          <a:bodyPr wrap="square" lIns="0" tIns="0" rIns="0" bIns="0" rtlCol="0" anchor="t">
            <a:spAutoFit/>
          </a:bodyPr>
          <a:lstStyle/>
          <a:p>
            <a:pPr algn="l">
              <a:lnSpc>
                <a:spcPct val="150000"/>
              </a:lnSpc>
            </a:pPr>
            <a:r>
              <a:rPr lang="en-US" sz="2000" b="1" dirty="0"/>
              <a:t>Modification of the beamline in the bunker</a:t>
            </a:r>
          </a:p>
          <a:p>
            <a:pPr algn="l">
              <a:lnSpc>
                <a:spcPct val="150000"/>
              </a:lnSpc>
            </a:pPr>
            <a:endParaRPr lang="en-US" sz="800" b="1" dirty="0"/>
          </a:p>
          <a:p>
            <a:pPr marL="471170" lvl="1" indent="-457200">
              <a:lnSpc>
                <a:spcPct val="150000"/>
              </a:lnSpc>
              <a:buFont typeface="+mj-lt"/>
              <a:buAutoNum type="arabicPeriod"/>
            </a:pPr>
            <a:r>
              <a:rPr lang="en-US" sz="2000" dirty="0"/>
              <a:t>Plan a unique long shutdown (LSD) </a:t>
            </a:r>
          </a:p>
          <a:p>
            <a:pPr marL="714375" lvl="2" indent="-213995">
              <a:lnSpc>
                <a:spcPct val="150000"/>
              </a:lnSpc>
              <a:buFont typeface="Arial" panose="020B0604020202020204" pitchFamily="34" charset="0"/>
              <a:buChar char="•"/>
            </a:pPr>
            <a:r>
              <a:rPr lang="en-US" dirty="0"/>
              <a:t>Anticipating where possible cabling during the normal shutdowns preceding the LSD</a:t>
            </a:r>
          </a:p>
          <a:p>
            <a:pPr marL="714375" lvl="2" indent="-213995">
              <a:lnSpc>
                <a:spcPct val="150000"/>
              </a:lnSpc>
              <a:buFont typeface="Arial" panose="020B0604020202020204" pitchFamily="34" charset="0"/>
              <a:buChar char="•"/>
            </a:pPr>
            <a:r>
              <a:rPr lang="en-US" dirty="0"/>
              <a:t>Anticipating where possible the floor marking of new component positions (but the bulk will be done during LSD)</a:t>
            </a:r>
          </a:p>
          <a:p>
            <a:pPr marL="714375" lvl="2" indent="-213995">
              <a:lnSpc>
                <a:spcPct val="150000"/>
              </a:lnSpc>
              <a:buFont typeface="Arial" panose="020B0604020202020204" pitchFamily="34" charset="0"/>
              <a:buChar char="•"/>
            </a:pPr>
            <a:r>
              <a:rPr lang="en-US" dirty="0"/>
              <a:t>Components available when starting the LSD </a:t>
            </a:r>
            <a:r>
              <a:rPr lang="en-US" dirty="0">
                <a:sym typeface="Symbol" panose="05050102010706020507" pitchFamily="18" charset="2"/>
              </a:rPr>
              <a:t> required support from AIK (construction &amp; production)</a:t>
            </a:r>
            <a:endParaRPr lang="en-US" dirty="0"/>
          </a:p>
          <a:p>
            <a:pPr marL="714375" lvl="2" indent="-213995">
              <a:lnSpc>
                <a:spcPct val="150000"/>
              </a:lnSpc>
              <a:spcAft>
                <a:spcPts val="600"/>
              </a:spcAft>
              <a:buFont typeface="Arial" panose="020B0604020202020204" pitchFamily="34" charset="0"/>
              <a:buChar char="•"/>
            </a:pPr>
            <a:r>
              <a:rPr lang="en-US" dirty="0"/>
              <a:t>With good preparation and available manpower </a:t>
            </a:r>
            <a:r>
              <a:rPr lang="en-US" b="1" dirty="0"/>
              <a:t>required  3 to 4 months </a:t>
            </a:r>
          </a:p>
          <a:p>
            <a:pPr marL="471170" lvl="1" indent="-457200">
              <a:lnSpc>
                <a:spcPct val="150000"/>
              </a:lnSpc>
              <a:spcAft>
                <a:spcPts val="600"/>
              </a:spcAft>
              <a:buFont typeface="+mj-lt"/>
              <a:buAutoNum type="arabicPeriod"/>
            </a:pPr>
            <a:r>
              <a:rPr lang="en-US" sz="2000" dirty="0"/>
              <a:t>RF conditioning of the high gradient S-Band module will require at </a:t>
            </a:r>
            <a:r>
              <a:rPr lang="en-US" sz="2000" b="1" dirty="0"/>
              <a:t>least 1 month</a:t>
            </a:r>
            <a:r>
              <a:rPr lang="en-US" sz="2000" dirty="0"/>
              <a:t>. </a:t>
            </a:r>
            <a:endParaRPr lang="en-US" sz="800" dirty="0"/>
          </a:p>
          <a:p>
            <a:pPr marL="471170" lvl="1" indent="-457200">
              <a:lnSpc>
                <a:spcPct val="150000"/>
              </a:lnSpc>
              <a:buFont typeface="+mj-lt"/>
              <a:buAutoNum type="arabicPeriod"/>
            </a:pPr>
            <a:r>
              <a:rPr lang="en-US" sz="2000" dirty="0"/>
              <a:t>Recommissioning of SwissFEL for FEL operation: </a:t>
            </a:r>
            <a:r>
              <a:rPr lang="en-US" sz="2000" b="1" dirty="0"/>
              <a:t>1 months?</a:t>
            </a:r>
          </a:p>
          <a:p>
            <a:pPr marL="13970" lvl="1">
              <a:lnSpc>
                <a:spcPct val="150000"/>
              </a:lnSpc>
            </a:pPr>
            <a:endParaRPr lang="en-US" sz="800" dirty="0"/>
          </a:p>
          <a:p>
            <a:pPr marL="13970" lvl="1" algn="ctr">
              <a:lnSpc>
                <a:spcPct val="150000"/>
              </a:lnSpc>
            </a:pPr>
            <a:r>
              <a:rPr lang="en-US" sz="2000" b="1" dirty="0"/>
              <a:t>Overall, we should realistically consider a dark period of about 6 months</a:t>
            </a:r>
          </a:p>
          <a:p>
            <a:pPr marL="13970" lvl="1" algn="ctr"/>
            <a:r>
              <a:rPr lang="en-US" sz="2000" b="1" dirty="0"/>
              <a:t>LSD starting May 2028? Combine with klystron modulator exchange?</a:t>
            </a:r>
          </a:p>
          <a:p>
            <a:pPr marL="13970" lvl="1">
              <a:lnSpc>
                <a:spcPct val="150000"/>
              </a:lnSpc>
            </a:pPr>
            <a:endParaRPr lang="en-US" sz="2000" dirty="0"/>
          </a:p>
          <a:p>
            <a:pPr marL="342900" indent="-342900" algn="l">
              <a:buFont typeface="Arial" panose="020B0604020202020204" pitchFamily="34" charset="0"/>
              <a:buChar char="•"/>
            </a:pPr>
            <a:endParaRPr lang="en-US" sz="2000" dirty="0"/>
          </a:p>
        </p:txBody>
      </p:sp>
      <p:sp>
        <p:nvSpPr>
          <p:cNvPr id="7" name="Rectangle 6">
            <a:extLst>
              <a:ext uri="{FF2B5EF4-FFF2-40B4-BE49-F238E27FC236}">
                <a16:creationId xmlns:a16="http://schemas.microsoft.com/office/drawing/2014/main" id="{79515819-9B99-D67B-8086-ECC4FA3E9CFC}"/>
              </a:ext>
            </a:extLst>
          </p:cNvPr>
          <p:cNvSpPr/>
          <p:nvPr/>
        </p:nvSpPr>
        <p:spPr>
          <a:xfrm rot="1382837">
            <a:off x="8108155" y="1000126"/>
            <a:ext cx="2700337" cy="564356"/>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CH" sz="2000" dirty="0" err="1"/>
              <a:t>Require</a:t>
            </a:r>
            <a:r>
              <a:rPr lang="de-CH" sz="2000" dirty="0"/>
              <a:t> </a:t>
            </a:r>
            <a:r>
              <a:rPr lang="de-CH" sz="2000" dirty="0" err="1"/>
              <a:t>careful</a:t>
            </a:r>
            <a:r>
              <a:rPr lang="de-CH" sz="2000" dirty="0"/>
              <a:t> </a:t>
            </a:r>
            <a:r>
              <a:rPr lang="de-CH" sz="2000" dirty="0" err="1"/>
              <a:t>verification</a:t>
            </a:r>
            <a:endParaRPr lang="de-CH" sz="2000" dirty="0"/>
          </a:p>
        </p:txBody>
      </p:sp>
      <p:sp>
        <p:nvSpPr>
          <p:cNvPr id="8" name="TextBox 7">
            <a:extLst>
              <a:ext uri="{FF2B5EF4-FFF2-40B4-BE49-F238E27FC236}">
                <a16:creationId xmlns:a16="http://schemas.microsoft.com/office/drawing/2014/main" id="{866FC199-F5AD-8AF5-8DD2-91D03214D785}"/>
              </a:ext>
            </a:extLst>
          </p:cNvPr>
          <p:cNvSpPr txBox="1"/>
          <p:nvPr/>
        </p:nvSpPr>
        <p:spPr>
          <a:xfrm>
            <a:off x="5519936" y="6404573"/>
            <a:ext cx="5380536" cy="215444"/>
          </a:xfrm>
          <a:prstGeom prst="rect">
            <a:avLst/>
          </a:prstGeom>
          <a:noFill/>
        </p:spPr>
        <p:txBody>
          <a:bodyPr wrap="square" lIns="0" tIns="0" rIns="0" bIns="0" rtlCol="0">
            <a:spAutoFit/>
          </a:bodyPr>
          <a:lstStyle/>
          <a:p>
            <a:pPr algn="l"/>
            <a:r>
              <a:rPr lang="en-CH" sz="1400" dirty="0"/>
              <a:t>Courtesy of Marco Pedrozzi – 12.03.2025</a:t>
            </a:r>
          </a:p>
        </p:txBody>
      </p:sp>
    </p:spTree>
    <p:extLst>
      <p:ext uri="{BB962C8B-B14F-4D97-AF65-F5344CB8AC3E}">
        <p14:creationId xmlns:p14="http://schemas.microsoft.com/office/powerpoint/2010/main" val="1228495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278296"/>
            <a:ext cx="8964613" cy="414400"/>
          </a:xfrm>
        </p:spPr>
        <p:txBody>
          <a:bodyPr/>
          <a:lstStyle/>
          <a:p>
            <a:r>
              <a:rPr lang="en-GB" dirty="0"/>
              <a:t>Highlight of 3-Bunch OP Requirements</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82672C38-EA52-42A0-896E-9AA07ECE4365}" type="datetime1">
              <a:rPr lang="de-CH" smtClean="0"/>
              <a:t>13.05.25</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de-CH"/>
              <a:t>Paul Scherrer Institute PSI</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9</a:t>
            </a:fld>
            <a:endParaRPr lang="de-CH" dirty="0"/>
          </a:p>
        </p:txBody>
      </p:sp>
      <p:sp>
        <p:nvSpPr>
          <p:cNvPr id="3" name="Content Placeholder 2">
            <a:extLst>
              <a:ext uri="{FF2B5EF4-FFF2-40B4-BE49-F238E27FC236}">
                <a16:creationId xmlns:a16="http://schemas.microsoft.com/office/drawing/2014/main" id="{AE89BAEB-86E2-DF64-107F-7E7EAA434644}"/>
              </a:ext>
            </a:extLst>
          </p:cNvPr>
          <p:cNvSpPr>
            <a:spLocks noGrp="1"/>
          </p:cNvSpPr>
          <p:nvPr>
            <p:ph idx="1"/>
          </p:nvPr>
        </p:nvSpPr>
        <p:spPr>
          <a:xfrm>
            <a:off x="587388" y="908720"/>
            <a:ext cx="11017224" cy="3744416"/>
          </a:xfrm>
        </p:spPr>
        <p:txBody>
          <a:bodyPr>
            <a:noAutofit/>
          </a:bodyPr>
          <a:lstStyle/>
          <a:p>
            <a:pPr marL="594900" lvl="1" indent="-342900">
              <a:spcBef>
                <a:spcPts val="300"/>
              </a:spcBef>
              <a:spcAft>
                <a:spcPts val="300"/>
              </a:spcAft>
              <a:buFont typeface="+mj-lt"/>
              <a:buAutoNum type="arabicPeriod"/>
            </a:pPr>
            <a:r>
              <a:rPr lang="en-US" sz="1800" dirty="0"/>
              <a:t>The bunches have a separation of 21 ns, with preferred assignments: Bunch1→ Aramis, Bunch2 →Athos, Bunch3 → Porthos.</a:t>
            </a:r>
          </a:p>
          <a:p>
            <a:pPr marL="594900" lvl="1" indent="-342900">
              <a:spcBef>
                <a:spcPts val="300"/>
              </a:spcBef>
              <a:spcAft>
                <a:spcPts val="300"/>
              </a:spcAft>
              <a:buFont typeface="+mj-lt"/>
              <a:buAutoNum type="arabicPeriod"/>
            </a:pPr>
            <a:r>
              <a:rPr lang="en-US" sz="1800" dirty="0"/>
              <a:t>LLRF will only consider the following operational conditions: </a:t>
            </a:r>
          </a:p>
          <a:p>
            <a:pPr marL="846900" lvl="2" indent="-342900">
              <a:spcBef>
                <a:spcPts val="0"/>
              </a:spcBef>
              <a:buFont typeface="Wingdings" panose="05000000000000000000" pitchFamily="2" charset="2"/>
              <a:buChar char="§"/>
            </a:pPr>
            <a:r>
              <a:rPr lang="en-US" sz="1600" dirty="0"/>
              <a:t>All three bunches have the same charge. </a:t>
            </a:r>
          </a:p>
          <a:p>
            <a:pPr marL="846900" lvl="2" indent="-342900">
              <a:spcBef>
                <a:spcPts val="0"/>
              </a:spcBef>
              <a:buFont typeface="Wingdings" panose="05000000000000000000" pitchFamily="2" charset="2"/>
              <a:buChar char="§"/>
            </a:pPr>
            <a:r>
              <a:rPr lang="en-US" sz="1600" dirty="0"/>
              <a:t>Aramis and Porthos have the same nominal bunch length. </a:t>
            </a:r>
          </a:p>
          <a:p>
            <a:pPr marL="846900" lvl="2" indent="-342900">
              <a:spcBef>
                <a:spcPts val="0"/>
              </a:spcBef>
              <a:buFont typeface="Wingdings" panose="05000000000000000000" pitchFamily="2" charset="2"/>
              <a:buChar char="§"/>
            </a:pPr>
            <a:r>
              <a:rPr lang="en-US" sz="1600" dirty="0"/>
              <a:t>Aramis and Porthos are equally accelerated up to 7 GeV.</a:t>
            </a:r>
          </a:p>
          <a:p>
            <a:pPr marL="594900" lvl="1" indent="-342900">
              <a:spcBef>
                <a:spcPts val="300"/>
              </a:spcBef>
              <a:spcAft>
                <a:spcPts val="300"/>
              </a:spcAft>
              <a:buFont typeface="+mj-lt"/>
              <a:buAutoNum type="arabicPeriod"/>
            </a:pPr>
            <a:r>
              <a:rPr lang="en-US" sz="1800" dirty="0"/>
              <a:t>Relative beam energy requirements: </a:t>
            </a:r>
          </a:p>
          <a:p>
            <a:pPr marL="846900" lvl="2" indent="-342900">
              <a:spcBef>
                <a:spcPts val="0"/>
              </a:spcBef>
            </a:pPr>
            <a:r>
              <a:rPr lang="en-US" sz="1600" dirty="0"/>
              <a:t>The 3 bunches should have the same energy at LH and BC1. </a:t>
            </a:r>
          </a:p>
          <a:p>
            <a:pPr marL="846900" lvl="2" indent="-342900">
              <a:spcBef>
                <a:spcPts val="0"/>
              </a:spcBef>
            </a:pPr>
            <a:r>
              <a:rPr lang="en-US" sz="1600" dirty="0"/>
              <a:t>Bunch1 and Bunch3 should have the same energy at BC2 and the end of Linac3. </a:t>
            </a:r>
          </a:p>
          <a:p>
            <a:pPr marL="846900" lvl="2" indent="-342900">
              <a:spcBef>
                <a:spcPts val="0"/>
              </a:spcBef>
            </a:pPr>
            <a:r>
              <a:rPr lang="en-US" sz="1600" dirty="0"/>
              <a:t>Bunch2 energy can be different up to ~100 MeV than Bunch1/3 at the Switchyard. </a:t>
            </a:r>
          </a:p>
          <a:p>
            <a:pPr marL="594900" lvl="1" indent="-342900">
              <a:spcBef>
                <a:spcPts val="300"/>
              </a:spcBef>
              <a:spcAft>
                <a:spcPts val="300"/>
              </a:spcAft>
              <a:buFont typeface="+mj-lt"/>
              <a:buAutoNum type="arabicPeriod"/>
            </a:pPr>
            <a:r>
              <a:rPr lang="en-US" sz="1800" dirty="0"/>
              <a:t>The relative ACC phases for different bunches should be tunable (</a:t>
            </a:r>
            <a:r>
              <a:rPr lang="en-US" sz="1600" i="1" dirty="0"/>
              <a:t>tuning range not specified but will be estimated for the selected tuning knobs</a:t>
            </a:r>
            <a:r>
              <a:rPr lang="en-US" sz="1800" dirty="0"/>
              <a:t>).</a:t>
            </a:r>
          </a:p>
          <a:p>
            <a:pPr lvl="1" indent="0">
              <a:spcBef>
                <a:spcPts val="300"/>
              </a:spcBef>
              <a:spcAft>
                <a:spcPts val="300"/>
              </a:spcAft>
              <a:buNone/>
            </a:pPr>
            <a:endParaRPr lang="en-US" sz="1800" dirty="0"/>
          </a:p>
        </p:txBody>
      </p:sp>
    </p:spTree>
    <p:extLst>
      <p:ext uri="{BB962C8B-B14F-4D97-AF65-F5344CB8AC3E}">
        <p14:creationId xmlns:p14="http://schemas.microsoft.com/office/powerpoint/2010/main" val="950305736"/>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AS V8" id="{064E1F69-F7DB-4A09-94E4-8C427170E7EA}" vid="{7643CE5B-6D02-48B3-BE19-E2325451F8F3}"/>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Benutzerdefiniertes Design</Template>
  <TotalTime>3514</TotalTime>
  <Words>2211</Words>
  <Application>Microsoft Macintosh PowerPoint</Application>
  <PresentationFormat>Widescreen</PresentationFormat>
  <Paragraphs>252</Paragraphs>
  <Slides>14</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Arial</vt:lpstr>
      <vt:lpstr>Calibri Light</vt:lpstr>
      <vt:lpstr>Symbol</vt:lpstr>
      <vt:lpstr>Times New Roman</vt:lpstr>
      <vt:lpstr>Wingdings</vt:lpstr>
      <vt:lpstr>Benutzerdefiniertes Design</vt:lpstr>
      <vt:lpstr>SwissFELplus and Porthos: RF considerations</vt:lpstr>
      <vt:lpstr>Requests for RF systems 3-bunch operation covered by Z. Geng</vt:lpstr>
      <vt:lpstr>PowerPoint Presentation</vt:lpstr>
      <vt:lpstr>Linac Energy upgrade (from 2021) – end of linac 3</vt:lpstr>
      <vt:lpstr>Injector upgrade concept - motivation</vt:lpstr>
      <vt:lpstr>PowerPoint Presentation</vt:lpstr>
      <vt:lpstr>Injector upgrade - schedule indications (1)</vt:lpstr>
      <vt:lpstr>Injector upgrade - schedule indications (2)</vt:lpstr>
      <vt:lpstr>Highlight of 3-Bunch OP Requirements</vt:lpstr>
      <vt:lpstr>LLRF Tuning Knobs for 3-Bunch Operation</vt:lpstr>
      <vt:lpstr>RF Gun Setup and Control</vt:lpstr>
      <vt:lpstr>SINSB01/02 (03/04) Setup and Control</vt:lpstr>
      <vt:lpstr>Linac1 Setup and Control</vt:lpstr>
      <vt:lpstr>Preliminary Conclusions and Outlook for LLRF</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Craievich Paolo</dc:creator>
  <dc:description>erstellt durch Vorlagenbauer.ch</dc:description>
  <cp:lastModifiedBy>Craievich Paolo</cp:lastModifiedBy>
  <cp:revision>17</cp:revision>
  <dcterms:created xsi:type="dcterms:W3CDTF">2025-05-11T06:34:01Z</dcterms:created>
  <dcterms:modified xsi:type="dcterms:W3CDTF">2025-05-13T17:21:09Z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