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45"/>
  </p:notesMasterIdLst>
  <p:handoutMasterIdLst>
    <p:handoutMasterId r:id="rId46"/>
  </p:handoutMasterIdLst>
  <p:sldIdLst>
    <p:sldId id="284" r:id="rId5"/>
    <p:sldId id="292" r:id="rId6"/>
    <p:sldId id="299" r:id="rId7"/>
    <p:sldId id="323" r:id="rId8"/>
    <p:sldId id="318" r:id="rId9"/>
    <p:sldId id="319" r:id="rId10"/>
    <p:sldId id="324" r:id="rId11"/>
    <p:sldId id="325" r:id="rId12"/>
    <p:sldId id="326" r:id="rId13"/>
    <p:sldId id="296" r:id="rId14"/>
    <p:sldId id="297" r:id="rId15"/>
    <p:sldId id="311" r:id="rId16"/>
    <p:sldId id="312" r:id="rId17"/>
    <p:sldId id="333" r:id="rId18"/>
    <p:sldId id="310" r:id="rId19"/>
    <p:sldId id="304" r:id="rId20"/>
    <p:sldId id="317" r:id="rId21"/>
    <p:sldId id="313" r:id="rId22"/>
    <p:sldId id="314" r:id="rId23"/>
    <p:sldId id="331" r:id="rId24"/>
    <p:sldId id="315" r:id="rId25"/>
    <p:sldId id="316" r:id="rId26"/>
    <p:sldId id="300" r:id="rId27"/>
    <p:sldId id="301" r:id="rId28"/>
    <p:sldId id="302" r:id="rId29"/>
    <p:sldId id="303" r:id="rId30"/>
    <p:sldId id="305" r:id="rId31"/>
    <p:sldId id="306" r:id="rId32"/>
    <p:sldId id="307" r:id="rId33"/>
    <p:sldId id="308" r:id="rId34"/>
    <p:sldId id="309" r:id="rId35"/>
    <p:sldId id="332" r:id="rId36"/>
    <p:sldId id="298" r:id="rId37"/>
    <p:sldId id="293" r:id="rId38"/>
    <p:sldId id="294" r:id="rId39"/>
    <p:sldId id="295" r:id="rId40"/>
    <p:sldId id="329" r:id="rId41"/>
    <p:sldId id="330" r:id="rId42"/>
    <p:sldId id="327" r:id="rId43"/>
    <p:sldId id="328" r:id="rId4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0F0F0"/>
    <a:srgbClr val="CBCCF5"/>
    <a:srgbClr val="E7E7FA"/>
    <a:srgbClr val="EBE7F9"/>
    <a:srgbClr val="D5CCF2"/>
    <a:srgbClr val="FF66FF"/>
    <a:srgbClr val="F5F5F5"/>
    <a:srgbClr val="FFFFFF"/>
    <a:srgbClr val="F1F3F3"/>
    <a:srgbClr val="E5E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69" autoAdjust="0"/>
    <p:restoredTop sz="94718" autoAdjust="0"/>
  </p:normalViewPr>
  <p:slideViewPr>
    <p:cSldViewPr showGuides="1">
      <p:cViewPr varScale="1">
        <p:scale>
          <a:sx n="113" d="100"/>
          <a:sy n="113" d="100"/>
        </p:scale>
        <p:origin x="264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8" d="100"/>
        <a:sy n="158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22.09.25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22.09.25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5733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671817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263919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0A8B8A68-2013-7A50-3DFF-79E25B84082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4D577D92-A6C2-D2B8-7044-B46CDEEE871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E49241A-9E14-C07D-7433-98C0D5DA7AEC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8"/>
          <a:stretch/>
        </p:blipFill>
        <p:spPr>
          <a:xfrm>
            <a:off x="2532062" y="536705"/>
            <a:ext cx="1622109" cy="3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7950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F6EE1-DCB8-4B46-BDAC-5223FF5BF56E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F4005-3535-4F7B-B692-29E3430811FE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DE8-6C41-4D92-B2CB-09ED7CAF9EB3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073C2-F0D7-4A24-9886-2BC1DDD0AEC9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DBA4F-0B87-4C95-BDB5-8EF8C0C3A759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E6E18-2E03-4CD5-B270-8271A242D30A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77055-2769-443C-ACB6-78C99789A72C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F07EDC9-EF41-4E42-8FEF-D4254A53D4D0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D5580-AE1D-4A15-B015-0BAB533AB508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2FAB-B738-4C4C-AF2C-D9DFA052A92D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722682E1-BDD2-BA0B-22F2-3AE34EBB20B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B8E0DFA1-FB3F-638E-5DB8-EB23BE65B54A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8"/>
          <a:stretch/>
        </p:blipFill>
        <p:spPr>
          <a:xfrm>
            <a:off x="2532062" y="536705"/>
            <a:ext cx="1622109" cy="3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6877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03E50-1ECF-4336-B262-3FF40C2186B2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E6BE3-CD9E-4978-8A7F-64F697B8605B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2BAF3-5489-4512-80D0-B47DA25855CA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97B48-A48B-42CE-966E-6085FA0636A8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7F46B-646F-47EE-B701-DF27178D8060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25A8D-CB4C-4DC2-B52D-3E4D31AB6CDF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025A6-6F18-4EDF-91B2-FD24EF78DE5F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C227F-D933-4B52-89D0-B951AFEE3DCC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AC002-36F2-4E59-A952-C8536C8FB32B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8437-90B7-46CA-BC9D-E42764A9274E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B38DCA60-4450-B213-8B4C-328CD0ED5D2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FA72EA5E-7F0C-6DE6-C84D-CB0A213F2F25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8"/>
          <a:stretch/>
        </p:blipFill>
        <p:spPr>
          <a:xfrm>
            <a:off x="2532062" y="536705"/>
            <a:ext cx="1622109" cy="3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6663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1B3D8-C087-4470-AB8E-12277E1B53ED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16789-9FA3-4C96-903A-376BAD3311F8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877AD-D81D-480A-819C-AC7E34AACB94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9D982-6617-4ECB-AE98-BC37F62CD35D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DCD84-CBFD-447C-B406-739A62A3EC8B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13F45EC1-F84C-B317-BFD3-F54D74A6F59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8"/>
          <a:stretch/>
        </p:blipFill>
        <p:spPr>
          <a:xfrm>
            <a:off x="2531778" y="534323"/>
            <a:ext cx="1622109" cy="38215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7412"/>
            <a:ext cx="5292725" cy="2006436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53643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4330D73-82D5-CA5B-8B8C-ECBA1970E4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8"/>
          <a:stretch/>
        </p:blipFill>
        <p:spPr>
          <a:xfrm>
            <a:off x="2531778" y="534323"/>
            <a:ext cx="1622109" cy="382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0525DB6-2E5F-FBD3-2BE7-BF5DE7F6B9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8"/>
          <a:stretch/>
        </p:blipFill>
        <p:spPr>
          <a:xfrm>
            <a:off x="2531778" y="534323"/>
            <a:ext cx="1622109" cy="382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3F8DBAA-7CB4-E30F-6F61-7432A532813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8"/>
          <a:stretch/>
        </p:blipFill>
        <p:spPr>
          <a:xfrm>
            <a:off x="2531778" y="534323"/>
            <a:ext cx="1622109" cy="382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C77093-18A5-4303-8D42-D42FD2CD79AB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2D5728D-50A8-4383-A50C-254EABB916DE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CF06D1-8877-4695-9C03-259CB27D65A9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9" r:id="rId2"/>
    <p:sldLayoutId id="2147483717" r:id="rId3"/>
    <p:sldLayoutId id="2147483725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2" r:id="rId31"/>
    <p:sldLayoutId id="2147483683" r:id="rId32"/>
    <p:sldLayoutId id="2147483663" r:id="rId33"/>
    <p:sldLayoutId id="2147483664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daq00.triumf.ca/MidasWiki/index.php/Custom_plots_with_mplot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hyperlink" Target="https://chatgpt.com/g/g-68b1cce155a48191bb5df1b2919bdaf4-midasgpt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8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900B9-69A9-16D6-9DB4-FE565862D5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noProof="0" dirty="0"/>
              <a:t>Recent MIDAS developments</a:t>
            </a:r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3D77F561-BFB8-1E59-47CD-A856B202FF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noProof="0" dirty="0"/>
              <a:t>MIDAS Workshop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939853F-959A-48E6-ACE2-F62A38A8ED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/>
              <a:t>Stefan Ritt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4E10A4B-A01C-C271-87F1-8054278DB4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0" dirty="0"/>
              <a:t>TRIUMF, Vancouver, CA, 22 September 2025</a:t>
            </a:r>
          </a:p>
        </p:txBody>
      </p:sp>
    </p:spTree>
    <p:extLst>
      <p:ext uri="{BB962C8B-B14F-4D97-AF65-F5344CB8AC3E}">
        <p14:creationId xmlns:p14="http://schemas.microsoft.com/office/powerpoint/2010/main" val="33723920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BC317EEF-8DD7-1B92-27E3-26C7D1AA67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102" y="1615362"/>
            <a:ext cx="3067826" cy="2941475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E06D3A-4D25-D1D9-22F7-8141E4FB5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DE8-6C41-4D92-B2CB-09ED7CAF9EB3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77C4F2-E97B-D3A4-7A42-B9EA7E898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EA1074-1348-127E-25A1-06224CBAB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10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90D18BB-3C27-5C03-0537-35DC593C8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Old Equipment Pages</a:t>
            </a:r>
          </a:p>
        </p:txBody>
      </p:sp>
      <p:pic>
        <p:nvPicPr>
          <p:cNvPr id="10" name="Picture 9" descr="A screenshot of a computer&#10;&#10;AI-generated content may be incorrect.">
            <a:extLst>
              <a:ext uri="{FF2B5EF4-FFF2-40B4-BE49-F238E27FC236}">
                <a16:creationId xmlns:a16="http://schemas.microsoft.com/office/drawing/2014/main" id="{EA62CB9D-B4A6-77CC-58D7-906AEFAFDD7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102" y="4556837"/>
            <a:ext cx="3067826" cy="682301"/>
          </a:xfrm>
          <a:prstGeom prst="rect">
            <a:avLst/>
          </a:prstGeom>
        </p:spPr>
      </p:pic>
      <p:pic>
        <p:nvPicPr>
          <p:cNvPr id="12" name="Picture 11" descr="A screenshot of a screen&#10;&#10;AI-generated content may be incorrect.">
            <a:extLst>
              <a:ext uri="{FF2B5EF4-FFF2-40B4-BE49-F238E27FC236}">
                <a16:creationId xmlns:a16="http://schemas.microsoft.com/office/drawing/2014/main" id="{B4F0768B-BA2B-A885-CC54-8F68B3DBE8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3013" y="715671"/>
            <a:ext cx="2493661" cy="5688902"/>
          </a:xfrm>
          <a:prstGeom prst="rect">
            <a:avLst/>
          </a:prstGeom>
        </p:spPr>
      </p:pic>
      <p:sp>
        <p:nvSpPr>
          <p:cNvPr id="13" name="Right Arrow 12">
            <a:extLst>
              <a:ext uri="{FF2B5EF4-FFF2-40B4-BE49-F238E27FC236}">
                <a16:creationId xmlns:a16="http://schemas.microsoft.com/office/drawing/2014/main" id="{231F1EFD-9C71-0CDA-83E9-8DDE8F7C3B66}"/>
              </a:ext>
            </a:extLst>
          </p:cNvPr>
          <p:cNvSpPr/>
          <p:nvPr/>
        </p:nvSpPr>
        <p:spPr>
          <a:xfrm>
            <a:off x="7367606" y="3086100"/>
            <a:ext cx="1299369" cy="685800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pic>
        <p:nvPicPr>
          <p:cNvPr id="15" name="Picture 1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4CFA9C19-2537-4812-F8E8-74A231F8410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0494" y="1485900"/>
            <a:ext cx="3448719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8914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472614C-AD60-EDE0-7443-EB72ACF09E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162" y="3823284"/>
            <a:ext cx="6965951" cy="2596831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DFFB94F-C508-BEC1-605B-98ED3D9E2F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6696075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Allow write access</a:t>
            </a:r>
            <a:r>
              <a:rPr lang="en-US" dirty="0"/>
              <a:t>: User can change values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Display</a:t>
            </a:r>
            <a:r>
              <a:rPr lang="en-US" dirty="0"/>
              <a:t>: Defined which settings and variables to display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Names</a:t>
            </a:r>
            <a:r>
              <a:rPr lang="en-US" dirty="0"/>
              <a:t>: Names of “channels”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Editable</a:t>
            </a:r>
            <a:r>
              <a:rPr lang="en-US" dirty="0"/>
              <a:t>: Name(s) of editable values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Unit XXX</a:t>
            </a:r>
            <a:r>
              <a:rPr lang="en-US" dirty="0"/>
              <a:t>: Unit to display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Grid display</a:t>
            </a:r>
            <a:r>
              <a:rPr lang="en-US" dirty="0"/>
              <a:t>: Display several values in one row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D4D7CE-8602-158F-511D-7AA917D65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DE8-6C41-4D92-B2CB-09ED7CAF9EB3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00DE19-7D18-3017-FF80-78A5C1208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E8DED0-20AA-8039-087B-8B7BC7FE7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11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C6E6F0B-E870-BE6D-32FD-C82A792289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Equipment Pages</a:t>
            </a:r>
          </a:p>
        </p:txBody>
      </p:sp>
      <p:pic>
        <p:nvPicPr>
          <p:cNvPr id="8" name="Picture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AC58E44E-CCB2-26B1-2F8C-43853368BA3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6241" y="836611"/>
            <a:ext cx="4127394" cy="5481227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66BCE4E-6378-F798-ECDC-2735845CF45A}"/>
              </a:ext>
            </a:extLst>
          </p:cNvPr>
          <p:cNvCxnSpPr>
            <a:cxnSpLocks/>
          </p:cNvCxnSpPr>
          <p:nvPr/>
        </p:nvCxnSpPr>
        <p:spPr>
          <a:xfrm>
            <a:off x="5965371" y="1524000"/>
            <a:ext cx="1630870" cy="22860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94416EF-A6BD-6AA4-8997-AC4E053EB851}"/>
              </a:ext>
            </a:extLst>
          </p:cNvPr>
          <p:cNvCxnSpPr>
            <a:cxnSpLocks/>
          </p:cNvCxnSpPr>
          <p:nvPr/>
        </p:nvCxnSpPr>
        <p:spPr>
          <a:xfrm>
            <a:off x="7239000" y="1899827"/>
            <a:ext cx="357241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F1820AF-C638-9C46-9E62-7892762902CB}"/>
              </a:ext>
            </a:extLst>
          </p:cNvPr>
          <p:cNvCxnSpPr>
            <a:cxnSpLocks/>
          </p:cNvCxnSpPr>
          <p:nvPr/>
        </p:nvCxnSpPr>
        <p:spPr>
          <a:xfrm>
            <a:off x="5257800" y="2283012"/>
            <a:ext cx="2273127" cy="2416789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52BB367-903F-9436-FFD8-090AEEFA4A9A}"/>
              </a:ext>
            </a:extLst>
          </p:cNvPr>
          <p:cNvCxnSpPr>
            <a:cxnSpLocks/>
          </p:cNvCxnSpPr>
          <p:nvPr/>
        </p:nvCxnSpPr>
        <p:spPr>
          <a:xfrm>
            <a:off x="5257800" y="2691453"/>
            <a:ext cx="2273127" cy="2642547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B9C14FC-0EBB-C833-DBEB-1484ECF6295E}"/>
              </a:ext>
            </a:extLst>
          </p:cNvPr>
          <p:cNvCxnSpPr>
            <a:cxnSpLocks/>
          </p:cNvCxnSpPr>
          <p:nvPr/>
        </p:nvCxnSpPr>
        <p:spPr>
          <a:xfrm>
            <a:off x="4419600" y="3097088"/>
            <a:ext cx="3111327" cy="2421907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63002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CAC3BC7-1954-B04B-196D-A010F5578A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6" y="1376773"/>
            <a:ext cx="5794938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New sequencer commands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b="1" dirty="0"/>
              <a:t>BREAK</a:t>
            </a:r>
            <a:r>
              <a:rPr lang="en-US" dirty="0"/>
              <a:t> to exit a loop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b="1" dirty="0"/>
              <a:t>ODBLOOKUP</a:t>
            </a:r>
            <a:r>
              <a:rPr lang="en-US" dirty="0"/>
              <a:t> “</a:t>
            </a:r>
            <a:r>
              <a:rPr lang="en-US" dirty="0">
                <a:solidFill>
                  <a:srgbClr val="0070C0"/>
                </a:solidFill>
              </a:rPr>
              <a:t>/DIR/Names</a:t>
            </a:r>
            <a:r>
              <a:rPr lang="en-US" dirty="0"/>
              <a:t>”, “</a:t>
            </a:r>
            <a:r>
              <a:rPr lang="en-US" dirty="0">
                <a:solidFill>
                  <a:srgbClr val="0070C0"/>
                </a:solidFill>
              </a:rPr>
              <a:t>CH02</a:t>
            </a:r>
            <a:r>
              <a:rPr lang="en-US" dirty="0"/>
              <a:t>”, </a:t>
            </a:r>
            <a:r>
              <a:rPr lang="en-US" b="1" dirty="0"/>
              <a:t>index</a:t>
            </a:r>
            <a:r>
              <a:rPr lang="en-US" dirty="0"/>
              <a:t>       </a:t>
            </a:r>
            <a:r>
              <a:rPr lang="en-US" dirty="0">
                <a:sym typeface="Wingdings" pitchFamily="2" charset="2"/>
              </a:rPr>
              <a:t> retrieve </a:t>
            </a:r>
            <a:r>
              <a:rPr lang="en-US" b="1" dirty="0">
                <a:sym typeface="Wingdings" pitchFamily="2" charset="2"/>
              </a:rPr>
              <a:t>index</a:t>
            </a:r>
            <a:r>
              <a:rPr lang="en-US" dirty="0">
                <a:sym typeface="Wingdings" pitchFamily="2" charset="2"/>
              </a:rPr>
              <a:t> for an array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b="1" dirty="0">
                <a:sym typeface="Wingdings" pitchFamily="2" charset="2"/>
              </a:rPr>
              <a:t>ATEXIT</a:t>
            </a:r>
            <a:r>
              <a:rPr lang="en-US" dirty="0">
                <a:sym typeface="Wingdings" pitchFamily="2" charset="2"/>
              </a:rPr>
              <a:t> subroutine gets called when sequencer gets stopped (automatic or manually)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New UI (many thanks to </a:t>
            </a:r>
            <a:r>
              <a:rPr lang="en-US" i="1" dirty="0">
                <a:sym typeface="Wingdings" pitchFamily="2" charset="2"/>
              </a:rPr>
              <a:t>Zaher Salman</a:t>
            </a:r>
            <a:r>
              <a:rPr lang="en-US" dirty="0">
                <a:sym typeface="Wingdings" pitchFamily="2" charset="2"/>
              </a:rPr>
              <a:t>)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Load/Save scripts </a:t>
            </a:r>
            <a:r>
              <a:rPr lang="en-US" b="1" dirty="0">
                <a:sym typeface="Wingdings" pitchFamily="2" charset="2"/>
              </a:rPr>
              <a:t>from server </a:t>
            </a:r>
            <a:br>
              <a:rPr lang="en-US" dirty="0">
                <a:sym typeface="Wingdings" pitchFamily="2" charset="2"/>
              </a:rPr>
            </a:br>
            <a:r>
              <a:rPr lang="en-US" dirty="0">
                <a:sym typeface="Wingdings" pitchFamily="2" charset="2"/>
              </a:rPr>
              <a:t>(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  <a:sym typeface="Wingdings" pitchFamily="2" charset="2"/>
              </a:rPr>
              <a:t>$MIDAS_DIR/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  <a:sym typeface="Wingdings" pitchFamily="2" charset="2"/>
              </a:rPr>
              <a:t>userfiles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  <a:sym typeface="Wingdings" pitchFamily="2" charset="2"/>
              </a:rPr>
              <a:t>/sequencer</a:t>
            </a:r>
            <a:r>
              <a:rPr lang="en-US" dirty="0">
                <a:sym typeface="Wingdings" pitchFamily="2" charset="2"/>
              </a:rPr>
              <a:t>)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b="1" dirty="0">
                <a:sym typeface="Wingdings" pitchFamily="2" charset="2"/>
              </a:rPr>
              <a:t>Syntax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b="1" dirty="0">
                <a:sym typeface="Wingdings" pitchFamily="2" charset="2"/>
              </a:rPr>
              <a:t>highlighting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Variable display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Tabs for </a:t>
            </a:r>
            <a:r>
              <a:rPr lang="en-US" b="1" dirty="0">
                <a:sym typeface="Wingdings" pitchFamily="2" charset="2"/>
              </a:rPr>
              <a:t>multiple files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“</a:t>
            </a:r>
            <a:r>
              <a:rPr lang="en-US" b="1" dirty="0">
                <a:sym typeface="Wingdings" pitchFamily="2" charset="2"/>
              </a:rPr>
              <a:t>Batch</a:t>
            </a:r>
            <a:r>
              <a:rPr lang="en-US" dirty="0">
                <a:sym typeface="Wingdings" pitchFamily="2" charset="2"/>
              </a:rPr>
              <a:t> queue”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2EFA3C-B92E-65CB-6246-4A24EEB38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DE8-6C41-4D92-B2CB-09ED7CAF9EB3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2055E9-F4B0-416D-3C4C-55CA366A6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E167C8-FAAF-003F-3585-09F442121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12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F6DE092-4AFB-0E12-62BE-5A1B1D776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Sequencer Improvements</a:t>
            </a:r>
          </a:p>
        </p:txBody>
      </p:sp>
      <p:pic>
        <p:nvPicPr>
          <p:cNvPr id="8" name="Picture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F9A88595-080A-3716-E5D5-F842362F337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0263" y="290202"/>
            <a:ext cx="5701737" cy="6339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3974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0CB272-A35E-F99A-F885-D583E4C873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5629275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MIDAS Scripting Language (</a:t>
            </a:r>
            <a:r>
              <a:rPr lang="en-US" b="1" dirty="0"/>
              <a:t>MSL</a:t>
            </a:r>
            <a:r>
              <a:rPr lang="en-US" dirty="0"/>
              <a:t>) is easy to learn, but </a:t>
            </a:r>
            <a:r>
              <a:rPr lang="en-US" b="1" dirty="0"/>
              <a:t>limited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“</a:t>
            </a:r>
            <a:r>
              <a:rPr lang="en-US" i="1" dirty="0"/>
              <a:t>Can we fit a I-V curve and save the result?</a:t>
            </a:r>
            <a:r>
              <a:rPr lang="en-US" dirty="0"/>
              <a:t>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/>
              <a:t>PySequencer</a:t>
            </a:r>
            <a:r>
              <a:rPr lang="en-US" dirty="0"/>
              <a:t> (many thanks to </a:t>
            </a:r>
            <a:r>
              <a:rPr lang="en-US" i="1" dirty="0"/>
              <a:t>Ben Smith</a:t>
            </a:r>
            <a:r>
              <a:rPr lang="en-US" dirty="0"/>
              <a:t>)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b="1" dirty="0"/>
              <a:t>Same GUI </a:t>
            </a:r>
            <a:r>
              <a:rPr lang="en-US" dirty="0"/>
              <a:t>and functionality as MSL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b="1" dirty="0"/>
              <a:t>Full Python language </a:t>
            </a:r>
            <a:r>
              <a:rPr lang="en-US" dirty="0"/>
              <a:t>including </a:t>
            </a:r>
            <a:r>
              <a:rPr lang="en-US" dirty="0" err="1"/>
              <a:t>numpy</a:t>
            </a:r>
            <a:r>
              <a:rPr lang="en-US" dirty="0"/>
              <a:t>, …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See detailed talk later by Ben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Already </a:t>
            </a:r>
            <a:r>
              <a:rPr lang="en-US" b="1" dirty="0"/>
              <a:t>heavily used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1CC70F-F737-2DEE-E601-25AB7DDFA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DE8-6C41-4D92-B2CB-09ED7CAF9EB3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EE98C9-44DF-52AB-CE91-5517C9982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815BF6-E631-707E-4FD3-3F8C3EE52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13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BBDED64-EADB-91FE-8710-E7B6CA788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Sequencer limitations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80CA011-AFE2-B170-D53C-ABC9E4A2AD6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8892" y="0"/>
            <a:ext cx="537310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2780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3F10F7-F30D-8B62-AABA-602595EEEC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DE8-6C41-4D92-B2CB-09ED7CAF9EB3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8FC2BB-22CF-8E8F-59DD-913C64B0D3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AC2B90-FC4D-1D0F-E03A-98D012441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14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AE37106-0456-88B9-726A-F4DEA340D6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PySeqeuncer</a:t>
            </a:r>
            <a:r>
              <a:rPr lang="en-US" dirty="0"/>
              <a:t> Vision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5C7B269-7670-EAF9-CCE3-19DCEBA2BC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68408" y="2288381"/>
            <a:ext cx="2737608" cy="228123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DDDDAEE-67A5-B914-04E7-3F2D9CA9FE0E}"/>
              </a:ext>
            </a:extLst>
          </p:cNvPr>
          <p:cNvSpPr/>
          <p:nvPr/>
        </p:nvSpPr>
        <p:spPr>
          <a:xfrm>
            <a:off x="1295400" y="1231360"/>
            <a:ext cx="1649412" cy="9144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Run Sequencer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D871F44E-D7F2-0750-884E-42686CC583FF}"/>
              </a:ext>
            </a:extLst>
          </p:cNvPr>
          <p:cNvSpPr/>
          <p:nvPr/>
        </p:nvSpPr>
        <p:spPr>
          <a:xfrm>
            <a:off x="732854" y="5019384"/>
            <a:ext cx="2428875" cy="9144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Detector optimizations </a:t>
            </a:r>
            <a:br>
              <a:rPr lang="en-US" sz="2000" dirty="0"/>
            </a:br>
            <a:r>
              <a:rPr lang="en-US" sz="2000" dirty="0"/>
              <a:t>e.g. (I-V) curves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A6C8549F-14CC-58E0-BEF6-2AF84D991C8D}"/>
              </a:ext>
            </a:extLst>
          </p:cNvPr>
          <p:cNvSpPr/>
          <p:nvPr/>
        </p:nvSpPr>
        <p:spPr>
          <a:xfrm>
            <a:off x="7948825" y="847246"/>
            <a:ext cx="2680358" cy="105702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IDE to develop </a:t>
            </a:r>
            <a:br>
              <a:rPr lang="en-US" sz="2000" dirty="0"/>
            </a:br>
            <a:r>
              <a:rPr lang="en-US" sz="2000" dirty="0"/>
              <a:t>stand-along </a:t>
            </a:r>
            <a:br>
              <a:rPr lang="en-US" sz="2000" dirty="0"/>
            </a:br>
            <a:r>
              <a:rPr lang="en-US" sz="2000" dirty="0"/>
              <a:t>Python programs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9ABD34E7-E8B4-D2DA-7CBD-344BFBA00A71}"/>
              </a:ext>
            </a:extLst>
          </p:cNvPr>
          <p:cNvSpPr/>
          <p:nvPr/>
        </p:nvSpPr>
        <p:spPr>
          <a:xfrm>
            <a:off x="8283400" y="4977628"/>
            <a:ext cx="2428875" cy="9144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Slow Control</a:t>
            </a:r>
            <a:br>
              <a:rPr lang="en-US" sz="2000" dirty="0"/>
            </a:br>
            <a:r>
              <a:rPr lang="en-US" sz="2000" dirty="0"/>
              <a:t>(replace </a:t>
            </a:r>
            <a:r>
              <a:rPr lang="en-US" sz="2000" dirty="0" err="1"/>
              <a:t>Labview</a:t>
            </a:r>
            <a:r>
              <a:rPr lang="en-US" sz="2000" dirty="0"/>
              <a:t>)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AFCB4C12-20A8-9180-7E4A-5611D862D965}"/>
              </a:ext>
            </a:extLst>
          </p:cNvPr>
          <p:cNvSpPr/>
          <p:nvPr/>
        </p:nvSpPr>
        <p:spPr>
          <a:xfrm>
            <a:off x="695325" y="2923695"/>
            <a:ext cx="1649412" cy="9144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Beamline Scans</a:t>
            </a:r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D811B55D-A85D-C8D4-FFD4-889B7BDCC7D0}"/>
              </a:ext>
            </a:extLst>
          </p:cNvPr>
          <p:cNvSpPr/>
          <p:nvPr/>
        </p:nvSpPr>
        <p:spPr>
          <a:xfrm rot="20345769">
            <a:off x="6434515" y="1536161"/>
            <a:ext cx="1143000" cy="304799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4B405585-89B6-8AC4-95DB-CEB384F85D08}"/>
              </a:ext>
            </a:extLst>
          </p:cNvPr>
          <p:cNvSpPr/>
          <p:nvPr/>
        </p:nvSpPr>
        <p:spPr>
          <a:xfrm rot="1207710">
            <a:off x="6788286" y="4866985"/>
            <a:ext cx="1143000" cy="304799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15" name="Right Arrow 14">
            <a:extLst>
              <a:ext uri="{FF2B5EF4-FFF2-40B4-BE49-F238E27FC236}">
                <a16:creationId xmlns:a16="http://schemas.microsoft.com/office/drawing/2014/main" id="{3A3CE188-7C89-27EC-5CCF-3C723234B5D2}"/>
              </a:ext>
            </a:extLst>
          </p:cNvPr>
          <p:cNvSpPr/>
          <p:nvPr/>
        </p:nvSpPr>
        <p:spPr>
          <a:xfrm rot="9522000">
            <a:off x="3445321" y="4877496"/>
            <a:ext cx="1143000" cy="304799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id="{15350F79-DD94-6261-0D29-31386441B4A0}"/>
              </a:ext>
            </a:extLst>
          </p:cNvPr>
          <p:cNvSpPr/>
          <p:nvPr/>
        </p:nvSpPr>
        <p:spPr>
          <a:xfrm rot="10649193">
            <a:off x="2652342" y="3231295"/>
            <a:ext cx="1143000" cy="304799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17" name="Right Arrow 16">
            <a:extLst>
              <a:ext uri="{FF2B5EF4-FFF2-40B4-BE49-F238E27FC236}">
                <a16:creationId xmlns:a16="http://schemas.microsoft.com/office/drawing/2014/main" id="{7153DC90-CCF9-ACFF-33DC-84A32EC2767B}"/>
              </a:ext>
            </a:extLst>
          </p:cNvPr>
          <p:cNvSpPr/>
          <p:nvPr/>
        </p:nvSpPr>
        <p:spPr>
          <a:xfrm rot="11940573">
            <a:off x="3174627" y="1652114"/>
            <a:ext cx="1143000" cy="304799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</p:spTree>
    <p:extLst>
      <p:ext uri="{BB962C8B-B14F-4D97-AF65-F5344CB8AC3E}">
        <p14:creationId xmlns:p14="http://schemas.microsoft.com/office/powerpoint/2010/main" val="39771230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0460CD-5CAC-1C00-26A6-71EA64C64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DE8-6C41-4D92-B2CB-09ED7CAF9EB3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48786C-0657-F532-37DC-B61828E5C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E9BE20-A82B-80FF-702C-C3BD1B952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15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DDB08B0-31AF-E2CC-62E4-23EC07B4B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Alarm Improvements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865B8E9C-CB97-BEE2-E7D3-F0D27A5646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4" y="1376773"/>
            <a:ext cx="7129463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Some slow control channels have “spikes”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Annoying when they trigger an alarm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Usually only 1-2 values above threshold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New setting “Trigger count required” fires trigger only after N consecutive alarm conditions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Alarm condition will be replaced by </a:t>
            </a:r>
            <a:r>
              <a:rPr lang="en-US" b="1" dirty="0" err="1"/>
              <a:t>TinyExpr</a:t>
            </a:r>
            <a:r>
              <a:rPr lang="en-US" b="1" dirty="0"/>
              <a:t>++</a:t>
            </a:r>
            <a:r>
              <a:rPr lang="en-US" dirty="0"/>
              <a:t> condition (planned, requires C++17):</a:t>
            </a:r>
            <a:br>
              <a:rPr lang="en-US" dirty="0"/>
            </a:br>
            <a:br>
              <a:rPr lang="en-US" dirty="0"/>
            </a:b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o(“/Equipment/TC/Variables/Curr[0]”)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*1000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&gt; 100 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&amp;&amp;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o(“/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Runinfo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/State”) == 3</a:t>
            </a:r>
            <a:b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on(”/Equipment/TC/Variables/Curr”, 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“CH3”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 &gt; 100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12" name="Picture 11" descr="A graph showing a graph&#10;&#10;AI-generated content may be incorrect.">
            <a:extLst>
              <a:ext uri="{FF2B5EF4-FFF2-40B4-BE49-F238E27FC236}">
                <a16:creationId xmlns:a16="http://schemas.microsoft.com/office/drawing/2014/main" id="{C5B53B16-C4D4-D76B-7793-5F8073E5B08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2275" y="1376363"/>
            <a:ext cx="3454400" cy="2590800"/>
          </a:xfrm>
          <a:prstGeom prst="rect">
            <a:avLst/>
          </a:prstGeom>
        </p:spPr>
      </p:pic>
      <p:pic>
        <p:nvPicPr>
          <p:cNvPr id="14" name="Picture 13" descr="A screenshot of a computer&#10;&#10;AI-generated content may be incorrect.">
            <a:extLst>
              <a:ext uri="{FF2B5EF4-FFF2-40B4-BE49-F238E27FC236}">
                <a16:creationId xmlns:a16="http://schemas.microsoft.com/office/drawing/2014/main" id="{C198C667-BFD6-3AE1-5859-F69018A2FCB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1006" y="4236092"/>
            <a:ext cx="3454400" cy="2231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7206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3FAA745-8EB9-A6B8-3270-19F3CE0428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 case an </a:t>
            </a:r>
            <a:r>
              <a:rPr lang="en-US" b="1" dirty="0"/>
              <a:t>alarm</a:t>
            </a:r>
            <a:r>
              <a:rPr lang="en-US" dirty="0"/>
              <a:t> happens, shift crew needs to be </a:t>
            </a:r>
            <a:r>
              <a:rPr lang="en-US" b="1" dirty="0"/>
              <a:t>notified</a:t>
            </a:r>
            <a:r>
              <a:rPr lang="en-US" dirty="0"/>
              <a:t> </a:t>
            </a:r>
            <a:r>
              <a:rPr lang="en-US" b="1" dirty="0"/>
              <a:t>quickly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You </a:t>
            </a:r>
            <a:r>
              <a:rPr lang="en-US" b="1" dirty="0"/>
              <a:t>don’t want </a:t>
            </a:r>
            <a:r>
              <a:rPr lang="en-US" dirty="0"/>
              <a:t>to get notified when you’re </a:t>
            </a:r>
            <a:r>
              <a:rPr lang="en-US" b="1" dirty="0"/>
              <a:t>not at the lab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Email</a:t>
            </a:r>
            <a:r>
              <a:rPr lang="en-US" dirty="0"/>
              <a:t> not suitable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Shell scripts for </a:t>
            </a:r>
            <a:br>
              <a:rPr lang="en-US" dirty="0"/>
            </a:br>
            <a:r>
              <a:rPr lang="en-US" b="1" dirty="0"/>
              <a:t>Telegram</a:t>
            </a:r>
            <a:r>
              <a:rPr lang="en-US" dirty="0"/>
              <a:t>, </a:t>
            </a:r>
            <a:br>
              <a:rPr lang="en-US" dirty="0"/>
            </a:br>
            <a:r>
              <a:rPr lang="en-US" b="1" dirty="0" err="1"/>
              <a:t>Mattermost</a:t>
            </a:r>
            <a:r>
              <a:rPr lang="en-US" dirty="0"/>
              <a:t>, </a:t>
            </a:r>
            <a:br>
              <a:rPr lang="en-US" dirty="0"/>
            </a:br>
            <a:r>
              <a:rPr lang="en-US" b="1" dirty="0"/>
              <a:t>Slack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Channels can</a:t>
            </a:r>
            <a:br>
              <a:rPr lang="en-US" dirty="0"/>
            </a:br>
            <a:r>
              <a:rPr lang="en-US" dirty="0"/>
              <a:t>be muted 😉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DD39CE-CDA2-70CC-166C-A38A2DE551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DE8-6C41-4D92-B2CB-09ED7CAF9EB3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47A9D0-E79E-B92B-93FF-20B4B1D21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5E58F4-4688-C185-D8D5-434786B6B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16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77FE138-5522-4205-1EC8-74596323C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Alarm Notifications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4222171-9DA6-AB5C-E201-07033D4BBB19}"/>
              </a:ext>
            </a:extLst>
          </p:cNvPr>
          <p:cNvSpPr txBox="1"/>
          <p:nvPr/>
        </p:nvSpPr>
        <p:spPr>
          <a:xfrm>
            <a:off x="463864" y="6015932"/>
            <a:ext cx="6644961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dirty="0"/>
              <a:t>https://daq00.triumf.ca/MidasWiki/</a:t>
            </a:r>
            <a:r>
              <a:rPr lang="en-US" sz="2000" dirty="0" err="1"/>
              <a:t>index.php</a:t>
            </a:r>
            <a:r>
              <a:rPr lang="en-US" sz="2000" dirty="0"/>
              <a:t>/</a:t>
            </a:r>
            <a:r>
              <a:rPr lang="en-US" sz="2000" dirty="0" err="1"/>
              <a:t>Alarm_System</a:t>
            </a:r>
            <a:endParaRPr lang="en-US" sz="2000" dirty="0"/>
          </a:p>
        </p:txBody>
      </p:sp>
      <p:pic>
        <p:nvPicPr>
          <p:cNvPr id="11" name="Picture 10" descr="A screenshot of a chat&#10;&#10;AI-generated content may be incorrect.">
            <a:extLst>
              <a:ext uri="{FF2B5EF4-FFF2-40B4-BE49-F238E27FC236}">
                <a16:creationId xmlns:a16="http://schemas.microsoft.com/office/drawing/2014/main" id="{EBCB9AED-739A-A8EB-C616-CBFEFA7E73C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4200" y="2371704"/>
            <a:ext cx="5189759" cy="350021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 descr="A screenshot of a computer&#10;&#10;AI-generated content may be incorrect.">
            <a:extLst>
              <a:ext uri="{FF2B5EF4-FFF2-40B4-BE49-F238E27FC236}">
                <a16:creationId xmlns:a16="http://schemas.microsoft.com/office/drawing/2014/main" id="{A6131822-E820-3D9B-A52C-52686A5F3B9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0" y="2371705"/>
            <a:ext cx="3526075" cy="350021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9169896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1B3E06-1580-3D55-1A19-8E9884156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DE8-6C41-4D92-B2CB-09ED7CAF9EB3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D5FA9B-98F9-ED64-B6FA-CB26FDFA0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93DF4A-8FA0-D513-A7C5-166E7D4B7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17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0003871-5FC1-8D78-DCF9-692D9A66E9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023778"/>
            <a:ext cx="12192000" cy="810444"/>
          </a:xfrm>
        </p:spPr>
        <p:txBody>
          <a:bodyPr/>
          <a:lstStyle/>
          <a:p>
            <a:pPr algn="ctr"/>
            <a:r>
              <a:rPr lang="en-US" sz="5400" dirty="0"/>
              <a:t>Custom Pages</a:t>
            </a:r>
          </a:p>
        </p:txBody>
      </p:sp>
    </p:spTree>
    <p:extLst>
      <p:ext uri="{BB962C8B-B14F-4D97-AF65-F5344CB8AC3E}">
        <p14:creationId xmlns:p14="http://schemas.microsoft.com/office/powerpoint/2010/main" val="31609209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8DAEB8D-7A4D-1105-655E-4A5DBC8E77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9591675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History plots are only </a:t>
            </a:r>
            <a:r>
              <a:rPr lang="en-US" b="1" dirty="0"/>
              <a:t>value over time</a:t>
            </a:r>
            <a:r>
              <a:rPr lang="en-US" dirty="0"/>
              <a:t>, but what about </a:t>
            </a:r>
            <a:r>
              <a:rPr lang="en-US" b="1" dirty="0"/>
              <a:t>X/Y</a:t>
            </a:r>
            <a:r>
              <a:rPr lang="en-US" dirty="0"/>
              <a:t> and </a:t>
            </a:r>
            <a:r>
              <a:rPr lang="en-US" b="1" dirty="0"/>
              <a:t>X/Y/Z</a:t>
            </a:r>
            <a:r>
              <a:rPr lang="en-US" dirty="0"/>
              <a:t> (color plots)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/>
              <a:t>mplot</a:t>
            </a:r>
            <a:r>
              <a:rPr lang="en-US" dirty="0"/>
              <a:t> JavaScript library </a:t>
            </a:r>
            <a:r>
              <a:rPr lang="en-US" dirty="0">
                <a:hlinkClick r:id="rId3"/>
              </a:rPr>
              <a:t>https://daq00.triumf.ca/MidasWiki/index.php/Custom_plots_with_mplot</a:t>
            </a:r>
            <a:endParaRPr lang="en-US" dirty="0"/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b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&lt;div class="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mplot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 style="height: 360px;width: 700px;"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data-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odb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-path="/Path/To/Data"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data-x="X" data-y="Y"&gt;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&lt;/div&gt;</a:t>
            </a:r>
            <a:b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cs typeface="Courier New" panose="02070309020205020404" pitchFamily="49" charset="0"/>
              </a:rPr>
              <a:t>Fully interactive</a:t>
            </a:r>
          </a:p>
          <a:p>
            <a:pPr marL="537750" lvl="1" indent="-285750">
              <a:buFont typeface="Arial" panose="020B0604020202020204" pitchFamily="34" charset="0"/>
              <a:buChar char="•"/>
            </a:pPr>
            <a:r>
              <a:rPr lang="en-US" b="1" dirty="0">
                <a:cs typeface="Courier New" panose="02070309020205020404" pitchFamily="49" charset="0"/>
              </a:rPr>
              <a:t>Zoom</a:t>
            </a:r>
            <a:r>
              <a:rPr lang="en-US" dirty="0">
                <a:cs typeface="Courier New" panose="02070309020205020404" pitchFamily="49" charset="0"/>
              </a:rPr>
              <a:t> and pan</a:t>
            </a:r>
          </a:p>
          <a:p>
            <a:pPr marL="537750" lvl="1" indent="-285750">
              <a:buFont typeface="Arial" panose="020B0604020202020204" pitchFamily="34" charset="0"/>
              <a:buChar char="•"/>
            </a:pPr>
            <a:r>
              <a:rPr lang="en-US" b="1" dirty="0">
                <a:cs typeface="Courier New" panose="02070309020205020404" pitchFamily="49" charset="0"/>
              </a:rPr>
              <a:t>Inspect</a:t>
            </a:r>
            <a:r>
              <a:rPr lang="en-US" dirty="0">
                <a:cs typeface="Courier New" panose="02070309020205020404" pitchFamily="49" charset="0"/>
              </a:rPr>
              <a:t> individual values</a:t>
            </a:r>
          </a:p>
          <a:p>
            <a:pPr marL="537750" lvl="1" indent="-285750">
              <a:buFont typeface="Arial" panose="020B0604020202020204" pitchFamily="34" charset="0"/>
              <a:buChar char="•"/>
            </a:pPr>
            <a:r>
              <a:rPr lang="en-US" dirty="0">
                <a:cs typeface="Courier New" panose="02070309020205020404" pitchFamily="49" charset="0"/>
              </a:rPr>
              <a:t>PNG / CSV </a:t>
            </a:r>
            <a:r>
              <a:rPr lang="en-US" b="1" dirty="0">
                <a:cs typeface="Courier New" panose="02070309020205020404" pitchFamily="49" charset="0"/>
              </a:rPr>
              <a:t>download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A2A169-92E4-99EA-253B-13F3C9796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DE8-6C41-4D92-B2CB-09ED7CAF9EB3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30C5D4-DAB4-27E0-ED63-DC60194D0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713507-95B9-5A69-67EF-D018FDD3D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18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8A6BDF8-4F4C-2714-F373-765D4B0F93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mplot</a:t>
            </a:r>
            <a:r>
              <a:rPr lang="en-US" dirty="0"/>
              <a:t> library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E7D16B8-592D-4405-FF56-807129C32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2774" y="3135615"/>
            <a:ext cx="5835650" cy="3077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74838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79CAC6-A719-D883-FF3E-30D25CE43F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844225"/>
            <a:ext cx="8964613" cy="5177164"/>
          </a:xfrm>
        </p:spPr>
        <p:txBody>
          <a:bodyPr/>
          <a:lstStyle/>
          <a:p>
            <a:r>
              <a:rPr lang="en-US" dirty="0"/>
              <a:t>Help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 err="1">
                <a:sym typeface="Wingdings" pitchFamily="2" charset="2"/>
              </a:rPr>
              <a:t>plot_example.html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9ACAFE-5000-0115-5CA3-05639FCC0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DE8-6C41-4D92-B2CB-09ED7CAF9EB3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11FA76-692D-DECD-24C5-CAC0184F6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BB3862-B098-B7D0-254A-A3F2C8BDB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19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43E7FD5-157D-60CD-69C7-F652BD9C3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mplot</a:t>
            </a:r>
            <a:r>
              <a:rPr lang="en-US" dirty="0"/>
              <a:t> examples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870740C-E521-BFF0-D116-25B94CB34BB8}"/>
              </a:ext>
            </a:extLst>
          </p:cNvPr>
          <p:cNvSpPr txBox="1"/>
          <p:nvPr/>
        </p:nvSpPr>
        <p:spPr>
          <a:xfrm>
            <a:off x="8440737" y="4981875"/>
            <a:ext cx="243840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TBD: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strike="sngStrike" dirty="0"/>
              <a:t>error bars (X &amp; Y)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strike="sngStrike" dirty="0"/>
              <a:t>time X-axis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category X-axis</a:t>
            </a:r>
          </a:p>
        </p:txBody>
      </p:sp>
      <p:pic>
        <p:nvPicPr>
          <p:cNvPr id="9" name="Picture 8" descr="A table of text with black text&#10;&#10;AI-generated content may be incorrect.">
            <a:extLst>
              <a:ext uri="{FF2B5EF4-FFF2-40B4-BE49-F238E27FC236}">
                <a16:creationId xmlns:a16="http://schemas.microsoft.com/office/drawing/2014/main" id="{26EBD444-2810-369B-8EFE-24DF98ACD1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8474" y="844225"/>
            <a:ext cx="2842925" cy="3886200"/>
          </a:xfrm>
          <a:prstGeom prst="rect">
            <a:avLst/>
          </a:prstGeom>
        </p:spPr>
      </p:pic>
      <p:pic>
        <p:nvPicPr>
          <p:cNvPr id="11" name="Picture 10" descr="A screenshot of a graph&#10;&#10;AI-generated content may be incorrect.">
            <a:extLst>
              <a:ext uri="{FF2B5EF4-FFF2-40B4-BE49-F238E27FC236}">
                <a16:creationId xmlns:a16="http://schemas.microsoft.com/office/drawing/2014/main" id="{88535E79-6569-B139-409B-6A89822F279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1861300"/>
            <a:ext cx="7772400" cy="3387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447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F04EF-CE90-61E7-7535-832EEBD182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lain"/>
            </a:pPr>
            <a:r>
              <a:rPr lang="en-GB" sz="2800" noProof="0" dirty="0"/>
              <a:t>Improvements to </a:t>
            </a:r>
            <a:r>
              <a:rPr lang="en-GB" sz="2800" noProof="0" dirty="0" err="1"/>
              <a:t>odbxx</a:t>
            </a:r>
            <a:r>
              <a:rPr lang="en-GB" sz="2800" noProof="0" dirty="0"/>
              <a:t> API</a:t>
            </a:r>
          </a:p>
          <a:p>
            <a:pPr marL="457200" indent="-457200">
              <a:buAutoNum type="arabicPlain"/>
            </a:pPr>
            <a:r>
              <a:rPr lang="en-GB" sz="2800" noProof="0" dirty="0" err="1"/>
              <a:t>mdev</a:t>
            </a:r>
            <a:r>
              <a:rPr lang="en-GB" sz="2800" noProof="0" dirty="0"/>
              <a:t> device driver concept</a:t>
            </a:r>
          </a:p>
          <a:p>
            <a:pPr marL="457200" indent="-457200">
              <a:buAutoNum type="arabicPlain"/>
            </a:pPr>
            <a:r>
              <a:rPr lang="en-GB" sz="2800" noProof="0" dirty="0"/>
              <a:t>New equipment </a:t>
            </a:r>
            <a:r>
              <a:rPr lang="en-GB" sz="2800" dirty="0"/>
              <a:t>p</a:t>
            </a:r>
            <a:r>
              <a:rPr lang="en-GB" sz="2800" noProof="0" dirty="0"/>
              <a:t>ages</a:t>
            </a:r>
          </a:p>
          <a:p>
            <a:pPr marL="457200" indent="-457200">
              <a:buAutoNum type="arabicPlain"/>
            </a:pPr>
            <a:r>
              <a:rPr lang="en-GB" sz="2800" dirty="0"/>
              <a:t>Sequencer improvements</a:t>
            </a:r>
          </a:p>
          <a:p>
            <a:pPr marL="457200" indent="-457200">
              <a:buAutoNum type="arabicPlain"/>
            </a:pPr>
            <a:r>
              <a:rPr lang="en-GB" sz="2800" noProof="0" dirty="0"/>
              <a:t>Alarm </a:t>
            </a:r>
            <a:r>
              <a:rPr lang="en-GB" sz="2800" dirty="0"/>
              <a:t>notifications</a:t>
            </a:r>
            <a:endParaRPr lang="en-GB" sz="2800" noProof="0" dirty="0"/>
          </a:p>
          <a:p>
            <a:pPr marL="457200" indent="-457200">
              <a:buFont typeface="+mj-lt"/>
              <a:buAutoNum type="arabicPlain"/>
            </a:pPr>
            <a:r>
              <a:rPr lang="en-GB" sz="2800" dirty="0"/>
              <a:t>Custom page improvements </a:t>
            </a:r>
            <a:br>
              <a:rPr lang="en-GB" sz="2800" dirty="0"/>
            </a:br>
            <a:r>
              <a:rPr lang="en-GB" sz="2800" dirty="0"/>
              <a:t>(SVG, </a:t>
            </a:r>
            <a:r>
              <a:rPr lang="en-GB" sz="2800" dirty="0" err="1"/>
              <a:t>Mplot</a:t>
            </a:r>
            <a:r>
              <a:rPr lang="en-GB" sz="2800" dirty="0"/>
              <a:t>, Example Gallery)</a:t>
            </a:r>
          </a:p>
          <a:p>
            <a:pPr marL="457200" indent="-457200">
              <a:buAutoNum type="arabicPlain"/>
            </a:pPr>
            <a:r>
              <a:rPr lang="en-GB" sz="2800" noProof="0" dirty="0"/>
              <a:t>One more thing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1454-3AC3-4C18-B6DB-AE47699C5530}" type="datetime1">
              <a:rPr lang="de-CH" smtClean="0"/>
              <a:t>22.09.25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Neutron and Muon Sciences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</a:t>
            </a:fld>
            <a:endParaRPr lang="de-CH" dirty="0"/>
          </a:p>
        </p:txBody>
      </p:sp>
      <p:pic>
        <p:nvPicPr>
          <p:cNvPr id="8" name="Picture 7" descr="A person with a beard and a hat holding a wand&#10;&#10;AI-generated content may be incorrect.">
            <a:extLst>
              <a:ext uri="{FF2B5EF4-FFF2-40B4-BE49-F238E27FC236}">
                <a16:creationId xmlns:a16="http://schemas.microsoft.com/office/drawing/2014/main" id="{D34456C4-8576-E113-2C72-A13BCB56B01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9999" y="0"/>
            <a:ext cx="4572001" cy="6858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108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screenshot of a computer program&#10;&#10;AI-generated content may be incorrect.">
            <a:extLst>
              <a:ext uri="{FF2B5EF4-FFF2-40B4-BE49-F238E27FC236}">
                <a16:creationId xmlns:a16="http://schemas.microsoft.com/office/drawing/2014/main" id="{845979FC-ADAE-5FA8-97FA-98343937A4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614" y="735184"/>
            <a:ext cx="3114675" cy="5185513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246151-91C0-A25D-C670-8865AAA911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DE8-6C41-4D92-B2CB-09ED7CAF9EB3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2B02B8-2A02-B271-6351-BEA9F4307A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D660D3-974B-D140-D202-11922E5AA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20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E32C2AE-C868-EC9E-7185-FB7045F21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mplot</a:t>
            </a:r>
            <a:r>
              <a:rPr lang="en-US" dirty="0"/>
              <a:t> fit similar to </a:t>
            </a:r>
            <a:r>
              <a:rPr lang="en-US" dirty="0" err="1"/>
              <a:t>JSRoot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 TBD</a:t>
            </a:r>
            <a:endParaRPr lang="en-US" dirty="0"/>
          </a:p>
        </p:txBody>
      </p:sp>
      <p:pic>
        <p:nvPicPr>
          <p:cNvPr id="10" name="Picture 9" descr="A graph of a function&#10;&#10;AI-generated content may be incorrect.">
            <a:extLst>
              <a:ext uri="{FF2B5EF4-FFF2-40B4-BE49-F238E27FC236}">
                <a16:creationId xmlns:a16="http://schemas.microsoft.com/office/drawing/2014/main" id="{65D0C96F-F1BC-85CA-FBD9-A8DCECECE33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1769" y="735184"/>
            <a:ext cx="4114802" cy="2877837"/>
          </a:xfrm>
          <a:prstGeom prst="rect">
            <a:avLst/>
          </a:prstGeom>
        </p:spPr>
      </p:pic>
      <p:pic>
        <p:nvPicPr>
          <p:cNvPr id="7" name="Picture 6" descr="A computer screen shot of a program&#10;&#10;AI-generated content may be incorrect.">
            <a:extLst>
              <a:ext uri="{FF2B5EF4-FFF2-40B4-BE49-F238E27FC236}">
                <a16:creationId xmlns:a16="http://schemas.microsoft.com/office/drawing/2014/main" id="{1F32FD88-5F2E-21E3-4261-A4AC45C6A65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6022" y="1595194"/>
            <a:ext cx="4810897" cy="4572000"/>
          </a:xfrm>
          <a:prstGeom prst="rect">
            <a:avLst/>
          </a:prstGeom>
        </p:spPr>
      </p:pic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5FFA17EA-5EA5-11C1-BB97-7BAED9030935}"/>
              </a:ext>
            </a:extLst>
          </p:cNvPr>
          <p:cNvSpPr/>
          <p:nvPr/>
        </p:nvSpPr>
        <p:spPr>
          <a:xfrm>
            <a:off x="7992533" y="2433394"/>
            <a:ext cx="2057400" cy="35614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</p:spTree>
    <p:extLst>
      <p:ext uri="{BB962C8B-B14F-4D97-AF65-F5344CB8AC3E}">
        <p14:creationId xmlns:p14="http://schemas.microsoft.com/office/powerpoint/2010/main" val="41338436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F9FBEEC6-DB22-27FA-5C23-6B10A739C3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9724" y="1050640"/>
            <a:ext cx="8964613" cy="4632944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FC38E45-D8D6-2D4A-95D2-6B9D227CC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DE8-6C41-4D92-B2CB-09ED7CAF9EB3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67A958-8260-972A-A488-1889D5801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D2E989-60B5-B441-1E9B-4912B7739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21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4FE9277-63C4-3A7E-2A1A-22C0A03A3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SVG graphics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50A09D4-E599-E1FB-F5AF-B59AFB283A86}"/>
              </a:ext>
            </a:extLst>
          </p:cNvPr>
          <p:cNvSpPr txBox="1"/>
          <p:nvPr/>
        </p:nvSpPr>
        <p:spPr>
          <a:xfrm>
            <a:off x="3083193" y="5890190"/>
            <a:ext cx="607858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Use free </a:t>
            </a:r>
            <a:r>
              <a:rPr lang="en-US" sz="2000" b="1" dirty="0"/>
              <a:t>Inkscape</a:t>
            </a:r>
            <a:r>
              <a:rPr lang="en-US" sz="2000" dirty="0"/>
              <a:t> to produce complicated schematics</a:t>
            </a:r>
          </a:p>
        </p:txBody>
      </p:sp>
    </p:spTree>
    <p:extLst>
      <p:ext uri="{BB962C8B-B14F-4D97-AF65-F5344CB8AC3E}">
        <p14:creationId xmlns:p14="http://schemas.microsoft.com/office/powerpoint/2010/main" val="8911985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761389-1C81-C6C9-F70A-447629D44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DE8-6C41-4D92-B2CB-09ED7CAF9EB3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03FA7F-D01B-ECD8-064A-2E9C289103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E9A418-DEE0-28F1-E965-773BDB19B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22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28D2954-2D69-EAAB-9FCD-A3CF65E47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SVG graphics manipulation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8E4C6042-CE16-50E8-D37B-911CBA7BBE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6391275" cy="4644616"/>
          </a:xfrm>
        </p:spPr>
        <p:txBody>
          <a:bodyPr/>
          <a:lstStyle/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200" b="1" dirty="0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button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onclick="</a:t>
            </a:r>
            <a:r>
              <a:rPr lang="en-US" sz="12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change()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"&gt;</a:t>
            </a:r>
            <a:b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Change color</a:t>
            </a:r>
            <a:b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1200" b="1" dirty="0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button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&gt;&lt;</a:t>
            </a:r>
            <a:r>
              <a:rPr lang="en-US" sz="1200" b="1" dirty="0" err="1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/&gt;</a:t>
            </a:r>
            <a:b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200" b="1" dirty="0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object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id="</a:t>
            </a:r>
            <a:r>
              <a:rPr lang="en-US" sz="1200" b="1" dirty="0" err="1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svgObject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" type="image/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svg+xml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" data="</a:t>
            </a:r>
            <a:r>
              <a:rPr lang="en-US" sz="1200" b="1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valve.svg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" /&gt;</a:t>
            </a:r>
            <a:b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200" b="1" dirty="0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script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2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function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change() 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b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doc =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document.getElementById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200" dirty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lang="en-US" sz="1200" b="1" dirty="0" err="1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svgObject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').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contentDocument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b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const obj =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doc.getElementById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('</a:t>
            </a:r>
            <a:r>
              <a:rPr lang="en-US" sz="12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Valve_1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');</a:t>
            </a:r>
            <a:b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obj.style.fill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"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#FF0000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";</a:t>
            </a:r>
            <a:b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1200" b="1" dirty="0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script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C2E5FDA-6AFF-EDBA-226E-F684291CCA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3113" y="1102519"/>
            <a:ext cx="4787674" cy="23622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C9BEBF2-DD2D-C394-6F38-96F0B2F0F0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3112" y="3581400"/>
            <a:ext cx="4787675" cy="236220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1EE2BB6-0778-EB35-EE1C-3BA1749A7859}"/>
              </a:ext>
            </a:extLst>
          </p:cNvPr>
          <p:cNvCxnSpPr/>
          <p:nvPr/>
        </p:nvCxnSpPr>
        <p:spPr>
          <a:xfrm flipV="1">
            <a:off x="3232150" y="1524000"/>
            <a:ext cx="5835650" cy="15240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E6FDCF5-8B5D-BE89-2B51-5A67A783DEF6}"/>
              </a:ext>
            </a:extLst>
          </p:cNvPr>
          <p:cNvCxnSpPr>
            <a:cxnSpLocks/>
          </p:cNvCxnSpPr>
          <p:nvPr/>
        </p:nvCxnSpPr>
        <p:spPr>
          <a:xfrm>
            <a:off x="6629400" y="2286000"/>
            <a:ext cx="2971800" cy="15240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4251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AED810-A6BF-3C58-AAE0-B1A32E3C3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DE8-6C41-4D92-B2CB-09ED7CAF9EB3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CBC846-3768-1FF1-DE07-79A5663E8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6156C3-0051-9751-6136-DC33E7864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23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3FA72CE-2DED-76B4-3370-FB7B0876B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Custom Page Gallery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2398F73-3032-BD01-D7E9-3C77F42A23A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3600" y="914400"/>
            <a:ext cx="7355035" cy="5411563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0EE5AF2-CE8F-5F80-87FE-89ECF4D0B8AB}"/>
              </a:ext>
            </a:extLst>
          </p:cNvPr>
          <p:cNvCxnSpPr/>
          <p:nvPr/>
        </p:nvCxnSpPr>
        <p:spPr>
          <a:xfrm>
            <a:off x="1828800" y="1088740"/>
            <a:ext cx="1447800" cy="66386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658095C-F7F6-5AAD-ABE0-E13D6B28808D}"/>
              </a:ext>
            </a:extLst>
          </p:cNvPr>
          <p:cNvSpPr txBox="1"/>
          <p:nvPr/>
        </p:nvSpPr>
        <p:spPr>
          <a:xfrm>
            <a:off x="1274564" y="851106"/>
            <a:ext cx="471091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SVG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01341B8-3A52-0E6D-490A-EBF7836EB159}"/>
              </a:ext>
            </a:extLst>
          </p:cNvPr>
          <p:cNvCxnSpPr>
            <a:cxnSpLocks/>
          </p:cNvCxnSpPr>
          <p:nvPr/>
        </p:nvCxnSpPr>
        <p:spPr>
          <a:xfrm flipH="1">
            <a:off x="8686800" y="2667000"/>
            <a:ext cx="1371600" cy="41579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106005B-2236-48FB-D510-A88862499910}"/>
              </a:ext>
            </a:extLst>
          </p:cNvPr>
          <p:cNvSpPr txBox="1"/>
          <p:nvPr/>
        </p:nvSpPr>
        <p:spPr>
          <a:xfrm>
            <a:off x="10106422" y="2438400"/>
            <a:ext cx="1452321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 err="1"/>
              <a:t>modbthermo</a:t>
            </a:r>
            <a:endParaRPr lang="en-US" sz="2000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EED12AD-B2C3-6C56-B740-AFD665D98F27}"/>
              </a:ext>
            </a:extLst>
          </p:cNvPr>
          <p:cNvCxnSpPr>
            <a:cxnSpLocks/>
          </p:cNvCxnSpPr>
          <p:nvPr/>
        </p:nvCxnSpPr>
        <p:spPr>
          <a:xfrm flipH="1">
            <a:off x="7832726" y="1376363"/>
            <a:ext cx="2225674" cy="972585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A8FE3D3-E21A-DC92-EFD8-C4D705BA926A}"/>
              </a:ext>
            </a:extLst>
          </p:cNvPr>
          <p:cNvSpPr txBox="1"/>
          <p:nvPr/>
        </p:nvSpPr>
        <p:spPr>
          <a:xfrm>
            <a:off x="10117162" y="1158883"/>
            <a:ext cx="130753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 err="1"/>
              <a:t>modbgauge</a:t>
            </a:r>
            <a:endParaRPr lang="en-US" sz="2000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9633E39-D710-F05E-799E-F9F5F415BEF8}"/>
              </a:ext>
            </a:extLst>
          </p:cNvPr>
          <p:cNvCxnSpPr>
            <a:cxnSpLocks/>
          </p:cNvCxnSpPr>
          <p:nvPr/>
        </p:nvCxnSpPr>
        <p:spPr>
          <a:xfrm flipV="1">
            <a:off x="1563835" y="5599416"/>
            <a:ext cx="1407965" cy="20086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BEF88EC4-E34F-CFB5-3487-8D8228CE3EDC}"/>
              </a:ext>
            </a:extLst>
          </p:cNvPr>
          <p:cNvSpPr txBox="1"/>
          <p:nvPr/>
        </p:nvSpPr>
        <p:spPr>
          <a:xfrm>
            <a:off x="296827" y="5659733"/>
            <a:ext cx="1155766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 err="1"/>
              <a:t>modbhbar</a:t>
            </a:r>
            <a:endParaRPr lang="en-US" sz="20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4F352DF-0485-7C79-20BB-0FAF0C7649CE}"/>
              </a:ext>
            </a:extLst>
          </p:cNvPr>
          <p:cNvSpPr txBox="1"/>
          <p:nvPr/>
        </p:nvSpPr>
        <p:spPr>
          <a:xfrm>
            <a:off x="296827" y="4800600"/>
            <a:ext cx="104265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 err="1"/>
              <a:t>modbbox</a:t>
            </a:r>
            <a:endParaRPr lang="en-US" sz="2000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DCF742F-2332-5EB0-8B4D-9958ADF7A750}"/>
              </a:ext>
            </a:extLst>
          </p:cNvPr>
          <p:cNvCxnSpPr>
            <a:cxnSpLocks/>
          </p:cNvCxnSpPr>
          <p:nvPr/>
        </p:nvCxnSpPr>
        <p:spPr>
          <a:xfrm>
            <a:off x="1452593" y="5005699"/>
            <a:ext cx="1519207" cy="404501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0D5D48D7-EB59-4219-3DDD-3C4EE7EBAE8E}"/>
              </a:ext>
            </a:extLst>
          </p:cNvPr>
          <p:cNvSpPr txBox="1"/>
          <p:nvPr/>
        </p:nvSpPr>
        <p:spPr>
          <a:xfrm>
            <a:off x="6324600" y="277238"/>
            <a:ext cx="1382110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 err="1"/>
              <a:t>modbbutton</a:t>
            </a:r>
            <a:endParaRPr lang="en-US" sz="2000" dirty="0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4E277DB-D37C-3819-8180-660DF2AED457}"/>
              </a:ext>
            </a:extLst>
          </p:cNvPr>
          <p:cNvCxnSpPr>
            <a:cxnSpLocks/>
          </p:cNvCxnSpPr>
          <p:nvPr/>
        </p:nvCxnSpPr>
        <p:spPr>
          <a:xfrm>
            <a:off x="6695878" y="585015"/>
            <a:ext cx="0" cy="82177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04919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857A035-121C-323A-2B07-762938B6BF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827" y="990600"/>
            <a:ext cx="9608686" cy="5302288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7FAFA4-EC67-C055-CB32-E7D583D46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DE8-6C41-4D92-B2CB-09ED7CAF9EB3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84A87B-D9EB-10E0-CBB2-25808F49E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13A505-4275-CCAE-72AD-9A30C1593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24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529CDD5-7DF3-12B7-B37C-25131E9EF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Custom Page Gallery</a:t>
            </a:r>
          </a:p>
        </p:txBody>
      </p:sp>
    </p:spTree>
    <p:extLst>
      <p:ext uri="{BB962C8B-B14F-4D97-AF65-F5344CB8AC3E}">
        <p14:creationId xmlns:p14="http://schemas.microsoft.com/office/powerpoint/2010/main" val="25788236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F437D0-8535-7788-1D70-0FFFE9FD61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EF4575-F7F6-D42B-5639-A98A401AF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DE8-6C41-4D92-B2CB-09ED7CAF9EB3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330BE-68C0-6193-4C70-396A69F17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A2A65C-7D00-F3C2-1278-A68B7504A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25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75F232A-0237-0BB0-6809-E82D60371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Custom Page Gallery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9F4C50A-9311-0F3B-4B2B-C19B5269DD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6400" y="762000"/>
            <a:ext cx="8325644" cy="556380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F564A2C-C55E-0111-CB0D-D629E8BA0FC1}"/>
              </a:ext>
            </a:extLst>
          </p:cNvPr>
          <p:cNvSpPr txBox="1"/>
          <p:nvPr/>
        </p:nvSpPr>
        <p:spPr>
          <a:xfrm>
            <a:off x="10115232" y="5562600"/>
            <a:ext cx="1383136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>
                <a:solidFill>
                  <a:srgbClr val="FF0000"/>
                </a:solidFill>
              </a:rPr>
              <a:t>Style Guide?</a:t>
            </a:r>
          </a:p>
        </p:txBody>
      </p:sp>
    </p:spTree>
    <p:extLst>
      <p:ext uri="{BB962C8B-B14F-4D97-AF65-F5344CB8AC3E}">
        <p14:creationId xmlns:p14="http://schemas.microsoft.com/office/powerpoint/2010/main" val="34711417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D1D416-622B-6591-04B8-DD6CFC6D61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E8B17F5-1D97-F92A-3D47-49DC2BCDB9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838200"/>
            <a:ext cx="11039475" cy="5109234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F65256-8A7A-6430-7507-4EA05DA64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DE8-6C41-4D92-B2CB-09ED7CAF9EB3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1F05DC-6390-6BD7-FACE-4C3D385217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D8C502-4E7C-9196-48B8-011298006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26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1A77562-A517-3251-3109-7DFEF8D5B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Custom Page Gallery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FABAB09-F7B5-F7FC-C1E5-9CB8CA2576F5}"/>
              </a:ext>
            </a:extLst>
          </p:cNvPr>
          <p:cNvSpPr txBox="1"/>
          <p:nvPr/>
        </p:nvSpPr>
        <p:spPr>
          <a:xfrm>
            <a:off x="9659938" y="5257800"/>
            <a:ext cx="1383136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>
                <a:solidFill>
                  <a:srgbClr val="FF0000"/>
                </a:solidFill>
              </a:rPr>
              <a:t>Style Guide?</a:t>
            </a:r>
          </a:p>
        </p:txBody>
      </p:sp>
    </p:spTree>
    <p:extLst>
      <p:ext uri="{BB962C8B-B14F-4D97-AF65-F5344CB8AC3E}">
        <p14:creationId xmlns:p14="http://schemas.microsoft.com/office/powerpoint/2010/main" val="6573034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57CBF7-D521-8DA3-8891-99084ABBB7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1F73AB-50AA-A772-26DC-2CE705DB34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DE8-6C41-4D92-B2CB-09ED7CAF9EB3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BEF38C-3BD8-EB08-9DD3-379915350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9D1700-5F0F-DC42-B66C-EDC2B3DD9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27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394C894-8CAD-9C80-56E1-DD3761F6C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Custom Page Gallery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EF0907E-20D6-DE37-48FE-C1FA31CBBACD}"/>
              </a:ext>
            </a:extLst>
          </p:cNvPr>
          <p:cNvSpPr txBox="1"/>
          <p:nvPr/>
        </p:nvSpPr>
        <p:spPr>
          <a:xfrm>
            <a:off x="9737388" y="4495800"/>
            <a:ext cx="125207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Noise Scan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D19A14-F101-A0D3-73A4-D22EBFC320D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6163" y="838200"/>
            <a:ext cx="7018277" cy="5243993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C187042-6B9E-5FEB-B8F1-5AD9F793E637}"/>
              </a:ext>
            </a:extLst>
          </p:cNvPr>
          <p:cNvCxnSpPr>
            <a:cxnSpLocks/>
          </p:cNvCxnSpPr>
          <p:nvPr/>
        </p:nvCxnSpPr>
        <p:spPr>
          <a:xfrm flipH="1">
            <a:off x="8229600" y="4649688"/>
            <a:ext cx="1371600" cy="41579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18379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5176DC-0788-DF9F-A985-A8082BDB3E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3C25D1-35CA-45EB-02C6-5AC35EC9F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DE8-6C41-4D92-B2CB-09ED7CAF9EB3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4584E0-C0C0-C299-BD42-49175DFAE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6400D1-E052-739C-35B1-5ACFC96C8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28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841436C-56E1-7EDF-60AC-891626208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Custom Page Gallery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59E798-5938-9010-913E-76E3D1617800}"/>
              </a:ext>
            </a:extLst>
          </p:cNvPr>
          <p:cNvSpPr txBox="1"/>
          <p:nvPr/>
        </p:nvSpPr>
        <p:spPr>
          <a:xfrm>
            <a:off x="9744709" y="4341911"/>
            <a:ext cx="143141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 err="1"/>
              <a:t>mplot</a:t>
            </a:r>
            <a:r>
              <a:rPr lang="en-US" sz="2000" dirty="0"/>
              <a:t> data-h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894DF8D-565D-804A-E806-6FC45F41F50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6163" y="914400"/>
            <a:ext cx="6470165" cy="5409412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7E231D1-13E9-60C5-28DA-8099542073E1}"/>
              </a:ext>
            </a:extLst>
          </p:cNvPr>
          <p:cNvCxnSpPr>
            <a:cxnSpLocks/>
          </p:cNvCxnSpPr>
          <p:nvPr/>
        </p:nvCxnSpPr>
        <p:spPr>
          <a:xfrm flipH="1">
            <a:off x="8229600" y="4649688"/>
            <a:ext cx="1371600" cy="836712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0962684-6C46-E840-EFC1-74FC16273810}"/>
              </a:ext>
            </a:extLst>
          </p:cNvPr>
          <p:cNvSpPr txBox="1"/>
          <p:nvPr/>
        </p:nvSpPr>
        <p:spPr>
          <a:xfrm>
            <a:off x="9744709" y="1600200"/>
            <a:ext cx="140256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000" dirty="0" err="1"/>
              <a:t>mplot</a:t>
            </a:r>
            <a:r>
              <a:rPr lang="en-US" sz="2000" dirty="0"/>
              <a:t> data-z</a:t>
            </a:r>
            <a:br>
              <a:rPr lang="en-US" sz="2000" dirty="0"/>
            </a:br>
            <a:r>
              <a:rPr lang="en-US" sz="2000" dirty="0"/>
              <a:t>(colormap)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CA9A85B-D4EC-D086-C376-321D374A2B97}"/>
              </a:ext>
            </a:extLst>
          </p:cNvPr>
          <p:cNvCxnSpPr>
            <a:cxnSpLocks/>
          </p:cNvCxnSpPr>
          <p:nvPr/>
        </p:nvCxnSpPr>
        <p:spPr>
          <a:xfrm flipH="1">
            <a:off x="8229600" y="1988184"/>
            <a:ext cx="1341120" cy="6921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96851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BBD689-6A8D-47E6-4D5B-448F750FA4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6684B1-6FDD-8F48-95F9-136AC932A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DE8-6C41-4D92-B2CB-09ED7CAF9EB3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1EFCF9-9434-B59C-BAD7-246A97C83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E18425-5CB2-333E-F4C8-97F828F09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29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842265F-8A5B-0A50-A712-94E336F84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Custom Page Gallery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4CEB47E8-B2A4-DEE6-5FFC-9CB748F9748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3600" y="702144"/>
            <a:ext cx="6648556" cy="5602107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B5E50696-0DEB-F0B2-E047-8D51B6C021B4}"/>
              </a:ext>
            </a:extLst>
          </p:cNvPr>
          <p:cNvSpPr txBox="1"/>
          <p:nvPr/>
        </p:nvSpPr>
        <p:spPr>
          <a:xfrm>
            <a:off x="9448800" y="5334000"/>
            <a:ext cx="1676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dirty="0">
                <a:solidFill>
                  <a:srgbClr val="FF0000"/>
                </a:solidFill>
              </a:rPr>
              <a:t>Bad example!</a:t>
            </a:r>
          </a:p>
        </p:txBody>
      </p:sp>
    </p:spTree>
    <p:extLst>
      <p:ext uri="{BB962C8B-B14F-4D97-AF65-F5344CB8AC3E}">
        <p14:creationId xmlns:p14="http://schemas.microsoft.com/office/powerpoint/2010/main" val="1945583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C8DF02E-8141-C247-51D0-2FF7C850E2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6140450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1" dirty="0" err="1"/>
              <a:t>odbxx</a:t>
            </a:r>
            <a:r>
              <a:rPr lang="en-US" sz="1600" dirty="0"/>
              <a:t> API used </a:t>
            </a:r>
            <a:r>
              <a:rPr lang="en-US" sz="1600" b="1" dirty="0"/>
              <a:t>very successful </a:t>
            </a:r>
            <a:r>
              <a:rPr lang="en-US" sz="1600" dirty="0"/>
              <a:t>since last workshop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New switch to access </a:t>
            </a:r>
            <a:r>
              <a:rPr lang="en-US" sz="1600" b="1" dirty="0"/>
              <a:t>ODB from files </a:t>
            </a:r>
            <a:r>
              <a:rPr lang="en-US" sz="1600" dirty="0"/>
              <a:t>or buffers:</a:t>
            </a:r>
            <a:br>
              <a:rPr lang="en-US" sz="1600" dirty="0"/>
            </a:br>
            <a:br>
              <a:rPr lang="en-US" sz="1600" dirty="0"/>
            </a:b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set_odb_source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(STRING, “{ … }”);</a:t>
            </a:r>
            <a:b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set_odb_source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(FILE, “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odb.json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”);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Suitable to read ODB dumps from </a:t>
            </a:r>
            <a:br>
              <a:rPr lang="en-US" sz="1600" dirty="0"/>
            </a:br>
            <a:r>
              <a:rPr lang="en-US" sz="1600" dirty="0"/>
              <a:t>.mid files, JSON or XML files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User </a:t>
            </a:r>
            <a:r>
              <a:rPr lang="en-US" sz="1600" b="1" dirty="0"/>
              <a:t>code</a:t>
            </a:r>
            <a:r>
              <a:rPr lang="en-US" sz="1600" dirty="0"/>
              <a:t> does </a:t>
            </a:r>
            <a:r>
              <a:rPr lang="en-US" sz="1600" b="1" dirty="0"/>
              <a:t>not</a:t>
            </a:r>
            <a:r>
              <a:rPr lang="en-US" sz="1600" dirty="0"/>
              <a:t> need to be </a:t>
            </a:r>
            <a:r>
              <a:rPr lang="en-US" sz="1600" b="1" dirty="0"/>
              <a:t>changed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Only </a:t>
            </a:r>
            <a:r>
              <a:rPr lang="en-US" sz="1600" b="1" dirty="0"/>
              <a:t>read</a:t>
            </a:r>
            <a:r>
              <a:rPr lang="en-US" sz="1600" dirty="0"/>
              <a:t> operation allowed</a:t>
            </a:r>
            <a:br>
              <a:rPr lang="en-US" sz="1600" dirty="0"/>
            </a:br>
            <a:endParaRPr lang="en-US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Optimized transfer of large ODB trees</a:t>
            </a:r>
            <a:br>
              <a:rPr lang="en-US" sz="1600" dirty="0"/>
            </a:br>
            <a:r>
              <a:rPr lang="en-US" sz="1600" dirty="0"/>
              <a:t>server </a:t>
            </a:r>
            <a:r>
              <a:rPr lang="en-US" sz="1600" dirty="0">
                <a:sym typeface="Wingdings" pitchFamily="2" charset="2"/>
              </a:rPr>
              <a:t> XML tree  Network  frontend  </a:t>
            </a:r>
            <a:r>
              <a:rPr lang="en-US" sz="1600" dirty="0" err="1">
                <a:sym typeface="Wingdings" pitchFamily="2" charset="2"/>
              </a:rPr>
              <a:t>midas</a:t>
            </a:r>
            <a:r>
              <a:rPr lang="en-US" sz="1600" dirty="0">
                <a:sym typeface="Wingdings" pitchFamily="2" charset="2"/>
              </a:rPr>
              <a:t>::</a:t>
            </a:r>
            <a:r>
              <a:rPr lang="en-US" sz="1600" dirty="0" err="1">
                <a:sym typeface="Wingdings" pitchFamily="2" charset="2"/>
              </a:rPr>
              <a:t>odb</a:t>
            </a:r>
            <a:r>
              <a:rPr lang="en-US" sz="1600" dirty="0">
                <a:sym typeface="Wingdings" pitchFamily="2" charset="2"/>
              </a:rPr>
              <a:t> object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itchFamily="2" charset="2"/>
              </a:rPr>
              <a:t>Implemented </a:t>
            </a:r>
            <a:r>
              <a:rPr lang="en-US" sz="1600" b="1" dirty="0">
                <a:sym typeface="Wingdings" pitchFamily="2" charset="2"/>
              </a:rPr>
              <a:t>64-bit values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itchFamily="2" charset="2"/>
              </a:rPr>
              <a:t>Many small bug fixes</a:t>
            </a:r>
            <a:endParaRPr lang="en-US" sz="16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7AEE00-0F1C-57B0-1E0C-659B26BB5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DE8-6C41-4D92-B2CB-09ED7CAF9EB3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5AF781-11D7-87A3-5743-C62507C09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721CD4-A811-08BF-23D0-0C360618A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B5121EF-5FFA-B0CF-6E63-3B3B55A50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odbxx</a:t>
            </a:r>
            <a:r>
              <a:rPr lang="en-US" dirty="0"/>
              <a:t> API improvements</a:t>
            </a:r>
          </a:p>
        </p:txBody>
      </p:sp>
      <p:pic>
        <p:nvPicPr>
          <p:cNvPr id="12" name="Picture 11" descr="A screen shot of a computer program&#10;&#10;AI-generated content may be incorrect.">
            <a:extLst>
              <a:ext uri="{FF2B5EF4-FFF2-40B4-BE49-F238E27FC236}">
                <a16:creationId xmlns:a16="http://schemas.microsoft.com/office/drawing/2014/main" id="{463630CA-7D88-539E-8916-A417C346CB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1200" y="1376362"/>
            <a:ext cx="6140450" cy="2775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69529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67F429-4FF2-A456-B4FD-6B17E8FDEE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9E60F3-B6CB-603D-033C-05FE496F4F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DE8-6C41-4D92-B2CB-09ED7CAF9EB3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36823D-C2BE-F5E1-2E9F-223618AAA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F82013-B4B2-AE40-59FE-E9FDB278E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30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4DB3CDD-C425-8B5E-2599-B175FAF806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Custom Page Gallery</a:t>
            </a:r>
          </a:p>
        </p:txBody>
      </p:sp>
      <p:pic>
        <p:nvPicPr>
          <p:cNvPr id="7" name="Picture 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548BAAC6-5240-C17F-B789-AA5F5565CC4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7213" y="83945"/>
            <a:ext cx="6172199" cy="66901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F069F60-F2FF-8821-298A-C21844900E16}"/>
              </a:ext>
            </a:extLst>
          </p:cNvPr>
          <p:cNvSpPr txBox="1"/>
          <p:nvPr/>
        </p:nvSpPr>
        <p:spPr>
          <a:xfrm>
            <a:off x="323853" y="2096110"/>
            <a:ext cx="2908297" cy="9233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000" dirty="0"/>
              <a:t>&lt;canvas&gt;</a:t>
            </a:r>
            <a:br>
              <a:rPr lang="en-US" sz="2000" dirty="0"/>
            </a:br>
            <a:r>
              <a:rPr lang="en-US" sz="2000" dirty="0"/>
              <a:t>+</a:t>
            </a:r>
          </a:p>
          <a:p>
            <a:pPr algn="ctr"/>
            <a:r>
              <a:rPr lang="en-US" sz="2000" dirty="0" err="1"/>
              <a:t>mjsonrpc_db_get_values</a:t>
            </a:r>
            <a:r>
              <a:rPr lang="en-US" sz="2000" dirty="0"/>
              <a:t>()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99975EF-03BD-8F35-5980-1789DA78EDF9}"/>
              </a:ext>
            </a:extLst>
          </p:cNvPr>
          <p:cNvCxnSpPr>
            <a:cxnSpLocks/>
          </p:cNvCxnSpPr>
          <p:nvPr/>
        </p:nvCxnSpPr>
        <p:spPr>
          <a:xfrm flipV="1">
            <a:off x="2532063" y="1219200"/>
            <a:ext cx="4097337" cy="102870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104BFCD-3A20-6621-5908-76CFB2AC3C7A}"/>
              </a:ext>
            </a:extLst>
          </p:cNvPr>
          <p:cNvCxnSpPr>
            <a:cxnSpLocks/>
          </p:cNvCxnSpPr>
          <p:nvPr/>
        </p:nvCxnSpPr>
        <p:spPr>
          <a:xfrm>
            <a:off x="2532063" y="2333148"/>
            <a:ext cx="2538412" cy="2086452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058102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EF6F28-9761-56A4-BA17-271B66D2BD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3C0EB2-4592-12E6-A55C-3FAF004A6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DE8-6C41-4D92-B2CB-09ED7CAF9EB3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8AE4FA-A49C-5E7A-0F2E-3D771381F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31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A907033-4224-511D-3D0F-3FDDB85A3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Custom Page Gallery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0B81DB5-B1BE-5F67-3A55-154CDF043AC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3811" y="775958"/>
            <a:ext cx="7218140" cy="6082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63898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7665BB-AF55-4CB6-A482-E8AFEC283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DE8-6C41-4D92-B2CB-09ED7CAF9EB3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A9F350-5042-2E4E-E450-92E6C94BA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15F62F-DE1A-5FED-315A-9BD9D5642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32</a:t>
            </a:fld>
            <a:endParaRPr lang="en-GB" noProof="0" dirty="0"/>
          </a:p>
        </p:txBody>
      </p:sp>
      <p:pic>
        <p:nvPicPr>
          <p:cNvPr id="6" name="Picture 5" descr="A person standing on stage with a large screen&#10;&#10;AI-generated content may be incorrect.">
            <a:extLst>
              <a:ext uri="{FF2B5EF4-FFF2-40B4-BE49-F238E27FC236}">
                <a16:creationId xmlns:a16="http://schemas.microsoft.com/office/drawing/2014/main" id="{F4159285-210B-F7C2-ED0A-87030E69C34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3437" y="514350"/>
            <a:ext cx="7772400" cy="582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79358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8FB6CE-C00F-F3CF-3EE7-FF178FC9D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DE8-6C41-4D92-B2CB-09ED7CAF9EB3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1C6ED2-2D18-007B-2612-5E75B5DB9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D5FA26-9300-D672-9602-B34BCB343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33</a:t>
            </a:fld>
            <a:endParaRPr lang="en-GB" noProof="0" dirty="0"/>
          </a:p>
        </p:txBody>
      </p:sp>
      <p:pic>
        <p:nvPicPr>
          <p:cNvPr id="8" name="Picture 7" descr="A person in a suit&#10;&#10;AI-generated content may be incorrect.">
            <a:extLst>
              <a:ext uri="{FF2B5EF4-FFF2-40B4-BE49-F238E27FC236}">
                <a16:creationId xmlns:a16="http://schemas.microsoft.com/office/drawing/2014/main" id="{020C54DE-68AC-4F0C-BC71-F52867025EA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0" y="0"/>
            <a:ext cx="4572000" cy="6858000"/>
          </a:xfrm>
          <a:prstGeom prst="rect">
            <a:avLst/>
          </a:prstGeom>
        </p:spPr>
      </p:pic>
      <p:pic>
        <p:nvPicPr>
          <p:cNvPr id="10" name="Picture 9" descr="A person in a garment&#10;&#10;AI-generated content may be incorrect.">
            <a:extLst>
              <a:ext uri="{FF2B5EF4-FFF2-40B4-BE49-F238E27FC236}">
                <a16:creationId xmlns:a16="http://schemas.microsoft.com/office/drawing/2014/main" id="{9AD7AA67-3C3A-428E-A43A-6C7CC2DA758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10000" y="0"/>
            <a:ext cx="4572000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87396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BA04F7E-B5BE-CD97-6989-DDB95A1A1E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5934075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Standard ChatGPT “</a:t>
            </a:r>
            <a:r>
              <a:rPr lang="en-US" b="1" dirty="0"/>
              <a:t>knows</a:t>
            </a:r>
            <a:r>
              <a:rPr lang="en-US" dirty="0"/>
              <a:t>” </a:t>
            </a:r>
            <a:r>
              <a:rPr lang="en-US" dirty="0" err="1"/>
              <a:t>midas</a:t>
            </a:r>
            <a:r>
              <a:rPr lang="en-US" dirty="0"/>
              <a:t> since it was </a:t>
            </a:r>
            <a:r>
              <a:rPr lang="en-US" b="1" dirty="0"/>
              <a:t>trained</a:t>
            </a:r>
            <a:r>
              <a:rPr lang="en-US" dirty="0"/>
              <a:t> with the public documentation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New </a:t>
            </a:r>
            <a:r>
              <a:rPr lang="en-US" dirty="0" err="1"/>
              <a:t>midas</a:t>
            </a:r>
            <a:r>
              <a:rPr lang="en-US" dirty="0"/>
              <a:t> features are usually </a:t>
            </a:r>
            <a:r>
              <a:rPr lang="en-US" b="1" dirty="0"/>
              <a:t>not in training set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i="1" dirty="0"/>
              <a:t>GPTs</a:t>
            </a:r>
            <a:r>
              <a:rPr lang="en-US" dirty="0"/>
              <a:t> allow “</a:t>
            </a:r>
            <a:r>
              <a:rPr lang="en-US" b="1" dirty="0"/>
              <a:t>special</a:t>
            </a:r>
            <a:r>
              <a:rPr lang="en-US" dirty="0"/>
              <a:t>” versions of ChatGPT having </a:t>
            </a:r>
            <a:r>
              <a:rPr lang="en-US" b="1" dirty="0"/>
              <a:t>PDF</a:t>
            </a:r>
            <a:r>
              <a:rPr lang="en-US" dirty="0"/>
              <a:t> files in its </a:t>
            </a:r>
            <a:r>
              <a:rPr lang="en-US" b="1" dirty="0"/>
              <a:t>context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/>
              <a:t>MidasGPT</a:t>
            </a:r>
            <a:r>
              <a:rPr lang="en-US" dirty="0"/>
              <a:t> contains PDF dumps of </a:t>
            </a:r>
            <a:r>
              <a:rPr lang="en-US" dirty="0" err="1"/>
              <a:t>midas</a:t>
            </a:r>
            <a:r>
              <a:rPr lang="en-US" dirty="0"/>
              <a:t> Wiki</a:t>
            </a:r>
            <a:br>
              <a:rPr lang="en-US" dirty="0"/>
            </a:br>
            <a:br>
              <a:rPr lang="en-US" dirty="0"/>
            </a:br>
            <a:r>
              <a:rPr lang="en-US" dirty="0">
                <a:sym typeface="Wingdings" pitchFamily="2" charset="2"/>
              </a:rPr>
              <a:t> </a:t>
            </a:r>
            <a:br>
              <a:rPr lang="en-US" dirty="0">
                <a:sym typeface="Wingdings" pitchFamily="2" charset="2"/>
              </a:rPr>
            </a:br>
            <a:br>
              <a:rPr lang="en-US" dirty="0">
                <a:sym typeface="Wingdings" pitchFamily="2" charset="2"/>
              </a:rPr>
            </a:br>
            <a:r>
              <a:rPr lang="en-US" dirty="0">
                <a:sym typeface="Wingdings" pitchFamily="2" charset="2"/>
                <a:hlinkClick r:id="rId2"/>
              </a:rPr>
              <a:t>https://chatgpt.com/g/g-68b1cce155a48191bb5df1b2919bdaf4-midasgpt</a:t>
            </a:r>
            <a:endParaRPr lang="en-US" dirty="0"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D44D56-52FA-668C-F206-1F6F1ADFA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DE8-6C41-4D92-B2CB-09ED7CAF9EB3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EC542E-9F12-9C90-93DB-31A43EF365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CA13F2-133B-ABAC-A87F-A8C7D3C06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34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274DE50-3F08-1C1D-AB1F-869FEA839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MidasGPT</a:t>
            </a:r>
            <a:endParaRPr lang="en-US" dirty="0"/>
          </a:p>
        </p:txBody>
      </p:sp>
      <p:pic>
        <p:nvPicPr>
          <p:cNvPr id="8" name="Picture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B448CF7F-CD16-A165-2A68-CE33DAD855C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0400" y="677340"/>
            <a:ext cx="5003379" cy="56388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0" name="Picture 9" descr="A screenshot of a computer&#10;&#10;AI-generated content may be incorrect.">
            <a:extLst>
              <a:ext uri="{FF2B5EF4-FFF2-40B4-BE49-F238E27FC236}">
                <a16:creationId xmlns:a16="http://schemas.microsoft.com/office/drawing/2014/main" id="{297FBC11-1599-87F5-422D-5F56CDCE66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886" y="5392435"/>
            <a:ext cx="6248400" cy="774801"/>
          </a:xfrm>
          <a:prstGeom prst="rect">
            <a:avLst/>
          </a:prstGeom>
        </p:spPr>
      </p:pic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E651AED5-1C2B-AA19-2F49-0D0E37ABB8E5}"/>
              </a:ext>
            </a:extLst>
          </p:cNvPr>
          <p:cNvSpPr/>
          <p:nvPr/>
        </p:nvSpPr>
        <p:spPr>
          <a:xfrm>
            <a:off x="5715000" y="5715000"/>
            <a:ext cx="838200" cy="2286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A9FDE81-E291-8435-0B08-1C9A45C4C3FF}"/>
              </a:ext>
            </a:extLst>
          </p:cNvPr>
          <p:cNvCxnSpPr>
            <a:cxnSpLocks/>
          </p:cNvCxnSpPr>
          <p:nvPr/>
        </p:nvCxnSpPr>
        <p:spPr>
          <a:xfrm>
            <a:off x="4800600" y="3505200"/>
            <a:ext cx="2322513" cy="45720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22357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screenshot of a computer code&#10;&#10;AI-generated content may be incorrect.">
            <a:extLst>
              <a:ext uri="{FF2B5EF4-FFF2-40B4-BE49-F238E27FC236}">
                <a16:creationId xmlns:a16="http://schemas.microsoft.com/office/drawing/2014/main" id="{7014E4EA-1D1C-1499-D3BA-349F61E916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309411"/>
            <a:ext cx="4540668" cy="5938989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9277-4D88-565D-3F3A-2279FC27A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DE8-6C41-4D92-B2CB-09ED7CAF9EB3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3C5E8E-1FEC-8288-9847-1B19FF676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426266-C87E-C34B-E05F-02FF197E8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35</a:t>
            </a:fld>
            <a:endParaRPr lang="en-GB" noProof="0" dirty="0"/>
          </a:p>
        </p:txBody>
      </p:sp>
      <p:pic>
        <p:nvPicPr>
          <p:cNvPr id="10" name="Picture 9" descr="A screenshot of a chat&#10;&#10;AI-generated content may be incorrect.">
            <a:extLst>
              <a:ext uri="{FF2B5EF4-FFF2-40B4-BE49-F238E27FC236}">
                <a16:creationId xmlns:a16="http://schemas.microsoft.com/office/drawing/2014/main" id="{F3F0388F-906D-FA61-320B-EFDFA58238C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7213" y="154287"/>
            <a:ext cx="4092848" cy="4646313"/>
          </a:xfrm>
          <a:prstGeom prst="rect">
            <a:avLst/>
          </a:prstGeom>
        </p:spPr>
      </p:pic>
      <p:pic>
        <p:nvPicPr>
          <p:cNvPr id="12" name="Picture 11" descr="A screenshot of a computer program&#10;&#10;AI-generated content may be incorrect.">
            <a:extLst>
              <a:ext uri="{FF2B5EF4-FFF2-40B4-BE49-F238E27FC236}">
                <a16:creationId xmlns:a16="http://schemas.microsoft.com/office/drawing/2014/main" id="{D5A9CC3F-179E-926E-14DE-6EC80066E18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7213" y="4780687"/>
            <a:ext cx="4092848" cy="1702252"/>
          </a:xfrm>
          <a:prstGeom prst="rect">
            <a:avLst/>
          </a:prstGeom>
        </p:spPr>
      </p:pic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C272D002-4825-89BD-3FBC-3B85A9D9A267}"/>
              </a:ext>
            </a:extLst>
          </p:cNvPr>
          <p:cNvSpPr/>
          <p:nvPr/>
        </p:nvSpPr>
        <p:spPr>
          <a:xfrm>
            <a:off x="2209800" y="533400"/>
            <a:ext cx="2286000" cy="3810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C0054C11-DBAD-D4DD-A7F5-60191C93AC42}"/>
              </a:ext>
            </a:extLst>
          </p:cNvPr>
          <p:cNvSpPr/>
          <p:nvPr/>
        </p:nvSpPr>
        <p:spPr>
          <a:xfrm>
            <a:off x="7589837" y="375061"/>
            <a:ext cx="1706563" cy="310739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15" name="Right Arrow 14">
            <a:extLst>
              <a:ext uri="{FF2B5EF4-FFF2-40B4-BE49-F238E27FC236}">
                <a16:creationId xmlns:a16="http://schemas.microsoft.com/office/drawing/2014/main" id="{439F4332-22C2-B4C2-57C5-370982FCEC4C}"/>
              </a:ext>
            </a:extLst>
          </p:cNvPr>
          <p:cNvSpPr/>
          <p:nvPr/>
        </p:nvSpPr>
        <p:spPr>
          <a:xfrm>
            <a:off x="5715000" y="1295400"/>
            <a:ext cx="381000" cy="228600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id="{AE3A7059-BCDA-D5E2-D950-81C7FCC45F8C}"/>
              </a:ext>
            </a:extLst>
          </p:cNvPr>
          <p:cNvSpPr/>
          <p:nvPr/>
        </p:nvSpPr>
        <p:spPr>
          <a:xfrm>
            <a:off x="5725886" y="2550813"/>
            <a:ext cx="381000" cy="228600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17" name="Right Arrow 16">
            <a:extLst>
              <a:ext uri="{FF2B5EF4-FFF2-40B4-BE49-F238E27FC236}">
                <a16:creationId xmlns:a16="http://schemas.microsoft.com/office/drawing/2014/main" id="{79499861-C71F-DCCF-2352-C0570B5B52D1}"/>
              </a:ext>
            </a:extLst>
          </p:cNvPr>
          <p:cNvSpPr/>
          <p:nvPr/>
        </p:nvSpPr>
        <p:spPr>
          <a:xfrm>
            <a:off x="5742215" y="4842473"/>
            <a:ext cx="381000" cy="228600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18" name="Right Arrow 17">
            <a:extLst>
              <a:ext uri="{FF2B5EF4-FFF2-40B4-BE49-F238E27FC236}">
                <a16:creationId xmlns:a16="http://schemas.microsoft.com/office/drawing/2014/main" id="{690DE773-78AF-7B61-A291-6BEFA419D2A4}"/>
              </a:ext>
            </a:extLst>
          </p:cNvPr>
          <p:cNvSpPr/>
          <p:nvPr/>
        </p:nvSpPr>
        <p:spPr>
          <a:xfrm>
            <a:off x="665956" y="1600200"/>
            <a:ext cx="381000" cy="228600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D7B9C001-A061-AEFA-FC1B-F2F69D6E69B7}"/>
              </a:ext>
            </a:extLst>
          </p:cNvPr>
          <p:cNvSpPr/>
          <p:nvPr/>
        </p:nvSpPr>
        <p:spPr>
          <a:xfrm>
            <a:off x="665956" y="3946071"/>
            <a:ext cx="381000" cy="228600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</p:spTree>
    <p:extLst>
      <p:ext uri="{BB962C8B-B14F-4D97-AF65-F5344CB8AC3E}">
        <p14:creationId xmlns:p14="http://schemas.microsoft.com/office/powerpoint/2010/main" val="361591284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C3DF0C-4401-192B-169A-6F868FAD9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DE8-6C41-4D92-B2CB-09ED7CAF9EB3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892549-64BE-8146-1FE5-44D4461BE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BAE040-1489-DD52-F6EC-438E60D55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36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1AA171A-5B81-050F-005D-651286336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Links back to Midas Wiki</a:t>
            </a:r>
          </a:p>
        </p:txBody>
      </p:sp>
      <p:pic>
        <p:nvPicPr>
          <p:cNvPr id="8" name="Picture 7" descr="A screenshot of a computer program&#10;&#10;AI-generated content may be incorrect.">
            <a:extLst>
              <a:ext uri="{FF2B5EF4-FFF2-40B4-BE49-F238E27FC236}">
                <a16:creationId xmlns:a16="http://schemas.microsoft.com/office/drawing/2014/main" id="{96C2DE83-5B40-A927-B541-7429925C23A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14487" y="683518"/>
            <a:ext cx="7708496" cy="5950141"/>
          </a:xfrm>
          <a:prstGeom prst="rect">
            <a:avLst/>
          </a:prstGeom>
        </p:spPr>
      </p:pic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1EA71CBC-5599-74E5-9A50-2482DB44DD71}"/>
              </a:ext>
            </a:extLst>
          </p:cNvPr>
          <p:cNvSpPr/>
          <p:nvPr/>
        </p:nvSpPr>
        <p:spPr>
          <a:xfrm>
            <a:off x="5637212" y="2743200"/>
            <a:ext cx="1220788" cy="3048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59E8F363-121B-E79D-2992-37907DD37F3D}"/>
              </a:ext>
            </a:extLst>
          </p:cNvPr>
          <p:cNvSpPr/>
          <p:nvPr/>
        </p:nvSpPr>
        <p:spPr>
          <a:xfrm>
            <a:off x="4724400" y="683518"/>
            <a:ext cx="3657600" cy="53568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</p:spTree>
    <p:extLst>
      <p:ext uri="{BB962C8B-B14F-4D97-AF65-F5344CB8AC3E}">
        <p14:creationId xmlns:p14="http://schemas.microsoft.com/office/powerpoint/2010/main" val="370572812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screenshot of a computer code&#10;&#10;AI-generated content may be incorrect.">
            <a:extLst>
              <a:ext uri="{FF2B5EF4-FFF2-40B4-BE49-F238E27FC236}">
                <a16:creationId xmlns:a16="http://schemas.microsoft.com/office/drawing/2014/main" id="{AF3BF874-52FD-E02F-C532-D594E0B622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1295400"/>
            <a:ext cx="6043272" cy="4645025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D41ED2-752D-7DD6-AC54-8BE534E8D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DE8-6C41-4D92-B2CB-09ED7CAF9EB3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145C68-7578-25B4-6534-D27D47867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19A3A9-7E9F-3D1F-7A29-0FC67BF2C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37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5434705-4B11-1CC1-82C7-2FBC80038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Python Sequencer Documentation</a:t>
            </a:r>
            <a:br>
              <a:rPr lang="en-US" dirty="0"/>
            </a:br>
            <a:r>
              <a:rPr lang="en-US" sz="2000" dirty="0"/>
              <a:t>upload </a:t>
            </a:r>
            <a:r>
              <a:rPr lang="en-US" sz="2000" dirty="0" err="1"/>
              <a:t>sequencer.py</a:t>
            </a:r>
            <a:r>
              <a:rPr lang="en-US" sz="2000" dirty="0"/>
              <a:t> and ask for API docs</a:t>
            </a:r>
            <a:endParaRPr lang="en-US" dirty="0"/>
          </a:p>
        </p:txBody>
      </p:sp>
      <p:pic>
        <p:nvPicPr>
          <p:cNvPr id="10" name="Picture 9" descr="A screenshot of a computer program&#10;&#10;AI-generated content may be incorrect.">
            <a:extLst>
              <a:ext uri="{FF2B5EF4-FFF2-40B4-BE49-F238E27FC236}">
                <a16:creationId xmlns:a16="http://schemas.microsoft.com/office/drawing/2014/main" id="{CB311BCA-1FBA-A291-1AD4-1C0B519D6F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7804" y="917575"/>
            <a:ext cx="5289341" cy="5330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01074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screenshot of a computer program&#10;&#10;AI-generated content may be incorrect.">
            <a:extLst>
              <a:ext uri="{FF2B5EF4-FFF2-40B4-BE49-F238E27FC236}">
                <a16:creationId xmlns:a16="http://schemas.microsoft.com/office/drawing/2014/main" id="{1A39EA36-5571-E3C6-F48B-5A0AB32F12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062" y="1424144"/>
            <a:ext cx="3690316" cy="4645025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C8D195-1610-305F-0359-6864CED51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DE8-6C41-4D92-B2CB-09ED7CAF9EB3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C85913-00FC-F256-B1AE-033888384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949C2C-E3CF-2162-A6EF-6673F1834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38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2F44652-2502-F850-8008-300AE7DA2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</a:t>
            </a:r>
            <a:r>
              <a:rPr lang="en-US" dirty="0" err="1"/>
              <a:t>MidasGPT</a:t>
            </a:r>
            <a:r>
              <a:rPr lang="en-US" dirty="0"/>
              <a:t> generated </a:t>
            </a:r>
            <a:r>
              <a:rPr lang="en-US" dirty="0" err="1"/>
              <a:t>PySequencer</a:t>
            </a:r>
            <a:r>
              <a:rPr lang="en-US" dirty="0"/>
              <a:t> script</a:t>
            </a:r>
          </a:p>
        </p:txBody>
      </p:sp>
      <p:pic>
        <p:nvPicPr>
          <p:cNvPr id="10" name="Picture 9" descr="A screenshot of a computer program&#10;&#10;AI-generated content may be incorrect.">
            <a:extLst>
              <a:ext uri="{FF2B5EF4-FFF2-40B4-BE49-F238E27FC236}">
                <a16:creationId xmlns:a16="http://schemas.microsoft.com/office/drawing/2014/main" id="{A528A634-B9B9-C9BC-6679-1254F9D0B66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5277" y="1424144"/>
            <a:ext cx="4849483" cy="5307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78404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D91D4D25-7E9F-034B-59C4-2D069BABF32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66800" y="24782"/>
            <a:ext cx="8762999" cy="1351581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0192A4-B864-2517-E088-450C308F6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DE8-6C41-4D92-B2CB-09ED7CAF9EB3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6428C7-6BE0-7000-27B6-A5ED53FBC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AE8F73-44D2-E452-6F8C-BDA810B96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39</a:t>
            </a:fld>
            <a:endParaRPr lang="en-GB" noProof="0" dirty="0"/>
          </a:p>
        </p:txBody>
      </p:sp>
      <p:pic>
        <p:nvPicPr>
          <p:cNvPr id="9" name="Picture 8" descr="A screenshot of a computer&#10;&#10;AI-generated content may be incorrect.">
            <a:extLst>
              <a:ext uri="{FF2B5EF4-FFF2-40B4-BE49-F238E27FC236}">
                <a16:creationId xmlns:a16="http://schemas.microsoft.com/office/drawing/2014/main" id="{7667BF17-47FF-6285-8566-88E81FD35A4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46956" y="24782"/>
            <a:ext cx="8762999" cy="6613101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B5403CDB-4BD3-D670-2D61-3CEDD7C534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more things: What’s new?</a:t>
            </a:r>
          </a:p>
        </p:txBody>
      </p:sp>
    </p:spTree>
    <p:extLst>
      <p:ext uri="{BB962C8B-B14F-4D97-AF65-F5344CB8AC3E}">
        <p14:creationId xmlns:p14="http://schemas.microsoft.com/office/powerpoint/2010/main" val="2667785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29EDF45-8449-B5E0-2846-D9427841AD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6" y="1376773"/>
            <a:ext cx="4375150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Idea: we do </a:t>
            </a:r>
            <a:r>
              <a:rPr lang="en-US" b="1" dirty="0"/>
              <a:t>not</a:t>
            </a:r>
            <a:r>
              <a:rPr lang="en-US" dirty="0"/>
              <a:t> want one </a:t>
            </a:r>
            <a:r>
              <a:rPr lang="en-US" b="1" dirty="0"/>
              <a:t>front-end </a:t>
            </a:r>
            <a:r>
              <a:rPr lang="en-US" dirty="0"/>
              <a:t>program for </a:t>
            </a:r>
            <a:r>
              <a:rPr lang="en-US" b="1" dirty="0"/>
              <a:t>each device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Some experiments have </a:t>
            </a:r>
            <a:br>
              <a:rPr lang="en-US" dirty="0"/>
            </a:br>
            <a:r>
              <a:rPr lang="en-US" b="1" dirty="0"/>
              <a:t>100s</a:t>
            </a:r>
            <a:r>
              <a:rPr lang="en-US" dirty="0"/>
              <a:t> of devices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Many devices can be logically </a:t>
            </a:r>
            <a:r>
              <a:rPr lang="en-US" b="1" dirty="0"/>
              <a:t>grouped</a:t>
            </a:r>
            <a:r>
              <a:rPr lang="en-US" dirty="0"/>
              <a:t> (like HV boxes)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 slow control architecture should give an easy way to </a:t>
            </a:r>
            <a:r>
              <a:rPr lang="en-US" b="1" dirty="0"/>
              <a:t>write a FE without</a:t>
            </a:r>
            <a:r>
              <a:rPr lang="en-US" dirty="0"/>
              <a:t> specific </a:t>
            </a:r>
            <a:r>
              <a:rPr lang="en-US" b="1" dirty="0"/>
              <a:t>knowledge</a:t>
            </a:r>
            <a:r>
              <a:rPr lang="en-US" dirty="0"/>
              <a:t> of the underlying </a:t>
            </a:r>
            <a:r>
              <a:rPr lang="en-US" b="1" dirty="0"/>
              <a:t>communication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A0D5FE-7AE2-48E9-34CC-BA17EAE81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DE8-6C41-4D92-B2CB-09ED7CAF9EB3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CDF78F-FBB1-F75C-25A8-CAEA4643A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C9DBAB-5F93-5D96-9553-508B7EFB2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491CEAF-21A7-A1F7-5E21-A2B876D6B5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Slow control architectures</a:t>
            </a:r>
          </a:p>
        </p:txBody>
      </p:sp>
      <p:pic>
        <p:nvPicPr>
          <p:cNvPr id="8" name="Picture 7" descr="A screen shot of a computer program&#10;&#10;AI-generated content may be incorrect.">
            <a:extLst>
              <a:ext uri="{FF2B5EF4-FFF2-40B4-BE49-F238E27FC236}">
                <a16:creationId xmlns:a16="http://schemas.microsoft.com/office/drawing/2014/main" id="{60EE86A4-9562-5A13-1964-2AB45FF16B6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29781" y="1449388"/>
            <a:ext cx="5053788" cy="1219200"/>
          </a:xfrm>
          <a:prstGeom prst="rect">
            <a:avLst/>
          </a:prstGeom>
        </p:spPr>
      </p:pic>
      <p:pic>
        <p:nvPicPr>
          <p:cNvPr id="9" name="Picture 8" descr="A screen shot of a computer program&#10;&#10;AI-generated content may be incorrect.">
            <a:extLst>
              <a:ext uri="{FF2B5EF4-FFF2-40B4-BE49-F238E27FC236}">
                <a16:creationId xmlns:a16="http://schemas.microsoft.com/office/drawing/2014/main" id="{A91CC551-CE4A-E584-1EF0-18717F072D1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29781" y="2668588"/>
            <a:ext cx="5053788" cy="1524000"/>
          </a:xfrm>
          <a:prstGeom prst="rect">
            <a:avLst/>
          </a:prstGeom>
        </p:spPr>
      </p:pic>
      <p:pic>
        <p:nvPicPr>
          <p:cNvPr id="10" name="Picture 9" descr="A screen shot of a computer program&#10;&#10;AI-generated content may be incorrect.">
            <a:extLst>
              <a:ext uri="{FF2B5EF4-FFF2-40B4-BE49-F238E27FC236}">
                <a16:creationId xmlns:a16="http://schemas.microsoft.com/office/drawing/2014/main" id="{C06336CC-1ED7-7B57-7B79-B14F4E3147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48"/>
          <a:stretch>
            <a:fillRect/>
          </a:stretch>
        </p:blipFill>
        <p:spPr>
          <a:xfrm>
            <a:off x="6429781" y="4192588"/>
            <a:ext cx="5053788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21119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95A674-2DE2-AC62-C4C5-E777A10E4C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430FFE-7421-3855-73CD-042AAC214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DE8-6C41-4D92-B2CB-09ED7CAF9EB3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2C1F84-5CB7-F47E-CBE2-B38762364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645416-ECE6-4330-9109-2B5D6293A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40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2856F26-87FF-3BF4-5DAA-F37313BD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 more things : </a:t>
            </a:r>
            <a:r>
              <a:rPr lang="en-US" dirty="0"/>
              <a:t>What’s new?</a:t>
            </a:r>
          </a:p>
        </p:txBody>
      </p:sp>
      <p:pic>
        <p:nvPicPr>
          <p:cNvPr id="7" name="Picture 6" descr="A screenshot of a computer program&#10;&#10;AI-generated content may be incorrect.">
            <a:extLst>
              <a:ext uri="{FF2B5EF4-FFF2-40B4-BE49-F238E27FC236}">
                <a16:creationId xmlns:a16="http://schemas.microsoft.com/office/drawing/2014/main" id="{02229C8B-17E5-2DB8-8099-0F35CD753DC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5393" y="990600"/>
            <a:ext cx="11366227" cy="5030787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FF31650-763C-936E-082B-45E767B235D0}"/>
              </a:ext>
            </a:extLst>
          </p:cNvPr>
          <p:cNvCxnSpPr>
            <a:cxnSpLocks/>
          </p:cNvCxnSpPr>
          <p:nvPr/>
        </p:nvCxnSpPr>
        <p:spPr>
          <a:xfrm>
            <a:off x="3867585" y="5791200"/>
            <a:ext cx="933015" cy="0"/>
          </a:xfrm>
          <a:prstGeom prst="line">
            <a:avLst/>
          </a:prstGeom>
          <a:ln w="28575"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98637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diagram of a driver&#10;&#10;AI-generated content may be incorrect.">
            <a:extLst>
              <a:ext uri="{FF2B5EF4-FFF2-40B4-BE49-F238E27FC236}">
                <a16:creationId xmlns:a16="http://schemas.microsoft.com/office/drawing/2014/main" id="{B2786CB9-0142-D8FC-860A-4345E29BE7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630" y="683518"/>
            <a:ext cx="7524750" cy="5639316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D24B04-642C-E4EF-D9F7-C6036716AE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DE8-6C41-4D92-B2CB-09ED7CAF9EB3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65133A-EFA5-1B1F-7735-B371430EC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21D225-0C55-7078-9EFE-A1AAFF25D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5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D04F89E-3F7C-9F81-191B-2903903E9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Old Slow Control Architecture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0E275499-FD35-AB21-357B-ACD51CD27C5D}"/>
              </a:ext>
            </a:extLst>
          </p:cNvPr>
          <p:cNvSpPr/>
          <p:nvPr/>
        </p:nvSpPr>
        <p:spPr>
          <a:xfrm>
            <a:off x="2156313" y="6060831"/>
            <a:ext cx="1066800" cy="308573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pic>
        <p:nvPicPr>
          <p:cNvPr id="11" name="Picture 10" descr="A screenshot of a computer program&#10;&#10;AI-generated content may be incorrect.">
            <a:extLst>
              <a:ext uri="{FF2B5EF4-FFF2-40B4-BE49-F238E27FC236}">
                <a16:creationId xmlns:a16="http://schemas.microsoft.com/office/drawing/2014/main" id="{27EEB461-8C34-CFC8-221A-F70CE04211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17405" y="0"/>
            <a:ext cx="367459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818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EB58616-0678-213F-7EE9-DE7EC37B15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Generic “</a:t>
            </a:r>
            <a:r>
              <a:rPr lang="en-US" sz="1800" b="1" dirty="0" err="1"/>
              <a:t>mdev</a:t>
            </a:r>
            <a:r>
              <a:rPr lang="en-US" sz="1800" dirty="0"/>
              <a:t>” base class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sz="1800" b="1" dirty="0"/>
              <a:t>Links to ODB </a:t>
            </a:r>
            <a:r>
              <a:rPr lang="en-US" sz="1800" dirty="0"/>
              <a:t>/Equipment/&lt;name&gt; tree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Manages Event ID, readout period etc.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Implement </a:t>
            </a:r>
            <a:r>
              <a:rPr lang="en-US" sz="1800" b="1" dirty="0" err="1"/>
              <a:t>read_event</a:t>
            </a:r>
            <a:r>
              <a:rPr lang="en-US" sz="1800" b="1" dirty="0"/>
              <a:t>()</a:t>
            </a:r>
            <a:r>
              <a:rPr lang="en-US" sz="1800" dirty="0"/>
              <a:t> for periodic event generation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Implement </a:t>
            </a:r>
            <a:r>
              <a:rPr lang="en-US" sz="1800" b="1" dirty="0" err="1"/>
              <a:t>odb_setup</a:t>
            </a:r>
            <a:r>
              <a:rPr lang="en-US" sz="1800" b="1" dirty="0"/>
              <a:t>()</a:t>
            </a:r>
            <a:r>
              <a:rPr lang="en-US" sz="1800" dirty="0"/>
              <a:t>, </a:t>
            </a:r>
            <a:r>
              <a:rPr lang="en-US" sz="1800" b="1" dirty="0" err="1"/>
              <a:t>init</a:t>
            </a:r>
            <a:r>
              <a:rPr lang="en-US" sz="1800" b="1" dirty="0"/>
              <a:t>()</a:t>
            </a:r>
            <a:r>
              <a:rPr lang="en-US" sz="1800" dirty="0"/>
              <a:t>, </a:t>
            </a:r>
            <a:r>
              <a:rPr lang="en-US" sz="1800" b="1" dirty="0"/>
              <a:t>loop()</a:t>
            </a:r>
            <a:r>
              <a:rPr lang="en-US" sz="1800" dirty="0"/>
              <a:t> and </a:t>
            </a:r>
            <a:r>
              <a:rPr lang="en-US" sz="1800" b="1" dirty="0"/>
              <a:t>exit()</a:t>
            </a:r>
            <a:r>
              <a:rPr lang="en-US" sz="1800" dirty="0"/>
              <a:t> functions (pure virtual)</a:t>
            </a:r>
          </a:p>
          <a:p>
            <a:pPr marL="594900" lvl="1" indent="-342900"/>
            <a:r>
              <a:rPr lang="en-US" sz="1800" dirty="0"/>
              <a:t>Simple front-end programming</a:t>
            </a:r>
            <a:br>
              <a:rPr lang="en-US" sz="1800" dirty="0"/>
            </a:br>
            <a:br>
              <a:rPr lang="en-US" sz="1800" dirty="0"/>
            </a:b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std::vector&lt;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mdev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*&gt; </a:t>
            </a:r>
            <a:r>
              <a:rPr lang="en-US" sz="1400" b="1" dirty="0" err="1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mdev_table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b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auto </a:t>
            </a:r>
            <a:r>
              <a:rPr lang="en-US" sz="14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device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new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mdev_xxx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(”HV");</a:t>
            </a:r>
            <a:b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device-&gt;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add_channels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(adress1, type1, …);</a:t>
            </a:r>
            <a:b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device-&gt;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add_channels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(adress2, type2, …);</a:t>
            </a:r>
            <a:b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. . .</a:t>
            </a:r>
            <a:b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mdev_table.push_back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device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b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mdev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mdev_odb_setup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b="1" dirty="0" err="1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mdev_table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b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mdev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mdev_init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b="1" dirty="0" err="1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mdev_table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b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install_frontend_loop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([](){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mdev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mdev_loop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b="1" dirty="0" err="1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mdev_table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)});</a:t>
            </a:r>
            <a:b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94900" lvl="1" indent="-342900"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EBCB0B-56D3-4AF7-253F-ABCAA417E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DE8-6C41-4D92-B2CB-09ED7CAF9EB3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071706-865E-97FD-A990-2915EC40D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1A8354-B812-06F0-5FE6-C7576062E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6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19025F6-F32D-B031-85B1-D2D2399C9F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mdev</a:t>
            </a:r>
            <a:r>
              <a:rPr lang="en-US" dirty="0"/>
              <a:t> front-end architecture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B74482-7067-7E15-8468-8B7D457DBAEC}"/>
              </a:ext>
            </a:extLst>
          </p:cNvPr>
          <p:cNvSpPr txBox="1"/>
          <p:nvPr/>
        </p:nvSpPr>
        <p:spPr>
          <a:xfrm>
            <a:off x="5637212" y="3696431"/>
            <a:ext cx="276601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Driver derived from </a:t>
            </a:r>
            <a:r>
              <a:rPr lang="en-US" sz="2000" dirty="0" err="1"/>
              <a:t>mdev</a:t>
            </a:r>
            <a:endParaRPr lang="en-US" sz="200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11E753E-FC79-EA98-B806-86605BA4949D}"/>
              </a:ext>
            </a:extLst>
          </p:cNvPr>
          <p:cNvCxnSpPr>
            <a:cxnSpLocks/>
          </p:cNvCxnSpPr>
          <p:nvPr/>
        </p:nvCxnSpPr>
        <p:spPr>
          <a:xfrm flipH="1">
            <a:off x="4648200" y="3886200"/>
            <a:ext cx="762000" cy="22860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ight Brace 7">
            <a:extLst>
              <a:ext uri="{FF2B5EF4-FFF2-40B4-BE49-F238E27FC236}">
                <a16:creationId xmlns:a16="http://schemas.microsoft.com/office/drawing/2014/main" id="{EEFC573B-DFC0-C232-C0A9-9A6D5F13111D}"/>
              </a:ext>
            </a:extLst>
          </p:cNvPr>
          <p:cNvSpPr/>
          <p:nvPr/>
        </p:nvSpPr>
        <p:spPr>
          <a:xfrm>
            <a:off x="5540374" y="4114800"/>
            <a:ext cx="193675" cy="1066800"/>
          </a:xfrm>
          <a:prstGeom prst="rightBrace">
            <a:avLst>
              <a:gd name="adj1" fmla="val 62499"/>
              <a:gd name="adj2" fmla="val 50000"/>
            </a:avLst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092F06A-AA02-C787-9837-6925BDC47A1A}"/>
              </a:ext>
            </a:extLst>
          </p:cNvPr>
          <p:cNvSpPr txBox="1"/>
          <p:nvPr/>
        </p:nvSpPr>
        <p:spPr>
          <a:xfrm>
            <a:off x="5919258" y="4494311"/>
            <a:ext cx="2407710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One object per device</a:t>
            </a:r>
          </a:p>
        </p:txBody>
      </p:sp>
    </p:spTree>
    <p:extLst>
      <p:ext uri="{BB962C8B-B14F-4D97-AF65-F5344CB8AC3E}">
        <p14:creationId xmlns:p14="http://schemas.microsoft.com/office/powerpoint/2010/main" val="35975176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CC9F20-D066-F610-CE6F-92997DE892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1532AB-9B76-F752-3EDA-19B5321728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DE8-6C41-4D92-B2CB-09ED7CAF9EB3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9CC45A-C528-CA5A-8EED-CA86E218D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631442-26A7-77E9-ADD6-5AEA617D3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7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2276739-5D71-77CE-4E8D-D1D5430BA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mdev_mscb</a:t>
            </a:r>
            <a:r>
              <a:rPr lang="en-US" dirty="0"/>
              <a:t> usage</a:t>
            </a:r>
          </a:p>
        </p:txBody>
      </p:sp>
      <p:pic>
        <p:nvPicPr>
          <p:cNvPr id="10" name="Picture 9" descr="A computer code with green and white text&#10;&#10;AI-generated content may be incorrect.">
            <a:extLst>
              <a:ext uri="{FF2B5EF4-FFF2-40B4-BE49-F238E27FC236}">
                <a16:creationId xmlns:a16="http://schemas.microsoft.com/office/drawing/2014/main" id="{9B7D75B2-141D-743B-098A-F8BDC3F7AA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325" y="1716772"/>
            <a:ext cx="10801349" cy="3038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8069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7A5FDF-40DB-3FF0-4E22-4587564E72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EFAB71-8E96-9EC0-4F69-716A2D04A5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DE8-6C41-4D92-B2CB-09ED7CAF9EB3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E914E5-C296-4CDC-F38F-D8A14E2C4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E98F3D-B795-6A48-59D4-C30A9B6D3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8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1EF1B7B-FB95-FEC6-A38A-1390C88B07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mdev_mscb</a:t>
            </a:r>
            <a:r>
              <a:rPr lang="en-US" dirty="0"/>
              <a:t> implementation (simplified)</a:t>
            </a:r>
          </a:p>
        </p:txBody>
      </p:sp>
      <p:pic>
        <p:nvPicPr>
          <p:cNvPr id="7" name="Picture 6" descr="A screenshot of a computer code&#10;&#10;AI-generated content may be incorrect.">
            <a:extLst>
              <a:ext uri="{FF2B5EF4-FFF2-40B4-BE49-F238E27FC236}">
                <a16:creationId xmlns:a16="http://schemas.microsoft.com/office/drawing/2014/main" id="{079A0D53-D0AF-8778-7EF6-57FD15CF50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574" y="992204"/>
            <a:ext cx="6128951" cy="5814646"/>
          </a:xfrm>
          <a:prstGeom prst="rect">
            <a:avLst/>
          </a:prstGeom>
        </p:spPr>
      </p:pic>
      <p:pic>
        <p:nvPicPr>
          <p:cNvPr id="9" name="Picture 8" descr="A computer screen shot of a program&#10;&#10;AI-generated content may be incorrect.">
            <a:extLst>
              <a:ext uri="{FF2B5EF4-FFF2-40B4-BE49-F238E27FC236}">
                <a16:creationId xmlns:a16="http://schemas.microsoft.com/office/drawing/2014/main" id="{5F60DC37-5817-4185-65A1-116AB14079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4276" y="992204"/>
            <a:ext cx="5191489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724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CEBA901-37CA-1B3C-3E57-5AB6FCA1D8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5508625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All </a:t>
            </a:r>
            <a:r>
              <a:rPr lang="en-US" dirty="0" err="1"/>
              <a:t>midas</a:t>
            </a:r>
            <a:r>
              <a:rPr lang="en-US" dirty="0"/>
              <a:t> “driver” functionality encapsulated in </a:t>
            </a:r>
            <a:r>
              <a:rPr lang="en-US" b="1" dirty="0"/>
              <a:t>single object </a:t>
            </a:r>
            <a:r>
              <a:rPr lang="en-US" dirty="0"/>
              <a:t>instead of class, device and bus drivers (object still needs to “talk” to device)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New features: </a:t>
            </a:r>
            <a:r>
              <a:rPr lang="en-US" b="1" dirty="0"/>
              <a:t>conversion function</a:t>
            </a:r>
            <a:r>
              <a:rPr lang="en-US" dirty="0"/>
              <a:t>, confirmation function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Any number of attributes </a:t>
            </a:r>
            <a:r>
              <a:rPr lang="en-US" dirty="0"/>
              <a:t>per channel possible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Drawback: </a:t>
            </a:r>
            <a:r>
              <a:rPr lang="en-US" b="1" dirty="0"/>
              <a:t>No</a:t>
            </a:r>
            <a:r>
              <a:rPr lang="en-US" dirty="0"/>
              <a:t> </a:t>
            </a:r>
            <a:r>
              <a:rPr lang="en-US" b="1" dirty="0"/>
              <a:t>multi-threading framework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User</a:t>
            </a:r>
            <a:r>
              <a:rPr lang="en-US" dirty="0"/>
              <a:t> can call loop in </a:t>
            </a:r>
            <a:r>
              <a:rPr lang="en-US" b="1" dirty="0"/>
              <a:t>own thread </a:t>
            </a:r>
            <a:r>
              <a:rPr lang="en-US" dirty="0"/>
              <a:t>because </a:t>
            </a:r>
            <a:r>
              <a:rPr lang="en-US" b="1" dirty="0"/>
              <a:t>ODB</a:t>
            </a:r>
            <a:r>
              <a:rPr lang="en-US" dirty="0"/>
              <a:t> is now </a:t>
            </a:r>
            <a:r>
              <a:rPr lang="en-US" b="1" dirty="0"/>
              <a:t>thread safe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5F7C46-5686-C7CF-F61E-0F5E72357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DE8-6C41-4D92-B2CB-09ED7CAF9EB3}" type="datetime1">
              <a:rPr lang="de-CH" noProof="0" smtClean="0"/>
              <a:t>22.09.25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DE5237-DEDF-FEA3-AE4C-94FCF9658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74955A-344C-2372-C51C-B8091C40A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9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EAF5A0F-DFE2-8109-B537-AD63E82EC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Advantages of </a:t>
            </a:r>
            <a:r>
              <a:rPr lang="en-US" dirty="0" err="1"/>
              <a:t>mdev</a:t>
            </a:r>
            <a:r>
              <a:rPr lang="en-US" dirty="0"/>
              <a:t> architecture</a:t>
            </a:r>
          </a:p>
        </p:txBody>
      </p:sp>
      <p:pic>
        <p:nvPicPr>
          <p:cNvPr id="10" name="Picture 9" descr="A screenshot of a computer program&#10;&#10;AI-generated content may be incorrect.">
            <a:extLst>
              <a:ext uri="{FF2B5EF4-FFF2-40B4-BE49-F238E27FC236}">
                <a16:creationId xmlns:a16="http://schemas.microsoft.com/office/drawing/2014/main" id="{64E91281-DDB7-C6A9-B070-67118F4274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4807" y="3465897"/>
            <a:ext cx="4848878" cy="3176575"/>
          </a:xfrm>
          <a:prstGeom prst="rect">
            <a:avLst/>
          </a:prstGeom>
        </p:spPr>
      </p:pic>
      <p:pic>
        <p:nvPicPr>
          <p:cNvPr id="12" name="Picture 11" descr="A screenshot of a computer code&#10;&#10;AI-generated content may be incorrect.">
            <a:extLst>
              <a:ext uri="{FF2B5EF4-FFF2-40B4-BE49-F238E27FC236}">
                <a16:creationId xmlns:a16="http://schemas.microsoft.com/office/drawing/2014/main" id="{BF4AE741-8DD2-5A5C-FECB-FC3F7FEEC2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9438" y="168613"/>
            <a:ext cx="4577237" cy="3105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419318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CNM V8" id="{32543CE9-4DF9-42F6-B9AD-AD8F23CC00CB}" vid="{2AF3F73A-EC37-4937-B1EC-27A2EC5D89A9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626B806-0237-4942-A1FD-5C97285908C2}">
  <ds:schemaRefs>
    <ds:schemaRef ds:uri="http://schemas.microsoft.com/office/2006/documentManagement/types"/>
    <ds:schemaRef ds:uri="http://purl.org/dc/elements/1.1/"/>
    <ds:schemaRef ds:uri="http://www.w3.org/XML/1998/namespace"/>
    <ds:schemaRef ds:uri="bc24777f-78b6-4f3c-a73a-d5fa08e4d537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c9077d15-72ed-4fec-bcfe-3472729e919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Benutzerdefiniertes Design</Template>
  <TotalTime>712</TotalTime>
  <Words>1578</Words>
  <Application>Microsoft Macintosh PowerPoint</Application>
  <PresentationFormat>Widescreen</PresentationFormat>
  <Paragraphs>269</Paragraphs>
  <Slides>40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5" baseType="lpstr">
      <vt:lpstr>Aptos</vt:lpstr>
      <vt:lpstr>Arial</vt:lpstr>
      <vt:lpstr>Courier New</vt:lpstr>
      <vt:lpstr>Wingdings</vt:lpstr>
      <vt:lpstr>Benutzerdefiniertes Design</vt:lpstr>
      <vt:lpstr>Recent MIDAS developments</vt:lpstr>
      <vt:lpstr>Agenda</vt:lpstr>
      <vt:lpstr>odbxx API improvements</vt:lpstr>
      <vt:lpstr>Slow control architectures</vt:lpstr>
      <vt:lpstr>Old Slow Control Architecture</vt:lpstr>
      <vt:lpstr>mdev front-end architecture</vt:lpstr>
      <vt:lpstr>mdev_mscb usage</vt:lpstr>
      <vt:lpstr>mdev_mscb implementation (simplified)</vt:lpstr>
      <vt:lpstr>Advantages of mdev architecture</vt:lpstr>
      <vt:lpstr>Old Equipment Pages</vt:lpstr>
      <vt:lpstr>New Equipment Pages</vt:lpstr>
      <vt:lpstr>Sequencer Improvements</vt:lpstr>
      <vt:lpstr>Sequencer limitations</vt:lpstr>
      <vt:lpstr>PySeqeuncer Vision</vt:lpstr>
      <vt:lpstr>Alarm Improvements</vt:lpstr>
      <vt:lpstr>Alarm Notifications</vt:lpstr>
      <vt:lpstr>Custom Pages</vt:lpstr>
      <vt:lpstr>mplot library</vt:lpstr>
      <vt:lpstr>mplot examples</vt:lpstr>
      <vt:lpstr>mplot fit similar to JSRoot  TBD</vt:lpstr>
      <vt:lpstr>SVG graphics</vt:lpstr>
      <vt:lpstr>SVG graphics manipulation</vt:lpstr>
      <vt:lpstr>Custom Page Gallery</vt:lpstr>
      <vt:lpstr>Custom Page Gallery</vt:lpstr>
      <vt:lpstr>Custom Page Gallery</vt:lpstr>
      <vt:lpstr>Custom Page Gallery</vt:lpstr>
      <vt:lpstr>Custom Page Gallery</vt:lpstr>
      <vt:lpstr>Custom Page Gallery</vt:lpstr>
      <vt:lpstr>Custom Page Gallery</vt:lpstr>
      <vt:lpstr>Custom Page Gallery</vt:lpstr>
      <vt:lpstr>Custom Page Gallery</vt:lpstr>
      <vt:lpstr>PowerPoint Presentation</vt:lpstr>
      <vt:lpstr>PowerPoint Presentation</vt:lpstr>
      <vt:lpstr>MidasGPT</vt:lpstr>
      <vt:lpstr>PowerPoint Presentation</vt:lpstr>
      <vt:lpstr>Links back to Midas Wiki</vt:lpstr>
      <vt:lpstr>Python Sequencer Documentation upload sequencer.py and ask for API docs</vt:lpstr>
      <vt:lpstr>Example MidasGPT generated PySequencer script</vt:lpstr>
      <vt:lpstr>Two more things: What’s new?</vt:lpstr>
      <vt:lpstr>Two more things : What’s new?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Ritt, Stefan</dc:creator>
  <dc:description>erstellt durch Vorlagenbauer.ch</dc:description>
  <cp:lastModifiedBy>Ritt, Stefan</cp:lastModifiedBy>
  <cp:revision>36</cp:revision>
  <dcterms:created xsi:type="dcterms:W3CDTF">2025-08-29T14:58:19Z</dcterms:created>
  <dcterms:modified xsi:type="dcterms:W3CDTF">2025-09-22T14:05:28Z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