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  <p:sldMasterId id="2147483706" r:id="rId3"/>
  </p:sldMasterIdLst>
  <p:sldIdLst>
    <p:sldId id="256" r:id="rId4"/>
    <p:sldId id="258" r:id="rId5"/>
    <p:sldId id="260" r:id="rId6"/>
    <p:sldId id="259" r:id="rId7"/>
    <p:sldId id="257" r:id="rId8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C04238-4A5B-2D6E-E2D8-93F662C59EF9}" name="Sala Leonardo" initials="SL" userId="S::leonardo.sala@psi.ch::b02e138b-568e-4dd6-a7a0-1ca02deb3f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345633-A373-7979-1E8F-16CA2D4E19E9}" v="24" dt="2025-05-05T11:12:45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F6F4DC47-FC89-4CC5-93C4-0445F5FD15B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2C3DA4E-7ED0-43F2-9B6F-1F111B65241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ing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36534DE6-42D1-44EA-97B5-E71CF3D2A09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8" name="Grafik 3"/>
          <p:cNvPicPr/>
          <p:nvPr/>
        </p:nvPicPr>
        <p:blipFill>
          <a:blip r:embed="rId5"/>
          <a:stretch/>
        </p:blipFill>
        <p:spPr>
          <a:xfrm>
            <a:off x="1440" y="1440"/>
            <a:ext cx="12188880" cy="6854400"/>
          </a:xfrm>
          <a:prstGeom prst="rect">
            <a:avLst/>
          </a:prstGeom>
          <a:ln w="0">
            <a:noFill/>
          </a:ln>
        </p:spPr>
      </p:pic>
      <p:pic>
        <p:nvPicPr>
          <p:cNvPr id="2" name="Grafik 4"/>
          <p:cNvPicPr/>
          <p:nvPr/>
        </p:nvPicPr>
        <p:blipFill>
          <a:blip r:embed="rId6"/>
          <a:srcRect l="27515"/>
          <a:stretch/>
        </p:blipFill>
        <p:spPr>
          <a:xfrm>
            <a:off x="2532240" y="536760"/>
            <a:ext cx="2269800" cy="3992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defTabSz="914400">
              <a:lnSpc>
                <a:spcPct val="92000"/>
              </a:lnSpc>
              <a:buNone/>
            </a:pPr>
            <a:r>
              <a:rPr lang="en-GB" sz="4200" b="1" strike="noStrike" spc="-1">
                <a:solidFill>
                  <a:schemeClr val="lt1"/>
                </a:solidFill>
                <a:latin typeface="Aptos"/>
              </a:rPr>
              <a:t>Add Title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Author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Location, DD Month YYYY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6" name="Grafik 5"/>
          <p:cNvPicPr/>
          <p:nvPr/>
        </p:nvPicPr>
        <p:blipFill>
          <a:blip r:embed="rId7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8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Add Content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dt" idx="7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dk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ftr" idx="8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dk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sldNum" idx="9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A76180B-1244-4BF1-81E9-F7FBF1DA0D77}" type="slidenum">
              <a:rPr lang="en-GB" sz="1000" b="0" strike="noStrike" spc="-1">
                <a:solidFill>
                  <a:schemeClr val="dk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n-GB" sz="2600" b="1" strike="noStrike" spc="-1">
                <a:solidFill>
                  <a:schemeClr val="dk1"/>
                </a:solidFill>
                <a:latin typeface="Aptos"/>
              </a:rPr>
              <a:t>Add Title</a:t>
            </a:r>
            <a:endParaRPr lang="de-DE" sz="26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rafik 19"/>
          <p:cNvPicPr/>
          <p:nvPr/>
        </p:nvPicPr>
        <p:blipFill>
          <a:blip r:embed="rId3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95" name="PlaceHolder 1"/>
          <p:cNvSpPr>
            <a:spLocks noGrp="1"/>
          </p:cNvSpPr>
          <p:nvPr>
            <p:ph type="dt" idx="76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lt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ftr" idx="77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lt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sldNum" idx="78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706BE07-48F0-4F65-8DD5-1B095FB3B874}" type="slidenum">
              <a:rPr lang="en-GB" sz="1000" b="0" strike="noStrike" spc="-1">
                <a:solidFill>
                  <a:schemeClr val="lt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4200" b="0" strike="noStrike" spc="-1">
                <a:solidFill>
                  <a:schemeClr val="lt1"/>
                </a:solidFill>
                <a:latin typeface="Aptos"/>
              </a:rPr>
              <a:t>Section Heading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99" name="Grafik 1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300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chemeClr val="dk1"/>
                </a:solidFill>
                <a:latin typeface="Aptos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psich.atlassian.net/wiki/spaces/PSIP/pages/24215665/Storage+for+SLS2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</a:pPr>
            <a:r>
              <a:rPr lang="en-GB" sz="4200" b="1" spc="-1">
                <a:solidFill>
                  <a:schemeClr val="lt1"/>
                </a:solidFill>
                <a:latin typeface="Aptos"/>
              </a:rPr>
              <a:t>7904 Update</a:t>
            </a:r>
          </a:p>
        </p:txBody>
      </p:sp>
      <p:sp>
        <p:nvSpPr>
          <p:cNvPr id="309" name="PlaceHolder 2"/>
          <p:cNvSpPr>
            <a:spLocks noGrp="1"/>
          </p:cNvSpPr>
          <p:nvPr>
            <p:ph type="subTitle"/>
          </p:nvPr>
        </p:nvSpPr>
        <p:spPr>
          <a:xfrm>
            <a:off x="695160" y="3789000"/>
            <a:ext cx="8044920" cy="107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2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2600" b="1" spc="-1">
                <a:solidFill>
                  <a:schemeClr val="lt1"/>
                </a:solidFill>
                <a:latin typeface="Aptos"/>
              </a:rPr>
              <a:t>AWI Dept meeting</a:t>
            </a:r>
          </a:p>
        </p:txBody>
      </p:sp>
      <p:sp>
        <p:nvSpPr>
          <p:cNvPr id="310" name="PlaceHolder 3"/>
          <p:cNvSpPr>
            <a:spLocks noGrp="1"/>
          </p:cNvSpPr>
          <p:nvPr>
            <p:ph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>
                <a:solidFill>
                  <a:schemeClr val="lt1"/>
                </a:solidFill>
                <a:latin typeface="Aptos"/>
              </a:rPr>
              <a:t>Leonardo Sala</a:t>
            </a:r>
            <a:endParaRPr lang="en-GB" sz="16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>
                <a:solidFill>
                  <a:schemeClr val="lt1"/>
                </a:solidFill>
                <a:latin typeface="Aptos"/>
              </a:rPr>
              <a:t>05 May 2025</a:t>
            </a:r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SLS2</a:t>
            </a:r>
            <a:endParaRPr lang="en-US"/>
          </a:p>
        </p:txBody>
      </p:sp>
      <p:sp>
        <p:nvSpPr>
          <p:cNvPr id="314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1600" b="1" spc="-1" dirty="0">
                <a:solidFill>
                  <a:schemeClr val="dk1"/>
                </a:solidFill>
                <a:latin typeface="Aptos"/>
              </a:rPr>
              <a:t>Storage:</a:t>
            </a:r>
            <a:endParaRPr lang="en-US" dirty="0">
              <a:solidFill>
                <a:schemeClr val="dk1"/>
              </a:solidFill>
              <a:latin typeface="Arial"/>
            </a:endParaRP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Started new data storage gradual rollout to Phase I beamlines, including improvement in security (</a:t>
            </a:r>
            <a:r>
              <a:rPr lang="en-GB" sz="1600" spc="-1" dirty="0" err="1">
                <a:solidFill>
                  <a:schemeClr val="dk1"/>
                </a:solidFill>
                <a:latin typeface="Aptos"/>
              </a:rPr>
              <a:t>kerberized</a:t>
            </a:r>
            <a:r>
              <a:rPr lang="en-GB" sz="1600" spc="-1" dirty="0">
                <a:solidFill>
                  <a:schemeClr val="dk1"/>
                </a:solidFill>
                <a:latin typeface="Aptos"/>
              </a:rPr>
              <a:t> NFSv4)</a:t>
            </a:r>
            <a:endParaRPr lang="en-US" dirty="0">
              <a:solidFill>
                <a:schemeClr val="dk1"/>
              </a:solidFill>
              <a:latin typeface="Arial"/>
            </a:endParaRP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Name space and access according to </a:t>
            </a:r>
            <a:r>
              <a:rPr lang="en-GB" sz="1600" spc="-1" dirty="0">
                <a:solidFill>
                  <a:schemeClr val="dk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confluence page</a:t>
            </a:r>
            <a:endParaRPr lang="en-GB" sz="1600" spc="-1" dirty="0">
              <a:solidFill>
                <a:schemeClr val="dk1"/>
              </a:solidFill>
              <a:latin typeface="Arial"/>
              <a:cs typeface="Arial"/>
            </a:endParaRP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rial"/>
                <a:cs typeface="Arial"/>
              </a:rPr>
              <a:t>Working on user documentation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1600" b="1" spc="-1" dirty="0">
                <a:solidFill>
                  <a:schemeClr val="dk1"/>
                </a:solidFill>
                <a:latin typeface="Aptos"/>
              </a:rPr>
              <a:t>Compute: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Soon work on procuring compute resources (within new ETHZ server framework contract)</a:t>
            </a:r>
            <a:endParaRPr lang="en-US" dirty="0">
              <a:solidFill>
                <a:schemeClr val="dk1"/>
              </a:solidFill>
              <a:latin typeface="Arial"/>
            </a:endParaRP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Requirements still unclear, but some numbers from Tomcat to be confirmed by Oliver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Waiting for DAQ specs from Controls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Finalizing work on dynamic compute nodes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Integration of Pilatus at PX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None/>
              <a:tabLst>
                <a:tab pos="536400" algn="l"/>
              </a:tabLst>
            </a:pPr>
            <a:r>
              <a:rPr lang="en-GB" sz="1600" b="1" spc="-1" dirty="0">
                <a:solidFill>
                  <a:schemeClr val="dk1"/>
                </a:solidFill>
                <a:latin typeface="Aptos"/>
              </a:rPr>
              <a:t>Network: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1600" spc="-1" dirty="0" err="1">
                <a:solidFill>
                  <a:schemeClr val="dk1"/>
                </a:solidFill>
                <a:latin typeface="Aptos"/>
              </a:rPr>
              <a:t>Infiniband</a:t>
            </a:r>
            <a:r>
              <a:rPr lang="en-GB" sz="1600" spc="-1" dirty="0">
                <a:solidFill>
                  <a:schemeClr val="dk1"/>
                </a:solidFill>
                <a:latin typeface="Aptos"/>
              </a:rPr>
              <a:t> and Ethernet upgrade to 200G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  <a:p>
            <a:pPr marL="4572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tabLst>
                <a:tab pos="536400" algn="l"/>
              </a:tabLst>
            </a:pPr>
            <a:endParaRPr lang="en-GB" sz="2000" spc="-1">
              <a:solidFill>
                <a:schemeClr val="dk1"/>
              </a:solidFill>
              <a:latin typeface="Aptos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None/>
              <a:tabLst>
                <a:tab pos="536400" algn="l"/>
              </a:tabLst>
            </a:pPr>
            <a:endParaRPr lang="en-GB" sz="20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2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5/6/2025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9E3F1-1D51-6324-9300-858FFFFFE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312AF28A-5A67-AFBA-E398-F565041FF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Operations</a:t>
            </a:r>
            <a:endParaRPr lang="en-US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8F7162A6-23A3-925C-92EA-3BCDBCF9FBFF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6371989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000" b="1" spc="-1" dirty="0">
                <a:solidFill>
                  <a:schemeClr val="dk1"/>
                </a:solidFill>
                <a:latin typeface="Aptos"/>
              </a:rPr>
              <a:t>Storage:</a:t>
            </a:r>
            <a:endParaRPr lang="en-US" sz="2000">
              <a:solidFill>
                <a:schemeClr val="dk1"/>
              </a:solidFill>
              <a:latin typeface="Arial"/>
            </a:endParaRP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Preparing main storage upgrade in August, tests on Lenovo systems</a:t>
            </a:r>
            <a:endParaRPr lang="en-US" sz="2000">
              <a:solidFill>
                <a:schemeClr val="dk1"/>
              </a:solidFill>
              <a:latin typeface="Arial"/>
            </a:endParaRP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000" spc="-1" dirty="0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000" b="1" spc="-1" dirty="0">
                <a:solidFill>
                  <a:schemeClr val="dk1"/>
                </a:solidFill>
                <a:latin typeface="Aptos"/>
              </a:rPr>
              <a:t>Ra resource API: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Automatic checks and emails for expired temporary quotas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Self-service for </a:t>
            </a:r>
            <a:r>
              <a:rPr lang="en-GB" sz="2000" spc="-1" err="1">
                <a:solidFill>
                  <a:schemeClr val="dk1"/>
                </a:solidFill>
                <a:latin typeface="Aptos"/>
              </a:rPr>
              <a:t>SwissFEL</a:t>
            </a:r>
            <a:r>
              <a:rPr lang="en-GB" sz="2000" spc="-1" dirty="0">
                <a:solidFill>
                  <a:schemeClr val="dk1"/>
                </a:solidFill>
                <a:latin typeface="Aptos"/>
              </a:rPr>
              <a:t> SLURM reservation creation</a:t>
            </a:r>
            <a:br>
              <a:rPr lang="en-GB" sz="2000" spc="-1" dirty="0">
                <a:latin typeface="Aptos"/>
              </a:rPr>
            </a:br>
            <a:endParaRPr lang="en-GB" sz="2000" spc="-1" dirty="0">
              <a:solidFill>
                <a:schemeClr val="dk1"/>
              </a:solidFill>
              <a:latin typeface="Aptos"/>
            </a:endParaRP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000" b="1" spc="-1" dirty="0">
              <a:solidFill>
                <a:schemeClr val="dk1"/>
              </a:solidFill>
              <a:latin typeface="Aptos"/>
            </a:endParaRPr>
          </a:p>
          <a:p>
            <a:pPr marL="4572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tabLst>
                <a:tab pos="536400" algn="l"/>
              </a:tabLst>
            </a:pPr>
            <a:endParaRPr lang="en-GB" spc="-1" dirty="0">
              <a:solidFill>
                <a:schemeClr val="dk1"/>
              </a:solidFill>
              <a:latin typeface="Aptos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None/>
              <a:tabLst>
                <a:tab pos="536400" algn="l"/>
              </a:tabLst>
            </a:pPr>
            <a:endParaRPr lang="en-GB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C8F4CB58-10FA-AF2F-0572-A453765C06A2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36CA888D-184C-0578-480D-F98723978281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3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5DFC3105-6C8E-0535-56F2-1476AE5B1B99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5/6/2025</a:t>
            </a:fld>
            <a:endParaRPr lang="en-US"/>
          </a:p>
        </p:txBody>
      </p:sp>
      <p:pic>
        <p:nvPicPr>
          <p:cNvPr id="2" name="Picture 1" descr="A screenshot of a phone&#10;&#10;AI-generated content may be incorrect.">
            <a:extLst>
              <a:ext uri="{FF2B5EF4-FFF2-40B4-BE49-F238E27FC236}">
                <a16:creationId xmlns:a16="http://schemas.microsoft.com/office/drawing/2014/main" id="{4FDE9E6F-9E30-088B-025E-34D3FD584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7098" y="2044929"/>
            <a:ext cx="1920101" cy="2968625"/>
          </a:xfrm>
          <a:prstGeom prst="rect">
            <a:avLst/>
          </a:prstGeom>
        </p:spPr>
      </p:pic>
      <p:pic>
        <p:nvPicPr>
          <p:cNvPr id="3" name="Picture 2" descr="A screenshot of a login form&#10;&#10;AI-generated content may be incorrect.">
            <a:extLst>
              <a:ext uri="{FF2B5EF4-FFF2-40B4-BE49-F238E27FC236}">
                <a16:creationId xmlns:a16="http://schemas.microsoft.com/office/drawing/2014/main" id="{DD37DEE9-BC10-0E83-1945-477C0CA3A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8826" y="2044929"/>
            <a:ext cx="2124903" cy="305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78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CC87F-FB5F-D056-1AED-707E670B1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B7D1819C-4362-4BA6-0993-38D485D7F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Varia</a:t>
            </a:r>
            <a:endParaRPr lang="de-DE" sz="26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15F7029A-7C61-6AA0-BDD3-2805F696AE3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defTabSz="984240">
              <a:buNone/>
              <a:tabLst>
                <a:tab pos="536400" algn="l"/>
              </a:tabLst>
            </a:pPr>
            <a:r>
              <a:rPr lang="en-GB" sz="2000" b="1" spc="-1" dirty="0">
                <a:solidFill>
                  <a:schemeClr val="dk1"/>
                </a:solidFill>
                <a:latin typeface="Aptos"/>
              </a:rPr>
              <a:t>Future </a:t>
            </a:r>
            <a:r>
              <a:rPr lang="en-GB" sz="2000" b="1" spc="-1" err="1">
                <a:solidFill>
                  <a:schemeClr val="dk1"/>
                </a:solidFill>
                <a:latin typeface="Aptos"/>
              </a:rPr>
              <a:t>SwissFEL</a:t>
            </a:r>
            <a:r>
              <a:rPr lang="en-GB" sz="2000" b="1" spc="-1" dirty="0">
                <a:solidFill>
                  <a:schemeClr val="dk1"/>
                </a:solidFill>
                <a:latin typeface="Aptos"/>
              </a:rPr>
              <a:t> Storage</a:t>
            </a:r>
            <a:endParaRPr lang="en-GB" sz="2000" spc="-1" dirty="0">
              <a:solidFill>
                <a:schemeClr val="dk1"/>
              </a:solidFill>
              <a:latin typeface="Aptos"/>
            </a:endParaRPr>
          </a:p>
          <a:p>
            <a:pPr lvl="1" defTabSz="984240"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Evaluation of not expensive solution to keep BUFFER @SF, and write experimental data on RA (IB connection SF&lt;-&gt;WHGA to be evaluated; already tested Eth connection with good results, ~380 Gbps)</a:t>
            </a:r>
          </a:p>
          <a:p>
            <a:pPr lvl="1" defTabSz="984240"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Identified possible solutions, to be discussed between us and with PSD</a:t>
            </a:r>
          </a:p>
          <a:p>
            <a:pPr defTabSz="984240">
              <a:buNone/>
              <a:tabLst>
                <a:tab pos="536400" algn="l"/>
              </a:tabLst>
            </a:pPr>
            <a:endParaRPr lang="en-GB" sz="2000" b="1" spc="-1" dirty="0">
              <a:solidFill>
                <a:schemeClr val="dk1"/>
              </a:solidFill>
              <a:latin typeface="Aptos"/>
            </a:endParaRPr>
          </a:p>
          <a:p>
            <a:pPr defTabSz="984240">
              <a:buNone/>
              <a:tabLst>
                <a:tab pos="536400" algn="l"/>
              </a:tabLst>
            </a:pPr>
            <a:r>
              <a:rPr lang="en-GB" sz="2000" b="1" spc="-1" dirty="0">
                <a:solidFill>
                  <a:schemeClr val="dk1"/>
                </a:solidFill>
                <a:latin typeface="Aptos"/>
              </a:rPr>
              <a:t>Talks</a:t>
            </a:r>
            <a:endParaRPr lang="en-US" sz="2000" b="1" spc="-1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Talk at "Interactive and Urgent computing" workshop during ISC 25 (June): "A novel approach to dynamic computing using </a:t>
            </a:r>
            <a:r>
              <a:rPr lang="en-GB" sz="2000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z="2000" spc="-1" dirty="0">
                <a:solidFill>
                  <a:schemeClr val="dk1"/>
                </a:solidFill>
                <a:latin typeface="Aptos"/>
              </a:rPr>
              <a:t>"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Talk at IBM Storage Scale user group during ISC 25: "A site update from PSI"</a:t>
            </a:r>
          </a:p>
          <a:p>
            <a:pPr defTabSz="984240">
              <a:buNone/>
              <a:tabLst>
                <a:tab pos="536400" algn="l"/>
              </a:tabLst>
            </a:pPr>
            <a:endParaRPr lang="en-GB" sz="3600" dirty="0">
              <a:solidFill>
                <a:schemeClr val="dk1"/>
              </a:solidFill>
              <a:latin typeface="Arial"/>
            </a:endParaRPr>
          </a:p>
          <a:p>
            <a:pPr defTabSz="984240">
              <a:buNone/>
              <a:tabLst>
                <a:tab pos="536400" algn="l"/>
              </a:tabLst>
            </a:pPr>
            <a:endParaRPr lang="en-GB" sz="3600" dirty="0"/>
          </a:p>
          <a:p>
            <a:pPr defTabSz="984240">
              <a:buNone/>
              <a:tabLst>
                <a:tab pos="536400" algn="l"/>
              </a:tabLst>
            </a:pPr>
            <a:endParaRPr lang="en-GB" sz="3600" dirty="0"/>
          </a:p>
          <a:p>
            <a:pPr defTabSz="984240">
              <a:buNone/>
              <a:tabLst>
                <a:tab pos="536400" algn="l"/>
              </a:tabLst>
            </a:pPr>
            <a:endParaRPr lang="en-GB" sz="3600" dirty="0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91DBAAC1-E8A1-08C0-1BC7-81D15FFB9542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12F307BC-FC99-15D3-7E3C-7F596F51EBAF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4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BF0202CF-1D4A-6A1A-059E-EAF03A241501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5/6/2025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012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4200" spc="-1">
                <a:solidFill>
                  <a:schemeClr val="lt1"/>
                </a:solidFill>
                <a:latin typeface="Aptos"/>
              </a:rPr>
              <a:t>Thanks to everybody!</a:t>
            </a:r>
            <a:endParaRPr lang="en-GB" sz="42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B8135E20-4580-44FA-A176-928B366603F1}" type="slidenum">
              <a:t>5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fld id="{95F1E2A0-8431-49D8-9E2E-B51DB5415301}" type="datetime1">
              <a:rPr lang="en-US"/>
              <a:t>5/6/2025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5</Slides>
  <Notes>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Benutzerdefiniertes Design</vt:lpstr>
      <vt:lpstr>Benutzerdefiniertes Design</vt:lpstr>
      <vt:lpstr>Benutzerdefiniertes Design</vt:lpstr>
      <vt:lpstr>7904 Update</vt:lpstr>
      <vt:lpstr>SLS2</vt:lpstr>
      <vt:lpstr>Operations</vt:lpstr>
      <vt:lpstr>Varia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PPT-Vorlagen</dc:title>
  <dc:subject/>
  <dc:creator>Leonardo Sala</dc:creator>
  <dc:description>erstellt durch Vorlagenbauer.ch</dc:description>
  <cp:revision>44</cp:revision>
  <dcterms:created xsi:type="dcterms:W3CDTF">2024-06-26T20:57:43Z</dcterms:created>
  <dcterms:modified xsi:type="dcterms:W3CDTF">2025-05-06T08:18:08Z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  <property fmtid="{D5CDD505-2E9C-101B-9397-08002B2CF9AE}" pid="4" name="PresentationFormat">
    <vt:lpwstr>Breitbild</vt:lpwstr>
  </property>
  <property fmtid="{D5CDD505-2E9C-101B-9397-08002B2CF9AE}" pid="5" name="Slides">
    <vt:r8>41</vt:r8>
  </property>
</Properties>
</file>