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43"/>
  </p:notesMasterIdLst>
  <p:handoutMasterIdLst>
    <p:handoutMasterId r:id="rId44"/>
  </p:handoutMasterIdLst>
  <p:sldIdLst>
    <p:sldId id="379" r:id="rId5"/>
    <p:sldId id="1883" r:id="rId6"/>
    <p:sldId id="1888" r:id="rId7"/>
    <p:sldId id="1889" r:id="rId8"/>
    <p:sldId id="1886" r:id="rId9"/>
    <p:sldId id="1913" r:id="rId10"/>
    <p:sldId id="1907" r:id="rId11"/>
    <p:sldId id="1908" r:id="rId12"/>
    <p:sldId id="611" r:id="rId13"/>
    <p:sldId id="623" r:id="rId14"/>
    <p:sldId id="1898" r:id="rId15"/>
    <p:sldId id="658" r:id="rId16"/>
    <p:sldId id="659" r:id="rId17"/>
    <p:sldId id="1914" r:id="rId18"/>
    <p:sldId id="660" r:id="rId19"/>
    <p:sldId id="1876" r:id="rId20"/>
    <p:sldId id="1904" r:id="rId21"/>
    <p:sldId id="662" r:id="rId22"/>
    <p:sldId id="663" r:id="rId23"/>
    <p:sldId id="1882" r:id="rId24"/>
    <p:sldId id="1877" r:id="rId25"/>
    <p:sldId id="1879" r:id="rId26"/>
    <p:sldId id="1905" r:id="rId27"/>
    <p:sldId id="1872" r:id="rId28"/>
    <p:sldId id="1880" r:id="rId29"/>
    <p:sldId id="1906" r:id="rId30"/>
    <p:sldId id="661" r:id="rId31"/>
    <p:sldId id="664" r:id="rId32"/>
    <p:sldId id="1896" r:id="rId33"/>
    <p:sldId id="1894" r:id="rId34"/>
    <p:sldId id="1895" r:id="rId35"/>
    <p:sldId id="1909" r:id="rId36"/>
    <p:sldId id="1910" r:id="rId37"/>
    <p:sldId id="1875" r:id="rId38"/>
    <p:sldId id="1901" r:id="rId39"/>
    <p:sldId id="665" r:id="rId40"/>
    <p:sldId id="1903" r:id="rId41"/>
    <p:sldId id="622" r:id="rId4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FD7A7"/>
    <a:srgbClr val="2349DE"/>
    <a:srgbClr val="00B050"/>
    <a:srgbClr val="FF7F7F"/>
    <a:srgbClr val="7F89F2"/>
    <a:srgbClr val="F0F0F0"/>
    <a:srgbClr val="CBCCF5"/>
    <a:srgbClr val="E7E7FA"/>
    <a:srgbClr val="EBE7F9"/>
    <a:srgbClr val="D5CC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92" autoAdjust="0"/>
    <p:restoredTop sz="94118" autoAdjust="0"/>
  </p:normalViewPr>
  <p:slideViewPr>
    <p:cSldViewPr showGuides="1">
      <p:cViewPr varScale="1">
        <p:scale>
          <a:sx n="116" d="100"/>
          <a:sy n="116" d="100"/>
        </p:scale>
        <p:origin x="126" y="22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27.06.2025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27.06.2025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47420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51850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Temperature and pressure evolution during cooldown with condenser temperature at 27 K and 16 % of liquid filling ratio</a:t>
            </a: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93826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Temperature and pressure evolution during 20-tube PHP operation with condenser temperature at 27 K and 55 % of liquid filling ratio</a:t>
            </a: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08871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Temperature and pressure evolution during 20-tube PHP operation with condenser temperature at 27 K and 55 % of liquid filling ratio</a:t>
            </a: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810124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Temperature and pressure evolution during 20-tube PHP operation with condenser temperature at 27 K and 55 % of liquid filling ratio</a:t>
            </a: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81568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Temperature and pressure evolution during 20-tube PHP operation with condenser temperature at 27 K and 55 % of liquid filling ratio</a:t>
            </a: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92131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743257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500366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410347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22249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815751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817373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918831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641950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74805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49156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01887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13046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2641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46379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97768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68170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Temperature and pressure evolution during 20-tube PHP operation with condenser temperature at 27 K and 55 % of liquid filling ratio</a:t>
            </a: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49926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67CB0BBC-1B1E-ABB3-B787-187629D9353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0472" y="1004250"/>
            <a:ext cx="11316603" cy="5310825"/>
          </a:xfrm>
          <a:prstGeom prst="rect">
            <a:avLst/>
          </a:prstGeom>
        </p:spPr>
        <p:txBody>
          <a:bodyPr/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lvl1pPr>
            <a:lvl2pPr marL="534988" marR="0" indent="-26828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lvl2pPr>
            <a:lvl3pPr marL="800100" marR="0" indent="-265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lvl3pPr>
            <a:lvl4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lvl4pPr>
            <a:lvl5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lvl5pPr>
            <a:lvl6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  <a:defRPr/>
            </a:lvl7pPr>
            <a:lvl8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  <a:defRPr/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  <a:defRPr/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 bullet #1</a:t>
            </a:r>
          </a:p>
          <a:p>
            <a:pPr lvl="2"/>
            <a:r>
              <a:rPr lang="en-GB" noProof="0" dirty="0"/>
              <a:t>Sub bullet #2</a:t>
            </a:r>
          </a:p>
          <a:p>
            <a:pPr lvl="3"/>
            <a:r>
              <a:rPr lang="en-GB" noProof="0" dirty="0"/>
              <a:t>Body copy</a:t>
            </a:r>
          </a:p>
          <a:p>
            <a:pPr lvl="4"/>
            <a:r>
              <a:rPr lang="en-GB" noProof="0" dirty="0"/>
              <a:t>HEADING #1</a:t>
            </a:r>
          </a:p>
          <a:p>
            <a:pPr lvl="5"/>
            <a:r>
              <a:rPr lang="en-GB" noProof="0" dirty="0"/>
              <a:t>Heading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Quote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0B9AFC-3BE6-BE23-6FA4-E6C90BD20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471" y="193913"/>
            <a:ext cx="11323079" cy="4366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pic>
        <p:nvPicPr>
          <p:cNvPr id="4" name="Picture 3" descr="A red white and blue stripes on a black background&#10;&#10;Description automatically generated">
            <a:extLst>
              <a:ext uri="{FF2B5EF4-FFF2-40B4-BE49-F238E27FC236}">
                <a16:creationId xmlns:a16="http://schemas.microsoft.com/office/drawing/2014/main" id="{413BE3AB-DE8D-0BE5-0321-4E1A87A2CA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392" y="207158"/>
            <a:ext cx="847478" cy="62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12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9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2.png"/><Relationship Id="rId4" Type="http://schemas.openxmlformats.org/officeDocument/2006/relationships/image" Target="../media/image9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35.png"/><Relationship Id="rId7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8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13" Type="http://schemas.openxmlformats.org/officeDocument/2006/relationships/image" Target="../media/image39.jpeg"/><Relationship Id="rId12" Type="http://schemas.openxmlformats.org/officeDocument/2006/relationships/image" Target="../media/image9.sv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5.xml"/><Relationship Id="rId11" Type="http://schemas.openxmlformats.org/officeDocument/2006/relationships/image" Target="../media/image8.png"/><Relationship Id="rId10" Type="http://schemas.openxmlformats.org/officeDocument/2006/relationships/image" Target="../media/image38.JPG"/><Relationship Id="rId9" Type="http://schemas.openxmlformats.org/officeDocument/2006/relationships/image" Target="../media/image350.png"/><Relationship Id="rId14" Type="http://schemas.openxmlformats.org/officeDocument/2006/relationships/image" Target="../media/image2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2.png"/><Relationship Id="rId4" Type="http://schemas.openxmlformats.org/officeDocument/2006/relationships/image" Target="../media/image9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Relationship Id="rId5" Type="http://schemas.microsoft.com/office/2007/relationships/hdphoto" Target="../media/hdphoto1.wdp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2.png"/><Relationship Id="rId4" Type="http://schemas.openxmlformats.org/officeDocument/2006/relationships/image" Target="../media/image9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microsoft.com/office/2007/relationships/hdphoto" Target="../media/hdphoto2.wdp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1.png"/><Relationship Id="rId3" Type="http://schemas.openxmlformats.org/officeDocument/2006/relationships/image" Target="../media/image52.png"/><Relationship Id="rId7" Type="http://schemas.openxmlformats.org/officeDocument/2006/relationships/image" Target="../media/image3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Relationship Id="rId11" Type="http://schemas.openxmlformats.org/officeDocument/2006/relationships/image" Target="../media/image520.png"/><Relationship Id="rId5" Type="http://schemas.microsoft.com/office/2007/relationships/hdphoto" Target="../media/hdphoto2.wdp"/><Relationship Id="rId10" Type="http://schemas.openxmlformats.org/officeDocument/2006/relationships/image" Target="../media/image371.png"/><Relationship Id="rId4" Type="http://schemas.openxmlformats.org/officeDocument/2006/relationships/image" Target="../media/image51.png"/><Relationship Id="rId9" Type="http://schemas.openxmlformats.org/officeDocument/2006/relationships/image" Target="../media/image3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2.png"/><Relationship Id="rId4" Type="http://schemas.openxmlformats.org/officeDocument/2006/relationships/image" Target="../media/image9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9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1.png"/><Relationship Id="rId3" Type="http://schemas.openxmlformats.org/officeDocument/2006/relationships/image" Target="../media/image60.png"/><Relationship Id="rId7" Type="http://schemas.openxmlformats.org/officeDocument/2006/relationships/image" Target="../media/image5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00.png"/><Relationship Id="rId11" Type="http://schemas.openxmlformats.org/officeDocument/2006/relationships/image" Target="../media/image550.png"/><Relationship Id="rId5" Type="http://schemas.openxmlformats.org/officeDocument/2006/relationships/image" Target="../media/image490.png"/><Relationship Id="rId10" Type="http://schemas.openxmlformats.org/officeDocument/2006/relationships/image" Target="../media/image540.png"/><Relationship Id="rId4" Type="http://schemas.openxmlformats.org/officeDocument/2006/relationships/image" Target="../media/image480.png"/><Relationship Id="rId9" Type="http://schemas.openxmlformats.org/officeDocument/2006/relationships/image" Target="../media/image5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2.png"/><Relationship Id="rId4" Type="http://schemas.openxmlformats.org/officeDocument/2006/relationships/image" Target="../media/image9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fi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2.png"/><Relationship Id="rId4" Type="http://schemas.openxmlformats.org/officeDocument/2006/relationships/image" Target="../media/image9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Relationship Id="rId5" Type="http://schemas.microsoft.com/office/2007/relationships/hdphoto" Target="../media/hdphoto3.wdp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7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10.png"/><Relationship Id="rId5" Type="http://schemas.openxmlformats.org/officeDocument/2006/relationships/image" Target="../media/image400.png"/><Relationship Id="rId4" Type="http://schemas.openxmlformats.org/officeDocument/2006/relationships/image" Target="../media/image68.jpeg"/><Relationship Id="rId9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5.xml"/><Relationship Id="rId5" Type="http://schemas.microsoft.com/office/2007/relationships/hdphoto" Target="../media/hdphoto3.wdp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3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77.png"/><Relationship Id="rId7" Type="http://schemas.openxmlformats.org/officeDocument/2006/relationships/image" Target="../media/image86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5" Type="http://schemas.openxmlformats.org/officeDocument/2006/relationships/image" Target="../media/image81.png"/><Relationship Id="rId10" Type="http://schemas.openxmlformats.org/officeDocument/2006/relationships/image" Target="../media/image89.png"/><Relationship Id="rId4" Type="http://schemas.openxmlformats.org/officeDocument/2006/relationships/image" Target="../media/image78.png"/><Relationship Id="rId9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1.png"/><Relationship Id="rId3" Type="http://schemas.openxmlformats.org/officeDocument/2006/relationships/image" Target="../media/image82.pn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99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4.png"/><Relationship Id="rId11" Type="http://schemas.openxmlformats.org/officeDocument/2006/relationships/image" Target="../media/image92.png"/><Relationship Id="rId5" Type="http://schemas.openxmlformats.org/officeDocument/2006/relationships/image" Target="../media/image93.png"/><Relationship Id="rId15" Type="http://schemas.openxmlformats.org/officeDocument/2006/relationships/image" Target="../media/image920.png"/><Relationship Id="rId10" Type="http://schemas.openxmlformats.org/officeDocument/2006/relationships/image" Target="../media/image98.png"/><Relationship Id="rId4" Type="http://schemas.openxmlformats.org/officeDocument/2006/relationships/image" Target="../media/image83.png"/><Relationship Id="rId9" Type="http://schemas.openxmlformats.org/officeDocument/2006/relationships/image" Target="../media/image97.png"/><Relationship Id="rId14" Type="http://schemas.openxmlformats.org/officeDocument/2006/relationships/image" Target="../media/image10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2.png"/><Relationship Id="rId4" Type="http://schemas.openxmlformats.org/officeDocument/2006/relationships/image" Target="../media/image9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9.sv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7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8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9.sv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0155" y="1628800"/>
            <a:ext cx="7799543" cy="2415194"/>
          </a:xfrm>
        </p:spPr>
        <p:txBody>
          <a:bodyPr/>
          <a:lstStyle/>
          <a:p>
            <a:r>
              <a:rPr lang="en-US" noProof="0" dirty="0"/>
              <a:t>Cryogenic pulsating heat pipes for efficient cryocooler-based HTS magnets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8571" y="4221088"/>
            <a:ext cx="6437549" cy="288032"/>
          </a:xfrm>
        </p:spPr>
        <p:txBody>
          <a:bodyPr/>
          <a:lstStyle/>
          <a:p>
            <a:r>
              <a:rPr lang="en-GB" i="1" noProof="0" dirty="0"/>
              <a:t>Speakers</a:t>
            </a:r>
            <a:r>
              <a:rPr lang="en-GB" noProof="0" dirty="0"/>
              <a:t>: Quentin Gorit</a:t>
            </a:r>
            <a:r>
              <a:rPr lang="en-GB" baseline="30000" noProof="0" dirty="0"/>
              <a:t>1,2</a:t>
            </a:r>
            <a:r>
              <a:rPr lang="en-GB" noProof="0" dirty="0"/>
              <a:t>, Cees Maris</a:t>
            </a:r>
            <a:r>
              <a:rPr lang="en-GB" baseline="30000" noProof="0" dirty="0"/>
              <a:t>1,2 </a:t>
            </a:r>
            <a:r>
              <a:rPr lang="en-GB" noProof="0" dirty="0"/>
              <a:t>and</a:t>
            </a:r>
            <a:r>
              <a:rPr lang="en-GB" baseline="30000" noProof="0" dirty="0"/>
              <a:t> </a:t>
            </a:r>
            <a:r>
              <a:rPr lang="en-GB" noProof="0" dirty="0"/>
              <a:t>Carolin Zoller</a:t>
            </a:r>
            <a:r>
              <a:rPr lang="en-GB" baseline="30000" noProof="0" dirty="0"/>
              <a:t>1</a:t>
            </a:r>
            <a:r>
              <a:rPr lang="en-GB" noProof="0" dirty="0"/>
              <a:t> </a:t>
            </a:r>
            <a:endParaRPr lang="en-GB" baseline="30000" noProof="0" dirty="0"/>
          </a:p>
          <a:p>
            <a:r>
              <a:rPr lang="en-GB" i="1" noProof="0" dirty="0"/>
              <a:t>Co-authors</a:t>
            </a:r>
            <a:r>
              <a:rPr lang="en-GB" noProof="0" dirty="0"/>
              <a:t>: André Brem</a:t>
            </a:r>
            <a:r>
              <a:rPr lang="en-GB" baseline="30000" noProof="0" dirty="0"/>
              <a:t>1</a:t>
            </a:r>
            <a:r>
              <a:rPr lang="en-GB" noProof="0" dirty="0"/>
              <a:t>, Michal Duda</a:t>
            </a:r>
            <a:r>
              <a:rPr lang="en-GB" baseline="30000" noProof="0" dirty="0"/>
              <a:t>1</a:t>
            </a:r>
            <a:r>
              <a:rPr lang="en-GB" noProof="0" dirty="0"/>
              <a:t>, Henrique Garcia Rodrigues</a:t>
            </a:r>
            <a:r>
              <a:rPr lang="en-GB" baseline="30000" noProof="0" dirty="0"/>
              <a:t>1</a:t>
            </a:r>
            <a:r>
              <a:rPr lang="en-GB" noProof="0" dirty="0"/>
              <a:t>, Jaap Kosse</a:t>
            </a:r>
            <a:r>
              <a:rPr lang="en-GB" baseline="30000" noProof="0" dirty="0"/>
              <a:t>1</a:t>
            </a:r>
            <a:r>
              <a:rPr lang="en-GB" noProof="0" dirty="0"/>
              <a:t>, Rebecca Riccioli</a:t>
            </a:r>
            <a:r>
              <a:rPr lang="en-GB" baseline="30000" noProof="0" dirty="0"/>
              <a:t>1</a:t>
            </a:r>
            <a:r>
              <a:rPr lang="en-GB" noProof="0" dirty="0"/>
              <a:t>, Stéphane Sanfilippo</a:t>
            </a:r>
            <a:r>
              <a:rPr lang="en-GB" baseline="30000" noProof="0" dirty="0"/>
              <a:t>1</a:t>
            </a:r>
            <a:r>
              <a:rPr lang="en-GB" noProof="0" dirty="0"/>
              <a:t>, and Yannik Studer</a:t>
            </a:r>
            <a:r>
              <a:rPr lang="en-GB" baseline="30000" noProof="0" dirty="0"/>
              <a:t>1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571" y="6207160"/>
            <a:ext cx="5292725" cy="252028"/>
          </a:xfrm>
        </p:spPr>
        <p:txBody>
          <a:bodyPr/>
          <a:lstStyle/>
          <a:p>
            <a:r>
              <a:rPr lang="en-GB" dirty="0"/>
              <a:t>PSI CAS Seminar, </a:t>
            </a:r>
            <a:r>
              <a:rPr lang="en-GB" dirty="0" err="1"/>
              <a:t>Villigen</a:t>
            </a:r>
            <a:r>
              <a:rPr lang="en-GB" noProof="0" dirty="0"/>
              <a:t>, </a:t>
            </a:r>
            <a:r>
              <a:rPr lang="en-GB" dirty="0"/>
              <a:t>26</a:t>
            </a:r>
            <a:r>
              <a:rPr lang="en-GB" noProof="0" dirty="0"/>
              <a:t> June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ED0558-EFB8-1324-EA43-B884C46F4178}"/>
              </a:ext>
            </a:extLst>
          </p:cNvPr>
          <p:cNvSpPr txBox="1"/>
          <p:nvPr/>
        </p:nvSpPr>
        <p:spPr>
          <a:xfrm>
            <a:off x="641282" y="4736526"/>
            <a:ext cx="557797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MBX10"/>
              </a:rPr>
              <a:t>1) Department of Accelerator Technology, Paul Scherrer </a:t>
            </a:r>
            <a:r>
              <a:rPr lang="en-US" sz="1400" dirty="0" err="1">
                <a:solidFill>
                  <a:schemeClr val="bg1"/>
                </a:solidFill>
                <a:latin typeface="CMBX10"/>
              </a:rPr>
              <a:t>Institut</a:t>
            </a:r>
            <a:r>
              <a:rPr lang="en-US" sz="1400" dirty="0">
                <a:solidFill>
                  <a:schemeClr val="bg1"/>
                </a:solidFill>
                <a:latin typeface="CMBX10"/>
              </a:rPr>
              <a:t>, 5232 </a:t>
            </a:r>
            <a:r>
              <a:rPr lang="en-US" sz="1400" dirty="0" err="1">
                <a:solidFill>
                  <a:schemeClr val="bg1"/>
                </a:solidFill>
                <a:latin typeface="CMBX10"/>
              </a:rPr>
              <a:t>Villigen</a:t>
            </a:r>
            <a:r>
              <a:rPr lang="en-US" sz="1400" dirty="0">
                <a:solidFill>
                  <a:schemeClr val="bg1"/>
                </a:solidFill>
                <a:latin typeface="CMBX10"/>
              </a:rPr>
              <a:t> PSI, Switzerland</a:t>
            </a:r>
          </a:p>
          <a:p>
            <a:endParaRPr lang="en-US" sz="1400" dirty="0">
              <a:solidFill>
                <a:schemeClr val="bg1"/>
              </a:solidFill>
              <a:latin typeface="CMBX10"/>
            </a:endParaRPr>
          </a:p>
          <a:p>
            <a:r>
              <a:rPr lang="en-US" sz="1400" dirty="0">
                <a:solidFill>
                  <a:schemeClr val="bg1"/>
                </a:solidFill>
                <a:latin typeface="CMBX10"/>
              </a:rPr>
              <a:t>2) VDL ETG Technology &amp; Development B.V., De </a:t>
            </a:r>
            <a:r>
              <a:rPr lang="en-US" sz="1400" dirty="0" err="1">
                <a:solidFill>
                  <a:schemeClr val="bg1"/>
                </a:solidFill>
                <a:latin typeface="CMBX10"/>
              </a:rPr>
              <a:t>Schakel</a:t>
            </a:r>
            <a:r>
              <a:rPr lang="en-US" sz="1400" dirty="0">
                <a:solidFill>
                  <a:schemeClr val="bg1"/>
                </a:solidFill>
                <a:latin typeface="CMBX10"/>
              </a:rPr>
              <a:t> 22, 5651 GH, Eindhoven, The Netherlands</a:t>
            </a:r>
          </a:p>
        </p:txBody>
      </p:sp>
      <p:pic>
        <p:nvPicPr>
          <p:cNvPr id="7" name="Picture 6" descr="A red white and blue stripes on a black background&#10;&#10;AI-generated content may be incorrect.">
            <a:extLst>
              <a:ext uri="{FF2B5EF4-FFF2-40B4-BE49-F238E27FC236}">
                <a16:creationId xmlns:a16="http://schemas.microsoft.com/office/drawing/2014/main" id="{F6295635-4A89-EB63-C2F2-1CCEC40420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332656"/>
            <a:ext cx="2061596" cy="153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520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yellow object with pins&#10;&#10;Description automatically generated with medium confidence">
            <a:extLst>
              <a:ext uri="{FF2B5EF4-FFF2-40B4-BE49-F238E27FC236}">
                <a16:creationId xmlns:a16="http://schemas.microsoft.com/office/drawing/2014/main" id="{EC6A18BB-C08A-F98C-A771-45EAEF1D31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097" y="3135600"/>
            <a:ext cx="4907461" cy="2962800"/>
          </a:xfrm>
          <a:prstGeom prst="rect">
            <a:avLst/>
          </a:prstGeom>
        </p:spPr>
      </p:pic>
      <p:pic>
        <p:nvPicPr>
          <p:cNvPr id="19" name="Picture 18" descr="Diagram of a machine with arrows and a blue strip&#10;&#10;Description automatically generated with medium confidence">
            <a:extLst>
              <a:ext uri="{FF2B5EF4-FFF2-40B4-BE49-F238E27FC236}">
                <a16:creationId xmlns:a16="http://schemas.microsoft.com/office/drawing/2014/main" id="{B2A96B35-6544-2170-1BFD-0429696084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097" y="3131288"/>
            <a:ext cx="4907461" cy="29628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5AD87F-F280-E429-9F1D-07BF3522C07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0472" y="1004251"/>
            <a:ext cx="8828333" cy="2086820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u="sng" dirty="0"/>
              <a:t>Trend: </a:t>
            </a:r>
            <a:r>
              <a:rPr lang="en-US" dirty="0"/>
              <a:t>Cryocoolers increasingly favored over traditional immersion bath cooling for superconducting (SC) components</a:t>
            </a:r>
            <a:endParaRPr lang="en-US" u="sng" dirty="0"/>
          </a:p>
          <a:p>
            <a:pPr>
              <a:spcAft>
                <a:spcPts val="800"/>
              </a:spcAft>
            </a:pPr>
            <a:r>
              <a:rPr lang="en-US" u="sng" dirty="0"/>
              <a:t>Challenge: </a:t>
            </a:r>
            <a:r>
              <a:rPr lang="en-US" dirty="0"/>
              <a:t>Transport heat efficiently, with possibility of thermal switch, from SC coil or current leads to cryocooler</a:t>
            </a:r>
          </a:p>
          <a:p>
            <a:pPr>
              <a:spcAft>
                <a:spcPts val="800"/>
              </a:spcAft>
            </a:pPr>
            <a:r>
              <a:rPr lang="en-US" u="sng" dirty="0"/>
              <a:t>State of the art: </a:t>
            </a:r>
            <a:r>
              <a:rPr lang="en-US" dirty="0"/>
              <a:t>Copper links (heavy, bulky)</a:t>
            </a:r>
          </a:p>
          <a:p>
            <a:pPr marL="0" indent="0">
              <a:spcAft>
                <a:spcPts val="800"/>
              </a:spcAft>
              <a:buNone/>
            </a:pPr>
            <a:endParaRPr lang="en-US" dirty="0"/>
          </a:p>
          <a:p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A359ED-DD4D-08F7-54A1-8A6BBEDE6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de-CH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4BDA810-0491-CA98-7BC9-B9A37AA27676}"/>
              </a:ext>
            </a:extLst>
          </p:cNvPr>
          <p:cNvGrpSpPr/>
          <p:nvPr/>
        </p:nvGrpSpPr>
        <p:grpSpPr>
          <a:xfrm>
            <a:off x="9460585" y="1292648"/>
            <a:ext cx="1099326" cy="2442309"/>
            <a:chOff x="1932955" y="2900211"/>
            <a:chExt cx="568411" cy="1238813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9211BEF-7C8D-11AA-EAC0-C544D6CF1CA2}"/>
                </a:ext>
              </a:extLst>
            </p:cNvPr>
            <p:cNvSpPr/>
            <p:nvPr/>
          </p:nvSpPr>
          <p:spPr>
            <a:xfrm>
              <a:off x="2119483" y="3631800"/>
              <a:ext cx="181232" cy="2965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49" name="Flowchart: Magnetic Disk 48">
              <a:extLst>
                <a:ext uri="{FF2B5EF4-FFF2-40B4-BE49-F238E27FC236}">
                  <a16:creationId xmlns:a16="http://schemas.microsoft.com/office/drawing/2014/main" id="{BA3DEF26-A0AA-F0D2-6ED4-CA746462E8A4}"/>
                </a:ext>
              </a:extLst>
            </p:cNvPr>
            <p:cNvSpPr/>
            <p:nvPr/>
          </p:nvSpPr>
          <p:spPr>
            <a:xfrm>
              <a:off x="1988532" y="3493893"/>
              <a:ext cx="455114" cy="145769"/>
            </a:xfrm>
            <a:prstGeom prst="flowChartMagneticDisk">
              <a:avLst/>
            </a:prstGeom>
            <a:solidFill>
              <a:srgbClr val="F39200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0" name="Flowchart: Magnetic Disk 49">
              <a:extLst>
                <a:ext uri="{FF2B5EF4-FFF2-40B4-BE49-F238E27FC236}">
                  <a16:creationId xmlns:a16="http://schemas.microsoft.com/office/drawing/2014/main" id="{E731B241-99E9-A7F5-6FEA-EF78087934F8}"/>
                </a:ext>
              </a:extLst>
            </p:cNvPr>
            <p:cNvSpPr/>
            <p:nvPr/>
          </p:nvSpPr>
          <p:spPr>
            <a:xfrm>
              <a:off x="2053580" y="4026405"/>
              <a:ext cx="316917" cy="112619"/>
            </a:xfrm>
            <a:prstGeom prst="flowChartMagneticDisk">
              <a:avLst/>
            </a:prstGeom>
            <a:solidFill>
              <a:srgbClr val="F39200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5FCC522-6623-9244-964E-EEB7846F0539}"/>
                </a:ext>
              </a:extLst>
            </p:cNvPr>
            <p:cNvSpPr/>
            <p:nvPr/>
          </p:nvSpPr>
          <p:spPr>
            <a:xfrm>
              <a:off x="2073090" y="3099288"/>
              <a:ext cx="275730" cy="2965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2" name="Flowchart: Magnetic Disk 51">
              <a:extLst>
                <a:ext uri="{FF2B5EF4-FFF2-40B4-BE49-F238E27FC236}">
                  <a16:creationId xmlns:a16="http://schemas.microsoft.com/office/drawing/2014/main" id="{8F948184-F21B-D135-95CD-A5065843B4BD}"/>
                </a:ext>
              </a:extLst>
            </p:cNvPr>
            <p:cNvSpPr/>
            <p:nvPr/>
          </p:nvSpPr>
          <p:spPr>
            <a:xfrm>
              <a:off x="1932955" y="2900211"/>
              <a:ext cx="568411" cy="199342"/>
            </a:xfrm>
            <a:prstGeom prst="flowChartMagneticDisk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017B418-242B-1141-8245-67C663B0C91A}"/>
                </a:ext>
              </a:extLst>
            </p:cNvPr>
            <p:cNvSpPr/>
            <p:nvPr/>
          </p:nvSpPr>
          <p:spPr>
            <a:xfrm>
              <a:off x="2073090" y="3361875"/>
              <a:ext cx="275730" cy="164776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53EBBCA-E856-D373-8616-397BC7A9A23A}"/>
                </a:ext>
              </a:extLst>
            </p:cNvPr>
            <p:cNvSpPr/>
            <p:nvPr/>
          </p:nvSpPr>
          <p:spPr>
            <a:xfrm>
              <a:off x="2119482" y="3935788"/>
              <a:ext cx="181233" cy="105585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D79D59D-86BB-1A8A-C0F7-70A0FBC0EB9D}"/>
              </a:ext>
            </a:extLst>
          </p:cNvPr>
          <p:cNvGrpSpPr/>
          <p:nvPr/>
        </p:nvGrpSpPr>
        <p:grpSpPr>
          <a:xfrm rot="16200000">
            <a:off x="9407108" y="5737147"/>
            <a:ext cx="1178942" cy="685484"/>
            <a:chOff x="1846077" y="5915191"/>
            <a:chExt cx="713755" cy="460348"/>
          </a:xfrm>
        </p:grpSpPr>
        <p:sp>
          <p:nvSpPr>
            <p:cNvPr id="55" name="Flowchart: Magnetic Disk 54">
              <a:extLst>
                <a:ext uri="{FF2B5EF4-FFF2-40B4-BE49-F238E27FC236}">
                  <a16:creationId xmlns:a16="http://schemas.microsoft.com/office/drawing/2014/main" id="{4F07BBA4-AAD9-17E5-1EC8-32205F079EAB}"/>
                </a:ext>
              </a:extLst>
            </p:cNvPr>
            <p:cNvSpPr/>
            <p:nvPr/>
          </p:nvSpPr>
          <p:spPr>
            <a:xfrm>
              <a:off x="1846077" y="5915191"/>
              <a:ext cx="713755" cy="460347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ED17CA6-05FF-AF95-455A-53C3A1BDDEF2}"/>
                </a:ext>
              </a:extLst>
            </p:cNvPr>
            <p:cNvSpPr/>
            <p:nvPr/>
          </p:nvSpPr>
          <p:spPr>
            <a:xfrm>
              <a:off x="2024937" y="5955363"/>
              <a:ext cx="356835" cy="738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7" name="Flowchart: Magnetic Disk 56">
              <a:extLst>
                <a:ext uri="{FF2B5EF4-FFF2-40B4-BE49-F238E27FC236}">
                  <a16:creationId xmlns:a16="http://schemas.microsoft.com/office/drawing/2014/main" id="{0BDAB3AB-4FB0-FB96-BFA0-2FC2BF17123C}"/>
                </a:ext>
              </a:extLst>
            </p:cNvPr>
            <p:cNvSpPr/>
            <p:nvPr/>
          </p:nvSpPr>
          <p:spPr>
            <a:xfrm>
              <a:off x="1846077" y="5915192"/>
              <a:ext cx="713755" cy="460347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E239D9C-FA80-D57A-E904-F3EAA48E5192}"/>
                </a:ext>
              </a:extLst>
            </p:cNvPr>
            <p:cNvSpPr/>
            <p:nvPr/>
          </p:nvSpPr>
          <p:spPr>
            <a:xfrm>
              <a:off x="2024937" y="5955364"/>
              <a:ext cx="356835" cy="738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D31E36CF-68C5-C302-A124-C59DF8DAB0E9}"/>
              </a:ext>
            </a:extLst>
          </p:cNvPr>
          <p:cNvSpPr txBox="1"/>
          <p:nvPr/>
        </p:nvSpPr>
        <p:spPr>
          <a:xfrm>
            <a:off x="11424592" y="4448277"/>
            <a:ext cx="464185" cy="3743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867">
                <a:solidFill>
                  <a:schemeClr val="bg1"/>
                </a:solidFill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/>
              <a:t>PHP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A9F6697-F756-E30E-0329-2837EBD7BB21}"/>
              </a:ext>
            </a:extLst>
          </p:cNvPr>
          <p:cNvCxnSpPr>
            <a:cxnSpLocks/>
            <a:stCxn id="66" idx="1"/>
          </p:cNvCxnSpPr>
          <p:nvPr/>
        </p:nvCxnSpPr>
        <p:spPr bwMode="auto">
          <a:xfrm flipH="1" flipV="1">
            <a:off x="10908083" y="4509120"/>
            <a:ext cx="516509" cy="126355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F56BBFE1-76C7-9308-7913-88C69C7DFA97}"/>
              </a:ext>
            </a:extLst>
          </p:cNvPr>
          <p:cNvSpPr txBox="1"/>
          <p:nvPr/>
        </p:nvSpPr>
        <p:spPr>
          <a:xfrm>
            <a:off x="10747688" y="1805033"/>
            <a:ext cx="1305212" cy="3248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867">
                <a:solidFill>
                  <a:schemeClr val="bg1"/>
                </a:solidFill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 err="1"/>
              <a:t>Cryocooler</a:t>
            </a:r>
            <a:endParaRPr lang="de-CH" dirty="0"/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B365EE6A-5EA5-D587-214E-6F3928F06885}"/>
              </a:ext>
            </a:extLst>
          </p:cNvPr>
          <p:cNvCxnSpPr>
            <a:cxnSpLocks/>
            <a:stCxn id="110" idx="1"/>
          </p:cNvCxnSpPr>
          <p:nvPr/>
        </p:nvCxnSpPr>
        <p:spPr bwMode="auto">
          <a:xfrm flipH="1">
            <a:off x="10022905" y="1967460"/>
            <a:ext cx="724783" cy="397782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74CBA188-6225-5C9E-FE0C-874F9408AC24}"/>
              </a:ext>
            </a:extLst>
          </p:cNvPr>
          <p:cNvSpPr txBox="1"/>
          <p:nvPr/>
        </p:nvSpPr>
        <p:spPr>
          <a:xfrm>
            <a:off x="10559911" y="6157707"/>
            <a:ext cx="936689" cy="2982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867">
                <a:solidFill>
                  <a:schemeClr val="bg1"/>
                </a:solidFill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/>
              <a:t>SC </a:t>
            </a:r>
            <a:r>
              <a:rPr lang="de-CH" dirty="0" err="1"/>
              <a:t>coil</a:t>
            </a:r>
            <a:endParaRPr lang="de-CH" dirty="0"/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0120F155-1FA6-88FE-56E0-4E087D48AAF4}"/>
              </a:ext>
            </a:extLst>
          </p:cNvPr>
          <p:cNvCxnSpPr>
            <a:cxnSpLocks/>
            <a:stCxn id="116" idx="1"/>
          </p:cNvCxnSpPr>
          <p:nvPr/>
        </p:nvCxnSpPr>
        <p:spPr bwMode="auto">
          <a:xfrm flipH="1" flipV="1">
            <a:off x="10171845" y="5805693"/>
            <a:ext cx="388066" cy="501144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Placeholder 1">
                <a:extLst>
                  <a:ext uri="{FF2B5EF4-FFF2-40B4-BE49-F238E27FC236}">
                    <a16:creationId xmlns:a16="http://schemas.microsoft.com/office/drawing/2014/main" id="{A81FA344-6A10-F2D7-D03A-FFAFEB640F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0471" y="3198336"/>
                <a:ext cx="5314424" cy="5310825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66700" marR="0" indent="-26670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Pct val="140000"/>
                  <a:buFontTx/>
                  <a:buBlip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</a:buBlip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34988" marR="0" indent="-268288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Pct val="100000"/>
                  <a:buFontTx/>
                  <a:buBlip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</a:buBlip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00100" marR="0" indent="-265113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Pct val="100000"/>
                  <a:buFontTx/>
                  <a:buBlip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</a:buBlip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tabLst/>
                  <a:defRPr sz="1800" kern="1200">
                    <a:solidFill>
                      <a:schemeClr val="accent4"/>
                    </a:solidFill>
                    <a:latin typeface="+mn-lt"/>
                    <a:ea typeface="+mn-ea"/>
                    <a:cs typeface="+mn-cs"/>
                  </a:defRPr>
                </a:lvl6pPr>
                <a:lvl7pPr marL="266700" marR="0" indent="-26670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rgbClr val="002C51"/>
                  </a:buClr>
                  <a:buSzTx/>
                  <a:buFont typeface="+mj-lt"/>
                  <a:buAutoNum type="arabicPeriod"/>
                  <a:tabLst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66700" marR="0" indent="-26670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rgbClr val="002C51"/>
                  </a:buClr>
                  <a:buSzTx/>
                  <a:buFont typeface="+mj-lt"/>
                  <a:buAutoNum type="alphaLcPeriod"/>
                  <a:tabLst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Tx/>
                  <a:buFont typeface="Calibri" panose="020F0502020204030204" pitchFamily="34" charset="0"/>
                  <a:buNone/>
                  <a:tabLst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u="sng" dirty="0"/>
                  <a:t>Proposed solution: </a:t>
                </a:r>
              </a:p>
              <a:p>
                <a:pPr marL="266700" lvl="1" indent="0">
                  <a:buNone/>
                </a:pPr>
                <a:r>
                  <a:rPr lang="en-US" kern="1000" spc="23" dirty="0">
                    <a:cs typeface="Franklin Gothic Book"/>
                  </a:rPr>
                  <a:t>Use </a:t>
                </a:r>
                <a:r>
                  <a:rPr lang="en-US" b="1" kern="1000" spc="23" dirty="0">
                    <a:cs typeface="Franklin Gothic Book"/>
                  </a:rPr>
                  <a:t>pulsating heat pipes (PHP) </a:t>
                </a:r>
                <a:r>
                  <a:rPr lang="en-US" kern="1000" spc="23" dirty="0">
                    <a:cs typeface="Franklin Gothic Book"/>
                  </a:rPr>
                  <a:t>filled with neon (for HTS) or helium (for LTS) </a:t>
                </a:r>
              </a:p>
              <a:p>
                <a:pPr marL="266700" lvl="1" indent="-266700">
                  <a:buSzPct val="140000"/>
                </a:pPr>
                <a:r>
                  <a:rPr lang="en-US" u="sng" dirty="0"/>
                  <a:t>Principle:</a:t>
                </a:r>
                <a:endParaRPr lang="en-US" kern="1000" spc="23" dirty="0">
                  <a:cs typeface="Franklin Gothic Book"/>
                </a:endParaRPr>
              </a:p>
              <a:p>
                <a:pPr marL="266700" lvl="1" indent="0">
                  <a:buNone/>
                </a:pPr>
                <a:r>
                  <a:rPr lang="en-US" kern="1000" spc="23" dirty="0">
                    <a:cs typeface="Franklin Gothic Book"/>
                  </a:rPr>
                  <a:t>Transfer heat from “warm” evaporator to cold condenser using two-phase flow </a:t>
                </a:r>
              </a:p>
              <a:p>
                <a:pPr marL="0" indent="0">
                  <a:buFontTx/>
                  <a:buNone/>
                </a:pPr>
                <a:r>
                  <a:rPr lang="en-US" kern="1000" spc="23" dirty="0">
                    <a:cs typeface="Franklin Gothic Book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kern="1000" spc="23" dirty="0">
                        <a:latin typeface="Cambria Math" panose="02040503050406030204" pitchFamily="18" charset="0"/>
                        <a:cs typeface="Franklin Gothic Book"/>
                      </a:rPr>
                      <m:t>→</m:t>
                    </m:r>
                  </m:oMath>
                </a14:m>
                <a:r>
                  <a:rPr lang="en-US" kern="1000" spc="23" dirty="0">
                    <a:cs typeface="Franklin Gothic Book"/>
                  </a:rPr>
                  <a:t> latent heat (</a:t>
                </a:r>
                <a:r>
                  <a:rPr lang="en-US" dirty="0"/>
                  <a:t>enthalpy of phase change</a:t>
                </a:r>
                <a:r>
                  <a:rPr lang="en-US" kern="1000" spc="23" dirty="0">
                    <a:cs typeface="Franklin Gothic Book"/>
                  </a:rPr>
                  <a:t>) + </a:t>
                </a:r>
              </a:p>
              <a:p>
                <a:pPr marL="0" indent="0">
                  <a:buFontTx/>
                  <a:buNone/>
                </a:pPr>
                <a:r>
                  <a:rPr lang="en-US" kern="1000" spc="23" dirty="0">
                    <a:cs typeface="Franklin Gothic Book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kern="1000" spc="23" dirty="0">
                        <a:latin typeface="Cambria Math" panose="02040503050406030204" pitchFamily="18" charset="0"/>
                        <a:cs typeface="Franklin Gothic Book"/>
                      </a:rPr>
                      <m:t>→</m:t>
                    </m:r>
                  </m:oMath>
                </a14:m>
                <a:r>
                  <a:rPr lang="en-US" kern="1000" spc="23" dirty="0">
                    <a:cs typeface="Franklin Gothic Book"/>
                  </a:rPr>
                  <a:t> sensible heat (</a:t>
                </a:r>
                <a:r>
                  <a:rPr lang="en-US" dirty="0"/>
                  <a:t>advection and convection</a:t>
                </a:r>
                <a:r>
                  <a:rPr lang="en-US" kern="1000" spc="23" dirty="0">
                    <a:cs typeface="Franklin Gothic Book"/>
                  </a:rPr>
                  <a:t>)</a:t>
                </a:r>
              </a:p>
            </p:txBody>
          </p:sp>
        </mc:Choice>
        <mc:Fallback xmlns="">
          <p:sp>
            <p:nvSpPr>
              <p:cNvPr id="15" name="Text Placeholder 1">
                <a:extLst>
                  <a:ext uri="{FF2B5EF4-FFF2-40B4-BE49-F238E27FC236}">
                    <a16:creationId xmlns:a16="http://schemas.microsoft.com/office/drawing/2014/main" id="{A81FA344-6A10-F2D7-D03A-FFAFEB640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471" y="3198336"/>
                <a:ext cx="5314424" cy="5310825"/>
              </a:xfrm>
              <a:prstGeom prst="rect">
                <a:avLst/>
              </a:prstGeom>
              <a:blipFill>
                <a:blip r:embed="rId6"/>
                <a:stretch>
                  <a:fillRect l="-115" t="-1493" r="-355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Foliennummernplatzhalter 13">
            <a:extLst>
              <a:ext uri="{FF2B5EF4-FFF2-40B4-BE49-F238E27FC236}">
                <a16:creationId xmlns:a16="http://schemas.microsoft.com/office/drawing/2014/main" id="{9A479CFE-4269-4B57-7A24-37EDA3175220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936104" cy="23606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D7B7E-E7CE-8057-954E-109CA15E1F94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9641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110" grpId="0" animBg="1"/>
      <p:bldP spid="1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Outline</a:t>
            </a: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8370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553C922-F9BB-8665-5C0A-1C52C65B5359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61E4E95-57F6-EB15-8786-A189A44DD1CC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9" name="Tijdelijke aanduiding voor tekst 4">
            <a:extLst>
              <a:ext uri="{FF2B5EF4-FFF2-40B4-BE49-F238E27FC236}">
                <a16:creationId xmlns:a16="http://schemas.microsoft.com/office/drawing/2014/main" id="{7B284F69-3B5C-2CB5-3A61-6B51ED1F0F6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95261" y="764704"/>
            <a:ext cx="11096625" cy="416083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000" dirty="0"/>
              <a:t>Context and motivation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Pulsating heat pipes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Experimental set-up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Characterization</a:t>
            </a:r>
          </a:p>
          <a:p>
            <a:pPr>
              <a:lnSpc>
                <a:spcPct val="200000"/>
              </a:lnSpc>
            </a:pPr>
            <a:r>
              <a:rPr lang="en-US" dirty="0"/>
              <a:t>Model and visualization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Application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sz="2000" dirty="0"/>
              <a:t>Conclusion and outlook</a:t>
            </a: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4C1F35A1-D215-0E89-FF40-39FE2B3F1E93}"/>
              </a:ext>
            </a:extLst>
          </p:cNvPr>
          <p:cNvSpPr txBox="1"/>
          <p:nvPr/>
        </p:nvSpPr>
        <p:spPr>
          <a:xfrm>
            <a:off x="3898085" y="5882260"/>
            <a:ext cx="8132552" cy="2532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de-DE"/>
            </a:defPPr>
            <a:lvl1pPr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None/>
              <a:tabLst/>
              <a:defRPr sz="1400"/>
            </a:lvl1pPr>
            <a:lvl2pPr marL="534988" marR="0" indent="-26828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2pPr>
            <a:lvl3pPr marL="800100" marR="0" indent="-265113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3pPr>
            <a:lvl4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4pPr>
            <a:lvl5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5pPr>
            <a:lvl6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</a:lvl7pPr>
            <a:lvl8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</a:lvl8pPr>
            <a:lvl9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</a:lvl9pPr>
          </a:lstStyle>
          <a:p>
            <a:r>
              <a:rPr lang="de-CH" i="1" dirty="0" err="1"/>
              <a:t>Cryocooler-based</a:t>
            </a:r>
            <a:r>
              <a:rPr lang="de-CH" i="1" dirty="0"/>
              <a:t> </a:t>
            </a:r>
            <a:r>
              <a:rPr lang="de-CH" i="1" dirty="0" err="1"/>
              <a:t>test</a:t>
            </a:r>
            <a:r>
              <a:rPr lang="de-CH" i="1" dirty="0"/>
              <a:t> </a:t>
            </a:r>
            <a:r>
              <a:rPr lang="de-CH" i="1" dirty="0" err="1"/>
              <a:t>facility</a:t>
            </a:r>
            <a:r>
              <a:rPr lang="de-CH" i="1" dirty="0"/>
              <a:t> </a:t>
            </a:r>
            <a:r>
              <a:rPr lang="de-CH" i="1" dirty="0" err="1"/>
              <a:t>for</a:t>
            </a:r>
            <a:r>
              <a:rPr lang="de-CH" i="1" dirty="0"/>
              <a:t> </a:t>
            </a:r>
            <a:r>
              <a:rPr lang="de-CH" i="1" dirty="0" err="1"/>
              <a:t>superconducting</a:t>
            </a:r>
            <a:r>
              <a:rPr lang="de-CH" i="1" dirty="0"/>
              <a:t> </a:t>
            </a:r>
            <a:r>
              <a:rPr lang="de-CH" i="1" dirty="0" err="1"/>
              <a:t>magnets</a:t>
            </a:r>
            <a:r>
              <a:rPr lang="de-CH" i="1" dirty="0"/>
              <a:t> and </a:t>
            </a:r>
            <a:r>
              <a:rPr lang="de-CH" i="1" dirty="0" err="1"/>
              <a:t>advanced</a:t>
            </a:r>
            <a:r>
              <a:rPr lang="de-CH" i="1" dirty="0"/>
              <a:t> </a:t>
            </a:r>
            <a:r>
              <a:rPr lang="de-CH" i="1" dirty="0" err="1"/>
              <a:t>cryogenics</a:t>
            </a:r>
            <a:endParaRPr lang="en-US" i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A97631-1741-1AB6-2D1F-994A546E55E4}"/>
              </a:ext>
            </a:extLst>
          </p:cNvPr>
          <p:cNvSpPr/>
          <p:nvPr/>
        </p:nvSpPr>
        <p:spPr>
          <a:xfrm>
            <a:off x="289578" y="2348880"/>
            <a:ext cx="3240360" cy="378660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7C74A0-E990-B050-B3E6-526C34376749}"/>
              </a:ext>
            </a:extLst>
          </p:cNvPr>
          <p:cNvSpPr/>
          <p:nvPr/>
        </p:nvSpPr>
        <p:spPr>
          <a:xfrm>
            <a:off x="241887" y="722511"/>
            <a:ext cx="3240360" cy="83428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3643B-9C6E-15F1-EA7D-704B8BE498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60" t="13844" r="9453" b="4648"/>
          <a:stretch/>
        </p:blipFill>
        <p:spPr>
          <a:xfrm>
            <a:off x="4274334" y="980728"/>
            <a:ext cx="7478391" cy="480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993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screenshot of a diagram&#10;&#10;Description automatically generated">
            <a:extLst>
              <a:ext uri="{FF2B5EF4-FFF2-40B4-BE49-F238E27FC236}">
                <a16:creationId xmlns:a16="http://schemas.microsoft.com/office/drawing/2014/main" id="{DD4FE13A-091D-7117-AFB6-2EBE90B393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49206" r="7167" b="117"/>
          <a:stretch/>
        </p:blipFill>
        <p:spPr>
          <a:xfrm>
            <a:off x="1991544" y="1633178"/>
            <a:ext cx="7212950" cy="3409775"/>
          </a:xfrm>
          <a:prstGeom prst="rect">
            <a:avLst/>
          </a:prstGeom>
        </p:spPr>
      </p:pic>
      <p:pic>
        <p:nvPicPr>
          <p:cNvPr id="18" name="Picture 17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F2277ADF-C28E-2503-92E8-2ACEEE5E09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49243" r="7167" b="80"/>
          <a:stretch/>
        </p:blipFill>
        <p:spPr>
          <a:xfrm>
            <a:off x="1991544" y="1628800"/>
            <a:ext cx="7212950" cy="340977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FA359ED-DD4D-08F7-54A1-8A6BBEDE6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on cryogenic PHPs</a:t>
            </a:r>
            <a:endParaRPr lang="de-CH" dirty="0"/>
          </a:p>
        </p:txBody>
      </p:sp>
      <p:sp>
        <p:nvSpPr>
          <p:cNvPr id="20" name="Foliennummernplatzhalter 13">
            <a:extLst>
              <a:ext uri="{FF2B5EF4-FFF2-40B4-BE49-F238E27FC236}">
                <a16:creationId xmlns:a16="http://schemas.microsoft.com/office/drawing/2014/main" id="{9A479CFE-4269-4B57-7A24-37EDA3175220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648072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8" name="Tijdelijke aanduiding voor tekst 4">
            <a:extLst>
              <a:ext uri="{FF2B5EF4-FFF2-40B4-BE49-F238E27FC236}">
                <a16:creationId xmlns:a16="http://schemas.microsoft.com/office/drawing/2014/main" id="{2D94F920-C7C3-5E55-7C23-1D06A2EE87F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0470" y="967477"/>
            <a:ext cx="11446161" cy="57055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PHPs are </a:t>
            </a:r>
            <a:r>
              <a:rPr lang="en-US" b="1" dirty="0"/>
              <a:t>experimentally studied under cryogenic conditions </a:t>
            </a:r>
            <a:r>
              <a:rPr lang="en-US" dirty="0"/>
              <a:t>since 2007: ~50 papers and 2 PhD manuscripts from 8 different working groups (USA, China, Japan, France, India, Switzerland).</a:t>
            </a:r>
          </a:p>
          <a:p>
            <a:pPr lvl="2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1D162C-3D90-0A1A-B48E-A1036AFC5D0B}"/>
              </a:ext>
            </a:extLst>
          </p:cNvPr>
          <p:cNvSpPr txBox="1"/>
          <p:nvPr/>
        </p:nvSpPr>
        <p:spPr>
          <a:xfrm>
            <a:off x="1505992" y="5071659"/>
            <a:ext cx="114461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Maximum effective thermal conductivity of different PHPs from literature and comparison to copper thermal conductivity against temperature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1DC49D5-6374-6D1D-8FD8-662C48F77258}"/>
                  </a:ext>
                </a:extLst>
              </p:cNvPr>
              <p:cNvSpPr txBox="1"/>
              <p:nvPr/>
            </p:nvSpPr>
            <p:spPr>
              <a:xfrm>
                <a:off x="5025466" y="3113787"/>
                <a:ext cx="1114661" cy="439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1400" b="1" i="1" smtClean="0"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nl-NL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US" sz="1400" b="1" i="0" smtClean="0">
                                      <a:latin typeface="Cambria Math" panose="02040503050406030204" pitchFamily="18" charset="0"/>
                                    </a:rPr>
                                    <m:t>𝐞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num>
                        <m:den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den>
                      </m:f>
                    </m:oMath>
                  </m:oMathPara>
                </a14:m>
                <a:endParaRPr lang="nl-NL" sz="14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1DC49D5-6374-6D1D-8FD8-662C48F772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5466" y="3113787"/>
                <a:ext cx="1114661" cy="4398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jdelijke aanduiding voor tekst 4">
            <a:extLst>
              <a:ext uri="{FF2B5EF4-FFF2-40B4-BE49-F238E27FC236}">
                <a16:creationId xmlns:a16="http://schemas.microsoft.com/office/drawing/2014/main" id="{A9099336-3D6F-35F4-6B49-4FF83D3B86A4}"/>
              </a:ext>
            </a:extLst>
          </p:cNvPr>
          <p:cNvSpPr txBox="1">
            <a:spLocks/>
          </p:cNvSpPr>
          <p:nvPr/>
        </p:nvSpPr>
        <p:spPr>
          <a:xfrm>
            <a:off x="353825" y="5738770"/>
            <a:ext cx="5524739" cy="5705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 sz="140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534988" marR="0" indent="-26828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 sz="120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800100" marR="0" indent="-265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 sz="1000" b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979488" marR="0" indent="-16986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Blip>
                <a:blip r:embed="rId7"/>
              </a:buBlip>
              <a:tabLst/>
              <a:defRPr sz="1000" b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  <a:lvl5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400" b="1" i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5pPr>
            <a:lvl6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400" b="1" i="0" kern="1200">
                <a:solidFill>
                  <a:schemeClr val="accent4"/>
                </a:solidFill>
                <a:latin typeface="Source Sans Pro" panose="020B0503030403020204" pitchFamily="34" charset="0"/>
                <a:ea typeface="+mn-ea"/>
                <a:cs typeface="+mn-cs"/>
              </a:defRPr>
            </a:lvl6pPr>
            <a:lvl7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  <a:defRPr sz="180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7pPr>
            <a:lvl8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  <a:defRPr sz="1800" b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  <a:defRPr sz="2400" b="0" i="1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>
                <a:solidFill>
                  <a:schemeClr val="tx1"/>
                </a:solidFill>
              </a:rPr>
              <a:t>Several orders of magnitude can be gained on the thermal conductivity of a thermal link by replacing solid copper by PHPs.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ijdelijke aanduiding voor tekst 4">
            <a:extLst>
              <a:ext uri="{FF2B5EF4-FFF2-40B4-BE49-F238E27FC236}">
                <a16:creationId xmlns:a16="http://schemas.microsoft.com/office/drawing/2014/main" id="{7B3D0E48-F5E5-EE67-E205-8587FD76A250}"/>
              </a:ext>
            </a:extLst>
          </p:cNvPr>
          <p:cNvSpPr txBox="1">
            <a:spLocks/>
          </p:cNvSpPr>
          <p:nvPr/>
        </p:nvSpPr>
        <p:spPr>
          <a:xfrm>
            <a:off x="6107467" y="5738770"/>
            <a:ext cx="5724525" cy="5705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 sz="140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534988" marR="0" indent="-26828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 sz="120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800100" marR="0" indent="-265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 sz="1000" b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979488" marR="0" indent="-16986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Blip>
                <a:blip r:embed="rId7"/>
              </a:buBlip>
              <a:tabLst/>
              <a:defRPr sz="1000" b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  <a:lvl5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400" b="1" i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5pPr>
            <a:lvl6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400" b="1" i="0" kern="1200">
                <a:solidFill>
                  <a:schemeClr val="accent4"/>
                </a:solidFill>
                <a:latin typeface="Source Sans Pro" panose="020B0503030403020204" pitchFamily="34" charset="0"/>
                <a:ea typeface="+mn-ea"/>
                <a:cs typeface="+mn-cs"/>
              </a:defRPr>
            </a:lvl6pPr>
            <a:lvl7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  <a:defRPr sz="180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7pPr>
            <a:lvl8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  <a:defRPr sz="1800" b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  <a:defRPr sz="2400" b="0" i="1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>
                <a:solidFill>
                  <a:schemeClr val="tx1"/>
                </a:solidFill>
              </a:rPr>
              <a:t>Neon is a promising working fluid for cooling HTS since it provides a good balance between PHP and superconductor performances.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59B977-DB29-1EE9-5A38-6760973B7338}"/>
              </a:ext>
            </a:extLst>
          </p:cNvPr>
          <p:cNvSpPr txBox="1"/>
          <p:nvPr/>
        </p:nvSpPr>
        <p:spPr>
          <a:xfrm>
            <a:off x="1631504" y="5290187"/>
            <a:ext cx="9335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i="1" u="none" strike="noStrike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Q. Gorit</a:t>
            </a:r>
            <a:r>
              <a:rPr lang="en-US" sz="11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</a:t>
            </a:r>
            <a:r>
              <a:rPr lang="en-US" sz="1100" b="0" i="1" u="none" strike="noStrike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J.C. Maris</a:t>
            </a:r>
            <a:r>
              <a:rPr lang="en-US" sz="11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100" b="0" i="1" u="none" strike="noStrike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and C. Zoller</a:t>
            </a:r>
            <a:r>
              <a:rPr lang="en-US" sz="11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2025, </a:t>
            </a:r>
            <a:r>
              <a:rPr lang="en-US" sz="1100" b="0" i="1" u="none" strike="noStrike" baseline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Experimental characterization of neon pulsating heat pipes for cryocooler-based HTS magnets</a:t>
            </a:r>
            <a:r>
              <a:rPr lang="en-US" sz="11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. Cryogenics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  <a:endParaRPr lang="en-US" sz="1000" i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D9CA7A-12F8-0672-E49C-E2BB62CB67B1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5th Superconducting Magnets Test Facility Workshop (SMTF 5)</a:t>
            </a:r>
            <a:endParaRPr lang="en-GB" sz="10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0BE40E9-320D-AE45-1BD4-70691FAC37A0}"/>
              </a:ext>
            </a:extLst>
          </p:cNvPr>
          <p:cNvCxnSpPr>
            <a:cxnSpLocks/>
          </p:cNvCxnSpPr>
          <p:nvPr/>
        </p:nvCxnSpPr>
        <p:spPr>
          <a:xfrm>
            <a:off x="1703512" y="2348880"/>
            <a:ext cx="0" cy="1584176"/>
          </a:xfrm>
          <a:prstGeom prst="straightConnector1">
            <a:avLst/>
          </a:prstGeom>
          <a:ln w="12700">
            <a:solidFill>
              <a:srgbClr val="2349D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12AECD-1338-9938-22F4-F8077A4193A6}"/>
              </a:ext>
            </a:extLst>
          </p:cNvPr>
          <p:cNvCxnSpPr>
            <a:cxnSpLocks/>
          </p:cNvCxnSpPr>
          <p:nvPr/>
        </p:nvCxnSpPr>
        <p:spPr>
          <a:xfrm>
            <a:off x="1631504" y="2348880"/>
            <a:ext cx="2592288" cy="0"/>
          </a:xfrm>
          <a:prstGeom prst="line">
            <a:avLst/>
          </a:prstGeom>
          <a:ln w="12700">
            <a:solidFill>
              <a:srgbClr val="2349D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E4DEDCD-DC25-85E2-A48E-320D8B7B10F3}"/>
              </a:ext>
            </a:extLst>
          </p:cNvPr>
          <p:cNvCxnSpPr>
            <a:cxnSpLocks/>
          </p:cNvCxnSpPr>
          <p:nvPr/>
        </p:nvCxnSpPr>
        <p:spPr>
          <a:xfrm>
            <a:off x="1631504" y="3933056"/>
            <a:ext cx="2592288" cy="0"/>
          </a:xfrm>
          <a:prstGeom prst="line">
            <a:avLst/>
          </a:prstGeom>
          <a:ln w="12700">
            <a:solidFill>
              <a:srgbClr val="2349D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143ECA3-B92E-408F-0A50-C954AC267F3D}"/>
                  </a:ext>
                </a:extLst>
              </p:cNvPr>
              <p:cNvSpPr txBox="1"/>
              <p:nvPr/>
            </p:nvSpPr>
            <p:spPr>
              <a:xfrm>
                <a:off x="47185" y="3028533"/>
                <a:ext cx="1800344" cy="2248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2349D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1400" b="1" i="1" smtClean="0">
                              <a:solidFill>
                                <a:srgbClr val="2349DE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2349DE"/>
                              </a:solidFill>
                              <a:latin typeface="Cambria Math" panose="02040503050406030204" pitchFamily="18" charset="0"/>
                            </a:rPr>
                            <m:t>𝑷𝑯𝑷</m:t>
                          </m:r>
                          <m:r>
                            <a:rPr lang="en-US" sz="1400" b="1" i="1" smtClean="0">
                              <a:solidFill>
                                <a:srgbClr val="2349DE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1" i="1" smtClean="0">
                              <a:solidFill>
                                <a:srgbClr val="2349DE"/>
                              </a:solidFill>
                              <a:latin typeface="Cambria Math" panose="02040503050406030204" pitchFamily="18" charset="0"/>
                            </a:rPr>
                            <m:t>𝑵𝒆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2349DE"/>
                          </a:solidFill>
                          <a:latin typeface="Cambria Math" panose="02040503050406030204" pitchFamily="18" charset="0"/>
                        </a:rPr>
                        <m:t>≅</m:t>
                      </m:r>
                      <m:r>
                        <a:rPr lang="en-US" sz="1400" b="1" i="1" smtClean="0">
                          <a:solidFill>
                            <a:srgbClr val="2349DE"/>
                          </a:solidFill>
                          <a:latin typeface="Cambria Math" panose="02040503050406030204" pitchFamily="18" charset="0"/>
                        </a:rPr>
                        <m:t>𝟏𝟓𝟎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2349D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2349DE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2349DE"/>
                              </a:solidFill>
                              <a:latin typeface="Cambria Math" panose="02040503050406030204" pitchFamily="18" charset="0"/>
                            </a:rPr>
                            <m:t>𝑪𝒖</m:t>
                          </m:r>
                        </m:sub>
                      </m:sSub>
                    </m:oMath>
                  </m:oMathPara>
                </a14:m>
                <a:endParaRPr lang="nl-NL" sz="1400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143ECA3-B92E-408F-0A50-C954AC267F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85" y="3028533"/>
                <a:ext cx="1800344" cy="224870"/>
              </a:xfrm>
              <a:prstGeom prst="rect">
                <a:avLst/>
              </a:prstGeom>
              <a:blipFill>
                <a:blip r:embed="rId8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7B03E10-5834-0FF5-F4C9-9FD7EB93C141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72906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A59C835E-2DDF-0318-3AAE-C61C95CEB8B0}"/>
              </a:ext>
            </a:extLst>
          </p:cNvPr>
          <p:cNvGrpSpPr/>
          <p:nvPr/>
        </p:nvGrpSpPr>
        <p:grpSpPr>
          <a:xfrm>
            <a:off x="5742812" y="1363006"/>
            <a:ext cx="2245776" cy="1553470"/>
            <a:chOff x="442276" y="4843847"/>
            <a:chExt cx="2033529" cy="1327024"/>
          </a:xfrm>
        </p:grpSpPr>
        <p:pic>
          <p:nvPicPr>
            <p:cNvPr id="33" name="Picture 32" descr="A circular object with a hole in it&#10;&#10;Description automatically generated">
              <a:extLst>
                <a:ext uri="{FF2B5EF4-FFF2-40B4-BE49-F238E27FC236}">
                  <a16:creationId xmlns:a16="http://schemas.microsoft.com/office/drawing/2014/main" id="{449D023B-0677-BC5C-0CD6-010B0239F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276" y="4843847"/>
              <a:ext cx="1767524" cy="1327024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4A3D936-B9AF-75A4-E782-7C94602AB346}"/>
                </a:ext>
              </a:extLst>
            </p:cNvPr>
            <p:cNvSpPr/>
            <p:nvPr/>
          </p:nvSpPr>
          <p:spPr>
            <a:xfrm>
              <a:off x="1921954" y="6021167"/>
              <a:ext cx="100012" cy="45719"/>
            </a:xfrm>
            <a:prstGeom prst="rect">
              <a:avLst/>
            </a:prstGeom>
            <a:solidFill>
              <a:srgbClr val="090B4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53">
                  <a:extLst>
                    <a:ext uri="{FF2B5EF4-FFF2-40B4-BE49-F238E27FC236}">
                      <a16:creationId xmlns:a16="http://schemas.microsoft.com/office/drawing/2014/main" id="{3AEF1CBC-3882-1C7F-FDBE-836187025E2A}"/>
                    </a:ext>
                  </a:extLst>
                </p:cNvPr>
                <p:cNvSpPr txBox="1"/>
                <p:nvPr/>
              </p:nvSpPr>
              <p:spPr>
                <a:xfrm>
                  <a:off x="1468112" y="5922409"/>
                  <a:ext cx="1007693" cy="1845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nl-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500 </m:t>
                        </m:r>
                        <m:r>
                          <a:rPr lang="en-US" sz="9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9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US" sz="9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53">
                  <a:extLst>
                    <a:ext uri="{FF2B5EF4-FFF2-40B4-BE49-F238E27FC236}">
                      <a16:creationId xmlns:a16="http://schemas.microsoft.com/office/drawing/2014/main" id="{5475F049-6459-1A48-38E7-7216AEFFB9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8112" y="5922409"/>
                  <a:ext cx="1007693" cy="184548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280907C-D537-C68D-2A3D-C5405F45DD24}"/>
                  </a:ext>
                </a:extLst>
              </p:cNvPr>
              <p:cNvSpPr>
                <a:spLocks noGrp="1"/>
              </p:cNvSpPr>
              <p:nvPr>
                <p:ph type="body" sz="quarter" idx="21"/>
              </p:nvPr>
            </p:nvSpPr>
            <p:spPr>
              <a:xfrm>
                <a:off x="420471" y="664744"/>
                <a:ext cx="11316603" cy="531082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000" u="sng" dirty="0"/>
                  <a:t>Pipes:</a:t>
                </a:r>
                <a:r>
                  <a:rPr lang="en-US" sz="2000" dirty="0"/>
                  <a:t>				</a:t>
                </a:r>
              </a:p>
              <a:p>
                <a:pPr marL="0" indent="0">
                  <a:buNone/>
                </a:pPr>
                <a:r>
                  <a:rPr lang="en-US" sz="2000" dirty="0"/>
                  <a:t>Material: 316 L steel			</a:t>
                </a:r>
              </a:p>
              <a:p>
                <a:pPr marL="0" indent="0">
                  <a:buNone/>
                </a:pPr>
                <a:r>
                  <a:rPr lang="en-US" sz="2000" dirty="0"/>
                  <a:t>Diameters: </a:t>
                </a: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mm</m:t>
                    </m:r>
                    <m:r>
                      <m:rPr>
                        <m:nor/>
                      </m:rPr>
                      <a:rPr lang="en-US" b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for neon 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de-CH" b="0" i="0" smtClean="0">
                        <a:latin typeface="Cambria Math" panose="02040503050406030204" pitchFamily="18" charset="0"/>
                      </a:rPr>
                      <m:t>0.5</m:t>
                    </m:r>
                    <m:r>
                      <m:rPr>
                        <m:nor/>
                      </m:rP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for helium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o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=3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i="1" dirty="0"/>
                  <a:t> </a:t>
                </a:r>
                <a:r>
                  <a:rPr lang="en-US" sz="2000" dirty="0"/>
                  <a:t> </a:t>
                </a:r>
              </a:p>
              <a:p>
                <a:pPr marL="0" indent="0">
                  <a:buNone/>
                </a:pPr>
                <a:r>
                  <a:rPr lang="en-US" sz="2000" dirty="0"/>
                  <a:t>Adiabatic length: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=195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dirty="0"/>
                  <a:t>Number of turns: 10 or 20</a:t>
                </a:r>
                <a:r>
                  <a:rPr lang="en-US" sz="2000" dirty="0"/>
                  <a:t>	</a:t>
                </a:r>
              </a:p>
              <a:p>
                <a:pPr marL="0" indent="0">
                  <a:buNone/>
                </a:pPr>
                <a:r>
                  <a:rPr lang="en-US" sz="2000" dirty="0"/>
                  <a:t>	</a:t>
                </a:r>
                <a:endParaRPr lang="en-US" sz="2000" u="sng" dirty="0"/>
              </a:p>
              <a:p>
                <a:pPr marL="0" indent="0">
                  <a:buNone/>
                </a:pPr>
                <a:r>
                  <a:rPr lang="en-US" sz="2000" u="sng" dirty="0"/>
                  <a:t>Evaporator and condenser: </a:t>
                </a:r>
                <a:r>
                  <a:rPr lang="en-US" sz="2000" dirty="0"/>
                  <a:t>		</a:t>
                </a:r>
                <a:endParaRPr lang="nl-NL" sz="2000" dirty="0"/>
              </a:p>
              <a:p>
                <a:pPr marL="0" indent="0">
                  <a:buNone/>
                </a:pPr>
                <a:r>
                  <a:rPr lang="en-US" sz="2000" dirty="0"/>
                  <a:t>Material: High purity copper</a:t>
                </a:r>
                <a:endParaRPr lang="nl-NL" sz="2000" dirty="0"/>
              </a:p>
              <a:p>
                <a:pPr marL="0" indent="0">
                  <a:buNone/>
                </a:pPr>
                <a:r>
                  <a:rPr lang="en-US" sz="2000" dirty="0"/>
                  <a:t>Thickness: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=2×5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nl-NL" sz="2000" dirty="0"/>
              </a:p>
              <a:p>
                <a:pPr marL="0" indent="0">
                  <a:buNone/>
                </a:pPr>
                <a:r>
                  <a:rPr lang="en-US" sz="2000" dirty="0"/>
                  <a:t>Width: </a:t>
                </a:r>
                <a14:m>
                  <m:oMath xmlns:m="http://schemas.openxmlformats.org/officeDocument/2006/math">
                    <m:r>
                      <a:rPr lang="de-CH" sz="20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=115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nl-NL" sz="2000" dirty="0"/>
              </a:p>
              <a:p>
                <a:pPr marL="0" indent="0">
                  <a:buNone/>
                </a:pPr>
                <a:r>
                  <a:rPr lang="nl-NL" dirty="0"/>
                  <a:t>Contact to tubes: Apiezon N grease</a:t>
                </a:r>
                <a:endParaRPr lang="nl-NL" sz="2000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280907C-D537-C68D-2A3D-C5405F45DD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1"/>
              </p:nvPr>
            </p:nvSpPr>
            <p:spPr>
              <a:xfrm>
                <a:off x="420471" y="664744"/>
                <a:ext cx="11316603" cy="5310825"/>
              </a:xfrm>
              <a:blipFill>
                <a:blip r:embed="rId9"/>
                <a:stretch>
                  <a:fillRect l="-1401" t="-1493" b="-1205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5459921-DB2E-4788-9E19-D6E92D6AC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PHP </a:t>
            </a:r>
            <a:r>
              <a:rPr lang="nl-NL" sz="2800" dirty="0"/>
              <a:t>d</a:t>
            </a:r>
            <a:r>
              <a:rPr lang="nl-NL" dirty="0"/>
              <a:t>esign features</a:t>
            </a:r>
          </a:p>
        </p:txBody>
      </p:sp>
      <p:pic>
        <p:nvPicPr>
          <p:cNvPr id="9" name="Picture 8" descr="A close-up of a copper bar&#10;&#10;Description automatically generated">
            <a:extLst>
              <a:ext uri="{FF2B5EF4-FFF2-40B4-BE49-F238E27FC236}">
                <a16:creationId xmlns:a16="http://schemas.microsoft.com/office/drawing/2014/main" id="{2B41644A-F5FD-265E-E0DF-4062906ECF1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805" t="33014" r="1" b="38957"/>
          <a:stretch/>
        </p:blipFill>
        <p:spPr>
          <a:xfrm>
            <a:off x="4767232" y="4734654"/>
            <a:ext cx="3889463" cy="779848"/>
          </a:xfrm>
          <a:prstGeom prst="rect">
            <a:avLst/>
          </a:prstGeom>
        </p:spPr>
      </p:pic>
      <p:sp>
        <p:nvSpPr>
          <p:cNvPr id="11" name="Textfeld 14">
            <a:extLst>
              <a:ext uri="{FF2B5EF4-FFF2-40B4-BE49-F238E27FC236}">
                <a16:creationId xmlns:a16="http://schemas.microsoft.com/office/drawing/2014/main" id="{E2E67872-972B-45E1-2F35-FB5C2FA84758}"/>
              </a:ext>
            </a:extLst>
          </p:cNvPr>
          <p:cNvSpPr txBox="1"/>
          <p:nvPr/>
        </p:nvSpPr>
        <p:spPr>
          <a:xfrm>
            <a:off x="4807464" y="5545397"/>
            <a:ext cx="3889463" cy="2261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de-DE"/>
            </a:defPPr>
            <a:lvl1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  <a:tabLst/>
              <a:defRPr sz="2000"/>
            </a:lvl1pPr>
            <a:lvl2pPr marL="534988" marR="0" indent="-26828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  <a:tabLst/>
              <a:defRPr sz="2000"/>
            </a:lvl2pPr>
            <a:lvl3pPr marL="800100" marR="0" indent="-265113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  <a:tabLst/>
              <a:defRPr sz="2000"/>
            </a:lvl3pPr>
            <a:lvl4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4pPr>
            <a:lvl5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5pPr>
            <a:lvl6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</a:lvl7pPr>
            <a:lvl8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</a:lvl8pPr>
            <a:lvl9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</a:lvl9pPr>
          </a:lstStyle>
          <a:p>
            <a:pPr marL="0" indent="0" algn="ctr">
              <a:buNone/>
            </a:pPr>
            <a:r>
              <a:rPr lang="de-CH" sz="1400" i="1" dirty="0"/>
              <a:t>Evaporator </a:t>
            </a:r>
            <a:r>
              <a:rPr lang="de-CH" sz="1400" i="1" dirty="0" err="1"/>
              <a:t>cross-section</a:t>
            </a:r>
            <a:endParaRPr lang="en-US" sz="1400" i="1" dirty="0"/>
          </a:p>
        </p:txBody>
      </p:sp>
      <p:sp>
        <p:nvSpPr>
          <p:cNvPr id="24" name="Textfeld 14">
            <a:extLst>
              <a:ext uri="{FF2B5EF4-FFF2-40B4-BE49-F238E27FC236}">
                <a16:creationId xmlns:a16="http://schemas.microsoft.com/office/drawing/2014/main" id="{EC53321D-40D2-5ED1-E469-5B6F0DCD9560}"/>
              </a:ext>
            </a:extLst>
          </p:cNvPr>
          <p:cNvSpPr txBox="1"/>
          <p:nvPr/>
        </p:nvSpPr>
        <p:spPr>
          <a:xfrm>
            <a:off x="8716600" y="6009767"/>
            <a:ext cx="3068031" cy="2532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de-DE"/>
            </a:defPPr>
            <a:lvl1pPr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None/>
              <a:tabLst/>
              <a:defRPr sz="1400"/>
            </a:lvl1pPr>
            <a:lvl2pPr marL="534988" marR="0" indent="-26828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  <a:tabLst/>
              <a:defRPr sz="2000"/>
            </a:lvl2pPr>
            <a:lvl3pPr marL="800100" marR="0" indent="-265113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  <a:tabLst/>
              <a:defRPr sz="2000"/>
            </a:lvl3pPr>
            <a:lvl4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4pPr>
            <a:lvl5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5pPr>
            <a:lvl6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</a:lvl7pPr>
            <a:lvl8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</a:lvl8pPr>
            <a:lvl9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</a:lvl9pPr>
          </a:lstStyle>
          <a:p>
            <a:r>
              <a:rPr lang="de-CH" i="1" dirty="0"/>
              <a:t>20-turn PHP</a:t>
            </a:r>
            <a:endParaRPr lang="en-US" i="1" dirty="0"/>
          </a:p>
        </p:txBody>
      </p:sp>
      <p:pic>
        <p:nvPicPr>
          <p:cNvPr id="26" name="Picture 25" descr="A measuring tape and copper pieces&#10;&#10;Description automatically generated">
            <a:extLst>
              <a:ext uri="{FF2B5EF4-FFF2-40B4-BE49-F238E27FC236}">
                <a16:creationId xmlns:a16="http://schemas.microsoft.com/office/drawing/2014/main" id="{3C1F7FA6-8C8C-777D-0771-A34D8579F4A1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10" b="12530"/>
          <a:stretch/>
        </p:blipFill>
        <p:spPr>
          <a:xfrm rot="5400000">
            <a:off x="7562603" y="2059530"/>
            <a:ext cx="5046937" cy="2738940"/>
          </a:xfrm>
          <a:prstGeom prst="rect">
            <a:avLst/>
          </a:prstGeom>
        </p:spPr>
      </p:pic>
      <p:sp>
        <p:nvSpPr>
          <p:cNvPr id="27" name="Textfeld 14">
            <a:extLst>
              <a:ext uri="{FF2B5EF4-FFF2-40B4-BE49-F238E27FC236}">
                <a16:creationId xmlns:a16="http://schemas.microsoft.com/office/drawing/2014/main" id="{A660C45F-50DD-5523-4738-6EB1F633117F}"/>
              </a:ext>
            </a:extLst>
          </p:cNvPr>
          <p:cNvSpPr txBox="1"/>
          <p:nvPr/>
        </p:nvSpPr>
        <p:spPr>
          <a:xfrm>
            <a:off x="9687540" y="1722136"/>
            <a:ext cx="1103921" cy="22618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ts val="0"/>
              </a:spcBef>
              <a:defRPr sz="1200" b="1" kern="1000" spc="30">
                <a:ea typeface="Source Sans Pro" panose="020B0503030403020204" pitchFamily="34" charset="0"/>
                <a:cs typeface="Franklin Gothic Book"/>
              </a:defRPr>
            </a:lvl1pPr>
          </a:lstStyle>
          <a:p>
            <a:r>
              <a:rPr lang="de-CH" dirty="0" err="1"/>
              <a:t>Condenser</a:t>
            </a:r>
            <a:endParaRPr lang="en-US" dirty="0"/>
          </a:p>
        </p:txBody>
      </p:sp>
      <p:sp>
        <p:nvSpPr>
          <p:cNvPr id="28" name="Textfeld 14">
            <a:extLst>
              <a:ext uri="{FF2B5EF4-FFF2-40B4-BE49-F238E27FC236}">
                <a16:creationId xmlns:a16="http://schemas.microsoft.com/office/drawing/2014/main" id="{2F4B2858-9EFC-E2D3-C79E-B3BC7DB665B5}"/>
              </a:ext>
            </a:extLst>
          </p:cNvPr>
          <p:cNvSpPr txBox="1"/>
          <p:nvPr/>
        </p:nvSpPr>
        <p:spPr>
          <a:xfrm>
            <a:off x="9717691" y="4672226"/>
            <a:ext cx="1085378" cy="436633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ts val="0"/>
              </a:spcBef>
              <a:defRPr sz="1200" b="1" kern="1000" spc="30">
                <a:ea typeface="Source Sans Pro" panose="020B0503030403020204" pitchFamily="34" charset="0"/>
                <a:cs typeface="Franklin Gothic Book"/>
              </a:defRPr>
            </a:lvl1pPr>
          </a:lstStyle>
          <a:p>
            <a:r>
              <a:rPr lang="de-CH" dirty="0"/>
              <a:t>Evaporator (</a:t>
            </a:r>
            <a:r>
              <a:rPr lang="de-CH" dirty="0" err="1"/>
              <a:t>lower</a:t>
            </a:r>
            <a:r>
              <a:rPr lang="de-CH" dirty="0"/>
              <a:t> half)</a:t>
            </a:r>
            <a:endParaRPr lang="en-US" dirty="0"/>
          </a:p>
        </p:txBody>
      </p:sp>
      <p:sp>
        <p:nvSpPr>
          <p:cNvPr id="29" name="Textfeld 14">
            <a:extLst>
              <a:ext uri="{FF2B5EF4-FFF2-40B4-BE49-F238E27FC236}">
                <a16:creationId xmlns:a16="http://schemas.microsoft.com/office/drawing/2014/main" id="{BE1D0D57-96BA-EB0E-004E-61887373BE92}"/>
              </a:ext>
            </a:extLst>
          </p:cNvPr>
          <p:cNvSpPr txBox="1"/>
          <p:nvPr/>
        </p:nvSpPr>
        <p:spPr>
          <a:xfrm>
            <a:off x="10609958" y="3368925"/>
            <a:ext cx="563737" cy="22856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ts val="0"/>
              </a:spcBef>
              <a:defRPr sz="1200" b="1" kern="1000" spc="30">
                <a:ea typeface="Source Sans Pro" panose="020B0503030403020204" pitchFamily="34" charset="0"/>
                <a:cs typeface="Franklin Gothic Book"/>
              </a:defRPr>
            </a:lvl1pPr>
          </a:lstStyle>
          <a:p>
            <a:r>
              <a:rPr lang="de-CH" dirty="0"/>
              <a:t>Pipes</a:t>
            </a:r>
            <a:endParaRPr lang="en-US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C72ECD-54CF-994F-069E-56898CD22179}"/>
              </a:ext>
            </a:extLst>
          </p:cNvPr>
          <p:cNvSpPr/>
          <p:nvPr/>
        </p:nvSpPr>
        <p:spPr>
          <a:xfrm rot="5400000">
            <a:off x="9880587" y="3132230"/>
            <a:ext cx="341695" cy="154026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60" tIns="71960" rIns="71960" bIns="71960" rtlCol="0" anchor="t"/>
          <a:lstStyle/>
          <a:p>
            <a:pPr algn="ctr" defTabSz="1218662">
              <a:lnSpc>
                <a:spcPct val="90000"/>
              </a:lnSpc>
              <a:spcAft>
                <a:spcPts val="300"/>
              </a:spcAft>
            </a:pPr>
            <a:endParaRPr lang="en-US" sz="1100" b="1" dirty="0">
              <a:solidFill>
                <a:srgbClr val="7F7F7F">
                  <a:lumMod val="50000"/>
                </a:srgbClr>
              </a:solidFill>
            </a:endParaRPr>
          </a:p>
        </p:txBody>
      </p:sp>
      <p:sp>
        <p:nvSpPr>
          <p:cNvPr id="31" name="Textfeld 14">
            <a:extLst>
              <a:ext uri="{FF2B5EF4-FFF2-40B4-BE49-F238E27FC236}">
                <a16:creationId xmlns:a16="http://schemas.microsoft.com/office/drawing/2014/main" id="{FF101102-C406-1AE6-C6F6-D9EC9DE31329}"/>
              </a:ext>
            </a:extLst>
          </p:cNvPr>
          <p:cNvSpPr txBox="1"/>
          <p:nvPr/>
        </p:nvSpPr>
        <p:spPr>
          <a:xfrm>
            <a:off x="9445153" y="3459689"/>
            <a:ext cx="924050" cy="4366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ts val="0"/>
              </a:spcBef>
              <a:defRPr sz="1200" b="1" kern="1000" spc="30">
                <a:ea typeface="Source Sans Pro" panose="020B0503030403020204" pitchFamily="34" charset="0"/>
                <a:cs typeface="Franklin Gothic Book"/>
              </a:defRPr>
            </a:lvl1pPr>
          </a:lstStyle>
          <a:p>
            <a:r>
              <a:rPr lang="de-CH" dirty="0" err="1"/>
              <a:t>Brazed</a:t>
            </a:r>
            <a:r>
              <a:rPr lang="de-CH" dirty="0"/>
              <a:t> </a:t>
            </a:r>
            <a:r>
              <a:rPr lang="de-CH" dirty="0" err="1"/>
              <a:t>connection</a:t>
            </a:r>
            <a:endParaRPr lang="en-US" dirty="0"/>
          </a:p>
        </p:txBody>
      </p:sp>
      <p:sp>
        <p:nvSpPr>
          <p:cNvPr id="36" name="Textfeld 14">
            <a:extLst>
              <a:ext uri="{FF2B5EF4-FFF2-40B4-BE49-F238E27FC236}">
                <a16:creationId xmlns:a16="http://schemas.microsoft.com/office/drawing/2014/main" id="{FD92D4BE-F14B-29FC-93FF-B20C21970360}"/>
              </a:ext>
            </a:extLst>
          </p:cNvPr>
          <p:cNvSpPr txBox="1"/>
          <p:nvPr/>
        </p:nvSpPr>
        <p:spPr>
          <a:xfrm>
            <a:off x="5061546" y="3091879"/>
            <a:ext cx="3616772" cy="6045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de-DE"/>
            </a:defPPr>
            <a:lvl1pPr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None/>
              <a:tabLst/>
              <a:defRPr sz="1400"/>
            </a:lvl1pPr>
            <a:lvl2pPr marL="534988" marR="0" indent="-26828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  <a:tabLst/>
              <a:defRPr sz="2000"/>
            </a:lvl2pPr>
            <a:lvl3pPr marL="800100" marR="0" indent="-265113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</a:buBlip>
              <a:tabLst/>
              <a:defRPr sz="2000"/>
            </a:lvl3pPr>
            <a:lvl4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4pPr>
            <a:lvl5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5pPr>
            <a:lvl6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</a:lvl7pPr>
            <a:lvl8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</a:lvl8pPr>
            <a:lvl9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CH" i="1" dirty="0"/>
              <a:t>Pipe </a:t>
            </a:r>
            <a:r>
              <a:rPr lang="de-CH" i="1" dirty="0" err="1"/>
              <a:t>cross-section</a:t>
            </a:r>
            <a:r>
              <a:rPr lang="de-CH" i="1" dirty="0"/>
              <a:t>, </a:t>
            </a:r>
            <a:r>
              <a:rPr lang="en-US" i="1" dirty="0"/>
              <a:t>courtesy of A. </a:t>
            </a:r>
            <a:r>
              <a:rPr lang="en-US" i="1" dirty="0" err="1"/>
              <a:t>Brem</a:t>
            </a:r>
            <a:r>
              <a:rPr lang="en-US" i="1" dirty="0"/>
              <a:t>, PSI</a:t>
            </a:r>
          </a:p>
        </p:txBody>
      </p:sp>
      <p:sp>
        <p:nvSpPr>
          <p:cNvPr id="38" name="Foliennummernplatzhalter 13">
            <a:extLst>
              <a:ext uri="{FF2B5EF4-FFF2-40B4-BE49-F238E27FC236}">
                <a16:creationId xmlns:a16="http://schemas.microsoft.com/office/drawing/2014/main" id="{F984861E-FDB6-B4A7-01A7-6458A38F0BB0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720080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3ADBC51-A762-815B-B0A0-1B700C1DE66A}"/>
              </a:ext>
            </a:extLst>
          </p:cNvPr>
          <p:cNvCxnSpPr/>
          <p:nvPr/>
        </p:nvCxnSpPr>
        <p:spPr>
          <a:xfrm>
            <a:off x="11280576" y="2564904"/>
            <a:ext cx="0" cy="180020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31941A-ABD0-8680-9590-83D7BF96DCA4}"/>
                  </a:ext>
                </a:extLst>
              </p:cNvPr>
              <p:cNvSpPr txBox="1"/>
              <p:nvPr/>
            </p:nvSpPr>
            <p:spPr>
              <a:xfrm>
                <a:off x="11386268" y="3150751"/>
                <a:ext cx="57606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2800" b="1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endParaRPr lang="de-CH" sz="28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31941A-ABD0-8680-9590-83D7BF96DC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6268" y="3150751"/>
                <a:ext cx="576061" cy="43088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2636A15-ACDD-69D9-258C-D240D57A6195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AEF8BF0-2BB5-B5B4-F36D-1CF59A8BF00E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</p:spTree>
    <p:extLst>
      <p:ext uri="{BB962C8B-B14F-4D97-AF65-F5344CB8AC3E}">
        <p14:creationId xmlns:p14="http://schemas.microsoft.com/office/powerpoint/2010/main" val="2328665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Outline</a:t>
            </a: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8370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553C922-F9BB-8665-5C0A-1C52C65B5359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61E4E95-57F6-EB15-8786-A189A44DD1CC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9" name="Tijdelijke aanduiding voor tekst 4">
            <a:extLst>
              <a:ext uri="{FF2B5EF4-FFF2-40B4-BE49-F238E27FC236}">
                <a16:creationId xmlns:a16="http://schemas.microsoft.com/office/drawing/2014/main" id="{7B284F69-3B5C-2CB5-3A61-6B51ED1F0F6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95261" y="764704"/>
            <a:ext cx="11096625" cy="416083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000" dirty="0"/>
              <a:t>Context and motivation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Pulsating heat pipes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Experimental set-up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Characterization</a:t>
            </a:r>
          </a:p>
          <a:p>
            <a:pPr>
              <a:lnSpc>
                <a:spcPct val="200000"/>
              </a:lnSpc>
            </a:pPr>
            <a:r>
              <a:rPr lang="en-US" dirty="0"/>
              <a:t>Model and visualization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Application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sz="2000" dirty="0"/>
              <a:t>Conclusion and outlook</a:t>
            </a: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4C1F35A1-D215-0E89-FF40-39FE2B3F1E93}"/>
              </a:ext>
            </a:extLst>
          </p:cNvPr>
          <p:cNvSpPr txBox="1"/>
          <p:nvPr/>
        </p:nvSpPr>
        <p:spPr>
          <a:xfrm>
            <a:off x="3898085" y="5882260"/>
            <a:ext cx="8132552" cy="2532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de-DE"/>
            </a:defPPr>
            <a:lvl1pPr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None/>
              <a:tabLst/>
              <a:defRPr sz="1400"/>
            </a:lvl1pPr>
            <a:lvl2pPr marL="534988" marR="0" indent="-26828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2pPr>
            <a:lvl3pPr marL="800100" marR="0" indent="-265113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3pPr>
            <a:lvl4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4pPr>
            <a:lvl5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5pPr>
            <a:lvl6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</a:lvl7pPr>
            <a:lvl8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</a:lvl8pPr>
            <a:lvl9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</a:lvl9pPr>
          </a:lstStyle>
          <a:p>
            <a:r>
              <a:rPr lang="de-CH" i="1" dirty="0" err="1"/>
              <a:t>Cryocooler-based</a:t>
            </a:r>
            <a:r>
              <a:rPr lang="de-CH" i="1" dirty="0"/>
              <a:t> </a:t>
            </a:r>
            <a:r>
              <a:rPr lang="de-CH" i="1" dirty="0" err="1"/>
              <a:t>test</a:t>
            </a:r>
            <a:r>
              <a:rPr lang="de-CH" i="1" dirty="0"/>
              <a:t> </a:t>
            </a:r>
            <a:r>
              <a:rPr lang="de-CH" i="1" dirty="0" err="1"/>
              <a:t>facility</a:t>
            </a:r>
            <a:r>
              <a:rPr lang="de-CH" i="1" dirty="0"/>
              <a:t> </a:t>
            </a:r>
            <a:r>
              <a:rPr lang="de-CH" i="1" dirty="0" err="1"/>
              <a:t>for</a:t>
            </a:r>
            <a:r>
              <a:rPr lang="de-CH" i="1" dirty="0"/>
              <a:t> </a:t>
            </a:r>
            <a:r>
              <a:rPr lang="de-CH" i="1" dirty="0" err="1"/>
              <a:t>superconducting</a:t>
            </a:r>
            <a:r>
              <a:rPr lang="de-CH" i="1" dirty="0"/>
              <a:t> </a:t>
            </a:r>
            <a:r>
              <a:rPr lang="de-CH" i="1" dirty="0" err="1"/>
              <a:t>magnets</a:t>
            </a:r>
            <a:r>
              <a:rPr lang="de-CH" i="1" dirty="0"/>
              <a:t> and </a:t>
            </a:r>
            <a:r>
              <a:rPr lang="de-CH" i="1" dirty="0" err="1"/>
              <a:t>advanced</a:t>
            </a:r>
            <a:r>
              <a:rPr lang="de-CH" i="1" dirty="0"/>
              <a:t> </a:t>
            </a:r>
            <a:r>
              <a:rPr lang="de-CH" i="1" dirty="0" err="1"/>
              <a:t>cryogenics</a:t>
            </a:r>
            <a:endParaRPr lang="en-US" i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A97631-1741-1AB6-2D1F-994A546E55E4}"/>
              </a:ext>
            </a:extLst>
          </p:cNvPr>
          <p:cNvSpPr/>
          <p:nvPr/>
        </p:nvSpPr>
        <p:spPr>
          <a:xfrm>
            <a:off x="289578" y="3140968"/>
            <a:ext cx="3240360" cy="299452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7C74A0-E990-B050-B3E6-526C34376749}"/>
              </a:ext>
            </a:extLst>
          </p:cNvPr>
          <p:cNvSpPr/>
          <p:nvPr/>
        </p:nvSpPr>
        <p:spPr>
          <a:xfrm>
            <a:off x="241887" y="722511"/>
            <a:ext cx="3240360" cy="149221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3643B-9C6E-15F1-EA7D-704B8BE498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60" t="13844" r="9453" b="4648"/>
          <a:stretch/>
        </p:blipFill>
        <p:spPr>
          <a:xfrm>
            <a:off x="4274334" y="980728"/>
            <a:ext cx="7478391" cy="480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386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iagram of a diagram of a machine&#10;&#10;Description automatically generated">
            <a:extLst>
              <a:ext uri="{FF2B5EF4-FFF2-40B4-BE49-F238E27FC236}">
                <a16:creationId xmlns:a16="http://schemas.microsoft.com/office/drawing/2014/main" id="{C96B28E2-3BEE-D8FC-65F2-1B630B1DAE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1526674"/>
            <a:ext cx="7890413" cy="377016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471" y="193913"/>
            <a:ext cx="7619745" cy="436633"/>
          </a:xfrm>
        </p:spPr>
        <p:txBody>
          <a:bodyPr/>
          <a:lstStyle/>
          <a:p>
            <a:r>
              <a:rPr lang="nl-NL" dirty="0"/>
              <a:t>Experimental set-up for PHP characterization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pic>
        <p:nvPicPr>
          <p:cNvPr id="18" name="Picture 17" descr="A room with several machines&#10;&#10;Description automatically generated with medium confidence">
            <a:extLst>
              <a:ext uri="{FF2B5EF4-FFF2-40B4-BE49-F238E27FC236}">
                <a16:creationId xmlns:a16="http://schemas.microsoft.com/office/drawing/2014/main" id="{76E118FE-C481-BA0D-628E-9676C442AA7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143000"/>
                    </a14:imgEffect>
                    <a14:imgEffect>
                      <a14:brightnessContrast bright="21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995"/>
          <a:stretch/>
        </p:blipFill>
        <p:spPr>
          <a:xfrm>
            <a:off x="64865" y="1340768"/>
            <a:ext cx="4158927" cy="407707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5C513D0-6853-740D-BD71-C848F7F0EBAA}"/>
              </a:ext>
            </a:extLst>
          </p:cNvPr>
          <p:cNvSpPr txBox="1"/>
          <p:nvPr/>
        </p:nvSpPr>
        <p:spPr>
          <a:xfrm>
            <a:off x="557271" y="1517693"/>
            <a:ext cx="576064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DAQ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7C7116-A9F7-540A-2F47-ED0FFB73F346}"/>
              </a:ext>
            </a:extLst>
          </p:cNvPr>
          <p:cNvSpPr txBox="1"/>
          <p:nvPr/>
        </p:nvSpPr>
        <p:spPr>
          <a:xfrm>
            <a:off x="2971946" y="4009826"/>
            <a:ext cx="108012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Cryostat</a:t>
            </a:r>
            <a:endParaRPr lang="de-CH" sz="20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C589573-76A2-5509-E3C3-A2BC0EE43032}"/>
              </a:ext>
            </a:extLst>
          </p:cNvPr>
          <p:cNvCxnSpPr>
            <a:cxnSpLocks/>
          </p:cNvCxnSpPr>
          <p:nvPr/>
        </p:nvCxnSpPr>
        <p:spPr>
          <a:xfrm flipH="1">
            <a:off x="701287" y="1825470"/>
            <a:ext cx="144016" cy="3452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CA7B9D0-A0D2-D3BE-F997-03D3C1197A00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2868868" y="3642818"/>
            <a:ext cx="636065" cy="3670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3325DE8-527B-AA65-636C-433EE69C9FE2}"/>
              </a:ext>
            </a:extLst>
          </p:cNvPr>
          <p:cNvSpPr txBox="1"/>
          <p:nvPr/>
        </p:nvSpPr>
        <p:spPr>
          <a:xfrm>
            <a:off x="2231159" y="5019054"/>
            <a:ext cx="1894985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Gas </a:t>
            </a:r>
            <a:r>
              <a:rPr lang="de-CH" sz="2000" dirty="0" err="1"/>
              <a:t>supply</a:t>
            </a:r>
            <a:r>
              <a:rPr lang="de-CH" sz="2000" dirty="0"/>
              <a:t> </a:t>
            </a:r>
            <a:r>
              <a:rPr lang="de-CH" sz="2000" dirty="0" err="1"/>
              <a:t>rack</a:t>
            </a:r>
            <a:endParaRPr lang="de-CH" sz="2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EA178C8-D285-6A8D-37E1-B070994834BC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2118450" y="3642818"/>
            <a:ext cx="1047793" cy="13762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0D9019F-45EF-0000-C2DA-DEEFADA0F939}"/>
              </a:ext>
            </a:extLst>
          </p:cNvPr>
          <p:cNvSpPr txBox="1"/>
          <p:nvPr/>
        </p:nvSpPr>
        <p:spPr>
          <a:xfrm>
            <a:off x="1359978" y="2284336"/>
            <a:ext cx="1453955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Mini gas </a:t>
            </a:r>
            <a:r>
              <a:rPr lang="de-CH" sz="2000" dirty="0" err="1"/>
              <a:t>rack</a:t>
            </a:r>
            <a:endParaRPr lang="de-CH" sz="20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C42F3FB-BBD9-68A8-EA99-BAD325115C69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2086956" y="2592113"/>
            <a:ext cx="329622" cy="26082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79E9490-0710-5592-75F3-CA6AE3571C96}"/>
              </a:ext>
            </a:extLst>
          </p:cNvPr>
          <p:cNvSpPr txBox="1"/>
          <p:nvPr/>
        </p:nvSpPr>
        <p:spPr>
          <a:xfrm>
            <a:off x="2285262" y="1451875"/>
            <a:ext cx="1406463" cy="615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Cryocooler</a:t>
            </a:r>
            <a:r>
              <a:rPr lang="de-CH" sz="2000" dirty="0"/>
              <a:t> RDK-415D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3075233-F0AA-EA2C-F8BD-9D46D3A6E6E3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2971946" y="2067428"/>
            <a:ext cx="16548" cy="8610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221AD73-F9C7-F5FE-D6C2-03EC3BD1F5DE}"/>
              </a:ext>
            </a:extLst>
          </p:cNvPr>
          <p:cNvSpPr txBox="1"/>
          <p:nvPr/>
        </p:nvSpPr>
        <p:spPr>
          <a:xfrm>
            <a:off x="3240281" y="2111279"/>
            <a:ext cx="982472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wire</a:t>
            </a:r>
            <a:r>
              <a:rPr lang="de-CH" sz="2000" dirty="0"/>
              <a:t> </a:t>
            </a:r>
            <a:r>
              <a:rPr lang="de-CH" sz="2000" dirty="0" err="1"/>
              <a:t>feed</a:t>
            </a:r>
            <a:r>
              <a:rPr lang="de-CH" sz="2000" dirty="0"/>
              <a:t>-</a:t>
            </a:r>
          </a:p>
          <a:p>
            <a:pPr algn="ctr"/>
            <a:r>
              <a:rPr lang="de-CH" sz="2000" dirty="0" err="1"/>
              <a:t>throughs</a:t>
            </a:r>
            <a:endParaRPr lang="de-CH" sz="20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10738D-AFC8-9641-2F71-657CA070C16C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3146507" y="2572944"/>
            <a:ext cx="93774" cy="1959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279A6C3-017F-7168-2A0A-C8FB13D57851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1FCBF86-A80E-DFB8-2FD6-DB9732BE45B9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</p:spTree>
    <p:extLst>
      <p:ext uri="{BB962C8B-B14F-4D97-AF65-F5344CB8AC3E}">
        <p14:creationId xmlns:p14="http://schemas.microsoft.com/office/powerpoint/2010/main" val="1782422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1B9E80-1BAD-B268-4F15-4EE3DC5E7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90" y="290600"/>
            <a:ext cx="11323079" cy="436633"/>
          </a:xfrm>
        </p:spPr>
        <p:txBody>
          <a:bodyPr/>
          <a:lstStyle/>
          <a:p>
            <a:r>
              <a:rPr lang="nl-NL" dirty="0"/>
              <a:t>Parametric study on neon PHP</a:t>
            </a:r>
            <a:endParaRPr lang="de-CH" dirty="0"/>
          </a:p>
        </p:txBody>
      </p:sp>
      <p:sp>
        <p:nvSpPr>
          <p:cNvPr id="11" name="Foliennummernplatzhalter 13">
            <a:extLst>
              <a:ext uri="{FF2B5EF4-FFF2-40B4-BE49-F238E27FC236}">
                <a16:creationId xmlns:a16="http://schemas.microsoft.com/office/drawing/2014/main" id="{FC9F5EF8-327F-60E6-DA27-3FF22E2B677B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A989D88-BF25-904B-2563-72B329C1B572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399F74C-5CD6-CDC1-D0F7-1608FEC9327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pic>
        <p:nvPicPr>
          <p:cNvPr id="29" name="Picture 28" descr="A close-up of a machine&#10;&#10;Description automatically generated">
            <a:extLst>
              <a:ext uri="{FF2B5EF4-FFF2-40B4-BE49-F238E27FC236}">
                <a16:creationId xmlns:a16="http://schemas.microsoft.com/office/drawing/2014/main" id="{3B823DBC-BA7D-6E81-963C-BD987FB1D3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752" y="1233769"/>
            <a:ext cx="1121810" cy="4726075"/>
          </a:xfrm>
          <a:prstGeom prst="rect">
            <a:avLst/>
          </a:prstGeom>
        </p:spPr>
      </p:pic>
      <p:pic>
        <p:nvPicPr>
          <p:cNvPr id="30" name="Picture 29" descr="A copper and silver metal device&#10;&#10;Description automatically generated with medium confidence">
            <a:extLst>
              <a:ext uri="{FF2B5EF4-FFF2-40B4-BE49-F238E27FC236}">
                <a16:creationId xmlns:a16="http://schemas.microsoft.com/office/drawing/2014/main" id="{8585940B-33BB-9B5D-7F9A-A9A192BC41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04"/>
          <a:stretch/>
        </p:blipFill>
        <p:spPr>
          <a:xfrm>
            <a:off x="6785110" y="1217781"/>
            <a:ext cx="1957882" cy="4758507"/>
          </a:xfrm>
          <a:prstGeom prst="rect">
            <a:avLst/>
          </a:prstGeom>
        </p:spPr>
      </p:pic>
      <p:pic>
        <p:nvPicPr>
          <p:cNvPr id="31" name="Picture 30" descr="A machine with copper wires and wires&#10;&#10;Description automatically generated">
            <a:extLst>
              <a:ext uri="{FF2B5EF4-FFF2-40B4-BE49-F238E27FC236}">
                <a16:creationId xmlns:a16="http://schemas.microsoft.com/office/drawing/2014/main" id="{07D4F867-9414-35D8-40F9-82D4FDAEDB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20" r="1697" b="17591"/>
          <a:stretch/>
        </p:blipFill>
        <p:spPr>
          <a:xfrm rot="5400000">
            <a:off x="8048080" y="2711179"/>
            <a:ext cx="4758506" cy="1771257"/>
          </a:xfrm>
          <a:prstGeom prst="rect">
            <a:avLst/>
          </a:prstGeom>
        </p:spPr>
      </p:pic>
      <p:sp>
        <p:nvSpPr>
          <p:cNvPr id="32" name="Tijdelijke aanduiding voor tekst 4">
            <a:extLst>
              <a:ext uri="{FF2B5EF4-FFF2-40B4-BE49-F238E27FC236}">
                <a16:creationId xmlns:a16="http://schemas.microsoft.com/office/drawing/2014/main" id="{4079FD9E-D31D-A835-DEEF-B5730730F16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22856" y="1213937"/>
            <a:ext cx="5478584" cy="4572105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Three configurations:</a:t>
            </a:r>
            <a:r>
              <a:rPr lang="en-US" dirty="0"/>
              <a:t>			</a:t>
            </a:r>
          </a:p>
          <a:p>
            <a:pPr marL="0" indent="0">
              <a:buNone/>
            </a:pPr>
            <a:r>
              <a:rPr lang="en-US" dirty="0"/>
              <a:t>10-turn PHP alone			</a:t>
            </a:r>
          </a:p>
          <a:p>
            <a:pPr marL="0" indent="0">
              <a:buNone/>
            </a:pPr>
            <a:r>
              <a:rPr lang="en-US" dirty="0"/>
              <a:t>20-turn PHP alone 	 </a:t>
            </a:r>
          </a:p>
          <a:p>
            <a:pPr marL="0" indent="0">
              <a:buNone/>
            </a:pPr>
            <a:r>
              <a:rPr lang="en-US" dirty="0"/>
              <a:t>2  x 10-turn PHP in parallel	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Parametric study: </a:t>
            </a: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/>
              <a:t>Heat load: 2.0 to 22.8 W	</a:t>
            </a:r>
            <a:endParaRPr lang="nl-NL" dirty="0"/>
          </a:p>
          <a:p>
            <a:pPr marL="0" indent="0">
              <a:buNone/>
            </a:pPr>
            <a:r>
              <a:rPr lang="en-US" dirty="0"/>
              <a:t>Filling ratio: 15 to 90 %</a:t>
            </a:r>
          </a:p>
          <a:p>
            <a:pPr marL="0" indent="0">
              <a:buNone/>
            </a:pPr>
            <a:r>
              <a:rPr lang="en-US" dirty="0"/>
              <a:t>Condenser temperature: 27 and 30 K</a:t>
            </a:r>
            <a:endParaRPr lang="nl-NL" dirty="0"/>
          </a:p>
          <a:p>
            <a:pPr marL="0" indent="0">
              <a:buNone/>
            </a:pPr>
            <a:r>
              <a:rPr lang="en-US" dirty="0"/>
              <a:t>Number of turns: 10 and 20</a:t>
            </a:r>
          </a:p>
          <a:p>
            <a:pPr marL="0" indent="0">
              <a:buNone/>
            </a:pPr>
            <a:endParaRPr lang="nl-NL" sz="1600" dirty="0"/>
          </a:p>
          <a:p>
            <a:pPr lvl="2" algn="just"/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97AC85-6E08-A722-E6DC-CB589A5468EB}"/>
              </a:ext>
            </a:extLst>
          </p:cNvPr>
          <p:cNvSpPr txBox="1"/>
          <p:nvPr/>
        </p:nvSpPr>
        <p:spPr>
          <a:xfrm>
            <a:off x="5052372" y="902059"/>
            <a:ext cx="10381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latin typeface="+mj-lt"/>
                <a:ea typeface="Source Sans Pro" panose="020B0503030403020204" pitchFamily="34" charset="0"/>
              </a:rPr>
              <a:t>10- turn</a:t>
            </a:r>
            <a:endParaRPr lang="en-US" dirty="0">
              <a:latin typeface="+mj-lt"/>
              <a:ea typeface="Source Sans Pro" panose="020B05030304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2729A7-C0CB-DC61-7BF7-D6AB5FF06192}"/>
              </a:ext>
            </a:extLst>
          </p:cNvPr>
          <p:cNvSpPr txBox="1"/>
          <p:nvPr/>
        </p:nvSpPr>
        <p:spPr>
          <a:xfrm>
            <a:off x="7208545" y="902059"/>
            <a:ext cx="10381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latin typeface="+mj-lt"/>
                <a:ea typeface="Source Sans Pro" panose="020B0503030403020204" pitchFamily="34" charset="0"/>
              </a:rPr>
              <a:t>20- turn</a:t>
            </a:r>
            <a:endParaRPr lang="en-US" dirty="0">
              <a:latin typeface="+mj-lt"/>
              <a:ea typeface="Source Sans Pro" panose="020B05030304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431FE0E-B26E-D3D3-D682-5261FDB3450F}"/>
              </a:ext>
            </a:extLst>
          </p:cNvPr>
          <p:cNvSpPr txBox="1"/>
          <p:nvPr/>
        </p:nvSpPr>
        <p:spPr>
          <a:xfrm>
            <a:off x="9756285" y="902059"/>
            <a:ext cx="13420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latin typeface="+mj-lt"/>
                <a:ea typeface="Source Sans Pro" panose="020B0503030403020204" pitchFamily="34" charset="0"/>
              </a:rPr>
              <a:t>2 x 10- turn</a:t>
            </a:r>
            <a:endParaRPr lang="en-US" dirty="0">
              <a:latin typeface="+mj-lt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928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Outline</a:t>
            </a: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8370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553C922-F9BB-8665-5C0A-1C52C65B5359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61E4E95-57F6-EB15-8786-A189A44DD1CC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9" name="Tijdelijke aanduiding voor tekst 4">
            <a:extLst>
              <a:ext uri="{FF2B5EF4-FFF2-40B4-BE49-F238E27FC236}">
                <a16:creationId xmlns:a16="http://schemas.microsoft.com/office/drawing/2014/main" id="{7B284F69-3B5C-2CB5-3A61-6B51ED1F0F6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95261" y="764704"/>
            <a:ext cx="11096625" cy="416083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000" dirty="0"/>
              <a:t>Context and motivation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Pulsating heat pipes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Experimental set-up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Characterization</a:t>
            </a:r>
          </a:p>
          <a:p>
            <a:pPr>
              <a:lnSpc>
                <a:spcPct val="200000"/>
              </a:lnSpc>
            </a:pPr>
            <a:r>
              <a:rPr lang="en-US" dirty="0"/>
              <a:t>Model and visualization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Application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sz="2000" dirty="0"/>
              <a:t>Conclusion and outlook</a:t>
            </a: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4C1F35A1-D215-0E89-FF40-39FE2B3F1E93}"/>
              </a:ext>
            </a:extLst>
          </p:cNvPr>
          <p:cNvSpPr txBox="1"/>
          <p:nvPr/>
        </p:nvSpPr>
        <p:spPr>
          <a:xfrm>
            <a:off x="3898085" y="5882260"/>
            <a:ext cx="8132552" cy="2532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de-DE"/>
            </a:defPPr>
            <a:lvl1pPr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None/>
              <a:tabLst/>
              <a:defRPr sz="1400"/>
            </a:lvl1pPr>
            <a:lvl2pPr marL="534988" marR="0" indent="-26828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2pPr>
            <a:lvl3pPr marL="800100" marR="0" indent="-265113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3pPr>
            <a:lvl4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4pPr>
            <a:lvl5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5pPr>
            <a:lvl6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</a:lvl7pPr>
            <a:lvl8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</a:lvl8pPr>
            <a:lvl9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</a:lvl9pPr>
          </a:lstStyle>
          <a:p>
            <a:r>
              <a:rPr lang="de-CH" i="1" dirty="0" err="1"/>
              <a:t>Cryocooler-based</a:t>
            </a:r>
            <a:r>
              <a:rPr lang="de-CH" i="1" dirty="0"/>
              <a:t> </a:t>
            </a:r>
            <a:r>
              <a:rPr lang="de-CH" i="1" dirty="0" err="1"/>
              <a:t>test</a:t>
            </a:r>
            <a:r>
              <a:rPr lang="de-CH" i="1" dirty="0"/>
              <a:t> </a:t>
            </a:r>
            <a:r>
              <a:rPr lang="de-CH" i="1" dirty="0" err="1"/>
              <a:t>facility</a:t>
            </a:r>
            <a:r>
              <a:rPr lang="de-CH" i="1" dirty="0"/>
              <a:t> </a:t>
            </a:r>
            <a:r>
              <a:rPr lang="de-CH" i="1" dirty="0" err="1"/>
              <a:t>for</a:t>
            </a:r>
            <a:r>
              <a:rPr lang="de-CH" i="1" dirty="0"/>
              <a:t> </a:t>
            </a:r>
            <a:r>
              <a:rPr lang="de-CH" i="1" dirty="0" err="1"/>
              <a:t>superconducting</a:t>
            </a:r>
            <a:r>
              <a:rPr lang="de-CH" i="1" dirty="0"/>
              <a:t> </a:t>
            </a:r>
            <a:r>
              <a:rPr lang="de-CH" i="1" dirty="0" err="1"/>
              <a:t>magnets</a:t>
            </a:r>
            <a:r>
              <a:rPr lang="de-CH" i="1" dirty="0"/>
              <a:t> and </a:t>
            </a:r>
            <a:r>
              <a:rPr lang="de-CH" i="1" dirty="0" err="1"/>
              <a:t>advanced</a:t>
            </a:r>
            <a:r>
              <a:rPr lang="de-CH" i="1" dirty="0"/>
              <a:t> </a:t>
            </a:r>
            <a:r>
              <a:rPr lang="de-CH" i="1" dirty="0" err="1"/>
              <a:t>cryogenics</a:t>
            </a:r>
            <a:endParaRPr lang="en-US" i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A97631-1741-1AB6-2D1F-994A546E55E4}"/>
              </a:ext>
            </a:extLst>
          </p:cNvPr>
          <p:cNvSpPr/>
          <p:nvPr/>
        </p:nvSpPr>
        <p:spPr>
          <a:xfrm>
            <a:off x="289578" y="4077071"/>
            <a:ext cx="3240360" cy="20584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7C74A0-E990-B050-B3E6-526C34376749}"/>
              </a:ext>
            </a:extLst>
          </p:cNvPr>
          <p:cNvSpPr/>
          <p:nvPr/>
        </p:nvSpPr>
        <p:spPr>
          <a:xfrm>
            <a:off x="241887" y="722511"/>
            <a:ext cx="3240360" cy="23464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D13432-ABEB-203A-7E10-5E1D88914A9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60" t="13844" r="9453" b="4648"/>
          <a:stretch/>
        </p:blipFill>
        <p:spPr>
          <a:xfrm>
            <a:off x="4274334" y="980728"/>
            <a:ext cx="7478391" cy="480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611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C4BB66-9ACE-C12D-727B-4E47597E38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422" y="1233216"/>
            <a:ext cx="8327370" cy="41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CDAC8E9-0BD1-E912-A120-466445668A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422" y="1233216"/>
            <a:ext cx="8327370" cy="41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47181D1-CD82-70F6-77D3-CA39BF377F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422" y="1233216"/>
            <a:ext cx="8327370" cy="414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388C05C-9C49-E420-DA68-6E9B6F9CED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422" y="1233216"/>
            <a:ext cx="8327370" cy="414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D4E1247-DD3F-4F47-CBAF-00D14109C3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422" y="1233216"/>
            <a:ext cx="8327370" cy="41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12632C7-4145-8A7A-DEE2-640AF99FBC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422" y="1233216"/>
            <a:ext cx="8327370" cy="4140000"/>
          </a:xfrm>
          <a:prstGeom prst="rect">
            <a:avLst/>
          </a:prstGeom>
        </p:spPr>
      </p:pic>
      <p:pic>
        <p:nvPicPr>
          <p:cNvPr id="25" name="Picture 24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0195091D-E816-4645-B965-9A6114D64F2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4000" contrast="6000"/>
                    </a14:imgEffect>
                  </a14:imgLayer>
                </a14:imgProps>
              </a:ext>
            </a:extLst>
          </a:blip>
          <a:srcRect t="27124" r="11493" b="18880"/>
          <a:stretch/>
        </p:blipFill>
        <p:spPr>
          <a:xfrm rot="5400000">
            <a:off x="-1218029" y="2606841"/>
            <a:ext cx="4649730" cy="189113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1BFDAB3-A713-0021-BEEE-8EA141D46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471" y="184055"/>
            <a:ext cx="11323079" cy="436633"/>
          </a:xfrm>
        </p:spPr>
        <p:txBody>
          <a:bodyPr/>
          <a:lstStyle/>
          <a:p>
            <a:r>
              <a:rPr lang="de-CH" dirty="0" err="1"/>
              <a:t>Exemplary</a:t>
            </a:r>
            <a:r>
              <a:rPr lang="de-CH" dirty="0"/>
              <a:t> </a:t>
            </a:r>
            <a:r>
              <a:rPr lang="de-CH" dirty="0" err="1"/>
              <a:t>cooldown</a:t>
            </a:r>
            <a:endParaRPr lang="de-CH" dirty="0"/>
          </a:p>
        </p:txBody>
      </p:sp>
      <p:sp>
        <p:nvSpPr>
          <p:cNvPr id="6" name="Textfeld 14">
            <a:extLst>
              <a:ext uri="{FF2B5EF4-FFF2-40B4-BE49-F238E27FC236}">
                <a16:creationId xmlns:a16="http://schemas.microsoft.com/office/drawing/2014/main" id="{E8EBAE3E-8951-06C4-135B-F0C81CC4B0F7}"/>
              </a:ext>
            </a:extLst>
          </p:cNvPr>
          <p:cNvSpPr txBox="1"/>
          <p:nvPr/>
        </p:nvSpPr>
        <p:spPr>
          <a:xfrm>
            <a:off x="1993020" y="2438132"/>
            <a:ext cx="1487050" cy="3009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Condenser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" name="Textfeld 14">
            <a:extLst>
              <a:ext uri="{FF2B5EF4-FFF2-40B4-BE49-F238E27FC236}">
                <a16:creationId xmlns:a16="http://schemas.microsoft.com/office/drawing/2014/main" id="{749D7F58-EF49-1E02-A12A-D7F0492D1A92}"/>
              </a:ext>
            </a:extLst>
          </p:cNvPr>
          <p:cNvSpPr txBox="1"/>
          <p:nvPr/>
        </p:nvSpPr>
        <p:spPr>
          <a:xfrm>
            <a:off x="1993022" y="3617491"/>
            <a:ext cx="1487050" cy="58103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PHP </a:t>
            </a:r>
            <a:r>
              <a:rPr lang="de-CH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tubes</a:t>
            </a:r>
            <a:endParaRPr lang="de-CH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(</a:t>
            </a:r>
            <a:r>
              <a:rPr lang="de-CH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adiabatic</a:t>
            </a:r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CH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part</a:t>
            </a:r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)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29581D2-00CE-3037-EF15-3F9AF376309A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1199456" y="3908010"/>
            <a:ext cx="793566" cy="0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FE9A59A-E498-12C3-E2B5-DB3038F44A4F}"/>
              </a:ext>
            </a:extLst>
          </p:cNvPr>
          <p:cNvCxnSpPr>
            <a:cxnSpLocks/>
          </p:cNvCxnSpPr>
          <p:nvPr/>
        </p:nvCxnSpPr>
        <p:spPr>
          <a:xfrm flipV="1">
            <a:off x="3485559" y="2161267"/>
            <a:ext cx="2416457" cy="1724694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293DD67-C524-177A-2017-E5FE39919AA4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1199456" y="3233585"/>
            <a:ext cx="793566" cy="674425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08A8AED-C3E8-63BA-7822-FEA6A1808A36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1199456" y="3908010"/>
            <a:ext cx="793566" cy="711117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75328AD-00A5-2CE3-B014-A15DED3994CC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3480072" y="2694677"/>
            <a:ext cx="1990888" cy="1213333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A7D037F-F4ED-5237-CBEB-1DE59BB43669}"/>
              </a:ext>
            </a:extLst>
          </p:cNvPr>
          <p:cNvCxnSpPr>
            <a:cxnSpLocks/>
          </p:cNvCxnSpPr>
          <p:nvPr/>
        </p:nvCxnSpPr>
        <p:spPr>
          <a:xfrm flipV="1">
            <a:off x="3457835" y="1943656"/>
            <a:ext cx="850554" cy="64060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CD507A-695E-2C5A-12D4-D9C949E18F7B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3480072" y="3386876"/>
            <a:ext cx="1553247" cy="521134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CCFB6EB-2120-5A8B-F6DF-20C195586207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1506098" y="2444937"/>
            <a:ext cx="486922" cy="14368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1FFC8D-5598-C3EE-1BB1-CF6094762FAE}"/>
              </a:ext>
            </a:extLst>
          </p:cNvPr>
          <p:cNvCxnSpPr>
            <a:cxnSpLocks/>
          </p:cNvCxnSpPr>
          <p:nvPr/>
        </p:nvCxnSpPr>
        <p:spPr>
          <a:xfrm flipV="1">
            <a:off x="3480070" y="2161267"/>
            <a:ext cx="2896968" cy="325820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5CD77DB-CF47-044E-2939-3E8739927901}"/>
              </a:ext>
            </a:extLst>
          </p:cNvPr>
          <p:cNvCxnSpPr>
            <a:cxnSpLocks/>
          </p:cNvCxnSpPr>
          <p:nvPr/>
        </p:nvCxnSpPr>
        <p:spPr>
          <a:xfrm flipH="1" flipV="1">
            <a:off x="1704130" y="5088090"/>
            <a:ext cx="288890" cy="33137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14">
            <a:extLst>
              <a:ext uri="{FF2B5EF4-FFF2-40B4-BE49-F238E27FC236}">
                <a16:creationId xmlns:a16="http://schemas.microsoft.com/office/drawing/2014/main" id="{4CF504D3-F81A-6C74-5D02-C66AFBF7A7B1}"/>
              </a:ext>
            </a:extLst>
          </p:cNvPr>
          <p:cNvSpPr txBox="1"/>
          <p:nvPr/>
        </p:nvSpPr>
        <p:spPr>
          <a:xfrm>
            <a:off x="1993020" y="5288154"/>
            <a:ext cx="1487050" cy="2818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Evaporator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Foliennummernplatzhalter 13">
            <a:extLst>
              <a:ext uri="{FF2B5EF4-FFF2-40B4-BE49-F238E27FC236}">
                <a16:creationId xmlns:a16="http://schemas.microsoft.com/office/drawing/2014/main" id="{B5B4AB33-0CD6-0375-0F7F-1108AD22BE84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3FFCAA8-F32D-43A5-11AB-B409A9DBBCE4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BF3DD96A-9D0D-E708-8103-816717DBB60D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</p:spTree>
    <p:extLst>
      <p:ext uri="{BB962C8B-B14F-4D97-AF65-F5344CB8AC3E}">
        <p14:creationId xmlns:p14="http://schemas.microsoft.com/office/powerpoint/2010/main" val="416105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3B2AF1E7-0961-0F90-F7EB-0FABDCB144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149" y="1549282"/>
            <a:ext cx="8104401" cy="3960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81B9E80-1BAD-B268-4F15-4EE3DC5E7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471" y="230014"/>
            <a:ext cx="11323079" cy="436633"/>
          </a:xfrm>
        </p:spPr>
        <p:txBody>
          <a:bodyPr/>
          <a:lstStyle/>
          <a:p>
            <a:r>
              <a:rPr lang="nl-NL" dirty="0"/>
              <a:t>Exemplary characterization</a:t>
            </a:r>
            <a:endParaRPr lang="de-CH" dirty="0"/>
          </a:p>
        </p:txBody>
      </p:sp>
      <p:sp>
        <p:nvSpPr>
          <p:cNvPr id="11" name="Foliennummernplatzhalter 13">
            <a:extLst>
              <a:ext uri="{FF2B5EF4-FFF2-40B4-BE49-F238E27FC236}">
                <a16:creationId xmlns:a16="http://schemas.microsoft.com/office/drawing/2014/main" id="{FC9F5EF8-327F-60E6-DA27-3FF22E2B677B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pic>
        <p:nvPicPr>
          <p:cNvPr id="12" name="Picture 11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98077217-71FF-D714-BA36-4EE8F5E925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4000" contrast="6000"/>
                    </a14:imgEffect>
                  </a14:imgLayer>
                </a14:imgProps>
              </a:ext>
            </a:extLst>
          </a:blip>
          <a:srcRect t="27124" r="11493" b="18880"/>
          <a:stretch/>
        </p:blipFill>
        <p:spPr>
          <a:xfrm rot="5400000">
            <a:off x="-1218029" y="2606841"/>
            <a:ext cx="4649730" cy="1891131"/>
          </a:xfrm>
          <a:prstGeom prst="rect">
            <a:avLst/>
          </a:prstGeom>
        </p:spPr>
      </p:pic>
      <p:sp>
        <p:nvSpPr>
          <p:cNvPr id="13" name="Textfeld 14">
            <a:extLst>
              <a:ext uri="{FF2B5EF4-FFF2-40B4-BE49-F238E27FC236}">
                <a16:creationId xmlns:a16="http://schemas.microsoft.com/office/drawing/2014/main" id="{2FEABD4B-9712-992F-03A2-01D42257DD04}"/>
              </a:ext>
            </a:extLst>
          </p:cNvPr>
          <p:cNvSpPr txBox="1"/>
          <p:nvPr/>
        </p:nvSpPr>
        <p:spPr>
          <a:xfrm>
            <a:off x="1993020" y="2438132"/>
            <a:ext cx="1487050" cy="3009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Condenser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005EDF68-7E4C-066B-98A7-FAC6699BC5D5}"/>
              </a:ext>
            </a:extLst>
          </p:cNvPr>
          <p:cNvSpPr txBox="1"/>
          <p:nvPr/>
        </p:nvSpPr>
        <p:spPr>
          <a:xfrm>
            <a:off x="1993022" y="3617491"/>
            <a:ext cx="1487050" cy="58103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PHP </a:t>
            </a:r>
            <a:r>
              <a:rPr lang="de-CH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tubes</a:t>
            </a:r>
            <a:endParaRPr lang="de-CH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(</a:t>
            </a:r>
            <a:r>
              <a:rPr lang="de-CH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adiabatic</a:t>
            </a:r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CH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part</a:t>
            </a:r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)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F68C32D-76CD-AAA2-339F-76E475114B18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1199456" y="3908010"/>
            <a:ext cx="793566" cy="0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0606B7C-4F5D-08D3-F6C6-B334FFC5C529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1199456" y="3233585"/>
            <a:ext cx="793566" cy="674425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BC7F754-0539-5FB9-2C5C-0CE8FE6C2CD6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1199456" y="3908010"/>
            <a:ext cx="793566" cy="711117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BFADF0A-BBF3-EB03-17A9-2F34CAFA09C7}"/>
              </a:ext>
            </a:extLst>
          </p:cNvPr>
          <p:cNvCxnSpPr>
            <a:cxnSpLocks/>
          </p:cNvCxnSpPr>
          <p:nvPr/>
        </p:nvCxnSpPr>
        <p:spPr>
          <a:xfrm>
            <a:off x="3457835" y="2584259"/>
            <a:ext cx="3263207" cy="142080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0C64499-60EB-A709-964D-578EF9E01067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3480072" y="3908010"/>
            <a:ext cx="1607816" cy="0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951A0DA-1611-8BB0-0E08-CB0BF3BCFC82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1506098" y="2444937"/>
            <a:ext cx="486922" cy="14368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07ECD09-0649-6F5A-4260-C742ED84C0C8}"/>
              </a:ext>
            </a:extLst>
          </p:cNvPr>
          <p:cNvCxnSpPr>
            <a:cxnSpLocks/>
          </p:cNvCxnSpPr>
          <p:nvPr/>
        </p:nvCxnSpPr>
        <p:spPr>
          <a:xfrm flipV="1">
            <a:off x="3480070" y="3717032"/>
            <a:ext cx="1990890" cy="170243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5144C01-290D-13A5-EF5E-B386AB2B0918}"/>
              </a:ext>
            </a:extLst>
          </p:cNvPr>
          <p:cNvCxnSpPr>
            <a:cxnSpLocks/>
          </p:cNvCxnSpPr>
          <p:nvPr/>
        </p:nvCxnSpPr>
        <p:spPr>
          <a:xfrm flipH="1" flipV="1">
            <a:off x="1704130" y="5088090"/>
            <a:ext cx="288890" cy="33137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14">
            <a:extLst>
              <a:ext uri="{FF2B5EF4-FFF2-40B4-BE49-F238E27FC236}">
                <a16:creationId xmlns:a16="http://schemas.microsoft.com/office/drawing/2014/main" id="{8998F2F7-5CD7-6048-8CC9-DB0ACE6018E9}"/>
              </a:ext>
            </a:extLst>
          </p:cNvPr>
          <p:cNvSpPr txBox="1"/>
          <p:nvPr/>
        </p:nvSpPr>
        <p:spPr>
          <a:xfrm>
            <a:off x="1993020" y="5288154"/>
            <a:ext cx="1487050" cy="2818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Evaporator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F6CD26C-2C69-E8B1-B497-0C2BBEFCA8D3}"/>
              </a:ext>
            </a:extLst>
          </p:cNvPr>
          <p:cNvCxnSpPr>
            <a:cxnSpLocks/>
          </p:cNvCxnSpPr>
          <p:nvPr/>
        </p:nvCxnSpPr>
        <p:spPr>
          <a:xfrm flipV="1">
            <a:off x="9850885" y="2996952"/>
            <a:ext cx="0" cy="1014377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727E61-560D-80C1-6C50-74ED20B77E95}"/>
                  </a:ext>
                </a:extLst>
              </p:cNvPr>
              <p:cNvSpPr txBox="1"/>
              <p:nvPr/>
            </p:nvSpPr>
            <p:spPr>
              <a:xfrm>
                <a:off x="9492323" y="3563143"/>
                <a:ext cx="3585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en-US" sz="1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727E61-560D-80C1-6C50-74ED20B77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2323" y="3563143"/>
                <a:ext cx="358562" cy="307777"/>
              </a:xfrm>
              <a:prstGeom prst="rect">
                <a:avLst/>
              </a:prstGeom>
              <a:blipFill>
                <a:blip r:embed="rId7"/>
                <a:stretch>
                  <a:fillRect r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7685F5C-EF96-7669-EDF2-73B313C7B256}"/>
                  </a:ext>
                </a:extLst>
              </p:cNvPr>
              <p:cNvSpPr txBox="1"/>
              <p:nvPr/>
            </p:nvSpPr>
            <p:spPr>
              <a:xfrm>
                <a:off x="6023992" y="5711027"/>
                <a:ext cx="1713252" cy="7539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400" b="1" i="1" smtClean="0"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nl-NL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US" sz="2400" b="1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𝐞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num>
                        <m:den>
                          <m:r>
                            <a:rPr lang="en-US" sz="2400" b="1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den>
                      </m:f>
                    </m:oMath>
                  </m:oMathPara>
                </a14:m>
                <a:endParaRPr lang="nl-NL" sz="24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7685F5C-EF96-7669-EDF2-73B313C7B2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992" y="5711027"/>
                <a:ext cx="1713252" cy="75392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257AFAF-DF75-7FFF-C8D5-098B12307460}"/>
              </a:ext>
            </a:extLst>
          </p:cNvPr>
          <p:cNvCxnSpPr>
            <a:cxnSpLocks/>
          </p:cNvCxnSpPr>
          <p:nvPr/>
        </p:nvCxnSpPr>
        <p:spPr>
          <a:xfrm>
            <a:off x="314920" y="3104964"/>
            <a:ext cx="0" cy="176419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7FC6E0A-6C6F-112C-1BD9-51FDA22D3E04}"/>
                  </a:ext>
                </a:extLst>
              </p:cNvPr>
              <p:cNvSpPr txBox="1"/>
              <p:nvPr/>
            </p:nvSpPr>
            <p:spPr>
              <a:xfrm>
                <a:off x="39961" y="3835999"/>
                <a:ext cx="576061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2000" b="1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endParaRPr lang="de-CH" sz="20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7FC6E0A-6C6F-112C-1BD9-51FDA22D3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1" y="3835999"/>
                <a:ext cx="576061" cy="307777"/>
              </a:xfrm>
              <a:prstGeom prst="rect">
                <a:avLst/>
              </a:prstGeom>
              <a:blipFill>
                <a:blip r:embed="rId9"/>
                <a:stretch>
                  <a:fillRect l="-31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EC6CEA3-5917-8B21-5D86-5D7387817735}"/>
                  </a:ext>
                </a:extLst>
              </p:cNvPr>
              <p:cNvSpPr txBox="1"/>
              <p:nvPr/>
            </p:nvSpPr>
            <p:spPr>
              <a:xfrm>
                <a:off x="3287688" y="1646923"/>
                <a:ext cx="1114661" cy="255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600" b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𝐞</m:t>
                              </m:r>
                            </m:sub>
                          </m:sSub>
                        </m:e>
                      </m:acc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nl-NL" sz="1400" b="1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EC6CEA3-5917-8B21-5D86-5D73878177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88" y="1646923"/>
                <a:ext cx="1114661" cy="255583"/>
              </a:xfrm>
              <a:prstGeom prst="rect">
                <a:avLst/>
              </a:prstGeom>
              <a:blipFill>
                <a:blip r:embed="rId10"/>
                <a:stretch>
                  <a:fillRect t="-11905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A989D88-BF25-904B-2563-72B329C1B572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399F74C-5CD6-CDC1-D0F7-1608FEC9327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5E277DC-DB15-6501-288B-231F95F6BD50}"/>
                  </a:ext>
                </a:extLst>
              </p:cNvPr>
              <p:cNvSpPr txBox="1"/>
              <p:nvPr/>
            </p:nvSpPr>
            <p:spPr>
              <a:xfrm>
                <a:off x="7695116" y="5729356"/>
                <a:ext cx="1713252" cy="7800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  <m:r>
                        <a:rPr lang="nl-NL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24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num>
                        <m:den>
                          <m:acc>
                            <m:accPr>
                              <m:chr m:val="̇"/>
                              <m:ctrlP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US" sz="2400" b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𝐞</m:t>
                                  </m:r>
                                </m:sub>
                              </m:sSub>
                            </m:e>
                          </m:acc>
                        </m:den>
                      </m:f>
                    </m:oMath>
                  </m:oMathPara>
                </a14:m>
                <a:endParaRPr lang="nl-NL" sz="2400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5E277DC-DB15-6501-288B-231F95F6B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5116" y="5729356"/>
                <a:ext cx="1713252" cy="78008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361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26" grpId="0"/>
      <p:bldP spid="28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Outline</a:t>
            </a: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8370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553C922-F9BB-8665-5C0A-1C52C65B5359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61E4E95-57F6-EB15-8786-A189A44DD1CC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9" name="Tijdelijke aanduiding voor tekst 4">
            <a:extLst>
              <a:ext uri="{FF2B5EF4-FFF2-40B4-BE49-F238E27FC236}">
                <a16:creationId xmlns:a16="http://schemas.microsoft.com/office/drawing/2014/main" id="{7B284F69-3B5C-2CB5-3A61-6B51ED1F0F6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95261" y="764704"/>
            <a:ext cx="11096625" cy="416083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000" dirty="0"/>
              <a:t>Context and motivation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Pulsating heat pipes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Experimental set-up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Characterization</a:t>
            </a:r>
          </a:p>
          <a:p>
            <a:pPr>
              <a:lnSpc>
                <a:spcPct val="200000"/>
              </a:lnSpc>
            </a:pPr>
            <a:r>
              <a:rPr lang="en-US" dirty="0"/>
              <a:t>Model and visualization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Application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sz="2000" dirty="0"/>
              <a:t>Conclusion and outlook</a:t>
            </a: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4C1F35A1-D215-0E89-FF40-39FE2B3F1E93}"/>
              </a:ext>
            </a:extLst>
          </p:cNvPr>
          <p:cNvSpPr txBox="1"/>
          <p:nvPr/>
        </p:nvSpPr>
        <p:spPr>
          <a:xfrm>
            <a:off x="3898085" y="5882260"/>
            <a:ext cx="8132552" cy="2532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de-DE"/>
            </a:defPPr>
            <a:lvl1pPr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None/>
              <a:tabLst/>
              <a:defRPr sz="1400"/>
            </a:lvl1pPr>
            <a:lvl2pPr marL="534988" marR="0" indent="-26828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2pPr>
            <a:lvl3pPr marL="800100" marR="0" indent="-265113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3pPr>
            <a:lvl4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4pPr>
            <a:lvl5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5pPr>
            <a:lvl6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</a:lvl7pPr>
            <a:lvl8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</a:lvl8pPr>
            <a:lvl9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</a:lvl9pPr>
          </a:lstStyle>
          <a:p>
            <a:r>
              <a:rPr lang="de-CH" i="1" dirty="0" err="1"/>
              <a:t>Cryocooler-based</a:t>
            </a:r>
            <a:r>
              <a:rPr lang="de-CH" i="1" dirty="0"/>
              <a:t> </a:t>
            </a:r>
            <a:r>
              <a:rPr lang="de-CH" i="1" dirty="0" err="1"/>
              <a:t>test</a:t>
            </a:r>
            <a:r>
              <a:rPr lang="de-CH" i="1" dirty="0"/>
              <a:t> </a:t>
            </a:r>
            <a:r>
              <a:rPr lang="de-CH" i="1" dirty="0" err="1"/>
              <a:t>facility</a:t>
            </a:r>
            <a:r>
              <a:rPr lang="de-CH" i="1" dirty="0"/>
              <a:t> </a:t>
            </a:r>
            <a:r>
              <a:rPr lang="de-CH" i="1" dirty="0" err="1"/>
              <a:t>for</a:t>
            </a:r>
            <a:r>
              <a:rPr lang="de-CH" i="1" dirty="0"/>
              <a:t> </a:t>
            </a:r>
            <a:r>
              <a:rPr lang="de-CH" i="1" dirty="0" err="1"/>
              <a:t>superconducting</a:t>
            </a:r>
            <a:r>
              <a:rPr lang="de-CH" i="1" dirty="0"/>
              <a:t> </a:t>
            </a:r>
            <a:r>
              <a:rPr lang="de-CH" i="1" dirty="0" err="1"/>
              <a:t>magnets</a:t>
            </a:r>
            <a:r>
              <a:rPr lang="de-CH" i="1" dirty="0"/>
              <a:t> and </a:t>
            </a:r>
            <a:r>
              <a:rPr lang="de-CH" i="1" dirty="0" err="1"/>
              <a:t>advanced</a:t>
            </a:r>
            <a:r>
              <a:rPr lang="de-CH" i="1" dirty="0"/>
              <a:t> </a:t>
            </a:r>
            <a:r>
              <a:rPr lang="de-CH" i="1" dirty="0" err="1"/>
              <a:t>cryogenics</a:t>
            </a:r>
            <a:endParaRPr lang="en-US" i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A97631-1741-1AB6-2D1F-994A546E55E4}"/>
              </a:ext>
            </a:extLst>
          </p:cNvPr>
          <p:cNvSpPr/>
          <p:nvPr/>
        </p:nvSpPr>
        <p:spPr>
          <a:xfrm>
            <a:off x="94189" y="1556792"/>
            <a:ext cx="3240360" cy="453650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B29BDD-2BD8-8A6E-C885-FE2A25D5E7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60" t="13844" r="9453" b="4648"/>
          <a:stretch/>
        </p:blipFill>
        <p:spPr>
          <a:xfrm>
            <a:off x="4274334" y="980728"/>
            <a:ext cx="7478391" cy="480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5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1B9E80-1BAD-B268-4F15-4EE3DC5E7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90" y="290600"/>
            <a:ext cx="11323079" cy="436633"/>
          </a:xfrm>
        </p:spPr>
        <p:txBody>
          <a:bodyPr/>
          <a:lstStyle/>
          <a:p>
            <a:r>
              <a:rPr lang="nl-NL" dirty="0"/>
              <a:t>Parametric study results</a:t>
            </a:r>
            <a:endParaRPr lang="de-CH" dirty="0"/>
          </a:p>
        </p:txBody>
      </p:sp>
      <p:sp>
        <p:nvSpPr>
          <p:cNvPr id="11" name="Foliennummernplatzhalter 13">
            <a:extLst>
              <a:ext uri="{FF2B5EF4-FFF2-40B4-BE49-F238E27FC236}">
                <a16:creationId xmlns:a16="http://schemas.microsoft.com/office/drawing/2014/main" id="{FC9F5EF8-327F-60E6-DA27-3FF22E2B677B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A989D88-BF25-904B-2563-72B329C1B572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399F74C-5CD6-CDC1-D0F7-1608FEC9327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pic>
        <p:nvPicPr>
          <p:cNvPr id="5" name="Picture 4" descr="A graph with blue lines and numbers&#10;&#10;Description automatically generated">
            <a:extLst>
              <a:ext uri="{FF2B5EF4-FFF2-40B4-BE49-F238E27FC236}">
                <a16:creationId xmlns:a16="http://schemas.microsoft.com/office/drawing/2014/main" id="{7E611E6A-9FA5-01AC-8BDE-A45AE978BE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45"/>
          <a:stretch/>
        </p:blipFill>
        <p:spPr>
          <a:xfrm>
            <a:off x="7977600" y="1551600"/>
            <a:ext cx="3889811" cy="2808865"/>
          </a:xfrm>
          <a:prstGeom prst="rect">
            <a:avLst/>
          </a:prstGeom>
        </p:spPr>
      </p:pic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DCE3C84-939D-493A-6E6E-3A496D6AE5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" t="65847" r="104" b="-20"/>
          <a:stretch/>
        </p:blipFill>
        <p:spPr>
          <a:xfrm>
            <a:off x="7977600" y="1551600"/>
            <a:ext cx="3888231" cy="2810432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778880A-4924-0CC4-A33E-E453C8DDE5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" t="65722" r="152" b="1522"/>
          <a:stretch/>
        </p:blipFill>
        <p:spPr>
          <a:xfrm>
            <a:off x="7977600" y="1551600"/>
            <a:ext cx="3889811" cy="2693871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4F8A297-B87A-8CD2-5F7F-2F037E70127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" t="65847" r="152" b="-20"/>
          <a:stretch/>
        </p:blipFill>
        <p:spPr>
          <a:xfrm>
            <a:off x="7977600" y="1551600"/>
            <a:ext cx="3889810" cy="2810432"/>
          </a:xfrm>
          <a:prstGeom prst="rect">
            <a:avLst/>
          </a:prstGeom>
        </p:spPr>
      </p:pic>
      <p:pic>
        <p:nvPicPr>
          <p:cNvPr id="12" name="Picture 11" descr="A graph with blue lines and numbers&#10;&#10;Description automatically generated">
            <a:extLst>
              <a:ext uri="{FF2B5EF4-FFF2-40B4-BE49-F238E27FC236}">
                <a16:creationId xmlns:a16="http://schemas.microsoft.com/office/drawing/2014/main" id="{AA719120-7415-2584-86B0-30072FBC1B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30" b="34114"/>
          <a:stretch/>
        </p:blipFill>
        <p:spPr>
          <a:xfrm>
            <a:off x="4163720" y="1555890"/>
            <a:ext cx="3814190" cy="2641500"/>
          </a:xfrm>
          <a:prstGeom prst="rect">
            <a:avLst/>
          </a:prstGeom>
        </p:spPr>
      </p:pic>
      <p:pic>
        <p:nvPicPr>
          <p:cNvPr id="13" name="Picture 1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0F71A59-9DAA-BACE-5138-E5E6896E4D2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" t="33130" r="-68" b="34114"/>
          <a:stretch/>
        </p:blipFill>
        <p:spPr>
          <a:xfrm>
            <a:off x="4165527" y="1555890"/>
            <a:ext cx="3812641" cy="2641500"/>
          </a:xfrm>
          <a:prstGeom prst="rect">
            <a:avLst/>
          </a:prstGeom>
        </p:spPr>
      </p:pic>
      <p:pic>
        <p:nvPicPr>
          <p:cNvPr id="14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30CA61F-CEE6-615F-4199-CBE7B5599D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" t="33130" r="-121" b="34114"/>
          <a:stretch/>
        </p:blipFill>
        <p:spPr>
          <a:xfrm>
            <a:off x="4165527" y="1555890"/>
            <a:ext cx="3814190" cy="2641500"/>
          </a:xfrm>
          <a:prstGeom prst="rect">
            <a:avLst/>
          </a:prstGeom>
        </p:spPr>
      </p:pic>
      <p:pic>
        <p:nvPicPr>
          <p:cNvPr id="15" name="Picture 1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3892C23-9966-1369-103F-F1405757AA5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" t="33130" r="-174" b="34114"/>
          <a:stretch/>
        </p:blipFill>
        <p:spPr>
          <a:xfrm>
            <a:off x="4165527" y="1555890"/>
            <a:ext cx="3814190" cy="2641500"/>
          </a:xfrm>
          <a:prstGeom prst="rect">
            <a:avLst/>
          </a:prstGeom>
        </p:spPr>
      </p:pic>
      <p:pic>
        <p:nvPicPr>
          <p:cNvPr id="16" name="Picture 15" descr="A graph with blue lines and numbers&#10;&#10;Description automatically generated">
            <a:extLst>
              <a:ext uri="{FF2B5EF4-FFF2-40B4-BE49-F238E27FC236}">
                <a16:creationId xmlns:a16="http://schemas.microsoft.com/office/drawing/2014/main" id="{3B602D73-1D7C-3E2D-38C1-3ECF129AB3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93"/>
          <a:stretch/>
        </p:blipFill>
        <p:spPr>
          <a:xfrm>
            <a:off x="331200" y="1555200"/>
            <a:ext cx="3832897" cy="2642400"/>
          </a:xfrm>
          <a:prstGeom prst="rect">
            <a:avLst/>
          </a:prstGeom>
        </p:spPr>
      </p:pic>
      <p:pic>
        <p:nvPicPr>
          <p:cNvPr id="17" name="Picture 1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CAF399E-71A0-9E80-8268-CF4FEEF665E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93"/>
          <a:stretch/>
        </p:blipFill>
        <p:spPr>
          <a:xfrm>
            <a:off x="331200" y="1555200"/>
            <a:ext cx="3834000" cy="2644235"/>
          </a:xfrm>
          <a:prstGeom prst="rect">
            <a:avLst/>
          </a:prstGeom>
        </p:spPr>
      </p:pic>
      <p:pic>
        <p:nvPicPr>
          <p:cNvPr id="18" name="Picture 1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709132C-1AC5-324A-02EE-611F99D664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93"/>
          <a:stretch/>
        </p:blipFill>
        <p:spPr>
          <a:xfrm>
            <a:off x="331200" y="1555200"/>
            <a:ext cx="3832897" cy="2642400"/>
          </a:xfrm>
          <a:prstGeom prst="rect">
            <a:avLst/>
          </a:prstGeom>
        </p:spPr>
      </p:pic>
      <p:pic>
        <p:nvPicPr>
          <p:cNvPr id="19" name="Picture 1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412A69E-7DDD-8E2B-1F0D-EA2E3A11733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93"/>
          <a:stretch/>
        </p:blipFill>
        <p:spPr>
          <a:xfrm>
            <a:off x="331200" y="1555200"/>
            <a:ext cx="3832897" cy="2642400"/>
          </a:xfrm>
          <a:prstGeom prst="rect">
            <a:avLst/>
          </a:prstGeom>
        </p:spPr>
      </p:pic>
      <p:pic>
        <p:nvPicPr>
          <p:cNvPr id="20" name="Picture 19" descr="A diagram of a graph&#10;&#10;Description automatically generated">
            <a:extLst>
              <a:ext uri="{FF2B5EF4-FFF2-40B4-BE49-F238E27FC236}">
                <a16:creationId xmlns:a16="http://schemas.microsoft.com/office/drawing/2014/main" id="{54AA41F6-2733-24F8-3589-8A21FC6C7B0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" t="65847" r="152" b="-20"/>
          <a:stretch/>
        </p:blipFill>
        <p:spPr>
          <a:xfrm>
            <a:off x="7977600" y="1551600"/>
            <a:ext cx="3889810" cy="2810432"/>
          </a:xfrm>
          <a:prstGeom prst="rect">
            <a:avLst/>
          </a:prstGeom>
        </p:spPr>
      </p:pic>
      <p:pic>
        <p:nvPicPr>
          <p:cNvPr id="21" name="Picture 20" descr="A diagram of a graph&#10;&#10;Description automatically generated">
            <a:extLst>
              <a:ext uri="{FF2B5EF4-FFF2-40B4-BE49-F238E27FC236}">
                <a16:creationId xmlns:a16="http://schemas.microsoft.com/office/drawing/2014/main" id="{745E75CE-020E-1ECD-B5A6-7C19E8B674C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17" b="34152"/>
          <a:stretch/>
        </p:blipFill>
        <p:spPr>
          <a:xfrm>
            <a:off x="4164118" y="1554990"/>
            <a:ext cx="3814189" cy="2639530"/>
          </a:xfrm>
          <a:prstGeom prst="rect">
            <a:avLst/>
          </a:prstGeom>
        </p:spPr>
      </p:pic>
      <p:pic>
        <p:nvPicPr>
          <p:cNvPr id="22" name="Picture 21" descr="A diagram of a graph&#10;&#10;Description automatically generated">
            <a:extLst>
              <a:ext uri="{FF2B5EF4-FFF2-40B4-BE49-F238E27FC236}">
                <a16:creationId xmlns:a16="http://schemas.microsoft.com/office/drawing/2014/main" id="{A308FEBA-BAD2-1FE9-D444-B655FB014EC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93"/>
          <a:stretch/>
        </p:blipFill>
        <p:spPr>
          <a:xfrm>
            <a:off x="331200" y="1555200"/>
            <a:ext cx="3832592" cy="2642190"/>
          </a:xfrm>
          <a:prstGeom prst="rect">
            <a:avLst/>
          </a:prstGeom>
        </p:spPr>
      </p:pic>
      <p:sp>
        <p:nvSpPr>
          <p:cNvPr id="23" name="Tijdelijke aanduiding voor tekst 2">
            <a:extLst>
              <a:ext uri="{FF2B5EF4-FFF2-40B4-BE49-F238E27FC236}">
                <a16:creationId xmlns:a16="http://schemas.microsoft.com/office/drawing/2014/main" id="{CC848875-4393-ACEF-108C-CCA57F199264}"/>
              </a:ext>
            </a:extLst>
          </p:cNvPr>
          <p:cNvSpPr txBox="1">
            <a:spLocks/>
          </p:cNvSpPr>
          <p:nvPr/>
        </p:nvSpPr>
        <p:spPr>
          <a:xfrm>
            <a:off x="528651" y="1045477"/>
            <a:ext cx="5785584" cy="216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/>
              <a:t>Thermal resistances</a:t>
            </a:r>
          </a:p>
        </p:txBody>
      </p:sp>
      <p:sp>
        <p:nvSpPr>
          <p:cNvPr id="24" name="Tijdelijke aanduiding voor tekst 2">
            <a:extLst>
              <a:ext uri="{FF2B5EF4-FFF2-40B4-BE49-F238E27FC236}">
                <a16:creationId xmlns:a16="http://schemas.microsoft.com/office/drawing/2014/main" id="{81929F60-F55F-DC3B-69C3-9742E5034E41}"/>
              </a:ext>
            </a:extLst>
          </p:cNvPr>
          <p:cNvSpPr txBox="1">
            <a:spLocks/>
          </p:cNvSpPr>
          <p:nvPr/>
        </p:nvSpPr>
        <p:spPr>
          <a:xfrm>
            <a:off x="637111" y="4852034"/>
            <a:ext cx="5785584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40000"/>
              <a:buFontTx/>
              <a:buNone/>
              <a:tabLst/>
              <a:defRPr sz="1600" b="0" i="0" kern="1200" cap="none" baseline="0">
                <a:ln w="1905">
                  <a:noFill/>
                  <a:miter lim="800000"/>
                </a:ln>
                <a:solidFill>
                  <a:srgbClr val="FF9900"/>
                </a:solidFill>
                <a:latin typeface="Source Sans Pro SemiBold" panose="020B0603030403020204" pitchFamily="34" charset="0"/>
                <a:ea typeface="+mn-ea"/>
                <a:cs typeface="+mn-cs"/>
              </a:defRPr>
            </a:lvl1pPr>
            <a:lvl2pPr marL="5349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tabLst/>
              <a:defRPr sz="160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800100" indent="-265113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tabLst/>
              <a:defRPr sz="1400" b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b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sz="2400" b="1" i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defRPr sz="2400" b="1" i="0" kern="1200">
                <a:solidFill>
                  <a:schemeClr val="accent4"/>
                </a:solidFill>
                <a:latin typeface="Source Sans Pro" panose="020B0503030403020204" pitchFamily="34" charset="0"/>
                <a:ea typeface="+mn-ea"/>
                <a:cs typeface="+mn-cs"/>
              </a:defRPr>
            </a:lvl6pPr>
            <a:lvl7pPr marL="266700" indent="-2667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80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7pPr>
            <a:lvl8pPr marL="266700" indent="-2667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tabLst/>
              <a:defRPr sz="1800" b="0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Calibri" panose="020F0502020204030204" pitchFamily="34" charset="0"/>
              <a:buNone/>
              <a:tabLst/>
              <a:defRPr sz="2400" b="0" i="1" kern="1200">
                <a:solidFill>
                  <a:schemeClr val="accent1"/>
                </a:solidFill>
                <a:latin typeface="Source Sans Pro" panose="020B0503030403020204" pitchFamily="34" charset="0"/>
                <a:ea typeface="+mn-ea"/>
                <a:cs typeface="+mn-cs"/>
              </a:defRPr>
            </a:lvl9pPr>
          </a:lstStyle>
          <a:p>
            <a:r>
              <a:rPr lang="nl-NL" sz="1800" b="1" dirty="0">
                <a:solidFill>
                  <a:schemeClr val="tx1"/>
                </a:solidFill>
                <a:latin typeface="+mn-lt"/>
              </a:rPr>
              <a:t>Optimum parameters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237930-04B6-CB19-6540-42D7E31D85FB}"/>
              </a:ext>
            </a:extLst>
          </p:cNvPr>
          <p:cNvSpPr txBox="1"/>
          <p:nvPr/>
        </p:nvSpPr>
        <p:spPr>
          <a:xfrm>
            <a:off x="251766" y="4487156"/>
            <a:ext cx="11820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Thermal resistance in function of the heat load at different condenser temperatures and filling ratios for; (a) the 5-turn PHP, (b) the 10-turn PHP and (c) the two 5-turn PHPs in parallel.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F5A95BD-F03E-B92A-2684-5B0BA3A97BD6}"/>
              </a:ext>
            </a:extLst>
          </p:cNvPr>
          <p:cNvSpPr txBox="1"/>
          <p:nvPr/>
        </p:nvSpPr>
        <p:spPr>
          <a:xfrm>
            <a:off x="566179" y="5310471"/>
            <a:ext cx="11059642" cy="9848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66700" marR="0" lvl="0" indent="-2667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tabLst/>
              <a:defRPr/>
            </a:pP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2x10-turn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in parallel,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filling ratio of 35 %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and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condenser temperature of 27 K</a:t>
            </a:r>
          </a:p>
          <a:p>
            <a:pPr marL="266700" marR="0" lvl="0" indent="-266700" algn="l" defTabSz="914400" rtl="0" eaLnBrk="1" fontAlgn="auto" latinLnBrk="0" hangingPunct="1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tabLst/>
              <a:defRPr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These conditions lead to the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lowest evaporator temperatures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with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thermal resistances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ranging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from 0.15 to 0.29 K.W</a:t>
            </a:r>
            <a:r>
              <a:rPr lang="en-US" sz="1600" b="1" baseline="30000" dirty="0">
                <a:solidFill>
                  <a:schemeClr val="tx1"/>
                </a:solidFill>
                <a:ea typeface="Source Sans Pro" panose="020B0503030403020204" pitchFamily="34" charset="0"/>
              </a:rPr>
              <a:t>-1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, while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no dry-out phenomena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occur in the input heat load range tested</a:t>
            </a:r>
          </a:p>
        </p:txBody>
      </p:sp>
      <p:pic>
        <p:nvPicPr>
          <p:cNvPr id="27" name="Picture 26" descr="A graph with blue lines and numbers&#10;&#10;Description automatically generated">
            <a:extLst>
              <a:ext uri="{FF2B5EF4-FFF2-40B4-BE49-F238E27FC236}">
                <a16:creationId xmlns:a16="http://schemas.microsoft.com/office/drawing/2014/main" id="{758129E5-E7D3-BFDE-1745-1524D8C9B2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24" b="137"/>
          <a:stretch/>
        </p:blipFill>
        <p:spPr>
          <a:xfrm>
            <a:off x="4138394" y="4160432"/>
            <a:ext cx="3889811" cy="200553"/>
          </a:xfrm>
          <a:prstGeom prst="rect">
            <a:avLst/>
          </a:prstGeom>
        </p:spPr>
      </p:pic>
      <p:pic>
        <p:nvPicPr>
          <p:cNvPr id="28" name="Picture 27" descr="A graph with blue lines and numbers&#10;&#10;Description automatically generated">
            <a:extLst>
              <a:ext uri="{FF2B5EF4-FFF2-40B4-BE49-F238E27FC236}">
                <a16:creationId xmlns:a16="http://schemas.microsoft.com/office/drawing/2014/main" id="{8E64EC80-B77D-A8CD-D2A5-5FD02549BE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" t="97424" b="137"/>
          <a:stretch/>
        </p:blipFill>
        <p:spPr>
          <a:xfrm>
            <a:off x="331128" y="4160432"/>
            <a:ext cx="3857939" cy="200553"/>
          </a:xfrm>
          <a:prstGeom prst="rect">
            <a:avLst/>
          </a:prstGeom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A61BE8A1-E0DF-1E40-B1B7-111FBBF8E3B5}"/>
              </a:ext>
            </a:extLst>
          </p:cNvPr>
          <p:cNvSpPr/>
          <p:nvPr/>
        </p:nvSpPr>
        <p:spPr>
          <a:xfrm>
            <a:off x="1804988" y="1604961"/>
            <a:ext cx="171450" cy="15716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60" tIns="71960" rIns="71960" bIns="71960" rtlCol="0" anchor="t"/>
          <a:lstStyle/>
          <a:p>
            <a:pPr algn="ctr" defTabSz="1218662">
              <a:lnSpc>
                <a:spcPct val="90000"/>
              </a:lnSpc>
              <a:spcAft>
                <a:spcPts val="300"/>
              </a:spcAft>
            </a:pPr>
            <a:endParaRPr lang="en-US" sz="1100" b="1" dirty="0">
              <a:solidFill>
                <a:srgbClr val="7F7F7F">
                  <a:lumMod val="50000"/>
                </a:srgbClr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72346DD-AAB1-B136-5D8A-52EFF56EB8E3}"/>
              </a:ext>
            </a:extLst>
          </p:cNvPr>
          <p:cNvSpPr/>
          <p:nvPr/>
        </p:nvSpPr>
        <p:spPr>
          <a:xfrm>
            <a:off x="1804988" y="2555383"/>
            <a:ext cx="171450" cy="15716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60" tIns="71960" rIns="71960" bIns="71960" rtlCol="0" anchor="t"/>
          <a:lstStyle/>
          <a:p>
            <a:pPr algn="ctr" defTabSz="1218662">
              <a:lnSpc>
                <a:spcPct val="90000"/>
              </a:lnSpc>
              <a:spcAft>
                <a:spcPts val="300"/>
              </a:spcAft>
            </a:pPr>
            <a:endParaRPr lang="en-US" sz="1100" b="1" dirty="0">
              <a:solidFill>
                <a:srgbClr val="7F7F7F">
                  <a:lumMod val="50000"/>
                </a:srgbClr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B1C9F27-71CC-5666-C86A-8CC92CFD69C7}"/>
              </a:ext>
            </a:extLst>
          </p:cNvPr>
          <p:cNvSpPr/>
          <p:nvPr/>
        </p:nvSpPr>
        <p:spPr>
          <a:xfrm>
            <a:off x="6208715" y="2746713"/>
            <a:ext cx="171450" cy="15716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60" tIns="71960" rIns="71960" bIns="71960" rtlCol="0" anchor="t"/>
          <a:lstStyle/>
          <a:p>
            <a:pPr algn="ctr" defTabSz="1218662">
              <a:lnSpc>
                <a:spcPct val="90000"/>
              </a:lnSpc>
              <a:spcAft>
                <a:spcPts val="300"/>
              </a:spcAft>
            </a:pPr>
            <a:endParaRPr lang="en-US" sz="1100" b="1" dirty="0">
              <a:solidFill>
                <a:srgbClr val="7F7F7F">
                  <a:lumMod val="50000"/>
                </a:srgbClr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66F6270-13D1-E69A-12A6-6D594CA86C2F}"/>
              </a:ext>
            </a:extLst>
          </p:cNvPr>
          <p:cNvSpPr/>
          <p:nvPr/>
        </p:nvSpPr>
        <p:spPr>
          <a:xfrm>
            <a:off x="6208715" y="3066979"/>
            <a:ext cx="171450" cy="15716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60" tIns="71960" rIns="71960" bIns="71960" rtlCol="0" anchor="t"/>
          <a:lstStyle/>
          <a:p>
            <a:pPr algn="ctr" defTabSz="1218662">
              <a:lnSpc>
                <a:spcPct val="90000"/>
              </a:lnSpc>
              <a:spcAft>
                <a:spcPts val="300"/>
              </a:spcAft>
            </a:pPr>
            <a:endParaRPr lang="en-US" sz="1100" b="1" dirty="0">
              <a:solidFill>
                <a:srgbClr val="7F7F7F">
                  <a:lumMod val="50000"/>
                </a:srgbClr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495A5EF-9A8C-1989-ACA2-77343078BAA0}"/>
              </a:ext>
            </a:extLst>
          </p:cNvPr>
          <p:cNvSpPr/>
          <p:nvPr/>
        </p:nvSpPr>
        <p:spPr>
          <a:xfrm>
            <a:off x="9739992" y="3467100"/>
            <a:ext cx="171450" cy="15716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60" tIns="71960" rIns="71960" bIns="71960" rtlCol="0" anchor="t"/>
          <a:lstStyle/>
          <a:p>
            <a:pPr algn="ctr" defTabSz="1218662">
              <a:lnSpc>
                <a:spcPct val="90000"/>
              </a:lnSpc>
              <a:spcAft>
                <a:spcPts val="300"/>
              </a:spcAft>
            </a:pPr>
            <a:endParaRPr lang="en-US" sz="1100" b="1" dirty="0">
              <a:solidFill>
                <a:srgbClr val="7F7F7F">
                  <a:lumMod val="50000"/>
                </a:srgbClr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B2E25D4-7A7B-212C-7505-AAEEF462C9E2}"/>
              </a:ext>
            </a:extLst>
          </p:cNvPr>
          <p:cNvSpPr/>
          <p:nvPr/>
        </p:nvSpPr>
        <p:spPr>
          <a:xfrm>
            <a:off x="9432017" y="3590925"/>
            <a:ext cx="171450" cy="15716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960" tIns="71960" rIns="71960" bIns="71960" rtlCol="0" anchor="t"/>
          <a:lstStyle/>
          <a:p>
            <a:pPr algn="ctr" defTabSz="1218662">
              <a:lnSpc>
                <a:spcPct val="90000"/>
              </a:lnSpc>
              <a:spcAft>
                <a:spcPts val="300"/>
              </a:spcAft>
            </a:pPr>
            <a:endParaRPr lang="en-US" sz="1100" b="1" dirty="0">
              <a:solidFill>
                <a:srgbClr val="7F7F7F">
                  <a:lumMod val="50000"/>
                </a:srgb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77FA64E-5A93-107F-614D-AAEA3EC19543}"/>
              </a:ext>
            </a:extLst>
          </p:cNvPr>
          <p:cNvSpPr txBox="1"/>
          <p:nvPr/>
        </p:nvSpPr>
        <p:spPr>
          <a:xfrm>
            <a:off x="1068853" y="1492886"/>
            <a:ext cx="853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Dry-out</a:t>
            </a:r>
          </a:p>
        </p:txBody>
      </p:sp>
    </p:spTree>
    <p:extLst>
      <p:ext uri="{BB962C8B-B14F-4D97-AF65-F5344CB8AC3E}">
        <p14:creationId xmlns:p14="http://schemas.microsoft.com/office/powerpoint/2010/main" val="383782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3">
            <a:extLst>
              <a:ext uri="{FF2B5EF4-FFF2-40B4-BE49-F238E27FC236}">
                <a16:creationId xmlns:a16="http://schemas.microsoft.com/office/drawing/2014/main" id="{FC9F5EF8-327F-60E6-DA27-3FF22E2B677B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A989D88-BF25-904B-2563-72B329C1B572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30" name="Title 2">
            <a:extLst>
              <a:ext uri="{FF2B5EF4-FFF2-40B4-BE49-F238E27FC236}">
                <a16:creationId xmlns:a16="http://schemas.microsoft.com/office/drawing/2014/main" id="{99074E2A-4EDA-E861-3E79-F326B0B5B21F}"/>
              </a:ext>
            </a:extLst>
          </p:cNvPr>
          <p:cNvSpPr txBox="1">
            <a:spLocks/>
          </p:cNvSpPr>
          <p:nvPr/>
        </p:nvSpPr>
        <p:spPr>
          <a:xfrm>
            <a:off x="605569" y="290600"/>
            <a:ext cx="11323079" cy="43663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Parametric study results</a:t>
            </a:r>
            <a:endParaRPr lang="de-CH" dirty="0"/>
          </a:p>
        </p:txBody>
      </p:sp>
      <p:sp>
        <p:nvSpPr>
          <p:cNvPr id="31" name="Tijdelijke aanduiding voor tekst 2">
            <a:extLst>
              <a:ext uri="{FF2B5EF4-FFF2-40B4-BE49-F238E27FC236}">
                <a16:creationId xmlns:a16="http://schemas.microsoft.com/office/drawing/2014/main" id="{258A36B0-74E4-B855-ACFE-5D49D9246E9C}"/>
              </a:ext>
            </a:extLst>
          </p:cNvPr>
          <p:cNvSpPr txBox="1">
            <a:spLocks/>
          </p:cNvSpPr>
          <p:nvPr/>
        </p:nvSpPr>
        <p:spPr>
          <a:xfrm>
            <a:off x="499845" y="838299"/>
            <a:ext cx="5785584" cy="216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/>
              <a:t>Frequency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77984B-58A4-CE5E-3AF1-22E89707B167}"/>
              </a:ext>
            </a:extLst>
          </p:cNvPr>
          <p:cNvSpPr txBox="1"/>
          <p:nvPr/>
        </p:nvSpPr>
        <p:spPr>
          <a:xfrm>
            <a:off x="496301" y="1381365"/>
            <a:ext cx="7610602" cy="51860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Aim: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Determine the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dominant frequency of oscillation motion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using the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pressure signal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obtained at each pseudo-steady state. </a:t>
            </a:r>
          </a:p>
          <a:p>
            <a:endParaRPr lang="en-US" sz="11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Method: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Calculate the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continuous wavelet transform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and the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wavelet power spectrum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of the sample period using </a:t>
            </a:r>
            <a:r>
              <a:rPr lang="en-US" sz="1600" dirty="0" err="1">
                <a:solidFill>
                  <a:schemeClr val="tx1"/>
                </a:solidFill>
                <a:ea typeface="Source Sans Pro" panose="020B0503030403020204" pitchFamily="34" charset="0"/>
              </a:rPr>
              <a:t>Matlab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software.</a:t>
            </a:r>
          </a:p>
          <a:p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4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2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0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9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Main result: High dominant frequencies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and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low thermal resistances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measured at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35 and 55 % of filling ratios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support the assumption of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enhanced sensible heat transfer due to greater fluid movement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in these conditions.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ED44BB7-ED43-19CB-3550-C04026232348}"/>
              </a:ext>
            </a:extLst>
          </p:cNvPr>
          <p:cNvSpPr txBox="1"/>
          <p:nvPr/>
        </p:nvSpPr>
        <p:spPr>
          <a:xfrm>
            <a:off x="8106903" y="5837257"/>
            <a:ext cx="411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Dominant frequency of pressure signal in function of the heat load at different condenser temperatures and filling ratios for; (a) the 10-turn PHP and (b) the two 5-turn PHPs in parallel.</a:t>
            </a:r>
          </a:p>
        </p:txBody>
      </p:sp>
      <p:pic>
        <p:nvPicPr>
          <p:cNvPr id="34" name="Picture 3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D578976-EDD1-2C13-EE91-0AB9E7011C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136325"/>
            <a:ext cx="3486593" cy="5678166"/>
          </a:xfrm>
          <a:prstGeom prst="rect">
            <a:avLst/>
          </a:prstGeom>
        </p:spPr>
      </p:pic>
      <p:pic>
        <p:nvPicPr>
          <p:cNvPr id="35" name="Picture 34" descr="A collage of different types of sound waves&#10;&#10;Description automatically generated">
            <a:extLst>
              <a:ext uri="{FF2B5EF4-FFF2-40B4-BE49-F238E27FC236}">
                <a16:creationId xmlns:a16="http://schemas.microsoft.com/office/drawing/2014/main" id="{F8A05F55-D5DA-A8A0-F8BB-A526224DB4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22"/>
          <a:stretch/>
        </p:blipFill>
        <p:spPr>
          <a:xfrm>
            <a:off x="1546488" y="2636912"/>
            <a:ext cx="5510228" cy="301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6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3">
            <a:extLst>
              <a:ext uri="{FF2B5EF4-FFF2-40B4-BE49-F238E27FC236}">
                <a16:creationId xmlns:a16="http://schemas.microsoft.com/office/drawing/2014/main" id="{FC9F5EF8-327F-60E6-DA27-3FF22E2B677B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A989D88-BF25-904B-2563-72B329C1B572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399F74C-5CD6-CDC1-D0F7-1608FEC9327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91E61D42-ED12-2FD1-B2A7-991A8B452B75}"/>
              </a:ext>
            </a:extLst>
          </p:cNvPr>
          <p:cNvSpPr txBox="1">
            <a:spLocks/>
          </p:cNvSpPr>
          <p:nvPr/>
        </p:nvSpPr>
        <p:spPr>
          <a:xfrm>
            <a:off x="623890" y="290600"/>
            <a:ext cx="11323079" cy="43663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Parametric study results</a:t>
            </a:r>
            <a:endParaRPr lang="de-CH" dirty="0"/>
          </a:p>
        </p:txBody>
      </p:sp>
      <p:pic>
        <p:nvPicPr>
          <p:cNvPr id="27" name="Picture 2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F5B1C96D-72DD-A21D-0135-DED7DCCE37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763" y="115536"/>
            <a:ext cx="3017740" cy="574101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510B468-C192-AEF6-FF0A-CEC3393CBCB8}"/>
              </a:ext>
            </a:extLst>
          </p:cNvPr>
          <p:cNvSpPr txBox="1"/>
          <p:nvPr/>
        </p:nvSpPr>
        <p:spPr>
          <a:xfrm>
            <a:off x="8736163" y="5835868"/>
            <a:ext cx="323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Comparison between the power-law correlation results and those of the experiments.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A3DE02-86A2-785F-A847-F7B52582227E}"/>
              </a:ext>
            </a:extLst>
          </p:cNvPr>
          <p:cNvSpPr txBox="1"/>
          <p:nvPr/>
        </p:nvSpPr>
        <p:spPr>
          <a:xfrm>
            <a:off x="546238" y="1438092"/>
            <a:ext cx="8116970" cy="10002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An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empirical correlation for the heat transfer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is determined using the appropriate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dimensionless numbers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and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139 experimental data points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obtained from the individual characterizations of the 10-and 20-turn PHPs.</a:t>
            </a:r>
          </a:p>
          <a:p>
            <a:endParaRPr lang="en-US" sz="1100" dirty="0">
              <a:solidFill>
                <a:srgbClr val="090B47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D16A52C-7CA1-22C3-CDAC-C7536306F3C3}"/>
                  </a:ext>
                </a:extLst>
              </p:cNvPr>
              <p:cNvSpPr txBox="1"/>
              <p:nvPr/>
            </p:nvSpPr>
            <p:spPr>
              <a:xfrm>
                <a:off x="466262" y="5232226"/>
                <a:ext cx="8287546" cy="86107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The </a:t>
                </a:r>
                <a:r>
                  <a:rPr lang="en-US" sz="1600" b="1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average standard deviation </a:t>
                </a:r>
                <a:r>
                  <a:rPr lang="en-US" sz="1600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of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𝑲𝒖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</m:ctrlPr>
                      </m:acc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ource Sans Pro" panose="020B0503030403020204" pitchFamily="34" charset="0"/>
                          </a:rPr>
                          <m:t>𝒒</m:t>
                        </m:r>
                      </m:e>
                    </m:acc>
                    <m:r>
                      <a:rPr lang="en-US" sz="16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are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 about </a:t>
                </a:r>
                <a:r>
                  <a:rPr lang="en-US" sz="1600" b="1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10.5 %</a:t>
                </a:r>
                <a:r>
                  <a:rPr lang="en-US" sz="1600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 </a:t>
                </a:r>
                <a:r>
                  <a:rPr lang="en-US" sz="1600" b="1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where 93.5 % of deviations are within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Source Sans Pro" panose="020B0503030403020204" pitchFamily="34" charset="0"/>
                      </a:rPr>
                      <m:t>±</m:t>
                    </m:r>
                  </m:oMath>
                </a14:m>
                <a:r>
                  <a:rPr lang="en-US" sz="1600" b="1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30 %</a:t>
                </a:r>
                <a:r>
                  <a:rPr lang="en-US" sz="1600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.</a:t>
                </a:r>
                <a:r>
                  <a:rPr lang="en-US" sz="1600" b="1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 </a:t>
                </a:r>
                <a:r>
                  <a:rPr lang="en-US" sz="1600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It seems that </a:t>
                </a:r>
                <a:r>
                  <a:rPr lang="en-US" sz="1600" b="1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the correlation can reasonably predict the input heat flux </a:t>
                </a:r>
                <a:r>
                  <a:rPr lang="en-US" sz="1600" dirty="0">
                    <a:solidFill>
                      <a:schemeClr val="tx1"/>
                    </a:solidFill>
                    <a:ea typeface="Source Sans Pro" panose="020B0503030403020204" pitchFamily="34" charset="0"/>
                  </a:rPr>
                  <a:t>for the different condenser temperatures, filling ratios and turn numbers. 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D16A52C-7CA1-22C3-CDAC-C7536306F3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262" y="5232226"/>
                <a:ext cx="8287546" cy="861070"/>
              </a:xfrm>
              <a:prstGeom prst="rect">
                <a:avLst/>
              </a:prstGeom>
              <a:blipFill>
                <a:blip r:embed="rId4"/>
                <a:stretch>
                  <a:fillRect l="-368" t="-2113" b="-422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EC6C8AD-10CE-C012-0E93-881F30E43E1B}"/>
                  </a:ext>
                </a:extLst>
              </p:cNvPr>
              <p:cNvSpPr txBox="1"/>
              <p:nvPr/>
            </p:nvSpPr>
            <p:spPr>
              <a:xfrm>
                <a:off x="563907" y="2398854"/>
                <a:ext cx="2498157" cy="76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𝐾𝑢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lv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v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𝑔</m:t>
                                          </m:r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4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l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4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ρ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4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v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4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v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0.25</m:t>
                                  </m:r>
                                </m:sup>
                              </m:sSup>
                            </m:den>
                          </m:f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EC6C8AD-10CE-C012-0E93-881F30E43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907" y="2398854"/>
                <a:ext cx="2498157" cy="762388"/>
              </a:xfrm>
              <a:prstGeom prst="rect">
                <a:avLst/>
              </a:prstGeom>
              <a:blipFill>
                <a:blip r:embed="rId5"/>
                <a:stretch>
                  <a:fillRect b="-2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C6A0F1B-A185-D11E-976C-ED0AA51E1DCF}"/>
                  </a:ext>
                </a:extLst>
              </p:cNvPr>
              <p:cNvSpPr txBox="1"/>
              <p:nvPr/>
            </p:nvSpPr>
            <p:spPr>
              <a:xfrm>
                <a:off x="4129059" y="2352329"/>
                <a:ext cx="1931437" cy="569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C6A0F1B-A185-D11E-976C-ED0AA51E1D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9059" y="2352329"/>
                <a:ext cx="1931437" cy="56983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C2F8A1C7-F809-ECD8-52F5-9C6305DAF075}"/>
              </a:ext>
            </a:extLst>
          </p:cNvPr>
          <p:cNvSpPr txBox="1"/>
          <p:nvPr/>
        </p:nvSpPr>
        <p:spPr>
          <a:xfrm>
            <a:off x="3250544" y="2467970"/>
            <a:ext cx="74590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90B47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F75A6A-6884-B3B3-1C12-538B51E9E6EA}"/>
              </a:ext>
            </a:extLst>
          </p:cNvPr>
          <p:cNvSpPr txBox="1"/>
          <p:nvPr/>
        </p:nvSpPr>
        <p:spPr>
          <a:xfrm>
            <a:off x="541514" y="3371180"/>
            <a:ext cx="836279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The </a:t>
            </a:r>
            <a:r>
              <a:rPr lang="en-US" sz="1600" dirty="0" err="1">
                <a:solidFill>
                  <a:schemeClr val="tx1"/>
                </a:solidFill>
                <a:ea typeface="Source Sans Pro" panose="020B0503030403020204" pitchFamily="34" charset="0"/>
              </a:rPr>
              <a:t>Kutateladze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number can be expressed following an exponential relationship</a:t>
            </a:r>
            <a:r>
              <a:rPr lang="en-US" sz="1600" dirty="0">
                <a:solidFill>
                  <a:srgbClr val="090B47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72205F8-1124-3133-CCE7-0AE2383728F4}"/>
                  </a:ext>
                </a:extLst>
              </p:cNvPr>
              <p:cNvSpPr txBox="1"/>
              <p:nvPr/>
            </p:nvSpPr>
            <p:spPr>
              <a:xfrm>
                <a:off x="541514" y="3860604"/>
                <a:ext cx="7834342" cy="3157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𝑲𝒖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𝟔𝟕𝟖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𝟏𝟐</m:t>
                          </m:r>
                        </m:sup>
                      </m:sSup>
                      <m:r>
                        <a:rPr lang="en-US" sz="1400" b="1" i="1">
                          <a:latin typeface="Cambria Math" panose="02040503050406030204" pitchFamily="18" charset="0"/>
                        </a:rPr>
                        <m:t>𝑲</m:t>
                      </m:r>
                      <m:sSup>
                        <m:sSupPr>
                          <m:ctrlPr>
                            <a:rPr lang="en-US" sz="1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𝟎𝟗𝟓</m:t>
                          </m:r>
                        </m:sup>
                      </m:sSup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1" i="1">
                          <a:latin typeface="Cambria Math" panose="02040503050406030204" pitchFamily="18" charset="0"/>
                        </a:rPr>
                        <m:t>𝑱</m:t>
                      </m:r>
                      <m:sSup>
                        <m:sSupPr>
                          <m:ctrlPr>
                            <a:rPr lang="en-US" sz="1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1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1" i="1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sz="1400" b="1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𝟏𝟒𝟐</m:t>
                          </m:r>
                        </m:sup>
                      </m:sSup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𝑷𝒓</m:t>
                      </m:r>
                      <m:sSup>
                        <m:sSup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0" baseline="-25000" smtClean="0">
                              <a:latin typeface="Cambria Math" panose="02040503050406030204" pitchFamily="18" charset="0"/>
                            </a:rPr>
                            <m:t>𝐥</m:t>
                          </m:r>
                        </m:e>
                        <m:sup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𝟏𝟐𝟖</m:t>
                          </m:r>
                        </m:sup>
                      </m:sSup>
                      <m:r>
                        <a:rPr lang="en-US" sz="1400" b="1" i="1">
                          <a:latin typeface="Cambria Math" panose="02040503050406030204" pitchFamily="18" charset="0"/>
                        </a:rPr>
                        <m:t>𝑩</m:t>
                      </m:r>
                      <m:sSup>
                        <m:sSupPr>
                          <m:ctrlPr>
                            <a:rPr lang="en-US" sz="1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𝒐</m:t>
                          </m:r>
                        </m:e>
                        <m:sup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𝟑𝟎𝟕</m:t>
                          </m:r>
                        </m:sup>
                      </m:sSup>
                      <m:sSup>
                        <m:sSupPr>
                          <m:ctrlPr>
                            <a:rPr lang="en-US" sz="1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p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𝟒𝟐𝟔</m:t>
                          </m:r>
                        </m:sup>
                      </m:sSup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72205F8-1124-3133-CCE7-0AE2383728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514" y="3860604"/>
                <a:ext cx="7834342" cy="315792"/>
              </a:xfrm>
              <a:prstGeom prst="rect">
                <a:avLst/>
              </a:prstGeom>
              <a:blipFill>
                <a:blip r:embed="rId7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5D6843DB-BA69-F6F2-9E96-8F8BDAABA663}"/>
              </a:ext>
            </a:extLst>
          </p:cNvPr>
          <p:cNvSpPr txBox="1"/>
          <p:nvPr/>
        </p:nvSpPr>
        <p:spPr>
          <a:xfrm>
            <a:off x="541514" y="4562712"/>
            <a:ext cx="74590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90B47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where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C3D6DCD-3198-ABE2-7936-A0500671BF29}"/>
                  </a:ext>
                </a:extLst>
              </p:cNvPr>
              <p:cNvSpPr txBox="1"/>
              <p:nvPr/>
            </p:nvSpPr>
            <p:spPr>
              <a:xfrm>
                <a:off x="1287418" y="4443427"/>
                <a:ext cx="1270860" cy="600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sSubSup>
                            <m:sSub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C3D6DCD-3198-ABE2-7936-A0500671BF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7418" y="4443427"/>
                <a:ext cx="1270860" cy="60010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FD9A248-D604-EDD6-EFC0-338B31A00D42}"/>
                  </a:ext>
                </a:extLst>
              </p:cNvPr>
              <p:cNvSpPr txBox="1"/>
              <p:nvPr/>
            </p:nvSpPr>
            <p:spPr>
              <a:xfrm>
                <a:off x="4345500" y="4455890"/>
                <a:ext cx="1606022" cy="568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𝑃𝑟</m:t>
                      </m:r>
                      <m:r>
                        <m:rPr>
                          <m:sty m:val="p"/>
                        </m:rPr>
                        <a:rPr lang="en-US" sz="1400" i="0" baseline="-2500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FD9A248-D604-EDD6-EFC0-338B31A00D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5500" y="4455890"/>
                <a:ext cx="1606022" cy="56810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B2BA232-D0E3-1E48-4845-9EEBB89A41EE}"/>
                  </a:ext>
                </a:extLst>
              </p:cNvPr>
              <p:cNvSpPr txBox="1"/>
              <p:nvPr/>
            </p:nvSpPr>
            <p:spPr>
              <a:xfrm>
                <a:off x="2648878" y="4451530"/>
                <a:ext cx="1606022" cy="572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𝐽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𝐹𝑅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lv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𝐹𝑅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B2BA232-D0E3-1E48-4845-9EEBB89A41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878" y="4451530"/>
                <a:ext cx="1606022" cy="57246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B40AF0-B714-373D-7698-5E9B05756EC6}"/>
                  </a:ext>
                </a:extLst>
              </p:cNvPr>
              <p:cNvSpPr txBox="1"/>
              <p:nvPr/>
            </p:nvSpPr>
            <p:spPr>
              <a:xfrm>
                <a:off x="5503950" y="4482531"/>
                <a:ext cx="2140384" cy="510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𝐵𝑜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𝑟h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v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B40AF0-B714-373D-7698-5E9B05756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950" y="4482531"/>
                <a:ext cx="2140384" cy="51046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ijdelijke aanduiding voor tekst 2">
            <a:extLst>
              <a:ext uri="{FF2B5EF4-FFF2-40B4-BE49-F238E27FC236}">
                <a16:creationId xmlns:a16="http://schemas.microsoft.com/office/drawing/2014/main" id="{35A019E6-AE0A-8F20-5556-54EDC733FB38}"/>
              </a:ext>
            </a:extLst>
          </p:cNvPr>
          <p:cNvSpPr txBox="1">
            <a:spLocks/>
          </p:cNvSpPr>
          <p:nvPr/>
        </p:nvSpPr>
        <p:spPr>
          <a:xfrm>
            <a:off x="541514" y="929677"/>
            <a:ext cx="5785584" cy="216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/>
              <a:t>Correlation</a:t>
            </a:r>
          </a:p>
        </p:txBody>
      </p:sp>
    </p:spTree>
    <p:extLst>
      <p:ext uri="{BB962C8B-B14F-4D97-AF65-F5344CB8AC3E}">
        <p14:creationId xmlns:p14="http://schemas.microsoft.com/office/powerpoint/2010/main" val="3636590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Outline</a:t>
            </a: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8370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553C922-F9BB-8665-5C0A-1C52C65B5359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61E4E95-57F6-EB15-8786-A189A44DD1CC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9" name="Tijdelijke aanduiding voor tekst 4">
            <a:extLst>
              <a:ext uri="{FF2B5EF4-FFF2-40B4-BE49-F238E27FC236}">
                <a16:creationId xmlns:a16="http://schemas.microsoft.com/office/drawing/2014/main" id="{7B284F69-3B5C-2CB5-3A61-6B51ED1F0F6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95261" y="764704"/>
            <a:ext cx="11096625" cy="416083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000" dirty="0"/>
              <a:t>Context and motivation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Pulsating heat pipes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Experimental set-up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Characterization</a:t>
            </a:r>
          </a:p>
          <a:p>
            <a:pPr>
              <a:lnSpc>
                <a:spcPct val="200000"/>
              </a:lnSpc>
            </a:pPr>
            <a:r>
              <a:rPr lang="en-US" dirty="0"/>
              <a:t>Model and visualization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Application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sz="2000" dirty="0"/>
              <a:t>Conclusion and outlook</a:t>
            </a: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4C1F35A1-D215-0E89-FF40-39FE2B3F1E93}"/>
              </a:ext>
            </a:extLst>
          </p:cNvPr>
          <p:cNvSpPr txBox="1"/>
          <p:nvPr/>
        </p:nvSpPr>
        <p:spPr>
          <a:xfrm>
            <a:off x="3898085" y="5882260"/>
            <a:ext cx="8132552" cy="2532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de-DE"/>
            </a:defPPr>
            <a:lvl1pPr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None/>
              <a:tabLst/>
              <a:defRPr sz="1400"/>
            </a:lvl1pPr>
            <a:lvl2pPr marL="534988" marR="0" indent="-26828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2pPr>
            <a:lvl3pPr marL="800100" marR="0" indent="-265113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3pPr>
            <a:lvl4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4pPr>
            <a:lvl5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5pPr>
            <a:lvl6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</a:lvl7pPr>
            <a:lvl8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</a:lvl8pPr>
            <a:lvl9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</a:lvl9pPr>
          </a:lstStyle>
          <a:p>
            <a:r>
              <a:rPr lang="de-CH" i="1" dirty="0" err="1"/>
              <a:t>Cryocooler-based</a:t>
            </a:r>
            <a:r>
              <a:rPr lang="de-CH" i="1" dirty="0"/>
              <a:t> </a:t>
            </a:r>
            <a:r>
              <a:rPr lang="de-CH" i="1" dirty="0" err="1"/>
              <a:t>test</a:t>
            </a:r>
            <a:r>
              <a:rPr lang="de-CH" i="1" dirty="0"/>
              <a:t> </a:t>
            </a:r>
            <a:r>
              <a:rPr lang="de-CH" i="1" dirty="0" err="1"/>
              <a:t>facility</a:t>
            </a:r>
            <a:r>
              <a:rPr lang="de-CH" i="1" dirty="0"/>
              <a:t> </a:t>
            </a:r>
            <a:r>
              <a:rPr lang="de-CH" i="1" dirty="0" err="1"/>
              <a:t>for</a:t>
            </a:r>
            <a:r>
              <a:rPr lang="de-CH" i="1" dirty="0"/>
              <a:t> </a:t>
            </a:r>
            <a:r>
              <a:rPr lang="de-CH" i="1" dirty="0" err="1"/>
              <a:t>superconducting</a:t>
            </a:r>
            <a:r>
              <a:rPr lang="de-CH" i="1" dirty="0"/>
              <a:t> </a:t>
            </a:r>
            <a:r>
              <a:rPr lang="de-CH" i="1" dirty="0" err="1"/>
              <a:t>magnets</a:t>
            </a:r>
            <a:r>
              <a:rPr lang="de-CH" i="1" dirty="0"/>
              <a:t> and </a:t>
            </a:r>
            <a:r>
              <a:rPr lang="de-CH" i="1" dirty="0" err="1"/>
              <a:t>advanced</a:t>
            </a:r>
            <a:r>
              <a:rPr lang="de-CH" i="1" dirty="0"/>
              <a:t> </a:t>
            </a:r>
            <a:r>
              <a:rPr lang="de-CH" i="1" dirty="0" err="1"/>
              <a:t>cryogenics</a:t>
            </a:r>
            <a:endParaRPr lang="en-US" i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A97631-1741-1AB6-2D1F-994A546E55E4}"/>
              </a:ext>
            </a:extLst>
          </p:cNvPr>
          <p:cNvSpPr/>
          <p:nvPr/>
        </p:nvSpPr>
        <p:spPr>
          <a:xfrm>
            <a:off x="289578" y="4725143"/>
            <a:ext cx="3240360" cy="141034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7C74A0-E990-B050-B3E6-526C34376749}"/>
              </a:ext>
            </a:extLst>
          </p:cNvPr>
          <p:cNvSpPr/>
          <p:nvPr/>
        </p:nvSpPr>
        <p:spPr>
          <a:xfrm>
            <a:off x="241887" y="722511"/>
            <a:ext cx="3240360" cy="30459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DEC73E-C615-3031-2439-6FB2DDDBB55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60" t="13844" r="9453" b="4648"/>
          <a:stretch/>
        </p:blipFill>
        <p:spPr>
          <a:xfrm>
            <a:off x="4274334" y="980728"/>
            <a:ext cx="7478391" cy="480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512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Neon PHP modelling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CB924BC-2EB8-9BB7-4DDA-7AFE745949D3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E06A992-2485-FD16-7D24-F710227327D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A49984-46BA-A198-371C-A6DD843D7D90}"/>
              </a:ext>
            </a:extLst>
          </p:cNvPr>
          <p:cNvSpPr txBox="1"/>
          <p:nvPr/>
        </p:nvSpPr>
        <p:spPr>
          <a:xfrm>
            <a:off x="589049" y="5605342"/>
            <a:ext cx="437604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Collaboration with experts from CNRS/IUSTI on two-phase flow CFD modelling</a:t>
            </a:r>
            <a:endParaRPr lang="en-US" sz="1600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algn="ctr"/>
            <a:endParaRPr lang="en-US" sz="1600" b="1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6DACBD-1A4D-5B74-7F7C-47BFBA62EC71}"/>
              </a:ext>
            </a:extLst>
          </p:cNvPr>
          <p:cNvSpPr txBox="1"/>
          <p:nvPr/>
        </p:nvSpPr>
        <p:spPr>
          <a:xfrm>
            <a:off x="3203" y="4457804"/>
            <a:ext cx="5168138" cy="4940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dirty="0" err="1">
                <a:solidFill>
                  <a:srgbClr val="000000"/>
                </a:solidFill>
              </a:rPr>
              <a:t>CryoPHP</a:t>
            </a:r>
            <a:r>
              <a:rPr lang="en-US" sz="1600" dirty="0">
                <a:solidFill>
                  <a:srgbClr val="000000"/>
                </a:solidFill>
              </a:rPr>
              <a:t> numerically studied since 2017: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dirty="0">
                <a:solidFill>
                  <a:srgbClr val="000000"/>
                </a:solidFill>
              </a:rPr>
              <a:t> only 12 papers and 1 PhD manuscript on the subject but </a:t>
            </a:r>
            <a:r>
              <a:rPr lang="en-US" sz="1600" b="1" dirty="0">
                <a:solidFill>
                  <a:srgbClr val="000000"/>
                </a:solidFill>
              </a:rPr>
              <a:t>no publication on neon PHP modelling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78F95F-0FA4-E82E-206D-CC9B596A4809}"/>
              </a:ext>
            </a:extLst>
          </p:cNvPr>
          <p:cNvSpPr txBox="1"/>
          <p:nvPr/>
        </p:nvSpPr>
        <p:spPr>
          <a:xfrm>
            <a:off x="263352" y="982456"/>
            <a:ext cx="551085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b="1" dirty="0">
                <a:solidFill>
                  <a:srgbClr val="000000"/>
                </a:solidFill>
              </a:rPr>
              <a:t>No analytical framework </a:t>
            </a:r>
            <a:r>
              <a:rPr lang="en-US" sz="1600" dirty="0">
                <a:solidFill>
                  <a:srgbClr val="000000"/>
                </a:solidFill>
              </a:rPr>
              <a:t>allows to analyze the PHP physics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dirty="0">
                <a:solidFill>
                  <a:srgbClr val="000000"/>
                </a:solidFill>
              </a:rPr>
              <a:t>at cryogenic temperatures  </a:t>
            </a:r>
            <a:endParaRPr lang="de-CH" sz="1600" dirty="0" err="1">
              <a:solidFill>
                <a:srgbClr val="0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6ADF0BE-64C5-DA47-D8F1-B7EAA2753FB3}"/>
              </a:ext>
            </a:extLst>
          </p:cNvPr>
          <p:cNvSpPr txBox="1"/>
          <p:nvPr/>
        </p:nvSpPr>
        <p:spPr>
          <a:xfrm>
            <a:off x="235338" y="1865159"/>
            <a:ext cx="4664539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b="1" dirty="0">
                <a:solidFill>
                  <a:srgbClr val="000000"/>
                </a:solidFill>
                <a:latin typeface="Calibri"/>
              </a:rPr>
              <a:t>PHPs designs 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are</a:t>
            </a:r>
            <a:r>
              <a:rPr lang="en-US" sz="1600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generally based on </a:t>
            </a:r>
            <a:r>
              <a:rPr lang="en-US" sz="1600" b="1" dirty="0">
                <a:solidFill>
                  <a:srgbClr val="000000"/>
                </a:solidFill>
                <a:latin typeface="Calibri"/>
              </a:rPr>
              <a:t>empirical correlation techniques </a:t>
            </a:r>
            <a:endParaRPr lang="de-CH" sz="16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527E617-3031-CC42-2B0C-1BEC7490E2BA}"/>
              </a:ext>
            </a:extLst>
          </p:cNvPr>
          <p:cNvCxnSpPr>
            <a:cxnSpLocks/>
            <a:endCxn id="24" idx="0"/>
          </p:cNvCxnSpPr>
          <p:nvPr/>
        </p:nvCxnSpPr>
        <p:spPr bwMode="auto">
          <a:xfrm>
            <a:off x="2567608" y="1556612"/>
            <a:ext cx="0" cy="3085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63FB611-2799-6887-7B69-890B01F6329C}"/>
              </a:ext>
            </a:extLst>
          </p:cNvPr>
          <p:cNvSpPr txBox="1"/>
          <p:nvPr/>
        </p:nvSpPr>
        <p:spPr>
          <a:xfrm>
            <a:off x="2233296" y="2829331"/>
            <a:ext cx="91037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dirty="0">
                <a:solidFill>
                  <a:srgbClr val="000000"/>
                </a:solidFill>
              </a:rPr>
              <a:t>Unreliable</a:t>
            </a:r>
            <a:endParaRPr lang="de-CH" sz="1600" dirty="0" err="1">
              <a:solidFill>
                <a:srgbClr val="0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CDAB358-E522-C02B-23A4-2651B2C7B8B1}"/>
              </a:ext>
            </a:extLst>
          </p:cNvPr>
          <p:cNvSpPr txBox="1"/>
          <p:nvPr/>
        </p:nvSpPr>
        <p:spPr>
          <a:xfrm>
            <a:off x="811833" y="3496063"/>
            <a:ext cx="4153261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b="1" dirty="0">
                <a:solidFill>
                  <a:srgbClr val="000000"/>
                </a:solidFill>
              </a:rPr>
              <a:t>Solution for the prediction of their behavior: </a:t>
            </a:r>
            <a:r>
              <a:rPr lang="en-US" sz="1600" dirty="0">
                <a:solidFill>
                  <a:srgbClr val="000000"/>
                </a:solidFill>
              </a:rPr>
              <a:t>use </a:t>
            </a:r>
            <a:r>
              <a:rPr lang="en-US" sz="1600" b="1" dirty="0">
                <a:solidFill>
                  <a:srgbClr val="000000"/>
                </a:solidFill>
              </a:rPr>
              <a:t>numerical models</a:t>
            </a:r>
            <a:endParaRPr lang="de-CH" sz="1600" b="1" dirty="0" err="1">
              <a:solidFill>
                <a:srgbClr val="00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61C0BA-8695-490A-0070-5A0E31928F5E}"/>
              </a:ext>
            </a:extLst>
          </p:cNvPr>
          <p:cNvSpPr txBox="1"/>
          <p:nvPr/>
        </p:nvSpPr>
        <p:spPr>
          <a:xfrm>
            <a:off x="5951984" y="965856"/>
            <a:ext cx="6109990" cy="4355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dirty="0">
                <a:solidFill>
                  <a:srgbClr val="000000"/>
                </a:solidFill>
              </a:rPr>
              <a:t>The </a:t>
            </a:r>
            <a:r>
              <a:rPr lang="en-US" sz="1600" b="1" dirty="0">
                <a:solidFill>
                  <a:srgbClr val="000000"/>
                </a:solidFill>
              </a:rPr>
              <a:t>Volume Of Control (VOF) numerical scheme and the Lee model are</a:t>
            </a:r>
            <a:r>
              <a:rPr lang="en-US" sz="1600" dirty="0">
                <a:solidFill>
                  <a:srgbClr val="000000"/>
                </a:solidFill>
              </a:rPr>
              <a:t> used for simulation of the 2D two-phase flow in Ansys Fluent:</a:t>
            </a:r>
            <a:endParaRPr lang="de-CH" sz="1600" b="1" dirty="0" err="1">
              <a:solidFill>
                <a:srgbClr val="000000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BB20CA6-D6F6-4FC2-AF76-C8F973F6BEAA}"/>
              </a:ext>
            </a:extLst>
          </p:cNvPr>
          <p:cNvCxnSpPr>
            <a:cxnSpLocks/>
          </p:cNvCxnSpPr>
          <p:nvPr/>
        </p:nvCxnSpPr>
        <p:spPr bwMode="auto">
          <a:xfrm>
            <a:off x="2560891" y="2397770"/>
            <a:ext cx="0" cy="3085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9CFE0AE-49FD-09C9-25C3-E4909E6377DA}"/>
              </a:ext>
            </a:extLst>
          </p:cNvPr>
          <p:cNvCxnSpPr>
            <a:cxnSpLocks/>
          </p:cNvCxnSpPr>
          <p:nvPr/>
        </p:nvCxnSpPr>
        <p:spPr bwMode="auto">
          <a:xfrm>
            <a:off x="2560891" y="3117363"/>
            <a:ext cx="0" cy="3085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31B1DF-39A4-B436-4BB4-32FC0CEA14F5}"/>
              </a:ext>
            </a:extLst>
          </p:cNvPr>
          <p:cNvCxnSpPr>
            <a:cxnSpLocks/>
          </p:cNvCxnSpPr>
          <p:nvPr/>
        </p:nvCxnSpPr>
        <p:spPr bwMode="auto">
          <a:xfrm>
            <a:off x="2587272" y="4005064"/>
            <a:ext cx="0" cy="3085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005AEA0-A0D0-7469-AE28-DBEF0EC06863}"/>
              </a:ext>
            </a:extLst>
          </p:cNvPr>
          <p:cNvCxnSpPr>
            <a:cxnSpLocks/>
          </p:cNvCxnSpPr>
          <p:nvPr/>
        </p:nvCxnSpPr>
        <p:spPr bwMode="auto">
          <a:xfrm>
            <a:off x="2589237" y="5280693"/>
            <a:ext cx="0" cy="3085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317B648-8EB7-71B4-2BA5-B2986FDF6B86}"/>
              </a:ext>
            </a:extLst>
          </p:cNvPr>
          <p:cNvSpPr txBox="1"/>
          <p:nvPr/>
        </p:nvSpPr>
        <p:spPr>
          <a:xfrm>
            <a:off x="5809378" y="5589240"/>
            <a:ext cx="6129613" cy="4355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dirty="0">
                <a:solidFill>
                  <a:srgbClr val="000000"/>
                </a:solidFill>
              </a:rPr>
              <a:t>The next step is the </a:t>
            </a:r>
            <a:r>
              <a:rPr lang="en-US" sz="1600" dirty="0">
                <a:solidFill>
                  <a:schemeClr val="accent1"/>
                </a:solidFill>
              </a:rPr>
              <a:t>model validation by comparing thermal resistances obtained with models and experiments</a:t>
            </a:r>
            <a:r>
              <a:rPr lang="en-US" sz="1600" dirty="0">
                <a:solidFill>
                  <a:srgbClr val="000000"/>
                </a:solidFill>
              </a:rPr>
              <a:t>. </a:t>
            </a:r>
            <a:endParaRPr lang="de-CH" sz="1600" b="1" dirty="0" err="1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FF09A36-61C9-0523-1F09-2769AB635A8F}"/>
                  </a:ext>
                </a:extLst>
              </p:cNvPr>
              <p:cNvSpPr txBox="1"/>
              <p:nvPr/>
            </p:nvSpPr>
            <p:spPr>
              <a:xfrm>
                <a:off x="6232308" y="5229200"/>
                <a:ext cx="6545732" cy="28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Liquid volume fraction in a single turn neon PHP at </a:t>
                </a:r>
                <a:r>
                  <a:rPr lang="en-US" sz="1200" i="1" dirty="0" err="1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Tcond</a:t>
                </a:r>
                <a:r>
                  <a:rPr lang="en-US" sz="1200" i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=27 K, FR=55 </a:t>
                </a:r>
                <a:r>
                  <a:rPr lang="en-US" sz="1200" i="1" dirty="0">
                    <a:solidFill>
                      <a:schemeClr val="tx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%,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200" i="1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=5 W.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FF09A36-61C9-0523-1F09-2769AB635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2308" y="5229200"/>
                <a:ext cx="6545732" cy="283989"/>
              </a:xfrm>
              <a:prstGeom prst="rect">
                <a:avLst/>
              </a:prstGeom>
              <a:blipFill>
                <a:blip r:embed="rId4"/>
                <a:stretch>
                  <a:fillRect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VOF complete version">
            <a:hlinkClick r:id="" action="ppaction://media"/>
            <a:extLst>
              <a:ext uri="{FF2B5EF4-FFF2-40B4-BE49-F238E27FC236}">
                <a16:creationId xmlns:a16="http://schemas.microsoft.com/office/drawing/2014/main" id="{248D2D84-5571-DFD5-88CC-F3BC74B0113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64057" y="1715842"/>
            <a:ext cx="6097917" cy="3209430"/>
          </a:xfrm>
          <a:prstGeom prst="rect">
            <a:avLst/>
          </a:prstGeom>
        </p:spPr>
      </p:pic>
      <p:pic>
        <p:nvPicPr>
          <p:cNvPr id="9" name="Picture 8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012E6EE4-3370-934D-FD56-3D153194E4B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175" y="233537"/>
            <a:ext cx="878017" cy="54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25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39C5868-2947-ADBF-BB80-CA50F9413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396" y="2442150"/>
            <a:ext cx="5885211" cy="36627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Neon PHP visualization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CB924BC-2EB8-9BB7-4DDA-7AFE745949D3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E06A992-2485-FD16-7D24-F710227327D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4C3352-CB08-0011-6F27-71FD6EE0F180}"/>
              </a:ext>
            </a:extLst>
          </p:cNvPr>
          <p:cNvSpPr txBox="1"/>
          <p:nvPr/>
        </p:nvSpPr>
        <p:spPr>
          <a:xfrm>
            <a:off x="2260115" y="2163423"/>
            <a:ext cx="7344816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Collaboration with experts on two-phase flow visualization from PSI/NES</a:t>
            </a:r>
            <a:endParaRPr lang="en-US" sz="1600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en-US" sz="1600" b="1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62ADA1-DF81-39B3-F48F-584D852C6F57}"/>
              </a:ext>
            </a:extLst>
          </p:cNvPr>
          <p:cNvSpPr txBox="1"/>
          <p:nvPr/>
        </p:nvSpPr>
        <p:spPr>
          <a:xfrm>
            <a:off x="2472141" y="1537462"/>
            <a:ext cx="8771873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b="1" dirty="0">
                <a:solidFill>
                  <a:srgbClr val="000000"/>
                </a:solidFill>
              </a:rPr>
              <a:t>No publication </a:t>
            </a:r>
            <a:r>
              <a:rPr lang="en-US" sz="1600" dirty="0">
                <a:solidFill>
                  <a:srgbClr val="000000"/>
                </a:solidFill>
              </a:rPr>
              <a:t>on visualization of the two-phase flow in transparent neon PHP</a:t>
            </a:r>
            <a:endParaRPr lang="de-CH" sz="1600" dirty="0" err="1">
              <a:solidFill>
                <a:srgbClr val="0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4E1D27-25B7-1931-36EA-019DE31D9FC5}"/>
              </a:ext>
            </a:extLst>
          </p:cNvPr>
          <p:cNvSpPr txBox="1"/>
          <p:nvPr/>
        </p:nvSpPr>
        <p:spPr>
          <a:xfrm>
            <a:off x="368447" y="911501"/>
            <a:ext cx="11128153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dirty="0">
                <a:solidFill>
                  <a:srgbClr val="000000"/>
                </a:solidFill>
              </a:rPr>
              <a:t>Experimental visualization of the two-phase flow in </a:t>
            </a:r>
            <a:r>
              <a:rPr lang="en-US" sz="1600" b="1" dirty="0">
                <a:solidFill>
                  <a:srgbClr val="000000"/>
                </a:solidFill>
              </a:rPr>
              <a:t>transparent PHP </a:t>
            </a:r>
            <a:r>
              <a:rPr lang="en-US" sz="1600" dirty="0">
                <a:solidFill>
                  <a:srgbClr val="000000"/>
                </a:solidFill>
              </a:rPr>
              <a:t>is an important step for improving and validating models.</a:t>
            </a:r>
            <a:endParaRPr lang="de-CH" sz="1600" dirty="0" err="1">
              <a:solidFill>
                <a:srgbClr val="00000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032A70A-5131-37A5-8B26-648ADF645C58}"/>
              </a:ext>
            </a:extLst>
          </p:cNvPr>
          <p:cNvCxnSpPr>
            <a:cxnSpLocks/>
          </p:cNvCxnSpPr>
          <p:nvPr/>
        </p:nvCxnSpPr>
        <p:spPr bwMode="auto">
          <a:xfrm>
            <a:off x="5519936" y="1228915"/>
            <a:ext cx="0" cy="3085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0A6694E-77B9-E2B5-CC63-EE296015EBB9}"/>
              </a:ext>
            </a:extLst>
          </p:cNvPr>
          <p:cNvCxnSpPr>
            <a:cxnSpLocks/>
          </p:cNvCxnSpPr>
          <p:nvPr/>
        </p:nvCxnSpPr>
        <p:spPr bwMode="auto">
          <a:xfrm>
            <a:off x="5515372" y="1825494"/>
            <a:ext cx="0" cy="3085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7A5B784-119E-2D33-13CD-F6A28A208248}"/>
              </a:ext>
            </a:extLst>
          </p:cNvPr>
          <p:cNvSpPr txBox="1"/>
          <p:nvPr/>
        </p:nvSpPr>
        <p:spPr>
          <a:xfrm>
            <a:off x="8025071" y="2592670"/>
            <a:ext cx="403244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solidFill>
                  <a:srgbClr val="000000"/>
                </a:solidFill>
              </a:rPr>
              <a:t>Obtain the flow characteristics captured using a high-speed camera and a code for image processing to study the: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Evolution of flow patterns (bubbly, slug, churn, annular and mist flows)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Vapor and liquid interfaces (filling ratio)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Liquid film thickness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Fluid motion (velocities, dominant frequencies of oscillation motions)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Relationship between flow and heat transfer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DE32DD-4B31-00EA-5016-8272AB7D0167}"/>
              </a:ext>
            </a:extLst>
          </p:cNvPr>
          <p:cNvSpPr txBox="1"/>
          <p:nvPr/>
        </p:nvSpPr>
        <p:spPr>
          <a:xfrm>
            <a:off x="2866134" y="5874017"/>
            <a:ext cx="54837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1200" b="0" i="0" u="none" strike="noStrike" baseline="0" dirty="0">
              <a:solidFill>
                <a:srgbClr val="000000"/>
              </a:solidFill>
            </a:endParaRP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</a:rPr>
              <a:t> </a:t>
            </a:r>
            <a:r>
              <a:rPr lang="en-US" sz="1200" b="0" i="1" u="none" strike="noStrike" baseline="0" dirty="0">
                <a:solidFill>
                  <a:srgbClr val="000000"/>
                </a:solidFill>
                <a:ea typeface="Source Sans Pro" panose="020B0503030403020204" pitchFamily="34" charset="0"/>
              </a:rPr>
              <a:t>Y. Shi, Visualized investigation of a nitrogen pulsating heat pipe, 2024. </a:t>
            </a:r>
            <a:endParaRPr lang="en-US" sz="1200" i="1" dirty="0">
              <a:ea typeface="Source Sans Pro" panose="020B0503030403020204" pitchFamily="34" charset="0"/>
            </a:endParaRPr>
          </a:p>
        </p:txBody>
      </p:sp>
      <p:pic>
        <p:nvPicPr>
          <p:cNvPr id="17" name="Picture 16" descr="A close-up of a machine&#10;&#10;AI-generated content may be incorrect.">
            <a:extLst>
              <a:ext uri="{FF2B5EF4-FFF2-40B4-BE49-F238E27FC236}">
                <a16:creationId xmlns:a16="http://schemas.microsoft.com/office/drawing/2014/main" id="{D9249A70-5D99-8097-B6D8-BA9F493179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8" t="9195" r="42400" b="40073"/>
          <a:stretch/>
        </p:blipFill>
        <p:spPr>
          <a:xfrm>
            <a:off x="688637" y="2494731"/>
            <a:ext cx="1135114" cy="34867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8F8AA85-1457-9F3F-0889-C8169546077A}"/>
              </a:ext>
            </a:extLst>
          </p:cNvPr>
          <p:cNvSpPr txBox="1"/>
          <p:nvPr/>
        </p:nvSpPr>
        <p:spPr>
          <a:xfrm>
            <a:off x="263352" y="6073838"/>
            <a:ext cx="23127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i="1" dirty="0">
                <a:solidFill>
                  <a:srgbClr val="000000"/>
                </a:solidFill>
                <a:ea typeface="Source Sans Pro" panose="020B0503030403020204" pitchFamily="34" charset="0"/>
              </a:rPr>
              <a:t>Transparent 10-turn neon PHP</a:t>
            </a:r>
            <a:endParaRPr lang="en-US" sz="1200" b="0" i="0" u="none" strike="noStrike" baseline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3371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Outline</a:t>
            </a: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8370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553C922-F9BB-8665-5C0A-1C52C65B5359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61E4E95-57F6-EB15-8786-A189A44DD1CC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9" name="Tijdelijke aanduiding voor tekst 4">
            <a:extLst>
              <a:ext uri="{FF2B5EF4-FFF2-40B4-BE49-F238E27FC236}">
                <a16:creationId xmlns:a16="http://schemas.microsoft.com/office/drawing/2014/main" id="{7B284F69-3B5C-2CB5-3A61-6B51ED1F0F6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95261" y="764704"/>
            <a:ext cx="11096625" cy="416083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000" dirty="0"/>
              <a:t>Context and motivation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Pulsating heat pipes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Experimental set-up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Characterization</a:t>
            </a:r>
          </a:p>
          <a:p>
            <a:pPr>
              <a:lnSpc>
                <a:spcPct val="200000"/>
              </a:lnSpc>
            </a:pPr>
            <a:r>
              <a:rPr lang="en-US" dirty="0"/>
              <a:t>Model and visualization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Application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sz="2000" dirty="0"/>
              <a:t>Conclusion and outlook</a:t>
            </a: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4C1F35A1-D215-0E89-FF40-39FE2B3F1E93}"/>
              </a:ext>
            </a:extLst>
          </p:cNvPr>
          <p:cNvSpPr txBox="1"/>
          <p:nvPr/>
        </p:nvSpPr>
        <p:spPr>
          <a:xfrm>
            <a:off x="3898085" y="5882260"/>
            <a:ext cx="8132552" cy="2532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de-DE"/>
            </a:defPPr>
            <a:lvl1pPr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None/>
              <a:tabLst/>
              <a:defRPr sz="1400"/>
            </a:lvl1pPr>
            <a:lvl2pPr marL="534988" marR="0" indent="-26828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2pPr>
            <a:lvl3pPr marL="800100" marR="0" indent="-265113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3pPr>
            <a:lvl4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4pPr>
            <a:lvl5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5pPr>
            <a:lvl6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</a:lvl7pPr>
            <a:lvl8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</a:lvl8pPr>
            <a:lvl9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</a:lvl9pPr>
          </a:lstStyle>
          <a:p>
            <a:r>
              <a:rPr lang="de-CH" i="1" dirty="0" err="1"/>
              <a:t>Cryocooler-based</a:t>
            </a:r>
            <a:r>
              <a:rPr lang="de-CH" i="1" dirty="0"/>
              <a:t> </a:t>
            </a:r>
            <a:r>
              <a:rPr lang="de-CH" i="1" dirty="0" err="1"/>
              <a:t>test</a:t>
            </a:r>
            <a:r>
              <a:rPr lang="de-CH" i="1" dirty="0"/>
              <a:t> </a:t>
            </a:r>
            <a:r>
              <a:rPr lang="de-CH" i="1" dirty="0" err="1"/>
              <a:t>facility</a:t>
            </a:r>
            <a:r>
              <a:rPr lang="de-CH" i="1" dirty="0"/>
              <a:t> </a:t>
            </a:r>
            <a:r>
              <a:rPr lang="de-CH" i="1" dirty="0" err="1"/>
              <a:t>for</a:t>
            </a:r>
            <a:r>
              <a:rPr lang="de-CH" i="1" dirty="0"/>
              <a:t> </a:t>
            </a:r>
            <a:r>
              <a:rPr lang="de-CH" i="1" dirty="0" err="1"/>
              <a:t>superconducting</a:t>
            </a:r>
            <a:r>
              <a:rPr lang="de-CH" i="1" dirty="0"/>
              <a:t> </a:t>
            </a:r>
            <a:r>
              <a:rPr lang="de-CH" i="1" dirty="0" err="1"/>
              <a:t>magnets</a:t>
            </a:r>
            <a:r>
              <a:rPr lang="de-CH" i="1" dirty="0"/>
              <a:t> and </a:t>
            </a:r>
            <a:r>
              <a:rPr lang="de-CH" i="1" dirty="0" err="1"/>
              <a:t>advanced</a:t>
            </a:r>
            <a:r>
              <a:rPr lang="de-CH" i="1" dirty="0"/>
              <a:t> </a:t>
            </a:r>
            <a:r>
              <a:rPr lang="de-CH" i="1" dirty="0" err="1"/>
              <a:t>cryogenics</a:t>
            </a:r>
            <a:endParaRPr lang="en-US" i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A97631-1741-1AB6-2D1F-994A546E55E4}"/>
              </a:ext>
            </a:extLst>
          </p:cNvPr>
          <p:cNvSpPr/>
          <p:nvPr/>
        </p:nvSpPr>
        <p:spPr>
          <a:xfrm>
            <a:off x="289578" y="5157191"/>
            <a:ext cx="3240360" cy="97829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7C74A0-E990-B050-B3E6-526C34376749}"/>
              </a:ext>
            </a:extLst>
          </p:cNvPr>
          <p:cNvSpPr/>
          <p:nvPr/>
        </p:nvSpPr>
        <p:spPr>
          <a:xfrm>
            <a:off x="241887" y="722511"/>
            <a:ext cx="3240360" cy="378660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3B7CE5-EA54-F280-6B86-779A97CA374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60" t="13844" r="9453" b="4648"/>
          <a:stretch/>
        </p:blipFill>
        <p:spPr>
          <a:xfrm>
            <a:off x="4274334" y="980728"/>
            <a:ext cx="7478391" cy="480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5132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9CB3D910-AA53-6BD9-DD5B-2A97364D2D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319"/>
          <a:stretch/>
        </p:blipFill>
        <p:spPr>
          <a:xfrm>
            <a:off x="9826955" y="1633912"/>
            <a:ext cx="2304256" cy="3667296"/>
          </a:xfrm>
          <a:prstGeom prst="rect">
            <a:avLst/>
          </a:prstGeom>
        </p:spPr>
      </p:pic>
      <p:pic>
        <p:nvPicPr>
          <p:cNvPr id="8" name="Picture 7" descr="A room with many machines and tools&#10;&#10;AI-generated content may be incorrect.">
            <a:extLst>
              <a:ext uri="{FF2B5EF4-FFF2-40B4-BE49-F238E27FC236}">
                <a16:creationId xmlns:a16="http://schemas.microsoft.com/office/drawing/2014/main" id="{B067CC3F-3A79-C9DD-6B90-73D1BFB47BB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671" t="5143" r="8435"/>
          <a:stretch/>
        </p:blipFill>
        <p:spPr>
          <a:xfrm rot="5400000">
            <a:off x="1169269" y="564043"/>
            <a:ext cx="3407065" cy="565094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471" y="193913"/>
            <a:ext cx="6611633" cy="436633"/>
          </a:xfrm>
        </p:spPr>
        <p:txBody>
          <a:bodyPr/>
          <a:lstStyle/>
          <a:p>
            <a:r>
              <a:rPr lang="nl-NL" dirty="0"/>
              <a:t>Experimental set-up for PHP application to non-insulated HTS coil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C513D0-6853-740D-BD71-C848F7F0EBAA}"/>
              </a:ext>
            </a:extLst>
          </p:cNvPr>
          <p:cNvSpPr txBox="1"/>
          <p:nvPr/>
        </p:nvSpPr>
        <p:spPr>
          <a:xfrm>
            <a:off x="480553" y="1713587"/>
            <a:ext cx="576064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DAQ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7C7116-A9F7-540A-2F47-ED0FFB73F346}"/>
              </a:ext>
            </a:extLst>
          </p:cNvPr>
          <p:cNvSpPr txBox="1"/>
          <p:nvPr/>
        </p:nvSpPr>
        <p:spPr>
          <a:xfrm>
            <a:off x="1056617" y="4401520"/>
            <a:ext cx="108012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Cryostat</a:t>
            </a:r>
            <a:endParaRPr lang="de-CH" sz="20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C589573-76A2-5509-E3C3-A2BC0EE43032}"/>
              </a:ext>
            </a:extLst>
          </p:cNvPr>
          <p:cNvCxnSpPr>
            <a:cxnSpLocks/>
          </p:cNvCxnSpPr>
          <p:nvPr/>
        </p:nvCxnSpPr>
        <p:spPr>
          <a:xfrm flipH="1">
            <a:off x="627326" y="1988975"/>
            <a:ext cx="77895" cy="2426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CA7B9D0-A0D2-D3BE-F997-03D3C1197A00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1596677" y="4084936"/>
            <a:ext cx="1122189" cy="3165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3325DE8-527B-AA65-636C-433EE69C9FE2}"/>
              </a:ext>
            </a:extLst>
          </p:cNvPr>
          <p:cNvSpPr txBox="1"/>
          <p:nvPr/>
        </p:nvSpPr>
        <p:spPr>
          <a:xfrm>
            <a:off x="4452290" y="1857495"/>
            <a:ext cx="1093429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Gas </a:t>
            </a:r>
            <a:r>
              <a:rPr lang="de-CH" sz="2000" dirty="0" err="1"/>
              <a:t>supply</a:t>
            </a:r>
            <a:r>
              <a:rPr lang="de-CH" sz="2000" dirty="0"/>
              <a:t> </a:t>
            </a:r>
            <a:r>
              <a:rPr lang="de-CH" sz="2000" dirty="0" err="1"/>
              <a:t>rack</a:t>
            </a:r>
            <a:endParaRPr lang="de-CH" sz="2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EA178C8-D285-6A8D-37E1-B070994834BC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4999005" y="2780825"/>
            <a:ext cx="0" cy="138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0D9019F-45EF-0000-C2DA-DEEFADA0F939}"/>
              </a:ext>
            </a:extLst>
          </p:cNvPr>
          <p:cNvSpPr txBox="1"/>
          <p:nvPr/>
        </p:nvSpPr>
        <p:spPr>
          <a:xfrm>
            <a:off x="808082" y="3059519"/>
            <a:ext cx="1501887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Mini gas </a:t>
            </a:r>
            <a:r>
              <a:rPr lang="de-CH" sz="2000" dirty="0" err="1"/>
              <a:t>rack</a:t>
            </a:r>
            <a:endParaRPr lang="de-CH" sz="20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C42F3FB-BBD9-68A8-EA99-BAD325115C69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2309969" y="2966641"/>
            <a:ext cx="877758" cy="24676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79E9490-0710-5592-75F3-CA6AE3571C96}"/>
              </a:ext>
            </a:extLst>
          </p:cNvPr>
          <p:cNvSpPr txBox="1"/>
          <p:nvPr/>
        </p:nvSpPr>
        <p:spPr>
          <a:xfrm>
            <a:off x="816292" y="3458433"/>
            <a:ext cx="1493677" cy="615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Cryocooler</a:t>
            </a:r>
            <a:endParaRPr lang="de-CH" sz="2000" dirty="0"/>
          </a:p>
          <a:p>
            <a:pPr algn="ctr"/>
            <a:r>
              <a:rPr lang="de-CH" sz="2000" dirty="0"/>
              <a:t>RDK-418D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3075233-F0AA-EA2C-F8BD-9D46D3A6E6E3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2309969" y="3285367"/>
            <a:ext cx="823975" cy="4808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5D0A5B7-2549-2DBA-D7E9-0CDABAF3D441}"/>
              </a:ext>
            </a:extLst>
          </p:cNvPr>
          <p:cNvSpPr txBox="1"/>
          <p:nvPr/>
        </p:nvSpPr>
        <p:spPr>
          <a:xfrm>
            <a:off x="2749133" y="4401520"/>
            <a:ext cx="1406463" cy="615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Cryocooler</a:t>
            </a:r>
            <a:endParaRPr lang="de-CH" sz="2000" dirty="0"/>
          </a:p>
          <a:p>
            <a:pPr algn="ctr"/>
            <a:r>
              <a:rPr lang="de-CH" sz="2000" dirty="0"/>
              <a:t>RDK-500B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4DA07ED-9776-DCEB-8983-C9A50880F481}"/>
              </a:ext>
            </a:extLst>
          </p:cNvPr>
          <p:cNvCxnSpPr>
            <a:cxnSpLocks/>
            <a:stCxn id="2" idx="0"/>
          </p:cNvCxnSpPr>
          <p:nvPr/>
        </p:nvCxnSpPr>
        <p:spPr>
          <a:xfrm flipV="1">
            <a:off x="3452365" y="3615874"/>
            <a:ext cx="12519" cy="785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8BA64F2-EBD3-BAA8-B845-3A4D93FE39D7}"/>
              </a:ext>
            </a:extLst>
          </p:cNvPr>
          <p:cNvSpPr txBox="1"/>
          <p:nvPr/>
        </p:nvSpPr>
        <p:spPr>
          <a:xfrm>
            <a:off x="4185863" y="4031005"/>
            <a:ext cx="1493677" cy="615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latin typeface="+mn-lt"/>
              </a:rPr>
              <a:t>Water cooled copper leads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CCB3C25-B6BB-253B-67C2-915D8EB438DB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3977834" y="3214000"/>
            <a:ext cx="954868" cy="8170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104866E1-CA0E-E66D-F42B-4DBA8737D159}"/>
              </a:ext>
            </a:extLst>
          </p:cNvPr>
          <p:cNvSpPr txBox="1"/>
          <p:nvPr/>
        </p:nvSpPr>
        <p:spPr>
          <a:xfrm>
            <a:off x="2141974" y="1923832"/>
            <a:ext cx="1808213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Power </a:t>
            </a:r>
            <a:r>
              <a:rPr lang="de-CH" sz="2000" dirty="0" err="1"/>
              <a:t>supply</a:t>
            </a:r>
            <a:endParaRPr lang="de-CH" sz="20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6F07BCD-36A8-9A43-DD93-5D6B885F1455}"/>
              </a:ext>
            </a:extLst>
          </p:cNvPr>
          <p:cNvCxnSpPr>
            <a:cxnSpLocks/>
            <a:stCxn id="44" idx="3"/>
          </p:cNvCxnSpPr>
          <p:nvPr/>
        </p:nvCxnSpPr>
        <p:spPr>
          <a:xfrm flipV="1">
            <a:off x="3950187" y="2061613"/>
            <a:ext cx="349547" cy="161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59B14842-EA61-9AD0-E437-D1E62969B313}"/>
              </a:ext>
            </a:extLst>
          </p:cNvPr>
          <p:cNvSpPr txBox="1"/>
          <p:nvPr/>
        </p:nvSpPr>
        <p:spPr>
          <a:xfrm>
            <a:off x="208809" y="2648390"/>
            <a:ext cx="210116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wires</a:t>
            </a:r>
            <a:r>
              <a:rPr lang="de-CH" sz="2000" dirty="0"/>
              <a:t> </a:t>
            </a:r>
            <a:r>
              <a:rPr lang="de-CH" sz="2000" dirty="0" err="1"/>
              <a:t>feedthroughs</a:t>
            </a:r>
            <a:endParaRPr lang="de-CH" sz="2000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6988228C-AB42-F2E3-E566-D098C7485906}"/>
              </a:ext>
            </a:extLst>
          </p:cNvPr>
          <p:cNvCxnSpPr>
            <a:cxnSpLocks/>
            <a:stCxn id="59" idx="3"/>
          </p:cNvCxnSpPr>
          <p:nvPr/>
        </p:nvCxnSpPr>
        <p:spPr>
          <a:xfrm flipV="1">
            <a:off x="2309969" y="2799278"/>
            <a:ext cx="408897" cy="30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53700589-7E9D-F34B-2185-0A849A0F6C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0004"/>
          <a:stretch/>
        </p:blipFill>
        <p:spPr>
          <a:xfrm>
            <a:off x="5729364" y="1660459"/>
            <a:ext cx="4130277" cy="2787416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2C58747-731E-C8FA-FE30-C96DEE9E744D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06E4E53-A4AD-92F0-69F7-3C8AE4F41D98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</p:spTree>
    <p:extLst>
      <p:ext uri="{BB962C8B-B14F-4D97-AF65-F5344CB8AC3E}">
        <p14:creationId xmlns:p14="http://schemas.microsoft.com/office/powerpoint/2010/main" val="13427987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Exemplary application to non-Insulated HTS coil 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D64ED2-0C76-0CFA-3B5A-DCC48CAA03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5310931" y="1606419"/>
            <a:ext cx="6544248" cy="36851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0B2900-BE64-A13C-90D7-60976C846478}"/>
              </a:ext>
            </a:extLst>
          </p:cNvPr>
          <p:cNvSpPr txBox="1"/>
          <p:nvPr/>
        </p:nvSpPr>
        <p:spPr>
          <a:xfrm>
            <a:off x="253129" y="5775076"/>
            <a:ext cx="497309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HTS coil: </a:t>
            </a:r>
            <a:r>
              <a:rPr lang="en-US" sz="1600" dirty="0" err="1">
                <a:solidFill>
                  <a:schemeClr val="tx1"/>
                </a:solidFill>
                <a:ea typeface="Source Sans Pro" panose="020B0503030403020204" pitchFamily="34" charset="0"/>
              </a:rPr>
              <a:t>ReBCO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non insulated pancake </a:t>
            </a:r>
          </a:p>
        </p:txBody>
      </p:sp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3FCB5AD7-C310-A802-59B0-0AB909F88C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7" r="5588"/>
          <a:stretch/>
        </p:blipFill>
        <p:spPr>
          <a:xfrm rot="5400000">
            <a:off x="-145332" y="1740322"/>
            <a:ext cx="4274392" cy="360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7B0A85B-C91A-AE79-EFDD-95C02191817A}"/>
              </a:ext>
            </a:extLst>
          </p:cNvPr>
          <p:cNvSpPr txBox="1"/>
          <p:nvPr/>
        </p:nvSpPr>
        <p:spPr>
          <a:xfrm>
            <a:off x="5380260" y="828901"/>
            <a:ext cx="497309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Current ramps of 1 A/s :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I= 0 to 100 A and 100 to 120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8F697A-09F9-6365-B2A6-B9C44B546E9D}"/>
              </a:ext>
            </a:extLst>
          </p:cNvPr>
          <p:cNvSpPr txBox="1"/>
          <p:nvPr/>
        </p:nvSpPr>
        <p:spPr>
          <a:xfrm>
            <a:off x="5380260" y="1091716"/>
            <a:ext cx="6078552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Current, temperature and thermal resistance measurements:</a:t>
            </a:r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B778C4-5244-7BE4-DC9B-0ECE942470CC}"/>
              </a:ext>
            </a:extLst>
          </p:cNvPr>
          <p:cNvSpPr txBox="1"/>
          <p:nvPr/>
        </p:nvSpPr>
        <p:spPr>
          <a:xfrm>
            <a:off x="6891166" y="4577692"/>
            <a:ext cx="1885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err="1"/>
              <a:t>k</a:t>
            </a:r>
            <a:r>
              <a:rPr lang="en-US" sz="1400" b="1" baseline="-25000" dirty="0" err="1"/>
              <a:t>eff</a:t>
            </a:r>
            <a:r>
              <a:rPr lang="en-US" sz="1400" b="1" dirty="0"/>
              <a:t>= 156.5 kW.m</a:t>
            </a:r>
            <a:r>
              <a:rPr lang="en-US" sz="1400" b="1" baseline="30000" dirty="0"/>
              <a:t>-1</a:t>
            </a:r>
            <a:r>
              <a:rPr lang="en-US" sz="1400" b="1" dirty="0"/>
              <a:t>.K</a:t>
            </a:r>
            <a:r>
              <a:rPr lang="en-US" sz="1400" b="1" baseline="30000" dirty="0"/>
              <a:t>-1</a:t>
            </a:r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F369B53-AB77-C0D3-D786-ADDD49AF6401}"/>
                  </a:ext>
                </a:extLst>
              </p:cNvPr>
              <p:cNvSpPr txBox="1"/>
              <p:nvPr/>
            </p:nvSpPr>
            <p:spPr>
              <a:xfrm>
                <a:off x="6559459" y="2335001"/>
                <a:ext cx="1264733" cy="315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</a:rPr>
                  <a:t>= 12.1 W</a:t>
                </a:r>
                <a:endParaRPr lang="en-US" sz="1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F369B53-AB77-C0D3-D786-ADDD49AF6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9459" y="2335001"/>
                <a:ext cx="1264733" cy="315984"/>
              </a:xfrm>
              <a:prstGeom prst="rect">
                <a:avLst/>
              </a:prstGeom>
              <a:blipFill>
                <a:blip r:embed="rId5"/>
                <a:stretch>
                  <a:fillRect b="-21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F50978-2A8B-D784-93D3-099D576048D7}"/>
                  </a:ext>
                </a:extLst>
              </p:cNvPr>
              <p:cNvSpPr txBox="1"/>
              <p:nvPr/>
            </p:nvSpPr>
            <p:spPr>
              <a:xfrm>
                <a:off x="10416480" y="1761621"/>
                <a:ext cx="1111045" cy="315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acc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</a:rPr>
                  <a:t>= 18.2 W</a:t>
                </a:r>
                <a:endParaRPr lang="en-US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F50978-2A8B-D784-93D3-099D576048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6480" y="1761621"/>
                <a:ext cx="1111045" cy="315984"/>
              </a:xfrm>
              <a:prstGeom prst="rect">
                <a:avLst/>
              </a:prstGeom>
              <a:blipFill>
                <a:blip r:embed="rId6"/>
                <a:stretch>
                  <a:fillRect b="-1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2802691-461D-E59B-17EA-C85BD288CE85}"/>
              </a:ext>
            </a:extLst>
          </p:cNvPr>
          <p:cNvSpPr txBox="1"/>
          <p:nvPr/>
        </p:nvSpPr>
        <p:spPr>
          <a:xfrm>
            <a:off x="218774" y="830931"/>
            <a:ext cx="4581082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Status: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Cooling and operating an NI HTS coil using two neon PHP in parallel has been performed. </a:t>
            </a:r>
          </a:p>
          <a:p>
            <a:endParaRPr lang="en-US" sz="1600" b="1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DD0486F-0072-86DF-3538-A9C009D3AAEF}"/>
              </a:ext>
            </a:extLst>
          </p:cNvPr>
          <p:cNvCxnSpPr>
            <a:cxnSpLocks/>
          </p:cNvCxnSpPr>
          <p:nvPr/>
        </p:nvCxnSpPr>
        <p:spPr>
          <a:xfrm flipH="1" flipV="1">
            <a:off x="8371188" y="3821951"/>
            <a:ext cx="9216" cy="582903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5D6D052-1E6A-7F08-8EBC-8AB76ED58EBC}"/>
                  </a:ext>
                </a:extLst>
              </p:cNvPr>
              <p:cNvSpPr txBox="1"/>
              <p:nvPr/>
            </p:nvSpPr>
            <p:spPr>
              <a:xfrm>
                <a:off x="8325270" y="3958552"/>
                <a:ext cx="1866573" cy="3243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𝑐𝑜𝑛𝑑</m:t>
                          </m:r>
                          <m:r>
                            <a:rPr lang="en-US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=1.4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5D6D052-1E6A-7F08-8EBC-8AB76ED58E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5270" y="3958552"/>
                <a:ext cx="1866573" cy="32438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E66B73BE-82B2-831A-7B8C-FBB819011DAC}"/>
              </a:ext>
            </a:extLst>
          </p:cNvPr>
          <p:cNvSpPr txBox="1"/>
          <p:nvPr/>
        </p:nvSpPr>
        <p:spPr>
          <a:xfrm>
            <a:off x="8785482" y="4555346"/>
            <a:ext cx="225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err="1"/>
              <a:t>k</a:t>
            </a:r>
            <a:r>
              <a:rPr lang="en-US" sz="1400" b="1" baseline="-25000" dirty="0" err="1"/>
              <a:t>Cu,RRR</a:t>
            </a:r>
            <a:r>
              <a:rPr lang="en-US" sz="1400" b="1" baseline="-25000" dirty="0"/>
              <a:t>=100</a:t>
            </a:r>
            <a:r>
              <a:rPr lang="en-US" sz="1400" b="1" dirty="0"/>
              <a:t>= 2.3 kW.m</a:t>
            </a:r>
            <a:r>
              <a:rPr lang="en-US" sz="1400" b="1" baseline="30000" dirty="0"/>
              <a:t>-1</a:t>
            </a:r>
            <a:r>
              <a:rPr lang="en-US" sz="1400" b="1" dirty="0"/>
              <a:t>.K</a:t>
            </a:r>
            <a:r>
              <a:rPr lang="en-US" sz="1400" b="1" baseline="30000" dirty="0"/>
              <a:t>-1</a:t>
            </a:r>
          </a:p>
        </p:txBody>
      </p:sp>
      <p:sp>
        <p:nvSpPr>
          <p:cNvPr id="2" name="Textfeld 14">
            <a:extLst>
              <a:ext uri="{FF2B5EF4-FFF2-40B4-BE49-F238E27FC236}">
                <a16:creationId xmlns:a16="http://schemas.microsoft.com/office/drawing/2014/main" id="{D92B74F1-1637-7B26-57A0-D4FBD4A3D705}"/>
              </a:ext>
            </a:extLst>
          </p:cNvPr>
          <p:cNvSpPr txBox="1"/>
          <p:nvPr/>
        </p:nvSpPr>
        <p:spPr>
          <a:xfrm>
            <a:off x="3893211" y="2533136"/>
            <a:ext cx="1487050" cy="3009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Condensers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6B0809C-911F-EAFE-EA13-91FA0E55EB03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5380261" y="2683625"/>
            <a:ext cx="1939875" cy="176943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123B1A4-BB7A-C11A-CDD5-7480DB24C50B}"/>
              </a:ext>
            </a:extLst>
          </p:cNvPr>
          <p:cNvCxnSpPr>
            <a:cxnSpLocks/>
            <a:stCxn id="2" idx="1"/>
          </p:cNvCxnSpPr>
          <p:nvPr/>
        </p:nvCxnSpPr>
        <p:spPr>
          <a:xfrm flipH="1" flipV="1">
            <a:off x="2351584" y="2498132"/>
            <a:ext cx="1541627" cy="18549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6EE506C-B520-898F-DD5F-42510CD3EF2B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5412278" y="3792194"/>
            <a:ext cx="2209996" cy="145468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3D364D2-CB14-ED19-7EA4-A22C2A0F66A8}"/>
              </a:ext>
            </a:extLst>
          </p:cNvPr>
          <p:cNvCxnSpPr>
            <a:cxnSpLocks/>
          </p:cNvCxnSpPr>
          <p:nvPr/>
        </p:nvCxnSpPr>
        <p:spPr>
          <a:xfrm flipH="1" flipV="1">
            <a:off x="2351584" y="4496179"/>
            <a:ext cx="1796139" cy="79223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14">
            <a:extLst>
              <a:ext uri="{FF2B5EF4-FFF2-40B4-BE49-F238E27FC236}">
                <a16:creationId xmlns:a16="http://schemas.microsoft.com/office/drawing/2014/main" id="{BD22BF69-68BE-A166-CC16-CDF9645784F9}"/>
              </a:ext>
            </a:extLst>
          </p:cNvPr>
          <p:cNvSpPr txBox="1"/>
          <p:nvPr/>
        </p:nvSpPr>
        <p:spPr>
          <a:xfrm>
            <a:off x="3925228" y="5105979"/>
            <a:ext cx="1487050" cy="2818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Evaporators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feld 14">
            <a:extLst>
              <a:ext uri="{FF2B5EF4-FFF2-40B4-BE49-F238E27FC236}">
                <a16:creationId xmlns:a16="http://schemas.microsoft.com/office/drawing/2014/main" id="{92E6B8DA-8528-1CCD-90F1-DF7022D908F2}"/>
              </a:ext>
            </a:extLst>
          </p:cNvPr>
          <p:cNvSpPr txBox="1"/>
          <p:nvPr/>
        </p:nvSpPr>
        <p:spPr>
          <a:xfrm>
            <a:off x="3893211" y="4014934"/>
            <a:ext cx="1487049" cy="28180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Coil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B7E9024-662B-93A3-CA3C-7A05C0A23440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1847528" y="4155835"/>
            <a:ext cx="2045683" cy="297223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8CCB9EA-6BEC-61E8-DDA7-AC35007F080B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5380260" y="3212976"/>
            <a:ext cx="1179199" cy="942859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CB924BC-2EB8-9BB7-4DDA-7AFE745949D3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E06A992-2485-FD16-7D24-F710227327D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9E3DFC-7C2B-188E-EEBB-38127392381E}"/>
              </a:ext>
            </a:extLst>
          </p:cNvPr>
          <p:cNvSpPr txBox="1"/>
          <p:nvPr/>
        </p:nvSpPr>
        <p:spPr>
          <a:xfrm>
            <a:off x="5396068" y="5286672"/>
            <a:ext cx="6820612" cy="1292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Results: </a:t>
            </a:r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1</a:t>
            </a:r>
            <a:r>
              <a:rPr lang="en-US" sz="1600" b="1" baseline="30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st</a:t>
            </a:r>
            <a:r>
              <a:rPr lang="en-US" sz="1600" b="1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test: </a:t>
            </a:r>
            <a:r>
              <a:rPr lang="en-US" sz="16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Heat loads too high</a:t>
            </a:r>
          </a:p>
          <a:p>
            <a:r>
              <a:rPr lang="en-US" sz="16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(PHPs operated well, high resistance of aluminum supports, changed for pure copper)</a:t>
            </a:r>
            <a:endParaRPr lang="en-US" sz="1400" b="1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2</a:t>
            </a:r>
            <a:r>
              <a:rPr lang="en-US" sz="1600" b="1" baseline="30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nd</a:t>
            </a:r>
            <a:r>
              <a:rPr lang="en-US" sz="1600" b="1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test: </a:t>
            </a:r>
            <a:r>
              <a:rPr lang="en-US" sz="16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Heat loads too low</a:t>
            </a:r>
          </a:p>
          <a:p>
            <a:r>
              <a:rPr lang="en-US" sz="14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(PHPs cold but not started-up, no possibility to increase current for safety reasons)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A0EB796-8D7D-C19A-0312-827A8D60D1E4}"/>
                  </a:ext>
                </a:extLst>
              </p:cNvPr>
              <p:cNvSpPr txBox="1"/>
              <p:nvPr/>
            </p:nvSpPr>
            <p:spPr>
              <a:xfrm>
                <a:off x="7968208" y="5559438"/>
                <a:ext cx="2353113" cy="499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600" b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𝐞</m:t>
                              </m:r>
                            </m:sub>
                          </m:sSub>
                        </m:e>
                      </m:acc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</m:acc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𝒄𝒓𝒚𝒐𝒄𝒐𝒐𝒍𝒆𝒓</m:t>
                          </m:r>
                        </m:sub>
                      </m:sSub>
                    </m:oMath>
                  </m:oMathPara>
                </a14:m>
                <a:endParaRPr lang="en-US" sz="1600" b="1" dirty="0">
                  <a:solidFill>
                    <a:srgbClr val="FF0000"/>
                  </a:solidFill>
                </a:endParaRPr>
              </a:p>
              <a:p>
                <a:endParaRPr lang="nl-NL" sz="14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A0EB796-8D7D-C19A-0312-827A8D60D1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8208" y="5559438"/>
                <a:ext cx="2353113" cy="499239"/>
              </a:xfrm>
              <a:prstGeom prst="rect">
                <a:avLst/>
              </a:prstGeom>
              <a:blipFill>
                <a:blip r:embed="rId8"/>
                <a:stretch>
                  <a:fillRect t="-6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43B31AA-FED0-18C1-36F4-05DDD8403324}"/>
                  </a:ext>
                </a:extLst>
              </p:cNvPr>
              <p:cNvSpPr txBox="1"/>
              <p:nvPr/>
            </p:nvSpPr>
            <p:spPr>
              <a:xfrm>
                <a:off x="8256240" y="6065595"/>
                <a:ext cx="1955770" cy="2832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600" b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𝐞</m:t>
                              </m:r>
                            </m:sub>
                          </m:sSub>
                        </m:e>
                      </m:acc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</m:acc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𝑷𝑯𝑷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𝒔𝒕𝒂𝒓𝒕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𝒖𝒑</m:t>
                          </m:r>
                        </m:sub>
                      </m:sSub>
                    </m:oMath>
                  </m:oMathPara>
                </a14:m>
                <a:endParaRPr lang="nl-NL" sz="14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43B31AA-FED0-18C1-36F4-05DDD84033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6240" y="6065595"/>
                <a:ext cx="1955770" cy="283283"/>
              </a:xfrm>
              <a:prstGeom prst="rect">
                <a:avLst/>
              </a:prstGeom>
              <a:blipFill>
                <a:blip r:embed="rId9"/>
                <a:stretch>
                  <a:fillRect t="-8696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67A65791-0AFF-F483-03DC-54AAA0D660BB}"/>
              </a:ext>
            </a:extLst>
          </p:cNvPr>
          <p:cNvSpPr txBox="1"/>
          <p:nvPr/>
        </p:nvSpPr>
        <p:spPr>
          <a:xfrm>
            <a:off x="248165" y="6083959"/>
            <a:ext cx="497309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Neon PHPs: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condenser at 27 K and filling ratio at 35%</a:t>
            </a:r>
          </a:p>
        </p:txBody>
      </p:sp>
    </p:spTree>
    <p:extLst>
      <p:ext uri="{BB962C8B-B14F-4D97-AF65-F5344CB8AC3E}">
        <p14:creationId xmlns:p14="http://schemas.microsoft.com/office/powerpoint/2010/main" val="74888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3" grpId="0"/>
      <p:bldP spid="25" grpId="0"/>
      <p:bldP spid="2" grpId="0" animBg="1"/>
      <p:bldP spid="31" grpId="0" animBg="1"/>
      <p:bldP spid="34" grpId="0" animBg="1"/>
      <p:bldP spid="6" grpId="0"/>
      <p:bldP spid="11" grpId="0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471" y="193913"/>
            <a:ext cx="6467617" cy="436633"/>
          </a:xfrm>
        </p:spPr>
        <p:txBody>
          <a:bodyPr/>
          <a:lstStyle/>
          <a:p>
            <a:r>
              <a:rPr lang="nl-NL" dirty="0"/>
              <a:t>Experimental set-up for PHP application to insulated HTS coil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2C58747-731E-C8FA-FE30-C96DEE9E744D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06E4E53-A4AD-92F0-69F7-3C8AE4F41D98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9B4083-3591-D0FC-98E6-99990E6F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6975" y="1518217"/>
            <a:ext cx="6467616" cy="3068357"/>
          </a:xfrm>
          <a:prstGeom prst="rect">
            <a:avLst/>
          </a:prstGeom>
        </p:spPr>
      </p:pic>
      <p:pic>
        <p:nvPicPr>
          <p:cNvPr id="2" name="Picture 1" descr="A room with many machines and tools&#10;&#10;AI-generated content may be incorrect.">
            <a:extLst>
              <a:ext uri="{FF2B5EF4-FFF2-40B4-BE49-F238E27FC236}">
                <a16:creationId xmlns:a16="http://schemas.microsoft.com/office/drawing/2014/main" id="{C8F986A4-C0AF-27EB-8724-7993ACAA858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671" t="5143" r="8435"/>
          <a:stretch/>
        </p:blipFill>
        <p:spPr>
          <a:xfrm rot="5400000">
            <a:off x="1126703" y="362844"/>
            <a:ext cx="3407065" cy="56509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68BDDA-3328-D4A7-65BB-139D588CFA6B}"/>
              </a:ext>
            </a:extLst>
          </p:cNvPr>
          <p:cNvSpPr txBox="1"/>
          <p:nvPr/>
        </p:nvSpPr>
        <p:spPr>
          <a:xfrm>
            <a:off x="437987" y="1512388"/>
            <a:ext cx="576064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DAQ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537CC3-36BF-46A4-D270-7BD672609DBF}"/>
              </a:ext>
            </a:extLst>
          </p:cNvPr>
          <p:cNvSpPr txBox="1"/>
          <p:nvPr/>
        </p:nvSpPr>
        <p:spPr>
          <a:xfrm>
            <a:off x="1014051" y="4200321"/>
            <a:ext cx="108012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Cryostat</a:t>
            </a:r>
            <a:endParaRPr lang="de-CH" sz="20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03414A0-B9CC-17E2-B341-C29A2F1160CE}"/>
              </a:ext>
            </a:extLst>
          </p:cNvPr>
          <p:cNvCxnSpPr>
            <a:cxnSpLocks/>
          </p:cNvCxnSpPr>
          <p:nvPr/>
        </p:nvCxnSpPr>
        <p:spPr>
          <a:xfrm flipH="1">
            <a:off x="584760" y="1787776"/>
            <a:ext cx="77895" cy="2426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85AE72-A33A-087D-586A-9FC196CD55EB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1554111" y="3883737"/>
            <a:ext cx="1122189" cy="3165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30EAD3A-315B-3E51-3085-10349B0E17CC}"/>
              </a:ext>
            </a:extLst>
          </p:cNvPr>
          <p:cNvSpPr txBox="1"/>
          <p:nvPr/>
        </p:nvSpPr>
        <p:spPr>
          <a:xfrm>
            <a:off x="4409724" y="1656296"/>
            <a:ext cx="1093429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Gas </a:t>
            </a:r>
            <a:r>
              <a:rPr lang="de-CH" sz="2000" dirty="0" err="1"/>
              <a:t>supply</a:t>
            </a:r>
            <a:r>
              <a:rPr lang="de-CH" sz="2000" dirty="0"/>
              <a:t> </a:t>
            </a:r>
            <a:r>
              <a:rPr lang="de-CH" sz="2000" dirty="0" err="1"/>
              <a:t>rack</a:t>
            </a:r>
            <a:endParaRPr lang="de-CH" sz="20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82A1098-C4AC-110D-116B-45E5622A0383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4956439" y="2579626"/>
            <a:ext cx="0" cy="138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AD91997-3FA2-7E0C-2D8F-0C3242506F89}"/>
              </a:ext>
            </a:extLst>
          </p:cNvPr>
          <p:cNvSpPr txBox="1"/>
          <p:nvPr/>
        </p:nvSpPr>
        <p:spPr>
          <a:xfrm>
            <a:off x="765516" y="2858320"/>
            <a:ext cx="1501887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Mini gas </a:t>
            </a:r>
            <a:r>
              <a:rPr lang="de-CH" sz="2000" dirty="0" err="1"/>
              <a:t>rack</a:t>
            </a:r>
            <a:endParaRPr lang="de-CH" sz="20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67DF7F8-A49B-65CD-8AF2-12B0BB219C47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2267403" y="2765442"/>
            <a:ext cx="877758" cy="24676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479F725-2D72-D568-67C7-1D7E49E27997}"/>
              </a:ext>
            </a:extLst>
          </p:cNvPr>
          <p:cNvSpPr txBox="1"/>
          <p:nvPr/>
        </p:nvSpPr>
        <p:spPr>
          <a:xfrm>
            <a:off x="773726" y="3257234"/>
            <a:ext cx="1493677" cy="615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Cryocooler</a:t>
            </a:r>
            <a:endParaRPr lang="de-CH" sz="2000" dirty="0"/>
          </a:p>
          <a:p>
            <a:pPr algn="ctr"/>
            <a:r>
              <a:rPr lang="de-CH" sz="2000" dirty="0"/>
              <a:t>RDK-418D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E80C6BA-AE11-B3FB-E2A4-6B5AE578FAD4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2267403" y="3084168"/>
            <a:ext cx="823975" cy="4808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303DD5D-123B-517D-B30D-AAA303CA9E28}"/>
              </a:ext>
            </a:extLst>
          </p:cNvPr>
          <p:cNvSpPr txBox="1"/>
          <p:nvPr/>
        </p:nvSpPr>
        <p:spPr>
          <a:xfrm>
            <a:off x="2706567" y="4200321"/>
            <a:ext cx="1406463" cy="615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Cryocooler</a:t>
            </a:r>
            <a:endParaRPr lang="de-CH" sz="2000" dirty="0"/>
          </a:p>
          <a:p>
            <a:pPr algn="ctr"/>
            <a:r>
              <a:rPr lang="de-CH" sz="2000" dirty="0"/>
              <a:t>RDK-500B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5F648B9-DB38-0834-0018-ACEED91A9521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3409799" y="3414675"/>
            <a:ext cx="12519" cy="785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3F7D498-4248-A302-BA4F-56E1D7EA2EC9}"/>
              </a:ext>
            </a:extLst>
          </p:cNvPr>
          <p:cNvSpPr txBox="1"/>
          <p:nvPr/>
        </p:nvSpPr>
        <p:spPr>
          <a:xfrm>
            <a:off x="4143297" y="3829806"/>
            <a:ext cx="1493677" cy="6155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latin typeface="+mn-lt"/>
              </a:rPr>
              <a:t>Water cooled copper leads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C1409F8-DAB3-20B8-334D-51C2BE7E9C8C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3935268" y="3012801"/>
            <a:ext cx="954868" cy="8170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7ABEDFE-16EE-BD18-F869-C43DB5FA6C0B}"/>
              </a:ext>
            </a:extLst>
          </p:cNvPr>
          <p:cNvSpPr txBox="1"/>
          <p:nvPr/>
        </p:nvSpPr>
        <p:spPr>
          <a:xfrm>
            <a:off x="2099408" y="1722633"/>
            <a:ext cx="1808213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/>
              <a:t>Power </a:t>
            </a:r>
            <a:r>
              <a:rPr lang="de-CH" sz="2000" dirty="0" err="1"/>
              <a:t>supply</a:t>
            </a:r>
            <a:endParaRPr lang="de-CH" sz="2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8E93F98-1126-AE40-D533-8607F18D828F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3907621" y="1860414"/>
            <a:ext cx="349547" cy="161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B46ECD0-EC60-3CA8-53DA-5354230963A6}"/>
              </a:ext>
            </a:extLst>
          </p:cNvPr>
          <p:cNvSpPr txBox="1"/>
          <p:nvPr/>
        </p:nvSpPr>
        <p:spPr>
          <a:xfrm>
            <a:off x="166243" y="2447191"/>
            <a:ext cx="210116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2000" dirty="0" err="1"/>
              <a:t>wires</a:t>
            </a:r>
            <a:r>
              <a:rPr lang="de-CH" sz="2000" dirty="0"/>
              <a:t> </a:t>
            </a:r>
            <a:r>
              <a:rPr lang="de-CH" sz="2000" dirty="0" err="1"/>
              <a:t>feedthroughs</a:t>
            </a:r>
            <a:endParaRPr lang="de-CH" sz="20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00BED16-41DB-596B-2729-4A58C225B0B6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2267403" y="2598079"/>
            <a:ext cx="408897" cy="30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9B085EC-7F09-7A52-3FE9-8B7E9F6788B2}"/>
              </a:ext>
            </a:extLst>
          </p:cNvPr>
          <p:cNvSpPr txBox="1"/>
          <p:nvPr/>
        </p:nvSpPr>
        <p:spPr>
          <a:xfrm>
            <a:off x="257624" y="5083581"/>
            <a:ext cx="11863855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Main differences with insulated coil application: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The coil itself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Powering in AC and not DC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  <a:ea typeface="Source Sans Pro" panose="020B0503030403020204" pitchFamily="34" charset="0"/>
              </a:rPr>
              <a:t>Stycast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for electrical insulation located between the coil and the cryocooler instead of between the coil and the PHP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PHPs in parallel are operated individually instead of connected to the same external reservoir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4498160-A099-5D0A-A53F-ADF2657F176C}"/>
              </a:ext>
            </a:extLst>
          </p:cNvPr>
          <p:cNvSpPr/>
          <p:nvPr/>
        </p:nvSpPr>
        <p:spPr>
          <a:xfrm>
            <a:off x="10808851" y="2266414"/>
            <a:ext cx="583410" cy="663329"/>
          </a:xfrm>
          <a:prstGeom prst="ellipse">
            <a:avLst/>
          </a:prstGeom>
          <a:solidFill>
            <a:srgbClr val="FF7F7F">
              <a:alpha val="3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0F35142-C39E-06CB-7313-C802134B93CF}"/>
              </a:ext>
            </a:extLst>
          </p:cNvPr>
          <p:cNvSpPr/>
          <p:nvPr/>
        </p:nvSpPr>
        <p:spPr>
          <a:xfrm>
            <a:off x="9130414" y="1512388"/>
            <a:ext cx="1718114" cy="1136697"/>
          </a:xfrm>
          <a:prstGeom prst="ellipse">
            <a:avLst/>
          </a:prstGeom>
          <a:solidFill>
            <a:srgbClr val="FF7F7F">
              <a:alpha val="3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414E322-DB59-A20B-ACAA-3E4241CB938C}"/>
              </a:ext>
            </a:extLst>
          </p:cNvPr>
          <p:cNvSpPr/>
          <p:nvPr/>
        </p:nvSpPr>
        <p:spPr>
          <a:xfrm>
            <a:off x="10704512" y="3639611"/>
            <a:ext cx="792088" cy="663329"/>
          </a:xfrm>
          <a:prstGeom prst="ellipse">
            <a:avLst/>
          </a:prstGeom>
          <a:solidFill>
            <a:srgbClr val="FF7F7F">
              <a:alpha val="3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1239271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04B5A-CABD-B84D-F816-D7A8F48A4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High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energy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demand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of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PSI Large Research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Facilities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lang="de-CH" sz="2000" dirty="0">
              <a:solidFill>
                <a:prstClr val="black"/>
              </a:solidFill>
              <a:latin typeface="Apto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lang="de-CH" sz="2000" dirty="0">
              <a:solidFill>
                <a:prstClr val="black"/>
              </a:solidFill>
              <a:latin typeface="Apto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lang="de-CH" sz="2000" dirty="0">
              <a:solidFill>
                <a:prstClr val="black"/>
              </a:solidFill>
              <a:latin typeface="Apto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ptos" panose="020B0004020202020204" pitchFamily="34" charset="0"/>
              </a:rPr>
              <a:t>Strong contribution from resistive magnets to power consumption (HIPA 2.6 MW, 26 %) </a:t>
            </a: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1800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Aim: magnet performance ↑ energy </a:t>
            </a:r>
            <a:r>
              <a:rPr lang="en-US" sz="1800" dirty="0">
                <a:solidFill>
                  <a:srgbClr val="000000"/>
                </a:solidFill>
                <a:latin typeface="Aptos" panose="020B0004020202020204" pitchFamily="34" charset="0"/>
              </a:rPr>
              <a:t>d</a:t>
            </a:r>
            <a:r>
              <a:rPr kumimoji="0" lang="en-US" sz="1800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emand</a:t>
            </a:r>
            <a:r>
              <a:rPr kumimoji="0" lang="en-US" sz="1800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↓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tabLst/>
              <a:defRPr/>
            </a:pP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58D2D-538C-645C-646F-57FF9255B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4E88-69B5-601C-3D3D-95B0D3438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6FE69-0151-6E5D-5FD7-187AB4709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9D03F1C-1EF9-9EAA-2B85-437E756DA8B1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/>
            <p:txBody>
              <a:bodyPr/>
              <a:lstStyle/>
              <a:p>
                <a:pPr marL="266700" marR="0" lvl="0" indent="-26670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Pct val="140000"/>
                  <a:buFontTx/>
                  <a:buBlip>
                    <a:blip r:embed="rId2">
                      <a:extLst>
                        <a:ext uri="{96DAC541-7B7A-43D3-8B79-37D633B846F1}">
                          <asvg:svgBlip xmlns:asvg="http://schemas.microsoft.com/office/drawing/2016/SVG/main" r:embed="rId3"/>
                        </a:ext>
                      </a:extLst>
                    </a:blip>
                  </a:buBlip>
                  <a:tabLst/>
                  <a:defRPr/>
                </a:pPr>
                <a:r>
                  <a:rPr kumimoji="0" lang="de-CH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Example</a:t>
                </a:r>
                <a:r>
                  <a:rPr kumimoji="0" lang="de-CH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 SLS </a:t>
                </a:r>
                <a14:m>
                  <m:oMath xmlns:m="http://schemas.openxmlformats.org/officeDocument/2006/math">
                    <m:r>
                      <a:rPr kumimoji="0" lang="de-CH" sz="1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kumimoji="0" lang="de-CH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 SLS2:</a:t>
                </a:r>
              </a:p>
              <a:p>
                <a:pPr marL="446088" lvl="1" indent="-266700"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Pct val="140000"/>
                  <a:buBlip>
                    <a:blip r:embed="rId2">
                      <a:extLst>
                        <a:ext uri="{96DAC541-7B7A-43D3-8B79-37D633B846F1}">
                          <asvg:svgBlip xmlns:asvg="http://schemas.microsoft.com/office/drawing/2016/SVG/main" r:embed="rId3"/>
                        </a:ext>
                      </a:extLst>
                    </a:blip>
                  </a:buBlip>
                  <a:defRPr/>
                </a:pPr>
                <a:r>
                  <a:rPr lang="de-CH" sz="1800" dirty="0">
                    <a:solidFill>
                      <a:prstClr val="black"/>
                    </a:solidFill>
                    <a:latin typeface="Aptos"/>
                  </a:rPr>
                  <a:t>Higher </a:t>
                </a:r>
                <a:r>
                  <a:rPr lang="de-CH" sz="1800" dirty="0" err="1">
                    <a:solidFill>
                      <a:prstClr val="black"/>
                    </a:solidFill>
                    <a:latin typeface="Aptos"/>
                  </a:rPr>
                  <a:t>performance</a:t>
                </a:r>
                <a:endParaRPr lang="de-CH" sz="1800" dirty="0">
                  <a:solidFill>
                    <a:prstClr val="black"/>
                  </a:solidFill>
                  <a:latin typeface="Aptos"/>
                </a:endParaRPr>
              </a:p>
              <a:p>
                <a:pPr marL="446088" lvl="1" indent="-266700"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Pct val="140000"/>
                  <a:buBlip>
                    <a:blip r:embed="rId2">
                      <a:extLst>
                        <a:ext uri="{96DAC541-7B7A-43D3-8B79-37D633B846F1}">
                          <asvg:svgBlip xmlns:asvg="http://schemas.microsoft.com/office/drawing/2016/SVG/main" r:embed="rId3"/>
                        </a:ext>
                      </a:extLst>
                    </a:blip>
                  </a:buBlip>
                  <a:defRPr/>
                </a:pPr>
                <a:r>
                  <a:rPr kumimoji="0" lang="de-CH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Magnet </a:t>
                </a:r>
                <a:r>
                  <a:rPr kumimoji="0" lang="de-CH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energy</a:t>
                </a:r>
                <a:r>
                  <a:rPr kumimoji="0" lang="de-CH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 </a:t>
                </a:r>
                <a:r>
                  <a:rPr kumimoji="0" lang="de-CH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consumption</a:t>
                </a:r>
                <a:r>
                  <a:rPr kumimoji="0" lang="de-CH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 </a:t>
                </a:r>
                <a:r>
                  <a:rPr kumimoji="0" lang="de-CH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reduced</a:t>
                </a:r>
                <a:r>
                  <a:rPr kumimoji="0" lang="de-CH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 </a:t>
                </a:r>
                <a:r>
                  <a:rPr kumimoji="0" lang="de-CH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by</a:t>
                </a:r>
                <a:r>
                  <a:rPr kumimoji="0" lang="de-CH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 ~60% </a:t>
                </a:r>
                <a:r>
                  <a:rPr kumimoji="0" lang="de-CH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using</a:t>
                </a:r>
                <a:r>
                  <a:rPr kumimoji="0" lang="de-CH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 permanent </a:t>
                </a:r>
                <a:r>
                  <a:rPr kumimoji="0" lang="de-CH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magnets</a:t>
                </a:r>
                <a:endParaRPr kumimoji="0" lang="de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Pct val="140000"/>
                  <a:defRPr/>
                </a:pPr>
                <a:endParaRPr kumimoji="0" lang="de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  <a:p>
                <a:pPr marL="446088" lvl="1" indent="-266700">
                  <a:spcBef>
                    <a:spcPts val="600"/>
                  </a:spcBef>
                  <a:spcAft>
                    <a:spcPts val="600"/>
                  </a:spcAft>
                  <a:buClr>
                    <a:srgbClr val="000000"/>
                  </a:buClr>
                  <a:buSzPct val="140000"/>
                  <a:buBlip>
                    <a:blip r:embed="rId2">
                      <a:extLst>
                        <a:ext uri="{96DAC541-7B7A-43D3-8B79-37D633B846F1}">
                          <asvg:svgBlip xmlns:asvg="http://schemas.microsoft.com/office/drawing/2016/SVG/main" r:embed="rId3"/>
                        </a:ext>
                      </a:extLst>
                    </a:blip>
                  </a:buBlip>
                  <a:defRPr/>
                </a:pPr>
                <a:endParaRPr kumimoji="0" lang="de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  <a:p>
                <a:endParaRPr lang="de-CH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9D03F1C-1EF9-9EAA-2B85-437E756DA8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blipFill>
                <a:blip r:embed="rId4"/>
                <a:stretch>
                  <a:fillRect l="-115" t="-118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311E36F-1BEA-7028-8942-3FE23594EC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871" y="2096105"/>
            <a:ext cx="4932385" cy="26657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C17E18B-0F07-76F9-2CA4-F95C13F8B0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9614" y="2820722"/>
            <a:ext cx="4690046" cy="341659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373328C0-6603-A0CA-5E5F-646782CF65E1}"/>
              </a:ext>
            </a:extLst>
          </p:cNvPr>
          <p:cNvSpPr/>
          <p:nvPr/>
        </p:nvSpPr>
        <p:spPr>
          <a:xfrm>
            <a:off x="7464152" y="4437112"/>
            <a:ext cx="1584176" cy="720080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6C422E6-45DB-6292-2662-ABB26367D72A}"/>
              </a:ext>
            </a:extLst>
          </p:cNvPr>
          <p:cNvSpPr/>
          <p:nvPr/>
        </p:nvSpPr>
        <p:spPr>
          <a:xfrm>
            <a:off x="9408442" y="5013176"/>
            <a:ext cx="1728118" cy="360040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21EF55D-7049-B69F-3EA2-5B07E2DC7FB2}"/>
              </a:ext>
            </a:extLst>
          </p:cNvPr>
          <p:cNvCxnSpPr>
            <a:stCxn id="16" idx="6"/>
            <a:endCxn id="17" idx="2"/>
          </p:cNvCxnSpPr>
          <p:nvPr/>
        </p:nvCxnSpPr>
        <p:spPr>
          <a:xfrm>
            <a:off x="9048328" y="4797152"/>
            <a:ext cx="360114" cy="396044"/>
          </a:xfrm>
          <a:prstGeom prst="straightConnector1">
            <a:avLst/>
          </a:prstGeom>
          <a:ln w="825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2">
            <a:extLst>
              <a:ext uri="{FF2B5EF4-FFF2-40B4-BE49-F238E27FC236}">
                <a16:creationId xmlns:a16="http://schemas.microsoft.com/office/drawing/2014/main" id="{CA5556C7-5110-6192-4EF9-4095CCB25712}"/>
              </a:ext>
            </a:extLst>
          </p:cNvPr>
          <p:cNvSpPr txBox="1">
            <a:spLocks/>
          </p:cNvSpPr>
          <p:nvPr/>
        </p:nvSpPr>
        <p:spPr>
          <a:xfrm>
            <a:off x="420471" y="193913"/>
            <a:ext cx="11323079" cy="43663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err="1"/>
              <a:t>Context</a:t>
            </a:r>
            <a:r>
              <a:rPr lang="de-CH" dirty="0"/>
              <a:t>: PSI Large Research </a:t>
            </a:r>
            <a:r>
              <a:rPr lang="de-CH" dirty="0" err="1"/>
              <a:t>Facilities</a:t>
            </a:r>
            <a:endParaRPr lang="nl-NL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1C4BFC-00B0-0124-A5D9-9054D49AD15E}"/>
              </a:ext>
            </a:extLst>
          </p:cNvPr>
          <p:cNvSpPr/>
          <p:nvPr/>
        </p:nvSpPr>
        <p:spPr>
          <a:xfrm>
            <a:off x="263352" y="1196752"/>
            <a:ext cx="5723448" cy="42844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576057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6" grpId="0" animBg="1"/>
      <p:bldP spid="17" grpId="0" animBg="1"/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5A2EA2E-0BB5-E960-2EA1-8678435E2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816" y="1556070"/>
            <a:ext cx="7542848" cy="43248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88A6BE-20C7-336A-BAD0-198AE2B839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93" t="6783" r="10202" b="21528"/>
          <a:stretch/>
        </p:blipFill>
        <p:spPr>
          <a:xfrm>
            <a:off x="325363" y="1569588"/>
            <a:ext cx="3709140" cy="420548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Exemplary application to insulated HTS coil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0B2900-BE64-A13C-90D7-60976C846478}"/>
              </a:ext>
            </a:extLst>
          </p:cNvPr>
          <p:cNvSpPr txBox="1"/>
          <p:nvPr/>
        </p:nvSpPr>
        <p:spPr>
          <a:xfrm>
            <a:off x="220240" y="5870412"/>
            <a:ext cx="388796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HTS coil: </a:t>
            </a:r>
            <a:r>
              <a:rPr lang="en-US" sz="1600" dirty="0" err="1">
                <a:solidFill>
                  <a:schemeClr val="tx1"/>
                </a:solidFill>
                <a:ea typeface="Source Sans Pro" panose="020B0503030403020204" pitchFamily="34" charset="0"/>
              </a:rPr>
              <a:t>ReBCO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insulated pancake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802691-461D-E59B-17EA-C85BD288CE85}"/>
              </a:ext>
            </a:extLst>
          </p:cNvPr>
          <p:cNvSpPr txBox="1"/>
          <p:nvPr/>
        </p:nvSpPr>
        <p:spPr>
          <a:xfrm>
            <a:off x="220240" y="1061814"/>
            <a:ext cx="11133810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Status: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first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test of cooling and operating an insulated HTS coil using two neon PHP in parallel has been performed. </a:t>
            </a:r>
          </a:p>
          <a:p>
            <a:endParaRPr lang="en-US" sz="1600" b="1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extfeld 14">
            <a:extLst>
              <a:ext uri="{FF2B5EF4-FFF2-40B4-BE49-F238E27FC236}">
                <a16:creationId xmlns:a16="http://schemas.microsoft.com/office/drawing/2014/main" id="{D92B74F1-1637-7B26-57A0-D4FBD4A3D705}"/>
              </a:ext>
            </a:extLst>
          </p:cNvPr>
          <p:cNvSpPr txBox="1"/>
          <p:nvPr/>
        </p:nvSpPr>
        <p:spPr>
          <a:xfrm>
            <a:off x="3354469" y="2587452"/>
            <a:ext cx="1487050" cy="3009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Condensers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6B0809C-911F-EAFE-EA13-91FA0E55EB03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4841519" y="2737941"/>
            <a:ext cx="1345525" cy="183927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123B1A4-BB7A-C11A-CDD5-7480DB24C50B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2378024" y="2737941"/>
            <a:ext cx="976445" cy="63641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6EE506C-B520-898F-DD5F-42510CD3EF2B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4891248" y="4075851"/>
            <a:ext cx="4650037" cy="116766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3D364D2-CB14-ED19-7EA4-A22C2A0F66A8}"/>
              </a:ext>
            </a:extLst>
          </p:cNvPr>
          <p:cNvCxnSpPr>
            <a:cxnSpLocks/>
          </p:cNvCxnSpPr>
          <p:nvPr/>
        </p:nvCxnSpPr>
        <p:spPr>
          <a:xfrm flipH="1" flipV="1">
            <a:off x="2279576" y="4947089"/>
            <a:ext cx="1868147" cy="34132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14">
            <a:extLst>
              <a:ext uri="{FF2B5EF4-FFF2-40B4-BE49-F238E27FC236}">
                <a16:creationId xmlns:a16="http://schemas.microsoft.com/office/drawing/2014/main" id="{BD22BF69-68BE-A166-CC16-CDF9645784F9}"/>
              </a:ext>
            </a:extLst>
          </p:cNvPr>
          <p:cNvSpPr txBox="1"/>
          <p:nvPr/>
        </p:nvSpPr>
        <p:spPr>
          <a:xfrm>
            <a:off x="3404198" y="5102617"/>
            <a:ext cx="1487050" cy="2818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Evaporators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feld 14">
            <a:extLst>
              <a:ext uri="{FF2B5EF4-FFF2-40B4-BE49-F238E27FC236}">
                <a16:creationId xmlns:a16="http://schemas.microsoft.com/office/drawing/2014/main" id="{92E6B8DA-8528-1CCD-90F1-DF7022D908F2}"/>
              </a:ext>
            </a:extLst>
          </p:cNvPr>
          <p:cNvSpPr txBox="1"/>
          <p:nvPr/>
        </p:nvSpPr>
        <p:spPr>
          <a:xfrm>
            <a:off x="3354470" y="4194839"/>
            <a:ext cx="1487049" cy="28180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Coil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B7E9024-662B-93A3-CA3C-7A05C0A23440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2008945" y="4335740"/>
            <a:ext cx="1345525" cy="55719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8CCB9EA-6BEC-61E8-DDA7-AC35007F080B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4841519" y="2387067"/>
            <a:ext cx="4106590" cy="194867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CB924BC-2EB8-9BB7-4DDA-7AFE745949D3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E06A992-2485-FD16-7D24-F710227327D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346D41-457A-29EA-78B2-4D7749FF992E}"/>
              </a:ext>
            </a:extLst>
          </p:cNvPr>
          <p:cNvSpPr txBox="1"/>
          <p:nvPr/>
        </p:nvSpPr>
        <p:spPr>
          <a:xfrm>
            <a:off x="5087888" y="5869444"/>
            <a:ext cx="6480720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Cooldown: </a:t>
            </a:r>
            <a:r>
              <a:rPr lang="en-US" sz="16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After charging neon, it takes less than 2 hours to cool the coil from 100 to 27 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5CEE81-6D9C-920D-79FE-7115F2B92E59}"/>
              </a:ext>
            </a:extLst>
          </p:cNvPr>
          <p:cNvSpPr txBox="1"/>
          <p:nvPr/>
        </p:nvSpPr>
        <p:spPr>
          <a:xfrm>
            <a:off x="194532" y="6105541"/>
            <a:ext cx="486764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Neon PHPs: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condenser at 27 K and filling ratio at 35%</a:t>
            </a:r>
          </a:p>
        </p:txBody>
      </p:sp>
    </p:spTree>
    <p:extLst>
      <p:ext uri="{BB962C8B-B14F-4D97-AF65-F5344CB8AC3E}">
        <p14:creationId xmlns:p14="http://schemas.microsoft.com/office/powerpoint/2010/main" val="182927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 animBg="1"/>
      <p:bldP spid="3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02E5F8-4826-E3B9-3E4D-C45360488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269" y="1537068"/>
            <a:ext cx="7658512" cy="44826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3FF6E8-4382-C709-2F8A-868C60D3F0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93" t="6783" r="10202" b="21528"/>
          <a:stretch/>
        </p:blipFill>
        <p:spPr>
          <a:xfrm>
            <a:off x="325363" y="1569588"/>
            <a:ext cx="3709140" cy="420548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Exemplary application to insulated HTS coil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0B2900-BE64-A13C-90D7-60976C846478}"/>
              </a:ext>
            </a:extLst>
          </p:cNvPr>
          <p:cNvSpPr txBox="1"/>
          <p:nvPr/>
        </p:nvSpPr>
        <p:spPr>
          <a:xfrm>
            <a:off x="244873" y="5803145"/>
            <a:ext cx="378137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HTS coil: </a:t>
            </a:r>
            <a:r>
              <a:rPr lang="en-US" sz="1600" dirty="0" err="1">
                <a:solidFill>
                  <a:schemeClr val="tx1"/>
                </a:solidFill>
                <a:ea typeface="Source Sans Pro" panose="020B0503030403020204" pitchFamily="34" charset="0"/>
              </a:rPr>
              <a:t>ReBCO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insulated pancake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B0A85B-C91A-AE79-EFDD-95C02191817A}"/>
              </a:ext>
            </a:extLst>
          </p:cNvPr>
          <p:cNvSpPr txBox="1"/>
          <p:nvPr/>
        </p:nvSpPr>
        <p:spPr>
          <a:xfrm>
            <a:off x="253129" y="960585"/>
            <a:ext cx="592184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Current ramps of 350 A/s :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I= 0 to 500 A during 500 cycles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DD0486F-0072-86DF-3538-A9C009D3AAEF}"/>
              </a:ext>
            </a:extLst>
          </p:cNvPr>
          <p:cNvCxnSpPr>
            <a:cxnSpLocks/>
          </p:cNvCxnSpPr>
          <p:nvPr/>
        </p:nvCxnSpPr>
        <p:spPr>
          <a:xfrm flipV="1">
            <a:off x="9624392" y="4453058"/>
            <a:ext cx="0" cy="752059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5D6D052-1E6A-7F08-8EBC-8AB76ED58EBC}"/>
                  </a:ext>
                </a:extLst>
              </p:cNvPr>
              <p:cNvSpPr txBox="1"/>
              <p:nvPr/>
            </p:nvSpPr>
            <p:spPr>
              <a:xfrm>
                <a:off x="9552384" y="4682843"/>
                <a:ext cx="1800197" cy="3243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𝑐𝑜𝑛𝑑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𝑒𝑣𝑎𝑝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</m:t>
                      </m:r>
                      <m: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5D6D052-1E6A-7F08-8EBC-8AB76ED58E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2384" y="4682843"/>
                <a:ext cx="1800197" cy="3243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feld 14">
            <a:extLst>
              <a:ext uri="{FF2B5EF4-FFF2-40B4-BE49-F238E27FC236}">
                <a16:creationId xmlns:a16="http://schemas.microsoft.com/office/drawing/2014/main" id="{D92B74F1-1637-7B26-57A0-D4FBD4A3D705}"/>
              </a:ext>
            </a:extLst>
          </p:cNvPr>
          <p:cNvSpPr txBox="1"/>
          <p:nvPr/>
        </p:nvSpPr>
        <p:spPr>
          <a:xfrm>
            <a:off x="3279582" y="2805468"/>
            <a:ext cx="1487050" cy="30097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Condensers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6B0809C-911F-EAFE-EA13-91FA0E55EB03}"/>
              </a:ext>
            </a:extLst>
          </p:cNvPr>
          <p:cNvCxnSpPr>
            <a:cxnSpLocks/>
          </p:cNvCxnSpPr>
          <p:nvPr/>
        </p:nvCxnSpPr>
        <p:spPr>
          <a:xfrm>
            <a:off x="4747228" y="2950073"/>
            <a:ext cx="2630638" cy="221904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123B1A4-BB7A-C11A-CDD5-7480DB24C50B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2351584" y="2955957"/>
            <a:ext cx="927998" cy="47304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6EE506C-B520-898F-DD5F-42510CD3EF2B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4825245" y="4453058"/>
            <a:ext cx="2844718" cy="68661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3D364D2-CB14-ED19-7EA4-A22C2A0F66A8}"/>
              </a:ext>
            </a:extLst>
          </p:cNvPr>
          <p:cNvCxnSpPr>
            <a:cxnSpLocks/>
            <a:stCxn id="31" idx="1"/>
          </p:cNvCxnSpPr>
          <p:nvPr/>
        </p:nvCxnSpPr>
        <p:spPr>
          <a:xfrm flipH="1" flipV="1">
            <a:off x="2325006" y="5007227"/>
            <a:ext cx="1013189" cy="13244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14">
            <a:extLst>
              <a:ext uri="{FF2B5EF4-FFF2-40B4-BE49-F238E27FC236}">
                <a16:creationId xmlns:a16="http://schemas.microsoft.com/office/drawing/2014/main" id="{BD22BF69-68BE-A166-CC16-CDF9645784F9}"/>
              </a:ext>
            </a:extLst>
          </p:cNvPr>
          <p:cNvSpPr txBox="1"/>
          <p:nvPr/>
        </p:nvSpPr>
        <p:spPr>
          <a:xfrm>
            <a:off x="3338195" y="4998775"/>
            <a:ext cx="1487050" cy="2818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Evaporators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feld 14">
            <a:extLst>
              <a:ext uri="{FF2B5EF4-FFF2-40B4-BE49-F238E27FC236}">
                <a16:creationId xmlns:a16="http://schemas.microsoft.com/office/drawing/2014/main" id="{92E6B8DA-8528-1CCD-90F1-DF7022D908F2}"/>
              </a:ext>
            </a:extLst>
          </p:cNvPr>
          <p:cNvSpPr txBox="1"/>
          <p:nvPr/>
        </p:nvSpPr>
        <p:spPr>
          <a:xfrm>
            <a:off x="3374187" y="4121694"/>
            <a:ext cx="1487049" cy="28180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ctr">
              <a:lnSpc>
                <a:spcPct val="110000"/>
              </a:lnSpc>
              <a:spcBef>
                <a:spcPts val="0"/>
              </a:spcBef>
              <a:defRPr sz="1800" kern="1000" spc="30">
                <a:cs typeface="Franklin Gothic Book"/>
              </a:defRPr>
            </a:lvl1pPr>
          </a:lstStyle>
          <a:p>
            <a:r>
              <a:rPr lang="de-CH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Coil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B7E9024-662B-93A3-CA3C-7A05C0A23440}"/>
              </a:ext>
            </a:extLst>
          </p:cNvPr>
          <p:cNvCxnSpPr>
            <a:cxnSpLocks/>
          </p:cNvCxnSpPr>
          <p:nvPr/>
        </p:nvCxnSpPr>
        <p:spPr>
          <a:xfrm flipH="1">
            <a:off x="2135560" y="4259587"/>
            <a:ext cx="1409984" cy="46555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8CCB9EA-6BEC-61E8-DDA7-AC35007F080B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4861236" y="1777103"/>
            <a:ext cx="3293987" cy="248549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CB924BC-2EB8-9BB7-4DDA-7AFE745949D3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E06A992-2485-FD16-7D24-F710227327D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0CF609A-BCA7-8F2C-E0E7-7E7F7018682C}"/>
              </a:ext>
            </a:extLst>
          </p:cNvPr>
          <p:cNvSpPr txBox="1"/>
          <p:nvPr/>
        </p:nvSpPr>
        <p:spPr>
          <a:xfrm>
            <a:off x="253129" y="6098322"/>
            <a:ext cx="486764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Neon PHPs: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condenser at 27 K and filling ratio at 35%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2A3EC5F-7252-7CAA-C042-58C7334628CF}"/>
              </a:ext>
            </a:extLst>
          </p:cNvPr>
          <p:cNvCxnSpPr>
            <a:cxnSpLocks/>
          </p:cNvCxnSpPr>
          <p:nvPr/>
        </p:nvCxnSpPr>
        <p:spPr>
          <a:xfrm flipV="1">
            <a:off x="8616280" y="1771745"/>
            <a:ext cx="0" cy="343337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378F87-6C7D-09ED-77D8-0158345A982D}"/>
                  </a:ext>
                </a:extLst>
              </p:cNvPr>
              <p:cNvSpPr txBox="1"/>
              <p:nvPr/>
            </p:nvSpPr>
            <p:spPr>
              <a:xfrm>
                <a:off x="8512955" y="2670679"/>
                <a:ext cx="1800197" cy="3243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𝑐𝑜𝑛𝑑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=3.</m:t>
                      </m:r>
                      <m: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378F87-6C7D-09ED-77D8-0158345A98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2955" y="2670679"/>
                <a:ext cx="1800197" cy="3243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898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  <p:bldP spid="2" grpId="0" animBg="1"/>
      <p:bldP spid="31" grpId="0" animBg="1"/>
      <p:bldP spid="34" grpId="0" animBg="1"/>
      <p:bldP spid="2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FAB234C2-EEEA-FC9D-7A83-B780C689E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704" y="3671321"/>
            <a:ext cx="4449776" cy="29847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716BF0-D01D-4CBC-A3A3-E40C299B6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123" y="3635363"/>
            <a:ext cx="4601062" cy="30485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9AF456-943B-884A-77FF-B7BCA0181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294" y="4063535"/>
            <a:ext cx="4222432" cy="27348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E6662A-63A3-D276-CD74-16836C7CF8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518" y="1132287"/>
            <a:ext cx="4534953" cy="2743730"/>
          </a:xfrm>
          <a:prstGeom prst="rect">
            <a:avLst/>
          </a:prstGeom>
        </p:spPr>
      </p:pic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CB924BC-2EB8-9BB7-4DDA-7AFE745949D3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E06A992-2485-FD16-7D24-F710227327DB}"/>
              </a:ext>
            </a:extLst>
          </p:cNvPr>
          <p:cNvSpPr txBox="1">
            <a:spLocks/>
          </p:cNvSpPr>
          <p:nvPr/>
        </p:nvSpPr>
        <p:spPr>
          <a:xfrm>
            <a:off x="4655840" y="6602733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10" name="Tijdelijke aanduiding voor tekst 2">
            <a:extLst>
              <a:ext uri="{FF2B5EF4-FFF2-40B4-BE49-F238E27FC236}">
                <a16:creationId xmlns:a16="http://schemas.microsoft.com/office/drawing/2014/main" id="{025CCD75-2373-C41F-DC00-44F911613E5D}"/>
              </a:ext>
            </a:extLst>
          </p:cNvPr>
          <p:cNvSpPr txBox="1">
            <a:spLocks/>
          </p:cNvSpPr>
          <p:nvPr/>
        </p:nvSpPr>
        <p:spPr>
          <a:xfrm>
            <a:off x="402010" y="878086"/>
            <a:ext cx="5785584" cy="216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/>
              <a:t>Current and magnetic field measurements:</a:t>
            </a:r>
          </a:p>
        </p:txBody>
      </p:sp>
      <p:sp>
        <p:nvSpPr>
          <p:cNvPr id="12" name="Tijdelijke aanduiding voor tekst 2">
            <a:extLst>
              <a:ext uri="{FF2B5EF4-FFF2-40B4-BE49-F238E27FC236}">
                <a16:creationId xmlns:a16="http://schemas.microsoft.com/office/drawing/2014/main" id="{BA5AB3C2-4261-7626-686D-DD3D971962A9}"/>
              </a:ext>
            </a:extLst>
          </p:cNvPr>
          <p:cNvSpPr txBox="1">
            <a:spLocks/>
          </p:cNvSpPr>
          <p:nvPr/>
        </p:nvSpPr>
        <p:spPr>
          <a:xfrm>
            <a:off x="433838" y="3767498"/>
            <a:ext cx="5785584" cy="216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/>
              <a:t>Voltages measurements and differentiation:</a:t>
            </a:r>
          </a:p>
        </p:txBody>
      </p:sp>
      <p:sp>
        <p:nvSpPr>
          <p:cNvPr id="14" name="Tijdelijke aanduiding voor tekst 2">
            <a:extLst>
              <a:ext uri="{FF2B5EF4-FFF2-40B4-BE49-F238E27FC236}">
                <a16:creationId xmlns:a16="http://schemas.microsoft.com/office/drawing/2014/main" id="{94218DC8-4E25-52D6-8700-B68CD938F109}"/>
              </a:ext>
            </a:extLst>
          </p:cNvPr>
          <p:cNvSpPr txBox="1">
            <a:spLocks/>
          </p:cNvSpPr>
          <p:nvPr/>
        </p:nvSpPr>
        <p:spPr>
          <a:xfrm>
            <a:off x="6096000" y="906407"/>
            <a:ext cx="5785584" cy="216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/>
              <a:t>AC losses post-processing: </a:t>
            </a:r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70A20B61-53D4-A7BB-F68E-97170F618478}"/>
              </a:ext>
            </a:extLst>
          </p:cNvPr>
          <p:cNvSpPr txBox="1">
            <a:spLocks/>
          </p:cNvSpPr>
          <p:nvPr/>
        </p:nvSpPr>
        <p:spPr>
          <a:xfrm>
            <a:off x="463584" y="278132"/>
            <a:ext cx="11323079" cy="43663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Exemplary application to insulated HTS coil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7B16643-1E2B-A148-309F-7568D10FAC78}"/>
                  </a:ext>
                </a:extLst>
              </p:cNvPr>
              <p:cNvSpPr txBox="1"/>
              <p:nvPr/>
            </p:nvSpPr>
            <p:spPr>
              <a:xfrm>
                <a:off x="6147556" y="1846327"/>
                <a:ext cx="578558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Inductance: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=0.4 </m:t>
                    </m:r>
                    <m:r>
                      <a:rPr lang="en-US" sz="1400" i="1" dirty="0" err="1" smtClean="0">
                        <a:latin typeface="Cambria Math" panose="02040503050406030204" pitchFamily="18" charset="0"/>
                      </a:rPr>
                      <m:t>𝑚𝐻</m:t>
                    </m:r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/>
                  <a:t>measured using slow ramps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7B16643-1E2B-A148-309F-7568D10FAC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7556" y="1846327"/>
                <a:ext cx="5785584" cy="215444"/>
              </a:xfrm>
              <a:prstGeom prst="rect">
                <a:avLst/>
              </a:prstGeom>
              <a:blipFill>
                <a:blip r:embed="rId6"/>
                <a:stretch>
                  <a:fillRect l="-1895" t="-25714" b="-5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1F6C903-2C02-5B19-31C0-36F4926E6769}"/>
                  </a:ext>
                </a:extLst>
              </p:cNvPr>
              <p:cNvSpPr txBox="1"/>
              <p:nvPr/>
            </p:nvSpPr>
            <p:spPr>
              <a:xfrm>
                <a:off x="5947324" y="1368389"/>
                <a:ext cx="4680519" cy="4090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𝑚𝑒𝑎𝑠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𝑖𝑛𝑑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𝐿𝑑𝐼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1F6C903-2C02-5B19-31C0-36F4926E67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7324" y="1368389"/>
                <a:ext cx="4680519" cy="409023"/>
              </a:xfrm>
              <a:prstGeom prst="rect">
                <a:avLst/>
              </a:prstGeom>
              <a:blipFill>
                <a:blip r:embed="rId7"/>
                <a:stretch>
                  <a:fillRect b="-13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39B739AA-3CB2-1F48-30B5-67361B55E400}"/>
              </a:ext>
            </a:extLst>
          </p:cNvPr>
          <p:cNvSpPr txBox="1"/>
          <p:nvPr/>
        </p:nvSpPr>
        <p:spPr>
          <a:xfrm>
            <a:off x="6150394" y="1489471"/>
            <a:ext cx="6480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Voltage: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DCFA6F-2E9E-9AAB-9925-8B4E3F95BF31}"/>
              </a:ext>
            </a:extLst>
          </p:cNvPr>
          <p:cNvSpPr txBox="1"/>
          <p:nvPr/>
        </p:nvSpPr>
        <p:spPr>
          <a:xfrm>
            <a:off x="6147556" y="2214987"/>
            <a:ext cx="26847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Instantaneous dissipated Power: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55A9ECB-061B-44EB-49D5-7635D84D98E4}"/>
                  </a:ext>
                </a:extLst>
              </p:cNvPr>
              <p:cNvSpPr txBox="1"/>
              <p:nvPr/>
            </p:nvSpPr>
            <p:spPr>
              <a:xfrm>
                <a:off x="8140332" y="2220694"/>
                <a:ext cx="2088232" cy="4534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</m:acc>
                        </m:e>
                        <m:sub>
                          <m:r>
                            <a:rPr lang="en-US" sz="1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𝒊𝒏𝒔𝒕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US" sz="1400" b="0" dirty="0">
                  <a:solidFill>
                    <a:schemeClr val="tx1"/>
                  </a:solidFill>
                </a:endParaRPr>
              </a:p>
              <a:p>
                <a:pPr algn="l"/>
                <a:endParaRPr lang="en-US" sz="1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55A9ECB-061B-44EB-49D5-7635D84D98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0332" y="2220694"/>
                <a:ext cx="2088232" cy="453457"/>
              </a:xfrm>
              <a:prstGeom prst="rect">
                <a:avLst/>
              </a:prstGeom>
              <a:blipFill>
                <a:blip r:embed="rId8"/>
                <a:stretch>
                  <a:fillRect t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61937D5C-A0EF-480B-4A4A-E20FC0CE81EF}"/>
              </a:ext>
            </a:extLst>
          </p:cNvPr>
          <p:cNvSpPr txBox="1"/>
          <p:nvPr/>
        </p:nvSpPr>
        <p:spPr>
          <a:xfrm>
            <a:off x="6147557" y="2557975"/>
            <a:ext cx="18159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Total dissipated energy: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6647062-00B6-8D1E-83B8-D7836C1AB6BD}"/>
              </a:ext>
            </a:extLst>
          </p:cNvPr>
          <p:cNvSpPr txBox="1"/>
          <p:nvPr/>
        </p:nvSpPr>
        <p:spPr>
          <a:xfrm>
            <a:off x="6147556" y="2916359"/>
            <a:ext cx="28754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Dissipated power per cycle: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97F67BC-C312-7246-0897-6402731F1D20}"/>
              </a:ext>
            </a:extLst>
          </p:cNvPr>
          <p:cNvSpPr txBox="1"/>
          <p:nvPr/>
        </p:nvSpPr>
        <p:spPr>
          <a:xfrm>
            <a:off x="6149224" y="3283800"/>
            <a:ext cx="34751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Dissipated energy per cycle: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4C1D39B-39C2-6B5D-4720-B0BA74F7A3DC}"/>
                  </a:ext>
                </a:extLst>
              </p:cNvPr>
              <p:cNvSpPr txBox="1"/>
              <p:nvPr/>
            </p:nvSpPr>
            <p:spPr>
              <a:xfrm>
                <a:off x="8395592" y="2892630"/>
                <a:ext cx="2088232" cy="2483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𝑐𝑦𝑐𝑙𝑒</m:t>
                        </m:r>
                      </m:sub>
                    </m:sSub>
                    <m:r>
                      <a:rPr lang="en-US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n-US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</a:rPr>
                  <a:t>W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4C1D39B-39C2-6B5D-4720-B0BA74F7A3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5592" y="2892630"/>
                <a:ext cx="2088232" cy="248338"/>
              </a:xfrm>
              <a:prstGeom prst="rect">
                <a:avLst/>
              </a:prstGeom>
              <a:blipFill>
                <a:blip r:embed="rId9"/>
                <a:stretch>
                  <a:fillRect l="-3790" t="-17500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D66E62E-08C7-878F-20A9-9BD8400C4F61}"/>
                  </a:ext>
                </a:extLst>
              </p:cNvPr>
              <p:cNvSpPr txBox="1"/>
              <p:nvPr/>
            </p:nvSpPr>
            <p:spPr>
              <a:xfrm>
                <a:off x="7886807" y="3275304"/>
                <a:ext cx="2088232" cy="2324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𝑐𝑦𝑐𝑙𝑒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=34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D66E62E-08C7-878F-20A9-9BD8400C4F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6807" y="3275304"/>
                <a:ext cx="2088232" cy="232436"/>
              </a:xfrm>
              <a:prstGeom prst="rect">
                <a:avLst/>
              </a:prstGeom>
              <a:blipFill>
                <a:blip r:embed="rId10"/>
                <a:stretch>
                  <a:fillRect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84FB0F0-F141-B8B7-47EA-87EF5ECA3AA0}"/>
                  </a:ext>
                </a:extLst>
              </p:cNvPr>
              <p:cNvSpPr txBox="1"/>
              <p:nvPr/>
            </p:nvSpPr>
            <p:spPr>
              <a:xfrm>
                <a:off x="7988420" y="2553890"/>
                <a:ext cx="117115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=17700 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84FB0F0-F141-B8B7-47EA-87EF5ECA3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8420" y="2553890"/>
                <a:ext cx="1171157" cy="215444"/>
              </a:xfrm>
              <a:prstGeom prst="rect">
                <a:avLst/>
              </a:prstGeom>
              <a:blipFill>
                <a:blip r:embed="rId11"/>
                <a:stretch>
                  <a:fillRect b="-2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659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22634D6-F6EF-4BD9-22FA-929C34C2B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995" y="1350712"/>
            <a:ext cx="4939716" cy="354370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460" y="332656"/>
            <a:ext cx="11323079" cy="436633"/>
          </a:xfrm>
        </p:spPr>
        <p:txBody>
          <a:bodyPr/>
          <a:lstStyle/>
          <a:p>
            <a:r>
              <a:rPr lang="nl-NL" dirty="0"/>
              <a:t>Simplified model for comparison with copper braid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33</a:t>
            </a:fld>
            <a:endParaRPr lang="de-DE" dirty="0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CB924BC-2EB8-9BB7-4DDA-7AFE745949D3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E06A992-2485-FD16-7D24-F710227327D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2" name="Tijdelijke aanduiding voor tekst 2">
            <a:extLst>
              <a:ext uri="{FF2B5EF4-FFF2-40B4-BE49-F238E27FC236}">
                <a16:creationId xmlns:a16="http://schemas.microsoft.com/office/drawing/2014/main" id="{3C389437-C2FF-367A-6F5A-3E1A2940647A}"/>
              </a:ext>
            </a:extLst>
          </p:cNvPr>
          <p:cNvSpPr txBox="1">
            <a:spLocks/>
          </p:cNvSpPr>
          <p:nvPr/>
        </p:nvSpPr>
        <p:spPr>
          <a:xfrm>
            <a:off x="4686189" y="1028769"/>
            <a:ext cx="5785584" cy="216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/>
              <a:t>Results comparison: 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4A54C643-7E89-5751-7D45-47499E8AE3B8}"/>
              </a:ext>
            </a:extLst>
          </p:cNvPr>
          <p:cNvSpPr txBox="1">
            <a:spLocks/>
          </p:cNvSpPr>
          <p:nvPr/>
        </p:nvSpPr>
        <p:spPr>
          <a:xfrm>
            <a:off x="117225" y="920769"/>
            <a:ext cx="3639998" cy="216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/>
              <a:t>Model description: 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5761FC3-806E-156F-2FBC-5EB559D54A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1801" y="4091631"/>
            <a:ext cx="504056" cy="244827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44403459-5C77-67BD-1636-C81796EA1928}"/>
              </a:ext>
            </a:extLst>
          </p:cNvPr>
          <p:cNvSpPr txBox="1"/>
          <p:nvPr/>
        </p:nvSpPr>
        <p:spPr>
          <a:xfrm>
            <a:off x="116441" y="1497091"/>
            <a:ext cx="266429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Energy equation: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5EF803D-7AE4-7EBD-DCB6-E644C955F78E}"/>
              </a:ext>
            </a:extLst>
          </p:cNvPr>
          <p:cNvSpPr txBox="1"/>
          <p:nvPr/>
        </p:nvSpPr>
        <p:spPr>
          <a:xfrm>
            <a:off x="116441" y="2469289"/>
            <a:ext cx="266429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Boundary conditions: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7939EDD-A4EB-BF7B-EB49-34FD00782E51}"/>
              </a:ext>
            </a:extLst>
          </p:cNvPr>
          <p:cNvSpPr txBox="1"/>
          <p:nvPr/>
        </p:nvSpPr>
        <p:spPr>
          <a:xfrm>
            <a:off x="116441" y="3996869"/>
            <a:ext cx="266429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Initial conditions: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DD46FA3-A9FD-196C-7BC8-1CADE31A29D3}"/>
              </a:ext>
            </a:extLst>
          </p:cNvPr>
          <p:cNvSpPr txBox="1"/>
          <p:nvPr/>
        </p:nvSpPr>
        <p:spPr>
          <a:xfrm>
            <a:off x="93263" y="5284596"/>
            <a:ext cx="3857987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Numerical solution: </a:t>
            </a:r>
          </a:p>
          <a:p>
            <a:r>
              <a:rPr lang="en-US" sz="1600" i="1" dirty="0">
                <a:solidFill>
                  <a:schemeClr val="tx1"/>
                </a:solidFill>
                <a:ea typeface="Source Sans Pro" panose="020B0503030403020204" pitchFamily="34" charset="0"/>
              </a:rPr>
              <a:t>Explicit Euler method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51CAD80-4085-7FFD-E73B-A32741630D21}"/>
                  </a:ext>
                </a:extLst>
              </p:cNvPr>
              <p:cNvSpPr txBox="1"/>
              <p:nvPr/>
            </p:nvSpPr>
            <p:spPr>
              <a:xfrm>
                <a:off x="-119729" y="3039599"/>
                <a:ext cx="2310044" cy="3172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𝑐𝑜𝑖𝑙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𝑐𝑎𝑙𝑐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51CAD80-4085-7FFD-E73B-A32741630D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9729" y="3039599"/>
                <a:ext cx="2310044" cy="317203"/>
              </a:xfrm>
              <a:prstGeom prst="rect">
                <a:avLst/>
              </a:prstGeom>
              <a:blipFill>
                <a:blip r:embed="rId5"/>
                <a:stretch>
                  <a:fillRect b="-576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6A4FA8F-E187-50A3-EA80-D90F2C85D2C1}"/>
                  </a:ext>
                </a:extLst>
              </p:cNvPr>
              <p:cNvSpPr txBox="1"/>
              <p:nvPr/>
            </p:nvSpPr>
            <p:spPr>
              <a:xfrm>
                <a:off x="1753" y="1769090"/>
                <a:ext cx="3797633" cy="510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m:rPr>
                              <m:nor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6A4FA8F-E187-50A3-EA80-D90F2C85D2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" y="1769090"/>
                <a:ext cx="3797633" cy="510461"/>
              </a:xfrm>
              <a:prstGeom prst="rect">
                <a:avLst/>
              </a:prstGeom>
              <a:blipFill>
                <a:blip r:embed="rId6"/>
                <a:stretch>
                  <a:fillRect b="-11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ACF369A-9692-118D-044C-F95834B5C07A}"/>
              </a:ext>
            </a:extLst>
          </p:cNvPr>
          <p:cNvCxnSpPr>
            <a:cxnSpLocks/>
          </p:cNvCxnSpPr>
          <p:nvPr/>
        </p:nvCxnSpPr>
        <p:spPr>
          <a:xfrm>
            <a:off x="3293342" y="5197043"/>
            <a:ext cx="0" cy="3222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2137F0F-9071-2754-6283-9061F404DC12}"/>
                  </a:ext>
                </a:extLst>
              </p:cNvPr>
              <p:cNvSpPr txBox="1"/>
              <p:nvPr/>
            </p:nvSpPr>
            <p:spPr>
              <a:xfrm>
                <a:off x="2877722" y="5178958"/>
                <a:ext cx="7216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2137F0F-9071-2754-6283-9061F404DC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7722" y="5178958"/>
                <a:ext cx="721600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E5312EE-BEAC-BF66-FBBF-EEDF081E4E8F}"/>
              </a:ext>
            </a:extLst>
          </p:cNvPr>
          <p:cNvCxnSpPr>
            <a:cxnSpLocks/>
          </p:cNvCxnSpPr>
          <p:nvPr/>
        </p:nvCxnSpPr>
        <p:spPr>
          <a:xfrm>
            <a:off x="3217549" y="5196038"/>
            <a:ext cx="1515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8C15CA3-651E-4BC6-A963-ED060265DF91}"/>
                  </a:ext>
                </a:extLst>
              </p:cNvPr>
              <p:cNvSpPr txBox="1"/>
              <p:nvPr/>
            </p:nvSpPr>
            <p:spPr>
              <a:xfrm>
                <a:off x="2646784" y="5151105"/>
                <a:ext cx="7216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8C15CA3-651E-4BC6-A963-ED060265DF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784" y="5151105"/>
                <a:ext cx="721600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1D4AEAF-1C25-D1B3-B027-3646B979A40D}"/>
                  </a:ext>
                </a:extLst>
              </p:cNvPr>
              <p:cNvSpPr txBox="1"/>
              <p:nvPr/>
            </p:nvSpPr>
            <p:spPr>
              <a:xfrm>
                <a:off x="2148347" y="5486735"/>
                <a:ext cx="1169961" cy="5231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  <m:sup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1D4AEAF-1C25-D1B3-B027-3646B979A4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8347" y="5486735"/>
                <a:ext cx="1169961" cy="523157"/>
              </a:xfrm>
              <a:prstGeom prst="rect">
                <a:avLst/>
              </a:prstGeom>
              <a:blipFill>
                <a:blip r:embed="rId9"/>
                <a:stretch>
                  <a:fillRect b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293E01D7-1E64-E06E-8B24-373936BE729A}"/>
                  </a:ext>
                </a:extLst>
              </p:cNvPr>
              <p:cNvSpPr txBox="1"/>
              <p:nvPr/>
            </p:nvSpPr>
            <p:spPr>
              <a:xfrm>
                <a:off x="-168696" y="2756612"/>
                <a:ext cx="2359011" cy="3243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(0,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𝑐𝑜𝑛𝑑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𝑒𝑥𝑝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293E01D7-1E64-E06E-8B24-373936BE72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8696" y="2756612"/>
                <a:ext cx="2359011" cy="324384"/>
              </a:xfrm>
              <a:prstGeom prst="rect">
                <a:avLst/>
              </a:prstGeom>
              <a:blipFill>
                <a:blip r:embed="rId10"/>
                <a:stretch>
                  <a:fillRect b="-377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AF754FA-B434-54BA-D2CF-26DC202AA698}"/>
                  </a:ext>
                </a:extLst>
              </p:cNvPr>
              <p:cNvSpPr txBox="1"/>
              <p:nvPr/>
            </p:nvSpPr>
            <p:spPr>
              <a:xfrm>
                <a:off x="59428" y="3345888"/>
                <a:ext cx="4506059" cy="5027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𝑚𝐶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∂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𝑐𝑜𝑖𝑙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𝑐𝑎𝑙𝑐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</m:acc>
                        </m:e>
                        <m:sub>
                          <m:r>
                            <a:rPr lang="en-US" sz="1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𝒊𝒏𝒔𝒕</m:t>
                          </m:r>
                          <m:r>
                            <a:rPr lang="en-US" sz="1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𝒆𝒙𝒑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1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𝐴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∂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AF754FA-B434-54BA-D2CF-26DC202AA6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28" y="3345888"/>
                <a:ext cx="4506059" cy="502702"/>
              </a:xfrm>
              <a:prstGeom prst="rect">
                <a:avLst/>
              </a:prstGeom>
              <a:blipFill>
                <a:blip r:embed="rId11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3BE9304-C6C3-1F17-5033-A16E396A5876}"/>
                  </a:ext>
                </a:extLst>
              </p:cNvPr>
              <p:cNvSpPr txBox="1"/>
              <p:nvPr/>
            </p:nvSpPr>
            <p:spPr>
              <a:xfrm>
                <a:off x="-209681" y="4337655"/>
                <a:ext cx="2562071" cy="3243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,0)=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𝑐𝑜𝑛𝑑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𝑒𝑥𝑝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(0)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3BE9304-C6C3-1F17-5033-A16E396A58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9681" y="4337655"/>
                <a:ext cx="2562071" cy="324384"/>
              </a:xfrm>
              <a:prstGeom prst="rect">
                <a:avLst/>
              </a:prstGeom>
              <a:blipFill>
                <a:blip r:embed="rId12"/>
                <a:stretch>
                  <a:fillRect b="-377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38F10015-30EC-BA4B-BFDB-9C44F1652D08}"/>
                  </a:ext>
                </a:extLst>
              </p:cNvPr>
              <p:cNvSpPr txBox="1"/>
              <p:nvPr/>
            </p:nvSpPr>
            <p:spPr>
              <a:xfrm>
                <a:off x="2572458" y="6095723"/>
                <a:ext cx="71974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38F10015-30EC-BA4B-BFDB-9C44F1652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2458" y="6095723"/>
                <a:ext cx="719748" cy="30777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BD93A88-B880-8D85-0120-AB7FEB365700}"/>
                  </a:ext>
                </a:extLst>
              </p:cNvPr>
              <p:cNvSpPr txBox="1"/>
              <p:nvPr/>
            </p:nvSpPr>
            <p:spPr>
              <a:xfrm>
                <a:off x="32021" y="4647817"/>
                <a:ext cx="2562071" cy="3243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𝑐𝑜𝑖𝑙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𝑐𝑎𝑙𝑐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,0)=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𝑐𝑜𝑛𝑑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𝑒𝑥𝑝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(0)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BD93A88-B880-8D85-0120-AB7FEB3657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21" y="4647817"/>
                <a:ext cx="2562071" cy="324384"/>
              </a:xfrm>
              <a:prstGeom prst="rect">
                <a:avLst/>
              </a:prstGeom>
              <a:blipFill>
                <a:blip r:embed="rId14"/>
                <a:stretch>
                  <a:fillRect b="-185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85">
            <a:extLst>
              <a:ext uri="{FF2B5EF4-FFF2-40B4-BE49-F238E27FC236}">
                <a16:creationId xmlns:a16="http://schemas.microsoft.com/office/drawing/2014/main" id="{0A99DA15-A875-B7EC-2C38-8FCA1D1B9735}"/>
              </a:ext>
            </a:extLst>
          </p:cNvPr>
          <p:cNvSpPr txBox="1"/>
          <p:nvPr/>
        </p:nvSpPr>
        <p:spPr>
          <a:xfrm>
            <a:off x="4530995" y="4725144"/>
            <a:ext cx="5195573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Proof of concept: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Heat loads in the range of PHP operation (starting-up to dry-out)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Thermal conductivity of the link increased by a factor 54 </a:t>
            </a:r>
            <a:r>
              <a:rPr lang="en-US" sz="16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compared to a copper braid of the same dimensions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Coil temperature margin increased of 4.5 K </a:t>
            </a:r>
            <a:r>
              <a:rPr lang="en-US" sz="16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compared to a copper braid of the same dimensions</a:t>
            </a:r>
            <a:endParaRPr lang="en-US" sz="1600" b="1" dirty="0">
              <a:solidFill>
                <a:schemeClr val="tx1"/>
              </a:solidFill>
              <a:ea typeface="Source Sans Pro" panose="020B0503030403020204" pitchFamily="34" charset="0"/>
            </a:endParaRPr>
          </a:p>
        </p:txBody>
      </p:sp>
      <p:graphicFrame>
        <p:nvGraphicFramePr>
          <p:cNvPr id="87" name="Table 86">
            <a:extLst>
              <a:ext uri="{FF2B5EF4-FFF2-40B4-BE49-F238E27FC236}">
                <a16:creationId xmlns:a16="http://schemas.microsoft.com/office/drawing/2014/main" id="{0B0CA0A5-D4ED-BD51-CAC1-45197E658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983331"/>
              </p:ext>
            </p:extLst>
          </p:nvPr>
        </p:nvGraphicFramePr>
        <p:xfrm>
          <a:off x="9878197" y="1696138"/>
          <a:ext cx="2041921" cy="2331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83405">
                  <a:extLst>
                    <a:ext uri="{9D8B030D-6E8A-4147-A177-3AD203B41FA5}">
                      <a16:colId xmlns:a16="http://schemas.microsoft.com/office/drawing/2014/main" val="1904084860"/>
                    </a:ext>
                  </a:extLst>
                </a:gridCol>
                <a:gridCol w="412138">
                  <a:extLst>
                    <a:ext uri="{9D8B030D-6E8A-4147-A177-3AD203B41FA5}">
                      <a16:colId xmlns:a16="http://schemas.microsoft.com/office/drawing/2014/main" val="2208322326"/>
                    </a:ext>
                  </a:extLst>
                </a:gridCol>
                <a:gridCol w="523189">
                  <a:extLst>
                    <a:ext uri="{9D8B030D-6E8A-4147-A177-3AD203B41FA5}">
                      <a16:colId xmlns:a16="http://schemas.microsoft.com/office/drawing/2014/main" val="3801947071"/>
                    </a:ext>
                  </a:extLst>
                </a:gridCol>
                <a:gridCol w="523189">
                  <a:extLst>
                    <a:ext uri="{9D8B030D-6E8A-4147-A177-3AD203B41FA5}">
                      <a16:colId xmlns:a16="http://schemas.microsoft.com/office/drawing/2014/main" val="304708181"/>
                    </a:ext>
                  </a:extLst>
                </a:gridCol>
              </a:tblGrid>
              <a:tr h="211959">
                <a:tc>
                  <a:txBody>
                    <a:bodyPr/>
                    <a:lstStyle/>
                    <a:p>
                      <a:r>
                        <a:rPr lang="en-US" sz="1100" dirty="0" err="1"/>
                        <a:t>Tcond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dI</a:t>
                      </a:r>
                      <a:r>
                        <a:rPr lang="en-US" sz="1100" dirty="0"/>
                        <a:t>/dt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576008"/>
                  </a:ext>
                </a:extLst>
              </a:tr>
              <a:tr h="211959">
                <a:tc>
                  <a:txBody>
                    <a:bodyPr/>
                    <a:lstStyle/>
                    <a:p>
                      <a:r>
                        <a:rPr lang="en-US" sz="11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376467"/>
                  </a:ext>
                </a:extLst>
              </a:tr>
              <a:tr h="211959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88239"/>
                  </a:ext>
                </a:extLst>
              </a:tr>
              <a:tr h="211959">
                <a:tc>
                  <a:txBody>
                    <a:bodyPr/>
                    <a:lstStyle/>
                    <a:p>
                      <a:r>
                        <a:rPr lang="en-US" sz="11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697479"/>
                  </a:ext>
                </a:extLst>
              </a:tr>
              <a:tr h="211959">
                <a:tc>
                  <a:txBody>
                    <a:bodyPr/>
                    <a:lstStyle/>
                    <a:p>
                      <a:r>
                        <a:rPr lang="en-US" sz="11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098174"/>
                  </a:ext>
                </a:extLst>
              </a:tr>
              <a:tr h="211959">
                <a:tc>
                  <a:txBody>
                    <a:bodyPr/>
                    <a:lstStyle/>
                    <a:p>
                      <a:r>
                        <a:rPr lang="en-US" sz="11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340229"/>
                  </a:ext>
                </a:extLst>
              </a:tr>
              <a:tr h="211959">
                <a:tc>
                  <a:txBody>
                    <a:bodyPr/>
                    <a:lstStyle/>
                    <a:p>
                      <a:r>
                        <a:rPr lang="en-US" sz="11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294130"/>
                  </a:ext>
                </a:extLst>
              </a:tr>
              <a:tr h="211959">
                <a:tc>
                  <a:txBody>
                    <a:bodyPr/>
                    <a:lstStyle/>
                    <a:p>
                      <a:r>
                        <a:rPr lang="en-US" sz="11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959230"/>
                  </a:ext>
                </a:extLst>
              </a:tr>
              <a:tr h="211959">
                <a:tc>
                  <a:txBody>
                    <a:bodyPr/>
                    <a:lstStyle/>
                    <a:p>
                      <a:r>
                        <a:rPr lang="en-US" sz="11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789000"/>
                  </a:ext>
                </a:extLst>
              </a:tr>
            </a:tbl>
          </a:graphicData>
        </a:graphic>
      </p:graphicFrame>
      <p:sp>
        <p:nvSpPr>
          <p:cNvPr id="91" name="TextBox 90">
            <a:extLst>
              <a:ext uri="{FF2B5EF4-FFF2-40B4-BE49-F238E27FC236}">
                <a16:creationId xmlns:a16="http://schemas.microsoft.com/office/drawing/2014/main" id="{269269AA-2E08-BCB7-011C-4B11E0C45227}"/>
              </a:ext>
            </a:extLst>
          </p:cNvPr>
          <p:cNvSpPr txBox="1"/>
          <p:nvPr/>
        </p:nvSpPr>
        <p:spPr>
          <a:xfrm>
            <a:off x="9768407" y="1091531"/>
            <a:ext cx="22615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ea typeface="Source Sans Pro" panose="020B0503030403020204" pitchFamily="34" charset="0"/>
              </a:rPr>
              <a:t>E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xperiments in post-processing:</a:t>
            </a:r>
            <a:endParaRPr lang="en-US" sz="1600" b="1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FD8F2F9-DEC9-D317-3000-D94D62651AA6}"/>
              </a:ext>
            </a:extLst>
          </p:cNvPr>
          <p:cNvSpPr txBox="1"/>
          <p:nvPr/>
        </p:nvSpPr>
        <p:spPr>
          <a:xfrm>
            <a:off x="9872935" y="5020405"/>
            <a:ext cx="20067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Repeat the tests replacing PHPs by copper braids of the same dimensions  for </a:t>
            </a:r>
            <a:r>
              <a:rPr lang="en-US" sz="1600" dirty="0">
                <a:solidFill>
                  <a:srgbClr val="FF0000"/>
                </a:solidFill>
                <a:ea typeface="Source Sans Pro" panose="020B0503030403020204" pitchFamily="34" charset="0"/>
              </a:rPr>
              <a:t>experimental validation</a:t>
            </a:r>
            <a:endParaRPr lang="en-US" sz="1600" dirty="0">
              <a:solidFill>
                <a:srgbClr val="FF000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692B9EF-31B7-6F5F-B73D-BE62914B07AF}"/>
              </a:ext>
            </a:extLst>
          </p:cNvPr>
          <p:cNvSpPr txBox="1"/>
          <p:nvPr/>
        </p:nvSpPr>
        <p:spPr>
          <a:xfrm>
            <a:off x="9848720" y="4725144"/>
            <a:ext cx="190878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Next experiments: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910588A-9A6C-5807-1A5E-3C399D1B17F4}"/>
              </a:ext>
            </a:extLst>
          </p:cNvPr>
          <p:cNvCxnSpPr>
            <a:cxnSpLocks/>
          </p:cNvCxnSpPr>
          <p:nvPr/>
        </p:nvCxnSpPr>
        <p:spPr>
          <a:xfrm flipV="1">
            <a:off x="8040216" y="3039599"/>
            <a:ext cx="0" cy="1181489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8523A1-FC13-4493-0023-18406DA9A5DA}"/>
                  </a:ext>
                </a:extLst>
              </p:cNvPr>
              <p:cNvSpPr txBox="1"/>
              <p:nvPr/>
            </p:nvSpPr>
            <p:spPr>
              <a:xfrm>
                <a:off x="7874257" y="3461873"/>
                <a:ext cx="1318087" cy="532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𝑐𝑜𝑛𝑑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=3.</m:t>
                      </m:r>
                      <m: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8 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8523A1-FC13-4493-0023-18406DA9A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4257" y="3461873"/>
                <a:ext cx="1318087" cy="53264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8F41E3C-95C3-F500-D00E-76ABB31B9024}"/>
              </a:ext>
            </a:extLst>
          </p:cNvPr>
          <p:cNvCxnSpPr>
            <a:cxnSpLocks/>
          </p:cNvCxnSpPr>
          <p:nvPr/>
        </p:nvCxnSpPr>
        <p:spPr>
          <a:xfrm flipV="1">
            <a:off x="7680176" y="1676306"/>
            <a:ext cx="0" cy="254478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6D753D0-511F-1CFF-FFCE-F14C225912DE}"/>
                  </a:ext>
                </a:extLst>
              </p:cNvPr>
              <p:cNvSpPr txBox="1"/>
              <p:nvPr/>
            </p:nvSpPr>
            <p:spPr>
              <a:xfrm>
                <a:off x="6784253" y="2092892"/>
                <a:ext cx="936102" cy="532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𝑐𝑜𝑛𝑑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=8.</m:t>
                      </m:r>
                      <m: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6D753D0-511F-1CFF-FFCE-F14C225912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4253" y="2092892"/>
                <a:ext cx="936102" cy="53264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07074471-F9BC-817C-BE88-DA17E903FE4A}"/>
              </a:ext>
            </a:extLst>
          </p:cNvPr>
          <p:cNvSpPr txBox="1"/>
          <p:nvPr/>
        </p:nvSpPr>
        <p:spPr>
          <a:xfrm>
            <a:off x="7566968" y="4227601"/>
            <a:ext cx="1885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err="1"/>
              <a:t>k</a:t>
            </a:r>
            <a:r>
              <a:rPr lang="en-US" sz="1400" b="1" baseline="-25000" dirty="0" err="1"/>
              <a:t>eff</a:t>
            </a:r>
            <a:r>
              <a:rPr lang="en-US" sz="1400" b="1" dirty="0"/>
              <a:t>= 123.8 kW.m</a:t>
            </a:r>
            <a:r>
              <a:rPr lang="en-US" sz="1400" b="1" baseline="30000" dirty="0"/>
              <a:t>-1</a:t>
            </a:r>
            <a:r>
              <a:rPr lang="en-US" sz="1400" b="1" dirty="0"/>
              <a:t>.K</a:t>
            </a:r>
            <a:r>
              <a:rPr lang="en-US" sz="1400" b="1" baseline="30000" dirty="0"/>
              <a:t>-1</a:t>
            </a:r>
            <a:endParaRPr lang="en-US" sz="1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DD2D50-96B5-2F89-3405-82D5587FCE31}"/>
              </a:ext>
            </a:extLst>
          </p:cNvPr>
          <p:cNvSpPr txBox="1"/>
          <p:nvPr/>
        </p:nvSpPr>
        <p:spPr>
          <a:xfrm>
            <a:off x="5380628" y="4237517"/>
            <a:ext cx="225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err="1"/>
              <a:t>k</a:t>
            </a:r>
            <a:r>
              <a:rPr lang="en-US" sz="1400" b="1" baseline="-25000" dirty="0" err="1"/>
              <a:t>Cu,RRR</a:t>
            </a:r>
            <a:r>
              <a:rPr lang="en-US" sz="1400" b="1" baseline="-25000" dirty="0"/>
              <a:t>=100</a:t>
            </a:r>
            <a:r>
              <a:rPr lang="en-US" sz="1400" b="1" dirty="0"/>
              <a:t>= 2.3 kW.m</a:t>
            </a:r>
            <a:r>
              <a:rPr lang="en-US" sz="1400" b="1" baseline="30000" dirty="0"/>
              <a:t>-1</a:t>
            </a:r>
            <a:r>
              <a:rPr lang="en-US" sz="1400" b="1" dirty="0"/>
              <a:t>.K</a:t>
            </a:r>
            <a:r>
              <a:rPr lang="en-US" sz="1400" b="1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71889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6" grpId="0"/>
      <p:bldP spid="91" grpId="0"/>
      <p:bldP spid="92" grpId="0"/>
      <p:bldP spid="93" grpId="0"/>
      <p:bldP spid="11" grpId="0"/>
      <p:bldP spid="13" grpId="0"/>
      <p:bldP spid="4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CA5FD402-A8C7-FBAA-D3C0-0B6319CC17FB}"/>
              </a:ext>
            </a:extLst>
          </p:cNvPr>
          <p:cNvSpPr/>
          <p:nvPr/>
        </p:nvSpPr>
        <p:spPr>
          <a:xfrm>
            <a:off x="4655840" y="5263888"/>
            <a:ext cx="1944216" cy="257790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BDECAAD-8ACF-ECAC-8187-E0E6EE098C2E}"/>
              </a:ext>
            </a:extLst>
          </p:cNvPr>
          <p:cNvSpPr/>
          <p:nvPr/>
        </p:nvSpPr>
        <p:spPr>
          <a:xfrm>
            <a:off x="50791" y="4005064"/>
            <a:ext cx="11948255" cy="887068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925248F-E218-AA55-1123-2169D8DD442A}"/>
              </a:ext>
            </a:extLst>
          </p:cNvPr>
          <p:cNvSpPr/>
          <p:nvPr/>
        </p:nvSpPr>
        <p:spPr>
          <a:xfrm>
            <a:off x="50791" y="2375593"/>
            <a:ext cx="11948256" cy="887068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0AC13EF-91A2-693A-E9C3-E1B10C0B7723}"/>
              </a:ext>
            </a:extLst>
          </p:cNvPr>
          <p:cNvSpPr/>
          <p:nvPr/>
        </p:nvSpPr>
        <p:spPr>
          <a:xfrm>
            <a:off x="50792" y="836712"/>
            <a:ext cx="11948256" cy="830796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471" y="193913"/>
            <a:ext cx="8763427" cy="436633"/>
          </a:xfrm>
        </p:spPr>
        <p:txBody>
          <a:bodyPr/>
          <a:lstStyle/>
          <a:p>
            <a:r>
              <a:rPr lang="nl-NL" dirty="0"/>
              <a:t>PHP foreseen applications to accelerator magnets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34</a:t>
            </a:fld>
            <a:endParaRPr lang="de-DE" dirty="0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CB924BC-2EB8-9BB7-4DDA-7AFE745949D3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E06A992-2485-FD16-7D24-F710227327D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33E533-D5DE-A0DB-2341-A2437646F991}"/>
              </a:ext>
            </a:extLst>
          </p:cNvPr>
          <p:cNvSpPr txBox="1"/>
          <p:nvPr/>
        </p:nvSpPr>
        <p:spPr>
          <a:xfrm>
            <a:off x="1099071" y="998334"/>
            <a:ext cx="121103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High field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2167B4-6874-883C-206C-630CA3DF869A}"/>
              </a:ext>
            </a:extLst>
          </p:cNvPr>
          <p:cNvSpPr txBox="1"/>
          <p:nvPr/>
        </p:nvSpPr>
        <p:spPr>
          <a:xfrm>
            <a:off x="3192588" y="980728"/>
            <a:ext cx="250221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High radiation environment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9F1B42-2835-907E-BC62-FC30572338A9}"/>
              </a:ext>
            </a:extLst>
          </p:cNvPr>
          <p:cNvSpPr txBox="1"/>
          <p:nvPr/>
        </p:nvSpPr>
        <p:spPr>
          <a:xfrm>
            <a:off x="7719292" y="986725"/>
            <a:ext cx="157573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Fast ramping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6211D5-5B59-DA41-68AC-AC6278FA6596}"/>
              </a:ext>
            </a:extLst>
          </p:cNvPr>
          <p:cNvSpPr txBox="1"/>
          <p:nvPr/>
        </p:nvSpPr>
        <p:spPr>
          <a:xfrm>
            <a:off x="9951540" y="986725"/>
            <a:ext cx="151216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Current leads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20B8A8-8406-B2EA-B6E6-6FFFD2A36889}"/>
              </a:ext>
            </a:extLst>
          </p:cNvPr>
          <p:cNvSpPr txBox="1"/>
          <p:nvPr/>
        </p:nvSpPr>
        <p:spPr>
          <a:xfrm>
            <a:off x="5691427" y="986725"/>
            <a:ext cx="194896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High reliability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E342D00-B61A-7486-58F5-1A74219F384B}"/>
              </a:ext>
            </a:extLst>
          </p:cNvPr>
          <p:cNvCxnSpPr>
            <a:cxnSpLocks/>
          </p:cNvCxnSpPr>
          <p:nvPr/>
        </p:nvCxnSpPr>
        <p:spPr>
          <a:xfrm>
            <a:off x="1559496" y="1667508"/>
            <a:ext cx="0" cy="67556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F0084DA-95C2-8FA1-4D1E-C45286E35568}"/>
              </a:ext>
            </a:extLst>
          </p:cNvPr>
          <p:cNvCxnSpPr>
            <a:cxnSpLocks/>
          </p:cNvCxnSpPr>
          <p:nvPr/>
        </p:nvCxnSpPr>
        <p:spPr>
          <a:xfrm>
            <a:off x="4432902" y="1667508"/>
            <a:ext cx="0" cy="7193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454362E-3811-74DA-C124-FA5FEF7A004A}"/>
              </a:ext>
            </a:extLst>
          </p:cNvPr>
          <p:cNvCxnSpPr>
            <a:cxnSpLocks/>
          </p:cNvCxnSpPr>
          <p:nvPr/>
        </p:nvCxnSpPr>
        <p:spPr>
          <a:xfrm>
            <a:off x="6477015" y="1667508"/>
            <a:ext cx="0" cy="7193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01AEB69-1F4C-425F-E383-90D163929E46}"/>
              </a:ext>
            </a:extLst>
          </p:cNvPr>
          <p:cNvSpPr txBox="1"/>
          <p:nvPr/>
        </p:nvSpPr>
        <p:spPr>
          <a:xfrm>
            <a:off x="50791" y="2343073"/>
            <a:ext cx="316488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Influence of magnetic field on evaporation and potential cryocooler damage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96C858-9FAA-2B45-3DF8-A7135853460F}"/>
              </a:ext>
            </a:extLst>
          </p:cNvPr>
          <p:cNvSpPr txBox="1"/>
          <p:nvPr/>
        </p:nvSpPr>
        <p:spPr>
          <a:xfrm>
            <a:off x="3189212" y="2350553"/>
            <a:ext cx="250221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Nuclear load and potential cryocooler damage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1E9CB3-7EA9-2D25-E192-249C2EE126FB}"/>
              </a:ext>
            </a:extLst>
          </p:cNvPr>
          <p:cNvSpPr txBox="1"/>
          <p:nvPr/>
        </p:nvSpPr>
        <p:spPr>
          <a:xfrm>
            <a:off x="5807704" y="2372202"/>
            <a:ext cx="153413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Cryocooler redundancy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2E46B1-4E45-8A1C-8272-2655E2F2E851}"/>
              </a:ext>
            </a:extLst>
          </p:cNvPr>
          <p:cNvSpPr txBox="1"/>
          <p:nvPr/>
        </p:nvSpPr>
        <p:spPr>
          <a:xfrm>
            <a:off x="7791300" y="2386814"/>
            <a:ext cx="172819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High AC losses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3A6281-A21F-0EB8-9C39-4E3834168C12}"/>
              </a:ext>
            </a:extLst>
          </p:cNvPr>
          <p:cNvSpPr txBox="1"/>
          <p:nvPr/>
        </p:nvSpPr>
        <p:spPr>
          <a:xfrm>
            <a:off x="9664162" y="2377035"/>
            <a:ext cx="215893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Bulky and heavy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2A8615-0CC0-7651-F702-437DB873B8B1}"/>
              </a:ext>
            </a:extLst>
          </p:cNvPr>
          <p:cNvSpPr txBox="1"/>
          <p:nvPr/>
        </p:nvSpPr>
        <p:spPr>
          <a:xfrm>
            <a:off x="5435937" y="4084552"/>
            <a:ext cx="227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sz="1800" dirty="0"/>
              <a:t>equire reliable thermal switches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6EFC34-7932-B74F-E8AA-5BD94A917698}"/>
              </a:ext>
            </a:extLst>
          </p:cNvPr>
          <p:cNvSpPr txBox="1"/>
          <p:nvPr/>
        </p:nvSpPr>
        <p:spPr>
          <a:xfrm>
            <a:off x="3060199" y="4077072"/>
            <a:ext cx="27454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sz="1800" dirty="0"/>
              <a:t>equire long length thermal link 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50998B-8E79-83B6-262F-5DA2F41045F5}"/>
              </a:ext>
            </a:extLst>
          </p:cNvPr>
          <p:cNvSpPr txBox="1"/>
          <p:nvPr/>
        </p:nvSpPr>
        <p:spPr>
          <a:xfrm>
            <a:off x="7341837" y="4096904"/>
            <a:ext cx="23133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sz="1800" dirty="0"/>
              <a:t>equire efficient thermal link 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BAF1AC4-B4A4-EE8A-35B9-3ABF0B791578}"/>
              </a:ext>
            </a:extLst>
          </p:cNvPr>
          <p:cNvSpPr txBox="1"/>
          <p:nvPr/>
        </p:nvSpPr>
        <p:spPr>
          <a:xfrm>
            <a:off x="9685695" y="4096903"/>
            <a:ext cx="23133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sz="1800" dirty="0"/>
              <a:t>equire compact thermal link 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F2536AE-0ABF-821C-9C13-FB519E82F70A}"/>
              </a:ext>
            </a:extLst>
          </p:cNvPr>
          <p:cNvSpPr txBox="1"/>
          <p:nvPr/>
        </p:nvSpPr>
        <p:spPr>
          <a:xfrm>
            <a:off x="293398" y="4096904"/>
            <a:ext cx="27454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sz="1800" dirty="0"/>
              <a:t>equire thermal link working without gravity 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35FCE50-0D1C-BA7B-E082-4F87F5D8D046}"/>
              </a:ext>
            </a:extLst>
          </p:cNvPr>
          <p:cNvCxnSpPr>
            <a:cxnSpLocks/>
          </p:cNvCxnSpPr>
          <p:nvPr/>
        </p:nvCxnSpPr>
        <p:spPr>
          <a:xfrm>
            <a:off x="1487488" y="3266401"/>
            <a:ext cx="0" cy="7590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794FF86-105A-EF74-A096-5F40F88B69FA}"/>
              </a:ext>
            </a:extLst>
          </p:cNvPr>
          <p:cNvSpPr txBox="1"/>
          <p:nvPr/>
        </p:nvSpPr>
        <p:spPr>
          <a:xfrm>
            <a:off x="336664" y="5713511"/>
            <a:ext cx="1192078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u="sng" dirty="0"/>
              <a:t>Main advantages</a:t>
            </a:r>
            <a:r>
              <a:rPr lang="en-US" sz="2000" dirty="0"/>
              <a:t>: Passive, efficient, possibility to operate without gravity and to be used as thermal switch.</a:t>
            </a:r>
          </a:p>
          <a:p>
            <a:pPr algn="l"/>
            <a:r>
              <a:rPr lang="en-US" sz="2000" dirty="0"/>
              <a:t>These can be used to gain on weight, bulk, reliability and electricity consumption.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4D447D1-7CBB-6DB9-4D4F-D583925729A1}"/>
              </a:ext>
            </a:extLst>
          </p:cNvPr>
          <p:cNvCxnSpPr>
            <a:cxnSpLocks/>
          </p:cNvCxnSpPr>
          <p:nvPr/>
        </p:nvCxnSpPr>
        <p:spPr>
          <a:xfrm>
            <a:off x="4439816" y="3273883"/>
            <a:ext cx="0" cy="7590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469A78A-1900-9FD7-E1AD-FA06535458BA}"/>
              </a:ext>
            </a:extLst>
          </p:cNvPr>
          <p:cNvCxnSpPr>
            <a:cxnSpLocks/>
          </p:cNvCxnSpPr>
          <p:nvPr/>
        </p:nvCxnSpPr>
        <p:spPr>
          <a:xfrm>
            <a:off x="6477015" y="3266403"/>
            <a:ext cx="0" cy="7590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58DE4BF-B889-164F-9E78-00C9E22FA75F}"/>
              </a:ext>
            </a:extLst>
          </p:cNvPr>
          <p:cNvCxnSpPr>
            <a:cxnSpLocks/>
          </p:cNvCxnSpPr>
          <p:nvPr/>
        </p:nvCxnSpPr>
        <p:spPr>
          <a:xfrm>
            <a:off x="8378074" y="3266402"/>
            <a:ext cx="0" cy="7590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E31CD46-DF54-0EC5-A6A5-9FE0775B7B04}"/>
              </a:ext>
            </a:extLst>
          </p:cNvPr>
          <p:cNvCxnSpPr>
            <a:cxnSpLocks/>
          </p:cNvCxnSpPr>
          <p:nvPr/>
        </p:nvCxnSpPr>
        <p:spPr>
          <a:xfrm>
            <a:off x="10777163" y="3273883"/>
            <a:ext cx="0" cy="7590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53AA092-F2B9-0499-49C2-857A05B69871}"/>
              </a:ext>
            </a:extLst>
          </p:cNvPr>
          <p:cNvSpPr txBox="1"/>
          <p:nvPr/>
        </p:nvSpPr>
        <p:spPr>
          <a:xfrm>
            <a:off x="4223792" y="5219908"/>
            <a:ext cx="27454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Pulsating heat pipe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E18A172-1189-1540-5432-E5E0F6D7D3D4}"/>
              </a:ext>
            </a:extLst>
          </p:cNvPr>
          <p:cNvSpPr txBox="1"/>
          <p:nvPr/>
        </p:nvSpPr>
        <p:spPr>
          <a:xfrm>
            <a:off x="4941326" y="636543"/>
            <a:ext cx="121103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7F89F2"/>
                </a:solidFill>
              </a:rPr>
              <a:t>Applications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31362A9-08C2-C6A2-EE72-031004BB213B}"/>
              </a:ext>
            </a:extLst>
          </p:cNvPr>
          <p:cNvSpPr txBox="1"/>
          <p:nvPr/>
        </p:nvSpPr>
        <p:spPr>
          <a:xfrm>
            <a:off x="487760" y="805079"/>
            <a:ext cx="121103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7F89F2"/>
                </a:solidFill>
              </a:rPr>
              <a:t>Application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9BFB1A9-B6F2-1D24-DDE9-10BE4ECB5AEE}"/>
              </a:ext>
            </a:extLst>
          </p:cNvPr>
          <p:cNvSpPr txBox="1"/>
          <p:nvPr/>
        </p:nvSpPr>
        <p:spPr>
          <a:xfrm>
            <a:off x="4941326" y="2134631"/>
            <a:ext cx="121103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FF7F7F"/>
                </a:solidFill>
              </a:rPr>
              <a:t>Problematics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5EB1F10-5685-13A6-5030-CCC700DD3A23}"/>
              </a:ext>
            </a:extLst>
          </p:cNvPr>
          <p:cNvCxnSpPr>
            <a:cxnSpLocks/>
          </p:cNvCxnSpPr>
          <p:nvPr/>
        </p:nvCxnSpPr>
        <p:spPr>
          <a:xfrm>
            <a:off x="8372367" y="1645637"/>
            <a:ext cx="0" cy="7193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F888E0B-C7F9-9ED1-5D60-C7E138123F01}"/>
              </a:ext>
            </a:extLst>
          </p:cNvPr>
          <p:cNvCxnSpPr>
            <a:cxnSpLocks/>
          </p:cNvCxnSpPr>
          <p:nvPr/>
        </p:nvCxnSpPr>
        <p:spPr>
          <a:xfrm>
            <a:off x="10777163" y="1662766"/>
            <a:ext cx="0" cy="7193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F5C4019-8E8A-6C3B-1388-5ABCA78FE243}"/>
              </a:ext>
            </a:extLst>
          </p:cNvPr>
          <p:cNvCxnSpPr>
            <a:cxnSpLocks/>
          </p:cNvCxnSpPr>
          <p:nvPr/>
        </p:nvCxnSpPr>
        <p:spPr>
          <a:xfrm>
            <a:off x="5511087" y="4879801"/>
            <a:ext cx="0" cy="37404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846E358B-B5E1-5426-684A-CDC40EA5E935}"/>
              </a:ext>
            </a:extLst>
          </p:cNvPr>
          <p:cNvSpPr txBox="1"/>
          <p:nvPr/>
        </p:nvSpPr>
        <p:spPr>
          <a:xfrm>
            <a:off x="5086525" y="3789040"/>
            <a:ext cx="9206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7FD7A7"/>
                </a:solidFill>
              </a:rPr>
              <a:t>Solutions</a:t>
            </a:r>
          </a:p>
        </p:txBody>
      </p:sp>
    </p:spTree>
    <p:extLst>
      <p:ext uri="{BB962C8B-B14F-4D97-AF65-F5344CB8AC3E}">
        <p14:creationId xmlns:p14="http://schemas.microsoft.com/office/powerpoint/2010/main" val="33073516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Outline</a:t>
            </a: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8370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35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553C922-F9BB-8665-5C0A-1C52C65B5359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61E4E95-57F6-EB15-8786-A189A44DD1CC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9" name="Tijdelijke aanduiding voor tekst 4">
            <a:extLst>
              <a:ext uri="{FF2B5EF4-FFF2-40B4-BE49-F238E27FC236}">
                <a16:creationId xmlns:a16="http://schemas.microsoft.com/office/drawing/2014/main" id="{7B284F69-3B5C-2CB5-3A61-6B51ED1F0F6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95261" y="764704"/>
            <a:ext cx="11096625" cy="416083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000" dirty="0"/>
              <a:t>Context and motivation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Pulsating heat pipes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Experimental set-up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Characterization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Application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sz="2000" dirty="0"/>
              <a:t>Model and visualization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Conclusion and outlook</a:t>
            </a: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4C1F35A1-D215-0E89-FF40-39FE2B3F1E93}"/>
              </a:ext>
            </a:extLst>
          </p:cNvPr>
          <p:cNvSpPr txBox="1"/>
          <p:nvPr/>
        </p:nvSpPr>
        <p:spPr>
          <a:xfrm>
            <a:off x="3898085" y="5882260"/>
            <a:ext cx="8132552" cy="2532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de-DE"/>
            </a:defPPr>
            <a:lvl1pPr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None/>
              <a:tabLst/>
              <a:defRPr sz="1400"/>
            </a:lvl1pPr>
            <a:lvl2pPr marL="534988" marR="0" indent="-268288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2pPr>
            <a:lvl3pPr marL="800100" marR="0" indent="-265113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/>
            </a:lvl3pPr>
            <a:lvl4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4pPr>
            <a:lvl5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/>
            </a:lvl5pPr>
            <a:lvl6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accent4"/>
                </a:solidFill>
              </a:defRPr>
            </a:lvl6pPr>
            <a:lvl7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</a:lvl7pPr>
            <a:lvl8pPr marL="266700" marR="0" indent="-2667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</a:lvl8pPr>
            <a:lvl9pPr marL="0" marR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</a:lvl9pPr>
          </a:lstStyle>
          <a:p>
            <a:r>
              <a:rPr lang="de-CH" i="1" dirty="0" err="1"/>
              <a:t>Cryocooler-based</a:t>
            </a:r>
            <a:r>
              <a:rPr lang="de-CH" i="1" dirty="0"/>
              <a:t> </a:t>
            </a:r>
            <a:r>
              <a:rPr lang="de-CH" i="1" dirty="0" err="1"/>
              <a:t>test</a:t>
            </a:r>
            <a:r>
              <a:rPr lang="de-CH" i="1" dirty="0"/>
              <a:t> </a:t>
            </a:r>
            <a:r>
              <a:rPr lang="de-CH" i="1" dirty="0" err="1"/>
              <a:t>facility</a:t>
            </a:r>
            <a:r>
              <a:rPr lang="de-CH" i="1" dirty="0"/>
              <a:t> </a:t>
            </a:r>
            <a:r>
              <a:rPr lang="de-CH" i="1" dirty="0" err="1"/>
              <a:t>for</a:t>
            </a:r>
            <a:r>
              <a:rPr lang="de-CH" i="1" dirty="0"/>
              <a:t> </a:t>
            </a:r>
            <a:r>
              <a:rPr lang="de-CH" i="1" dirty="0" err="1"/>
              <a:t>superconducting</a:t>
            </a:r>
            <a:r>
              <a:rPr lang="de-CH" i="1" dirty="0"/>
              <a:t> </a:t>
            </a:r>
            <a:r>
              <a:rPr lang="de-CH" i="1" dirty="0" err="1"/>
              <a:t>magnets</a:t>
            </a:r>
            <a:r>
              <a:rPr lang="de-CH" i="1" dirty="0"/>
              <a:t> and </a:t>
            </a:r>
            <a:r>
              <a:rPr lang="de-CH" i="1" dirty="0" err="1"/>
              <a:t>advanced</a:t>
            </a:r>
            <a:r>
              <a:rPr lang="de-CH" i="1" dirty="0"/>
              <a:t> </a:t>
            </a:r>
            <a:r>
              <a:rPr lang="de-CH" i="1" dirty="0" err="1"/>
              <a:t>cryogenics</a:t>
            </a:r>
            <a:endParaRPr lang="en-US" i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A97631-1741-1AB6-2D1F-994A546E55E4}"/>
              </a:ext>
            </a:extLst>
          </p:cNvPr>
          <p:cNvSpPr/>
          <p:nvPr/>
        </p:nvSpPr>
        <p:spPr>
          <a:xfrm>
            <a:off x="263352" y="4581128"/>
            <a:ext cx="3240360" cy="76227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7C74A0-E990-B050-B3E6-526C34376749}"/>
              </a:ext>
            </a:extLst>
          </p:cNvPr>
          <p:cNvSpPr/>
          <p:nvPr/>
        </p:nvSpPr>
        <p:spPr>
          <a:xfrm>
            <a:off x="241887" y="722510"/>
            <a:ext cx="3240360" cy="372445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83B9C7-105E-8CC2-A072-30291992CB4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60" t="13844" r="9453" b="4648"/>
          <a:stretch/>
        </p:blipFill>
        <p:spPr>
          <a:xfrm>
            <a:off x="4274334" y="980728"/>
            <a:ext cx="7478391" cy="480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3610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01A813-171F-6CE6-F914-53CCD8B0D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Conclusion</a:t>
            </a:r>
            <a:endParaRPr lang="de-CH" dirty="0"/>
          </a:p>
        </p:txBody>
      </p:sp>
      <p:sp>
        <p:nvSpPr>
          <p:cNvPr id="5" name="Foliennummernplatzhalter 13">
            <a:extLst>
              <a:ext uri="{FF2B5EF4-FFF2-40B4-BE49-F238E27FC236}">
                <a16:creationId xmlns:a16="http://schemas.microsoft.com/office/drawing/2014/main" id="{B3EB5E51-B53B-B72B-888E-844265E8492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36</a:t>
            </a:fld>
            <a:endParaRPr lang="de-DE" dirty="0"/>
          </a:p>
        </p:txBody>
      </p:sp>
      <p:sp>
        <p:nvSpPr>
          <p:cNvPr id="4" name="Tijdelijke aanduiding voor tekst 4">
            <a:extLst>
              <a:ext uri="{FF2B5EF4-FFF2-40B4-BE49-F238E27FC236}">
                <a16:creationId xmlns:a16="http://schemas.microsoft.com/office/drawing/2014/main" id="{079E2980-C5E5-8433-CC36-18722A131088}"/>
              </a:ext>
            </a:extLst>
          </p:cNvPr>
          <p:cNvSpPr txBox="1">
            <a:spLocks/>
          </p:cNvSpPr>
          <p:nvPr/>
        </p:nvSpPr>
        <p:spPr>
          <a:xfrm>
            <a:off x="395261" y="764704"/>
            <a:ext cx="11796739" cy="41608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988" marR="0" indent="-26828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0100" marR="0" indent="-265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6pPr>
            <a:lvl7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dirty="0"/>
              <a:t>Neon and helium PHPs </a:t>
            </a:r>
            <a:r>
              <a:rPr lang="en-US" b="1" dirty="0"/>
              <a:t>designed and manufactured </a:t>
            </a:r>
          </a:p>
          <a:p>
            <a:pPr>
              <a:lnSpc>
                <a:spcPct val="200000"/>
              </a:lnSpc>
            </a:pPr>
            <a:r>
              <a:rPr lang="en-US" dirty="0"/>
              <a:t> </a:t>
            </a:r>
            <a:r>
              <a:rPr lang="en-US" b="1" dirty="0"/>
              <a:t>Experimental setup dedicated </a:t>
            </a:r>
            <a:r>
              <a:rPr lang="en-US" dirty="0"/>
              <a:t>to PHP characterizations and applications built at PSI</a:t>
            </a:r>
          </a:p>
          <a:p>
            <a:pPr>
              <a:lnSpc>
                <a:spcPct val="200000"/>
              </a:lnSpc>
            </a:pPr>
            <a:r>
              <a:rPr lang="en-US" b="1" dirty="0"/>
              <a:t>Characterization </a:t>
            </a:r>
            <a:r>
              <a:rPr lang="en-US" dirty="0"/>
              <a:t>of 3 configurations of neon PHP, leading to optimal parameters definition and correlations to predict their performances</a:t>
            </a:r>
          </a:p>
          <a:p>
            <a:pPr>
              <a:lnSpc>
                <a:spcPct val="200000"/>
              </a:lnSpc>
            </a:pPr>
            <a:r>
              <a:rPr lang="en-US" b="1" dirty="0"/>
              <a:t>First ever application of neon PHP </a:t>
            </a:r>
            <a:r>
              <a:rPr lang="en-US" dirty="0"/>
              <a:t>to cool down and operate </a:t>
            </a:r>
            <a:r>
              <a:rPr lang="en-US" b="1" dirty="0"/>
              <a:t>non-insulated and insulated HTS coils</a:t>
            </a:r>
            <a:r>
              <a:rPr lang="en-US" dirty="0"/>
              <a:t>, leading to a proof of concept for replacing conventional copper braids </a:t>
            </a:r>
          </a:p>
          <a:p>
            <a:pPr>
              <a:lnSpc>
                <a:spcPct val="200000"/>
              </a:lnSpc>
            </a:pPr>
            <a:r>
              <a:rPr lang="en-US" dirty="0"/>
              <a:t>First ever </a:t>
            </a:r>
            <a:r>
              <a:rPr lang="en-US" b="1" dirty="0"/>
              <a:t>CFD model of neon PHP </a:t>
            </a:r>
            <a:r>
              <a:rPr lang="en-US" dirty="0"/>
              <a:t>in development for improvement of performance  predictions</a:t>
            </a:r>
          </a:p>
          <a:p>
            <a:pPr>
              <a:lnSpc>
                <a:spcPct val="200000"/>
              </a:lnSpc>
            </a:pPr>
            <a:r>
              <a:rPr lang="en-US" dirty="0"/>
              <a:t> First ever </a:t>
            </a:r>
            <a:r>
              <a:rPr lang="en-US" b="1" dirty="0"/>
              <a:t>neon PHP visualization </a:t>
            </a:r>
            <a:r>
              <a:rPr lang="en-US" dirty="0"/>
              <a:t>in development for accurate validation of the CFD model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9599AB2-000D-724E-5E8F-CAC58F2FB87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53107A9-8097-2AB5-6BEB-77FB1B1BBB04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F545FD-5DF9-EEE3-F231-142EABAAC311}"/>
              </a:ext>
            </a:extLst>
          </p:cNvPr>
          <p:cNvSpPr/>
          <p:nvPr/>
        </p:nvSpPr>
        <p:spPr>
          <a:xfrm>
            <a:off x="2855640" y="2636912"/>
            <a:ext cx="5616624" cy="1944216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Neon PHP is a very promising candidate for optimizing the cooling of cryocooler-based HTS magnets</a:t>
            </a:r>
          </a:p>
        </p:txBody>
      </p:sp>
    </p:spTree>
    <p:extLst>
      <p:ext uri="{BB962C8B-B14F-4D97-AF65-F5344CB8AC3E}">
        <p14:creationId xmlns:p14="http://schemas.microsoft.com/office/powerpoint/2010/main" val="346761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Outlook for 2025-2027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37</a:t>
            </a:fld>
            <a:endParaRPr lang="de-DE" dirty="0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CB924BC-2EB8-9BB7-4DDA-7AFE745949D3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E06A992-2485-FD16-7D24-F710227327D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4C3352-CB08-0011-6F27-71FD6EE0F180}"/>
              </a:ext>
            </a:extLst>
          </p:cNvPr>
          <p:cNvSpPr txBox="1"/>
          <p:nvPr/>
        </p:nvSpPr>
        <p:spPr>
          <a:xfrm>
            <a:off x="368025" y="908720"/>
            <a:ext cx="11973226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chemeClr val="tx1"/>
                </a:solidFill>
                <a:ea typeface="Source Sans Pro" panose="020B0503030403020204" pitchFamily="34" charset="0"/>
              </a:rPr>
              <a:t>Characterization: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Parametric study on the effect of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internal diameter (helium, neon)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Investigate different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orientation and shapes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: horizontal orientation, coil shape, L-shape…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9C81E1-C917-014F-2AFF-0E4771412663}"/>
              </a:ext>
            </a:extLst>
          </p:cNvPr>
          <p:cNvSpPr txBox="1"/>
          <p:nvPr/>
        </p:nvSpPr>
        <p:spPr>
          <a:xfrm>
            <a:off x="387779" y="3639163"/>
            <a:ext cx="11973226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chemeClr val="tx1"/>
                </a:solidFill>
                <a:ea typeface="Source Sans Pro" panose="020B0503030403020204" pitchFamily="34" charset="0"/>
              </a:rPr>
              <a:t>Model: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Validate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the models of 10 and 20-turn Ne PHP with the characterization and visualization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Extend the model from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2D to 3D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Model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the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HTS coil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with neon PHP and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validate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with the application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Model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a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HTS magnet with embedded PHP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in operation and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ea typeface="Source Sans Pro" panose="020B0503030403020204" pitchFamily="34" charset="0"/>
            </a:endParaRPr>
          </a:p>
          <a:p>
            <a:endParaRPr lang="en-US" sz="1600" b="1" dirty="0">
              <a:solidFill>
                <a:schemeClr val="tx1"/>
              </a:solidFill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D05230-41F5-2886-C700-E65030C53E4D}"/>
              </a:ext>
            </a:extLst>
          </p:cNvPr>
          <p:cNvSpPr txBox="1"/>
          <p:nvPr/>
        </p:nvSpPr>
        <p:spPr>
          <a:xfrm>
            <a:off x="385944" y="5144132"/>
            <a:ext cx="9814512" cy="1569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chemeClr val="tx1"/>
                </a:solidFill>
                <a:ea typeface="Source Sans Pro" panose="020B0503030403020204" pitchFamily="34" charset="0"/>
              </a:rPr>
              <a:t>Visualization: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Characterize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transparent neon PHP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without visualization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Modify test facility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for visualization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Perform the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visualization campaign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Post-process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images</a:t>
            </a:r>
          </a:p>
          <a:p>
            <a:endParaRPr lang="en-US" sz="1600" b="1" dirty="0">
              <a:solidFill>
                <a:schemeClr val="tx1"/>
              </a:solidFill>
              <a:ea typeface="Source Sans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1F81AC-232D-E8FB-E2AC-D323FC5B4276}"/>
              </a:ext>
            </a:extLst>
          </p:cNvPr>
          <p:cNvSpPr txBox="1"/>
          <p:nvPr/>
        </p:nvSpPr>
        <p:spPr>
          <a:xfrm>
            <a:off x="392930" y="1882281"/>
            <a:ext cx="11973226" cy="1569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chemeClr val="tx1"/>
                </a:solidFill>
                <a:ea typeface="Source Sans Pro" panose="020B0503030403020204" pitchFamily="34" charset="0"/>
              </a:rPr>
              <a:t>Application: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Improve actual design by displacing the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electrical insulations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of the coil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Use PHP as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thermal switches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with 2 cryocoolers for redundancy and improved reliability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Cool and operate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CORC coil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with neon PHP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Cool and operate </a:t>
            </a:r>
            <a:r>
              <a:rPr lang="en-US" sz="1600" b="1" dirty="0" err="1">
                <a:solidFill>
                  <a:schemeClr val="tx1"/>
                </a:solidFill>
                <a:ea typeface="Source Sans Pro" panose="020B0503030403020204" pitchFamily="34" charset="0"/>
              </a:rPr>
              <a:t>NbTi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 coil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 with helium PHP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Use </a:t>
            </a:r>
            <a:r>
              <a:rPr lang="en-US" sz="1600" b="1" dirty="0">
                <a:solidFill>
                  <a:schemeClr val="tx1"/>
                </a:solidFill>
                <a:ea typeface="Source Sans Pro" panose="020B0503030403020204" pitchFamily="34" charset="0"/>
              </a:rPr>
              <a:t>embedded neon PHP </a:t>
            </a:r>
            <a:r>
              <a:rPr lang="en-US" sz="1600" dirty="0">
                <a:solidFill>
                  <a:schemeClr val="tx1"/>
                </a:solidFill>
                <a:ea typeface="Source Sans Pro" panose="020B0503030403020204" pitchFamily="34" charset="0"/>
              </a:rPr>
              <a:t>in a high field or high radiation environment superconducting magnet</a:t>
            </a:r>
          </a:p>
        </p:txBody>
      </p:sp>
    </p:spTree>
    <p:extLst>
      <p:ext uri="{BB962C8B-B14F-4D97-AF65-F5344CB8AC3E}">
        <p14:creationId xmlns:p14="http://schemas.microsoft.com/office/powerpoint/2010/main" val="29134801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9B63F-3871-43B7-541C-011432ED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>
            <a:extLst>
              <a:ext uri="{FF2B5EF4-FFF2-40B4-BE49-F238E27FC236}">
                <a16:creationId xmlns:a16="http://schemas.microsoft.com/office/drawing/2014/main" id="{B13F9830-5755-937B-C131-D790E7C5BB91}"/>
              </a:ext>
            </a:extLst>
          </p:cNvPr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206001" y="1268760"/>
            <a:ext cx="7596825" cy="369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68895D9-A80E-97A3-E05E-3518928E8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001" y="2276872"/>
            <a:ext cx="7596825" cy="694164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pPr algn="ctr"/>
            <a:r>
              <a:rPr lang="en-GB" noProof="0" dirty="0"/>
              <a:t>Thank you for your interest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2594F4C-5118-C0D5-664E-C2D1314B29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7870" y="5688551"/>
            <a:ext cx="5292725" cy="288032"/>
          </a:xfrm>
        </p:spPr>
        <p:txBody>
          <a:bodyPr/>
          <a:lstStyle/>
          <a:p>
            <a:r>
              <a:rPr lang="fr-FR" sz="1800" dirty="0">
                <a:latin typeface="CMBX10"/>
              </a:rPr>
              <a:t>Q. Gorit</a:t>
            </a:r>
            <a:r>
              <a:rPr lang="fr-FR" sz="1800" baseline="30000" dirty="0">
                <a:latin typeface="CMBX10"/>
              </a:rPr>
              <a:t>1,2</a:t>
            </a:r>
            <a:r>
              <a:rPr lang="fr-FR" sz="1600" dirty="0">
                <a:latin typeface="CMBX10"/>
              </a:rPr>
              <a:t>, C. Zoller</a:t>
            </a:r>
            <a:r>
              <a:rPr lang="fr-FR" sz="1600" baseline="30000" dirty="0">
                <a:latin typeface="CMBX10"/>
              </a:rPr>
              <a:t>1</a:t>
            </a:r>
            <a:r>
              <a:rPr lang="fr-FR" sz="1600" dirty="0">
                <a:latin typeface="CMBX10"/>
              </a:rPr>
              <a:t>, J.C. Maris</a:t>
            </a:r>
            <a:r>
              <a:rPr lang="fr-FR" sz="1600" baseline="30000" dirty="0">
                <a:latin typeface="CMBX10"/>
              </a:rPr>
              <a:t>1,2</a:t>
            </a:r>
            <a:endParaRPr lang="en-GB" baseline="30000" noProof="0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B378EF3-293D-D203-6246-79D15F18E0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PSI CAS Seminar, </a:t>
            </a:r>
            <a:r>
              <a:rPr lang="en-GB" dirty="0" err="1"/>
              <a:t>Villigen</a:t>
            </a:r>
            <a:r>
              <a:rPr lang="en-GB" noProof="0" dirty="0"/>
              <a:t>, </a:t>
            </a:r>
            <a:r>
              <a:rPr lang="en-GB" dirty="0"/>
              <a:t>26</a:t>
            </a:r>
            <a:r>
              <a:rPr lang="en-GB" noProof="0" dirty="0"/>
              <a:t> May 2025</a:t>
            </a:r>
          </a:p>
        </p:txBody>
      </p:sp>
      <p:sp>
        <p:nvSpPr>
          <p:cNvPr id="10" name="Textplatzhalter 13">
            <a:extLst>
              <a:ext uri="{FF2B5EF4-FFF2-40B4-BE49-F238E27FC236}">
                <a16:creationId xmlns:a16="http://schemas.microsoft.com/office/drawing/2014/main" id="{72A1D4F0-9DEB-E576-CB35-0CDB7E4D341F}"/>
              </a:ext>
            </a:extLst>
          </p:cNvPr>
          <p:cNvSpPr txBox="1">
            <a:spLocks/>
          </p:cNvSpPr>
          <p:nvPr/>
        </p:nvSpPr>
        <p:spPr>
          <a:xfrm>
            <a:off x="7992131" y="1038049"/>
            <a:ext cx="4104456" cy="3865974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72000" tIns="432000" rIns="36000" bIns="36000" rtlCol="0" anchor="t" anchorCtr="0">
            <a:noAutofit/>
          </a:bodyPr>
          <a:lstStyle>
            <a:lvl1pPr marL="177792" indent="-177792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ptos" panose="020B00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ptos" panose="020B00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ptos" panose="020B00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ptos" panose="020B00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noProof="0" dirty="0">
                <a:solidFill>
                  <a:schemeClr val="tx1"/>
                </a:solidFill>
              </a:rPr>
              <a:t>We would like to thank:</a:t>
            </a:r>
          </a:p>
          <a:p>
            <a:r>
              <a:rPr lang="en-US" b="1" i="0" u="none" strike="noStrike" baseline="0" dirty="0">
                <a:solidFill>
                  <a:schemeClr val="tx1"/>
                </a:solidFill>
                <a:latin typeface="CMR10"/>
              </a:rPr>
              <a:t>PSI </a:t>
            </a:r>
            <a:r>
              <a:rPr lang="en-US" b="1" dirty="0">
                <a:solidFill>
                  <a:schemeClr val="tx1"/>
                </a:solidFill>
                <a:latin typeface="CMR10"/>
              </a:rPr>
              <a:t>CAS</a:t>
            </a:r>
            <a:r>
              <a:rPr lang="en-US" b="1" i="0" u="none" strike="noStrike" baseline="0" dirty="0">
                <a:solidFill>
                  <a:schemeClr val="tx1"/>
                </a:solidFill>
                <a:latin typeface="CMR10"/>
              </a:rPr>
              <a:t>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CMR10"/>
              </a:rPr>
              <a:t>and </a:t>
            </a:r>
            <a:r>
              <a:rPr lang="en-US" b="1" i="0" u="none" strike="noStrike" baseline="0" dirty="0">
                <a:solidFill>
                  <a:schemeClr val="tx1"/>
                </a:solidFill>
                <a:latin typeface="CMR10"/>
              </a:rPr>
              <a:t>VDL ETG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CMR10"/>
              </a:rPr>
              <a:t>for their ongoing commitment</a:t>
            </a:r>
          </a:p>
          <a:p>
            <a:pPr marL="0" indent="0">
              <a:buNone/>
            </a:pPr>
            <a:endParaRPr lang="en-US" b="0" i="0" u="none" strike="noStrike" baseline="0" dirty="0">
              <a:solidFill>
                <a:schemeClr val="tx1"/>
              </a:solidFill>
              <a:latin typeface="CMR10"/>
            </a:endParaRPr>
          </a:p>
          <a:p>
            <a:r>
              <a:rPr lang="en-US" b="1" i="0" u="none" strike="noStrike" baseline="0" dirty="0">
                <a:solidFill>
                  <a:schemeClr val="tx1"/>
                </a:solidFill>
                <a:latin typeface="CMR10"/>
              </a:rPr>
              <a:t>PSI magnet section and </a:t>
            </a:r>
            <a:r>
              <a:rPr lang="en-US" b="1" dirty="0">
                <a:solidFill>
                  <a:schemeClr val="tx1"/>
                </a:solidFill>
                <a:latin typeface="CMR10"/>
              </a:rPr>
              <a:t>CHART team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CMR10"/>
              </a:rPr>
              <a:t>for support </a:t>
            </a:r>
          </a:p>
          <a:p>
            <a:endParaRPr lang="en-US" b="0" i="0" u="none" strike="noStrike" baseline="0" dirty="0">
              <a:solidFill>
                <a:schemeClr val="tx1"/>
              </a:solidFill>
              <a:latin typeface="CMR10"/>
            </a:endParaRPr>
          </a:p>
          <a:p>
            <a:pPr algn="l"/>
            <a:r>
              <a:rPr lang="en-US" b="1" i="0" u="none" strike="noStrike" baseline="0" dirty="0">
                <a:solidFill>
                  <a:schemeClr val="tx1"/>
                </a:solidFill>
                <a:latin typeface="CMR10"/>
              </a:rPr>
              <a:t>PSI technicians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CMR10"/>
              </a:rPr>
              <a:t>for support in manufacturing, assembly and, vacuum-, volume- and pressure tests</a:t>
            </a:r>
          </a:p>
        </p:txBody>
      </p:sp>
      <p:sp>
        <p:nvSpPr>
          <p:cNvPr id="13" name="Foliennummernplatzhalter 13">
            <a:extLst>
              <a:ext uri="{FF2B5EF4-FFF2-40B4-BE49-F238E27FC236}">
                <a16:creationId xmlns:a16="http://schemas.microsoft.com/office/drawing/2014/main" id="{DDCE8325-5969-72AB-36CC-849CDA50CD0C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39E208-5E24-B076-609D-8A5D835EAB2D}"/>
              </a:ext>
            </a:extLst>
          </p:cNvPr>
          <p:cNvSpPr/>
          <p:nvPr/>
        </p:nvSpPr>
        <p:spPr>
          <a:xfrm>
            <a:off x="10344472" y="116632"/>
            <a:ext cx="1728192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15" name="Picture 14" descr="A red white and blue stripes on a black background&#10;&#10;Description automatically generated">
            <a:extLst>
              <a:ext uri="{FF2B5EF4-FFF2-40B4-BE49-F238E27FC236}">
                <a16:creationId xmlns:a16="http://schemas.microsoft.com/office/drawing/2014/main" id="{8D3C1A19-24DF-0423-C06F-FDC8CEAE8B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5968" y="188641"/>
            <a:ext cx="1494035" cy="110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614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04B5A-CABD-B84D-F816-D7A8F48A4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High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energy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demand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of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PSI Large Research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Facilities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lang="de-CH" sz="2000" dirty="0">
              <a:solidFill>
                <a:prstClr val="black"/>
              </a:solidFill>
              <a:latin typeface="Apto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lang="de-CH" sz="2000" dirty="0">
              <a:solidFill>
                <a:prstClr val="black"/>
              </a:solidFill>
              <a:latin typeface="Apto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lang="de-CH" sz="2000" dirty="0">
              <a:solidFill>
                <a:prstClr val="black"/>
              </a:solidFill>
              <a:latin typeface="Apto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ptos" panose="020B0004020202020204" pitchFamily="34" charset="0"/>
              </a:rPr>
              <a:t>Strong contribution from resistive magnets to power consumption (HIPA 2.6 MW, 26 %) </a:t>
            </a: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1800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Aim: magnet </a:t>
            </a:r>
            <a:r>
              <a:rPr lang="en-US" sz="1800" dirty="0">
                <a:solidFill>
                  <a:srgbClr val="000000"/>
                </a:solidFill>
                <a:latin typeface="Aptos" panose="020B0004020202020204" pitchFamily="34" charset="0"/>
              </a:rPr>
              <a:t>p</a:t>
            </a:r>
            <a:r>
              <a:rPr kumimoji="0" lang="en-US" sz="1800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erformance</a:t>
            </a:r>
            <a:r>
              <a:rPr kumimoji="0" lang="en-US" sz="1800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↑ energy </a:t>
            </a:r>
            <a:r>
              <a:rPr lang="en-US" sz="1800" dirty="0">
                <a:solidFill>
                  <a:srgbClr val="000000"/>
                </a:solidFill>
                <a:latin typeface="Aptos" panose="020B0004020202020204" pitchFamily="34" charset="0"/>
              </a:rPr>
              <a:t>d</a:t>
            </a:r>
            <a:r>
              <a:rPr kumimoji="0" lang="en-US" sz="1800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emand</a:t>
            </a:r>
            <a:r>
              <a:rPr kumimoji="0" lang="en-US" sz="1800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↓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tabLst/>
              <a:defRPr/>
            </a:pP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58D2D-538C-645C-646F-57FF9255B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27.06.2025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4E88-69B5-601C-3D3D-95B0D3438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6FE69-0151-6E5D-5FD7-187AB4709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9D03F1C-1EF9-9EAA-2B85-437E756DA8B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de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Example</a:t>
            </a:r>
            <a:r>
              <a:rPr kumimoji="0" lang="de-CH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HIPA (IMPACT=</a:t>
            </a:r>
            <a:r>
              <a:rPr kumimoji="0" lang="de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HiMB+TATTOOS</a:t>
            </a:r>
            <a:r>
              <a:rPr kumimoji="0" lang="de-CH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):</a:t>
            </a:r>
          </a:p>
          <a:p>
            <a:pPr marL="446088" lvl="1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pPr>
            <a:r>
              <a:rPr lang="de-CH" sz="1800" dirty="0">
                <a:solidFill>
                  <a:prstClr val="black"/>
                </a:solidFill>
                <a:latin typeface="Aptos"/>
              </a:rPr>
              <a:t>Higher </a:t>
            </a:r>
            <a:r>
              <a:rPr lang="de-CH" sz="1800" dirty="0" err="1">
                <a:solidFill>
                  <a:prstClr val="black"/>
                </a:solidFill>
                <a:latin typeface="Aptos"/>
              </a:rPr>
              <a:t>performance</a:t>
            </a:r>
            <a:endParaRPr lang="de-CH" sz="1800" dirty="0">
              <a:solidFill>
                <a:prstClr val="black"/>
              </a:solidFill>
              <a:latin typeface="Aptos"/>
            </a:endParaRPr>
          </a:p>
          <a:p>
            <a:pPr marL="446088" lvl="1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HiMB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energy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consumption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increased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by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factor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6</a:t>
            </a:r>
          </a:p>
          <a:p>
            <a:pPr marL="627063" lvl="2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70 % of the power comes from special radiation-hard cables </a:t>
            </a:r>
          </a:p>
          <a:p>
            <a:pPr marL="627063" lvl="2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Permanent magnets not possible due to radiation </a:t>
            </a:r>
          </a:p>
          <a:p>
            <a:pPr marL="627063" lvl="2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Important to find other solutions in high radiation environment</a:t>
            </a:r>
          </a:p>
          <a:p>
            <a:pPr marL="627063" lvl="2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pPr>
            <a:r>
              <a:rPr lang="en-US" sz="1800" dirty="0">
                <a:solidFill>
                  <a:prstClr val="black"/>
                </a:solidFill>
                <a:latin typeface="Aptos"/>
              </a:rPr>
              <a:t>Idea to use high temperature superconducting (HTS) magnets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pPr marL="446088" lvl="1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/>
            </a:pP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11E36F-1BEA-7028-8942-3FE23594EC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871" y="2096105"/>
            <a:ext cx="4932385" cy="2665789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CF96552B-5E6E-DC2B-71A4-708DF044D43B}"/>
              </a:ext>
            </a:extLst>
          </p:cNvPr>
          <p:cNvGrpSpPr/>
          <p:nvPr/>
        </p:nvGrpSpPr>
        <p:grpSpPr>
          <a:xfrm>
            <a:off x="10812781" y="2426268"/>
            <a:ext cx="1675706" cy="1649055"/>
            <a:chOff x="7324545" y="718722"/>
            <a:chExt cx="1194419" cy="117542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13FEEAA-7BF4-B77F-326E-CBB970AC25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8958" t="32400" r="69167" b="61369"/>
            <a:stretch/>
          </p:blipFill>
          <p:spPr>
            <a:xfrm>
              <a:off x="7324545" y="982232"/>
              <a:ext cx="457200" cy="474791"/>
            </a:xfrm>
            <a:prstGeom prst="rect">
              <a:avLst/>
            </a:prstGeom>
          </p:spPr>
        </p:pic>
        <p:sp>
          <p:nvSpPr>
            <p:cNvPr id="22" name="TextBox 18">
              <a:extLst>
                <a:ext uri="{FF2B5EF4-FFF2-40B4-BE49-F238E27FC236}">
                  <a16:creationId xmlns:a16="http://schemas.microsoft.com/office/drawing/2014/main" id="{3CF5A202-6511-85A9-3B99-97A1A5056C60}"/>
                </a:ext>
              </a:extLst>
            </p:cNvPr>
            <p:cNvSpPr txBox="1"/>
            <p:nvPr/>
          </p:nvSpPr>
          <p:spPr>
            <a:xfrm>
              <a:off x="7871264" y="718722"/>
              <a:ext cx="647700" cy="3048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 err="1">
                  <a:solidFill>
                    <a:srgbClr val="000000"/>
                  </a:solidFill>
                  <a:latin typeface="Calibri"/>
                </a:rPr>
                <a:t>MgO</a:t>
              </a:r>
              <a:endParaRPr lang="de-CH" sz="1800" dirty="0" err="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3" name="TextBox 19">
              <a:extLst>
                <a:ext uri="{FF2B5EF4-FFF2-40B4-BE49-F238E27FC236}">
                  <a16:creationId xmlns:a16="http://schemas.microsoft.com/office/drawing/2014/main" id="{50F50853-A345-46C3-82A6-A0AC5558FE06}"/>
                </a:ext>
              </a:extLst>
            </p:cNvPr>
            <p:cNvSpPr txBox="1"/>
            <p:nvPr/>
          </p:nvSpPr>
          <p:spPr>
            <a:xfrm>
              <a:off x="7491757" y="1589344"/>
              <a:ext cx="647700" cy="3048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>
                  <a:solidFill>
                    <a:srgbClr val="000000"/>
                  </a:solidFill>
                  <a:latin typeface="Calibri"/>
                </a:rPr>
                <a:t>Cu</a:t>
              </a:r>
              <a:endParaRPr lang="de-CH" sz="1800" dirty="0" err="1">
                <a:solidFill>
                  <a:srgbClr val="000000"/>
                </a:solidFill>
                <a:latin typeface="Calibri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87FDC49-7EE5-2205-2E18-BCEB419B0F47}"/>
                </a:ext>
              </a:extLst>
            </p:cNvPr>
            <p:cNvCxnSpPr/>
            <p:nvPr/>
          </p:nvCxnSpPr>
          <p:spPr bwMode="auto">
            <a:xfrm flipH="1">
              <a:off x="7746831" y="959600"/>
              <a:ext cx="149214" cy="152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171044B-3ACC-B10C-A898-9CD0E8B418AC}"/>
                </a:ext>
              </a:extLst>
            </p:cNvPr>
            <p:cNvCxnSpPr/>
            <p:nvPr/>
          </p:nvCxnSpPr>
          <p:spPr bwMode="auto">
            <a:xfrm flipH="1" flipV="1">
              <a:off x="7491757" y="1340600"/>
              <a:ext cx="99488" cy="30231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B7C3E4D-E0CC-807B-41FB-950006114988}"/>
                </a:ext>
              </a:extLst>
            </p:cNvPr>
            <p:cNvCxnSpPr/>
            <p:nvPr/>
          </p:nvCxnSpPr>
          <p:spPr bwMode="auto">
            <a:xfrm flipV="1">
              <a:off x="7667445" y="1452808"/>
              <a:ext cx="0" cy="1901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9" name="Title 2">
            <a:extLst>
              <a:ext uri="{FF2B5EF4-FFF2-40B4-BE49-F238E27FC236}">
                <a16:creationId xmlns:a16="http://schemas.microsoft.com/office/drawing/2014/main" id="{B0FA90F2-597F-1A9D-FF68-0A9BDCB0A092}"/>
              </a:ext>
            </a:extLst>
          </p:cNvPr>
          <p:cNvSpPr txBox="1">
            <a:spLocks/>
          </p:cNvSpPr>
          <p:nvPr/>
        </p:nvSpPr>
        <p:spPr>
          <a:xfrm>
            <a:off x="420471" y="193913"/>
            <a:ext cx="11323079" cy="43663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err="1"/>
              <a:t>Context</a:t>
            </a:r>
            <a:r>
              <a:rPr lang="de-CH" dirty="0"/>
              <a:t>: PSI Large Research </a:t>
            </a:r>
            <a:r>
              <a:rPr lang="de-CH" dirty="0" err="1"/>
              <a:t>Facilities</a:t>
            </a:r>
            <a:endParaRPr lang="nl-NL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88B5422-D834-5255-7324-B3A3D296F916}"/>
              </a:ext>
            </a:extLst>
          </p:cNvPr>
          <p:cNvSpPr/>
          <p:nvPr/>
        </p:nvSpPr>
        <p:spPr>
          <a:xfrm>
            <a:off x="263352" y="1124744"/>
            <a:ext cx="5723448" cy="435648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151345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F61358B-C635-9B82-D634-225DD66F72D6}"/>
                  </a:ext>
                </a:extLst>
              </p:cNvPr>
              <p:cNvSpPr>
                <a:spLocks noGrp="1"/>
              </p:cNvSpPr>
              <p:nvPr>
                <p:ph type="body" sz="quarter" idx="21"/>
              </p:nvPr>
            </p:nvSpPr>
            <p:spPr>
              <a:xfrm>
                <a:off x="420472" y="1004250"/>
                <a:ext cx="6452066" cy="5310825"/>
              </a:xfrm>
            </p:spPr>
            <p:txBody>
              <a:bodyPr/>
              <a:lstStyle/>
              <a:p>
                <a:r>
                  <a:rPr lang="de-CH" dirty="0" err="1"/>
                  <a:t>Typically</a:t>
                </a:r>
                <a:r>
                  <a:rPr lang="de-CH" dirty="0"/>
                  <a:t> </a:t>
                </a:r>
                <a:r>
                  <a:rPr lang="de-CH" dirty="0" err="1"/>
                  <a:t>made</a:t>
                </a:r>
                <a:r>
                  <a:rPr lang="de-CH" dirty="0"/>
                  <a:t> </a:t>
                </a:r>
                <a:r>
                  <a:rPr lang="de-CH" dirty="0" err="1"/>
                  <a:t>of</a:t>
                </a:r>
                <a:r>
                  <a:rPr lang="de-CH" dirty="0"/>
                  <a:t> </a:t>
                </a:r>
                <a:r>
                  <a:rPr lang="en-US" dirty="0"/>
                  <a:t>rare-earth barium copper oxide (</a:t>
                </a:r>
                <a:r>
                  <a:rPr lang="en-US" dirty="0" err="1"/>
                  <a:t>ReBCO</a:t>
                </a:r>
                <a:r>
                  <a:rPr lang="en-US" dirty="0"/>
                  <a:t>) </a:t>
                </a:r>
              </a:p>
              <a:p>
                <a:r>
                  <a:rPr lang="de-CH" b="1" dirty="0" err="1"/>
                  <a:t>No</a:t>
                </a:r>
                <a:r>
                  <a:rPr lang="de-CH" b="1" dirty="0"/>
                  <a:t> </a:t>
                </a:r>
                <a:r>
                  <a:rPr lang="de-CH" b="1" dirty="0" err="1"/>
                  <a:t>ohmic</a:t>
                </a:r>
                <a:r>
                  <a:rPr lang="de-CH" b="1" dirty="0"/>
                  <a:t> </a:t>
                </a:r>
                <a:r>
                  <a:rPr lang="de-CH" b="1" dirty="0" err="1"/>
                  <a:t>losses</a:t>
                </a:r>
                <a:r>
                  <a:rPr lang="de-CH" b="1" dirty="0"/>
                  <a:t> </a:t>
                </a:r>
                <a:r>
                  <a:rPr lang="de-CH" dirty="0"/>
                  <a:t>in </a:t>
                </a:r>
                <a:r>
                  <a:rPr lang="de-CH" dirty="0" err="1"/>
                  <a:t>superconducting</a:t>
                </a:r>
                <a:r>
                  <a:rPr lang="de-CH" dirty="0"/>
                  <a:t> </a:t>
                </a:r>
                <a:r>
                  <a:rPr lang="de-CH" dirty="0" err="1"/>
                  <a:t>state</a:t>
                </a:r>
                <a:r>
                  <a:rPr lang="de-CH" dirty="0"/>
                  <a:t> </a:t>
                </a:r>
                <a14:m>
                  <m:oMath xmlns:m="http://schemas.openxmlformats.org/officeDocument/2006/math">
                    <m:r>
                      <a:rPr lang="de-CH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saving</a:t>
                </a:r>
                <a:r>
                  <a:rPr lang="de-CH" dirty="0"/>
                  <a:t> </a:t>
                </a:r>
                <a:r>
                  <a:rPr lang="de-CH" dirty="0" err="1"/>
                  <a:t>energy</a:t>
                </a:r>
                <a:r>
                  <a:rPr lang="de-CH" dirty="0"/>
                  <a:t> </a:t>
                </a:r>
                <a:r>
                  <a:rPr lang="de-CH" dirty="0" err="1"/>
                  <a:t>consumption</a:t>
                </a:r>
                <a:r>
                  <a:rPr lang="de-CH" dirty="0"/>
                  <a:t> </a:t>
                </a:r>
                <a:r>
                  <a:rPr lang="de-CH" dirty="0" err="1"/>
                  <a:t>during</a:t>
                </a:r>
                <a:r>
                  <a:rPr lang="de-CH" dirty="0"/>
                  <a:t> </a:t>
                </a:r>
                <a:r>
                  <a:rPr lang="de-CH" dirty="0" err="1"/>
                  <a:t>operation</a:t>
                </a:r>
                <a:endParaRPr lang="de-CH" dirty="0"/>
              </a:p>
              <a:p>
                <a:r>
                  <a:rPr lang="de-CH" dirty="0"/>
                  <a:t>Operating </a:t>
                </a:r>
                <a:r>
                  <a:rPr lang="de-CH" dirty="0" err="1"/>
                  <a:t>temperature</a:t>
                </a:r>
                <a:r>
                  <a:rPr lang="de-CH" dirty="0"/>
                  <a:t> </a:t>
                </a:r>
                <a:r>
                  <a:rPr lang="de-CH" dirty="0" err="1"/>
                  <a:t>depending</a:t>
                </a:r>
                <a:r>
                  <a:rPr lang="de-CH" dirty="0"/>
                  <a:t> on </a:t>
                </a:r>
                <a:r>
                  <a:rPr lang="de-CH" dirty="0" err="1"/>
                  <a:t>field</a:t>
                </a:r>
                <a:r>
                  <a:rPr lang="de-CH" dirty="0"/>
                  <a:t> </a:t>
                </a:r>
                <a:r>
                  <a:rPr lang="de-CH" dirty="0" err="1"/>
                  <a:t>strength</a:t>
                </a:r>
                <a:r>
                  <a:rPr lang="de-CH" dirty="0"/>
                  <a:t> and </a:t>
                </a:r>
                <a:r>
                  <a:rPr lang="de-CH" dirty="0" err="1"/>
                  <a:t>current</a:t>
                </a:r>
                <a:r>
                  <a:rPr lang="de-CH" dirty="0"/>
                  <a:t> </a:t>
                </a:r>
                <a:r>
                  <a:rPr lang="de-CH" dirty="0" err="1"/>
                  <a:t>density</a:t>
                </a:r>
                <a:r>
                  <a:rPr lang="de-CH" dirty="0"/>
                  <a:t>, </a:t>
                </a:r>
                <a:r>
                  <a:rPr lang="de-CH" dirty="0" err="1"/>
                  <a:t>typically</a:t>
                </a:r>
                <a:r>
                  <a:rPr lang="de-CH" dirty="0"/>
                  <a:t> 10…50 K</a:t>
                </a:r>
              </a:p>
              <a:p>
                <a:r>
                  <a:rPr lang="de-CH" b="1" dirty="0"/>
                  <a:t>Challenges: </a:t>
                </a:r>
              </a:p>
              <a:p>
                <a:pPr lvl="1"/>
                <a:r>
                  <a:rPr lang="de-CH" dirty="0"/>
                  <a:t>Radiation </a:t>
                </a:r>
                <a:r>
                  <a:rPr lang="de-CH" dirty="0" err="1"/>
                  <a:t>damage</a:t>
                </a:r>
                <a:r>
                  <a:rPr lang="de-CH" dirty="0"/>
                  <a:t> </a:t>
                </a:r>
                <a:r>
                  <a:rPr lang="de-CH" dirty="0" err="1"/>
                  <a:t>to</a:t>
                </a:r>
                <a:r>
                  <a:rPr lang="de-CH" dirty="0"/>
                  <a:t> </a:t>
                </a:r>
                <a:r>
                  <a:rPr lang="de-CH" dirty="0" err="1"/>
                  <a:t>superconductor</a:t>
                </a:r>
                <a:r>
                  <a:rPr lang="de-CH" dirty="0"/>
                  <a:t> and </a:t>
                </a:r>
                <a:r>
                  <a:rPr lang="de-CH" dirty="0" err="1"/>
                  <a:t>insulation</a:t>
                </a:r>
                <a:endParaRPr lang="de-CH" dirty="0"/>
              </a:p>
              <a:p>
                <a:pPr lvl="1"/>
                <a:r>
                  <a:rPr lang="de-CH" dirty="0"/>
                  <a:t>Fast </a:t>
                </a:r>
                <a:r>
                  <a:rPr lang="de-CH" dirty="0" err="1"/>
                  <a:t>change</a:t>
                </a:r>
                <a:r>
                  <a:rPr lang="de-CH" dirty="0"/>
                  <a:t> </a:t>
                </a:r>
                <a:r>
                  <a:rPr lang="de-CH" dirty="0" err="1"/>
                  <a:t>of</a:t>
                </a:r>
                <a:r>
                  <a:rPr lang="de-CH" dirty="0"/>
                  <a:t> </a:t>
                </a:r>
                <a:r>
                  <a:rPr lang="de-CH" dirty="0" err="1"/>
                  <a:t>magnetic</a:t>
                </a:r>
                <a:r>
                  <a:rPr lang="de-CH" dirty="0"/>
                  <a:t> </a:t>
                </a:r>
                <a:r>
                  <a:rPr lang="de-CH" dirty="0" err="1"/>
                  <a:t>field</a:t>
                </a:r>
                <a:r>
                  <a:rPr lang="de-CH" dirty="0"/>
                  <a:t> (AC </a:t>
                </a:r>
                <a:r>
                  <a:rPr lang="de-CH" dirty="0" err="1"/>
                  <a:t>losses</a:t>
                </a:r>
                <a:r>
                  <a:rPr lang="de-CH" dirty="0"/>
                  <a:t>)</a:t>
                </a:r>
              </a:p>
              <a:p>
                <a:pPr lvl="1"/>
                <a:r>
                  <a:rPr lang="de-CH" dirty="0"/>
                  <a:t>Cooling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F61358B-C635-9B82-D634-225DD66F72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1"/>
              </p:nvPr>
            </p:nvSpPr>
            <p:spPr>
              <a:xfrm>
                <a:off x="420472" y="1004250"/>
                <a:ext cx="6452066" cy="5310825"/>
              </a:xfrm>
              <a:blipFill>
                <a:blip r:embed="rId2"/>
                <a:stretch>
                  <a:fillRect l="-95" t="-1493" r="-28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9E86019F-98AD-6B0C-5560-3C9D06BA8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Context</a:t>
            </a:r>
            <a:r>
              <a:rPr lang="de-CH" dirty="0"/>
              <a:t>: High </a:t>
            </a:r>
            <a:r>
              <a:rPr lang="de-CH" dirty="0" err="1"/>
              <a:t>temperature</a:t>
            </a:r>
            <a:r>
              <a:rPr lang="de-CH" dirty="0"/>
              <a:t> </a:t>
            </a:r>
            <a:r>
              <a:rPr lang="de-CH" dirty="0" err="1"/>
              <a:t>superconducting</a:t>
            </a:r>
            <a:r>
              <a:rPr lang="de-CH" dirty="0"/>
              <a:t> (HTS) </a:t>
            </a:r>
            <a:r>
              <a:rPr lang="de-CH" dirty="0" err="1"/>
              <a:t>magnets</a:t>
            </a:r>
            <a:endParaRPr lang="de-CH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9768E53-D03E-34C8-E012-79E0D55FCB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" t="1074" r="53636" b="17596"/>
          <a:stretch/>
        </p:blipFill>
        <p:spPr bwMode="auto">
          <a:xfrm>
            <a:off x="7606899" y="1080543"/>
            <a:ext cx="3577457" cy="256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B7F7246E-E2D2-E4DE-B3E8-C7BD09E47DE8}"/>
              </a:ext>
            </a:extLst>
          </p:cNvPr>
          <p:cNvSpPr txBox="1"/>
          <p:nvPr/>
        </p:nvSpPr>
        <p:spPr>
          <a:xfrm>
            <a:off x="1477961" y="5384393"/>
            <a:ext cx="4624062" cy="9387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46088" marR="0" lvl="1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 typeface="Aptos" panose="020B0004020202020204" pitchFamily="34" charset="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tabLst/>
              <a:defRPr/>
            </a:pPr>
            <a:r>
              <a:rPr kumimoji="0" lang="de-CH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 SMILE initiative</a:t>
            </a:r>
          </a:p>
          <a:p>
            <a:pPr algn="l"/>
            <a:endParaRPr lang="de-CH" sz="200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F9D68BC-7AE2-64C4-6E1A-149636E4E642}"/>
              </a:ext>
            </a:extLst>
          </p:cNvPr>
          <p:cNvGrpSpPr/>
          <p:nvPr/>
        </p:nvGrpSpPr>
        <p:grpSpPr>
          <a:xfrm>
            <a:off x="6480538" y="4100119"/>
            <a:ext cx="5736142" cy="2641249"/>
            <a:chOff x="5729133" y="4024501"/>
            <a:chExt cx="5736142" cy="264124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A9A275E-AC51-065E-4E7F-B9D32D26056D}"/>
                </a:ext>
              </a:extLst>
            </p:cNvPr>
            <p:cNvSpPr txBox="1"/>
            <p:nvPr/>
          </p:nvSpPr>
          <p:spPr>
            <a:xfrm>
              <a:off x="5885026" y="4024501"/>
              <a:ext cx="5005557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90B47"/>
                  </a:solidFill>
                </a:rPr>
                <a:t>  Liquid bath	Forced flow 	Cryocooler			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090B47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090B47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090B47"/>
                </a:solidFill>
              </a:endParaRPr>
            </a:p>
            <a:p>
              <a:r>
                <a:rPr lang="en-US" sz="1600" dirty="0">
                  <a:solidFill>
                    <a:srgbClr val="090B47"/>
                  </a:solidFill>
                </a:rPr>
                <a:t> </a:t>
              </a:r>
            </a:p>
            <a:p>
              <a:endParaRPr lang="en-US" sz="1600" dirty="0">
                <a:solidFill>
                  <a:srgbClr val="090B47"/>
                </a:solidFill>
              </a:endParaRPr>
            </a:p>
            <a:p>
              <a:endParaRPr lang="en-US" sz="1600" dirty="0">
                <a:solidFill>
                  <a:srgbClr val="090B47"/>
                </a:solidFill>
              </a:endParaRPr>
            </a:p>
            <a:p>
              <a:endParaRPr lang="en-US" sz="1600" dirty="0">
                <a:solidFill>
                  <a:srgbClr val="090B47"/>
                </a:solidFill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B33B4BD-DA54-D818-A36D-39C88E148ACE}"/>
                </a:ext>
              </a:extLst>
            </p:cNvPr>
            <p:cNvSpPr/>
            <p:nvPr/>
          </p:nvSpPr>
          <p:spPr>
            <a:xfrm>
              <a:off x="10051562" y="5425355"/>
              <a:ext cx="462721" cy="709613"/>
            </a:xfrm>
            <a:custGeom>
              <a:avLst/>
              <a:gdLst>
                <a:gd name="connsiteX0" fmla="*/ 211932 w 462721"/>
                <a:gd name="connsiteY0" fmla="*/ 0 h 709613"/>
                <a:gd name="connsiteX1" fmla="*/ 457200 w 462721"/>
                <a:gd name="connsiteY1" fmla="*/ 278606 h 709613"/>
                <a:gd name="connsiteX2" fmla="*/ 0 w 462721"/>
                <a:gd name="connsiteY2" fmla="*/ 709613 h 709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2721" h="709613">
                  <a:moveTo>
                    <a:pt x="211932" y="0"/>
                  </a:moveTo>
                  <a:cubicBezTo>
                    <a:pt x="352227" y="80168"/>
                    <a:pt x="492522" y="160337"/>
                    <a:pt x="457200" y="278606"/>
                  </a:cubicBezTo>
                  <a:cubicBezTo>
                    <a:pt x="421878" y="396875"/>
                    <a:pt x="210939" y="553244"/>
                    <a:pt x="0" y="709613"/>
                  </a:cubicBezTo>
                </a:path>
              </a:pathLst>
            </a:custGeom>
            <a:noFill/>
            <a:ln w="38100">
              <a:solidFill>
                <a:srgbClr val="FF99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64731F4-66EC-5679-DA58-2D563BFA502E}"/>
                </a:ext>
              </a:extLst>
            </p:cNvPr>
            <p:cNvSpPr/>
            <p:nvPr/>
          </p:nvSpPr>
          <p:spPr>
            <a:xfrm>
              <a:off x="10066729" y="5570611"/>
              <a:ext cx="322178" cy="442094"/>
            </a:xfrm>
            <a:custGeom>
              <a:avLst/>
              <a:gdLst>
                <a:gd name="connsiteX0" fmla="*/ 164307 w 275431"/>
                <a:gd name="connsiteY0" fmla="*/ 0 h 419100"/>
                <a:gd name="connsiteX1" fmla="*/ 269082 w 275431"/>
                <a:gd name="connsiteY1" fmla="*/ 183357 h 419100"/>
                <a:gd name="connsiteX2" fmla="*/ 0 w 275431"/>
                <a:gd name="connsiteY2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5431" h="419100">
                  <a:moveTo>
                    <a:pt x="164307" y="0"/>
                  </a:moveTo>
                  <a:cubicBezTo>
                    <a:pt x="230386" y="56753"/>
                    <a:pt x="296466" y="113507"/>
                    <a:pt x="269082" y="183357"/>
                  </a:cubicBezTo>
                  <a:cubicBezTo>
                    <a:pt x="241698" y="253207"/>
                    <a:pt x="120849" y="336153"/>
                    <a:pt x="0" y="419100"/>
                  </a:cubicBezTo>
                </a:path>
              </a:pathLst>
            </a:custGeom>
            <a:noFill/>
            <a:ln w="38100">
              <a:solidFill>
                <a:srgbClr val="FF99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C502F18-9CBF-8039-549D-A0579382843A}"/>
                </a:ext>
              </a:extLst>
            </p:cNvPr>
            <p:cNvGrpSpPr/>
            <p:nvPr/>
          </p:nvGrpSpPr>
          <p:grpSpPr>
            <a:xfrm rot="16200000">
              <a:off x="9768175" y="5860007"/>
              <a:ext cx="410342" cy="238589"/>
              <a:chOff x="1846077" y="5915191"/>
              <a:chExt cx="713755" cy="460347"/>
            </a:xfrm>
          </p:grpSpPr>
          <p:sp>
            <p:nvSpPr>
              <p:cNvPr id="9" name="Flowchart: Magnetic Disk 8">
                <a:extLst>
                  <a:ext uri="{FF2B5EF4-FFF2-40B4-BE49-F238E27FC236}">
                    <a16:creationId xmlns:a16="http://schemas.microsoft.com/office/drawing/2014/main" id="{89031DB0-DFF4-1FAC-9977-CBF28175E26D}"/>
                  </a:ext>
                </a:extLst>
              </p:cNvPr>
              <p:cNvSpPr/>
              <p:nvPr/>
            </p:nvSpPr>
            <p:spPr>
              <a:xfrm>
                <a:off x="1846077" y="5915191"/>
                <a:ext cx="713755" cy="460347"/>
              </a:xfrm>
              <a:prstGeom prst="flowChartMagneticDisk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1960" tIns="71960" rIns="71960" bIns="71960" rtlCol="0" anchor="t"/>
              <a:lstStyle/>
              <a:p>
                <a:pPr algn="ctr" defTabSz="1218662">
                  <a:lnSpc>
                    <a:spcPct val="90000"/>
                  </a:lnSpc>
                  <a:spcAft>
                    <a:spcPts val="300"/>
                  </a:spcAft>
                </a:pPr>
                <a:endParaRPr lang="en-US" sz="1100" b="1" dirty="0">
                  <a:solidFill>
                    <a:srgbClr val="7F7F7F">
                      <a:lumMod val="50000"/>
                    </a:srgbClr>
                  </a:solidFill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B92843D-4F96-0CF7-651E-4008049C29B2}"/>
                  </a:ext>
                </a:extLst>
              </p:cNvPr>
              <p:cNvSpPr/>
              <p:nvPr/>
            </p:nvSpPr>
            <p:spPr>
              <a:xfrm>
                <a:off x="2024937" y="5955363"/>
                <a:ext cx="356835" cy="738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1960" tIns="71960" rIns="71960" bIns="71960" rtlCol="0" anchor="t"/>
              <a:lstStyle/>
              <a:p>
                <a:pPr algn="ctr" defTabSz="1218662">
                  <a:lnSpc>
                    <a:spcPct val="90000"/>
                  </a:lnSpc>
                  <a:spcAft>
                    <a:spcPts val="300"/>
                  </a:spcAft>
                </a:pPr>
                <a:endParaRPr lang="en-US" sz="1100" b="1" dirty="0">
                  <a:solidFill>
                    <a:srgbClr val="7F7F7F">
                      <a:lumMod val="50000"/>
                    </a:srgbClr>
                  </a:solidFill>
                </a:endParaRPr>
              </a:p>
            </p:txBody>
          </p:sp>
        </p:grp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B83B4E-1C3F-9000-853B-0112E10F6A0C}"/>
                </a:ext>
              </a:extLst>
            </p:cNvPr>
            <p:cNvSpPr/>
            <p:nvPr/>
          </p:nvSpPr>
          <p:spPr>
            <a:xfrm rot="229734">
              <a:off x="9443229" y="5425355"/>
              <a:ext cx="458315" cy="692538"/>
            </a:xfrm>
            <a:custGeom>
              <a:avLst/>
              <a:gdLst>
                <a:gd name="connsiteX0" fmla="*/ 236857 w 451170"/>
                <a:gd name="connsiteY0" fmla="*/ 0 h 690562"/>
                <a:gd name="connsiteX1" fmla="*/ 5876 w 451170"/>
                <a:gd name="connsiteY1" fmla="*/ 292894 h 690562"/>
                <a:gd name="connsiteX2" fmla="*/ 451170 w 451170"/>
                <a:gd name="connsiteY2" fmla="*/ 690562 h 69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1170" h="690562">
                  <a:moveTo>
                    <a:pt x="236857" y="0"/>
                  </a:moveTo>
                  <a:cubicBezTo>
                    <a:pt x="103507" y="88900"/>
                    <a:pt x="-29843" y="177800"/>
                    <a:pt x="5876" y="292894"/>
                  </a:cubicBezTo>
                  <a:cubicBezTo>
                    <a:pt x="41595" y="407988"/>
                    <a:pt x="378542" y="620712"/>
                    <a:pt x="451170" y="690562"/>
                  </a:cubicBezTo>
                </a:path>
              </a:pathLst>
            </a:custGeom>
            <a:noFill/>
            <a:ln w="38100">
              <a:solidFill>
                <a:srgbClr val="FF99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062AC04-D0FC-F286-0644-88E915A6028D}"/>
                </a:ext>
              </a:extLst>
            </p:cNvPr>
            <p:cNvSpPr/>
            <p:nvPr/>
          </p:nvSpPr>
          <p:spPr>
            <a:xfrm>
              <a:off x="9571161" y="5574606"/>
              <a:ext cx="303711" cy="410343"/>
            </a:xfrm>
            <a:custGeom>
              <a:avLst/>
              <a:gdLst>
                <a:gd name="connsiteX0" fmla="*/ 118451 w 290029"/>
                <a:gd name="connsiteY0" fmla="*/ 0 h 421481"/>
                <a:gd name="connsiteX1" fmla="*/ 6533 w 290029"/>
                <a:gd name="connsiteY1" fmla="*/ 207168 h 421481"/>
                <a:gd name="connsiteX2" fmla="*/ 289901 w 290029"/>
                <a:gd name="connsiteY2" fmla="*/ 421481 h 42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0029" h="421481">
                  <a:moveTo>
                    <a:pt x="118451" y="0"/>
                  </a:moveTo>
                  <a:cubicBezTo>
                    <a:pt x="48204" y="68460"/>
                    <a:pt x="-22042" y="136921"/>
                    <a:pt x="6533" y="207168"/>
                  </a:cubicBezTo>
                  <a:cubicBezTo>
                    <a:pt x="35108" y="277415"/>
                    <a:pt x="296648" y="411559"/>
                    <a:pt x="289901" y="421481"/>
                  </a:cubicBezTo>
                </a:path>
              </a:pathLst>
            </a:custGeom>
            <a:noFill/>
            <a:ln w="38100">
              <a:solidFill>
                <a:srgbClr val="FF99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658525C-1348-3FE2-94C3-B2CD42A59DB9}"/>
                </a:ext>
              </a:extLst>
            </p:cNvPr>
            <p:cNvGrpSpPr/>
            <p:nvPr/>
          </p:nvGrpSpPr>
          <p:grpSpPr>
            <a:xfrm>
              <a:off x="9786786" y="4536749"/>
              <a:ext cx="382631" cy="850069"/>
              <a:chOff x="1932955" y="2900211"/>
              <a:chExt cx="568411" cy="1238813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DC77667-D84D-4FAC-ACEC-F0228C06F069}"/>
                  </a:ext>
                </a:extLst>
              </p:cNvPr>
              <p:cNvSpPr/>
              <p:nvPr/>
            </p:nvSpPr>
            <p:spPr>
              <a:xfrm>
                <a:off x="2119483" y="3631800"/>
                <a:ext cx="181232" cy="29656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1960" tIns="71960" rIns="71960" bIns="71960" rtlCol="0" anchor="t"/>
              <a:lstStyle/>
              <a:p>
                <a:pPr algn="ctr" defTabSz="1218662">
                  <a:lnSpc>
                    <a:spcPct val="90000"/>
                  </a:lnSpc>
                  <a:spcAft>
                    <a:spcPts val="300"/>
                  </a:spcAft>
                </a:pPr>
                <a:endParaRPr lang="en-US" sz="1100" b="1" dirty="0">
                  <a:solidFill>
                    <a:srgbClr val="7F7F7F">
                      <a:lumMod val="50000"/>
                    </a:srgbClr>
                  </a:solidFill>
                </a:endParaRPr>
              </a:p>
            </p:txBody>
          </p:sp>
          <p:sp>
            <p:nvSpPr>
              <p:cNvPr id="15" name="Flowchart: Magnetic Disk 14">
                <a:extLst>
                  <a:ext uri="{FF2B5EF4-FFF2-40B4-BE49-F238E27FC236}">
                    <a16:creationId xmlns:a16="http://schemas.microsoft.com/office/drawing/2014/main" id="{317B9643-1921-BDBA-E4C6-6E2881ACACE8}"/>
                  </a:ext>
                </a:extLst>
              </p:cNvPr>
              <p:cNvSpPr/>
              <p:nvPr/>
            </p:nvSpPr>
            <p:spPr>
              <a:xfrm>
                <a:off x="1988532" y="3493893"/>
                <a:ext cx="455114" cy="145769"/>
              </a:xfrm>
              <a:prstGeom prst="flowChartMagneticDisk">
                <a:avLst/>
              </a:prstGeom>
              <a:solidFill>
                <a:srgbClr val="F392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1960" tIns="71960" rIns="71960" bIns="71960" rtlCol="0" anchor="t"/>
              <a:lstStyle/>
              <a:p>
                <a:pPr algn="ctr" defTabSz="1218662">
                  <a:lnSpc>
                    <a:spcPct val="90000"/>
                  </a:lnSpc>
                  <a:spcAft>
                    <a:spcPts val="300"/>
                  </a:spcAft>
                </a:pPr>
                <a:endParaRPr lang="en-US" sz="1100" b="1" dirty="0">
                  <a:solidFill>
                    <a:srgbClr val="7F7F7F">
                      <a:lumMod val="50000"/>
                    </a:srgbClr>
                  </a:solidFill>
                </a:endParaRPr>
              </a:p>
            </p:txBody>
          </p:sp>
          <p:sp>
            <p:nvSpPr>
              <p:cNvPr id="16" name="Flowchart: Magnetic Disk 15">
                <a:extLst>
                  <a:ext uri="{FF2B5EF4-FFF2-40B4-BE49-F238E27FC236}">
                    <a16:creationId xmlns:a16="http://schemas.microsoft.com/office/drawing/2014/main" id="{B3CCD223-B21D-978F-38DB-96C4B216B223}"/>
                  </a:ext>
                </a:extLst>
              </p:cNvPr>
              <p:cNvSpPr/>
              <p:nvPr/>
            </p:nvSpPr>
            <p:spPr>
              <a:xfrm>
                <a:off x="2053580" y="4026405"/>
                <a:ext cx="316917" cy="112619"/>
              </a:xfrm>
              <a:prstGeom prst="flowChartMagneticDisk">
                <a:avLst/>
              </a:prstGeom>
              <a:solidFill>
                <a:srgbClr val="F392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1960" tIns="71960" rIns="71960" bIns="71960" rtlCol="0" anchor="t"/>
              <a:lstStyle/>
              <a:p>
                <a:pPr algn="ctr" defTabSz="1218662">
                  <a:lnSpc>
                    <a:spcPct val="90000"/>
                  </a:lnSpc>
                  <a:spcAft>
                    <a:spcPts val="300"/>
                  </a:spcAft>
                </a:pPr>
                <a:endParaRPr lang="en-US" sz="1100" b="1" dirty="0">
                  <a:solidFill>
                    <a:srgbClr val="7F7F7F">
                      <a:lumMod val="50000"/>
                    </a:srgbClr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134194D-28D0-ADE9-2342-20BA76F985C6}"/>
                  </a:ext>
                </a:extLst>
              </p:cNvPr>
              <p:cNvSpPr/>
              <p:nvPr/>
            </p:nvSpPr>
            <p:spPr>
              <a:xfrm>
                <a:off x="2073090" y="3099288"/>
                <a:ext cx="275730" cy="29656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1960" tIns="71960" rIns="71960" bIns="71960" rtlCol="0" anchor="t"/>
              <a:lstStyle/>
              <a:p>
                <a:pPr algn="ctr" defTabSz="1218662">
                  <a:lnSpc>
                    <a:spcPct val="90000"/>
                  </a:lnSpc>
                  <a:spcAft>
                    <a:spcPts val="300"/>
                  </a:spcAft>
                </a:pPr>
                <a:endParaRPr lang="en-US" sz="1100" b="1" dirty="0">
                  <a:solidFill>
                    <a:srgbClr val="7F7F7F">
                      <a:lumMod val="50000"/>
                    </a:srgbClr>
                  </a:solidFill>
                </a:endParaRPr>
              </a:p>
            </p:txBody>
          </p:sp>
          <p:sp>
            <p:nvSpPr>
              <p:cNvPr id="18" name="Flowchart: Magnetic Disk 17">
                <a:extLst>
                  <a:ext uri="{FF2B5EF4-FFF2-40B4-BE49-F238E27FC236}">
                    <a16:creationId xmlns:a16="http://schemas.microsoft.com/office/drawing/2014/main" id="{9DD735F4-6967-AF63-F88B-F4388541CF8F}"/>
                  </a:ext>
                </a:extLst>
              </p:cNvPr>
              <p:cNvSpPr/>
              <p:nvPr/>
            </p:nvSpPr>
            <p:spPr>
              <a:xfrm>
                <a:off x="1932955" y="2900211"/>
                <a:ext cx="568411" cy="199342"/>
              </a:xfrm>
              <a:prstGeom prst="flowChartMagneticDisk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1960" tIns="71960" rIns="71960" bIns="71960" rtlCol="0" anchor="t"/>
              <a:lstStyle/>
              <a:p>
                <a:pPr algn="ctr" defTabSz="1218662">
                  <a:lnSpc>
                    <a:spcPct val="90000"/>
                  </a:lnSpc>
                  <a:spcAft>
                    <a:spcPts val="300"/>
                  </a:spcAft>
                </a:pPr>
                <a:endParaRPr lang="en-US" sz="1100" b="1" dirty="0">
                  <a:solidFill>
                    <a:srgbClr val="7F7F7F">
                      <a:lumMod val="50000"/>
                    </a:srgbClr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C2DC1BD-E8B4-F875-FA7F-9F5ED199500B}"/>
                  </a:ext>
                </a:extLst>
              </p:cNvPr>
              <p:cNvSpPr/>
              <p:nvPr/>
            </p:nvSpPr>
            <p:spPr>
              <a:xfrm>
                <a:off x="2073090" y="3361875"/>
                <a:ext cx="275730" cy="164776"/>
              </a:xfrm>
              <a:prstGeom prst="rect">
                <a:avLst/>
              </a:prstGeom>
              <a:solidFill>
                <a:srgbClr val="FF99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1960" tIns="71960" rIns="71960" bIns="71960" rtlCol="0" anchor="t"/>
              <a:lstStyle/>
              <a:p>
                <a:pPr algn="ctr" defTabSz="1218662">
                  <a:lnSpc>
                    <a:spcPct val="90000"/>
                  </a:lnSpc>
                  <a:spcAft>
                    <a:spcPts val="300"/>
                  </a:spcAft>
                </a:pPr>
                <a:endParaRPr lang="en-US" sz="1100" b="1" dirty="0">
                  <a:solidFill>
                    <a:srgbClr val="7F7F7F">
                      <a:lumMod val="50000"/>
                    </a:srgbClr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FDFC109-7645-D842-A4A7-CE9E638C3854}"/>
                  </a:ext>
                </a:extLst>
              </p:cNvPr>
              <p:cNvSpPr/>
              <p:nvPr/>
            </p:nvSpPr>
            <p:spPr>
              <a:xfrm>
                <a:off x="2119482" y="3935788"/>
                <a:ext cx="181233" cy="105585"/>
              </a:xfrm>
              <a:prstGeom prst="rect">
                <a:avLst/>
              </a:prstGeom>
              <a:solidFill>
                <a:srgbClr val="FF99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1960" tIns="71960" rIns="71960" bIns="71960" rtlCol="0" anchor="t"/>
              <a:lstStyle/>
              <a:p>
                <a:pPr algn="ctr" defTabSz="1218662">
                  <a:lnSpc>
                    <a:spcPct val="90000"/>
                  </a:lnSpc>
                  <a:spcAft>
                    <a:spcPts val="300"/>
                  </a:spcAft>
                </a:pPr>
                <a:endParaRPr lang="en-US" sz="1100" b="1" dirty="0">
                  <a:solidFill>
                    <a:srgbClr val="7F7F7F">
                      <a:lumMod val="50000"/>
                    </a:srgbClr>
                  </a:solidFill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E6EE560-4F6B-7C0A-C555-67D7EE9ABD39}"/>
                </a:ext>
              </a:extLst>
            </p:cNvPr>
            <p:cNvSpPr txBox="1"/>
            <p:nvPr/>
          </p:nvSpPr>
          <p:spPr>
            <a:xfrm>
              <a:off x="10117564" y="4835805"/>
              <a:ext cx="134771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Cryocooler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0DE368C-9EA3-068B-32A4-CE4A1AB90092}"/>
                </a:ext>
              </a:extLst>
            </p:cNvPr>
            <p:cNvSpPr txBox="1"/>
            <p:nvPr/>
          </p:nvSpPr>
          <p:spPr>
            <a:xfrm>
              <a:off x="9454536" y="6178709"/>
              <a:ext cx="14942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Superconducting coil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A55C337-9DE4-2159-7287-00E825340E4B}"/>
                </a:ext>
              </a:extLst>
            </p:cNvPr>
            <p:cNvSpPr/>
            <p:nvPr/>
          </p:nvSpPr>
          <p:spPr>
            <a:xfrm>
              <a:off x="9687232" y="5389200"/>
              <a:ext cx="581215" cy="259992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C2BB841-037A-A81A-759B-671E83859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29133" y="4434371"/>
              <a:ext cx="1483706" cy="2062102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442A574-582B-F9E3-15CC-49BF430671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52184" y="4355766"/>
              <a:ext cx="1318128" cy="2062104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5FCAD25-1638-1D21-8C00-24659D88E725}"/>
                </a:ext>
              </a:extLst>
            </p:cNvPr>
            <p:cNvSpPr/>
            <p:nvPr/>
          </p:nvSpPr>
          <p:spPr>
            <a:xfrm>
              <a:off x="9363679" y="4024501"/>
              <a:ext cx="1820270" cy="247197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745DDA4-70DD-527E-4BB2-0FEB472949A4}"/>
                </a:ext>
              </a:extLst>
            </p:cNvPr>
            <p:cNvSpPr txBox="1"/>
            <p:nvPr/>
          </p:nvSpPr>
          <p:spPr>
            <a:xfrm>
              <a:off x="10549746" y="5242263"/>
              <a:ext cx="68167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Copper bars and braids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AC551CC-9BF8-6278-852F-9D59E31908B6}"/>
                </a:ext>
              </a:extLst>
            </p:cNvPr>
            <p:cNvSpPr txBox="1"/>
            <p:nvPr/>
          </p:nvSpPr>
          <p:spPr>
            <a:xfrm>
              <a:off x="6689936" y="6496473"/>
              <a:ext cx="2592288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CH" sz="1100" dirty="0" err="1"/>
                <a:t>Courtesy</a:t>
              </a:r>
              <a:r>
                <a:rPr lang="de-CH" sz="1100" dirty="0"/>
                <a:t> B. </a:t>
              </a:r>
              <a:r>
                <a:rPr lang="de-CH" sz="1100" dirty="0" err="1"/>
                <a:t>Baudouy</a:t>
              </a:r>
              <a:endParaRPr lang="de-CH" sz="1100" dirty="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373C2AD-EBC5-0994-0ADF-197E85A968CA}"/>
              </a:ext>
            </a:extLst>
          </p:cNvPr>
          <p:cNvSpPr/>
          <p:nvPr/>
        </p:nvSpPr>
        <p:spPr>
          <a:xfrm>
            <a:off x="9552384" y="193913"/>
            <a:ext cx="1033716" cy="722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D9E4B1C5-58C6-693F-9281-4BE03BEF9BFB}"/>
              </a:ext>
            </a:extLst>
          </p:cNvPr>
          <p:cNvSpPr txBox="1">
            <a:spLocks/>
          </p:cNvSpPr>
          <p:nvPr/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2" name="Date Placeholder 3">
            <a:extLst>
              <a:ext uri="{FF2B5EF4-FFF2-40B4-BE49-F238E27FC236}">
                <a16:creationId xmlns:a16="http://schemas.microsoft.com/office/drawing/2014/main" id="{C4CDA2DA-5DA7-251C-BD8E-384BFD4F8528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8436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Screenshot, Klebezettel, Schrift enthält.&#10;&#10;KI-generierte Inhalte können fehlerhaft sein.">
            <a:extLst>
              <a:ext uri="{FF2B5EF4-FFF2-40B4-BE49-F238E27FC236}">
                <a16:creationId xmlns:a16="http://schemas.microsoft.com/office/drawing/2014/main" id="{F11EF182-E011-5011-B863-1465CD9DAC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1052736"/>
            <a:ext cx="6817176" cy="3820323"/>
          </a:xfrm>
          <a:prstGeom prst="rect">
            <a:avLst/>
          </a:prstGeom>
        </p:spPr>
      </p:pic>
      <p:pic>
        <p:nvPicPr>
          <p:cNvPr id="7" name="Grafik 6" descr="Ein Bild, das Text, Screenshot, Diagramm, Schrift enthält.&#10;&#10;KI-generierte Inhalte können fehlerhaft sein.">
            <a:extLst>
              <a:ext uri="{FF2B5EF4-FFF2-40B4-BE49-F238E27FC236}">
                <a16:creationId xmlns:a16="http://schemas.microsoft.com/office/drawing/2014/main" id="{7A72289B-7A69-E392-7021-7C4C509648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1052736"/>
            <a:ext cx="6815886" cy="3819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8E4743D-71B7-3AD7-C2D1-B91375244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Context: SMILE initiative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B24FC48-B1DE-0B30-2086-EC2AB1773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088640"/>
            <a:ext cx="4392562" cy="4644616"/>
          </a:xfrm>
        </p:spPr>
        <p:txBody>
          <a:bodyPr/>
          <a:lstStyle/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/>
            </a:pPr>
            <a:r>
              <a:rPr kumimoji="0" lang="en-U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Aim of </a:t>
            </a:r>
            <a:r>
              <a:rPr kumimoji="0" lang="en-US" sz="200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PSI </a:t>
            </a: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SMILE (</a:t>
            </a:r>
            <a:r>
              <a:rPr kumimoji="0" lang="en-US" sz="2000" b="1" u="sng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S</a:t>
            </a:r>
            <a:r>
              <a:rPr kumimoji="0" lang="en-US" sz="2000" b="1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uperconducting </a:t>
            </a:r>
            <a:r>
              <a:rPr kumimoji="0" lang="en-US" sz="2000" b="1" u="sng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M</a:t>
            </a:r>
            <a:r>
              <a:rPr kumimoji="0" lang="en-US" sz="2000" b="1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agnets to </a:t>
            </a:r>
            <a:r>
              <a:rPr kumimoji="0" lang="en-US" sz="2000" b="1" u="sng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I</a:t>
            </a:r>
            <a:r>
              <a:rPr kumimoji="0" lang="en-US" sz="2000" b="1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mprove </a:t>
            </a:r>
            <a:r>
              <a:rPr kumimoji="0" lang="en-US" sz="2000" b="1" u="sng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L</a:t>
            </a:r>
            <a:r>
              <a:rPr kumimoji="0" lang="en-US" sz="2000" b="1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arge Research Facility </a:t>
            </a:r>
            <a:r>
              <a:rPr kumimoji="0" lang="en-US" sz="2000" b="1" u="sng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E</a:t>
            </a:r>
            <a:r>
              <a:rPr kumimoji="0" lang="en-US" sz="2000" b="1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fficiency</a:t>
            </a:r>
            <a:r>
              <a:rPr kumimoji="0" lang="en-U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):</a:t>
            </a:r>
          </a:p>
          <a:p>
            <a:pPr marL="446088" lvl="1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/>
            </a:pPr>
            <a:r>
              <a:rPr kumimoji="0" lang="en-U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Improve the performance of </a:t>
            </a: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superconducting AC and DC magnets </a:t>
            </a:r>
            <a:r>
              <a:rPr kumimoji="0" lang="en-US" sz="200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with/without radiation</a:t>
            </a:r>
          </a:p>
          <a:p>
            <a:pPr marL="446088" lvl="1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/>
            </a:pPr>
            <a:r>
              <a:rPr kumimoji="0" lang="en-US" sz="200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Develop </a:t>
            </a: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smart cryogenic systems</a:t>
            </a:r>
            <a:r>
              <a:rPr kumimoji="0" lang="en-US" sz="200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 integrated with highly efficient cryocoolers 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tabLst/>
              <a:defRPr/>
            </a:pPr>
            <a:endParaRPr kumimoji="0" lang="en-US" sz="2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8" name="Foliennummernplatzhalter 13">
            <a:extLst>
              <a:ext uri="{FF2B5EF4-FFF2-40B4-BE49-F238E27FC236}">
                <a16:creationId xmlns:a16="http://schemas.microsoft.com/office/drawing/2014/main" id="{03D6952C-726B-59C0-466E-0AF1C50006AE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78370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553C922-F9BB-8665-5C0A-1C52C65B5359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61E4E95-57F6-EB15-8786-A189A44DD1CC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F67F9B-1414-25DB-651F-67E59016A252}"/>
              </a:ext>
            </a:extLst>
          </p:cNvPr>
          <p:cNvSpPr txBox="1"/>
          <p:nvPr/>
        </p:nvSpPr>
        <p:spPr>
          <a:xfrm>
            <a:off x="695325" y="5009004"/>
            <a:ext cx="1116131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/>
            </a:pPr>
            <a:r>
              <a:rPr lang="en-US" sz="2000" kern="100" dirty="0">
                <a:solidFill>
                  <a:prstClr val="black"/>
                </a:solidFill>
                <a:latin typeface="Aptos"/>
                <a:ea typeface="MS Mincho" panose="02020609040205080304" pitchFamily="49" charset="-128"/>
              </a:rPr>
              <a:t>For </a:t>
            </a:r>
            <a:r>
              <a:rPr lang="en-US" sz="2000" b="1" kern="100" dirty="0">
                <a:solidFill>
                  <a:prstClr val="black"/>
                </a:solidFill>
                <a:latin typeface="Aptos"/>
                <a:ea typeface="MS Mincho" panose="02020609040205080304" pitchFamily="49" charset="-128"/>
              </a:rPr>
              <a:t>Pulsating Heat Pipe (PHP) project</a:t>
            </a:r>
            <a:r>
              <a:rPr lang="en-US" sz="2000" kern="100" dirty="0">
                <a:solidFill>
                  <a:prstClr val="black"/>
                </a:solidFill>
                <a:latin typeface="Aptos"/>
                <a:ea typeface="MS Mincho" panose="02020609040205080304" pitchFamily="49" charset="-128"/>
              </a:rPr>
              <a:t>, established </a:t>
            </a:r>
            <a:r>
              <a:rPr lang="en-US" sz="2000" b="1" kern="100" dirty="0">
                <a:solidFill>
                  <a:prstClr val="black"/>
                </a:solidFill>
                <a:latin typeface="Aptos"/>
                <a:ea typeface="MS Mincho" panose="02020609040205080304" pitchFamily="49" charset="-128"/>
              </a:rPr>
              <a:t>collaborations </a:t>
            </a:r>
            <a:r>
              <a:rPr lang="en-US" sz="2000" kern="100" dirty="0">
                <a:solidFill>
                  <a:prstClr val="black"/>
                </a:solidFill>
                <a:latin typeface="Aptos"/>
                <a:ea typeface="MS Mincho" panose="02020609040205080304" pitchFamily="49" charset="-128"/>
              </a:rPr>
              <a:t>with: </a:t>
            </a:r>
          </a:p>
          <a:p>
            <a:pPr marL="723900" lvl="1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/>
            </a:pPr>
            <a:r>
              <a:rPr kumimoji="0" lang="en-US" sz="2000" b="1" i="0" u="sng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VDL ETG</a:t>
            </a:r>
            <a:r>
              <a:rPr kumimoji="0" lang="en-US" sz="2000" b="1" i="0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 </a:t>
            </a:r>
            <a:r>
              <a:rPr kumimoji="0" lang="en-US" sz="2000" b="0" i="0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MS Mincho" panose="02020609040205080304" pitchFamily="49" charset="-128"/>
                <a:cs typeface="+mn-cs"/>
              </a:rPr>
              <a:t>(since 2023): </a:t>
            </a:r>
            <a:r>
              <a:rPr lang="en-US" sz="2000" dirty="0"/>
              <a:t>Design and manufacturing, characterization, application</a:t>
            </a:r>
          </a:p>
          <a:p>
            <a:pPr marL="723900" lvl="1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defRPr/>
            </a:pPr>
            <a:r>
              <a:rPr lang="en-US" sz="2000" u="sng" kern="100" dirty="0">
                <a:solidFill>
                  <a:prstClr val="black"/>
                </a:solidFill>
                <a:latin typeface="Aptos"/>
                <a:ea typeface="MS Mincho" panose="02020609040205080304" pitchFamily="49" charset="-128"/>
              </a:rPr>
              <a:t>VDL ETG, PSI NES and IUSTI/Aix-Marseille University</a:t>
            </a:r>
            <a:r>
              <a:rPr lang="en-US" sz="2000" kern="100" dirty="0">
                <a:solidFill>
                  <a:prstClr val="black"/>
                </a:solidFill>
                <a:latin typeface="Aptos"/>
                <a:ea typeface="MS Mincho" panose="02020609040205080304" pitchFamily="49" charset="-128"/>
              </a:rPr>
              <a:t> (since 2024)</a:t>
            </a:r>
            <a:r>
              <a:rPr kumimoji="0" lang="en-US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: Visualization and modelling</a:t>
            </a:r>
          </a:p>
        </p:txBody>
      </p:sp>
    </p:spTree>
    <p:extLst>
      <p:ext uri="{BB962C8B-B14F-4D97-AF65-F5344CB8AC3E}">
        <p14:creationId xmlns:p14="http://schemas.microsoft.com/office/powerpoint/2010/main" val="23440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VDL ETG at Park Innovaare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CB924BC-2EB8-9BB7-4DDA-7AFE745949D3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E06A992-2485-FD16-7D24-F710227327D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4" name="Tijdelijke aanduiding voor tekst 4">
            <a:extLst>
              <a:ext uri="{FF2B5EF4-FFF2-40B4-BE49-F238E27FC236}">
                <a16:creationId xmlns:a16="http://schemas.microsoft.com/office/drawing/2014/main" id="{3192C276-D3AD-F624-7BF7-CA1E58F1EEE4}"/>
              </a:ext>
            </a:extLst>
          </p:cNvPr>
          <p:cNvSpPr txBox="1">
            <a:spLocks/>
          </p:cNvSpPr>
          <p:nvPr/>
        </p:nvSpPr>
        <p:spPr>
          <a:xfrm>
            <a:off x="428803" y="706538"/>
            <a:ext cx="9717983" cy="17719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4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988" marR="0" indent="-26828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0100" marR="0" indent="-2651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6pPr>
            <a:lvl7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rabicPeriod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700" marR="0" indent="-2667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C51"/>
              </a:buClr>
              <a:buSzTx/>
              <a:buFont typeface="+mj-lt"/>
              <a:buAutoNum type="alphaLcPeriod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Tx/>
              <a:buFont typeface="Calibri" panose="020F0502020204030204" pitchFamily="34" charset="0"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b="1" dirty="0"/>
              <a:t>VDL Enabling Technologies Group:</a:t>
            </a:r>
          </a:p>
          <a:p>
            <a:pPr marL="0" indent="0">
              <a:buFontTx/>
              <a:buNone/>
            </a:pPr>
            <a:r>
              <a:rPr lang="en-US" dirty="0"/>
              <a:t>A </a:t>
            </a:r>
            <a:r>
              <a:rPr lang="en-US" b="1" dirty="0"/>
              <a:t>global development and manufacturing company</a:t>
            </a:r>
            <a:r>
              <a:rPr lang="en-US" dirty="0"/>
              <a:t>, in the field of high-tech systems and modules which designs, develops, manufactures, and produces complex components and systems. </a:t>
            </a:r>
          </a:p>
          <a:p>
            <a:pPr marL="0" indent="0">
              <a:buFontTx/>
              <a:buNone/>
            </a:pPr>
            <a:endParaRPr lang="en-US" b="1" dirty="0"/>
          </a:p>
          <a:p>
            <a:pPr marL="0" indent="0">
              <a:buFontTx/>
              <a:buNone/>
            </a:pPr>
            <a:endParaRPr lang="en-US" b="1" dirty="0"/>
          </a:p>
          <a:p>
            <a:pPr marL="0" indent="0">
              <a:buFontTx/>
              <a:buNone/>
            </a:pPr>
            <a:endParaRPr lang="en-US" b="1" dirty="0"/>
          </a:p>
          <a:p>
            <a:pPr marL="0" indent="0">
              <a:buFontTx/>
              <a:buNone/>
            </a:pPr>
            <a:endParaRPr lang="en-US" b="1" dirty="0"/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b="1" dirty="0"/>
              <a:t>	</a:t>
            </a:r>
          </a:p>
          <a:p>
            <a:pPr marL="0" indent="0">
              <a:buFontTx/>
              <a:buNone/>
            </a:pPr>
            <a:r>
              <a:rPr lang="en-US" dirty="0"/>
              <a:t>	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endParaRPr lang="nl-NL" sz="1600" dirty="0"/>
          </a:p>
          <a:p>
            <a:pPr lvl="2" algn="just"/>
            <a:endParaRPr lang="en-US" dirty="0"/>
          </a:p>
        </p:txBody>
      </p:sp>
      <p:pic>
        <p:nvPicPr>
          <p:cNvPr id="10" name="Picture Placeholder 15" descr="A person holding a piece of wire&#10;&#10;Description automatically generated">
            <a:extLst>
              <a:ext uri="{FF2B5EF4-FFF2-40B4-BE49-F238E27FC236}">
                <a16:creationId xmlns:a16="http://schemas.microsoft.com/office/drawing/2014/main" id="{1E100285-E32F-E3B4-F124-83A8154A31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4"/>
          <a:stretch/>
        </p:blipFill>
        <p:spPr>
          <a:xfrm>
            <a:off x="553610" y="2301628"/>
            <a:ext cx="1986500" cy="3371063"/>
          </a:xfrm>
          <a:custGeom>
            <a:avLst/>
            <a:gdLst>
              <a:gd name="connsiteX0" fmla="*/ 63670 w 1986500"/>
              <a:gd name="connsiteY0" fmla="*/ 0 h 3371063"/>
              <a:gd name="connsiteX1" fmla="*/ 1922830 w 1986500"/>
              <a:gd name="connsiteY1" fmla="*/ 0 h 3371063"/>
              <a:gd name="connsiteX2" fmla="*/ 1986500 w 1986500"/>
              <a:gd name="connsiteY2" fmla="*/ 63604 h 3371063"/>
              <a:gd name="connsiteX3" fmla="*/ 1986500 w 1986500"/>
              <a:gd name="connsiteY3" fmla="*/ 3371063 h 3371063"/>
              <a:gd name="connsiteX4" fmla="*/ 0 w 1986500"/>
              <a:gd name="connsiteY4" fmla="*/ 3371063 h 3371063"/>
              <a:gd name="connsiteX5" fmla="*/ 0 w 1986500"/>
              <a:gd name="connsiteY5" fmla="*/ 63604 h 3371063"/>
              <a:gd name="connsiteX6" fmla="*/ 63670 w 1986500"/>
              <a:gd name="connsiteY6" fmla="*/ 0 h 337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6500" h="3371063">
                <a:moveTo>
                  <a:pt x="63670" y="0"/>
                </a:moveTo>
                <a:lnTo>
                  <a:pt x="1922830" y="0"/>
                </a:lnTo>
                <a:cubicBezTo>
                  <a:pt x="1957976" y="0"/>
                  <a:pt x="1986500" y="28495"/>
                  <a:pt x="1986500" y="63604"/>
                </a:cubicBezTo>
                <a:lnTo>
                  <a:pt x="1986500" y="3371063"/>
                </a:lnTo>
                <a:lnTo>
                  <a:pt x="0" y="3371063"/>
                </a:lnTo>
                <a:lnTo>
                  <a:pt x="0" y="63604"/>
                </a:lnTo>
                <a:cubicBezTo>
                  <a:pt x="0" y="28495"/>
                  <a:pt x="28524" y="0"/>
                  <a:pt x="63670" y="0"/>
                </a:cubicBezTo>
                <a:close/>
              </a:path>
            </a:pathLst>
          </a:custGeom>
        </p:spPr>
      </p:pic>
      <p:sp>
        <p:nvSpPr>
          <p:cNvPr id="11" name="Vertical Text Placeholder 5">
            <a:extLst>
              <a:ext uri="{FF2B5EF4-FFF2-40B4-BE49-F238E27FC236}">
                <a16:creationId xmlns:a16="http://schemas.microsoft.com/office/drawing/2014/main" id="{7DD3D9DD-72CF-B6A3-0631-32BABD53DD0C}"/>
              </a:ext>
            </a:extLst>
          </p:cNvPr>
          <p:cNvSpPr txBox="1">
            <a:spLocks/>
          </p:cNvSpPr>
          <p:nvPr/>
        </p:nvSpPr>
        <p:spPr>
          <a:xfrm>
            <a:off x="553610" y="5672690"/>
            <a:ext cx="1986500" cy="788701"/>
          </a:xfrm>
          <a:custGeom>
            <a:avLst/>
            <a:gdLst>
              <a:gd name="connsiteX0" fmla="*/ 0 w 1986500"/>
              <a:gd name="connsiteY0" fmla="*/ 0 h 788701"/>
              <a:gd name="connsiteX1" fmla="*/ 1986500 w 1986500"/>
              <a:gd name="connsiteY1" fmla="*/ 0 h 788701"/>
              <a:gd name="connsiteX2" fmla="*/ 1986500 w 1986500"/>
              <a:gd name="connsiteY2" fmla="*/ 725097 h 788701"/>
              <a:gd name="connsiteX3" fmla="*/ 1922830 w 1986500"/>
              <a:gd name="connsiteY3" fmla="*/ 788701 h 788701"/>
              <a:gd name="connsiteX4" fmla="*/ 63670 w 1986500"/>
              <a:gd name="connsiteY4" fmla="*/ 788701 h 788701"/>
              <a:gd name="connsiteX5" fmla="*/ 0 w 1986500"/>
              <a:gd name="connsiteY5" fmla="*/ 725097 h 78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6500" h="788701">
                <a:moveTo>
                  <a:pt x="0" y="0"/>
                </a:moveTo>
                <a:lnTo>
                  <a:pt x="1986500" y="0"/>
                </a:lnTo>
                <a:lnTo>
                  <a:pt x="1986500" y="725097"/>
                </a:lnTo>
                <a:cubicBezTo>
                  <a:pt x="1986500" y="760207"/>
                  <a:pt x="1957976" y="788701"/>
                  <a:pt x="1922830" y="788701"/>
                </a:cubicBezTo>
                <a:lnTo>
                  <a:pt x="63670" y="788701"/>
                </a:lnTo>
                <a:cubicBezTo>
                  <a:pt x="28524" y="788701"/>
                  <a:pt x="0" y="760207"/>
                  <a:pt x="0" y="725097"/>
                </a:cubicBezTo>
                <a:close/>
              </a:path>
            </a:pathLst>
          </a:cu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Semiconductor Capital Equipment</a:t>
            </a:r>
            <a:endParaRPr lang="en-US" b="1" dirty="0"/>
          </a:p>
        </p:txBody>
      </p:sp>
      <p:pic>
        <p:nvPicPr>
          <p:cNvPr id="16" name="Picture Placeholder 18" descr="A person wearing a mask and goggles&#10;&#10;Description automatically generated">
            <a:extLst>
              <a:ext uri="{FF2B5EF4-FFF2-40B4-BE49-F238E27FC236}">
                <a16:creationId xmlns:a16="http://schemas.microsoft.com/office/drawing/2014/main" id="{065C6209-0267-A16A-8F6E-54200175E2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8180" y="2301628"/>
            <a:ext cx="1986500" cy="3371063"/>
          </a:xfrm>
          <a:custGeom>
            <a:avLst/>
            <a:gdLst>
              <a:gd name="connsiteX0" fmla="*/ 63670 w 1986500"/>
              <a:gd name="connsiteY0" fmla="*/ 0 h 3371063"/>
              <a:gd name="connsiteX1" fmla="*/ 1922830 w 1986500"/>
              <a:gd name="connsiteY1" fmla="*/ 0 h 3371063"/>
              <a:gd name="connsiteX2" fmla="*/ 1986500 w 1986500"/>
              <a:gd name="connsiteY2" fmla="*/ 63604 h 3371063"/>
              <a:gd name="connsiteX3" fmla="*/ 1986500 w 1986500"/>
              <a:gd name="connsiteY3" fmla="*/ 3371063 h 3371063"/>
              <a:gd name="connsiteX4" fmla="*/ 0 w 1986500"/>
              <a:gd name="connsiteY4" fmla="*/ 3371063 h 3371063"/>
              <a:gd name="connsiteX5" fmla="*/ 0 w 1986500"/>
              <a:gd name="connsiteY5" fmla="*/ 63604 h 3371063"/>
              <a:gd name="connsiteX6" fmla="*/ 63670 w 1986500"/>
              <a:gd name="connsiteY6" fmla="*/ 0 h 337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6500" h="3371063">
                <a:moveTo>
                  <a:pt x="63670" y="0"/>
                </a:moveTo>
                <a:lnTo>
                  <a:pt x="1922830" y="0"/>
                </a:lnTo>
                <a:cubicBezTo>
                  <a:pt x="1957976" y="0"/>
                  <a:pt x="1986500" y="28495"/>
                  <a:pt x="1986500" y="63604"/>
                </a:cubicBezTo>
                <a:lnTo>
                  <a:pt x="1986500" y="3371063"/>
                </a:lnTo>
                <a:lnTo>
                  <a:pt x="0" y="3371063"/>
                </a:lnTo>
                <a:lnTo>
                  <a:pt x="0" y="63604"/>
                </a:lnTo>
                <a:cubicBezTo>
                  <a:pt x="0" y="28495"/>
                  <a:pt x="28524" y="0"/>
                  <a:pt x="63670" y="0"/>
                </a:cubicBezTo>
                <a:close/>
              </a:path>
            </a:pathLst>
          </a:custGeom>
        </p:spPr>
      </p:pic>
      <p:pic>
        <p:nvPicPr>
          <p:cNvPr id="17" name="Picture Placeholder 12" descr="A metal structure with many bolts&#10;&#10;Description automatically generated with medium confidence">
            <a:extLst>
              <a:ext uri="{FF2B5EF4-FFF2-40B4-BE49-F238E27FC236}">
                <a16:creationId xmlns:a16="http://schemas.microsoft.com/office/drawing/2014/main" id="{7870F929-C206-7D98-D6D1-2ABCB564A38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77320" y="2301628"/>
            <a:ext cx="1986500" cy="3371063"/>
          </a:xfrm>
          <a:custGeom>
            <a:avLst/>
            <a:gdLst>
              <a:gd name="connsiteX0" fmla="*/ 63670 w 1986500"/>
              <a:gd name="connsiteY0" fmla="*/ 0 h 3371063"/>
              <a:gd name="connsiteX1" fmla="*/ 1922830 w 1986500"/>
              <a:gd name="connsiteY1" fmla="*/ 0 h 3371063"/>
              <a:gd name="connsiteX2" fmla="*/ 1986500 w 1986500"/>
              <a:gd name="connsiteY2" fmla="*/ 63604 h 3371063"/>
              <a:gd name="connsiteX3" fmla="*/ 1986500 w 1986500"/>
              <a:gd name="connsiteY3" fmla="*/ 3371063 h 3371063"/>
              <a:gd name="connsiteX4" fmla="*/ 0 w 1986500"/>
              <a:gd name="connsiteY4" fmla="*/ 3371063 h 3371063"/>
              <a:gd name="connsiteX5" fmla="*/ 0 w 1986500"/>
              <a:gd name="connsiteY5" fmla="*/ 63604 h 3371063"/>
              <a:gd name="connsiteX6" fmla="*/ 63670 w 1986500"/>
              <a:gd name="connsiteY6" fmla="*/ 0 h 337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6500" h="3371063">
                <a:moveTo>
                  <a:pt x="63670" y="0"/>
                </a:moveTo>
                <a:lnTo>
                  <a:pt x="1922830" y="0"/>
                </a:lnTo>
                <a:cubicBezTo>
                  <a:pt x="1957976" y="0"/>
                  <a:pt x="1986500" y="28495"/>
                  <a:pt x="1986500" y="63604"/>
                </a:cubicBezTo>
                <a:lnTo>
                  <a:pt x="1986500" y="3371063"/>
                </a:lnTo>
                <a:lnTo>
                  <a:pt x="0" y="3371063"/>
                </a:lnTo>
                <a:lnTo>
                  <a:pt x="0" y="63604"/>
                </a:lnTo>
                <a:cubicBezTo>
                  <a:pt x="0" y="28495"/>
                  <a:pt x="28524" y="0"/>
                  <a:pt x="63670" y="0"/>
                </a:cubicBezTo>
                <a:close/>
              </a:path>
            </a:pathLst>
          </a:custGeom>
        </p:spPr>
      </p:pic>
      <p:pic>
        <p:nvPicPr>
          <p:cNvPr id="18" name="Picture Placeholder 10">
            <a:extLst>
              <a:ext uri="{FF2B5EF4-FFF2-40B4-BE49-F238E27FC236}">
                <a16:creationId xmlns:a16="http://schemas.microsoft.com/office/drawing/2014/main" id="{BB0A7ED3-DC28-1EDF-15E4-973E6B9F0C1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0527" r="20527"/>
          <a:stretch>
            <a:fillRect/>
          </a:stretch>
        </p:blipFill>
        <p:spPr>
          <a:xfrm>
            <a:off x="9651890" y="2301628"/>
            <a:ext cx="1986500" cy="3371063"/>
          </a:xfrm>
          <a:prstGeom prst="rect">
            <a:avLst/>
          </a:prstGeom>
        </p:spPr>
      </p:pic>
      <p:sp>
        <p:nvSpPr>
          <p:cNvPr id="19" name="Vertical Text Placeholder 9">
            <a:extLst>
              <a:ext uri="{FF2B5EF4-FFF2-40B4-BE49-F238E27FC236}">
                <a16:creationId xmlns:a16="http://schemas.microsoft.com/office/drawing/2014/main" id="{C6A9C507-6BD9-CC9E-75CA-489060F02E3C}"/>
              </a:ext>
            </a:extLst>
          </p:cNvPr>
          <p:cNvSpPr txBox="1">
            <a:spLocks/>
          </p:cNvSpPr>
          <p:nvPr/>
        </p:nvSpPr>
        <p:spPr>
          <a:xfrm>
            <a:off x="5102750" y="5672690"/>
            <a:ext cx="1986500" cy="788701"/>
          </a:xfrm>
          <a:custGeom>
            <a:avLst/>
            <a:gdLst>
              <a:gd name="connsiteX0" fmla="*/ 0 w 1986500"/>
              <a:gd name="connsiteY0" fmla="*/ 0 h 788701"/>
              <a:gd name="connsiteX1" fmla="*/ 1986500 w 1986500"/>
              <a:gd name="connsiteY1" fmla="*/ 0 h 788701"/>
              <a:gd name="connsiteX2" fmla="*/ 1986500 w 1986500"/>
              <a:gd name="connsiteY2" fmla="*/ 725097 h 788701"/>
              <a:gd name="connsiteX3" fmla="*/ 1922830 w 1986500"/>
              <a:gd name="connsiteY3" fmla="*/ 788701 h 788701"/>
              <a:gd name="connsiteX4" fmla="*/ 63670 w 1986500"/>
              <a:gd name="connsiteY4" fmla="*/ 788701 h 788701"/>
              <a:gd name="connsiteX5" fmla="*/ 0 w 1986500"/>
              <a:gd name="connsiteY5" fmla="*/ 725097 h 78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6500" h="788701">
                <a:moveTo>
                  <a:pt x="0" y="0"/>
                </a:moveTo>
                <a:lnTo>
                  <a:pt x="1986500" y="0"/>
                </a:lnTo>
                <a:lnTo>
                  <a:pt x="1986500" y="725097"/>
                </a:lnTo>
                <a:cubicBezTo>
                  <a:pt x="1986500" y="760207"/>
                  <a:pt x="1957976" y="788701"/>
                  <a:pt x="1922830" y="788701"/>
                </a:cubicBezTo>
                <a:lnTo>
                  <a:pt x="63670" y="788701"/>
                </a:lnTo>
                <a:cubicBezTo>
                  <a:pt x="28524" y="788701"/>
                  <a:pt x="0" y="760207"/>
                  <a:pt x="0" y="725097"/>
                </a:cubicBezTo>
                <a:close/>
              </a:path>
            </a:pathLst>
          </a:cu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Medical Equipment</a:t>
            </a:r>
            <a:endParaRPr lang="en-US" b="1" dirty="0"/>
          </a:p>
        </p:txBody>
      </p:sp>
      <p:sp>
        <p:nvSpPr>
          <p:cNvPr id="22" name="Vertical Text Placeholder 13">
            <a:extLst>
              <a:ext uri="{FF2B5EF4-FFF2-40B4-BE49-F238E27FC236}">
                <a16:creationId xmlns:a16="http://schemas.microsoft.com/office/drawing/2014/main" id="{266435F8-FCA6-C96A-E390-8B289A7EB63E}"/>
              </a:ext>
            </a:extLst>
          </p:cNvPr>
          <p:cNvSpPr txBox="1">
            <a:spLocks/>
          </p:cNvSpPr>
          <p:nvPr/>
        </p:nvSpPr>
        <p:spPr>
          <a:xfrm>
            <a:off x="9651890" y="5672690"/>
            <a:ext cx="1986500" cy="788701"/>
          </a:xfrm>
          <a:custGeom>
            <a:avLst/>
            <a:gdLst>
              <a:gd name="connsiteX0" fmla="*/ 0 w 1986500"/>
              <a:gd name="connsiteY0" fmla="*/ 0 h 788701"/>
              <a:gd name="connsiteX1" fmla="*/ 1986500 w 1986500"/>
              <a:gd name="connsiteY1" fmla="*/ 0 h 788701"/>
              <a:gd name="connsiteX2" fmla="*/ 1986500 w 1986500"/>
              <a:gd name="connsiteY2" fmla="*/ 725097 h 788701"/>
              <a:gd name="connsiteX3" fmla="*/ 1922830 w 1986500"/>
              <a:gd name="connsiteY3" fmla="*/ 788701 h 788701"/>
              <a:gd name="connsiteX4" fmla="*/ 63670 w 1986500"/>
              <a:gd name="connsiteY4" fmla="*/ 788701 h 788701"/>
              <a:gd name="connsiteX5" fmla="*/ 0 w 1986500"/>
              <a:gd name="connsiteY5" fmla="*/ 725097 h 78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6500" h="788701">
                <a:moveTo>
                  <a:pt x="0" y="0"/>
                </a:moveTo>
                <a:lnTo>
                  <a:pt x="1986500" y="0"/>
                </a:lnTo>
                <a:lnTo>
                  <a:pt x="1986500" y="725097"/>
                </a:lnTo>
                <a:cubicBezTo>
                  <a:pt x="1986500" y="760207"/>
                  <a:pt x="1957976" y="788701"/>
                  <a:pt x="1922830" y="788701"/>
                </a:cubicBezTo>
                <a:lnTo>
                  <a:pt x="63670" y="788701"/>
                </a:lnTo>
                <a:cubicBezTo>
                  <a:pt x="28524" y="788701"/>
                  <a:pt x="0" y="760207"/>
                  <a:pt x="0" y="725097"/>
                </a:cubicBezTo>
                <a:close/>
              </a:path>
            </a:pathLst>
          </a:cu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Space</a:t>
            </a:r>
            <a:endParaRPr lang="en-US" b="1" dirty="0"/>
          </a:p>
        </p:txBody>
      </p:sp>
      <p:sp>
        <p:nvSpPr>
          <p:cNvPr id="23" name="Vertical Text Placeholder 7">
            <a:extLst>
              <a:ext uri="{FF2B5EF4-FFF2-40B4-BE49-F238E27FC236}">
                <a16:creationId xmlns:a16="http://schemas.microsoft.com/office/drawing/2014/main" id="{0DDACECB-E545-E4C5-FBEA-0F4DC2980927}"/>
              </a:ext>
            </a:extLst>
          </p:cNvPr>
          <p:cNvSpPr txBox="1">
            <a:spLocks/>
          </p:cNvSpPr>
          <p:nvPr/>
        </p:nvSpPr>
        <p:spPr>
          <a:xfrm>
            <a:off x="2828180" y="5672690"/>
            <a:ext cx="1986500" cy="788701"/>
          </a:xfrm>
          <a:custGeom>
            <a:avLst/>
            <a:gdLst>
              <a:gd name="connsiteX0" fmla="*/ 0 w 1986500"/>
              <a:gd name="connsiteY0" fmla="*/ 0 h 788701"/>
              <a:gd name="connsiteX1" fmla="*/ 1986500 w 1986500"/>
              <a:gd name="connsiteY1" fmla="*/ 0 h 788701"/>
              <a:gd name="connsiteX2" fmla="*/ 1986500 w 1986500"/>
              <a:gd name="connsiteY2" fmla="*/ 725097 h 788701"/>
              <a:gd name="connsiteX3" fmla="*/ 1922830 w 1986500"/>
              <a:gd name="connsiteY3" fmla="*/ 788701 h 788701"/>
              <a:gd name="connsiteX4" fmla="*/ 63670 w 1986500"/>
              <a:gd name="connsiteY4" fmla="*/ 788701 h 788701"/>
              <a:gd name="connsiteX5" fmla="*/ 0 w 1986500"/>
              <a:gd name="connsiteY5" fmla="*/ 725097 h 78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6500" h="788701">
                <a:moveTo>
                  <a:pt x="0" y="0"/>
                </a:moveTo>
                <a:lnTo>
                  <a:pt x="1986500" y="0"/>
                </a:lnTo>
                <a:lnTo>
                  <a:pt x="1986500" y="725097"/>
                </a:lnTo>
                <a:cubicBezTo>
                  <a:pt x="1986500" y="760207"/>
                  <a:pt x="1957976" y="788701"/>
                  <a:pt x="1922830" y="788701"/>
                </a:cubicBezTo>
                <a:lnTo>
                  <a:pt x="63670" y="788701"/>
                </a:lnTo>
                <a:cubicBezTo>
                  <a:pt x="28524" y="788701"/>
                  <a:pt x="0" y="760207"/>
                  <a:pt x="0" y="725097"/>
                </a:cubicBezTo>
                <a:close/>
              </a:path>
            </a:pathLst>
          </a:cu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Analytical Equipment</a:t>
            </a:r>
            <a:endParaRPr lang="en-US" b="1" dirty="0"/>
          </a:p>
        </p:txBody>
      </p:sp>
      <p:sp>
        <p:nvSpPr>
          <p:cNvPr id="24" name="Vertical Text Placeholder 11">
            <a:extLst>
              <a:ext uri="{FF2B5EF4-FFF2-40B4-BE49-F238E27FC236}">
                <a16:creationId xmlns:a16="http://schemas.microsoft.com/office/drawing/2014/main" id="{87F66F30-C0E2-2A6C-6EE3-00A6345CA7B8}"/>
              </a:ext>
            </a:extLst>
          </p:cNvPr>
          <p:cNvSpPr txBox="1">
            <a:spLocks/>
          </p:cNvSpPr>
          <p:nvPr/>
        </p:nvSpPr>
        <p:spPr>
          <a:xfrm>
            <a:off x="7377320" y="5672690"/>
            <a:ext cx="1986500" cy="788701"/>
          </a:xfrm>
          <a:custGeom>
            <a:avLst/>
            <a:gdLst>
              <a:gd name="connsiteX0" fmla="*/ 0 w 1986500"/>
              <a:gd name="connsiteY0" fmla="*/ 0 h 788701"/>
              <a:gd name="connsiteX1" fmla="*/ 1986500 w 1986500"/>
              <a:gd name="connsiteY1" fmla="*/ 0 h 788701"/>
              <a:gd name="connsiteX2" fmla="*/ 1986500 w 1986500"/>
              <a:gd name="connsiteY2" fmla="*/ 725097 h 788701"/>
              <a:gd name="connsiteX3" fmla="*/ 1922830 w 1986500"/>
              <a:gd name="connsiteY3" fmla="*/ 788701 h 788701"/>
              <a:gd name="connsiteX4" fmla="*/ 63670 w 1986500"/>
              <a:gd name="connsiteY4" fmla="*/ 788701 h 788701"/>
              <a:gd name="connsiteX5" fmla="*/ 0 w 1986500"/>
              <a:gd name="connsiteY5" fmla="*/ 725097 h 78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6500" h="788701">
                <a:moveTo>
                  <a:pt x="0" y="0"/>
                </a:moveTo>
                <a:lnTo>
                  <a:pt x="1986500" y="0"/>
                </a:lnTo>
                <a:lnTo>
                  <a:pt x="1986500" y="725097"/>
                </a:lnTo>
                <a:cubicBezTo>
                  <a:pt x="1986500" y="760207"/>
                  <a:pt x="1957976" y="788701"/>
                  <a:pt x="1922830" y="788701"/>
                </a:cubicBezTo>
                <a:lnTo>
                  <a:pt x="63670" y="788701"/>
                </a:lnTo>
                <a:cubicBezTo>
                  <a:pt x="28524" y="788701"/>
                  <a:pt x="0" y="760207"/>
                  <a:pt x="0" y="725097"/>
                </a:cubicBezTo>
                <a:close/>
              </a:path>
            </a:pathLst>
          </a:cu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Science &amp; Industry</a:t>
            </a:r>
            <a:endParaRPr lang="en-US" b="1" dirty="0"/>
          </a:p>
        </p:txBody>
      </p:sp>
      <p:pic>
        <p:nvPicPr>
          <p:cNvPr id="25" name="Picture Placeholder 21" descr="A medical equipment in a room&#10;&#10;Description automatically generated">
            <a:extLst>
              <a:ext uri="{FF2B5EF4-FFF2-40B4-BE49-F238E27FC236}">
                <a16:creationId xmlns:a16="http://schemas.microsoft.com/office/drawing/2014/main" id="{7D7454FD-252A-4358-2C42-9A2DAA56F6A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2750" y="2301628"/>
            <a:ext cx="1986500" cy="3371063"/>
          </a:xfrm>
          <a:custGeom>
            <a:avLst/>
            <a:gdLst>
              <a:gd name="connsiteX0" fmla="*/ 63670 w 1986500"/>
              <a:gd name="connsiteY0" fmla="*/ 0 h 3371063"/>
              <a:gd name="connsiteX1" fmla="*/ 1922830 w 1986500"/>
              <a:gd name="connsiteY1" fmla="*/ 0 h 3371063"/>
              <a:gd name="connsiteX2" fmla="*/ 1986500 w 1986500"/>
              <a:gd name="connsiteY2" fmla="*/ 63604 h 3371063"/>
              <a:gd name="connsiteX3" fmla="*/ 1986500 w 1986500"/>
              <a:gd name="connsiteY3" fmla="*/ 3371063 h 3371063"/>
              <a:gd name="connsiteX4" fmla="*/ 0 w 1986500"/>
              <a:gd name="connsiteY4" fmla="*/ 3371063 h 3371063"/>
              <a:gd name="connsiteX5" fmla="*/ 0 w 1986500"/>
              <a:gd name="connsiteY5" fmla="*/ 63604 h 3371063"/>
              <a:gd name="connsiteX6" fmla="*/ 63670 w 1986500"/>
              <a:gd name="connsiteY6" fmla="*/ 0 h 337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6500" h="3371063">
                <a:moveTo>
                  <a:pt x="63670" y="0"/>
                </a:moveTo>
                <a:lnTo>
                  <a:pt x="1922830" y="0"/>
                </a:lnTo>
                <a:cubicBezTo>
                  <a:pt x="1957976" y="0"/>
                  <a:pt x="1986500" y="28495"/>
                  <a:pt x="1986500" y="63604"/>
                </a:cubicBezTo>
                <a:lnTo>
                  <a:pt x="1986500" y="3371063"/>
                </a:lnTo>
                <a:lnTo>
                  <a:pt x="0" y="3371063"/>
                </a:lnTo>
                <a:lnTo>
                  <a:pt x="0" y="63604"/>
                </a:lnTo>
                <a:cubicBezTo>
                  <a:pt x="0" y="28495"/>
                  <a:pt x="28524" y="0"/>
                  <a:pt x="6367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5536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D511E8-28B6-0C5A-EA02-4FF92B587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VDL ETG at Park Innovaare</a:t>
            </a:r>
            <a:endParaRPr lang="de-CH" dirty="0"/>
          </a:p>
        </p:txBody>
      </p:sp>
      <p:sp>
        <p:nvSpPr>
          <p:cNvPr id="7" name="Foliennummernplatzhalter 13">
            <a:extLst>
              <a:ext uri="{FF2B5EF4-FFF2-40B4-BE49-F238E27FC236}">
                <a16:creationId xmlns:a16="http://schemas.microsoft.com/office/drawing/2014/main" id="{1E9AE5FD-B78C-8669-D4AF-34DD8BCF0117}"/>
              </a:ext>
            </a:extLst>
          </p:cNvPr>
          <p:cNvSpPr txBox="1">
            <a:spLocks/>
          </p:cNvSpPr>
          <p:nvPr/>
        </p:nvSpPr>
        <p:spPr>
          <a:xfrm>
            <a:off x="119336" y="6428018"/>
            <a:ext cx="504056" cy="24389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CB924BC-2EB8-9BB7-4DDA-7AFE745949D3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E06A992-2485-FD16-7D24-F710227327DB}"/>
              </a:ext>
            </a:extLst>
          </p:cNvPr>
          <p:cNvSpPr txBox="1">
            <a:spLocks/>
          </p:cNvSpPr>
          <p:nvPr/>
        </p:nvSpPr>
        <p:spPr>
          <a:xfrm>
            <a:off x="4295800" y="6520071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PSI CAS Seminar </a:t>
            </a:r>
          </a:p>
        </p:txBody>
      </p:sp>
      <p:sp>
        <p:nvSpPr>
          <p:cNvPr id="2" name="Tijdelijke aanduiding voor tekst 4">
            <a:extLst>
              <a:ext uri="{FF2B5EF4-FFF2-40B4-BE49-F238E27FC236}">
                <a16:creationId xmlns:a16="http://schemas.microsoft.com/office/drawing/2014/main" id="{FA68CD9E-4D45-D34C-D0A6-1C202963DEF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232673" y="1047384"/>
            <a:ext cx="5797148" cy="4572105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R&amp;D in advanced cryogenics:</a:t>
            </a:r>
          </a:p>
          <a:p>
            <a:pPr marL="0" indent="0">
              <a:buNone/>
            </a:pPr>
            <a:r>
              <a:rPr lang="en-US" dirty="0"/>
              <a:t>Development of </a:t>
            </a:r>
            <a:r>
              <a:rPr lang="en-US" b="1" dirty="0"/>
              <a:t>pulsating heat pipes </a:t>
            </a:r>
            <a:r>
              <a:rPr lang="en-US" dirty="0"/>
              <a:t>(PHP) for an efficient, lightweight, passive, autonomous thermal link and switch operating in no-gravity, high-magnetic-field and high-radiation environments.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R&amp;D in magnetic measurements: </a:t>
            </a:r>
          </a:p>
          <a:p>
            <a:pPr marL="0" indent="0">
              <a:buNone/>
            </a:pPr>
            <a:r>
              <a:rPr lang="en-US" dirty="0"/>
              <a:t>Development of </a:t>
            </a:r>
            <a:r>
              <a:rPr lang="en-US" b="1" dirty="0"/>
              <a:t>magnetic field measurement </a:t>
            </a:r>
            <a:r>
              <a:rPr lang="en-US" dirty="0"/>
              <a:t>methods, for precise and industrial magnetic lens validations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FAE1FC-5341-5646-72DE-379AAF0306DC}"/>
              </a:ext>
            </a:extLst>
          </p:cNvPr>
          <p:cNvSpPr txBox="1"/>
          <p:nvPr/>
        </p:nvSpPr>
        <p:spPr>
          <a:xfrm>
            <a:off x="6505061" y="5133829"/>
            <a:ext cx="5338598" cy="6228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i="1" dirty="0">
                <a:solidFill>
                  <a:srgbClr val="FF0000"/>
                </a:solidFill>
              </a:rPr>
              <a:t>Contact our people at </a:t>
            </a:r>
            <a:r>
              <a:rPr lang="en-US" sz="2000" i="1" dirty="0" err="1">
                <a:solidFill>
                  <a:srgbClr val="FF0000"/>
                </a:solidFill>
              </a:rPr>
              <a:t>PiA</a:t>
            </a:r>
            <a:r>
              <a:rPr lang="en-US" sz="2000" i="1" dirty="0">
                <a:solidFill>
                  <a:srgbClr val="FF0000"/>
                </a:solidFill>
              </a:rPr>
              <a:t> for your project Engineering, Modeling and Manufacturing!</a:t>
            </a:r>
          </a:p>
        </p:txBody>
      </p:sp>
      <p:pic>
        <p:nvPicPr>
          <p:cNvPr id="9" name="Picture 8" descr="A measuring tape and copper pieces&#10;&#10;Description automatically generated">
            <a:extLst>
              <a:ext uri="{FF2B5EF4-FFF2-40B4-BE49-F238E27FC236}">
                <a16:creationId xmlns:a16="http://schemas.microsoft.com/office/drawing/2014/main" id="{6D48BC03-E4AB-7FBA-320C-9158792841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8" t="17835" r="7846" b="19953"/>
          <a:stretch/>
        </p:blipFill>
        <p:spPr>
          <a:xfrm rot="5400000">
            <a:off x="-294692" y="5090379"/>
            <a:ext cx="1688038" cy="897026"/>
          </a:xfrm>
          <a:prstGeom prst="rect">
            <a:avLst/>
          </a:prstGeom>
        </p:spPr>
      </p:pic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A45F71B2-6D74-01CC-0289-4350A8249F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7" r="5588"/>
          <a:stretch/>
        </p:blipFill>
        <p:spPr>
          <a:xfrm rot="5400000">
            <a:off x="1039946" y="4815807"/>
            <a:ext cx="1701710" cy="14332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9A7F319-DFE5-FCEE-C342-3CC367C4610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326"/>
          <a:stretch/>
        </p:blipFill>
        <p:spPr>
          <a:xfrm>
            <a:off x="4630025" y="4681199"/>
            <a:ext cx="1267937" cy="17017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2D29494-30D2-1372-B043-E52F75BCA22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6155"/>
          <a:stretch/>
        </p:blipFill>
        <p:spPr>
          <a:xfrm>
            <a:off x="2810073" y="4681198"/>
            <a:ext cx="1643603" cy="1701710"/>
          </a:xfrm>
          <a:prstGeom prst="rect">
            <a:avLst/>
          </a:prstGeom>
        </p:spPr>
      </p:pic>
      <p:pic>
        <p:nvPicPr>
          <p:cNvPr id="8" name="Picture 7" descr="A building with a road and trees&#10;&#10;AI-generated content may be incorrect.">
            <a:extLst>
              <a:ext uri="{FF2B5EF4-FFF2-40B4-BE49-F238E27FC236}">
                <a16:creationId xmlns:a16="http://schemas.microsoft.com/office/drawing/2014/main" id="{47B0F53B-9BE6-294F-263F-A47C77B790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4" y="706238"/>
            <a:ext cx="5797148" cy="3858727"/>
          </a:xfrm>
          <a:prstGeom prst="rect">
            <a:avLst/>
          </a:prstGeom>
        </p:spPr>
      </p:pic>
      <p:pic>
        <p:nvPicPr>
          <p:cNvPr id="10" name="Picture 9" descr="A red white and blue stripes on a black background&#10;&#10;AI-generated content may be incorrect.">
            <a:extLst>
              <a:ext uri="{FF2B5EF4-FFF2-40B4-BE49-F238E27FC236}">
                <a16:creationId xmlns:a16="http://schemas.microsoft.com/office/drawing/2014/main" id="{B2823261-A045-3C16-16B7-2DE191A334E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79" y="908720"/>
            <a:ext cx="1133467" cy="84200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0AD223-0BE1-0C8D-20D4-05BB8D7FE649}"/>
              </a:ext>
            </a:extLst>
          </p:cNvPr>
          <p:cNvCxnSpPr/>
          <p:nvPr/>
        </p:nvCxnSpPr>
        <p:spPr>
          <a:xfrm>
            <a:off x="997840" y="1628800"/>
            <a:ext cx="705672" cy="60607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496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5AD87F-F280-E429-9F1D-07BF3522C07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0472" y="1004250"/>
            <a:ext cx="8828333" cy="5310825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u="sng" dirty="0"/>
              <a:t>Trend: </a:t>
            </a:r>
            <a:r>
              <a:rPr lang="en-US" dirty="0"/>
              <a:t>Cryocoolers increasingly favored over traditional immersion bath cooling for superconducting (SC) components</a:t>
            </a:r>
            <a:endParaRPr lang="en-US" u="sng" dirty="0"/>
          </a:p>
          <a:p>
            <a:pPr>
              <a:spcAft>
                <a:spcPts val="800"/>
              </a:spcAft>
            </a:pPr>
            <a:r>
              <a:rPr lang="en-US" u="sng" dirty="0"/>
              <a:t>Challenge: </a:t>
            </a:r>
            <a:r>
              <a:rPr lang="en-US" dirty="0"/>
              <a:t>Transport heat efficiently, with possibility of thermal switch, from SC coil or current leads to cryocooler </a:t>
            </a:r>
          </a:p>
          <a:p>
            <a:pPr>
              <a:spcAft>
                <a:spcPts val="800"/>
              </a:spcAft>
            </a:pPr>
            <a:r>
              <a:rPr lang="en-US" u="sng" dirty="0"/>
              <a:t>State of the art: </a:t>
            </a:r>
            <a:r>
              <a:rPr lang="en-US" dirty="0"/>
              <a:t>Copper links (heavy, bulky)</a:t>
            </a:r>
          </a:p>
          <a:p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A359ED-DD4D-08F7-54A1-8A6BBEDE6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de-CH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4BDA810-0491-CA98-7BC9-B9A37AA27676}"/>
              </a:ext>
            </a:extLst>
          </p:cNvPr>
          <p:cNvGrpSpPr/>
          <p:nvPr/>
        </p:nvGrpSpPr>
        <p:grpSpPr>
          <a:xfrm>
            <a:off x="9460585" y="1292648"/>
            <a:ext cx="1099326" cy="2442309"/>
            <a:chOff x="1932955" y="2900211"/>
            <a:chExt cx="568411" cy="1238813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9211BEF-7C8D-11AA-EAC0-C544D6CF1CA2}"/>
                </a:ext>
              </a:extLst>
            </p:cNvPr>
            <p:cNvSpPr/>
            <p:nvPr/>
          </p:nvSpPr>
          <p:spPr>
            <a:xfrm>
              <a:off x="2119483" y="3631800"/>
              <a:ext cx="181232" cy="2965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49" name="Flowchart: Magnetic Disk 48">
              <a:extLst>
                <a:ext uri="{FF2B5EF4-FFF2-40B4-BE49-F238E27FC236}">
                  <a16:creationId xmlns:a16="http://schemas.microsoft.com/office/drawing/2014/main" id="{BA3DEF26-A0AA-F0D2-6ED4-CA746462E8A4}"/>
                </a:ext>
              </a:extLst>
            </p:cNvPr>
            <p:cNvSpPr/>
            <p:nvPr/>
          </p:nvSpPr>
          <p:spPr>
            <a:xfrm>
              <a:off x="1988532" y="3493893"/>
              <a:ext cx="455114" cy="145769"/>
            </a:xfrm>
            <a:prstGeom prst="flowChartMagneticDisk">
              <a:avLst/>
            </a:prstGeom>
            <a:solidFill>
              <a:srgbClr val="F39200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0" name="Flowchart: Magnetic Disk 49">
              <a:extLst>
                <a:ext uri="{FF2B5EF4-FFF2-40B4-BE49-F238E27FC236}">
                  <a16:creationId xmlns:a16="http://schemas.microsoft.com/office/drawing/2014/main" id="{E731B241-99E9-A7F5-6FEA-EF78087934F8}"/>
                </a:ext>
              </a:extLst>
            </p:cNvPr>
            <p:cNvSpPr/>
            <p:nvPr/>
          </p:nvSpPr>
          <p:spPr>
            <a:xfrm>
              <a:off x="2053580" y="4026405"/>
              <a:ext cx="316917" cy="112619"/>
            </a:xfrm>
            <a:prstGeom prst="flowChartMagneticDisk">
              <a:avLst/>
            </a:prstGeom>
            <a:solidFill>
              <a:srgbClr val="F39200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5FCC522-6623-9244-964E-EEB7846F0539}"/>
                </a:ext>
              </a:extLst>
            </p:cNvPr>
            <p:cNvSpPr/>
            <p:nvPr/>
          </p:nvSpPr>
          <p:spPr>
            <a:xfrm>
              <a:off x="2073090" y="3099288"/>
              <a:ext cx="275730" cy="2965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2" name="Flowchart: Magnetic Disk 51">
              <a:extLst>
                <a:ext uri="{FF2B5EF4-FFF2-40B4-BE49-F238E27FC236}">
                  <a16:creationId xmlns:a16="http://schemas.microsoft.com/office/drawing/2014/main" id="{8F948184-F21B-D135-95CD-A5065843B4BD}"/>
                </a:ext>
              </a:extLst>
            </p:cNvPr>
            <p:cNvSpPr/>
            <p:nvPr/>
          </p:nvSpPr>
          <p:spPr>
            <a:xfrm>
              <a:off x="1932955" y="2900211"/>
              <a:ext cx="568411" cy="199342"/>
            </a:xfrm>
            <a:prstGeom prst="flowChartMagneticDisk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017B418-242B-1141-8245-67C663B0C91A}"/>
                </a:ext>
              </a:extLst>
            </p:cNvPr>
            <p:cNvSpPr/>
            <p:nvPr/>
          </p:nvSpPr>
          <p:spPr>
            <a:xfrm>
              <a:off x="2073090" y="3361875"/>
              <a:ext cx="275730" cy="164776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53EBBCA-E856-D373-8616-397BC7A9A23A}"/>
                </a:ext>
              </a:extLst>
            </p:cNvPr>
            <p:cNvSpPr/>
            <p:nvPr/>
          </p:nvSpPr>
          <p:spPr>
            <a:xfrm>
              <a:off x="2119482" y="3935788"/>
              <a:ext cx="181233" cy="105585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A0C03B7-3BDE-E87C-CD30-F74730FB0271}"/>
              </a:ext>
            </a:extLst>
          </p:cNvPr>
          <p:cNvGrpSpPr/>
          <p:nvPr/>
        </p:nvGrpSpPr>
        <p:grpSpPr>
          <a:xfrm>
            <a:off x="8449929" y="3731143"/>
            <a:ext cx="3100803" cy="2923596"/>
            <a:chOff x="8449929" y="3731143"/>
            <a:chExt cx="3100803" cy="2923596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F791140-AD59-AA9B-F145-C722ABB9A417}"/>
                </a:ext>
              </a:extLst>
            </p:cNvPr>
            <p:cNvSpPr/>
            <p:nvPr/>
          </p:nvSpPr>
          <p:spPr>
            <a:xfrm>
              <a:off x="9222831" y="3731143"/>
              <a:ext cx="1600148" cy="1058764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09C743C-35EE-7A65-CDB5-01F4C53BE2D0}"/>
                </a:ext>
              </a:extLst>
            </p:cNvPr>
            <p:cNvSpPr/>
            <p:nvPr/>
          </p:nvSpPr>
          <p:spPr>
            <a:xfrm rot="229734">
              <a:off x="8449929" y="3891850"/>
              <a:ext cx="1316771" cy="2602382"/>
            </a:xfrm>
            <a:custGeom>
              <a:avLst/>
              <a:gdLst>
                <a:gd name="connsiteX0" fmla="*/ 236857 w 451170"/>
                <a:gd name="connsiteY0" fmla="*/ 0 h 690562"/>
                <a:gd name="connsiteX1" fmla="*/ 5876 w 451170"/>
                <a:gd name="connsiteY1" fmla="*/ 292894 h 690562"/>
                <a:gd name="connsiteX2" fmla="*/ 451170 w 451170"/>
                <a:gd name="connsiteY2" fmla="*/ 690562 h 69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1170" h="690562">
                  <a:moveTo>
                    <a:pt x="236857" y="0"/>
                  </a:moveTo>
                  <a:cubicBezTo>
                    <a:pt x="103507" y="88900"/>
                    <a:pt x="-29843" y="177800"/>
                    <a:pt x="5876" y="292894"/>
                  </a:cubicBezTo>
                  <a:cubicBezTo>
                    <a:pt x="41595" y="407988"/>
                    <a:pt x="378542" y="620712"/>
                    <a:pt x="451170" y="690562"/>
                  </a:cubicBezTo>
                </a:path>
              </a:pathLst>
            </a:custGeom>
            <a:noFill/>
            <a:ln w="76200">
              <a:solidFill>
                <a:srgbClr val="FF99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F449D16-AC5A-D5F5-1A8C-9BDB714768B7}"/>
                </a:ext>
              </a:extLst>
            </p:cNvPr>
            <p:cNvSpPr/>
            <p:nvPr/>
          </p:nvSpPr>
          <p:spPr>
            <a:xfrm>
              <a:off x="8841079" y="4532188"/>
              <a:ext cx="1008799" cy="1610896"/>
            </a:xfrm>
            <a:custGeom>
              <a:avLst/>
              <a:gdLst>
                <a:gd name="connsiteX0" fmla="*/ 118451 w 290029"/>
                <a:gd name="connsiteY0" fmla="*/ 0 h 421481"/>
                <a:gd name="connsiteX1" fmla="*/ 6533 w 290029"/>
                <a:gd name="connsiteY1" fmla="*/ 207168 h 421481"/>
                <a:gd name="connsiteX2" fmla="*/ 289901 w 290029"/>
                <a:gd name="connsiteY2" fmla="*/ 421481 h 42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0029" h="421481">
                  <a:moveTo>
                    <a:pt x="118451" y="0"/>
                  </a:moveTo>
                  <a:cubicBezTo>
                    <a:pt x="48204" y="68460"/>
                    <a:pt x="-22042" y="136921"/>
                    <a:pt x="6533" y="207168"/>
                  </a:cubicBezTo>
                  <a:cubicBezTo>
                    <a:pt x="35108" y="277415"/>
                    <a:pt x="296648" y="411559"/>
                    <a:pt x="289901" y="421481"/>
                  </a:cubicBezTo>
                </a:path>
              </a:pathLst>
            </a:custGeom>
            <a:noFill/>
            <a:ln w="76200">
              <a:solidFill>
                <a:srgbClr val="FF99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6F745D1-16C8-CA0C-8433-410508D9936B}"/>
                </a:ext>
              </a:extLst>
            </p:cNvPr>
            <p:cNvSpPr/>
            <p:nvPr/>
          </p:nvSpPr>
          <p:spPr>
            <a:xfrm>
              <a:off x="9359337" y="4737639"/>
              <a:ext cx="354317" cy="950673"/>
            </a:xfrm>
            <a:custGeom>
              <a:avLst/>
              <a:gdLst>
                <a:gd name="connsiteX0" fmla="*/ 951 w 196214"/>
                <a:gd name="connsiteY0" fmla="*/ 0 h 92869"/>
                <a:gd name="connsiteX1" fmla="*/ 29526 w 196214"/>
                <a:gd name="connsiteY1" fmla="*/ 73819 h 92869"/>
                <a:gd name="connsiteX2" fmla="*/ 196214 w 196214"/>
                <a:gd name="connsiteY2" fmla="*/ 92869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214" h="92869">
                  <a:moveTo>
                    <a:pt x="951" y="0"/>
                  </a:moveTo>
                  <a:cubicBezTo>
                    <a:pt x="-1034" y="29170"/>
                    <a:pt x="-3018" y="58341"/>
                    <a:pt x="29526" y="73819"/>
                  </a:cubicBezTo>
                  <a:cubicBezTo>
                    <a:pt x="62070" y="89297"/>
                    <a:pt x="170417" y="87313"/>
                    <a:pt x="196214" y="92869"/>
                  </a:cubicBezTo>
                </a:path>
              </a:pathLst>
            </a:custGeom>
            <a:noFill/>
            <a:ln w="76200">
              <a:solidFill>
                <a:srgbClr val="FF99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41FAC0A-4D41-D00D-FD90-C3D541843567}"/>
                </a:ext>
              </a:extLst>
            </p:cNvPr>
            <p:cNvSpPr/>
            <p:nvPr/>
          </p:nvSpPr>
          <p:spPr>
            <a:xfrm rot="10526088" flipV="1">
              <a:off x="10061174" y="4703605"/>
              <a:ext cx="561844" cy="984028"/>
            </a:xfrm>
            <a:custGeom>
              <a:avLst/>
              <a:gdLst>
                <a:gd name="connsiteX0" fmla="*/ 951 w 196214"/>
                <a:gd name="connsiteY0" fmla="*/ 0 h 92869"/>
                <a:gd name="connsiteX1" fmla="*/ 29526 w 196214"/>
                <a:gd name="connsiteY1" fmla="*/ 73819 h 92869"/>
                <a:gd name="connsiteX2" fmla="*/ 196214 w 196214"/>
                <a:gd name="connsiteY2" fmla="*/ 92869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214" h="92869">
                  <a:moveTo>
                    <a:pt x="951" y="0"/>
                  </a:moveTo>
                  <a:cubicBezTo>
                    <a:pt x="-1034" y="29170"/>
                    <a:pt x="-3018" y="58341"/>
                    <a:pt x="29526" y="73819"/>
                  </a:cubicBezTo>
                  <a:cubicBezTo>
                    <a:pt x="62070" y="89297"/>
                    <a:pt x="170417" y="87313"/>
                    <a:pt x="196214" y="92869"/>
                  </a:cubicBezTo>
                </a:path>
              </a:pathLst>
            </a:custGeom>
            <a:noFill/>
            <a:ln w="76200">
              <a:solidFill>
                <a:srgbClr val="FF99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BC01860-732F-33AB-205C-1FE3065335B8}"/>
                </a:ext>
              </a:extLst>
            </p:cNvPr>
            <p:cNvSpPr/>
            <p:nvPr/>
          </p:nvSpPr>
          <p:spPr>
            <a:xfrm>
              <a:off x="10221302" y="3895470"/>
              <a:ext cx="1329430" cy="2759269"/>
            </a:xfrm>
            <a:custGeom>
              <a:avLst/>
              <a:gdLst>
                <a:gd name="connsiteX0" fmla="*/ 211932 w 462721"/>
                <a:gd name="connsiteY0" fmla="*/ 0 h 709613"/>
                <a:gd name="connsiteX1" fmla="*/ 457200 w 462721"/>
                <a:gd name="connsiteY1" fmla="*/ 278606 h 709613"/>
                <a:gd name="connsiteX2" fmla="*/ 0 w 462721"/>
                <a:gd name="connsiteY2" fmla="*/ 709613 h 709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2721" h="709613">
                  <a:moveTo>
                    <a:pt x="211932" y="0"/>
                  </a:moveTo>
                  <a:cubicBezTo>
                    <a:pt x="352227" y="80168"/>
                    <a:pt x="492522" y="160337"/>
                    <a:pt x="457200" y="278606"/>
                  </a:cubicBezTo>
                  <a:cubicBezTo>
                    <a:pt x="421878" y="396875"/>
                    <a:pt x="210939" y="553244"/>
                    <a:pt x="0" y="709613"/>
                  </a:cubicBezTo>
                </a:path>
              </a:pathLst>
            </a:custGeom>
            <a:noFill/>
            <a:ln w="76200">
              <a:solidFill>
                <a:srgbClr val="FF99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F9076C6-6B9B-D0A0-9B74-8850E3598341}"/>
                </a:ext>
              </a:extLst>
            </p:cNvPr>
            <p:cNvSpPr/>
            <p:nvPr/>
          </p:nvSpPr>
          <p:spPr>
            <a:xfrm>
              <a:off x="10264878" y="4572767"/>
              <a:ext cx="927282" cy="1570318"/>
            </a:xfrm>
            <a:custGeom>
              <a:avLst/>
              <a:gdLst>
                <a:gd name="connsiteX0" fmla="*/ 164307 w 275431"/>
                <a:gd name="connsiteY0" fmla="*/ 0 h 419100"/>
                <a:gd name="connsiteX1" fmla="*/ 269082 w 275431"/>
                <a:gd name="connsiteY1" fmla="*/ 183357 h 419100"/>
                <a:gd name="connsiteX2" fmla="*/ 0 w 275431"/>
                <a:gd name="connsiteY2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5431" h="419100">
                  <a:moveTo>
                    <a:pt x="164307" y="0"/>
                  </a:moveTo>
                  <a:cubicBezTo>
                    <a:pt x="230386" y="56753"/>
                    <a:pt x="296466" y="113507"/>
                    <a:pt x="269082" y="183357"/>
                  </a:cubicBezTo>
                  <a:cubicBezTo>
                    <a:pt x="241698" y="253207"/>
                    <a:pt x="120849" y="336153"/>
                    <a:pt x="0" y="419100"/>
                  </a:cubicBezTo>
                </a:path>
              </a:pathLst>
            </a:custGeom>
            <a:noFill/>
            <a:ln w="76200">
              <a:solidFill>
                <a:srgbClr val="FF99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D79D59D-86BB-1A8A-C0F7-70A0FBC0EB9D}"/>
              </a:ext>
            </a:extLst>
          </p:cNvPr>
          <p:cNvGrpSpPr/>
          <p:nvPr/>
        </p:nvGrpSpPr>
        <p:grpSpPr>
          <a:xfrm rot="16200000">
            <a:off x="9407108" y="5737147"/>
            <a:ext cx="1178942" cy="685484"/>
            <a:chOff x="1846077" y="5915191"/>
            <a:chExt cx="713755" cy="460348"/>
          </a:xfrm>
        </p:grpSpPr>
        <p:sp>
          <p:nvSpPr>
            <p:cNvPr id="55" name="Flowchart: Magnetic Disk 54">
              <a:extLst>
                <a:ext uri="{FF2B5EF4-FFF2-40B4-BE49-F238E27FC236}">
                  <a16:creationId xmlns:a16="http://schemas.microsoft.com/office/drawing/2014/main" id="{4F07BBA4-AAD9-17E5-1EC8-32205F079EAB}"/>
                </a:ext>
              </a:extLst>
            </p:cNvPr>
            <p:cNvSpPr/>
            <p:nvPr/>
          </p:nvSpPr>
          <p:spPr>
            <a:xfrm>
              <a:off x="1846077" y="5915191"/>
              <a:ext cx="713755" cy="460347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ED17CA6-05FF-AF95-455A-53C3A1BDDEF2}"/>
                </a:ext>
              </a:extLst>
            </p:cNvPr>
            <p:cNvSpPr/>
            <p:nvPr/>
          </p:nvSpPr>
          <p:spPr>
            <a:xfrm>
              <a:off x="2024937" y="5955363"/>
              <a:ext cx="356835" cy="738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7" name="Flowchart: Magnetic Disk 56">
              <a:extLst>
                <a:ext uri="{FF2B5EF4-FFF2-40B4-BE49-F238E27FC236}">
                  <a16:creationId xmlns:a16="http://schemas.microsoft.com/office/drawing/2014/main" id="{0BDAB3AB-4FB0-FB96-BFA0-2FC2BF17123C}"/>
                </a:ext>
              </a:extLst>
            </p:cNvPr>
            <p:cNvSpPr/>
            <p:nvPr/>
          </p:nvSpPr>
          <p:spPr>
            <a:xfrm>
              <a:off x="1846077" y="5915192"/>
              <a:ext cx="713755" cy="460347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E239D9C-FA80-D57A-E904-F3EAA48E5192}"/>
                </a:ext>
              </a:extLst>
            </p:cNvPr>
            <p:cNvSpPr/>
            <p:nvPr/>
          </p:nvSpPr>
          <p:spPr>
            <a:xfrm>
              <a:off x="2024937" y="5955364"/>
              <a:ext cx="356835" cy="738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960" tIns="71960" rIns="71960" bIns="71960" rtlCol="0" anchor="t"/>
            <a:lstStyle/>
            <a:p>
              <a:pPr algn="ctr" defTabSz="1218662">
                <a:lnSpc>
                  <a:spcPct val="90000"/>
                </a:lnSpc>
                <a:spcAft>
                  <a:spcPts val="300"/>
                </a:spcAft>
              </a:pPr>
              <a:endParaRPr lang="en-US" sz="1100" b="1" dirty="0">
                <a:solidFill>
                  <a:srgbClr val="7F7F7F">
                    <a:lumMod val="50000"/>
                  </a:srgbClr>
                </a:solidFill>
              </a:endParaRP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1984C446-451A-0E42-A523-44339B9B11FB}"/>
              </a:ext>
            </a:extLst>
          </p:cNvPr>
          <p:cNvSpPr txBox="1"/>
          <p:nvPr/>
        </p:nvSpPr>
        <p:spPr>
          <a:xfrm>
            <a:off x="9324955" y="3550328"/>
            <a:ext cx="1336336" cy="16066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500" dirty="0">
                <a:solidFill>
                  <a:srgbClr val="000000"/>
                </a:solidFill>
                <a:latin typeface="Calibri"/>
              </a:rPr>
              <a:t>?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31E36CF-68C5-C302-A124-C59DF8DAB0E9}"/>
              </a:ext>
            </a:extLst>
          </p:cNvPr>
          <p:cNvSpPr txBox="1"/>
          <p:nvPr/>
        </p:nvSpPr>
        <p:spPr>
          <a:xfrm>
            <a:off x="5815482" y="3635848"/>
            <a:ext cx="1600148" cy="3743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867">
                <a:solidFill>
                  <a:schemeClr val="bg1"/>
                </a:solidFill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/>
              <a:t>Copper </a:t>
            </a:r>
            <a:r>
              <a:rPr lang="de-CH" dirty="0" err="1"/>
              <a:t>braids</a:t>
            </a:r>
            <a:endParaRPr lang="de-CH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95C0433-7DCC-DE28-8568-811FB754EEA8}"/>
              </a:ext>
            </a:extLst>
          </p:cNvPr>
          <p:cNvSpPr txBox="1"/>
          <p:nvPr/>
        </p:nvSpPr>
        <p:spPr>
          <a:xfrm>
            <a:off x="5497303" y="5148406"/>
            <a:ext cx="1600148" cy="3660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867">
                <a:solidFill>
                  <a:schemeClr val="bg1"/>
                </a:solidFill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/>
              <a:t>Copper </a:t>
            </a:r>
            <a:r>
              <a:rPr lang="de-CH" dirty="0" err="1"/>
              <a:t>blocks</a:t>
            </a:r>
            <a:endParaRPr lang="de-CH" dirty="0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A9F6697-F756-E30E-0329-2837EBD7BB21}"/>
              </a:ext>
            </a:extLst>
          </p:cNvPr>
          <p:cNvCxnSpPr>
            <a:cxnSpLocks/>
            <a:stCxn id="66" idx="3"/>
          </p:cNvCxnSpPr>
          <p:nvPr/>
        </p:nvCxnSpPr>
        <p:spPr bwMode="auto">
          <a:xfrm>
            <a:off x="7415630" y="3823046"/>
            <a:ext cx="1272658" cy="542058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C531C46B-B57A-3C07-7B21-537961E262AA}"/>
              </a:ext>
            </a:extLst>
          </p:cNvPr>
          <p:cNvCxnSpPr>
            <a:cxnSpLocks/>
          </p:cNvCxnSpPr>
          <p:nvPr/>
        </p:nvCxnSpPr>
        <p:spPr bwMode="auto">
          <a:xfrm flipV="1">
            <a:off x="7102453" y="4293096"/>
            <a:ext cx="2358132" cy="1021512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F56BBFE1-76C7-9308-7913-88C69C7DFA97}"/>
              </a:ext>
            </a:extLst>
          </p:cNvPr>
          <p:cNvSpPr txBox="1"/>
          <p:nvPr/>
        </p:nvSpPr>
        <p:spPr>
          <a:xfrm>
            <a:off x="10747688" y="1805033"/>
            <a:ext cx="1305212" cy="3248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867">
                <a:solidFill>
                  <a:schemeClr val="bg1"/>
                </a:solidFill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 err="1"/>
              <a:t>Cryocooler</a:t>
            </a:r>
            <a:endParaRPr lang="de-CH" dirty="0"/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B365EE6A-5EA5-D587-214E-6F3928F06885}"/>
              </a:ext>
            </a:extLst>
          </p:cNvPr>
          <p:cNvCxnSpPr>
            <a:cxnSpLocks/>
            <a:stCxn id="110" idx="1"/>
          </p:cNvCxnSpPr>
          <p:nvPr/>
        </p:nvCxnSpPr>
        <p:spPr bwMode="auto">
          <a:xfrm flipH="1">
            <a:off x="10022905" y="1967460"/>
            <a:ext cx="724783" cy="397782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74CBA188-6225-5C9E-FE0C-874F9408AC24}"/>
              </a:ext>
            </a:extLst>
          </p:cNvPr>
          <p:cNvSpPr txBox="1"/>
          <p:nvPr/>
        </p:nvSpPr>
        <p:spPr>
          <a:xfrm>
            <a:off x="10559911" y="6157707"/>
            <a:ext cx="936689" cy="2982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ctr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867">
                <a:solidFill>
                  <a:schemeClr val="bg1"/>
                </a:solidFill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CH" dirty="0"/>
              <a:t>SC </a:t>
            </a:r>
            <a:r>
              <a:rPr lang="de-CH" dirty="0" err="1"/>
              <a:t>coil</a:t>
            </a:r>
            <a:endParaRPr lang="de-CH" dirty="0"/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0120F155-1FA6-88FE-56E0-4E087D48AAF4}"/>
              </a:ext>
            </a:extLst>
          </p:cNvPr>
          <p:cNvCxnSpPr>
            <a:cxnSpLocks/>
            <a:stCxn id="116" idx="1"/>
          </p:cNvCxnSpPr>
          <p:nvPr/>
        </p:nvCxnSpPr>
        <p:spPr bwMode="auto">
          <a:xfrm flipH="1" flipV="1">
            <a:off x="10171845" y="5805693"/>
            <a:ext cx="388066" cy="501144"/>
          </a:xfrm>
          <a:prstGeom prst="straightConnector1">
            <a:avLst/>
          </a:prstGeom>
          <a:ln w="38100"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4" name="Foliennummernplatzhalter 13">
            <a:extLst>
              <a:ext uri="{FF2B5EF4-FFF2-40B4-BE49-F238E27FC236}">
                <a16:creationId xmlns:a16="http://schemas.microsoft.com/office/drawing/2014/main" id="{16BFA3F1-2231-4967-3AB5-3E5AB45E2D87}"/>
              </a:ext>
            </a:extLst>
          </p:cNvPr>
          <p:cNvSpPr txBox="1">
            <a:spLocks/>
          </p:cNvSpPr>
          <p:nvPr/>
        </p:nvSpPr>
        <p:spPr>
          <a:xfrm>
            <a:off x="119336" y="6428017"/>
            <a:ext cx="1008112" cy="26076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C07571-3134-BB4B-B83F-1A9FE18D34F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4220F-FE34-7337-3271-348892F888C8}"/>
              </a:ext>
            </a:extLst>
          </p:cNvPr>
          <p:cNvSpPr txBox="1">
            <a:spLocks/>
          </p:cNvSpPr>
          <p:nvPr/>
        </p:nvSpPr>
        <p:spPr>
          <a:xfrm>
            <a:off x="11208568" y="6539903"/>
            <a:ext cx="1620837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00" dirty="0"/>
              <a:t>26.06.2025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6948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6" grpId="0" animBg="1"/>
      <p:bldP spid="76" grpId="0" animBg="1"/>
      <p:bldP spid="110" grpId="0" animBg="1"/>
      <p:bldP spid="116" grpId="0" animBg="1"/>
    </p:bld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bc24777f-78b6-4f3c-a73a-d5fa08e4d537"/>
    <ds:schemaRef ds:uri="c9077d15-72ed-4fec-bcfe-3472729e9195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3365</Words>
  <Application>Microsoft Office PowerPoint</Application>
  <PresentationFormat>Breitbild</PresentationFormat>
  <Paragraphs>665</Paragraphs>
  <Slides>38</Slides>
  <Notes>24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7" baseType="lpstr">
      <vt:lpstr>Aptos</vt:lpstr>
      <vt:lpstr>Arial</vt:lpstr>
      <vt:lpstr>Calibri</vt:lpstr>
      <vt:lpstr>Cambria Math</vt:lpstr>
      <vt:lpstr>CMBX10</vt:lpstr>
      <vt:lpstr>CMR10</vt:lpstr>
      <vt:lpstr>Franklin Gothic Book</vt:lpstr>
      <vt:lpstr>Source Sans Pro</vt:lpstr>
      <vt:lpstr>Benutzerdefiniertes Design</vt:lpstr>
      <vt:lpstr>Cryogenic pulsating heat pipes for efficient cryocooler-based HTS magnets </vt:lpstr>
      <vt:lpstr>Outline</vt:lpstr>
      <vt:lpstr>PowerPoint-Präsentation</vt:lpstr>
      <vt:lpstr>PowerPoint-Präsentation</vt:lpstr>
      <vt:lpstr>Context: High temperature superconducting (HTS) magnets</vt:lpstr>
      <vt:lpstr>Context: SMILE initiative</vt:lpstr>
      <vt:lpstr>VDL ETG at Park Innovaare</vt:lpstr>
      <vt:lpstr>VDL ETG at Park Innovaare</vt:lpstr>
      <vt:lpstr>Motivation</vt:lpstr>
      <vt:lpstr>Motivation</vt:lpstr>
      <vt:lpstr>Outline</vt:lpstr>
      <vt:lpstr>Literature on cryogenic PHPs</vt:lpstr>
      <vt:lpstr>PHP design features</vt:lpstr>
      <vt:lpstr>Outline</vt:lpstr>
      <vt:lpstr>Experimental set-up for PHP characterization</vt:lpstr>
      <vt:lpstr>Parametric study on neon PHP</vt:lpstr>
      <vt:lpstr>Outline</vt:lpstr>
      <vt:lpstr>Exemplary cooldown</vt:lpstr>
      <vt:lpstr>Exemplary characterization</vt:lpstr>
      <vt:lpstr>Parametric study results</vt:lpstr>
      <vt:lpstr>PowerPoint-Präsentation</vt:lpstr>
      <vt:lpstr>PowerPoint-Präsentation</vt:lpstr>
      <vt:lpstr>Outline</vt:lpstr>
      <vt:lpstr>Neon PHP modelling</vt:lpstr>
      <vt:lpstr>Neon PHP visualization</vt:lpstr>
      <vt:lpstr>Outline</vt:lpstr>
      <vt:lpstr>Experimental set-up for PHP application to non-insulated HTS coil</vt:lpstr>
      <vt:lpstr>Exemplary application to non-Insulated HTS coil </vt:lpstr>
      <vt:lpstr>Experimental set-up for PHP application to insulated HTS coil</vt:lpstr>
      <vt:lpstr>Exemplary application to insulated HTS coil</vt:lpstr>
      <vt:lpstr>Exemplary application to insulated HTS coil</vt:lpstr>
      <vt:lpstr>PowerPoint-Präsentation</vt:lpstr>
      <vt:lpstr>Simplified model for comparison with copper braid</vt:lpstr>
      <vt:lpstr>PHP foreseen applications to accelerator magnets</vt:lpstr>
      <vt:lpstr>Outline</vt:lpstr>
      <vt:lpstr>Conclusion</vt:lpstr>
      <vt:lpstr>Outlook for 2025-2027</vt:lpstr>
      <vt:lpstr>Thank you for your interest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Zoller Carolin</dc:creator>
  <dc:description>erstellt durch Vorlagenbauer.ch</dc:description>
  <cp:lastModifiedBy>Zoller Carolin</cp:lastModifiedBy>
  <cp:revision>772</cp:revision>
  <dcterms:created xsi:type="dcterms:W3CDTF">2024-07-17T14:53:37Z</dcterms:created>
  <dcterms:modified xsi:type="dcterms:W3CDTF">2025-06-27T09:59:18Z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