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wmf" ContentType="image/x-wmf"/>
  <Default Extension="gif" ContentType="image/gif"/>
  <Default Extension="png" ContentType="image/png"/>
  <Default Extension="jpg" ContentType="image/jpeg"/>
  <Default Extension="jpeg" ContentType="image/jpeg"/>
  <Default Extension="xml" ContentType="application/xml"/>
  <Default Extension="emf" ContentType="image/x-emf"/>
  <Default Extension="rels" ContentType="application/vnd.openxmlformats-package.relationships+xml"/>
  <Default Extension="bin" ContentType="application/vnd.openxmlformats-officedocument.oleObject"/>
  <Override PartName="/ppt/notesSlides/notesSlide34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12.xml" ContentType="application/vnd.openxmlformats-officedocument.presentationml.notesSlide+xml"/>
  <Override PartName="/ppt/slides/slide34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29.xml" ContentType="application/vnd.openxmlformats-officedocument.presentationml.slide+xml"/>
  <Override PartName="/ppt/notesSlides/notesSlide14.xml" ContentType="application/vnd.openxmlformats-officedocument.presentationml.notesSlide+xml"/>
  <Override PartName="/ppt/slides/slide26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18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7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Layouts/slideLayout33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Slides/notesSlide11.xml" ContentType="application/vnd.openxmlformats-officedocument.presentationml.notesSlide+xml"/>
  <Override PartName="/ppt/slideLayouts/slideLayout26.xml" ContentType="application/vnd.openxmlformats-officedocument.presentationml.slideLayout+xml"/>
  <Override PartName="/ppt/notesSlides/notesSlide28.xml" ContentType="application/vnd.openxmlformats-officedocument.presentationml.notesSlide+xml"/>
  <Override PartName="/ppt/slideLayouts/slideLayout2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2.xml" ContentType="application/vnd.openxmlformats-officedocument.presentationml.slide+xml"/>
  <Override PartName="/ppt/slides/slide35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22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docProps/custom.xml" ContentType="application/vnd.openxmlformats-officedocument.custom-properties+xml"/>
  <Override PartName="/ppt/slides/slide6.xml" ContentType="application/vnd.openxmlformats-officedocument.presentationml.slide+xml"/>
  <Override PartName="/ppt/notesSlides/notesSlide17.xml" ContentType="application/vnd.openxmlformats-officedocument.presentationml.notesSlid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8.xml" ContentType="application/vnd.openxmlformats-officedocument.presentationml.slideLayout+xml"/>
  <Override PartName="/ppt/slides/slide27.xml" ContentType="application/vnd.openxmlformats-officedocument.presentationml.slide+xml"/>
  <Override PartName="/ppt/slides/slide4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customXml/itemProps3.xml" ContentType="application/vnd.openxmlformats-officedocument.customXmlProperties+xml"/>
  <Override PartName="/ppt/slides/slide16.xml" ContentType="application/vnd.openxmlformats-officedocument.presentationml.slide+xml"/>
  <Override PartName="/ppt/slideLayouts/slideLayout3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28.xml" ContentType="application/vnd.openxmlformats-officedocument.presentationml.slide+xml"/>
  <Override PartName="/customXml/itemProps2.xml" ContentType="application/vnd.openxmlformats-officedocument.customXmlProperties+xml"/>
  <Override PartName="/ppt/theme/theme1.xml" ContentType="application/vnd.openxmlformats-officedocument.theme+xml"/>
  <Override PartName="/ppt/slideLayouts/slideLayout35.xml" ContentType="application/vnd.openxmlformats-officedocument.presentationml.slideLayout+xml"/>
  <Override PartName="/ppt/viewProps.xml" ContentType="application/vnd.openxmlformats-officedocument.presentationml.viewProps+xml"/>
  <Override PartName="/ppt/notesSlides/notesSlide23.xml" ContentType="application/vnd.openxmlformats-officedocument.presentationml.notesSlide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notesSlides/notesSlide30.xml" ContentType="application/vnd.openxmlformats-officedocument.presentationml.notesSlide+xml"/>
  <Override PartName="/ppt/charts/colors1.xml" ContentType="application/vnd.ms-office.chartcolorstyle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notesSlides/notesSlide35.xml" ContentType="application/vnd.openxmlformats-officedocument.presentationml.notesSlide+xml"/>
  <Override PartName="/ppt/slides/slide21.xml" ContentType="application/vnd.openxmlformats-officedocument.presentationml.slide+xml"/>
  <Override PartName="/ppt/charts/style1.xml" ContentType="application/vnd.ms-office.chartstyle+xml"/>
  <Override PartName="/ppt/slides/slide7.xml" ContentType="application/vnd.openxmlformats-officedocument.presentationml.slide+xml"/>
  <Override PartName="/ppt/notesSlides/notesSlide29.xml" ContentType="application/vnd.openxmlformats-officedocument.presentationml.notesSlide+xml"/>
  <Override PartName="/ppt/slideLayouts/slideLayout13.xml" ContentType="application/vnd.openxmlformats-officedocument.presentationml.slideLayout+xml"/>
  <Override PartName="/customXml/itemProps1.xml" ContentType="application/vnd.openxmlformats-officedocument.customXmlProperties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s/slide30.xml" ContentType="application/vnd.openxmlformats-officedocument.presentationml.slide+xml"/>
  <Override PartName="/ppt/charts/chart1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notesMasterIdLst>
    <p:notesMasterId r:id="rId39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</p:sldIdLst>
  <p:sldSz cx="12192000" cy="6858000"/>
  <p:notesSz cx="6794500" cy="99314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howGuides="1">
      <p:cViewPr varScale="1">
        <p:scale>
          <a:sx n="113" d="100"/>
          <a:sy n="113" d="100"/>
        </p:scale>
        <p:origin x="822" y="108"/>
      </p:cViewPr>
      <p:guideLst>
        <p:guide pos="3840"/>
        <p:guide pos="2160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notesMaster" Target="notesMasters/notesMaster1.xml"/><Relationship Id="rId40" Type="http://schemas.openxmlformats.org/officeDocument/2006/relationships/presProps" Target="presProps.xml" /><Relationship Id="rId41" Type="http://schemas.openxmlformats.org/officeDocument/2006/relationships/tableStyles" Target="tableStyles.xml" /><Relationship Id="rId42" Type="http://schemas.openxmlformats.org/officeDocument/2006/relationships/viewProps" Target="viewProps.xml" /></Relationships>
</file>

<file path=ppt/charts/_rels/chart1.xml.rels><?xml version="1.0" encoding="UTF-8" standalone="yes"?><Relationships xmlns="http://schemas.openxmlformats.org/package/2006/relationships"><Relationship Id="rId1" Type="http://schemas.microsoft.com/office/2011/relationships/chartStyle" Target="style1.xml" /><Relationship Id="rId2" Type="http://schemas.microsoft.com/office/2011/relationships/chartColorStyle" Target="colors1.xml" /><Relationship Id="rId3" Type="http://schemas.openxmlformats.org/officeDocument/2006/relationships/package" Target="../embeddings/Microsoft_Excel_Worksheet1.xlsx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en-US"/>
  <c:roundedCorners val="0"/>
  <mc:AlternateContent>
    <mc:Choice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cap="all" spc="12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 b="0">
                <a:solidFill>
                  <a:schemeClr val="tx1"/>
                </a:solidFill>
              </a:rPr>
              <a:t>Number</a:t>
            </a:r>
            <a:r>
              <a:rPr lang="de-CH" b="0">
                <a:solidFill>
                  <a:schemeClr val="tx1"/>
                </a:solidFill>
              </a:rPr>
              <a:t> </a:t>
            </a:r>
            <a:r>
              <a:rPr lang="de-CH" b="0">
                <a:solidFill>
                  <a:schemeClr val="tx1"/>
                </a:solidFill>
              </a:rPr>
              <a:t>of</a:t>
            </a:r>
            <a:r>
              <a:rPr lang="de-CH" b="0">
                <a:solidFill>
                  <a:schemeClr val="tx1"/>
                </a:solidFill>
              </a:rPr>
              <a:t> </a:t>
            </a:r>
            <a:r>
              <a:rPr lang="de-CH" b="1">
                <a:solidFill>
                  <a:schemeClr val="tx1"/>
                </a:solidFill>
              </a:rPr>
              <a:t>inhabitants</a:t>
            </a:r>
            <a:r>
              <a:rPr lang="de-CH" b="0">
                <a:solidFill>
                  <a:schemeClr val="tx1"/>
                </a:solidFill>
              </a:rPr>
              <a:t>/</a:t>
            </a:r>
            <a:r>
              <a:rPr lang="de-CH" b="0">
                <a:solidFill>
                  <a:schemeClr val="tx1"/>
                </a:solidFill>
              </a:rPr>
              <a:t>Gantry</a:t>
            </a:r>
            <a:r>
              <a:rPr lang="de-CH" b="0">
                <a:solidFill>
                  <a:schemeClr val="tx1"/>
                </a:solidFill>
              </a:rPr>
              <a:t> [</a:t>
            </a:r>
            <a:r>
              <a:rPr lang="de-CH" b="0">
                <a:solidFill>
                  <a:schemeClr val="tx1"/>
                </a:solidFill>
              </a:rPr>
              <a:t>Mio</a:t>
            </a:r>
            <a:r>
              <a:rPr lang="de-CH" b="0">
                <a:solidFill>
                  <a:schemeClr val="tx1"/>
                </a:solidFill>
              </a:rPr>
              <a:t>/</a:t>
            </a:r>
            <a:r>
              <a:rPr lang="de-CH" b="0">
                <a:solidFill>
                  <a:schemeClr val="tx1"/>
                </a:solidFill>
              </a:rPr>
              <a:t>Gantry</a:t>
            </a:r>
            <a:r>
              <a:rPr lang="de-CH" b="0">
                <a:solidFill>
                  <a:schemeClr val="tx1"/>
                </a:solidFill>
              </a:rPr>
              <a:t>]</a:t>
            </a:r>
            <a:endParaRPr/>
          </a:p>
        </c:rich>
      </c:tx>
      <c:layout/>
      <c:overlay val="0"/>
      <c:spPr bwMode="auto">
        <a:prstGeom prst="rect">
          <a:avLst/>
        </a:prstGeom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cap="all" spc="12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 bwMode="auto">
        <a:prstGeom prst="rect">
          <a:avLst/>
        </a:prstGeom>
        <a:noFill/>
        <a:ln>
          <a:noFill/>
        </a:ln>
        <a:effectLst/>
      </c:spPr>
    </c:floor>
    <c:sideWall>
      <c:thickness val="0"/>
      <c:spPr bwMode="auto">
        <a:prstGeom prst="rect">
          <a:avLst/>
        </a:prstGeom>
        <a:noFill/>
        <a:ln>
          <a:noFill/>
        </a:ln>
        <a:effectLst/>
      </c:spPr>
    </c:sideWall>
    <c:backWall>
      <c:thickness val="0"/>
      <c:spPr bwMode="auto">
        <a:prstGeom prst="rect">
          <a:avLst/>
        </a:prstGeom>
        <a:noFill/>
        <a:ln>
          <a:noFill/>
        </a:ln>
        <a:effectLst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'[Gantry - Patient ratio Europe.xlsx]Sheet1'!$B$10</c:f>
              <c:strCache>
                <c:ptCount val="1"/>
                <c:pt idx="0">
                  <c:v>Number of patients/Gantry [Mio/Gantry]</c:v>
                </c:pt>
              </c:strCache>
            </c:strRef>
          </c:tx>
          <c:spPr bwMode="auto"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howBubbleSize val="0"/>
            <c:showCatName val="0"/>
            <c:showLeaderLines val="0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1" i="0" u="none" strike="noStrik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</c:dLbls>
          <c:cat>
            <c:strRef>
              <c:f>'[Gantry - Patient ratio Europe.xlsx]Sheet1'!$A$11:$A$16</c:f>
              <c:strCache>
                <c:ptCount val="6"/>
                <c:pt idx="0">
                  <c:v>NL</c:v>
                </c:pt>
                <c:pt idx="1">
                  <c:v>A</c:v>
                </c:pt>
                <c:pt idx="2">
                  <c:v>CH</c:v>
                </c:pt>
                <c:pt idx="3">
                  <c:v>S</c:v>
                </c:pt>
                <c:pt idx="4">
                  <c:v>Belgium</c:v>
                </c:pt>
                <c:pt idx="5">
                  <c:v>UK</c:v>
                </c:pt>
              </c:strCache>
            </c:strRef>
          </c:cat>
          <c:val>
            <c:numRef>
              <c:f>'[Gantry - Patient ratio Europe.xlsx]Sheet1'!$B$11:$B$16</c:f>
              <c:numCache>
                <c:formatCode>General</c:formatCode>
                <c:ptCount val="6"/>
                <c:pt idx="0">
                  <c:v>2.46</c:v>
                </c:pt>
                <c:pt idx="1">
                  <c:v>2.94</c:v>
                </c:pt>
                <c:pt idx="2">
                  <c:v>4.4</c:v>
                </c:pt>
                <c:pt idx="3">
                  <c:v>5.1</c:v>
                </c:pt>
                <c:pt idx="4">
                  <c:v>5.75</c:v>
                </c:pt>
                <c:pt idx="5">
                  <c:v>9.8</c:v>
                </c:pt>
              </c:numCache>
            </c:numRef>
          </c:val>
        </c:ser>
        <c:dLbls>
          <c:showBubbleSize val="0"/>
          <c:showCatName val="0"/>
          <c:showLeaderLines val="0"/>
          <c:showLegendKey val="0"/>
          <c:showPercent val="0"/>
          <c:showSerName val="0"/>
          <c:showVal val="1"/>
        </c:dLbls>
        <c:gapWidth val="79"/>
        <c:shape val="box"/>
        <c:axId val="356855672"/>
        <c:axId val="356860920"/>
      </c:bar3DChart>
      <c:catAx>
        <c:axId val="356855672"/>
        <c:scaling>
          <c:orientation val="minMax"/>
        </c:scaling>
        <c:delete val="0"/>
        <c:axPos val="b"/>
        <c:majorGridlines>
          <c:spPr bwMode="auto">
            <a:prstGeom prst="rect">
              <a:avLst/>
            </a:prstGeom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cap="all" spc="12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56860920"/>
        <c:crosses val="autoZero"/>
        <c:auto val="1"/>
        <c:lblAlgn val="ctr"/>
        <c:lblOffset val="100"/>
        <c:noMultiLvlLbl val="0"/>
      </c:catAx>
      <c:valAx>
        <c:axId val="35686092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56855672"/>
        <c:crosses val="autoZero"/>
        <c:crossBetween val="between"/>
      </c:valAx>
      <c:spPr bwMode="auto">
        <a:prstGeom prst="rect">
          <a:avLst/>
        </a:prstGeom>
        <a:noFill/>
        <a:ln>
          <a:noFill/>
        </a:ln>
        <a:effectLst/>
      </c:spPr>
    </c:plotArea>
    <c:plotVisOnly val="1"/>
    <c:dispBlanksAs val="gap"/>
    <c:showDLblsOverMax val="0"/>
  </c:chart>
  <c:spPr bwMode="auto">
    <a:xfrm>
      <a:off x="1614488" y="2641627"/>
      <a:ext cx="5292724" cy="3171800"/>
    </a:xfrm>
    <a:prstGeom prst="rect">
      <a:avLst/>
    </a:prstGeom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cap="all" spc="120"/>
  </cs:categoryAxis>
  <cs:chartArea>
    <cs:lnRef idx="0"/>
    <cs:fillRef idx="0"/>
    <cs:effectRef idx="0"/>
    <cs:fontRef idx="minor">
      <a:schemeClr val="dk1"/>
    </cs:fontRef>
    <cs:spPr bwMode="auto">
      <a:prstGeom prst="rect">
        <a:avLst/>
      </a:prstGeom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hartArea>
  <cs:dataLabel>
    <cs:lnRef idx="0"/>
    <cs:fillRef idx="0"/>
    <cs:effectRef idx="0"/>
    <cs:fontRef idx="minor">
      <a:schemeClr val="lt1"/>
    </cs:fontRef>
    <cs:defRPr sz="800" b="1" i="0" u="none" strike="noStrike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 bwMode="auto">
      <a:prstGeom prst="rect">
        <a:avLst/>
      </a:prstGeom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 bwMode="auto">
      <a:prstGeom prst="rect">
        <a:avLst/>
      </a:prstGeom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 bwMode="auto">
      <a:prstGeom prst="rect">
        <a:avLst/>
      </a:prstGeom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 bwMode="auto">
      <a:prstGeom prst="rect">
        <a:avLst/>
      </a:prstGeom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 bwMode="auto">
      <a:prstGeom prst="rect">
        <a:avLst/>
      </a:prstGeom>
      <a:solidFill>
        <a:schemeClr val="phClr"/>
      </a:solidFill>
      <a:ln w="9525">
        <a:solidFill>
          <a:schemeClr val="phClr"/>
        </a:solidFill>
        <a:round/>
      </a:ln>
    </cs:spPr>
  </cs:dataPointMarker>
  <cs:dataPointWireframe>
    <cs:lnRef idx="0">
      <cs:styleClr val="auto"/>
    </cs:lnRef>
    <cs:fillRef idx="0"/>
    <cs:effectRef idx="0"/>
    <cs:fontRef idx="minor">
      <a:schemeClr val="dk1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 bwMode="auto">
      <a:prstGeom prst="rect">
        <a:avLst/>
      </a:prstGeom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 bwMode="auto">
      <a:prstGeom prst="rect">
        <a:avLst/>
      </a:prstGeom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 bwMode="auto">
      <a:prstGeom prst="rect">
        <a:avLst/>
      </a:prstGeom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 bwMode="auto">
      <a:prstGeom prst="rect">
        <a:avLst/>
      </a:prstGeom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 bwMode="auto">
      <a:prstGeom prst="rect">
        <a:avLst/>
      </a:prstGeom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 bwMode="auto">
      <a:prstGeom prst="rect">
        <a:avLst/>
      </a:prstGeom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dk1"/>
    </cs:fontRef>
    <cs:spPr bwMode="auto">
      <a:prstGeom prst="rect">
        <a:avLst/>
      </a:prstGeom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cap="all" spc="120"/>
  </cs:title>
  <cs:trendline>
    <cs:lnRef idx="0">
      <cs:styleClr val="auto"/>
    </cs:lnRef>
    <cs:fillRef idx="0"/>
    <cs:effectRef idx="0"/>
    <cs:fontRef idx="minor">
      <a:schemeClr val="dk1"/>
    </cs:fontRef>
    <cs:spPr bwMode="auto">
      <a:prstGeom prst="rect">
        <a:avLst/>
      </a:prstGeom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/>
  </cs:trendlineLabel>
  <cs:upBar>
    <cs:lnRef idx="0"/>
    <cs:fillRef idx="0"/>
    <cs:effectRef idx="0"/>
    <cs:fontRef idx="minor">
      <a:schemeClr val="dk1"/>
    </cs:fontRef>
    <cs:spPr bwMode="auto">
      <a:prstGeom prst="rect">
        <a:avLst/>
      </a:prstGeom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/>
  </cs:valueAxis>
  <cs:wall>
    <cs:lnRef idx="0"/>
    <cs:fillRef idx="0"/>
    <cs:effectRef idx="0"/>
    <cs:fontRef idx="minor">
      <a:schemeClr val="dk1"/>
    </cs:fontRef>
  </cs:wall>
  <cs:dataPointMarkerLayout size="6"/>
</cs:chartStyle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ChangeAspect="1" noGrp="1" noRot="1"/>
          </p:cNvSpPr>
          <p:nvPr>
            <p:ph type="sldImg" idx="2"/>
          </p:nvPr>
        </p:nvSpPr>
        <p:spPr bwMode="auto">
          <a:xfrm>
            <a:off x="492125" y="976313"/>
            <a:ext cx="6038850" cy="3397250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 bwMode="auto">
          <a:xfrm>
            <a:off x="768066" y="9462200"/>
            <a:ext cx="2209776" cy="19497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pPr>
              <a:defRPr/>
            </a:pPr>
            <a:r>
              <a:rPr lang="de-CH"/>
              <a:t>Fusszeilentext</a:t>
            </a:r>
            <a:endParaRPr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 bwMode="auto">
          <a:xfrm>
            <a:off x="5412083" y="9462200"/>
            <a:ext cx="863107" cy="19497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pPr>
              <a:defRPr/>
            </a:pPr>
            <a:fld id="{83C81C81-E364-4366-A610-2DB15FF98538}" type="slidenum">
              <a:rPr lang="de-CH"/>
              <a:t>‹#›</a:t>
            </a:fld>
            <a:endParaRPr lang="de-CH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 bwMode="auto">
          <a:xfrm>
            <a:off x="766263" y="4652865"/>
            <a:ext cx="5508927" cy="4614313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CH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 bwMode="auto">
          <a:xfrm>
            <a:off x="4190644" y="462506"/>
            <a:ext cx="2075907" cy="201715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pPr>
              <a:defRPr/>
            </a:pPr>
            <a:fld id="{A17AAF7D-4283-4014-80F4-26E915FEACF8}" type="datetime1">
              <a:rPr lang="de-CH"/>
              <a:t>12.01.2026</a:t>
            </a:fld>
            <a:endParaRPr lang="de-CH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 bwMode="auto">
          <a:xfrm>
            <a:off x="757623" y="469200"/>
            <a:ext cx="3218996" cy="195022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pPr>
              <a:defRPr/>
            </a:pPr>
            <a:r>
              <a:rPr lang="de-CH"/>
              <a:t>Kopfzeilentext</a:t>
            </a:r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 ftr="0" hdr="0" sldNum="1"/>
  <p:notesStyle>
    <a:lvl1pPr marL="0" algn="l" defTabSz="914400">
      <a:spcAft>
        <a:spcPts val="600"/>
      </a:spcAft>
      <a:defRPr sz="11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>
      <a:spcAft>
        <a:spcPts val="600"/>
      </a:spcAft>
      <a:buFont typeface="Arial"/>
      <a:buChar char="‒"/>
      <a:defRPr sz="11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>
      <a:spcAft>
        <a:spcPts val="600"/>
      </a:spcAft>
      <a:buFont typeface="Arial"/>
      <a:buChar char="‒"/>
      <a:defRPr sz="11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>
      <a:spcAft>
        <a:spcPts val="600"/>
      </a:spcAft>
      <a:buFont typeface="Arial"/>
      <a:buChar char="‒"/>
      <a:defRPr sz="1100">
        <a:solidFill>
          <a:schemeClr val="tx1"/>
        </a:solidFill>
        <a:latin typeface="+mn-lt"/>
        <a:ea typeface="+mn-ea"/>
        <a:cs typeface="+mn-cs"/>
      </a:defRPr>
    </a:lvl4pPr>
    <a:lvl5pPr marL="720724" indent="-185738" algn="l" defTabSz="914400">
      <a:spcAft>
        <a:spcPts val="600"/>
      </a:spcAft>
      <a:buFont typeface="Arial"/>
      <a:buChar char="‒"/>
      <a:defRPr sz="11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 ?>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 ?>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 ?>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 ?>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 ?>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 ?>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 ?>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 ?>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 ?>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3" Type="http://schemas.openxmlformats.org/officeDocument/2006/relationships/hyperlink" Target="https://www.intechopen.com/chapters/74959#B20" TargetMode="External"/></Relationships>
</file>

<file path=ppt/notesSlides/_rels/notesSlide20.xml.rels><?xml version="1.0" encoding="UTF-8" standalone="yes" ?>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 ?>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 ?>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 ?>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 ?>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 ?>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 ?>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 ?>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 ?>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 ?>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 ?>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 ?>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 ?>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 ?>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 ?>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097B244-895C-C551-A38A-0CD212985081}" type="slidenum">
              <a:rPr/>
              <a:t/>
            </a:fld>
            <a:endParaRPr/>
          </a:p>
        </p:txBody>
      </p:sp>
    </p:spTree>
  </p:cSld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81181A1-8D04-B301-AF6F-F98FCB15D548}" type="slidenum">
              <a:rPr/>
              <a:t/>
            </a:fld>
            <a:endParaRPr/>
          </a:p>
        </p:txBody>
      </p:sp>
    </p:spTree>
  </p:cSld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9EAB9B8-5AD8-2D76-F354-B1573F72792A}" type="slidenum">
              <a:rPr/>
              <a:t/>
            </a:fld>
            <a:endParaRPr/>
          </a:p>
        </p:txBody>
      </p:sp>
    </p:spTree>
  </p:cSld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EF14C51-3A60-F272-4DA8-53E6F4DC8CCE}" type="slidenum">
              <a:rPr/>
              <a:t/>
            </a:fld>
            <a:endParaRPr/>
          </a:p>
        </p:txBody>
      </p:sp>
    </p:spTree>
  </p:cSld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853C824-9DE8-564D-4148-C23EB7D05E4C}" type="slidenum">
              <a:rPr/>
              <a:t/>
            </a:fld>
            <a:endParaRPr/>
          </a:p>
        </p:txBody>
      </p:sp>
    </p:spTree>
  </p:cSld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DA6C89A-8D8D-766F-9BAD-3C6D6AA90F20}" type="slidenum">
              <a:rPr/>
              <a:t/>
            </a:fld>
            <a:endParaRPr/>
          </a:p>
        </p:txBody>
      </p:sp>
    </p:spTree>
  </p:cSld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397D441-EF87-2056-E694-05BBAAFAD6C4}" type="slidenum">
              <a:rPr/>
              <a:t/>
            </a:fld>
            <a:endParaRPr/>
          </a:p>
        </p:txBody>
      </p:sp>
    </p:spTree>
  </p:cSld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C4B34E4-1890-D99B-2536-332BE0F47CB0}" type="slidenum">
              <a:rPr/>
              <a:t/>
            </a:fld>
            <a:endParaRPr/>
          </a:p>
        </p:txBody>
      </p:sp>
    </p:spTree>
  </p:cSld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6603BEA-7B9E-52E6-7A78-5B3214740A26}" type="slidenum">
              <a:rPr/>
              <a:t/>
            </a:fld>
            <a:endParaRPr/>
          </a:p>
        </p:txBody>
      </p:sp>
    </p:spTree>
  </p:cSld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0CC79F4-9EB3-D8F8-2122-4A05580062C2}" type="slidenum">
              <a:rPr/>
              <a:t/>
            </a:fld>
            <a:endParaRPr/>
          </a:p>
        </p:txBody>
      </p:sp>
    </p:spTree>
  </p:cSld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93CAF3A-2510-2BBD-7516-8B1D02B6F344}" type="slidenum">
              <a:rPr/>
              <a:t/>
            </a:fld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>
          <a:xfrm>
            <a:off x="495300" y="977900"/>
            <a:ext cx="6034088" cy="3395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11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concept of a “peak” was initially discovered by William Bragg in the early 1900’s and is known as the “Bragg peak.” The Bragg peak, or energy deposition as a function of tissue depth, has potential to deliver higher doses to a target volume while maintaining dose-constraints of nearby critical structures [</a:t>
            </a:r>
            <a:r>
              <a:rPr lang="en-US" sz="1100" b="0" i="0" u="sng" strike="noStrike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https://www.intechopen.com/chapters/74959#B20"/>
              </a:rPr>
              <a:t>20</a:t>
            </a:r>
            <a:r>
              <a:rPr lang="en-US" sz="11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]. The potential for increased tumor cell effect while reducing dose to structures at risk is one of the underlying factors in the medical interest of proton therapy.</a:t>
            </a:r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3C81C81-E364-4366-A610-2DB15FF98538}" type="slidenum">
              <a:rPr lang="de-CH"/>
              <a:t>2</a:t>
            </a:fld>
            <a:endParaRPr lang="de-CH"/>
          </a:p>
        </p:txBody>
      </p:sp>
    </p:spTree>
  </p:cSld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98D0B24-B035-B2C2-0681-739AAF9A8E87}" type="slidenum">
              <a:rPr/>
              <a:t/>
            </a:fld>
            <a:endParaRPr/>
          </a:p>
        </p:txBody>
      </p:sp>
    </p:spTree>
  </p:cSld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2839440-3A4D-3D2E-108C-5A761B598DF4}" type="slidenum">
              <a:rPr/>
              <a:t/>
            </a:fld>
            <a:endParaRPr/>
          </a:p>
        </p:txBody>
      </p:sp>
    </p:spTree>
  </p:cSld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AE9C4A9-2749-D8ED-DF2F-CDF51CFBAC01}" type="slidenum">
              <a:rPr/>
              <a:t/>
            </a:fld>
            <a:endParaRPr/>
          </a:p>
        </p:txBody>
      </p:sp>
    </p:spTree>
  </p:cSld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0832494-785A-CEB8-B4D0-655C62C1AA7A}" type="slidenum">
              <a:rPr/>
              <a:t/>
            </a:fld>
            <a:endParaRPr/>
          </a:p>
        </p:txBody>
      </p:sp>
    </p:spTree>
  </p:cSld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7B98373-1E28-EED6-6C64-2A1AF1280C57}" type="slidenum">
              <a:rPr/>
              <a:t/>
            </a:fld>
            <a:endParaRPr/>
          </a:p>
        </p:txBody>
      </p:sp>
    </p:spTree>
  </p:cSld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66387FD-02B7-65F1-DA8B-A405FEE93C4E}" type="slidenum">
              <a:rPr/>
              <a:t/>
            </a:fld>
            <a:endParaRPr/>
          </a:p>
        </p:txBody>
      </p:sp>
    </p:spTree>
  </p:cSld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E664C47-1D94-B320-2848-43EBFECDD50F}" type="slidenum">
              <a:rPr/>
              <a:t/>
            </a:fld>
            <a:endParaRPr/>
          </a:p>
        </p:txBody>
      </p:sp>
    </p:spTree>
  </p:cSld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>
          <a:xfrm>
            <a:off x="495300" y="977900"/>
            <a:ext cx="6034088" cy="3395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3C81C81-E364-4366-A610-2DB15FF98538}" type="slidenum">
              <a:rPr lang="de-CH"/>
              <a:t>27</a:t>
            </a:fld>
            <a:endParaRPr lang="de-CH"/>
          </a:p>
        </p:txBody>
      </p:sp>
    </p:spTree>
  </p:cSld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3A81C77-3C37-3144-A06F-0A42F7CEA07B}" type="slidenum">
              <a:rPr/>
              <a:t/>
            </a:fld>
            <a:endParaRPr/>
          </a:p>
        </p:txBody>
      </p:sp>
    </p:spTree>
  </p:cSld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65B01E8-6F31-3A3C-B048-79ABD1483536}" type="slidenum">
              <a:rPr/>
              <a:t/>
            </a:fld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C5C7E35-3BA5-7E9A-17C0-DBCCFD1BB670}" type="slidenum">
              <a:rPr/>
              <a:t/>
            </a:fld>
            <a:endParaRPr/>
          </a:p>
        </p:txBody>
      </p:sp>
    </p:spTree>
  </p:cSld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510F6FD-5D33-4AF7-9995-5BBEFD1F232B}" type="slidenum">
              <a:rPr lang="fr-FR" sz="12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30</a:t>
            </a:fld>
            <a:endParaRPr lang="fr-FR" sz="12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ChangeAspect="1" noGrp="1" noRot="1"/>
          </p:cNvSpPr>
          <p:nvPr>
            <p:ph type="sldImg"/>
          </p:nvPr>
        </p:nvSpPr>
        <p:spPr bwMode="auto">
          <a:xfrm>
            <a:off x="495300" y="977900"/>
            <a:ext cx="6034088" cy="3395663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Confirmation </a:t>
            </a:r>
            <a:r>
              <a:rPr lang="fr-FR"/>
              <a:t>that</a:t>
            </a:r>
            <a:r>
              <a:rPr lang="fr-FR"/>
              <a:t> </a:t>
            </a:r>
            <a:r>
              <a:rPr lang="fr-FR"/>
              <a:t>there</a:t>
            </a:r>
            <a:r>
              <a:rPr lang="fr-FR"/>
              <a:t> </a:t>
            </a:r>
            <a:r>
              <a:rPr lang="fr-FR"/>
              <a:t>is</a:t>
            </a:r>
            <a:r>
              <a:rPr lang="fr-FR"/>
              <a:t> no consensus for </a:t>
            </a:r>
            <a:r>
              <a:rPr lang="fr-FR"/>
              <a:t>most</a:t>
            </a:r>
            <a:r>
              <a:rPr lang="fr-FR"/>
              <a:t> cancer types</a:t>
            </a:r>
            <a:endParaRPr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F21E2C-41C4-4014-9BCA-71B4308702EE}" type="slidenum">
              <a:rPr lang="fr-FR" sz="12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31</a:t>
            </a:fld>
            <a:endParaRPr lang="fr-FR" sz="12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F21E2C-41C4-4014-9BCA-71B4308702EE}" type="slidenum">
              <a:rPr lang="fr-FR" sz="12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32</a:t>
            </a:fld>
            <a:endParaRPr lang="fr-FR" sz="12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F21E2C-41C4-4014-9BCA-71B4308702EE}" type="slidenum">
              <a:rPr lang="fr-FR" sz="12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33</a:t>
            </a:fld>
            <a:endParaRPr lang="fr-FR" sz="12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F21E2C-41C4-4014-9BCA-71B4308702EE}" type="slidenum">
              <a:rPr lang="fr-FR" sz="12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34</a:t>
            </a:fld>
            <a:endParaRPr lang="fr-FR" sz="12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0966F60-E695-1B5F-6039-672713DE976B}" type="slidenum">
              <a:rPr/>
              <a:t/>
            </a:fld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904B35E-4EAD-12D9-6B33-FC1451C99CB3}" type="slidenum">
              <a:rPr/>
              <a:t/>
            </a:fld>
            <a:endParaRPr/>
          </a:p>
        </p:txBody>
      </p:sp>
    </p:spTree>
  </p:cSld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2BE54B8-22C4-E5A4-8291-A81C5E31BB95}" type="slidenum">
              <a:rPr/>
              <a:t/>
            </a:fld>
            <a:endParaRPr/>
          </a:p>
        </p:txBody>
      </p:sp>
    </p:spTree>
  </p:cSld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1492982-F7A8-FEF9-6C43-4E9C88EF457B}" type="slidenum">
              <a:rPr/>
              <a:t/>
            </a:fld>
            <a:endParaRPr/>
          </a:p>
        </p:txBody>
      </p:sp>
    </p:spTree>
  </p:cSld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7674724-7715-79E4-DB96-EBFCAA4ED840}" type="slidenum">
              <a:rPr/>
              <a:t/>
            </a:fld>
            <a:endParaRPr/>
          </a:p>
        </p:txBody>
      </p:sp>
    </p:spTree>
  </p:cSld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9770EC4-1E3F-F087-B1D1-1F631E6F224F}" type="slidenum">
              <a:rPr/>
              <a:t/>
            </a:fld>
            <a:endParaRPr/>
          </a:p>
        </p:txBody>
      </p:sp>
    </p:spTree>
  </p:cSld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801F770-DA94-6C9C-0EF8-783630C0509C}" type="slidenum">
              <a:rPr/>
              <a:t/>
            </a:fld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emf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emf"/></Relationships>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3.emf"/></Relationships>
</file>

<file path=ppt/slideLayouts/_rels/slideLayout3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Title Blue PSI">
    <p:bg>
      <p:bgPr shadeToTitle="0">
        <a:solidFill>
          <a:schemeClr val="accen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/>
              <a:t>Add Subtitle</a:t>
            </a:r>
            <a:endParaRPr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Author</a:t>
            </a:r>
            <a:endParaRPr/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Location, DD Month YYYY</a:t>
            </a:r>
            <a:endParaRPr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631137" y="358671"/>
            <a:ext cx="1773820" cy="7300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Section Heading Green">
    <p:bg>
      <p:bgPr shadeToTitle="0">
        <a:solidFill>
          <a:schemeClr val="accent2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32CF64D-4957-4F7C-BD78-A4D83F0A624E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>
              <a:defRPr/>
            </a:pPr>
            <a:r>
              <a:rPr lang="en-GB"/>
              <a:t>Section Heading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Section Heading Yellow">
    <p:bg>
      <p:bgPr shadeToTitle="0">
        <a:solidFill>
          <a:schemeClr val="accent5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AB802A9-8AB4-4B62-9FE7-C79B93CE721D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>
              <a:defRPr/>
            </a:pPr>
            <a:r>
              <a:rPr lang="en-GB"/>
              <a:t>Section Heading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Wide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" userDrawn="1">
  <p:cSld name="Extra wide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E0CDF8E-15EE-4C89-A25F-47FDE8A89584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Two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D62ED3-1367-4CE8-935E-77100ADA2DEE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8" name="Inhaltsplatzhalter 2"/>
          <p:cNvSpPr>
            <a:spLocks noGrp="1"/>
          </p:cNvSpPr>
          <p:nvPr>
            <p:ph idx="13" hasCustomPrompt="1"/>
          </p:nvPr>
        </p:nvSpPr>
        <p:spPr bwMode="auto"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Content and Im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6DC05D5-C686-4B58-8276-61F5057D6EED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203948" y="1449389"/>
            <a:ext cx="5292725" cy="457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Imag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1B2E83-E6E1-49CF-8B1D-15A02C0E0489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5326" y="1449389"/>
            <a:ext cx="5292724" cy="457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Wide Im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5325" y="1449389"/>
            <a:ext cx="8964613" cy="457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6E253974-7A2B-43F7-9AAB-82AE61FB7BDA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Two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58FCD10-FCBE-4A1D-801A-0EE6CE358A47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5326" y="1449389"/>
            <a:ext cx="5292724" cy="4571999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8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6203948" y="1449389"/>
            <a:ext cx="5292725" cy="4571999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Content and wide Im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4109603-F37E-48A7-8BE4-E9FAC5D076F0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367213" y="1449389"/>
            <a:ext cx="7129461" cy="457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Title Dark Blue">
    <p:bg>
      <p:bgPr shadeToTitle="0">
        <a:solidFill>
          <a:schemeClr val="accent1">
            <a:lumMod val="50000"/>
          </a:schemeClr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/>
              <a:t>Add Subtitle</a:t>
            </a:r>
            <a:endParaRPr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Author</a:t>
            </a:r>
            <a:endParaRPr/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Location, DD Month YYYY</a:t>
            </a:r>
            <a:endParaRPr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631137" y="358671"/>
            <a:ext cx="1773820" cy="7300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Content and two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972F506-EBC5-4FA6-B2E1-2CAEE530F8EF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367213" y="1449389"/>
            <a:ext cx="3457575" cy="457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3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40688" y="1449389"/>
            <a:ext cx="3455986" cy="457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Content and three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AD9123-BDD9-4403-A840-EAF8128283BA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367213" y="1449388"/>
            <a:ext cx="3457575" cy="2178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3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40688" y="1449389"/>
            <a:ext cx="3455986" cy="457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1" name="Bildplatzhalter 4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4367213" y="3843389"/>
            <a:ext cx="3457575" cy="2178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2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Content and four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BCFF420-CEEB-427A-A025-0EEBD06833F6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367213" y="1449388"/>
            <a:ext cx="3457575" cy="2178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3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40688" y="1449389"/>
            <a:ext cx="3455986" cy="2177999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1" name="Bildplatzhalter 4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4367213" y="3843389"/>
            <a:ext cx="3457575" cy="2178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9" name="Bildplatzhalter 4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8040688" y="3843387"/>
            <a:ext cx="3455986" cy="2178001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2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Content and tall Im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029F46A-CD84-4EA9-A8B7-968C8FE43CC2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12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13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40688" y="1449389"/>
            <a:ext cx="3455986" cy="457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Content and two wide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0E9520A-F980-4931-A46C-82E8E834FBA6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3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40688" y="1449389"/>
            <a:ext cx="3455986" cy="2177999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9" name="Bildplatzhalter 4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8040688" y="3843387"/>
            <a:ext cx="3455986" cy="2178001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2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Two captioned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357AA79-3162-4E10-AA39-D0248AEB6076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5326" y="1449389"/>
            <a:ext cx="5292724" cy="2987723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8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6203948" y="1449389"/>
            <a:ext cx="5292725" cy="2987723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1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12" name="Inhaltsplatzhalter 2"/>
          <p:cNvSpPr>
            <a:spLocks noGrp="1"/>
          </p:cNvSpPr>
          <p:nvPr>
            <p:ph idx="15" hasCustomPrompt="1"/>
          </p:nvPr>
        </p:nvSpPr>
        <p:spPr bwMode="auto"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Three captioned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74DE5E1-006F-42D4-ABF6-4421AF14DA08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367213" y="1449388"/>
            <a:ext cx="3457575" cy="2987724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8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3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40688" y="1449389"/>
            <a:ext cx="3455986" cy="2987723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1" name="Bildplatzhalter 4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695325" y="1449388"/>
            <a:ext cx="3457575" cy="2987724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2" name="Inhaltsplatzhalter 2"/>
          <p:cNvSpPr>
            <a:spLocks noGrp="1"/>
          </p:cNvSpPr>
          <p:nvPr>
            <p:ph idx="16" hasCustomPrompt="1"/>
          </p:nvPr>
        </p:nvSpPr>
        <p:spPr bwMode="auto"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13" name="Inhaltsplatzhalter 2"/>
          <p:cNvSpPr>
            <a:spLocks noGrp="1"/>
          </p:cNvSpPr>
          <p:nvPr>
            <p:ph idx="17" hasCustomPrompt="1"/>
          </p:nvPr>
        </p:nvSpPr>
        <p:spPr bwMode="auto"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Four captioned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33975AC-8901-4370-9802-77EBE44319E7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9" name="Bildplatzhalter 4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95327" y="1449389"/>
            <a:ext cx="2538000" cy="2987723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0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958673" y="1449389"/>
            <a:ext cx="2538000" cy="2987723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4" name="Bildplatzhalter 4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3450050" y="1449389"/>
            <a:ext cx="2538000" cy="2987723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20" hasCustomPrompt="1"/>
          </p:nvPr>
        </p:nvSpPr>
        <p:spPr bwMode="auto">
          <a:xfrm>
            <a:off x="6203950" y="1449389"/>
            <a:ext cx="2538000" cy="2987723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21" name="Textplatzhalter 19"/>
          <p:cNvSpPr>
            <a:spLocks noGrp="1"/>
          </p:cNvSpPr>
          <p:nvPr>
            <p:ph type="body" sz="quarter" idx="22" hasCustomPrompt="1"/>
          </p:nvPr>
        </p:nvSpPr>
        <p:spPr bwMode="auto"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22" name="Textplatzhalter 19"/>
          <p:cNvSpPr>
            <a:spLocks noGrp="1"/>
          </p:cNvSpPr>
          <p:nvPr>
            <p:ph type="body" sz="quarter" idx="23" hasCustomPrompt="1"/>
          </p:nvPr>
        </p:nvSpPr>
        <p:spPr bwMode="auto"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23" name="Textplatzhalter 19"/>
          <p:cNvSpPr>
            <a:spLocks noGrp="1"/>
          </p:cNvSpPr>
          <p:nvPr>
            <p:ph type="body" sz="quarter" idx="24" hasCustomPrompt="1"/>
          </p:nvPr>
        </p:nvSpPr>
        <p:spPr bwMode="auto"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24" name="Textplatzhalter 19"/>
          <p:cNvSpPr>
            <a:spLocks noGrp="1"/>
          </p:cNvSpPr>
          <p:nvPr>
            <p:ph type="body" sz="quarter" idx="25" hasCustomPrompt="1"/>
          </p:nvPr>
        </p:nvSpPr>
        <p:spPr bwMode="auto"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Six captioned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B94BA9F-7D4C-4421-A451-01E2B7381D3E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10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367213" y="1449388"/>
            <a:ext cx="3457575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4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40688" y="1449389"/>
            <a:ext cx="3455986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695325" y="1449388"/>
            <a:ext cx="3457575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6" name="Bildplatzhalter 4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367212" y="3852000"/>
            <a:ext cx="3457575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7" name="Bildplatzhalter 4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8040688" y="3852000"/>
            <a:ext cx="3455986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8" name="Bildplatzhalter 4"/>
          <p:cNvSpPr>
            <a:spLocks noGrp="1"/>
          </p:cNvSpPr>
          <p:nvPr>
            <p:ph type="pic" sz="quarter" idx="20" hasCustomPrompt="1"/>
          </p:nvPr>
        </p:nvSpPr>
        <p:spPr bwMode="auto">
          <a:xfrm>
            <a:off x="695325" y="3852000"/>
            <a:ext cx="3457575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21" hasCustomPrompt="1"/>
          </p:nvPr>
        </p:nvSpPr>
        <p:spPr bwMode="auto"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1" name="Textplatzhalter 19"/>
          <p:cNvSpPr>
            <a:spLocks noGrp="1"/>
          </p:cNvSpPr>
          <p:nvPr>
            <p:ph type="body" sz="quarter" idx="22" hasCustomPrompt="1"/>
          </p:nvPr>
        </p:nvSpPr>
        <p:spPr bwMode="auto"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2" name="Textplatzhalter 19"/>
          <p:cNvSpPr>
            <a:spLocks noGrp="1"/>
          </p:cNvSpPr>
          <p:nvPr>
            <p:ph type="body" sz="quarter" idx="23" hasCustomPrompt="1"/>
          </p:nvPr>
        </p:nvSpPr>
        <p:spPr bwMode="auto"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3" name="Textplatzhalter 19"/>
          <p:cNvSpPr>
            <a:spLocks noGrp="1"/>
          </p:cNvSpPr>
          <p:nvPr>
            <p:ph type="body" sz="quarter" idx="24" hasCustomPrompt="1"/>
          </p:nvPr>
        </p:nvSpPr>
        <p:spPr bwMode="auto"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4" name="Textplatzhalter 19"/>
          <p:cNvSpPr>
            <a:spLocks noGrp="1"/>
          </p:cNvSpPr>
          <p:nvPr>
            <p:ph type="body" sz="quarter" idx="25" hasCustomPrompt="1"/>
          </p:nvPr>
        </p:nvSpPr>
        <p:spPr bwMode="auto"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5" name="Textplatzhalter 19"/>
          <p:cNvSpPr>
            <a:spLocks noGrp="1"/>
          </p:cNvSpPr>
          <p:nvPr>
            <p:ph type="body" sz="quarter" idx="26" hasCustomPrompt="1"/>
          </p:nvPr>
        </p:nvSpPr>
        <p:spPr bwMode="auto"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Eight captioned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1D8BD49-47D3-4F37-877E-B7C0A9080AD4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9" name="Bildplatzhalter 4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95327" y="1449390"/>
            <a:ext cx="2538000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0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958673" y="1449390"/>
            <a:ext cx="2538000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4" name="Bildplatzhalter 4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3450050" y="1449390"/>
            <a:ext cx="2538000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20" hasCustomPrompt="1"/>
          </p:nvPr>
        </p:nvSpPr>
        <p:spPr bwMode="auto">
          <a:xfrm>
            <a:off x="6203950" y="1449390"/>
            <a:ext cx="2538000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22" name="Textplatzhalter 19"/>
          <p:cNvSpPr>
            <a:spLocks noGrp="1"/>
          </p:cNvSpPr>
          <p:nvPr>
            <p:ph type="body" sz="quarter" idx="23" hasCustomPrompt="1"/>
          </p:nvPr>
        </p:nvSpPr>
        <p:spPr bwMode="auto"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3" name="Textplatzhalter 19"/>
          <p:cNvSpPr>
            <a:spLocks noGrp="1"/>
          </p:cNvSpPr>
          <p:nvPr>
            <p:ph type="body" sz="quarter" idx="24" hasCustomPrompt="1"/>
          </p:nvPr>
        </p:nvSpPr>
        <p:spPr bwMode="auto"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4" name="Textplatzhalter 19"/>
          <p:cNvSpPr>
            <a:spLocks noGrp="1"/>
          </p:cNvSpPr>
          <p:nvPr>
            <p:ph type="body" sz="quarter" idx="25" hasCustomPrompt="1"/>
          </p:nvPr>
        </p:nvSpPr>
        <p:spPr bwMode="auto"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26" hasCustomPrompt="1"/>
          </p:nvPr>
        </p:nvSpPr>
        <p:spPr bwMode="auto">
          <a:xfrm>
            <a:off x="695325" y="3852000"/>
            <a:ext cx="2538000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 hasCustomPrompt="1"/>
          </p:nvPr>
        </p:nvSpPr>
        <p:spPr bwMode="auto"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1" hasCustomPrompt="1"/>
          </p:nvPr>
        </p:nvSpPr>
        <p:spPr bwMode="auto"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12" name="Textplatzhalter 19"/>
          <p:cNvSpPr>
            <a:spLocks noGrp="1"/>
          </p:cNvSpPr>
          <p:nvPr>
            <p:ph type="body" sz="quarter" idx="28" hasCustomPrompt="1"/>
          </p:nvPr>
        </p:nvSpPr>
        <p:spPr bwMode="auto"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13" name="Textplatzhalter 19"/>
          <p:cNvSpPr>
            <a:spLocks noGrp="1"/>
          </p:cNvSpPr>
          <p:nvPr>
            <p:ph type="body" sz="quarter" idx="29" hasCustomPrompt="1"/>
          </p:nvPr>
        </p:nvSpPr>
        <p:spPr bwMode="auto"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30" hasCustomPrompt="1"/>
          </p:nvPr>
        </p:nvSpPr>
        <p:spPr bwMode="auto"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17" name="Bildplatzhalter 4"/>
          <p:cNvSpPr>
            <a:spLocks noGrp="1"/>
          </p:cNvSpPr>
          <p:nvPr>
            <p:ph type="pic" sz="quarter" idx="31" hasCustomPrompt="1"/>
          </p:nvPr>
        </p:nvSpPr>
        <p:spPr bwMode="auto">
          <a:xfrm>
            <a:off x="8957560" y="3852000"/>
            <a:ext cx="2538000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8" name="Bildplatzhalter 4"/>
          <p:cNvSpPr>
            <a:spLocks noGrp="1"/>
          </p:cNvSpPr>
          <p:nvPr>
            <p:ph type="pic" sz="quarter" idx="32" hasCustomPrompt="1"/>
          </p:nvPr>
        </p:nvSpPr>
        <p:spPr bwMode="auto">
          <a:xfrm>
            <a:off x="3448937" y="3852000"/>
            <a:ext cx="2538000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9" name="Bildplatzhalter 4"/>
          <p:cNvSpPr>
            <a:spLocks noGrp="1"/>
          </p:cNvSpPr>
          <p:nvPr>
            <p:ph type="pic" sz="quarter" idx="33" hasCustomPrompt="1"/>
          </p:nvPr>
        </p:nvSpPr>
        <p:spPr bwMode="auto">
          <a:xfrm>
            <a:off x="6202837" y="3852000"/>
            <a:ext cx="2538000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Title Red">
    <p:bg>
      <p:bgPr shadeToTitle="0">
        <a:solidFill>
          <a:schemeClr val="accent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/>
              <a:t>Add Subtitle</a:t>
            </a:r>
            <a:endParaRPr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Author</a:t>
            </a:r>
            <a:endParaRPr/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Location, DD Month YYYY</a:t>
            </a:r>
            <a:endParaRPr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631137" y="358671"/>
            <a:ext cx="1773820" cy="7300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Twelve captioned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93A1D8F-7254-47BE-92B2-DBF08CE55EEF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10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367213" y="1449389"/>
            <a:ext cx="1620837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4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9874248" y="1449389"/>
            <a:ext cx="1622425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695326" y="1449389"/>
            <a:ext cx="1620838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6" name="Bildplatzhalter 4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367212" y="3851999"/>
            <a:ext cx="1620837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7" name="Bildplatzhalter 4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8040688" y="3852000"/>
            <a:ext cx="1619250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8" name="Bildplatzhalter 4"/>
          <p:cNvSpPr>
            <a:spLocks noGrp="1"/>
          </p:cNvSpPr>
          <p:nvPr>
            <p:ph type="pic" sz="quarter" idx="20" hasCustomPrompt="1"/>
          </p:nvPr>
        </p:nvSpPr>
        <p:spPr bwMode="auto">
          <a:xfrm>
            <a:off x="695326" y="3851999"/>
            <a:ext cx="1620838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21" hasCustomPrompt="1"/>
          </p:nvPr>
        </p:nvSpPr>
        <p:spPr bwMode="auto"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1" name="Textplatzhalter 19"/>
          <p:cNvSpPr>
            <a:spLocks noGrp="1"/>
          </p:cNvSpPr>
          <p:nvPr>
            <p:ph type="body" sz="quarter" idx="22" hasCustomPrompt="1"/>
          </p:nvPr>
        </p:nvSpPr>
        <p:spPr bwMode="auto"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2" name="Textplatzhalter 19"/>
          <p:cNvSpPr>
            <a:spLocks noGrp="1"/>
          </p:cNvSpPr>
          <p:nvPr>
            <p:ph type="body" sz="quarter" idx="23" hasCustomPrompt="1"/>
          </p:nvPr>
        </p:nvSpPr>
        <p:spPr bwMode="auto"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3" name="Textplatzhalter 19"/>
          <p:cNvSpPr>
            <a:spLocks noGrp="1"/>
          </p:cNvSpPr>
          <p:nvPr>
            <p:ph type="body" sz="quarter" idx="24" hasCustomPrompt="1"/>
          </p:nvPr>
        </p:nvSpPr>
        <p:spPr bwMode="auto"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4" name="Textplatzhalter 19"/>
          <p:cNvSpPr>
            <a:spLocks noGrp="1"/>
          </p:cNvSpPr>
          <p:nvPr>
            <p:ph type="body" sz="quarter" idx="25" hasCustomPrompt="1"/>
          </p:nvPr>
        </p:nvSpPr>
        <p:spPr bwMode="auto"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5" name="Textplatzhalter 19"/>
          <p:cNvSpPr>
            <a:spLocks noGrp="1"/>
          </p:cNvSpPr>
          <p:nvPr>
            <p:ph type="body" sz="quarter" idx="26" hasCustomPrompt="1"/>
          </p:nvPr>
        </p:nvSpPr>
        <p:spPr bwMode="auto">
          <a:xfrm>
            <a:off x="9875092" y="3204724"/>
            <a:ext cx="1623170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3" name="Bildplatzhalter 4"/>
          <p:cNvSpPr>
            <a:spLocks noGrp="1"/>
          </p:cNvSpPr>
          <p:nvPr>
            <p:ph type="pic" sz="quarter" idx="27" hasCustomPrompt="1"/>
          </p:nvPr>
        </p:nvSpPr>
        <p:spPr bwMode="auto">
          <a:xfrm>
            <a:off x="2532062" y="1449389"/>
            <a:ext cx="1620838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7" name="Textplatzhalter 19"/>
          <p:cNvSpPr>
            <a:spLocks noGrp="1"/>
          </p:cNvSpPr>
          <p:nvPr>
            <p:ph type="body" sz="quarter" idx="28" hasCustomPrompt="1"/>
          </p:nvPr>
        </p:nvSpPr>
        <p:spPr bwMode="auto"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9" name="Bildplatzhalter 4"/>
          <p:cNvSpPr>
            <a:spLocks noGrp="1"/>
          </p:cNvSpPr>
          <p:nvPr>
            <p:ph type="pic" sz="quarter" idx="29" hasCustomPrompt="1"/>
          </p:nvPr>
        </p:nvSpPr>
        <p:spPr bwMode="auto">
          <a:xfrm>
            <a:off x="6202363" y="1449389"/>
            <a:ext cx="1622425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30" hasCustomPrompt="1"/>
          </p:nvPr>
        </p:nvSpPr>
        <p:spPr bwMode="auto"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12" name="Bildplatzhalter 4"/>
          <p:cNvSpPr>
            <a:spLocks noGrp="1"/>
          </p:cNvSpPr>
          <p:nvPr>
            <p:ph type="pic" sz="quarter" idx="31" hasCustomPrompt="1"/>
          </p:nvPr>
        </p:nvSpPr>
        <p:spPr bwMode="auto">
          <a:xfrm>
            <a:off x="8040688" y="1449389"/>
            <a:ext cx="1619250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3" name="Textplatzhalter 19"/>
          <p:cNvSpPr>
            <a:spLocks noGrp="1"/>
          </p:cNvSpPr>
          <p:nvPr>
            <p:ph type="body" sz="quarter" idx="32" hasCustomPrompt="1"/>
          </p:nvPr>
        </p:nvSpPr>
        <p:spPr bwMode="auto"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19" name="Bildplatzhalter 4"/>
          <p:cNvSpPr>
            <a:spLocks noGrp="1"/>
          </p:cNvSpPr>
          <p:nvPr>
            <p:ph type="pic" sz="quarter" idx="33" hasCustomPrompt="1"/>
          </p:nvPr>
        </p:nvSpPr>
        <p:spPr bwMode="auto">
          <a:xfrm>
            <a:off x="2532062" y="3851999"/>
            <a:ext cx="1620838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26" name="Textplatzhalter 19"/>
          <p:cNvSpPr>
            <a:spLocks noGrp="1"/>
          </p:cNvSpPr>
          <p:nvPr>
            <p:ph type="body" sz="quarter" idx="34" hasCustomPrompt="1"/>
          </p:nvPr>
        </p:nvSpPr>
        <p:spPr bwMode="auto"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7" name="Bildplatzhalter 4"/>
          <p:cNvSpPr>
            <a:spLocks noGrp="1"/>
          </p:cNvSpPr>
          <p:nvPr>
            <p:ph type="pic" sz="quarter" idx="35" hasCustomPrompt="1"/>
          </p:nvPr>
        </p:nvSpPr>
        <p:spPr bwMode="auto">
          <a:xfrm>
            <a:off x="6203950" y="3851999"/>
            <a:ext cx="1620837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28" name="Textplatzhalter 19"/>
          <p:cNvSpPr>
            <a:spLocks noGrp="1"/>
          </p:cNvSpPr>
          <p:nvPr>
            <p:ph type="body" sz="quarter" idx="36" hasCustomPrompt="1"/>
          </p:nvPr>
        </p:nvSpPr>
        <p:spPr bwMode="auto"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9" name="Bildplatzhalter 4"/>
          <p:cNvSpPr>
            <a:spLocks noGrp="1"/>
          </p:cNvSpPr>
          <p:nvPr>
            <p:ph type="pic" sz="quarter" idx="37" hasCustomPrompt="1"/>
          </p:nvPr>
        </p:nvSpPr>
        <p:spPr bwMode="auto">
          <a:xfrm>
            <a:off x="9873502" y="3852000"/>
            <a:ext cx="1623170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30" name="Textplatzhalter 19"/>
          <p:cNvSpPr>
            <a:spLocks noGrp="1"/>
          </p:cNvSpPr>
          <p:nvPr>
            <p:ph type="body" sz="quarter" idx="38" hasCustomPrompt="1"/>
          </p:nvPr>
        </p:nvSpPr>
        <p:spPr bwMode="auto"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Full sized Im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4439548-6E31-475E-9523-67EEEB11B520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858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Two full sized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8995CE6-B1C1-4A01-9B59-7F69D83EEB48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8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6203948" y="0"/>
            <a:ext cx="5988052" cy="6857999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5988050" cy="6858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Only" userDrawn="1">
  <p:cSld name="Title only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0C1A95A-0331-42E2-B52D-EB8D369B2C5F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blank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9167066-FCF1-45A3-9A8A-400034F861F3}" type="datetime1">
              <a:rPr lang="de-CH"/>
              <a:t>12.01.2026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1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341746" y="365126"/>
            <a:ext cx="11536218" cy="623166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5" name="Espace réservé du texte 2"/>
          <p:cNvSpPr>
            <a:spLocks noGrp="1"/>
          </p:cNvSpPr>
          <p:nvPr>
            <p:ph idx="1"/>
          </p:nvPr>
        </p:nvSpPr>
        <p:spPr bwMode="auto">
          <a:xfrm>
            <a:off x="341746" y="1302327"/>
            <a:ext cx="11536218" cy="48746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pic>
        <p:nvPicPr>
          <p:cNvPr id="2" name="Imag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55379" y="6214822"/>
            <a:ext cx="1986069" cy="5623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Title Image Red">
    <p:bg>
      <p:bgPr shadeToTitle="0">
        <a:solidFill>
          <a:schemeClr val="accent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 userDrawn="1"/>
        </p:nvSpPr>
        <p:spPr bwMode="auto">
          <a:xfrm>
            <a:off x="0" y="0"/>
            <a:ext cx="12192000" cy="50498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/>
              <a:t>Add Subtitle</a:t>
            </a:r>
            <a:endParaRPr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Author</a:t>
            </a:r>
            <a:endParaRPr/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Location, DD Month YYYY</a:t>
            </a:r>
            <a:endParaRPr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6203948" y="549275"/>
            <a:ext cx="5076827" cy="5436009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Title Image Blue">
    <p:bg>
      <p:bgPr shadeToTitle="0">
        <a:solidFill>
          <a:schemeClr val="accen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 userDrawn="1"/>
        </p:nvSpPr>
        <p:spPr bwMode="auto">
          <a:xfrm>
            <a:off x="0" y="0"/>
            <a:ext cx="12192000" cy="50498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/>
              <a:t>Add Subtitle</a:t>
            </a:r>
            <a:endParaRPr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Author</a:t>
            </a:r>
            <a:endParaRPr/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Location, DD Month YYYY</a:t>
            </a:r>
            <a:endParaRPr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6203948" y="549275"/>
            <a:ext cx="5076827" cy="5436009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Title Image Green">
    <p:bg>
      <p:bgPr shadeToTitle="0">
        <a:solidFill>
          <a:schemeClr val="accent2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 userDrawn="1"/>
        </p:nvSpPr>
        <p:spPr bwMode="auto">
          <a:xfrm>
            <a:off x="0" y="0"/>
            <a:ext cx="12192000" cy="50498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/>
              <a:t>Add Subtitle</a:t>
            </a:r>
            <a:endParaRPr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Author</a:t>
            </a:r>
            <a:endParaRPr/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Location, DD Month YYYY</a:t>
            </a:r>
            <a:endParaRPr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6203948" y="549275"/>
            <a:ext cx="5076827" cy="5436009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Title Image Pink">
    <p:bg>
      <p:bgPr shadeToTitle="0">
        <a:solidFill>
          <a:schemeClr val="accent6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 userDrawn="1"/>
        </p:nvSpPr>
        <p:spPr bwMode="auto">
          <a:xfrm>
            <a:off x="0" y="0"/>
            <a:ext cx="12192000" cy="50498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/>
              <a:t>Add Subtitle</a:t>
            </a:r>
            <a:endParaRPr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Author</a:t>
            </a:r>
            <a:endParaRPr/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Location, DD Month YYYY</a:t>
            </a:r>
            <a:endParaRPr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6203948" y="549275"/>
            <a:ext cx="5076827" cy="5436009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Section Heading Blue">
    <p:bg>
      <p:bgPr shadeToTitle="0">
        <a:solidFill>
          <a:schemeClr val="accen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E280026-4D3D-4BB6-870B-30FF1976DEAA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GB"/>
              <a:t>Section Heading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0615134" y="305378"/>
            <a:ext cx="881465" cy="36279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Section Heading Red">
    <p:bg>
      <p:bgPr shadeToTitle="0">
        <a:solidFill>
          <a:schemeClr val="accent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B1A1C21-6E2E-43CB-A499-6F26BA3D2867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GB"/>
              <a:t>Section Heading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0615134" y="305378"/>
            <a:ext cx="881465" cy="36279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theme" Target="../theme/theme1.xml"/><Relationship Id="rId3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auto"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auto"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F261762-898A-474B-BAD7-AB4911CF5591}" type="datetime1">
              <a:rPr lang="de-CH"/>
              <a:t>12.01.2026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37"/>
          <a:stretch/>
        </p:blipFill>
        <p:spPr bwMode="auto">
          <a:xfrm>
            <a:off x="10615133" y="305378"/>
            <a:ext cx="881467" cy="3627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</p:sldLayoutIdLst>
  <p:hf dt="1" ftr="1" hdr="0" sldNum="1"/>
  <p:txStyles>
    <p:titleStyle>
      <a:lvl1pPr algn="l" defTabSz="914400">
        <a:lnSpc>
          <a:spcPct val="100000"/>
        </a:lnSpc>
        <a:spcBef>
          <a:spcPts val="0"/>
        </a:spcBef>
        <a:buNone/>
        <a:defRPr sz="2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100000"/>
        </a:lnSpc>
        <a:spcBef>
          <a:spcPts val="600"/>
        </a:spcBef>
        <a:buFont typeface="+mj-lt"/>
        <a:buNone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>
        <a:lnSpc>
          <a:spcPct val="100000"/>
        </a:lnSpc>
        <a:spcBef>
          <a:spcPts val="600"/>
        </a:spcBef>
        <a:buFont typeface="Aptos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>
        <a:lnSpc>
          <a:spcPct val="100000"/>
        </a:lnSpc>
        <a:spcBef>
          <a:spcPts val="600"/>
        </a:spcBef>
        <a:buFont typeface="Aptos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>
        <a:lnSpc>
          <a:spcPct val="100000"/>
        </a:lnSpc>
        <a:spcBef>
          <a:spcPts val="400"/>
        </a:spcBef>
        <a:buFont typeface="Aptos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>
        <a:lnSpc>
          <a:spcPct val="100000"/>
        </a:lnSpc>
        <a:spcBef>
          <a:spcPts val="400"/>
        </a:spcBef>
        <a:buFont typeface="Aptos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Relationship Id="rId4" Type="http://schemas.openxmlformats.org/officeDocument/2006/relationships/image" Target="../media/image8.emf"/><Relationship Id="rId5" Type="http://schemas.openxmlformats.org/officeDocument/2006/relationships/image" Target="../media/image9.png"/><Relationship Id="rId6" Type="http://schemas.openxmlformats.org/officeDocument/2006/relationships/image" Target="../media/image10.jpg"/><Relationship Id="rId7" Type="http://schemas.openxmlformats.org/officeDocument/2006/relationships/image" Target="../media/image11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34.jpg"/><Relationship Id="rId5" Type="http://schemas.openxmlformats.org/officeDocument/2006/relationships/image" Target="../media/image35.jpg"/><Relationship Id="rId6" Type="http://schemas.openxmlformats.org/officeDocument/2006/relationships/image" Target="../media/image8.emf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6.jpg"/><Relationship Id="rId4" Type="http://schemas.openxmlformats.org/officeDocument/2006/relationships/image" Target="../media/image7.png"/><Relationship Id="rId5" Type="http://schemas.openxmlformats.org/officeDocument/2006/relationships/image" Target="../media/image8.emf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7.png"/><Relationship Id="rId4" Type="http://schemas.openxmlformats.org/officeDocument/2006/relationships/image" Target="../media/image8.emf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7.png"/><Relationship Id="rId4" Type="http://schemas.openxmlformats.org/officeDocument/2006/relationships/image" Target="../media/image8.emf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7.png"/><Relationship Id="rId4" Type="http://schemas.openxmlformats.org/officeDocument/2006/relationships/image" Target="../media/image8.emf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7.png"/><Relationship Id="rId4" Type="http://schemas.openxmlformats.org/officeDocument/2006/relationships/image" Target="../media/image8.emf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8.png"/><Relationship Id="rId4" Type="http://schemas.openxmlformats.org/officeDocument/2006/relationships/image" Target="../media/image8.emf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9" Type="http://schemas.openxmlformats.org/officeDocument/2006/relationships/image" Target="../media/image8.emf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7" Type="http://schemas.openxmlformats.org/officeDocument/2006/relationships/image" Target="../media/image48.png"/><Relationship Id="rId8" Type="http://schemas.openxmlformats.org/officeDocument/2006/relationships/image" Target="../media/image49.png"/><Relationship Id="rId9" Type="http://schemas.openxmlformats.org/officeDocument/2006/relationships/image" Target="../media/image50.png"/><Relationship Id="rId10" Type="http://schemas.openxmlformats.org/officeDocument/2006/relationships/image" Target="../media/image51.png"/><Relationship Id="rId11" Type="http://schemas.openxmlformats.org/officeDocument/2006/relationships/image" Target="../media/image8.emf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8.emf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12.png"/><Relationship Id="rId5" Type="http://schemas.openxmlformats.org/officeDocument/2006/relationships/image" Target="../media/image13.jpg"/><Relationship Id="rId6" Type="http://schemas.openxmlformats.org/officeDocument/2006/relationships/image" Target="../media/image14.jpg"/><Relationship Id="rId7" Type="http://schemas.openxmlformats.org/officeDocument/2006/relationships/image" Target="../media/image8.emf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.png"/><Relationship Id="rId4" Type="http://schemas.openxmlformats.org/officeDocument/2006/relationships/image" Target="../media/image54.jpg"/><Relationship Id="rId5" Type="http://schemas.openxmlformats.org/officeDocument/2006/relationships/image" Target="../media/image55.jpg"/><Relationship Id="rId6" Type="http://schemas.openxmlformats.org/officeDocument/2006/relationships/image" Target="../media/image8.emf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6" Type="http://schemas.openxmlformats.org/officeDocument/2006/relationships/image" Target="../media/image8.emf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8.emf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Relationship Id="rId3" Type="http://schemas.openxmlformats.org/officeDocument/2006/relationships/chart" Target="../charts/chart1.xml" 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7.png"/><Relationship Id="rId8" Type="http://schemas.openxmlformats.org/officeDocument/2006/relationships/image" Target="../media/image8.emf"/><Relationship Id="rId9" Type="http://schemas.openxmlformats.org/officeDocument/2006/relationships/image" Target="../media/image1.emf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7.png"/><Relationship Id="rId4" Type="http://schemas.openxmlformats.org/officeDocument/2006/relationships/image" Target="../media/image8.emf"/><Relationship Id="rId5" Type="http://schemas.openxmlformats.org/officeDocument/2006/relationships/image" Target="../media/image1.emf"/><Relationship Id="rId6" Type="http://schemas.openxmlformats.org/officeDocument/2006/relationships/image" Target="../media/image62.png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63.png"/><Relationship Id="rId4" Type="http://schemas.openxmlformats.org/officeDocument/2006/relationships/image" Target="../media/image7.png"/><Relationship Id="rId5" Type="http://schemas.openxmlformats.org/officeDocument/2006/relationships/image" Target="../media/image8.emf"/><Relationship Id="rId6" Type="http://schemas.openxmlformats.org/officeDocument/2006/relationships/image" Target="../media/image1.emf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64.png"/></Relationships>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65.png"/><Relationship Id="rId4" Type="http://schemas.openxmlformats.org/officeDocument/2006/relationships/image" Target="../media/image66.png"/></Relationships>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67.png"/></Relationships>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68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8.emf"/></Relationships>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71.png"/><Relationship Id="rId6" Type="http://schemas.openxmlformats.org/officeDocument/2006/relationships/image" Target="../media/image72.jpg"/></Relationships>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73.png"/><Relationship Id="rId4" Type="http://schemas.openxmlformats.org/officeDocument/2006/relationships/image" Target="../media/image74.png"/></Relationships>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78.png"/><Relationship Id="rId7" Type="http://schemas.openxmlformats.org/officeDocument/2006/relationships/image" Target="../media/image79.png"/><Relationship Id="rId8" Type="http://schemas.openxmlformats.org/officeDocument/2006/relationships/image" Target="../media/image80.png"/><Relationship Id="rId9" Type="http://schemas.openxmlformats.org/officeDocument/2006/relationships/image" Target="../media/image81.png"/><Relationship Id="rId10" Type="http://schemas.openxmlformats.org/officeDocument/2006/relationships/image" Target="../media/image82.png"/><Relationship Id="rId11" Type="http://schemas.openxmlformats.org/officeDocument/2006/relationships/image" Target="../media/image83.png"/><Relationship Id="rId12" Type="http://schemas.openxmlformats.org/officeDocument/2006/relationships/image" Target="../media/image84.png"/><Relationship Id="rId13" Type="http://schemas.openxmlformats.org/officeDocument/2006/relationships/image" Target="../media/image85.png"/><Relationship Id="rId14" Type="http://schemas.openxmlformats.org/officeDocument/2006/relationships/image" Target="../media/image86.png"/><Relationship Id="rId15" Type="http://schemas.openxmlformats.org/officeDocument/2006/relationships/image" Target="../media/image87.png"/><Relationship Id="rId16" Type="http://schemas.openxmlformats.org/officeDocument/2006/relationships/image" Target="../media/image88.png"/></Relationships>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89.png"/><Relationship Id="rId4" Type="http://schemas.openxmlformats.org/officeDocument/2006/relationships/image" Target="../media/image90.png"/></Relationships>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91.png"/><Relationship Id="rId4" Type="http://schemas.openxmlformats.org/officeDocument/2006/relationships/image" Target="../media/image92.png"/><Relationship Id="rId5" Type="http://schemas.openxmlformats.org/officeDocument/2006/relationships/image" Target="../media/image3.emf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hyperlink" Target="http://www.proton-therapy.org/pr10.htm" TargetMode="External"/><Relationship Id="rId5" Type="http://schemas.openxmlformats.org/officeDocument/2006/relationships/image" Target="../media/image15.gif"/><Relationship Id="rId6" Type="http://schemas.openxmlformats.org/officeDocument/2006/relationships/image" Target="../media/image8.emf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jpg"/><Relationship Id="rId4" Type="http://schemas.openxmlformats.org/officeDocument/2006/relationships/image" Target="../media/image17.jpg"/><Relationship Id="rId5" Type="http://schemas.openxmlformats.org/officeDocument/2006/relationships/image" Target="../media/image18.jpg"/><Relationship Id="rId6" Type="http://schemas.openxmlformats.org/officeDocument/2006/relationships/image" Target="../media/image7.png"/><Relationship Id="rId7" Type="http://schemas.openxmlformats.org/officeDocument/2006/relationships/image" Target="../media/image8.emf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8.emf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3.jpg"/><Relationship Id="rId4" Type="http://schemas.openxmlformats.org/officeDocument/2006/relationships/image" Target="../media/image24.jpg"/><Relationship Id="rId5" Type="http://schemas.openxmlformats.org/officeDocument/2006/relationships/image" Target="../media/image25.jpg"/><Relationship Id="rId6" Type="http://schemas.openxmlformats.org/officeDocument/2006/relationships/image" Target="../media/image7.png"/><Relationship Id="rId7" Type="http://schemas.openxmlformats.org/officeDocument/2006/relationships/image" Target="../media/image8.emf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26.jpg"/><Relationship Id="rId5" Type="http://schemas.openxmlformats.org/officeDocument/2006/relationships/image" Target="../media/image27.jpg"/><Relationship Id="rId6" Type="http://schemas.openxmlformats.org/officeDocument/2006/relationships/image" Target="../media/image28.jpg"/><Relationship Id="rId7" Type="http://schemas.openxmlformats.org/officeDocument/2006/relationships/image" Target="../media/image29.jpg"/><Relationship Id="rId8" Type="http://schemas.openxmlformats.org/officeDocument/2006/relationships/image" Target="../media/image30.jpg"/><Relationship Id="rId9" Type="http://schemas.openxmlformats.org/officeDocument/2006/relationships/image" Target="../media/image31.jpg"/><Relationship Id="rId10" Type="http://schemas.openxmlformats.org/officeDocument/2006/relationships/image" Target="../media/image8.emf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32.jpg"/><Relationship Id="rId5" Type="http://schemas.openxmlformats.org/officeDocument/2006/relationships/image" Target="../media/image33.jpg"/><Relationship Id="rId6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1</a:t>
            </a:fld>
            <a:endParaRPr lang="en-GB"/>
          </a:p>
        </p:txBody>
      </p:sp>
      <p:sp>
        <p:nvSpPr>
          <p:cNvPr id="7" name="Titel 3"/>
          <p:cNvSpPr txBox="1"/>
          <p:nvPr/>
        </p:nvSpPr>
        <p:spPr bwMode="auto">
          <a:xfrm>
            <a:off x="1" y="4069844"/>
            <a:ext cx="12192000" cy="1015663"/>
          </a:xfrm>
          <a:prstGeom prst="rect">
            <a:avLst/>
          </a:prstGeom>
          <a:effectLst/>
        </p:spPr>
        <p:txBody>
          <a:bodyPr>
            <a:spAutoFit/>
          </a:bodyPr>
          <a:lstStyle>
            <a:lvl1pPr algn="l" defTabSz="914400">
              <a:lnSpc>
                <a:spcPct val="100000"/>
              </a:lnSpc>
              <a:spcBef>
                <a:spcPts val="0"/>
              </a:spcBef>
              <a:buNone/>
              <a:defRPr sz="2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fr-CH" sz="3200">
                <a:latin typeface="+mn-lt"/>
                <a:ea typeface="ヒラギノ角ゴ Pro W3"/>
                <a:cs typeface="Arial Narrow"/>
              </a:rPr>
              <a:t>A short </a:t>
            </a:r>
            <a:r>
              <a:rPr lang="fr-CH" sz="3200">
                <a:latin typeface="+mn-lt"/>
                <a:ea typeface="ヒラギノ角ゴ Pro W3"/>
                <a:cs typeface="Arial Narrow"/>
              </a:rPr>
              <a:t>historical</a:t>
            </a:r>
            <a:r>
              <a:rPr lang="fr-CH" sz="3200">
                <a:latin typeface="+mn-lt"/>
                <a:ea typeface="ヒラギノ角ゴ Pro W3"/>
                <a:cs typeface="Arial Narrow"/>
              </a:rPr>
              <a:t> </a:t>
            </a:r>
            <a:r>
              <a:rPr lang="fr-CH" sz="3200">
                <a:latin typeface="+mn-lt"/>
                <a:ea typeface="ヒラギノ角ゴ Pro W3"/>
                <a:cs typeface="Arial Narrow"/>
              </a:rPr>
              <a:t>overview</a:t>
            </a:r>
            <a:r>
              <a:rPr lang="fr-CH" sz="3200">
                <a:latin typeface="+mn-lt"/>
                <a:ea typeface="ヒラギノ角ゴ Pro W3"/>
                <a:cs typeface="Arial Narrow"/>
              </a:rPr>
              <a:t> of Proton </a:t>
            </a:r>
            <a:r>
              <a:rPr lang="fr-CH" sz="3200">
                <a:latin typeface="+mn-lt"/>
                <a:ea typeface="ヒラギノ角ゴ Pro W3"/>
                <a:cs typeface="Arial Narrow"/>
              </a:rPr>
              <a:t>Therapy</a:t>
            </a:r>
            <a:endParaRPr lang="fr-CH" sz="3200">
              <a:latin typeface="+mn-lt"/>
              <a:ea typeface="ヒラギノ角ゴ Pro W3"/>
              <a:cs typeface="Arial Narrow"/>
            </a:endParaRPr>
          </a:p>
          <a:p>
            <a:pPr algn="ctr">
              <a:defRPr/>
            </a:pPr>
            <a:r>
              <a:rPr lang="en-US" sz="2800">
                <a:latin typeface="+mn-lt"/>
              </a:rPr>
              <a:t>PSI Winter School</a:t>
            </a:r>
            <a:endParaRPr lang="de-DE" sz="3200">
              <a:solidFill>
                <a:srgbClr val="FFC000"/>
              </a:solidFill>
              <a:latin typeface="+mn-lt"/>
              <a:ea typeface="ヒラギノ角ゴ Pro W3"/>
              <a:cs typeface="Arial Narrow"/>
            </a:endParaRPr>
          </a:p>
        </p:txBody>
      </p:sp>
      <p:sp>
        <p:nvSpPr>
          <p:cNvPr id="8" name="Titel 3"/>
          <p:cNvSpPr/>
          <p:nvPr/>
        </p:nvSpPr>
        <p:spPr bwMode="auto">
          <a:xfrm>
            <a:off x="3287688" y="5049019"/>
            <a:ext cx="69151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de-DE" sz="2300">
              <a:latin typeface="Arial Narrow"/>
            </a:endParaRPr>
          </a:p>
        </p:txBody>
      </p:sp>
      <p:pic>
        <p:nvPicPr>
          <p:cNvPr id="9" name="Bild 20" descr="Beschreibung: Beschreibung: Beschreibung: uzh_logo_d_pos_grau_1mm"/>
          <p:cNvPicPr/>
          <p:nvPr/>
        </p:nvPicPr>
        <p:blipFill>
          <a:blip r:embed="rId3"/>
          <a:stretch/>
        </p:blipFill>
        <p:spPr bwMode="auto">
          <a:xfrm>
            <a:off x="6302793" y="5372518"/>
            <a:ext cx="1493520" cy="538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8"/>
          <p:cNvPicPr/>
          <p:nvPr/>
        </p:nvPicPr>
        <p:blipFill>
          <a:blip r:embed="rId4"/>
          <a:stretch/>
        </p:blipFill>
        <p:spPr bwMode="auto">
          <a:xfrm>
            <a:off x="3277050" y="5300912"/>
            <a:ext cx="850900" cy="638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9"/>
          <p:cNvPicPr/>
          <p:nvPr/>
        </p:nvPicPr>
        <p:blipFill>
          <a:blip r:embed="rId5"/>
          <a:stretch/>
        </p:blipFill>
        <p:spPr bwMode="auto">
          <a:xfrm>
            <a:off x="8274888" y="5455823"/>
            <a:ext cx="1493520" cy="420732"/>
          </a:xfrm>
          <a:prstGeom prst="rect">
            <a:avLst/>
          </a:prstGeom>
        </p:spPr>
      </p:pic>
      <p:pic>
        <p:nvPicPr>
          <p:cNvPr id="12" name="Picture 11" descr="C:\Users\weber_d\AppData\Local\Microsoft\Windows\Temporary Internet Files\Content.Outlook\20BBS9AL\2015_Inselspital_cmyk.jpg"/>
          <p:cNvPicPr/>
          <p:nvPr/>
        </p:nvPicPr>
        <p:blipFill>
          <a:blip r:embed="rId6"/>
          <a:stretch/>
        </p:blipFill>
        <p:spPr bwMode="auto">
          <a:xfrm>
            <a:off x="4358577" y="5218033"/>
            <a:ext cx="1551901" cy="824443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Untertitel 4"/>
          <p:cNvSpPr/>
          <p:nvPr/>
        </p:nvSpPr>
        <p:spPr bwMode="auto">
          <a:xfrm>
            <a:off x="1614487" y="3308708"/>
            <a:ext cx="8963026" cy="652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defRPr/>
            </a:pPr>
            <a:r>
              <a:rPr lang="de-DE" b="1"/>
              <a:t>Paul Scherrer Institute PSI</a:t>
            </a:r>
            <a:br>
              <a:rPr lang="de-DE" b="1"/>
            </a:br>
            <a:r>
              <a:rPr lang="de-DE" b="1"/>
              <a:t>Prof. Dr. med. </a:t>
            </a:r>
            <a:r>
              <a:rPr lang="en-US" b="1"/>
              <a:t>Damien Charles Weber</a:t>
            </a:r>
            <a:endParaRPr/>
          </a:p>
        </p:txBody>
      </p:sp>
      <p:pic>
        <p:nvPicPr>
          <p:cNvPr id="2" name="Picture 20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915661" y="593022"/>
            <a:ext cx="9297104" cy="171119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5192617" y="2439319"/>
            <a:ext cx="16658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en-US" sz="5400" b="0" cap="none" spc="0">
                <a:ln w="0"/>
                <a:solidFill>
                  <a:schemeClr val="accent1"/>
                </a:solidFill>
              </a:rPr>
              <a:t>2026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10</a:t>
            </a:fld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Clinical Concept and </a:t>
            </a:r>
            <a:r>
              <a:rPr lang="de-DE"/>
              <a:t>History</a:t>
            </a:r>
            <a:r>
              <a:rPr lang="de-DE"/>
              <a:t> </a:t>
            </a:r>
            <a:r>
              <a:rPr lang="de-DE"/>
              <a:t>of</a:t>
            </a:r>
            <a:r>
              <a:rPr lang="de-DE"/>
              <a:t> Protons </a:t>
            </a:r>
            <a:br>
              <a:rPr lang="de-DE"/>
            </a:br>
            <a:r>
              <a:rPr lang="de-DE"/>
              <a:t>(1954 – </a:t>
            </a:r>
            <a:r>
              <a:rPr lang="de-DE"/>
              <a:t>ongoing</a:t>
            </a:r>
            <a:r>
              <a:rPr lang="de-DE"/>
              <a:t>)</a:t>
            </a:r>
            <a:br>
              <a:rPr lang="de-DE"/>
            </a:br>
            <a:endParaRPr lang="de-DE"/>
          </a:p>
        </p:txBody>
      </p:sp>
      <p:pic>
        <p:nvPicPr>
          <p:cNvPr id="7" name="Bild 20" descr="Beschreibung: Beschreibung: Beschreibung: uzh_logo_d_pos_grau_1mm"/>
          <p:cNvPicPr/>
          <p:nvPr/>
        </p:nvPicPr>
        <p:blipFill>
          <a:blip r:embed="rId3"/>
          <a:stretch/>
        </p:blipFill>
        <p:spPr bwMode="auto">
          <a:xfrm>
            <a:off x="8956675" y="299131"/>
            <a:ext cx="1187624" cy="449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AUT_0959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6024687" y="2636637"/>
            <a:ext cx="4398962" cy="3240087"/>
          </a:xfrm>
          <a:prstGeom prst="rect">
            <a:avLst/>
          </a:prstGeom>
          <a:noFill/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5985000" y="2862061"/>
            <a:ext cx="2225675" cy="8255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/>
              </a:defRPr>
            </a:lvl5pPr>
            <a:lvl6pPr marL="2743200" defTabSz="7620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6pPr>
            <a:lvl7pPr marL="3200400" defTabSz="7620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7pPr>
            <a:lvl8pPr marL="3657600" defTabSz="7620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8pPr>
            <a:lvl9pPr marL="4114800" defTabSz="7620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9pPr>
          </a:lstStyle>
          <a:p>
            <a:pPr algn="ctr">
              <a:defRPr/>
            </a:pPr>
            <a:r>
              <a:rPr lang="el-GR" sz="1600">
                <a:solidFill>
                  <a:srgbClr val="FFFF00"/>
                </a:solidFill>
                <a:latin typeface="+mn-lt"/>
                <a:cs typeface="Arial"/>
              </a:rPr>
              <a:t>α</a:t>
            </a:r>
            <a:r>
              <a:rPr lang="en-US" sz="1600">
                <a:solidFill>
                  <a:srgbClr val="FFFF00"/>
                </a:solidFill>
                <a:latin typeface="+mn-lt"/>
              </a:rPr>
              <a:t>+</a:t>
            </a:r>
            <a:r>
              <a:rPr lang="el-GR" sz="1600">
                <a:solidFill>
                  <a:srgbClr val="FFFF00"/>
                </a:solidFill>
                <a:latin typeface="+mn-lt"/>
                <a:cs typeface="Arial"/>
              </a:rPr>
              <a:t>β</a:t>
            </a:r>
            <a:r>
              <a:rPr lang="en-US" sz="1600">
                <a:solidFill>
                  <a:srgbClr val="FFFF00"/>
                </a:solidFill>
                <a:latin typeface="+mn-lt"/>
              </a:rPr>
              <a:t> rotation for</a:t>
            </a:r>
            <a:br>
              <a:rPr lang="en-US" sz="1600">
                <a:solidFill>
                  <a:srgbClr val="FFFF00"/>
                </a:solidFill>
                <a:latin typeface="+mn-lt"/>
              </a:rPr>
            </a:br>
            <a:r>
              <a:rPr lang="en-US" sz="1600">
                <a:solidFill>
                  <a:srgbClr val="FFFF00"/>
                </a:solidFill>
                <a:latin typeface="+mn-lt"/>
              </a:rPr>
              <a:t>cranial/intracranial and</a:t>
            </a:r>
            <a:br>
              <a:rPr lang="en-US" sz="1600">
                <a:solidFill>
                  <a:srgbClr val="FFFF00"/>
                </a:solidFill>
                <a:latin typeface="+mn-lt"/>
              </a:rPr>
            </a:br>
            <a:r>
              <a:rPr lang="en-US" sz="1600">
                <a:solidFill>
                  <a:srgbClr val="FFFF00"/>
                </a:solidFill>
                <a:latin typeface="+mn-lt"/>
              </a:rPr>
              <a:t>c-spine treatments</a:t>
            </a:r>
            <a:endParaRPr/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 flipV="1">
            <a:off x="8336088" y="4051098"/>
            <a:ext cx="7937" cy="127635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CH"/>
          </a:p>
        </p:txBody>
      </p:sp>
      <p:sp>
        <p:nvSpPr>
          <p:cNvPr id="11" name="Oval 5"/>
          <p:cNvSpPr>
            <a:spLocks noChangeArrowheads="1"/>
          </p:cNvSpPr>
          <p:nvPr/>
        </p:nvSpPr>
        <p:spPr bwMode="auto">
          <a:xfrm>
            <a:off x="8001125" y="4900411"/>
            <a:ext cx="658813" cy="227012"/>
          </a:xfrm>
          <a:prstGeom prst="ellips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CH"/>
          </a:p>
        </p:txBody>
      </p:sp>
      <p:pic>
        <p:nvPicPr>
          <p:cNvPr id="12" name="Picture 6" descr="F198068_06"/>
          <p:cNvPicPr>
            <a:picLocks noChangeAspect="1" noChangeArrowheads="1"/>
          </p:cNvPicPr>
          <p:nvPr/>
        </p:nvPicPr>
        <p:blipFill>
          <a:blip r:embed="rId5"/>
          <a:srcRect l="1025" t="4699" r="313" b="8557"/>
          <a:stretch/>
        </p:blipFill>
        <p:spPr bwMode="auto">
          <a:xfrm>
            <a:off x="1703512" y="2636637"/>
            <a:ext cx="3816350" cy="3240087"/>
          </a:xfrm>
          <a:prstGeom prst="rect">
            <a:avLst/>
          </a:prstGeom>
          <a:noFill/>
        </p:spPr>
      </p:pic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2428999" y="3073199"/>
            <a:ext cx="2209800" cy="58102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/>
              </a:defRPr>
            </a:lvl5pPr>
            <a:lvl6pPr marL="2743200" defTabSz="7620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6pPr>
            <a:lvl7pPr marL="3200400" defTabSz="7620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7pPr>
            <a:lvl8pPr marL="3657600" defTabSz="7620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8pPr>
            <a:lvl9pPr marL="4114800" defTabSz="7620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9pPr>
          </a:lstStyle>
          <a:p>
            <a:pPr algn="ctr">
              <a:defRPr/>
            </a:pPr>
            <a:r>
              <a:rPr lang="el-GR" sz="1600">
                <a:solidFill>
                  <a:schemeClr val="accent3"/>
                </a:solidFill>
                <a:latin typeface="+mn-lt"/>
                <a:cs typeface="Arial"/>
              </a:rPr>
              <a:t>α</a:t>
            </a:r>
            <a:r>
              <a:rPr lang="en-US" sz="1600">
                <a:solidFill>
                  <a:schemeClr val="accent3"/>
                </a:solidFill>
                <a:latin typeface="+mn-lt"/>
              </a:rPr>
              <a:t> rotation for </a:t>
            </a:r>
            <a:br>
              <a:rPr lang="en-US" sz="1600">
                <a:solidFill>
                  <a:schemeClr val="accent3"/>
                </a:solidFill>
                <a:latin typeface="+mn-lt"/>
              </a:rPr>
            </a:br>
            <a:r>
              <a:rPr lang="en-US" sz="1600">
                <a:solidFill>
                  <a:schemeClr val="accent3"/>
                </a:solidFill>
                <a:latin typeface="+mn-lt"/>
              </a:rPr>
              <a:t>treatments in the trunk</a:t>
            </a:r>
            <a:endParaRPr/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 flipH="1" flipV="1">
            <a:off x="1903537" y="3654223"/>
            <a:ext cx="1655762" cy="90488"/>
          </a:xfrm>
          <a:prstGeom prst="line">
            <a:avLst/>
          </a:prstGeom>
          <a:noFill/>
          <a:ln w="28575">
            <a:solidFill>
              <a:schemeClr val="accent3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CH"/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2438524" y="3460548"/>
            <a:ext cx="55816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>
                <a:solidFill>
                  <a:schemeClr val="accent3"/>
                </a:solidFill>
              </a:rPr>
              <a:t></a:t>
            </a:r>
            <a:endParaRPr/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105149" y="3397048"/>
            <a:ext cx="55816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>
                <a:solidFill>
                  <a:schemeClr val="accent3"/>
                </a:solidFill>
              </a:rPr>
              <a:t></a:t>
            </a:r>
            <a:endParaRPr/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629126" y="1661217"/>
            <a:ext cx="8072659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/>
              <a:t>The first compact gantry and the first gantry providing spot scanning technology,</a:t>
            </a:r>
            <a:br>
              <a:rPr lang="en-US"/>
            </a:br>
            <a:r>
              <a:rPr lang="en-US"/>
              <a:t>a PSI-product, designed by E. </a:t>
            </a:r>
            <a:r>
              <a:rPr lang="en-US"/>
              <a:t>Pedroni</a:t>
            </a:r>
            <a:r>
              <a:rPr lang="en-US"/>
              <a:t>. </a:t>
            </a:r>
            <a:r>
              <a:rPr lang="en-US" b="1"/>
              <a:t>1300 patients treated (December 2018)</a:t>
            </a:r>
            <a:endParaRPr/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7228013" y="5021061"/>
            <a:ext cx="1137171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l-GR">
                <a:solidFill>
                  <a:srgbClr val="FFFF00"/>
                </a:solidFill>
              </a:rPr>
              <a:t>β</a:t>
            </a:r>
            <a:r>
              <a:rPr lang="en-US">
                <a:solidFill>
                  <a:srgbClr val="FFFF00"/>
                </a:solidFill>
              </a:rPr>
              <a:t> rotation</a:t>
            </a:r>
            <a:endParaRPr/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623888" y="1271175"/>
            <a:ext cx="3816350" cy="36671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/>
              <a:t>Pioneers of proton radiation therapy</a:t>
            </a:r>
            <a:endParaRPr/>
          </a:p>
        </p:txBody>
      </p:sp>
      <p:pic>
        <p:nvPicPr>
          <p:cNvPr id="20" name="Picture 19"/>
          <p:cNvPicPr/>
          <p:nvPr/>
        </p:nvPicPr>
        <p:blipFill>
          <a:blip r:embed="rId6"/>
          <a:stretch/>
        </p:blipFill>
        <p:spPr bwMode="auto">
          <a:xfrm>
            <a:off x="7608168" y="296700"/>
            <a:ext cx="850900" cy="63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  <p:bldP spid="13" grpId="0"/>
      <p:bldP spid="14" grpId="0" animBg="1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Picture 3" descr="G:\Projekte\Gantry 3\CAD\crop\Proscan 3D-Layout Ansicht west.jpg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1524001" y="1128776"/>
            <a:ext cx="9143999" cy="554528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Oval 7"/>
          <p:cNvSpPr/>
          <p:nvPr/>
        </p:nvSpPr>
        <p:spPr bwMode="auto">
          <a:xfrm>
            <a:off x="2567608" y="3649726"/>
            <a:ext cx="2376264" cy="2304256"/>
          </a:xfrm>
          <a:prstGeom prst="ellipse">
            <a:avLst/>
          </a:prstGeom>
          <a:noFill/>
          <a:ln w="762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latin typeface="Times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4799856" y="1345470"/>
            <a:ext cx="2376264" cy="2304256"/>
          </a:xfrm>
          <a:prstGeom prst="ellipse">
            <a:avLst/>
          </a:prstGeom>
          <a:noFill/>
          <a:ln w="762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latin typeface="Times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11</a:t>
            </a:fld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Gantry</a:t>
            </a:r>
            <a:r>
              <a:rPr lang="de-DE"/>
              <a:t> 1</a:t>
            </a:r>
            <a:endParaRPr/>
          </a:p>
        </p:txBody>
      </p:sp>
      <p:pic>
        <p:nvPicPr>
          <p:cNvPr id="7" name="Bild 20" descr="Beschreibung: Beschreibung: Beschreibung: uzh_logo_d_pos_grau_1mm"/>
          <p:cNvPicPr/>
          <p:nvPr/>
        </p:nvPicPr>
        <p:blipFill>
          <a:blip r:embed="rId4"/>
          <a:stretch/>
        </p:blipFill>
        <p:spPr bwMode="auto">
          <a:xfrm>
            <a:off x="8956675" y="299131"/>
            <a:ext cx="1187624" cy="449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/>
          <a:stretch/>
        </p:blipFill>
        <p:spPr bwMode="auto">
          <a:xfrm>
            <a:off x="7608168" y="296700"/>
            <a:ext cx="850900" cy="63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12</a:t>
            </a:fld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Development </a:t>
            </a:r>
            <a:r>
              <a:rPr lang="de-DE"/>
              <a:t>of</a:t>
            </a:r>
            <a:r>
              <a:rPr lang="de-DE"/>
              <a:t> Proton </a:t>
            </a:r>
            <a:r>
              <a:rPr lang="de-DE"/>
              <a:t>therapy</a:t>
            </a:r>
            <a:r>
              <a:rPr lang="de-DE"/>
              <a:t> (I)</a:t>
            </a:r>
            <a:endParaRPr/>
          </a:p>
        </p:txBody>
      </p:sp>
      <p:sp>
        <p:nvSpPr>
          <p:cNvPr id="2" name="Titel 2"/>
          <p:cNvSpPr txBox="1"/>
          <p:nvPr/>
        </p:nvSpPr>
        <p:spPr bwMode="auto">
          <a:xfrm>
            <a:off x="1523999" y="1040697"/>
            <a:ext cx="9053513" cy="5492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/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25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>
              <a:spcBef>
                <a:spcPts val="0"/>
              </a:spcBef>
              <a:spcAft>
                <a:spcPts val="0"/>
              </a:spcAft>
              <a:defRPr sz="2500">
                <a:solidFill>
                  <a:srgbClr val="505150"/>
                </a:solidFill>
                <a:latin typeface="Georgia"/>
                <a:ea typeface="ヒラギノ角ゴ Pro W3"/>
                <a:cs typeface="ヒラギノ角ゴ Pro W3"/>
              </a:defRPr>
            </a:lvl2pPr>
            <a:lvl3pPr algn="l">
              <a:spcBef>
                <a:spcPts val="0"/>
              </a:spcBef>
              <a:spcAft>
                <a:spcPts val="0"/>
              </a:spcAft>
              <a:defRPr sz="2500">
                <a:solidFill>
                  <a:srgbClr val="505150"/>
                </a:solidFill>
                <a:latin typeface="Georgia"/>
                <a:ea typeface="ヒラギノ角ゴ Pro W3"/>
                <a:cs typeface="ヒラギノ角ゴ Pro W3"/>
              </a:defRPr>
            </a:lvl3pPr>
            <a:lvl4pPr algn="l">
              <a:spcBef>
                <a:spcPts val="0"/>
              </a:spcBef>
              <a:spcAft>
                <a:spcPts val="0"/>
              </a:spcAft>
              <a:defRPr sz="2500">
                <a:solidFill>
                  <a:srgbClr val="505150"/>
                </a:solidFill>
                <a:latin typeface="Georgia"/>
                <a:ea typeface="ヒラギノ角ゴ Pro W3"/>
                <a:cs typeface="ヒラギノ角ゴ Pro W3"/>
              </a:defRPr>
            </a:lvl4pPr>
            <a:lvl5pPr algn="l">
              <a:spcBef>
                <a:spcPts val="0"/>
              </a:spcBef>
              <a:spcAft>
                <a:spcPts val="0"/>
              </a:spcAft>
              <a:defRPr sz="2500">
                <a:solidFill>
                  <a:srgbClr val="505150"/>
                </a:solidFill>
                <a:latin typeface="Georgia"/>
                <a:ea typeface="ヒラギノ角ゴ Pro W3"/>
                <a:cs typeface="ヒラギノ角ゴ Pro W3"/>
              </a:defRPr>
            </a:lvl5pPr>
            <a:lvl6pPr marL="457200" algn="l">
              <a:spcBef>
                <a:spcPts val="0"/>
              </a:spcBef>
              <a:spcAft>
                <a:spcPts val="0"/>
              </a:spcAft>
              <a:defRPr sz="3200" b="1">
                <a:solidFill>
                  <a:schemeClr val="tx2"/>
                </a:solidFill>
                <a:latin typeface="Arial Narrow"/>
              </a:defRPr>
            </a:lvl6pPr>
            <a:lvl7pPr marL="914400" algn="l">
              <a:spcBef>
                <a:spcPts val="0"/>
              </a:spcBef>
              <a:spcAft>
                <a:spcPts val="0"/>
              </a:spcAft>
              <a:defRPr sz="3200" b="1">
                <a:solidFill>
                  <a:schemeClr val="tx2"/>
                </a:solidFill>
                <a:latin typeface="Arial Narrow"/>
              </a:defRPr>
            </a:lvl7pPr>
            <a:lvl8pPr marL="1371600" algn="l">
              <a:spcBef>
                <a:spcPts val="0"/>
              </a:spcBef>
              <a:spcAft>
                <a:spcPts val="0"/>
              </a:spcAft>
              <a:defRPr sz="3200" b="1">
                <a:solidFill>
                  <a:schemeClr val="tx2"/>
                </a:solidFill>
                <a:latin typeface="Arial Narrow"/>
              </a:defRPr>
            </a:lvl8pPr>
            <a:lvl9pPr marL="1828800" algn="l">
              <a:spcBef>
                <a:spcPts val="0"/>
              </a:spcBef>
              <a:spcAft>
                <a:spcPts val="0"/>
              </a:spcAft>
              <a:defRPr sz="3200" b="1">
                <a:solidFill>
                  <a:schemeClr val="tx2"/>
                </a:solidFill>
                <a:latin typeface="Arial Narrow"/>
              </a:defRPr>
            </a:lvl9pPr>
          </a:lstStyle>
          <a:p>
            <a:pPr algn="ctr">
              <a:defRPr/>
            </a:pPr>
            <a:r>
              <a:rPr lang="de-DE">
                <a:latin typeface="+mn-lt"/>
                <a:ea typeface="ヒラギノ角ゴ Pro W3"/>
                <a:cs typeface="ヒラギノ角ゴ Pro W3"/>
              </a:rPr>
              <a:t>Spreading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 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of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 Proton 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Therapy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 Technology  (</a:t>
            </a:r>
            <a:r>
              <a:rPr lang="de-DE" b="1">
                <a:solidFill>
                  <a:schemeClr val="accent1"/>
                </a:solidFill>
                <a:latin typeface="+mn-lt"/>
                <a:ea typeface="ヒラギノ角ゴ Pro W3"/>
                <a:cs typeface="ヒラギノ角ゴ Pro W3"/>
              </a:rPr>
              <a:t>1996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)</a:t>
            </a:r>
            <a:endParaRPr/>
          </a:p>
        </p:txBody>
      </p:sp>
      <p:pic>
        <p:nvPicPr>
          <p:cNvPr id="8" name="Picture 6"/>
          <p:cNvPicPr>
            <a:picLocks noChangeAspect="1"/>
          </p:cNvPicPr>
          <p:nvPr/>
        </p:nvPicPr>
        <p:blipFill>
          <a:blip r:embed="rId3"/>
          <a:srcRect l="0" t="6885" r="0" b="17099"/>
          <a:stretch/>
        </p:blipFill>
        <p:spPr bwMode="auto">
          <a:xfrm>
            <a:off x="1524000" y="1675696"/>
            <a:ext cx="9144000" cy="3505199"/>
          </a:xfrm>
          <a:prstGeom prst="rect">
            <a:avLst/>
          </a:prstGeom>
        </p:spPr>
      </p:pic>
      <p:sp>
        <p:nvSpPr>
          <p:cNvPr id="9" name="Flussdiagramm: Verbindungsstelle 11"/>
          <p:cNvSpPr/>
          <p:nvPr/>
        </p:nvSpPr>
        <p:spPr bwMode="auto">
          <a:xfrm flipH="1">
            <a:off x="3143673" y="2733493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0" name="Flussdiagramm: Verbindungsstelle 13"/>
          <p:cNvSpPr/>
          <p:nvPr/>
        </p:nvSpPr>
        <p:spPr bwMode="auto">
          <a:xfrm flipH="1">
            <a:off x="6240017" y="2445461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1" name="Flussdiagramm: Verbindungsstelle 15"/>
          <p:cNvSpPr/>
          <p:nvPr/>
        </p:nvSpPr>
        <p:spPr bwMode="auto">
          <a:xfrm flipV="1">
            <a:off x="5987988" y="5602294"/>
            <a:ext cx="216024" cy="216023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2" name="Flussdiagramm: Verbindungsstelle 22"/>
          <p:cNvSpPr/>
          <p:nvPr/>
        </p:nvSpPr>
        <p:spPr bwMode="auto">
          <a:xfrm flipH="1">
            <a:off x="2279575" y="5602294"/>
            <a:ext cx="216024" cy="216023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3" name="Textfeld 21"/>
          <p:cNvSpPr txBox="1"/>
          <p:nvPr/>
        </p:nvSpPr>
        <p:spPr bwMode="auto">
          <a:xfrm>
            <a:off x="2711182" y="5554749"/>
            <a:ext cx="2130391" cy="50911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de-CH" sz="2000">
                <a:cs typeface="Arial Narrow"/>
              </a:rPr>
              <a:t>Passive </a:t>
            </a:r>
            <a:r>
              <a:rPr lang="de-CH" sz="2000">
                <a:cs typeface="Arial Narrow"/>
              </a:rPr>
              <a:t>Scattering</a:t>
            </a:r>
            <a:br>
              <a:rPr lang="de-CH" sz="2000">
                <a:cs typeface="Arial Narrow"/>
              </a:rPr>
            </a:br>
            <a:r>
              <a:rPr lang="de-CH" sz="1050">
                <a:cs typeface="Arial Narrow"/>
              </a:rPr>
              <a:t>(</a:t>
            </a:r>
            <a:r>
              <a:rPr lang="de-CH" sz="1050">
                <a:cs typeface="Arial Narrow"/>
              </a:rPr>
              <a:t>Pioneered</a:t>
            </a:r>
            <a:r>
              <a:rPr lang="de-CH" sz="1050">
                <a:cs typeface="Arial Narrow"/>
              </a:rPr>
              <a:t> </a:t>
            </a:r>
            <a:r>
              <a:rPr lang="de-CH" sz="1050">
                <a:cs typeface="Arial Narrow"/>
              </a:rPr>
              <a:t>by</a:t>
            </a:r>
            <a:r>
              <a:rPr lang="de-CH" sz="1050">
                <a:cs typeface="Arial Narrow"/>
              </a:rPr>
              <a:t> </a:t>
            </a:r>
            <a:r>
              <a:rPr lang="de-CH" sz="1050">
                <a:cs typeface="Arial Narrow"/>
              </a:rPr>
              <a:t>Loma</a:t>
            </a:r>
            <a:r>
              <a:rPr lang="de-CH" sz="1050">
                <a:cs typeface="Arial Narrow"/>
              </a:rPr>
              <a:t> Linda/</a:t>
            </a:r>
            <a:r>
              <a:rPr lang="de-CH" sz="1050">
                <a:cs typeface="Arial Narrow"/>
              </a:rPr>
              <a:t>FermiLab</a:t>
            </a:r>
            <a:r>
              <a:rPr lang="de-CH" sz="1050">
                <a:cs typeface="Arial Narrow"/>
              </a:rPr>
              <a:t>)</a:t>
            </a:r>
            <a:endParaRPr/>
          </a:p>
        </p:txBody>
      </p:sp>
      <p:sp>
        <p:nvSpPr>
          <p:cNvPr id="14" name="Textfeld 24"/>
          <p:cNvSpPr txBox="1"/>
          <p:nvPr/>
        </p:nvSpPr>
        <p:spPr bwMode="auto">
          <a:xfrm>
            <a:off x="6451088" y="5554749"/>
            <a:ext cx="2451120" cy="5172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de-CH" sz="2000">
                <a:cs typeface="Arial Narrow"/>
              </a:rPr>
              <a:t>Pencil</a:t>
            </a:r>
            <a:r>
              <a:rPr lang="de-CH" sz="2000">
                <a:cs typeface="Arial Narrow"/>
              </a:rPr>
              <a:t> Beam Scanning</a:t>
            </a:r>
            <a:br>
              <a:rPr lang="de-CH" sz="2000">
                <a:cs typeface="Arial Narrow"/>
              </a:rPr>
            </a:br>
            <a:r>
              <a:rPr lang="de-CH" sz="1100">
                <a:cs typeface="Arial Narrow"/>
              </a:rPr>
              <a:t>(</a:t>
            </a:r>
            <a:r>
              <a:rPr lang="de-CH" sz="1100">
                <a:cs typeface="Arial Narrow"/>
              </a:rPr>
              <a:t>Pioneered</a:t>
            </a:r>
            <a:r>
              <a:rPr lang="de-CH" sz="1100">
                <a:cs typeface="Arial Narrow"/>
              </a:rPr>
              <a:t> </a:t>
            </a:r>
            <a:r>
              <a:rPr lang="de-CH" sz="1100">
                <a:cs typeface="Arial Narrow"/>
              </a:rPr>
              <a:t>by</a:t>
            </a:r>
            <a:r>
              <a:rPr lang="de-CH" sz="1100">
                <a:cs typeface="Arial Narrow"/>
              </a:rPr>
              <a:t> PSI)</a:t>
            </a:r>
            <a:endParaRPr/>
          </a:p>
        </p:txBody>
      </p:sp>
      <p:sp>
        <p:nvSpPr>
          <p:cNvPr id="15" name="Rectangle 4"/>
          <p:cNvSpPr/>
          <p:nvPr/>
        </p:nvSpPr>
        <p:spPr bwMode="auto">
          <a:xfrm>
            <a:off x="5394988" y="4275426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en-US" sz="5400" b="1">
                <a:ln w="10541" cmpd="sng">
                  <a:noFill/>
                  <a:prstDash val="solid"/>
                </a:ln>
                <a:solidFill>
                  <a:schemeClr val="accent1"/>
                </a:solidFill>
              </a:rPr>
              <a:t>3</a:t>
            </a:r>
            <a:endParaRPr/>
          </a:p>
        </p:txBody>
      </p:sp>
      <p:pic>
        <p:nvPicPr>
          <p:cNvPr id="16" name="Picture 15"/>
          <p:cNvPicPr/>
          <p:nvPr/>
        </p:nvPicPr>
        <p:blipFill>
          <a:blip r:embed="rId4"/>
          <a:stretch/>
        </p:blipFill>
        <p:spPr bwMode="auto">
          <a:xfrm>
            <a:off x="7608168" y="296700"/>
            <a:ext cx="850900" cy="63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13</a:t>
            </a:fld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Development </a:t>
            </a:r>
            <a:r>
              <a:rPr lang="de-DE"/>
              <a:t>of</a:t>
            </a:r>
            <a:r>
              <a:rPr lang="de-DE"/>
              <a:t> Proton </a:t>
            </a:r>
            <a:r>
              <a:rPr lang="de-DE"/>
              <a:t>therapy</a:t>
            </a:r>
            <a:r>
              <a:rPr lang="de-DE"/>
              <a:t> (I)</a:t>
            </a:r>
            <a:endParaRPr/>
          </a:p>
        </p:txBody>
      </p:sp>
      <p:sp>
        <p:nvSpPr>
          <p:cNvPr id="2" name="Titel 2"/>
          <p:cNvSpPr txBox="1"/>
          <p:nvPr/>
        </p:nvSpPr>
        <p:spPr bwMode="auto">
          <a:xfrm>
            <a:off x="1523999" y="1056739"/>
            <a:ext cx="9143999" cy="5492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/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25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>
              <a:spcBef>
                <a:spcPts val="0"/>
              </a:spcBef>
              <a:spcAft>
                <a:spcPts val="0"/>
              </a:spcAft>
              <a:defRPr sz="2500">
                <a:solidFill>
                  <a:srgbClr val="505150"/>
                </a:solidFill>
                <a:latin typeface="Georgia"/>
                <a:ea typeface="ヒラギノ角ゴ Pro W3"/>
                <a:cs typeface="ヒラギノ角ゴ Pro W3"/>
              </a:defRPr>
            </a:lvl2pPr>
            <a:lvl3pPr algn="l">
              <a:spcBef>
                <a:spcPts val="0"/>
              </a:spcBef>
              <a:spcAft>
                <a:spcPts val="0"/>
              </a:spcAft>
              <a:defRPr sz="2500">
                <a:solidFill>
                  <a:srgbClr val="505150"/>
                </a:solidFill>
                <a:latin typeface="Georgia"/>
                <a:ea typeface="ヒラギノ角ゴ Pro W3"/>
                <a:cs typeface="ヒラギノ角ゴ Pro W3"/>
              </a:defRPr>
            </a:lvl3pPr>
            <a:lvl4pPr algn="l">
              <a:spcBef>
                <a:spcPts val="0"/>
              </a:spcBef>
              <a:spcAft>
                <a:spcPts val="0"/>
              </a:spcAft>
              <a:defRPr sz="2500">
                <a:solidFill>
                  <a:srgbClr val="505150"/>
                </a:solidFill>
                <a:latin typeface="Georgia"/>
                <a:ea typeface="ヒラギノ角ゴ Pro W3"/>
                <a:cs typeface="ヒラギノ角ゴ Pro W3"/>
              </a:defRPr>
            </a:lvl4pPr>
            <a:lvl5pPr algn="l">
              <a:spcBef>
                <a:spcPts val="0"/>
              </a:spcBef>
              <a:spcAft>
                <a:spcPts val="0"/>
              </a:spcAft>
              <a:defRPr sz="2500">
                <a:solidFill>
                  <a:srgbClr val="505150"/>
                </a:solidFill>
                <a:latin typeface="Georgia"/>
                <a:ea typeface="ヒラギノ角ゴ Pro W3"/>
                <a:cs typeface="ヒラギノ角ゴ Pro W3"/>
              </a:defRPr>
            </a:lvl5pPr>
            <a:lvl6pPr marL="457200" algn="l">
              <a:spcBef>
                <a:spcPts val="0"/>
              </a:spcBef>
              <a:spcAft>
                <a:spcPts val="0"/>
              </a:spcAft>
              <a:defRPr sz="3200" b="1">
                <a:solidFill>
                  <a:schemeClr val="tx2"/>
                </a:solidFill>
                <a:latin typeface="Arial Narrow"/>
              </a:defRPr>
            </a:lvl6pPr>
            <a:lvl7pPr marL="914400" algn="l">
              <a:spcBef>
                <a:spcPts val="0"/>
              </a:spcBef>
              <a:spcAft>
                <a:spcPts val="0"/>
              </a:spcAft>
              <a:defRPr sz="3200" b="1">
                <a:solidFill>
                  <a:schemeClr val="tx2"/>
                </a:solidFill>
                <a:latin typeface="Arial Narrow"/>
              </a:defRPr>
            </a:lvl7pPr>
            <a:lvl8pPr marL="1371600" algn="l">
              <a:spcBef>
                <a:spcPts val="0"/>
              </a:spcBef>
              <a:spcAft>
                <a:spcPts val="0"/>
              </a:spcAft>
              <a:defRPr sz="3200" b="1">
                <a:solidFill>
                  <a:schemeClr val="tx2"/>
                </a:solidFill>
                <a:latin typeface="Arial Narrow"/>
              </a:defRPr>
            </a:lvl8pPr>
            <a:lvl9pPr marL="1828800" algn="l">
              <a:spcBef>
                <a:spcPts val="0"/>
              </a:spcBef>
              <a:spcAft>
                <a:spcPts val="0"/>
              </a:spcAft>
              <a:defRPr sz="3200" b="1">
                <a:solidFill>
                  <a:schemeClr val="tx2"/>
                </a:solidFill>
                <a:latin typeface="Arial Narrow"/>
              </a:defRPr>
            </a:lvl9pPr>
          </a:lstStyle>
          <a:p>
            <a:pPr algn="ctr">
              <a:defRPr/>
            </a:pPr>
            <a:r>
              <a:rPr lang="de-DE">
                <a:latin typeface="+mn-lt"/>
                <a:ea typeface="ヒラギノ角ゴ Pro W3"/>
                <a:cs typeface="ヒラギノ角ゴ Pro W3"/>
              </a:rPr>
              <a:t>Spreading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 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of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 Proton 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Therapy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 Technology  (</a:t>
            </a:r>
            <a:r>
              <a:rPr lang="de-DE" b="1">
                <a:solidFill>
                  <a:schemeClr val="accent1"/>
                </a:solidFill>
                <a:latin typeface="+mn-lt"/>
                <a:ea typeface="ヒラギノ角ゴ Pro W3"/>
                <a:cs typeface="ヒラギノ角ゴ Pro W3"/>
              </a:rPr>
              <a:t>2010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)</a:t>
            </a:r>
            <a:endParaRPr/>
          </a:p>
        </p:txBody>
      </p:sp>
      <p:pic>
        <p:nvPicPr>
          <p:cNvPr id="8" name="Picture 4"/>
          <p:cNvPicPr>
            <a:picLocks noChangeAspect="1"/>
          </p:cNvPicPr>
          <p:nvPr/>
        </p:nvPicPr>
        <p:blipFill>
          <a:blip r:embed="rId3"/>
          <a:srcRect l="0" t="6885" r="0" b="17099"/>
          <a:stretch/>
        </p:blipFill>
        <p:spPr bwMode="auto">
          <a:xfrm>
            <a:off x="1524000" y="1691738"/>
            <a:ext cx="9144000" cy="3505199"/>
          </a:xfrm>
          <a:prstGeom prst="rect">
            <a:avLst/>
          </a:prstGeom>
        </p:spPr>
      </p:pic>
      <p:sp>
        <p:nvSpPr>
          <p:cNvPr id="9" name="Flussdiagramm: Verbindungsstelle 11"/>
          <p:cNvSpPr/>
          <p:nvPr/>
        </p:nvSpPr>
        <p:spPr bwMode="auto">
          <a:xfrm flipH="1">
            <a:off x="3143673" y="2749535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0" name="Flussdiagramm: Verbindungsstelle 13"/>
          <p:cNvSpPr/>
          <p:nvPr/>
        </p:nvSpPr>
        <p:spPr bwMode="auto">
          <a:xfrm flipH="1">
            <a:off x="6240017" y="2461503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1" name="Flussdiagramm: Verbindungsstelle 15"/>
          <p:cNvSpPr/>
          <p:nvPr/>
        </p:nvSpPr>
        <p:spPr bwMode="auto">
          <a:xfrm flipV="1">
            <a:off x="5987988" y="5636785"/>
            <a:ext cx="216024" cy="216023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2" name="Flussdiagramm: Verbindungsstelle 18"/>
          <p:cNvSpPr/>
          <p:nvPr/>
        </p:nvSpPr>
        <p:spPr bwMode="auto">
          <a:xfrm flipH="1">
            <a:off x="3890016" y="2847846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3" name="Flussdiagramm: Verbindungsstelle 19"/>
          <p:cNvSpPr/>
          <p:nvPr/>
        </p:nvSpPr>
        <p:spPr bwMode="auto">
          <a:xfrm flipH="1">
            <a:off x="6336559" y="2415784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4" name="Flussdiagramm: Verbindungsstelle 22"/>
          <p:cNvSpPr/>
          <p:nvPr/>
        </p:nvSpPr>
        <p:spPr bwMode="auto">
          <a:xfrm flipH="1">
            <a:off x="2279575" y="5636785"/>
            <a:ext cx="216024" cy="216023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5" name="Textfeld 21"/>
          <p:cNvSpPr txBox="1"/>
          <p:nvPr/>
        </p:nvSpPr>
        <p:spPr bwMode="auto">
          <a:xfrm>
            <a:off x="2711182" y="5589240"/>
            <a:ext cx="2013243" cy="3248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de-CH" sz="2000">
                <a:cs typeface="Arial Narrow"/>
              </a:rPr>
              <a:t>Passive </a:t>
            </a:r>
            <a:r>
              <a:rPr lang="de-CH" sz="2000">
                <a:cs typeface="Arial Narrow"/>
              </a:rPr>
              <a:t>Scattering</a:t>
            </a:r>
            <a:endParaRPr lang="de-CH" sz="2000">
              <a:cs typeface="Arial Narrow"/>
            </a:endParaRPr>
          </a:p>
        </p:txBody>
      </p:sp>
      <p:sp>
        <p:nvSpPr>
          <p:cNvPr id="16" name="Textfeld 24"/>
          <p:cNvSpPr txBox="1"/>
          <p:nvPr/>
        </p:nvSpPr>
        <p:spPr bwMode="auto">
          <a:xfrm>
            <a:off x="6451088" y="5589240"/>
            <a:ext cx="2451120" cy="3248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de-CH" sz="2000">
                <a:cs typeface="Arial Narrow"/>
              </a:rPr>
              <a:t>Pencil</a:t>
            </a:r>
            <a:r>
              <a:rPr lang="de-CH" sz="2000">
                <a:cs typeface="Arial Narrow"/>
              </a:rPr>
              <a:t> Beam Scanning</a:t>
            </a:r>
            <a:endParaRPr/>
          </a:p>
        </p:txBody>
      </p:sp>
      <p:sp>
        <p:nvSpPr>
          <p:cNvPr id="17" name="Flussdiagramm: Verbindungsstelle 20"/>
          <p:cNvSpPr/>
          <p:nvPr/>
        </p:nvSpPr>
        <p:spPr bwMode="auto">
          <a:xfrm flipH="1">
            <a:off x="3844297" y="2848980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8" name="Flussdiagramm: Verbindungsstelle 23"/>
          <p:cNvSpPr/>
          <p:nvPr/>
        </p:nvSpPr>
        <p:spPr bwMode="auto">
          <a:xfrm flipH="1">
            <a:off x="4079776" y="2677527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9" name="Flussdiagramm: Verbindungsstelle 25"/>
          <p:cNvSpPr/>
          <p:nvPr/>
        </p:nvSpPr>
        <p:spPr bwMode="auto">
          <a:xfrm flipH="1">
            <a:off x="9500946" y="2728100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0" name="Flussdiagramm: Verbindungsstelle 26"/>
          <p:cNvSpPr/>
          <p:nvPr/>
        </p:nvSpPr>
        <p:spPr bwMode="auto">
          <a:xfrm flipH="1">
            <a:off x="9552385" y="2749534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1" name="Flussdiagramm: Verbindungsstelle 27"/>
          <p:cNvSpPr/>
          <p:nvPr/>
        </p:nvSpPr>
        <p:spPr bwMode="auto">
          <a:xfrm flipH="1">
            <a:off x="9523805" y="2795253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2" name="Flussdiagramm: Verbindungsstelle 28"/>
          <p:cNvSpPr/>
          <p:nvPr/>
        </p:nvSpPr>
        <p:spPr bwMode="auto">
          <a:xfrm flipH="1">
            <a:off x="9048329" y="2847847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3" name="Flussdiagramm: Verbindungsstelle 30"/>
          <p:cNvSpPr/>
          <p:nvPr/>
        </p:nvSpPr>
        <p:spPr bwMode="auto">
          <a:xfrm flipH="1">
            <a:off x="3988339" y="2893566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4" name="Flussdiagramm: Verbindungsstelle 31"/>
          <p:cNvSpPr/>
          <p:nvPr/>
        </p:nvSpPr>
        <p:spPr bwMode="auto">
          <a:xfrm flipH="1">
            <a:off x="9552385" y="2729978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5" name="Flussdiagramm: Verbindungsstelle 32"/>
          <p:cNvSpPr/>
          <p:nvPr/>
        </p:nvSpPr>
        <p:spPr bwMode="auto">
          <a:xfrm flipH="1">
            <a:off x="6158294" y="2438643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6" name="Flussdiagramm: Verbindungsstelle 29"/>
          <p:cNvSpPr/>
          <p:nvPr/>
        </p:nvSpPr>
        <p:spPr bwMode="auto">
          <a:xfrm flipH="1">
            <a:off x="9470007" y="2752837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7" name="Flussdiagramm: Verbindungsstelle 33"/>
          <p:cNvSpPr/>
          <p:nvPr/>
        </p:nvSpPr>
        <p:spPr bwMode="auto">
          <a:xfrm flipH="1">
            <a:off x="9287212" y="2724399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8" name="Flussdiagramm: Verbindungsstelle 34"/>
          <p:cNvSpPr/>
          <p:nvPr/>
        </p:nvSpPr>
        <p:spPr bwMode="auto">
          <a:xfrm flipH="1">
            <a:off x="3798578" y="2695209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9" name="Flussdiagramm: Verbindungsstelle 35"/>
          <p:cNvSpPr/>
          <p:nvPr/>
        </p:nvSpPr>
        <p:spPr bwMode="auto">
          <a:xfrm flipH="1">
            <a:off x="4062845" y="2751200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0" name="Flussdiagramm: Verbindungsstelle 36"/>
          <p:cNvSpPr/>
          <p:nvPr/>
        </p:nvSpPr>
        <p:spPr bwMode="auto">
          <a:xfrm flipH="1">
            <a:off x="3942620" y="2755444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1" name="Flussdiagramm: Verbindungsstelle 39"/>
          <p:cNvSpPr/>
          <p:nvPr/>
        </p:nvSpPr>
        <p:spPr bwMode="auto">
          <a:xfrm flipH="1">
            <a:off x="3647729" y="2507222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2" name="Flussdiagramm: Verbindungsstelle 41"/>
          <p:cNvSpPr/>
          <p:nvPr/>
        </p:nvSpPr>
        <p:spPr bwMode="auto">
          <a:xfrm flipH="1">
            <a:off x="4125495" y="2729815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3" name="Rectangle 29"/>
          <p:cNvSpPr/>
          <p:nvPr/>
        </p:nvSpPr>
        <p:spPr bwMode="auto">
          <a:xfrm>
            <a:off x="4700889" y="4291468"/>
            <a:ext cx="19575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en-US" sz="5400" b="1">
                <a:ln w="10541" cmpd="sng">
                  <a:noFill/>
                  <a:prstDash val="solid"/>
                </a:ln>
                <a:solidFill>
                  <a:schemeClr val="accent1"/>
                </a:solidFill>
              </a:rPr>
              <a:t>3 PBS</a:t>
            </a:r>
            <a:endParaRPr/>
          </a:p>
        </p:txBody>
      </p:sp>
      <p:pic>
        <p:nvPicPr>
          <p:cNvPr id="34" name="Picture 33"/>
          <p:cNvPicPr/>
          <p:nvPr/>
        </p:nvPicPr>
        <p:blipFill>
          <a:blip r:embed="rId4"/>
          <a:stretch/>
        </p:blipFill>
        <p:spPr bwMode="auto">
          <a:xfrm>
            <a:off x="7608168" y="296700"/>
            <a:ext cx="850900" cy="63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14</a:t>
            </a:fld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Development </a:t>
            </a:r>
            <a:r>
              <a:rPr lang="de-DE"/>
              <a:t>of</a:t>
            </a:r>
            <a:r>
              <a:rPr lang="de-DE"/>
              <a:t> Proton </a:t>
            </a:r>
            <a:r>
              <a:rPr lang="de-DE"/>
              <a:t>therapy</a:t>
            </a:r>
            <a:r>
              <a:rPr lang="de-DE"/>
              <a:t> (I)</a:t>
            </a:r>
            <a:endParaRPr/>
          </a:p>
        </p:txBody>
      </p:sp>
      <p:sp>
        <p:nvSpPr>
          <p:cNvPr id="2" name="Titel 2"/>
          <p:cNvSpPr txBox="1"/>
          <p:nvPr/>
        </p:nvSpPr>
        <p:spPr bwMode="auto">
          <a:xfrm>
            <a:off x="1523999" y="1074846"/>
            <a:ext cx="9053513" cy="5492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/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25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>
              <a:spcBef>
                <a:spcPts val="0"/>
              </a:spcBef>
              <a:spcAft>
                <a:spcPts val="0"/>
              </a:spcAft>
              <a:defRPr sz="2500">
                <a:solidFill>
                  <a:srgbClr val="505150"/>
                </a:solidFill>
                <a:latin typeface="Georgia"/>
                <a:ea typeface="ヒラギノ角ゴ Pro W3"/>
                <a:cs typeface="ヒラギノ角ゴ Pro W3"/>
              </a:defRPr>
            </a:lvl2pPr>
            <a:lvl3pPr algn="l">
              <a:spcBef>
                <a:spcPts val="0"/>
              </a:spcBef>
              <a:spcAft>
                <a:spcPts val="0"/>
              </a:spcAft>
              <a:defRPr sz="2500">
                <a:solidFill>
                  <a:srgbClr val="505150"/>
                </a:solidFill>
                <a:latin typeface="Georgia"/>
                <a:ea typeface="ヒラギノ角ゴ Pro W3"/>
                <a:cs typeface="ヒラギノ角ゴ Pro W3"/>
              </a:defRPr>
            </a:lvl3pPr>
            <a:lvl4pPr algn="l">
              <a:spcBef>
                <a:spcPts val="0"/>
              </a:spcBef>
              <a:spcAft>
                <a:spcPts val="0"/>
              </a:spcAft>
              <a:defRPr sz="2500">
                <a:solidFill>
                  <a:srgbClr val="505150"/>
                </a:solidFill>
                <a:latin typeface="Georgia"/>
                <a:ea typeface="ヒラギノ角ゴ Pro W3"/>
                <a:cs typeface="ヒラギノ角ゴ Pro W3"/>
              </a:defRPr>
            </a:lvl4pPr>
            <a:lvl5pPr algn="l">
              <a:spcBef>
                <a:spcPts val="0"/>
              </a:spcBef>
              <a:spcAft>
                <a:spcPts val="0"/>
              </a:spcAft>
              <a:defRPr sz="2500">
                <a:solidFill>
                  <a:srgbClr val="505150"/>
                </a:solidFill>
                <a:latin typeface="Georgia"/>
                <a:ea typeface="ヒラギノ角ゴ Pro W3"/>
                <a:cs typeface="ヒラギノ角ゴ Pro W3"/>
              </a:defRPr>
            </a:lvl5pPr>
            <a:lvl6pPr marL="457200" algn="l">
              <a:spcBef>
                <a:spcPts val="0"/>
              </a:spcBef>
              <a:spcAft>
                <a:spcPts val="0"/>
              </a:spcAft>
              <a:defRPr sz="3200" b="1">
                <a:solidFill>
                  <a:schemeClr val="tx2"/>
                </a:solidFill>
                <a:latin typeface="Arial Narrow"/>
              </a:defRPr>
            </a:lvl6pPr>
            <a:lvl7pPr marL="914400" algn="l">
              <a:spcBef>
                <a:spcPts val="0"/>
              </a:spcBef>
              <a:spcAft>
                <a:spcPts val="0"/>
              </a:spcAft>
              <a:defRPr sz="3200" b="1">
                <a:solidFill>
                  <a:schemeClr val="tx2"/>
                </a:solidFill>
                <a:latin typeface="Arial Narrow"/>
              </a:defRPr>
            </a:lvl7pPr>
            <a:lvl8pPr marL="1371600" algn="l">
              <a:spcBef>
                <a:spcPts val="0"/>
              </a:spcBef>
              <a:spcAft>
                <a:spcPts val="0"/>
              </a:spcAft>
              <a:defRPr sz="3200" b="1">
                <a:solidFill>
                  <a:schemeClr val="tx2"/>
                </a:solidFill>
                <a:latin typeface="Arial Narrow"/>
              </a:defRPr>
            </a:lvl8pPr>
            <a:lvl9pPr marL="1828800" algn="l">
              <a:spcBef>
                <a:spcPts val="0"/>
              </a:spcBef>
              <a:spcAft>
                <a:spcPts val="0"/>
              </a:spcAft>
              <a:defRPr sz="3200" b="1">
                <a:solidFill>
                  <a:schemeClr val="tx2"/>
                </a:solidFill>
                <a:latin typeface="Arial Narrow"/>
              </a:defRPr>
            </a:lvl9pPr>
          </a:lstStyle>
          <a:p>
            <a:pPr algn="ctr">
              <a:defRPr/>
            </a:pPr>
            <a:r>
              <a:rPr lang="de-DE">
                <a:latin typeface="+mn-lt"/>
                <a:ea typeface="ヒラギノ角ゴ Pro W3"/>
                <a:cs typeface="ヒラギノ角ゴ Pro W3"/>
              </a:rPr>
              <a:t>Spreading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 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of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 Proton 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Therapy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 Technology  (</a:t>
            </a:r>
            <a:r>
              <a:rPr lang="de-DE" b="1">
                <a:solidFill>
                  <a:schemeClr val="accent1"/>
                </a:solidFill>
                <a:latin typeface="+mn-lt"/>
                <a:ea typeface="ヒラギノ角ゴ Pro W3"/>
                <a:cs typeface="ヒラギノ角ゴ Pro W3"/>
              </a:rPr>
              <a:t>2015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)</a:t>
            </a:r>
            <a:endParaRPr/>
          </a:p>
        </p:txBody>
      </p:sp>
      <p:pic>
        <p:nvPicPr>
          <p:cNvPr id="8" name="Picture 4"/>
          <p:cNvPicPr>
            <a:picLocks noChangeAspect="1"/>
          </p:cNvPicPr>
          <p:nvPr/>
        </p:nvPicPr>
        <p:blipFill>
          <a:blip r:embed="rId3"/>
          <a:srcRect l="0" t="6885" r="0" b="17099"/>
          <a:stretch/>
        </p:blipFill>
        <p:spPr bwMode="auto">
          <a:xfrm>
            <a:off x="1524000" y="1709845"/>
            <a:ext cx="9144000" cy="3505199"/>
          </a:xfrm>
          <a:prstGeom prst="rect">
            <a:avLst/>
          </a:prstGeom>
        </p:spPr>
      </p:pic>
      <p:sp>
        <p:nvSpPr>
          <p:cNvPr id="9" name="Flussdiagramm: Verbindungsstelle 11"/>
          <p:cNvSpPr/>
          <p:nvPr/>
        </p:nvSpPr>
        <p:spPr bwMode="auto">
          <a:xfrm flipH="1">
            <a:off x="3143673" y="2767642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0" name="Flussdiagramm: Verbindungsstelle 13"/>
          <p:cNvSpPr/>
          <p:nvPr/>
        </p:nvSpPr>
        <p:spPr bwMode="auto">
          <a:xfrm flipH="1">
            <a:off x="6240017" y="2479610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1" name="Flussdiagramm: Verbindungsstelle 14"/>
          <p:cNvSpPr/>
          <p:nvPr/>
        </p:nvSpPr>
        <p:spPr bwMode="auto">
          <a:xfrm flipH="1">
            <a:off x="3136609" y="2851779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2" name="Flussdiagramm: Verbindungsstelle 15"/>
          <p:cNvSpPr/>
          <p:nvPr/>
        </p:nvSpPr>
        <p:spPr bwMode="auto">
          <a:xfrm flipV="1">
            <a:off x="5987988" y="5636785"/>
            <a:ext cx="216024" cy="216023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3" name="Flussdiagramm: Verbindungsstelle 16"/>
          <p:cNvSpPr/>
          <p:nvPr/>
        </p:nvSpPr>
        <p:spPr bwMode="auto">
          <a:xfrm flipH="1">
            <a:off x="6319119" y="2388171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4" name="Flussdiagramm: Verbindungsstelle 17"/>
          <p:cNvSpPr/>
          <p:nvPr/>
        </p:nvSpPr>
        <p:spPr bwMode="auto">
          <a:xfrm flipH="1">
            <a:off x="6294899" y="2411031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5" name="Flussdiagramm: Verbindungsstelle 18"/>
          <p:cNvSpPr/>
          <p:nvPr/>
        </p:nvSpPr>
        <p:spPr bwMode="auto">
          <a:xfrm flipH="1">
            <a:off x="3890016" y="2865953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6" name="Flussdiagramm: Verbindungsstelle 19"/>
          <p:cNvSpPr/>
          <p:nvPr/>
        </p:nvSpPr>
        <p:spPr bwMode="auto">
          <a:xfrm flipH="1">
            <a:off x="6336559" y="2433891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7" name="Flussdiagramm: Verbindungsstelle 22"/>
          <p:cNvSpPr/>
          <p:nvPr/>
        </p:nvSpPr>
        <p:spPr bwMode="auto">
          <a:xfrm flipH="1">
            <a:off x="2279575" y="5636785"/>
            <a:ext cx="216024" cy="216023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8" name="Textfeld 21"/>
          <p:cNvSpPr txBox="1"/>
          <p:nvPr/>
        </p:nvSpPr>
        <p:spPr bwMode="auto">
          <a:xfrm>
            <a:off x="2711182" y="5589240"/>
            <a:ext cx="2013243" cy="3248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de-CH" sz="2000">
                <a:cs typeface="Arial Narrow"/>
              </a:rPr>
              <a:t>Passive </a:t>
            </a:r>
            <a:r>
              <a:rPr lang="de-CH" sz="2000">
                <a:cs typeface="Arial Narrow"/>
              </a:rPr>
              <a:t>Scattering</a:t>
            </a:r>
            <a:endParaRPr lang="de-CH" sz="2000">
              <a:cs typeface="Arial Narrow"/>
            </a:endParaRPr>
          </a:p>
        </p:txBody>
      </p:sp>
      <p:sp>
        <p:nvSpPr>
          <p:cNvPr id="19" name="Textfeld 24"/>
          <p:cNvSpPr txBox="1"/>
          <p:nvPr/>
        </p:nvSpPr>
        <p:spPr bwMode="auto">
          <a:xfrm>
            <a:off x="6451088" y="5589240"/>
            <a:ext cx="2451120" cy="3248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de-CH" sz="2000">
                <a:cs typeface="Arial Narrow"/>
              </a:rPr>
              <a:t>Pencil</a:t>
            </a:r>
            <a:r>
              <a:rPr lang="de-CH" sz="2000">
                <a:cs typeface="Arial Narrow"/>
              </a:rPr>
              <a:t> Beam Scanning</a:t>
            </a:r>
            <a:endParaRPr/>
          </a:p>
        </p:txBody>
      </p:sp>
      <p:sp>
        <p:nvSpPr>
          <p:cNvPr id="20" name="Flussdiagramm: Verbindungsstelle 20"/>
          <p:cNvSpPr/>
          <p:nvPr/>
        </p:nvSpPr>
        <p:spPr bwMode="auto">
          <a:xfrm flipH="1">
            <a:off x="3844297" y="2867087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1" name="Flussdiagramm: Verbindungsstelle 23"/>
          <p:cNvSpPr/>
          <p:nvPr/>
        </p:nvSpPr>
        <p:spPr bwMode="auto">
          <a:xfrm flipH="1">
            <a:off x="4079776" y="2695634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2" name="Flussdiagramm: Verbindungsstelle 25"/>
          <p:cNvSpPr/>
          <p:nvPr/>
        </p:nvSpPr>
        <p:spPr bwMode="auto">
          <a:xfrm flipH="1">
            <a:off x="9500946" y="2746207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3" name="Flussdiagramm: Verbindungsstelle 26"/>
          <p:cNvSpPr/>
          <p:nvPr/>
        </p:nvSpPr>
        <p:spPr bwMode="auto">
          <a:xfrm flipH="1">
            <a:off x="9552385" y="2767641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4" name="Flussdiagramm: Verbindungsstelle 27"/>
          <p:cNvSpPr/>
          <p:nvPr/>
        </p:nvSpPr>
        <p:spPr bwMode="auto">
          <a:xfrm flipH="1">
            <a:off x="9523805" y="2813360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5" name="Flussdiagramm: Verbindungsstelle 28"/>
          <p:cNvSpPr/>
          <p:nvPr/>
        </p:nvSpPr>
        <p:spPr bwMode="auto">
          <a:xfrm flipH="1">
            <a:off x="9048329" y="2865954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6" name="Flussdiagramm: Verbindungsstelle 30"/>
          <p:cNvSpPr/>
          <p:nvPr/>
        </p:nvSpPr>
        <p:spPr bwMode="auto">
          <a:xfrm flipH="1">
            <a:off x="3988339" y="2911673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7" name="Flussdiagramm: Verbindungsstelle 31"/>
          <p:cNvSpPr/>
          <p:nvPr/>
        </p:nvSpPr>
        <p:spPr bwMode="auto">
          <a:xfrm flipH="1">
            <a:off x="9552385" y="2748085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8" name="Flussdiagramm: Verbindungsstelle 32"/>
          <p:cNvSpPr/>
          <p:nvPr/>
        </p:nvSpPr>
        <p:spPr bwMode="auto">
          <a:xfrm flipH="1">
            <a:off x="6158294" y="2456750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9" name="Flussdiagramm: Verbindungsstelle 29"/>
          <p:cNvSpPr/>
          <p:nvPr/>
        </p:nvSpPr>
        <p:spPr bwMode="auto">
          <a:xfrm flipH="1">
            <a:off x="9470007" y="2770944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0" name="Flussdiagramm: Verbindungsstelle 33"/>
          <p:cNvSpPr/>
          <p:nvPr/>
        </p:nvSpPr>
        <p:spPr bwMode="auto">
          <a:xfrm flipH="1">
            <a:off x="9287212" y="2742505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1" name="Flussdiagramm: Verbindungsstelle 35"/>
          <p:cNvSpPr/>
          <p:nvPr/>
        </p:nvSpPr>
        <p:spPr bwMode="auto">
          <a:xfrm flipH="1">
            <a:off x="4062845" y="2769307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2" name="Flussdiagramm: Verbindungsstelle 36"/>
          <p:cNvSpPr/>
          <p:nvPr/>
        </p:nvSpPr>
        <p:spPr bwMode="auto">
          <a:xfrm flipH="1">
            <a:off x="3942620" y="2773551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3" name="Flussdiagramm: Verbindungsstelle 37"/>
          <p:cNvSpPr/>
          <p:nvPr/>
        </p:nvSpPr>
        <p:spPr bwMode="auto">
          <a:xfrm flipH="1">
            <a:off x="3670975" y="2642725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4" name="Flussdiagramm: Verbindungsstelle 38"/>
          <p:cNvSpPr/>
          <p:nvPr/>
        </p:nvSpPr>
        <p:spPr bwMode="auto">
          <a:xfrm flipH="1">
            <a:off x="3540665" y="2713316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5" name="Flussdiagramm: Verbindungsstelle 39"/>
          <p:cNvSpPr/>
          <p:nvPr/>
        </p:nvSpPr>
        <p:spPr bwMode="auto">
          <a:xfrm flipH="1">
            <a:off x="3647729" y="2525329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6" name="Flussdiagramm: Verbindungsstelle 40"/>
          <p:cNvSpPr/>
          <p:nvPr/>
        </p:nvSpPr>
        <p:spPr bwMode="auto">
          <a:xfrm flipH="1">
            <a:off x="6428228" y="2405686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7" name="Flussdiagramm: Verbindungsstelle 41"/>
          <p:cNvSpPr/>
          <p:nvPr/>
        </p:nvSpPr>
        <p:spPr bwMode="auto">
          <a:xfrm flipH="1">
            <a:off x="4125495" y="2747922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8" name="Flussdiagramm: Verbindungsstelle 42"/>
          <p:cNvSpPr/>
          <p:nvPr/>
        </p:nvSpPr>
        <p:spPr bwMode="auto">
          <a:xfrm flipH="1">
            <a:off x="3867156" y="2764368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9" name="Flussdiagramm: Verbindungsstelle 43"/>
          <p:cNvSpPr/>
          <p:nvPr/>
        </p:nvSpPr>
        <p:spPr bwMode="auto">
          <a:xfrm flipH="1">
            <a:off x="4165372" y="2689512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40" name="Flussdiagramm: Verbindungsstelle 44"/>
          <p:cNvSpPr/>
          <p:nvPr/>
        </p:nvSpPr>
        <p:spPr bwMode="auto">
          <a:xfrm flipH="1">
            <a:off x="4025340" y="2959412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41" name="Flussdiagramm: Verbindungsstelle 45"/>
          <p:cNvSpPr/>
          <p:nvPr/>
        </p:nvSpPr>
        <p:spPr bwMode="auto">
          <a:xfrm flipH="1">
            <a:off x="3999858" y="2874638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42" name="Flussdiagramm: Verbindungsstelle 46"/>
          <p:cNvSpPr/>
          <p:nvPr/>
        </p:nvSpPr>
        <p:spPr bwMode="auto">
          <a:xfrm flipH="1">
            <a:off x="6457437" y="2119570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43" name="Flussdiagramm: Verbindungsstelle 47"/>
          <p:cNvSpPr/>
          <p:nvPr/>
        </p:nvSpPr>
        <p:spPr bwMode="auto">
          <a:xfrm flipH="1">
            <a:off x="9529525" y="2802657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44" name="Flussdiagramm: Verbindungsstelle 48"/>
          <p:cNvSpPr/>
          <p:nvPr/>
        </p:nvSpPr>
        <p:spPr bwMode="auto">
          <a:xfrm flipH="1">
            <a:off x="9424288" y="2787872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45" name="Flussdiagramm: Verbindungsstelle 49"/>
          <p:cNvSpPr/>
          <p:nvPr/>
        </p:nvSpPr>
        <p:spPr bwMode="auto">
          <a:xfrm flipH="1">
            <a:off x="9492866" y="2736175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46" name="Flussdiagramm: Verbindungsstelle 50"/>
          <p:cNvSpPr/>
          <p:nvPr/>
        </p:nvSpPr>
        <p:spPr bwMode="auto">
          <a:xfrm flipH="1">
            <a:off x="9569524" y="2727832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47" name="Flussdiagramm: Verbindungsstelle 51"/>
          <p:cNvSpPr/>
          <p:nvPr/>
        </p:nvSpPr>
        <p:spPr bwMode="auto">
          <a:xfrm flipH="1">
            <a:off x="4083557" y="2773702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48" name="Flussdiagramm: Verbindungsstelle 52"/>
          <p:cNvSpPr/>
          <p:nvPr/>
        </p:nvSpPr>
        <p:spPr bwMode="auto">
          <a:xfrm flipH="1">
            <a:off x="3965479" y="2767640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49" name="Flussdiagramm: Verbindungsstelle 53"/>
          <p:cNvSpPr/>
          <p:nvPr/>
        </p:nvSpPr>
        <p:spPr bwMode="auto">
          <a:xfrm flipH="1">
            <a:off x="3821437" y="2693347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50" name="Flussdiagramm: Verbindungsstelle 54"/>
          <p:cNvSpPr/>
          <p:nvPr/>
        </p:nvSpPr>
        <p:spPr bwMode="auto">
          <a:xfrm flipH="1">
            <a:off x="4011198" y="2913693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51" name="Flussdiagramm: Verbindungsstelle 55"/>
          <p:cNvSpPr/>
          <p:nvPr/>
        </p:nvSpPr>
        <p:spPr bwMode="auto">
          <a:xfrm flipH="1">
            <a:off x="4119653" y="2698224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52" name="Flussdiagramm: Verbindungsstelle 56"/>
          <p:cNvSpPr/>
          <p:nvPr/>
        </p:nvSpPr>
        <p:spPr bwMode="auto">
          <a:xfrm flipH="1">
            <a:off x="4085811" y="2725062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53" name="Flussdiagramm: Verbindungsstelle 57"/>
          <p:cNvSpPr/>
          <p:nvPr/>
        </p:nvSpPr>
        <p:spPr bwMode="auto">
          <a:xfrm flipH="1">
            <a:off x="3716694" y="2595938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54" name="Flussdiagramm: Verbindungsstelle 58"/>
          <p:cNvSpPr/>
          <p:nvPr/>
        </p:nvSpPr>
        <p:spPr bwMode="auto">
          <a:xfrm flipH="1">
            <a:off x="3935735" y="2824245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55" name="Flussdiagramm: Verbindungsstelle 59"/>
          <p:cNvSpPr/>
          <p:nvPr/>
        </p:nvSpPr>
        <p:spPr bwMode="auto">
          <a:xfrm flipH="1">
            <a:off x="4142817" y="2772583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56" name="Flussdiagramm: Verbindungsstelle 60"/>
          <p:cNvSpPr/>
          <p:nvPr/>
        </p:nvSpPr>
        <p:spPr bwMode="auto">
          <a:xfrm flipH="1">
            <a:off x="3120813" y="2563401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57" name="Flussdiagramm: Verbindungsstelle 65"/>
          <p:cNvSpPr/>
          <p:nvPr/>
        </p:nvSpPr>
        <p:spPr bwMode="auto">
          <a:xfrm flipH="1">
            <a:off x="3287689" y="2759034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58" name="Flussdiagramm: Verbindungsstelle 66"/>
          <p:cNvSpPr/>
          <p:nvPr/>
        </p:nvSpPr>
        <p:spPr bwMode="auto">
          <a:xfrm flipH="1">
            <a:off x="3844297" y="2735231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59" name="Flussdiagramm: Verbindungsstelle 67"/>
          <p:cNvSpPr/>
          <p:nvPr/>
        </p:nvSpPr>
        <p:spPr bwMode="auto">
          <a:xfrm flipH="1">
            <a:off x="3776276" y="2525328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60" name="Flussdiagramm: Verbindungsstelle 61"/>
          <p:cNvSpPr/>
          <p:nvPr/>
        </p:nvSpPr>
        <p:spPr bwMode="auto">
          <a:xfrm flipH="1">
            <a:off x="6220813" y="2550219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61" name="Flussdiagramm: Verbindungsstelle 62"/>
          <p:cNvSpPr/>
          <p:nvPr/>
        </p:nvSpPr>
        <p:spPr bwMode="auto">
          <a:xfrm flipH="1">
            <a:off x="6350690" y="2505825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62" name="Rectangle 58"/>
          <p:cNvSpPr/>
          <p:nvPr/>
        </p:nvSpPr>
        <p:spPr bwMode="auto">
          <a:xfrm>
            <a:off x="5031907" y="4309575"/>
            <a:ext cx="12955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en-US" sz="5400" b="1">
                <a:ln w="10541" cmpd="sng">
                  <a:noFill/>
                  <a:prstDash val="solid"/>
                </a:ln>
                <a:solidFill>
                  <a:schemeClr val="accent1"/>
                </a:solidFill>
              </a:rPr>
              <a:t>+++</a:t>
            </a:r>
            <a:endParaRPr/>
          </a:p>
        </p:txBody>
      </p:sp>
      <p:pic>
        <p:nvPicPr>
          <p:cNvPr id="63" name="Picture 62"/>
          <p:cNvPicPr/>
          <p:nvPr/>
        </p:nvPicPr>
        <p:blipFill>
          <a:blip r:embed="rId4"/>
          <a:stretch/>
        </p:blipFill>
        <p:spPr bwMode="auto">
          <a:xfrm>
            <a:off x="7608168" y="296700"/>
            <a:ext cx="850900" cy="63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15</a:t>
            </a:fld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Development </a:t>
            </a:r>
            <a:r>
              <a:rPr lang="de-DE"/>
              <a:t>of</a:t>
            </a:r>
            <a:r>
              <a:rPr lang="de-DE"/>
              <a:t> Proton </a:t>
            </a:r>
            <a:r>
              <a:rPr lang="de-DE"/>
              <a:t>therapy</a:t>
            </a:r>
            <a:r>
              <a:rPr lang="de-DE"/>
              <a:t> (I)</a:t>
            </a:r>
            <a:endParaRPr/>
          </a:p>
        </p:txBody>
      </p:sp>
      <p:sp>
        <p:nvSpPr>
          <p:cNvPr id="7" name="Titel 2"/>
          <p:cNvSpPr txBox="1"/>
          <p:nvPr/>
        </p:nvSpPr>
        <p:spPr bwMode="auto">
          <a:xfrm>
            <a:off x="1523999" y="1065793"/>
            <a:ext cx="9053513" cy="5492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/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25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>
              <a:spcBef>
                <a:spcPts val="0"/>
              </a:spcBef>
              <a:spcAft>
                <a:spcPts val="0"/>
              </a:spcAft>
              <a:defRPr sz="2500">
                <a:solidFill>
                  <a:srgbClr val="505150"/>
                </a:solidFill>
                <a:latin typeface="Georgia"/>
                <a:ea typeface="ヒラギノ角ゴ Pro W3"/>
                <a:cs typeface="ヒラギノ角ゴ Pro W3"/>
              </a:defRPr>
            </a:lvl2pPr>
            <a:lvl3pPr algn="l">
              <a:spcBef>
                <a:spcPts val="0"/>
              </a:spcBef>
              <a:spcAft>
                <a:spcPts val="0"/>
              </a:spcAft>
              <a:defRPr sz="2500">
                <a:solidFill>
                  <a:srgbClr val="505150"/>
                </a:solidFill>
                <a:latin typeface="Georgia"/>
                <a:ea typeface="ヒラギノ角ゴ Pro W3"/>
                <a:cs typeface="ヒラギノ角ゴ Pro W3"/>
              </a:defRPr>
            </a:lvl3pPr>
            <a:lvl4pPr algn="l">
              <a:spcBef>
                <a:spcPts val="0"/>
              </a:spcBef>
              <a:spcAft>
                <a:spcPts val="0"/>
              </a:spcAft>
              <a:defRPr sz="2500">
                <a:solidFill>
                  <a:srgbClr val="505150"/>
                </a:solidFill>
                <a:latin typeface="Georgia"/>
                <a:ea typeface="ヒラギノ角ゴ Pro W3"/>
                <a:cs typeface="ヒラギノ角ゴ Pro W3"/>
              </a:defRPr>
            </a:lvl4pPr>
            <a:lvl5pPr algn="l">
              <a:spcBef>
                <a:spcPts val="0"/>
              </a:spcBef>
              <a:spcAft>
                <a:spcPts val="0"/>
              </a:spcAft>
              <a:defRPr sz="2500">
                <a:solidFill>
                  <a:srgbClr val="505150"/>
                </a:solidFill>
                <a:latin typeface="Georgia"/>
                <a:ea typeface="ヒラギノ角ゴ Pro W3"/>
                <a:cs typeface="ヒラギノ角ゴ Pro W3"/>
              </a:defRPr>
            </a:lvl5pPr>
            <a:lvl6pPr marL="457200" algn="l">
              <a:spcBef>
                <a:spcPts val="0"/>
              </a:spcBef>
              <a:spcAft>
                <a:spcPts val="0"/>
              </a:spcAft>
              <a:defRPr sz="3200" b="1">
                <a:solidFill>
                  <a:schemeClr val="tx2"/>
                </a:solidFill>
                <a:latin typeface="Arial Narrow"/>
              </a:defRPr>
            </a:lvl6pPr>
            <a:lvl7pPr marL="914400" algn="l">
              <a:spcBef>
                <a:spcPts val="0"/>
              </a:spcBef>
              <a:spcAft>
                <a:spcPts val="0"/>
              </a:spcAft>
              <a:defRPr sz="3200" b="1">
                <a:solidFill>
                  <a:schemeClr val="tx2"/>
                </a:solidFill>
                <a:latin typeface="Arial Narrow"/>
              </a:defRPr>
            </a:lvl7pPr>
            <a:lvl8pPr marL="1371600" algn="l">
              <a:spcBef>
                <a:spcPts val="0"/>
              </a:spcBef>
              <a:spcAft>
                <a:spcPts val="0"/>
              </a:spcAft>
              <a:defRPr sz="3200" b="1">
                <a:solidFill>
                  <a:schemeClr val="tx2"/>
                </a:solidFill>
                <a:latin typeface="Arial Narrow"/>
              </a:defRPr>
            </a:lvl8pPr>
            <a:lvl9pPr marL="1828800" algn="l">
              <a:spcBef>
                <a:spcPts val="0"/>
              </a:spcBef>
              <a:spcAft>
                <a:spcPts val="0"/>
              </a:spcAft>
              <a:defRPr sz="3200" b="1">
                <a:solidFill>
                  <a:schemeClr val="tx2"/>
                </a:solidFill>
                <a:latin typeface="Arial Narrow"/>
              </a:defRPr>
            </a:lvl9pPr>
          </a:lstStyle>
          <a:p>
            <a:pPr algn="ctr">
              <a:defRPr/>
            </a:pPr>
            <a:r>
              <a:rPr lang="de-DE">
                <a:latin typeface="+mn-lt"/>
                <a:ea typeface="ヒラギノ角ゴ Pro W3"/>
                <a:cs typeface="ヒラギノ角ゴ Pro W3"/>
              </a:rPr>
              <a:t>Spreading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 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of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 Proton 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Therapy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 Technology  (</a:t>
            </a:r>
            <a:r>
              <a:rPr lang="de-DE" b="1">
                <a:solidFill>
                  <a:schemeClr val="accent1"/>
                </a:solidFill>
                <a:latin typeface="+mn-lt"/>
                <a:ea typeface="ヒラギノ角ゴ Pro W3"/>
                <a:cs typeface="ヒラギノ角ゴ Pro W3"/>
              </a:rPr>
              <a:t>2020</a:t>
            </a:r>
            <a:r>
              <a:rPr lang="de-DE">
                <a:latin typeface="+mn-lt"/>
                <a:ea typeface="ヒラギノ角ゴ Pro W3"/>
                <a:cs typeface="ヒラギノ角ゴ Pro W3"/>
              </a:rPr>
              <a:t>)</a:t>
            </a:r>
            <a:endParaRPr/>
          </a:p>
        </p:txBody>
      </p:sp>
      <p:pic>
        <p:nvPicPr>
          <p:cNvPr id="8" name="Picture 4"/>
          <p:cNvPicPr>
            <a:picLocks noChangeAspect="1"/>
          </p:cNvPicPr>
          <p:nvPr/>
        </p:nvPicPr>
        <p:blipFill>
          <a:blip r:embed="rId3"/>
          <a:srcRect l="0" t="6885" r="0" b="17099"/>
          <a:stretch/>
        </p:blipFill>
        <p:spPr bwMode="auto">
          <a:xfrm>
            <a:off x="1524000" y="1700792"/>
            <a:ext cx="9144000" cy="3505199"/>
          </a:xfrm>
          <a:prstGeom prst="rect">
            <a:avLst/>
          </a:prstGeom>
        </p:spPr>
      </p:pic>
      <p:sp>
        <p:nvSpPr>
          <p:cNvPr id="9" name="Flussdiagramm: Verbindungsstelle 11"/>
          <p:cNvSpPr/>
          <p:nvPr/>
        </p:nvSpPr>
        <p:spPr bwMode="auto">
          <a:xfrm flipH="1">
            <a:off x="3143673" y="2758589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0" name="Flussdiagramm: Verbindungsstelle 13"/>
          <p:cNvSpPr/>
          <p:nvPr/>
        </p:nvSpPr>
        <p:spPr bwMode="auto">
          <a:xfrm flipH="1">
            <a:off x="6240017" y="2470557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1" name="Flussdiagramm: Verbindungsstelle 14"/>
          <p:cNvSpPr/>
          <p:nvPr/>
        </p:nvSpPr>
        <p:spPr bwMode="auto">
          <a:xfrm flipH="1">
            <a:off x="3136609" y="2842726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2" name="Flussdiagramm: Verbindungsstelle 15"/>
          <p:cNvSpPr/>
          <p:nvPr/>
        </p:nvSpPr>
        <p:spPr bwMode="auto">
          <a:xfrm flipV="1">
            <a:off x="5987988" y="5599920"/>
            <a:ext cx="216024" cy="216023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3" name="Flussdiagramm: Verbindungsstelle 16"/>
          <p:cNvSpPr/>
          <p:nvPr/>
        </p:nvSpPr>
        <p:spPr bwMode="auto">
          <a:xfrm flipH="1">
            <a:off x="6319119" y="2379118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4" name="Flussdiagramm: Verbindungsstelle 17"/>
          <p:cNvSpPr/>
          <p:nvPr/>
        </p:nvSpPr>
        <p:spPr bwMode="auto">
          <a:xfrm flipH="1">
            <a:off x="6294899" y="2401978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5" name="Flussdiagramm: Verbindungsstelle 18"/>
          <p:cNvSpPr/>
          <p:nvPr/>
        </p:nvSpPr>
        <p:spPr bwMode="auto">
          <a:xfrm flipH="1">
            <a:off x="3890016" y="2856900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6" name="Flussdiagramm: Verbindungsstelle 19"/>
          <p:cNvSpPr/>
          <p:nvPr/>
        </p:nvSpPr>
        <p:spPr bwMode="auto">
          <a:xfrm flipH="1">
            <a:off x="6336559" y="2424838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7" name="Flussdiagramm: Verbindungsstelle 22"/>
          <p:cNvSpPr/>
          <p:nvPr/>
        </p:nvSpPr>
        <p:spPr bwMode="auto">
          <a:xfrm flipH="1">
            <a:off x="2279575" y="5599920"/>
            <a:ext cx="216024" cy="216023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18" name="Textfeld 21"/>
          <p:cNvSpPr txBox="1"/>
          <p:nvPr/>
        </p:nvSpPr>
        <p:spPr bwMode="auto">
          <a:xfrm>
            <a:off x="2711182" y="5552375"/>
            <a:ext cx="2013243" cy="3248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de-CH" sz="2000">
                <a:cs typeface="Arial Narrow"/>
              </a:rPr>
              <a:t>Passive </a:t>
            </a:r>
            <a:r>
              <a:rPr lang="de-CH" sz="2000">
                <a:cs typeface="Arial Narrow"/>
              </a:rPr>
              <a:t>Scattering</a:t>
            </a:r>
            <a:endParaRPr lang="de-CH" sz="2000">
              <a:cs typeface="Arial Narrow"/>
            </a:endParaRPr>
          </a:p>
        </p:txBody>
      </p:sp>
      <p:sp>
        <p:nvSpPr>
          <p:cNvPr id="19" name="Textfeld 24"/>
          <p:cNvSpPr txBox="1"/>
          <p:nvPr/>
        </p:nvSpPr>
        <p:spPr bwMode="auto">
          <a:xfrm>
            <a:off x="6451088" y="5552375"/>
            <a:ext cx="2451120" cy="3248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de-CH" sz="2000">
                <a:cs typeface="Arial Narrow"/>
              </a:rPr>
              <a:t>Pencil</a:t>
            </a:r>
            <a:r>
              <a:rPr lang="de-CH" sz="2000">
                <a:cs typeface="Arial Narrow"/>
              </a:rPr>
              <a:t> Beam Scanning</a:t>
            </a:r>
            <a:endParaRPr/>
          </a:p>
        </p:txBody>
      </p:sp>
      <p:sp>
        <p:nvSpPr>
          <p:cNvPr id="20" name="Flussdiagramm: Verbindungsstelle 20"/>
          <p:cNvSpPr/>
          <p:nvPr/>
        </p:nvSpPr>
        <p:spPr bwMode="auto">
          <a:xfrm flipH="1">
            <a:off x="3844297" y="2858034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1" name="Flussdiagramm: Verbindungsstelle 23"/>
          <p:cNvSpPr/>
          <p:nvPr/>
        </p:nvSpPr>
        <p:spPr bwMode="auto">
          <a:xfrm flipH="1">
            <a:off x="4079776" y="2686581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2" name="Flussdiagramm: Verbindungsstelle 25"/>
          <p:cNvSpPr/>
          <p:nvPr/>
        </p:nvSpPr>
        <p:spPr bwMode="auto">
          <a:xfrm flipH="1">
            <a:off x="9500946" y="2737154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3" name="Flussdiagramm: Verbindungsstelle 26"/>
          <p:cNvSpPr/>
          <p:nvPr/>
        </p:nvSpPr>
        <p:spPr bwMode="auto">
          <a:xfrm flipH="1">
            <a:off x="9552385" y="2758588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4" name="Flussdiagramm: Verbindungsstelle 27"/>
          <p:cNvSpPr/>
          <p:nvPr/>
        </p:nvSpPr>
        <p:spPr bwMode="auto">
          <a:xfrm flipH="1">
            <a:off x="9523805" y="2804307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5" name="Flussdiagramm: Verbindungsstelle 28"/>
          <p:cNvSpPr/>
          <p:nvPr/>
        </p:nvSpPr>
        <p:spPr bwMode="auto">
          <a:xfrm flipH="1">
            <a:off x="9048329" y="2856901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6" name="Flussdiagramm: Verbindungsstelle 30"/>
          <p:cNvSpPr/>
          <p:nvPr/>
        </p:nvSpPr>
        <p:spPr bwMode="auto">
          <a:xfrm flipH="1">
            <a:off x="3988339" y="2902620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7" name="Flussdiagramm: Verbindungsstelle 31"/>
          <p:cNvSpPr/>
          <p:nvPr/>
        </p:nvSpPr>
        <p:spPr bwMode="auto">
          <a:xfrm flipH="1">
            <a:off x="9552385" y="2739032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8" name="Flussdiagramm: Verbindungsstelle 32"/>
          <p:cNvSpPr/>
          <p:nvPr/>
        </p:nvSpPr>
        <p:spPr bwMode="auto">
          <a:xfrm flipH="1">
            <a:off x="6158294" y="2447697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29" name="Flussdiagramm: Verbindungsstelle 29"/>
          <p:cNvSpPr/>
          <p:nvPr/>
        </p:nvSpPr>
        <p:spPr bwMode="auto">
          <a:xfrm flipH="1">
            <a:off x="9470007" y="2761891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0" name="Flussdiagramm: Verbindungsstelle 33"/>
          <p:cNvSpPr/>
          <p:nvPr/>
        </p:nvSpPr>
        <p:spPr bwMode="auto">
          <a:xfrm flipH="1">
            <a:off x="9287212" y="2733453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1" name="Flussdiagramm: Verbindungsstelle 35"/>
          <p:cNvSpPr/>
          <p:nvPr/>
        </p:nvSpPr>
        <p:spPr bwMode="auto">
          <a:xfrm flipH="1">
            <a:off x="4062845" y="2760254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2" name="Flussdiagramm: Verbindungsstelle 36"/>
          <p:cNvSpPr/>
          <p:nvPr/>
        </p:nvSpPr>
        <p:spPr bwMode="auto">
          <a:xfrm flipH="1">
            <a:off x="3942620" y="2764498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3" name="Flussdiagramm: Verbindungsstelle 37"/>
          <p:cNvSpPr/>
          <p:nvPr/>
        </p:nvSpPr>
        <p:spPr bwMode="auto">
          <a:xfrm flipH="1">
            <a:off x="3670975" y="2633672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4" name="Flussdiagramm: Verbindungsstelle 38"/>
          <p:cNvSpPr/>
          <p:nvPr/>
        </p:nvSpPr>
        <p:spPr bwMode="auto">
          <a:xfrm flipH="1">
            <a:off x="3540665" y="2704263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5" name="Flussdiagramm: Verbindungsstelle 39"/>
          <p:cNvSpPr/>
          <p:nvPr/>
        </p:nvSpPr>
        <p:spPr bwMode="auto">
          <a:xfrm flipH="1">
            <a:off x="3647729" y="2516276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6" name="Flussdiagramm: Verbindungsstelle 40"/>
          <p:cNvSpPr/>
          <p:nvPr/>
        </p:nvSpPr>
        <p:spPr bwMode="auto">
          <a:xfrm flipH="1">
            <a:off x="6428228" y="2396633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7" name="Flussdiagramm: Verbindungsstelle 41"/>
          <p:cNvSpPr/>
          <p:nvPr/>
        </p:nvSpPr>
        <p:spPr bwMode="auto">
          <a:xfrm flipH="1">
            <a:off x="4125495" y="2738869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8" name="Flussdiagramm: Verbindungsstelle 42"/>
          <p:cNvSpPr/>
          <p:nvPr/>
        </p:nvSpPr>
        <p:spPr bwMode="auto">
          <a:xfrm flipH="1">
            <a:off x="3867156" y="2755315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39" name="Flussdiagramm: Verbindungsstelle 43"/>
          <p:cNvSpPr/>
          <p:nvPr/>
        </p:nvSpPr>
        <p:spPr bwMode="auto">
          <a:xfrm flipH="1">
            <a:off x="4165372" y="2680459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40" name="Flussdiagramm: Verbindungsstelle 44"/>
          <p:cNvSpPr/>
          <p:nvPr/>
        </p:nvSpPr>
        <p:spPr bwMode="auto">
          <a:xfrm flipH="1">
            <a:off x="4025340" y="2950358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41" name="Flussdiagramm: Verbindungsstelle 45"/>
          <p:cNvSpPr/>
          <p:nvPr/>
        </p:nvSpPr>
        <p:spPr bwMode="auto">
          <a:xfrm flipH="1">
            <a:off x="3999858" y="2865585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42" name="Flussdiagramm: Verbindungsstelle 46"/>
          <p:cNvSpPr/>
          <p:nvPr/>
        </p:nvSpPr>
        <p:spPr bwMode="auto">
          <a:xfrm flipH="1">
            <a:off x="6457437" y="2110517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43" name="Flussdiagramm: Verbindungsstelle 47"/>
          <p:cNvSpPr/>
          <p:nvPr/>
        </p:nvSpPr>
        <p:spPr bwMode="auto">
          <a:xfrm flipH="1">
            <a:off x="9529525" y="2793603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44" name="Flussdiagramm: Verbindungsstelle 48"/>
          <p:cNvSpPr/>
          <p:nvPr/>
        </p:nvSpPr>
        <p:spPr bwMode="auto">
          <a:xfrm flipH="1">
            <a:off x="9424288" y="2778819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45" name="Flussdiagramm: Verbindungsstelle 49"/>
          <p:cNvSpPr/>
          <p:nvPr/>
        </p:nvSpPr>
        <p:spPr bwMode="auto">
          <a:xfrm flipH="1">
            <a:off x="9492866" y="2727122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46" name="Flussdiagramm: Verbindungsstelle 50"/>
          <p:cNvSpPr/>
          <p:nvPr/>
        </p:nvSpPr>
        <p:spPr bwMode="auto">
          <a:xfrm flipH="1">
            <a:off x="9569524" y="2718779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47" name="Flussdiagramm: Verbindungsstelle 51"/>
          <p:cNvSpPr/>
          <p:nvPr/>
        </p:nvSpPr>
        <p:spPr bwMode="auto">
          <a:xfrm flipH="1">
            <a:off x="4083557" y="2764649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48" name="Flussdiagramm: Verbindungsstelle 52"/>
          <p:cNvSpPr/>
          <p:nvPr/>
        </p:nvSpPr>
        <p:spPr bwMode="auto">
          <a:xfrm flipH="1">
            <a:off x="3965479" y="2758587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49" name="Flussdiagramm: Verbindungsstelle 53"/>
          <p:cNvSpPr/>
          <p:nvPr/>
        </p:nvSpPr>
        <p:spPr bwMode="auto">
          <a:xfrm flipH="1">
            <a:off x="3821437" y="2684294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50" name="Flussdiagramm: Verbindungsstelle 54"/>
          <p:cNvSpPr/>
          <p:nvPr/>
        </p:nvSpPr>
        <p:spPr bwMode="auto">
          <a:xfrm flipH="1">
            <a:off x="4011198" y="2904639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51" name="Flussdiagramm: Verbindungsstelle 55"/>
          <p:cNvSpPr/>
          <p:nvPr/>
        </p:nvSpPr>
        <p:spPr bwMode="auto">
          <a:xfrm flipH="1">
            <a:off x="4119653" y="2689171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52" name="Flussdiagramm: Verbindungsstelle 56"/>
          <p:cNvSpPr/>
          <p:nvPr/>
        </p:nvSpPr>
        <p:spPr bwMode="auto">
          <a:xfrm flipH="1">
            <a:off x="4085811" y="2716009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53" name="Flussdiagramm: Verbindungsstelle 57"/>
          <p:cNvSpPr/>
          <p:nvPr/>
        </p:nvSpPr>
        <p:spPr bwMode="auto">
          <a:xfrm flipH="1">
            <a:off x="3716694" y="2586885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54" name="Flussdiagramm: Verbindungsstelle 58"/>
          <p:cNvSpPr/>
          <p:nvPr/>
        </p:nvSpPr>
        <p:spPr bwMode="auto">
          <a:xfrm flipH="1">
            <a:off x="3935735" y="2815192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55" name="Flussdiagramm: Verbindungsstelle 59"/>
          <p:cNvSpPr/>
          <p:nvPr/>
        </p:nvSpPr>
        <p:spPr bwMode="auto">
          <a:xfrm flipH="1">
            <a:off x="4142817" y="2763530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56" name="Flussdiagramm: Verbindungsstelle 60"/>
          <p:cNvSpPr/>
          <p:nvPr/>
        </p:nvSpPr>
        <p:spPr bwMode="auto">
          <a:xfrm flipH="1">
            <a:off x="3120813" y="2554348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57" name="Flussdiagramm: Verbindungsstelle 61"/>
          <p:cNvSpPr/>
          <p:nvPr/>
        </p:nvSpPr>
        <p:spPr bwMode="auto">
          <a:xfrm flipH="1">
            <a:off x="3693834" y="2489275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58" name="Flussdiagramm: Verbindungsstelle 62"/>
          <p:cNvSpPr/>
          <p:nvPr/>
        </p:nvSpPr>
        <p:spPr bwMode="auto">
          <a:xfrm flipH="1">
            <a:off x="3648115" y="2632604"/>
            <a:ext cx="45719" cy="45719"/>
          </a:xfrm>
          <a:prstGeom prst="flowChartConnector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59" name="Flussdiagramm: Verbindungsstelle 65"/>
          <p:cNvSpPr/>
          <p:nvPr/>
        </p:nvSpPr>
        <p:spPr bwMode="auto">
          <a:xfrm flipH="1">
            <a:off x="3287689" y="2749981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60" name="Flussdiagramm: Verbindungsstelle 66"/>
          <p:cNvSpPr/>
          <p:nvPr/>
        </p:nvSpPr>
        <p:spPr bwMode="auto">
          <a:xfrm flipH="1">
            <a:off x="3844297" y="2726178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61" name="Flussdiagramm: Verbindungsstelle 67"/>
          <p:cNvSpPr/>
          <p:nvPr/>
        </p:nvSpPr>
        <p:spPr bwMode="auto">
          <a:xfrm flipH="1">
            <a:off x="3776276" y="2516275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62" name="Flussdiagramm: Verbindungsstelle 68"/>
          <p:cNvSpPr/>
          <p:nvPr/>
        </p:nvSpPr>
        <p:spPr bwMode="auto">
          <a:xfrm flipH="1">
            <a:off x="9591943" y="2675128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63" name="Flussdiagramm: Verbindungsstelle 69"/>
          <p:cNvSpPr/>
          <p:nvPr/>
        </p:nvSpPr>
        <p:spPr bwMode="auto">
          <a:xfrm flipH="1">
            <a:off x="3693834" y="2512134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64" name="Flussdiagramm: Verbindungsstelle 70"/>
          <p:cNvSpPr/>
          <p:nvPr/>
        </p:nvSpPr>
        <p:spPr bwMode="auto">
          <a:xfrm flipH="1">
            <a:off x="6451087" y="2447697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65" name="Flussdiagramm: Verbindungsstelle 71"/>
          <p:cNvSpPr/>
          <p:nvPr/>
        </p:nvSpPr>
        <p:spPr bwMode="auto">
          <a:xfrm flipH="1">
            <a:off x="9058862" y="2972738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66" name="Flussdiagramm: Verbindungsstelle 72"/>
          <p:cNvSpPr/>
          <p:nvPr/>
        </p:nvSpPr>
        <p:spPr bwMode="auto">
          <a:xfrm flipH="1">
            <a:off x="9378569" y="2816463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67" name="Flussdiagramm: Verbindungsstelle 73"/>
          <p:cNvSpPr/>
          <p:nvPr/>
        </p:nvSpPr>
        <p:spPr bwMode="auto">
          <a:xfrm flipH="1">
            <a:off x="9637662" y="2577207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68" name="Flussdiagramm: Verbindungsstelle 74"/>
          <p:cNvSpPr/>
          <p:nvPr/>
        </p:nvSpPr>
        <p:spPr bwMode="auto">
          <a:xfrm flipH="1">
            <a:off x="6425908" y="2333399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69" name="Flussdiagramm: Verbindungsstelle 75"/>
          <p:cNvSpPr/>
          <p:nvPr/>
        </p:nvSpPr>
        <p:spPr bwMode="auto">
          <a:xfrm flipH="1">
            <a:off x="9376910" y="2783113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70" name="Flussdiagramm: Verbindungsstelle 76"/>
          <p:cNvSpPr/>
          <p:nvPr/>
        </p:nvSpPr>
        <p:spPr bwMode="auto">
          <a:xfrm flipH="1">
            <a:off x="7248129" y="3027426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71" name="Flussdiagramm: Verbindungsstelle 77"/>
          <p:cNvSpPr/>
          <p:nvPr/>
        </p:nvSpPr>
        <p:spPr bwMode="auto">
          <a:xfrm flipH="1">
            <a:off x="9241493" y="2744229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72" name="Flussdiagramm: Verbindungsstelle 78"/>
          <p:cNvSpPr/>
          <p:nvPr/>
        </p:nvSpPr>
        <p:spPr bwMode="auto">
          <a:xfrm flipH="1">
            <a:off x="9094048" y="3050285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73" name="Flussdiagramm: Verbindungsstelle 79"/>
          <p:cNvSpPr/>
          <p:nvPr/>
        </p:nvSpPr>
        <p:spPr bwMode="auto">
          <a:xfrm flipH="1">
            <a:off x="3692094" y="2840212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74" name="Flussdiagramm: Verbindungsstelle 80"/>
          <p:cNvSpPr/>
          <p:nvPr/>
        </p:nvSpPr>
        <p:spPr bwMode="auto">
          <a:xfrm flipH="1">
            <a:off x="3494946" y="2704262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75" name="Flussdiagramm: Verbindungsstelle 81"/>
          <p:cNvSpPr/>
          <p:nvPr/>
        </p:nvSpPr>
        <p:spPr bwMode="auto">
          <a:xfrm flipH="1">
            <a:off x="3902557" y="2737064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76" name="Flussdiagramm: Verbindungsstelle 82"/>
          <p:cNvSpPr/>
          <p:nvPr/>
        </p:nvSpPr>
        <p:spPr bwMode="auto">
          <a:xfrm flipH="1">
            <a:off x="3625256" y="2801678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77" name="Flussdiagramm: Verbindungsstelle 83"/>
          <p:cNvSpPr/>
          <p:nvPr/>
        </p:nvSpPr>
        <p:spPr bwMode="auto">
          <a:xfrm flipH="1">
            <a:off x="6217157" y="2325029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78" name="Flussdiagramm: Verbindungsstelle 84"/>
          <p:cNvSpPr/>
          <p:nvPr/>
        </p:nvSpPr>
        <p:spPr bwMode="auto">
          <a:xfrm flipH="1">
            <a:off x="8665429" y="3605084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79" name="Flussdiagramm: Verbindungsstelle 85"/>
          <p:cNvSpPr/>
          <p:nvPr/>
        </p:nvSpPr>
        <p:spPr bwMode="auto">
          <a:xfrm flipH="1">
            <a:off x="3958594" y="2695918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80" name="Flussdiagramm: Verbindungsstelle 86"/>
          <p:cNvSpPr/>
          <p:nvPr/>
        </p:nvSpPr>
        <p:spPr bwMode="auto">
          <a:xfrm flipH="1">
            <a:off x="4032628" y="2995597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81" name="Flussdiagramm: Verbindungsstelle 87"/>
          <p:cNvSpPr/>
          <p:nvPr/>
        </p:nvSpPr>
        <p:spPr bwMode="auto">
          <a:xfrm flipH="1">
            <a:off x="6960097" y="2156236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82" name="Flussdiagramm: Verbindungsstelle 88"/>
          <p:cNvSpPr/>
          <p:nvPr/>
        </p:nvSpPr>
        <p:spPr bwMode="auto">
          <a:xfrm flipH="1">
            <a:off x="6039100" y="2325029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83" name="Flussdiagramm: Verbindungsstelle 89"/>
          <p:cNvSpPr/>
          <p:nvPr/>
        </p:nvSpPr>
        <p:spPr bwMode="auto">
          <a:xfrm flipH="1">
            <a:off x="6290840" y="2279310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84" name="Flussdiagramm: Verbindungsstelle 90"/>
          <p:cNvSpPr/>
          <p:nvPr/>
        </p:nvSpPr>
        <p:spPr bwMode="auto">
          <a:xfrm flipH="1">
            <a:off x="6073140" y="2344881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85" name="Flussdiagramm: Verbindungsstelle 91"/>
          <p:cNvSpPr/>
          <p:nvPr/>
        </p:nvSpPr>
        <p:spPr bwMode="auto">
          <a:xfrm flipH="1">
            <a:off x="6225103" y="2541721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86" name="Flussdiagramm: Verbindungsstelle 92"/>
          <p:cNvSpPr/>
          <p:nvPr/>
        </p:nvSpPr>
        <p:spPr bwMode="auto">
          <a:xfrm flipH="1">
            <a:off x="6346313" y="2496002"/>
            <a:ext cx="45719" cy="45719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solidFill>
                <a:srgbClr val="00B050"/>
              </a:solidFill>
            </a:endParaRPr>
          </a:p>
        </p:txBody>
      </p:sp>
      <p:sp>
        <p:nvSpPr>
          <p:cNvPr id="87" name="Rectangle 83"/>
          <p:cNvSpPr/>
          <p:nvPr/>
        </p:nvSpPr>
        <p:spPr bwMode="auto">
          <a:xfrm>
            <a:off x="4027626" y="4300522"/>
            <a:ext cx="33041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en-US" sz="5400" b="1">
                <a:ln w="10541" cmpd="sng">
                  <a:noFill/>
                  <a:prstDash val="solid"/>
                </a:ln>
                <a:solidFill>
                  <a:schemeClr val="accent1"/>
                </a:solidFill>
              </a:rPr>
              <a:t>45-50 PBS</a:t>
            </a:r>
            <a:endParaRPr/>
          </a:p>
        </p:txBody>
      </p:sp>
      <p:pic>
        <p:nvPicPr>
          <p:cNvPr id="88" name="Picture 87"/>
          <p:cNvPicPr/>
          <p:nvPr/>
        </p:nvPicPr>
        <p:blipFill>
          <a:blip r:embed="rId4"/>
          <a:stretch/>
        </p:blipFill>
        <p:spPr bwMode="auto">
          <a:xfrm>
            <a:off x="7608168" y="296700"/>
            <a:ext cx="850900" cy="63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16</a:t>
            </a:fld>
            <a:endParaRPr lang="en-GB"/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3286158" y="390923"/>
            <a:ext cx="5619683" cy="5799556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/>
          <a:stretch/>
        </p:blipFill>
        <p:spPr bwMode="auto">
          <a:xfrm>
            <a:off x="9628156" y="188640"/>
            <a:ext cx="850900" cy="63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17</a:t>
            </a:fld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Pencil beam </a:t>
            </a:r>
            <a:r>
              <a:rPr lang="de-DE"/>
              <a:t>scanning</a:t>
            </a:r>
            <a:endParaRPr lang="de-DE"/>
          </a:p>
        </p:txBody>
      </p:sp>
      <p:sp>
        <p:nvSpPr>
          <p:cNvPr id="2" name="Content Placeholder 5"/>
          <p:cNvSpPr txBox="1"/>
          <p:nvPr/>
        </p:nvSpPr>
        <p:spPr bwMode="auto">
          <a:xfrm>
            <a:off x="587412" y="5959696"/>
            <a:ext cx="10801275" cy="336794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>
              <a:lnSpc>
                <a:spcPct val="100000"/>
              </a:lnSpc>
              <a:spcBef>
                <a:spcPts val="600"/>
              </a:spcBef>
              <a:buFont typeface="Aptos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>
              <a:lnSpc>
                <a:spcPct val="100000"/>
              </a:lnSpc>
              <a:spcBef>
                <a:spcPts val="600"/>
              </a:spcBef>
              <a:buFont typeface="Aptos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>
              <a:lnSpc>
                <a:spcPct val="100000"/>
              </a:lnSpc>
              <a:spcBef>
                <a:spcPts val="400"/>
              </a:spcBef>
              <a:buFont typeface="Aptos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>
              <a:lnSpc>
                <a:spcPct val="100000"/>
              </a:lnSpc>
              <a:spcBef>
                <a:spcPts val="400"/>
              </a:spcBef>
              <a:buFont typeface="Aptos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CH" sz="1000"/>
              <a:t>Kanai</a:t>
            </a:r>
            <a:r>
              <a:rPr lang="de-CH" sz="1000"/>
              <a:t> T, </a:t>
            </a:r>
            <a:r>
              <a:rPr lang="de-CH" sz="1000"/>
              <a:t>Kawachi</a:t>
            </a:r>
            <a:r>
              <a:rPr lang="de-CH" sz="1000"/>
              <a:t> K, Kumamoto Y, et al. Spot </a:t>
            </a:r>
            <a:r>
              <a:rPr lang="de-CH" sz="1000"/>
              <a:t>scanning</a:t>
            </a:r>
            <a:r>
              <a:rPr lang="de-CH" sz="1000"/>
              <a:t> </a:t>
            </a:r>
            <a:r>
              <a:rPr lang="de-CH" sz="1000"/>
              <a:t>system</a:t>
            </a:r>
            <a:r>
              <a:rPr lang="de-CH" sz="1000"/>
              <a:t> </a:t>
            </a:r>
            <a:r>
              <a:rPr lang="de-CH" sz="1000"/>
              <a:t>for</a:t>
            </a:r>
            <a:r>
              <a:rPr lang="de-CH" sz="1000"/>
              <a:t> </a:t>
            </a:r>
            <a:r>
              <a:rPr lang="de-CH" sz="1000"/>
              <a:t>proton</a:t>
            </a:r>
            <a:r>
              <a:rPr lang="de-CH" sz="1000"/>
              <a:t> </a:t>
            </a:r>
            <a:r>
              <a:rPr lang="de-CH" sz="1000"/>
              <a:t>radiotherapy</a:t>
            </a:r>
            <a:r>
              <a:rPr lang="de-CH" sz="1000"/>
              <a:t>. </a:t>
            </a:r>
            <a:r>
              <a:rPr lang="de-CH" sz="1000"/>
              <a:t>Med</a:t>
            </a:r>
            <a:r>
              <a:rPr lang="de-CH" sz="1000"/>
              <a:t> </a:t>
            </a:r>
            <a:r>
              <a:rPr lang="de-CH" sz="1000"/>
              <a:t>Phys</a:t>
            </a:r>
            <a:r>
              <a:rPr lang="de-CH" sz="1000"/>
              <a:t> 1980;7:365–369.</a:t>
            </a:r>
            <a:endParaRPr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2615233" y="1268760"/>
            <a:ext cx="7124700" cy="32956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6"/>
          <p:cNvSpPr/>
          <p:nvPr/>
        </p:nvSpPr>
        <p:spPr bwMode="auto">
          <a:xfrm>
            <a:off x="2639616" y="1124744"/>
            <a:ext cx="7488832" cy="3672408"/>
          </a:xfrm>
          <a:prstGeom prst="rect">
            <a:avLst/>
          </a:prstGeom>
          <a:solidFill>
            <a:srgbClr val="FFFFFF">
              <a:alpha val="94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latin typeface="Times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 rot="20632521">
            <a:off x="2529458" y="2258965"/>
            <a:ext cx="7372350" cy="295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2910458" y="1411238"/>
            <a:ext cx="6772275" cy="100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2829495" y="2373264"/>
            <a:ext cx="6934200" cy="3476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7"/>
          <p:cNvSpPr/>
          <p:nvPr/>
        </p:nvSpPr>
        <p:spPr bwMode="auto">
          <a:xfrm>
            <a:off x="2486388" y="1052736"/>
            <a:ext cx="7320433" cy="4752528"/>
          </a:xfrm>
          <a:prstGeom prst="rect">
            <a:avLst/>
          </a:prstGeom>
          <a:solidFill>
            <a:schemeClr val="accent1"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latin typeface="Times"/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3869620" y="1318700"/>
            <a:ext cx="4876800" cy="423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8"/>
          <a:srcRect l="0" t="23912" r="19135" b="40375"/>
          <a:stretch/>
        </p:blipFill>
        <p:spPr bwMode="auto">
          <a:xfrm>
            <a:off x="6680280" y="649290"/>
            <a:ext cx="3211885" cy="357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9"/>
          <a:stretch/>
        </p:blipFill>
        <p:spPr bwMode="auto">
          <a:xfrm>
            <a:off x="10756959" y="1124744"/>
            <a:ext cx="850900" cy="63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18</a:t>
            </a:fld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Clinical Concept and </a:t>
            </a:r>
            <a:r>
              <a:rPr lang="de-DE"/>
              <a:t>History</a:t>
            </a:r>
            <a:r>
              <a:rPr lang="de-DE"/>
              <a:t> </a:t>
            </a:r>
            <a:r>
              <a:rPr lang="de-DE"/>
              <a:t>of</a:t>
            </a:r>
            <a:r>
              <a:rPr lang="de-DE"/>
              <a:t> Protons </a:t>
            </a:r>
            <a:br>
              <a:rPr lang="de-DE"/>
            </a:br>
            <a:r>
              <a:rPr lang="de-DE"/>
              <a:t>(1954 – </a:t>
            </a:r>
            <a:r>
              <a:rPr lang="de-DE"/>
              <a:t>ongoing</a:t>
            </a:r>
            <a:r>
              <a:rPr lang="de-DE"/>
              <a:t>)</a:t>
            </a:r>
            <a:br>
              <a:rPr lang="de-DE"/>
            </a:br>
            <a:endParaRPr lang="de-DE"/>
          </a:p>
        </p:txBody>
      </p:sp>
      <p:pic>
        <p:nvPicPr>
          <p:cNvPr id="2" name="Bild 20" descr="Beschreibung: Beschreibung: Beschreibung: uzh_logo_d_pos_grau_1mm"/>
          <p:cNvPicPr/>
          <p:nvPr/>
        </p:nvPicPr>
        <p:blipFill>
          <a:blip r:embed="rId3"/>
          <a:stretch/>
        </p:blipFill>
        <p:spPr bwMode="auto">
          <a:xfrm>
            <a:off x="8956675" y="299131"/>
            <a:ext cx="1187624" cy="44953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610658" y="1761115"/>
            <a:ext cx="5086350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/>
              <a:t>Dynamic beam application, 3-d dose calculation;</a:t>
            </a:r>
            <a:br>
              <a:rPr lang="en-US"/>
            </a:br>
            <a:r>
              <a:rPr lang="en-US"/>
              <a:t>discrete spot scanning, IMPT at PSI</a:t>
            </a:r>
            <a:endParaRPr/>
          </a:p>
        </p:txBody>
      </p:sp>
      <p:pic>
        <p:nvPicPr>
          <p:cNvPr id="8" name="Picture 16" descr="p00024_ct1_z70_4"/>
          <p:cNvPicPr>
            <a:picLocks noChangeAspect="1" noChangeArrowheads="1"/>
          </p:cNvPicPr>
          <p:nvPr/>
        </p:nvPicPr>
        <p:blipFill>
          <a:blip r:embed="rId4"/>
          <a:srcRect l="0" t="0" r="28064" b="26292"/>
          <a:stretch/>
        </p:blipFill>
        <p:spPr bwMode="auto">
          <a:xfrm>
            <a:off x="2242610" y="2642550"/>
            <a:ext cx="1871662" cy="1584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8" descr="p00024_ct1_z70_3"/>
          <p:cNvPicPr>
            <a:picLocks noChangeAspect="1" noChangeArrowheads="1"/>
          </p:cNvPicPr>
          <p:nvPr/>
        </p:nvPicPr>
        <p:blipFill>
          <a:blip r:embed="rId5"/>
          <a:srcRect l="0" t="0" r="29317" b="27524"/>
          <a:stretch/>
        </p:blipFill>
        <p:spPr bwMode="auto">
          <a:xfrm>
            <a:off x="4977873" y="2642550"/>
            <a:ext cx="1871663" cy="1584324"/>
          </a:xfrm>
          <a:prstGeom prst="rect">
            <a:avLst/>
          </a:prstGeom>
          <a:noFill/>
          <a:ln/>
        </p:spPr>
      </p:pic>
      <p:pic>
        <p:nvPicPr>
          <p:cNvPr id="10" name="Picture 21" descr="p00024_ct1_z70_7"/>
          <p:cNvPicPr>
            <a:picLocks noChangeAspect="1" noChangeArrowheads="1"/>
          </p:cNvPicPr>
          <p:nvPr/>
        </p:nvPicPr>
        <p:blipFill>
          <a:blip r:embed="rId6"/>
          <a:srcRect l="0" t="0" r="-22" b="403"/>
          <a:stretch/>
        </p:blipFill>
        <p:spPr bwMode="auto">
          <a:xfrm>
            <a:off x="7641698" y="2036124"/>
            <a:ext cx="2665413" cy="2190750"/>
          </a:xfrm>
          <a:prstGeom prst="rect">
            <a:avLst/>
          </a:prstGeom>
          <a:noFill/>
          <a:ln/>
        </p:spPr>
      </p:pic>
      <p:sp>
        <p:nvSpPr>
          <p:cNvPr id="11" name="Text Box 25"/>
          <p:cNvSpPr txBox="1">
            <a:spLocks noChangeArrowheads="1"/>
          </p:cNvSpPr>
          <p:nvPr/>
        </p:nvSpPr>
        <p:spPr bwMode="auto">
          <a:xfrm>
            <a:off x="4330172" y="3147374"/>
            <a:ext cx="377026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/>
              <a:t>+</a:t>
            </a:r>
            <a:endParaRPr/>
          </a:p>
        </p:txBody>
      </p:sp>
      <p:sp>
        <p:nvSpPr>
          <p:cNvPr id="12" name="Text Box 26"/>
          <p:cNvSpPr txBox="1">
            <a:spLocks noChangeArrowheads="1"/>
          </p:cNvSpPr>
          <p:nvPr/>
        </p:nvSpPr>
        <p:spPr bwMode="auto">
          <a:xfrm>
            <a:off x="6993997" y="3147374"/>
            <a:ext cx="452438" cy="381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/>
              <a:t></a:t>
            </a:r>
            <a:endParaRPr/>
          </a:p>
        </p:txBody>
      </p:sp>
      <p:sp>
        <p:nvSpPr>
          <p:cNvPr id="13" name="Text Box 27"/>
          <p:cNvSpPr txBox="1">
            <a:spLocks noChangeArrowheads="1"/>
          </p:cNvSpPr>
          <p:nvPr/>
        </p:nvSpPr>
        <p:spPr bwMode="auto">
          <a:xfrm>
            <a:off x="3358877" y="5187950"/>
            <a:ext cx="377026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/>
              <a:t>+</a:t>
            </a:r>
            <a:endParaRPr/>
          </a:p>
        </p:txBody>
      </p:sp>
      <p:sp>
        <p:nvSpPr>
          <p:cNvPr id="14" name="Text Box 28"/>
          <p:cNvSpPr txBox="1">
            <a:spLocks noChangeArrowheads="1"/>
          </p:cNvSpPr>
          <p:nvPr/>
        </p:nvSpPr>
        <p:spPr bwMode="auto">
          <a:xfrm>
            <a:off x="5166613" y="5187950"/>
            <a:ext cx="377026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/>
              <a:t>+</a:t>
            </a:r>
            <a:endParaRPr/>
          </a:p>
        </p:txBody>
      </p:sp>
      <p:sp>
        <p:nvSpPr>
          <p:cNvPr id="15" name="Text Box 29"/>
          <p:cNvSpPr txBox="1">
            <a:spLocks noChangeArrowheads="1"/>
          </p:cNvSpPr>
          <p:nvPr/>
        </p:nvSpPr>
        <p:spPr bwMode="auto">
          <a:xfrm>
            <a:off x="6993997" y="5259388"/>
            <a:ext cx="452438" cy="381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/>
              <a:t></a:t>
            </a:r>
            <a:endParaRPr/>
          </a:p>
        </p:txBody>
      </p:sp>
      <p:sp>
        <p:nvSpPr>
          <p:cNvPr id="16" name="Text Box 30"/>
          <p:cNvSpPr txBox="1">
            <a:spLocks noChangeArrowheads="1"/>
          </p:cNvSpPr>
          <p:nvPr/>
        </p:nvSpPr>
        <p:spPr bwMode="auto">
          <a:xfrm>
            <a:off x="1370068" y="4302542"/>
            <a:ext cx="6135166" cy="35394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700"/>
              <a:t>Treatment planning for spot scanning protons and IMPT</a:t>
            </a:r>
            <a:endParaRPr/>
          </a:p>
        </p:txBody>
      </p:sp>
      <p:grpSp>
        <p:nvGrpSpPr>
          <p:cNvPr id="17" name="Group 37"/>
          <p:cNvGrpSpPr/>
          <p:nvPr/>
        </p:nvGrpSpPr>
        <p:grpSpPr bwMode="auto">
          <a:xfrm>
            <a:off x="1873516" y="4756151"/>
            <a:ext cx="1512887" cy="1387475"/>
            <a:chOff x="113" y="3157"/>
            <a:chExt cx="953" cy="874"/>
          </a:xfrm>
        </p:grpSpPr>
        <p:pic>
          <p:nvPicPr>
            <p:cNvPr id="18" name="Picture 5"/>
            <p:cNvPicPr>
              <a:picLocks noChangeArrowheads="1"/>
            </p:cNvPicPr>
            <p:nvPr/>
          </p:nvPicPr>
          <p:blipFill>
            <a:blip r:embed="rId7"/>
            <a:srcRect l="0" t="7375" r="11751" b="15397"/>
            <a:stretch/>
          </p:blipFill>
          <p:spPr bwMode="auto">
            <a:xfrm>
              <a:off x="113" y="3157"/>
              <a:ext cx="953" cy="862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9" name="Text Box 31"/>
            <p:cNvSpPr txBox="1">
              <a:spLocks noChangeArrowheads="1"/>
            </p:cNvSpPr>
            <p:nvPr/>
          </p:nvSpPr>
          <p:spPr bwMode="auto">
            <a:xfrm>
              <a:off x="703" y="3838"/>
              <a:ext cx="353" cy="19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>
                  <a:solidFill>
                    <a:schemeClr val="bg1"/>
                  </a:solidFill>
                </a:rPr>
                <a:t>IMPT</a:t>
              </a:r>
              <a:endParaRPr/>
            </a:p>
          </p:txBody>
        </p:sp>
      </p:grpSp>
      <p:grpSp>
        <p:nvGrpSpPr>
          <p:cNvPr id="20" name="Group 38"/>
          <p:cNvGrpSpPr/>
          <p:nvPr/>
        </p:nvGrpSpPr>
        <p:grpSpPr bwMode="auto">
          <a:xfrm>
            <a:off x="3682001" y="4756151"/>
            <a:ext cx="1511300" cy="1387475"/>
            <a:chOff x="1247" y="3157"/>
            <a:chExt cx="952" cy="874"/>
          </a:xfrm>
        </p:grpSpPr>
        <p:pic>
          <p:nvPicPr>
            <p:cNvPr id="21" name="Picture 4"/>
            <p:cNvPicPr>
              <a:picLocks noChangeArrowheads="1"/>
            </p:cNvPicPr>
            <p:nvPr/>
          </p:nvPicPr>
          <p:blipFill>
            <a:blip r:embed="rId8"/>
            <a:srcRect l="0" t="7375" r="11831" b="15479"/>
            <a:stretch/>
          </p:blipFill>
          <p:spPr bwMode="auto">
            <a:xfrm>
              <a:off x="1247" y="3157"/>
              <a:ext cx="952" cy="861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22" name="Text Box 32"/>
            <p:cNvSpPr txBox="1">
              <a:spLocks noChangeArrowheads="1"/>
            </p:cNvSpPr>
            <p:nvPr/>
          </p:nvSpPr>
          <p:spPr bwMode="auto">
            <a:xfrm>
              <a:off x="1791" y="3838"/>
              <a:ext cx="353" cy="19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>
                  <a:solidFill>
                    <a:schemeClr val="bg1"/>
                  </a:solidFill>
                </a:rPr>
                <a:t>IMPT</a:t>
              </a:r>
              <a:endParaRPr/>
            </a:p>
          </p:txBody>
        </p:sp>
      </p:grpSp>
      <p:grpSp>
        <p:nvGrpSpPr>
          <p:cNvPr id="23" name="Group 39"/>
          <p:cNvGrpSpPr/>
          <p:nvPr/>
        </p:nvGrpSpPr>
        <p:grpSpPr bwMode="auto">
          <a:xfrm>
            <a:off x="5482697" y="4756151"/>
            <a:ext cx="1512888" cy="1368425"/>
            <a:chOff x="2336" y="3157"/>
            <a:chExt cx="953" cy="862"/>
          </a:xfrm>
        </p:grpSpPr>
        <p:pic>
          <p:nvPicPr>
            <p:cNvPr id="24" name="Picture 6"/>
            <p:cNvPicPr>
              <a:picLocks noChangeArrowheads="1"/>
            </p:cNvPicPr>
            <p:nvPr/>
          </p:nvPicPr>
          <p:blipFill>
            <a:blip r:embed="rId9"/>
            <a:srcRect l="0" t="7375" r="11751" b="15397"/>
            <a:stretch/>
          </p:blipFill>
          <p:spPr bwMode="auto">
            <a:xfrm>
              <a:off x="2336" y="3157"/>
              <a:ext cx="953" cy="862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25" name="Text Box 33"/>
            <p:cNvSpPr txBox="1">
              <a:spLocks noChangeArrowheads="1"/>
            </p:cNvSpPr>
            <p:nvPr/>
          </p:nvSpPr>
          <p:spPr bwMode="auto">
            <a:xfrm>
              <a:off x="2880" y="3793"/>
              <a:ext cx="353" cy="19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>
                  <a:solidFill>
                    <a:schemeClr val="bg1"/>
                  </a:solidFill>
                </a:rPr>
                <a:t>IMPT</a:t>
              </a:r>
              <a:endParaRPr/>
            </a:p>
          </p:txBody>
        </p:sp>
      </p:grpSp>
      <p:grpSp>
        <p:nvGrpSpPr>
          <p:cNvPr id="26" name="Group 40"/>
          <p:cNvGrpSpPr/>
          <p:nvPr/>
        </p:nvGrpSpPr>
        <p:grpSpPr bwMode="auto">
          <a:xfrm>
            <a:off x="7641697" y="4395232"/>
            <a:ext cx="2665413" cy="1989694"/>
            <a:chOff x="3560" y="2750"/>
            <a:chExt cx="1921" cy="1434"/>
          </a:xfrm>
        </p:grpSpPr>
        <p:grpSp>
          <p:nvGrpSpPr>
            <p:cNvPr id="27" name="Group 24"/>
            <p:cNvGrpSpPr/>
            <p:nvPr/>
          </p:nvGrpSpPr>
          <p:grpSpPr bwMode="auto">
            <a:xfrm>
              <a:off x="3560" y="2750"/>
              <a:ext cx="1921" cy="1434"/>
              <a:chOff x="3272" y="2264"/>
              <a:chExt cx="2488" cy="2056"/>
            </a:xfrm>
          </p:grpSpPr>
          <p:pic>
            <p:nvPicPr>
              <p:cNvPr id="29" name="Picture 8"/>
              <p:cNvPicPr>
                <a:picLocks noChangeArrowheads="1"/>
              </p:cNvPicPr>
              <p:nvPr/>
            </p:nvPicPr>
            <p:blipFill>
              <a:blip r:embed="rId10"/>
              <a:stretch/>
            </p:blipFill>
            <p:spPr bwMode="auto">
              <a:xfrm>
                <a:off x="3272" y="2264"/>
                <a:ext cx="2488" cy="205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</p:pic>
          <p:sp>
            <p:nvSpPr>
              <p:cNvPr id="30" name="Line 9"/>
              <p:cNvSpPr>
                <a:spLocks noChangeShapeType="1"/>
              </p:cNvSpPr>
              <p:nvPr/>
            </p:nvSpPr>
            <p:spPr bwMode="auto">
              <a:xfrm>
                <a:off x="3309" y="2891"/>
                <a:ext cx="546" cy="333"/>
              </a:xfrm>
              <a:prstGeom prst="line">
                <a:avLst/>
              </a:prstGeom>
              <a:noFill/>
              <a:ln w="25400">
                <a:solidFill>
                  <a:srgbClr val="CC0000"/>
                </a:solidFill>
                <a:round/>
                <a:headEnd type="none" w="sm" len="sm"/>
                <a:tailEnd type="stealth" w="med" len="lg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CH"/>
              </a:p>
            </p:txBody>
          </p:sp>
          <p:sp>
            <p:nvSpPr>
              <p:cNvPr id="31" name="Line 10"/>
              <p:cNvSpPr>
                <a:spLocks noChangeShapeType="1"/>
              </p:cNvSpPr>
              <p:nvPr/>
            </p:nvSpPr>
            <p:spPr bwMode="auto">
              <a:xfrm>
                <a:off x="4249" y="2381"/>
                <a:ext cx="10" cy="659"/>
              </a:xfrm>
              <a:prstGeom prst="line">
                <a:avLst/>
              </a:prstGeom>
              <a:noFill/>
              <a:ln w="25400">
                <a:solidFill>
                  <a:srgbClr val="CC0000"/>
                </a:solidFill>
                <a:round/>
                <a:headEnd type="none" w="sm" len="sm"/>
                <a:tailEnd type="stealth" w="med" len="lg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CH"/>
              </a:p>
            </p:txBody>
          </p:sp>
          <p:sp>
            <p:nvSpPr>
              <p:cNvPr id="32" name="Line 11"/>
              <p:cNvSpPr>
                <a:spLocks noChangeShapeType="1"/>
              </p:cNvSpPr>
              <p:nvPr/>
            </p:nvSpPr>
            <p:spPr bwMode="auto">
              <a:xfrm flipH="1">
                <a:off x="4462" y="2984"/>
                <a:ext cx="713" cy="306"/>
              </a:xfrm>
              <a:prstGeom prst="line">
                <a:avLst/>
              </a:prstGeom>
              <a:noFill/>
              <a:ln w="25400">
                <a:solidFill>
                  <a:srgbClr val="CC0000"/>
                </a:solidFill>
                <a:round/>
                <a:headEnd type="none" w="sm" len="sm"/>
                <a:tailEnd type="stealth" w="med" len="lg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CH"/>
              </a:p>
            </p:txBody>
          </p:sp>
        </p:grpSp>
        <p:sp>
          <p:nvSpPr>
            <p:cNvPr id="28" name="Text Box 34"/>
            <p:cNvSpPr txBox="1">
              <a:spLocks noChangeArrowheads="1"/>
            </p:cNvSpPr>
            <p:nvPr/>
          </p:nvSpPr>
          <p:spPr bwMode="auto">
            <a:xfrm>
              <a:off x="4649" y="3928"/>
              <a:ext cx="353" cy="19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>
                  <a:solidFill>
                    <a:schemeClr val="bg1"/>
                  </a:solidFill>
                </a:rPr>
                <a:t>IMPT</a:t>
              </a:r>
              <a:endParaRPr/>
            </a:p>
          </p:txBody>
        </p:sp>
      </p:grpSp>
      <p:sp>
        <p:nvSpPr>
          <p:cNvPr id="34" name="Text Box 29"/>
          <p:cNvSpPr txBox="1">
            <a:spLocks noChangeArrowheads="1"/>
          </p:cNvSpPr>
          <p:nvPr/>
        </p:nvSpPr>
        <p:spPr bwMode="auto">
          <a:xfrm>
            <a:off x="623888" y="1357029"/>
            <a:ext cx="3816350" cy="36671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/>
              <a:t>Pioneers of proton radiation therapy</a:t>
            </a:r>
            <a:endParaRPr/>
          </a:p>
        </p:txBody>
      </p:sp>
      <p:pic>
        <p:nvPicPr>
          <p:cNvPr id="35" name="Picture 34"/>
          <p:cNvPicPr/>
          <p:nvPr/>
        </p:nvPicPr>
        <p:blipFill>
          <a:blip r:embed="rId11"/>
          <a:stretch/>
        </p:blipFill>
        <p:spPr bwMode="auto">
          <a:xfrm>
            <a:off x="7608168" y="296700"/>
            <a:ext cx="850900" cy="63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2" grpId="1"/>
      <p:bldP spid="12" grpId="2"/>
      <p:bldP spid="13" grpId="0"/>
      <p:bldP spid="14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19</a:t>
            </a:fld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Conformality</a:t>
            </a:r>
            <a:r>
              <a:rPr lang="de-DE"/>
              <a:t> – </a:t>
            </a:r>
            <a:r>
              <a:rPr lang="de-DE"/>
              <a:t>Relevance</a:t>
            </a:r>
            <a:r>
              <a:rPr lang="de-DE"/>
              <a:t> and </a:t>
            </a:r>
            <a:r>
              <a:rPr lang="de-DE"/>
              <a:t>Limitations</a:t>
            </a:r>
            <a:endParaRPr lang="de-DE"/>
          </a:p>
        </p:txBody>
      </p:sp>
      <p:pic>
        <p:nvPicPr>
          <p:cNvPr id="2" name="Bild 20" descr="Beschreibung: Beschreibung: Beschreibung: uzh_logo_d_pos_grau_1mm"/>
          <p:cNvPicPr/>
          <p:nvPr/>
        </p:nvPicPr>
        <p:blipFill>
          <a:blip r:embed="rId3"/>
          <a:stretch/>
        </p:blipFill>
        <p:spPr bwMode="auto">
          <a:xfrm>
            <a:off x="8956675" y="299131"/>
            <a:ext cx="1187624" cy="44953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Box 27"/>
          <p:cNvSpPr txBox="1">
            <a:spLocks noChangeArrowheads="1"/>
          </p:cNvSpPr>
          <p:nvPr/>
        </p:nvSpPr>
        <p:spPr bwMode="auto">
          <a:xfrm>
            <a:off x="695325" y="1163838"/>
            <a:ext cx="10142263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/>
              <a:t>The amount and the geometry of dose reduction in OARs is relevant for the applicable total dose; </a:t>
            </a:r>
            <a:br>
              <a:rPr lang="en-US"/>
            </a:br>
            <a:r>
              <a:rPr lang="en-US"/>
              <a:t>the dose gradient matters: </a:t>
            </a:r>
            <a:r>
              <a:rPr lang="en-US" b="1"/>
              <a:t>conformality does </a:t>
            </a:r>
            <a:r>
              <a:rPr lang="en-US" b="1" i="1"/>
              <a:t>not</a:t>
            </a:r>
            <a:r>
              <a:rPr lang="en-US" b="1"/>
              <a:t> necessarily mean zero dose outside a target or inside an OAR</a:t>
            </a:r>
            <a:endParaRPr/>
          </a:p>
        </p:txBody>
      </p:sp>
      <p:grpSp>
        <p:nvGrpSpPr>
          <p:cNvPr id="8" name="Group 32"/>
          <p:cNvGrpSpPr/>
          <p:nvPr/>
        </p:nvGrpSpPr>
        <p:grpSpPr bwMode="auto">
          <a:xfrm>
            <a:off x="1503895" y="2320838"/>
            <a:ext cx="4459523" cy="3882767"/>
            <a:chOff x="36" y="1706"/>
            <a:chExt cx="2915" cy="2537"/>
          </a:xfrm>
        </p:grpSpPr>
        <p:pic>
          <p:nvPicPr>
            <p:cNvPr id="9" name="Picture 12" descr="p03032_ct0_t5_p0_z24"/>
            <p:cNvPicPr>
              <a:picLocks noChangeAspect="1" noChangeArrowheads="1"/>
            </p:cNvPicPr>
            <p:nvPr/>
          </p:nvPicPr>
          <p:blipFill>
            <a:blip r:embed="rId4"/>
            <a:stretch/>
          </p:blipFill>
          <p:spPr bwMode="auto">
            <a:xfrm>
              <a:off x="113" y="1706"/>
              <a:ext cx="2838" cy="2346"/>
            </a:xfrm>
            <a:prstGeom prst="rect">
              <a:avLst/>
            </a:prstGeom>
            <a:noFill/>
          </p:spPr>
        </p:pic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249" y="3702"/>
              <a:ext cx="1270" cy="24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defRPr/>
              </a:pPr>
              <a:r>
                <a:rPr lang="en-US">
                  <a:solidFill>
                    <a:schemeClr val="bg1"/>
                  </a:solidFill>
                </a:rPr>
                <a:t>3 “fields” IMPT</a:t>
              </a:r>
              <a:endParaRPr/>
            </a:p>
          </p:txBody>
        </p: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>
              <a:off x="385" y="1842"/>
              <a:ext cx="321" cy="324"/>
            </a:xfrm>
            <a:prstGeom prst="line">
              <a:avLst/>
            </a:prstGeom>
            <a:noFill/>
            <a:ln w="57150">
              <a:solidFill>
                <a:srgbClr val="66FF33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2" name="Line 15"/>
            <p:cNvSpPr>
              <a:spLocks noChangeShapeType="1"/>
            </p:cNvSpPr>
            <p:nvPr/>
          </p:nvSpPr>
          <p:spPr bwMode="auto">
            <a:xfrm flipH="1">
              <a:off x="1927" y="1842"/>
              <a:ext cx="365" cy="414"/>
            </a:xfrm>
            <a:prstGeom prst="line">
              <a:avLst/>
            </a:prstGeom>
            <a:noFill/>
            <a:ln w="57150">
              <a:solidFill>
                <a:srgbClr val="66FF33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3" name="Line 16"/>
            <p:cNvSpPr>
              <a:spLocks noChangeShapeType="1"/>
            </p:cNvSpPr>
            <p:nvPr/>
          </p:nvSpPr>
          <p:spPr bwMode="auto">
            <a:xfrm>
              <a:off x="1338" y="1842"/>
              <a:ext cx="0" cy="324"/>
            </a:xfrm>
            <a:prstGeom prst="line">
              <a:avLst/>
            </a:prstGeom>
            <a:noFill/>
            <a:ln w="57150">
              <a:solidFill>
                <a:srgbClr val="66FF33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36" y="4052"/>
              <a:ext cx="1905" cy="19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defRPr/>
              </a:pPr>
              <a:r>
                <a:rPr lang="en-GB" sz="1400"/>
                <a:t>Sacral chordoma, 10 year old girl</a:t>
              </a:r>
              <a:endParaRPr/>
            </a:p>
          </p:txBody>
        </p:sp>
        <p:sp>
          <p:nvSpPr>
            <p:cNvPr id="15" name="Text Box 28"/>
            <p:cNvSpPr txBox="1">
              <a:spLocks noChangeArrowheads="1"/>
            </p:cNvSpPr>
            <p:nvPr/>
          </p:nvSpPr>
          <p:spPr bwMode="auto">
            <a:xfrm>
              <a:off x="1701" y="2886"/>
              <a:ext cx="811" cy="3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b="1">
                  <a:solidFill>
                    <a:schemeClr val="bg1"/>
                  </a:solidFill>
                </a:rPr>
                <a:t>OAR:</a:t>
              </a:r>
              <a:br>
                <a:rPr lang="en-US" sz="1400" b="1">
                  <a:solidFill>
                    <a:schemeClr val="bg1"/>
                  </a:solidFill>
                </a:rPr>
              </a:br>
              <a:r>
                <a:rPr lang="en-US" sz="1400" b="1">
                  <a:solidFill>
                    <a:schemeClr val="bg1"/>
                  </a:solidFill>
                </a:rPr>
                <a:t>cauda equina</a:t>
              </a:r>
              <a:endParaRPr/>
            </a:p>
          </p:txBody>
        </p:sp>
        <p:sp>
          <p:nvSpPr>
            <p:cNvPr id="16" name="Line 29"/>
            <p:cNvSpPr>
              <a:spLocks noChangeShapeType="1"/>
            </p:cNvSpPr>
            <p:nvPr/>
          </p:nvSpPr>
          <p:spPr bwMode="auto">
            <a:xfrm flipH="1" flipV="1">
              <a:off x="1338" y="2704"/>
              <a:ext cx="408" cy="272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</p:grpSp>
      <p:grpSp>
        <p:nvGrpSpPr>
          <p:cNvPr id="17" name="Group 33"/>
          <p:cNvGrpSpPr/>
          <p:nvPr/>
        </p:nvGrpSpPr>
        <p:grpSpPr bwMode="auto">
          <a:xfrm>
            <a:off x="6452485" y="2309220"/>
            <a:ext cx="4117821" cy="3921517"/>
            <a:chOff x="2896" y="1685"/>
            <a:chExt cx="2706" cy="2577"/>
          </a:xfrm>
        </p:grpSpPr>
        <p:sp>
          <p:nvSpPr>
            <p:cNvPr id="18" name="Rectangle 3"/>
            <p:cNvSpPr>
              <a:spLocks noChangeArrowheads="1"/>
            </p:cNvSpPr>
            <p:nvPr/>
          </p:nvSpPr>
          <p:spPr bwMode="auto">
            <a:xfrm>
              <a:off x="2931" y="1685"/>
              <a:ext cx="2172" cy="2054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896" y="4060"/>
              <a:ext cx="1667" cy="20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  <a:defRPr/>
              </a:pPr>
              <a:r>
                <a:rPr lang="en-GB" sz="1400"/>
                <a:t>Skull base chordoma</a:t>
              </a:r>
              <a:endParaRPr/>
            </a:p>
          </p:txBody>
        </p:sp>
        <p:pic>
          <p:nvPicPr>
            <p:cNvPr id="20" name="Picture 20" descr="P04109_CT0_T1_P0"/>
            <p:cNvPicPr>
              <a:picLocks noChangeAspect="1" noChangeArrowheads="1"/>
            </p:cNvPicPr>
            <p:nvPr/>
          </p:nvPicPr>
          <p:blipFill>
            <a:blip r:embed="rId5"/>
            <a:stretch/>
          </p:blipFill>
          <p:spPr bwMode="auto">
            <a:xfrm>
              <a:off x="2971" y="1706"/>
              <a:ext cx="2631" cy="2349"/>
            </a:xfrm>
            <a:prstGeom prst="rect">
              <a:avLst/>
            </a:prstGeom>
            <a:noFill/>
            <a:ln w="9525">
              <a:solidFill>
                <a:srgbClr val="33CC33"/>
              </a:solidFill>
              <a:miter lim="800000"/>
              <a:headEnd/>
              <a:tailEnd/>
            </a:ln>
          </p:spPr>
        </p:pic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3016" y="1797"/>
              <a:ext cx="1428" cy="24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defRPr/>
              </a:pPr>
              <a:r>
                <a:rPr lang="en-US">
                  <a:solidFill>
                    <a:schemeClr val="bg1"/>
                  </a:solidFill>
                </a:rPr>
                <a:t>4 “fields” IMPT</a:t>
              </a:r>
              <a:endParaRPr/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 flipV="1">
              <a:off x="3025" y="3209"/>
              <a:ext cx="495" cy="216"/>
            </a:xfrm>
            <a:prstGeom prst="line">
              <a:avLst/>
            </a:prstGeom>
            <a:noFill/>
            <a:ln w="76200">
              <a:solidFill>
                <a:srgbClr val="66FF33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3" name="Line 23"/>
            <p:cNvSpPr>
              <a:spLocks noChangeShapeType="1"/>
            </p:cNvSpPr>
            <p:nvPr/>
          </p:nvSpPr>
          <p:spPr bwMode="auto">
            <a:xfrm flipH="1" flipV="1">
              <a:off x="4807" y="3225"/>
              <a:ext cx="495" cy="216"/>
            </a:xfrm>
            <a:prstGeom prst="line">
              <a:avLst/>
            </a:prstGeom>
            <a:noFill/>
            <a:ln w="76200">
              <a:solidFill>
                <a:srgbClr val="66FF33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4" name="Line 24"/>
            <p:cNvSpPr>
              <a:spLocks noChangeShapeType="1"/>
            </p:cNvSpPr>
            <p:nvPr/>
          </p:nvSpPr>
          <p:spPr bwMode="auto">
            <a:xfrm>
              <a:off x="3381" y="2069"/>
              <a:ext cx="311" cy="408"/>
            </a:xfrm>
            <a:prstGeom prst="line">
              <a:avLst/>
            </a:prstGeom>
            <a:noFill/>
            <a:ln w="76200">
              <a:solidFill>
                <a:srgbClr val="66FFCC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5" name="Line 25"/>
            <p:cNvSpPr>
              <a:spLocks noChangeShapeType="1"/>
            </p:cNvSpPr>
            <p:nvPr/>
          </p:nvSpPr>
          <p:spPr bwMode="auto">
            <a:xfrm flipH="1">
              <a:off x="4551" y="2097"/>
              <a:ext cx="312" cy="408"/>
            </a:xfrm>
            <a:prstGeom prst="line">
              <a:avLst/>
            </a:prstGeom>
            <a:noFill/>
            <a:ln w="76200">
              <a:solidFill>
                <a:srgbClr val="66FFCC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6" name="Text Box 30"/>
            <p:cNvSpPr txBox="1">
              <a:spLocks noChangeArrowheads="1"/>
            </p:cNvSpPr>
            <p:nvPr/>
          </p:nvSpPr>
          <p:spPr bwMode="auto">
            <a:xfrm>
              <a:off x="3243" y="3702"/>
              <a:ext cx="1097" cy="3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b="1">
                  <a:solidFill>
                    <a:schemeClr val="bg1"/>
                  </a:solidFill>
                </a:rPr>
                <a:t>OAR:</a:t>
              </a:r>
              <a:br>
                <a:rPr lang="en-US" sz="1400" b="1">
                  <a:solidFill>
                    <a:schemeClr val="bg1"/>
                  </a:solidFill>
                </a:rPr>
              </a:br>
              <a:r>
                <a:rPr lang="en-US" sz="1400" b="1">
                  <a:solidFill>
                    <a:schemeClr val="bg1"/>
                  </a:solidFill>
                </a:rPr>
                <a:t>brainstem &amp; center</a:t>
              </a:r>
              <a:endParaRPr/>
            </a:p>
          </p:txBody>
        </p:sp>
        <p:sp>
          <p:nvSpPr>
            <p:cNvPr id="27" name="Line 31"/>
            <p:cNvSpPr>
              <a:spLocks noChangeShapeType="1"/>
            </p:cNvSpPr>
            <p:nvPr/>
          </p:nvSpPr>
          <p:spPr bwMode="auto">
            <a:xfrm flipV="1">
              <a:off x="3379" y="3430"/>
              <a:ext cx="499" cy="272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</p:grpSp>
      <p:pic>
        <p:nvPicPr>
          <p:cNvPr id="28" name="Picture 27"/>
          <p:cNvPicPr/>
          <p:nvPr/>
        </p:nvPicPr>
        <p:blipFill>
          <a:blip r:embed="rId6"/>
          <a:stretch/>
        </p:blipFill>
        <p:spPr bwMode="auto">
          <a:xfrm>
            <a:off x="7608168" y="296700"/>
            <a:ext cx="850900" cy="63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2</a:t>
            </a:fld>
            <a:endParaRPr lang="en-GB"/>
          </a:p>
        </p:txBody>
      </p:sp>
      <p:pic>
        <p:nvPicPr>
          <p:cNvPr id="7" name="Bild 20" descr="Beschreibung: Beschreibung: Beschreibung: uzh_logo_d_pos_grau_1mm"/>
          <p:cNvPicPr/>
          <p:nvPr/>
        </p:nvPicPr>
        <p:blipFill>
          <a:blip r:embed="rId3"/>
          <a:stretch/>
        </p:blipFill>
        <p:spPr bwMode="auto">
          <a:xfrm>
            <a:off x="8956675" y="299131"/>
            <a:ext cx="1187624" cy="44953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071664" y="2508249"/>
            <a:ext cx="5321597" cy="3532189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CH"/>
          </a:p>
        </p:txBody>
      </p:sp>
      <p:pic>
        <p:nvPicPr>
          <p:cNvPr id="9" name="Picture 7" descr="auto0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3294211" y="2508249"/>
            <a:ext cx="4729162" cy="346233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 rot="16199999">
            <a:off x="2703560" y="4391579"/>
            <a:ext cx="1117600" cy="366712"/>
          </a:xfrm>
          <a:prstGeom prst="rect">
            <a:avLst/>
          </a:prstGeom>
          <a:noFill/>
          <a:ln>
            <a:noFill/>
          </a:ln>
          <a:effectLst/>
        </p:spPr>
        <p:txBody>
          <a:bodyPr anchor="b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solidFill>
                  <a:schemeClr val="bg2"/>
                </a:solidFill>
              </a:rPr>
              <a:t>DOSE</a:t>
            </a:r>
            <a:endParaRPr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146240" y="5427308"/>
            <a:ext cx="1727199" cy="366713"/>
          </a:xfrm>
          <a:prstGeom prst="rect">
            <a:avLst/>
          </a:prstGeom>
          <a:noFill/>
          <a:ln>
            <a:noFill/>
          </a:ln>
          <a:effectLst/>
        </p:spPr>
        <p:txBody>
          <a:bodyPr anchor="b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solidFill>
                  <a:schemeClr val="bg2"/>
                </a:solidFill>
              </a:rPr>
              <a:t>DEPTH (CM)</a:t>
            </a:r>
            <a:endParaRPr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 flipH="1">
            <a:off x="6861324" y="4575174"/>
            <a:ext cx="436563" cy="0"/>
          </a:xfrm>
          <a:prstGeom prst="line">
            <a:avLst/>
          </a:prstGeom>
          <a:noFill/>
          <a:ln w="28575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CH"/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7110562" y="4302905"/>
            <a:ext cx="3405187" cy="54406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defRPr/>
            </a:pPr>
            <a:r>
              <a:rPr lang="en-US">
                <a:solidFill>
                  <a:schemeClr val="bg1"/>
                </a:solidFill>
              </a:rPr>
              <a:t>depth of penetration depends on the proton’s energy</a:t>
            </a:r>
            <a:endParaRPr/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>
            <a:off x="5561870" y="3286124"/>
            <a:ext cx="1261353" cy="0"/>
          </a:xfrm>
          <a:prstGeom prst="line">
            <a:avLst/>
          </a:prstGeom>
          <a:noFill/>
          <a:ln w="28575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CH"/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 flipH="1">
            <a:off x="6875611" y="3298824"/>
            <a:ext cx="417512" cy="0"/>
          </a:xfrm>
          <a:prstGeom prst="line">
            <a:avLst/>
          </a:prstGeom>
          <a:noFill/>
          <a:ln w="28575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CH"/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>
            <a:off x="7280423" y="3300411"/>
            <a:ext cx="0" cy="482891"/>
          </a:xfrm>
          <a:prstGeom prst="line">
            <a:avLst/>
          </a:prstGeom>
          <a:noFill/>
          <a:ln w="28575">
            <a:solidFill>
              <a:schemeClr val="accent1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CH"/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7097861" y="3783303"/>
            <a:ext cx="2382515" cy="32246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defRPr/>
            </a:pPr>
            <a:r>
              <a:rPr lang="en-US">
                <a:solidFill>
                  <a:schemeClr val="bg1"/>
                </a:solidFill>
              </a:rPr>
              <a:t>narrow peak (few mm)</a:t>
            </a:r>
            <a:endParaRPr/>
          </a:p>
        </p:txBody>
      </p:sp>
      <p:pic>
        <p:nvPicPr>
          <p:cNvPr id="18" name="Picture 18" descr="21"/>
          <p:cNvPicPr>
            <a:picLocks noChangeAspect="1" noChangeArrowheads="1"/>
          </p:cNvPicPr>
          <p:nvPr/>
        </p:nvPicPr>
        <p:blipFill>
          <a:blip r:embed="rId5">
            <a:lum bright="-6000" contrast="6000"/>
          </a:blip>
          <a:srcRect l="0" t="3313" r="0" b="8281"/>
          <a:stretch/>
        </p:blipFill>
        <p:spPr bwMode="auto">
          <a:xfrm>
            <a:off x="737458" y="785832"/>
            <a:ext cx="4824412" cy="29733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9" name="Line 19"/>
          <p:cNvSpPr>
            <a:spLocks noChangeShapeType="1"/>
          </p:cNvSpPr>
          <p:nvPr/>
        </p:nvSpPr>
        <p:spPr bwMode="auto">
          <a:xfrm flipH="1">
            <a:off x="4989661" y="4602162"/>
            <a:ext cx="0" cy="576262"/>
          </a:xfrm>
          <a:prstGeom prst="line">
            <a:avLst/>
          </a:prstGeom>
          <a:noFill/>
          <a:ln w="28575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CH"/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3922861" y="4530724"/>
            <a:ext cx="2146300" cy="32246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defRPr/>
            </a:pPr>
            <a:r>
              <a:rPr lang="en-US">
                <a:solidFill>
                  <a:schemeClr val="bg1"/>
                </a:solidFill>
              </a:rPr>
              <a:t>low entrance dose</a:t>
            </a:r>
            <a:endParaRPr/>
          </a:p>
        </p:txBody>
      </p:sp>
      <p:sp>
        <p:nvSpPr>
          <p:cNvPr id="21" name="Line 21"/>
          <p:cNvSpPr>
            <a:spLocks noChangeShapeType="1"/>
          </p:cNvSpPr>
          <p:nvPr/>
        </p:nvSpPr>
        <p:spPr bwMode="auto">
          <a:xfrm flipH="1">
            <a:off x="7181998" y="5245099"/>
            <a:ext cx="647700" cy="0"/>
          </a:xfrm>
          <a:prstGeom prst="line">
            <a:avLst/>
          </a:prstGeom>
          <a:noFill/>
          <a:ln w="28575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CH"/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7873440" y="5097748"/>
            <a:ext cx="1833562" cy="32246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defRPr/>
            </a:pPr>
            <a:r>
              <a:rPr lang="en-US">
                <a:solidFill>
                  <a:schemeClr val="bg1"/>
                </a:solidFill>
              </a:rPr>
              <a:t>“no” exit dose</a:t>
            </a:r>
            <a:endParaRPr/>
          </a:p>
        </p:txBody>
      </p:sp>
      <p:pic>
        <p:nvPicPr>
          <p:cNvPr id="23" name="Picture 23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8057325" y="1376363"/>
            <a:ext cx="1696804" cy="22746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4" name="Picture 23"/>
          <p:cNvPicPr/>
          <p:nvPr/>
        </p:nvPicPr>
        <p:blipFill>
          <a:blip r:embed="rId7"/>
          <a:stretch/>
        </p:blipFill>
        <p:spPr bwMode="auto">
          <a:xfrm>
            <a:off x="7608168" y="296700"/>
            <a:ext cx="850900" cy="63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20</a:t>
            </a:fld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Clinical Concept and </a:t>
            </a:r>
            <a:r>
              <a:rPr lang="de-DE"/>
              <a:t>History</a:t>
            </a:r>
            <a:r>
              <a:rPr lang="de-DE"/>
              <a:t> </a:t>
            </a:r>
            <a:r>
              <a:rPr lang="de-DE"/>
              <a:t>of</a:t>
            </a:r>
            <a:r>
              <a:rPr lang="de-DE"/>
              <a:t> Protons </a:t>
            </a:r>
            <a:br>
              <a:rPr lang="de-DE"/>
            </a:br>
            <a:r>
              <a:rPr lang="de-DE"/>
              <a:t>(1954 – </a:t>
            </a:r>
            <a:r>
              <a:rPr lang="de-DE"/>
              <a:t>ongoing</a:t>
            </a:r>
            <a:r>
              <a:rPr lang="de-DE"/>
              <a:t>)</a:t>
            </a:r>
            <a:endParaRPr/>
          </a:p>
        </p:txBody>
      </p:sp>
      <p:pic>
        <p:nvPicPr>
          <p:cNvPr id="2" name="Bild 20" descr="Beschreibung: Beschreibung: Beschreibung: uzh_logo_d_pos_grau_1mm"/>
          <p:cNvPicPr/>
          <p:nvPr/>
        </p:nvPicPr>
        <p:blipFill>
          <a:blip r:embed="rId3"/>
          <a:stretch/>
        </p:blipFill>
        <p:spPr bwMode="auto">
          <a:xfrm>
            <a:off x="8956675" y="299131"/>
            <a:ext cx="1187624" cy="44953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623888" y="1871041"/>
            <a:ext cx="10872786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/>
              <a:t>Gantry 2, the 2</a:t>
            </a:r>
            <a:r>
              <a:rPr lang="en-US" baseline="30000"/>
              <a:t>nd </a:t>
            </a:r>
            <a:r>
              <a:rPr lang="en-US"/>
              <a:t>generation of a scanning  gantry, providing very fast re-scanning to treat mobile targets – design E. </a:t>
            </a:r>
            <a:r>
              <a:rPr lang="en-US"/>
              <a:t>Pedroni</a:t>
            </a:r>
            <a:r>
              <a:rPr lang="en-US"/>
              <a:t> for PSI  </a:t>
            </a:r>
            <a:endParaRPr/>
          </a:p>
        </p:txBody>
      </p:sp>
      <p:sp>
        <p:nvSpPr>
          <p:cNvPr id="8" name="Text Box 29"/>
          <p:cNvSpPr txBox="1">
            <a:spLocks noChangeArrowheads="1"/>
          </p:cNvSpPr>
          <p:nvPr/>
        </p:nvSpPr>
        <p:spPr bwMode="auto">
          <a:xfrm>
            <a:off x="623888" y="1391929"/>
            <a:ext cx="3816350" cy="36671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/>
              <a:t>Pioneers of proton radiation therapy</a:t>
            </a:r>
            <a:endParaRPr/>
          </a:p>
        </p:txBody>
      </p:sp>
      <p:pic>
        <p:nvPicPr>
          <p:cNvPr id="9" name="Picture 2" descr="DSC01970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1397993" y="2781301"/>
            <a:ext cx="4572000" cy="2970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329363" y="2781301"/>
            <a:ext cx="4464050" cy="298767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 Box 32"/>
          <p:cNvSpPr txBox="1">
            <a:spLocks noChangeArrowheads="1"/>
          </p:cNvSpPr>
          <p:nvPr/>
        </p:nvSpPr>
        <p:spPr bwMode="auto">
          <a:xfrm>
            <a:off x="1313780" y="5772267"/>
            <a:ext cx="2693988" cy="3365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CH" sz="1600"/>
              <a:t>Gantry</a:t>
            </a:r>
            <a:r>
              <a:rPr lang="de-CH" sz="1600"/>
              <a:t> 2 </a:t>
            </a:r>
            <a:r>
              <a:rPr lang="de-CH" sz="1600"/>
              <a:t>under</a:t>
            </a:r>
            <a:r>
              <a:rPr lang="de-CH" sz="1600"/>
              <a:t> </a:t>
            </a:r>
            <a:r>
              <a:rPr lang="de-CH" sz="1600"/>
              <a:t>construction</a:t>
            </a:r>
            <a:endParaRPr lang="en-US" sz="1600"/>
          </a:p>
        </p:txBody>
      </p:sp>
      <p:sp>
        <p:nvSpPr>
          <p:cNvPr id="12" name="Text Box 33"/>
          <p:cNvSpPr txBox="1">
            <a:spLocks noChangeArrowheads="1"/>
          </p:cNvSpPr>
          <p:nvPr/>
        </p:nvSpPr>
        <p:spPr bwMode="auto">
          <a:xfrm>
            <a:off x="6228745" y="5789729"/>
            <a:ext cx="3859213" cy="3365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CH" sz="1600"/>
              <a:t>Gantry</a:t>
            </a:r>
            <a:r>
              <a:rPr lang="de-CH" sz="1600"/>
              <a:t> 2 </a:t>
            </a:r>
            <a:r>
              <a:rPr lang="de-CH" sz="1600"/>
              <a:t>treatment</a:t>
            </a:r>
            <a:r>
              <a:rPr lang="de-CH" sz="1600"/>
              <a:t> </a:t>
            </a:r>
            <a:r>
              <a:rPr lang="de-CH" sz="1600"/>
              <a:t>room</a:t>
            </a:r>
            <a:r>
              <a:rPr lang="de-CH" sz="1600"/>
              <a:t> </a:t>
            </a:r>
            <a:r>
              <a:rPr lang="de-CH" sz="1600"/>
              <a:t>with</a:t>
            </a:r>
            <a:r>
              <a:rPr lang="de-CH" sz="1600"/>
              <a:t> CT on </a:t>
            </a:r>
            <a:r>
              <a:rPr lang="de-CH" sz="1600"/>
              <a:t>rails</a:t>
            </a:r>
            <a:endParaRPr lang="en-US" sz="1600"/>
          </a:p>
        </p:txBody>
      </p:sp>
      <p:pic>
        <p:nvPicPr>
          <p:cNvPr id="13" name="Picture 12"/>
          <p:cNvPicPr/>
          <p:nvPr/>
        </p:nvPicPr>
        <p:blipFill>
          <a:blip r:embed="rId6"/>
          <a:stretch/>
        </p:blipFill>
        <p:spPr bwMode="auto">
          <a:xfrm>
            <a:off x="7608168" y="296700"/>
            <a:ext cx="850900" cy="63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21</a:t>
            </a:fld>
            <a:endParaRPr lang="en-GB"/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2774086" y="650791"/>
            <a:ext cx="5483303" cy="343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4810515" y="2740048"/>
            <a:ext cx="5212571" cy="326726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kstboks 1"/>
          <p:cNvSpPr txBox="1"/>
          <p:nvPr/>
        </p:nvSpPr>
        <p:spPr bwMode="auto">
          <a:xfrm>
            <a:off x="3792546" y="2370267"/>
            <a:ext cx="4971987" cy="203132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a-DK" sz="2100">
                <a:solidFill>
                  <a:srgbClr val="FFFFFF"/>
                </a:solidFill>
              </a:rPr>
              <a:t>The </a:t>
            </a:r>
            <a:r>
              <a:rPr lang="da-DK" sz="2100">
                <a:solidFill>
                  <a:srgbClr val="FFFFFF"/>
                </a:solidFill>
              </a:rPr>
              <a:t>evidence</a:t>
            </a:r>
            <a:r>
              <a:rPr lang="da-DK" sz="2100">
                <a:solidFill>
                  <a:srgbClr val="FFFFFF"/>
                </a:solidFill>
              </a:rPr>
              <a:t> for </a:t>
            </a:r>
            <a:r>
              <a:rPr lang="da-DK" sz="2100">
                <a:solidFill>
                  <a:srgbClr val="FFFFFF"/>
                </a:solidFill>
              </a:rPr>
              <a:t>clinical</a:t>
            </a:r>
            <a:r>
              <a:rPr lang="da-DK" sz="2100">
                <a:solidFill>
                  <a:srgbClr val="FFFFFF"/>
                </a:solidFill>
              </a:rPr>
              <a:t> </a:t>
            </a:r>
            <a:r>
              <a:rPr lang="da-DK" sz="2100">
                <a:solidFill>
                  <a:srgbClr val="FFFFFF"/>
                </a:solidFill>
              </a:rPr>
              <a:t>efficacy</a:t>
            </a:r>
            <a:r>
              <a:rPr lang="da-DK" sz="2100">
                <a:solidFill>
                  <a:srgbClr val="FFFFFF"/>
                </a:solidFill>
              </a:rPr>
              <a:t> of proton </a:t>
            </a:r>
            <a:r>
              <a:rPr lang="da-DK" sz="2100">
                <a:solidFill>
                  <a:srgbClr val="FFFFFF"/>
                </a:solidFill>
              </a:rPr>
              <a:t>therapy</a:t>
            </a:r>
            <a:r>
              <a:rPr lang="da-DK" sz="2100">
                <a:solidFill>
                  <a:srgbClr val="FFFFFF"/>
                </a:solidFill>
              </a:rPr>
              <a:t> </a:t>
            </a:r>
            <a:r>
              <a:rPr lang="da-DK" sz="2100">
                <a:solidFill>
                  <a:srgbClr val="FFFFFF"/>
                </a:solidFill>
              </a:rPr>
              <a:t>relies</a:t>
            </a:r>
            <a:r>
              <a:rPr lang="da-DK" sz="2100">
                <a:solidFill>
                  <a:srgbClr val="FFFFFF"/>
                </a:solidFill>
              </a:rPr>
              <a:t> to a large </a:t>
            </a:r>
            <a:r>
              <a:rPr lang="da-DK" sz="2100">
                <a:solidFill>
                  <a:srgbClr val="FFFFFF"/>
                </a:solidFill>
              </a:rPr>
              <a:t>extent</a:t>
            </a:r>
            <a:r>
              <a:rPr lang="da-DK" sz="2100">
                <a:solidFill>
                  <a:srgbClr val="FFFFFF"/>
                </a:solidFill>
              </a:rPr>
              <a:t> on non-</a:t>
            </a:r>
            <a:r>
              <a:rPr lang="da-DK" sz="2100">
                <a:solidFill>
                  <a:srgbClr val="FFFFFF"/>
                </a:solidFill>
              </a:rPr>
              <a:t>controlled</a:t>
            </a:r>
            <a:r>
              <a:rPr lang="da-DK" sz="2100">
                <a:solidFill>
                  <a:srgbClr val="FFFFFF"/>
                </a:solidFill>
              </a:rPr>
              <a:t> studies, and is </a:t>
            </a:r>
            <a:r>
              <a:rPr lang="da-DK" sz="2100">
                <a:solidFill>
                  <a:srgbClr val="FFFFFF"/>
                </a:solidFill>
              </a:rPr>
              <a:t>thus</a:t>
            </a:r>
            <a:r>
              <a:rPr lang="da-DK" sz="2100">
                <a:solidFill>
                  <a:srgbClr val="FFFFFF"/>
                </a:solidFill>
              </a:rPr>
              <a:t> </a:t>
            </a:r>
            <a:r>
              <a:rPr lang="da-DK" sz="2100">
                <a:solidFill>
                  <a:srgbClr val="FFFFFF"/>
                </a:solidFill>
              </a:rPr>
              <a:t>associated</a:t>
            </a:r>
            <a:r>
              <a:rPr lang="da-DK" sz="2100">
                <a:solidFill>
                  <a:srgbClr val="FFFFFF"/>
                </a:solidFill>
              </a:rPr>
              <a:t> with a low level of </a:t>
            </a:r>
            <a:r>
              <a:rPr lang="da-DK" sz="2100">
                <a:solidFill>
                  <a:srgbClr val="FFFFFF"/>
                </a:solidFill>
              </a:rPr>
              <a:t>evidence</a:t>
            </a:r>
            <a:r>
              <a:rPr lang="da-DK" sz="2100">
                <a:solidFill>
                  <a:srgbClr val="FFFFFF"/>
                </a:solidFill>
              </a:rPr>
              <a:t> </a:t>
            </a:r>
            <a:r>
              <a:rPr lang="da-DK" sz="2100">
                <a:solidFill>
                  <a:srgbClr val="FFFFFF"/>
                </a:solidFill>
              </a:rPr>
              <a:t>according</a:t>
            </a:r>
            <a:r>
              <a:rPr lang="da-DK" sz="2100">
                <a:solidFill>
                  <a:srgbClr val="FFFFFF"/>
                </a:solidFill>
              </a:rPr>
              <a:t> to standard </a:t>
            </a:r>
            <a:r>
              <a:rPr lang="da-DK" sz="2100">
                <a:solidFill>
                  <a:srgbClr val="FFFFFF"/>
                </a:solidFill>
              </a:rPr>
              <a:t>technology</a:t>
            </a:r>
            <a:r>
              <a:rPr lang="da-DK" sz="2100">
                <a:solidFill>
                  <a:srgbClr val="FFFFFF"/>
                </a:solidFill>
              </a:rPr>
              <a:t> </a:t>
            </a:r>
            <a:r>
              <a:rPr lang="da-DK" sz="2100">
                <a:solidFill>
                  <a:srgbClr val="FFFFFF"/>
                </a:solidFill>
              </a:rPr>
              <a:t>assessment</a:t>
            </a:r>
            <a:r>
              <a:rPr lang="da-DK" sz="2100">
                <a:solidFill>
                  <a:srgbClr val="FFFFFF"/>
                </a:solidFill>
              </a:rPr>
              <a:t> and EBM </a:t>
            </a:r>
            <a:r>
              <a:rPr lang="da-DK" sz="2100">
                <a:solidFill>
                  <a:srgbClr val="FFFFFF"/>
                </a:solidFill>
              </a:rPr>
              <a:t>criteria</a:t>
            </a:r>
            <a:r>
              <a:rPr lang="da-DK" sz="2100">
                <a:solidFill>
                  <a:srgbClr val="FFFFFF"/>
                </a:solidFill>
              </a:rPr>
              <a:t> (</a:t>
            </a:r>
            <a:r>
              <a:rPr lang="da-DK" sz="2100">
                <a:solidFill>
                  <a:srgbClr val="FFFFFF"/>
                </a:solidFill>
              </a:rPr>
              <a:t>RCTs</a:t>
            </a:r>
            <a:r>
              <a:rPr lang="da-DK" sz="2100">
                <a:solidFill>
                  <a:srgbClr val="FFFFFF"/>
                </a:solidFill>
              </a:rPr>
              <a:t> </a:t>
            </a:r>
            <a:r>
              <a:rPr lang="da-DK" sz="2100">
                <a:solidFill>
                  <a:srgbClr val="FFFFFF"/>
                </a:solidFill>
              </a:rPr>
              <a:t>etc</a:t>
            </a:r>
            <a:r>
              <a:rPr lang="da-DK" sz="2100">
                <a:solidFill>
                  <a:srgbClr val="FFFFFF"/>
                </a:solidFill>
              </a:rPr>
              <a:t>)</a:t>
            </a:r>
            <a:endParaRPr/>
          </a:p>
        </p:txBody>
      </p:sp>
      <p:pic>
        <p:nvPicPr>
          <p:cNvPr id="9" name="Picture 2" descr="Billedresultat for evidence"/>
          <p:cNvPicPr>
            <a:picLocks noChangeAspect="1" noChangeArrowheads="1"/>
          </p:cNvPicPr>
          <p:nvPr/>
        </p:nvPicPr>
        <p:blipFill>
          <a:blip r:embed="rId5"/>
          <a:srcRect l="0" t="0" r="16667" b="0"/>
          <a:stretch/>
        </p:blipFill>
        <p:spPr bwMode="auto">
          <a:xfrm>
            <a:off x="1251337" y="4089742"/>
            <a:ext cx="2556762" cy="1917572"/>
          </a:xfrm>
          <a:prstGeom prst="rect">
            <a:avLst/>
          </a:prstGeom>
          <a:noFill/>
        </p:spPr>
      </p:pic>
      <p:pic>
        <p:nvPicPr>
          <p:cNvPr id="10" name="Picture 9"/>
          <p:cNvPicPr/>
          <p:nvPr/>
        </p:nvPicPr>
        <p:blipFill>
          <a:blip r:embed="rId6"/>
          <a:stretch/>
        </p:blipFill>
        <p:spPr bwMode="auto">
          <a:xfrm>
            <a:off x="7608168" y="296700"/>
            <a:ext cx="850900" cy="63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22</a:t>
            </a:fld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spcBef>
                <a:spcPts val="1200"/>
              </a:spcBef>
              <a:defRPr/>
            </a:pPr>
            <a:r>
              <a:rPr lang="de-DE"/>
              <a:t>The CATCH-22 </a:t>
            </a:r>
            <a:r>
              <a:rPr lang="de-DE"/>
              <a:t>of</a:t>
            </a:r>
            <a:r>
              <a:rPr lang="de-DE"/>
              <a:t> expensive </a:t>
            </a:r>
            <a:r>
              <a:rPr lang="de-DE"/>
              <a:t>equipment</a:t>
            </a:r>
            <a:br>
              <a:rPr lang="de-DE"/>
            </a:br>
            <a:br>
              <a:rPr lang="de-DE" sz="500"/>
            </a:br>
            <a:r>
              <a:rPr lang="de-DE" sz="1800"/>
              <a:t>Expensive </a:t>
            </a:r>
            <a:r>
              <a:rPr lang="de-DE" sz="1800"/>
              <a:t>technology</a:t>
            </a:r>
            <a:r>
              <a:rPr lang="de-DE" sz="1800"/>
              <a:t> not </a:t>
            </a:r>
            <a:r>
              <a:rPr lang="de-DE" sz="1800"/>
              <a:t>readily</a:t>
            </a:r>
            <a:r>
              <a:rPr lang="de-DE" sz="1800"/>
              <a:t> </a:t>
            </a:r>
            <a:r>
              <a:rPr lang="de-DE" sz="1800"/>
              <a:t>available</a:t>
            </a:r>
            <a:r>
              <a:rPr lang="de-DE" sz="1800"/>
              <a:t> in </a:t>
            </a:r>
            <a:r>
              <a:rPr lang="de-DE" sz="1800"/>
              <a:t>academic</a:t>
            </a:r>
            <a:r>
              <a:rPr lang="de-DE" sz="1800"/>
              <a:t> </a:t>
            </a:r>
            <a:r>
              <a:rPr lang="de-DE" sz="1800"/>
              <a:t>centers</a:t>
            </a:r>
            <a:endParaRPr lang="de-DE"/>
          </a:p>
        </p:txBody>
      </p:sp>
      <p:sp>
        <p:nvSpPr>
          <p:cNvPr id="7" name="Rectangle 9"/>
          <p:cNvSpPr txBox="1">
            <a:spLocks noChangeArrowheads="1"/>
          </p:cNvSpPr>
          <p:nvPr/>
        </p:nvSpPr>
        <p:spPr bwMode="auto">
          <a:xfrm>
            <a:off x="3683732" y="2126787"/>
            <a:ext cx="4590510" cy="3216264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84250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>
              <a:lnSpc>
                <a:spcPct val="100000"/>
              </a:lnSpc>
              <a:spcBef>
                <a:spcPts val="600"/>
              </a:spcBef>
              <a:buFont typeface="Aptos"/>
              <a:buChar char="•"/>
              <a:tabLst>
                <a:tab pos="536575" algn="l"/>
              </a:tabLst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>
              <a:lnSpc>
                <a:spcPct val="100000"/>
              </a:lnSpc>
              <a:spcBef>
                <a:spcPts val="600"/>
              </a:spcBef>
              <a:buFont typeface="Aptos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>
              <a:lnSpc>
                <a:spcPct val="100000"/>
              </a:lnSpc>
              <a:spcBef>
                <a:spcPts val="400"/>
              </a:spcBef>
              <a:buFont typeface="Aptos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>
              <a:lnSpc>
                <a:spcPct val="100000"/>
              </a:lnSpc>
              <a:spcBef>
                <a:spcPts val="400"/>
              </a:spcBef>
              <a:buFont typeface="Aptos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100"/>
              <a:t>Generation of clinical evidence requires access to the new technology</a:t>
            </a:r>
            <a:endParaRPr/>
          </a:p>
          <a:p>
            <a:pPr>
              <a:defRPr/>
            </a:pPr>
            <a:endParaRPr lang="en-GB" sz="2100"/>
          </a:p>
          <a:p>
            <a:pPr>
              <a:defRPr/>
            </a:pPr>
            <a:r>
              <a:rPr lang="en-GB" sz="2100"/>
              <a:t>clinical evidence is required to get funding of the heavy investments</a:t>
            </a:r>
            <a:endParaRPr/>
          </a:p>
          <a:p>
            <a:pPr>
              <a:defRPr/>
            </a:pPr>
            <a:r>
              <a:rPr lang="en-GB" sz="2100"/>
              <a:t> </a:t>
            </a:r>
            <a:endParaRPr/>
          </a:p>
          <a:p>
            <a:pPr>
              <a:defRPr/>
            </a:pPr>
            <a:r>
              <a:rPr lang="en-GB" sz="2100"/>
              <a:t>Even if trials are performed, the technology is often outdated when the results are mature </a:t>
            </a:r>
            <a:endParaRPr/>
          </a:p>
        </p:txBody>
      </p:sp>
      <p:sp>
        <p:nvSpPr>
          <p:cNvPr id="8" name="Venstrebuet pil 6"/>
          <p:cNvSpPr/>
          <p:nvPr/>
        </p:nvSpPr>
        <p:spPr bwMode="auto">
          <a:xfrm flipH="1">
            <a:off x="2927648" y="2558835"/>
            <a:ext cx="432048" cy="864096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a-DK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Venstrebuet pil 7"/>
          <p:cNvSpPr/>
          <p:nvPr/>
        </p:nvSpPr>
        <p:spPr bwMode="auto">
          <a:xfrm flipV="1">
            <a:off x="8112224" y="2504829"/>
            <a:ext cx="371754" cy="816378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a-DK" sz="120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0" name="Picture 9"/>
          <p:cNvPicPr/>
          <p:nvPr/>
        </p:nvPicPr>
        <p:blipFill>
          <a:blip r:embed="rId3"/>
          <a:stretch/>
        </p:blipFill>
        <p:spPr bwMode="auto">
          <a:xfrm>
            <a:off x="7608168" y="296700"/>
            <a:ext cx="850900" cy="63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9" name="Chart 7"/>
          <p:cNvGraphicFramePr>
            <a:graphicFrameLocks xmlns:a="http://schemas.openxmlformats.org/drawingml/2006/main"/>
          </p:cNvGraphicFramePr>
          <p:nvPr/>
        </p:nvGraphicFramePr>
        <p:xfrm>
          <a:off x="1614488" y="2641627"/>
          <a:ext cx="5292724" cy="31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23</a:t>
            </a:fld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Proton </a:t>
            </a:r>
            <a:r>
              <a:rPr lang="de-DE"/>
              <a:t>therapy</a:t>
            </a:r>
            <a:r>
              <a:rPr lang="de-DE"/>
              <a:t> :: Europe</a:t>
            </a:r>
            <a:endParaRPr/>
          </a:p>
        </p:txBody>
      </p:sp>
      <p:pic>
        <p:nvPicPr>
          <p:cNvPr id="2" name="Picture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863681" y="1035381"/>
            <a:ext cx="4834060" cy="2650771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935004" y="3807161"/>
            <a:ext cx="4617913" cy="2301369"/>
          </a:xfrm>
          <a:prstGeom prst="rect">
            <a:avLst/>
          </a:prstGeom>
        </p:spPr>
      </p:pic>
      <p:sp>
        <p:nvSpPr>
          <p:cNvPr id="8" name="Down Arrow 6"/>
          <p:cNvSpPr/>
          <p:nvPr/>
        </p:nvSpPr>
        <p:spPr bwMode="auto">
          <a:xfrm>
            <a:off x="4439816" y="3453564"/>
            <a:ext cx="360040" cy="7920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de-CH" sz="2400">
              <a:latin typeface="Times"/>
            </a:endParaRPr>
          </a:p>
        </p:txBody>
      </p:sp>
      <p:pic>
        <p:nvPicPr>
          <p:cNvPr id="10" name="Picture 8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3359696" y="1258357"/>
            <a:ext cx="1855151" cy="1306547"/>
          </a:xfrm>
          <a:prstGeom prst="rect">
            <a:avLst/>
          </a:prstGeom>
        </p:spPr>
      </p:pic>
      <p:grpSp>
        <p:nvGrpSpPr>
          <p:cNvPr id="17" name="Gruppieren 16"/>
          <p:cNvGrpSpPr/>
          <p:nvPr/>
        </p:nvGrpSpPr>
        <p:grpSpPr bwMode="auto">
          <a:xfrm>
            <a:off x="695326" y="1121141"/>
            <a:ext cx="1028062" cy="1443763"/>
            <a:chOff x="695325" y="1121141"/>
            <a:chExt cx="1226879" cy="1722973"/>
          </a:xfrm>
        </p:grpSpPr>
        <p:pic>
          <p:nvPicPr>
            <p:cNvPr id="14" name="Bild 20" descr="Beschreibung: Beschreibung: Beschreibung: uzh_logo_d_pos_grau_1mm"/>
            <p:cNvPicPr/>
            <p:nvPr/>
          </p:nvPicPr>
          <p:blipFill>
            <a:blip r:embed="rId7"/>
            <a:stretch/>
          </p:blipFill>
          <p:spPr bwMode="auto">
            <a:xfrm>
              <a:off x="695325" y="1651137"/>
              <a:ext cx="1226879" cy="442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Picture 8"/>
            <p:cNvPicPr/>
            <p:nvPr/>
          </p:nvPicPr>
          <p:blipFill>
            <a:blip r:embed="rId8"/>
            <a:stretch/>
          </p:blipFill>
          <p:spPr bwMode="auto">
            <a:xfrm>
              <a:off x="733189" y="2229715"/>
              <a:ext cx="818762" cy="614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Grafik 15"/>
            <p:cNvPicPr>
              <a:picLocks noChangeAspect="1"/>
            </p:cNvPicPr>
            <p:nvPr/>
          </p:nvPicPr>
          <p:blipFill>
            <a:blip r:embed="rId9"/>
            <a:stretch/>
          </p:blipFill>
          <p:spPr bwMode="auto">
            <a:xfrm>
              <a:off x="695400" y="1121141"/>
              <a:ext cx="919529" cy="378460"/>
            </a:xfrm>
            <a:prstGeom prst="rect">
              <a:avLst/>
            </a:prstGeom>
          </p:spPr>
        </p:pic>
      </p:grpSp>
      <p:sp>
        <p:nvSpPr>
          <p:cNvPr id="11" name="Rechteck 10"/>
          <p:cNvSpPr/>
          <p:nvPr/>
        </p:nvSpPr>
        <p:spPr bwMode="auto">
          <a:xfrm>
            <a:off x="6863681" y="1035381"/>
            <a:ext cx="4632993" cy="265077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 sz="2000"/>
          </a:p>
        </p:txBody>
      </p:sp>
      <p:sp>
        <p:nvSpPr>
          <p:cNvPr id="12" name="Rechteck 11"/>
          <p:cNvSpPr/>
          <p:nvPr/>
        </p:nvSpPr>
        <p:spPr bwMode="auto">
          <a:xfrm>
            <a:off x="6863681" y="3837485"/>
            <a:ext cx="4632993" cy="219961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 sz="2000"/>
          </a:p>
        </p:txBody>
      </p:sp>
      <p:sp>
        <p:nvSpPr>
          <p:cNvPr id="13" name="Rechteck 12"/>
          <p:cNvSpPr/>
          <p:nvPr/>
        </p:nvSpPr>
        <p:spPr bwMode="auto">
          <a:xfrm>
            <a:off x="1847528" y="1035381"/>
            <a:ext cx="4867919" cy="500171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 sz="2000"/>
          </a:p>
        </p:txBody>
      </p:sp>
      <p:pic>
        <p:nvPicPr>
          <p:cNvPr id="18" name="Picture 17"/>
          <p:cNvPicPr/>
          <p:nvPr/>
        </p:nvPicPr>
        <p:blipFill>
          <a:blip r:embed="rId8"/>
          <a:stretch/>
        </p:blipFill>
        <p:spPr bwMode="auto">
          <a:xfrm>
            <a:off x="7608168" y="296700"/>
            <a:ext cx="850900" cy="63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24</a:t>
            </a:fld>
            <a:endParaRPr lang="en-GB"/>
          </a:p>
        </p:txBody>
      </p:sp>
      <p:grpSp>
        <p:nvGrpSpPr>
          <p:cNvPr id="7" name="Gruppieren 9"/>
          <p:cNvGrpSpPr/>
          <p:nvPr/>
        </p:nvGrpSpPr>
        <p:grpSpPr bwMode="auto">
          <a:xfrm>
            <a:off x="407368" y="1340768"/>
            <a:ext cx="1028062" cy="1443763"/>
            <a:chOff x="695325" y="1121141"/>
            <a:chExt cx="1226879" cy="1722973"/>
          </a:xfrm>
        </p:grpSpPr>
        <p:pic>
          <p:nvPicPr>
            <p:cNvPr id="8" name="Bild 20" descr="Beschreibung: Beschreibung: Beschreibung: uzh_logo_d_pos_grau_1mm"/>
            <p:cNvPicPr/>
            <p:nvPr/>
          </p:nvPicPr>
          <p:blipFill>
            <a:blip r:embed="rId3"/>
            <a:stretch/>
          </p:blipFill>
          <p:spPr bwMode="auto">
            <a:xfrm>
              <a:off x="695325" y="1651137"/>
              <a:ext cx="1226879" cy="442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/>
            <p:cNvPicPr/>
            <p:nvPr/>
          </p:nvPicPr>
          <p:blipFill>
            <a:blip r:embed="rId4"/>
            <a:stretch/>
          </p:blipFill>
          <p:spPr bwMode="auto">
            <a:xfrm>
              <a:off x="733189" y="2229715"/>
              <a:ext cx="818762" cy="614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Grafik 12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695400" y="1121141"/>
              <a:ext cx="919529" cy="378460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614487" y="-171400"/>
            <a:ext cx="10293063" cy="72236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25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175162" y="0"/>
            <a:ext cx="10321512" cy="7192366"/>
          </a:xfrm>
          <a:prstGeom prst="rect">
            <a:avLst/>
          </a:prstGeom>
        </p:spPr>
      </p:pic>
      <p:grpSp>
        <p:nvGrpSpPr>
          <p:cNvPr id="9" name="Gruppieren 9"/>
          <p:cNvGrpSpPr/>
          <p:nvPr/>
        </p:nvGrpSpPr>
        <p:grpSpPr bwMode="auto">
          <a:xfrm>
            <a:off x="695326" y="1340768"/>
            <a:ext cx="1028062" cy="1443763"/>
            <a:chOff x="695325" y="1121141"/>
            <a:chExt cx="1226879" cy="1722973"/>
          </a:xfrm>
        </p:grpSpPr>
        <p:pic>
          <p:nvPicPr>
            <p:cNvPr id="10" name="Bild 20" descr="Beschreibung: Beschreibung: Beschreibung: uzh_logo_d_pos_grau_1mm"/>
            <p:cNvPicPr/>
            <p:nvPr/>
          </p:nvPicPr>
          <p:blipFill>
            <a:blip r:embed="rId4"/>
            <a:stretch/>
          </p:blipFill>
          <p:spPr bwMode="auto">
            <a:xfrm>
              <a:off x="695325" y="1651137"/>
              <a:ext cx="1226879" cy="442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8"/>
            <p:cNvPicPr/>
            <p:nvPr/>
          </p:nvPicPr>
          <p:blipFill>
            <a:blip r:embed="rId5"/>
            <a:stretch/>
          </p:blipFill>
          <p:spPr bwMode="auto">
            <a:xfrm>
              <a:off x="733189" y="2229715"/>
              <a:ext cx="818762" cy="614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rafik 12"/>
            <p:cNvPicPr>
              <a:picLocks noChangeAspect="1"/>
            </p:cNvPicPr>
            <p:nvPr/>
          </p:nvPicPr>
          <p:blipFill>
            <a:blip r:embed="rId6"/>
            <a:stretch/>
          </p:blipFill>
          <p:spPr bwMode="auto">
            <a:xfrm>
              <a:off x="695400" y="1121141"/>
              <a:ext cx="919529" cy="37846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9167066-FCF1-45A3-9A8A-400034F861F3}" type="datetime1">
              <a:rPr lang="de-CH"/>
              <a:t>12.01.2026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26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1694687" y="0"/>
            <a:ext cx="9801986" cy="69101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9167066-FCF1-45A3-9A8A-400034F861F3}" type="datetime1">
              <a:rPr lang="de-CH"/>
              <a:t>12.01.2026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27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6899"/>
            <a:ext cx="12192000" cy="68442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485065" y="3573016"/>
            <a:ext cx="6092224" cy="18722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9167066-FCF1-45A3-9A8A-400034F861F3}" type="datetime1">
              <a:rPr lang="de-CH"/>
              <a:t>12.01.2026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28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9926" y="0"/>
            <a:ext cx="12132148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9167066-FCF1-45A3-9A8A-400034F861F3}" type="datetime1">
              <a:rPr lang="de-CH"/>
              <a:t>12.01.2026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29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3281"/>
            <a:ext cx="12192000" cy="68514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3</a:t>
            </a:fld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Clinical Concept and </a:t>
            </a:r>
            <a:r>
              <a:rPr lang="de-DE">
                <a:solidFill>
                  <a:schemeClr val="accent1">
                    <a:lumMod val="75000"/>
                  </a:schemeClr>
                </a:solidFill>
              </a:rPr>
              <a:t>History</a:t>
            </a:r>
            <a:r>
              <a:rPr lang="de-DE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>
                <a:solidFill>
                  <a:schemeClr val="accent1">
                    <a:lumMod val="75000"/>
                  </a:schemeClr>
                </a:solidFill>
              </a:rPr>
              <a:t>of</a:t>
            </a:r>
            <a:r>
              <a:rPr lang="de-DE">
                <a:solidFill>
                  <a:schemeClr val="accent1">
                    <a:lumMod val="75000"/>
                  </a:schemeClr>
                </a:solidFill>
              </a:rPr>
              <a:t> Protons</a:t>
            </a:r>
            <a:endParaRPr/>
          </a:p>
        </p:txBody>
      </p:sp>
      <p:sp>
        <p:nvSpPr>
          <p:cNvPr id="8" name="Text Box 32"/>
          <p:cNvSpPr txBox="1">
            <a:spLocks noChangeArrowheads="1"/>
          </p:cNvSpPr>
          <p:nvPr/>
        </p:nvSpPr>
        <p:spPr bwMode="auto">
          <a:xfrm>
            <a:off x="642144" y="1293087"/>
            <a:ext cx="8856662" cy="101566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/>
              <a:t>The desire and necessity to focus radiation to target volumes and </a:t>
            </a:r>
            <a:br>
              <a:rPr lang="en-US" sz="2000"/>
            </a:br>
            <a:r>
              <a:rPr lang="en-US" sz="2000"/>
              <a:t>the physical knowledge about particle beams led Prof. Robert Wilson </a:t>
            </a:r>
            <a:br>
              <a:rPr lang="en-US" sz="2000"/>
            </a:br>
            <a:r>
              <a:rPr lang="en-US" sz="2000"/>
              <a:t>to write his landmark paper </a:t>
            </a:r>
            <a:r>
              <a:rPr lang="en-US" sz="2000" b="1" i="1"/>
              <a:t>Radiological Use of Fast Protons </a:t>
            </a:r>
            <a:r>
              <a:rPr lang="en-US" sz="2000" i="1"/>
              <a:t>in 1946</a:t>
            </a:r>
            <a:endParaRPr/>
          </a:p>
        </p:txBody>
      </p:sp>
      <p:sp>
        <p:nvSpPr>
          <p:cNvPr id="9" name="Text Box 33"/>
          <p:cNvSpPr txBox="1">
            <a:spLocks noChangeArrowheads="1"/>
          </p:cNvSpPr>
          <p:nvPr/>
        </p:nvSpPr>
        <p:spPr bwMode="auto">
          <a:xfrm>
            <a:off x="642144" y="2516139"/>
            <a:ext cx="10350400" cy="286232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i="1">
                <a:solidFill>
                  <a:schemeClr val="accent1">
                    <a:lumMod val="75000"/>
                  </a:schemeClr>
                </a:solidFill>
              </a:rPr>
              <a:t>“These properties (of protons, as described before) make it possible </a:t>
            </a:r>
            <a:r>
              <a:rPr lang="en-US" sz="2000" b="1" i="1">
                <a:solidFill>
                  <a:schemeClr val="accent1">
                    <a:lumMod val="75000"/>
                  </a:schemeClr>
                </a:solidFill>
              </a:rPr>
              <a:t>to irradiate </a:t>
            </a:r>
            <a:br>
              <a:rPr lang="en-US" sz="2000" b="1" i="1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b="1" i="1">
                <a:solidFill>
                  <a:schemeClr val="accent1">
                    <a:lumMod val="75000"/>
                  </a:schemeClr>
                </a:solidFill>
              </a:rPr>
              <a:t>intensely  a strictly localized region within the body</a:t>
            </a:r>
            <a:r>
              <a:rPr lang="en-US" sz="2000" i="1">
                <a:solidFill>
                  <a:schemeClr val="accent1">
                    <a:lumMod val="75000"/>
                  </a:schemeClr>
                </a:solidFill>
              </a:rPr>
              <a:t>, with but little skin dose.”</a:t>
            </a:r>
            <a:br>
              <a:rPr lang="en-US" sz="2000" i="1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i="1">
                <a:solidFill>
                  <a:schemeClr val="accent1">
                    <a:lumMod val="75000"/>
                  </a:schemeClr>
                </a:solidFill>
              </a:rPr>
              <a:t>					</a:t>
            </a:r>
            <a:endParaRPr/>
          </a:p>
          <a:p>
            <a:pPr>
              <a:defRPr/>
            </a:pPr>
            <a:r>
              <a:rPr lang="en-US" sz="2000" i="1">
                <a:solidFill>
                  <a:schemeClr val="accent1">
                    <a:lumMod val="75000"/>
                  </a:schemeClr>
                </a:solidFill>
              </a:rPr>
              <a:t>“One naturally asks what are the advantages of fast protons over high-energy </a:t>
            </a:r>
            <a:br>
              <a:rPr lang="en-US" sz="2000" i="1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i="1">
                <a:solidFill>
                  <a:schemeClr val="accent1">
                    <a:lumMod val="75000"/>
                  </a:schemeClr>
                </a:solidFill>
              </a:rPr>
              <a:t>electrons such as those from a </a:t>
            </a:r>
            <a:r>
              <a:rPr lang="en-US" sz="2000" i="1">
                <a:solidFill>
                  <a:schemeClr val="accent1">
                    <a:lumMod val="75000"/>
                  </a:schemeClr>
                </a:solidFill>
              </a:rPr>
              <a:t>betatron</a:t>
            </a:r>
            <a:r>
              <a:rPr lang="en-US" sz="2000" i="1">
                <a:solidFill>
                  <a:schemeClr val="accent1">
                    <a:lumMod val="75000"/>
                  </a:schemeClr>
                </a:solidFill>
              </a:rPr>
              <a:t>. This question can be answered only by </a:t>
            </a:r>
            <a:br>
              <a:rPr lang="en-US" sz="2000" i="1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i="1">
                <a:solidFill>
                  <a:schemeClr val="accent1">
                    <a:lumMod val="75000"/>
                  </a:schemeClr>
                </a:solidFill>
              </a:rPr>
              <a:t>medical workers, and the answers will probably be different for different kinds and </a:t>
            </a:r>
            <a:br>
              <a:rPr lang="en-US" sz="2000" i="1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i="1">
                <a:solidFill>
                  <a:schemeClr val="accent1">
                    <a:lumMod val="75000"/>
                  </a:schemeClr>
                </a:solidFill>
              </a:rPr>
              <a:t>sizes of tumors.”		</a:t>
            </a:r>
            <a:endParaRPr/>
          </a:p>
          <a:p>
            <a:pPr>
              <a:defRPr/>
            </a:pPr>
            <a:endParaRPr lang="en-US" sz="2000" i="1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sz="2000" i="1">
                <a:solidFill>
                  <a:schemeClr val="accent1">
                    <a:lumMod val="75000"/>
                  </a:schemeClr>
                </a:solidFill>
              </a:rPr>
              <a:t>Robert Wilson, 1946	</a:t>
            </a:r>
            <a:endParaRPr lang="en-US" sz="200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Bild 20" descr="Beschreibung: Beschreibung: Beschreibung: uzh_logo_d_pos_grau_1mm"/>
          <p:cNvPicPr/>
          <p:nvPr/>
        </p:nvPicPr>
        <p:blipFill>
          <a:blip r:embed="rId3"/>
          <a:stretch/>
        </p:blipFill>
        <p:spPr bwMode="auto">
          <a:xfrm>
            <a:off x="8956675" y="299131"/>
            <a:ext cx="1187624" cy="449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/>
          <a:stretch/>
        </p:blipFill>
        <p:spPr bwMode="auto">
          <a:xfrm>
            <a:off x="7608168" y="296700"/>
            <a:ext cx="850900" cy="63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102" name="Groupe 101"/>
          <p:cNvGrpSpPr/>
          <p:nvPr/>
        </p:nvGrpSpPr>
        <p:grpSpPr bwMode="auto">
          <a:xfrm>
            <a:off x="3381702" y="353724"/>
            <a:ext cx="7599834" cy="6095193"/>
            <a:chOff x="2506776" y="78340"/>
            <a:chExt cx="8226873" cy="6617807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3">
              <a:alphaModFix amt="60000"/>
            </a:blip>
            <a:srcRect l="0" t="0" r="15042" b="1808"/>
            <a:stretch/>
          </p:blipFill>
          <p:spPr bwMode="auto">
            <a:xfrm>
              <a:off x="2506776" y="78340"/>
              <a:ext cx="8226873" cy="6617807"/>
            </a:xfrm>
            <a:prstGeom prst="rect">
              <a:avLst/>
            </a:prstGeom>
          </p:spPr>
        </p:pic>
        <p:sp>
          <p:nvSpPr>
            <p:cNvPr id="88" name="Rectangle 87"/>
            <p:cNvSpPr/>
            <p:nvPr/>
          </p:nvSpPr>
          <p:spPr bwMode="auto">
            <a:xfrm>
              <a:off x="3228703" y="497681"/>
              <a:ext cx="1314722" cy="557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fr-FR" sz="1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Segoe UI Light"/>
                <a:ea typeface="+mn-ea"/>
                <a:cs typeface="+mn-cs"/>
              </a:endParaRPr>
            </a:p>
          </p:txBody>
        </p:sp>
      </p:grpSp>
      <p:pic>
        <p:nvPicPr>
          <p:cNvPr id="5" name="Image 4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6915136" y="4409533"/>
            <a:ext cx="188486" cy="187923"/>
          </a:xfrm>
          <a:prstGeom prst="rect">
            <a:avLst/>
          </a:prstGeom>
        </p:spPr>
      </p:pic>
      <p:pic>
        <p:nvPicPr>
          <p:cNvPr id="6" name="Image 5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8261387" y="4466556"/>
            <a:ext cx="188486" cy="187923"/>
          </a:xfrm>
          <a:prstGeom prst="rect">
            <a:avLst/>
          </a:prstGeom>
        </p:spPr>
      </p:pic>
      <p:pic>
        <p:nvPicPr>
          <p:cNvPr id="7" name="Image 6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7157110" y="4106872"/>
            <a:ext cx="188486" cy="187923"/>
          </a:xfrm>
          <a:prstGeom prst="rect">
            <a:avLst/>
          </a:prstGeom>
        </p:spPr>
      </p:pic>
      <p:pic>
        <p:nvPicPr>
          <p:cNvPr id="8" name="Image 7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8107403" y="4221609"/>
            <a:ext cx="188486" cy="187923"/>
          </a:xfrm>
          <a:prstGeom prst="rect">
            <a:avLst/>
          </a:prstGeom>
        </p:spPr>
      </p:pic>
      <p:pic>
        <p:nvPicPr>
          <p:cNvPr id="9" name="Image 8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7667528" y="3282920"/>
            <a:ext cx="188486" cy="187923"/>
          </a:xfrm>
          <a:prstGeom prst="rect">
            <a:avLst/>
          </a:prstGeom>
        </p:spPr>
      </p:pic>
      <p:pic>
        <p:nvPicPr>
          <p:cNvPr id="10" name="Image 9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7291294" y="5185927"/>
            <a:ext cx="188486" cy="187923"/>
          </a:xfrm>
          <a:prstGeom prst="rect">
            <a:avLst/>
          </a:prstGeom>
        </p:spPr>
      </p:pic>
      <p:pic>
        <p:nvPicPr>
          <p:cNvPr id="11" name="Image 10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6624769" y="4278632"/>
            <a:ext cx="188486" cy="187923"/>
          </a:xfrm>
          <a:prstGeom prst="rect">
            <a:avLst/>
          </a:prstGeom>
        </p:spPr>
      </p:pic>
      <p:pic>
        <p:nvPicPr>
          <p:cNvPr id="12" name="Image 11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7912314" y="3837109"/>
            <a:ext cx="188486" cy="187923"/>
          </a:xfrm>
          <a:prstGeom prst="rect">
            <a:avLst/>
          </a:prstGeom>
        </p:spPr>
      </p:pic>
      <p:pic>
        <p:nvPicPr>
          <p:cNvPr id="13" name="Image 12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7500965" y="4284068"/>
            <a:ext cx="188486" cy="187923"/>
          </a:xfrm>
          <a:prstGeom prst="rect">
            <a:avLst/>
          </a:prstGeom>
        </p:spPr>
      </p:pic>
      <p:pic>
        <p:nvPicPr>
          <p:cNvPr id="14" name="Image 13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7393520" y="4013627"/>
            <a:ext cx="188486" cy="187923"/>
          </a:xfrm>
          <a:prstGeom prst="rect">
            <a:avLst/>
          </a:prstGeom>
        </p:spPr>
      </p:pic>
      <p:pic>
        <p:nvPicPr>
          <p:cNvPr id="15" name="Image 14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7918918" y="4051231"/>
            <a:ext cx="188486" cy="187923"/>
          </a:xfrm>
          <a:prstGeom prst="rect">
            <a:avLst/>
          </a:prstGeom>
        </p:spPr>
      </p:pic>
      <p:pic>
        <p:nvPicPr>
          <p:cNvPr id="16" name="Image 15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7521456" y="4106872"/>
            <a:ext cx="188486" cy="187923"/>
          </a:xfrm>
          <a:prstGeom prst="rect">
            <a:avLst/>
          </a:prstGeom>
        </p:spPr>
      </p:pic>
      <p:pic>
        <p:nvPicPr>
          <p:cNvPr id="17" name="Image 16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8241588" y="6036889"/>
            <a:ext cx="188486" cy="187923"/>
          </a:xfrm>
          <a:prstGeom prst="rect">
            <a:avLst/>
          </a:prstGeom>
        </p:spPr>
      </p:pic>
      <p:pic>
        <p:nvPicPr>
          <p:cNvPr id="18" name="Image 17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7567031" y="4962221"/>
            <a:ext cx="188486" cy="187923"/>
          </a:xfrm>
          <a:prstGeom prst="rect">
            <a:avLst/>
          </a:prstGeom>
        </p:spPr>
      </p:pic>
      <p:pic>
        <p:nvPicPr>
          <p:cNvPr id="19" name="Image 18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7761770" y="4821856"/>
            <a:ext cx="188486" cy="187923"/>
          </a:xfrm>
          <a:prstGeom prst="rect">
            <a:avLst/>
          </a:prstGeom>
        </p:spPr>
      </p:pic>
      <p:pic>
        <p:nvPicPr>
          <p:cNvPr id="20" name="Image 19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8570511" y="4127647"/>
            <a:ext cx="188486" cy="187923"/>
          </a:xfrm>
          <a:prstGeom prst="rect">
            <a:avLst/>
          </a:prstGeom>
        </p:spPr>
      </p:pic>
      <p:pic>
        <p:nvPicPr>
          <p:cNvPr id="21" name="Image 20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6058046" y="5522176"/>
            <a:ext cx="188486" cy="187923"/>
          </a:xfrm>
          <a:prstGeom prst="rect">
            <a:avLst/>
          </a:prstGeom>
        </p:spPr>
      </p:pic>
      <p:pic>
        <p:nvPicPr>
          <p:cNvPr id="22" name="Image 21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8222136" y="2710495"/>
            <a:ext cx="188486" cy="187923"/>
          </a:xfrm>
          <a:prstGeom prst="rect">
            <a:avLst/>
          </a:prstGeom>
        </p:spPr>
      </p:pic>
      <p:pic>
        <p:nvPicPr>
          <p:cNvPr id="23" name="Image 22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7437306" y="4597818"/>
            <a:ext cx="188486" cy="187923"/>
          </a:xfrm>
          <a:prstGeom prst="rect">
            <a:avLst/>
          </a:prstGeom>
        </p:spPr>
      </p:pic>
      <p:pic>
        <p:nvPicPr>
          <p:cNvPr id="24" name="Image 23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7318608" y="3732361"/>
            <a:ext cx="188486" cy="187923"/>
          </a:xfrm>
          <a:prstGeom prst="rect">
            <a:avLst/>
          </a:prstGeom>
        </p:spPr>
      </p:pic>
      <p:pic>
        <p:nvPicPr>
          <p:cNvPr id="25" name="Image 24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7136436" y="3901774"/>
            <a:ext cx="188486" cy="187923"/>
          </a:xfrm>
          <a:prstGeom prst="rect">
            <a:avLst/>
          </a:prstGeom>
        </p:spPr>
      </p:pic>
      <p:pic>
        <p:nvPicPr>
          <p:cNvPr id="26" name="Image 25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7254583" y="4058291"/>
            <a:ext cx="188486" cy="187923"/>
          </a:xfrm>
          <a:prstGeom prst="rect">
            <a:avLst/>
          </a:prstGeom>
        </p:spPr>
      </p:pic>
      <p:pic>
        <p:nvPicPr>
          <p:cNvPr id="27" name="Image 26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6508876" y="3591470"/>
            <a:ext cx="188486" cy="187923"/>
          </a:xfrm>
          <a:prstGeom prst="rect">
            <a:avLst/>
          </a:prstGeom>
        </p:spPr>
      </p:pic>
      <p:pic>
        <p:nvPicPr>
          <p:cNvPr id="28" name="Image 27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6706365" y="3931071"/>
            <a:ext cx="188486" cy="187923"/>
          </a:xfrm>
          <a:prstGeom prst="rect">
            <a:avLst/>
          </a:prstGeom>
        </p:spPr>
      </p:pic>
      <p:pic>
        <p:nvPicPr>
          <p:cNvPr id="29" name="Image 28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6603118" y="3610257"/>
            <a:ext cx="188486" cy="187923"/>
          </a:xfrm>
          <a:prstGeom prst="rect">
            <a:avLst/>
          </a:prstGeom>
        </p:spPr>
      </p:pic>
      <p:cxnSp>
        <p:nvCxnSpPr>
          <p:cNvPr id="30" name="Connecteur droit 29"/>
          <p:cNvCxnSpPr/>
          <p:nvPr/>
        </p:nvCxnSpPr>
        <p:spPr bwMode="auto">
          <a:xfrm>
            <a:off x="5570652" y="3743069"/>
            <a:ext cx="1235475" cy="372109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 bwMode="auto">
          <a:xfrm>
            <a:off x="4283291" y="3521147"/>
            <a:ext cx="1376101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UCLH PTC, London</a:t>
            </a:r>
            <a:endParaRPr/>
          </a:p>
        </p:txBody>
      </p:sp>
      <p:cxnSp>
        <p:nvCxnSpPr>
          <p:cNvPr id="32" name="Connecteur droit 31"/>
          <p:cNvCxnSpPr/>
          <p:nvPr/>
        </p:nvCxnSpPr>
        <p:spPr bwMode="auto">
          <a:xfrm>
            <a:off x="5632680" y="3379439"/>
            <a:ext cx="1073686" cy="428306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 bwMode="auto">
          <a:xfrm>
            <a:off x="6151698" y="2989479"/>
            <a:ext cx="457331" cy="786096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 bwMode="auto">
          <a:xfrm>
            <a:off x="4038667" y="3164447"/>
            <a:ext cx="179309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Christie PTC, Manchester</a:t>
            </a:r>
            <a:endParaRPr/>
          </a:p>
        </p:txBody>
      </p:sp>
      <p:sp>
        <p:nvSpPr>
          <p:cNvPr id="35" name="ZoneTexte 34"/>
          <p:cNvSpPr txBox="1"/>
          <p:nvPr/>
        </p:nvSpPr>
        <p:spPr bwMode="auto">
          <a:xfrm>
            <a:off x="4499685" y="2743854"/>
            <a:ext cx="1795714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Clatterbridge, Birkenhead</a:t>
            </a:r>
            <a:endParaRPr/>
          </a:p>
        </p:txBody>
      </p:sp>
      <p:cxnSp>
        <p:nvCxnSpPr>
          <p:cNvPr id="42" name="Connecteur droit 41"/>
          <p:cNvCxnSpPr/>
          <p:nvPr/>
        </p:nvCxnSpPr>
        <p:spPr bwMode="auto">
          <a:xfrm flipV="1">
            <a:off x="5117580" y="4459759"/>
            <a:ext cx="1617877" cy="118056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/>
        </p:nvSpPr>
        <p:spPr bwMode="auto">
          <a:xfrm>
            <a:off x="3987487" y="4484977"/>
            <a:ext cx="115525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CYCLHAD, Caen</a:t>
            </a:r>
            <a:endParaRPr/>
          </a:p>
        </p:txBody>
      </p:sp>
      <p:cxnSp>
        <p:nvCxnSpPr>
          <p:cNvPr id="44" name="Connecteur droit 43"/>
          <p:cNvCxnSpPr/>
          <p:nvPr/>
        </p:nvCxnSpPr>
        <p:spPr bwMode="auto">
          <a:xfrm flipV="1">
            <a:off x="5061610" y="4598910"/>
            <a:ext cx="1931976" cy="293447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 bwMode="auto">
          <a:xfrm>
            <a:off x="4125826" y="4752488"/>
            <a:ext cx="115525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CPO, Orsay</a:t>
            </a:r>
            <a:endParaRPr/>
          </a:p>
        </p:txBody>
      </p:sp>
      <p:cxnSp>
        <p:nvCxnSpPr>
          <p:cNvPr id="46" name="Connecteur droit 45"/>
          <p:cNvCxnSpPr/>
          <p:nvPr/>
        </p:nvCxnSpPr>
        <p:spPr bwMode="auto">
          <a:xfrm flipV="1">
            <a:off x="5258765" y="5710101"/>
            <a:ext cx="882620" cy="124165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/>
          <p:cNvSpPr txBox="1"/>
          <p:nvPr/>
        </p:nvSpPr>
        <p:spPr bwMode="auto">
          <a:xfrm>
            <a:off x="3509799" y="5673045"/>
            <a:ext cx="1930232" cy="6001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Quironsalud PTC, Madrid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1100" b="0" i="0" u="none" strike="noStrike" cap="none" spc="0">
              <a:ln>
                <a:noFill/>
              </a:ln>
              <a:solidFill>
                <a:srgbClr val="7E9F15"/>
              </a:solidFill>
              <a:latin typeface="Segoe UI Light"/>
              <a:ea typeface="+mn-ea"/>
              <a:cs typeface="Segoe UI Light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                  CUN, Madrid</a:t>
            </a:r>
            <a:endParaRPr/>
          </a:p>
        </p:txBody>
      </p:sp>
      <p:cxnSp>
        <p:nvCxnSpPr>
          <p:cNvPr id="48" name="Connecteur droit 47"/>
          <p:cNvCxnSpPr/>
          <p:nvPr/>
        </p:nvCxnSpPr>
        <p:spPr bwMode="auto">
          <a:xfrm flipV="1">
            <a:off x="5203864" y="5710099"/>
            <a:ext cx="937521" cy="389344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 bwMode="auto">
          <a:xfrm flipV="1">
            <a:off x="7148193" y="5410658"/>
            <a:ext cx="197403" cy="541068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/>
          <p:cNvSpPr txBox="1"/>
          <p:nvPr/>
        </p:nvSpPr>
        <p:spPr bwMode="auto">
          <a:xfrm>
            <a:off x="6558806" y="5958213"/>
            <a:ext cx="115525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CAL/IMPT, Nice</a:t>
            </a:r>
            <a:endParaRPr/>
          </a:p>
        </p:txBody>
      </p:sp>
      <p:cxnSp>
        <p:nvCxnSpPr>
          <p:cNvPr id="51" name="Connecteur droit 50"/>
          <p:cNvCxnSpPr>
            <a:endCxn id="52" idx="1"/>
          </p:cNvCxnSpPr>
          <p:nvPr/>
        </p:nvCxnSpPr>
        <p:spPr bwMode="auto">
          <a:xfrm>
            <a:off x="8329134" y="6222616"/>
            <a:ext cx="429863" cy="272116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ZoneTexte 51"/>
          <p:cNvSpPr txBox="1"/>
          <p:nvPr/>
        </p:nvSpPr>
        <p:spPr bwMode="auto">
          <a:xfrm>
            <a:off x="8758997" y="6363928"/>
            <a:ext cx="1351318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INFN-LNS, Catania</a:t>
            </a:r>
            <a:endParaRPr/>
          </a:p>
        </p:txBody>
      </p:sp>
      <p:cxnSp>
        <p:nvCxnSpPr>
          <p:cNvPr id="53" name="Connecteur droit 52"/>
          <p:cNvCxnSpPr>
            <a:endCxn id="54" idx="1"/>
          </p:cNvCxnSpPr>
          <p:nvPr/>
        </p:nvCxnSpPr>
        <p:spPr bwMode="auto">
          <a:xfrm>
            <a:off x="7689451" y="5150145"/>
            <a:ext cx="2136827" cy="405940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 bwMode="auto">
          <a:xfrm>
            <a:off x="9826278" y="5256003"/>
            <a:ext cx="1155259" cy="6001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CNAO, Pavia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1100" b="1" i="0" u="none" strike="noStrike" cap="none" spc="0">
              <a:ln>
                <a:noFill/>
              </a:ln>
              <a:solidFill>
                <a:srgbClr val="7E9F15"/>
              </a:solidFill>
              <a:latin typeface="Segoe UI Light"/>
              <a:ea typeface="+mn-ea"/>
              <a:cs typeface="Segoe UI Light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IEO, Milan</a:t>
            </a:r>
            <a:endParaRPr/>
          </a:p>
        </p:txBody>
      </p:sp>
      <p:cxnSp>
        <p:nvCxnSpPr>
          <p:cNvPr id="55" name="Connecteur droit 54"/>
          <p:cNvCxnSpPr/>
          <p:nvPr/>
        </p:nvCxnSpPr>
        <p:spPr bwMode="auto">
          <a:xfrm flipV="1">
            <a:off x="7854529" y="5011058"/>
            <a:ext cx="1967602" cy="10858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/>
          <p:cNvSpPr txBox="1"/>
          <p:nvPr/>
        </p:nvSpPr>
        <p:spPr bwMode="auto">
          <a:xfrm>
            <a:off x="9909791" y="4888536"/>
            <a:ext cx="115525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APSS, Trento</a:t>
            </a:r>
            <a:endParaRPr/>
          </a:p>
        </p:txBody>
      </p:sp>
      <p:cxnSp>
        <p:nvCxnSpPr>
          <p:cNvPr id="57" name="Connecteur droit 56"/>
          <p:cNvCxnSpPr>
            <a:endCxn id="58" idx="1"/>
          </p:cNvCxnSpPr>
          <p:nvPr/>
        </p:nvCxnSpPr>
        <p:spPr bwMode="auto">
          <a:xfrm>
            <a:off x="8355629" y="4667716"/>
            <a:ext cx="1872080" cy="41542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ZoneTexte 57"/>
          <p:cNvSpPr txBox="1"/>
          <p:nvPr/>
        </p:nvSpPr>
        <p:spPr bwMode="auto">
          <a:xfrm>
            <a:off x="10227709" y="4578454"/>
            <a:ext cx="1987573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MedAustron, Wiener Neustadt</a:t>
            </a:r>
            <a:endParaRPr/>
          </a:p>
        </p:txBody>
      </p:sp>
      <p:cxnSp>
        <p:nvCxnSpPr>
          <p:cNvPr id="59" name="Connecteur droit 58"/>
          <p:cNvCxnSpPr/>
          <p:nvPr/>
        </p:nvCxnSpPr>
        <p:spPr bwMode="auto">
          <a:xfrm flipV="1">
            <a:off x="8183208" y="4345821"/>
            <a:ext cx="1382278" cy="53267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ZoneTexte 59"/>
          <p:cNvSpPr txBox="1"/>
          <p:nvPr/>
        </p:nvSpPr>
        <p:spPr bwMode="auto">
          <a:xfrm>
            <a:off x="9508892" y="4217776"/>
            <a:ext cx="1357507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PTC Czech, Prague</a:t>
            </a:r>
            <a:endParaRPr/>
          </a:p>
        </p:txBody>
      </p:sp>
      <p:cxnSp>
        <p:nvCxnSpPr>
          <p:cNvPr id="61" name="Connecteur droit 60"/>
          <p:cNvCxnSpPr>
            <a:endCxn id="62" idx="1"/>
          </p:cNvCxnSpPr>
          <p:nvPr/>
        </p:nvCxnSpPr>
        <p:spPr bwMode="auto">
          <a:xfrm flipV="1">
            <a:off x="8656072" y="4078202"/>
            <a:ext cx="877309" cy="227063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/>
          <p:cNvSpPr txBox="1"/>
          <p:nvPr/>
        </p:nvSpPr>
        <p:spPr bwMode="auto">
          <a:xfrm>
            <a:off x="9533381" y="3947398"/>
            <a:ext cx="1357507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IFJ PAN, Krakow</a:t>
            </a:r>
            <a:endParaRPr/>
          </a:p>
        </p:txBody>
      </p:sp>
      <p:cxnSp>
        <p:nvCxnSpPr>
          <p:cNvPr id="63" name="Connecteur droit 62"/>
          <p:cNvCxnSpPr/>
          <p:nvPr/>
        </p:nvCxnSpPr>
        <p:spPr bwMode="auto">
          <a:xfrm flipV="1">
            <a:off x="8295889" y="2814990"/>
            <a:ext cx="1091909" cy="86469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ZoneTexte 63"/>
          <p:cNvSpPr txBox="1"/>
          <p:nvPr/>
        </p:nvSpPr>
        <p:spPr bwMode="auto">
          <a:xfrm>
            <a:off x="9334267" y="2627314"/>
            <a:ext cx="1647270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Skandion Clinic, Uppsala</a:t>
            </a:r>
            <a:endParaRPr/>
          </a:p>
        </p:txBody>
      </p:sp>
      <p:cxnSp>
        <p:nvCxnSpPr>
          <p:cNvPr id="65" name="Connecteur droit 64"/>
          <p:cNvCxnSpPr>
            <a:endCxn id="66" idx="1"/>
          </p:cNvCxnSpPr>
          <p:nvPr/>
        </p:nvCxnSpPr>
        <p:spPr bwMode="auto">
          <a:xfrm flipV="1">
            <a:off x="7749934" y="3123207"/>
            <a:ext cx="1651334" cy="362732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ZoneTexte 65"/>
          <p:cNvSpPr txBox="1"/>
          <p:nvPr/>
        </p:nvSpPr>
        <p:spPr bwMode="auto">
          <a:xfrm>
            <a:off x="9401268" y="2992402"/>
            <a:ext cx="2488337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Dansk centre for </a:t>
            </a: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Partikelterapi</a:t>
            </a: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, Aarhus</a:t>
            </a:r>
            <a:endParaRPr/>
          </a:p>
        </p:txBody>
      </p:sp>
      <p:cxnSp>
        <p:nvCxnSpPr>
          <p:cNvPr id="67" name="Connecteur droit 66"/>
          <p:cNvCxnSpPr>
            <a:stCxn id="68" idx="3"/>
          </p:cNvCxnSpPr>
          <p:nvPr/>
        </p:nvCxnSpPr>
        <p:spPr bwMode="auto">
          <a:xfrm flipV="1">
            <a:off x="5111950" y="4785990"/>
            <a:ext cx="2379174" cy="667909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ZoneTexte 67"/>
          <p:cNvSpPr txBox="1"/>
          <p:nvPr/>
        </p:nvSpPr>
        <p:spPr bwMode="auto">
          <a:xfrm>
            <a:off x="3738798" y="5323095"/>
            <a:ext cx="1373152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CPT, PSI, Villigen</a:t>
            </a:r>
            <a:endParaRPr/>
          </a:p>
        </p:txBody>
      </p:sp>
      <p:cxnSp>
        <p:nvCxnSpPr>
          <p:cNvPr id="69" name="Connecteur droit 68"/>
          <p:cNvCxnSpPr/>
          <p:nvPr/>
        </p:nvCxnSpPr>
        <p:spPr bwMode="auto">
          <a:xfrm flipV="1">
            <a:off x="8026147" y="3743069"/>
            <a:ext cx="1986872" cy="504123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ZoneTexte 69"/>
          <p:cNvSpPr txBox="1"/>
          <p:nvPr/>
        </p:nvSpPr>
        <p:spPr bwMode="auto">
          <a:xfrm>
            <a:off x="9939540" y="3619101"/>
            <a:ext cx="2251020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UPTD, Dresden</a:t>
            </a:r>
            <a:endParaRPr/>
          </a:p>
        </p:txBody>
      </p:sp>
      <p:cxnSp>
        <p:nvCxnSpPr>
          <p:cNvPr id="71" name="Connecteur droit 70"/>
          <p:cNvCxnSpPr/>
          <p:nvPr/>
        </p:nvCxnSpPr>
        <p:spPr bwMode="auto">
          <a:xfrm flipV="1">
            <a:off x="8013160" y="3506626"/>
            <a:ext cx="1756723" cy="520453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ZoneTexte 71"/>
          <p:cNvSpPr txBox="1"/>
          <p:nvPr/>
        </p:nvSpPr>
        <p:spPr bwMode="auto">
          <a:xfrm>
            <a:off x="9801580" y="3341861"/>
            <a:ext cx="2251020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HZB – Charité, Berlin</a:t>
            </a:r>
            <a:endParaRPr/>
          </a:p>
        </p:txBody>
      </p:sp>
      <p:cxnSp>
        <p:nvCxnSpPr>
          <p:cNvPr id="73" name="Connecteur droit 72"/>
          <p:cNvCxnSpPr>
            <a:stCxn id="24" idx="2"/>
          </p:cNvCxnSpPr>
          <p:nvPr/>
        </p:nvCxnSpPr>
        <p:spPr bwMode="auto">
          <a:xfrm flipH="1" flipV="1">
            <a:off x="6940095" y="2386105"/>
            <a:ext cx="472756" cy="1534181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ZoneTexte 73"/>
          <p:cNvSpPr txBox="1"/>
          <p:nvPr/>
        </p:nvSpPr>
        <p:spPr bwMode="auto">
          <a:xfrm>
            <a:off x="5643815" y="2100070"/>
            <a:ext cx="1494358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UMC PTC, Groningen</a:t>
            </a:r>
            <a:endParaRPr/>
          </a:p>
        </p:txBody>
      </p:sp>
      <p:cxnSp>
        <p:nvCxnSpPr>
          <p:cNvPr id="75" name="Connecteur droit 74"/>
          <p:cNvCxnSpPr/>
          <p:nvPr/>
        </p:nvCxnSpPr>
        <p:spPr bwMode="auto">
          <a:xfrm flipH="1" flipV="1">
            <a:off x="6654274" y="2710495"/>
            <a:ext cx="571643" cy="1371156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ZoneTexte 75"/>
          <p:cNvSpPr txBox="1"/>
          <p:nvPr/>
        </p:nvSpPr>
        <p:spPr bwMode="auto">
          <a:xfrm>
            <a:off x="5681465" y="2425350"/>
            <a:ext cx="1494358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HollandPTC, Delft</a:t>
            </a:r>
            <a:endParaRPr/>
          </a:p>
        </p:txBody>
      </p:sp>
      <p:cxnSp>
        <p:nvCxnSpPr>
          <p:cNvPr id="77" name="Connecteur droit 76"/>
          <p:cNvCxnSpPr/>
          <p:nvPr/>
        </p:nvCxnSpPr>
        <p:spPr bwMode="auto">
          <a:xfrm flipV="1">
            <a:off x="4929905" y="4484977"/>
            <a:ext cx="2660589" cy="709898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ZoneTexte 77"/>
          <p:cNvSpPr txBox="1"/>
          <p:nvPr/>
        </p:nvSpPr>
        <p:spPr bwMode="auto">
          <a:xfrm>
            <a:off x="4048605" y="5043461"/>
            <a:ext cx="115525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HIT, Heidelberg</a:t>
            </a:r>
            <a:endParaRPr/>
          </a:p>
        </p:txBody>
      </p:sp>
      <p:cxnSp>
        <p:nvCxnSpPr>
          <p:cNvPr id="79" name="Connecteur droit 78"/>
          <p:cNvCxnSpPr>
            <a:stCxn id="14" idx="2"/>
          </p:cNvCxnSpPr>
          <p:nvPr/>
        </p:nvCxnSpPr>
        <p:spPr bwMode="auto">
          <a:xfrm flipH="1" flipV="1">
            <a:off x="7114210" y="1875385"/>
            <a:ext cx="373553" cy="2326166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ZoneTexte 79"/>
          <p:cNvSpPr txBox="1"/>
          <p:nvPr/>
        </p:nvSpPr>
        <p:spPr bwMode="auto">
          <a:xfrm>
            <a:off x="6576620" y="1553089"/>
            <a:ext cx="1494358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WPE, Essen</a:t>
            </a:r>
            <a:endParaRPr/>
          </a:p>
        </p:txBody>
      </p:sp>
      <p:cxnSp>
        <p:nvCxnSpPr>
          <p:cNvPr id="81" name="Connecteur droit 80"/>
          <p:cNvCxnSpPr>
            <a:stCxn id="13" idx="0"/>
          </p:cNvCxnSpPr>
          <p:nvPr/>
        </p:nvCxnSpPr>
        <p:spPr bwMode="auto">
          <a:xfrm flipV="1">
            <a:off x="7595208" y="1615662"/>
            <a:ext cx="19044" cy="2668404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ZoneTexte 81"/>
          <p:cNvSpPr txBox="1"/>
          <p:nvPr/>
        </p:nvSpPr>
        <p:spPr bwMode="auto">
          <a:xfrm>
            <a:off x="7136435" y="1313442"/>
            <a:ext cx="1494358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0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MIT, Marburg</a:t>
            </a:r>
            <a:endParaRPr/>
          </a:p>
        </p:txBody>
      </p:sp>
      <p:cxnSp>
        <p:nvCxnSpPr>
          <p:cNvPr id="83" name="Connecteur droit 82"/>
          <p:cNvCxnSpPr/>
          <p:nvPr/>
        </p:nvCxnSpPr>
        <p:spPr bwMode="auto">
          <a:xfrm flipV="1">
            <a:off x="5203864" y="4255100"/>
            <a:ext cx="1996972" cy="87801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ZoneTexte 83"/>
          <p:cNvSpPr txBox="1"/>
          <p:nvPr/>
        </p:nvSpPr>
        <p:spPr bwMode="auto">
          <a:xfrm>
            <a:off x="3772794" y="4193374"/>
            <a:ext cx="159489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PARTICLE PC, Leuven</a:t>
            </a:r>
            <a:endParaRPr/>
          </a:p>
        </p:txBody>
      </p:sp>
      <p:cxnSp>
        <p:nvCxnSpPr>
          <p:cNvPr id="85" name="Connecteur droit 84"/>
          <p:cNvCxnSpPr/>
          <p:nvPr/>
        </p:nvCxnSpPr>
        <p:spPr bwMode="auto">
          <a:xfrm>
            <a:off x="5289318" y="4118976"/>
            <a:ext cx="2066428" cy="131564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ZoneTexte 85"/>
          <p:cNvSpPr txBox="1"/>
          <p:nvPr/>
        </p:nvSpPr>
        <p:spPr bwMode="auto">
          <a:xfrm>
            <a:off x="3870847" y="3901774"/>
            <a:ext cx="1673854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100" b="1" i="0" u="none" strike="noStrike" cap="none" spc="0">
                <a:ln>
                  <a:noFill/>
                </a:ln>
                <a:solidFill>
                  <a:srgbClr val="7E9F15"/>
                </a:solidFill>
                <a:latin typeface="Segoe UI Light"/>
                <a:ea typeface="+mn-ea"/>
                <a:cs typeface="Segoe UI Light"/>
              </a:rPr>
              <a:t>Maastro, Maastricht</a:t>
            </a:r>
            <a:endParaRPr/>
          </a:p>
        </p:txBody>
      </p:sp>
      <p:pic>
        <p:nvPicPr>
          <p:cNvPr id="87" name="Image 86" descr="Une image contenant cœur, cercle, Graphique, Caractère coloré&#10;&#10;Description générée automatiquement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6847150" y="4071435"/>
            <a:ext cx="188486" cy="187923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 bwMode="auto">
          <a:xfrm>
            <a:off x="478423" y="318882"/>
            <a:ext cx="11536218" cy="623166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en-US" sz="2800" cap="none">
                <a:solidFill>
                  <a:srgbClr val="002060"/>
                </a:solidFill>
              </a:rPr>
              <a:t>27 Proton Therapy Facilities in Operation in 13 Countries</a:t>
            </a:r>
            <a:endParaRPr/>
          </a:p>
        </p:txBody>
      </p:sp>
      <p:grpSp>
        <p:nvGrpSpPr>
          <p:cNvPr id="101" name="Groupe 100"/>
          <p:cNvGrpSpPr/>
          <p:nvPr/>
        </p:nvGrpSpPr>
        <p:grpSpPr bwMode="auto">
          <a:xfrm>
            <a:off x="561139" y="1290138"/>
            <a:ext cx="2667221" cy="1813026"/>
            <a:chOff x="71432" y="1332272"/>
            <a:chExt cx="2667221" cy="1813026"/>
          </a:xfrm>
        </p:grpSpPr>
        <p:sp>
          <p:nvSpPr>
            <p:cNvPr id="100" name="Rectangle : coins arrondis 99"/>
            <p:cNvSpPr/>
            <p:nvPr/>
          </p:nvSpPr>
          <p:spPr bwMode="auto">
            <a:xfrm>
              <a:off x="71432" y="1624500"/>
              <a:ext cx="2667221" cy="1520798"/>
            </a:xfrm>
            <a:prstGeom prst="roundRect">
              <a:avLst>
                <a:gd name="adj" fmla="val 16667"/>
              </a:avLst>
            </a:prstGeom>
            <a:solidFill>
              <a:srgbClr val="DFEAF5"/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1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Segoe UI Light"/>
                <a:ea typeface="+mn-ea"/>
                <a:cs typeface="+mn-cs"/>
              </a:endParaRPr>
            </a:p>
          </p:txBody>
        </p:sp>
        <p:sp>
          <p:nvSpPr>
            <p:cNvPr id="96" name="Rectangle : coins arrondis 95"/>
            <p:cNvSpPr/>
            <p:nvPr/>
          </p:nvSpPr>
          <p:spPr bwMode="auto">
            <a:xfrm>
              <a:off x="746066" y="1332272"/>
              <a:ext cx="1317951" cy="492443"/>
            </a:xfrm>
            <a:prstGeom prst="roundRect">
              <a:avLst>
                <a:gd name="adj" fmla="val 16667"/>
              </a:avLst>
            </a:prstGeom>
            <a:solidFill>
              <a:srgbClr val="33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600" b="1" i="0" u="none" strike="noStrike" cap="none" spc="0">
                  <a:ln>
                    <a:noFill/>
                  </a:ln>
                  <a:solidFill>
                    <a:prstClr val="white"/>
                  </a:solidFill>
                  <a:latin typeface="Segoe UI Light"/>
                  <a:ea typeface="+mn-ea"/>
                  <a:cs typeface="+mn-cs"/>
                </a:rPr>
                <a:t>Legend</a:t>
              </a:r>
              <a:endParaRPr/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291639" y="2123760"/>
              <a:ext cx="283368" cy="114300"/>
            </a:xfrm>
            <a:prstGeom prst="rect">
              <a:avLst/>
            </a:prstGeom>
            <a:solidFill>
              <a:srgbClr val="6BA4CD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1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Segoe UI Light"/>
                <a:ea typeface="+mn-ea"/>
                <a:cs typeface="+mn-cs"/>
              </a:endParaRPr>
            </a:p>
          </p:txBody>
        </p:sp>
        <p:sp>
          <p:nvSpPr>
            <p:cNvPr id="90" name="ZoneTexte 89"/>
            <p:cNvSpPr txBox="1"/>
            <p:nvPr/>
          </p:nvSpPr>
          <p:spPr bwMode="auto">
            <a:xfrm>
              <a:off x="629094" y="1958429"/>
              <a:ext cx="202189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300" b="0" i="0" u="none" strike="noStrike" cap="none" spc="0">
                  <a:ln>
                    <a:noFill/>
                  </a:ln>
                  <a:solidFill>
                    <a:prstClr val="black"/>
                  </a:solidFill>
                  <a:latin typeface="Segoe UI Light"/>
                  <a:ea typeface="+mn-ea"/>
                  <a:cs typeface="Segoe UI Light"/>
                </a:rPr>
                <a:t>Countries surveyed in this study </a:t>
              </a:r>
              <a:endParaRPr/>
            </a:p>
          </p:txBody>
        </p:sp>
        <p:pic>
          <p:nvPicPr>
            <p:cNvPr id="91" name="Image 90" descr="Une image contenant cœur, cercle, Graphique, Caractère coloré&#10;&#10;Description générée automatiquement"/>
            <p:cNvPicPr>
              <a:picLocks noChangeAspect="1"/>
            </p:cNvPicPr>
            <p:nvPr/>
          </p:nvPicPr>
          <p:blipFill>
            <a:blip r:embed="rId5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/>
          </p:blipFill>
          <p:spPr bwMode="auto">
            <a:xfrm>
              <a:off x="249111" y="2572367"/>
              <a:ext cx="358691" cy="358691"/>
            </a:xfrm>
            <a:prstGeom prst="rect">
              <a:avLst/>
            </a:prstGeom>
          </p:spPr>
        </p:pic>
        <p:sp>
          <p:nvSpPr>
            <p:cNvPr id="92" name="ZoneTexte 91"/>
            <p:cNvSpPr txBox="1"/>
            <p:nvPr/>
          </p:nvSpPr>
          <p:spPr bwMode="auto">
            <a:xfrm>
              <a:off x="607986" y="2536184"/>
              <a:ext cx="19565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200" b="0" i="0" u="none" strike="noStrike" cap="none" spc="0">
                  <a:ln>
                    <a:noFill/>
                  </a:ln>
                  <a:solidFill>
                    <a:prstClr val="black"/>
                  </a:solidFill>
                  <a:latin typeface="Segoe UI Light"/>
                  <a:ea typeface="+mn-ea"/>
                  <a:cs typeface="Segoe UI Light"/>
                </a:rPr>
                <a:t>Location of Proton Therapy Facilities in Operation</a:t>
              </a:r>
              <a:endParaRPr/>
            </a:p>
          </p:txBody>
        </p:sp>
      </p:grpSp>
      <p:sp>
        <p:nvSpPr>
          <p:cNvPr id="2" name="Rectangle : coins arrondis 1"/>
          <p:cNvSpPr/>
          <p:nvPr/>
        </p:nvSpPr>
        <p:spPr bwMode="auto">
          <a:xfrm>
            <a:off x="526448" y="3320422"/>
            <a:ext cx="2667222" cy="2319023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sz="1400">
                <a:solidFill>
                  <a:schemeClr val="tx1"/>
                </a:solidFill>
              </a:rPr>
              <a:t>Centres are </a:t>
            </a:r>
            <a:r>
              <a:rPr lang="en-GB" sz="1400" b="1">
                <a:solidFill>
                  <a:schemeClr val="tx1"/>
                </a:solidFill>
              </a:rPr>
              <a:t>concentrated in the European Megalopolis </a:t>
            </a:r>
            <a:r>
              <a:rPr lang="en-GB" sz="1400">
                <a:solidFill>
                  <a:schemeClr val="tx1"/>
                </a:solidFill>
              </a:rPr>
              <a:t>(‘Blue Banana’), from Manchester to Northern Italy</a:t>
            </a:r>
            <a:endParaRPr/>
          </a:p>
          <a:p>
            <a:pPr algn="ctr">
              <a:defRPr/>
            </a:pPr>
            <a:endParaRPr lang="en-GB" sz="1400">
              <a:solidFill>
                <a:schemeClr val="tx1"/>
              </a:solidFill>
            </a:endParaRPr>
          </a:p>
          <a:p>
            <a:pPr algn="ctr">
              <a:defRPr/>
            </a:pPr>
            <a:endParaRPr lang="en-GB" sz="1400">
              <a:solidFill>
                <a:schemeClr val="tx1"/>
              </a:solidFill>
            </a:endParaRPr>
          </a:p>
          <a:p>
            <a:pPr algn="ctr">
              <a:defRPr/>
            </a:pPr>
            <a:endParaRPr lang="en-GB" sz="1400">
              <a:solidFill>
                <a:schemeClr val="tx1"/>
              </a:solidFill>
            </a:endParaRPr>
          </a:p>
          <a:p>
            <a:pPr algn="ctr">
              <a:defRPr/>
            </a:pPr>
            <a:endParaRPr lang="en-GB" sz="1400">
              <a:solidFill>
                <a:schemeClr val="tx1"/>
              </a:solidFill>
            </a:endParaRPr>
          </a:p>
          <a:p>
            <a:pPr algn="ctr">
              <a:defRPr/>
            </a:pPr>
            <a:endParaRPr lang="fr-FR" sz="1400">
              <a:solidFill>
                <a:schemeClr val="tx1"/>
              </a:solidFill>
            </a:endParaRPr>
          </a:p>
        </p:txBody>
      </p:sp>
      <p:cxnSp>
        <p:nvCxnSpPr>
          <p:cNvPr id="38" name="Connecteur droit 37"/>
          <p:cNvCxnSpPr/>
          <p:nvPr/>
        </p:nvCxnSpPr>
        <p:spPr bwMode="auto">
          <a:xfrm>
            <a:off x="7673169" y="5151091"/>
            <a:ext cx="2219175" cy="222483"/>
          </a:xfrm>
          <a:prstGeom prst="line">
            <a:avLst/>
          </a:prstGeom>
          <a:ln w="952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Blue Banana - Wikipedia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1207845" y="4420907"/>
            <a:ext cx="1258593" cy="110126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 bwMode="auto">
          <a:xfrm>
            <a:off x="341746" y="224134"/>
            <a:ext cx="11536218" cy="573958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defRPr/>
            </a:pPr>
            <a:r>
              <a:rPr lang="en-US" sz="2500" cap="none">
                <a:solidFill>
                  <a:srgbClr val="002060"/>
                </a:solidFill>
              </a:rPr>
              <a:t>Countries with an Institutional Indication Protocol tend to have more Indications</a:t>
            </a:r>
            <a:endParaRPr lang="en-CA" sz="2500" cap="none">
              <a:solidFill>
                <a:srgbClr val="002060"/>
              </a:solidFill>
            </a:endParaRPr>
          </a:p>
        </p:txBody>
      </p:sp>
      <p:graphicFrame>
        <p:nvGraphicFramePr>
          <p:cNvPr id="7" name="Tableau 6"/>
          <p:cNvGraphicFramePr>
            <a:graphicFrameLocks xmlns:a="http://schemas.openxmlformats.org/drawingml/2006/main" noGrp="1"/>
          </p:cNvGraphicFramePr>
          <p:nvPr/>
        </p:nvGraphicFramePr>
        <p:xfrm>
          <a:off x="140121" y="818216"/>
          <a:ext cx="11911484" cy="4801210"/>
        </p:xfrm>
        <a:graphic>
          <a:graphicData uri="http://schemas.openxmlformats.org/drawingml/2006/table">
            <a:tbl>
              <a:tblPr firstRow="1" firstCol="0" lastRow="0" lastCol="0" bandRow="1" bandCol="0"/>
              <a:tblGrid>
                <a:gridCol w="1807534"/>
                <a:gridCol w="808074"/>
                <a:gridCol w="744279"/>
                <a:gridCol w="741791"/>
                <a:gridCol w="763453"/>
                <a:gridCol w="782928"/>
                <a:gridCol w="782928"/>
                <a:gridCol w="782928"/>
                <a:gridCol w="782928"/>
                <a:gridCol w="782928"/>
                <a:gridCol w="782928"/>
                <a:gridCol w="782928"/>
                <a:gridCol w="782928"/>
                <a:gridCol w="782928"/>
              </a:tblGrid>
              <a:tr h="397211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bg1"/>
                          </a:solidFill>
                          <a:latin typeface="Segoe UI Light"/>
                        </a:rPr>
                        <a:t>Country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Austria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9050" algn="ctr">
                      <a:solidFill>
                        <a:srgbClr val="FFFFFF"/>
                      </a:solidFill>
                    </a:lnT>
                    <a:lnB w="1905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Belgium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Czechia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Denmark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France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Germany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Italy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Netherlands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Poland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Spain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Sweden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Switzerland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United Kingdom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7211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bg1"/>
                          </a:solidFill>
                          <a:latin typeface="Segoe UI Light"/>
                        </a:rPr>
                        <a:t>National or Institutional indication protocol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Institutional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9050" algn="ctr">
                      <a:solidFill>
                        <a:srgbClr val="FFFFFF"/>
                      </a:solidFill>
                    </a:lnT>
                    <a:lnB w="1905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National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0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Institutional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National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National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National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National </a:t>
                      </a:r>
                      <a:r>
                        <a:rPr lang="en-GB" sz="900" b="1" i="1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(Unsure)</a:t>
                      </a:r>
                      <a:endParaRPr lang="en-GB" sz="1100" b="1" i="0" u="none" strike="noStrike" cap="small">
                        <a:solidFill>
                          <a:schemeClr val="tx1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National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National </a:t>
                      </a:r>
                      <a:r>
                        <a:rPr lang="en-GB" sz="900" b="1" i="1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(Unsure)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Institutional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National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Institutional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GB" sz="1100" b="1" i="0" u="none" strike="noStrike" cap="small">
                          <a:solidFill>
                            <a:schemeClr val="tx1"/>
                          </a:solidFill>
                          <a:latin typeface="Segoe UI Light"/>
                        </a:rPr>
                        <a:t>National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87253"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300" b="1" i="0" u="none" strike="noStrike">
                          <a:solidFill>
                            <a:schemeClr val="bg1"/>
                          </a:solidFill>
                          <a:latin typeface="Segoe UI Light"/>
                          <a:cs typeface="Segoe UI Light"/>
                        </a:rPr>
                        <a:t> Brain and spinal cord tumours </a:t>
                      </a:r>
                      <a:endParaRPr/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700" b="0" i="0" u="none" strike="noStrike">
                          <a:solidFill>
                            <a:schemeClr val="bg1"/>
                          </a:solidFill>
                          <a:latin typeface="Segoe UI Light"/>
                          <a:cs typeface="Segoe UI Light"/>
                        </a:rPr>
                        <a:t>(</a:t>
                      </a:r>
                      <a:r>
                        <a:rPr lang="fr-FR" sz="700" b="0">
                          <a:solidFill>
                            <a:schemeClr val="bg1"/>
                          </a:solidFill>
                        </a:rPr>
                        <a:t>Skull base tumours, meningiomas, low-grade gliomas, etc.)</a:t>
                      </a:r>
                      <a:r>
                        <a:rPr lang="en-US" sz="700" b="0" i="0" u="none" strike="noStrike">
                          <a:solidFill>
                            <a:schemeClr val="bg1"/>
                          </a:solidFill>
                          <a:latin typeface="Segoe UI Light"/>
                          <a:cs typeface="Segoe UI Light"/>
                        </a:rPr>
                        <a:t> 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25647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9050" algn="ctr">
                      <a:solidFill>
                        <a:srgbClr val="FFFFFF"/>
                      </a:solidFill>
                    </a:lnT>
                    <a:lnB w="1905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</a:tr>
              <a:tr h="465376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300" b="1" i="0" u="none" strike="noStrike">
                          <a:solidFill>
                            <a:schemeClr val="bg1"/>
                          </a:solidFill>
                          <a:latin typeface="Segoe UI Light"/>
                          <a:cs typeface="Segoe UI Light"/>
                        </a:rPr>
                        <a:t>Pediatric tumours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25647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9050" algn="ctr">
                      <a:solidFill>
                        <a:srgbClr val="FFFFFF"/>
                      </a:solidFill>
                    </a:lnT>
                    <a:lnB w="1905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</a:tr>
              <a:tr h="42588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300" b="1" i="0" u="none" strike="noStrike">
                          <a:solidFill>
                            <a:schemeClr val="bg1"/>
                          </a:solidFill>
                          <a:latin typeface="Segoe UI Light"/>
                          <a:cs typeface="Segoe UI Light"/>
                        </a:rPr>
                        <a:t>Eye tumours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256475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9050" algn="ctr">
                      <a:solidFill>
                        <a:srgbClr val="FFFFFF"/>
                      </a:solidFill>
                    </a:lnT>
                    <a:lnB w="1905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</a:tr>
              <a:tr h="423953"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300" b="1" i="0" u="none" strike="noStrike">
                          <a:solidFill>
                            <a:schemeClr val="bg1"/>
                          </a:solidFill>
                          <a:latin typeface="Segoe UI Light"/>
                          <a:cs typeface="Segoe UI Light"/>
                        </a:rPr>
                        <a:t>Head-neck area tumours </a:t>
                      </a:r>
                      <a:r>
                        <a:rPr lang="fr-FR" sz="700" b="0" i="0" u="none" strike="noStrike">
                          <a:solidFill>
                            <a:schemeClr val="bg1"/>
                          </a:solidFill>
                          <a:latin typeface="Segoe UI Light"/>
                          <a:cs typeface="Segoe UI Light"/>
                        </a:rPr>
                        <a:t>(</a:t>
                      </a:r>
                      <a:r>
                        <a:rPr lang="en-US" sz="700">
                          <a:solidFill>
                            <a:schemeClr val="bg1"/>
                          </a:solidFill>
                        </a:rPr>
                        <a:t>Nasopharynx, paranasal sinuses, </a:t>
                      </a:r>
                      <a:r>
                        <a:rPr lang="en-US" sz="700" b="0" u="sng">
                          <a:solidFill>
                            <a:schemeClr val="bg1"/>
                          </a:solidFill>
                        </a:rPr>
                        <a:t>salivary glands,</a:t>
                      </a:r>
                      <a:r>
                        <a:rPr lang="en-US" sz="700">
                          <a:solidFill>
                            <a:schemeClr val="bg1"/>
                          </a:solidFill>
                        </a:rPr>
                        <a:t> tonsils</a:t>
                      </a:r>
                      <a:r>
                        <a:rPr lang="en-US" sz="700" b="1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en-US" sz="700" b="0" u="sng">
                          <a:solidFill>
                            <a:schemeClr val="bg1"/>
                          </a:solidFill>
                        </a:rPr>
                        <a:t>eye socket</a:t>
                      </a:r>
                      <a:r>
                        <a:rPr lang="en-US" sz="700">
                          <a:solidFill>
                            <a:schemeClr val="bg1"/>
                          </a:solidFill>
                        </a:rPr>
                        <a:t>, middle and inner ear</a:t>
                      </a:r>
                      <a:r>
                        <a:rPr lang="fr-FR" sz="800" b="0" i="0" u="none" strike="noStrike">
                          <a:solidFill>
                            <a:schemeClr val="bg1"/>
                          </a:solidFill>
                          <a:latin typeface="Segoe UI Light"/>
                          <a:cs typeface="Segoe UI Light"/>
                        </a:rPr>
                        <a:t>)</a:t>
                      </a:r>
                      <a:endParaRPr lang="fr-FR" sz="800" b="0">
                        <a:solidFill>
                          <a:schemeClr val="bg1"/>
                        </a:solidFill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25647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9050" algn="ctr">
                      <a:solidFill>
                        <a:srgbClr val="FFFFFF"/>
                      </a:solidFill>
                    </a:lnT>
                    <a:lnB w="1905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</a:tr>
              <a:tr h="35649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300" b="1" i="0" u="none" strike="noStrike">
                          <a:solidFill>
                            <a:schemeClr val="bg1"/>
                          </a:solidFill>
                          <a:latin typeface="Segoe UI Light"/>
                          <a:cs typeface="Segoe UI Light"/>
                        </a:rPr>
                        <a:t>Gastrointestinal tumours</a:t>
                      </a:r>
                      <a:endParaRPr/>
                    </a:p>
                    <a:p>
                      <a:pPr algn="l">
                        <a:defRPr/>
                      </a:pPr>
                      <a:r>
                        <a:rPr lang="fr-FR" sz="700" b="0" i="0" u="none" strike="noStrike">
                          <a:solidFill>
                            <a:schemeClr val="bg1"/>
                          </a:solidFill>
                          <a:latin typeface="Segoe UI Light"/>
                          <a:cs typeface="Segoe UI Light"/>
                        </a:rPr>
                        <a:t>(Oesophageal cancer, anal and rectal cancer)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25647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9050" algn="ctr">
                      <a:solidFill>
                        <a:srgbClr val="FFFFFF"/>
                      </a:solidFill>
                    </a:lnT>
                    <a:lnB w="1905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</a:tr>
              <a:tr h="40083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300" b="1" i="0" u="none" strike="noStrike">
                          <a:solidFill>
                            <a:schemeClr val="bg1"/>
                          </a:solidFill>
                          <a:latin typeface="Segoe UI Light"/>
                          <a:cs typeface="Segoe UI Light"/>
                        </a:rPr>
                        <a:t>Prostate cancer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25647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9050" algn="ctr">
                      <a:solidFill>
                        <a:srgbClr val="FFFFFF"/>
                      </a:solidFill>
                    </a:lnT>
                    <a:lnB w="1905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</a:tr>
              <a:tr h="40083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300" b="1" i="0" u="none" strike="noStrike">
                          <a:solidFill>
                            <a:schemeClr val="bg1"/>
                          </a:solidFill>
                          <a:latin typeface="Segoe UI Light"/>
                          <a:cs typeface="Segoe UI Light"/>
                        </a:rPr>
                        <a:t>Lymphomas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25647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9050" algn="ctr">
                      <a:solidFill>
                        <a:srgbClr val="FFFFFF"/>
                      </a:solidFill>
                    </a:lnT>
                    <a:lnB w="1905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</a:tr>
              <a:tr h="40083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300" b="1" i="0" u="none" strike="noStrike">
                          <a:solidFill>
                            <a:schemeClr val="bg1"/>
                          </a:solidFill>
                          <a:latin typeface="Segoe UI Light"/>
                          <a:cs typeface="Segoe UI Light"/>
                        </a:rPr>
                        <a:t>Breast cancers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25647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9050" algn="ctr">
                      <a:solidFill>
                        <a:srgbClr val="FFFFFF"/>
                      </a:solidFill>
                    </a:lnT>
                    <a:lnB w="1905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</a:tr>
              <a:tr h="400833"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300" b="1" i="0" u="none" strike="noStrike">
                          <a:solidFill>
                            <a:schemeClr val="bg1"/>
                          </a:solidFill>
                          <a:latin typeface="Segoe UI Light"/>
                          <a:cs typeface="Segoe UI Light"/>
                        </a:rPr>
                        <a:t>Lung cancer</a:t>
                      </a:r>
                      <a:endParaRPr/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256475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9050" algn="ctr">
                      <a:solidFill>
                        <a:srgbClr val="FFFFFF"/>
                      </a:solidFill>
                    </a:lnT>
                    <a:lnB w="1905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E8EAE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Segoe UI Light"/>
                      </a:endParaRPr>
                    </a:p>
                  </a:txBody>
                  <a:tcPr marL="6350" marR="6350" marT="6350" marB="0" anchor="ctr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FFFFFF"/>
                      </a:solidFill>
                    </a:lnB>
                    <a:solidFill>
                      <a:srgbClr val="CDD3D6"/>
                    </a:solidFill>
                  </a:tcPr>
                </a:tc>
              </a:tr>
            </a:tbl>
          </a:graphicData>
        </a:graphic>
      </p:graphicFrame>
      <p:pic>
        <p:nvPicPr>
          <p:cNvPr id="22" name="Image 2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416506" y="1738927"/>
            <a:ext cx="288100" cy="288100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052187" y="1746870"/>
            <a:ext cx="288100" cy="288100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767978" y="1748002"/>
            <a:ext cx="288100" cy="288100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470163" y="1738911"/>
            <a:ext cx="288100" cy="288100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844028" y="1746870"/>
            <a:ext cx="288100" cy="288100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801006" y="1735846"/>
            <a:ext cx="288100" cy="288100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438891" y="1735846"/>
            <a:ext cx="288100" cy="288100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809713" y="1746870"/>
            <a:ext cx="288100" cy="288100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1759029" y="1738911"/>
            <a:ext cx="288100" cy="288100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080450" y="1746870"/>
            <a:ext cx="288100" cy="288100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666308" y="1740121"/>
            <a:ext cx="288100" cy="288100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214973" y="1742699"/>
            <a:ext cx="288100" cy="288100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954910" y="1742699"/>
            <a:ext cx="288100" cy="288100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FFFF00">
                <a:tint val="45000"/>
                <a:satMod val="400000"/>
              </a:srgbClr>
            </a:duotone>
          </a:blip>
          <a:stretch/>
        </p:blipFill>
        <p:spPr bwMode="auto">
          <a:xfrm>
            <a:off x="7434124" y="1746870"/>
            <a:ext cx="288100" cy="288100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4325069" y="1738911"/>
            <a:ext cx="288100" cy="288100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5113910" y="1738911"/>
            <a:ext cx="288100" cy="288100"/>
          </a:xfrm>
          <a:prstGeom prst="rect">
            <a:avLst/>
          </a:prstGeom>
        </p:spPr>
      </p:pic>
      <p:pic>
        <p:nvPicPr>
          <p:cNvPr id="49" name="Image 48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11389762" y="1746870"/>
            <a:ext cx="288100" cy="288100"/>
          </a:xfrm>
          <a:prstGeom prst="rect">
            <a:avLst/>
          </a:prstGeom>
        </p:spPr>
      </p:pic>
      <p:pic>
        <p:nvPicPr>
          <p:cNvPr id="50" name="Image 49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2048684" y="1742699"/>
            <a:ext cx="288100" cy="288100"/>
          </a:xfrm>
          <a:prstGeom prst="rect">
            <a:avLst/>
          </a:prstGeom>
        </p:spPr>
      </p:pic>
      <p:pic>
        <p:nvPicPr>
          <p:cNvPr id="63" name="Image 6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228070" y="2282001"/>
            <a:ext cx="288100" cy="288100"/>
          </a:xfrm>
          <a:prstGeom prst="rect">
            <a:avLst/>
          </a:prstGeom>
        </p:spPr>
      </p:pic>
      <p:pic>
        <p:nvPicPr>
          <p:cNvPr id="64" name="Image 6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007800" y="2271028"/>
            <a:ext cx="288100" cy="288100"/>
          </a:xfrm>
          <a:prstGeom prst="rect">
            <a:avLst/>
          </a:prstGeom>
        </p:spPr>
      </p:pic>
      <p:pic>
        <p:nvPicPr>
          <p:cNvPr id="70" name="Image 6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723592" y="2272160"/>
            <a:ext cx="288100" cy="288100"/>
          </a:xfrm>
          <a:prstGeom prst="rect">
            <a:avLst/>
          </a:prstGeom>
        </p:spPr>
      </p:pic>
      <p:pic>
        <p:nvPicPr>
          <p:cNvPr id="72" name="Image 7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257960" y="2271028"/>
            <a:ext cx="288100" cy="288100"/>
          </a:xfrm>
          <a:prstGeom prst="rect">
            <a:avLst/>
          </a:prstGeom>
        </p:spPr>
      </p:pic>
      <p:pic>
        <p:nvPicPr>
          <p:cNvPr id="74" name="Image 7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812241" y="2265648"/>
            <a:ext cx="288100" cy="288100"/>
          </a:xfrm>
          <a:prstGeom prst="rect">
            <a:avLst/>
          </a:prstGeom>
        </p:spPr>
      </p:pic>
      <p:pic>
        <p:nvPicPr>
          <p:cNvPr id="76" name="Image 7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603373" y="2265648"/>
            <a:ext cx="288100" cy="288100"/>
          </a:xfrm>
          <a:prstGeom prst="rect">
            <a:avLst/>
          </a:prstGeom>
        </p:spPr>
      </p:pic>
      <p:pic>
        <p:nvPicPr>
          <p:cNvPr id="77" name="Image 7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394505" y="2259998"/>
            <a:ext cx="288100" cy="288100"/>
          </a:xfrm>
          <a:prstGeom prst="rect">
            <a:avLst/>
          </a:prstGeom>
        </p:spPr>
      </p:pic>
      <p:pic>
        <p:nvPicPr>
          <p:cNvPr id="78" name="Image 7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65327" y="2271028"/>
            <a:ext cx="288100" cy="288100"/>
          </a:xfrm>
          <a:prstGeom prst="rect">
            <a:avLst/>
          </a:prstGeom>
        </p:spPr>
      </p:pic>
      <p:pic>
        <p:nvPicPr>
          <p:cNvPr id="80" name="Image 7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1560883" y="2271028"/>
            <a:ext cx="288100" cy="288100"/>
          </a:xfrm>
          <a:prstGeom prst="rect">
            <a:avLst/>
          </a:prstGeom>
        </p:spPr>
      </p:pic>
      <p:pic>
        <p:nvPicPr>
          <p:cNvPr id="84" name="Image 8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041300" y="2272160"/>
            <a:ext cx="288100" cy="288100"/>
          </a:xfrm>
          <a:prstGeom prst="rect">
            <a:avLst/>
          </a:prstGeom>
        </p:spPr>
      </p:pic>
      <p:pic>
        <p:nvPicPr>
          <p:cNvPr id="85" name="Image 8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496139" y="2276738"/>
            <a:ext cx="288100" cy="288100"/>
          </a:xfrm>
          <a:prstGeom prst="rect">
            <a:avLst/>
          </a:prstGeom>
        </p:spPr>
      </p:pic>
      <p:pic>
        <p:nvPicPr>
          <p:cNvPr id="86" name="Image 8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198360" y="2279587"/>
            <a:ext cx="288100" cy="288100"/>
          </a:xfrm>
          <a:prstGeom prst="rect">
            <a:avLst/>
          </a:prstGeom>
        </p:spPr>
      </p:pic>
      <p:pic>
        <p:nvPicPr>
          <p:cNvPr id="87" name="Image 8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960027" y="2264201"/>
            <a:ext cx="288100" cy="288100"/>
          </a:xfrm>
          <a:prstGeom prst="rect">
            <a:avLst/>
          </a:prstGeom>
        </p:spPr>
      </p:pic>
      <p:pic>
        <p:nvPicPr>
          <p:cNvPr id="89" name="Image 8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772517" y="2717217"/>
            <a:ext cx="288100" cy="288100"/>
          </a:xfrm>
          <a:prstGeom prst="rect">
            <a:avLst/>
          </a:prstGeom>
        </p:spPr>
      </p:pic>
      <p:pic>
        <p:nvPicPr>
          <p:cNvPr id="90" name="Image 8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011650" y="2720011"/>
            <a:ext cx="288100" cy="288100"/>
          </a:xfrm>
          <a:prstGeom prst="rect">
            <a:avLst/>
          </a:prstGeom>
        </p:spPr>
      </p:pic>
      <p:pic>
        <p:nvPicPr>
          <p:cNvPr id="91" name="Image 9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211288" y="2720011"/>
            <a:ext cx="288100" cy="288100"/>
          </a:xfrm>
          <a:prstGeom prst="rect">
            <a:avLst/>
          </a:prstGeom>
        </p:spPr>
      </p:pic>
      <p:pic>
        <p:nvPicPr>
          <p:cNvPr id="92" name="Image 9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717852" y="2717217"/>
            <a:ext cx="288100" cy="288100"/>
          </a:xfrm>
          <a:prstGeom prst="rect">
            <a:avLst/>
          </a:prstGeom>
        </p:spPr>
      </p:pic>
      <p:pic>
        <p:nvPicPr>
          <p:cNvPr id="93" name="Image 9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388765" y="2709603"/>
            <a:ext cx="288100" cy="288100"/>
          </a:xfrm>
          <a:prstGeom prst="rect">
            <a:avLst/>
          </a:prstGeom>
        </p:spPr>
      </p:pic>
      <p:pic>
        <p:nvPicPr>
          <p:cNvPr id="94" name="Image 9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59587" y="2717645"/>
            <a:ext cx="288100" cy="288100"/>
          </a:xfrm>
          <a:prstGeom prst="rect">
            <a:avLst/>
          </a:prstGeom>
        </p:spPr>
      </p:pic>
      <p:pic>
        <p:nvPicPr>
          <p:cNvPr id="95" name="Image 9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040596" y="2717217"/>
            <a:ext cx="288100" cy="288100"/>
          </a:xfrm>
          <a:prstGeom prst="rect">
            <a:avLst/>
          </a:prstGeom>
        </p:spPr>
      </p:pic>
      <p:pic>
        <p:nvPicPr>
          <p:cNvPr id="96" name="Image 9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946455" y="2717217"/>
            <a:ext cx="288100" cy="288100"/>
          </a:xfrm>
          <a:prstGeom prst="rect">
            <a:avLst/>
          </a:prstGeom>
        </p:spPr>
      </p:pic>
      <p:pic>
        <p:nvPicPr>
          <p:cNvPr id="97" name="Image 9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968370" y="2717217"/>
            <a:ext cx="288100" cy="288100"/>
          </a:xfrm>
          <a:prstGeom prst="rect">
            <a:avLst/>
          </a:prstGeom>
        </p:spPr>
      </p:pic>
      <p:pic>
        <p:nvPicPr>
          <p:cNvPr id="98" name="Image 9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195142" y="2715480"/>
            <a:ext cx="288100" cy="288100"/>
          </a:xfrm>
          <a:prstGeom prst="rect">
            <a:avLst/>
          </a:prstGeom>
        </p:spPr>
      </p:pic>
      <p:pic>
        <p:nvPicPr>
          <p:cNvPr id="99" name="Image 9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1550719" y="2687635"/>
            <a:ext cx="288100" cy="288100"/>
          </a:xfrm>
          <a:prstGeom prst="rect">
            <a:avLst/>
          </a:prstGeom>
        </p:spPr>
      </p:pic>
      <p:pic>
        <p:nvPicPr>
          <p:cNvPr id="100" name="Image 99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5094372" y="2709603"/>
            <a:ext cx="288100" cy="288100"/>
          </a:xfrm>
          <a:prstGeom prst="rect">
            <a:avLst/>
          </a:prstGeom>
        </p:spPr>
      </p:pic>
      <p:pic>
        <p:nvPicPr>
          <p:cNvPr id="101" name="Image 100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6621323" y="2717217"/>
            <a:ext cx="288100" cy="288100"/>
          </a:xfrm>
          <a:prstGeom prst="rect">
            <a:avLst/>
          </a:prstGeom>
        </p:spPr>
      </p:pic>
      <p:pic>
        <p:nvPicPr>
          <p:cNvPr id="102" name="Image 101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7429700" y="2717217"/>
            <a:ext cx="288100" cy="288100"/>
          </a:xfrm>
          <a:prstGeom prst="rect">
            <a:avLst/>
          </a:prstGeom>
        </p:spPr>
      </p:pic>
      <p:pic>
        <p:nvPicPr>
          <p:cNvPr id="103" name="Image 10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216689" y="3153501"/>
            <a:ext cx="288100" cy="288100"/>
          </a:xfrm>
          <a:prstGeom prst="rect">
            <a:avLst/>
          </a:prstGeom>
        </p:spPr>
      </p:pic>
      <p:pic>
        <p:nvPicPr>
          <p:cNvPr id="104" name="Image 10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712211" y="3143660"/>
            <a:ext cx="288100" cy="288100"/>
          </a:xfrm>
          <a:prstGeom prst="rect">
            <a:avLst/>
          </a:prstGeom>
        </p:spPr>
      </p:pic>
      <p:pic>
        <p:nvPicPr>
          <p:cNvPr id="105" name="Image 10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801558" y="3140868"/>
            <a:ext cx="288100" cy="288100"/>
          </a:xfrm>
          <a:prstGeom prst="rect">
            <a:avLst/>
          </a:prstGeom>
        </p:spPr>
      </p:pic>
      <p:pic>
        <p:nvPicPr>
          <p:cNvPr id="106" name="Image 10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778421" y="3150142"/>
            <a:ext cx="288100" cy="288100"/>
          </a:xfrm>
          <a:prstGeom prst="rect">
            <a:avLst/>
          </a:prstGeom>
        </p:spPr>
      </p:pic>
      <p:pic>
        <p:nvPicPr>
          <p:cNvPr id="107" name="Image 10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392845" y="3150142"/>
            <a:ext cx="288100" cy="288100"/>
          </a:xfrm>
          <a:prstGeom prst="rect">
            <a:avLst/>
          </a:prstGeom>
        </p:spPr>
      </p:pic>
      <p:pic>
        <p:nvPicPr>
          <p:cNvPr id="108" name="Image 10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66068" y="3140868"/>
            <a:ext cx="288100" cy="288100"/>
          </a:xfrm>
          <a:prstGeom prst="rect">
            <a:avLst/>
          </a:prstGeom>
        </p:spPr>
      </p:pic>
      <p:pic>
        <p:nvPicPr>
          <p:cNvPr id="109" name="Image 10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216187" y="3143660"/>
            <a:ext cx="288100" cy="288100"/>
          </a:xfrm>
          <a:prstGeom prst="rect">
            <a:avLst/>
          </a:prstGeom>
        </p:spPr>
      </p:pic>
      <p:pic>
        <p:nvPicPr>
          <p:cNvPr id="110" name="Image 10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621056" y="3150142"/>
            <a:ext cx="288100" cy="288100"/>
          </a:xfrm>
          <a:prstGeom prst="rect">
            <a:avLst/>
          </a:prstGeom>
        </p:spPr>
      </p:pic>
      <p:pic>
        <p:nvPicPr>
          <p:cNvPr id="111" name="Image 110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4278917" y="3141865"/>
            <a:ext cx="288100" cy="288100"/>
          </a:xfrm>
          <a:prstGeom prst="rect">
            <a:avLst/>
          </a:prstGeom>
        </p:spPr>
      </p:pic>
      <p:pic>
        <p:nvPicPr>
          <p:cNvPr id="112" name="Image 111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FFFF00">
                <a:tint val="45000"/>
                <a:satMod val="400000"/>
              </a:srgbClr>
            </a:duotone>
          </a:blip>
          <a:stretch/>
        </p:blipFill>
        <p:spPr bwMode="auto">
          <a:xfrm>
            <a:off x="7422128" y="3155359"/>
            <a:ext cx="288100" cy="288100"/>
          </a:xfrm>
          <a:prstGeom prst="rect">
            <a:avLst/>
          </a:prstGeom>
        </p:spPr>
      </p:pic>
      <p:pic>
        <p:nvPicPr>
          <p:cNvPr id="113" name="Image 112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5830841" y="3150142"/>
            <a:ext cx="288100" cy="288100"/>
          </a:xfrm>
          <a:prstGeom prst="rect">
            <a:avLst/>
          </a:prstGeom>
        </p:spPr>
      </p:pic>
      <p:pic>
        <p:nvPicPr>
          <p:cNvPr id="114" name="Image 11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9947845" y="3140868"/>
            <a:ext cx="288100" cy="288100"/>
          </a:xfrm>
          <a:prstGeom prst="rect">
            <a:avLst/>
          </a:prstGeom>
        </p:spPr>
      </p:pic>
      <p:pic>
        <p:nvPicPr>
          <p:cNvPr id="115" name="Image 114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11585644" y="3146557"/>
            <a:ext cx="288100" cy="288100"/>
          </a:xfrm>
          <a:prstGeom prst="rect">
            <a:avLst/>
          </a:prstGeom>
        </p:spPr>
      </p:pic>
      <p:pic>
        <p:nvPicPr>
          <p:cNvPr id="116" name="Image 11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723592" y="3541078"/>
            <a:ext cx="288100" cy="288100"/>
          </a:xfrm>
          <a:prstGeom prst="rect">
            <a:avLst/>
          </a:prstGeom>
        </p:spPr>
      </p:pic>
      <p:pic>
        <p:nvPicPr>
          <p:cNvPr id="117" name="Image 116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4512269" y="3558071"/>
            <a:ext cx="288100" cy="288100"/>
          </a:xfrm>
          <a:prstGeom prst="rect">
            <a:avLst/>
          </a:prstGeom>
        </p:spPr>
      </p:pic>
      <p:pic>
        <p:nvPicPr>
          <p:cNvPr id="118" name="Image 117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7599498" y="3556975"/>
            <a:ext cx="288100" cy="288100"/>
          </a:xfrm>
          <a:prstGeom prst="rect">
            <a:avLst/>
          </a:prstGeom>
        </p:spPr>
      </p:pic>
      <p:pic>
        <p:nvPicPr>
          <p:cNvPr id="119" name="Image 118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5257960" y="3549963"/>
            <a:ext cx="288100" cy="288100"/>
          </a:xfrm>
          <a:prstGeom prst="rect">
            <a:avLst/>
          </a:prstGeom>
        </p:spPr>
      </p:pic>
      <p:pic>
        <p:nvPicPr>
          <p:cNvPr id="120" name="Image 119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9953983" y="3541078"/>
            <a:ext cx="288100" cy="288100"/>
          </a:xfrm>
          <a:prstGeom prst="rect">
            <a:avLst/>
          </a:prstGeom>
        </p:spPr>
      </p:pic>
      <p:pic>
        <p:nvPicPr>
          <p:cNvPr id="121" name="Image 120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6820505" y="3549963"/>
            <a:ext cx="288100" cy="288100"/>
          </a:xfrm>
          <a:prstGeom prst="rect">
            <a:avLst/>
          </a:prstGeom>
        </p:spPr>
      </p:pic>
      <p:pic>
        <p:nvPicPr>
          <p:cNvPr id="122" name="Image 121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11578457" y="3549963"/>
            <a:ext cx="288100" cy="288100"/>
          </a:xfrm>
          <a:prstGeom prst="rect">
            <a:avLst/>
          </a:prstGeom>
        </p:spPr>
      </p:pic>
      <p:pic>
        <p:nvPicPr>
          <p:cNvPr id="123" name="Image 122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10766068" y="3556975"/>
            <a:ext cx="288100" cy="288100"/>
          </a:xfrm>
          <a:prstGeom prst="rect">
            <a:avLst/>
          </a:prstGeom>
        </p:spPr>
      </p:pic>
      <p:pic>
        <p:nvPicPr>
          <p:cNvPr id="124" name="Image 12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2201306" y="3564605"/>
            <a:ext cx="288100" cy="288100"/>
          </a:xfrm>
          <a:prstGeom prst="rect">
            <a:avLst/>
          </a:prstGeom>
        </p:spPr>
      </p:pic>
      <p:pic>
        <p:nvPicPr>
          <p:cNvPr id="125" name="Image 12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723592" y="3927376"/>
            <a:ext cx="288100" cy="288100"/>
          </a:xfrm>
          <a:prstGeom prst="rect">
            <a:avLst/>
          </a:prstGeom>
        </p:spPr>
      </p:pic>
      <p:pic>
        <p:nvPicPr>
          <p:cNvPr id="142" name="Image 141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4496139" y="3934990"/>
            <a:ext cx="288100" cy="288100"/>
          </a:xfrm>
          <a:prstGeom prst="rect">
            <a:avLst/>
          </a:prstGeom>
        </p:spPr>
      </p:pic>
      <p:pic>
        <p:nvPicPr>
          <p:cNvPr id="150" name="Image 149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7603373" y="3915329"/>
            <a:ext cx="288100" cy="288100"/>
          </a:xfrm>
          <a:prstGeom prst="rect">
            <a:avLst/>
          </a:prstGeom>
        </p:spPr>
      </p:pic>
      <p:pic>
        <p:nvPicPr>
          <p:cNvPr id="151" name="Image 150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6032822" y="3940415"/>
            <a:ext cx="288100" cy="288100"/>
          </a:xfrm>
          <a:prstGeom prst="rect">
            <a:avLst/>
          </a:prstGeom>
        </p:spPr>
      </p:pic>
      <p:pic>
        <p:nvPicPr>
          <p:cNvPr id="162" name="Image 161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11587232" y="3934990"/>
            <a:ext cx="288100" cy="288100"/>
          </a:xfrm>
          <a:prstGeom prst="rect">
            <a:avLst/>
          </a:prstGeom>
        </p:spPr>
      </p:pic>
      <p:pic>
        <p:nvPicPr>
          <p:cNvPr id="163" name="Image 162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2186909" y="3934990"/>
            <a:ext cx="288100" cy="288100"/>
          </a:xfrm>
          <a:prstGeom prst="rect">
            <a:avLst/>
          </a:prstGeom>
        </p:spPr>
      </p:pic>
      <p:pic>
        <p:nvPicPr>
          <p:cNvPr id="172" name="Image 17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718731" y="4319892"/>
            <a:ext cx="288100" cy="288100"/>
          </a:xfrm>
          <a:prstGeom prst="rect">
            <a:avLst/>
          </a:prstGeom>
        </p:spPr>
      </p:pic>
      <p:pic>
        <p:nvPicPr>
          <p:cNvPr id="179" name="Image 17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389644" y="4307730"/>
            <a:ext cx="288100" cy="288100"/>
          </a:xfrm>
          <a:prstGeom prst="rect">
            <a:avLst/>
          </a:prstGeom>
        </p:spPr>
      </p:pic>
      <p:pic>
        <p:nvPicPr>
          <p:cNvPr id="180" name="Image 179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6027453" y="4315344"/>
            <a:ext cx="288100" cy="288100"/>
          </a:xfrm>
          <a:prstGeom prst="rect">
            <a:avLst/>
          </a:prstGeom>
        </p:spPr>
      </p:pic>
      <p:pic>
        <p:nvPicPr>
          <p:cNvPr id="181" name="Image 180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9979035" y="4327506"/>
            <a:ext cx="288100" cy="288100"/>
          </a:xfrm>
          <a:prstGeom prst="rect">
            <a:avLst/>
          </a:prstGeom>
        </p:spPr>
      </p:pic>
      <p:pic>
        <p:nvPicPr>
          <p:cNvPr id="182" name="Image 181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2181540" y="4324102"/>
            <a:ext cx="288100" cy="288100"/>
          </a:xfrm>
          <a:prstGeom prst="rect">
            <a:avLst/>
          </a:prstGeom>
        </p:spPr>
      </p:pic>
      <p:pic>
        <p:nvPicPr>
          <p:cNvPr id="183" name="Image 18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931950" y="4741861"/>
            <a:ext cx="288100" cy="288100"/>
          </a:xfrm>
          <a:prstGeom prst="rect">
            <a:avLst/>
          </a:prstGeom>
        </p:spPr>
      </p:pic>
      <p:pic>
        <p:nvPicPr>
          <p:cNvPr id="184" name="Image 18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3712211" y="4741861"/>
            <a:ext cx="288100" cy="288100"/>
          </a:xfrm>
          <a:prstGeom prst="rect">
            <a:avLst/>
          </a:prstGeom>
        </p:spPr>
      </p:pic>
      <p:pic>
        <p:nvPicPr>
          <p:cNvPr id="185" name="Image 184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2188643" y="4741861"/>
            <a:ext cx="288100" cy="288100"/>
          </a:xfrm>
          <a:prstGeom prst="rect">
            <a:avLst/>
          </a:prstGeom>
        </p:spPr>
      </p:pic>
      <p:pic>
        <p:nvPicPr>
          <p:cNvPr id="186" name="Image 185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FFFF00">
                <a:tint val="45000"/>
                <a:satMod val="400000"/>
              </a:srgbClr>
            </a:duotone>
          </a:blip>
          <a:stretch/>
        </p:blipFill>
        <p:spPr bwMode="auto">
          <a:xfrm>
            <a:off x="7628467" y="4741861"/>
            <a:ext cx="288100" cy="288100"/>
          </a:xfrm>
          <a:prstGeom prst="rect">
            <a:avLst/>
          </a:prstGeom>
        </p:spPr>
      </p:pic>
      <p:pic>
        <p:nvPicPr>
          <p:cNvPr id="187" name="Image 186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10766068" y="4733812"/>
            <a:ext cx="288100" cy="288100"/>
          </a:xfrm>
          <a:prstGeom prst="rect">
            <a:avLst/>
          </a:prstGeom>
        </p:spPr>
      </p:pic>
      <p:pic>
        <p:nvPicPr>
          <p:cNvPr id="188" name="Image 18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712211" y="5128527"/>
            <a:ext cx="288100" cy="288100"/>
          </a:xfrm>
          <a:prstGeom prst="rect">
            <a:avLst/>
          </a:prstGeom>
        </p:spPr>
      </p:pic>
      <p:pic>
        <p:nvPicPr>
          <p:cNvPr id="189" name="Image 188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FFFF00">
                <a:tint val="45000"/>
                <a:satMod val="400000"/>
              </a:srgbClr>
            </a:duotone>
          </a:blip>
          <a:stretch/>
        </p:blipFill>
        <p:spPr bwMode="auto">
          <a:xfrm>
            <a:off x="7620012" y="5132832"/>
            <a:ext cx="288100" cy="288100"/>
          </a:xfrm>
          <a:prstGeom prst="rect">
            <a:avLst/>
          </a:prstGeom>
        </p:spPr>
      </p:pic>
      <p:pic>
        <p:nvPicPr>
          <p:cNvPr id="190" name="Image 189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6034955" y="5117203"/>
            <a:ext cx="288100" cy="288100"/>
          </a:xfrm>
          <a:prstGeom prst="rect">
            <a:avLst/>
          </a:prstGeom>
        </p:spPr>
      </p:pic>
      <p:pic>
        <p:nvPicPr>
          <p:cNvPr id="191" name="Image 190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10759587" y="5128527"/>
            <a:ext cx="288100" cy="288100"/>
          </a:xfrm>
          <a:prstGeom prst="rect">
            <a:avLst/>
          </a:prstGeom>
        </p:spPr>
      </p:pic>
      <p:pic>
        <p:nvPicPr>
          <p:cNvPr id="192" name="Image 191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 bwMode="auto">
          <a:xfrm>
            <a:off x="2183585" y="5134761"/>
            <a:ext cx="288100" cy="288100"/>
          </a:xfrm>
          <a:prstGeom prst="rect">
            <a:avLst/>
          </a:prstGeom>
        </p:spPr>
      </p:pic>
      <p:grpSp>
        <p:nvGrpSpPr>
          <p:cNvPr id="8" name="Groupe 7"/>
          <p:cNvGrpSpPr/>
          <p:nvPr/>
        </p:nvGrpSpPr>
        <p:grpSpPr bwMode="auto">
          <a:xfrm>
            <a:off x="4485069" y="5547806"/>
            <a:ext cx="3390833" cy="1215717"/>
            <a:chOff x="3865637" y="5547806"/>
            <a:chExt cx="3390833" cy="1215717"/>
          </a:xfrm>
        </p:grpSpPr>
        <p:sp>
          <p:nvSpPr>
            <p:cNvPr id="194" name="ZoneTexte 193"/>
            <p:cNvSpPr txBox="1"/>
            <p:nvPr/>
          </p:nvSpPr>
          <p:spPr bwMode="auto">
            <a:xfrm>
              <a:off x="3865637" y="5547806"/>
              <a:ext cx="3390833" cy="12157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fr-FR" sz="1200" b="1"/>
                <a:t>Legend</a:t>
              </a:r>
              <a:r>
                <a:rPr lang="fr-FR" sz="1200"/>
                <a:t>:</a:t>
              </a:r>
              <a:endParaRPr/>
            </a:p>
            <a:p>
              <a:pPr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fr-FR" sz="1200"/>
                <a:t>         </a:t>
              </a:r>
              <a:r>
                <a:rPr lang="fr-FR" sz="1200"/>
                <a:t>Validated</a:t>
              </a:r>
              <a:r>
                <a:rPr lang="fr-FR" sz="1200"/>
                <a:t> indication</a:t>
              </a:r>
              <a:endParaRPr/>
            </a:p>
            <a:p>
              <a:pPr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fr-FR" sz="1200"/>
                <a:t>         </a:t>
              </a:r>
              <a:r>
                <a:rPr lang="fr-FR" sz="1200"/>
                <a:t>Validated</a:t>
              </a:r>
              <a:r>
                <a:rPr lang="fr-FR" sz="1200"/>
                <a:t> indication for </a:t>
              </a:r>
              <a:r>
                <a:rPr lang="fr-FR" sz="1200"/>
                <a:t>clinical</a:t>
              </a:r>
              <a:r>
                <a:rPr lang="fr-FR" sz="1200"/>
                <a:t> trials </a:t>
              </a:r>
              <a:endParaRPr/>
            </a:p>
            <a:p>
              <a:pPr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fr-FR" sz="1200"/>
                <a:t>         Model-</a:t>
              </a:r>
              <a:r>
                <a:rPr lang="fr-FR" sz="1200"/>
                <a:t>based</a:t>
              </a:r>
              <a:r>
                <a:rPr lang="fr-FR" sz="1200"/>
                <a:t> indication</a:t>
              </a:r>
              <a:endParaRPr/>
            </a:p>
          </p:txBody>
        </p:sp>
        <p:pic>
          <p:nvPicPr>
            <p:cNvPr id="195" name="Image 194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3993384" y="5861270"/>
              <a:ext cx="210951" cy="210951"/>
            </a:xfrm>
            <a:prstGeom prst="rect">
              <a:avLst/>
            </a:prstGeom>
          </p:spPr>
        </p:pic>
        <p:pic>
          <p:nvPicPr>
            <p:cNvPr id="196" name="Image 195"/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/>
          </p:blipFill>
          <p:spPr bwMode="auto">
            <a:xfrm>
              <a:off x="3993384" y="6165897"/>
              <a:ext cx="210950" cy="210950"/>
            </a:xfrm>
            <a:prstGeom prst="rect">
              <a:avLst/>
            </a:prstGeom>
          </p:spPr>
        </p:pic>
        <p:pic>
          <p:nvPicPr>
            <p:cNvPr id="197" name="Image 196"/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rgbClr val="FFFF00">
                  <a:tint val="45000"/>
                  <a:satMod val="400000"/>
                </a:srgbClr>
              </a:duotone>
            </a:blip>
            <a:stretch/>
          </p:blipFill>
          <p:spPr bwMode="auto">
            <a:xfrm>
              <a:off x="3998572" y="6482564"/>
              <a:ext cx="210950" cy="210950"/>
            </a:xfrm>
            <a:prstGeom prst="rect">
              <a:avLst/>
            </a:prstGeom>
          </p:spPr>
        </p:pic>
      </p:grp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409379" y="2717217"/>
            <a:ext cx="288100" cy="2881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493406" y="2735725"/>
            <a:ext cx="288100" cy="2881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 bwMode="auto">
          <a:xfrm>
            <a:off x="8888117" y="5660539"/>
            <a:ext cx="34234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100" b="1" i="1">
                <a:solidFill>
                  <a:schemeClr val="bg2"/>
                </a:solidFill>
              </a:rPr>
              <a:t>This table represents indications at a given time that may have undergone changes.</a:t>
            </a:r>
            <a:endParaRPr lang="en-GB" sz="1100" b="1" i="1">
              <a:solidFill>
                <a:schemeClr val="bg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Rectangle : coins arrondis 12"/>
          <p:cNvSpPr/>
          <p:nvPr/>
        </p:nvSpPr>
        <p:spPr bwMode="auto">
          <a:xfrm>
            <a:off x="271030" y="1192774"/>
            <a:ext cx="11677650" cy="4814150"/>
          </a:xfrm>
          <a:prstGeom prst="roundRect">
            <a:avLst>
              <a:gd name="adj" fmla="val 0"/>
            </a:avLst>
          </a:prstGeom>
          <a:solidFill>
            <a:srgbClr val="93CDDD">
              <a:alpha val="30195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1800" b="0" i="0" u="none" strike="noStrike" cap="none" spc="0">
              <a:ln>
                <a:noFill/>
              </a:ln>
              <a:solidFill>
                <a:prstClr val="white"/>
              </a:solidFill>
              <a:latin typeface="Segoe UI Light"/>
              <a:ea typeface="+mn-ea"/>
              <a:cs typeface="+mn-cs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 bwMode="auto">
          <a:xfrm>
            <a:off x="355601" y="371126"/>
            <a:ext cx="11536218" cy="573958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defRPr/>
            </a:pPr>
            <a:r>
              <a:rPr lang="en-CA" sz="2800" cap="none">
                <a:solidFill>
                  <a:srgbClr val="002060"/>
                </a:solidFill>
              </a:rPr>
              <a:t>No Uniform Reimbursement Amounts defined throughout Europe</a:t>
            </a:r>
            <a:endParaRPr/>
          </a:p>
        </p:txBody>
      </p:sp>
      <p:cxnSp>
        <p:nvCxnSpPr>
          <p:cNvPr id="11" name="Connecteur droit avec flèche 10"/>
          <p:cNvCxnSpPr/>
          <p:nvPr/>
        </p:nvCxnSpPr>
        <p:spPr bwMode="auto">
          <a:xfrm>
            <a:off x="298740" y="6122620"/>
            <a:ext cx="1164994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 bwMode="auto">
          <a:xfrm>
            <a:off x="10490407" y="5637595"/>
            <a:ext cx="1422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Segoe UI Light"/>
                <a:ea typeface="+mn-ea"/>
                <a:cs typeface="+mn-cs"/>
              </a:rPr>
              <a:t>€ per patient</a:t>
            </a:r>
            <a:endParaRPr/>
          </a:p>
        </p:txBody>
      </p:sp>
      <p:sp>
        <p:nvSpPr>
          <p:cNvPr id="21" name="Ellipse 20"/>
          <p:cNvSpPr/>
          <p:nvPr/>
        </p:nvSpPr>
        <p:spPr bwMode="auto">
          <a:xfrm>
            <a:off x="4704461" y="2316446"/>
            <a:ext cx="1631177" cy="5197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200" b="1" i="0" u="none" strike="noStrike" cap="none" spc="0">
                <a:ln>
                  <a:noFill/>
                </a:ln>
                <a:solidFill>
                  <a:prstClr val="black"/>
                </a:solidFill>
                <a:latin typeface="Segoe UI Light"/>
                <a:ea typeface="+mn-ea"/>
                <a:cs typeface="+mn-cs"/>
              </a:rPr>
              <a:t>Ca. €35,000 in total</a:t>
            </a:r>
            <a:endParaRPr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258426" y="2053224"/>
            <a:ext cx="523249" cy="348697"/>
          </a:xfrm>
          <a:prstGeom prst="rect">
            <a:avLst/>
          </a:prstGeom>
        </p:spPr>
      </p:pic>
      <p:sp>
        <p:nvSpPr>
          <p:cNvPr id="23" name="Ellipse 22"/>
          <p:cNvSpPr/>
          <p:nvPr/>
        </p:nvSpPr>
        <p:spPr bwMode="auto">
          <a:xfrm>
            <a:off x="3787861" y="5335915"/>
            <a:ext cx="1429264" cy="5197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200" b="1" i="0" u="none" strike="noStrike" cap="none" spc="0">
                <a:ln>
                  <a:noFill/>
                </a:ln>
                <a:solidFill>
                  <a:prstClr val="black"/>
                </a:solidFill>
                <a:latin typeface="Segoe UI Light"/>
                <a:ea typeface="+mn-ea"/>
                <a:cs typeface="+mn-cs"/>
              </a:rPr>
              <a:t>Unknown</a:t>
            </a:r>
            <a:r>
              <a:rPr lang="fr-FR" sz="1200" b="1" i="0" u="none" strike="noStrike" cap="none" spc="0">
                <a:ln>
                  <a:noFill/>
                </a:ln>
                <a:solidFill>
                  <a:prstClr val="black"/>
                </a:solidFill>
                <a:latin typeface="Segoe UI Light"/>
                <a:ea typeface="+mn-ea"/>
                <a:cs typeface="+mn-cs"/>
              </a:rPr>
              <a:t>, full treatment</a:t>
            </a:r>
            <a:endParaRPr/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4109320" y="4919335"/>
            <a:ext cx="595141" cy="396955"/>
          </a:xfrm>
          <a:prstGeom prst="rect">
            <a:avLst/>
          </a:prstGeom>
        </p:spPr>
      </p:pic>
      <p:sp>
        <p:nvSpPr>
          <p:cNvPr id="25" name="Ellipse 24"/>
          <p:cNvSpPr/>
          <p:nvPr/>
        </p:nvSpPr>
        <p:spPr bwMode="auto">
          <a:xfrm>
            <a:off x="5781675" y="4168663"/>
            <a:ext cx="1744164" cy="5197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200" b="1" i="0" u="none" strike="noStrike" cap="none" spc="0">
                <a:ln>
                  <a:noFill/>
                </a:ln>
                <a:solidFill>
                  <a:prstClr val="black"/>
                </a:solidFill>
                <a:latin typeface="Segoe UI Light"/>
                <a:ea typeface="+mn-ea"/>
                <a:cs typeface="+mn-cs"/>
              </a:rPr>
              <a:t>€40,000 in total </a:t>
            </a:r>
            <a:r>
              <a:rPr lang="fr-FR" sz="1050" b="1" i="0" u="none" strike="noStrike" cap="none" spc="0">
                <a:ln>
                  <a:noFill/>
                </a:ln>
                <a:solidFill>
                  <a:prstClr val="black"/>
                </a:solidFill>
                <a:latin typeface="Segoe UI Light"/>
                <a:ea typeface="+mn-ea"/>
                <a:cs typeface="+mn-cs"/>
              </a:rPr>
              <a:t>(€8,000 in </a:t>
            </a:r>
            <a:r>
              <a:rPr lang="fr-FR" sz="1050" b="1" i="0" u="none" strike="noStrike" cap="none" spc="0">
                <a:ln>
                  <a:noFill/>
                </a:ln>
                <a:solidFill>
                  <a:prstClr val="black"/>
                </a:solidFill>
                <a:latin typeface="Segoe UI Light"/>
                <a:ea typeface="+mn-ea"/>
                <a:cs typeface="+mn-cs"/>
              </a:rPr>
              <a:t>advance</a:t>
            </a:r>
            <a:r>
              <a:rPr lang="fr-FR" sz="1050" b="1" i="0" u="none" strike="noStrike" cap="none" spc="0">
                <a:ln>
                  <a:noFill/>
                </a:ln>
                <a:solidFill>
                  <a:prstClr val="black"/>
                </a:solidFill>
                <a:latin typeface="Segoe UI Light"/>
                <a:ea typeface="+mn-ea"/>
                <a:cs typeface="+mn-cs"/>
              </a:rPr>
              <a:t>)</a:t>
            </a:r>
            <a:endParaRPr lang="fr-FR" sz="1200" b="1" i="0" u="none" strike="noStrike" cap="none" spc="0">
              <a:ln>
                <a:noFill/>
              </a:ln>
              <a:solidFill>
                <a:prstClr val="black"/>
              </a:solidFill>
              <a:latin typeface="Segoe UI Light"/>
              <a:ea typeface="+mn-ea"/>
              <a:cs typeface="+mn-cs"/>
            </a:endParaRPr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334981" y="3702279"/>
            <a:ext cx="623534" cy="415527"/>
          </a:xfrm>
          <a:prstGeom prst="rect">
            <a:avLst/>
          </a:prstGeom>
        </p:spPr>
      </p:pic>
      <p:sp>
        <p:nvSpPr>
          <p:cNvPr id="27" name="Ellipse 26"/>
          <p:cNvSpPr/>
          <p:nvPr/>
        </p:nvSpPr>
        <p:spPr bwMode="auto">
          <a:xfrm>
            <a:off x="7077803" y="2031488"/>
            <a:ext cx="1631177" cy="5197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200" b="1" i="0" u="none" strike="noStrike" cap="none" spc="0">
                <a:ln>
                  <a:noFill/>
                </a:ln>
                <a:solidFill>
                  <a:prstClr val="black"/>
                </a:solidFill>
                <a:latin typeface="Segoe UI Light"/>
                <a:ea typeface="+mn-ea"/>
                <a:cs typeface="+mn-cs"/>
              </a:rPr>
              <a:t>€50,000 in total</a:t>
            </a:r>
            <a:endParaRPr/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609535" y="1715185"/>
            <a:ext cx="567714" cy="378476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8821889" y="1277765"/>
            <a:ext cx="595141" cy="396606"/>
          </a:xfrm>
          <a:prstGeom prst="rect">
            <a:avLst/>
          </a:prstGeom>
        </p:spPr>
      </p:pic>
      <p:sp>
        <p:nvSpPr>
          <p:cNvPr id="29" name="Ellipse 28"/>
          <p:cNvSpPr/>
          <p:nvPr/>
        </p:nvSpPr>
        <p:spPr bwMode="auto">
          <a:xfrm>
            <a:off x="8354936" y="1602808"/>
            <a:ext cx="1631177" cy="5197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200" b="1" i="0" u="none" strike="noStrike" cap="none" spc="0">
                <a:ln>
                  <a:noFill/>
                </a:ln>
                <a:solidFill>
                  <a:prstClr val="black"/>
                </a:solidFill>
                <a:latin typeface="Segoe UI Light"/>
                <a:ea typeface="+mn-ea"/>
                <a:cs typeface="+mn-cs"/>
              </a:rPr>
              <a:t>Ca. €60,000 in total (€2k per session)</a:t>
            </a:r>
            <a:endParaRPr/>
          </a:p>
        </p:txBody>
      </p:sp>
      <p:sp>
        <p:nvSpPr>
          <p:cNvPr id="31" name="Ellipse 30"/>
          <p:cNvSpPr/>
          <p:nvPr/>
        </p:nvSpPr>
        <p:spPr bwMode="auto">
          <a:xfrm>
            <a:off x="3585948" y="4224956"/>
            <a:ext cx="1631177" cy="5197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200" b="1" i="0" u="none" strike="noStrike" cap="none" spc="0">
                <a:ln>
                  <a:noFill/>
                </a:ln>
                <a:solidFill>
                  <a:prstClr val="black"/>
                </a:solidFill>
                <a:latin typeface="Segoe UI Light"/>
                <a:ea typeface="+mn-ea"/>
                <a:cs typeface="+mn-cs"/>
              </a:rPr>
              <a:t>Ca. €28,000</a:t>
            </a:r>
            <a:endParaRPr/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4070739" y="3702279"/>
            <a:ext cx="471820" cy="471820"/>
          </a:xfrm>
          <a:prstGeom prst="rect">
            <a:avLst/>
          </a:prstGeom>
        </p:spPr>
      </p:pic>
      <p:sp>
        <p:nvSpPr>
          <p:cNvPr id="32" name="Ellipse 31"/>
          <p:cNvSpPr/>
          <p:nvPr/>
        </p:nvSpPr>
        <p:spPr bwMode="auto">
          <a:xfrm>
            <a:off x="3001356" y="1563377"/>
            <a:ext cx="1631177" cy="5197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200" b="1" i="0" u="none" strike="noStrike" cap="none" spc="0">
                <a:ln>
                  <a:noFill/>
                </a:ln>
                <a:solidFill>
                  <a:prstClr val="black"/>
                </a:solidFill>
                <a:latin typeface="Segoe UI Light"/>
                <a:ea typeface="+mn-ea"/>
                <a:cs typeface="+mn-cs"/>
              </a:rPr>
              <a:t>€20,000 in total</a:t>
            </a:r>
            <a:endParaRPr/>
          </a:p>
        </p:txBody>
      </p:sp>
      <p:pic>
        <p:nvPicPr>
          <p:cNvPr id="33" name="Image 32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3436031" y="1287653"/>
            <a:ext cx="614759" cy="36861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2183696" y="2600989"/>
            <a:ext cx="652265" cy="407665"/>
          </a:xfrm>
          <a:prstGeom prst="rect">
            <a:avLst/>
          </a:prstGeom>
        </p:spPr>
      </p:pic>
      <p:sp>
        <p:nvSpPr>
          <p:cNvPr id="35" name="Ellipse 34"/>
          <p:cNvSpPr/>
          <p:nvPr/>
        </p:nvSpPr>
        <p:spPr bwMode="auto">
          <a:xfrm>
            <a:off x="1743788" y="3008180"/>
            <a:ext cx="1631177" cy="5197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200" b="1" i="0" u="none" strike="noStrike" cap="none" spc="0">
                <a:ln>
                  <a:noFill/>
                </a:ln>
                <a:solidFill>
                  <a:prstClr val="black"/>
                </a:solidFill>
                <a:latin typeface="Segoe UI Light"/>
                <a:ea typeface="+mn-ea"/>
                <a:cs typeface="+mn-cs"/>
              </a:rPr>
              <a:t>Ca. €15,000 (€500 per session)</a:t>
            </a:r>
            <a:endParaRPr/>
          </a:p>
        </p:txBody>
      </p:sp>
      <p:sp>
        <p:nvSpPr>
          <p:cNvPr id="38" name="Ellipse 37"/>
          <p:cNvSpPr/>
          <p:nvPr/>
        </p:nvSpPr>
        <p:spPr bwMode="auto">
          <a:xfrm>
            <a:off x="10665912" y="2129928"/>
            <a:ext cx="1274705" cy="5197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200" b="1" i="0" u="none" strike="noStrike" cap="none" spc="0">
                <a:ln>
                  <a:noFill/>
                </a:ln>
                <a:solidFill>
                  <a:prstClr val="black"/>
                </a:solidFill>
                <a:latin typeface="Segoe UI Light"/>
                <a:ea typeface="+mn-ea"/>
                <a:cs typeface="+mn-cs"/>
              </a:rPr>
              <a:t>€30,000 to €140,000</a:t>
            </a:r>
            <a:endParaRPr/>
          </a:p>
        </p:txBody>
      </p:sp>
      <p:sp>
        <p:nvSpPr>
          <p:cNvPr id="39" name="Ellipse 38"/>
          <p:cNvSpPr/>
          <p:nvPr/>
        </p:nvSpPr>
        <p:spPr bwMode="auto">
          <a:xfrm>
            <a:off x="3478839" y="2960002"/>
            <a:ext cx="1631177" cy="5197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200" b="1" i="0" u="none" strike="noStrike" cap="none" spc="0">
                <a:ln>
                  <a:noFill/>
                </a:ln>
                <a:solidFill>
                  <a:prstClr val="black"/>
                </a:solidFill>
                <a:latin typeface="Segoe UI Light"/>
                <a:ea typeface="+mn-ea"/>
                <a:cs typeface="+mn-cs"/>
              </a:rPr>
              <a:t>€20,000 to €30,000</a:t>
            </a:r>
            <a:endParaRPr/>
          </a:p>
        </p:txBody>
      </p:sp>
      <p:pic>
        <p:nvPicPr>
          <p:cNvPr id="40" name="Image 39"/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>
            <a:off x="3585948" y="2573529"/>
            <a:ext cx="656542" cy="437908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/>
        </p:nvPicPr>
        <p:blipFill>
          <a:blip r:embed="rId12"/>
          <a:stretch/>
        </p:blipFill>
        <p:spPr bwMode="auto">
          <a:xfrm>
            <a:off x="4241220" y="2567411"/>
            <a:ext cx="654246" cy="435994"/>
          </a:xfrm>
          <a:prstGeom prst="rect">
            <a:avLst/>
          </a:prstGeom>
        </p:spPr>
      </p:pic>
      <p:sp>
        <p:nvSpPr>
          <p:cNvPr id="43" name="Ellipse 42"/>
          <p:cNvSpPr/>
          <p:nvPr/>
        </p:nvSpPr>
        <p:spPr bwMode="auto">
          <a:xfrm>
            <a:off x="1729934" y="1877676"/>
            <a:ext cx="1106027" cy="5197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200" b="1" i="0" u="none" strike="noStrike" cap="none" spc="0">
                <a:ln>
                  <a:noFill/>
                </a:ln>
                <a:solidFill>
                  <a:prstClr val="black"/>
                </a:solidFill>
                <a:latin typeface="Segoe UI Light"/>
                <a:ea typeface="+mn-ea"/>
                <a:cs typeface="+mn-cs"/>
              </a:rPr>
              <a:t>€12,000-€16,000</a:t>
            </a:r>
            <a:endParaRPr/>
          </a:p>
        </p:txBody>
      </p:sp>
      <p:pic>
        <p:nvPicPr>
          <p:cNvPr id="42" name="Image 41"/>
          <p:cNvPicPr>
            <a:picLocks noChangeAspect="1"/>
          </p:cNvPicPr>
          <p:nvPr/>
        </p:nvPicPr>
        <p:blipFill>
          <a:blip r:embed="rId13"/>
          <a:stretch/>
        </p:blipFill>
        <p:spPr bwMode="auto">
          <a:xfrm>
            <a:off x="1903965" y="1509625"/>
            <a:ext cx="707014" cy="441884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14"/>
          <a:stretch/>
        </p:blipFill>
        <p:spPr bwMode="auto">
          <a:xfrm>
            <a:off x="11013737" y="1738627"/>
            <a:ext cx="710534" cy="425765"/>
          </a:xfrm>
          <a:prstGeom prst="rect">
            <a:avLst/>
          </a:prstGeom>
        </p:spPr>
      </p:pic>
      <p:sp>
        <p:nvSpPr>
          <p:cNvPr id="45" name="Ellipse 44"/>
          <p:cNvSpPr/>
          <p:nvPr/>
        </p:nvSpPr>
        <p:spPr bwMode="auto">
          <a:xfrm>
            <a:off x="7267279" y="3182561"/>
            <a:ext cx="1631177" cy="5197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200" b="1" i="0" u="none" strike="noStrike" cap="none" spc="0">
                <a:ln>
                  <a:noFill/>
                </a:ln>
                <a:solidFill>
                  <a:prstClr val="black"/>
                </a:solidFill>
                <a:latin typeface="Segoe UI Light"/>
                <a:ea typeface="+mn-ea"/>
                <a:cs typeface="+mn-cs"/>
              </a:rPr>
              <a:t>€10,000 to €50,000</a:t>
            </a:r>
            <a:endParaRPr/>
          </a:p>
        </p:txBody>
      </p:sp>
      <p:pic>
        <p:nvPicPr>
          <p:cNvPr id="46" name="Image 45"/>
          <p:cNvPicPr>
            <a:picLocks noChangeAspect="1"/>
          </p:cNvPicPr>
          <p:nvPr/>
        </p:nvPicPr>
        <p:blipFill>
          <a:blip r:embed="rId15"/>
          <a:stretch/>
        </p:blipFill>
        <p:spPr bwMode="auto">
          <a:xfrm>
            <a:off x="7725782" y="2724438"/>
            <a:ext cx="624699" cy="472795"/>
          </a:xfrm>
          <a:prstGeom prst="rect">
            <a:avLst/>
          </a:prstGeom>
        </p:spPr>
      </p:pic>
      <p:sp>
        <p:nvSpPr>
          <p:cNvPr id="2" name="Ellipse 1"/>
          <p:cNvSpPr/>
          <p:nvPr/>
        </p:nvSpPr>
        <p:spPr bwMode="auto">
          <a:xfrm>
            <a:off x="5556400" y="5345669"/>
            <a:ext cx="1237624" cy="5197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200" b="1" i="0" u="none" strike="noStrike" cap="none" spc="0">
                <a:ln>
                  <a:noFill/>
                </a:ln>
                <a:solidFill>
                  <a:prstClr val="black"/>
                </a:solidFill>
                <a:latin typeface="Segoe UI Light"/>
                <a:ea typeface="+mn-ea"/>
                <a:cs typeface="+mn-cs"/>
              </a:rPr>
              <a:t>To </a:t>
            </a:r>
            <a:r>
              <a:rPr lang="fr-FR" sz="1200" b="1" i="0" u="none" strike="noStrike" cap="none" spc="0">
                <a:ln>
                  <a:noFill/>
                </a:ln>
                <a:solidFill>
                  <a:prstClr val="black"/>
                </a:solidFill>
                <a:latin typeface="Segoe UI Light"/>
                <a:ea typeface="+mn-ea"/>
                <a:cs typeface="+mn-cs"/>
              </a:rPr>
              <a:t>be</a:t>
            </a:r>
            <a:r>
              <a:rPr lang="fr-FR" sz="1200" b="1" i="0" u="none" strike="noStrike" cap="none" spc="0">
                <a:ln>
                  <a:noFill/>
                </a:ln>
                <a:solidFill>
                  <a:prstClr val="black"/>
                </a:solidFill>
                <a:latin typeface="Segoe UI Light"/>
                <a:ea typeface="+mn-ea"/>
                <a:cs typeface="+mn-cs"/>
              </a:rPr>
              <a:t> defined</a:t>
            </a:r>
            <a:endParaRPr/>
          </a:p>
        </p:txBody>
      </p:sp>
      <p:pic>
        <p:nvPicPr>
          <p:cNvPr id="44" name="Image 43"/>
          <p:cNvPicPr>
            <a:picLocks noChangeAspect="1"/>
          </p:cNvPicPr>
          <p:nvPr/>
        </p:nvPicPr>
        <p:blipFill>
          <a:blip r:embed="rId16"/>
          <a:stretch/>
        </p:blipFill>
        <p:spPr bwMode="auto">
          <a:xfrm>
            <a:off x="5899078" y="4914493"/>
            <a:ext cx="552269" cy="401797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 bwMode="auto">
          <a:xfrm>
            <a:off x="8131765" y="6303650"/>
            <a:ext cx="34234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050" b="1" i="1">
                <a:solidFill>
                  <a:schemeClr val="bg2"/>
                </a:solidFill>
              </a:rPr>
              <a:t>This graph represents insurance policies at a given time that may </a:t>
            </a:r>
            <a:r>
              <a:rPr lang="en-US" sz="1000" b="1" i="1">
                <a:solidFill>
                  <a:schemeClr val="bg2"/>
                </a:solidFill>
              </a:rPr>
              <a:t>have</a:t>
            </a:r>
            <a:r>
              <a:rPr lang="en-US" sz="1050" b="1" i="1">
                <a:solidFill>
                  <a:schemeClr val="bg2"/>
                </a:solidFill>
              </a:rPr>
              <a:t> undergone changes.</a:t>
            </a:r>
            <a:endParaRPr lang="en-GB" sz="1050" b="1" i="1">
              <a:solidFill>
                <a:schemeClr val="bg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 bwMode="auto">
          <a:xfrm>
            <a:off x="1450760" y="364593"/>
            <a:ext cx="8971355" cy="785333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defRPr/>
            </a:pPr>
            <a:r>
              <a:rPr lang="en-CA" sz="2800" cap="none">
                <a:solidFill>
                  <a:srgbClr val="002060"/>
                </a:solidFill>
              </a:rPr>
              <a:t>Discrepancy between Actual Patient Number and Potentially Benefitting Patients</a:t>
            </a:r>
            <a:endParaRPr/>
          </a:p>
        </p:txBody>
      </p:sp>
      <p:sp>
        <p:nvSpPr>
          <p:cNvPr id="2" name="Rectangle : coins arrondis 1"/>
          <p:cNvSpPr/>
          <p:nvPr/>
        </p:nvSpPr>
        <p:spPr bwMode="auto">
          <a:xfrm>
            <a:off x="733218" y="2883165"/>
            <a:ext cx="10836347" cy="3427860"/>
          </a:xfrm>
          <a:prstGeom prst="roundRect">
            <a:avLst>
              <a:gd name="adj" fmla="val 7483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  <a:latin typeface="Segoe UI Light"/>
            </a:endParaRPr>
          </a:p>
        </p:txBody>
      </p:sp>
      <p:sp>
        <p:nvSpPr>
          <p:cNvPr id="5" name="Rectangle : coins arrondis 4"/>
          <p:cNvSpPr/>
          <p:nvPr/>
        </p:nvSpPr>
        <p:spPr bwMode="auto">
          <a:xfrm>
            <a:off x="4513440" y="3441449"/>
            <a:ext cx="3343275" cy="1133475"/>
          </a:xfrm>
          <a:prstGeom prst="roundRect">
            <a:avLst>
              <a:gd name="adj" fmla="val 10723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en-GB" sz="1400" b="1">
                <a:solidFill>
                  <a:srgbClr val="002060"/>
                </a:solidFill>
              </a:rPr>
              <a:t>2,3% of all radiotherapy patients could benefit from proton therapy (and all </a:t>
            </a:r>
            <a:r>
              <a:rPr lang="en-GB" sz="1400" b="1">
                <a:solidFill>
                  <a:srgbClr val="002060"/>
                </a:solidFill>
              </a:rPr>
              <a:t>paedriatric</a:t>
            </a:r>
            <a:r>
              <a:rPr lang="en-GB" sz="1400" b="1">
                <a:solidFill>
                  <a:srgbClr val="002060"/>
                </a:solidFill>
              </a:rPr>
              <a:t> patients)</a:t>
            </a:r>
            <a:r>
              <a:rPr lang="en-GB" sz="1400">
                <a:solidFill>
                  <a:srgbClr val="002060"/>
                </a:solidFill>
              </a:rPr>
              <a:t>. </a:t>
            </a:r>
            <a:endParaRPr lang="en-GB" sz="1400">
              <a:solidFill>
                <a:srgbClr val="002060"/>
              </a:solidFill>
            </a:endParaRPr>
          </a:p>
        </p:txBody>
      </p:sp>
      <p:sp>
        <p:nvSpPr>
          <p:cNvPr id="7" name="Rectangle : coins arrondis 6"/>
          <p:cNvSpPr/>
          <p:nvPr/>
        </p:nvSpPr>
        <p:spPr bwMode="auto">
          <a:xfrm>
            <a:off x="8020289" y="3450413"/>
            <a:ext cx="3343275" cy="1133475"/>
          </a:xfrm>
          <a:prstGeom prst="roundRect">
            <a:avLst>
              <a:gd name="adj" fmla="val 14119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en-US" sz="1400" b="1">
                <a:solidFill>
                  <a:srgbClr val="002060"/>
                </a:solidFill>
                <a:latin typeface="+mj-lt"/>
                <a:ea typeface="Fira Sans"/>
                <a:cs typeface="Fira Sans"/>
              </a:rPr>
              <a:t>5% of all radiotherapy patients could benefit from proton therapy. </a:t>
            </a:r>
            <a:endParaRPr lang="en-US" sz="2000">
              <a:solidFill>
                <a:srgbClr val="002060"/>
              </a:solidFill>
              <a:latin typeface="+mj-lt"/>
              <a:ea typeface="Fira Sans Medium"/>
              <a:cs typeface="Fira Sans Medium"/>
            </a:endParaRPr>
          </a:p>
        </p:txBody>
      </p:sp>
      <p:sp>
        <p:nvSpPr>
          <p:cNvPr id="14" name="Rectangle : coins arrondis 13"/>
          <p:cNvSpPr/>
          <p:nvPr/>
        </p:nvSpPr>
        <p:spPr bwMode="auto">
          <a:xfrm>
            <a:off x="2097780" y="2779365"/>
            <a:ext cx="7996436" cy="491232"/>
          </a:xfrm>
          <a:prstGeom prst="roundRect">
            <a:avLst>
              <a:gd name="adj" fmla="val 16667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600" cap="small">
                <a:solidFill>
                  <a:prstClr val="white"/>
                </a:solidFill>
                <a:latin typeface="Segoe UI Light"/>
              </a:rPr>
              <a:t>Estimates</a:t>
            </a:r>
            <a:endParaRPr lang="en-GB" sz="1600" b="0" i="0" u="none" strike="noStrike" cap="small" spc="0">
              <a:ln>
                <a:noFill/>
              </a:ln>
              <a:solidFill>
                <a:prstClr val="white"/>
              </a:solidFill>
              <a:latin typeface="Segoe UI Light"/>
              <a:ea typeface="+mn-ea"/>
              <a:cs typeface="+mn-cs"/>
            </a:endParaRPr>
          </a:p>
        </p:txBody>
      </p:sp>
      <p:sp>
        <p:nvSpPr>
          <p:cNvPr id="17" name="Rectangle : coins arrondis 16"/>
          <p:cNvSpPr/>
          <p:nvPr/>
        </p:nvSpPr>
        <p:spPr bwMode="auto">
          <a:xfrm>
            <a:off x="800596" y="1412890"/>
            <a:ext cx="10768969" cy="1205048"/>
          </a:xfrm>
          <a:prstGeom prst="roundRect">
            <a:avLst>
              <a:gd name="adj" fmla="val 6973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  <a:latin typeface="Segoe UI Light"/>
            </a:endParaRPr>
          </a:p>
        </p:txBody>
      </p:sp>
      <p:sp>
        <p:nvSpPr>
          <p:cNvPr id="19" name="Rectangle : coins arrondis 18"/>
          <p:cNvSpPr/>
          <p:nvPr/>
        </p:nvSpPr>
        <p:spPr bwMode="auto">
          <a:xfrm>
            <a:off x="869904" y="1708442"/>
            <a:ext cx="10630349" cy="821282"/>
          </a:xfrm>
          <a:prstGeom prst="roundRect">
            <a:avLst>
              <a:gd name="adj" fmla="val 14562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/>
              <a:buChar char="•"/>
              <a:defRPr/>
            </a:pPr>
            <a:r>
              <a:rPr lang="en-GB" sz="1400">
                <a:solidFill>
                  <a:schemeClr val="tx1"/>
                </a:solidFill>
              </a:rPr>
              <a:t>An average of </a:t>
            </a:r>
            <a:r>
              <a:rPr lang="en-GB" sz="1400" b="1">
                <a:solidFill>
                  <a:schemeClr val="tx1"/>
                </a:solidFill>
              </a:rPr>
              <a:t>223 adult patients per </a:t>
            </a:r>
            <a:r>
              <a:rPr lang="en-GB" sz="1400" b="1">
                <a:solidFill>
                  <a:schemeClr val="accent2"/>
                </a:solidFill>
              </a:rPr>
              <a:t>proton therapy centre</a:t>
            </a:r>
            <a:r>
              <a:rPr lang="en-GB" sz="1400">
                <a:solidFill>
                  <a:schemeClr val="tx1"/>
                </a:solidFill>
              </a:rPr>
              <a:t>, totalling </a:t>
            </a:r>
            <a:r>
              <a:rPr lang="en-GB" sz="1400" b="1">
                <a:solidFill>
                  <a:srgbClr val="FF0000"/>
                </a:solidFill>
              </a:rPr>
              <a:t>4,233 </a:t>
            </a:r>
            <a:r>
              <a:rPr lang="en-GB" sz="1400" b="1" u="sng">
                <a:solidFill>
                  <a:srgbClr val="FF0000"/>
                </a:solidFill>
              </a:rPr>
              <a:t>adult</a:t>
            </a:r>
            <a:r>
              <a:rPr lang="en-GB" sz="1400" b="1">
                <a:solidFill>
                  <a:srgbClr val="FF0000"/>
                </a:solidFill>
              </a:rPr>
              <a:t> patients</a:t>
            </a:r>
            <a:r>
              <a:rPr lang="en-GB" sz="1400">
                <a:solidFill>
                  <a:schemeClr val="tx1"/>
                </a:solidFill>
              </a:rPr>
              <a:t>.</a:t>
            </a:r>
            <a:endParaRPr/>
          </a:p>
          <a:p>
            <a:pPr marL="285750" indent="-285750" algn="just">
              <a:buFont typeface="Arial"/>
              <a:buChar char="•"/>
              <a:defRPr/>
            </a:pPr>
            <a:r>
              <a:rPr lang="en-GB" sz="1400" b="1">
                <a:solidFill>
                  <a:schemeClr val="tx1"/>
                </a:solidFill>
              </a:rPr>
              <a:t>1,810,658 </a:t>
            </a:r>
            <a:r>
              <a:rPr lang="en-GB" sz="1400" b="1">
                <a:solidFill>
                  <a:schemeClr val="accent2"/>
                </a:solidFill>
              </a:rPr>
              <a:t>potential radiotherapy patients </a:t>
            </a:r>
            <a:r>
              <a:rPr lang="en-GB" sz="1400" b="1">
                <a:solidFill>
                  <a:schemeClr val="tx1"/>
                </a:solidFill>
              </a:rPr>
              <a:t>in Europe (</a:t>
            </a:r>
            <a:r>
              <a:rPr lang="en-GB" sz="1400">
                <a:solidFill>
                  <a:schemeClr val="tx1"/>
                </a:solidFill>
              </a:rPr>
              <a:t>ESTRO-HERO (2016)) </a:t>
            </a:r>
            <a:endParaRPr lang="en-GB" sz="1400" b="1">
              <a:solidFill>
                <a:schemeClr val="tx1"/>
              </a:solidFill>
            </a:endParaRPr>
          </a:p>
        </p:txBody>
      </p:sp>
      <p:sp>
        <p:nvSpPr>
          <p:cNvPr id="24" name="Rectangle : coins arrondis 23"/>
          <p:cNvSpPr/>
          <p:nvPr/>
        </p:nvSpPr>
        <p:spPr bwMode="auto">
          <a:xfrm>
            <a:off x="3130772" y="1305974"/>
            <a:ext cx="5930455" cy="341832"/>
          </a:xfrm>
          <a:prstGeom prst="roundRect">
            <a:avLst>
              <a:gd name="adj" fmla="val 16667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800" b="0" i="0" u="none" strike="noStrike" cap="small" spc="0">
                <a:ln>
                  <a:noFill/>
                </a:ln>
                <a:solidFill>
                  <a:prstClr val="white"/>
                </a:solidFill>
                <a:latin typeface="Segoe UI Light"/>
                <a:ea typeface="+mn-ea"/>
                <a:cs typeface="+mn-cs"/>
              </a:rPr>
              <a:t>Number of patients currently treated</a:t>
            </a:r>
            <a:endParaRPr/>
          </a:p>
        </p:txBody>
      </p:sp>
      <p:sp>
        <p:nvSpPr>
          <p:cNvPr id="26" name="Rectangle : coins arrondis 25"/>
          <p:cNvSpPr/>
          <p:nvPr/>
        </p:nvSpPr>
        <p:spPr bwMode="auto">
          <a:xfrm>
            <a:off x="939217" y="3437620"/>
            <a:ext cx="3343275" cy="1133475"/>
          </a:xfrm>
          <a:prstGeom prst="roundRect">
            <a:avLst>
              <a:gd name="adj" fmla="val 12465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en-GB" sz="1400">
                <a:solidFill>
                  <a:srgbClr val="002060"/>
                </a:solidFill>
              </a:rPr>
              <a:t>French National Institute of Cancer:</a:t>
            </a:r>
            <a:r>
              <a:rPr lang="en-GB" sz="1400">
                <a:solidFill>
                  <a:srgbClr val="002060"/>
                </a:solidFill>
              </a:rPr>
              <a:t> </a:t>
            </a:r>
            <a:r>
              <a:rPr lang="en-GB" sz="1400" b="1">
                <a:solidFill>
                  <a:srgbClr val="002060"/>
                </a:solidFill>
              </a:rPr>
              <a:t>1,15% of all irradiated cancer patients could benefit from proton therapy</a:t>
            </a:r>
            <a:endParaRPr lang="en-GB" sz="1400">
              <a:solidFill>
                <a:srgbClr val="002060"/>
              </a:solidFill>
            </a:endParaRPr>
          </a:p>
        </p:txBody>
      </p:sp>
      <p:sp>
        <p:nvSpPr>
          <p:cNvPr id="13" name="Triangle isocèle 12"/>
          <p:cNvSpPr/>
          <p:nvPr/>
        </p:nvSpPr>
        <p:spPr bwMode="auto">
          <a:xfrm rot="10800000">
            <a:off x="1869709" y="4673505"/>
            <a:ext cx="1482290" cy="452652"/>
          </a:xfrm>
          <a:prstGeom prst="triangle">
            <a:avLst>
              <a:gd name="adj" fmla="val 49655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1800" b="0" i="0" u="none" strike="noStrike" cap="none" spc="0">
              <a:ln>
                <a:noFill/>
              </a:ln>
              <a:solidFill>
                <a:prstClr val="white"/>
              </a:solidFill>
              <a:latin typeface="Segoe UI Light"/>
              <a:ea typeface="+mn-ea"/>
              <a:cs typeface="+mn-cs"/>
            </a:endParaRPr>
          </a:p>
        </p:txBody>
      </p:sp>
      <p:sp>
        <p:nvSpPr>
          <p:cNvPr id="15" name="Triangle isocèle 14"/>
          <p:cNvSpPr/>
          <p:nvPr/>
        </p:nvSpPr>
        <p:spPr bwMode="auto">
          <a:xfrm rot="10800000">
            <a:off x="5368710" y="4673505"/>
            <a:ext cx="1482290" cy="452652"/>
          </a:xfrm>
          <a:prstGeom prst="triangle">
            <a:avLst>
              <a:gd name="adj" fmla="val 49655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1800" b="0" i="0" u="none" strike="noStrike" cap="none" spc="0">
              <a:ln>
                <a:noFill/>
              </a:ln>
              <a:solidFill>
                <a:prstClr val="white"/>
              </a:solidFill>
              <a:latin typeface="Segoe UI Light"/>
              <a:ea typeface="+mn-ea"/>
              <a:cs typeface="+mn-cs"/>
            </a:endParaRPr>
          </a:p>
        </p:txBody>
      </p:sp>
      <p:sp>
        <p:nvSpPr>
          <p:cNvPr id="16" name="Triangle isocèle 15"/>
          <p:cNvSpPr/>
          <p:nvPr/>
        </p:nvSpPr>
        <p:spPr bwMode="auto">
          <a:xfrm rot="10800000">
            <a:off x="8950781" y="4673505"/>
            <a:ext cx="1482290" cy="452652"/>
          </a:xfrm>
          <a:prstGeom prst="triangle">
            <a:avLst>
              <a:gd name="adj" fmla="val 49655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1800" b="0" i="0" u="none" strike="noStrike" cap="none" spc="0">
              <a:ln>
                <a:noFill/>
              </a:ln>
              <a:solidFill>
                <a:prstClr val="white"/>
              </a:solidFill>
              <a:latin typeface="Segoe UI Light"/>
              <a:ea typeface="+mn-ea"/>
              <a:cs typeface="+mn-cs"/>
            </a:endParaRPr>
          </a:p>
        </p:txBody>
      </p:sp>
      <p:pic>
        <p:nvPicPr>
          <p:cNvPr id="22" name="Image 21" descr="Une image contenant clipart, dessin humoristique, illustration, conception&#10;&#10;Description générée automatiquement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351999" y="1133873"/>
            <a:ext cx="500145" cy="500145"/>
          </a:xfrm>
          <a:prstGeom prst="rect">
            <a:avLst/>
          </a:prstGeom>
        </p:spPr>
      </p:pic>
      <p:pic>
        <p:nvPicPr>
          <p:cNvPr id="25" name="Image 24" descr="Une image contenant cercle, Graphique, jaune, Caractère coloré&#10;&#10;Description générée automatiquement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0302985" y="1708442"/>
            <a:ext cx="821283" cy="821283"/>
          </a:xfrm>
          <a:prstGeom prst="rect">
            <a:avLst/>
          </a:prstGeom>
        </p:spPr>
      </p:pic>
      <p:sp>
        <p:nvSpPr>
          <p:cNvPr id="28" name="Rectangle : coins arrondis 27"/>
          <p:cNvSpPr/>
          <p:nvPr/>
        </p:nvSpPr>
        <p:spPr bwMode="auto">
          <a:xfrm>
            <a:off x="939216" y="5164988"/>
            <a:ext cx="3343275" cy="635874"/>
          </a:xfrm>
          <a:prstGeom prst="roundRect">
            <a:avLst>
              <a:gd name="adj" fmla="val 9271"/>
            </a:avLst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1">
                <a:solidFill>
                  <a:prstClr val="black"/>
                </a:solidFill>
                <a:latin typeface="Segoe UI Light"/>
              </a:rPr>
              <a:t>20,823 potential patients</a:t>
            </a:r>
            <a:endParaRPr lang="en-GB" sz="1200" i="0" u="none" strike="noStrike" cap="none" spc="0">
              <a:ln>
                <a:noFill/>
              </a:ln>
              <a:solidFill>
                <a:prstClr val="black"/>
              </a:solidFill>
              <a:latin typeface="Segoe UI Light"/>
              <a:ea typeface="+mn-ea"/>
              <a:cs typeface="+mn-cs"/>
            </a:endParaRPr>
          </a:p>
        </p:txBody>
      </p:sp>
      <p:sp>
        <p:nvSpPr>
          <p:cNvPr id="30" name="Rectangle : coins arrondis 29"/>
          <p:cNvSpPr/>
          <p:nvPr/>
        </p:nvSpPr>
        <p:spPr bwMode="auto">
          <a:xfrm>
            <a:off x="4513442" y="5164986"/>
            <a:ext cx="3343275" cy="622085"/>
          </a:xfrm>
          <a:prstGeom prst="roundRect">
            <a:avLst>
              <a:gd name="adj" fmla="val 9271"/>
            </a:avLst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1">
                <a:solidFill>
                  <a:prstClr val="black"/>
                </a:solidFill>
                <a:latin typeface="Segoe UI Light"/>
              </a:rPr>
              <a:t>47,489 potential patients</a:t>
            </a:r>
            <a:endParaRPr lang="en-GB" sz="1200" i="0" u="none" strike="noStrike" cap="none" spc="0">
              <a:ln>
                <a:noFill/>
              </a:ln>
              <a:solidFill>
                <a:prstClr val="black"/>
              </a:solidFill>
              <a:latin typeface="Segoe UI Light"/>
              <a:ea typeface="+mn-ea"/>
              <a:cs typeface="+mn-cs"/>
            </a:endParaRPr>
          </a:p>
        </p:txBody>
      </p:sp>
      <p:sp>
        <p:nvSpPr>
          <p:cNvPr id="31" name="Rectangle : coins arrondis 30"/>
          <p:cNvSpPr/>
          <p:nvPr/>
        </p:nvSpPr>
        <p:spPr bwMode="auto">
          <a:xfrm>
            <a:off x="8008353" y="5164986"/>
            <a:ext cx="3343275" cy="622086"/>
          </a:xfrm>
          <a:prstGeom prst="roundRect">
            <a:avLst>
              <a:gd name="adj" fmla="val 9271"/>
            </a:avLst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1">
                <a:solidFill>
                  <a:prstClr val="black"/>
                </a:solidFill>
                <a:latin typeface="Segoe UI Light"/>
              </a:rPr>
              <a:t>90,533 potential patients </a:t>
            </a:r>
            <a:endParaRPr lang="en-GB" sz="1200" i="0" u="none" strike="noStrike" cap="none" spc="0">
              <a:ln>
                <a:noFill/>
              </a:ln>
              <a:solidFill>
                <a:prstClr val="black"/>
              </a:solidFill>
              <a:latin typeface="Segoe UI Ligh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9140797" y="6344695"/>
            <a:ext cx="2584548" cy="2743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900" i="1">
                <a:solidFill>
                  <a:prstClr val="black"/>
                </a:solidFill>
                <a:latin typeface="Segoe UI Light"/>
              </a:rPr>
              <a:t>All figures are </a:t>
            </a:r>
            <a:r>
              <a:rPr lang="en-GB" sz="900" b="1" i="1">
                <a:solidFill>
                  <a:prstClr val="black"/>
                </a:solidFill>
                <a:latin typeface="Segoe UI Light"/>
              </a:rPr>
              <a:t>only indicative</a:t>
            </a:r>
            <a:r>
              <a:rPr lang="en-GB" sz="900" i="1">
                <a:solidFill>
                  <a:prstClr val="black"/>
                </a:solidFill>
                <a:latin typeface="Segoe UI Light"/>
              </a:rPr>
              <a:t>.</a:t>
            </a:r>
            <a:endParaRPr lang="en-GB" sz="900" i="1" u="none" strike="noStrike" cap="none" spc="0">
              <a:ln>
                <a:noFill/>
              </a:ln>
              <a:solidFill>
                <a:prstClr val="black"/>
              </a:solidFill>
              <a:latin typeface="Segoe UI Light"/>
              <a:ea typeface="+mn-ea"/>
              <a:cs typeface="+mn-cs"/>
            </a:endParaRPr>
          </a:p>
        </p:txBody>
      </p:sp>
      <p:sp>
        <p:nvSpPr>
          <p:cNvPr id="8" name="Rectangle : coins arrondis 18"/>
          <p:cNvSpPr/>
          <p:nvPr/>
        </p:nvSpPr>
        <p:spPr bwMode="auto">
          <a:xfrm>
            <a:off x="2356721" y="6355043"/>
            <a:ext cx="5278288" cy="337427"/>
          </a:xfrm>
          <a:prstGeom prst="roundRect">
            <a:avLst>
              <a:gd name="adj" fmla="val 14562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en-GB" sz="1000">
                <a:solidFill>
                  <a:schemeClr val="tx1"/>
                </a:solidFill>
              </a:rPr>
              <a:t>*</a:t>
            </a:r>
            <a:r>
              <a:rPr lang="en-GB" sz="1000">
                <a:solidFill>
                  <a:schemeClr val="tx1"/>
                </a:solidFill>
              </a:rPr>
              <a:t>Tambas</a:t>
            </a:r>
            <a:r>
              <a:rPr lang="en-GB" sz="1000">
                <a:solidFill>
                  <a:schemeClr val="tx1"/>
                </a:solidFill>
              </a:rPr>
              <a:t>, van der </a:t>
            </a:r>
            <a:r>
              <a:rPr lang="en-GB" sz="1000">
                <a:solidFill>
                  <a:schemeClr val="tx1"/>
                </a:solidFill>
              </a:rPr>
              <a:t>Laan</a:t>
            </a:r>
            <a:r>
              <a:rPr lang="en-GB" sz="1000">
                <a:solidFill>
                  <a:schemeClr val="tx1"/>
                </a:solidFill>
              </a:rPr>
              <a:t>, </a:t>
            </a:r>
            <a:r>
              <a:rPr lang="en-GB" sz="1000">
                <a:solidFill>
                  <a:schemeClr val="tx1"/>
                </a:solidFill>
              </a:rPr>
              <a:t>Steenbakkers</a:t>
            </a:r>
            <a:r>
              <a:rPr lang="en-GB" sz="1000">
                <a:solidFill>
                  <a:schemeClr val="tx1"/>
                </a:solidFill>
              </a:rPr>
              <a:t> et al. (</a:t>
            </a:r>
            <a:r>
              <a:rPr lang="en-GB" sz="1000" i="1">
                <a:solidFill>
                  <a:schemeClr val="tx1"/>
                </a:solidFill>
              </a:rPr>
              <a:t>Current practice in proton therapy delivery in adult cancer patients across Europe</a:t>
            </a:r>
            <a:r>
              <a:rPr lang="en-GB" sz="1000">
                <a:solidFill>
                  <a:schemeClr val="tx1"/>
                </a:solidFill>
              </a:rPr>
              <a:t>, Radiotherapy and Oncology, Feb. 2022)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" name="Rectangle : coins arrondis 16"/>
          <p:cNvSpPr/>
          <p:nvPr/>
        </p:nvSpPr>
        <p:spPr bwMode="auto">
          <a:xfrm>
            <a:off x="143417" y="4218622"/>
            <a:ext cx="11747335" cy="2012593"/>
          </a:xfrm>
          <a:prstGeom prst="roundRect">
            <a:avLst>
              <a:gd name="adj" fmla="val 7483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1800" b="0" i="0" u="none" strike="noStrike" cap="none" spc="0">
              <a:ln>
                <a:noFill/>
              </a:ln>
              <a:solidFill>
                <a:schemeClr val="accent1">
                  <a:lumMod val="75000"/>
                </a:schemeClr>
              </a:solidFill>
              <a:latin typeface="Segoe UI Light"/>
              <a:ea typeface="+mn-ea"/>
              <a:cs typeface="+mn-cs"/>
            </a:endParaRPr>
          </a:p>
        </p:txBody>
      </p:sp>
      <p:sp>
        <p:nvSpPr>
          <p:cNvPr id="18" name="Rectangle : coins arrondis 17"/>
          <p:cNvSpPr/>
          <p:nvPr/>
        </p:nvSpPr>
        <p:spPr bwMode="auto">
          <a:xfrm>
            <a:off x="354533" y="4868548"/>
            <a:ext cx="1797723" cy="1050206"/>
          </a:xfrm>
          <a:prstGeom prst="roundRect">
            <a:avLst>
              <a:gd name="adj" fmla="val 5140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400" i="0" u="none" strike="noStrike" cap="none" spc="0">
                <a:ln>
                  <a:noFill/>
                </a:ln>
                <a:solidFill>
                  <a:srgbClr val="002060"/>
                </a:solidFill>
                <a:latin typeface="Segoe UI Light"/>
                <a:ea typeface="Fira Sans"/>
                <a:cs typeface="Fira Sans"/>
              </a:rPr>
              <a:t>Well-established </a:t>
            </a:r>
            <a:r>
              <a:rPr lang="en-US" sz="1400" b="1">
                <a:solidFill>
                  <a:srgbClr val="002060"/>
                </a:solidFill>
                <a:latin typeface="Segoe UI Light"/>
                <a:ea typeface="Fira Sans"/>
                <a:cs typeface="Fira Sans"/>
              </a:rPr>
              <a:t>referral and reimbursement  systems</a:t>
            </a:r>
            <a:endParaRPr lang="en-US" sz="1400" i="0" u="none" strike="noStrike" cap="none" spc="0">
              <a:ln>
                <a:noFill/>
              </a:ln>
              <a:solidFill>
                <a:srgbClr val="002060"/>
              </a:solidFill>
              <a:latin typeface="Segoe UI Light"/>
              <a:ea typeface="Fira Sans"/>
              <a:cs typeface="Fira Sans"/>
            </a:endParaRPr>
          </a:p>
        </p:txBody>
      </p:sp>
      <p:sp>
        <p:nvSpPr>
          <p:cNvPr id="19" name="Rectangle : coins arrondis 18"/>
          <p:cNvSpPr/>
          <p:nvPr/>
        </p:nvSpPr>
        <p:spPr bwMode="auto">
          <a:xfrm>
            <a:off x="5003179" y="4868548"/>
            <a:ext cx="1797723" cy="1050206"/>
          </a:xfrm>
          <a:prstGeom prst="roundRect">
            <a:avLst>
              <a:gd name="adj" fmla="val 9425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400">
                <a:solidFill>
                  <a:srgbClr val="002060"/>
                </a:solidFill>
                <a:latin typeface="Segoe UI Light"/>
                <a:ea typeface="Fira Sans Medium"/>
                <a:cs typeface="Fira Sans Medium"/>
              </a:rPr>
              <a:t>Geographical positioning with an </a:t>
            </a:r>
            <a:r>
              <a:rPr lang="en-US" sz="1400" b="1">
                <a:solidFill>
                  <a:srgbClr val="002060"/>
                </a:solidFill>
                <a:latin typeface="Segoe UI Light"/>
                <a:ea typeface="Fira Sans Medium"/>
                <a:cs typeface="Fira Sans Medium"/>
              </a:rPr>
              <a:t>important local catchment area</a:t>
            </a:r>
            <a:endParaRPr lang="en-US" sz="2000" i="0" u="none" strike="noStrike" cap="none" spc="0">
              <a:ln>
                <a:noFill/>
              </a:ln>
              <a:solidFill>
                <a:srgbClr val="002060"/>
              </a:solidFill>
              <a:latin typeface="Segoe UI Light"/>
              <a:ea typeface="Fira Sans Medium"/>
              <a:cs typeface="Fira Sans Medium"/>
            </a:endParaRPr>
          </a:p>
        </p:txBody>
      </p:sp>
      <p:sp>
        <p:nvSpPr>
          <p:cNvPr id="20" name="Rectangle : coins arrondis 19"/>
          <p:cNvSpPr/>
          <p:nvPr/>
        </p:nvSpPr>
        <p:spPr bwMode="auto">
          <a:xfrm>
            <a:off x="2587599" y="4868548"/>
            <a:ext cx="1980239" cy="1050206"/>
          </a:xfrm>
          <a:prstGeom prst="roundRect">
            <a:avLst>
              <a:gd name="adj" fmla="val 9425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defRPr/>
            </a:pPr>
            <a:r>
              <a:rPr lang="en-US" sz="1400" b="1" i="0" u="none" strike="noStrike" cap="none" spc="0">
                <a:ln>
                  <a:noFill/>
                </a:ln>
                <a:solidFill>
                  <a:srgbClr val="002060"/>
                </a:solidFill>
                <a:latin typeface="Segoe UI Light"/>
                <a:ea typeface="Fira Sans Medium"/>
                <a:cs typeface="Fira Sans Medium"/>
              </a:rPr>
              <a:t>Patients’ needs in terms of services and accommodation</a:t>
            </a:r>
            <a:endParaRPr lang="en-US" sz="2000" i="0" u="none" strike="noStrike" cap="none" spc="0">
              <a:ln>
                <a:noFill/>
              </a:ln>
              <a:solidFill>
                <a:srgbClr val="002060"/>
              </a:solidFill>
              <a:latin typeface="Segoe UI Light"/>
              <a:ea typeface="Fira Sans Medium"/>
              <a:cs typeface="Fira Sans Medium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 bwMode="auto">
          <a:xfrm>
            <a:off x="354533" y="348592"/>
            <a:ext cx="11536218" cy="785333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defRPr/>
            </a:pPr>
            <a:r>
              <a:rPr lang="en-CA" sz="2800" cap="none">
                <a:solidFill>
                  <a:srgbClr val="002060"/>
                </a:solidFill>
              </a:rPr>
              <a:t>Conclusion</a:t>
            </a:r>
            <a:endParaRPr/>
          </a:p>
        </p:txBody>
      </p:sp>
      <p:sp>
        <p:nvSpPr>
          <p:cNvPr id="5" name="Rectangle : coins arrondis 4"/>
          <p:cNvSpPr/>
          <p:nvPr/>
        </p:nvSpPr>
        <p:spPr bwMode="auto">
          <a:xfrm>
            <a:off x="220556" y="1624787"/>
            <a:ext cx="11536217" cy="2111418"/>
          </a:xfrm>
          <a:prstGeom prst="roundRect">
            <a:avLst>
              <a:gd name="adj" fmla="val 7483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1800" b="0" i="0" u="none" strike="noStrike" cap="none" spc="0">
              <a:ln>
                <a:noFill/>
              </a:ln>
              <a:solidFill>
                <a:prstClr val="white"/>
              </a:solidFill>
              <a:latin typeface="Segoe UI Light"/>
              <a:ea typeface="+mn-ea"/>
              <a:cs typeface="+mn-cs"/>
            </a:endParaRPr>
          </a:p>
        </p:txBody>
      </p:sp>
      <p:sp>
        <p:nvSpPr>
          <p:cNvPr id="14" name="Rectangle : coins arrondis 13"/>
          <p:cNvSpPr/>
          <p:nvPr/>
        </p:nvSpPr>
        <p:spPr bwMode="auto">
          <a:xfrm>
            <a:off x="936301" y="2266269"/>
            <a:ext cx="3274677" cy="1156874"/>
          </a:xfrm>
          <a:prstGeom prst="roundRect">
            <a:avLst>
              <a:gd name="adj" fmla="val 5140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defRPr/>
            </a:pPr>
            <a:r>
              <a:rPr lang="en-US" sz="1400" b="1">
                <a:solidFill>
                  <a:srgbClr val="002060"/>
                </a:solidFill>
                <a:ea typeface="Fira Sans"/>
                <a:cs typeface="Fira Sans"/>
              </a:rPr>
              <a:t>Costs and Cost-effectiveness</a:t>
            </a:r>
            <a:endParaRPr lang="en-US" sz="1400" i="0" u="none" strike="noStrike" cap="none" spc="0">
              <a:ln>
                <a:noFill/>
              </a:ln>
              <a:solidFill>
                <a:srgbClr val="002060"/>
              </a:solidFill>
              <a:latin typeface="Segoe UI Light"/>
              <a:ea typeface="Fira Sans"/>
              <a:cs typeface="Fira Sans"/>
            </a:endParaRPr>
          </a:p>
          <a:p>
            <a:pPr marL="285750" marR="0" lvl="0" indent="-2857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400" i="0" u="none" strike="noStrike" cap="none" spc="0">
                <a:ln>
                  <a:noFill/>
                </a:ln>
                <a:solidFill>
                  <a:srgbClr val="002060"/>
                </a:solidFill>
                <a:latin typeface="Segoe UI Light"/>
                <a:ea typeface="Fira Sans"/>
                <a:cs typeface="Fira Sans"/>
              </a:rPr>
              <a:t>capital expenditures </a:t>
            </a:r>
            <a:endParaRPr/>
          </a:p>
          <a:p>
            <a:pPr marL="285750" marR="0" lvl="0" indent="-2857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400" i="0" u="none" strike="noStrike" cap="none" spc="0">
                <a:ln>
                  <a:noFill/>
                </a:ln>
                <a:solidFill>
                  <a:srgbClr val="002060"/>
                </a:solidFill>
                <a:latin typeface="Segoe UI Light"/>
                <a:ea typeface="Fira Sans"/>
                <a:cs typeface="Fira Sans"/>
              </a:rPr>
              <a:t>operational expenditures </a:t>
            </a:r>
            <a:endParaRPr/>
          </a:p>
        </p:txBody>
      </p:sp>
      <p:sp>
        <p:nvSpPr>
          <p:cNvPr id="9" name="Rectangle : coins arrondis 8"/>
          <p:cNvSpPr/>
          <p:nvPr/>
        </p:nvSpPr>
        <p:spPr bwMode="auto">
          <a:xfrm>
            <a:off x="7867418" y="2266269"/>
            <a:ext cx="3274677" cy="1156874"/>
          </a:xfrm>
          <a:prstGeom prst="roundRect">
            <a:avLst>
              <a:gd name="adj" fmla="val 9425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400" b="1">
                <a:solidFill>
                  <a:srgbClr val="002060"/>
                </a:solidFill>
                <a:latin typeface="Segoe UI Light"/>
                <a:ea typeface="Fira Sans Medium"/>
                <a:cs typeface="Fira Sans Medium"/>
              </a:rPr>
              <a:t>Financial and Logistical constraints </a:t>
            </a:r>
            <a:r>
              <a:rPr lang="en-US" sz="1400">
                <a:solidFill>
                  <a:srgbClr val="002060"/>
                </a:solidFill>
                <a:latin typeface="Segoe UI Light"/>
                <a:ea typeface="Fira Sans Medium"/>
                <a:cs typeface="Fira Sans Medium"/>
              </a:rPr>
              <a:t>regarding reimbursement, distance, etc.</a:t>
            </a:r>
            <a:endParaRPr lang="en-US" sz="2000" i="0" u="none" strike="noStrike" cap="none" spc="0">
              <a:ln>
                <a:noFill/>
              </a:ln>
              <a:solidFill>
                <a:srgbClr val="002060"/>
              </a:solidFill>
              <a:latin typeface="Segoe UI Light"/>
              <a:ea typeface="Fira Sans Medium"/>
              <a:cs typeface="Fira Sans Medium"/>
            </a:endParaRPr>
          </a:p>
        </p:txBody>
      </p:sp>
      <p:sp>
        <p:nvSpPr>
          <p:cNvPr id="12" name="Rectangle : coins arrondis 11"/>
          <p:cNvSpPr/>
          <p:nvPr/>
        </p:nvSpPr>
        <p:spPr bwMode="auto">
          <a:xfrm>
            <a:off x="4401860" y="2266269"/>
            <a:ext cx="3274677" cy="1156874"/>
          </a:xfrm>
          <a:prstGeom prst="roundRect">
            <a:avLst>
              <a:gd name="adj" fmla="val 9425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defRPr/>
            </a:pPr>
            <a:r>
              <a:rPr lang="en-US" sz="1400" b="1" i="0" u="none" strike="noStrike" cap="none" spc="0">
                <a:ln>
                  <a:noFill/>
                </a:ln>
                <a:solidFill>
                  <a:srgbClr val="002060"/>
                </a:solidFill>
                <a:latin typeface="Segoe UI Light"/>
                <a:ea typeface="Fira Sans Medium"/>
                <a:cs typeface="Fira Sans Medium"/>
              </a:rPr>
              <a:t>Lack of clear and uniform indications</a:t>
            </a:r>
            <a:endParaRPr lang="en-US" sz="2000" i="0" u="none" strike="noStrike" cap="none" spc="0">
              <a:ln>
                <a:noFill/>
              </a:ln>
              <a:solidFill>
                <a:srgbClr val="002060"/>
              </a:solidFill>
              <a:latin typeface="Segoe UI Light"/>
              <a:ea typeface="Fira Sans Medium"/>
              <a:cs typeface="Fira Sans Medium"/>
            </a:endParaRPr>
          </a:p>
        </p:txBody>
      </p:sp>
      <p:sp>
        <p:nvSpPr>
          <p:cNvPr id="13" name="Rectangle : coins arrondis 12"/>
          <p:cNvSpPr/>
          <p:nvPr/>
        </p:nvSpPr>
        <p:spPr bwMode="auto">
          <a:xfrm>
            <a:off x="4401860" y="1353132"/>
            <a:ext cx="3274677" cy="717432"/>
          </a:xfrm>
          <a:prstGeom prst="roundRect">
            <a:avLst>
              <a:gd name="adj" fmla="val 7483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Segoe UI Light"/>
                <a:ea typeface="+mn-ea"/>
                <a:cs typeface="+mn-cs"/>
              </a:rPr>
              <a:t>Proton </a:t>
            </a:r>
            <a:r>
              <a:rPr lang="fr-FR" sz="1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Segoe UI Light"/>
                <a:ea typeface="+mn-ea"/>
                <a:cs typeface="+mn-cs"/>
              </a:rPr>
              <a:t>therapy</a:t>
            </a:r>
            <a:r>
              <a:rPr lang="fr-FR" sz="1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Segoe UI Light"/>
                <a:ea typeface="+mn-ea"/>
                <a:cs typeface="+mn-cs"/>
              </a:rPr>
              <a:t> faces challenges…</a:t>
            </a:r>
            <a:endParaRPr/>
          </a:p>
        </p:txBody>
      </p:sp>
      <p:sp>
        <p:nvSpPr>
          <p:cNvPr id="15" name="Rectangle : coins arrondis 14"/>
          <p:cNvSpPr/>
          <p:nvPr/>
        </p:nvSpPr>
        <p:spPr bwMode="auto">
          <a:xfrm>
            <a:off x="4485304" y="3931910"/>
            <a:ext cx="3274677" cy="717432"/>
          </a:xfrm>
          <a:prstGeom prst="roundRect">
            <a:avLst>
              <a:gd name="adj" fmla="val 748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b="1">
                <a:solidFill>
                  <a:prstClr val="white"/>
                </a:solidFill>
                <a:latin typeface="Segoe UI Light"/>
              </a:rPr>
              <a:t>…</a:t>
            </a:r>
            <a:r>
              <a:rPr lang="fr-FR" b="1">
                <a:solidFill>
                  <a:prstClr val="white"/>
                </a:solidFill>
                <a:latin typeface="Segoe UI Light"/>
              </a:rPr>
              <a:t>which</a:t>
            </a:r>
            <a:r>
              <a:rPr lang="fr-FR" b="1">
                <a:solidFill>
                  <a:prstClr val="white"/>
                </a:solidFill>
                <a:latin typeface="Segoe UI Light"/>
              </a:rPr>
              <a:t> can </a:t>
            </a:r>
            <a:r>
              <a:rPr lang="fr-FR" b="1">
                <a:solidFill>
                  <a:prstClr val="white"/>
                </a:solidFill>
                <a:latin typeface="Segoe UI Light"/>
              </a:rPr>
              <a:t>be</a:t>
            </a:r>
            <a:r>
              <a:rPr lang="fr-FR" b="1">
                <a:solidFill>
                  <a:prstClr val="white"/>
                </a:solidFill>
                <a:latin typeface="Segoe UI Light"/>
              </a:rPr>
              <a:t> </a:t>
            </a:r>
            <a:r>
              <a:rPr lang="fr-FR" b="1">
                <a:solidFill>
                  <a:prstClr val="white"/>
                </a:solidFill>
                <a:latin typeface="Segoe UI Light"/>
              </a:rPr>
              <a:t>mitigated</a:t>
            </a:r>
            <a:r>
              <a:rPr lang="fr-FR" b="1">
                <a:solidFill>
                  <a:prstClr val="white"/>
                </a:solidFill>
                <a:latin typeface="Segoe UI Light"/>
              </a:rPr>
              <a:t> by:</a:t>
            </a:r>
            <a:endParaRPr lang="fr-FR" sz="1800" b="1" i="0" u="none" strike="noStrike" cap="none" spc="0">
              <a:ln>
                <a:noFill/>
              </a:ln>
              <a:solidFill>
                <a:prstClr val="white"/>
              </a:solidFill>
              <a:latin typeface="Segoe UI Light"/>
              <a:ea typeface="+mn-ea"/>
              <a:cs typeface="+mn-cs"/>
            </a:endParaRPr>
          </a:p>
        </p:txBody>
      </p:sp>
      <p:sp>
        <p:nvSpPr>
          <p:cNvPr id="21" name="Rectangle : coins arrondis 20"/>
          <p:cNvSpPr/>
          <p:nvPr/>
        </p:nvSpPr>
        <p:spPr bwMode="auto">
          <a:xfrm>
            <a:off x="7236243" y="4868548"/>
            <a:ext cx="1980239" cy="1050206"/>
          </a:xfrm>
          <a:prstGeom prst="roundRect">
            <a:avLst>
              <a:gd name="adj" fmla="val 9425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defRPr/>
            </a:pPr>
            <a:r>
              <a:rPr lang="en-US" sz="1400" b="1" i="0" u="none" strike="noStrike" cap="none" spc="0">
                <a:ln>
                  <a:noFill/>
                </a:ln>
                <a:solidFill>
                  <a:srgbClr val="002060"/>
                </a:solidFill>
                <a:latin typeface="Segoe UI Light"/>
                <a:ea typeface="Fira Sans Medium"/>
                <a:cs typeface="Fira Sans Medium"/>
              </a:rPr>
              <a:t>Embedment of centres in medical facilities</a:t>
            </a:r>
            <a:endParaRPr lang="en-US" sz="2000" i="0" u="none" strike="noStrike" cap="none" spc="0">
              <a:ln>
                <a:noFill/>
              </a:ln>
              <a:solidFill>
                <a:srgbClr val="002060"/>
              </a:solidFill>
              <a:latin typeface="Segoe UI Light"/>
              <a:ea typeface="Fira Sans Medium"/>
              <a:cs typeface="Fira Sans Medium"/>
            </a:endParaRPr>
          </a:p>
        </p:txBody>
      </p:sp>
      <p:sp>
        <p:nvSpPr>
          <p:cNvPr id="22" name="Triangle isocèle 21"/>
          <p:cNvSpPr/>
          <p:nvPr/>
        </p:nvSpPr>
        <p:spPr bwMode="auto">
          <a:xfrm rot="10800000">
            <a:off x="2976256" y="3728012"/>
            <a:ext cx="6265063" cy="212091"/>
          </a:xfrm>
          <a:prstGeom prst="triangle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3" name="Rectangle : coins arrondis 22"/>
          <p:cNvSpPr/>
          <p:nvPr/>
        </p:nvSpPr>
        <p:spPr bwMode="auto">
          <a:xfrm>
            <a:off x="9651824" y="4868548"/>
            <a:ext cx="1980239" cy="1050206"/>
          </a:xfrm>
          <a:prstGeom prst="roundRect">
            <a:avLst>
              <a:gd name="adj" fmla="val 9425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defRPr/>
            </a:pPr>
            <a:r>
              <a:rPr lang="en-US" sz="1400" b="1" i="0" u="none" strike="noStrike" cap="none" spc="0">
                <a:ln>
                  <a:noFill/>
                </a:ln>
                <a:solidFill>
                  <a:srgbClr val="002060"/>
                </a:solidFill>
                <a:latin typeface="Segoe UI Light"/>
                <a:ea typeface="Fira Sans Medium"/>
                <a:cs typeface="Fira Sans Medium"/>
              </a:rPr>
              <a:t>Collection of patient data and high-quality randomized controlled trials</a:t>
            </a:r>
            <a:endParaRPr lang="en-US" sz="2000" i="0" u="none" strike="noStrike" cap="none" spc="0">
              <a:ln>
                <a:noFill/>
              </a:ln>
              <a:solidFill>
                <a:srgbClr val="002060"/>
              </a:solidFill>
              <a:latin typeface="Segoe UI Light"/>
              <a:ea typeface="Fira Sans Medium"/>
              <a:cs typeface="Fira Sans Medium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 sz="200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>
                <a:solidFill>
                  <a:schemeClr val="bg1"/>
                </a:solidFill>
              </a:rPr>
              <a:t>12.01.2026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>
                <a:solidFill>
                  <a:schemeClr val="bg1"/>
                </a:solidFill>
              </a:rPr>
              <a:t>Paul Scherrer Institute PSI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>
                <a:solidFill>
                  <a:schemeClr val="bg1"/>
                </a:solidFill>
              </a:rPr>
              <a:t>35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solidFill>
                  <a:schemeClr val="bg1"/>
                </a:solidFill>
              </a:rPr>
              <a:t>Winter School :: PSI 2026</a:t>
            </a:r>
            <a:endParaRPr/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6884419" y="1268760"/>
            <a:ext cx="3693093" cy="4752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10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614488" y="1268760"/>
            <a:ext cx="3866192" cy="47526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0615134" y="305378"/>
            <a:ext cx="881465" cy="3627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4</a:t>
            </a:fld>
            <a:endParaRPr lang="en-GB"/>
          </a:p>
        </p:txBody>
      </p:sp>
      <p:pic>
        <p:nvPicPr>
          <p:cNvPr id="7" name="Bild 20" descr="Beschreibung: Beschreibung: Beschreibung: uzh_logo_d_pos_grau_1mm"/>
          <p:cNvPicPr/>
          <p:nvPr/>
        </p:nvPicPr>
        <p:blipFill>
          <a:blip r:embed="rId3"/>
          <a:stretch/>
        </p:blipFill>
        <p:spPr bwMode="auto">
          <a:xfrm>
            <a:off x="8956675" y="299131"/>
            <a:ext cx="1187624" cy="44953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1"/>
          <p:cNvSpPr txBox="1"/>
          <p:nvPr/>
        </p:nvSpPr>
        <p:spPr bwMode="auto">
          <a:xfrm>
            <a:off x="695325" y="1372410"/>
            <a:ext cx="8048625" cy="44732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>
              <a:lnSpc>
                <a:spcPct val="100000"/>
              </a:lnSpc>
              <a:spcBef>
                <a:spcPts val="600"/>
              </a:spcBef>
              <a:buFont typeface="Aptos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>
              <a:lnSpc>
                <a:spcPct val="100000"/>
              </a:lnSpc>
              <a:spcBef>
                <a:spcPts val="600"/>
              </a:spcBef>
              <a:buFont typeface="Aptos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>
              <a:lnSpc>
                <a:spcPct val="100000"/>
              </a:lnSpc>
              <a:spcBef>
                <a:spcPts val="400"/>
              </a:spcBef>
              <a:buFont typeface="Aptos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>
              <a:lnSpc>
                <a:spcPct val="100000"/>
              </a:lnSpc>
              <a:spcBef>
                <a:spcPts val="400"/>
              </a:spcBef>
              <a:buFont typeface="Aptos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i="1"/>
              <a:t>“In designing an accelerator”, Robert R Wilson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en-US" i="1"/>
              <a:t>I proceed very much as I do in making a sculpture. I felt that just as a theory is beautiful, so, too, is a scientific instrument-or that it should be. The lines should be graceful, the volumes balanced. I hoped that the chain of accelerators, the experiments, too, and the utilities would all be strongly but simply expressed as objects of intrinsic beauty.</a:t>
            </a:r>
            <a:endParaRPr/>
          </a:p>
          <a:p>
            <a:pPr>
              <a:defRPr/>
            </a:pPr>
            <a:endParaRPr lang="en-US" i="1"/>
          </a:p>
          <a:p>
            <a:pPr>
              <a:defRPr/>
            </a:pPr>
            <a:r>
              <a:rPr lang="en-US" b="1" i="1"/>
              <a:t>Robert R</a:t>
            </a:r>
            <a:r>
              <a:rPr lang="en-US" b="1"/>
              <a:t>. </a:t>
            </a:r>
            <a:r>
              <a:rPr lang="en-US" b="1" i="1"/>
              <a:t>Wilson</a:t>
            </a:r>
            <a:r>
              <a:rPr lang="en-US" b="1"/>
              <a:t>. Robert Wilson, </a:t>
            </a:r>
            <a:r>
              <a:rPr lang="en-US" b="1" i="1"/>
              <a:t>physicist</a:t>
            </a:r>
            <a:r>
              <a:rPr lang="en-US" b="1"/>
              <a:t>, human-rights activist, writer, architect, </a:t>
            </a:r>
            <a:r>
              <a:rPr lang="en-US" b="1" i="1"/>
              <a:t>sculptor</a:t>
            </a:r>
            <a:r>
              <a:rPr lang="en-US" b="1"/>
              <a:t>, artist, spokesman for science, and founder of Fermilab (and the founder of </a:t>
            </a:r>
            <a:r>
              <a:rPr lang="en-US" b="1" i="1"/>
              <a:t>Proton therapy)</a:t>
            </a:r>
            <a:endParaRPr/>
          </a:p>
          <a:p>
            <a:pPr>
              <a:defRPr/>
            </a:pPr>
            <a:endParaRPr lang="fr-CH"/>
          </a:p>
          <a:p>
            <a:pPr>
              <a:defRPr/>
            </a:pPr>
            <a:r>
              <a:rPr lang="fr-CH"/>
              <a:t>More information:</a:t>
            </a:r>
            <a:r>
              <a:rPr lang="de-CH" u="sng">
                <a:hlinkClick r:id="rId4" tooltip="http://www.proton-therapy.org/pr10.htm"/>
              </a:rPr>
              <a:t>http://www.proton-therapy.org/pr10.htm</a:t>
            </a:r>
            <a:endParaRPr lang="de-CH"/>
          </a:p>
          <a:p>
            <a:pPr>
              <a:defRPr/>
            </a:pPr>
            <a:endParaRPr lang="de-CH"/>
          </a:p>
        </p:txBody>
      </p:sp>
      <p:pic>
        <p:nvPicPr>
          <p:cNvPr id="9" name="Picture 6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8649632" y="1255680"/>
            <a:ext cx="2989334" cy="3301494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/>
          <a:stretch/>
        </p:blipFill>
        <p:spPr bwMode="auto">
          <a:xfrm>
            <a:off x="7608168" y="296700"/>
            <a:ext cx="850900" cy="63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5</a:t>
            </a:fld>
            <a:endParaRPr lang="en-GB"/>
          </a:p>
        </p:txBody>
      </p:sp>
      <p:pic>
        <p:nvPicPr>
          <p:cNvPr id="7" name="Content Placeholder 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28263" y="1376363"/>
            <a:ext cx="3722788" cy="27410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913088" y="1963848"/>
            <a:ext cx="3567631" cy="27911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842573" y="2642596"/>
            <a:ext cx="2651542" cy="3378792"/>
          </a:xfrm>
          <a:prstGeom prst="rect">
            <a:avLst/>
          </a:prstGeom>
        </p:spPr>
      </p:pic>
      <p:pic>
        <p:nvPicPr>
          <p:cNvPr id="11" name="Bild 20" descr="Beschreibung: Beschreibung: Beschreibung: uzh_logo_d_pos_grau_1mm"/>
          <p:cNvPicPr/>
          <p:nvPr/>
        </p:nvPicPr>
        <p:blipFill>
          <a:blip r:embed="rId6"/>
          <a:stretch/>
        </p:blipFill>
        <p:spPr bwMode="auto">
          <a:xfrm>
            <a:off x="8956675" y="299131"/>
            <a:ext cx="1187624" cy="449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7"/>
          <a:stretch/>
        </p:blipFill>
        <p:spPr bwMode="auto">
          <a:xfrm>
            <a:off x="7608168" y="296700"/>
            <a:ext cx="850900" cy="63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6</a:t>
            </a:fld>
            <a:endParaRPr lang="en-GB"/>
          </a:p>
        </p:txBody>
      </p:sp>
      <p:pic>
        <p:nvPicPr>
          <p:cNvPr id="7" name="Bild 20" descr="Beschreibung: Beschreibung: Beschreibung: uzh_logo_d_pos_grau_1mm"/>
          <p:cNvPicPr/>
          <p:nvPr/>
        </p:nvPicPr>
        <p:blipFill>
          <a:blip r:embed="rId3"/>
          <a:stretch/>
        </p:blipFill>
        <p:spPr bwMode="auto">
          <a:xfrm>
            <a:off x="8956675" y="299131"/>
            <a:ext cx="1187624" cy="44953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" name="Gruppieren 13"/>
          <p:cNvGrpSpPr/>
          <p:nvPr/>
        </p:nvGrpSpPr>
        <p:grpSpPr bwMode="auto">
          <a:xfrm>
            <a:off x="680323" y="1327124"/>
            <a:ext cx="11108941" cy="4384638"/>
            <a:chOff x="604385" y="932159"/>
            <a:chExt cx="12311198" cy="4859163"/>
          </a:xfrm>
        </p:grpSpPr>
        <p:pic>
          <p:nvPicPr>
            <p:cNvPr id="8" name="Content Placeholder 6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7237890" y="2035853"/>
              <a:ext cx="5677693" cy="106694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 bwMode="auto">
            <a:xfrm>
              <a:off x="604385" y="932159"/>
              <a:ext cx="10190692" cy="13371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fr-CH" b="1">
                  <a:cs typeface="Arial Narrow"/>
                </a:rPr>
                <a:t>USA: </a:t>
              </a:r>
              <a:r>
                <a:rPr lang="fr-CH">
                  <a:cs typeface="Arial Narrow"/>
                </a:rPr>
                <a:t>First patient </a:t>
              </a:r>
              <a:r>
                <a:rPr lang="fr-CH">
                  <a:cs typeface="Arial Narrow"/>
                </a:rPr>
                <a:t>treated</a:t>
              </a:r>
              <a:r>
                <a:rPr lang="fr-CH">
                  <a:cs typeface="Arial Narrow"/>
                </a:rPr>
                <a:t> by J Lawrence (LBL) and C. Huggins (</a:t>
              </a:r>
              <a:r>
                <a:rPr lang="fr-CH">
                  <a:cs typeface="Arial Narrow"/>
                </a:rPr>
                <a:t>University</a:t>
              </a:r>
              <a:r>
                <a:rPr lang="fr-CH">
                  <a:cs typeface="Arial Narrow"/>
                </a:rPr>
                <a:t> of Chicago)</a:t>
              </a:r>
              <a:endParaRPr/>
            </a:p>
            <a:p>
              <a:pPr>
                <a:lnSpc>
                  <a:spcPct val="110000"/>
                </a:lnSpc>
                <a:defRPr/>
              </a:pPr>
              <a:r>
                <a:rPr lang="fr-CH">
                  <a:cs typeface="Arial Narrow"/>
                </a:rPr>
                <a:t>treated</a:t>
              </a:r>
              <a:r>
                <a:rPr lang="fr-CH">
                  <a:cs typeface="Arial Narrow"/>
                </a:rPr>
                <a:t>  26 </a:t>
              </a:r>
              <a:r>
                <a:rPr lang="fr-CH">
                  <a:cs typeface="Arial Narrow"/>
                </a:rPr>
                <a:t>breast</a:t>
              </a:r>
              <a:r>
                <a:rPr lang="fr-CH">
                  <a:cs typeface="Arial Narrow"/>
                </a:rPr>
                <a:t> cancer Patients </a:t>
              </a:r>
              <a:r>
                <a:rPr lang="fr-CH">
                  <a:cs typeface="Arial Narrow"/>
                </a:rPr>
                <a:t>with</a:t>
              </a:r>
              <a:r>
                <a:rPr lang="fr-CH">
                  <a:cs typeface="Arial Narrow"/>
                </a:rPr>
                <a:t> 340 </a:t>
              </a:r>
              <a:r>
                <a:rPr lang="fr-CH">
                  <a:cs typeface="Arial Narrow"/>
                </a:rPr>
                <a:t>Mev</a:t>
              </a:r>
              <a:r>
                <a:rPr lang="fr-CH">
                  <a:cs typeface="Arial Narrow"/>
                </a:rPr>
                <a:t> Protons 3 fx </a:t>
              </a:r>
              <a:r>
                <a:rPr lang="fr-CH">
                  <a:cs typeface="Arial Narrow"/>
                </a:rPr>
                <a:t>weekly</a:t>
              </a:r>
              <a:r>
                <a:rPr lang="fr-CH">
                  <a:cs typeface="Arial Narrow"/>
                </a:rPr>
                <a:t> </a:t>
              </a:r>
              <a:r>
                <a:rPr lang="fr-CH">
                  <a:cs typeface="Arial Narrow"/>
                </a:rPr>
                <a:t>during</a:t>
              </a:r>
              <a:r>
                <a:rPr lang="fr-CH">
                  <a:cs typeface="Arial Narrow"/>
                </a:rPr>
                <a:t> 2 </a:t>
              </a:r>
              <a:r>
                <a:rPr lang="fr-CH">
                  <a:cs typeface="Arial Narrow"/>
                </a:rPr>
                <a:t>weeks</a:t>
              </a:r>
              <a:r>
                <a:rPr lang="fr-CH">
                  <a:cs typeface="Arial Narrow"/>
                </a:rPr>
                <a:t>.</a:t>
              </a:r>
              <a:endParaRPr/>
            </a:p>
            <a:p>
              <a:pPr>
                <a:lnSpc>
                  <a:spcPct val="110000"/>
                </a:lnSpc>
                <a:defRPr/>
              </a:pPr>
              <a:r>
                <a:rPr lang="fr-CH">
                  <a:cs typeface="Arial Narrow"/>
                </a:rPr>
                <a:t>Targets</a:t>
              </a:r>
              <a:r>
                <a:rPr lang="fr-CH">
                  <a:cs typeface="Arial Narrow"/>
                </a:rPr>
                <a:t>: </a:t>
              </a:r>
              <a:r>
                <a:rPr lang="fr-CH">
                  <a:cs typeface="Arial Narrow"/>
                </a:rPr>
                <a:t>pituitary</a:t>
              </a:r>
              <a:r>
                <a:rPr lang="fr-CH">
                  <a:cs typeface="Arial Narrow"/>
                </a:rPr>
                <a:t> gland</a:t>
              </a:r>
              <a:endParaRPr/>
            </a:p>
            <a:p>
              <a:pPr>
                <a:lnSpc>
                  <a:spcPct val="110000"/>
                </a:lnSpc>
                <a:defRPr/>
              </a:pPr>
              <a:r>
                <a:rPr lang="fr-CH" b="1">
                  <a:cs typeface="Arial Narrow"/>
                </a:rPr>
                <a:t>Total dose: 140-300 Gy</a:t>
              </a:r>
              <a:endParaRPr lang="de-CH" b="1">
                <a:cs typeface="Arial Narrow"/>
              </a:endParaRP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5578066" y="1828277"/>
              <a:ext cx="1476583" cy="1514687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/>
          </p:blipFill>
          <p:spPr bwMode="auto">
            <a:xfrm>
              <a:off x="10294695" y="2009527"/>
              <a:ext cx="2556864" cy="86369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 bwMode="auto">
            <a:xfrm>
              <a:off x="604385" y="4053069"/>
              <a:ext cx="10796112" cy="661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fr-CH">
                  <a:cs typeface="Arial Narrow"/>
                </a:rPr>
                <a:t>In </a:t>
              </a:r>
              <a:r>
                <a:rPr lang="fr-CH" b="1">
                  <a:cs typeface="Arial Narrow"/>
                </a:rPr>
                <a:t>Europe</a:t>
              </a:r>
              <a:r>
                <a:rPr lang="fr-CH">
                  <a:cs typeface="Arial Narrow"/>
                </a:rPr>
                <a:t>, 1957 </a:t>
              </a:r>
              <a:r>
                <a:rPr lang="fr-CH">
                  <a:cs typeface="Arial Narrow"/>
                </a:rPr>
                <a:t>was</a:t>
              </a:r>
              <a:r>
                <a:rPr lang="fr-CH">
                  <a:cs typeface="Arial Narrow"/>
                </a:rPr>
                <a:t> the start of proton </a:t>
              </a:r>
              <a:r>
                <a:rPr lang="fr-CH">
                  <a:cs typeface="Arial Narrow"/>
                </a:rPr>
                <a:t>therapy</a:t>
              </a:r>
              <a:r>
                <a:rPr lang="fr-CH">
                  <a:cs typeface="Arial Narrow"/>
                </a:rPr>
                <a:t> at the </a:t>
              </a:r>
              <a:r>
                <a:rPr lang="fr-CH">
                  <a:cs typeface="Arial Narrow"/>
                </a:rPr>
                <a:t>University</a:t>
              </a:r>
              <a:r>
                <a:rPr lang="fr-CH">
                  <a:cs typeface="Arial Narrow"/>
                </a:rPr>
                <a:t> of Uppsala, </a:t>
              </a:r>
              <a:r>
                <a:rPr lang="fr-CH">
                  <a:cs typeface="Arial Narrow"/>
                </a:rPr>
                <a:t>Sweden</a:t>
              </a:r>
              <a:r>
                <a:rPr lang="fr-CH">
                  <a:cs typeface="Arial Narrow"/>
                </a:rPr>
                <a:t> </a:t>
              </a:r>
              <a:endParaRPr/>
            </a:p>
            <a:p>
              <a:pPr>
                <a:lnSpc>
                  <a:spcPct val="110000"/>
                </a:lnSpc>
                <a:defRPr/>
              </a:pPr>
              <a:r>
                <a:rPr lang="fr-CH">
                  <a:cs typeface="Arial Narrow"/>
                </a:rPr>
                <a:t>(185 MeV synchrocyclotron)</a:t>
              </a:r>
              <a:endParaRPr lang="de-CH">
                <a:cs typeface="Arial Narrow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/>
            <a:stretch/>
          </p:blipFill>
          <p:spPr bwMode="auto">
            <a:xfrm>
              <a:off x="5588411" y="4714847"/>
              <a:ext cx="4553586" cy="1076475"/>
            </a:xfrm>
            <a:prstGeom prst="rect">
              <a:avLst/>
            </a:prstGeom>
          </p:spPr>
        </p:pic>
      </p:grpSp>
      <p:pic>
        <p:nvPicPr>
          <p:cNvPr id="15" name="Picture 14"/>
          <p:cNvPicPr/>
          <p:nvPr/>
        </p:nvPicPr>
        <p:blipFill>
          <a:blip r:embed="rId8"/>
          <a:stretch/>
        </p:blipFill>
        <p:spPr bwMode="auto">
          <a:xfrm>
            <a:off x="7608168" y="296700"/>
            <a:ext cx="850900" cy="63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7</a:t>
            </a:fld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Clinical Concept and </a:t>
            </a:r>
            <a:r>
              <a:rPr lang="de-DE"/>
              <a:t>History</a:t>
            </a:r>
            <a:r>
              <a:rPr lang="de-DE"/>
              <a:t> </a:t>
            </a:r>
            <a:r>
              <a:rPr lang="de-DE"/>
              <a:t>of</a:t>
            </a:r>
            <a:r>
              <a:rPr lang="de-DE"/>
              <a:t> Protons </a:t>
            </a:r>
            <a:br>
              <a:rPr lang="de-DE"/>
            </a:br>
            <a:r>
              <a:rPr lang="de-DE"/>
              <a:t>(1954 – </a:t>
            </a:r>
            <a:r>
              <a:rPr lang="de-DE"/>
              <a:t>ongoing</a:t>
            </a:r>
            <a:r>
              <a:rPr lang="de-DE"/>
              <a:t>)</a:t>
            </a:r>
            <a:endParaRPr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158043" y="2226361"/>
            <a:ext cx="3448050" cy="32607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defRPr/>
            </a:pPr>
            <a:endParaRPr lang="de-CH"/>
          </a:p>
        </p:txBody>
      </p:sp>
      <p:pic>
        <p:nvPicPr>
          <p:cNvPr id="9" name="Picture 36" descr="mg2"/>
          <p:cNvPicPr>
            <a:picLocks noChangeAspect="1" noChangeArrowheads="1"/>
          </p:cNvPicPr>
          <p:nvPr/>
        </p:nvPicPr>
        <p:blipFill>
          <a:blip r:embed="rId3"/>
          <a:srcRect l="20912" t="0" r="0" b="0"/>
          <a:stretch/>
        </p:blipFill>
        <p:spPr bwMode="auto">
          <a:xfrm>
            <a:off x="695325" y="1914408"/>
            <a:ext cx="2663824" cy="2282292"/>
          </a:xfrm>
          <a:prstGeom prst="rect">
            <a:avLst/>
          </a:prstGeom>
          <a:noFill/>
        </p:spPr>
      </p:pic>
      <p:sp>
        <p:nvSpPr>
          <p:cNvPr id="10" name="Text Box 39"/>
          <p:cNvSpPr txBox="1">
            <a:spLocks noChangeArrowheads="1"/>
          </p:cNvSpPr>
          <p:nvPr/>
        </p:nvSpPr>
        <p:spPr bwMode="auto">
          <a:xfrm>
            <a:off x="601428" y="4291871"/>
            <a:ext cx="5350556" cy="147732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/>
              <a:t>The first large field treatment with protons at </a:t>
            </a:r>
            <a:br>
              <a:rPr lang="en-US"/>
            </a:br>
            <a:r>
              <a:rPr lang="en-US"/>
              <a:t>the Harvard Cyclotron in 1976, for a pediatric pelvic rhabdo-myosarcoma.</a:t>
            </a:r>
            <a:br>
              <a:rPr lang="en-US"/>
            </a:br>
            <a:r>
              <a:rPr lang="en-US"/>
              <a:t>The patient died several years later from probably a marginal tumor progression or relapse .</a:t>
            </a:r>
            <a:endParaRPr/>
          </a:p>
        </p:txBody>
      </p:sp>
      <p:pic>
        <p:nvPicPr>
          <p:cNvPr id="12" name="Picture 41" descr="mg3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7285615" y="1914405"/>
            <a:ext cx="3031679" cy="2282292"/>
          </a:xfrm>
          <a:prstGeom prst="rect">
            <a:avLst/>
          </a:prstGeom>
          <a:noFill/>
        </p:spPr>
      </p:pic>
      <p:grpSp>
        <p:nvGrpSpPr>
          <p:cNvPr id="17" name="Gruppieren 16"/>
          <p:cNvGrpSpPr/>
          <p:nvPr/>
        </p:nvGrpSpPr>
        <p:grpSpPr bwMode="auto">
          <a:xfrm>
            <a:off x="3453046" y="1914406"/>
            <a:ext cx="2899079" cy="2282291"/>
            <a:chOff x="3453046" y="1914406"/>
            <a:chExt cx="2899079" cy="2282291"/>
          </a:xfrm>
        </p:grpSpPr>
        <p:pic>
          <p:nvPicPr>
            <p:cNvPr id="11" name="Picture 40" descr="Eastebrook1-74"/>
            <p:cNvPicPr>
              <a:picLocks noChangeAspect="1" noChangeArrowheads="1"/>
            </p:cNvPicPr>
            <p:nvPr/>
          </p:nvPicPr>
          <p:blipFill>
            <a:blip r:embed="rId5"/>
            <a:srcRect l="0" t="0" r="15888" b="0"/>
            <a:stretch/>
          </p:blipFill>
          <p:spPr bwMode="auto">
            <a:xfrm>
              <a:off x="3453046" y="1914406"/>
              <a:ext cx="2899079" cy="2282291"/>
            </a:xfrm>
            <a:prstGeom prst="rect">
              <a:avLst/>
            </a:prstGeom>
            <a:noFill/>
          </p:spPr>
        </p:pic>
        <p:sp>
          <p:nvSpPr>
            <p:cNvPr id="13" name="Rectangle 42"/>
            <p:cNvSpPr>
              <a:spLocks noChangeArrowheads="1"/>
            </p:cNvSpPr>
            <p:nvPr/>
          </p:nvSpPr>
          <p:spPr bwMode="auto">
            <a:xfrm>
              <a:off x="4544283" y="3057270"/>
              <a:ext cx="142875" cy="14287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CH"/>
            </a:p>
          </p:txBody>
        </p:sp>
      </p:grpSp>
      <p:sp>
        <p:nvSpPr>
          <p:cNvPr id="14" name="Text Box 44"/>
          <p:cNvSpPr txBox="1">
            <a:spLocks noChangeArrowheads="1"/>
          </p:cNvSpPr>
          <p:nvPr/>
        </p:nvSpPr>
        <p:spPr bwMode="auto">
          <a:xfrm>
            <a:off x="7205694" y="4291871"/>
            <a:ext cx="4267316" cy="147732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/>
              <a:t>The second large field treatment, for a chondrosarcoma of the base of skull. </a:t>
            </a:r>
            <a:br>
              <a:rPr lang="en-US"/>
            </a:br>
            <a:r>
              <a:rPr lang="en-US"/>
              <a:t>The patient is alive and active, though diagnosed with local relapse more than 30 years after proton radiation therapy</a:t>
            </a:r>
            <a:endParaRPr/>
          </a:p>
        </p:txBody>
      </p:sp>
      <p:sp>
        <p:nvSpPr>
          <p:cNvPr id="15" name="Text Box 45"/>
          <p:cNvSpPr txBox="1">
            <a:spLocks noChangeArrowheads="1"/>
          </p:cNvSpPr>
          <p:nvPr/>
        </p:nvSpPr>
        <p:spPr bwMode="auto">
          <a:xfrm>
            <a:off x="601428" y="1265120"/>
            <a:ext cx="5588581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/>
              <a:t>HCL-MGH pioneers of proton radiation therapy</a:t>
            </a:r>
            <a:endParaRPr/>
          </a:p>
        </p:txBody>
      </p:sp>
      <p:sp>
        <p:nvSpPr>
          <p:cNvPr id="16" name="Text Box 46"/>
          <p:cNvSpPr txBox="1">
            <a:spLocks noChangeArrowheads="1"/>
          </p:cNvSpPr>
          <p:nvPr/>
        </p:nvSpPr>
        <p:spPr bwMode="auto">
          <a:xfrm>
            <a:off x="9875837" y="5905895"/>
            <a:ext cx="1757212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/>
              <a:t>Slides courtesy of M. </a:t>
            </a:r>
            <a:r>
              <a:rPr lang="en-US" sz="1000"/>
              <a:t>Goitein</a:t>
            </a:r>
            <a:endParaRPr lang="en-US" sz="1000"/>
          </a:p>
        </p:txBody>
      </p:sp>
      <p:pic>
        <p:nvPicPr>
          <p:cNvPr id="18" name="Bild 20" descr="Beschreibung: Beschreibung: Beschreibung: uzh_logo_d_pos_grau_1mm"/>
          <p:cNvPicPr/>
          <p:nvPr/>
        </p:nvPicPr>
        <p:blipFill>
          <a:blip r:embed="rId6"/>
          <a:stretch/>
        </p:blipFill>
        <p:spPr bwMode="auto">
          <a:xfrm>
            <a:off x="8956675" y="299131"/>
            <a:ext cx="1187624" cy="449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7"/>
          <a:stretch/>
        </p:blipFill>
        <p:spPr bwMode="auto">
          <a:xfrm>
            <a:off x="7608168" y="296700"/>
            <a:ext cx="850900" cy="63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8</a:t>
            </a:fld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Clinical Concept and </a:t>
            </a:r>
            <a:r>
              <a:rPr lang="de-DE"/>
              <a:t>History</a:t>
            </a:r>
            <a:r>
              <a:rPr lang="de-DE"/>
              <a:t> </a:t>
            </a:r>
            <a:r>
              <a:rPr lang="de-DE"/>
              <a:t>of</a:t>
            </a:r>
            <a:r>
              <a:rPr lang="de-DE"/>
              <a:t> Protons </a:t>
            </a:r>
            <a:br>
              <a:rPr lang="de-DE"/>
            </a:br>
            <a:r>
              <a:rPr lang="de-DE"/>
              <a:t>(1954 – </a:t>
            </a:r>
            <a:r>
              <a:rPr lang="de-DE"/>
              <a:t>ongoing</a:t>
            </a:r>
            <a:r>
              <a:rPr lang="de-DE"/>
              <a:t>)</a:t>
            </a:r>
            <a:endParaRPr/>
          </a:p>
        </p:txBody>
      </p:sp>
      <p:pic>
        <p:nvPicPr>
          <p:cNvPr id="2" name="Bild 20" descr="Beschreibung: Beschreibung: Beschreibung: uzh_logo_d_pos_grau_1mm"/>
          <p:cNvPicPr/>
          <p:nvPr/>
        </p:nvPicPr>
        <p:blipFill>
          <a:blip r:embed="rId3"/>
          <a:stretch/>
        </p:blipFill>
        <p:spPr bwMode="auto">
          <a:xfrm>
            <a:off x="8956675" y="299131"/>
            <a:ext cx="1187624" cy="449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5" descr="Untitled-32"/>
          <p:cNvPicPr>
            <a:picLocks noChangeAspect="1" noChangeArrowheads="1"/>
          </p:cNvPicPr>
          <p:nvPr/>
        </p:nvPicPr>
        <p:blipFill>
          <a:blip r:embed="rId4"/>
          <a:srcRect l="0" t="0" r="10634" b="0"/>
          <a:stretch/>
        </p:blipFill>
        <p:spPr bwMode="auto">
          <a:xfrm>
            <a:off x="5048431" y="2420940"/>
            <a:ext cx="2180964" cy="1689286"/>
          </a:xfrm>
          <a:prstGeom prst="rect">
            <a:avLst/>
          </a:prstGeom>
          <a:noFill/>
        </p:spPr>
      </p:pic>
      <p:pic>
        <p:nvPicPr>
          <p:cNvPr id="8" name="Picture 6" descr="Untitled-64"/>
          <p:cNvPicPr>
            <a:picLocks noChangeAspect="1" noChangeArrowheads="1"/>
          </p:cNvPicPr>
          <p:nvPr/>
        </p:nvPicPr>
        <p:blipFill>
          <a:blip r:embed="rId5"/>
          <a:srcRect l="4361" t="0" r="32628" b="2016"/>
          <a:stretch/>
        </p:blipFill>
        <p:spPr bwMode="auto">
          <a:xfrm>
            <a:off x="2366397" y="4281943"/>
            <a:ext cx="1761575" cy="1823197"/>
          </a:xfrm>
          <a:prstGeom prst="rect">
            <a:avLst/>
          </a:prstGeom>
          <a:noFill/>
        </p:spPr>
      </p:pic>
      <p:pic>
        <p:nvPicPr>
          <p:cNvPr id="9" name="Picture 7" descr="Untitled-6"/>
          <p:cNvPicPr>
            <a:picLocks noChangeAspect="1" noChangeArrowheads="1"/>
          </p:cNvPicPr>
          <p:nvPr/>
        </p:nvPicPr>
        <p:blipFill>
          <a:blip r:embed="rId6"/>
          <a:srcRect l="17128" t="0" r="0" b="0"/>
          <a:stretch/>
        </p:blipFill>
        <p:spPr bwMode="auto">
          <a:xfrm>
            <a:off x="8040689" y="2420939"/>
            <a:ext cx="2015752" cy="1689286"/>
          </a:xfrm>
          <a:prstGeom prst="rect">
            <a:avLst/>
          </a:prstGeom>
          <a:noFill/>
        </p:spPr>
      </p:pic>
      <p:pic>
        <p:nvPicPr>
          <p:cNvPr id="10" name="Picture 9" descr="Untitled-1"/>
          <p:cNvPicPr>
            <a:picLocks noChangeAspect="1" noChangeArrowheads="1"/>
          </p:cNvPicPr>
          <p:nvPr/>
        </p:nvPicPr>
        <p:blipFill>
          <a:blip r:embed="rId7"/>
          <a:srcRect l="6517" t="0" r="13081" b="0"/>
          <a:stretch/>
        </p:blipFill>
        <p:spPr bwMode="auto">
          <a:xfrm>
            <a:off x="2208212" y="2420940"/>
            <a:ext cx="2077947" cy="1689286"/>
          </a:xfrm>
          <a:prstGeom prst="rect">
            <a:avLst/>
          </a:prstGeom>
          <a:noFill/>
        </p:spPr>
      </p:pic>
      <p:pic>
        <p:nvPicPr>
          <p:cNvPr id="11" name="Picture 10" descr="TV-35b"/>
          <p:cNvPicPr>
            <a:picLocks noChangeAspect="1" noChangeArrowheads="1"/>
          </p:cNvPicPr>
          <p:nvPr/>
        </p:nvPicPr>
        <p:blipFill>
          <a:blip r:embed="rId8"/>
          <a:srcRect l="28555" t="2774" r="20414" b="13308"/>
          <a:stretch/>
        </p:blipFill>
        <p:spPr bwMode="auto">
          <a:xfrm>
            <a:off x="5309635" y="4278726"/>
            <a:ext cx="1658555" cy="1814545"/>
          </a:xfrm>
          <a:prstGeom prst="rect">
            <a:avLst/>
          </a:prstGeom>
          <a:noFill/>
        </p:spPr>
      </p:pic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623888" y="1853244"/>
            <a:ext cx="7985263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/>
              <a:t>The first 3-d treatment planning program, including DRR and BEV, by M. </a:t>
            </a:r>
            <a:r>
              <a:rPr lang="en-US"/>
              <a:t>Goitein</a:t>
            </a:r>
            <a:r>
              <a:rPr lang="en-US"/>
              <a:t> </a:t>
            </a:r>
            <a:endParaRPr/>
          </a:p>
        </p:txBody>
      </p:sp>
      <p:grpSp>
        <p:nvGrpSpPr>
          <p:cNvPr id="13" name="Group 19"/>
          <p:cNvGrpSpPr/>
          <p:nvPr/>
        </p:nvGrpSpPr>
        <p:grpSpPr bwMode="auto">
          <a:xfrm>
            <a:off x="7968688" y="4210506"/>
            <a:ext cx="2076741" cy="2033736"/>
            <a:chOff x="4014" y="2750"/>
            <a:chExt cx="1497" cy="1466"/>
          </a:xfrm>
        </p:grpSpPr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4195" y="2750"/>
              <a:ext cx="781" cy="15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 b="1">
                  <a:solidFill>
                    <a:srgbClr val="660066"/>
                  </a:solidFill>
                </a:rPr>
                <a:t>Patients’ position</a:t>
              </a:r>
              <a:endParaRPr/>
            </a:p>
          </p:txBody>
        </p:sp>
        <p:pic>
          <p:nvPicPr>
            <p:cNvPr id="15" name="Picture 8" descr="Untitled-20"/>
            <p:cNvPicPr>
              <a:picLocks noChangeAspect="1" noChangeArrowheads="1"/>
            </p:cNvPicPr>
            <p:nvPr/>
          </p:nvPicPr>
          <p:blipFill>
            <a:blip r:embed="rId9"/>
            <a:srcRect l="0" t="3673" r="0" b="0"/>
            <a:stretch/>
          </p:blipFill>
          <p:spPr bwMode="auto">
            <a:xfrm>
              <a:off x="4171" y="2886"/>
              <a:ext cx="1339" cy="1206"/>
            </a:xfrm>
            <a:prstGeom prst="rect">
              <a:avLst/>
            </a:prstGeom>
            <a:noFill/>
          </p:spPr>
        </p:pic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 rot="16199999">
              <a:off x="3557" y="3414"/>
              <a:ext cx="1068" cy="15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00" b="1">
                  <a:solidFill>
                    <a:srgbClr val="660066"/>
                  </a:solidFill>
                </a:rPr>
                <a:t>Number of treatments</a:t>
              </a:r>
              <a:endParaRPr/>
            </a:p>
          </p:txBody>
        </p:sp>
        <p:sp>
          <p:nvSpPr>
            <p:cNvPr id="17" name="Text Box 16"/>
            <p:cNvSpPr txBox="1">
              <a:spLocks noChangeArrowheads="1"/>
            </p:cNvSpPr>
            <p:nvPr/>
          </p:nvSpPr>
          <p:spPr bwMode="auto">
            <a:xfrm>
              <a:off x="4233" y="4062"/>
              <a:ext cx="597" cy="15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 b="1">
                  <a:solidFill>
                    <a:srgbClr val="660066"/>
                  </a:solidFill>
                </a:rPr>
                <a:t>Motion (mm)</a:t>
              </a:r>
              <a:endParaRPr/>
            </a:p>
          </p:txBody>
        </p:sp>
      </p:grp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619748" y="5780606"/>
            <a:ext cx="1056700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/>
              <a:t>Slides courtesy </a:t>
            </a:r>
            <a:br>
              <a:rPr lang="en-US" sz="1000"/>
            </a:br>
            <a:r>
              <a:rPr lang="en-US" sz="1000"/>
              <a:t>of M. </a:t>
            </a:r>
            <a:r>
              <a:rPr lang="en-US" sz="1000"/>
              <a:t>Goitein</a:t>
            </a:r>
            <a:endParaRPr lang="en-US" sz="1000"/>
          </a:p>
        </p:txBody>
      </p:sp>
      <p:sp>
        <p:nvSpPr>
          <p:cNvPr id="20" name="Text Box 29"/>
          <p:cNvSpPr txBox="1">
            <a:spLocks noChangeArrowheads="1"/>
          </p:cNvSpPr>
          <p:nvPr/>
        </p:nvSpPr>
        <p:spPr bwMode="auto">
          <a:xfrm>
            <a:off x="623888" y="1398060"/>
            <a:ext cx="3816350" cy="36671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/>
              <a:t>Pioneers of proton radiation therapy</a:t>
            </a:r>
            <a:endParaRPr/>
          </a:p>
        </p:txBody>
      </p:sp>
      <p:pic>
        <p:nvPicPr>
          <p:cNvPr id="21" name="Picture 20"/>
          <p:cNvPicPr/>
          <p:nvPr/>
        </p:nvPicPr>
        <p:blipFill>
          <a:blip r:embed="rId10"/>
          <a:stretch/>
        </p:blipFill>
        <p:spPr bwMode="auto">
          <a:xfrm>
            <a:off x="7608168" y="296700"/>
            <a:ext cx="850900" cy="63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19C8AD-FACB-42EB-BD47-43AC2A002D15}" type="datetime1">
              <a:rPr lang="de-CH"/>
              <a:t>12.01.2026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9</a:t>
            </a:fld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The </a:t>
            </a:r>
            <a:r>
              <a:rPr lang="de-DE"/>
              <a:t>Era</a:t>
            </a:r>
            <a:r>
              <a:rPr lang="de-DE"/>
              <a:t> </a:t>
            </a:r>
            <a:r>
              <a:rPr lang="de-DE"/>
              <a:t>of</a:t>
            </a:r>
            <a:r>
              <a:rPr lang="de-DE"/>
              <a:t> modern, </a:t>
            </a:r>
            <a:r>
              <a:rPr lang="de-DE"/>
              <a:t>contemporary</a:t>
            </a:r>
            <a:r>
              <a:rPr lang="de-DE"/>
              <a:t> Proton </a:t>
            </a:r>
            <a:br>
              <a:rPr lang="de-DE"/>
            </a:br>
            <a:r>
              <a:rPr lang="de-DE"/>
              <a:t>Radiation Therapy (PT)</a:t>
            </a:r>
            <a:br>
              <a:rPr lang="de-DE"/>
            </a:br>
            <a:endParaRPr lang="de-DE"/>
          </a:p>
        </p:txBody>
      </p:sp>
      <p:pic>
        <p:nvPicPr>
          <p:cNvPr id="7" name="Bild 20" descr="Beschreibung: Beschreibung: Beschreibung: uzh_logo_d_pos_grau_1mm"/>
          <p:cNvPicPr/>
          <p:nvPr/>
        </p:nvPicPr>
        <p:blipFill>
          <a:blip r:embed="rId3"/>
          <a:stretch/>
        </p:blipFill>
        <p:spPr bwMode="auto">
          <a:xfrm>
            <a:off x="8956675" y="299131"/>
            <a:ext cx="1187624" cy="44953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623391" y="1558667"/>
            <a:ext cx="822960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US" sz="2400" b="1">
                <a:latin typeface="+mn-lt"/>
              </a:rPr>
              <a:t>1991 </a:t>
            </a:r>
            <a:r>
              <a:rPr lang="en-US" sz="2000">
                <a:latin typeface="+mn-lt"/>
              </a:rPr>
              <a:t>First hospital-based Proton facility at Loma Linda University Medical Center, Loma Linda, CA</a:t>
            </a:r>
            <a:r>
              <a:rPr lang="en-US" sz="2400">
                <a:latin typeface="+mn-lt"/>
              </a:rPr>
              <a:t>  </a:t>
            </a:r>
            <a:endParaRPr/>
          </a:p>
        </p:txBody>
      </p:sp>
      <p:pic>
        <p:nvPicPr>
          <p:cNvPr id="9" name="Picture 4" descr="~AUT0032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3027759" y="2935288"/>
            <a:ext cx="4114800" cy="30861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" name="Picture 5" descr="~AUT0031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7381874" y="2389664"/>
            <a:ext cx="4114800" cy="308292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1" name="Picture 10"/>
          <p:cNvPicPr/>
          <p:nvPr/>
        </p:nvPicPr>
        <p:blipFill>
          <a:blip r:embed="rId6"/>
          <a:stretch/>
        </p:blipFill>
        <p:spPr bwMode="auto">
          <a:xfrm>
            <a:off x="7608168" y="296700"/>
            <a:ext cx="850900" cy="63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Arial"/>
        <a:cs typeface="Arial"/>
      </a:majorFont>
      <a:minorFont>
        <a:latin typeface="Aptos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accent1"/>
        </a:solidFill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auto"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prstGeom prst="rect">
          <a:avLst/>
        </a:prstGeom>
        <a:noFill/>
      </a:spPr>
      <a:bodyPr/>
      <a:lstStyle/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Arial"/>
        <a:cs typeface="Arial"/>
      </a:majorFont>
      <a:minorFont>
        <a:latin typeface="Aptos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customXml/_rels/item1.xml.rels><?xml version="1.0" encoding="UTF-8" standalone="yes"?><Relationships xmlns="http://schemas.openxmlformats.org/package/2006/relationships"><Relationship  Id="rId1" Type="http://schemas.openxmlformats.org/officeDocument/2006/relationships/customXmlProps" Target="itemProps1.xml"/></Relationships>
</file>

<file path=customXml/_rels/item2.xml.rels><?xml version="1.0" encoding="UTF-8" standalone="yes"?><Relationships xmlns="http://schemas.openxmlformats.org/package/2006/relationships"><Relationship  Id="rId1" Type="http://schemas.openxmlformats.org/officeDocument/2006/relationships/customXmlProps" Target="itemProps2.xml"/></Relationships>
</file>

<file path=customXml/_rels/item3.xml.rels><?xml version="1.0" encoding="UTF-8" standalone="yes"?><Relationships xmlns="http://schemas.openxmlformats.org/package/2006/relationships"><Relationship 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purl.org/dc/elements/1.1/"/>
    <ds:schemaRef ds:uri="http://schemas.microsoft.com/office/2006/documentManagement/types"/>
    <ds:schemaRef ds:uri="http://purl.org/dc/dcmitype/"/>
    <ds:schemaRef ds:uri="http://www.w3.org/XML/1998/namespace"/>
    <ds:schemaRef ds:uri="bc24777f-78b6-4f3c-a73a-d5fa08e4d537"/>
    <ds:schemaRef ds:uri="http://purl.org/dc/terms/"/>
    <ds:schemaRef ds:uri="c9077d15-72ed-4fec-bcfe-3472729e9195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0</TotalTime>
  <Words>0</Words>
  <Application>onlyoffice/8.3.2.19</Application>
  <PresentationFormat>On-screen Show (4:3)</PresentationFormat>
  <Paragraphs>0</Paragraphs>
  <Slides>35</Slides>
  <Notes>35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</vt:vector>
  </TitlesOfParts>
  <Company/>
  <LinksUpToDate>0</LinksUpToDate>
  <SharedDoc>0</SharedDoc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Winterschool 2025</dc:title>
  <dc:creator>ariane.hallwachs@psi.ch</dc:creator>
  <dc:description>erstellt durch Vorlagenbauer.ch</dc:description>
  <cp:lastModifiedBy>Sibylle Bollhalder (psi.ch)</cp:lastModifiedBy>
  <cp:revision>58</cp:revision>
  <dcterms:created xsi:type="dcterms:W3CDTF">2024-12-17T09:24:01Z</dcterms:created>
  <dcterms:modified xsi:type="dcterms:W3CDTF">2026-01-14T13:22:12Z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