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3"/>
  </p:notesMasterIdLst>
  <p:handoutMasterIdLst>
    <p:handoutMasterId r:id="rId14"/>
  </p:handoutMasterIdLst>
  <p:sldIdLst>
    <p:sldId id="328" r:id="rId5"/>
    <p:sldId id="360" r:id="rId6"/>
    <p:sldId id="378" r:id="rId7"/>
    <p:sldId id="376" r:id="rId8"/>
    <p:sldId id="375" r:id="rId9"/>
    <p:sldId id="373" r:id="rId10"/>
    <p:sldId id="379" r:id="rId11"/>
    <p:sldId id="380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45F308-4DB0-E943-89AD-E9681F12CC65}" v="10" dt="2025-05-04T18:37:06.1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9" autoAdjust="0"/>
    <p:restoredTop sz="94953" autoAdjust="0"/>
  </p:normalViewPr>
  <p:slideViewPr>
    <p:cSldViewPr showGuides="1">
      <p:cViewPr varScale="1">
        <p:scale>
          <a:sx n="128" d="100"/>
          <a:sy n="128" d="100"/>
        </p:scale>
        <p:origin x="2224" y="84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23.06.25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23.06.25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5DCBAC0-C997-51F4-B31A-6643077629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E380BE0-D2DD-758D-8FB3-C66ABC43948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9216ED-1D3E-4989-F73B-699207E3E0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72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EB4D-6442-4EAE-928E-1716F64643EE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67A8-72F5-4EA0-AEE5-AA706F0841C2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AF33-BDAF-478F-838A-E9F39586BE33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0236-327E-41B2-9035-218746EC9075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B0BF-E397-4E3B-8935-3C6AD4609862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5F19-A282-45FB-8907-9C687A09612B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7B13-42A0-42AA-9886-F18F73D8E8A7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DE657B3-799B-419D-842A-0B057420B00E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793AD-8257-4488-B89C-04154080CC49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E556-C99C-45DA-A92A-0127B5829584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7345E66-66BF-458F-9ECC-0137C436D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35BFE92-3F62-94D3-81A9-6A70BFCC8517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85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12CA4-9B65-4323-813E-0555DFC29CBF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31F0-38DA-4660-A9A4-75A43471A00D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0139E-91FB-43EA-B73F-38F59586AE34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9059-4CD8-41CF-AAA5-BA2C66E79CF2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0053-CB48-4C24-9679-AE5F82D6C9ED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33BF7-ED28-49FE-8204-941FB418776E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A706E-1A5D-4B0F-8A09-C49986EFCE2E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ED2-B593-49BC-800C-EFF0B6FECC2A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AA13-144D-4A81-BD97-C3C50DD1CEFD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BC3A0-AFAA-4C10-80D3-874719BA8F3E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F4DB84D-137B-E208-8522-827D2B0580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ED9B3E-7EAC-8717-93BC-C8A4DE828FC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F4D5-1441-40F0-85BE-652BBCD9074C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1E7DD-B54E-47CA-9017-135B06514895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9A50C-B821-4B2D-B048-B53CAF0B11D7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F791-0DC3-4B0E-9A60-2039D14140E6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FD1D1B1-199B-B9C4-27A4-21CA90E7D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694483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5BE06D8-2FE3-96CD-AA3D-B806436AF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709E2BB-A0AA-1CF6-7312-AEF53611B9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5939DA-110E-81F5-6354-6BF96A1070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39AB39-731A-42C6-B206-CE54D4D98141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31E7CF-BCA5-4A31-8D9E-3D38A26B44A4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6000A9-9506-4F5E-B437-9BC8B2DD6E8D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2" r:id="rId2"/>
    <p:sldLayoutId id="2147483720" r:id="rId3"/>
    <p:sldLayoutId id="214748372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EIDO Update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05 May 2025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23.06.25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SLS</a:t>
            </a:r>
          </a:p>
        </p:txBody>
      </p:sp>
    </p:spTree>
    <p:extLst>
      <p:ext uri="{BB962C8B-B14F-4D97-AF65-F5344CB8AC3E}">
        <p14:creationId xmlns:p14="http://schemas.microsoft.com/office/powerpoint/2010/main" val="71546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F56F5-ADBB-0A7C-B253-014E59EA0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834A1-8A0F-A4A6-CE5B-70F19367A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48B9BC-A4E7-CD06-11AF-053E4EF3E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B1304-7FF7-0151-FDF4-0C6D20ED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bec widgets">
            <a:extLst>
              <a:ext uri="{FF2B5EF4-FFF2-40B4-BE49-F238E27FC236}">
                <a16:creationId xmlns:a16="http://schemas.microsoft.com/office/drawing/2014/main" id="{F77AA7DA-2997-CC43-EF97-842077CE2E5D}"/>
              </a:ext>
            </a:extLst>
          </p:cNvPr>
          <p:cNvSpPr txBox="1"/>
          <p:nvPr/>
        </p:nvSpPr>
        <p:spPr>
          <a:xfrm>
            <a:off x="667839" y="1088740"/>
            <a:ext cx="719171" cy="553998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numCol="1" anchor="t">
            <a:spAutoFit/>
          </a:bodyPr>
          <a:lstStyle>
            <a:lvl1pPr>
              <a:defRPr sz="7600">
                <a:gradFill flip="none" rotWithShape="1">
                  <a:gsLst>
                    <a:gs pos="0">
                      <a:srgbClr val="B74467"/>
                    </a:gs>
                    <a:gs pos="100000">
                      <a:srgbClr val="21266D"/>
                    </a:gs>
                  </a:gsLst>
                  <a:lin ang="91223" scaled="0"/>
                </a:gradFill>
                <a:latin typeface="Blackpast Regular"/>
                <a:ea typeface="Blackpast Regular"/>
                <a:cs typeface="Blackpast Regular"/>
                <a:sym typeface="Blackpast Regular"/>
              </a:defRPr>
            </a:lvl1pPr>
          </a:lstStyle>
          <a:p>
            <a:r>
              <a:rPr lang="en-US" sz="3600" dirty="0"/>
              <a:t>BEC</a:t>
            </a:r>
            <a:endParaRPr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4A2CD8-36E4-7AE6-2158-7A655FD7DA48}"/>
              </a:ext>
            </a:extLst>
          </p:cNvPr>
          <p:cNvSpPr txBox="1"/>
          <p:nvPr/>
        </p:nvSpPr>
        <p:spPr>
          <a:xfrm>
            <a:off x="666643" y="1749082"/>
            <a:ext cx="8705721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Streamline the integration of new devices with bespoke </a:t>
            </a:r>
            <a:r>
              <a:rPr lang="en-US" sz="2000" dirty="0" err="1"/>
              <a:t>Ophyd</a:t>
            </a:r>
            <a:r>
              <a:rPr lang="en-US" sz="2000" dirty="0"/>
              <a:t> signals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PreviewSignal</a:t>
            </a:r>
            <a:r>
              <a:rPr lang="en-US" sz="2000" dirty="0"/>
              <a:t> (data stream for visualization)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ProgressSignal</a:t>
            </a:r>
            <a:r>
              <a:rPr lang="en-US" sz="2000" dirty="0"/>
              <a:t> (device / scan progress)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AsyncSignal</a:t>
            </a:r>
            <a:r>
              <a:rPr lang="en-US" sz="2000" dirty="0"/>
              <a:t> (fly scanning updates)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TOMCAT and PX-II will receive first beam on Wednesday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sz="2000" dirty="0"/>
          </a:p>
          <a:p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436121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F840A2-D9D2-79FF-1C83-B24F73343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C63D8-B41D-A9BF-3D8E-557B9554E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BEC update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D90896-0B1A-0885-8311-05727969C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23.06.25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700BAF-F014-3AFD-2820-3A3551DB1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B257A9-C9A8-D01F-191B-4D63FB5FE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7" name="bec widgets">
            <a:extLst>
              <a:ext uri="{FF2B5EF4-FFF2-40B4-BE49-F238E27FC236}">
                <a16:creationId xmlns:a16="http://schemas.microsoft.com/office/drawing/2014/main" id="{D76703B5-1752-74F6-081E-56D2792516C2}"/>
              </a:ext>
            </a:extLst>
          </p:cNvPr>
          <p:cNvSpPr txBox="1"/>
          <p:nvPr/>
        </p:nvSpPr>
        <p:spPr>
          <a:xfrm>
            <a:off x="667839" y="1088740"/>
            <a:ext cx="2357505" cy="553998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numCol="1" anchor="t">
            <a:spAutoFit/>
          </a:bodyPr>
          <a:lstStyle>
            <a:lvl1pPr>
              <a:defRPr sz="7600">
                <a:gradFill flip="none" rotWithShape="1">
                  <a:gsLst>
                    <a:gs pos="0">
                      <a:srgbClr val="B74467"/>
                    </a:gs>
                    <a:gs pos="100000">
                      <a:srgbClr val="21266D"/>
                    </a:gs>
                  </a:gsLst>
                  <a:lin ang="91223" scaled="0"/>
                </a:gradFill>
                <a:latin typeface="Blackpast Regular"/>
                <a:ea typeface="Blackpast Regular"/>
                <a:cs typeface="Blackpast Regular"/>
                <a:sym typeface="Blackpast Regular"/>
              </a:defRPr>
            </a:lvl1pPr>
          </a:lstStyle>
          <a:p>
            <a:r>
              <a:rPr lang="en-US" sz="3600" dirty="0"/>
              <a:t>BEC</a:t>
            </a:r>
            <a:r>
              <a:rPr sz="3600" dirty="0"/>
              <a:t> </a:t>
            </a:r>
            <a:r>
              <a:rPr lang="en-US" sz="3600" dirty="0"/>
              <a:t>W</a:t>
            </a:r>
            <a:r>
              <a:rPr sz="3600" dirty="0"/>
              <a:t>idgets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CDDE84-E079-BDE0-1C7B-ACC4CB9BBDDF}"/>
              </a:ext>
            </a:extLst>
          </p:cNvPr>
          <p:cNvSpPr txBox="1"/>
          <p:nvPr/>
        </p:nvSpPr>
        <p:spPr>
          <a:xfrm>
            <a:off x="666643" y="1749082"/>
            <a:ext cx="5454873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ROI Manager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Status Bar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Client Info Message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Scan Progress</a:t>
            </a:r>
            <a:endParaRPr lang="en-CH" sz="2000" dirty="0"/>
          </a:p>
          <a:p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6456CF-78E4-ED8C-3CC6-E7CBC25F9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64" y="3320988"/>
            <a:ext cx="4832285" cy="27694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2B564C-AC4D-B2B1-76FF-AE74DADAF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944" y="951328"/>
            <a:ext cx="6152196" cy="513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409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23.06.25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err="1"/>
              <a:t>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0635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908720"/>
            <a:ext cx="10801350" cy="5495853"/>
          </a:xfrm>
        </p:spPr>
        <p:txBody>
          <a:bodyPr/>
          <a:lstStyle/>
          <a:p>
            <a:r>
              <a:rPr lang="en-GB" sz="2200" b="1" dirty="0"/>
              <a:t>General</a:t>
            </a:r>
            <a:endParaRPr lang="en-GB" sz="2200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Incident: full camera picture channel added to epics buffer (meant for, e.g., motor positions)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Filled the entire memory before eviction triggered </a:t>
            </a:r>
            <a:r>
              <a:rPr lang="en-GB" dirty="0">
                <a:sym typeface="Wingdings" pitchFamily="2" charset="2"/>
              </a:rPr>
              <a:t> frozen DAQ until hard reboot</a:t>
            </a:r>
            <a:endParaRPr lang="en-GB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Safeguards added: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Limited docker container memory </a:t>
            </a:r>
            <a:r>
              <a:rPr lang="en-GB" dirty="0">
                <a:sym typeface="Wingdings" pitchFamily="2" charset="2"/>
              </a:rPr>
              <a:t>  only crash one epics buffer instance</a:t>
            </a:r>
            <a:endParaRPr lang="en-GB" dirty="0"/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dirty="0"/>
              <a:t>Check names when adding channels, raise if picture channel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Problems with </a:t>
            </a:r>
            <a:r>
              <a:rPr lang="en-GB" dirty="0" err="1"/>
              <a:t>bitshuffle</a:t>
            </a:r>
            <a:r>
              <a:rPr lang="en-GB" dirty="0"/>
              <a:t> on multi-core machine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Solution in preparation with Andrej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Working with Alvise on self-service web app (</a:t>
            </a:r>
            <a:r>
              <a:rPr lang="en-GB" dirty="0" err="1"/>
              <a:t>slurm</a:t>
            </a:r>
            <a:r>
              <a:rPr lang="en-GB" dirty="0"/>
              <a:t> reservation, </a:t>
            </a:r>
            <a:r>
              <a:rPr lang="en-GB" dirty="0" err="1"/>
              <a:t>pgroup</a:t>
            </a:r>
            <a:r>
              <a:rPr lang="en-GB" dirty="0"/>
              <a:t> deletion, etc.)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New UI, backed review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sf-</a:t>
            </a:r>
            <a:r>
              <a:rPr lang="en-GB" dirty="0" err="1"/>
              <a:t>daq</a:t>
            </a:r>
            <a:r>
              <a:rPr lang="en-GB" dirty="0"/>
              <a:t> migration </a:t>
            </a:r>
            <a:r>
              <a:rPr lang="en-GB" dirty="0" err="1"/>
              <a:t>gitlab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 err="1"/>
              <a:t>gitea</a:t>
            </a:r>
            <a:r>
              <a:rPr lang="en-GB" dirty="0"/>
              <a:t> done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23.06.25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 err="1"/>
              <a:t>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1"/>
            <a:ext cx="10801350" cy="5297881"/>
          </a:xfrm>
        </p:spPr>
        <p:txBody>
          <a:bodyPr/>
          <a:lstStyle/>
          <a:p>
            <a:r>
              <a:rPr lang="en-GB" sz="2200" b="1" dirty="0" err="1"/>
              <a:t>slic</a:t>
            </a: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Python 3.13 compatibility (probably 3.14, if deprecation warnings are considered complete)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GUI features: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Adjust ALL Jungfrau settings.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Switch between Range and Sequence mode for scans.</a:t>
            </a:r>
          </a:p>
          <a:p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23.06.25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 err="1"/>
              <a:t>SwissFEL</a:t>
            </a:r>
            <a:endParaRPr lang="en-GB" noProof="0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E7863CC4-8D40-0199-2592-D12961CF9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7" y="1983854"/>
            <a:ext cx="2880400" cy="4541490"/>
          </a:xfrm>
          <a:prstGeom prst="rect">
            <a:avLst/>
          </a:prstGeom>
        </p:spPr>
      </p:pic>
      <p:pic>
        <p:nvPicPr>
          <p:cNvPr id="10" name="Picture 9" descr="Screens screenshot of a computer&#10;&#10;Description automatically generated">
            <a:extLst>
              <a:ext uri="{FF2B5EF4-FFF2-40B4-BE49-F238E27FC236}">
                <a16:creationId xmlns:a16="http://schemas.microsoft.com/office/drawing/2014/main" id="{2D17622D-8EF5-F6C2-60F7-FCBBA55EF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2" y="3356992"/>
            <a:ext cx="3888556" cy="299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937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1"/>
            <a:ext cx="10801350" cy="5297881"/>
          </a:xfrm>
        </p:spPr>
        <p:txBody>
          <a:bodyPr/>
          <a:lstStyle/>
          <a:p>
            <a:r>
              <a:rPr lang="en-GB" sz="2200" b="1" dirty="0"/>
              <a:t>Jungfrau Utils</a:t>
            </a: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feature: </a:t>
            </a:r>
            <a:r>
              <a:rPr lang="en-GB" dirty="0" err="1"/>
              <a:t>downsampling</a:t>
            </a:r>
            <a:r>
              <a:rPr lang="en-GB" dirty="0"/>
              <a:t>/projection within specified ROIs</a:t>
            </a:r>
            <a:endParaRPr lang="en-GB" b="1" dirty="0"/>
          </a:p>
          <a:p>
            <a:endParaRPr lang="en-GB" sz="2200" b="1" dirty="0"/>
          </a:p>
          <a:p>
            <a:r>
              <a:rPr lang="en-GB" sz="2200" b="1" dirty="0" err="1"/>
              <a:t>sfdata</a:t>
            </a: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feature: added plot missing pulses (when in a run is data missing):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23.06.25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 err="1"/>
              <a:t>SwissFEL</a:t>
            </a:r>
            <a:endParaRPr lang="en-GB" noProof="0" dirty="0"/>
          </a:p>
        </p:txBody>
      </p:sp>
      <p:pic>
        <p:nvPicPr>
          <p:cNvPr id="8" name="Picture 7" descr="A bar chart with numbers and a few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A167457F-72B3-9DBA-1E33-40B6D9DC9D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3" y="3415579"/>
            <a:ext cx="1008112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7262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SCD V8" id="{AEDF47F7-B6AA-46EA-A82A-8228D53D19E2}" vid="{BCD13C25-36F4-4B2B-A01B-264039C7F994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A477D6CA4BA7438AD2C15154252DC4" ma:contentTypeVersion="10" ma:contentTypeDescription="Create a new document." ma:contentTypeScope="" ma:versionID="43bf48244420d99e0edaa41269bb2505">
  <xsd:schema xmlns:xsd="http://www.w3.org/2001/XMLSchema" xmlns:xs="http://www.w3.org/2001/XMLSchema" xmlns:p="http://schemas.microsoft.com/office/2006/metadata/properties" xmlns:ns2="7b48ad6f-43c2-43a4-9c25-774b5c4784b8" targetNamespace="http://schemas.microsoft.com/office/2006/metadata/properties" ma:root="true" ma:fieldsID="ca424e62dcf4bd79803d06e7114a3751" ns2:_="">
    <xsd:import namespace="7b48ad6f-43c2-43a4-9c25-774b5c4784b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48ad6f-43c2-43a4-9c25-774b5c4784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A980DD-CEF0-4999-B507-FDEA43EBDF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48ad6f-43c2-43a4-9c25-774b5c4784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purl.org/dc/terms/"/>
    <ds:schemaRef ds:uri="7b48ad6f-43c2-43a4-9c25-774b5c4784b8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</TotalTime>
  <Words>291</Words>
  <Application>Microsoft Macintosh PowerPoint</Application>
  <PresentationFormat>Widescreen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Arial</vt:lpstr>
      <vt:lpstr>Wingdings</vt:lpstr>
      <vt:lpstr>Benutzerdefiniertes Design</vt:lpstr>
      <vt:lpstr>EIDO Update</vt:lpstr>
      <vt:lpstr>PowerPoint Presentation</vt:lpstr>
      <vt:lpstr>BEC</vt:lpstr>
      <vt:lpstr>BEC update</vt:lpstr>
      <vt:lpstr>PowerPoint Presentation</vt:lpstr>
      <vt:lpstr>SwissFEL</vt:lpstr>
      <vt:lpstr>SwissFEL</vt:lpstr>
      <vt:lpstr>SwissFEL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creator/>
  <dc:description>erstellt durch Vorlagenbauer.ch</dc:description>
  <cp:lastModifiedBy>Wyzula Jan</cp:lastModifiedBy>
  <cp:revision>250</cp:revision>
  <dcterms:created xsi:type="dcterms:W3CDTF">2020-11-02T11:40:46Z</dcterms:created>
  <dcterms:modified xsi:type="dcterms:W3CDTF">2025-06-23T12:01:22Z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0x0101007BA477D6CA4BA7438AD2C15154252DC4</vt:lpwstr>
  </property>
  <property fmtid="{D5CDD505-2E9C-101B-9397-08002B2CF9AE}" pid="3" name="MediaServiceImageTags">
    <vt:lpwstr/>
  </property>
</Properties>
</file>