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  <p:sldMasterId id="2147483706" r:id="rId3"/>
  </p:sldMasterIdLst>
  <p:sldIdLst>
    <p:sldId id="256" r:id="rId4"/>
    <p:sldId id="269" r:id="rId5"/>
    <p:sldId id="272" r:id="rId6"/>
    <p:sldId id="263" r:id="rId7"/>
    <p:sldId id="265" r:id="rId8"/>
    <p:sldId id="267" r:id="rId9"/>
    <p:sldId id="268" r:id="rId10"/>
    <p:sldId id="270" r:id="rId11"/>
    <p:sldId id="271" r:id="rId12"/>
    <p:sldId id="257" r:id="rId13"/>
  </p:sld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C04238-4A5B-2D6E-E2D8-93F662C59EF9}" name="Sala Leonardo" initials="SL" userId="S::leonardo.sala@psi.ch::b02e138b-568e-4dd6-a7a0-1ca02deb3f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B4C425-5007-A2A6-CD3B-2A7C46DA2E0C}" v="4" dt="2025-06-23T07:55:14.097"/>
    <p1510:client id="{9DF99439-9BDD-1A42-673E-6E42DCF67365}" v="279" dt="2025-06-23T08:48:52.672"/>
    <p1510:client id="{ABF919D2-51B5-E4E2-CDC4-4FABFC4AB44A}" v="155" dt="2025-06-23T07:37:09.719"/>
    <p1510:client id="{CEC4A17B-290D-2399-7AB5-5B761F689CE6}" v="770" dt="2025-06-22T18:47:28.7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8/10/relationships/authors" Target="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de-DE" sz="18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F6F4DC47-FC89-4CC5-93C4-0445F5FD15B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22C3DA4E-7ED0-43F2-9B6F-1F111B65241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Heading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36534DE6-42D1-44EA-97B5-E71CF3D2A091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8" name="Grafik 3"/>
          <p:cNvPicPr/>
          <p:nvPr/>
        </p:nvPicPr>
        <p:blipFill>
          <a:blip r:embed="rId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pic>
        <p:nvPicPr>
          <p:cNvPr id="2" name="Grafik 4"/>
          <p:cNvPicPr/>
          <p:nvPr/>
        </p:nvPicPr>
        <p:blipFill>
          <a:blip r:embed="rId6"/>
          <a:srcRect l="27515"/>
          <a:stretch/>
        </p:blipFill>
        <p:spPr>
          <a:xfrm>
            <a:off x="2532240" y="536760"/>
            <a:ext cx="2269800" cy="399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defTabSz="914400"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chemeClr val="lt1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chemeClr val="lt1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6" name="Grafik 5"/>
          <p:cNvPicPr/>
          <p:nvPr/>
        </p:nvPicPr>
        <p:blipFill>
          <a:blip r:embed="rId7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19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842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53640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dt" idx="7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dk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ftr" idx="8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dk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sldNum" idx="9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dk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A76180B-1244-4BF1-81E9-F7FBF1DA0D77}" type="slidenum">
              <a:rPr lang="en-GB" sz="1000" b="0" strike="noStrike" spc="-1">
                <a:solidFill>
                  <a:schemeClr val="dk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chemeClr val="dk1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chemeClr val="dk1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rafik 19"/>
          <p:cNvPicPr/>
          <p:nvPr/>
        </p:nvPicPr>
        <p:blipFill>
          <a:blip r:embed="rId3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295" name="PlaceHolder 1"/>
          <p:cNvSpPr>
            <a:spLocks noGrp="1"/>
          </p:cNvSpPr>
          <p:nvPr>
            <p:ph type="dt" idx="76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lang="de-CH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chemeClr val="lt1"/>
                </a:solidFill>
                <a:latin typeface="Aptos"/>
              </a:rPr>
              <a:t>&lt;date/time&gt;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 type="ftr" idx="77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US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lang="en-US" sz="1000" b="0" strike="noStrike" spc="-1">
                <a:solidFill>
                  <a:schemeClr val="lt1"/>
                </a:solidFill>
                <a:latin typeface="Aptos"/>
              </a:rPr>
              <a:t>&lt;footer&gt;</a:t>
            </a:r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7" name="PlaceHolder 3"/>
          <p:cNvSpPr>
            <a:spLocks noGrp="1"/>
          </p:cNvSpPr>
          <p:nvPr>
            <p:ph type="sldNum" idx="78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lang="en-GB" sz="1000" b="0" strike="noStrike" spc="-1">
                <a:solidFill>
                  <a:schemeClr val="lt1"/>
                </a:solidFill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706BE07-48F0-4F65-8DD5-1B095FB3B874}" type="slidenum">
              <a:rPr lang="en-GB" sz="1000" b="0" strike="noStrike" spc="-1">
                <a:solidFill>
                  <a:schemeClr val="lt1"/>
                </a:solidFill>
                <a:latin typeface="Aptos"/>
              </a:rPr>
              <a:t>‹#›</a:t>
            </a:fld>
            <a:endParaRPr lang="en-US" sz="10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8" name="PlaceHolder 4"/>
          <p:cNvSpPr>
            <a:spLocks noGrp="1"/>
          </p:cNvSpPr>
          <p:nvPr>
            <p:ph type="body"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4200" b="0" strike="noStrike" spc="-1">
                <a:solidFill>
                  <a:schemeClr val="lt1"/>
                </a:solidFill>
                <a:latin typeface="Aptos"/>
              </a:rPr>
              <a:t>Section Heading</a:t>
            </a:r>
            <a:endParaRPr lang="de-DE" sz="4200" b="0" strike="noStrike" spc="-1">
              <a:solidFill>
                <a:schemeClr val="dk1"/>
              </a:solidFill>
              <a:latin typeface="Aptos"/>
            </a:endParaRPr>
          </a:p>
          <a:p>
            <a:pPr marL="864000" lvl="1" indent="-324000" defTabSz="9144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  <a:p>
            <a:pPr marL="1296000" lvl="2" indent="-288000" defTabSz="914400">
              <a:lnSpc>
                <a:spcPct val="100000"/>
              </a:lnSpc>
              <a:spcBef>
                <a:spcPts val="601"/>
              </a:spcBef>
              <a:buClr>
                <a:srgbClr val="FFFFFF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en-GB" sz="2000" b="0" strike="noStrike" spc="-1">
                <a:solidFill>
                  <a:schemeClr val="lt1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chemeClr val="dk1"/>
              </a:solidFill>
              <a:latin typeface="Aptos"/>
            </a:endParaRPr>
          </a:p>
        </p:txBody>
      </p:sp>
      <p:pic>
        <p:nvPicPr>
          <p:cNvPr id="299" name="Grafik 1"/>
          <p:cNvPicPr/>
          <p:nvPr/>
        </p:nvPicPr>
        <p:blipFill>
          <a:blip r:embed="rId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30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chemeClr val="dk1"/>
                </a:solidFill>
                <a:latin typeface="Aptos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tranet.psi.ch/en/sls-science-coord/meetings/facility-meeting-with-focus-on-on-17-february-2025?check_logged_in=1" TargetMode="External"/><Relationship Id="rId2" Type="http://schemas.openxmlformats.org/officeDocument/2006/relationships/hyperlink" Target="http://2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hyperlink" Target="https://hpc-sysadmins.gitpages.psi.ch/sls/storage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chami.org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pc="-1" dirty="0">
                <a:solidFill>
                  <a:schemeClr val="lt1"/>
                </a:solidFill>
                <a:latin typeface="Aptos"/>
              </a:rPr>
              <a:t>7904 update</a:t>
            </a:r>
          </a:p>
        </p:txBody>
      </p:sp>
      <p:sp>
        <p:nvSpPr>
          <p:cNvPr id="309" name="PlaceHolder 2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2000"/>
              </a:lnSpc>
              <a:tabLst>
                <a:tab pos="0" algn="l"/>
              </a:tabLst>
            </a:pPr>
            <a:r>
              <a:rPr lang="en-GB" sz="2600" b="1" spc="-1" dirty="0">
                <a:solidFill>
                  <a:schemeClr val="lt1"/>
                </a:solidFill>
                <a:latin typeface="Aptos"/>
              </a:rPr>
              <a:t>AWI Department meeting</a:t>
            </a:r>
            <a:endParaRPr lang="en-GB" sz="2600" b="1" spc="-1" dirty="0">
              <a:solidFill>
                <a:srgbClr val="FFFFFF"/>
              </a:solidFill>
              <a:latin typeface="Aptos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 dirty="0">
                <a:solidFill>
                  <a:schemeClr val="lt1"/>
                </a:solidFill>
                <a:latin typeface="Aptos"/>
              </a:rPr>
              <a:t>Leonardo Sala</a:t>
            </a:r>
            <a:endParaRPr lang="en-GB" sz="1600" b="0" strike="noStrike" spc="-1" dirty="0">
              <a:solidFill>
                <a:schemeClr val="lt1"/>
              </a:solidFill>
              <a:latin typeface="Aptos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1600" spc="-1" dirty="0">
                <a:solidFill>
                  <a:schemeClr val="lt1"/>
                </a:solidFill>
                <a:latin typeface="Aptos"/>
              </a:rPr>
              <a:t>23 June 2025</a:t>
            </a:r>
            <a:endParaRPr lang="en-US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/>
          </p:nvPr>
        </p:nvSpPr>
        <p:spPr>
          <a:xfrm>
            <a:off x="695160" y="1292040"/>
            <a:ext cx="8964360" cy="472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4200" spc="-1" dirty="0">
                <a:solidFill>
                  <a:schemeClr val="lt1"/>
                </a:solidFill>
                <a:latin typeface="Aptos"/>
              </a:rPr>
              <a:t>Question time!</a:t>
            </a:r>
            <a:endParaRPr lang="en-US" dirty="0"/>
          </a:p>
        </p:txBody>
      </p:sp>
      <p:sp>
        <p:nvSpPr>
          <p:cNvPr id="3" name="PlaceHolder 2"/>
          <p:cNvSpPr>
            <a:spLocks noGrp="1"/>
          </p:cNvSpPr>
          <p:nvPr>
            <p:ph type="ftr" idx="77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78"/>
          </p:nvPr>
        </p:nvSpPr>
        <p:spPr/>
        <p:txBody>
          <a:bodyPr/>
          <a:lstStyle/>
          <a:p>
            <a:fld id="{B8135E20-4580-44FA-A176-928B366603F1}" type="slidenum">
              <a:t>10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76"/>
          </p:nvPr>
        </p:nvSpPr>
        <p:spPr/>
        <p:txBody>
          <a:bodyPr/>
          <a:lstStyle/>
          <a:p>
            <a:fld id="{95F1E2A0-8431-49D8-9E2E-B51DB5415301}" type="datetime1">
              <a:rPr lang="en-US"/>
              <a:t>6/26/2025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25862-E6EE-DA14-F040-7651709CE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849D0178-2B27-FC1E-9738-9ACA12067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Compute / Storage shutdown</a:t>
            </a:r>
            <a:endParaRPr lang="en-US" dirty="0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A0025A93-925E-89B6-78CB-CF9DB976A14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We need to shutdown Ra (compute + storage) + SLS storage to perform various updates.</a:t>
            </a:r>
            <a:endParaRPr lang="en-US" sz="2400" dirty="0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Current planned </a:t>
            </a:r>
            <a:r>
              <a:rPr lang="en-GB" sz="2400" spc="-1" dirty="0" err="1">
                <a:solidFill>
                  <a:schemeClr val="dk1"/>
                </a:solidFill>
                <a:latin typeface="Aptos"/>
              </a:rPr>
              <a:t>maintenanance</a:t>
            </a:r>
            <a:r>
              <a:rPr lang="en-GB" sz="2400" spc="-1" dirty="0">
                <a:solidFill>
                  <a:schemeClr val="dk1"/>
                </a:solidFill>
                <a:latin typeface="Aptos"/>
              </a:rPr>
              <a:t> shutdowns are: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11-13 August (possibly longer +2 days)</a:t>
            </a:r>
            <a:endParaRPr lang="en-US" sz="2400" spc="-1" dirty="0">
              <a:solidFill>
                <a:schemeClr val="dk1"/>
              </a:solidFill>
              <a:latin typeface="Aptos"/>
            </a:endParaRP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General IT maintenance window is 9-10 August</a:t>
            </a:r>
            <a:endParaRPr lang="en-US" sz="2400" spc="-1" dirty="0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We do not have many options, as now SLS and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SwissFEL</a:t>
            </a:r>
            <a:r>
              <a:rPr lang="en-GB" sz="2400" spc="-1" dirty="0">
                <a:solidFill>
                  <a:schemeClr val="dk1"/>
                </a:solidFill>
                <a:latin typeface="Aptos"/>
              </a:rPr>
              <a:t> resources (storage specially) are bound together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3676F3A9-F514-5268-5211-1DF8D297FD39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66307B4C-AD70-CA5C-43B8-129EC9045AC3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2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D27F0116-B28F-E5CA-1048-2BD576CD42C0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11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0D3DC0-9B0E-B8E2-1E63-5042675AC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C953FC89-DCC8-9374-1BBA-A68577C37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 err="1">
                <a:solidFill>
                  <a:schemeClr val="dk1"/>
                </a:solidFill>
                <a:latin typeface="Aptos"/>
              </a:rPr>
              <a:t>SwissFEL</a:t>
            </a:r>
            <a:endParaRPr lang="en-US" dirty="0" err="1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15A11281-7541-FC19-28CB-D6DD54829D21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Investigation on future storage for BUFFER when DAQ will be connected to RA storage for RAW/RES (after 09 / 2027, date of </a:t>
            </a:r>
            <a:r>
              <a:rPr lang="en-GB" sz="2400" spc="-1" dirty="0" err="1">
                <a:solidFill>
                  <a:schemeClr val="dk1"/>
                </a:solidFill>
                <a:latin typeface="Aptos"/>
              </a:rPr>
              <a:t>decomissioning</a:t>
            </a:r>
            <a:r>
              <a:rPr lang="en-GB" sz="2400" spc="-1" dirty="0">
                <a:solidFill>
                  <a:schemeClr val="dk1"/>
                </a:solidFill>
                <a:latin typeface="Aptos"/>
              </a:rPr>
              <a:t> of Aramis/Athos)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i="1" spc="-1">
                <a:solidFill>
                  <a:schemeClr val="dk1"/>
                </a:solidFill>
                <a:latin typeface="Aptos"/>
              </a:rPr>
              <a:t>it seems that a RAID software solution based on </a:t>
            </a:r>
            <a:r>
              <a:rPr lang="en-GB" sz="2400" i="1" spc="-1" err="1">
                <a:solidFill>
                  <a:schemeClr val="dk1"/>
                </a:solidFill>
                <a:latin typeface="Aptos"/>
              </a:rPr>
              <a:t>Xinnor</a:t>
            </a:r>
            <a:r>
              <a:rPr lang="en-GB" sz="2400" i="1" spc="-1" dirty="0">
                <a:solidFill>
                  <a:schemeClr val="dk1"/>
                </a:solidFill>
                <a:latin typeface="Aptos"/>
              </a:rPr>
              <a:t> (with GPFS on top) is promising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Redesign of SFEL Web GUI (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pgroup</a:t>
            </a:r>
            <a:r>
              <a:rPr lang="en-GB" sz="2400" spc="-1" dirty="0">
                <a:solidFill>
                  <a:schemeClr val="dk1"/>
                </a:solidFill>
                <a:latin typeface="Aptos"/>
              </a:rPr>
              <a:t> deletion + RA SLURM reservation self-service) planned with Jan. 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Tech improvement: </a:t>
            </a:r>
            <a:r>
              <a:rPr lang="en-GB" sz="2400" spc="-1" dirty="0" err="1">
                <a:solidFill>
                  <a:schemeClr val="dk1"/>
                </a:solidFill>
                <a:latin typeface="Aptos"/>
              </a:rPr>
              <a:t>Streamlit</a:t>
            </a:r>
            <a:r>
              <a:rPr lang="en-GB" sz="2400" spc="-1" dirty="0">
                <a:solidFill>
                  <a:schemeClr val="dk1"/>
                </a:solidFill>
                <a:latin typeface="Aptos"/>
              </a:rPr>
              <a:t> for the GUI, </a:t>
            </a:r>
            <a:r>
              <a:rPr lang="en-GB" sz="2400" spc="-1" dirty="0" err="1">
                <a:solidFill>
                  <a:schemeClr val="dk1"/>
                </a:solidFill>
                <a:latin typeface="Aptos"/>
              </a:rPr>
              <a:t>FastAPI</a:t>
            </a:r>
            <a:r>
              <a:rPr lang="en-GB" sz="2400" spc="-1" dirty="0">
                <a:solidFill>
                  <a:schemeClr val="dk1"/>
                </a:solidFill>
                <a:latin typeface="Aptos"/>
              </a:rPr>
              <a:t> for the engine.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234085C-19C7-D708-C571-855E1EF7CA43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D603E1F0-6E54-0715-C6E8-EC6A756DA03E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3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5E9073E5-B110-C220-DD1F-49B8B52DE047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81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4DB81-1FA3-F433-C6F4-7E00FD880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0950F0AC-17A1-7B77-99C1-26F07D8EF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SLS 2 new Storage layout - reminder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892C4A9D-E7C0-B809-EF97-0B0D464F6AB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85821"/>
            <a:ext cx="4410721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Details </a:t>
            </a: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Confluence page</a:t>
            </a: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</a:rPr>
              <a:t>, </a:t>
            </a: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CPS Lab meeting</a:t>
            </a: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</a:rPr>
              <a:t>, </a:t>
            </a:r>
            <a:r>
              <a:rPr lang="en-GB" sz="2000" spc="-1" dirty="0">
                <a:solidFill>
                  <a:schemeClr val="dk1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Documentation (WIP)</a:t>
            </a:r>
            <a:endParaRPr lang="en-GB" sz="2000" spc="-1" dirty="0">
              <a:solidFill>
                <a:schemeClr val="dk1"/>
              </a:solidFill>
              <a:cs typeface="Arial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000" spc="-1" dirty="0">
              <a:solidFill>
                <a:schemeClr val="dk1"/>
              </a:solidFill>
              <a:latin typeface="Aptos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E-account home directory: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 local to the console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"Shared home directory":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 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hosted on central AIT storage</a:t>
            </a:r>
            <a:endParaRPr lang="en-GB" sz="1600" b="1" spc="-1" dirty="0">
              <a:solidFill>
                <a:schemeClr val="dk1"/>
              </a:solidFill>
              <a:latin typeface="Aptos"/>
            </a:endParaRP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Automatically created </a:t>
            </a:r>
            <a:r>
              <a:rPr lang="en-GB" sz="1600" b="1" spc="-1" dirty="0">
                <a:solidFill>
                  <a:schemeClr val="dk1"/>
                </a:solidFill>
                <a:latin typeface="Aptos"/>
              </a:rPr>
              <a:t>only for new e-accounts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automatically mounted on PSI </a:t>
            </a:r>
            <a:r>
              <a:rPr lang="en-GB" sz="1600" spc="-1" dirty="0" err="1">
                <a:solidFill>
                  <a:schemeClr val="dk1"/>
                </a:solidFill>
                <a:latin typeface="Aptos"/>
              </a:rPr>
              <a:t>linux</a:t>
            </a:r>
            <a:r>
              <a:rPr lang="en-GB" sz="1600" spc="-1" dirty="0">
                <a:solidFill>
                  <a:schemeClr val="dk1"/>
                </a:solidFill>
                <a:latin typeface="Aptos"/>
              </a:rPr>
              <a:t> systems under </a:t>
            </a:r>
            <a:r>
              <a:rPr lang="en-GB" sz="1600" spc="-1" dirty="0">
                <a:solidFill>
                  <a:schemeClr val="dk1"/>
                </a:solidFill>
                <a:latin typeface="Miriam Fixed"/>
                <a:ea typeface="+mn-lt"/>
                <a:cs typeface="+mn-lt"/>
              </a:rPr>
              <a:t>~/network-drives</a:t>
            </a:r>
            <a:endParaRPr lang="en-GB">
              <a:solidFill>
                <a:schemeClr val="dk1"/>
              </a:solidFill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Work: 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same area as Ra</a:t>
            </a:r>
            <a:endParaRPr lang="en-GB" sz="2000" b="1" spc="-1" dirty="0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000" spc="-1" dirty="0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000" spc="-1" dirty="0">
              <a:solidFill>
                <a:schemeClr val="dk1"/>
              </a:solidFill>
              <a:latin typeface="Aptos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endParaRPr lang="en-GB" sz="2000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D982874-5FCB-7F7A-4360-DD04B83F98AE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8B31147-B655-DDEA-43E7-105AC84C4FF6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4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0F3DFD7B-58E6-38C8-2014-FD38E947EA62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  <p:pic>
        <p:nvPicPr>
          <p:cNvPr id="2" name="Picture 1" descr="A screenshot of a computer code&#10;&#10;AI-generated content may be incorrect.">
            <a:extLst>
              <a:ext uri="{FF2B5EF4-FFF2-40B4-BE49-F238E27FC236}">
                <a16:creationId xmlns:a16="http://schemas.microsoft.com/office/drawing/2014/main" id="{67980BDE-357E-7B38-821A-2764566D7B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8529" y="2440132"/>
            <a:ext cx="6924675" cy="2133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C4FD6A-EA44-B039-3AB1-0102D877C59C}"/>
              </a:ext>
            </a:extLst>
          </p:cNvPr>
          <p:cNvSpPr txBox="1"/>
          <p:nvPr/>
        </p:nvSpPr>
        <p:spPr>
          <a:xfrm>
            <a:off x="6524580" y="1268510"/>
            <a:ext cx="4708357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latin typeface="Aptos"/>
              </a:rPr>
              <a:t>Access is granted over NFSv4 with Kerberos tokens (Linux), or SMB3 (Windows)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0C20C-BBD7-60B6-026D-CE202CAA4DD6}"/>
              </a:ext>
            </a:extLst>
          </p:cNvPr>
          <p:cNvSpPr txBox="1"/>
          <p:nvPr/>
        </p:nvSpPr>
        <p:spPr>
          <a:xfrm>
            <a:off x="6101195" y="4707082"/>
            <a:ext cx="5141768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latin typeface="Aptos"/>
                <a:cs typeface="Arial"/>
              </a:rPr>
              <a:t>One single storage system for SLS, Ra and </a:t>
            </a:r>
            <a:r>
              <a:rPr lang="en-GB" sz="2000" dirty="0" err="1">
                <a:latin typeface="Aptos"/>
                <a:cs typeface="Arial"/>
              </a:rPr>
              <a:t>SwissFEL</a:t>
            </a:r>
            <a:r>
              <a:rPr lang="en-GB" sz="2000" dirty="0">
                <a:latin typeface="Aptos"/>
                <a:cs typeface="Arial"/>
              </a:rPr>
              <a:t> – this allows more flexibility in allocating storage, but higher operational risks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838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0150C-BA09-1B61-F789-F2EB23CF2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B6723BC9-7684-9073-2936-90B44497D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Rollout and next steps</a:t>
            </a:r>
            <a:endParaRPr lang="en-US" dirty="0"/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82441EAC-C110-4002-FC89-FD7034CF12C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Phase-I beamlines roll out completed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 dirty="0">
                <a:solidFill>
                  <a:schemeClr val="dk1"/>
                </a:solidFill>
                <a:latin typeface="Aptos"/>
              </a:rPr>
              <a:t>PX-I/II/III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 dirty="0">
                <a:solidFill>
                  <a:schemeClr val="dk1"/>
                </a:solidFill>
                <a:latin typeface="Aptos"/>
              </a:rPr>
              <a:t>Debye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 dirty="0">
                <a:solidFill>
                  <a:schemeClr val="dk1"/>
                </a:solidFill>
                <a:latin typeface="Aptos"/>
              </a:rPr>
              <a:t>ADDAMS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 dirty="0">
                <a:solidFill>
                  <a:schemeClr val="dk1"/>
                </a:solidFill>
                <a:latin typeface="Aptos"/>
              </a:rPr>
              <a:t>S-Tomcat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 dirty="0">
                <a:solidFill>
                  <a:schemeClr val="dk1"/>
                </a:solidFill>
                <a:latin typeface="Aptos"/>
              </a:rPr>
              <a:t>CSAXS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 dirty="0">
                <a:solidFill>
                  <a:schemeClr val="dk1"/>
                </a:solidFill>
                <a:latin typeface="Aptos"/>
              </a:rPr>
              <a:t>Pollux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 err="1">
                <a:solidFill>
                  <a:schemeClr val="dk1"/>
                </a:solidFill>
                <a:latin typeface="Aptos"/>
              </a:rPr>
              <a:t>SuperXAS</a:t>
            </a:r>
            <a:endParaRPr lang="en-GB" sz="1800" spc="-1">
              <a:solidFill>
                <a:schemeClr val="dk1"/>
              </a:solidFill>
              <a:latin typeface="Aptos"/>
            </a:endParaRP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Please review the docs, as permissions changed (this still caused some surprise)</a:t>
            </a:r>
          </a:p>
          <a:p>
            <a:pPr marL="457200" indent="-4572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When migrated, AWI-supported consoles have all the required mountpoints configured</a:t>
            </a:r>
          </a:p>
          <a:p>
            <a:pPr marL="914400"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800" spc="-1" dirty="0">
                <a:solidFill>
                  <a:schemeClr val="dk1"/>
                </a:solidFill>
                <a:latin typeface="Aptos"/>
              </a:rPr>
              <a:t>Please contact Linux-supporters over SNOW for old-style consoles</a:t>
            </a: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400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13E01D2D-EE66-8647-93AE-522867A01B35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B7809DF-2654-82DB-D049-1C9F9EFAB9D6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5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4BD8C96F-9FCE-CED5-EC86-FA6319222782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137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D55C1-AFED-7EAA-974D-29546FA2F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7D12DF9B-704C-29AC-9CAA-161365F0E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Feedback from previous </a:t>
            </a:r>
            <a:r>
              <a:rPr lang="en-GB" sz="2600" b="1" spc="-1" dirty="0" err="1">
                <a:solidFill>
                  <a:schemeClr val="dk1"/>
                </a:solidFill>
                <a:latin typeface="Aptos"/>
              </a:rPr>
              <a:t>ESUp</a:t>
            </a: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504570C7-B28C-E570-E484-C6E50770383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Usage of </a:t>
            </a:r>
            <a:r>
              <a:rPr lang="en-GB" sz="2000" spc="-1" dirty="0" err="1">
                <a:solidFill>
                  <a:schemeClr val="dk1"/>
                </a:solidFill>
                <a:latin typeface="Aptos"/>
              </a:rPr>
              <a:t>gac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-accounts as "beamline e-accounts"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No data cleanup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Useful for commissioning etc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Possible issue: immutable password (e-accounts password is changed every 6 months)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Possible solution: treat </a:t>
            </a:r>
            <a:r>
              <a:rPr lang="en-GB" sz="2000" spc="-1" dirty="0" err="1">
                <a:solidFill>
                  <a:schemeClr val="dk1"/>
                </a:solidFill>
                <a:latin typeface="Aptos"/>
              </a:rPr>
              <a:t>gac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-account as an e-account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Renew password every 6 months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Get password from </a:t>
            </a:r>
            <a:r>
              <a:rPr lang="en-GB" sz="1600" spc="-1" dirty="0" err="1">
                <a:solidFill>
                  <a:schemeClr val="dk1"/>
                </a:solidFill>
                <a:latin typeface="Aptos"/>
              </a:rPr>
              <a:t>epwd</a:t>
            </a:r>
            <a:endParaRPr lang="en-GB" sz="1600" spc="-1">
              <a:solidFill>
                <a:schemeClr val="dk1"/>
              </a:solidFill>
              <a:latin typeface="Aptos"/>
            </a:endParaRP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spc="-1" dirty="0">
                <a:solidFill>
                  <a:schemeClr val="dk1"/>
                </a:solidFill>
                <a:latin typeface="Aptos"/>
              </a:rPr>
              <a:t>Asked IT Security, seems feasible (do not know the timeline)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1600" b="1" spc="-1" dirty="0">
                <a:solidFill>
                  <a:schemeClr val="dk1"/>
                </a:solidFill>
                <a:latin typeface="Aptos"/>
              </a:rPr>
              <a:t>What was the decision?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endParaRPr lang="en-GB" sz="1600" b="1" spc="-1" dirty="0">
              <a:solidFill>
                <a:schemeClr val="dk1"/>
              </a:solidFill>
              <a:latin typeface="Aptos"/>
            </a:endParaRPr>
          </a:p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endParaRPr lang="en-GB" sz="2000" spc="-1" dirty="0">
              <a:solidFill>
                <a:schemeClr val="dk1"/>
              </a:solidFill>
              <a:latin typeface="Aptos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831A5B97-40C4-14FE-388C-EC9F7710368F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2B4A210A-F8B3-354B-53A6-89CC4950BDE1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6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72F94DA4-D401-C5BD-D008-4D353D3F22FA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BCFA6-D0C7-7B1B-E030-5D9C2F822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B102D375-1CEF-F187-B560-C0364BBF7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SLS 2 Dynamic Online compute resources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D1B7094A-5E0C-DAD9-FCAF-139A1E897F1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Presented work ("</a:t>
            </a:r>
            <a:r>
              <a:rPr lang="en-GB" sz="2400" spc="-1" dirty="0" err="1">
                <a:solidFill>
                  <a:schemeClr val="dk1"/>
                </a:solidFill>
                <a:latin typeface="Aptos"/>
              </a:rPr>
              <a:t>flurm</a:t>
            </a:r>
            <a:r>
              <a:rPr lang="en-GB" sz="2400" spc="-1" dirty="0">
                <a:solidFill>
                  <a:schemeClr val="dk1"/>
                </a:solidFill>
                <a:latin typeface="Aptos"/>
              </a:rPr>
              <a:t>") to ISC 25 workshop: </a:t>
            </a:r>
            <a:r>
              <a:rPr lang="en-GB" sz="2400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https://www.interactivehpc.com/</a:t>
            </a:r>
            <a:endParaRPr lang="en-US">
              <a:solidFill>
                <a:schemeClr val="dk1"/>
              </a:solidFill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First tests with MX using dynamically allocated resources, more to come</a:t>
            </a:r>
            <a:endParaRPr lang="en-GB" sz="2400" dirty="0">
              <a:solidFill>
                <a:schemeClr val="dk1"/>
              </a:solidFill>
              <a:latin typeface="Aptos"/>
            </a:endParaRPr>
          </a:p>
          <a:p>
            <a:pPr marL="342900" indent="-342900"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Working on having a RESTful API to submit jobs to </a:t>
            </a:r>
            <a:r>
              <a:rPr lang="en-GB" sz="2400" spc="-1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z="2400" spc="-1" dirty="0">
                <a:solidFill>
                  <a:schemeClr val="dk1"/>
                </a:solidFill>
                <a:latin typeface="Aptos"/>
              </a:rPr>
              <a:t> (instead of using CLI)</a:t>
            </a:r>
          </a:p>
          <a:p>
            <a:pPr marL="800100" lvl="1" indent="-3429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This might need waiting for the next </a:t>
            </a:r>
            <a:r>
              <a:rPr lang="en-GB" sz="2000" spc="-1" dirty="0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 upgrade in August</a:t>
            </a:r>
          </a:p>
          <a:p>
            <a:pPr marL="800100" lvl="1" indent="-342900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Still wondering whether we should use </a:t>
            </a:r>
            <a:r>
              <a:rPr lang="en-GB" sz="2000" spc="-1" dirty="0" err="1">
                <a:solidFill>
                  <a:schemeClr val="dk1"/>
                </a:solidFill>
                <a:latin typeface="Aptos"/>
              </a:rPr>
              <a:t>Slurm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 API directly, or Ra API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277BFAE0-A656-7E0F-4F6F-A34355F72EB4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33F40221-23A0-EDA1-F215-834CCE774421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7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440B923C-3DD1-4C35-D82B-1F5A267D9F4D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4A01F-9671-6FC9-8626-6CC6EEBFE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5A6DC4A2-7D67-D745-6E57-E1238B52F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Next SLS2 procurements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D717756F-9191-D070-7C45-9D126C4CB209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0" indent="0" defTabSz="984240">
              <a:lnSpc>
                <a:spcPct val="100000"/>
              </a:lnSpc>
              <a:spcBef>
                <a:spcPts val="601"/>
              </a:spcBef>
              <a:buNone/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Planned procurements with the rest of SLS2 project money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1x server with 4xH100 NVL 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Main requester: Tomcat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Use: online analysis (but not a visualization server)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1x </a:t>
            </a:r>
            <a:r>
              <a:rPr lang="en-GB" sz="2400" spc="-1" dirty="0" err="1">
                <a:solidFill>
                  <a:schemeClr val="dk1"/>
                </a:solidFill>
                <a:latin typeface="Aptos"/>
              </a:rPr>
              <a:t>std_daq</a:t>
            </a:r>
            <a:r>
              <a:rPr lang="en-GB" sz="2400" spc="-1" dirty="0">
                <a:solidFill>
                  <a:schemeClr val="dk1"/>
                </a:solidFill>
                <a:latin typeface="Aptos"/>
              </a:rPr>
              <a:t> server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Main requester: Tomcat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Use: acquire </a:t>
            </a:r>
            <a:r>
              <a:rPr lang="en-GB" sz="2000" spc="-1" dirty="0" err="1">
                <a:solidFill>
                  <a:schemeClr val="dk1"/>
                </a:solidFill>
                <a:latin typeface="Aptos"/>
              </a:rPr>
              <a:t>Gigafrost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 and </a:t>
            </a:r>
            <a:r>
              <a:rPr lang="en-GB" sz="2000" spc="-1" dirty="0" err="1">
                <a:solidFill>
                  <a:schemeClr val="dk1"/>
                </a:solidFill>
                <a:latin typeface="Aptos"/>
              </a:rPr>
              <a:t>PCO.Edge</a:t>
            </a:r>
          </a:p>
          <a:p>
            <a:pPr defTabSz="984240">
              <a:lnSpc>
                <a:spcPct val="100000"/>
              </a:lnSpc>
              <a:spcBef>
                <a:spcPts val="601"/>
              </a:spcBef>
              <a:tabLst>
                <a:tab pos="536400" algn="l"/>
              </a:tabLst>
            </a:pPr>
            <a:r>
              <a:rPr lang="en-GB" sz="2400" spc="-1" dirty="0">
                <a:solidFill>
                  <a:schemeClr val="dk1"/>
                </a:solidFill>
                <a:latin typeface="Aptos"/>
              </a:rPr>
              <a:t>X AMD-based compute nodes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Example configuration: 2x28 cores, 512 RAM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AMD seems to give better performances in </a:t>
            </a:r>
            <a:r>
              <a:rPr lang="en-GB" sz="2000" spc="-1" dirty="0" err="1">
                <a:solidFill>
                  <a:schemeClr val="dk1"/>
                </a:solidFill>
                <a:latin typeface="Aptos"/>
              </a:rPr>
              <a:t>analyzed</a:t>
            </a:r>
            <a:r>
              <a:rPr lang="en-GB" sz="2000" spc="-1" dirty="0">
                <a:solidFill>
                  <a:schemeClr val="dk1"/>
                </a:solidFill>
                <a:latin typeface="Aptos"/>
              </a:rPr>
              <a:t> use cases (PX, Tomcat)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Will use most of the remaining money</a:t>
            </a:r>
          </a:p>
          <a:p>
            <a:pPr lvl="1" defTabSz="984240">
              <a:lnSpc>
                <a:spcPct val="100000"/>
              </a:lnSpc>
              <a:spcBef>
                <a:spcPts val="601"/>
              </a:spcBef>
              <a:buFont typeface="Courier New" panose="020B0604020202020204" pitchFamily="34" charset="0"/>
              <a:buChar char="o"/>
              <a:tabLst>
                <a:tab pos="536400" algn="l"/>
              </a:tabLst>
            </a:pPr>
            <a:r>
              <a:rPr lang="en-GB" sz="2000" spc="-1" dirty="0">
                <a:solidFill>
                  <a:schemeClr val="dk1"/>
                </a:solidFill>
                <a:latin typeface="Aptos"/>
              </a:rPr>
              <a:t>If you have feedback, good to have it </a:t>
            </a:r>
            <a:r>
              <a:rPr lang="en-GB" sz="2000" b="1" spc="-1" dirty="0">
                <a:solidFill>
                  <a:schemeClr val="dk1"/>
                </a:solidFill>
                <a:latin typeface="Aptos"/>
              </a:rPr>
              <a:t>now</a:t>
            </a: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CFCD331C-A568-2294-C18F-B9245322B5E7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B2558B4B-54CD-0693-6E00-8F4D5BF0A76F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8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5863CA11-C84C-D8CE-6197-68105BDBACCE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3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3C021-B4CA-ABC3-6893-350C289E6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>
            <a:extLst>
              <a:ext uri="{FF2B5EF4-FFF2-40B4-BE49-F238E27FC236}">
                <a16:creationId xmlns:a16="http://schemas.microsoft.com/office/drawing/2014/main" id="{528740F1-E254-71D3-EEDB-CDC86F63D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pc="-1" dirty="0">
                <a:solidFill>
                  <a:schemeClr val="dk1"/>
                </a:solidFill>
                <a:latin typeface="Aptos"/>
              </a:rPr>
              <a:t>Take aways from ISC 25 (besides AI everywhere)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314" name="PlaceHolder 2">
            <a:extLst>
              <a:ext uri="{FF2B5EF4-FFF2-40B4-BE49-F238E27FC236}">
                <a16:creationId xmlns:a16="http://schemas.microsoft.com/office/drawing/2014/main" id="{1F913E98-9C48-D9F6-D707-6EEC260D94E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95160" y="1376640"/>
            <a:ext cx="10511674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defTabSz="984240">
              <a:buFont typeface="Arial"/>
              <a:buChar char="•"/>
              <a:tabLst>
                <a:tab pos="536400" algn="l"/>
              </a:tabLst>
            </a:pPr>
            <a:r>
              <a:rPr lang="en-US" sz="2400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Blades and multi node servers are rapidly disappearing, due to thermal and power limitations: be prepared for many 1U servers</a:t>
            </a:r>
            <a:endParaRPr lang="en-GB" sz="2400" spc="-1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defTabSz="984240">
              <a:buFont typeface="Arial"/>
              <a:buChar char="•"/>
              <a:tabLst>
                <a:tab pos="536400" algn="l"/>
              </a:tabLst>
            </a:pPr>
            <a:r>
              <a:rPr lang="en-US" sz="2400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19’’ should stay for few years, but direction is denser and denser</a:t>
            </a:r>
            <a:endParaRPr lang="en-GB" spc="-1" dirty="0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lvl="1" defTabSz="984240">
              <a:buFont typeface="Arial"/>
              <a:buChar char="•"/>
              <a:tabLst>
                <a:tab pos="536400" algn="l"/>
              </a:tabLst>
            </a:pPr>
            <a:r>
              <a:rPr lang="en-US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quick connect DLC in 19’’ seem more standard than OCPv3</a:t>
            </a:r>
            <a:endParaRPr lang="en-GB" spc="-1" dirty="0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lvl="1" defTabSz="984240">
              <a:buFont typeface="Arial"/>
              <a:buChar char="•"/>
              <a:tabLst>
                <a:tab pos="536400" algn="l"/>
              </a:tabLst>
            </a:pPr>
            <a:r>
              <a:rPr lang="en-US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most advertised setup for 19’’: DLC 80/20 with rear cooled door</a:t>
            </a:r>
            <a:endParaRPr lang="en-GB" spc="-1" dirty="0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lvl="1" defTabSz="984240">
              <a:buFont typeface="Arial"/>
              <a:buChar char="•"/>
              <a:tabLst>
                <a:tab pos="536400" algn="l"/>
              </a:tabLst>
            </a:pPr>
            <a:r>
              <a:rPr lang="en-US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Lenovo has interesting closed loop solutions, as a workaround</a:t>
            </a:r>
            <a:endParaRPr lang="en-GB" spc="-1" dirty="0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defTabSz="984240">
              <a:buFont typeface="Arial"/>
              <a:buChar char="•"/>
              <a:tabLst>
                <a:tab pos="536400" algn="l"/>
              </a:tabLst>
            </a:pPr>
            <a:r>
              <a:rPr lang="en-US" sz="2400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Most common GPU platform is 8-way GPU (H/B200) - not what we would be interested I guess, targeted at AI</a:t>
            </a:r>
          </a:p>
          <a:p>
            <a:pPr defTabSz="984240">
              <a:buFont typeface="Arial"/>
              <a:buChar char="•"/>
              <a:tabLst>
                <a:tab pos="536400" algn="l"/>
              </a:tabLst>
            </a:pPr>
            <a:r>
              <a:rPr lang="en-US" sz="2400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Nothing new will come for CPU/GPUs until mid-end 2026</a:t>
            </a:r>
            <a:endParaRPr lang="en-GB" sz="2400" spc="-1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defTabSz="984240">
              <a:buFont typeface="Arial"/>
              <a:buChar char="•"/>
              <a:tabLst>
                <a:tab pos="536400" algn="l"/>
              </a:tabLst>
            </a:pPr>
            <a:r>
              <a:rPr lang="en-US" sz="2400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Ultra Ethernet still not close</a:t>
            </a:r>
            <a:endParaRPr lang="en-GB" sz="2400" spc="-1" dirty="0">
              <a:solidFill>
                <a:schemeClr val="dk1"/>
              </a:solidFill>
              <a:latin typeface="Aptos"/>
              <a:ea typeface="+mn-lt"/>
              <a:cs typeface="+mn-lt"/>
            </a:endParaRPr>
          </a:p>
          <a:p>
            <a:pPr defTabSz="984240">
              <a:buFont typeface="Arial"/>
              <a:buChar char="•"/>
              <a:tabLst>
                <a:tab pos="536400" algn="l"/>
              </a:tabLst>
            </a:pPr>
            <a:r>
              <a:rPr lang="en-US" sz="2400" spc="-1" dirty="0">
                <a:solidFill>
                  <a:schemeClr val="dk1"/>
                </a:solidFill>
                <a:latin typeface="Aptos"/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OpenCHAMI</a:t>
            </a:r>
            <a:r>
              <a:rPr lang="en-US" sz="2400" spc="-1" dirty="0">
                <a:solidFill>
                  <a:schemeClr val="dk1"/>
                </a:solidFill>
                <a:latin typeface="Aptos"/>
                <a:ea typeface="+mn-lt"/>
                <a:cs typeface="+mn-lt"/>
              </a:rPr>
              <a:t>: an open-source system management platform designed to bring cloud-like flexibility and security to HPC environments</a:t>
            </a:r>
          </a:p>
          <a:p>
            <a:pPr defTabSz="984240">
              <a:buFont typeface="Arial"/>
              <a:buChar char="•"/>
              <a:tabLst>
                <a:tab pos="536400" algn="l"/>
              </a:tabLst>
            </a:pPr>
            <a:endParaRPr lang="en-GB" spc="-1">
              <a:solidFill>
                <a:schemeClr val="dk1"/>
              </a:solidFill>
              <a:latin typeface="Aptos"/>
              <a:ea typeface="+mn-lt"/>
              <a:cs typeface="+mn-lt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07B3F45F-0A31-78FE-C889-58CBDA362408}"/>
              </a:ext>
            </a:extLst>
          </p:cNvPr>
          <p:cNvSpPr>
            <a:spLocks noGrp="1"/>
          </p:cNvSpPr>
          <p:nvPr>
            <p:ph type="ftr" idx="8"/>
          </p:nvPr>
        </p:nvSpPr>
        <p:spPr/>
        <p:txBody>
          <a:bodyPr/>
          <a:lstStyle/>
          <a:p>
            <a:r>
              <a:t>PSI Center for Scientific Computing, Theory and Data</a:t>
            </a: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1522E915-87B8-AC9F-AF4E-2585120673AC}"/>
              </a:ext>
            </a:extLst>
          </p:cNvPr>
          <p:cNvSpPr>
            <a:spLocks noGrp="1"/>
          </p:cNvSpPr>
          <p:nvPr>
            <p:ph type="sldNum" idx="9"/>
          </p:nvPr>
        </p:nvSpPr>
        <p:spPr/>
        <p:txBody>
          <a:bodyPr/>
          <a:lstStyle/>
          <a:p>
            <a:fld id="{430EC50A-B4CC-4196-987A-BD0B13321284}" type="slidenum">
              <a:t>9</a:t>
            </a:fld>
            <a:endParaRPr/>
          </a:p>
        </p:txBody>
      </p:sp>
      <p:sp>
        <p:nvSpPr>
          <p:cNvPr id="6" name="PlaceHolder 5">
            <a:extLst>
              <a:ext uri="{FF2B5EF4-FFF2-40B4-BE49-F238E27FC236}">
                <a16:creationId xmlns:a16="http://schemas.microsoft.com/office/drawing/2014/main" id="{5B7DDAF2-13B1-517B-50C8-8054976E8A68}"/>
              </a:ext>
            </a:extLst>
          </p:cNvPr>
          <p:cNvSpPr>
            <a:spLocks noGrp="1"/>
          </p:cNvSpPr>
          <p:nvPr>
            <p:ph type="dt" idx="7"/>
          </p:nvPr>
        </p:nvSpPr>
        <p:spPr/>
        <p:txBody>
          <a:bodyPr/>
          <a:lstStyle/>
          <a:p>
            <a:fld id="{F97138CB-37E7-42BF-A6FC-9FD3B91153F1}" type="datetime1">
              <a:rPr lang="en-US"/>
              <a:t>6/26/2025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8795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PSI">
      <a:dk1>
        <a:srgbClr val="000000"/>
      </a:dk1>
      <a:lt1>
        <a:srgbClr val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Benutzerdefiniertes Design</vt:lpstr>
      <vt:lpstr>Benutzerdefiniertes Design</vt:lpstr>
      <vt:lpstr>Benutzerdefiniertes Design</vt:lpstr>
      <vt:lpstr>7904 update</vt:lpstr>
      <vt:lpstr>Compute / Storage shutdown</vt:lpstr>
      <vt:lpstr>SwissFEL</vt:lpstr>
      <vt:lpstr>SLS 2 new Storage layout - reminder</vt:lpstr>
      <vt:lpstr>Rollout and next steps</vt:lpstr>
      <vt:lpstr>Feedback from previous ESUp</vt:lpstr>
      <vt:lpstr>SLS 2 Dynamic Online compute resources</vt:lpstr>
      <vt:lpstr>Next SLS2 procurements</vt:lpstr>
      <vt:lpstr>Take aways from ISC 25 (besides AI everywhere)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Checkliste PPT-Vorlagen</dc:title>
  <dc:subject/>
  <dc:creator>Leonardo Sala</dc:creator>
  <dc:description>erstellt durch Vorlagenbauer.ch</dc:description>
  <cp:lastModifiedBy>Leonardo Sala</cp:lastModifiedBy>
  <cp:revision>931</cp:revision>
  <dcterms:created xsi:type="dcterms:W3CDTF">2024-06-26T20:57:43Z</dcterms:created>
  <dcterms:modified xsi:type="dcterms:W3CDTF">2025-06-26T08:13:28Z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  <property fmtid="{D5CDD505-2E9C-101B-9397-08002B2CF9AE}" pid="4" name="PresentationFormat">
    <vt:lpwstr>Breitbild</vt:lpwstr>
  </property>
  <property fmtid="{D5CDD505-2E9C-101B-9397-08002B2CF9AE}" pid="5" name="Slides">
    <vt:r8>41</vt:r8>
  </property>
</Properties>
</file>