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8"/>
  </p:notesMasterIdLst>
  <p:handoutMasterIdLst>
    <p:handoutMasterId r:id="rId19"/>
  </p:handoutMasterIdLst>
  <p:sldIdLst>
    <p:sldId id="284" r:id="rId5"/>
    <p:sldId id="286" r:id="rId6"/>
    <p:sldId id="295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6" r:id="rId15"/>
    <p:sldId id="297" r:id="rId16"/>
    <p:sldId id="298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09" autoAdjust="0"/>
    <p:restoredTop sz="94693" autoAdjust="0"/>
  </p:normalViewPr>
  <p:slideViewPr>
    <p:cSldViewPr showGuides="1">
      <p:cViewPr varScale="1">
        <p:scale>
          <a:sx n="161" d="100"/>
          <a:sy n="161" d="100"/>
        </p:scale>
        <p:origin x="612" y="14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03.07.2025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03.07.2025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360" y="1064500"/>
            <a:ext cx="5292725" cy="2004460"/>
          </a:xfrm>
        </p:spPr>
        <p:txBody>
          <a:bodyPr/>
          <a:lstStyle/>
          <a:p>
            <a:r>
              <a:rPr lang="en-GB" noProof="0" dirty="0"/>
              <a:t>Ion extraction studies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4266" y="3501008"/>
            <a:ext cx="5292725" cy="1080120"/>
          </a:xfrm>
        </p:spPr>
        <p:txBody>
          <a:bodyPr/>
          <a:lstStyle/>
          <a:p>
            <a:r>
              <a:rPr lang="en-GB" dirty="0"/>
              <a:t>IMPACT/TATTOOS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Maryam Mostamand</a:t>
            </a:r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PSI, </a:t>
            </a:r>
            <a:r>
              <a:rPr lang="en-GB" dirty="0"/>
              <a:t>3</a:t>
            </a:r>
            <a:r>
              <a:rPr lang="en-GB" noProof="0" dirty="0"/>
              <a:t> July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7D5BEE-7A4E-D6B0-B3E3-1965B42D9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381" y="630193"/>
            <a:ext cx="6456619" cy="396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4762B-64BE-72E5-7E86-B91576DD0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260648"/>
            <a:ext cx="8964613" cy="810444"/>
          </a:xfrm>
        </p:spPr>
        <p:txBody>
          <a:bodyPr/>
          <a:lstStyle/>
          <a:p>
            <a:r>
              <a:rPr lang="en-US" dirty="0"/>
              <a:t>Conclusions from 2</a:t>
            </a:r>
            <a:r>
              <a:rPr lang="en-US" baseline="30000" dirty="0"/>
              <a:t>nd</a:t>
            </a:r>
            <a:r>
              <a:rPr lang="en-US" dirty="0"/>
              <a:t> design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137591-C965-6070-AEEE-5DE5CE4EB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1786E3-D282-1B30-9E46-FCDFE46B5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E9FEC-EC2E-99FD-0F7A-E0CC717A2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E83B51-F06B-8359-21A3-B56E387F0240}"/>
              </a:ext>
            </a:extLst>
          </p:cNvPr>
          <p:cNvSpPr txBox="1"/>
          <p:nvPr/>
        </p:nvSpPr>
        <p:spPr>
          <a:xfrm>
            <a:off x="551384" y="1412776"/>
            <a:ext cx="9954121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14350" indent="-514350" algn="l">
              <a:buFont typeface="+mj-lt"/>
              <a:buAutoNum type="romanUcPeriod"/>
            </a:pPr>
            <a:r>
              <a:rPr lang="en-US" dirty="0">
                <a:solidFill>
                  <a:srgbClr val="00B0F0"/>
                </a:solidFill>
              </a:rPr>
              <a:t>Changing G electrode distance with fixed lens voltage:</a:t>
            </a:r>
          </a:p>
          <a:p>
            <a:pPr algn="l"/>
            <a:r>
              <a:rPr lang="de-CH" b="1" dirty="0" err="1">
                <a:solidFill>
                  <a:srgbClr val="002060"/>
                </a:solidFill>
              </a:rPr>
              <a:t>Slight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change</a:t>
            </a:r>
            <a:r>
              <a:rPr lang="de-CH" dirty="0">
                <a:solidFill>
                  <a:srgbClr val="002060"/>
                </a:solidFill>
              </a:rPr>
              <a:t> in </a:t>
            </a:r>
            <a:r>
              <a:rPr lang="de-CH" dirty="0" err="1">
                <a:solidFill>
                  <a:srgbClr val="002060"/>
                </a:solidFill>
              </a:rPr>
              <a:t>energy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spread</a:t>
            </a:r>
            <a:r>
              <a:rPr lang="de-CH" dirty="0">
                <a:solidFill>
                  <a:srgbClr val="002060"/>
                </a:solidFill>
              </a:rPr>
              <a:t> and beam </a:t>
            </a:r>
            <a:r>
              <a:rPr lang="de-CH" dirty="0" err="1">
                <a:solidFill>
                  <a:srgbClr val="002060"/>
                </a:solidFill>
              </a:rPr>
              <a:t>focusing</a:t>
            </a:r>
            <a:r>
              <a:rPr lang="de-CH" dirty="0">
                <a:solidFill>
                  <a:srgbClr val="002060"/>
                </a:solidFill>
              </a:rPr>
              <a:t>, </a:t>
            </a:r>
            <a:r>
              <a:rPr lang="de-CH" b="1" dirty="0" err="1">
                <a:solidFill>
                  <a:srgbClr val="002060"/>
                </a:solidFill>
              </a:rPr>
              <a:t>No</a:t>
            </a:r>
            <a:r>
              <a:rPr lang="de-CH" b="1" dirty="0">
                <a:solidFill>
                  <a:srgbClr val="002060"/>
                </a:solidFill>
              </a:rPr>
              <a:t> </a:t>
            </a:r>
            <a:r>
              <a:rPr lang="de-CH" b="1" dirty="0" err="1">
                <a:solidFill>
                  <a:srgbClr val="002060"/>
                </a:solidFill>
              </a:rPr>
              <a:t>change</a:t>
            </a:r>
            <a:r>
              <a:rPr lang="de-CH" b="1" dirty="0">
                <a:solidFill>
                  <a:srgbClr val="002060"/>
                </a:solidFill>
              </a:rPr>
              <a:t> in </a:t>
            </a:r>
            <a:r>
              <a:rPr lang="de-CH" b="1" dirty="0" err="1">
                <a:solidFill>
                  <a:srgbClr val="002060"/>
                </a:solidFill>
              </a:rPr>
              <a:t>emittance</a:t>
            </a:r>
            <a:r>
              <a:rPr lang="de-CH" b="1" dirty="0">
                <a:solidFill>
                  <a:srgbClr val="002060"/>
                </a:solidFill>
              </a:rPr>
              <a:t>.</a:t>
            </a:r>
          </a:p>
          <a:p>
            <a:pPr algn="l"/>
            <a:endParaRPr lang="de-CH" b="1" dirty="0">
              <a:solidFill>
                <a:srgbClr val="002060"/>
              </a:solidFill>
            </a:endParaRPr>
          </a:p>
          <a:p>
            <a:pPr marL="400050" indent="-400050" algn="l">
              <a:buAutoNum type="romanUcPeriod" startAt="2"/>
            </a:pPr>
            <a:r>
              <a:rPr lang="de-CH" dirty="0">
                <a:solidFill>
                  <a:srgbClr val="00B0F0"/>
                </a:solidFill>
              </a:rPr>
              <a:t>Fixed G </a:t>
            </a:r>
            <a:r>
              <a:rPr lang="de-CH" dirty="0" err="1">
                <a:solidFill>
                  <a:srgbClr val="00B0F0"/>
                </a:solidFill>
              </a:rPr>
              <a:t>electrode</a:t>
            </a:r>
            <a:r>
              <a:rPr lang="de-CH" dirty="0">
                <a:solidFill>
                  <a:srgbClr val="00B0F0"/>
                </a:solidFill>
              </a:rPr>
              <a:t> </a:t>
            </a:r>
            <a:r>
              <a:rPr lang="de-CH" dirty="0" err="1">
                <a:solidFill>
                  <a:srgbClr val="00B0F0"/>
                </a:solidFill>
              </a:rPr>
              <a:t>with</a:t>
            </a:r>
            <a:r>
              <a:rPr lang="de-CH" dirty="0">
                <a:solidFill>
                  <a:srgbClr val="00B0F0"/>
                </a:solidFill>
              </a:rPr>
              <a:t> </a:t>
            </a:r>
            <a:r>
              <a:rPr lang="de-CH" dirty="0" err="1">
                <a:solidFill>
                  <a:srgbClr val="00B0F0"/>
                </a:solidFill>
              </a:rPr>
              <a:t>lens</a:t>
            </a:r>
            <a:r>
              <a:rPr lang="de-CH" dirty="0">
                <a:solidFill>
                  <a:srgbClr val="00B0F0"/>
                </a:solidFill>
              </a:rPr>
              <a:t> </a:t>
            </a:r>
            <a:r>
              <a:rPr lang="de-CH" dirty="0" err="1">
                <a:solidFill>
                  <a:srgbClr val="00B0F0"/>
                </a:solidFill>
              </a:rPr>
              <a:t>voltage</a:t>
            </a:r>
            <a:r>
              <a:rPr lang="de-CH" dirty="0">
                <a:solidFill>
                  <a:srgbClr val="00B0F0"/>
                </a:solidFill>
              </a:rPr>
              <a:t> </a:t>
            </a:r>
            <a:r>
              <a:rPr lang="de-CH" dirty="0" err="1">
                <a:solidFill>
                  <a:srgbClr val="00B0F0"/>
                </a:solidFill>
              </a:rPr>
              <a:t>variation</a:t>
            </a:r>
            <a:r>
              <a:rPr lang="de-CH" dirty="0">
                <a:solidFill>
                  <a:srgbClr val="00B0F0"/>
                </a:solidFill>
              </a:rPr>
              <a:t>:</a:t>
            </a:r>
          </a:p>
          <a:p>
            <a:pPr algn="l"/>
            <a:r>
              <a:rPr lang="de-CH" dirty="0">
                <a:solidFill>
                  <a:srgbClr val="002060"/>
                </a:solidFill>
              </a:rPr>
              <a:t>Higher </a:t>
            </a:r>
            <a:r>
              <a:rPr lang="de-CH" dirty="0" err="1">
                <a:solidFill>
                  <a:srgbClr val="002060"/>
                </a:solidFill>
              </a:rPr>
              <a:t>bias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voltages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result</a:t>
            </a:r>
            <a:r>
              <a:rPr lang="de-CH" dirty="0">
                <a:solidFill>
                  <a:srgbClr val="002060"/>
                </a:solidFill>
              </a:rPr>
              <a:t> in </a:t>
            </a:r>
            <a:r>
              <a:rPr lang="de-CH" b="1" dirty="0">
                <a:solidFill>
                  <a:srgbClr val="002060"/>
                </a:solidFill>
              </a:rPr>
              <a:t>larger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E_spread</a:t>
            </a:r>
            <a:r>
              <a:rPr lang="de-CH" dirty="0">
                <a:solidFill>
                  <a:srgbClr val="002060"/>
                </a:solidFill>
              </a:rPr>
              <a:t>, </a:t>
            </a:r>
            <a:r>
              <a:rPr lang="de-CH" dirty="0" err="1">
                <a:solidFill>
                  <a:srgbClr val="002060"/>
                </a:solidFill>
              </a:rPr>
              <a:t>Emittance</a:t>
            </a:r>
            <a:r>
              <a:rPr lang="de-CH" dirty="0">
                <a:solidFill>
                  <a:srgbClr val="002060"/>
                </a:solidFill>
              </a:rPr>
              <a:t>; </a:t>
            </a:r>
            <a:r>
              <a:rPr lang="de-CH" b="1" dirty="0" err="1">
                <a:solidFill>
                  <a:srgbClr val="002060"/>
                </a:solidFill>
              </a:rPr>
              <a:t>slight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change</a:t>
            </a:r>
            <a:r>
              <a:rPr lang="de-CH" dirty="0">
                <a:solidFill>
                  <a:srgbClr val="002060"/>
                </a:solidFill>
              </a:rPr>
              <a:t> in beam </a:t>
            </a:r>
            <a:r>
              <a:rPr lang="de-CH" dirty="0" err="1">
                <a:solidFill>
                  <a:srgbClr val="002060"/>
                </a:solidFill>
              </a:rPr>
              <a:t>focusing</a:t>
            </a:r>
            <a:r>
              <a:rPr lang="de-CH" dirty="0">
                <a:solidFill>
                  <a:srgbClr val="002060"/>
                </a:solidFill>
              </a:rPr>
              <a:t>, </a:t>
            </a:r>
            <a:r>
              <a:rPr lang="de-CH" dirty="0" err="1">
                <a:solidFill>
                  <a:srgbClr val="002060"/>
                </a:solidFill>
              </a:rPr>
              <a:t>however</a:t>
            </a:r>
            <a:r>
              <a:rPr lang="de-CH" dirty="0">
                <a:solidFill>
                  <a:srgbClr val="002060"/>
                </a:solidFill>
              </a:rPr>
              <a:t> beam will </a:t>
            </a:r>
            <a:r>
              <a:rPr lang="de-CH" dirty="0" err="1">
                <a:solidFill>
                  <a:srgbClr val="002060"/>
                </a:solidFill>
              </a:rPr>
              <a:t>have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tails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for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higher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bias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voltages</a:t>
            </a:r>
            <a:r>
              <a:rPr lang="de-CH" dirty="0">
                <a:solidFill>
                  <a:srgbClr val="002060"/>
                </a:solidFill>
              </a:rPr>
              <a:t>. </a:t>
            </a:r>
            <a:r>
              <a:rPr lang="de-CH" b="1" dirty="0">
                <a:solidFill>
                  <a:srgbClr val="002060"/>
                </a:solidFill>
              </a:rPr>
              <a:t>Optimal </a:t>
            </a:r>
            <a:r>
              <a:rPr lang="de-CH" b="1" dirty="0" err="1">
                <a:solidFill>
                  <a:srgbClr val="002060"/>
                </a:solidFill>
              </a:rPr>
              <a:t>is</a:t>
            </a:r>
            <a:r>
              <a:rPr lang="de-CH" b="1" dirty="0">
                <a:solidFill>
                  <a:srgbClr val="002060"/>
                </a:solidFill>
              </a:rPr>
              <a:t> </a:t>
            </a:r>
            <a:r>
              <a:rPr lang="de-CH" b="1" dirty="0" err="1">
                <a:solidFill>
                  <a:srgbClr val="002060"/>
                </a:solidFill>
              </a:rPr>
              <a:t>between</a:t>
            </a:r>
            <a:r>
              <a:rPr lang="de-CH" b="1" dirty="0">
                <a:solidFill>
                  <a:srgbClr val="002060"/>
                </a:solidFill>
              </a:rPr>
              <a:t> 1-2kV.</a:t>
            </a:r>
          </a:p>
          <a:p>
            <a:pPr algn="l"/>
            <a:endParaRPr lang="de-CH" b="1" dirty="0">
              <a:solidFill>
                <a:srgbClr val="002060"/>
              </a:solidFill>
            </a:endParaRPr>
          </a:p>
          <a:p>
            <a:pPr algn="l"/>
            <a:endParaRPr lang="de-CH" b="1" dirty="0">
              <a:solidFill>
                <a:srgbClr val="002060"/>
              </a:solidFill>
            </a:endParaRPr>
          </a:p>
          <a:p>
            <a:pPr marL="400050" indent="-400050" algn="l">
              <a:buAutoNum type="romanUcPeriod" startAt="3"/>
            </a:pPr>
            <a:r>
              <a:rPr lang="de-CH" dirty="0">
                <a:solidFill>
                  <a:srgbClr val="00B0F0"/>
                </a:solidFill>
              </a:rPr>
              <a:t>Plasma </a:t>
            </a:r>
            <a:r>
              <a:rPr lang="de-CH" dirty="0" err="1">
                <a:solidFill>
                  <a:srgbClr val="00B0F0"/>
                </a:solidFill>
              </a:rPr>
              <a:t>electrode</a:t>
            </a:r>
            <a:r>
              <a:rPr lang="de-CH" dirty="0">
                <a:solidFill>
                  <a:srgbClr val="00B0F0"/>
                </a:solidFill>
              </a:rPr>
              <a:t> angle </a:t>
            </a:r>
            <a:r>
              <a:rPr lang="de-CH" dirty="0" err="1">
                <a:solidFill>
                  <a:srgbClr val="00B0F0"/>
                </a:solidFill>
              </a:rPr>
              <a:t>variations</a:t>
            </a:r>
            <a:r>
              <a:rPr lang="de-CH" dirty="0">
                <a:solidFill>
                  <a:srgbClr val="00B0F0"/>
                </a:solidFill>
              </a:rPr>
              <a:t>:</a:t>
            </a:r>
          </a:p>
          <a:p>
            <a:pPr algn="l"/>
            <a:r>
              <a:rPr lang="de-CH" b="1" dirty="0" err="1">
                <a:solidFill>
                  <a:srgbClr val="002060"/>
                </a:solidFill>
              </a:rPr>
              <a:t>Slight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change</a:t>
            </a:r>
            <a:r>
              <a:rPr lang="de-CH" dirty="0">
                <a:solidFill>
                  <a:srgbClr val="002060"/>
                </a:solidFill>
              </a:rPr>
              <a:t> in beam </a:t>
            </a:r>
            <a:r>
              <a:rPr lang="de-CH" dirty="0" err="1">
                <a:solidFill>
                  <a:srgbClr val="002060"/>
                </a:solidFill>
              </a:rPr>
              <a:t>focusing</a:t>
            </a:r>
            <a:r>
              <a:rPr lang="de-CH" dirty="0">
                <a:solidFill>
                  <a:srgbClr val="002060"/>
                </a:solidFill>
              </a:rPr>
              <a:t>, </a:t>
            </a:r>
            <a:r>
              <a:rPr lang="de-CH" dirty="0" err="1">
                <a:solidFill>
                  <a:srgbClr val="002060"/>
                </a:solidFill>
              </a:rPr>
              <a:t>smaller</a:t>
            </a:r>
            <a:r>
              <a:rPr lang="de-CH" dirty="0">
                <a:solidFill>
                  <a:srgbClr val="002060"/>
                </a:solidFill>
              </a:rPr>
              <a:t> angle </a:t>
            </a:r>
            <a:r>
              <a:rPr lang="de-CH" dirty="0" err="1">
                <a:solidFill>
                  <a:srgbClr val="002060"/>
                </a:solidFill>
              </a:rPr>
              <a:t>result</a:t>
            </a:r>
            <a:r>
              <a:rPr lang="de-CH" dirty="0">
                <a:solidFill>
                  <a:srgbClr val="002060"/>
                </a:solidFill>
              </a:rPr>
              <a:t> in </a:t>
            </a:r>
            <a:r>
              <a:rPr lang="de-CH" b="1" dirty="0">
                <a:solidFill>
                  <a:srgbClr val="002060"/>
                </a:solidFill>
              </a:rPr>
              <a:t>larger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emittance</a:t>
            </a:r>
            <a:r>
              <a:rPr lang="de-CH" dirty="0">
                <a:solidFill>
                  <a:srgbClr val="002060"/>
                </a:solidFill>
              </a:rPr>
              <a:t> and </a:t>
            </a:r>
            <a:r>
              <a:rPr lang="de-CH" dirty="0" err="1">
                <a:solidFill>
                  <a:srgbClr val="002060"/>
                </a:solidFill>
              </a:rPr>
              <a:t>E_spread</a:t>
            </a:r>
            <a:r>
              <a:rPr lang="de-CH" dirty="0">
                <a:solidFill>
                  <a:srgbClr val="002060"/>
                </a:solidFill>
              </a:rPr>
              <a:t> due </a:t>
            </a:r>
            <a:r>
              <a:rPr lang="de-CH" dirty="0" err="1">
                <a:solidFill>
                  <a:srgbClr val="002060"/>
                </a:solidFill>
              </a:rPr>
              <a:t>to</a:t>
            </a:r>
            <a:r>
              <a:rPr lang="de-CH" dirty="0">
                <a:solidFill>
                  <a:srgbClr val="002060"/>
                </a:solidFill>
              </a:rPr>
              <a:t> larger </a:t>
            </a:r>
            <a:r>
              <a:rPr lang="de-CH" dirty="0" err="1">
                <a:solidFill>
                  <a:srgbClr val="002060"/>
                </a:solidFill>
              </a:rPr>
              <a:t>field</a:t>
            </a:r>
            <a:r>
              <a:rPr lang="de-CH" dirty="0">
                <a:solidFill>
                  <a:srgbClr val="002060"/>
                </a:solidFill>
              </a:rPr>
              <a:t> </a:t>
            </a:r>
            <a:r>
              <a:rPr lang="de-CH" dirty="0" err="1">
                <a:solidFill>
                  <a:srgbClr val="002060"/>
                </a:solidFill>
              </a:rPr>
              <a:t>penetration</a:t>
            </a:r>
            <a:r>
              <a:rPr lang="de-CH" dirty="0">
                <a:solidFill>
                  <a:srgbClr val="002060"/>
                </a:solidFill>
              </a:rPr>
              <a:t>. </a:t>
            </a:r>
            <a:r>
              <a:rPr lang="de-CH" b="1" dirty="0">
                <a:solidFill>
                  <a:srgbClr val="002060"/>
                </a:solidFill>
              </a:rPr>
              <a:t>Optimal </a:t>
            </a:r>
            <a:r>
              <a:rPr lang="de-CH" b="1" dirty="0" err="1">
                <a:solidFill>
                  <a:srgbClr val="002060"/>
                </a:solidFill>
              </a:rPr>
              <a:t>is</a:t>
            </a:r>
            <a:r>
              <a:rPr lang="de-CH" b="1" dirty="0">
                <a:solidFill>
                  <a:srgbClr val="002060"/>
                </a:solidFill>
              </a:rPr>
              <a:t> </a:t>
            </a:r>
            <a:r>
              <a:rPr lang="de-CH" b="1" dirty="0" err="1">
                <a:solidFill>
                  <a:srgbClr val="002060"/>
                </a:solidFill>
              </a:rPr>
              <a:t>around</a:t>
            </a:r>
            <a:r>
              <a:rPr lang="de-CH" b="1" dirty="0">
                <a:solidFill>
                  <a:srgbClr val="002060"/>
                </a:solidFill>
              </a:rPr>
              <a:t> 60 – 70 </a:t>
            </a:r>
            <a:r>
              <a:rPr lang="de-CH" b="1" dirty="0" err="1">
                <a:solidFill>
                  <a:srgbClr val="002060"/>
                </a:solidFill>
              </a:rPr>
              <a:t>degree</a:t>
            </a:r>
            <a:r>
              <a:rPr lang="de-CH" b="1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066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D1A43-B4E3-698D-5A6C-2D7E1E7C0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design comparison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BE78E4-789B-8F8E-758A-A349995C90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85044" y="6404548"/>
            <a:ext cx="1620837" cy="144016"/>
          </a:xfrm>
        </p:spPr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5CD51-A16D-AEF0-6478-860FE542C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2BAC01-F1F3-C507-DDC3-72E9EB089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06CC76-23D5-9669-E614-9CC2495CC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1916832"/>
            <a:ext cx="4511431" cy="35176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2B4B65-B951-1DA2-A137-DEC5E908B982}"/>
              </a:ext>
            </a:extLst>
          </p:cNvPr>
          <p:cNvSpPr txBox="1"/>
          <p:nvPr/>
        </p:nvSpPr>
        <p:spPr>
          <a:xfrm>
            <a:off x="2135560" y="1342929"/>
            <a:ext cx="2010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ISAC+ISOLDE</a:t>
            </a:r>
            <a:endParaRPr lang="de-CH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BD7F26-7342-4D9C-C406-A4B45FFBF858}"/>
              </a:ext>
            </a:extLst>
          </p:cNvPr>
          <p:cNvSpPr txBox="1"/>
          <p:nvPr/>
        </p:nvSpPr>
        <p:spPr>
          <a:xfrm>
            <a:off x="8181677" y="1231586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ISOLDE</a:t>
            </a:r>
            <a:endParaRPr lang="de-CH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4B9E1E-E56E-9A45-6B72-AC3C36E36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98" y="1883266"/>
            <a:ext cx="4515021" cy="35176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5ADDB33-8F35-BB2F-037D-11537B3CD51B}"/>
              </a:ext>
            </a:extLst>
          </p:cNvPr>
          <p:cNvSpPr txBox="1"/>
          <p:nvPr/>
        </p:nvSpPr>
        <p:spPr>
          <a:xfrm>
            <a:off x="1703512" y="2440782"/>
            <a:ext cx="20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~1% outside 10 eV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03127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F6835-19F4-A4CF-3634-7BDB96C4B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ISAC without lens</a:t>
            </a:r>
            <a:br>
              <a:rPr lang="en-US" dirty="0"/>
            </a:b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design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831809-67BB-4550-D57B-F014CADC3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884288-F250-1397-34B0-DB3F7430B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07E621-F5B4-197A-7128-106A80908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6" name="Picture 5" descr="A blue and purple diagram of a car&#10;&#10;AI-generated content may be incorrect.">
            <a:extLst>
              <a:ext uri="{FF2B5EF4-FFF2-40B4-BE49-F238E27FC236}">
                <a16:creationId xmlns:a16="http://schemas.microsoft.com/office/drawing/2014/main" id="{27DC602B-4A2F-8782-24AE-8A05453F49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151" y="116632"/>
            <a:ext cx="4862308" cy="240684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2C9D289-D6B0-FCFD-B7E9-7AFC9E2DBA6D}"/>
              </a:ext>
            </a:extLst>
          </p:cNvPr>
          <p:cNvCxnSpPr/>
          <p:nvPr/>
        </p:nvCxnSpPr>
        <p:spPr>
          <a:xfrm>
            <a:off x="8472264" y="739552"/>
            <a:ext cx="91440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1E46D8-F40B-5C61-139F-6016343E56AE}"/>
              </a:ext>
            </a:extLst>
          </p:cNvPr>
          <p:cNvCxnSpPr>
            <a:cxnSpLocks/>
          </p:cNvCxnSpPr>
          <p:nvPr/>
        </p:nvCxnSpPr>
        <p:spPr>
          <a:xfrm flipH="1">
            <a:off x="8472264" y="739552"/>
            <a:ext cx="792088" cy="10332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66EC1C2-DBD4-F087-8420-E486329009A0}"/>
              </a:ext>
            </a:extLst>
          </p:cNvPr>
          <p:cNvSpPr txBox="1"/>
          <p:nvPr/>
        </p:nvSpPr>
        <p:spPr>
          <a:xfrm>
            <a:off x="551384" y="1484784"/>
            <a:ext cx="648072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00B0F0"/>
                </a:solidFill>
              </a:rPr>
              <a:t>The point here is the opening of the plasma electrode is as large as the diameter of the ionizer tube (similar to ISAC)!  </a:t>
            </a:r>
            <a:endParaRPr lang="de-CH" sz="2000" dirty="0">
              <a:solidFill>
                <a:srgbClr val="00B0F0"/>
              </a:solidFill>
            </a:endParaRPr>
          </a:p>
        </p:txBody>
      </p:sp>
      <p:pic>
        <p:nvPicPr>
          <p:cNvPr id="16" name="Picture 15" descr="A screenshot of a graph&#10;&#10;AI-generated content may be incorrect.">
            <a:extLst>
              <a:ext uri="{FF2B5EF4-FFF2-40B4-BE49-F238E27FC236}">
                <a16:creationId xmlns:a16="http://schemas.microsoft.com/office/drawing/2014/main" id="{4DE113E2-F33C-C377-B22E-AD5A3B8F2E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9" t="76" r="61291" b="-76"/>
          <a:stretch/>
        </p:blipFill>
        <p:spPr>
          <a:xfrm>
            <a:off x="10416480" y="2661939"/>
            <a:ext cx="1462427" cy="40462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19B0921-63C0-944B-7609-A1F697F75997}"/>
              </a:ext>
            </a:extLst>
          </p:cNvPr>
          <p:cNvSpPr txBox="1"/>
          <p:nvPr/>
        </p:nvSpPr>
        <p:spPr>
          <a:xfrm>
            <a:off x="551384" y="3186990"/>
            <a:ext cx="6336704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</a:rPr>
              <a:t>By increasing distance of G electrode emittance and energy spread becomes smaller (comparable to the 2</a:t>
            </a:r>
            <a:r>
              <a:rPr lang="en-US" baseline="30000" dirty="0">
                <a:solidFill>
                  <a:srgbClr val="002060"/>
                </a:solidFill>
              </a:rPr>
              <a:t>nd</a:t>
            </a:r>
            <a:r>
              <a:rPr lang="en-US" dirty="0">
                <a:solidFill>
                  <a:srgbClr val="002060"/>
                </a:solidFill>
              </a:rPr>
              <a:t> design), while the ion beams is well focused. </a:t>
            </a:r>
            <a:r>
              <a:rPr lang="en-US" b="1" dirty="0">
                <a:solidFill>
                  <a:srgbClr val="002060"/>
                </a:solidFill>
              </a:rPr>
              <a:t>Optimal is 90 mm.</a:t>
            </a:r>
          </a:p>
          <a:p>
            <a:pPr algn="l"/>
            <a:endParaRPr lang="en-US" dirty="0">
              <a:solidFill>
                <a:srgbClr val="002060"/>
              </a:solidFill>
            </a:endParaRPr>
          </a:p>
          <a:p>
            <a:pPr algn="l"/>
            <a:r>
              <a:rPr lang="en-US" dirty="0">
                <a:solidFill>
                  <a:srgbClr val="C00000"/>
                </a:solidFill>
              </a:rPr>
              <a:t>Note: one must consider at larger distances the field penetration and consequently ion transmission may reduce.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19" name="Picture 18" descr="A screenshot of a graph&#10;&#10;AI-generated content may be incorrect.">
            <a:extLst>
              <a:ext uri="{FF2B5EF4-FFF2-40B4-BE49-F238E27FC236}">
                <a16:creationId xmlns:a16="http://schemas.microsoft.com/office/drawing/2014/main" id="{401FB00C-8934-5581-75F0-D264B63C85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348"/>
          <a:stretch/>
        </p:blipFill>
        <p:spPr>
          <a:xfrm>
            <a:off x="7622504" y="2661939"/>
            <a:ext cx="1180911" cy="4046265"/>
          </a:xfrm>
          <a:prstGeom prst="rect">
            <a:avLst/>
          </a:prstGeom>
        </p:spPr>
      </p:pic>
      <p:pic>
        <p:nvPicPr>
          <p:cNvPr id="21" name="Picture 20" descr="A screenshot of a graph&#10;&#10;AI-generated content may be incorrect.">
            <a:extLst>
              <a:ext uri="{FF2B5EF4-FFF2-40B4-BE49-F238E27FC236}">
                <a16:creationId xmlns:a16="http://schemas.microsoft.com/office/drawing/2014/main" id="{68700DF3-3A25-ACBD-4791-30442C439CD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027"/>
          <a:stretch/>
        </p:blipFill>
        <p:spPr>
          <a:xfrm>
            <a:off x="8974105" y="2700173"/>
            <a:ext cx="1298657" cy="392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28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2EE61-EDB0-9C5A-DD87-F08618D42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669" y="493574"/>
            <a:ext cx="8964613" cy="810444"/>
          </a:xfrm>
        </p:spPr>
        <p:txBody>
          <a:bodyPr/>
          <a:lstStyle/>
          <a:p>
            <a:r>
              <a:rPr lang="en-US" dirty="0"/>
              <a:t>ALL in ALL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1224E4-6F0B-72FF-2479-B86DC9F8E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C5162A-346C-3090-7724-815D1DBE8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427594-01F0-7082-18AB-4DBB37036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7C4C48-2325-E89B-E97A-97815B124683}"/>
              </a:ext>
            </a:extLst>
          </p:cNvPr>
          <p:cNvSpPr txBox="1"/>
          <p:nvPr/>
        </p:nvSpPr>
        <p:spPr>
          <a:xfrm>
            <a:off x="551384" y="1628800"/>
            <a:ext cx="993710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2000" dirty="0">
              <a:solidFill>
                <a:srgbClr val="002060"/>
              </a:solidFill>
            </a:endParaRPr>
          </a:p>
          <a:p>
            <a:pPr algn="l"/>
            <a:r>
              <a:rPr lang="en-US" sz="2000" dirty="0">
                <a:solidFill>
                  <a:srgbClr val="002060"/>
                </a:solidFill>
              </a:rPr>
              <a:t>Depending on the mechanical design challenges, compromises will be made, and the best option will be chosen for TATTOOS!</a:t>
            </a:r>
          </a:p>
          <a:p>
            <a:pPr algn="l"/>
            <a:endParaRPr lang="en-US" sz="2000" dirty="0">
              <a:solidFill>
                <a:srgbClr val="002060"/>
              </a:solidFill>
            </a:endParaRPr>
          </a:p>
          <a:p>
            <a:pPr algn="l"/>
            <a:r>
              <a:rPr lang="en-US" sz="2000" dirty="0">
                <a:solidFill>
                  <a:srgbClr val="002060"/>
                </a:solidFill>
              </a:rPr>
              <a:t>Offline tests, complement the simulation studies.</a:t>
            </a:r>
          </a:p>
          <a:p>
            <a:pPr algn="l"/>
            <a:endParaRPr lang="en-US" sz="2000" dirty="0">
              <a:solidFill>
                <a:srgbClr val="002060"/>
              </a:solidFill>
            </a:endParaRPr>
          </a:p>
          <a:p>
            <a:pPr algn="l"/>
            <a:endParaRPr lang="en-US" sz="2000" dirty="0">
              <a:solidFill>
                <a:srgbClr val="002060"/>
              </a:solidFill>
            </a:endParaRPr>
          </a:p>
          <a:p>
            <a:pPr algn="l"/>
            <a:endParaRPr lang="de-CH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810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0ECD8-9417-5A83-2103-32DF1DEBA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494" y="370988"/>
            <a:ext cx="8964613" cy="810444"/>
          </a:xfrm>
        </p:spPr>
        <p:txBody>
          <a:bodyPr/>
          <a:lstStyle/>
          <a:p>
            <a:r>
              <a:rPr lang="en-US" dirty="0"/>
              <a:t>Main Content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43A85D-3A43-88ED-278E-1C36B3566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DCB0-1594-6A71-1C61-681BB6F82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40F585-7BB6-E548-EDB1-5531A742B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7FF415-D3FE-89E2-ACD2-1EDFB3693747}"/>
              </a:ext>
            </a:extLst>
          </p:cNvPr>
          <p:cNvSpPr txBox="1"/>
          <p:nvPr/>
        </p:nvSpPr>
        <p:spPr>
          <a:xfrm>
            <a:off x="566763" y="1570985"/>
            <a:ext cx="10081120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Objective: </a:t>
            </a:r>
          </a:p>
          <a:p>
            <a:pPr marL="514350" indent="-514350" algn="l">
              <a:buFont typeface="+mj-lt"/>
              <a:buAutoNum type="romanUcPeriod"/>
            </a:pPr>
            <a:endParaRPr lang="en-US" sz="2000" dirty="0"/>
          </a:p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Beam parameters: Emittance, Energy spread, Beam focusing (COMSOL Simulations)</a:t>
            </a:r>
          </a:p>
          <a:p>
            <a:pPr marL="514350" indent="-514350" algn="l">
              <a:buFont typeface="+mj-lt"/>
              <a:buAutoNum type="romanUcPeriod"/>
            </a:pPr>
            <a:endParaRPr lang="en-US" sz="2000" dirty="0"/>
          </a:p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 Previous studies: TRIUMF, ISOLDE</a:t>
            </a:r>
          </a:p>
          <a:p>
            <a:pPr marL="514350" indent="-514350" algn="l">
              <a:buFont typeface="+mj-lt"/>
              <a:buAutoNum type="romanUcPeriod"/>
            </a:pPr>
            <a:endParaRPr lang="en-US" sz="2000" dirty="0"/>
          </a:p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Different electrodes/configurations and their impact on beam parameters</a:t>
            </a:r>
            <a:endParaRPr lang="de-CH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B52465-6ED7-50CC-E2C9-12C87ACAC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0" y="3934646"/>
            <a:ext cx="3335017" cy="28231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090C50-46FF-643E-7176-05CD1D86C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7148" y="3934646"/>
            <a:ext cx="3563834" cy="26411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88C6B4-D463-FEC8-E14D-C632A23058A6}"/>
              </a:ext>
            </a:extLst>
          </p:cNvPr>
          <p:cNvSpPr txBox="1"/>
          <p:nvPr/>
        </p:nvSpPr>
        <p:spPr>
          <a:xfrm>
            <a:off x="2855640" y="1600189"/>
            <a:ext cx="33843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>
                <a:solidFill>
                  <a:srgbClr val="00B0F0"/>
                </a:solidFill>
              </a:rPr>
              <a:t>S. Warren’s presentation!</a:t>
            </a:r>
            <a:endParaRPr lang="de-CH" sz="2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05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2661E-8650-8A70-D1ED-542026F40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04F64D-2FD5-128E-D31D-3702E3C7A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E723B4-5AB2-F964-0A4A-7F77FFC33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624AC-2186-DF60-EADA-D15757121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C07BCC3-9812-5378-F061-D85D94171F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859" y="1764027"/>
            <a:ext cx="4752528" cy="353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E76C1A-0FFB-3C35-EFAF-DE19202263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070"/>
          <a:stretch/>
        </p:blipFill>
        <p:spPr>
          <a:xfrm>
            <a:off x="6679555" y="2204864"/>
            <a:ext cx="4608586" cy="30575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24306B-C92E-1F4D-0506-6DF94985A23D}"/>
              </a:ext>
            </a:extLst>
          </p:cNvPr>
          <p:cNvSpPr txBox="1"/>
          <p:nvPr/>
        </p:nvSpPr>
        <p:spPr>
          <a:xfrm>
            <a:off x="8795717" y="1764027"/>
            <a:ext cx="10801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Ideal </a:t>
            </a:r>
            <a:endParaRPr lang="de-CH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889E62-49E3-3403-9385-73EACC4A11F3}"/>
              </a:ext>
            </a:extLst>
          </p:cNvPr>
          <p:cNvSpPr txBox="1"/>
          <p:nvPr/>
        </p:nvSpPr>
        <p:spPr>
          <a:xfrm flipH="1">
            <a:off x="5087888" y="5799229"/>
            <a:ext cx="25922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70C0"/>
                </a:solidFill>
              </a:rPr>
              <a:t>Graphs from S. Warren’s calculations</a:t>
            </a:r>
            <a:endParaRPr lang="de-CH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698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142A0-19E6-D0C9-28BE-4618CC9A1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ISAC extraction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9DD2B6-B39D-22E8-1E08-5506F9D29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C238F5-F53E-3791-324D-706CA1DDD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3FCEA-FC9D-45DC-8865-F41757312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61D4A5-4552-931F-0B6F-C5A7BDB19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3786" y="117267"/>
            <a:ext cx="1510002" cy="11325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6FB65A-555E-5380-6CD0-D5F98AEEC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117267"/>
            <a:ext cx="1510003" cy="11325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C9FAAD-E383-8590-DCFC-4FA5AF7A1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8890" y="117267"/>
            <a:ext cx="1510003" cy="11325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C5AA27-7E71-04DA-07D9-2EF1528F1EF0}"/>
              </a:ext>
            </a:extLst>
          </p:cNvPr>
          <p:cNvSpPr txBox="1"/>
          <p:nvPr/>
        </p:nvSpPr>
        <p:spPr>
          <a:xfrm>
            <a:off x="5033010" y="1410798"/>
            <a:ext cx="151000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Ion source</a:t>
            </a:r>
            <a:endParaRPr lang="de-CH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164685-71D4-6C5D-6FE2-28D6A0B62D93}"/>
              </a:ext>
            </a:extLst>
          </p:cNvPr>
          <p:cNvSpPr txBox="1"/>
          <p:nvPr/>
        </p:nvSpPr>
        <p:spPr>
          <a:xfrm>
            <a:off x="6816080" y="1354303"/>
            <a:ext cx="15100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Plasma electrode</a:t>
            </a:r>
            <a:endParaRPr lang="de-CH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B1E6B9-15F8-E9C0-852B-8FF13C82AE4A}"/>
              </a:ext>
            </a:extLst>
          </p:cNvPr>
          <p:cNvSpPr txBox="1"/>
          <p:nvPr/>
        </p:nvSpPr>
        <p:spPr>
          <a:xfrm>
            <a:off x="8472264" y="1340338"/>
            <a:ext cx="15100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Extraction electrode (lens)</a:t>
            </a:r>
            <a:endParaRPr lang="de-CH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D2894B-6665-A48F-46F3-0951871F1EA0}"/>
              </a:ext>
            </a:extLst>
          </p:cNvPr>
          <p:cNvSpPr txBox="1"/>
          <p:nvPr/>
        </p:nvSpPr>
        <p:spPr>
          <a:xfrm>
            <a:off x="481526" y="1034390"/>
            <a:ext cx="3491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F. Maldonado (</a:t>
            </a:r>
            <a:r>
              <a:rPr lang="en-US" sz="1600" dirty="0" err="1"/>
              <a:t>MS.c</a:t>
            </a:r>
            <a:r>
              <a:rPr lang="en-US" sz="1600" dirty="0"/>
              <a:t> thesis at TRIUMF)</a:t>
            </a:r>
            <a:endParaRPr lang="de-CH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70BF5C-0BCE-7ECE-6075-3522F55317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095" y="1867563"/>
            <a:ext cx="5413560" cy="34653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D3D396-6F07-440B-B799-9EED4335AD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6754"/>
          <a:stretch/>
        </p:blipFill>
        <p:spPr>
          <a:xfrm>
            <a:off x="915180" y="5348002"/>
            <a:ext cx="2014390" cy="13370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2CF424-DC23-49A9-880D-BF74B308EDB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411"/>
          <a:stretch/>
        </p:blipFill>
        <p:spPr>
          <a:xfrm>
            <a:off x="3109412" y="5404197"/>
            <a:ext cx="1726395" cy="13527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45D8AAB-0B6D-0A74-5C0E-5218FA2BE091}"/>
              </a:ext>
            </a:extLst>
          </p:cNvPr>
          <p:cNvSpPr txBox="1"/>
          <p:nvPr/>
        </p:nvSpPr>
        <p:spPr>
          <a:xfrm>
            <a:off x="834859" y="1536919"/>
            <a:ext cx="32488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B0F0"/>
                </a:solidFill>
              </a:rPr>
              <a:t>Effect of plasma electrode</a:t>
            </a:r>
            <a:endParaRPr lang="de-CH" b="1" dirty="0">
              <a:solidFill>
                <a:srgbClr val="0070C0"/>
              </a:solidFill>
            </a:endParaRPr>
          </a:p>
        </p:txBody>
      </p:sp>
      <p:pic>
        <p:nvPicPr>
          <p:cNvPr id="18" name="Picture 17" descr="Diagram of a machine with text&#10;&#10;AI-generated content may be incorrect.">
            <a:extLst>
              <a:ext uri="{FF2B5EF4-FFF2-40B4-BE49-F238E27FC236}">
                <a16:creationId xmlns:a16="http://schemas.microsoft.com/office/drawing/2014/main" id="{3A158B30-FFB1-D53D-21BF-8EA54097BD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555" y="2388032"/>
            <a:ext cx="5080702" cy="432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39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 of a machine with text and symbols&#10;&#10;AI-generated content may be incorrect.">
            <a:extLst>
              <a:ext uri="{FF2B5EF4-FFF2-40B4-BE49-F238E27FC236}">
                <a16:creationId xmlns:a16="http://schemas.microsoft.com/office/drawing/2014/main" id="{DBD3D0A1-5F77-B5D9-9C8E-C65D879C9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23" y="404204"/>
            <a:ext cx="5772508" cy="57725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916B0C-C4A0-92A4-8EFE-581B185D9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ISOLDE/ARIEL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B80EE9-CE84-0616-8541-DD213346F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E34077-4AB7-108A-C038-0E1C6D828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735460-1FB0-BBDF-BDB1-39A7160B3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58F26C-89C4-033B-D209-1AF027715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304" y="1250197"/>
            <a:ext cx="3059882" cy="25298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772EEB-CB7E-0F22-8F15-3E1663CAD8AE}"/>
              </a:ext>
            </a:extLst>
          </p:cNvPr>
          <p:cNvSpPr txBox="1"/>
          <p:nvPr/>
        </p:nvSpPr>
        <p:spPr>
          <a:xfrm>
            <a:off x="9155882" y="3895078"/>
            <a:ext cx="27363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Pic from F. Maldonado (TRIUMF) </a:t>
            </a:r>
            <a:endParaRPr lang="de-CH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0F6309-ADC5-47B5-0E79-5918AF0DF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5517" y="763789"/>
            <a:ext cx="2958312" cy="149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747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56FE8-FF0F-1492-D5EA-FC9C77A2C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72" y="227105"/>
            <a:ext cx="2410669" cy="810444"/>
          </a:xfrm>
        </p:spPr>
        <p:txBody>
          <a:bodyPr/>
          <a:lstStyle/>
          <a:p>
            <a:r>
              <a:rPr lang="en-US" dirty="0"/>
              <a:t>ISOLDE</a:t>
            </a:r>
            <a:br>
              <a:rPr lang="en-US" dirty="0"/>
            </a:b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design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65ACC-67BF-780C-0868-4718A3F49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48EF15-0229-6B7C-8179-EE570E18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56291" y="6468353"/>
            <a:ext cx="540806" cy="128999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DCC1C15-8F28-9D3A-1767-88BEA8ED5A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075" y="3384441"/>
            <a:ext cx="1669215" cy="1380059"/>
          </a:xfrm>
          <a:prstGeom prst="rect">
            <a:avLst/>
          </a:prstGeom>
        </p:spPr>
      </p:pic>
      <p:pic>
        <p:nvPicPr>
          <p:cNvPr id="26" name="Picture 25" descr="A graph of a graph showing 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76893862-71F1-333F-9C61-3DB7E9E36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1" y="3327589"/>
            <a:ext cx="2471042" cy="3269763"/>
          </a:xfrm>
          <a:prstGeom prst="rect">
            <a:avLst/>
          </a:prstGeom>
        </p:spPr>
      </p:pic>
      <p:pic>
        <p:nvPicPr>
          <p:cNvPr id="27" name="Picture 26" descr="A graph of a graph showing a rainbow&#10;&#10;Description automatically generated with medium confidence">
            <a:extLst>
              <a:ext uri="{FF2B5EF4-FFF2-40B4-BE49-F238E27FC236}">
                <a16:creationId xmlns:a16="http://schemas.microsoft.com/office/drawing/2014/main" id="{97A7A1F6-6C43-96D3-D52A-5D5C7A3312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872" y="3324390"/>
            <a:ext cx="2471043" cy="3269764"/>
          </a:xfrm>
          <a:prstGeom prst="rect">
            <a:avLst/>
          </a:prstGeom>
        </p:spPr>
      </p:pic>
      <p:pic>
        <p:nvPicPr>
          <p:cNvPr id="28" name="Picture 27" descr="A diagram of a graph&#10;&#10;Description automatically generated">
            <a:extLst>
              <a:ext uri="{FF2B5EF4-FFF2-40B4-BE49-F238E27FC236}">
                <a16:creationId xmlns:a16="http://schemas.microsoft.com/office/drawing/2014/main" id="{E0603F08-88C7-7634-91A3-C8A918BA75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68" y="3324390"/>
            <a:ext cx="2471043" cy="3269764"/>
          </a:xfrm>
          <a:prstGeom prst="rect">
            <a:avLst/>
          </a:prstGeom>
        </p:spPr>
      </p:pic>
      <p:pic>
        <p:nvPicPr>
          <p:cNvPr id="29" name="Picture 28" descr="A graph of a graph showing a rainbow&#10;&#10;Description automatically generated with medium confidence">
            <a:extLst>
              <a:ext uri="{FF2B5EF4-FFF2-40B4-BE49-F238E27FC236}">
                <a16:creationId xmlns:a16="http://schemas.microsoft.com/office/drawing/2014/main" id="{2ABEAA7D-0925-4B81-88E0-2BB995A2E2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113" y="3648818"/>
            <a:ext cx="2215546" cy="2931682"/>
          </a:xfrm>
          <a:prstGeom prst="rect">
            <a:avLst/>
          </a:prstGeom>
        </p:spPr>
      </p:pic>
      <p:pic>
        <p:nvPicPr>
          <p:cNvPr id="30" name="Picture 29" descr="A graph of a graph showing a rainbow&#10;&#10;Description automatically generated with medium confidence">
            <a:extLst>
              <a:ext uri="{FF2B5EF4-FFF2-40B4-BE49-F238E27FC236}">
                <a16:creationId xmlns:a16="http://schemas.microsoft.com/office/drawing/2014/main" id="{34916ADD-9391-1B33-6D50-65EFC3A46E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826" y="3645619"/>
            <a:ext cx="2215546" cy="2931682"/>
          </a:xfrm>
          <a:prstGeom prst="rect">
            <a:avLst/>
          </a:prstGeom>
        </p:spPr>
      </p:pic>
      <p:pic>
        <p:nvPicPr>
          <p:cNvPr id="31" name="Picture 30" descr="A graph of a graph showing a rainbow&#10;&#10;Description automatically generated with medium confidence">
            <a:extLst>
              <a:ext uri="{FF2B5EF4-FFF2-40B4-BE49-F238E27FC236}">
                <a16:creationId xmlns:a16="http://schemas.microsoft.com/office/drawing/2014/main" id="{69F3536E-616E-0A43-D9D0-7960E5C6F6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3927" y="3642420"/>
            <a:ext cx="2215546" cy="2931682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D45982-245F-615C-ECFF-74C947DBB95A}"/>
              </a:ext>
            </a:extLst>
          </p:cNvPr>
          <p:cNvCxnSpPr>
            <a:cxnSpLocks/>
          </p:cNvCxnSpPr>
          <p:nvPr/>
        </p:nvCxnSpPr>
        <p:spPr>
          <a:xfrm>
            <a:off x="6312024" y="750031"/>
            <a:ext cx="0" cy="5670014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2D60096-3BA1-B421-CD04-3C2593B885B9}"/>
              </a:ext>
            </a:extLst>
          </p:cNvPr>
          <p:cNvSpPr txBox="1"/>
          <p:nvPr/>
        </p:nvSpPr>
        <p:spPr>
          <a:xfrm>
            <a:off x="552902" y="3532344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gap: 30 mm</a:t>
            </a:r>
            <a:endParaRPr lang="de-CH" sz="14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FB3C0B-3E63-A903-8596-CF965B640691}"/>
              </a:ext>
            </a:extLst>
          </p:cNvPr>
          <p:cNvSpPr txBox="1"/>
          <p:nvPr/>
        </p:nvSpPr>
        <p:spPr>
          <a:xfrm>
            <a:off x="2460036" y="3539810"/>
            <a:ext cx="1213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gap: 60 mm</a:t>
            </a:r>
            <a:endParaRPr lang="de-CH" sz="1400" b="1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420E4E8-B46E-9BC4-ED61-75725EF0B7F2}"/>
              </a:ext>
            </a:extLst>
          </p:cNvPr>
          <p:cNvSpPr txBox="1"/>
          <p:nvPr/>
        </p:nvSpPr>
        <p:spPr>
          <a:xfrm>
            <a:off x="4394398" y="3539810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gap: 100 mm</a:t>
            </a:r>
            <a:endParaRPr lang="de-CH" sz="1400" b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F48EED3-B758-EE32-7CC5-4A7CFFFEC280}"/>
              </a:ext>
            </a:extLst>
          </p:cNvPr>
          <p:cNvSpPr txBox="1"/>
          <p:nvPr/>
        </p:nvSpPr>
        <p:spPr>
          <a:xfrm>
            <a:off x="6877900" y="3872414"/>
            <a:ext cx="930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gap: 30 mm</a:t>
            </a:r>
            <a:endParaRPr lang="de-CH" sz="1400" b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9AD2EED-095A-3FBC-6AF4-A9E944B56FC9}"/>
              </a:ext>
            </a:extLst>
          </p:cNvPr>
          <p:cNvSpPr txBox="1"/>
          <p:nvPr/>
        </p:nvSpPr>
        <p:spPr>
          <a:xfrm>
            <a:off x="8779537" y="3847970"/>
            <a:ext cx="933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gap: 60 mm</a:t>
            </a:r>
            <a:endParaRPr lang="de-CH" sz="1400" b="1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6BFE8F5-0C38-E532-1236-BC00F8630FFA}"/>
              </a:ext>
            </a:extLst>
          </p:cNvPr>
          <p:cNvSpPr txBox="1"/>
          <p:nvPr/>
        </p:nvSpPr>
        <p:spPr>
          <a:xfrm>
            <a:off x="10640235" y="3872413"/>
            <a:ext cx="999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gap: 100 mm</a:t>
            </a:r>
            <a:endParaRPr lang="de-CH" sz="1400" b="1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0600C9B-15DB-3007-EE14-18441C438C04}"/>
              </a:ext>
            </a:extLst>
          </p:cNvPr>
          <p:cNvSpPr txBox="1"/>
          <p:nvPr/>
        </p:nvSpPr>
        <p:spPr>
          <a:xfrm>
            <a:off x="1291886" y="5034070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</a:t>
            </a:r>
            <a:r>
              <a:rPr lang="en-US" baseline="30000" dirty="0"/>
              <a:t>°</a:t>
            </a:r>
            <a:endParaRPr lang="de-CH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AE6117-4DDF-6119-23C3-76A264F88C25}"/>
              </a:ext>
            </a:extLst>
          </p:cNvPr>
          <p:cNvSpPr txBox="1"/>
          <p:nvPr/>
        </p:nvSpPr>
        <p:spPr>
          <a:xfrm>
            <a:off x="7376134" y="4976541"/>
            <a:ext cx="531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60°</a:t>
            </a:r>
            <a:endParaRPr lang="de-CH" sz="24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963951C4-0C90-868C-3DFC-50D1FBCCD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314" y="320776"/>
            <a:ext cx="3059882" cy="252982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EEFD41B5-3262-BD4E-AB73-E9309A96FF46}"/>
              </a:ext>
            </a:extLst>
          </p:cNvPr>
          <p:cNvSpPr txBox="1"/>
          <p:nvPr/>
        </p:nvSpPr>
        <p:spPr>
          <a:xfrm>
            <a:off x="426296" y="1384900"/>
            <a:ext cx="191915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70C0"/>
                </a:solidFill>
              </a:rPr>
              <a:t>Field penetration inside the ionizer tube  with different outlet angle.</a:t>
            </a:r>
            <a:endParaRPr lang="de-CH" dirty="0">
              <a:solidFill>
                <a:srgbClr val="0070C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1D365C-64B8-F5FF-A1A5-BA1C6B7848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5516" y="763789"/>
            <a:ext cx="3931001" cy="199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021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11409-BAA2-589E-CDF4-172476985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assumptions (COMSOL)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0B63E7-BE88-48F8-6B83-597A5725F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CD2573-3402-7877-664C-922BC6CC8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6C8BE6-F664-8EB2-D5A0-6E54977B5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E98254-2DEE-6FC8-20F2-63C8E852FF03}"/>
              </a:ext>
            </a:extLst>
          </p:cNvPr>
          <p:cNvSpPr txBox="1"/>
          <p:nvPr/>
        </p:nvSpPr>
        <p:spPr>
          <a:xfrm>
            <a:off x="708398" y="1772816"/>
            <a:ext cx="9433048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Two separate particle trajectories has been calculated for laser ionization and surface ionization.</a:t>
            </a:r>
          </a:p>
          <a:p>
            <a:pPr marL="514350" indent="-514350" algn="l">
              <a:buFont typeface="+mj-lt"/>
              <a:buAutoNum type="romanUcPeriod"/>
            </a:pPr>
            <a:endParaRPr lang="en-US" sz="2000" dirty="0"/>
          </a:p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Laser ionization happens only in the ionizer volume  and ions hitting the ionizer wall will disappear and are not included in the computations.</a:t>
            </a:r>
          </a:p>
          <a:p>
            <a:pPr marL="514350" indent="-514350" algn="l">
              <a:buFont typeface="+mj-lt"/>
              <a:buAutoNum type="romanUcPeriod"/>
            </a:pPr>
            <a:endParaRPr lang="en-US" sz="2000" dirty="0"/>
          </a:p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Surface ionization happen only on the surface of the ionizer wall and ions hitting on the wall, reset their energy and bounce back as thermal reemissions.</a:t>
            </a:r>
          </a:p>
          <a:p>
            <a:pPr marL="514350" indent="-514350" algn="l">
              <a:buFont typeface="+mj-lt"/>
              <a:buAutoNum type="romanUcPeriod"/>
            </a:pPr>
            <a:endParaRPr lang="en-US" sz="2000" dirty="0"/>
          </a:p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Ionization efficiency is considered 100%</a:t>
            </a:r>
          </a:p>
          <a:p>
            <a:pPr marL="514350" indent="-514350" algn="l">
              <a:buFont typeface="+mj-lt"/>
              <a:buAutoNum type="romanUcPeriod"/>
            </a:pPr>
            <a:endParaRPr lang="en-US" sz="2000" dirty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2592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DE985-58D5-572D-124C-251E839F9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from 1</a:t>
            </a:r>
            <a:r>
              <a:rPr lang="en-US" baseline="30000" dirty="0"/>
              <a:t>st</a:t>
            </a:r>
            <a:r>
              <a:rPr lang="en-US" dirty="0"/>
              <a:t> design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0BF1A8-F9E8-0DA0-A9C5-E85BE32A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DFE613-66B7-B51E-20F9-31B79D9D0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C03B27-E36B-9A33-5544-FCAF5F3EE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7" name="Picture 6" descr="A graph of a graph showing a rainbow&#10;&#10;Description automatically generated with medium confidence">
            <a:extLst>
              <a:ext uri="{FF2B5EF4-FFF2-40B4-BE49-F238E27FC236}">
                <a16:creationId xmlns:a16="http://schemas.microsoft.com/office/drawing/2014/main" id="{B7E58E37-2769-0434-84A4-405D7423A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66594" y="-320581"/>
            <a:ext cx="2215546" cy="29316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37F528-DAB8-CC14-4CA8-968D170B08E1}"/>
              </a:ext>
            </a:extLst>
          </p:cNvPr>
          <p:cNvSpPr txBox="1"/>
          <p:nvPr/>
        </p:nvSpPr>
        <p:spPr>
          <a:xfrm>
            <a:off x="6960096" y="1268760"/>
            <a:ext cx="933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gap: 60 mm</a:t>
            </a:r>
            <a:endParaRPr lang="de-CH" sz="1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429669-EBB7-F6FD-C600-A0D5617BAF6E}"/>
              </a:ext>
            </a:extLst>
          </p:cNvPr>
          <p:cNvSpPr txBox="1"/>
          <p:nvPr/>
        </p:nvSpPr>
        <p:spPr>
          <a:xfrm>
            <a:off x="543271" y="1020425"/>
            <a:ext cx="1149662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Energy spread is too large in this design</a:t>
            </a:r>
          </a:p>
          <a:p>
            <a:pPr marL="514350" indent="-514350" algn="l">
              <a:buFont typeface="+mj-lt"/>
              <a:buAutoNum type="romanUcPeriod"/>
            </a:pPr>
            <a:endParaRPr lang="en-US" sz="2000" dirty="0"/>
          </a:p>
          <a:p>
            <a:pPr marL="514350" indent="-514350" algn="l">
              <a:buFont typeface="+mj-lt"/>
              <a:buAutoNum type="romanUcPeriod"/>
            </a:pPr>
            <a:r>
              <a:rPr lang="en-US" sz="2000" dirty="0"/>
              <a:t>The outlet angle is important:</a:t>
            </a:r>
            <a:endParaRPr lang="de-C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 </a:t>
            </a:r>
            <a:r>
              <a:rPr lang="de-CH" sz="2000" dirty="0" err="1"/>
              <a:t>changes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field</a:t>
            </a:r>
            <a:r>
              <a:rPr lang="de-CH" sz="2000" dirty="0"/>
              <a:t> </a:t>
            </a:r>
            <a:r>
              <a:rPr lang="de-CH" sz="2000" dirty="0" err="1"/>
              <a:t>inside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ionizer</a:t>
            </a:r>
            <a:endParaRPr lang="de-C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angle </a:t>
            </a:r>
            <a:r>
              <a:rPr lang="de-CH" sz="2000" dirty="0" err="1"/>
              <a:t>helps</a:t>
            </a:r>
            <a:r>
              <a:rPr lang="de-CH" sz="2000" dirty="0"/>
              <a:t> </a:t>
            </a:r>
            <a:r>
              <a:rPr lang="de-CH" sz="2000" dirty="0" err="1"/>
              <a:t>with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focusing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beam </a:t>
            </a:r>
            <a:r>
              <a:rPr lang="de-CH" sz="2000" dirty="0" err="1"/>
              <a:t>while</a:t>
            </a:r>
            <a:r>
              <a:rPr lang="de-CH" sz="2000" dirty="0"/>
              <a:t> </a:t>
            </a:r>
            <a:r>
              <a:rPr lang="de-CH" sz="2000" dirty="0" err="1"/>
              <a:t>reduces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sensitivity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ground</a:t>
            </a:r>
            <a:r>
              <a:rPr lang="de-CH" sz="2000" dirty="0"/>
              <a:t> </a:t>
            </a:r>
            <a:r>
              <a:rPr lang="de-CH" sz="2000" dirty="0" err="1"/>
              <a:t>electrode</a:t>
            </a:r>
            <a:r>
              <a:rPr lang="de-CH" sz="2000" dirty="0"/>
              <a:t>                </a:t>
            </a:r>
            <a:r>
              <a:rPr lang="de-CH" sz="2000" dirty="0" err="1"/>
              <a:t>distance</a:t>
            </a:r>
            <a:r>
              <a:rPr lang="de-CH" sz="2000" dirty="0"/>
              <a:t> </a:t>
            </a:r>
            <a:r>
              <a:rPr lang="de-CH" sz="2000" dirty="0" err="1"/>
              <a:t>with</a:t>
            </a:r>
            <a:r>
              <a:rPr lang="de-CH" sz="2000" dirty="0"/>
              <a:t> </a:t>
            </a:r>
            <a:r>
              <a:rPr lang="de-CH" sz="2000" dirty="0" err="1"/>
              <a:t>respect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ionizer</a:t>
            </a:r>
            <a:r>
              <a:rPr lang="de-CH" sz="2000" dirty="0"/>
              <a:t>  </a:t>
            </a:r>
          </a:p>
          <a:p>
            <a:pPr algn="l"/>
            <a:endParaRPr lang="de-CH" sz="2000" dirty="0"/>
          </a:p>
          <a:p>
            <a:pPr algn="l"/>
            <a:r>
              <a:rPr lang="de-CH" sz="2000" dirty="0"/>
              <a:t>III.      </a:t>
            </a:r>
            <a:r>
              <a:rPr lang="de-CH" sz="2000" dirty="0" err="1"/>
              <a:t>Emittance</a:t>
            </a:r>
            <a:r>
              <a:rPr lang="de-CH" sz="2000" dirty="0"/>
              <a:t> </a:t>
            </a:r>
            <a:r>
              <a:rPr lang="de-CH" sz="2000" dirty="0" err="1"/>
              <a:t>is</a:t>
            </a:r>
            <a:r>
              <a:rPr lang="de-CH" sz="2000" dirty="0"/>
              <a:t> large</a:t>
            </a:r>
            <a:r>
              <a:rPr lang="en-US" sz="2000" dirty="0"/>
              <a:t>   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34429C-CE98-E3C8-E33F-75979C3FC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158" y="3679368"/>
            <a:ext cx="3734124" cy="27203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89C49BB-D534-E5AA-E1A9-6A3E4D4AC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8192" y="3679368"/>
            <a:ext cx="3814140" cy="2900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038325-00BE-268A-E618-FFB880A343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8649" y="3679368"/>
            <a:ext cx="3981248" cy="29003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7EFFC50-65E0-88DC-E135-826DA8E9F7DC}"/>
              </a:ext>
            </a:extLst>
          </p:cNvPr>
          <p:cNvSpPr txBox="1"/>
          <p:nvPr/>
        </p:nvSpPr>
        <p:spPr>
          <a:xfrm>
            <a:off x="4680892" y="3754446"/>
            <a:ext cx="2351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Emittance: </a:t>
            </a:r>
          </a:p>
          <a:p>
            <a:r>
              <a:rPr lang="en-US" dirty="0"/>
              <a:t>6.5 +/- 0.5 mm-</a:t>
            </a:r>
            <a:r>
              <a:rPr lang="en-US" dirty="0" err="1"/>
              <a:t>mrad</a:t>
            </a:r>
            <a:endParaRPr lang="de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17B920-05F0-3E79-6E9C-B4EA42DF10AC}"/>
              </a:ext>
            </a:extLst>
          </p:cNvPr>
          <p:cNvSpPr txBox="1"/>
          <p:nvPr/>
        </p:nvSpPr>
        <p:spPr>
          <a:xfrm>
            <a:off x="782132" y="3747635"/>
            <a:ext cx="2351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Emittance: </a:t>
            </a:r>
          </a:p>
          <a:p>
            <a:r>
              <a:rPr lang="en-US" dirty="0"/>
              <a:t>5.6 +/- 0.3 mm-</a:t>
            </a:r>
            <a:r>
              <a:rPr lang="en-US" dirty="0" err="1"/>
              <a:t>mrad</a:t>
            </a:r>
            <a:endParaRPr lang="de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34CFE6-467E-A2A0-F3D2-E2F9811AFF57}"/>
              </a:ext>
            </a:extLst>
          </p:cNvPr>
          <p:cNvSpPr txBox="1"/>
          <p:nvPr/>
        </p:nvSpPr>
        <p:spPr>
          <a:xfrm>
            <a:off x="8639943" y="3794639"/>
            <a:ext cx="2351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Emittance: </a:t>
            </a:r>
          </a:p>
          <a:p>
            <a:r>
              <a:rPr lang="en-US" dirty="0"/>
              <a:t>6.0 +/- 0.3 mm-</a:t>
            </a:r>
            <a:r>
              <a:rPr lang="en-US" dirty="0" err="1"/>
              <a:t>mrad</a:t>
            </a:r>
            <a:endParaRPr lang="de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34FD45-257C-C37E-B1A2-A13CD08B5A0A}"/>
              </a:ext>
            </a:extLst>
          </p:cNvPr>
          <p:cNvSpPr txBox="1"/>
          <p:nvPr/>
        </p:nvSpPr>
        <p:spPr>
          <a:xfrm>
            <a:off x="1059392" y="4717750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</a:t>
            </a:r>
            <a:endParaRPr lang="de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D63C57-190A-25A9-EC87-F631517E2E5C}"/>
              </a:ext>
            </a:extLst>
          </p:cNvPr>
          <p:cNvSpPr txBox="1"/>
          <p:nvPr/>
        </p:nvSpPr>
        <p:spPr>
          <a:xfrm>
            <a:off x="5015880" y="4715032"/>
            <a:ext cx="882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</a:t>
            </a:r>
            <a:endParaRPr lang="de-CH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B45063-3E10-A4CF-D82D-4C073CA012B9}"/>
              </a:ext>
            </a:extLst>
          </p:cNvPr>
          <p:cNvSpPr txBox="1"/>
          <p:nvPr/>
        </p:nvSpPr>
        <p:spPr>
          <a:xfrm>
            <a:off x="8861322" y="4731364"/>
            <a:ext cx="159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+ Surface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0259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53EF-6368-7093-4EC9-3612A04A4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ISAC + ISOLDE</a:t>
            </a:r>
            <a:br>
              <a:rPr lang="en-US" dirty="0"/>
            </a:b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design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8F8062-208D-B4D1-6333-45C8DF47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03.07.2025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8909A-5584-1FD1-D0BB-0E35A36E8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6DD159-607D-8628-72E5-71DB7209B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6" name="Picture 5" descr="A drawing of a cylinder&#10;&#10;AI-generated content may be incorrect.">
            <a:extLst>
              <a:ext uri="{FF2B5EF4-FFF2-40B4-BE49-F238E27FC236}">
                <a16:creationId xmlns:a16="http://schemas.microsoft.com/office/drawing/2014/main" id="{0022FA63-0332-CC0A-8C46-65E8DCBF11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66" b="21148"/>
          <a:stretch/>
        </p:blipFill>
        <p:spPr>
          <a:xfrm>
            <a:off x="4079776" y="0"/>
            <a:ext cx="5040560" cy="23318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D8099A-0CA2-D2F6-5A55-8FD67A6DE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943969"/>
            <a:ext cx="3935761" cy="28769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4BEF54-2135-15DE-9B6C-AEAC0A7FA0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9321" y="2902013"/>
            <a:ext cx="3935761" cy="28769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178A9F-EFF6-1462-D187-7728274FBD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216" y="2918621"/>
            <a:ext cx="3935758" cy="2876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2577D29-61F1-4B78-A736-3DF3644936E8}"/>
              </a:ext>
            </a:extLst>
          </p:cNvPr>
          <p:cNvSpPr txBox="1"/>
          <p:nvPr/>
        </p:nvSpPr>
        <p:spPr>
          <a:xfrm>
            <a:off x="593654" y="3086236"/>
            <a:ext cx="882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7E3F4E-A5AF-5333-6296-3657A80A7C5F}"/>
              </a:ext>
            </a:extLst>
          </p:cNvPr>
          <p:cNvSpPr txBox="1"/>
          <p:nvPr/>
        </p:nvSpPr>
        <p:spPr>
          <a:xfrm>
            <a:off x="4583832" y="3047655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</a:t>
            </a:r>
            <a:endParaRPr lang="de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74288D-05E6-3DDA-D55C-DC6CF83DB623}"/>
              </a:ext>
            </a:extLst>
          </p:cNvPr>
          <p:cNvSpPr txBox="1"/>
          <p:nvPr/>
        </p:nvSpPr>
        <p:spPr>
          <a:xfrm>
            <a:off x="8594785" y="3100325"/>
            <a:ext cx="957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Laser+surface</a:t>
            </a:r>
            <a:endParaRPr lang="de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022040-BE3C-2FED-C3C9-1BC85B85B642}"/>
              </a:ext>
            </a:extLst>
          </p:cNvPr>
          <p:cNvSpPr txBox="1"/>
          <p:nvPr/>
        </p:nvSpPr>
        <p:spPr>
          <a:xfrm>
            <a:off x="546013" y="2219409"/>
            <a:ext cx="1859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4rms: 4 </a:t>
            </a:r>
            <a:r>
              <a:rPr lang="en-US" dirty="0" err="1"/>
              <a:t>mm.mrad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951107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VO-9722-769_0_PSI+Presentation+Content+Slide+(EN)</Template>
  <TotalTime>0</TotalTime>
  <Words>618</Words>
  <Application>Microsoft Office PowerPoint</Application>
  <PresentationFormat>Widescreen</PresentationFormat>
  <Paragraphs>125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Aptos</vt:lpstr>
      <vt:lpstr>Arial</vt:lpstr>
      <vt:lpstr>Benutzerdefiniertes Design</vt:lpstr>
      <vt:lpstr>Ion extraction studies</vt:lpstr>
      <vt:lpstr>Main Content</vt:lpstr>
      <vt:lpstr>Objective</vt:lpstr>
      <vt:lpstr>ISAC extraction</vt:lpstr>
      <vt:lpstr>ISOLDE/ARIEL</vt:lpstr>
      <vt:lpstr>ISOLDE 1st design</vt:lpstr>
      <vt:lpstr>Simulation assumptions (COMSOL)</vt:lpstr>
      <vt:lpstr>Results from 1st design</vt:lpstr>
      <vt:lpstr>ISAC + ISOLDE 2nd design</vt:lpstr>
      <vt:lpstr>Conclusions from 2nd design</vt:lpstr>
      <vt:lpstr>1st and 2nd design comparison</vt:lpstr>
      <vt:lpstr>ISAC without lens 3rd design</vt:lpstr>
      <vt:lpstr>ALL in ALL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 extraction studies</dc:title>
  <dc:creator>Mostamand Maryam</dc:creator>
  <dc:description>erstellt durch Vorlagenbauer.ch</dc:description>
  <cp:lastModifiedBy>Mostamand Maryam</cp:lastModifiedBy>
  <cp:revision>41</cp:revision>
  <dcterms:created xsi:type="dcterms:W3CDTF">2025-05-19T08:56:17Z</dcterms:created>
  <dcterms:modified xsi:type="dcterms:W3CDTF">2025-07-03T14:17:56Z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