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5"/>
  </p:notesMasterIdLst>
  <p:handoutMasterIdLst>
    <p:handoutMasterId r:id="rId16"/>
  </p:handoutMasterIdLst>
  <p:sldIdLst>
    <p:sldId id="256" r:id="rId5"/>
    <p:sldId id="260" r:id="rId6"/>
    <p:sldId id="259" r:id="rId7"/>
    <p:sldId id="263" r:id="rId8"/>
    <p:sldId id="262" r:id="rId9"/>
    <p:sldId id="265" r:id="rId10"/>
    <p:sldId id="258" r:id="rId11"/>
    <p:sldId id="261" r:id="rId12"/>
    <p:sldId id="264" r:id="rId13"/>
    <p:sldId id="266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93" autoAdjust="0"/>
  </p:normalViewPr>
  <p:slideViewPr>
    <p:cSldViewPr showGuides="1">
      <p:cViewPr varScale="1">
        <p:scale>
          <a:sx n="113" d="100"/>
          <a:sy n="113" d="100"/>
        </p:scale>
        <p:origin x="396" y="10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08.07.2025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08.07.2025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804C9-8FE8-046E-C24F-C8EE78A72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TWLHA Projects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57A57-B240-2537-27B4-B756D1AA5B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Core Team Meeting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4ED59-A424-FF54-DD1C-A33C3ED39D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Thomas Geoffrey Luca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17B315-D9CC-0AF2-8785-51BA70F075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8 </a:t>
            </a:r>
            <a:r>
              <a:rPr lang="de-CH" dirty="0" err="1"/>
              <a:t>July</a:t>
            </a:r>
            <a:r>
              <a:rPr lang="de-CH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3864579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DB36B-7067-7DF1-3153-C3FBCD02B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Please</a:t>
            </a:r>
            <a:r>
              <a:rPr lang="de-CH" dirty="0"/>
              <a:t> </a:t>
            </a:r>
            <a:r>
              <a:rPr lang="de-CH" dirty="0" err="1"/>
              <a:t>inform</a:t>
            </a:r>
            <a:r>
              <a:rPr lang="de-CH" dirty="0"/>
              <a:t> </a:t>
            </a:r>
            <a:r>
              <a:rPr lang="de-CH" dirty="0" err="1"/>
              <a:t>me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required</a:t>
            </a:r>
            <a:r>
              <a:rPr lang="de-CH" dirty="0"/>
              <a:t> </a:t>
            </a:r>
            <a:r>
              <a:rPr lang="de-CH" dirty="0" err="1"/>
              <a:t>activities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HPRF and LLRF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8808DD-842A-1C9F-47E4-F9F919EE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DBF57-3B16-BEDB-F862-9A11A05F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7DF89-9416-D202-7523-228110AB1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C2DE8-DF00-EE13-9A64-311F6DAB6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46150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1A6-3ED7-EE88-B98A-641D12D22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WLHA Core-Team </a:t>
            </a:r>
            <a:r>
              <a:rPr lang="de-CH" dirty="0" err="1"/>
              <a:t>Personnel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E0851-D8F3-F181-03E9-89495AD09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WLHA Head </a:t>
            </a:r>
            <a:r>
              <a:rPr lang="de-CH" b="1" dirty="0" err="1"/>
              <a:t>of</a:t>
            </a:r>
            <a:r>
              <a:rPr lang="de-CH" b="1" dirty="0"/>
              <a:t> Facility</a:t>
            </a:r>
            <a:r>
              <a:rPr lang="de-CH" dirty="0"/>
              <a:t>: Marco Pedrozzi</a:t>
            </a:r>
          </a:p>
          <a:p>
            <a:r>
              <a:rPr lang="de-CH" b="1" dirty="0"/>
              <a:t>RF (Project Leader)</a:t>
            </a:r>
            <a:r>
              <a:rPr lang="de-CH" dirty="0"/>
              <a:t>: Thomas Lucas and Paolo Craievich</a:t>
            </a:r>
          </a:p>
          <a:p>
            <a:r>
              <a:rPr lang="de-CH" b="1" dirty="0" err="1"/>
              <a:t>Mechanical</a:t>
            </a:r>
            <a:r>
              <a:rPr lang="de-CH" b="1" dirty="0"/>
              <a:t> Engineering</a:t>
            </a:r>
            <a:r>
              <a:rPr lang="de-CH" dirty="0"/>
              <a:t>: Mariia Zykova and Reto Fortunati</a:t>
            </a:r>
          </a:p>
          <a:p>
            <a:r>
              <a:rPr lang="de-CH" b="1" dirty="0"/>
              <a:t>High Power RF</a:t>
            </a:r>
            <a:r>
              <a:rPr lang="de-CH" dirty="0"/>
              <a:t>: Roger Kalt and Carl Beard</a:t>
            </a:r>
          </a:p>
          <a:p>
            <a:r>
              <a:rPr lang="de-CH" b="1" dirty="0"/>
              <a:t>Instrumentation</a:t>
            </a:r>
            <a:r>
              <a:rPr lang="de-CH" dirty="0"/>
              <a:t>: Rasmus Ischebeck and Nir </a:t>
            </a:r>
            <a:r>
              <a:rPr lang="de-CH" dirty="0" err="1"/>
              <a:t>Bluvstein</a:t>
            </a:r>
            <a:endParaRPr lang="de-CH" dirty="0"/>
          </a:p>
          <a:p>
            <a:r>
              <a:rPr lang="de-CH" b="1" dirty="0"/>
              <a:t>LLRF</a:t>
            </a:r>
            <a:r>
              <a:rPr lang="de-CH" dirty="0"/>
              <a:t>: Mark Dällenbach and Zheqiao Geng</a:t>
            </a:r>
          </a:p>
          <a:p>
            <a:r>
              <a:rPr lang="de-CH" b="1" dirty="0"/>
              <a:t>Technical Support</a:t>
            </a:r>
            <a:r>
              <a:rPr lang="de-CH" dirty="0"/>
              <a:t>: Michael D’Amico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AAD4D-A88E-8897-40DC-BEE75D324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AE54F-3CCE-9ABC-A04E-366564039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B9D39-05CD-163D-0263-03AC99EF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40718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D2561-D441-BF26-101D-DCCA7E1A9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WLHA: </a:t>
            </a:r>
            <a:r>
              <a:rPr lang="de-CH" dirty="0" err="1"/>
              <a:t>Current</a:t>
            </a:r>
            <a:r>
              <a:rPr lang="de-CH" dirty="0"/>
              <a:t> and 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94E3B-AA1E-B71A-34F8-FBB16E901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0369227" cy="4644616"/>
          </a:xfrm>
        </p:spPr>
        <p:txBody>
          <a:bodyPr/>
          <a:lstStyle/>
          <a:p>
            <a:r>
              <a:rPr lang="de-CH" dirty="0"/>
              <a:t>WLHA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key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success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SwissFEL. Here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test</a:t>
            </a:r>
            <a:r>
              <a:rPr lang="de-CH" dirty="0"/>
              <a:t> </a:t>
            </a:r>
            <a:r>
              <a:rPr lang="de-CH" dirty="0" err="1"/>
              <a:t>concepts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machine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well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understanding</a:t>
            </a:r>
            <a:r>
              <a:rPr lang="de-CH" dirty="0"/>
              <a:t> </a:t>
            </a:r>
            <a:r>
              <a:rPr lang="de-CH" dirty="0" err="1"/>
              <a:t>future</a:t>
            </a:r>
            <a:r>
              <a:rPr lang="de-CH" dirty="0"/>
              <a:t> </a:t>
            </a:r>
            <a:r>
              <a:rPr lang="de-CH" dirty="0" err="1"/>
              <a:t>concepts</a:t>
            </a:r>
            <a:r>
              <a:rPr lang="de-CH" dirty="0"/>
              <a:t>.</a:t>
            </a:r>
          </a:p>
          <a:p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foreseeable</a:t>
            </a:r>
            <a:r>
              <a:rPr lang="de-CH" dirty="0"/>
              <a:t> </a:t>
            </a:r>
            <a:r>
              <a:rPr lang="de-CH" dirty="0" err="1"/>
              <a:t>future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will </a:t>
            </a:r>
            <a:r>
              <a:rPr lang="de-CH" dirty="0" err="1"/>
              <a:t>conduct</a:t>
            </a:r>
            <a:r>
              <a:rPr lang="de-CH" dirty="0"/>
              <a:t> a </a:t>
            </a:r>
            <a:r>
              <a:rPr lang="de-CH" dirty="0" err="1"/>
              <a:t>few</a:t>
            </a:r>
            <a:r>
              <a:rPr lang="de-CH" dirty="0"/>
              <a:t> </a:t>
            </a:r>
            <a:r>
              <a:rPr lang="de-CH" dirty="0" err="1"/>
              <a:t>key</a:t>
            </a:r>
            <a:r>
              <a:rPr lang="de-CH" dirty="0"/>
              <a:t> </a:t>
            </a:r>
            <a:r>
              <a:rPr lang="de-CH" dirty="0" err="1"/>
              <a:t>projects</a:t>
            </a:r>
            <a:r>
              <a:rPr lang="de-CH" dirty="0"/>
              <a:t> </a:t>
            </a:r>
            <a:r>
              <a:rPr lang="de-CH" dirty="0" err="1"/>
              <a:t>within</a:t>
            </a:r>
            <a:r>
              <a:rPr lang="de-CH" dirty="0"/>
              <a:t> WLHA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aim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continue</a:t>
            </a:r>
            <a:r>
              <a:rPr lang="de-CH" dirty="0"/>
              <a:t>/</a:t>
            </a:r>
            <a:r>
              <a:rPr lang="de-CH" dirty="0" err="1"/>
              <a:t>improve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performance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SwissFEL.</a:t>
            </a:r>
          </a:p>
          <a:p>
            <a:r>
              <a:rPr lang="de-CH" b="1" dirty="0" err="1"/>
              <a:t>Current</a:t>
            </a:r>
            <a:endParaRPr lang="de-CH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Klystron/</a:t>
            </a:r>
            <a:r>
              <a:rPr lang="de-CH" dirty="0" err="1"/>
              <a:t>modulator</a:t>
            </a:r>
            <a:r>
              <a:rPr lang="de-CH" dirty="0"/>
              <a:t> </a:t>
            </a:r>
            <a:r>
              <a:rPr lang="de-CH" dirty="0" err="1"/>
              <a:t>component</a:t>
            </a:r>
            <a:r>
              <a:rPr lang="de-CH" dirty="0"/>
              <a:t> </a:t>
            </a:r>
            <a:r>
              <a:rPr lang="de-CH" dirty="0" err="1"/>
              <a:t>testing</a:t>
            </a:r>
            <a:r>
              <a:rPr lang="de-CH" dirty="0"/>
              <a:t> (also LLRF </a:t>
            </a:r>
            <a:r>
              <a:rPr lang="de-CH" dirty="0" err="1"/>
              <a:t>Concepts</a:t>
            </a:r>
            <a:r>
              <a:rPr lang="de-CH" dirty="0"/>
              <a:t>): This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key</a:t>
            </a:r>
            <a:r>
              <a:rPr lang="de-CH" dirty="0"/>
              <a:t> </a:t>
            </a:r>
            <a:r>
              <a:rPr lang="de-CH" dirty="0" err="1"/>
              <a:t>task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WLHA.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ensures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(</a:t>
            </a:r>
            <a:r>
              <a:rPr lang="de-CH" dirty="0" err="1"/>
              <a:t>particularly</a:t>
            </a:r>
            <a:r>
              <a:rPr lang="de-CH" dirty="0"/>
              <a:t>) </a:t>
            </a:r>
            <a:r>
              <a:rPr lang="de-CH" dirty="0" err="1"/>
              <a:t>klystrons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available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high power </a:t>
            </a:r>
            <a:r>
              <a:rPr lang="de-CH" dirty="0" err="1"/>
              <a:t>operation</a:t>
            </a:r>
            <a:r>
              <a:rPr lang="de-CH" dirty="0"/>
              <a:t> </a:t>
            </a:r>
            <a:r>
              <a:rPr lang="de-CH" dirty="0" err="1"/>
              <a:t>within</a:t>
            </a:r>
            <a:r>
              <a:rPr lang="de-CH" dirty="0"/>
              <a:t> SwissFEL.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C-band High Power Test Facility: </a:t>
            </a:r>
            <a:r>
              <a:rPr lang="de-CH" dirty="0" err="1"/>
              <a:t>Testing</a:t>
            </a:r>
            <a:r>
              <a:rPr lang="de-CH" dirty="0"/>
              <a:t> RF </a:t>
            </a:r>
            <a:r>
              <a:rPr lang="de-CH" dirty="0" err="1"/>
              <a:t>components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future</a:t>
            </a:r>
            <a:r>
              <a:rPr lang="de-CH" dirty="0"/>
              <a:t> </a:t>
            </a:r>
            <a:r>
              <a:rPr lang="de-CH" dirty="0" err="1"/>
              <a:t>upgrades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SwissFEL.</a:t>
            </a:r>
          </a:p>
          <a:p>
            <a:r>
              <a:rPr lang="de-CH" b="1" dirty="0"/>
              <a:t>Future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S-band Klystron/Modulator Test: Test </a:t>
            </a:r>
            <a:r>
              <a:rPr lang="de-CH" dirty="0" err="1"/>
              <a:t>of</a:t>
            </a:r>
            <a:r>
              <a:rPr lang="de-CH" dirty="0"/>
              <a:t> inhouse </a:t>
            </a:r>
            <a:r>
              <a:rPr lang="de-CH" dirty="0" err="1"/>
              <a:t>built</a:t>
            </a:r>
            <a:r>
              <a:rPr lang="de-CH" dirty="0"/>
              <a:t> </a:t>
            </a:r>
            <a:r>
              <a:rPr lang="de-CH" dirty="0" err="1"/>
              <a:t>modulators</a:t>
            </a:r>
            <a:r>
              <a:rPr lang="de-CH" dirty="0"/>
              <a:t> </a:t>
            </a:r>
            <a:r>
              <a:rPr lang="de-CH" dirty="0" err="1"/>
              <a:t>before</a:t>
            </a:r>
            <a:r>
              <a:rPr lang="de-CH" dirty="0"/>
              <a:t> </a:t>
            </a:r>
            <a:r>
              <a:rPr lang="de-CH" dirty="0" err="1"/>
              <a:t>installation</a:t>
            </a:r>
            <a:r>
              <a:rPr lang="de-CH" dirty="0"/>
              <a:t> </a:t>
            </a:r>
            <a:r>
              <a:rPr lang="de-CH" dirty="0" err="1"/>
              <a:t>into</a:t>
            </a:r>
            <a:r>
              <a:rPr lang="de-CH" dirty="0"/>
              <a:t> SwissFEL.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S-band  High Power Test Facility: </a:t>
            </a:r>
            <a:r>
              <a:rPr lang="de-CH" dirty="0" err="1"/>
              <a:t>Testing</a:t>
            </a:r>
            <a:r>
              <a:rPr lang="de-CH" dirty="0"/>
              <a:t> RF </a:t>
            </a:r>
            <a:r>
              <a:rPr lang="de-CH" dirty="0" err="1"/>
              <a:t>components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future</a:t>
            </a:r>
            <a:r>
              <a:rPr lang="de-CH" dirty="0"/>
              <a:t> </a:t>
            </a:r>
            <a:r>
              <a:rPr lang="de-CH" dirty="0" err="1"/>
              <a:t>upgrades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SwissFEL.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31685-6DE6-BBCB-556E-A8B652AF7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C6457-CF27-38FB-575C-FE19E64C3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425F1-EA79-9001-4F7D-8E597205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27613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A09A3-9BCE-833B-B098-7C8CC10E2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Projects and Meeting </a:t>
            </a:r>
            <a:r>
              <a:rPr lang="de-CH" dirty="0" err="1"/>
              <a:t>relating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WLHA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D01C7-D818-1935-0E2D-6F54836BA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Projects</a:t>
            </a:r>
          </a:p>
          <a:p>
            <a:r>
              <a:rPr lang="de-CH" dirty="0"/>
              <a:t>IFAST 1: </a:t>
            </a:r>
            <a:r>
              <a:rPr lang="de-CH" dirty="0" err="1"/>
              <a:t>Testing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high </a:t>
            </a:r>
            <a:r>
              <a:rPr lang="de-CH" dirty="0" err="1"/>
              <a:t>gradient</a:t>
            </a:r>
            <a:r>
              <a:rPr lang="de-CH" dirty="0"/>
              <a:t> </a:t>
            </a:r>
            <a:r>
              <a:rPr lang="de-CH" dirty="0" err="1"/>
              <a:t>rf</a:t>
            </a:r>
            <a:r>
              <a:rPr lang="de-CH" dirty="0"/>
              <a:t> </a:t>
            </a:r>
            <a:r>
              <a:rPr lang="de-CH" dirty="0" err="1"/>
              <a:t>photoguns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a potential upgrade </a:t>
            </a:r>
            <a:r>
              <a:rPr lang="de-CH" dirty="0" err="1"/>
              <a:t>to</a:t>
            </a:r>
            <a:r>
              <a:rPr lang="de-CH" dirty="0"/>
              <a:t> SwissFEL </a:t>
            </a:r>
          </a:p>
          <a:p>
            <a:r>
              <a:rPr lang="de-CH" dirty="0"/>
              <a:t>CHART 3: </a:t>
            </a:r>
            <a:r>
              <a:rPr lang="de-CH" dirty="0" err="1"/>
              <a:t>Testing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Spare SwissFEL </a:t>
            </a:r>
            <a:r>
              <a:rPr lang="de-CH" dirty="0" err="1"/>
              <a:t>gun</a:t>
            </a:r>
            <a:r>
              <a:rPr lang="de-CH" dirty="0"/>
              <a:t> at high </a:t>
            </a:r>
            <a:r>
              <a:rPr lang="de-CH" dirty="0" err="1"/>
              <a:t>charge</a:t>
            </a:r>
            <a:endParaRPr lang="de-CH" dirty="0"/>
          </a:p>
          <a:p>
            <a:r>
              <a:rPr lang="de-CH" dirty="0"/>
              <a:t>IFAST 2: </a:t>
            </a:r>
            <a:r>
              <a:rPr lang="de-CH" dirty="0" err="1"/>
              <a:t>Testing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concepts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beam </a:t>
            </a:r>
            <a:r>
              <a:rPr lang="de-CH" dirty="0" err="1"/>
              <a:t>brightness</a:t>
            </a:r>
            <a:r>
              <a:rPr lang="de-CH" dirty="0"/>
              <a:t> </a:t>
            </a:r>
            <a:r>
              <a:rPr lang="de-CH" dirty="0" err="1"/>
              <a:t>increase</a:t>
            </a:r>
            <a:r>
              <a:rPr lang="de-CH" dirty="0"/>
              <a:t> and beam </a:t>
            </a:r>
            <a:r>
              <a:rPr lang="de-CH" dirty="0" err="1"/>
              <a:t>diagnostics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low</a:t>
            </a:r>
            <a:r>
              <a:rPr lang="de-CH" dirty="0"/>
              <a:t> </a:t>
            </a:r>
            <a:r>
              <a:rPr lang="de-CH" dirty="0" err="1"/>
              <a:t>energies</a:t>
            </a:r>
            <a:r>
              <a:rPr lang="de-CH" dirty="0"/>
              <a:t>.</a:t>
            </a:r>
          </a:p>
          <a:p>
            <a:endParaRPr lang="de-CH" dirty="0"/>
          </a:p>
          <a:p>
            <a:r>
              <a:rPr lang="de-CH" b="1" dirty="0"/>
              <a:t>Meetings</a:t>
            </a:r>
          </a:p>
          <a:p>
            <a:r>
              <a:rPr lang="de-CH" dirty="0"/>
              <a:t>Core Team Meeting: Monthly. </a:t>
            </a:r>
            <a:r>
              <a:rPr lang="de-CH" dirty="0" err="1"/>
              <a:t>Discuss</a:t>
            </a:r>
            <a:r>
              <a:rPr lang="de-CH" dirty="0"/>
              <a:t> WLHA </a:t>
            </a:r>
            <a:r>
              <a:rPr lang="de-CH" dirty="0" err="1"/>
              <a:t>tasks</a:t>
            </a:r>
            <a:r>
              <a:rPr lang="de-CH" dirty="0"/>
              <a:t>/</a:t>
            </a:r>
            <a:r>
              <a:rPr lang="de-CH" dirty="0" err="1"/>
              <a:t>resources</a:t>
            </a:r>
            <a:r>
              <a:rPr lang="de-CH" dirty="0"/>
              <a:t> and update </a:t>
            </a:r>
            <a:r>
              <a:rPr lang="de-CH" dirty="0" err="1"/>
              <a:t>list</a:t>
            </a:r>
            <a:r>
              <a:rPr lang="de-CH" dirty="0"/>
              <a:t>.</a:t>
            </a:r>
          </a:p>
          <a:p>
            <a:r>
              <a:rPr lang="de-CH" dirty="0"/>
              <a:t>Technical Groups: Every </a:t>
            </a:r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months</a:t>
            </a:r>
            <a:r>
              <a:rPr lang="de-CH" dirty="0"/>
              <a:t>. Update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groups</a:t>
            </a:r>
            <a:r>
              <a:rPr lang="de-CH" dirty="0"/>
              <a:t> on </a:t>
            </a:r>
            <a:r>
              <a:rPr lang="de-CH" dirty="0" err="1"/>
              <a:t>requirements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coming</a:t>
            </a:r>
            <a:r>
              <a:rPr lang="de-CH" dirty="0"/>
              <a:t> </a:t>
            </a:r>
            <a:r>
              <a:rPr lang="de-CH" dirty="0" err="1"/>
              <a:t>months</a:t>
            </a:r>
            <a:r>
              <a:rPr lang="de-CH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A5674-715D-4E2D-6576-C85FC0438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83B3E-89C2-E9E0-E953-739828BCC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2C291-20E4-32DC-168D-A4E8881B4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91468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36F61-E92D-C294-DB07-8526B3835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Achievements and large </a:t>
            </a:r>
            <a:r>
              <a:rPr lang="de-CH" dirty="0" err="1"/>
              <a:t>activities</a:t>
            </a:r>
            <a:r>
              <a:rPr lang="de-CH" dirty="0"/>
              <a:t> </a:t>
            </a:r>
            <a:r>
              <a:rPr lang="de-CH" dirty="0" err="1"/>
              <a:t>over</a:t>
            </a:r>
            <a:r>
              <a:rPr lang="de-CH" dirty="0"/>
              <a:t> </a:t>
            </a:r>
            <a:r>
              <a:rPr lang="de-CH" dirty="0" err="1"/>
              <a:t>past</a:t>
            </a:r>
            <a:r>
              <a:rPr lang="de-CH" dirty="0"/>
              <a:t> 12 </a:t>
            </a:r>
            <a:r>
              <a:rPr lang="de-CH" dirty="0" err="1"/>
              <a:t>Months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51958-6C4E-8FA1-A36D-C0F859956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752603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Completion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high power </a:t>
            </a:r>
            <a:r>
              <a:rPr lang="de-CH" dirty="0" err="1"/>
              <a:t>conditioning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standing-wave</a:t>
            </a:r>
            <a:r>
              <a:rPr lang="de-CH" dirty="0"/>
              <a:t> </a:t>
            </a:r>
            <a:r>
              <a:rPr lang="de-CH" dirty="0" err="1"/>
              <a:t>gun</a:t>
            </a:r>
            <a:r>
              <a:rPr lang="de-CH" dirty="0"/>
              <a:t>.</a:t>
            </a:r>
          </a:p>
          <a:p>
            <a:pPr marL="594900" lvl="1" indent="-342900">
              <a:buFont typeface="Wingdings" panose="05000000000000000000" pitchFamily="2" charset="2"/>
              <a:buChar char="Ø"/>
            </a:pPr>
            <a:r>
              <a:rPr lang="de-CH" dirty="0"/>
              <a:t> </a:t>
            </a:r>
            <a:r>
              <a:rPr lang="de-CH" dirty="0" err="1"/>
              <a:t>Achieved</a:t>
            </a:r>
            <a:r>
              <a:rPr lang="de-CH" dirty="0"/>
              <a:t> 160 MV/m on </a:t>
            </a:r>
            <a:r>
              <a:rPr lang="de-CH" dirty="0" err="1"/>
              <a:t>cathode</a:t>
            </a:r>
            <a:r>
              <a:rPr lang="de-CH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Conditioning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travelling-wave</a:t>
            </a:r>
            <a:r>
              <a:rPr lang="de-CH" dirty="0"/>
              <a:t> </a:t>
            </a:r>
            <a:r>
              <a:rPr lang="de-CH" dirty="0" err="1"/>
              <a:t>rf</a:t>
            </a:r>
            <a:r>
              <a:rPr lang="de-CH" dirty="0"/>
              <a:t> </a:t>
            </a:r>
            <a:r>
              <a:rPr lang="de-CH" dirty="0" err="1"/>
              <a:t>photogun</a:t>
            </a:r>
            <a:endParaRPr lang="de-CH" dirty="0"/>
          </a:p>
          <a:p>
            <a:pPr marL="594900" lvl="1" indent="-342900">
              <a:buFont typeface="Wingdings" panose="05000000000000000000" pitchFamily="2" charset="2"/>
              <a:buChar char="Ø"/>
            </a:pPr>
            <a:r>
              <a:rPr lang="de-CH" dirty="0"/>
              <a:t> </a:t>
            </a:r>
            <a:r>
              <a:rPr lang="de-CH" dirty="0" err="1"/>
              <a:t>Achieved</a:t>
            </a:r>
            <a:r>
              <a:rPr lang="de-CH" dirty="0"/>
              <a:t> 160-180 MV/m on </a:t>
            </a:r>
            <a:r>
              <a:rPr lang="de-CH" dirty="0" err="1"/>
              <a:t>cathode</a:t>
            </a:r>
            <a:r>
              <a:rPr lang="de-CH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Installation </a:t>
            </a:r>
            <a:r>
              <a:rPr lang="de-CH" dirty="0" err="1"/>
              <a:t>of</a:t>
            </a:r>
            <a:r>
              <a:rPr lang="de-CH" dirty="0"/>
              <a:t> High Field Solenoid and Installation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diagnostic</a:t>
            </a:r>
            <a:r>
              <a:rPr lang="de-CH" dirty="0"/>
              <a:t> </a:t>
            </a:r>
            <a:r>
              <a:rPr lang="de-CH" dirty="0" err="1"/>
              <a:t>beamline</a:t>
            </a:r>
            <a:endParaRPr lang="de-CH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Recent</a:t>
            </a:r>
            <a:r>
              <a:rPr lang="de-CH" dirty="0"/>
              <a:t> </a:t>
            </a:r>
            <a:r>
              <a:rPr lang="de-CH" dirty="0" err="1"/>
              <a:t>installation</a:t>
            </a:r>
            <a:r>
              <a:rPr lang="de-CH" dirty="0"/>
              <a:t> </a:t>
            </a:r>
            <a:r>
              <a:rPr lang="de-CH" dirty="0" err="1"/>
              <a:t>preparing</a:t>
            </a:r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27690-0F5B-7F62-112F-6A65ED3F0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61D8B-C0D2-4436-D578-1DB07285B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9E64A-2952-54E8-D8E5-2B3701A04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7" name="Image 29" descr="Immagine che contiene testo, schermata, diagramma, Piano&#10;&#10;Il contenuto generato dall'IA potrebbe non essere corretto.">
            <a:extLst>
              <a:ext uri="{FF2B5EF4-FFF2-40B4-BE49-F238E27FC236}">
                <a16:creationId xmlns:a16="http://schemas.microsoft.com/office/drawing/2014/main" id="{53D9C2E6-804D-784A-11B2-708729607B9F}"/>
              </a:ext>
            </a:extLst>
          </p:cNvPr>
          <p:cNvPicPr>
            <a:picLocks/>
          </p:cNvPicPr>
          <p:nvPr/>
        </p:nvPicPr>
        <p:blipFill rotWithShape="1">
          <a:blip r:embed="rId2" cstate="print"/>
          <a:srcRect l="-24" t="1471" r="61377" b="1101"/>
          <a:stretch/>
        </p:blipFill>
        <p:spPr>
          <a:xfrm>
            <a:off x="5591944" y="1053059"/>
            <a:ext cx="2412250" cy="2624991"/>
          </a:xfrm>
          <a:prstGeom prst="rect">
            <a:avLst/>
          </a:prstGeom>
        </p:spPr>
      </p:pic>
      <p:pic>
        <p:nvPicPr>
          <p:cNvPr id="8" name="Content Placeholder 7" descr="A machine with pipes and tubes&#10;&#10;Description automatically generated with medium confidence">
            <a:extLst>
              <a:ext uri="{FF2B5EF4-FFF2-40B4-BE49-F238E27FC236}">
                <a16:creationId xmlns:a16="http://schemas.microsoft.com/office/drawing/2014/main" id="{CA8701EB-0D8D-3411-57D3-4043A65AC1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1053058"/>
            <a:ext cx="1969332" cy="26249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C415EA-6695-D9CF-A9F0-B2166D413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738456"/>
            <a:ext cx="3572281" cy="266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04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4ADD9-9977-A510-B16E-AD326D261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Current</a:t>
            </a:r>
            <a:r>
              <a:rPr lang="de-CH" dirty="0"/>
              <a:t> Situation: </a:t>
            </a:r>
            <a:r>
              <a:rPr lang="de-CH" dirty="0" err="1"/>
              <a:t>Beamline</a:t>
            </a:r>
            <a:r>
              <a:rPr lang="de-CH" dirty="0"/>
              <a:t> </a:t>
            </a:r>
            <a:r>
              <a:rPr lang="de-CH" dirty="0" err="1"/>
              <a:t>Buildup</a:t>
            </a:r>
            <a:endParaRPr lang="de-CH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18D6480-667E-E5D0-32CD-0E2536ACB7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6231" y="1376363"/>
            <a:ext cx="7919537" cy="46450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6B16E-EC86-AA86-5FEB-6C605640F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C9E93-F6B0-0378-77D1-ED085026B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4F86F-21BC-B384-107A-B00B9B30E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84373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AE26A-D87C-269B-F7B5-91F9671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Timeline WLHA (C-band)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509736C-2BFA-EAA4-BBCD-86AB6B3B85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325" y="1376363"/>
            <a:ext cx="9477349" cy="46450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4039A-B63D-1183-8125-6BB32156D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3D3C5-0D4D-7974-E49B-66AAA65F4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3CCD3-6B1C-CD6B-F02B-EFF3DF81A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26461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35AC8-65A2-DE0A-A27E-D53D9D7CC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List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tasks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C-band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4353FA0-5869-8DF4-2F52-062878D6A8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9102"/>
          <a:stretch/>
        </p:blipFill>
        <p:spPr>
          <a:xfrm>
            <a:off x="983432" y="1412776"/>
            <a:ext cx="4608512" cy="458592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E5F0B-529F-5177-6F02-90167E741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44A44-3C45-A234-F327-F20589744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8B5B0-9BF1-BB8C-B6A1-FF253139E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A0427CED-A207-50D2-E8FD-6A4EF0CE59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591"/>
          <a:stretch/>
        </p:blipFill>
        <p:spPr>
          <a:xfrm>
            <a:off x="5987530" y="1412776"/>
            <a:ext cx="488449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40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7E1B8-593E-FA87-7976-92E542182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Please</a:t>
            </a:r>
            <a:r>
              <a:rPr lang="de-CH" dirty="0"/>
              <a:t> </a:t>
            </a:r>
            <a:r>
              <a:rPr lang="de-CH" dirty="0" err="1"/>
              <a:t>suggest</a:t>
            </a:r>
            <a:r>
              <a:rPr lang="de-CH" dirty="0"/>
              <a:t> </a:t>
            </a:r>
            <a:r>
              <a:rPr lang="de-CH" dirty="0" err="1"/>
              <a:t>tasks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added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5DB5C-96FF-F617-B8F3-17585E2EC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520FD-E647-8478-530A-05A3BC74C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08.07.2025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28820-7739-956A-A62C-0E47D884E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89D82-49BD-074A-9E6D-95B532794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277356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425</Words>
  <Application>Microsoft Office PowerPoint</Application>
  <PresentationFormat>Widescreen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Arial</vt:lpstr>
      <vt:lpstr>Wingdings</vt:lpstr>
      <vt:lpstr>Benutzerdefiniertes Design</vt:lpstr>
      <vt:lpstr>TWLHA Projects</vt:lpstr>
      <vt:lpstr>WLHA Core-Team Personnel</vt:lpstr>
      <vt:lpstr>WLHA: Current and Future Plans</vt:lpstr>
      <vt:lpstr>Projects and Meeting relating to WLHA</vt:lpstr>
      <vt:lpstr>Achievements and large activities over past 12 Months</vt:lpstr>
      <vt:lpstr>Current Situation: Beamline Buildup</vt:lpstr>
      <vt:lpstr>Timeline WLHA (C-band)</vt:lpstr>
      <vt:lpstr>List of tasks for C-band</vt:lpstr>
      <vt:lpstr>Please suggest tasks to be added</vt:lpstr>
      <vt:lpstr>Please inform me of required activities for HPRF and LLRF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TWLHA Projects</dc:title>
  <dc:creator>Lucas Thomas Geoffrey</dc:creator>
  <dc:description>erstellt durch Vorlagenbauer.ch</dc:description>
  <cp:lastModifiedBy>Lucas Thomas Geoffrey</cp:lastModifiedBy>
  <cp:revision>9</cp:revision>
  <dcterms:created xsi:type="dcterms:W3CDTF">2025-07-08T11:41:18Z</dcterms:created>
  <dcterms:modified xsi:type="dcterms:W3CDTF">2025-07-08T19:09:07Z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