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2000"/>
  <p:notesSz cx="6858000" cy="9144000"/>
  <p:embeddedFontLst>
    <p:embeddedFont>
      <p:font typeface="Play"/>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gHt0oelZidOcniqDZDVGsBnYRN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8282589-AD13-4BC9-B7FC-1ED34F282D8C}">
  <a:tblStyle styleId="{78282589-AD13-4BC9-B7FC-1ED34F282D8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lay-regular.fntdata"/><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font" Target="fonts/Play-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3" name="Shape 43"/>
        <p:cNvGrpSpPr/>
        <p:nvPr/>
      </p:nvGrpSpPr>
      <p:grpSpPr>
        <a:xfrm>
          <a:off x="0" y="0"/>
          <a:ext cx="0" cy="0"/>
          <a:chOff x="0" y="0"/>
          <a:chExt cx="0" cy="0"/>
        </a:xfrm>
      </p:grpSpPr>
      <p:sp>
        <p:nvSpPr>
          <p:cNvPr id="44" name="Google Shape;44;p52"/>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52"/>
          <p:cNvSpPr txBox="1"/>
          <p:nvPr>
            <p:ph idx="1" type="body"/>
          </p:nvPr>
        </p:nvSpPr>
        <p:spPr>
          <a:xfrm>
            <a:off x="640080" y="2633400"/>
            <a:ext cx="108907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52"/>
          <p:cNvSpPr txBox="1"/>
          <p:nvPr>
            <p:ph idx="2" type="body"/>
          </p:nvPr>
        </p:nvSpPr>
        <p:spPr>
          <a:xfrm>
            <a:off x="640080" y="4496040"/>
            <a:ext cx="108907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7" name="Shape 47"/>
        <p:cNvGrpSpPr/>
        <p:nvPr/>
      </p:nvGrpSpPr>
      <p:grpSpPr>
        <a:xfrm>
          <a:off x="0" y="0"/>
          <a:ext cx="0" cy="0"/>
          <a:chOff x="0" y="0"/>
          <a:chExt cx="0" cy="0"/>
        </a:xfrm>
      </p:grpSpPr>
      <p:sp>
        <p:nvSpPr>
          <p:cNvPr id="48" name="Google Shape;48;p53"/>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53"/>
          <p:cNvSpPr txBox="1"/>
          <p:nvPr>
            <p:ph idx="1" type="body"/>
          </p:nvPr>
        </p:nvSpPr>
        <p:spPr>
          <a:xfrm>
            <a:off x="64008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53"/>
          <p:cNvSpPr txBox="1"/>
          <p:nvPr>
            <p:ph idx="2" type="body"/>
          </p:nvPr>
        </p:nvSpPr>
        <p:spPr>
          <a:xfrm>
            <a:off x="622044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53"/>
          <p:cNvSpPr txBox="1"/>
          <p:nvPr>
            <p:ph idx="3" type="body"/>
          </p:nvPr>
        </p:nvSpPr>
        <p:spPr>
          <a:xfrm>
            <a:off x="640080" y="449604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53"/>
          <p:cNvSpPr txBox="1"/>
          <p:nvPr>
            <p:ph idx="4" type="body"/>
          </p:nvPr>
        </p:nvSpPr>
        <p:spPr>
          <a:xfrm>
            <a:off x="6220440" y="449604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3" name="Shape 53"/>
        <p:cNvGrpSpPr/>
        <p:nvPr/>
      </p:nvGrpSpPr>
      <p:grpSpPr>
        <a:xfrm>
          <a:off x="0" y="0"/>
          <a:ext cx="0" cy="0"/>
          <a:chOff x="0" y="0"/>
          <a:chExt cx="0" cy="0"/>
        </a:xfrm>
      </p:grpSpPr>
      <p:sp>
        <p:nvSpPr>
          <p:cNvPr id="54" name="Google Shape;54;p54"/>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54"/>
          <p:cNvSpPr txBox="1"/>
          <p:nvPr>
            <p:ph idx="1" type="body"/>
          </p:nvPr>
        </p:nvSpPr>
        <p:spPr>
          <a:xfrm>
            <a:off x="640080" y="263340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54"/>
          <p:cNvSpPr txBox="1"/>
          <p:nvPr>
            <p:ph idx="2" type="body"/>
          </p:nvPr>
        </p:nvSpPr>
        <p:spPr>
          <a:xfrm>
            <a:off x="4322160" y="263340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54"/>
          <p:cNvSpPr txBox="1"/>
          <p:nvPr>
            <p:ph idx="3" type="body"/>
          </p:nvPr>
        </p:nvSpPr>
        <p:spPr>
          <a:xfrm>
            <a:off x="8004240" y="263340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54"/>
          <p:cNvSpPr txBox="1"/>
          <p:nvPr>
            <p:ph idx="4" type="body"/>
          </p:nvPr>
        </p:nvSpPr>
        <p:spPr>
          <a:xfrm>
            <a:off x="640080" y="449604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9" name="Google Shape;59;p54"/>
          <p:cNvSpPr txBox="1"/>
          <p:nvPr>
            <p:ph idx="5" type="body"/>
          </p:nvPr>
        </p:nvSpPr>
        <p:spPr>
          <a:xfrm>
            <a:off x="4322160" y="449604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0" name="Google Shape;60;p54"/>
          <p:cNvSpPr txBox="1"/>
          <p:nvPr>
            <p:ph idx="6" type="body"/>
          </p:nvPr>
        </p:nvSpPr>
        <p:spPr>
          <a:xfrm>
            <a:off x="8004240" y="4496040"/>
            <a:ext cx="350640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8" name="Shape 68"/>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69" name="Shape 69"/>
        <p:cNvGrpSpPr/>
        <p:nvPr/>
      </p:nvGrpSpPr>
      <p:grpSpPr>
        <a:xfrm>
          <a:off x="0" y="0"/>
          <a:ext cx="0" cy="0"/>
          <a:chOff x="0" y="0"/>
          <a:chExt cx="0" cy="0"/>
        </a:xfrm>
      </p:grpSpPr>
      <p:sp>
        <p:nvSpPr>
          <p:cNvPr id="70" name="Google Shape;70;p33"/>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3"/>
          <p:cNvSpPr txBox="1"/>
          <p:nvPr>
            <p:ph idx="1" type="subTitle"/>
          </p:nvPr>
        </p:nvSpPr>
        <p:spPr>
          <a:xfrm>
            <a:off x="640080" y="2633400"/>
            <a:ext cx="10890720" cy="3565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72" name="Shape 72"/>
        <p:cNvGrpSpPr/>
        <p:nvPr/>
      </p:nvGrpSpPr>
      <p:grpSpPr>
        <a:xfrm>
          <a:off x="0" y="0"/>
          <a:ext cx="0" cy="0"/>
          <a:chOff x="0" y="0"/>
          <a:chExt cx="0" cy="0"/>
        </a:xfrm>
      </p:grpSpPr>
      <p:sp>
        <p:nvSpPr>
          <p:cNvPr id="73" name="Google Shape;73;p34"/>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4"/>
          <p:cNvSpPr txBox="1"/>
          <p:nvPr>
            <p:ph idx="1" type="body"/>
          </p:nvPr>
        </p:nvSpPr>
        <p:spPr>
          <a:xfrm>
            <a:off x="640080" y="2633400"/>
            <a:ext cx="10890720" cy="35658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75" name="Shape 75"/>
        <p:cNvGrpSpPr/>
        <p:nvPr/>
      </p:nvGrpSpPr>
      <p:grpSpPr>
        <a:xfrm>
          <a:off x="0" y="0"/>
          <a:ext cx="0" cy="0"/>
          <a:chOff x="0" y="0"/>
          <a:chExt cx="0" cy="0"/>
        </a:xfrm>
      </p:grpSpPr>
      <p:sp>
        <p:nvSpPr>
          <p:cNvPr id="76" name="Google Shape;76;p35"/>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5"/>
          <p:cNvSpPr txBox="1"/>
          <p:nvPr>
            <p:ph idx="1" type="body"/>
          </p:nvPr>
        </p:nvSpPr>
        <p:spPr>
          <a:xfrm>
            <a:off x="640080" y="2633400"/>
            <a:ext cx="5314320" cy="35658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78" name="Google Shape;78;p35"/>
          <p:cNvSpPr txBox="1"/>
          <p:nvPr>
            <p:ph idx="2" type="body"/>
          </p:nvPr>
        </p:nvSpPr>
        <p:spPr>
          <a:xfrm>
            <a:off x="6220440" y="2633400"/>
            <a:ext cx="5314320" cy="35658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9" name="Shape 79"/>
        <p:cNvGrpSpPr/>
        <p:nvPr/>
      </p:nvGrpSpPr>
      <p:grpSpPr>
        <a:xfrm>
          <a:off x="0" y="0"/>
          <a:ext cx="0" cy="0"/>
          <a:chOff x="0" y="0"/>
          <a:chExt cx="0" cy="0"/>
        </a:xfrm>
      </p:grpSpPr>
      <p:sp>
        <p:nvSpPr>
          <p:cNvPr id="80" name="Google Shape;80;p36"/>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81" name="Shape 81"/>
        <p:cNvGrpSpPr/>
        <p:nvPr/>
      </p:nvGrpSpPr>
      <p:grpSpPr>
        <a:xfrm>
          <a:off x="0" y="0"/>
          <a:ext cx="0" cy="0"/>
          <a:chOff x="0" y="0"/>
          <a:chExt cx="0" cy="0"/>
        </a:xfrm>
      </p:grpSpPr>
      <p:sp>
        <p:nvSpPr>
          <p:cNvPr id="82" name="Google Shape;82;p37"/>
          <p:cNvSpPr txBox="1"/>
          <p:nvPr>
            <p:ph idx="1" type="subTitle"/>
          </p:nvPr>
        </p:nvSpPr>
        <p:spPr>
          <a:xfrm>
            <a:off x="640080" y="1371600"/>
            <a:ext cx="10890720" cy="508608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83" name="Shape 83"/>
        <p:cNvGrpSpPr/>
        <p:nvPr/>
      </p:nvGrpSpPr>
      <p:grpSpPr>
        <a:xfrm>
          <a:off x="0" y="0"/>
          <a:ext cx="0" cy="0"/>
          <a:chOff x="0" y="0"/>
          <a:chExt cx="0" cy="0"/>
        </a:xfrm>
      </p:grpSpPr>
      <p:sp>
        <p:nvSpPr>
          <p:cNvPr id="84" name="Google Shape;84;p38"/>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38"/>
          <p:cNvSpPr txBox="1"/>
          <p:nvPr>
            <p:ph idx="1" type="body"/>
          </p:nvPr>
        </p:nvSpPr>
        <p:spPr>
          <a:xfrm>
            <a:off x="64008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6" name="Google Shape;86;p38"/>
          <p:cNvSpPr txBox="1"/>
          <p:nvPr>
            <p:ph idx="2" type="body"/>
          </p:nvPr>
        </p:nvSpPr>
        <p:spPr>
          <a:xfrm>
            <a:off x="6220440" y="2633400"/>
            <a:ext cx="5314320" cy="35658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7" name="Google Shape;87;p38"/>
          <p:cNvSpPr txBox="1"/>
          <p:nvPr>
            <p:ph idx="3" type="body"/>
          </p:nvPr>
        </p:nvSpPr>
        <p:spPr>
          <a:xfrm>
            <a:off x="640080" y="449604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4" name="Shape 14"/>
        <p:cNvGrpSpPr/>
        <p:nvPr/>
      </p:nvGrpSpPr>
      <p:grpSpPr>
        <a:xfrm>
          <a:off x="0" y="0"/>
          <a:ext cx="0" cy="0"/>
          <a:chOff x="0" y="0"/>
          <a:chExt cx="0" cy="0"/>
        </a:xfrm>
      </p:grpSpPr>
      <p:sp>
        <p:nvSpPr>
          <p:cNvPr id="15" name="Google Shape;15;p44"/>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44"/>
          <p:cNvSpPr txBox="1"/>
          <p:nvPr>
            <p:ph idx="1" type="subTitle"/>
          </p:nvPr>
        </p:nvSpPr>
        <p:spPr>
          <a:xfrm>
            <a:off x="640080" y="2633400"/>
            <a:ext cx="10890720" cy="3565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88" name="Shape 88"/>
        <p:cNvGrpSpPr/>
        <p:nvPr/>
      </p:nvGrpSpPr>
      <p:grpSpPr>
        <a:xfrm>
          <a:off x="0" y="0"/>
          <a:ext cx="0" cy="0"/>
          <a:chOff x="0" y="0"/>
          <a:chExt cx="0" cy="0"/>
        </a:xfrm>
      </p:grpSpPr>
      <p:sp>
        <p:nvSpPr>
          <p:cNvPr id="89" name="Google Shape;89;p39"/>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9"/>
          <p:cNvSpPr txBox="1"/>
          <p:nvPr>
            <p:ph idx="1" type="body"/>
          </p:nvPr>
        </p:nvSpPr>
        <p:spPr>
          <a:xfrm>
            <a:off x="640080" y="2633400"/>
            <a:ext cx="5314320" cy="35658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1" name="Google Shape;91;p39"/>
          <p:cNvSpPr txBox="1"/>
          <p:nvPr>
            <p:ph idx="2" type="body"/>
          </p:nvPr>
        </p:nvSpPr>
        <p:spPr>
          <a:xfrm>
            <a:off x="622044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2" name="Google Shape;92;p39"/>
          <p:cNvSpPr txBox="1"/>
          <p:nvPr>
            <p:ph idx="3" type="body"/>
          </p:nvPr>
        </p:nvSpPr>
        <p:spPr>
          <a:xfrm>
            <a:off x="6220440" y="449604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93" name="Shape 93"/>
        <p:cNvGrpSpPr/>
        <p:nvPr/>
      </p:nvGrpSpPr>
      <p:grpSpPr>
        <a:xfrm>
          <a:off x="0" y="0"/>
          <a:ext cx="0" cy="0"/>
          <a:chOff x="0" y="0"/>
          <a:chExt cx="0" cy="0"/>
        </a:xfrm>
      </p:grpSpPr>
      <p:sp>
        <p:nvSpPr>
          <p:cNvPr id="94" name="Google Shape;94;p40"/>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40"/>
          <p:cNvSpPr txBox="1"/>
          <p:nvPr>
            <p:ph idx="1" type="body"/>
          </p:nvPr>
        </p:nvSpPr>
        <p:spPr>
          <a:xfrm>
            <a:off x="64008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6" name="Google Shape;96;p40"/>
          <p:cNvSpPr txBox="1"/>
          <p:nvPr>
            <p:ph idx="2" type="body"/>
          </p:nvPr>
        </p:nvSpPr>
        <p:spPr>
          <a:xfrm>
            <a:off x="622044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7" name="Google Shape;97;p40"/>
          <p:cNvSpPr txBox="1"/>
          <p:nvPr>
            <p:ph idx="3" type="body"/>
          </p:nvPr>
        </p:nvSpPr>
        <p:spPr>
          <a:xfrm>
            <a:off x="640080" y="4496040"/>
            <a:ext cx="108907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98" name="Shape 98"/>
        <p:cNvGrpSpPr/>
        <p:nvPr/>
      </p:nvGrpSpPr>
      <p:grpSpPr>
        <a:xfrm>
          <a:off x="0" y="0"/>
          <a:ext cx="0" cy="0"/>
          <a:chOff x="0" y="0"/>
          <a:chExt cx="0" cy="0"/>
        </a:xfrm>
      </p:grpSpPr>
      <p:sp>
        <p:nvSpPr>
          <p:cNvPr id="99" name="Google Shape;99;p41"/>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41"/>
          <p:cNvSpPr txBox="1"/>
          <p:nvPr>
            <p:ph idx="1" type="body"/>
          </p:nvPr>
        </p:nvSpPr>
        <p:spPr>
          <a:xfrm>
            <a:off x="640080" y="2633400"/>
            <a:ext cx="108907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1" name="Google Shape;101;p41"/>
          <p:cNvSpPr txBox="1"/>
          <p:nvPr>
            <p:ph idx="2" type="body"/>
          </p:nvPr>
        </p:nvSpPr>
        <p:spPr>
          <a:xfrm>
            <a:off x="640080" y="4496040"/>
            <a:ext cx="108907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02" name="Shape 102"/>
        <p:cNvGrpSpPr/>
        <p:nvPr/>
      </p:nvGrpSpPr>
      <p:grpSpPr>
        <a:xfrm>
          <a:off x="0" y="0"/>
          <a:ext cx="0" cy="0"/>
          <a:chOff x="0" y="0"/>
          <a:chExt cx="0" cy="0"/>
        </a:xfrm>
      </p:grpSpPr>
      <p:sp>
        <p:nvSpPr>
          <p:cNvPr id="103" name="Google Shape;103;p42"/>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42"/>
          <p:cNvSpPr txBox="1"/>
          <p:nvPr>
            <p:ph idx="1" type="body"/>
          </p:nvPr>
        </p:nvSpPr>
        <p:spPr>
          <a:xfrm>
            <a:off x="64008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5" name="Google Shape;105;p42"/>
          <p:cNvSpPr txBox="1"/>
          <p:nvPr>
            <p:ph idx="2" type="body"/>
          </p:nvPr>
        </p:nvSpPr>
        <p:spPr>
          <a:xfrm>
            <a:off x="6220440" y="263340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6" name="Google Shape;106;p42"/>
          <p:cNvSpPr txBox="1"/>
          <p:nvPr>
            <p:ph idx="3" type="body"/>
          </p:nvPr>
        </p:nvSpPr>
        <p:spPr>
          <a:xfrm>
            <a:off x="640080" y="449604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7" name="Google Shape;107;p42"/>
          <p:cNvSpPr txBox="1"/>
          <p:nvPr>
            <p:ph idx="4" type="body"/>
          </p:nvPr>
        </p:nvSpPr>
        <p:spPr>
          <a:xfrm>
            <a:off x="6220440" y="4496040"/>
            <a:ext cx="531432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08" name="Shape 108"/>
        <p:cNvGrpSpPr/>
        <p:nvPr/>
      </p:nvGrpSpPr>
      <p:grpSpPr>
        <a:xfrm>
          <a:off x="0" y="0"/>
          <a:ext cx="0" cy="0"/>
          <a:chOff x="0" y="0"/>
          <a:chExt cx="0" cy="0"/>
        </a:xfrm>
      </p:grpSpPr>
      <p:sp>
        <p:nvSpPr>
          <p:cNvPr id="109" name="Google Shape;109;p43"/>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43"/>
          <p:cNvSpPr txBox="1"/>
          <p:nvPr>
            <p:ph idx="1" type="body"/>
          </p:nvPr>
        </p:nvSpPr>
        <p:spPr>
          <a:xfrm>
            <a:off x="640080" y="263340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1" name="Google Shape;111;p43"/>
          <p:cNvSpPr txBox="1"/>
          <p:nvPr>
            <p:ph idx="2" type="body"/>
          </p:nvPr>
        </p:nvSpPr>
        <p:spPr>
          <a:xfrm>
            <a:off x="4322160" y="263340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2" name="Google Shape;112;p43"/>
          <p:cNvSpPr txBox="1"/>
          <p:nvPr>
            <p:ph idx="3" type="body"/>
          </p:nvPr>
        </p:nvSpPr>
        <p:spPr>
          <a:xfrm>
            <a:off x="8004240" y="263340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3" name="Google Shape;113;p43"/>
          <p:cNvSpPr txBox="1"/>
          <p:nvPr>
            <p:ph idx="4" type="body"/>
          </p:nvPr>
        </p:nvSpPr>
        <p:spPr>
          <a:xfrm>
            <a:off x="640080" y="449604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4" name="Google Shape;114;p43"/>
          <p:cNvSpPr txBox="1"/>
          <p:nvPr>
            <p:ph idx="5" type="body"/>
          </p:nvPr>
        </p:nvSpPr>
        <p:spPr>
          <a:xfrm>
            <a:off x="4322160" y="449604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5" name="Google Shape;115;p43"/>
          <p:cNvSpPr txBox="1"/>
          <p:nvPr>
            <p:ph idx="6" type="body"/>
          </p:nvPr>
        </p:nvSpPr>
        <p:spPr>
          <a:xfrm>
            <a:off x="8004240" y="4496040"/>
            <a:ext cx="3506400" cy="1700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7" name="Shape 17"/>
        <p:cNvGrpSpPr/>
        <p:nvPr/>
      </p:nvGrpSpPr>
      <p:grpSpPr>
        <a:xfrm>
          <a:off x="0" y="0"/>
          <a:ext cx="0" cy="0"/>
          <a:chOff x="0" y="0"/>
          <a:chExt cx="0" cy="0"/>
        </a:xfrm>
      </p:grpSpPr>
      <p:sp>
        <p:nvSpPr>
          <p:cNvPr id="18" name="Google Shape;18;p45"/>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5"/>
          <p:cNvSpPr txBox="1"/>
          <p:nvPr>
            <p:ph idx="1" type="body"/>
          </p:nvPr>
        </p:nvSpPr>
        <p:spPr>
          <a:xfrm>
            <a:off x="640080" y="2633400"/>
            <a:ext cx="10890720" cy="356580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20" name="Shape 20"/>
        <p:cNvGrpSpPr/>
        <p:nvPr/>
      </p:nvGrpSpPr>
      <p:grpSpPr>
        <a:xfrm>
          <a:off x="0" y="0"/>
          <a:ext cx="0" cy="0"/>
          <a:chOff x="0" y="0"/>
          <a:chExt cx="0" cy="0"/>
        </a:xfrm>
      </p:grpSpPr>
      <p:sp>
        <p:nvSpPr>
          <p:cNvPr id="21" name="Google Shape;21;p46"/>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46"/>
          <p:cNvSpPr txBox="1"/>
          <p:nvPr>
            <p:ph idx="1" type="body"/>
          </p:nvPr>
        </p:nvSpPr>
        <p:spPr>
          <a:xfrm>
            <a:off x="640080" y="2633400"/>
            <a:ext cx="5314320" cy="356580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3" name="Google Shape;23;p46"/>
          <p:cNvSpPr txBox="1"/>
          <p:nvPr>
            <p:ph idx="2" type="body"/>
          </p:nvPr>
        </p:nvSpPr>
        <p:spPr>
          <a:xfrm>
            <a:off x="6220440" y="2633400"/>
            <a:ext cx="5314320" cy="356580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 name="Shape 24"/>
        <p:cNvGrpSpPr/>
        <p:nvPr/>
      </p:nvGrpSpPr>
      <p:grpSpPr>
        <a:xfrm>
          <a:off x="0" y="0"/>
          <a:ext cx="0" cy="0"/>
          <a:chOff x="0" y="0"/>
          <a:chExt cx="0" cy="0"/>
        </a:xfrm>
      </p:grpSpPr>
      <p:sp>
        <p:nvSpPr>
          <p:cNvPr id="25" name="Google Shape;25;p47"/>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6" name="Shape 26"/>
        <p:cNvGrpSpPr/>
        <p:nvPr/>
      </p:nvGrpSpPr>
      <p:grpSpPr>
        <a:xfrm>
          <a:off x="0" y="0"/>
          <a:ext cx="0" cy="0"/>
          <a:chOff x="0" y="0"/>
          <a:chExt cx="0" cy="0"/>
        </a:xfrm>
      </p:grpSpPr>
      <p:sp>
        <p:nvSpPr>
          <p:cNvPr id="27" name="Google Shape;27;p48"/>
          <p:cNvSpPr txBox="1"/>
          <p:nvPr>
            <p:ph idx="1" type="subTitle"/>
          </p:nvPr>
        </p:nvSpPr>
        <p:spPr>
          <a:xfrm>
            <a:off x="640080" y="1371600"/>
            <a:ext cx="10890720" cy="508608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8" name="Shape 28"/>
        <p:cNvGrpSpPr/>
        <p:nvPr/>
      </p:nvGrpSpPr>
      <p:grpSpPr>
        <a:xfrm>
          <a:off x="0" y="0"/>
          <a:ext cx="0" cy="0"/>
          <a:chOff x="0" y="0"/>
          <a:chExt cx="0" cy="0"/>
        </a:xfrm>
      </p:grpSpPr>
      <p:sp>
        <p:nvSpPr>
          <p:cNvPr id="29" name="Google Shape;29;p49"/>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9"/>
          <p:cNvSpPr txBox="1"/>
          <p:nvPr>
            <p:ph idx="1" type="body"/>
          </p:nvPr>
        </p:nvSpPr>
        <p:spPr>
          <a:xfrm>
            <a:off x="64008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49"/>
          <p:cNvSpPr txBox="1"/>
          <p:nvPr>
            <p:ph idx="2" type="body"/>
          </p:nvPr>
        </p:nvSpPr>
        <p:spPr>
          <a:xfrm>
            <a:off x="6220440" y="2633400"/>
            <a:ext cx="5314320" cy="356580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49"/>
          <p:cNvSpPr txBox="1"/>
          <p:nvPr>
            <p:ph idx="3" type="body"/>
          </p:nvPr>
        </p:nvSpPr>
        <p:spPr>
          <a:xfrm>
            <a:off x="640080" y="449604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3" name="Shape 33"/>
        <p:cNvGrpSpPr/>
        <p:nvPr/>
      </p:nvGrpSpPr>
      <p:grpSpPr>
        <a:xfrm>
          <a:off x="0" y="0"/>
          <a:ext cx="0" cy="0"/>
          <a:chOff x="0" y="0"/>
          <a:chExt cx="0" cy="0"/>
        </a:xfrm>
      </p:grpSpPr>
      <p:sp>
        <p:nvSpPr>
          <p:cNvPr id="34" name="Google Shape;34;p50"/>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0"/>
          <p:cNvSpPr txBox="1"/>
          <p:nvPr>
            <p:ph idx="1" type="body"/>
          </p:nvPr>
        </p:nvSpPr>
        <p:spPr>
          <a:xfrm>
            <a:off x="640080" y="2633400"/>
            <a:ext cx="5314320" cy="356580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50"/>
          <p:cNvSpPr txBox="1"/>
          <p:nvPr>
            <p:ph idx="2" type="body"/>
          </p:nvPr>
        </p:nvSpPr>
        <p:spPr>
          <a:xfrm>
            <a:off x="622044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50"/>
          <p:cNvSpPr txBox="1"/>
          <p:nvPr>
            <p:ph idx="3" type="body"/>
          </p:nvPr>
        </p:nvSpPr>
        <p:spPr>
          <a:xfrm>
            <a:off x="6220440" y="449604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8" name="Shape 38"/>
        <p:cNvGrpSpPr/>
        <p:nvPr/>
      </p:nvGrpSpPr>
      <p:grpSpPr>
        <a:xfrm>
          <a:off x="0" y="0"/>
          <a:ext cx="0" cy="0"/>
          <a:chOff x="0" y="0"/>
          <a:chExt cx="0" cy="0"/>
        </a:xfrm>
      </p:grpSpPr>
      <p:sp>
        <p:nvSpPr>
          <p:cNvPr id="39" name="Google Shape;39;p51"/>
          <p:cNvSpPr txBox="1"/>
          <p:nvPr>
            <p:ph type="title"/>
          </p:nvPr>
        </p:nvSpPr>
        <p:spPr>
          <a:xfrm>
            <a:off x="640080" y="1371600"/>
            <a:ext cx="10890720" cy="109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51"/>
          <p:cNvSpPr txBox="1"/>
          <p:nvPr>
            <p:ph idx="1" type="body"/>
          </p:nvPr>
        </p:nvSpPr>
        <p:spPr>
          <a:xfrm>
            <a:off x="64008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51"/>
          <p:cNvSpPr txBox="1"/>
          <p:nvPr>
            <p:ph idx="2" type="body"/>
          </p:nvPr>
        </p:nvSpPr>
        <p:spPr>
          <a:xfrm>
            <a:off x="6220440" y="2633400"/>
            <a:ext cx="53143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2" name="Google Shape;42;p51"/>
          <p:cNvSpPr txBox="1"/>
          <p:nvPr>
            <p:ph idx="3" type="body"/>
          </p:nvPr>
        </p:nvSpPr>
        <p:spPr>
          <a:xfrm>
            <a:off x="640080" y="4496040"/>
            <a:ext cx="10890720" cy="1700640"/>
          </a:xfrm>
          <a:prstGeom prst="rect">
            <a:avLst/>
          </a:prstGeom>
          <a:noFill/>
          <a:ln>
            <a:noFill/>
          </a:ln>
        </p:spPr>
        <p:txBody>
          <a:bodyPr anchorCtr="0" anchor="b"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1.png"/><Relationship Id="rId2" Type="http://schemas.openxmlformats.org/officeDocument/2006/relationships/image" Target="../media/image63.png"/><Relationship Id="rId3"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7" Type="http://schemas.openxmlformats.org/officeDocument/2006/relationships/theme" Target="../theme/theme3.xml"/><Relationship Id="rId16" Type="http://schemas.openxmlformats.org/officeDocument/2006/relationships/slideLayout" Target="../slideLayouts/slideLayout1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1.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14E6"/>
        </a:solidFill>
      </p:bgPr>
    </p:bg>
    <p:spTree>
      <p:nvGrpSpPr>
        <p:cNvPr id="5" name="Shape 5"/>
        <p:cNvGrpSpPr/>
        <p:nvPr/>
      </p:nvGrpSpPr>
      <p:grpSpPr>
        <a:xfrm>
          <a:off x="0" y="0"/>
          <a:ext cx="0" cy="0"/>
          <a:chOff x="0" y="0"/>
          <a:chExt cx="0" cy="0"/>
        </a:xfrm>
      </p:grpSpPr>
      <p:pic>
        <p:nvPicPr>
          <p:cNvPr id="6" name="Google Shape;6;p29"/>
          <p:cNvPicPr preferRelativeResize="0"/>
          <p:nvPr/>
        </p:nvPicPr>
        <p:blipFill rotWithShape="1">
          <a:blip r:embed="rId1">
            <a:alphaModFix/>
          </a:blip>
          <a:srcRect b="0" l="0" r="0" t="0"/>
          <a:stretch/>
        </p:blipFill>
        <p:spPr>
          <a:xfrm>
            <a:off x="10614960" y="305280"/>
            <a:ext cx="881280" cy="362520"/>
          </a:xfrm>
          <a:prstGeom prst="rect">
            <a:avLst/>
          </a:prstGeom>
          <a:noFill/>
          <a:ln>
            <a:noFill/>
          </a:ln>
        </p:spPr>
      </p:pic>
      <p:pic>
        <p:nvPicPr>
          <p:cNvPr id="7" name="Google Shape;7;p29"/>
          <p:cNvPicPr preferRelativeResize="0"/>
          <p:nvPr/>
        </p:nvPicPr>
        <p:blipFill rotWithShape="1">
          <a:blip r:embed="rId2">
            <a:alphaModFix/>
          </a:blip>
          <a:srcRect b="0" l="0" r="0" t="0"/>
          <a:stretch/>
        </p:blipFill>
        <p:spPr>
          <a:xfrm>
            <a:off x="1440" y="1440"/>
            <a:ext cx="12188880" cy="6854400"/>
          </a:xfrm>
          <a:prstGeom prst="rect">
            <a:avLst/>
          </a:prstGeom>
          <a:noFill/>
          <a:ln>
            <a:noFill/>
          </a:ln>
        </p:spPr>
      </p:pic>
      <p:pic>
        <p:nvPicPr>
          <p:cNvPr id="8" name="Google Shape;8;p29"/>
          <p:cNvPicPr preferRelativeResize="0"/>
          <p:nvPr/>
        </p:nvPicPr>
        <p:blipFill rotWithShape="1">
          <a:blip r:embed="rId3">
            <a:alphaModFix/>
          </a:blip>
          <a:srcRect b="0" l="0" r="0" t="0"/>
          <a:stretch/>
        </p:blipFill>
        <p:spPr>
          <a:xfrm>
            <a:off x="631080" y="358560"/>
            <a:ext cx="1773360" cy="729720"/>
          </a:xfrm>
          <a:prstGeom prst="rect">
            <a:avLst/>
          </a:prstGeom>
          <a:noFill/>
          <a:ln>
            <a:noFill/>
          </a:ln>
        </p:spPr>
      </p:pic>
      <p:sp>
        <p:nvSpPr>
          <p:cNvPr id="9" name="Google Shape;9;p29"/>
          <p:cNvSpPr txBox="1"/>
          <p:nvPr>
            <p:ph type="title"/>
          </p:nvPr>
        </p:nvSpPr>
        <p:spPr>
          <a:xfrm>
            <a:off x="695160" y="1445760"/>
            <a:ext cx="8044920" cy="200772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29"/>
          <p:cNvSpPr txBox="1"/>
          <p:nvPr>
            <p:ph idx="1" type="body"/>
          </p:nvPr>
        </p:nvSpPr>
        <p:spPr>
          <a:xfrm>
            <a:off x="695160" y="5841360"/>
            <a:ext cx="5292360" cy="287640"/>
          </a:xfrm>
          <a:prstGeom prst="rect">
            <a:avLst/>
          </a:prstGeom>
          <a:noFill/>
          <a:ln>
            <a:noFill/>
          </a:ln>
        </p:spPr>
        <p:txBody>
          <a:bodyPr anchorCtr="0" anchor="b"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1" name="Google Shape;11;p29"/>
          <p:cNvSpPr txBox="1"/>
          <p:nvPr>
            <p:ph idx="2" type="body"/>
          </p:nvPr>
        </p:nvSpPr>
        <p:spPr>
          <a:xfrm>
            <a:off x="695160" y="6129360"/>
            <a:ext cx="5292360" cy="2516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pic>
        <p:nvPicPr>
          <p:cNvPr id="12" name="Google Shape;12;p29"/>
          <p:cNvPicPr preferRelativeResize="0"/>
          <p:nvPr/>
        </p:nvPicPr>
        <p:blipFill rotWithShape="1">
          <a:blip r:embed="rId4">
            <a:alphaModFix/>
          </a:blip>
          <a:srcRect b="0" l="28493" r="0" t="0"/>
          <a:stretch/>
        </p:blipFill>
        <p:spPr>
          <a:xfrm>
            <a:off x="2532240" y="536760"/>
            <a:ext cx="2161800" cy="40284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 name="Shape 61"/>
        <p:cNvGrpSpPr/>
        <p:nvPr/>
      </p:nvGrpSpPr>
      <p:grpSpPr>
        <a:xfrm>
          <a:off x="0" y="0"/>
          <a:ext cx="0" cy="0"/>
          <a:chOff x="0" y="0"/>
          <a:chExt cx="0" cy="0"/>
        </a:xfrm>
      </p:grpSpPr>
      <p:sp>
        <p:nvSpPr>
          <p:cNvPr id="62" name="Google Shape;62;p31"/>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63" name="Google Shape;63;p31"/>
          <p:cNvSpPr txBox="1"/>
          <p:nvPr>
            <p:ph type="title"/>
          </p:nvPr>
        </p:nvSpPr>
        <p:spPr>
          <a:xfrm>
            <a:off x="640080" y="1371600"/>
            <a:ext cx="10890720" cy="109692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4" name="Google Shape;64;p31"/>
          <p:cNvSpPr txBox="1"/>
          <p:nvPr>
            <p:ph idx="1" type="body"/>
          </p:nvPr>
        </p:nvSpPr>
        <p:spPr>
          <a:xfrm>
            <a:off x="640080" y="2633400"/>
            <a:ext cx="10890720" cy="3565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65" name="Google Shape;65;p31"/>
          <p:cNvSpPr txBox="1"/>
          <p:nvPr>
            <p:ph idx="10" type="dt"/>
          </p:nvPr>
        </p:nvSpPr>
        <p:spPr>
          <a:xfrm>
            <a:off x="640080" y="6356520"/>
            <a:ext cx="2742840" cy="36468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6" name="Google Shape;66;p31"/>
          <p:cNvSpPr txBox="1"/>
          <p:nvPr>
            <p:ph idx="11" type="ftr"/>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7" name="Google Shape;67;p31"/>
          <p:cNvSpPr txBox="1"/>
          <p:nvPr>
            <p:ph idx="12" type="sldNum"/>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buNone/>
              <a:defRPr b="1" i="0" sz="900" u="none" cap="none" strike="noStrike">
                <a:solidFill>
                  <a:srgbClr val="000000"/>
                </a:solidFill>
                <a:latin typeface="Play"/>
                <a:ea typeface="Play"/>
                <a:cs typeface="Play"/>
                <a:sym typeface="Play"/>
              </a:defRPr>
            </a:lvl1pPr>
            <a:lvl2pPr indent="0" lvl="1" marL="0" marR="0" rtl="0" algn="r">
              <a:lnSpc>
                <a:spcPct val="100000"/>
              </a:lnSpc>
              <a:spcBef>
                <a:spcPts val="0"/>
              </a:spcBef>
              <a:buNone/>
              <a:defRPr b="1" i="0" sz="900" u="none" cap="none" strike="noStrike">
                <a:solidFill>
                  <a:srgbClr val="000000"/>
                </a:solidFill>
                <a:latin typeface="Play"/>
                <a:ea typeface="Play"/>
                <a:cs typeface="Play"/>
                <a:sym typeface="Play"/>
              </a:defRPr>
            </a:lvl2pPr>
            <a:lvl3pPr indent="0" lvl="2" marL="0" marR="0" rtl="0" algn="r">
              <a:lnSpc>
                <a:spcPct val="100000"/>
              </a:lnSpc>
              <a:spcBef>
                <a:spcPts val="0"/>
              </a:spcBef>
              <a:buNone/>
              <a:defRPr b="1" i="0" sz="900" u="none" cap="none" strike="noStrike">
                <a:solidFill>
                  <a:srgbClr val="000000"/>
                </a:solidFill>
                <a:latin typeface="Play"/>
                <a:ea typeface="Play"/>
                <a:cs typeface="Play"/>
                <a:sym typeface="Play"/>
              </a:defRPr>
            </a:lvl3pPr>
            <a:lvl4pPr indent="0" lvl="3" marL="0" marR="0" rtl="0" algn="r">
              <a:lnSpc>
                <a:spcPct val="100000"/>
              </a:lnSpc>
              <a:spcBef>
                <a:spcPts val="0"/>
              </a:spcBef>
              <a:buNone/>
              <a:defRPr b="1" i="0" sz="900" u="none" cap="none" strike="noStrike">
                <a:solidFill>
                  <a:srgbClr val="000000"/>
                </a:solidFill>
                <a:latin typeface="Play"/>
                <a:ea typeface="Play"/>
                <a:cs typeface="Play"/>
                <a:sym typeface="Play"/>
              </a:defRPr>
            </a:lvl4pPr>
            <a:lvl5pPr indent="0" lvl="4" marL="0" marR="0" rtl="0" algn="r">
              <a:lnSpc>
                <a:spcPct val="100000"/>
              </a:lnSpc>
              <a:spcBef>
                <a:spcPts val="0"/>
              </a:spcBef>
              <a:buNone/>
              <a:defRPr b="1" i="0" sz="900" u="none" cap="none" strike="noStrike">
                <a:solidFill>
                  <a:srgbClr val="000000"/>
                </a:solidFill>
                <a:latin typeface="Play"/>
                <a:ea typeface="Play"/>
                <a:cs typeface="Play"/>
                <a:sym typeface="Play"/>
              </a:defRPr>
            </a:lvl5pPr>
            <a:lvl6pPr indent="0" lvl="5" marL="0" marR="0" rtl="0" algn="r">
              <a:lnSpc>
                <a:spcPct val="100000"/>
              </a:lnSpc>
              <a:spcBef>
                <a:spcPts val="0"/>
              </a:spcBef>
              <a:buNone/>
              <a:defRPr b="1" i="0" sz="900" u="none" cap="none" strike="noStrike">
                <a:solidFill>
                  <a:srgbClr val="000000"/>
                </a:solidFill>
                <a:latin typeface="Play"/>
                <a:ea typeface="Play"/>
                <a:cs typeface="Play"/>
                <a:sym typeface="Play"/>
              </a:defRPr>
            </a:lvl6pPr>
            <a:lvl7pPr indent="0" lvl="6" marL="0" marR="0" rtl="0" algn="r">
              <a:lnSpc>
                <a:spcPct val="100000"/>
              </a:lnSpc>
              <a:spcBef>
                <a:spcPts val="0"/>
              </a:spcBef>
              <a:buNone/>
              <a:defRPr b="1" i="0" sz="900" u="none" cap="none" strike="noStrike">
                <a:solidFill>
                  <a:srgbClr val="000000"/>
                </a:solidFill>
                <a:latin typeface="Play"/>
                <a:ea typeface="Play"/>
                <a:cs typeface="Play"/>
                <a:sym typeface="Play"/>
              </a:defRPr>
            </a:lvl7pPr>
            <a:lvl8pPr indent="0" lvl="7" marL="0" marR="0" rtl="0" algn="r">
              <a:lnSpc>
                <a:spcPct val="100000"/>
              </a:lnSpc>
              <a:spcBef>
                <a:spcPts val="0"/>
              </a:spcBef>
              <a:buNone/>
              <a:defRPr b="1" i="0" sz="900" u="none" cap="none" strike="noStrike">
                <a:solidFill>
                  <a:srgbClr val="000000"/>
                </a:solidFill>
                <a:latin typeface="Play"/>
                <a:ea typeface="Play"/>
                <a:cs typeface="Play"/>
                <a:sym typeface="Play"/>
              </a:defRPr>
            </a:lvl8pPr>
            <a:lvl9pPr indent="0" lvl="8" marL="0" marR="0" rtl="0" algn="r">
              <a:lnSpc>
                <a:spcPct val="100000"/>
              </a:lnSpc>
              <a:spcBef>
                <a:spcPts val="0"/>
              </a:spcBef>
              <a:buNone/>
              <a:defRPr b="1" i="0" sz="900" u="none" cap="none" strike="noStrike">
                <a:solidFill>
                  <a:srgbClr val="000000"/>
                </a:solidFill>
                <a:latin typeface="Play"/>
                <a:ea typeface="Play"/>
                <a:cs typeface="Play"/>
                <a:sym typeface="Play"/>
              </a:defRPr>
            </a:lvl9pPr>
          </a:lstStyle>
          <a:p>
            <a:pPr indent="0" lvl="0" marL="0" rtl="0" algn="r">
              <a:spcBef>
                <a:spcPts val="0"/>
              </a:spcBef>
              <a:spcAft>
                <a:spcPts val="0"/>
              </a:spcAft>
              <a:buNone/>
            </a:pPr>
            <a:fld id="{00000000-1234-1234-1234-123412341234}" type="slidenum">
              <a:rPr lang="en-US"/>
              <a:t>‹#›</a:t>
            </a:fld>
            <a:endParaRPr b="0">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27.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26.png"/><Relationship Id="rId4" Type="http://schemas.openxmlformats.org/officeDocument/2006/relationships/image" Target="../media/image31.png"/><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37.png"/><Relationship Id="rId5" Type="http://schemas.openxmlformats.org/officeDocument/2006/relationships/image" Target="../media/image35.png"/><Relationship Id="rId6"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38.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44.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43.png"/><Relationship Id="rId4" Type="http://schemas.openxmlformats.org/officeDocument/2006/relationships/image" Target="../media/image42.png"/><Relationship Id="rId5" Type="http://schemas.openxmlformats.org/officeDocument/2006/relationships/image" Target="../media/image4.png"/></Relationships>
</file>

<file path=ppt/slides/_rels/slide18.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hyperlink" Target="https://arxiv.org/pdf/1706.03762" TargetMode="External"/><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hyperlink" Target="https://github.com/roussel-ryan/gpsr" TargetMode="External"/><Relationship Id="rId4" Type="http://schemas.openxmlformats.org/officeDocument/2006/relationships/hyperlink" Target="https://journals.aps.org/prab/abstract/10.1103/PhysRevSTAB.17.052801" TargetMode="External"/><Relationship Id="rId9" Type="http://schemas.openxmlformats.org/officeDocument/2006/relationships/hyperlink" Target="https://www.sciencedirect.com/science/article/pii/S0168900214000291" TargetMode="External"/><Relationship Id="rId5" Type="http://schemas.openxmlformats.org/officeDocument/2006/relationships/hyperlink" Target="https://www.mdpi.com/2076-3417/9/12/2447" TargetMode="External"/><Relationship Id="rId6" Type="http://schemas.openxmlformats.org/officeDocument/2006/relationships/hyperlink" Target="https://journals.aps.org/prresearch/abstract/10.1103/PhysRevResearch.4.013017" TargetMode="External"/><Relationship Id="rId7" Type="http://schemas.openxmlformats.org/officeDocument/2006/relationships/hyperlink" Target="https://journals.aps.org/prl/abstract/10.1103/PhysRevLett.123.234801" TargetMode="External"/><Relationship Id="rId8" Type="http://schemas.openxmlformats.org/officeDocument/2006/relationships/hyperlink" Target="https://accelconf.web.cern.ch/ipac2023/pdf/THPL153.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1" Type="http://schemas.openxmlformats.org/officeDocument/2006/relationships/image" Target="../media/image56.png"/><Relationship Id="rId10" Type="http://schemas.openxmlformats.org/officeDocument/2006/relationships/image" Target="../media/image54.png"/><Relationship Id="rId13" Type="http://schemas.openxmlformats.org/officeDocument/2006/relationships/image" Target="../media/image55.png"/><Relationship Id="rId12" Type="http://schemas.openxmlformats.org/officeDocument/2006/relationships/image" Target="../media/image61.png"/><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4.png"/><Relationship Id="rId4" Type="http://schemas.openxmlformats.org/officeDocument/2006/relationships/image" Target="../media/image48.png"/><Relationship Id="rId9" Type="http://schemas.openxmlformats.org/officeDocument/2006/relationships/image" Target="../media/image53.png"/><Relationship Id="rId5" Type="http://schemas.openxmlformats.org/officeDocument/2006/relationships/image" Target="../media/image49.png"/><Relationship Id="rId6" Type="http://schemas.openxmlformats.org/officeDocument/2006/relationships/image" Target="../media/image52.png"/><Relationship Id="rId7" Type="http://schemas.openxmlformats.org/officeDocument/2006/relationships/image" Target="../media/image51.png"/><Relationship Id="rId8" Type="http://schemas.openxmlformats.org/officeDocument/2006/relationships/image" Target="../media/image5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57.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4.png"/><Relationship Id="rId4" Type="http://schemas.openxmlformats.org/officeDocument/2006/relationships/image" Target="../media/image59.png"/><Relationship Id="rId5" Type="http://schemas.openxmlformats.org/officeDocument/2006/relationships/image" Target="../media/image6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14.png"/><Relationship Id="rId6"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0.png"/><Relationship Id="rId5" Type="http://schemas.openxmlformats.org/officeDocument/2006/relationships/image" Target="../media/image22.png"/><Relationship Id="rId6" Type="http://schemas.openxmlformats.org/officeDocument/2006/relationships/image" Target="../media/image28.png"/><Relationship Id="rId7" Type="http://schemas.openxmlformats.org/officeDocument/2006/relationships/image" Target="../media/image3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
          <p:cNvSpPr txBox="1"/>
          <p:nvPr/>
        </p:nvSpPr>
        <p:spPr>
          <a:xfrm>
            <a:off x="640080" y="2838600"/>
            <a:ext cx="8044920" cy="200772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None/>
            </a:pPr>
            <a:r>
              <a:rPr b="1" i="0" lang="en-US" sz="4400" u="none" cap="none" strike="noStrike">
                <a:solidFill>
                  <a:srgbClr val="FFFFFF"/>
                </a:solidFill>
                <a:latin typeface="Arial"/>
                <a:ea typeface="Arial"/>
                <a:cs typeface="Arial"/>
                <a:sym typeface="Arial"/>
              </a:rPr>
              <a:t>4D Phase Space Reconstruction based on Neural Networks</a:t>
            </a:r>
            <a:br>
              <a:rPr b="0" i="0" lang="en-US" sz="1800" u="none" cap="none" strike="noStrike"/>
            </a:br>
            <a:r>
              <a:rPr b="1" i="0" lang="en-US" sz="4400" u="none" cap="none" strike="noStrike">
                <a:solidFill>
                  <a:srgbClr val="FFFFFF"/>
                </a:solidFill>
                <a:latin typeface="Arial"/>
                <a:ea typeface="Arial"/>
                <a:cs typeface="Arial"/>
                <a:sym typeface="Arial"/>
              </a:rPr>
              <a:t>and Differentiable Simulations</a:t>
            </a:r>
            <a:endParaRPr b="0" i="0" sz="4400" u="none" cap="none" strike="noStrike">
              <a:solidFill>
                <a:srgbClr val="000000"/>
              </a:solidFill>
              <a:latin typeface="Arial"/>
              <a:ea typeface="Arial"/>
              <a:cs typeface="Arial"/>
              <a:sym typeface="Arial"/>
            </a:endParaRPr>
          </a:p>
        </p:txBody>
      </p:sp>
      <p:sp>
        <p:nvSpPr>
          <p:cNvPr id="121" name="Google Shape;121;p1"/>
          <p:cNvSpPr txBox="1"/>
          <p:nvPr/>
        </p:nvSpPr>
        <p:spPr>
          <a:xfrm>
            <a:off x="695160" y="5841360"/>
            <a:ext cx="5292360" cy="28764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None/>
            </a:pPr>
            <a:r>
              <a:rPr b="0" i="0" lang="en-US" sz="1600" u="none" cap="none" strike="noStrike">
                <a:solidFill>
                  <a:srgbClr val="FFFFFF"/>
                </a:solidFill>
                <a:latin typeface="Arial"/>
                <a:ea typeface="Arial"/>
                <a:cs typeface="Arial"/>
                <a:sym typeface="Arial"/>
              </a:rPr>
              <a:t>Harsh Der</a:t>
            </a:r>
            <a:endParaRPr b="0" i="0" sz="1600" u="none" cap="none" strike="noStrike">
              <a:solidFill>
                <a:srgbClr val="000000"/>
              </a:solidFill>
              <a:latin typeface="Arial"/>
              <a:ea typeface="Arial"/>
              <a:cs typeface="Arial"/>
              <a:sym typeface="Arial"/>
            </a:endParaRPr>
          </a:p>
        </p:txBody>
      </p:sp>
      <p:sp>
        <p:nvSpPr>
          <p:cNvPr id="122" name="Google Shape;122;p1"/>
          <p:cNvSpPr txBox="1"/>
          <p:nvPr/>
        </p:nvSpPr>
        <p:spPr>
          <a:xfrm>
            <a:off x="695160" y="6129360"/>
            <a:ext cx="5292360" cy="25164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rPr b="0" i="0" lang="en-US" sz="1600" u="none" cap="none" strike="noStrike">
                <a:solidFill>
                  <a:srgbClr val="FFFFFF"/>
                </a:solidFill>
                <a:latin typeface="Arial"/>
                <a:ea typeface="Arial"/>
                <a:cs typeface="Arial"/>
                <a:sym typeface="Arial"/>
              </a:rPr>
              <a:t>29 July, 2025</a:t>
            </a:r>
            <a:endParaRPr b="0" i="0" sz="1600" u="none" cap="none" strike="noStrike">
              <a:solidFill>
                <a:srgbClr val="000000"/>
              </a:solidFill>
              <a:latin typeface="Arial"/>
              <a:ea typeface="Arial"/>
              <a:cs typeface="Arial"/>
              <a:sym typeface="Arial"/>
            </a:endParaRPr>
          </a:p>
        </p:txBody>
      </p:sp>
      <p:sp>
        <p:nvSpPr>
          <p:cNvPr id="123" name="Google Shape;123;p1"/>
          <p:cNvSpPr/>
          <p:nvPr/>
        </p:nvSpPr>
        <p:spPr>
          <a:xfrm>
            <a:off x="2538350" y="519550"/>
            <a:ext cx="2271300" cy="489900"/>
          </a:xfrm>
          <a:prstGeom prst="rect">
            <a:avLst/>
          </a:prstGeom>
          <a:solidFill>
            <a:srgbClr val="0014E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4" name="Shape 234"/>
        <p:cNvGrpSpPr/>
        <p:nvPr/>
      </p:nvGrpSpPr>
      <p:grpSpPr>
        <a:xfrm>
          <a:off x="0" y="0"/>
          <a:ext cx="0" cy="0"/>
          <a:chOff x="0" y="0"/>
          <a:chExt cx="0" cy="0"/>
        </a:xfrm>
      </p:grpSpPr>
      <p:sp>
        <p:nvSpPr>
          <p:cNvPr id="235" name="Google Shape;235;p10"/>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0"/>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pic>
        <p:nvPicPr>
          <p:cNvPr id="237" name="Google Shape;237;p10"/>
          <p:cNvPicPr preferRelativeResize="0"/>
          <p:nvPr/>
        </p:nvPicPr>
        <p:blipFill rotWithShape="1">
          <a:blip r:embed="rId3">
            <a:alphaModFix/>
          </a:blip>
          <a:srcRect b="7370" l="1596" r="1041" t="-577"/>
          <a:stretch/>
        </p:blipFill>
        <p:spPr>
          <a:xfrm>
            <a:off x="-98280" y="136440"/>
            <a:ext cx="12458520" cy="6723000"/>
          </a:xfrm>
          <a:prstGeom prst="rect">
            <a:avLst/>
          </a:prstGeom>
          <a:noFill/>
          <a:ln>
            <a:noFill/>
          </a:ln>
        </p:spPr>
      </p:pic>
      <p:sp>
        <p:nvSpPr>
          <p:cNvPr id="238" name="Google Shape;238;p10"/>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239" name="Google Shape;239;p10"/>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
        <p:nvSpPr>
          <p:cNvPr id="240" name="Google Shape;240;p10"/>
          <p:cNvSpPr/>
          <p:nvPr/>
        </p:nvSpPr>
        <p:spPr>
          <a:xfrm>
            <a:off x="613440" y="1152360"/>
            <a:ext cx="4488120" cy="9442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My contribution</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Particle Transformer Network</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Differentiable Simulation</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Loss function and cross correlation</a:t>
            </a:r>
            <a:endParaRPr b="0" i="0" sz="1400" u="none" cap="none" strike="noStrike">
              <a:latin typeface="Arial"/>
              <a:ea typeface="Arial"/>
              <a:cs typeface="Arial"/>
              <a:sym typeface="Arial"/>
            </a:endParaRPr>
          </a:p>
        </p:txBody>
      </p:sp>
      <p:sp>
        <p:nvSpPr>
          <p:cNvPr id="241" name="Google Shape;241;p10"/>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242" name="Google Shape;242;p10"/>
          <p:cNvSpPr/>
          <p:nvPr/>
        </p:nvSpPr>
        <p:spPr>
          <a:xfrm>
            <a:off x="260280" y="3642840"/>
            <a:ext cx="1988280" cy="1152000"/>
          </a:xfrm>
          <a:prstGeom prst="rect">
            <a:avLst/>
          </a:prstGeom>
          <a:noFill/>
          <a:ln cap="flat" cmpd="sng" w="28425">
            <a:solidFill>
              <a:srgbClr val="FF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6" name="Shape 246"/>
        <p:cNvGrpSpPr/>
        <p:nvPr/>
      </p:nvGrpSpPr>
      <p:grpSpPr>
        <a:xfrm>
          <a:off x="0" y="0"/>
          <a:ext cx="0" cy="0"/>
          <a:chOff x="0" y="0"/>
          <a:chExt cx="0" cy="0"/>
        </a:xfrm>
      </p:grpSpPr>
      <p:sp>
        <p:nvSpPr>
          <p:cNvPr id="247" name="Google Shape;247;p11"/>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248" name="Google Shape;248;p11"/>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11"/>
          <p:cNvSpPr/>
          <p:nvPr/>
        </p:nvSpPr>
        <p:spPr>
          <a:xfrm>
            <a:off x="5821560" y="5662440"/>
            <a:ext cx="548280" cy="360"/>
          </a:xfrm>
          <a:custGeom>
            <a:rect b="b" l="l" r="r" t="t"/>
            <a:pathLst>
              <a:path extrusionOk="0" h="21600" w="21600">
                <a:moveTo>
                  <a:pt x="0" y="0"/>
                </a:moveTo>
                <a:lnTo>
                  <a:pt x="21600" y="21600"/>
                </a:lnTo>
              </a:path>
            </a:pathLst>
          </a:custGeom>
          <a:noFill/>
          <a:ln cap="flat" cmpd="sng" w="57225">
            <a:solidFill>
              <a:schemeClr val="accent1"/>
            </a:solidFill>
            <a:prstDash val="solid"/>
            <a:miter lim="8000"/>
            <a:headEnd len="sm" w="sm" type="none"/>
            <a:tailEnd len="sm" w="sm" type="none"/>
          </a:ln>
        </p:spPr>
      </p:sp>
      <p:pic>
        <p:nvPicPr>
          <p:cNvPr id="250" name="Google Shape;250;p11"/>
          <p:cNvPicPr preferRelativeResize="0"/>
          <p:nvPr/>
        </p:nvPicPr>
        <p:blipFill rotWithShape="1">
          <a:blip r:embed="rId3">
            <a:alphaModFix/>
          </a:blip>
          <a:srcRect b="0" l="0" r="0" t="0"/>
          <a:stretch/>
        </p:blipFill>
        <p:spPr>
          <a:xfrm>
            <a:off x="1800" y="530640"/>
            <a:ext cx="12186360" cy="6189480"/>
          </a:xfrm>
          <a:prstGeom prst="rect">
            <a:avLst/>
          </a:prstGeom>
          <a:noFill/>
          <a:ln>
            <a:noFill/>
          </a:ln>
        </p:spPr>
      </p:pic>
      <p:pic>
        <p:nvPicPr>
          <p:cNvPr descr="PSI – LEAPS" id="251" name="Google Shape;251;p11"/>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
        <p:nvSpPr>
          <p:cNvPr id="252" name="Google Shape;252;p11"/>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253" name="Google Shape;253;p11"/>
          <p:cNvSpPr/>
          <p:nvPr/>
        </p:nvSpPr>
        <p:spPr>
          <a:xfrm>
            <a:off x="2881440" y="5794920"/>
            <a:ext cx="6432120" cy="3049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 11. Particle Transformer architecture for generating phase space</a:t>
            </a:r>
            <a:endParaRPr b="0" i="0" sz="1400" u="none" cap="none" strike="noStrike">
              <a:latin typeface="Arial"/>
              <a:ea typeface="Arial"/>
              <a:cs typeface="Arial"/>
              <a:sym typeface="Arial"/>
            </a:endParaRPr>
          </a:p>
        </p:txBody>
      </p:sp>
      <p:sp>
        <p:nvSpPr>
          <p:cNvPr id="254" name="Google Shape;254;p11"/>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8" name="Shape 258"/>
        <p:cNvGrpSpPr/>
        <p:nvPr/>
      </p:nvGrpSpPr>
      <p:grpSpPr>
        <a:xfrm>
          <a:off x="0" y="0"/>
          <a:ext cx="0" cy="0"/>
          <a:chOff x="0" y="0"/>
          <a:chExt cx="0" cy="0"/>
        </a:xfrm>
      </p:grpSpPr>
      <p:sp>
        <p:nvSpPr>
          <p:cNvPr id="259" name="Google Shape;259;p12"/>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260" name="Google Shape;260;p12"/>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2"/>
          <p:cNvSpPr txBox="1"/>
          <p:nvPr/>
        </p:nvSpPr>
        <p:spPr>
          <a:xfrm>
            <a:off x="348120" y="265680"/>
            <a:ext cx="8945280" cy="503280"/>
          </a:xfrm>
          <a:prstGeom prst="rect">
            <a:avLst/>
          </a:prstGeom>
          <a:noFill/>
          <a:ln>
            <a:noFill/>
          </a:ln>
        </p:spPr>
        <p:txBody>
          <a:bodyPr anchorCtr="0" anchor="b" bIns="45700" lIns="91425" spcFirstLastPara="1" rIns="91425" wrap="square" tIns="45700">
            <a:norm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Obtained results</a:t>
            </a:r>
            <a:endParaRPr b="0" i="0" sz="2000" u="none" cap="none" strike="noStrike">
              <a:solidFill>
                <a:srgbClr val="000000"/>
              </a:solidFill>
              <a:latin typeface="Arial"/>
              <a:ea typeface="Arial"/>
              <a:cs typeface="Arial"/>
              <a:sym typeface="Arial"/>
            </a:endParaRPr>
          </a:p>
        </p:txBody>
      </p:sp>
      <p:sp>
        <p:nvSpPr>
          <p:cNvPr id="262" name="Google Shape;262;p12"/>
          <p:cNvSpPr/>
          <p:nvPr/>
        </p:nvSpPr>
        <p:spPr>
          <a:xfrm>
            <a:off x="636480" y="5360040"/>
            <a:ext cx="505656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12 Particle distribution</a:t>
            </a:r>
            <a:endParaRPr b="0" i="0" sz="1000" u="none" cap="none" strike="noStrike">
              <a:latin typeface="Arial"/>
              <a:ea typeface="Arial"/>
              <a:cs typeface="Arial"/>
              <a:sym typeface="Arial"/>
            </a:endParaRPr>
          </a:p>
        </p:txBody>
      </p:sp>
      <p:sp>
        <p:nvSpPr>
          <p:cNvPr id="263" name="Google Shape;263;p12"/>
          <p:cNvSpPr/>
          <p:nvPr/>
        </p:nvSpPr>
        <p:spPr>
          <a:xfrm>
            <a:off x="6638040" y="6542280"/>
            <a:ext cx="467064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13 Original vs Predicted Screen images</a:t>
            </a:r>
            <a:endParaRPr b="0" i="0" sz="1000" u="none" cap="none" strike="noStrike">
              <a:latin typeface="Arial"/>
              <a:ea typeface="Arial"/>
              <a:cs typeface="Arial"/>
              <a:sym typeface="Arial"/>
            </a:endParaRPr>
          </a:p>
        </p:txBody>
      </p:sp>
      <p:sp>
        <p:nvSpPr>
          <p:cNvPr id="264" name="Google Shape;264;p12"/>
          <p:cNvSpPr/>
          <p:nvPr/>
        </p:nvSpPr>
        <p:spPr>
          <a:xfrm>
            <a:off x="1409760" y="5613840"/>
            <a:ext cx="3510000" cy="3049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Dataset 1</a:t>
            </a:r>
            <a:endParaRPr b="0" i="0" sz="1400" u="none" cap="none" strike="noStrike">
              <a:latin typeface="Arial"/>
              <a:ea typeface="Arial"/>
              <a:cs typeface="Arial"/>
              <a:sym typeface="Arial"/>
            </a:endParaRPr>
          </a:p>
        </p:txBody>
      </p:sp>
      <p:pic>
        <p:nvPicPr>
          <p:cNvPr id="265" name="Google Shape;265;p12"/>
          <p:cNvPicPr preferRelativeResize="0"/>
          <p:nvPr/>
        </p:nvPicPr>
        <p:blipFill rotWithShape="1">
          <a:blip r:embed="rId3">
            <a:alphaModFix/>
          </a:blip>
          <a:srcRect b="0" l="0" r="0" t="0"/>
          <a:stretch/>
        </p:blipFill>
        <p:spPr>
          <a:xfrm>
            <a:off x="1324440" y="1571040"/>
            <a:ext cx="3682800" cy="3786120"/>
          </a:xfrm>
          <a:prstGeom prst="rect">
            <a:avLst/>
          </a:prstGeom>
          <a:noFill/>
          <a:ln>
            <a:noFill/>
          </a:ln>
        </p:spPr>
      </p:pic>
      <p:pic>
        <p:nvPicPr>
          <p:cNvPr id="266" name="Google Shape;266;p12"/>
          <p:cNvPicPr preferRelativeResize="0"/>
          <p:nvPr/>
        </p:nvPicPr>
        <p:blipFill rotWithShape="1">
          <a:blip r:embed="rId4">
            <a:alphaModFix/>
          </a:blip>
          <a:srcRect b="0" l="0" r="0" t="0"/>
          <a:stretch/>
        </p:blipFill>
        <p:spPr>
          <a:xfrm>
            <a:off x="5519160" y="149400"/>
            <a:ext cx="6495120" cy="6433560"/>
          </a:xfrm>
          <a:prstGeom prst="rect">
            <a:avLst/>
          </a:prstGeom>
          <a:noFill/>
          <a:ln>
            <a:noFill/>
          </a:ln>
        </p:spPr>
      </p:pic>
      <p:pic>
        <p:nvPicPr>
          <p:cNvPr descr="PSI – LEAPS" id="267" name="Google Shape;267;p12"/>
          <p:cNvPicPr preferRelativeResize="0"/>
          <p:nvPr/>
        </p:nvPicPr>
        <p:blipFill rotWithShape="1">
          <a:blip r:embed="rId5">
            <a:alphaModFix/>
          </a:blip>
          <a:srcRect b="0" l="0" r="0" t="0"/>
          <a:stretch/>
        </p:blipFill>
        <p:spPr>
          <a:xfrm>
            <a:off x="10803960" y="269280"/>
            <a:ext cx="918000" cy="520920"/>
          </a:xfrm>
          <a:prstGeom prst="rect">
            <a:avLst/>
          </a:prstGeom>
          <a:noFill/>
          <a:ln>
            <a:noFill/>
          </a:ln>
        </p:spPr>
      </p:pic>
      <p:sp>
        <p:nvSpPr>
          <p:cNvPr id="268" name="Google Shape;268;p12"/>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269" name="Google Shape;269;p12"/>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3" name="Shape 273"/>
        <p:cNvGrpSpPr/>
        <p:nvPr/>
      </p:nvGrpSpPr>
      <p:grpSpPr>
        <a:xfrm>
          <a:off x="0" y="0"/>
          <a:ext cx="0" cy="0"/>
          <a:chOff x="0" y="0"/>
          <a:chExt cx="0" cy="0"/>
        </a:xfrm>
      </p:grpSpPr>
      <p:sp>
        <p:nvSpPr>
          <p:cNvPr id="274" name="Google Shape;274;p13"/>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3"/>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graphicFrame>
        <p:nvGraphicFramePr>
          <p:cNvPr id="276" name="Google Shape;276;p13"/>
          <p:cNvGraphicFramePr/>
          <p:nvPr/>
        </p:nvGraphicFramePr>
        <p:xfrm>
          <a:off x="380880" y="2351160"/>
          <a:ext cx="3000000" cy="3000000"/>
        </p:xfrm>
        <a:graphic>
          <a:graphicData uri="http://schemas.openxmlformats.org/drawingml/2006/table">
            <a:tbl>
              <a:tblPr>
                <a:noFill/>
                <a:tableStyleId>{78282589-AD13-4BC9-B7FC-1ED34F282D8C}</a:tableStyleId>
              </a:tblPr>
              <a:tblGrid>
                <a:gridCol w="1537200"/>
                <a:gridCol w="1537200"/>
                <a:gridCol w="1744925"/>
              </a:tblGrid>
              <a:tr h="795950">
                <a:tc>
                  <a:txBody>
                    <a:bodyPr/>
                    <a:lstStyle/>
                    <a:p>
                      <a:pPr indent="0" lvl="0" marL="0" rtl="0" algn="l">
                        <a:spcBef>
                          <a:spcPts val="0"/>
                        </a:spcBef>
                        <a:spcAft>
                          <a:spcPts val="0"/>
                        </a:spcAft>
                        <a:buNone/>
                      </a:pPr>
                      <a:r>
                        <a:t/>
                      </a:r>
                      <a:endParaRPr/>
                    </a:p>
                  </a:txBody>
                  <a:tcPr marT="91425" marB="91425" marR="91425" marL="91425">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1973EB"/>
                    </a:solidFill>
                  </a:tcPr>
                </a:tc>
                <a:tc>
                  <a:txBody>
                    <a:bodyPr/>
                    <a:lstStyle/>
                    <a:p>
                      <a:pPr indent="0" lvl="0" marL="0" marR="0" rtl="0" algn="l">
                        <a:lnSpc>
                          <a:spcPct val="100000"/>
                        </a:lnSpc>
                        <a:spcBef>
                          <a:spcPts val="0"/>
                        </a:spcBef>
                        <a:spcAft>
                          <a:spcPts val="0"/>
                        </a:spcAft>
                        <a:buNone/>
                      </a:pPr>
                      <a:r>
                        <a:rPr b="1" lang="en-US" sz="1600" u="none" cap="none" strike="noStrike">
                          <a:solidFill>
                            <a:srgbClr val="FFFFFF"/>
                          </a:solidFill>
                          <a:latin typeface="Play"/>
                          <a:ea typeface="Play"/>
                          <a:cs typeface="Play"/>
                          <a:sym typeface="Play"/>
                        </a:rPr>
                        <a:t>From emittance tool</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1973EB"/>
                    </a:solidFill>
                  </a:tcPr>
                </a:tc>
                <a:tc>
                  <a:txBody>
                    <a:bodyPr/>
                    <a:lstStyle/>
                    <a:p>
                      <a:pPr indent="0" lvl="0" marL="0" marR="0" rtl="0" algn="l">
                        <a:lnSpc>
                          <a:spcPct val="100000"/>
                        </a:lnSpc>
                        <a:spcBef>
                          <a:spcPts val="0"/>
                        </a:spcBef>
                        <a:spcAft>
                          <a:spcPts val="0"/>
                        </a:spcAft>
                        <a:buNone/>
                      </a:pPr>
                      <a:r>
                        <a:rPr b="1" lang="en-US" sz="1600" u="none" cap="none" strike="noStrike">
                          <a:solidFill>
                            <a:srgbClr val="FFFFFF"/>
                          </a:solidFill>
                          <a:latin typeface="Arial"/>
                          <a:ea typeface="Arial"/>
                          <a:cs typeface="Arial"/>
                          <a:sym typeface="Arial"/>
                        </a:rPr>
                        <a:t>From generated particle distribution</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1973EB"/>
                    </a:solidFill>
                  </a:tcPr>
                </a:tc>
              </a:tr>
              <a:tr h="32040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Emittance (x)</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6.65e-10m.rad</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9.82e-10m.rad</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r>
              <a:tr h="32040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Alpha (x)</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0.96</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0.69</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r>
              <a:tr h="32040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Beta (x)</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5.35m</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3.21m</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r>
              <a:tr h="32040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Emittance (y)</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8.91e-10m</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8.69e-10m.rad</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r>
              <a:tr h="32040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Alpha (y)</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1.18</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0.91</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CBD4F7"/>
                    </a:solidFill>
                  </a:tcPr>
                </a:tc>
              </a:tr>
              <a:tr h="318950">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Beta (y)</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6.05m</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c>
                  <a:txBody>
                    <a:bodyPr/>
                    <a:lstStyle/>
                    <a:p>
                      <a:pPr indent="0" lvl="0" marL="0" marR="0" rtl="0" algn="l">
                        <a:lnSpc>
                          <a:spcPct val="100000"/>
                        </a:lnSpc>
                        <a:spcBef>
                          <a:spcPts val="0"/>
                        </a:spcBef>
                        <a:spcAft>
                          <a:spcPts val="0"/>
                        </a:spcAft>
                        <a:buNone/>
                      </a:pPr>
                      <a:r>
                        <a:rPr b="0" lang="en-US" sz="1600" u="none" cap="none" strike="noStrike">
                          <a:solidFill>
                            <a:srgbClr val="000000"/>
                          </a:solidFill>
                          <a:latin typeface="Arial"/>
                          <a:ea typeface="Arial"/>
                          <a:cs typeface="Arial"/>
                          <a:sym typeface="Arial"/>
                        </a:rPr>
                        <a:t>4.97m</a:t>
                      </a:r>
                      <a:endParaRPr b="0" sz="1600" u="none" cap="none" strike="noStrike">
                        <a:latin typeface="Arial"/>
                        <a:ea typeface="Arial"/>
                        <a:cs typeface="Arial"/>
                        <a:sym typeface="Arial"/>
                      </a:endParaRPr>
                    </a:p>
                  </a:txBody>
                  <a:tcPr marT="45725" marB="45725" marR="91450" marL="91450">
                    <a:lnL cap="flat" cmpd="sng" w="12225">
                      <a:solidFill>
                        <a:srgbClr val="FFFFFF"/>
                      </a:solidFill>
                      <a:prstDash val="solid"/>
                      <a:round/>
                      <a:headEnd len="sm" w="sm" type="none"/>
                      <a:tailEnd len="sm" w="sm" type="none"/>
                    </a:lnL>
                    <a:lnR cap="flat" cmpd="sng" w="12225">
                      <a:solidFill>
                        <a:srgbClr val="FFFFFF"/>
                      </a:solidFill>
                      <a:prstDash val="solid"/>
                      <a:round/>
                      <a:headEnd len="sm" w="sm" type="none"/>
                      <a:tailEnd len="sm" w="sm" type="none"/>
                    </a:lnR>
                    <a:lnT cap="flat" cmpd="sng" w="12225">
                      <a:solidFill>
                        <a:srgbClr val="FFFFFF"/>
                      </a:solidFill>
                      <a:prstDash val="solid"/>
                      <a:round/>
                      <a:headEnd len="sm" w="sm" type="none"/>
                      <a:tailEnd len="sm" w="sm" type="none"/>
                    </a:lnT>
                    <a:lnB cap="flat" cmpd="sng" w="12225">
                      <a:solidFill>
                        <a:srgbClr val="FFFFFF"/>
                      </a:solidFill>
                      <a:prstDash val="solid"/>
                      <a:round/>
                      <a:headEnd len="sm" w="sm" type="none"/>
                      <a:tailEnd len="sm" w="sm" type="none"/>
                    </a:lnB>
                    <a:solidFill>
                      <a:srgbClr val="E7EBFB"/>
                    </a:solidFill>
                  </a:tcPr>
                </a:tc>
              </a:tr>
            </a:tbl>
          </a:graphicData>
        </a:graphic>
      </p:graphicFrame>
      <p:sp>
        <p:nvSpPr>
          <p:cNvPr id="277" name="Google Shape;277;p13"/>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sp>
        <p:nvSpPr>
          <p:cNvPr id="278" name="Google Shape;278;p13"/>
          <p:cNvSpPr/>
          <p:nvPr/>
        </p:nvSpPr>
        <p:spPr>
          <a:xfrm>
            <a:off x="265680" y="5239800"/>
            <a:ext cx="505656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Table 1. Dimensional Distribution parameters</a:t>
            </a:r>
            <a:endParaRPr b="0" i="0" sz="1000" u="none" cap="none" strike="noStrike">
              <a:latin typeface="Arial"/>
              <a:ea typeface="Arial"/>
              <a:cs typeface="Arial"/>
              <a:sym typeface="Arial"/>
            </a:endParaRPr>
          </a:p>
        </p:txBody>
      </p:sp>
      <p:pic>
        <p:nvPicPr>
          <p:cNvPr descr="PSI – LEAPS" id="279" name="Google Shape;279;p13"/>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280" name="Google Shape;280;p13"/>
          <p:cNvSpPr/>
          <p:nvPr/>
        </p:nvSpPr>
        <p:spPr>
          <a:xfrm>
            <a:off x="6904440" y="3321720"/>
            <a:ext cx="3904200" cy="54864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16. RMS Beam size vs Phase (Screen images (Reference) vs, Predicted images from model)</a:t>
            </a:r>
            <a:endParaRPr b="0" i="0" sz="1000" u="none" cap="none" strike="noStrike">
              <a:latin typeface="Arial"/>
              <a:ea typeface="Arial"/>
              <a:cs typeface="Arial"/>
              <a:sym typeface="Arial"/>
            </a:endParaRPr>
          </a:p>
          <a:p>
            <a:pPr indent="0" lvl="0" marL="0" marR="0" rtl="0" algn="ctr">
              <a:lnSpc>
                <a:spcPct val="100000"/>
              </a:lnSpc>
              <a:spcBef>
                <a:spcPts val="0"/>
              </a:spcBef>
              <a:spcAft>
                <a:spcPts val="0"/>
              </a:spcAft>
              <a:buNone/>
            </a:pPr>
            <a:r>
              <a:t/>
            </a:r>
            <a:endParaRPr b="0" i="0" sz="1000" u="none" cap="none" strike="noStrike">
              <a:latin typeface="Arial"/>
              <a:ea typeface="Arial"/>
              <a:cs typeface="Arial"/>
              <a:sym typeface="Arial"/>
            </a:endParaRPr>
          </a:p>
        </p:txBody>
      </p:sp>
      <p:sp>
        <p:nvSpPr>
          <p:cNvPr id="281" name="Google Shape;281;p13"/>
          <p:cNvSpPr/>
          <p:nvPr/>
        </p:nvSpPr>
        <p:spPr>
          <a:xfrm>
            <a:off x="6616440" y="6105960"/>
            <a:ext cx="5056560" cy="3963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17. Bunch ellipse comparison obtained from Emittance tool and reconstructed beam</a:t>
            </a:r>
            <a:endParaRPr b="0" i="0" sz="1000" u="none" cap="none" strike="noStrike">
              <a:latin typeface="Arial"/>
              <a:ea typeface="Arial"/>
              <a:cs typeface="Arial"/>
              <a:sym typeface="Arial"/>
            </a:endParaRPr>
          </a:p>
        </p:txBody>
      </p:sp>
      <p:sp>
        <p:nvSpPr>
          <p:cNvPr id="282" name="Google Shape;282;p13"/>
          <p:cNvSpPr/>
          <p:nvPr/>
        </p:nvSpPr>
        <p:spPr>
          <a:xfrm>
            <a:off x="708480" y="141840"/>
            <a:ext cx="10087920" cy="999360"/>
          </a:xfrm>
          <a:prstGeom prst="rect">
            <a:avLst/>
          </a:prstGeom>
          <a:noFill/>
          <a:ln>
            <a:noFill/>
          </a:ln>
        </p:spPr>
        <p:txBody>
          <a:bodyPr anchorCtr="0" anchor="t" bIns="45700" lIns="91425" spcFirstLastPara="1" rIns="91425" wrap="square" tIns="45700">
            <a:normAutofit/>
          </a:bodyPr>
          <a:lstStyle/>
          <a:p>
            <a:pPr indent="0" lvl="0" marL="0" marR="0" rtl="0" algn="ctr">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Beam Profile Analysis: </a:t>
            </a:r>
            <a:br>
              <a:rPr b="0" i="0" lang="en-US" sz="1800" u="none" cap="none" strike="noStrike">
                <a:latin typeface="Arial"/>
                <a:ea typeface="Arial"/>
                <a:cs typeface="Arial"/>
                <a:sym typeface="Arial"/>
              </a:rPr>
            </a:br>
            <a:r>
              <a:rPr b="1" i="0" lang="en-US" sz="2000" u="none" cap="none" strike="noStrike">
                <a:solidFill>
                  <a:srgbClr val="000000"/>
                </a:solidFill>
                <a:latin typeface="Arial"/>
                <a:ea typeface="Arial"/>
                <a:cs typeface="Arial"/>
                <a:sym typeface="Arial"/>
              </a:rPr>
              <a:t>Reference vs. Predicted Comparison</a:t>
            </a:r>
            <a:r>
              <a:rPr lang="en-US" sz="2000"/>
              <a:t> </a:t>
            </a:r>
            <a:r>
              <a:rPr b="1" i="0" lang="en-US" sz="2000" u="none" cap="none" strike="noStrike">
                <a:solidFill>
                  <a:srgbClr val="000000"/>
                </a:solidFill>
                <a:latin typeface="Arial"/>
                <a:ea typeface="Arial"/>
                <a:cs typeface="Arial"/>
                <a:sym typeface="Arial"/>
              </a:rPr>
              <a:t>(Dataset 1)</a:t>
            </a:r>
            <a:endParaRPr b="0" i="0" sz="2000" u="none" cap="none" strike="noStrike">
              <a:latin typeface="Arial"/>
              <a:ea typeface="Arial"/>
              <a:cs typeface="Arial"/>
              <a:sym typeface="Arial"/>
            </a:endParaRPr>
          </a:p>
        </p:txBody>
      </p:sp>
      <p:pic>
        <p:nvPicPr>
          <p:cNvPr id="283" name="Google Shape;283;p13"/>
          <p:cNvPicPr preferRelativeResize="0"/>
          <p:nvPr/>
        </p:nvPicPr>
        <p:blipFill rotWithShape="1">
          <a:blip r:embed="rId4">
            <a:alphaModFix/>
          </a:blip>
          <a:srcRect b="-944" l="-916" r="851" t="4941"/>
          <a:stretch/>
        </p:blipFill>
        <p:spPr>
          <a:xfrm>
            <a:off x="5581080" y="984600"/>
            <a:ext cx="6099480" cy="2338560"/>
          </a:xfrm>
          <a:prstGeom prst="rect">
            <a:avLst/>
          </a:prstGeom>
          <a:noFill/>
          <a:ln>
            <a:noFill/>
          </a:ln>
        </p:spPr>
      </p:pic>
      <p:sp>
        <p:nvSpPr>
          <p:cNvPr id="284" name="Google Shape;284;p13"/>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pic>
        <p:nvPicPr>
          <p:cNvPr id="285" name="Google Shape;285;p13"/>
          <p:cNvPicPr preferRelativeResize="0"/>
          <p:nvPr/>
        </p:nvPicPr>
        <p:blipFill rotWithShape="1">
          <a:blip r:embed="rId5">
            <a:alphaModFix/>
          </a:blip>
          <a:srcRect b="0" l="0" r="0" t="0"/>
          <a:stretch/>
        </p:blipFill>
        <p:spPr>
          <a:xfrm>
            <a:off x="6050160" y="3763440"/>
            <a:ext cx="2879280" cy="2350800"/>
          </a:xfrm>
          <a:prstGeom prst="rect">
            <a:avLst/>
          </a:prstGeom>
          <a:noFill/>
          <a:ln>
            <a:noFill/>
          </a:ln>
        </p:spPr>
      </p:pic>
      <p:pic>
        <p:nvPicPr>
          <p:cNvPr id="286" name="Google Shape;286;p13"/>
          <p:cNvPicPr preferRelativeResize="0"/>
          <p:nvPr/>
        </p:nvPicPr>
        <p:blipFill rotWithShape="1">
          <a:blip r:embed="rId6">
            <a:alphaModFix/>
          </a:blip>
          <a:srcRect b="0" l="0" r="0" t="0"/>
          <a:stretch/>
        </p:blipFill>
        <p:spPr>
          <a:xfrm>
            <a:off x="9144360" y="3763440"/>
            <a:ext cx="2814480" cy="2322720"/>
          </a:xfrm>
          <a:prstGeom prst="rect">
            <a:avLst/>
          </a:prstGeom>
          <a:noFill/>
          <a:ln>
            <a:noFill/>
          </a:ln>
        </p:spPr>
      </p:pic>
      <p:sp>
        <p:nvSpPr>
          <p:cNvPr id="287" name="Google Shape;287;p13"/>
          <p:cNvSpPr/>
          <p:nvPr/>
        </p:nvSpPr>
        <p:spPr>
          <a:xfrm>
            <a:off x="5244840" y="3600000"/>
            <a:ext cx="2742840" cy="2134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800" u="none" cap="none" strike="noStrike">
                <a:solidFill>
                  <a:srgbClr val="000000"/>
                </a:solidFill>
                <a:latin typeface="Arial"/>
                <a:ea typeface="Arial"/>
                <a:cs typeface="Arial"/>
                <a:sym typeface="Arial"/>
              </a:rPr>
              <a:t>Mismatch: 1.14</a:t>
            </a:r>
            <a:endParaRPr b="0" i="0" sz="800" u="none" cap="none" strike="noStrike">
              <a:latin typeface="Arial"/>
              <a:ea typeface="Arial"/>
              <a:cs typeface="Arial"/>
              <a:sym typeface="Arial"/>
            </a:endParaRPr>
          </a:p>
        </p:txBody>
      </p:sp>
      <p:sp>
        <p:nvSpPr>
          <p:cNvPr id="288" name="Google Shape;288;p13"/>
          <p:cNvSpPr/>
          <p:nvPr/>
        </p:nvSpPr>
        <p:spPr>
          <a:xfrm>
            <a:off x="10160640" y="3600000"/>
            <a:ext cx="2742840" cy="2134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800" u="none" cap="none" strike="noStrike">
                <a:solidFill>
                  <a:srgbClr val="000000"/>
                </a:solidFill>
                <a:latin typeface="Arial"/>
                <a:ea typeface="Arial"/>
                <a:cs typeface="Arial"/>
                <a:sym typeface="Arial"/>
              </a:rPr>
              <a:t>Mismatch: 1.02</a:t>
            </a:r>
            <a:endParaRPr b="0" i="0" sz="800" u="none" cap="none" strike="noStrike">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4"/>
          <p:cNvSpPr txBox="1"/>
          <p:nvPr/>
        </p:nvSpPr>
        <p:spPr>
          <a:xfrm>
            <a:off x="732960" y="1101960"/>
            <a:ext cx="10900440" cy="43272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Limitations of using Neural Networks</a:t>
            </a:r>
            <a:endParaRPr b="0" i="0" sz="2000" u="none" cap="none" strike="noStrike">
              <a:solidFill>
                <a:srgbClr val="000000"/>
              </a:solidFill>
              <a:latin typeface="Arial"/>
              <a:ea typeface="Arial"/>
              <a:cs typeface="Arial"/>
              <a:sym typeface="Arial"/>
            </a:endParaRPr>
          </a:p>
        </p:txBody>
      </p:sp>
      <p:sp>
        <p:nvSpPr>
          <p:cNvPr id="294" name="Google Shape;294;p14"/>
          <p:cNvSpPr txBox="1"/>
          <p:nvPr/>
        </p:nvSpPr>
        <p:spPr>
          <a:xfrm>
            <a:off x="715320" y="1512000"/>
            <a:ext cx="10855800" cy="2390400"/>
          </a:xfrm>
          <a:prstGeom prst="rect">
            <a:avLst/>
          </a:prstGeom>
          <a:noFill/>
          <a:ln>
            <a:noFill/>
          </a:ln>
        </p:spPr>
        <p:txBody>
          <a:bodyPr anchorCtr="0" anchor="t" bIns="45700" lIns="91425" spcFirstLastPara="1" rIns="91425" wrap="square" tIns="45700">
            <a:noAutofit/>
          </a:bodyPr>
          <a:lstStyle/>
          <a:p>
            <a:pPr indent="-228240" lvl="0" marL="228600" marR="0" rtl="0" algn="l">
              <a:lnSpc>
                <a:spcPct val="120000"/>
              </a:lnSpc>
              <a:spcBef>
                <a:spcPts val="0"/>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Localized Overfitting</a:t>
            </a:r>
            <a:r>
              <a:rPr b="0" i="0" lang="en-US" sz="1400" u="none" cap="none" strike="noStrike">
                <a:solidFill>
                  <a:srgbClr val="000000"/>
                </a:solidFill>
                <a:latin typeface="Arial"/>
                <a:ea typeface="Arial"/>
                <a:cs typeface="Arial"/>
                <a:sym typeface="Arial"/>
              </a:rPr>
              <a:t>: Reduced accuracy near data points with unknown surrounding behavior, while overfitting occurs on points with familiar neighboring patterns.</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Computational requirements: </a:t>
            </a:r>
            <a:r>
              <a:rPr b="0" i="0" lang="en-US" sz="1400" u="none" cap="none" strike="noStrike">
                <a:solidFill>
                  <a:srgbClr val="000000"/>
                </a:solidFill>
                <a:latin typeface="Arial"/>
                <a:ea typeface="Arial"/>
                <a:cs typeface="Arial"/>
                <a:sym typeface="Arial"/>
              </a:rPr>
              <a:t>The simulation of thousands of particles through any structure is computationally expensive, however current simulation requiring only 1 quadrupole and drift made it require less computational capabilities. But addition of other components to simulation would require extensive HPC or change in design mechanics of forward propagation of beam through structure which will still require a lot of time.</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Time to reconstruct beam:</a:t>
            </a:r>
            <a:r>
              <a:rPr b="0" i="0" lang="en-US" sz="1400" u="none" cap="none" strike="noStrike">
                <a:solidFill>
                  <a:srgbClr val="000000"/>
                </a:solidFill>
                <a:latin typeface="Arial"/>
                <a:ea typeface="Arial"/>
                <a:cs typeface="Arial"/>
                <a:sym typeface="Arial"/>
              </a:rPr>
              <a:t> Even with good computational resources, neural networks require a significant amount of time to reconstruct beam. Whereas Emittance tool provides results almost instantly.</a:t>
            </a:r>
            <a:endParaRPr b="0" i="0" sz="1400" u="none" cap="none" strike="noStrike">
              <a:solidFill>
                <a:srgbClr val="000000"/>
              </a:solidFill>
              <a:latin typeface="Arial"/>
              <a:ea typeface="Arial"/>
              <a:cs typeface="Arial"/>
              <a:sym typeface="Arial"/>
            </a:endParaRPr>
          </a:p>
        </p:txBody>
      </p:sp>
      <p:sp>
        <p:nvSpPr>
          <p:cNvPr id="295" name="Google Shape;295;p14"/>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296" name="Google Shape;296;p14"/>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297" name="Google Shape;297;p14"/>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298" name="Google Shape;298;p14"/>
          <p:cNvSpPr/>
          <p:nvPr/>
        </p:nvSpPr>
        <p:spPr>
          <a:xfrm>
            <a:off x="820440" y="3902760"/>
            <a:ext cx="10900440" cy="43272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Advantages Over Emittance Tool</a:t>
            </a:r>
            <a:endParaRPr b="0" i="0" sz="2000" u="none" cap="none" strike="noStrike">
              <a:latin typeface="Arial"/>
              <a:ea typeface="Arial"/>
              <a:cs typeface="Arial"/>
              <a:sym typeface="Arial"/>
            </a:endParaRPr>
          </a:p>
        </p:txBody>
      </p:sp>
      <p:sp>
        <p:nvSpPr>
          <p:cNvPr id="299" name="Google Shape;299;p14"/>
          <p:cNvSpPr/>
          <p:nvPr/>
        </p:nvSpPr>
        <p:spPr>
          <a:xfrm>
            <a:off x="642240" y="4343040"/>
            <a:ext cx="10896120" cy="1788120"/>
          </a:xfrm>
          <a:prstGeom prst="rect">
            <a:avLst/>
          </a:prstGeom>
          <a:noFill/>
          <a:ln>
            <a:noFill/>
          </a:ln>
        </p:spPr>
        <p:txBody>
          <a:bodyPr anchorCtr="0" anchor="t" bIns="45700" lIns="91425" spcFirstLastPara="1" rIns="91425" wrap="square" tIns="45700">
            <a:noAutofit/>
          </a:bodyPr>
          <a:lstStyle/>
          <a:p>
            <a:pPr indent="-228240" lvl="0" marL="228600" marR="0" rtl="0" algn="l">
              <a:lnSpc>
                <a:spcPct val="120000"/>
              </a:lnSpc>
              <a:spcBef>
                <a:spcPts val="0"/>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Complete 4D phase space characterization (Quantitative) </a:t>
            </a:r>
            <a:r>
              <a:rPr b="0" i="0" lang="en-US" sz="1400" u="none" cap="none" strike="noStrike">
                <a:solidFill>
                  <a:srgbClr val="000000"/>
                </a:solidFill>
                <a:latin typeface="Arial"/>
                <a:ea typeface="Arial"/>
                <a:cs typeface="Arial"/>
                <a:sym typeface="Arial"/>
              </a:rPr>
              <a:t>- The reconstructed distribution provides access to the full (x, x', y, y') parameter space, enabling comprehensive analysis of beam properties including higher-order moments, correlations, and complex beam dynamics that cannot be captured by emittance tool used at SwissFEL.</a:t>
            </a:r>
            <a:endParaRPr b="0" i="0" sz="1400" u="none" cap="none" strike="noStrike">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Beyond RMS limitations (Qualitative) </a:t>
            </a:r>
            <a:r>
              <a:rPr b="0" i="0" lang="en-US" sz="1400" u="none" cap="none" strike="noStrike">
                <a:solidFill>
                  <a:srgbClr val="000000"/>
                </a:solidFill>
                <a:latin typeface="Arial"/>
                <a:ea typeface="Arial"/>
                <a:cs typeface="Arial"/>
                <a:sym typeface="Arial"/>
              </a:rPr>
              <a:t>- Unlike the Emittance tool which relies on second-order statistical moments that provide only approximate beam characterization, the reconstructed phase space delivers complete particle distribution information, allowing calculation of exact beam parameters and detailed analysis of non-linear effects.</a:t>
            </a:r>
            <a:endParaRPr b="0" i="0" sz="1400" u="none" cap="none" strike="noStrike">
              <a:latin typeface="Arial"/>
              <a:ea typeface="Arial"/>
              <a:cs typeface="Arial"/>
              <a:sym typeface="Arial"/>
            </a:endParaRPr>
          </a:p>
          <a:p>
            <a:pPr indent="-150840" lvl="0" marL="228600" marR="0" rtl="0" algn="l">
              <a:lnSpc>
                <a:spcPct val="120000"/>
              </a:lnSpc>
              <a:spcBef>
                <a:spcPts val="1001"/>
              </a:spcBef>
              <a:spcAft>
                <a:spcPts val="0"/>
              </a:spcAft>
              <a:buNone/>
            </a:pPr>
            <a:r>
              <a:t/>
            </a:r>
            <a:endParaRPr b="0" i="0" sz="1400" u="none" cap="none" strike="noStrike">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3" name="Shape 303"/>
        <p:cNvGrpSpPr/>
        <p:nvPr/>
      </p:nvGrpSpPr>
      <p:grpSpPr>
        <a:xfrm>
          <a:off x="0" y="0"/>
          <a:ext cx="0" cy="0"/>
          <a:chOff x="0" y="0"/>
          <a:chExt cx="0" cy="0"/>
        </a:xfrm>
      </p:grpSpPr>
      <p:sp>
        <p:nvSpPr>
          <p:cNvPr id="304" name="Google Shape;304;p15"/>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5" name="Google Shape;305;p15"/>
          <p:cNvPicPr preferRelativeResize="0"/>
          <p:nvPr/>
        </p:nvPicPr>
        <p:blipFill rotWithShape="1">
          <a:blip r:embed="rId3">
            <a:alphaModFix/>
          </a:blip>
          <a:srcRect b="0" l="0" r="0" t="0"/>
          <a:stretch/>
        </p:blipFill>
        <p:spPr>
          <a:xfrm>
            <a:off x="1370880" y="62640"/>
            <a:ext cx="3112560" cy="6291000"/>
          </a:xfrm>
          <a:prstGeom prst="rect">
            <a:avLst/>
          </a:prstGeom>
          <a:noFill/>
          <a:ln>
            <a:noFill/>
          </a:ln>
        </p:spPr>
      </p:pic>
      <p:sp>
        <p:nvSpPr>
          <p:cNvPr id="306" name="Google Shape;306;p15"/>
          <p:cNvSpPr txBox="1"/>
          <p:nvPr/>
        </p:nvSpPr>
        <p:spPr>
          <a:xfrm>
            <a:off x="5793120" y="531360"/>
            <a:ext cx="5737320" cy="374040"/>
          </a:xfrm>
          <a:prstGeom prst="rect">
            <a:avLst/>
          </a:prstGeom>
          <a:noFill/>
          <a:ln>
            <a:noFill/>
          </a:ln>
        </p:spPr>
        <p:txBody>
          <a:bodyPr anchorCtr="0" anchor="t" bIns="45700" lIns="91425" spcFirstLastPara="1" rIns="91425" wrap="square" tIns="45700">
            <a:normAutofit fontScale="97000"/>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Further developments</a:t>
            </a:r>
            <a:endParaRPr b="0" i="0" sz="2000" u="none" cap="none" strike="noStrike">
              <a:solidFill>
                <a:srgbClr val="000000"/>
              </a:solidFill>
              <a:latin typeface="Arial"/>
              <a:ea typeface="Arial"/>
              <a:cs typeface="Arial"/>
              <a:sym typeface="Arial"/>
            </a:endParaRPr>
          </a:p>
        </p:txBody>
      </p:sp>
      <p:sp>
        <p:nvSpPr>
          <p:cNvPr id="307" name="Google Shape;307;p15"/>
          <p:cNvSpPr/>
          <p:nvPr/>
        </p:nvSpPr>
        <p:spPr>
          <a:xfrm>
            <a:off x="586620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308" name="Google Shape;308;p15"/>
          <p:cNvSpPr/>
          <p:nvPr/>
        </p:nvSpPr>
        <p:spPr>
          <a:xfrm>
            <a:off x="5868360" y="1262520"/>
            <a:ext cx="5805000" cy="5151600"/>
          </a:xfrm>
          <a:prstGeom prst="rect">
            <a:avLst/>
          </a:prstGeom>
          <a:noFill/>
          <a:ln>
            <a:noFill/>
          </a:ln>
        </p:spPr>
        <p:txBody>
          <a:bodyPr anchorCtr="0" anchor="t" bIns="45700" lIns="91425" spcFirstLastPara="1" rIns="91425" wrap="square" tIns="45700">
            <a:normAutofit/>
          </a:bodyPr>
          <a:lstStyle/>
          <a:p>
            <a:pPr indent="-88900" lvl="0" marL="0" marR="0" rtl="0" algn="l">
              <a:lnSpc>
                <a:spcPct val="11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 Extending model to produce 6D particle space using streaking measurements [5].</a:t>
            </a:r>
            <a:endParaRPr b="0" i="0" sz="1400" u="none" cap="none" strike="noStrike">
              <a:latin typeface="Arial"/>
              <a:ea typeface="Arial"/>
              <a:cs typeface="Arial"/>
              <a:sym typeface="Arial"/>
            </a:endParaRPr>
          </a:p>
          <a:p>
            <a:pPr indent="0" lvl="0" marL="0" marR="0" rtl="0" algn="l">
              <a:lnSpc>
                <a:spcPct val="110000"/>
              </a:lnSpc>
              <a:spcBef>
                <a:spcPts val="1001"/>
              </a:spcBef>
              <a:spcAft>
                <a:spcPts val="0"/>
              </a:spcAft>
              <a:buNone/>
            </a:pPr>
            <a:r>
              <a:t/>
            </a:r>
            <a:endParaRPr b="1"/>
          </a:p>
          <a:p>
            <a:pPr indent="0" lvl="0" marL="0" marR="0" rtl="0" algn="l">
              <a:lnSpc>
                <a:spcPct val="110000"/>
              </a:lnSpc>
              <a:spcBef>
                <a:spcPts val="1001"/>
              </a:spcBef>
              <a:spcAft>
                <a:spcPts val="0"/>
              </a:spcAft>
              <a:buNone/>
            </a:pPr>
            <a:r>
              <a:rPr b="1" i="0" lang="en-US" sz="1400" u="none" cap="none" strike="noStrike">
                <a:solidFill>
                  <a:srgbClr val="000000"/>
                </a:solidFill>
                <a:latin typeface="Arial"/>
                <a:ea typeface="Arial"/>
                <a:cs typeface="Arial"/>
                <a:sym typeface="Arial"/>
              </a:rPr>
              <a:t>Passive Streaker pipeline: </a:t>
            </a:r>
            <a:endParaRPr b="0" i="0" sz="1400" u="none" cap="none" strike="noStrike">
              <a:latin typeface="Arial"/>
              <a:ea typeface="Arial"/>
              <a:cs typeface="Arial"/>
              <a:sym typeface="Arial"/>
            </a:endParaRPr>
          </a:p>
          <a:p>
            <a:pPr indent="-228239" lvl="2" marL="502919" marR="0" rtl="0" algn="l">
              <a:lnSpc>
                <a:spcPct val="110000"/>
              </a:lnSpc>
              <a:spcBef>
                <a:spcPts val="499"/>
              </a:spcBef>
              <a:spcAft>
                <a:spcPts val="0"/>
              </a:spcAft>
              <a:buClr>
                <a:srgbClr val="000000"/>
              </a:buClr>
              <a:buSzPts val="1200"/>
              <a:buFont typeface="Noto Sans Symbols"/>
              <a:buChar char="▪"/>
            </a:pPr>
            <a:r>
              <a:rPr b="0" i="0" lang="en-US" sz="1200" u="none" cap="none" strike="noStrike">
                <a:solidFill>
                  <a:srgbClr val="000000"/>
                </a:solidFill>
                <a:latin typeface="Arial"/>
                <a:ea typeface="Arial"/>
                <a:cs typeface="Arial"/>
                <a:sym typeface="Arial"/>
              </a:rPr>
              <a:t>The pipeline starts with experimental streaked beam images as input, employing a neural network to generate comprehensive 6D phase space distributions.</a:t>
            </a:r>
            <a:endParaRPr b="0" i="0" sz="1200" u="none" cap="none" strike="noStrike">
              <a:latin typeface="Arial"/>
              <a:ea typeface="Arial"/>
              <a:cs typeface="Arial"/>
              <a:sym typeface="Arial"/>
            </a:endParaRPr>
          </a:p>
          <a:p>
            <a:pPr indent="-228239" lvl="2" marL="502919" marR="0" rtl="0" algn="l">
              <a:lnSpc>
                <a:spcPct val="110000"/>
              </a:lnSpc>
              <a:spcBef>
                <a:spcPts val="499"/>
              </a:spcBef>
              <a:spcAft>
                <a:spcPts val="0"/>
              </a:spcAft>
              <a:buClr>
                <a:srgbClr val="000000"/>
              </a:buClr>
              <a:buSzPts val="1200"/>
              <a:buFont typeface="Noto Sans Symbols"/>
              <a:buChar char="▪"/>
            </a:pPr>
            <a:r>
              <a:rPr b="0" i="0" lang="en-US" sz="1200" u="none" cap="none" strike="noStrike">
                <a:solidFill>
                  <a:srgbClr val="000000"/>
                </a:solidFill>
                <a:latin typeface="Arial"/>
                <a:ea typeface="Arial"/>
                <a:cs typeface="Arial"/>
                <a:sym typeface="Arial"/>
              </a:rPr>
              <a:t>These distributions are then forward-simulated through differentiable wakefield models to predict streaked images.</a:t>
            </a:r>
            <a:endParaRPr b="0" i="0" sz="1200" u="none" cap="none" strike="noStrike">
              <a:latin typeface="Arial"/>
              <a:ea typeface="Arial"/>
              <a:cs typeface="Arial"/>
              <a:sym typeface="Arial"/>
            </a:endParaRPr>
          </a:p>
          <a:p>
            <a:pPr indent="-228239" lvl="2" marL="502919" marR="0" rtl="0" algn="l">
              <a:lnSpc>
                <a:spcPct val="110000"/>
              </a:lnSpc>
              <a:spcBef>
                <a:spcPts val="499"/>
              </a:spcBef>
              <a:spcAft>
                <a:spcPts val="0"/>
              </a:spcAft>
              <a:buClr>
                <a:srgbClr val="000000"/>
              </a:buClr>
              <a:buSzPts val="1200"/>
              <a:buFont typeface="Noto Sans Symbols"/>
              <a:buChar char="▪"/>
            </a:pPr>
            <a:r>
              <a:rPr b="0" i="0" lang="en-US" sz="1200" u="none" cap="none" strike="noStrike">
                <a:solidFill>
                  <a:srgbClr val="000000"/>
                </a:solidFill>
                <a:latin typeface="Arial"/>
                <a:ea typeface="Arial"/>
                <a:cs typeface="Arial"/>
                <a:sym typeface="Arial"/>
              </a:rPr>
              <a:t>The difference between simulated and experimental images is backpropagated to iteratively refine the 6D beam reconstruction, thereby eliminating the need for traditional iterative algorithms.</a:t>
            </a:r>
            <a:endParaRPr b="0" i="0" sz="1200" u="none" cap="none" strike="noStrike">
              <a:latin typeface="Arial"/>
              <a:ea typeface="Arial"/>
              <a:cs typeface="Arial"/>
              <a:sym typeface="Arial"/>
            </a:endParaRPr>
          </a:p>
          <a:p>
            <a:pPr indent="0" lvl="0" marL="0" marR="0" rtl="0" algn="l">
              <a:lnSpc>
                <a:spcPct val="110000"/>
              </a:lnSpc>
              <a:spcBef>
                <a:spcPts val="1001"/>
              </a:spcBef>
              <a:spcAft>
                <a:spcPts val="0"/>
              </a:spcAft>
              <a:buNone/>
            </a:pPr>
            <a:r>
              <a:t/>
            </a:r>
            <a:endParaRPr b="1"/>
          </a:p>
          <a:p>
            <a:pPr indent="0" lvl="0" marL="0" marR="0" rtl="0" algn="l">
              <a:lnSpc>
                <a:spcPct val="110000"/>
              </a:lnSpc>
              <a:spcBef>
                <a:spcPts val="1001"/>
              </a:spcBef>
              <a:spcAft>
                <a:spcPts val="0"/>
              </a:spcAft>
              <a:buNone/>
            </a:pPr>
            <a:r>
              <a:rPr b="1" i="0" lang="en-US" sz="1400" u="none" cap="none" strike="noStrike">
                <a:solidFill>
                  <a:srgbClr val="000000"/>
                </a:solidFill>
                <a:latin typeface="Arial"/>
                <a:ea typeface="Arial"/>
                <a:cs typeface="Arial"/>
                <a:sym typeface="Arial"/>
              </a:rPr>
              <a:t>Simulation add-ons: </a:t>
            </a:r>
            <a:endParaRPr b="0" i="0" sz="1400" u="none" cap="none" strike="noStrike">
              <a:latin typeface="Arial"/>
              <a:ea typeface="Arial"/>
              <a:cs typeface="Arial"/>
              <a:sym typeface="Arial"/>
            </a:endParaRPr>
          </a:p>
          <a:p>
            <a:pPr indent="-88900" lvl="0" marL="0" marR="0" rtl="0" algn="l">
              <a:lnSpc>
                <a:spcPct val="110000"/>
              </a:lnSpc>
              <a:spcBef>
                <a:spcPts val="1001"/>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 Corrugated wakefield section ( ≈ 1 m ) upstream of the scanning quadrupole [7]</a:t>
            </a:r>
            <a:endParaRPr b="0" i="0" sz="1400" u="none" cap="none" strike="noStrike">
              <a:latin typeface="Arial"/>
              <a:ea typeface="Arial"/>
              <a:cs typeface="Arial"/>
              <a:sym typeface="Arial"/>
            </a:endParaRPr>
          </a:p>
          <a:p>
            <a:pPr indent="-228239" lvl="2" marL="502919" marR="0" rtl="0" algn="l">
              <a:lnSpc>
                <a:spcPct val="110000"/>
              </a:lnSpc>
              <a:spcBef>
                <a:spcPts val="499"/>
              </a:spcBef>
              <a:spcAft>
                <a:spcPts val="0"/>
              </a:spcAft>
              <a:buClr>
                <a:srgbClr val="000000"/>
              </a:buClr>
              <a:buSzPts val="1200"/>
              <a:buFont typeface="Noto Sans Symbols"/>
              <a:buChar char="▪"/>
            </a:pPr>
            <a:r>
              <a:rPr b="0" i="0" lang="en-US" sz="1200" u="none" cap="none" strike="noStrike">
                <a:solidFill>
                  <a:srgbClr val="000000"/>
                </a:solidFill>
                <a:latin typeface="Arial"/>
                <a:ea typeface="Arial"/>
                <a:cs typeface="Arial"/>
                <a:sym typeface="Arial"/>
              </a:rPr>
              <a:t>A single hyper-parameter d (distance from nearest structure surface to the particle) is exposed to the network; gradients flow through this parameter so the model can learn the optimal distance d.</a:t>
            </a:r>
            <a:endParaRPr b="0" i="0" sz="1200" u="none" cap="none" strike="noStrike">
              <a:latin typeface="Arial"/>
              <a:ea typeface="Arial"/>
              <a:cs typeface="Arial"/>
              <a:sym typeface="Arial"/>
            </a:endParaRPr>
          </a:p>
        </p:txBody>
      </p:sp>
      <p:sp>
        <p:nvSpPr>
          <p:cNvPr id="309" name="Google Shape;309;p15"/>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10" name="Google Shape;310;p15"/>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
        <p:nvSpPr>
          <p:cNvPr id="311" name="Google Shape;311;p15"/>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12" name="Google Shape;312;p15"/>
          <p:cNvSpPr/>
          <p:nvPr/>
        </p:nvSpPr>
        <p:spPr>
          <a:xfrm>
            <a:off x="399600" y="6412680"/>
            <a:ext cx="5056560" cy="3963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22. Updated simulation pipeline to produce screen images with corrugated structure</a:t>
            </a:r>
            <a:endParaRPr b="0" i="0" sz="1000" u="none" cap="none" strike="noStrike">
              <a:latin typeface="Arial"/>
              <a:ea typeface="Arial"/>
              <a:cs typeface="Arial"/>
              <a:sym typeface="Arial"/>
            </a:endParaRPr>
          </a:p>
        </p:txBody>
      </p:sp>
      <p:sp>
        <p:nvSpPr>
          <p:cNvPr id="313" name="Google Shape;313;p15"/>
          <p:cNvSpPr/>
          <p:nvPr/>
        </p:nvSpPr>
        <p:spPr>
          <a:xfrm>
            <a:off x="3608280" y="1282680"/>
            <a:ext cx="370800" cy="1709280"/>
          </a:xfrm>
          <a:prstGeom prst="rightBrace">
            <a:avLst>
              <a:gd fmla="val 8333" name="adj1"/>
              <a:gd fmla="val 50000" name="adj2"/>
            </a:avLst>
          </a:prstGeom>
          <a:noFill/>
          <a:ln cap="flat" cmpd="sng" w="28425">
            <a:solidFill>
              <a:schemeClr val="accen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15"/>
          <p:cNvSpPr/>
          <p:nvPr/>
        </p:nvSpPr>
        <p:spPr>
          <a:xfrm>
            <a:off x="1788120" y="1272960"/>
            <a:ext cx="361080" cy="1719000"/>
          </a:xfrm>
          <a:prstGeom prst="leftBrace">
            <a:avLst>
              <a:gd fmla="val 8333" name="adj1"/>
              <a:gd fmla="val 50000" name="adj2"/>
            </a:avLst>
          </a:prstGeom>
          <a:noFill/>
          <a:ln cap="flat" cmpd="sng" w="28425">
            <a:solidFill>
              <a:schemeClr val="accen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8" name="Shape 318"/>
        <p:cNvGrpSpPr/>
        <p:nvPr/>
      </p:nvGrpSpPr>
      <p:grpSpPr>
        <a:xfrm>
          <a:off x="0" y="0"/>
          <a:ext cx="0" cy="0"/>
          <a:chOff x="0" y="0"/>
          <a:chExt cx="0" cy="0"/>
        </a:xfrm>
      </p:grpSpPr>
      <p:sp>
        <p:nvSpPr>
          <p:cNvPr id="319" name="Google Shape;319;p16"/>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6"/>
          <p:cNvSpPr txBox="1"/>
          <p:nvPr/>
        </p:nvSpPr>
        <p:spPr>
          <a:xfrm>
            <a:off x="640080" y="243000"/>
            <a:ext cx="5737320" cy="109692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4000" u="none" cap="none" strike="noStrike">
                <a:solidFill>
                  <a:srgbClr val="000000"/>
                </a:solidFill>
                <a:latin typeface="Arial"/>
                <a:ea typeface="Arial"/>
                <a:cs typeface="Arial"/>
                <a:sym typeface="Arial"/>
              </a:rPr>
              <a:t>Sequencer</a:t>
            </a:r>
            <a:endParaRPr b="0" i="0" sz="4000" u="none" cap="none" strike="noStrike">
              <a:solidFill>
                <a:srgbClr val="000000"/>
              </a:solidFill>
              <a:latin typeface="Arial"/>
              <a:ea typeface="Arial"/>
              <a:cs typeface="Arial"/>
              <a:sym typeface="Arial"/>
            </a:endParaRPr>
          </a:p>
        </p:txBody>
      </p:sp>
      <p:sp>
        <p:nvSpPr>
          <p:cNvPr id="321" name="Google Shape;321;p16"/>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322" name="Google Shape;322;p16"/>
          <p:cNvSpPr txBox="1"/>
          <p:nvPr/>
        </p:nvSpPr>
        <p:spPr>
          <a:xfrm>
            <a:off x="640080" y="1340640"/>
            <a:ext cx="5737680" cy="5016960"/>
          </a:xfrm>
          <a:prstGeom prst="rect">
            <a:avLst/>
          </a:prstGeom>
          <a:noFill/>
          <a:ln>
            <a:noFill/>
          </a:ln>
        </p:spPr>
        <p:txBody>
          <a:bodyPr anchorCtr="0" anchor="t" bIns="45700" lIns="91425" spcFirstLastPara="1" rIns="91425" wrap="square" tIns="45700">
            <a:noAutofit/>
          </a:bodyPr>
          <a:lstStyle/>
          <a:p>
            <a:pPr indent="-228240" lvl="0" marL="228600" marR="0" rtl="0" algn="l">
              <a:lnSpc>
                <a:spcPct val="120000"/>
              </a:lnSpc>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The sequencer is designed to prepare the machine for specific beam diagnostic tools, such as the Bunch Length Measurement or Passive Streaking tools. It ensures that the machine is configured according to the tool's requirements like setting appropriate PVs, taking snapshots.</a:t>
            </a:r>
            <a:endParaRPr b="0" i="0" sz="13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Before applying any changes, the sequencer takes a snapshot of the machine's current state. This allows the machine to be safely restored to its original state after the operation, ensuring minimal disruption and maintaining system integrity.</a:t>
            </a:r>
            <a:endParaRPr b="0" i="0" sz="13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The </a:t>
            </a:r>
            <a:r>
              <a:rPr lang="en-US" sz="1300"/>
              <a:t>sequencer</a:t>
            </a:r>
            <a:r>
              <a:rPr b="0" i="0" lang="en-US" sz="1300" u="none" cap="none" strike="noStrike">
                <a:solidFill>
                  <a:srgbClr val="000000"/>
                </a:solidFill>
                <a:latin typeface="Arial"/>
                <a:ea typeface="Arial"/>
                <a:cs typeface="Arial"/>
                <a:sym typeface="Arial"/>
              </a:rPr>
              <a:t> status table provides live updates on the current state of PVs and displays the target values they will be set to during the "Prepare Measurement" process. This feature simplifies interpretation for operators, enabling them to easily verify and understand the changes being applied.</a:t>
            </a:r>
            <a:endParaRPr b="0" i="0" sz="13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The sequencer uses configuration files to define PV mappings, initial/target values, and UI elements. This approach allows easy customization for different tools without modifying the core logic, enabling seamless integration of new tools like the Passive Streaking tool.</a:t>
            </a:r>
            <a:endParaRPr b="0" i="0" sz="1300" u="none" cap="none" strike="noStrike">
              <a:solidFill>
                <a:srgbClr val="000000"/>
              </a:solidFill>
              <a:latin typeface="Arial"/>
              <a:ea typeface="Arial"/>
              <a:cs typeface="Arial"/>
              <a:sym typeface="Arial"/>
            </a:endParaRPr>
          </a:p>
        </p:txBody>
      </p:sp>
      <p:pic>
        <p:nvPicPr>
          <p:cNvPr id="323" name="Google Shape;323;p16"/>
          <p:cNvPicPr preferRelativeResize="0"/>
          <p:nvPr/>
        </p:nvPicPr>
        <p:blipFill rotWithShape="1">
          <a:blip r:embed="rId3">
            <a:alphaModFix/>
          </a:blip>
          <a:srcRect b="7839" l="32774" r="21284" t="11083"/>
          <a:stretch/>
        </p:blipFill>
        <p:spPr>
          <a:xfrm>
            <a:off x="6670080" y="663840"/>
            <a:ext cx="5147280" cy="5694120"/>
          </a:xfrm>
          <a:prstGeom prst="rect">
            <a:avLst/>
          </a:prstGeom>
          <a:noFill/>
          <a:ln>
            <a:noFill/>
          </a:ln>
        </p:spPr>
      </p:pic>
      <p:sp>
        <p:nvSpPr>
          <p:cNvPr id="324" name="Google Shape;324;p16"/>
          <p:cNvSpPr txBox="1"/>
          <p:nvPr/>
        </p:nvSpPr>
        <p:spPr>
          <a:xfrm>
            <a:off x="6767640" y="6356520"/>
            <a:ext cx="40399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25" name="Google Shape;325;p16"/>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26" name="Google Shape;326;p16"/>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0" name="Shape 330"/>
        <p:cNvGrpSpPr/>
        <p:nvPr/>
      </p:nvGrpSpPr>
      <p:grpSpPr>
        <a:xfrm>
          <a:off x="0" y="0"/>
          <a:ext cx="0" cy="0"/>
          <a:chOff x="0" y="0"/>
          <a:chExt cx="0" cy="0"/>
        </a:xfrm>
      </p:grpSpPr>
      <p:sp>
        <p:nvSpPr>
          <p:cNvPr id="331" name="Google Shape;331;p17"/>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17"/>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333" name="Google Shape;333;p17"/>
          <p:cNvSpPr txBox="1"/>
          <p:nvPr/>
        </p:nvSpPr>
        <p:spPr>
          <a:xfrm>
            <a:off x="6767640" y="6356520"/>
            <a:ext cx="40399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34" name="Google Shape;334;p17"/>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id="335" name="Google Shape;335;p17"/>
          <p:cNvPicPr preferRelativeResize="0"/>
          <p:nvPr/>
        </p:nvPicPr>
        <p:blipFill rotWithShape="1">
          <a:blip r:embed="rId3">
            <a:alphaModFix/>
          </a:blip>
          <a:srcRect b="18346" l="0" r="0" t="-229"/>
          <a:stretch/>
        </p:blipFill>
        <p:spPr>
          <a:xfrm>
            <a:off x="0" y="0"/>
            <a:ext cx="12191760" cy="4317480"/>
          </a:xfrm>
          <a:prstGeom prst="rect">
            <a:avLst/>
          </a:prstGeom>
          <a:noFill/>
          <a:ln>
            <a:noFill/>
          </a:ln>
        </p:spPr>
      </p:pic>
      <p:pic>
        <p:nvPicPr>
          <p:cNvPr id="336" name="Google Shape;336;p17"/>
          <p:cNvPicPr preferRelativeResize="0"/>
          <p:nvPr/>
        </p:nvPicPr>
        <p:blipFill rotWithShape="1">
          <a:blip r:embed="rId4">
            <a:alphaModFix/>
          </a:blip>
          <a:srcRect b="31206" l="36799" r="32303" t="42315"/>
          <a:stretch/>
        </p:blipFill>
        <p:spPr>
          <a:xfrm>
            <a:off x="640080" y="4141800"/>
            <a:ext cx="4820040" cy="2576520"/>
          </a:xfrm>
          <a:prstGeom prst="rect">
            <a:avLst/>
          </a:prstGeom>
          <a:noFill/>
          <a:ln>
            <a:noFill/>
          </a:ln>
        </p:spPr>
      </p:pic>
      <p:sp>
        <p:nvSpPr>
          <p:cNvPr id="337" name="Google Shape;337;p17"/>
          <p:cNvSpPr txBox="1"/>
          <p:nvPr/>
        </p:nvSpPr>
        <p:spPr>
          <a:xfrm>
            <a:off x="640080" y="442440"/>
            <a:ext cx="7000560" cy="34416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Excel Chat Bot</a:t>
            </a:r>
            <a:endParaRPr b="0" i="0" sz="2000" u="none" cap="none" strike="noStrike">
              <a:solidFill>
                <a:srgbClr val="000000"/>
              </a:solidFill>
              <a:latin typeface="Arial"/>
              <a:ea typeface="Arial"/>
              <a:cs typeface="Arial"/>
              <a:sym typeface="Arial"/>
            </a:endParaRPr>
          </a:p>
        </p:txBody>
      </p:sp>
      <p:pic>
        <p:nvPicPr>
          <p:cNvPr descr="PSI – LEAPS" id="338" name="Google Shape;338;p17"/>
          <p:cNvPicPr preferRelativeResize="0"/>
          <p:nvPr/>
        </p:nvPicPr>
        <p:blipFill rotWithShape="1">
          <a:blip r:embed="rId5">
            <a:alphaModFix/>
          </a:blip>
          <a:srcRect b="0" l="0" r="0" t="0"/>
          <a:stretch/>
        </p:blipFill>
        <p:spPr>
          <a:xfrm>
            <a:off x="10803960" y="269280"/>
            <a:ext cx="918000" cy="520920"/>
          </a:xfrm>
          <a:prstGeom prst="rect">
            <a:avLst/>
          </a:prstGeom>
          <a:noFill/>
          <a:ln>
            <a:noFill/>
          </a:ln>
        </p:spPr>
      </p:pic>
      <p:sp>
        <p:nvSpPr>
          <p:cNvPr id="339" name="Google Shape;339;p17"/>
          <p:cNvSpPr/>
          <p:nvPr/>
        </p:nvSpPr>
        <p:spPr>
          <a:xfrm>
            <a:off x="10798200" y="4432680"/>
            <a:ext cx="1384200" cy="594360"/>
          </a:xfrm>
          <a:prstGeom prst="rect">
            <a:avLst/>
          </a:prstGeom>
          <a:solidFill>
            <a:schemeClr val="lt1"/>
          </a:solidFill>
          <a:ln cap="flat" cmpd="sng" w="12600">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18"/>
          <p:cNvSpPr txBox="1"/>
          <p:nvPr/>
        </p:nvSpPr>
        <p:spPr>
          <a:xfrm>
            <a:off x="649440" y="525960"/>
            <a:ext cx="10890720" cy="344160"/>
          </a:xfrm>
          <a:prstGeom prst="rect">
            <a:avLst/>
          </a:prstGeom>
          <a:noFill/>
          <a:ln>
            <a:noFill/>
          </a:ln>
        </p:spPr>
        <p:txBody>
          <a:bodyPr anchorCtr="0" anchor="t" bIns="45700" lIns="91425" spcFirstLastPara="1" rIns="91425" wrap="square" tIns="45700">
            <a:normAutofit fontScale="83000"/>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References</a:t>
            </a:r>
            <a:endParaRPr b="0" i="0" sz="2000" u="none" cap="none" strike="noStrike">
              <a:solidFill>
                <a:srgbClr val="000000"/>
              </a:solidFill>
              <a:latin typeface="Arial"/>
              <a:ea typeface="Arial"/>
              <a:cs typeface="Arial"/>
              <a:sym typeface="Arial"/>
            </a:endParaRPr>
          </a:p>
        </p:txBody>
      </p:sp>
      <p:sp>
        <p:nvSpPr>
          <p:cNvPr id="345" name="Google Shape;345;p18"/>
          <p:cNvSpPr txBox="1"/>
          <p:nvPr/>
        </p:nvSpPr>
        <p:spPr>
          <a:xfrm>
            <a:off x="649440" y="1127880"/>
            <a:ext cx="10881360" cy="5591520"/>
          </a:xfrm>
          <a:prstGeom prst="rect">
            <a:avLst/>
          </a:prstGeom>
          <a:noFill/>
          <a:ln>
            <a:noFill/>
          </a:ln>
        </p:spPr>
        <p:txBody>
          <a:bodyPr anchorCtr="0" anchor="t" bIns="45700" lIns="91425" spcFirstLastPara="1" rIns="91425" wrap="square" tIns="45700">
            <a:normAutofit lnSpcReduction="10000"/>
          </a:bodyPr>
          <a:lstStyle/>
          <a:p>
            <a:pPr indent="-342720" lvl="0" marL="343080" marR="0" rtl="0" algn="l">
              <a:lnSpc>
                <a:spcPct val="120000"/>
              </a:lnSpc>
              <a:spcBef>
                <a:spcPts val="0"/>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Ryan Roussel Code (</a:t>
            </a:r>
            <a:r>
              <a:rPr b="0" i="0" lang="en-US" sz="1400" u="sng" cap="none" strike="noStrike">
                <a:solidFill>
                  <a:srgbClr val="1973EB"/>
                </a:solidFill>
                <a:latin typeface="Arial"/>
                <a:ea typeface="Arial"/>
                <a:cs typeface="Arial"/>
                <a:sym typeface="Arial"/>
                <a:hlinkClick r:id="rId3">
                  <a:extLst>
                    <a:ext uri="{A12FA001-AC4F-418D-AE19-62706E023703}">
                      <ahyp:hlinkClr val="tx"/>
                    </a:ext>
                  </a:extLst>
                </a:hlinkClick>
              </a:rPr>
              <a:t>https://github.com/roussel-ryan/gpsr</a:t>
            </a:r>
            <a:r>
              <a:rPr b="0" i="0" lang="en-US" sz="1400" u="none" cap="none" strike="noStrike">
                <a:solidFill>
                  <a:srgbClr val="000000"/>
                </a:solidFill>
                <a:latin typeface="Arial"/>
                <a:ea typeface="Arial"/>
                <a:cs typeface="Arial"/>
                <a:sym typeface="Arial"/>
              </a:rPr>
              <a:t>) (Started with using his simulation but was incompatible with high number of particles so created my own simulation)</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Phase Space Reconstruction from Accelerator Beam Measurements Using Neural Networks and Differentiable Simulations (</a:t>
            </a:r>
            <a:r>
              <a:rPr b="0" i="0" lang="en-US" sz="1400" u="none" cap="none" strike="noStrike">
                <a:solidFill>
                  <a:srgbClr val="1973EB"/>
                </a:solidFill>
                <a:latin typeface="Arial"/>
                <a:ea typeface="Arial"/>
                <a:cs typeface="Arial"/>
                <a:sym typeface="Arial"/>
              </a:rPr>
              <a:t>https://journals.aps.org/prl/abstract/10.1103/PhysRevLett.130.145001</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i="0" lang="en-US" sz="1400" u="sng" cap="none" strike="noStrike">
                <a:solidFill>
                  <a:schemeClr val="dk1"/>
                </a:solidFill>
                <a:hlinkClick r:id="rId4">
                  <a:extLst>
                    <a:ext uri="{A12FA001-AC4F-418D-AE19-62706E023703}">
                      <ahyp:hlinkClr val="tx"/>
                    </a:ext>
                  </a:extLst>
                </a:hlinkClick>
              </a:rPr>
              <a:t>Four-dimensional transverse beam matrix measurement using the multiple-quadrupole scan technique</a:t>
            </a:r>
            <a:r>
              <a:rPr i="0" lang="en-US" sz="1400" u="none" cap="none" strike="noStrike">
                <a:solidFill>
                  <a:schemeClr val="dk1"/>
                </a:solidFill>
              </a:rPr>
              <a:t> </a:t>
            </a:r>
            <a:r>
              <a:rPr b="0" i="0" lang="en-US" sz="1400" u="none" cap="none" strike="noStrike">
                <a:solidFill>
                  <a:srgbClr val="000000"/>
                </a:solidFill>
                <a:latin typeface="Arial"/>
                <a:ea typeface="Arial"/>
                <a:cs typeface="Arial"/>
                <a:sym typeface="Arial"/>
              </a:rPr>
              <a:t>(</a:t>
            </a:r>
            <a:r>
              <a:rPr b="0" i="0" lang="en-US" sz="1400" u="none" cap="none" strike="noStrike">
                <a:solidFill>
                  <a:srgbClr val="1973EB"/>
                </a:solidFill>
                <a:latin typeface="Arial"/>
                <a:ea typeface="Arial"/>
                <a:cs typeface="Arial"/>
                <a:sym typeface="Arial"/>
              </a:rPr>
              <a:t>https://journals.aps.org/prab/abstract/10.1103/PhysRevSTAB.17.052801</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b="0" i="0" lang="en-US" sz="1400" u="sng" cap="none" strike="noStrike">
                <a:solidFill>
                  <a:schemeClr val="dk1"/>
                </a:solidFill>
                <a:latin typeface="Arial"/>
                <a:ea typeface="Arial"/>
                <a:cs typeface="Arial"/>
                <a:sym typeface="Arial"/>
                <a:hlinkClick r:id="rId5">
                  <a:extLst>
                    <a:ext uri="{A12FA001-AC4F-418D-AE19-62706E023703}">
                      <ahyp:hlinkClr val="tx"/>
                    </a:ext>
                  </a:extLst>
                </a:hlinkClick>
              </a:rPr>
              <a:t>Skew Quadrupole Effect of Laser Plasma Electron Beam Transport</a:t>
            </a:r>
            <a:r>
              <a:rPr b="0" i="0" lang="en-US" sz="1400" u="none" cap="none" strike="noStrike">
                <a:solidFill>
                  <a:schemeClr val="dk1"/>
                </a:solidFill>
                <a:latin typeface="Arial"/>
                <a:ea typeface="Arial"/>
                <a:cs typeface="Arial"/>
                <a:sym typeface="Arial"/>
              </a:rPr>
              <a:t> </a:t>
            </a:r>
            <a:r>
              <a:rPr b="0" i="0" lang="en-US" sz="1400" u="none" cap="none" strike="noStrike">
                <a:solidFill>
                  <a:srgbClr val="000000"/>
                </a:solidFill>
                <a:latin typeface="Arial"/>
                <a:ea typeface="Arial"/>
                <a:cs typeface="Arial"/>
                <a:sym typeface="Arial"/>
              </a:rPr>
              <a:t>(</a:t>
            </a:r>
            <a:r>
              <a:rPr b="0" i="0" lang="en-US" sz="1400" u="none" cap="none" strike="noStrike">
                <a:solidFill>
                  <a:srgbClr val="1973EB"/>
                </a:solidFill>
                <a:latin typeface="Arial"/>
                <a:ea typeface="Arial"/>
                <a:cs typeface="Arial"/>
                <a:sym typeface="Arial"/>
              </a:rPr>
              <a:t>https://www.mdpi.com/2076-3417/9/12/2447</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  Self-synchronized and cost-effective time-resolved measurements at x-ray free-electron lasers with femtosecond resolution (</a:t>
            </a:r>
            <a:r>
              <a:rPr b="0" i="0" lang="en-US" sz="1400" u="sng" cap="none" strike="noStrike">
                <a:solidFill>
                  <a:srgbClr val="1973EB"/>
                </a:solidFill>
                <a:latin typeface="Arial"/>
                <a:ea typeface="Arial"/>
                <a:cs typeface="Arial"/>
                <a:sym typeface="Arial"/>
                <a:hlinkClick r:id="rId6">
                  <a:extLst>
                    <a:ext uri="{A12FA001-AC4F-418D-AE19-62706E023703}">
                      <ahyp:hlinkClr val="tx"/>
                    </a:ext>
                  </a:extLst>
                </a:hlinkClick>
              </a:rPr>
              <a:t>https://journals.aps.org/prresearch/abstract/10.1103/PhysRevResearch.4.013017</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Generation and Characterization of Intense Ultralow-Emittance Electron Beams for Compact X-Ray Free-Electron Lasers (</a:t>
            </a:r>
            <a:r>
              <a:rPr b="0" i="0" lang="en-US" sz="1400" u="sng" cap="none" strike="noStrike">
                <a:solidFill>
                  <a:srgbClr val="1973EB"/>
                </a:solidFill>
                <a:latin typeface="Arial"/>
                <a:ea typeface="Arial"/>
                <a:cs typeface="Arial"/>
                <a:sym typeface="Arial"/>
                <a:hlinkClick r:id="rId7">
                  <a:extLst>
                    <a:ext uri="{A12FA001-AC4F-418D-AE19-62706E023703}">
                      <ahyp:hlinkClr val="tx"/>
                    </a:ext>
                  </a:extLst>
                </a:hlinkClick>
              </a:rPr>
              <a:t>https://journals.aps.org/prl/abstract/10.1103/PhysRevLett.123.234801</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Corrugated wakefield structure at SwissFEL (</a:t>
            </a:r>
            <a:r>
              <a:rPr b="0" i="0" lang="en-US" sz="1400" u="sng" cap="none" strike="noStrike">
                <a:solidFill>
                  <a:srgbClr val="1973EB"/>
                </a:solidFill>
                <a:latin typeface="Arial"/>
                <a:ea typeface="Arial"/>
                <a:cs typeface="Arial"/>
                <a:sym typeface="Arial"/>
                <a:hlinkClick r:id="rId8">
                  <a:extLst>
                    <a:ext uri="{A12FA001-AC4F-418D-AE19-62706E023703}">
                      <ahyp:hlinkClr val="tx"/>
                    </a:ext>
                  </a:extLst>
                </a:hlinkClick>
              </a:rPr>
              <a:t>https://accelconf.web.cern.ch/ipac2023/pdf/THPL153.pdf</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Symmetric single-quadrupole-magnet scan method to measure the 2D transverse beam parameters (</a:t>
            </a:r>
            <a:r>
              <a:rPr b="0" i="0" lang="en-US" sz="1400" u="sng" cap="none" strike="noStrike">
                <a:solidFill>
                  <a:srgbClr val="1973EB"/>
                </a:solidFill>
                <a:latin typeface="Play"/>
                <a:ea typeface="Play"/>
                <a:cs typeface="Play"/>
                <a:sym typeface="Play"/>
                <a:hlinkClick r:id="rId9">
                  <a:extLst>
                    <a:ext uri="{A12FA001-AC4F-418D-AE19-62706E023703}">
                      <ahyp:hlinkClr val="tx"/>
                    </a:ext>
                  </a:extLst>
                </a:hlinkClick>
              </a:rPr>
              <a:t>https://www.sciencedirect.com/science/article/pii/S0168900214000291</a:t>
            </a:r>
            <a:r>
              <a:rPr b="0" i="0" lang="en-US" sz="1400" u="none" cap="none" strike="noStrike">
                <a:solidFill>
                  <a:srgbClr val="000000"/>
                </a:solidFill>
                <a:latin typeface="Play"/>
                <a:ea typeface="Play"/>
                <a:cs typeface="Play"/>
                <a:sym typeface="Play"/>
              </a:rPr>
              <a:t>)</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Attention Is All You Need (</a:t>
            </a:r>
            <a:r>
              <a:rPr b="0" i="0" lang="en-US" sz="1400" u="sng" cap="none" strike="noStrike">
                <a:solidFill>
                  <a:srgbClr val="1973EB"/>
                </a:solidFill>
                <a:latin typeface="Play"/>
                <a:ea typeface="Play"/>
                <a:cs typeface="Play"/>
                <a:sym typeface="Play"/>
                <a:hlinkClick r:id="rId10">
                  <a:extLst>
                    <a:ext uri="{A12FA001-AC4F-418D-AE19-62706E023703}">
                      <ahyp:hlinkClr val="tx"/>
                    </a:ext>
                  </a:extLst>
                </a:hlinkClick>
              </a:rPr>
              <a:t>https://arxiv.org/pdf/1706.03762</a:t>
            </a:r>
            <a:r>
              <a:rPr b="0" i="0" lang="en-US" sz="1400" u="none" cap="none" strike="noStrike">
                <a:solidFill>
                  <a:srgbClr val="000000"/>
                </a:solidFill>
                <a:latin typeface="Play"/>
                <a:ea typeface="Play"/>
                <a:cs typeface="Play"/>
                <a:sym typeface="Play"/>
              </a:rPr>
              <a:t>)</a:t>
            </a:r>
            <a:endParaRPr b="0" i="0" sz="1400" u="none" cap="none" strike="noStrike">
              <a:solidFill>
                <a:srgbClr val="000000"/>
              </a:solidFill>
              <a:latin typeface="Arial"/>
              <a:ea typeface="Arial"/>
              <a:cs typeface="Arial"/>
              <a:sym typeface="Arial"/>
            </a:endParaRPr>
          </a:p>
          <a:p>
            <a:pPr indent="-342720" lvl="0" marL="343080" marR="0" rtl="0" algn="l">
              <a:lnSpc>
                <a:spcPct val="120000"/>
              </a:lnSpc>
              <a:spcBef>
                <a:spcPts val="1001"/>
              </a:spcBef>
              <a:spcAft>
                <a:spcPts val="0"/>
              </a:spcAft>
              <a:buClr>
                <a:srgbClr val="000000"/>
              </a:buClr>
              <a:buSzPts val="1400"/>
              <a:buFont typeface="Arial"/>
              <a:buAutoNum type="arabicPeriod"/>
            </a:pPr>
            <a:r>
              <a:rPr b="0" i="0" lang="en-US" sz="1400" u="none" cap="none" strike="noStrike">
                <a:solidFill>
                  <a:srgbClr val="000000"/>
                </a:solidFill>
                <a:latin typeface="Arial"/>
                <a:ea typeface="Arial"/>
                <a:cs typeface="Arial"/>
                <a:sym typeface="Arial"/>
              </a:rPr>
              <a:t>Efficient six-dimensional phase space reconstructions from experimental measurements using generative machine learning (</a:t>
            </a:r>
            <a:r>
              <a:rPr b="0" i="0" lang="en-US" sz="1400" u="none" cap="none" strike="noStrike">
                <a:solidFill>
                  <a:srgbClr val="1973EB"/>
                </a:solidFill>
                <a:latin typeface="Play"/>
                <a:ea typeface="Play"/>
                <a:cs typeface="Play"/>
                <a:sym typeface="Play"/>
              </a:rPr>
              <a:t>https://journals.aps.org/prab/abstract/10.1103/PhysRevAccelBeams.27.094601</a:t>
            </a:r>
            <a:r>
              <a:rPr b="0" i="0" lang="en-US" sz="1400" u="none" cap="none" strike="noStrike">
                <a:solidFill>
                  <a:srgbClr val="000000"/>
                </a:solidFill>
                <a:latin typeface="Play"/>
                <a:ea typeface="Play"/>
                <a:cs typeface="Play"/>
                <a:sym typeface="Play"/>
              </a:rPr>
              <a:t>)</a:t>
            </a:r>
            <a:endParaRPr b="0" i="0" sz="1400" u="none" cap="none" strike="noStrike">
              <a:solidFill>
                <a:srgbClr val="000000"/>
              </a:solidFill>
              <a:latin typeface="Arial"/>
              <a:ea typeface="Arial"/>
              <a:cs typeface="Arial"/>
              <a:sym typeface="Arial"/>
            </a:endParaRPr>
          </a:p>
          <a:p>
            <a:pPr indent="-265320" lvl="0" marL="343080" marR="0" rtl="0" algn="l">
              <a:lnSpc>
                <a:spcPct val="120000"/>
              </a:lnSpc>
              <a:spcBef>
                <a:spcPts val="1001"/>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46" name="Google Shape;346;p18"/>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47" name="Google Shape;347;p18"/>
          <p:cNvPicPr preferRelativeResize="0"/>
          <p:nvPr/>
        </p:nvPicPr>
        <p:blipFill rotWithShape="1">
          <a:blip r:embed="rId11">
            <a:alphaModFix/>
          </a:blip>
          <a:srcRect b="0" l="0" r="0" t="0"/>
          <a:stretch/>
        </p:blipFill>
        <p:spPr>
          <a:xfrm>
            <a:off x="10803960" y="269280"/>
            <a:ext cx="918000" cy="520920"/>
          </a:xfrm>
          <a:prstGeom prst="rect">
            <a:avLst/>
          </a:prstGeom>
          <a:noFill/>
          <a:ln>
            <a:noFill/>
          </a:ln>
        </p:spPr>
      </p:pic>
      <p:sp>
        <p:nvSpPr>
          <p:cNvPr id="348" name="Google Shape;348;p18"/>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19"/>
          <p:cNvSpPr txBox="1"/>
          <p:nvPr/>
        </p:nvSpPr>
        <p:spPr>
          <a:xfrm>
            <a:off x="640080" y="2633400"/>
            <a:ext cx="10890720" cy="443520"/>
          </a:xfrm>
          <a:prstGeom prst="rect">
            <a:avLst/>
          </a:prstGeom>
          <a:noFill/>
          <a:ln>
            <a:noFill/>
          </a:ln>
        </p:spPr>
        <p:txBody>
          <a:bodyPr anchorCtr="0" anchor="t" bIns="45700" lIns="91425" spcFirstLastPara="1" rIns="91425" wrap="square" tIns="45700">
            <a:normAutofit/>
          </a:bodyPr>
          <a:lstStyle/>
          <a:p>
            <a:pPr indent="-228240" lvl="0" marL="228600" marR="0" rtl="0" algn="l">
              <a:lnSpc>
                <a:spcPct val="12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Open to answer your questions.</a:t>
            </a:r>
            <a:endParaRPr b="0" i="0" sz="2000" u="none" cap="none" strike="noStrike">
              <a:solidFill>
                <a:srgbClr val="000000"/>
              </a:solidFill>
              <a:latin typeface="Arial"/>
              <a:ea typeface="Arial"/>
              <a:cs typeface="Arial"/>
              <a:sym typeface="Arial"/>
            </a:endParaRPr>
          </a:p>
        </p:txBody>
      </p:sp>
      <p:sp>
        <p:nvSpPr>
          <p:cNvPr id="354" name="Google Shape;354;p19"/>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55" name="Google Shape;355;p19"/>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56" name="Google Shape;356;p19"/>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357" name="Google Shape;357;p19"/>
          <p:cNvSpPr txBox="1"/>
          <p:nvPr/>
        </p:nvSpPr>
        <p:spPr>
          <a:xfrm>
            <a:off x="640080" y="1539000"/>
            <a:ext cx="10890720" cy="34416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4400" u="none" cap="none" strike="noStrike">
                <a:solidFill>
                  <a:srgbClr val="000000"/>
                </a:solidFill>
                <a:latin typeface="Arial"/>
                <a:ea typeface="Arial"/>
                <a:cs typeface="Arial"/>
                <a:sym typeface="Arial"/>
              </a:rPr>
              <a:t>Thank you</a:t>
            </a:r>
            <a:endParaRPr b="0" i="0" sz="4400" u="none" cap="none" strike="noStrike">
              <a:solidFill>
                <a:srgbClr val="000000"/>
              </a:solidFill>
              <a:latin typeface="Arial"/>
              <a:ea typeface="Arial"/>
              <a:cs typeface="Arial"/>
              <a:sym typeface="Arial"/>
            </a:endParaRPr>
          </a:p>
        </p:txBody>
      </p:sp>
      <p:sp>
        <p:nvSpPr>
          <p:cNvPr id="358" name="Google Shape;358;p19"/>
          <p:cNvSpPr/>
          <p:nvPr/>
        </p:nvSpPr>
        <p:spPr>
          <a:xfrm>
            <a:off x="592560" y="3996360"/>
            <a:ext cx="10985400" cy="975960"/>
          </a:xfrm>
          <a:prstGeom prst="rect">
            <a:avLst/>
          </a:prstGeom>
          <a:noFill/>
          <a:ln>
            <a:noFill/>
          </a:ln>
        </p:spPr>
        <p:txBody>
          <a:bodyPr anchorCtr="0" anchor="t" bIns="45700" lIns="91425" spcFirstLastPara="1" rIns="91425" wrap="square" tIns="45700">
            <a:spAutoFit/>
          </a:bodyPr>
          <a:lstStyle/>
          <a:p>
            <a:pPr indent="0" lvl="0" marL="0" marR="0" rtl="0" algn="ctr">
              <a:lnSpc>
                <a:spcPct val="121000"/>
              </a:lnSpc>
              <a:spcBef>
                <a:spcPts val="0"/>
              </a:spcBef>
              <a:spcAft>
                <a:spcPts val="0"/>
              </a:spcAft>
              <a:buNone/>
            </a:pPr>
            <a:r>
              <a:rPr b="0" i="0" lang="en-US" sz="2400" u="none" cap="none" strike="noStrike">
                <a:solidFill>
                  <a:srgbClr val="000000"/>
                </a:solidFill>
                <a:latin typeface="Arial"/>
                <a:ea typeface="Arial"/>
                <a:cs typeface="Arial"/>
                <a:sym typeface="Arial"/>
              </a:rPr>
              <a:t>Special thanks to Philipp Dijkstal, Sven Reiche, and Eduard Prat for their guidance.</a:t>
            </a:r>
            <a:endParaRPr b="0" i="0" sz="2400" u="none" cap="none" strike="noStrike">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
          <p:cNvSpPr txBox="1"/>
          <p:nvPr/>
        </p:nvSpPr>
        <p:spPr>
          <a:xfrm>
            <a:off x="640080" y="1371600"/>
            <a:ext cx="10890720" cy="109692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Outline</a:t>
            </a:r>
            <a:endParaRPr b="0" i="0" sz="3600" u="none" cap="none" strike="noStrike">
              <a:solidFill>
                <a:srgbClr val="000000"/>
              </a:solidFill>
              <a:latin typeface="Arial"/>
              <a:ea typeface="Arial"/>
              <a:cs typeface="Arial"/>
              <a:sym typeface="Arial"/>
            </a:endParaRPr>
          </a:p>
        </p:txBody>
      </p:sp>
      <p:sp>
        <p:nvSpPr>
          <p:cNvPr id="129" name="Google Shape;129;p2"/>
          <p:cNvSpPr txBox="1"/>
          <p:nvPr/>
        </p:nvSpPr>
        <p:spPr>
          <a:xfrm>
            <a:off x="1299960" y="2215440"/>
            <a:ext cx="10890720" cy="4049640"/>
          </a:xfrm>
          <a:prstGeom prst="rect">
            <a:avLst/>
          </a:prstGeom>
          <a:noFill/>
          <a:ln>
            <a:noFill/>
          </a:ln>
        </p:spPr>
        <p:txBody>
          <a:bodyPr anchorCtr="0" anchor="t" bIns="45700" lIns="91425" spcFirstLastPara="1" rIns="91425" wrap="square" tIns="45700">
            <a:normAutofit/>
          </a:bodyPr>
          <a:lstStyle/>
          <a:p>
            <a:pPr indent="-228240" lvl="0" marL="228600" marR="0" rtl="0" algn="l">
              <a:lnSpc>
                <a:spcPct val="12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Motivation and Background</a:t>
            </a:r>
            <a:endParaRPr b="0" i="0" sz="16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Methodology</a:t>
            </a:r>
            <a:endParaRPr b="0" i="0" sz="1600" u="none" cap="none" strike="noStrike">
              <a:solidFill>
                <a:srgbClr val="000000"/>
              </a:solidFill>
              <a:latin typeface="Arial"/>
              <a:ea typeface="Arial"/>
              <a:cs typeface="Arial"/>
              <a:sym typeface="Arial"/>
            </a:endParaRPr>
          </a:p>
          <a:p>
            <a:pPr indent="-228240" lvl="0" marL="228600" marR="0" rtl="0" algn="l">
              <a:lnSpc>
                <a:spcPct val="10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Implementation and Results</a:t>
            </a:r>
            <a:endParaRPr b="0" i="0" sz="16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Analysis and Limitations</a:t>
            </a:r>
            <a:endParaRPr b="0" i="0" sz="16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Further development</a:t>
            </a:r>
            <a:endParaRPr b="0" i="0" sz="16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Other work:</a:t>
            </a:r>
            <a:endParaRPr b="0" i="0" sz="1600" u="none" cap="none" strike="noStrike">
              <a:solidFill>
                <a:srgbClr val="000000"/>
              </a:solidFill>
              <a:latin typeface="Arial"/>
              <a:ea typeface="Arial"/>
              <a:cs typeface="Arial"/>
              <a:sym typeface="Arial"/>
            </a:endParaRPr>
          </a:p>
          <a:p>
            <a:pPr indent="-228240" lvl="1" marL="493560" marR="0" rtl="0" algn="l">
              <a:lnSpc>
                <a:spcPct val="120000"/>
              </a:lnSpc>
              <a:spcBef>
                <a:spcPts val="499"/>
              </a:spcBef>
              <a:spcAft>
                <a:spcPts val="0"/>
              </a:spcAft>
              <a:buClr>
                <a:srgbClr val="000000"/>
              </a:buClr>
              <a:buSzPts val="1400"/>
              <a:buFont typeface="Courier New"/>
              <a:buChar char="o"/>
            </a:pPr>
            <a:r>
              <a:rPr b="0" i="0" lang="en-US" sz="1400" u="none" cap="none" strike="noStrike">
                <a:solidFill>
                  <a:srgbClr val="000000"/>
                </a:solidFill>
                <a:latin typeface="Arial"/>
                <a:ea typeface="Arial"/>
                <a:cs typeface="Arial"/>
                <a:sym typeface="Arial"/>
              </a:rPr>
              <a:t>Sequencer</a:t>
            </a:r>
            <a:endParaRPr b="0" i="0" sz="1400" u="none" cap="none" strike="noStrike">
              <a:solidFill>
                <a:srgbClr val="000000"/>
              </a:solidFill>
              <a:latin typeface="Arial"/>
              <a:ea typeface="Arial"/>
              <a:cs typeface="Arial"/>
              <a:sym typeface="Arial"/>
            </a:endParaRPr>
          </a:p>
          <a:p>
            <a:pPr indent="-228240" lvl="1" marL="493560" marR="0" rtl="0" algn="l">
              <a:lnSpc>
                <a:spcPct val="120000"/>
              </a:lnSpc>
              <a:spcBef>
                <a:spcPts val="499"/>
              </a:spcBef>
              <a:spcAft>
                <a:spcPts val="0"/>
              </a:spcAft>
              <a:buClr>
                <a:srgbClr val="000000"/>
              </a:buClr>
              <a:buSzPts val="1400"/>
              <a:buFont typeface="Courier New"/>
              <a:buChar char="o"/>
            </a:pPr>
            <a:r>
              <a:rPr b="0" i="0" lang="en-US" sz="1400" u="none" cap="none" strike="noStrike">
                <a:solidFill>
                  <a:srgbClr val="000000"/>
                </a:solidFill>
                <a:latin typeface="Arial"/>
                <a:ea typeface="Arial"/>
                <a:cs typeface="Arial"/>
                <a:sym typeface="Arial"/>
              </a:rPr>
              <a:t>Chatbot</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References</a:t>
            </a:r>
            <a:endParaRPr b="0" i="0" sz="1600" u="none" cap="none" strike="noStrike">
              <a:solidFill>
                <a:srgbClr val="000000"/>
              </a:solidFill>
              <a:latin typeface="Arial"/>
              <a:ea typeface="Arial"/>
              <a:cs typeface="Arial"/>
              <a:sym typeface="Arial"/>
            </a:endParaRPr>
          </a:p>
        </p:txBody>
      </p:sp>
      <p:sp>
        <p:nvSpPr>
          <p:cNvPr id="130" name="Google Shape;130;p2"/>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31" name="Google Shape;131;p2"/>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132" name="Google Shape;132;p2"/>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20"/>
          <p:cNvSpPr txBox="1"/>
          <p:nvPr/>
        </p:nvSpPr>
        <p:spPr>
          <a:xfrm>
            <a:off x="640080" y="1371600"/>
            <a:ext cx="10890720" cy="498132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b="1" i="0" lang="en-US" sz="1600" u="none" cap="none" strike="noStrike">
                <a:solidFill>
                  <a:srgbClr val="000000"/>
                </a:solidFill>
                <a:latin typeface="Arial"/>
                <a:ea typeface="Arial"/>
                <a:cs typeface="Arial"/>
                <a:sym typeface="Arial"/>
              </a:rPr>
              <a:t>Method in Emittance tool for estimating moments:</a:t>
            </a:r>
            <a:br>
              <a:rPr b="0" i="0" lang="en-US" sz="1800" u="none" cap="none" strike="noStrike"/>
            </a:br>
            <a:br>
              <a:rPr b="0" i="0" lang="en-US" sz="1800" u="none" cap="none" strike="noStrike"/>
            </a:br>
            <a:br>
              <a:rPr b="0" i="0" lang="en-US" sz="1800" u="none" cap="none" strike="noStrike"/>
            </a:br>
            <a:br>
              <a:rPr b="0" i="0" lang="en-US" sz="1800" u="none" cap="none" strike="noStrike"/>
            </a:br>
            <a:br>
              <a:rPr b="0" i="0" lang="en-US" sz="1800" u="none" cap="none" strike="noStrike"/>
            </a:br>
            <a:br>
              <a:rPr b="0" i="0" lang="en-US" sz="1800" u="none" cap="none" strike="noStrike"/>
            </a:br>
            <a:br>
              <a:rPr b="0" i="0" lang="en-US" sz="1800" u="none" cap="none" strike="noStrike"/>
            </a:br>
            <a:br>
              <a:rPr b="0" i="0" lang="en-US" sz="1800" u="none" cap="none" strike="noStrike"/>
            </a:br>
            <a:r>
              <a:rPr b="1" i="0" lang="en-US" sz="1600" u="none" cap="none" strike="noStrike">
                <a:solidFill>
                  <a:srgbClr val="000000"/>
                </a:solidFill>
                <a:latin typeface="Arial"/>
                <a:ea typeface="Arial"/>
                <a:cs typeface="Arial"/>
                <a:sym typeface="Arial"/>
              </a:rPr>
              <a:t>Method used with Neural Network for estimating moments:</a:t>
            </a:r>
            <a:endParaRPr b="0" i="0" sz="1600" u="none" cap="none" strike="noStrike">
              <a:solidFill>
                <a:srgbClr val="000000"/>
              </a:solidFill>
              <a:latin typeface="Arial"/>
              <a:ea typeface="Arial"/>
              <a:cs typeface="Arial"/>
              <a:sym typeface="Arial"/>
            </a:endParaRPr>
          </a:p>
        </p:txBody>
      </p:sp>
      <p:sp>
        <p:nvSpPr>
          <p:cNvPr id="364" name="Google Shape;364;p20"/>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65" name="Google Shape;365;p20"/>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pic>
        <p:nvPicPr>
          <p:cNvPr id="366" name="Google Shape;366;p20"/>
          <p:cNvPicPr preferRelativeResize="0"/>
          <p:nvPr/>
        </p:nvPicPr>
        <p:blipFill rotWithShape="1">
          <a:blip r:embed="rId4">
            <a:alphaModFix/>
          </a:blip>
          <a:srcRect b="50181" l="-158" r="31224" t="0"/>
          <a:stretch/>
        </p:blipFill>
        <p:spPr>
          <a:xfrm>
            <a:off x="544320" y="4264560"/>
            <a:ext cx="3163680" cy="2223360"/>
          </a:xfrm>
          <a:prstGeom prst="rect">
            <a:avLst/>
          </a:prstGeom>
          <a:noFill/>
          <a:ln>
            <a:noFill/>
          </a:ln>
        </p:spPr>
      </p:pic>
      <p:pic>
        <p:nvPicPr>
          <p:cNvPr id="367" name="Google Shape;367;p20"/>
          <p:cNvPicPr preferRelativeResize="0"/>
          <p:nvPr/>
        </p:nvPicPr>
        <p:blipFill rotWithShape="1">
          <a:blip r:embed="rId4">
            <a:alphaModFix/>
          </a:blip>
          <a:srcRect b="-229" l="0" r="41053" t="50229"/>
          <a:stretch/>
        </p:blipFill>
        <p:spPr>
          <a:xfrm>
            <a:off x="3732120" y="4184640"/>
            <a:ext cx="2870640" cy="2353320"/>
          </a:xfrm>
          <a:prstGeom prst="rect">
            <a:avLst/>
          </a:prstGeom>
          <a:noFill/>
          <a:ln>
            <a:noFill/>
          </a:ln>
        </p:spPr>
      </p:pic>
      <p:pic>
        <p:nvPicPr>
          <p:cNvPr id="368" name="Google Shape;368;p20"/>
          <p:cNvPicPr preferRelativeResize="0"/>
          <p:nvPr/>
        </p:nvPicPr>
        <p:blipFill rotWithShape="1">
          <a:blip r:embed="rId5">
            <a:alphaModFix/>
          </a:blip>
          <a:srcRect b="-7850" l="-4973" r="40937" t="-5268"/>
          <a:stretch/>
        </p:blipFill>
        <p:spPr>
          <a:xfrm>
            <a:off x="8278920" y="3992040"/>
            <a:ext cx="3339360" cy="2488680"/>
          </a:xfrm>
          <a:prstGeom prst="rect">
            <a:avLst/>
          </a:prstGeom>
          <a:noFill/>
          <a:ln>
            <a:noFill/>
          </a:ln>
        </p:spPr>
      </p:pic>
      <p:pic>
        <p:nvPicPr>
          <p:cNvPr id="369" name="Google Shape;369;p20"/>
          <p:cNvPicPr preferRelativeResize="0"/>
          <p:nvPr/>
        </p:nvPicPr>
        <p:blipFill rotWithShape="1">
          <a:blip r:embed="rId6">
            <a:alphaModFix/>
          </a:blip>
          <a:srcRect b="-47636" l="0" r="533" t="-12664"/>
          <a:stretch/>
        </p:blipFill>
        <p:spPr>
          <a:xfrm>
            <a:off x="3452040" y="2481840"/>
            <a:ext cx="1477440" cy="279000"/>
          </a:xfrm>
          <a:prstGeom prst="rect">
            <a:avLst/>
          </a:prstGeom>
          <a:noFill/>
          <a:ln>
            <a:noFill/>
          </a:ln>
        </p:spPr>
      </p:pic>
      <p:pic>
        <p:nvPicPr>
          <p:cNvPr id="370" name="Google Shape;370;p20"/>
          <p:cNvPicPr preferRelativeResize="0"/>
          <p:nvPr/>
        </p:nvPicPr>
        <p:blipFill rotWithShape="1">
          <a:blip r:embed="rId7">
            <a:alphaModFix/>
          </a:blip>
          <a:srcRect b="0" l="0" r="0" t="0"/>
          <a:stretch/>
        </p:blipFill>
        <p:spPr>
          <a:xfrm>
            <a:off x="713880" y="3035520"/>
            <a:ext cx="2742840" cy="385920"/>
          </a:xfrm>
          <a:prstGeom prst="rect">
            <a:avLst/>
          </a:prstGeom>
          <a:noFill/>
          <a:ln>
            <a:noFill/>
          </a:ln>
        </p:spPr>
      </p:pic>
      <p:pic>
        <p:nvPicPr>
          <p:cNvPr id="371" name="Google Shape;371;p20"/>
          <p:cNvPicPr preferRelativeResize="0"/>
          <p:nvPr/>
        </p:nvPicPr>
        <p:blipFill rotWithShape="1">
          <a:blip r:embed="rId8">
            <a:alphaModFix/>
          </a:blip>
          <a:srcRect b="0" l="0" r="0" t="0"/>
          <a:stretch/>
        </p:blipFill>
        <p:spPr>
          <a:xfrm>
            <a:off x="713160" y="2478600"/>
            <a:ext cx="1685520" cy="456840"/>
          </a:xfrm>
          <a:prstGeom prst="rect">
            <a:avLst/>
          </a:prstGeom>
          <a:noFill/>
          <a:ln>
            <a:noFill/>
          </a:ln>
        </p:spPr>
      </p:pic>
      <p:pic>
        <p:nvPicPr>
          <p:cNvPr id="372" name="Google Shape;372;p20"/>
          <p:cNvPicPr preferRelativeResize="0"/>
          <p:nvPr/>
        </p:nvPicPr>
        <p:blipFill rotWithShape="1">
          <a:blip r:embed="rId9">
            <a:alphaModFix/>
          </a:blip>
          <a:srcRect b="2521" l="0" r="34899" t="0"/>
          <a:stretch/>
        </p:blipFill>
        <p:spPr>
          <a:xfrm>
            <a:off x="713880" y="1843200"/>
            <a:ext cx="2659680" cy="451800"/>
          </a:xfrm>
          <a:prstGeom prst="rect">
            <a:avLst/>
          </a:prstGeom>
          <a:noFill/>
          <a:ln>
            <a:noFill/>
          </a:ln>
        </p:spPr>
      </p:pic>
      <p:pic>
        <p:nvPicPr>
          <p:cNvPr id="373" name="Google Shape;373;p20"/>
          <p:cNvPicPr preferRelativeResize="0"/>
          <p:nvPr/>
        </p:nvPicPr>
        <p:blipFill rotWithShape="1">
          <a:blip r:embed="rId10">
            <a:alphaModFix/>
          </a:blip>
          <a:srcRect b="0" l="0" r="0" t="0"/>
          <a:stretch/>
        </p:blipFill>
        <p:spPr>
          <a:xfrm>
            <a:off x="5302080" y="2120040"/>
            <a:ext cx="4515480" cy="1001880"/>
          </a:xfrm>
          <a:prstGeom prst="rect">
            <a:avLst/>
          </a:prstGeom>
          <a:noFill/>
          <a:ln>
            <a:noFill/>
          </a:ln>
        </p:spPr>
      </p:pic>
      <p:pic>
        <p:nvPicPr>
          <p:cNvPr id="374" name="Google Shape;374;p20"/>
          <p:cNvPicPr preferRelativeResize="0"/>
          <p:nvPr/>
        </p:nvPicPr>
        <p:blipFill rotWithShape="1">
          <a:blip r:embed="rId11">
            <a:alphaModFix/>
          </a:blip>
          <a:srcRect b="0" l="0" r="0" t="0"/>
          <a:stretch/>
        </p:blipFill>
        <p:spPr>
          <a:xfrm>
            <a:off x="5302080" y="1728000"/>
            <a:ext cx="4820400" cy="289800"/>
          </a:xfrm>
          <a:prstGeom prst="rect">
            <a:avLst/>
          </a:prstGeom>
          <a:noFill/>
          <a:ln>
            <a:noFill/>
          </a:ln>
        </p:spPr>
      </p:pic>
      <p:pic>
        <p:nvPicPr>
          <p:cNvPr id="375" name="Google Shape;375;p20"/>
          <p:cNvPicPr preferRelativeResize="0"/>
          <p:nvPr/>
        </p:nvPicPr>
        <p:blipFill rotWithShape="1">
          <a:blip r:embed="rId12">
            <a:alphaModFix/>
          </a:blip>
          <a:srcRect b="0" l="0" r="0" t="0"/>
          <a:stretch/>
        </p:blipFill>
        <p:spPr>
          <a:xfrm>
            <a:off x="5465520" y="3228120"/>
            <a:ext cx="1485360" cy="209160"/>
          </a:xfrm>
          <a:prstGeom prst="rect">
            <a:avLst/>
          </a:prstGeom>
          <a:noFill/>
          <a:ln>
            <a:noFill/>
          </a:ln>
        </p:spPr>
      </p:pic>
      <p:pic>
        <p:nvPicPr>
          <p:cNvPr id="376" name="Google Shape;376;p20"/>
          <p:cNvPicPr preferRelativeResize="0"/>
          <p:nvPr/>
        </p:nvPicPr>
        <p:blipFill rotWithShape="1">
          <a:blip r:embed="rId13">
            <a:alphaModFix/>
          </a:blip>
          <a:srcRect b="0" l="0" r="0" t="0"/>
          <a:stretch/>
        </p:blipFill>
        <p:spPr>
          <a:xfrm>
            <a:off x="5157000" y="3329280"/>
            <a:ext cx="2704320" cy="685440"/>
          </a:xfrm>
          <a:prstGeom prst="rect">
            <a:avLst/>
          </a:prstGeom>
          <a:noFill/>
          <a:ln>
            <a:noFill/>
          </a:ln>
        </p:spPr>
      </p:pic>
      <p:sp>
        <p:nvSpPr>
          <p:cNvPr id="377" name="Google Shape;377;p20"/>
          <p:cNvSpPr/>
          <p:nvPr/>
        </p:nvSpPr>
        <p:spPr>
          <a:xfrm>
            <a:off x="548280" y="1747080"/>
            <a:ext cx="3605040" cy="631440"/>
          </a:xfrm>
          <a:prstGeom prst="roundRect">
            <a:avLst>
              <a:gd fmla="val 16667" name="adj"/>
            </a:avLst>
          </a:prstGeom>
          <a:noFill/>
          <a:ln cap="flat" cmpd="sng" w="28425">
            <a:solidFill>
              <a:srgbClr val="FF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20"/>
          <p:cNvSpPr/>
          <p:nvPr/>
        </p:nvSpPr>
        <p:spPr>
          <a:xfrm>
            <a:off x="345600" y="4264950"/>
            <a:ext cx="5502300" cy="2353200"/>
          </a:xfrm>
          <a:prstGeom prst="roundRect">
            <a:avLst>
              <a:gd fmla="val 16667" name="adj"/>
            </a:avLst>
          </a:prstGeom>
          <a:noFill/>
          <a:ln cap="flat" cmpd="sng" w="28425">
            <a:solidFill>
              <a:srgbClr val="00B05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0"/>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80" name="Google Shape;380;p20"/>
          <p:cNvSpPr/>
          <p:nvPr/>
        </p:nvSpPr>
        <p:spPr>
          <a:xfrm>
            <a:off x="709920" y="419760"/>
            <a:ext cx="5737320" cy="37404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1940" u="none" cap="none" strike="noStrike">
                <a:solidFill>
                  <a:srgbClr val="000000"/>
                </a:solidFill>
                <a:latin typeface="Arial"/>
                <a:ea typeface="Arial"/>
                <a:cs typeface="Arial"/>
                <a:sym typeface="Arial"/>
              </a:rPr>
              <a:t>Appendix</a:t>
            </a:r>
            <a:endParaRPr b="0" i="0" sz="1940" u="none" cap="none" strike="noStrike">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id="386" name="Google Shape;386;p21"/>
          <p:cNvPicPr preferRelativeResize="0"/>
          <p:nvPr/>
        </p:nvPicPr>
        <p:blipFill rotWithShape="1">
          <a:blip r:embed="rId3">
            <a:alphaModFix/>
          </a:blip>
          <a:srcRect b="0" l="0" r="0" t="0"/>
          <a:stretch/>
        </p:blipFill>
        <p:spPr>
          <a:xfrm>
            <a:off x="3048480" y="474840"/>
            <a:ext cx="5439240" cy="6121080"/>
          </a:xfrm>
          <a:prstGeom prst="rect">
            <a:avLst/>
          </a:prstGeom>
          <a:noFill/>
          <a:ln>
            <a:noFill/>
          </a:ln>
        </p:spPr>
      </p:pic>
      <p:pic>
        <p:nvPicPr>
          <p:cNvPr descr="PSI – LEAPS" id="387" name="Google Shape;387;p21"/>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
        <p:nvSpPr>
          <p:cNvPr id="388" name="Google Shape;388;p21"/>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389" name="Google Shape;389;p21"/>
          <p:cNvSpPr/>
          <p:nvPr/>
        </p:nvSpPr>
        <p:spPr>
          <a:xfrm>
            <a:off x="645120" y="419760"/>
            <a:ext cx="5737320" cy="37404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1940" u="none" cap="none" strike="noStrike">
                <a:solidFill>
                  <a:srgbClr val="000000"/>
                </a:solidFill>
                <a:latin typeface="Arial"/>
                <a:ea typeface="Arial"/>
                <a:cs typeface="Arial"/>
                <a:sym typeface="Arial"/>
              </a:rPr>
              <a:t>Appendix</a:t>
            </a:r>
            <a:endParaRPr b="0" i="0" sz="1940" u="none" cap="none" strike="noStrike">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93" name="Shape 393"/>
        <p:cNvGrpSpPr/>
        <p:nvPr/>
      </p:nvGrpSpPr>
      <p:grpSpPr>
        <a:xfrm>
          <a:off x="0" y="0"/>
          <a:ext cx="0" cy="0"/>
          <a:chOff x="0" y="0"/>
          <a:chExt cx="0" cy="0"/>
        </a:xfrm>
      </p:grpSpPr>
      <p:sp>
        <p:nvSpPr>
          <p:cNvPr id="394" name="Google Shape;394;p22"/>
          <p:cNvSpPr/>
          <p:nvPr/>
        </p:nvSpPr>
        <p:spPr>
          <a:xfrm>
            <a:off x="7131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395" name="Google Shape;395;p22"/>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22"/>
          <p:cNvSpPr/>
          <p:nvPr/>
        </p:nvSpPr>
        <p:spPr>
          <a:xfrm>
            <a:off x="5821560" y="5662440"/>
            <a:ext cx="548280" cy="360"/>
          </a:xfrm>
          <a:custGeom>
            <a:rect b="b" l="l" r="r" t="t"/>
            <a:pathLst>
              <a:path extrusionOk="0" h="21600" w="21600">
                <a:moveTo>
                  <a:pt x="0" y="0"/>
                </a:moveTo>
                <a:lnTo>
                  <a:pt x="21600" y="21600"/>
                </a:lnTo>
              </a:path>
            </a:pathLst>
          </a:custGeom>
          <a:noFill/>
          <a:ln cap="flat" cmpd="sng" w="57225">
            <a:solidFill>
              <a:schemeClr val="accent1"/>
            </a:solidFill>
            <a:prstDash val="solid"/>
            <a:miter lim="8000"/>
            <a:headEnd len="sm" w="sm" type="none"/>
            <a:tailEnd len="sm" w="sm" type="none"/>
          </a:ln>
        </p:spPr>
      </p:sp>
      <p:sp>
        <p:nvSpPr>
          <p:cNvPr id="397" name="Google Shape;397;p22"/>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398" name="Google Shape;398;p22"/>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pic>
        <p:nvPicPr>
          <p:cNvPr id="399" name="Google Shape;399;p22"/>
          <p:cNvPicPr preferRelativeResize="0"/>
          <p:nvPr/>
        </p:nvPicPr>
        <p:blipFill rotWithShape="1">
          <a:blip r:embed="rId4">
            <a:alphaModFix/>
          </a:blip>
          <a:srcRect b="0" l="0" r="0" t="0"/>
          <a:stretch/>
        </p:blipFill>
        <p:spPr>
          <a:xfrm>
            <a:off x="6980760" y="916560"/>
            <a:ext cx="4548600" cy="4781880"/>
          </a:xfrm>
          <a:prstGeom prst="rect">
            <a:avLst/>
          </a:prstGeom>
          <a:noFill/>
          <a:ln>
            <a:noFill/>
          </a:ln>
        </p:spPr>
      </p:pic>
      <p:sp>
        <p:nvSpPr>
          <p:cNvPr id="400" name="Google Shape;400;p22"/>
          <p:cNvSpPr/>
          <p:nvPr/>
        </p:nvSpPr>
        <p:spPr>
          <a:xfrm>
            <a:off x="709920" y="1206000"/>
            <a:ext cx="5109840" cy="3661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none" cap="none" strike="noStrike">
                <a:solidFill>
                  <a:srgbClr val="000000"/>
                </a:solidFill>
                <a:latin typeface="Arial"/>
                <a:ea typeface="Arial"/>
                <a:cs typeface="Arial"/>
                <a:sym typeface="Arial"/>
              </a:rPr>
              <a:t>Key-Value-Query in Phase Space Context</a:t>
            </a:r>
            <a:endParaRPr b="0" i="0" sz="1800" u="none" cap="none" strike="noStrike">
              <a:latin typeface="Arial"/>
              <a:ea typeface="Arial"/>
              <a:cs typeface="Arial"/>
              <a:sym typeface="Arial"/>
            </a:endParaRPr>
          </a:p>
        </p:txBody>
      </p:sp>
      <p:sp>
        <p:nvSpPr>
          <p:cNvPr id="401" name="Google Shape;401;p22"/>
          <p:cNvSpPr/>
          <p:nvPr/>
        </p:nvSpPr>
        <p:spPr>
          <a:xfrm>
            <a:off x="7592760" y="5776560"/>
            <a:ext cx="3430440" cy="3661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 11. Transformer architecture [10] </a:t>
            </a:r>
            <a:r>
              <a:rPr b="0" i="0" lang="en-US" sz="1800" u="none" cap="none" strike="noStrike">
                <a:solidFill>
                  <a:srgbClr val="000000"/>
                </a:solidFill>
                <a:latin typeface="Play"/>
                <a:ea typeface="Play"/>
                <a:cs typeface="Play"/>
                <a:sym typeface="Play"/>
              </a:rPr>
              <a:t> </a:t>
            </a:r>
            <a:endParaRPr b="0" i="0" sz="1800" u="none" cap="none" strike="noStrike">
              <a:latin typeface="Arial"/>
              <a:ea typeface="Arial"/>
              <a:cs typeface="Arial"/>
              <a:sym typeface="Arial"/>
            </a:endParaRPr>
          </a:p>
        </p:txBody>
      </p:sp>
      <p:pic>
        <p:nvPicPr>
          <p:cNvPr id="402" name="Google Shape;402;p22"/>
          <p:cNvPicPr preferRelativeResize="0"/>
          <p:nvPr/>
        </p:nvPicPr>
        <p:blipFill rotWithShape="1">
          <a:blip r:embed="rId5">
            <a:alphaModFix/>
          </a:blip>
          <a:srcRect b="-18913" l="-611" r="14867" t="-12221"/>
          <a:stretch/>
        </p:blipFill>
        <p:spPr>
          <a:xfrm>
            <a:off x="720000" y="2790360"/>
            <a:ext cx="4299840" cy="635040"/>
          </a:xfrm>
          <a:prstGeom prst="rect">
            <a:avLst/>
          </a:prstGeom>
          <a:noFill/>
          <a:ln>
            <a:noFill/>
          </a:ln>
        </p:spPr>
      </p:pic>
      <p:sp>
        <p:nvSpPr>
          <p:cNvPr id="403" name="Google Shape;403;p22"/>
          <p:cNvSpPr/>
          <p:nvPr/>
        </p:nvSpPr>
        <p:spPr>
          <a:xfrm>
            <a:off x="714240" y="1710720"/>
            <a:ext cx="6114240" cy="1065240"/>
          </a:xfrm>
          <a:prstGeom prst="rect">
            <a:avLst/>
          </a:prstGeom>
          <a:noFill/>
          <a:ln>
            <a:noFill/>
          </a:ln>
        </p:spPr>
        <p:txBody>
          <a:bodyPr anchorCtr="0" anchor="t" bIns="45700" lIns="91425" spcFirstLastPara="1" rIns="91425" wrap="square" tIns="45700">
            <a:spAutoFit/>
          </a:bodyPr>
          <a:lstStyle/>
          <a:p>
            <a:pPr indent="-285480" lvl="0" marL="285840" marR="0" rtl="0" algn="l">
              <a:lnSpc>
                <a:spcPct val="100000"/>
              </a:lnSpc>
              <a:spcBef>
                <a:spcPts val="0"/>
              </a:spcBef>
              <a:spcAft>
                <a:spcPts val="0"/>
              </a:spcAft>
              <a:buClr>
                <a:srgbClr val="000000"/>
              </a:buClr>
              <a:buSzPts val="1600"/>
              <a:buFont typeface="Arial"/>
              <a:buChar char="•"/>
            </a:pPr>
            <a:r>
              <a:rPr b="1" i="0" lang="en-US" sz="1600" u="none" cap="none" strike="noStrike">
                <a:solidFill>
                  <a:srgbClr val="000000"/>
                </a:solidFill>
                <a:latin typeface="Arial"/>
                <a:ea typeface="Arial"/>
                <a:cs typeface="Arial"/>
                <a:sym typeface="Arial"/>
              </a:rPr>
              <a:t>Query (Q)</a:t>
            </a:r>
            <a:r>
              <a:rPr b="0" i="0" lang="en-US" sz="1600" u="none" cap="none" strike="noStrike">
                <a:solidFill>
                  <a:srgbClr val="000000"/>
                </a:solidFill>
                <a:latin typeface="Arial"/>
                <a:ea typeface="Arial"/>
                <a:cs typeface="Arial"/>
                <a:sym typeface="Arial"/>
              </a:rPr>
              <a:t>: What information this particle is looking for</a:t>
            </a:r>
            <a:endParaRPr b="0" i="0" sz="1600" u="none" cap="none" strike="noStrike">
              <a:latin typeface="Arial"/>
              <a:ea typeface="Arial"/>
              <a:cs typeface="Arial"/>
              <a:sym typeface="Arial"/>
            </a:endParaRPr>
          </a:p>
          <a:p>
            <a:pPr indent="-285480" lvl="0" marL="285840" marR="0" rtl="0" algn="l">
              <a:lnSpc>
                <a:spcPct val="100000"/>
              </a:lnSpc>
              <a:spcBef>
                <a:spcPts val="0"/>
              </a:spcBef>
              <a:spcAft>
                <a:spcPts val="0"/>
              </a:spcAft>
              <a:buClr>
                <a:srgbClr val="000000"/>
              </a:buClr>
              <a:buSzPts val="1600"/>
              <a:buFont typeface="Arial"/>
              <a:buChar char="•"/>
            </a:pPr>
            <a:r>
              <a:rPr b="1" i="0" lang="en-US" sz="1600" u="none" cap="none" strike="noStrike">
                <a:solidFill>
                  <a:srgbClr val="000000"/>
                </a:solidFill>
                <a:latin typeface="Arial"/>
                <a:ea typeface="Arial"/>
                <a:cs typeface="Arial"/>
                <a:sym typeface="Arial"/>
              </a:rPr>
              <a:t>Key (K)</a:t>
            </a:r>
            <a:r>
              <a:rPr b="0" i="0" lang="en-US" sz="1600" u="none" cap="none" strike="noStrike">
                <a:solidFill>
                  <a:srgbClr val="000000"/>
                </a:solidFill>
                <a:latin typeface="Arial"/>
                <a:ea typeface="Arial"/>
                <a:cs typeface="Arial"/>
                <a:sym typeface="Arial"/>
              </a:rPr>
              <a:t>: What information this particle offers</a:t>
            </a:r>
            <a:endParaRPr b="0" i="0" sz="1600" u="none" cap="none" strike="noStrike">
              <a:latin typeface="Arial"/>
              <a:ea typeface="Arial"/>
              <a:cs typeface="Arial"/>
              <a:sym typeface="Arial"/>
            </a:endParaRPr>
          </a:p>
          <a:p>
            <a:pPr indent="-285480" lvl="0" marL="285840" marR="0" rtl="0" algn="l">
              <a:lnSpc>
                <a:spcPct val="100000"/>
              </a:lnSpc>
              <a:spcBef>
                <a:spcPts val="0"/>
              </a:spcBef>
              <a:spcAft>
                <a:spcPts val="0"/>
              </a:spcAft>
              <a:buClr>
                <a:srgbClr val="000000"/>
              </a:buClr>
              <a:buSzPts val="1600"/>
              <a:buFont typeface="Arial"/>
              <a:buChar char="•"/>
            </a:pPr>
            <a:r>
              <a:rPr b="1" i="0" lang="en-US" sz="1600" u="none" cap="none" strike="noStrike">
                <a:solidFill>
                  <a:srgbClr val="000000"/>
                </a:solidFill>
                <a:latin typeface="Arial"/>
                <a:ea typeface="Arial"/>
                <a:cs typeface="Arial"/>
                <a:sym typeface="Arial"/>
              </a:rPr>
              <a:t>Value (V)</a:t>
            </a:r>
            <a:r>
              <a:rPr b="0" i="0" lang="en-US" sz="1600" u="none" cap="none" strike="noStrike">
                <a:solidFill>
                  <a:srgbClr val="000000"/>
                </a:solidFill>
                <a:latin typeface="Arial"/>
                <a:ea typeface="Arial"/>
                <a:cs typeface="Arial"/>
                <a:sym typeface="Arial"/>
              </a:rPr>
              <a:t>: The actual information to be shared</a:t>
            </a:r>
            <a:endParaRPr b="0" i="0" sz="1600" u="none" cap="none" strike="noStrike">
              <a:latin typeface="Arial"/>
              <a:ea typeface="Arial"/>
              <a:cs typeface="Arial"/>
              <a:sym typeface="Arial"/>
            </a:endParaRPr>
          </a:p>
          <a:p>
            <a:pPr indent="0" lvl="0" marL="0" marR="0" rtl="0" algn="l">
              <a:lnSpc>
                <a:spcPct val="100000"/>
              </a:lnSpc>
              <a:spcBef>
                <a:spcPts val="0"/>
              </a:spcBef>
              <a:spcAft>
                <a:spcPts val="0"/>
              </a:spcAft>
              <a:buNone/>
            </a:pPr>
            <a:r>
              <a:t/>
            </a:r>
            <a:endParaRPr b="0" i="0" sz="1600" u="none" cap="none" strike="noStrike">
              <a:latin typeface="Arial"/>
              <a:ea typeface="Arial"/>
              <a:cs typeface="Arial"/>
              <a:sym typeface="Arial"/>
            </a:endParaRPr>
          </a:p>
        </p:txBody>
      </p:sp>
      <p:sp>
        <p:nvSpPr>
          <p:cNvPr id="404" name="Google Shape;404;p22"/>
          <p:cNvSpPr/>
          <p:nvPr/>
        </p:nvSpPr>
        <p:spPr>
          <a:xfrm>
            <a:off x="709920" y="3822840"/>
            <a:ext cx="3997440" cy="3661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none" cap="none" strike="noStrike">
                <a:solidFill>
                  <a:srgbClr val="000000"/>
                </a:solidFill>
                <a:latin typeface="Arial"/>
                <a:ea typeface="Arial"/>
                <a:cs typeface="Arial"/>
                <a:sym typeface="Arial"/>
              </a:rPr>
              <a:t>Why using Transformer here?</a:t>
            </a:r>
            <a:endParaRPr b="0" i="0" sz="1800" u="none" cap="none" strike="noStrike">
              <a:latin typeface="Arial"/>
              <a:ea typeface="Arial"/>
              <a:cs typeface="Arial"/>
              <a:sym typeface="Arial"/>
            </a:endParaRPr>
          </a:p>
        </p:txBody>
      </p:sp>
      <p:sp>
        <p:nvSpPr>
          <p:cNvPr id="405" name="Google Shape;405;p22"/>
          <p:cNvSpPr/>
          <p:nvPr/>
        </p:nvSpPr>
        <p:spPr>
          <a:xfrm>
            <a:off x="715680" y="4472280"/>
            <a:ext cx="6448680" cy="2282040"/>
          </a:xfrm>
          <a:prstGeom prst="rect">
            <a:avLst/>
          </a:prstGeom>
          <a:noFill/>
          <a:ln>
            <a:noFill/>
          </a:ln>
        </p:spPr>
        <p:txBody>
          <a:bodyPr anchorCtr="0" anchor="t" bIns="45700" lIns="91425" spcFirstLastPara="1" rIns="91425" wrap="square" tIns="45700">
            <a:spAutoFit/>
          </a:bodyPr>
          <a:lstStyle/>
          <a:p>
            <a:pPr indent="-285480" lvl="0" marL="28584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Each particle’s phase space coordinates (x, px, y, py) are used to generate Q, K, V.</a:t>
            </a:r>
            <a:endParaRPr b="0" i="0" sz="1600" u="none" cap="none" strike="noStrike">
              <a:latin typeface="Arial"/>
              <a:ea typeface="Arial"/>
              <a:cs typeface="Arial"/>
              <a:sym typeface="Arial"/>
            </a:endParaRPr>
          </a:p>
          <a:p>
            <a:pPr indent="-285480" lvl="0" marL="28584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The attention scores determine how much each particle’s state is influenced by others—capturing correlations and collective effects in the beam.</a:t>
            </a:r>
            <a:endParaRPr b="0" i="0" sz="1600" u="none" cap="none" strike="noStrike">
              <a:latin typeface="Arial"/>
              <a:ea typeface="Arial"/>
              <a:cs typeface="Arial"/>
              <a:sym typeface="Arial"/>
            </a:endParaRPr>
          </a:p>
          <a:p>
            <a:pPr indent="-285480" lvl="0" marL="28584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This allows the model to learn complex, non-local relationships between all phase space dimensions, not just local or pairwise ones.</a:t>
            </a:r>
            <a:endParaRPr b="0" i="0" sz="1600" u="none" cap="none" strike="noStrike">
              <a:latin typeface="Arial"/>
              <a:ea typeface="Arial"/>
              <a:cs typeface="Arial"/>
              <a:sym typeface="Arial"/>
            </a:endParaRPr>
          </a:p>
          <a:p>
            <a:pPr indent="0" lvl="0" marL="0" marR="0" rtl="0" algn="l">
              <a:lnSpc>
                <a:spcPct val="100000"/>
              </a:lnSpc>
              <a:spcBef>
                <a:spcPts val="0"/>
              </a:spcBef>
              <a:spcAft>
                <a:spcPts val="0"/>
              </a:spcAft>
              <a:buNone/>
            </a:pPr>
            <a:r>
              <a:t/>
            </a:r>
            <a:endParaRPr b="0" i="0" sz="1600" u="none" cap="none" strike="noStrike">
              <a:latin typeface="Arial"/>
              <a:ea typeface="Arial"/>
              <a:cs typeface="Arial"/>
              <a:sym typeface="Arial"/>
            </a:endParaRPr>
          </a:p>
        </p:txBody>
      </p:sp>
      <p:sp>
        <p:nvSpPr>
          <p:cNvPr id="406" name="Google Shape;406;p22"/>
          <p:cNvSpPr/>
          <p:nvPr/>
        </p:nvSpPr>
        <p:spPr>
          <a:xfrm>
            <a:off x="4036680" y="329040"/>
            <a:ext cx="3560760" cy="4575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400" u="none" cap="none" strike="noStrike">
                <a:solidFill>
                  <a:srgbClr val="000000"/>
                </a:solidFill>
                <a:latin typeface="Arial"/>
                <a:ea typeface="Arial"/>
                <a:cs typeface="Arial"/>
                <a:sym typeface="Arial"/>
              </a:rPr>
              <a:t>Transformer Encoder</a:t>
            </a:r>
            <a:endParaRPr b="0" i="0" sz="2400" u="none" cap="none" strike="noStrike">
              <a:latin typeface="Arial"/>
              <a:ea typeface="Arial"/>
              <a:cs typeface="Arial"/>
              <a:sym typeface="Arial"/>
            </a:endParaRPr>
          </a:p>
        </p:txBody>
      </p:sp>
      <p:sp>
        <p:nvSpPr>
          <p:cNvPr id="407" name="Google Shape;407;p22"/>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
        <p:nvSpPr>
          <p:cNvPr id="408" name="Google Shape;408;p22"/>
          <p:cNvSpPr/>
          <p:nvPr/>
        </p:nvSpPr>
        <p:spPr>
          <a:xfrm>
            <a:off x="645120" y="419760"/>
            <a:ext cx="5737200" cy="374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940" u="none" cap="none" strike="noStrike">
                <a:solidFill>
                  <a:srgbClr val="000000"/>
                </a:solidFill>
                <a:latin typeface="Arial"/>
                <a:ea typeface="Arial"/>
                <a:cs typeface="Arial"/>
                <a:sym typeface="Arial"/>
              </a:rPr>
              <a:t>Appendix</a:t>
            </a:r>
            <a:endParaRPr b="0" i="0" sz="1940" u="none" cap="none" strike="noStrike">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6" name="Shape 136"/>
        <p:cNvGrpSpPr/>
        <p:nvPr/>
      </p:nvGrpSpPr>
      <p:grpSpPr>
        <a:xfrm>
          <a:off x="0" y="0"/>
          <a:ext cx="0" cy="0"/>
          <a:chOff x="0" y="0"/>
          <a:chExt cx="0" cy="0"/>
        </a:xfrm>
      </p:grpSpPr>
      <p:sp>
        <p:nvSpPr>
          <p:cNvPr id="137" name="Google Shape;137;p3"/>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
          <p:cNvSpPr txBox="1"/>
          <p:nvPr/>
        </p:nvSpPr>
        <p:spPr>
          <a:xfrm>
            <a:off x="674280" y="957240"/>
            <a:ext cx="5424480" cy="1526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2400" u="none" cap="none" strike="noStrike">
                <a:solidFill>
                  <a:srgbClr val="000000"/>
                </a:solidFill>
                <a:latin typeface="Arial"/>
                <a:ea typeface="Arial"/>
                <a:cs typeface="Arial"/>
                <a:sym typeface="Arial"/>
              </a:rPr>
              <a:t>Phase Space Reconstruction from Accelerator Beam Measurements Using Neural Networks and Differentiable Simulations [2]</a:t>
            </a:r>
            <a:endParaRPr b="0" i="0" sz="2400" u="none" cap="none" strike="noStrike">
              <a:solidFill>
                <a:srgbClr val="000000"/>
              </a:solidFill>
              <a:latin typeface="Arial"/>
              <a:ea typeface="Arial"/>
              <a:cs typeface="Arial"/>
              <a:sym typeface="Arial"/>
            </a:endParaRPr>
          </a:p>
        </p:txBody>
      </p:sp>
      <p:pic>
        <p:nvPicPr>
          <p:cNvPr id="139" name="Google Shape;139;p3"/>
          <p:cNvPicPr preferRelativeResize="0"/>
          <p:nvPr/>
        </p:nvPicPr>
        <p:blipFill rotWithShape="1">
          <a:blip r:embed="rId3">
            <a:alphaModFix/>
          </a:blip>
          <a:srcRect b="0" l="0" r="0" t="0"/>
          <a:stretch/>
        </p:blipFill>
        <p:spPr>
          <a:xfrm>
            <a:off x="609480" y="2714760"/>
            <a:ext cx="5553720" cy="2209680"/>
          </a:xfrm>
          <a:prstGeom prst="rect">
            <a:avLst/>
          </a:prstGeom>
          <a:noFill/>
          <a:ln>
            <a:noFill/>
          </a:ln>
        </p:spPr>
      </p:pic>
      <p:sp>
        <p:nvSpPr>
          <p:cNvPr id="140" name="Google Shape;140;p3"/>
          <p:cNvSpPr txBox="1"/>
          <p:nvPr/>
        </p:nvSpPr>
        <p:spPr>
          <a:xfrm>
            <a:off x="6400800" y="960120"/>
            <a:ext cx="5119920" cy="3472560"/>
          </a:xfrm>
          <a:prstGeom prst="rect">
            <a:avLst/>
          </a:prstGeom>
          <a:noFill/>
          <a:ln>
            <a:noFill/>
          </a:ln>
        </p:spPr>
        <p:txBody>
          <a:bodyPr anchorCtr="0" anchor="t" bIns="45700" lIns="91425" spcFirstLastPara="1" rIns="91425" wrap="square" tIns="45700">
            <a:normAutofit/>
          </a:bodyPr>
          <a:lstStyle/>
          <a:p>
            <a:pPr indent="-228240" lvl="0" marL="228600" marR="0" rtl="0" algn="l">
              <a:lnSpc>
                <a:spcPct val="12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A neural network is initialized by a latent initial particle distribution.</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This distribution is propagated through a differentiable accelerator simulation to produce predicted screen images.</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Simulated images are compared to experimental data, and a custom loss function with image similarity and physical constraints is minimized using gradient descent to refine model weights and accurately reconstruct the beam.</a:t>
            </a:r>
            <a:endParaRPr b="0" i="0" sz="1400" u="none" cap="none" strike="noStrike">
              <a:solidFill>
                <a:srgbClr val="000000"/>
              </a:solidFill>
              <a:latin typeface="Arial"/>
              <a:ea typeface="Arial"/>
              <a:cs typeface="Arial"/>
              <a:sym typeface="Arial"/>
            </a:endParaRPr>
          </a:p>
        </p:txBody>
      </p:sp>
      <p:sp>
        <p:nvSpPr>
          <p:cNvPr id="141" name="Google Shape;141;p3"/>
          <p:cNvSpPr/>
          <p:nvPr/>
        </p:nvSpPr>
        <p:spPr>
          <a:xfrm>
            <a:off x="672120" y="6272640"/>
            <a:ext cx="1084716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142" name="Google Shape;142;p3"/>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43" name="Google Shape;143;p3"/>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sp>
        <p:nvSpPr>
          <p:cNvPr id="144" name="Google Shape;144;p3"/>
          <p:cNvSpPr/>
          <p:nvPr/>
        </p:nvSpPr>
        <p:spPr>
          <a:xfrm>
            <a:off x="-941040" y="4930200"/>
            <a:ext cx="8652240" cy="3049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 2. </a:t>
            </a:r>
            <a:r>
              <a:rPr b="0" i="0" lang="en-US" sz="1400" u="sng" cap="none" strike="noStrike">
                <a:solidFill>
                  <a:srgbClr val="000000"/>
                </a:solidFill>
                <a:latin typeface="Arial"/>
                <a:ea typeface="Arial"/>
                <a:cs typeface="Arial"/>
                <a:sym typeface="Arial"/>
              </a:rPr>
              <a:t>Phase Space Reconstruction implementation [</a:t>
            </a:r>
            <a:r>
              <a:rPr b="0" i="0" lang="en-US" sz="1300" u="none" cap="none" strike="noStrike">
                <a:solidFill>
                  <a:srgbClr val="1973EB"/>
                </a:solidFill>
                <a:latin typeface="Arial"/>
                <a:ea typeface="Arial"/>
                <a:cs typeface="Arial"/>
                <a:sym typeface="Arial"/>
              </a:rPr>
              <a:t>2</a:t>
            </a:r>
            <a:r>
              <a:rPr b="0" i="0" lang="en-US" sz="1400" u="sng" cap="none" strike="noStrike">
                <a:solidFill>
                  <a:srgbClr val="000000"/>
                </a:solidFill>
                <a:latin typeface="Arial"/>
                <a:ea typeface="Arial"/>
                <a:cs typeface="Arial"/>
                <a:sym typeface="Arial"/>
              </a:rPr>
              <a:t>]</a:t>
            </a:r>
            <a:endParaRPr b="0" i="0" sz="1400" u="none" cap="none" strike="noStrike">
              <a:latin typeface="Arial"/>
              <a:ea typeface="Arial"/>
              <a:cs typeface="Arial"/>
              <a:sym typeface="Arial"/>
            </a:endParaRPr>
          </a:p>
        </p:txBody>
      </p:sp>
      <p:sp>
        <p:nvSpPr>
          <p:cNvPr id="145" name="Google Shape;145;p3"/>
          <p:cNvSpPr/>
          <p:nvPr/>
        </p:nvSpPr>
        <p:spPr>
          <a:xfrm>
            <a:off x="6347880" y="4287600"/>
            <a:ext cx="4825800" cy="1796760"/>
          </a:xfrm>
          <a:prstGeom prst="rect">
            <a:avLst/>
          </a:prstGeom>
          <a:noFill/>
          <a:ln>
            <a:noFill/>
          </a:ln>
        </p:spPr>
        <p:txBody>
          <a:bodyPr anchorCtr="0" anchor="t" bIns="45700" lIns="91425" spcFirstLastPara="1" rIns="91425" wrap="square" tIns="45700">
            <a:spAutoFit/>
          </a:bodyPr>
          <a:lstStyle/>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Already successfully implemented for 4D and 6D phase space reconstruction at other facilities.[2][10]</a:t>
            </a:r>
            <a:endParaRPr b="0" i="0" sz="1400" u="none" cap="none" strike="noStrike">
              <a:latin typeface="Arial"/>
              <a:ea typeface="Arial"/>
              <a:cs typeface="Arial"/>
              <a:sym typeface="Arial"/>
            </a:endParaRPr>
          </a:p>
          <a:p>
            <a:pPr indent="-196560" lvl="0" marL="28584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Good candidate for Wakefield diagnostics. We apply it first on a simpler problem: 4D phase space reconstruction based on existing Emittance measurement at SwissFEL.</a:t>
            </a:r>
            <a:endParaRPr b="0" i="0" sz="1400" u="none" cap="none" strike="noStrike">
              <a:latin typeface="Arial"/>
              <a:ea typeface="Arial"/>
              <a:cs typeface="Arial"/>
              <a:sym typeface="Arial"/>
            </a:endParaRPr>
          </a:p>
          <a:p>
            <a:pPr indent="-196560" lvl="0" marL="285840" marR="0" rtl="0" algn="l">
              <a:lnSpc>
                <a:spcPct val="100000"/>
              </a:lnSpc>
              <a:spcBef>
                <a:spcPts val="0"/>
              </a:spcBef>
              <a:spcAft>
                <a:spcPts val="0"/>
              </a:spcAft>
              <a:buNone/>
            </a:pPr>
            <a:r>
              <a:t/>
            </a:r>
            <a:endParaRPr b="0" i="0" sz="1400" u="none" cap="none" strike="noStrike">
              <a:latin typeface="Arial"/>
              <a:ea typeface="Arial"/>
              <a:cs typeface="Arial"/>
              <a:sym typeface="Arial"/>
            </a:endParaRPr>
          </a:p>
        </p:txBody>
      </p:sp>
      <p:sp>
        <p:nvSpPr>
          <p:cNvPr id="146" name="Google Shape;146;p3"/>
          <p:cNvSpPr/>
          <p:nvPr/>
        </p:nvSpPr>
        <p:spPr>
          <a:xfrm>
            <a:off x="452160" y="5240160"/>
            <a:ext cx="5654520" cy="7311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The full particle beam phase space is 6-dimensional, comprising x (position), px (momentum), y (position), py (momentum), t (arrival time), and E (energy).</a:t>
            </a:r>
            <a:endParaRPr b="0" i="0" sz="1400" u="none" cap="none" strike="noStrike">
              <a:latin typeface="Arial"/>
              <a:ea typeface="Arial"/>
              <a:cs typeface="Arial"/>
              <a:sym typeface="Arial"/>
            </a:endParaRPr>
          </a:p>
        </p:txBody>
      </p:sp>
      <p:sp>
        <p:nvSpPr>
          <p:cNvPr id="147" name="Google Shape;147;p3"/>
          <p:cNvSpPr/>
          <p:nvPr/>
        </p:nvSpPr>
        <p:spPr>
          <a:xfrm>
            <a:off x="6402600" y="3884400"/>
            <a:ext cx="3019680" cy="3351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600" u="none" cap="none" strike="noStrike">
                <a:solidFill>
                  <a:srgbClr val="000000"/>
                </a:solidFill>
                <a:latin typeface="Arial"/>
                <a:ea typeface="Arial"/>
                <a:cs typeface="Arial"/>
                <a:sym typeface="Arial"/>
              </a:rPr>
              <a:t>Why use this method?</a:t>
            </a:r>
            <a:endParaRPr b="0" i="0" sz="1600" u="none" cap="none" strike="noStrike">
              <a:latin typeface="Arial"/>
              <a:ea typeface="Arial"/>
              <a:cs typeface="Arial"/>
              <a:sym typeface="Arial"/>
            </a:endParaRPr>
          </a:p>
        </p:txBody>
      </p:sp>
      <p:sp>
        <p:nvSpPr>
          <p:cNvPr id="148" name="Google Shape;148;p3"/>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4"/>
          <p:cNvSpPr txBox="1"/>
          <p:nvPr/>
        </p:nvSpPr>
        <p:spPr>
          <a:xfrm>
            <a:off x="640075" y="1371600"/>
            <a:ext cx="10890600" cy="520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2336" u="none" cap="none" strike="noStrike">
                <a:solidFill>
                  <a:srgbClr val="000000"/>
                </a:solidFill>
              </a:rPr>
              <a:t>Motivation: Passive Wakefield Streaker Diagnostics with Neural Networks</a:t>
            </a:r>
            <a:br>
              <a:rPr i="0" lang="en-US" sz="1418" u="none" cap="none" strike="noStrike"/>
            </a:br>
            <a:endParaRPr i="0" sz="2336" u="none" cap="none" strike="noStrike">
              <a:solidFill>
                <a:srgbClr val="000000"/>
              </a:solidFill>
            </a:endParaRPr>
          </a:p>
        </p:txBody>
      </p:sp>
      <p:sp>
        <p:nvSpPr>
          <p:cNvPr id="154" name="Google Shape;154;p4"/>
          <p:cNvSpPr txBox="1"/>
          <p:nvPr/>
        </p:nvSpPr>
        <p:spPr>
          <a:xfrm>
            <a:off x="640065" y="2162685"/>
            <a:ext cx="5454600" cy="3884100"/>
          </a:xfrm>
          <a:prstGeom prst="rect">
            <a:avLst/>
          </a:prstGeom>
          <a:noFill/>
          <a:ln>
            <a:noFill/>
          </a:ln>
        </p:spPr>
        <p:txBody>
          <a:bodyPr anchorCtr="0" anchor="t" bIns="45700" lIns="91425" spcFirstLastPara="1" rIns="91425" wrap="square" tIns="45700">
            <a:noAutofit/>
          </a:bodyPr>
          <a:lstStyle/>
          <a:p>
            <a:pPr indent="-240940" lvl="0" marL="228600" marR="0" rtl="0" algn="l">
              <a:lnSpc>
                <a:spcPct val="12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Cost-efficient and self-synchronized alternative to RF deflector (TDS) diagnostics.</a:t>
            </a:r>
            <a:endParaRPr b="0" i="0" sz="1600" u="none" cap="none" strike="noStrike">
              <a:solidFill>
                <a:srgbClr val="000000"/>
              </a:solidFill>
              <a:latin typeface="Arial"/>
              <a:ea typeface="Arial"/>
              <a:cs typeface="Arial"/>
              <a:sym typeface="Arial"/>
            </a:endParaRPr>
          </a:p>
          <a:p>
            <a:pPr indent="-2409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Available implementation at SwissFEL [5] is based on simple iterative algorithms that has certain shortcomings.</a:t>
            </a:r>
            <a:endParaRPr b="0" i="0" sz="1600" u="none" cap="none" strike="noStrike">
              <a:solidFill>
                <a:srgbClr val="000000"/>
              </a:solidFill>
              <a:latin typeface="Arial"/>
              <a:ea typeface="Arial"/>
              <a:cs typeface="Arial"/>
              <a:sym typeface="Arial"/>
            </a:endParaRPr>
          </a:p>
          <a:p>
            <a:pPr indent="-2409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Diagnostics could probabily be improved by Neural Network techniques.</a:t>
            </a:r>
            <a:endParaRPr b="0" i="0" sz="1600" u="none" cap="none" strike="noStrike">
              <a:solidFill>
                <a:srgbClr val="000000"/>
              </a:solidFill>
              <a:latin typeface="Arial"/>
              <a:ea typeface="Arial"/>
              <a:cs typeface="Arial"/>
              <a:sym typeface="Arial"/>
            </a:endParaRPr>
          </a:p>
          <a:p>
            <a:pPr indent="-240940" lvl="0" marL="228600" marR="0" rtl="0" algn="l">
              <a:lnSpc>
                <a:spcPct val="120000"/>
              </a:lnSpc>
              <a:spcBef>
                <a:spcPts val="1001"/>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The current iterative method for passive streaker diagnostics does not take into account all wakefield forces such as the Quadrupole Wakefield effect and thus has a limited accuracy.</a:t>
            </a:r>
            <a:endParaRPr b="0" i="0" sz="1600" u="none" cap="none" strike="noStrike">
              <a:solidFill>
                <a:srgbClr val="000000"/>
              </a:solidFill>
              <a:latin typeface="Arial"/>
              <a:ea typeface="Arial"/>
              <a:cs typeface="Arial"/>
              <a:sym typeface="Arial"/>
            </a:endParaRPr>
          </a:p>
        </p:txBody>
      </p:sp>
      <p:sp>
        <p:nvSpPr>
          <p:cNvPr id="155" name="Google Shape;155;p4"/>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56" name="Google Shape;156;p4"/>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pic>
        <p:nvPicPr>
          <p:cNvPr id="157" name="Google Shape;157;p4"/>
          <p:cNvPicPr preferRelativeResize="0"/>
          <p:nvPr/>
        </p:nvPicPr>
        <p:blipFill rotWithShape="1">
          <a:blip r:embed="rId4">
            <a:alphaModFix/>
          </a:blip>
          <a:srcRect b="0" l="0" r="0" t="0"/>
          <a:stretch/>
        </p:blipFill>
        <p:spPr>
          <a:xfrm>
            <a:off x="6517977" y="2625120"/>
            <a:ext cx="5198758" cy="1607761"/>
          </a:xfrm>
          <a:prstGeom prst="rect">
            <a:avLst/>
          </a:prstGeom>
          <a:noFill/>
          <a:ln>
            <a:noFill/>
          </a:ln>
        </p:spPr>
      </p:pic>
      <p:sp>
        <p:nvSpPr>
          <p:cNvPr id="158" name="Google Shape;158;p4"/>
          <p:cNvSpPr/>
          <p:nvPr/>
        </p:nvSpPr>
        <p:spPr>
          <a:xfrm>
            <a:off x="6072108" y="4398970"/>
            <a:ext cx="6090600" cy="518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 1. SwissFEL: after Aramis [</a:t>
            </a:r>
            <a:r>
              <a:rPr b="0" i="0" lang="en-US" sz="1400" u="none" cap="none" strike="noStrike">
                <a:solidFill>
                  <a:srgbClr val="1973EB"/>
                </a:solidFill>
                <a:latin typeface="Arial"/>
                <a:ea typeface="Arial"/>
                <a:cs typeface="Arial"/>
                <a:sym typeface="Arial"/>
              </a:rPr>
              <a:t>5</a:t>
            </a:r>
            <a:r>
              <a:rPr b="0" i="0" lang="en-US" sz="1400" u="none" cap="none" strike="noStrike">
                <a:solidFill>
                  <a:srgbClr val="000000"/>
                </a:solidFill>
                <a:latin typeface="Arial"/>
                <a:ea typeface="Arial"/>
                <a:cs typeface="Arial"/>
                <a:sym typeface="Arial"/>
              </a:rPr>
              <a:t>]</a:t>
            </a:r>
            <a:endParaRPr b="0" i="0" sz="1400" u="none" cap="none" strike="noStrike">
              <a:latin typeface="Arial"/>
              <a:ea typeface="Arial"/>
              <a:cs typeface="Arial"/>
              <a:sym typeface="Arial"/>
            </a:endParaRPr>
          </a:p>
          <a:p>
            <a:pPr indent="0" lvl="0" marL="0" marR="0" rtl="0" algn="ctr">
              <a:lnSpc>
                <a:spcPct val="100000"/>
              </a:lnSpc>
              <a:spcBef>
                <a:spcPts val="0"/>
              </a:spcBef>
              <a:spcAft>
                <a:spcPts val="0"/>
              </a:spcAft>
              <a:buNone/>
            </a:pPr>
            <a:r>
              <a:t/>
            </a:r>
            <a:endParaRPr b="0" i="0" sz="1400" u="none" cap="none" strike="noStrike">
              <a:latin typeface="Arial"/>
              <a:ea typeface="Arial"/>
              <a:cs typeface="Arial"/>
              <a:sym typeface="Arial"/>
            </a:endParaRPr>
          </a:p>
        </p:txBody>
      </p:sp>
      <p:sp>
        <p:nvSpPr>
          <p:cNvPr id="159" name="Google Shape;159;p4"/>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5"/>
          <p:cNvSpPr txBox="1"/>
          <p:nvPr/>
        </p:nvSpPr>
        <p:spPr>
          <a:xfrm>
            <a:off x="640080" y="1371600"/>
            <a:ext cx="8920440" cy="52092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None/>
            </a:pPr>
            <a:r>
              <a:rPr b="1" i="0" lang="en-US" sz="2400" u="none" cap="none" strike="noStrike">
                <a:solidFill>
                  <a:srgbClr val="000000"/>
                </a:solidFill>
                <a:latin typeface="Arial"/>
                <a:ea typeface="Arial"/>
                <a:cs typeface="Arial"/>
                <a:sym typeface="Arial"/>
              </a:rPr>
              <a:t>Data acquisition method used at SwissFEL</a:t>
            </a:r>
            <a:endParaRPr b="0" i="0" sz="2400" u="none" cap="none" strike="noStrike">
              <a:solidFill>
                <a:srgbClr val="000000"/>
              </a:solidFill>
              <a:latin typeface="Arial"/>
              <a:ea typeface="Arial"/>
              <a:cs typeface="Arial"/>
              <a:sym typeface="Arial"/>
            </a:endParaRPr>
          </a:p>
        </p:txBody>
      </p:sp>
      <p:sp>
        <p:nvSpPr>
          <p:cNvPr id="165" name="Google Shape;165;p5"/>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66" name="Google Shape;166;p5"/>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167" name="Google Shape;167;p5"/>
          <p:cNvSpPr/>
          <p:nvPr/>
        </p:nvSpPr>
        <p:spPr>
          <a:xfrm>
            <a:off x="6096600" y="5600520"/>
            <a:ext cx="5168160" cy="3049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Fig 3. Measurement setup for Emittance measurement</a:t>
            </a:r>
            <a:endParaRPr b="0" i="0" sz="1400" u="none" cap="none" strike="noStrike">
              <a:latin typeface="Arial"/>
              <a:ea typeface="Arial"/>
              <a:cs typeface="Arial"/>
              <a:sym typeface="Arial"/>
            </a:endParaRPr>
          </a:p>
        </p:txBody>
      </p:sp>
      <p:sp>
        <p:nvSpPr>
          <p:cNvPr id="168" name="Google Shape;168;p5"/>
          <p:cNvSpPr/>
          <p:nvPr/>
        </p:nvSpPr>
        <p:spPr>
          <a:xfrm>
            <a:off x="0" y="0"/>
            <a:ext cx="12191760" cy="685764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5"/>
          <p:cNvSpPr/>
          <p:nvPr/>
        </p:nvSpPr>
        <p:spPr>
          <a:xfrm>
            <a:off x="817920" y="2313720"/>
            <a:ext cx="3753720" cy="3927960"/>
          </a:xfrm>
          <a:prstGeom prst="rect">
            <a:avLst/>
          </a:prstGeom>
          <a:noFill/>
          <a:ln>
            <a:noFill/>
          </a:ln>
        </p:spPr>
        <p:txBody>
          <a:bodyPr anchorCtr="0" anchor="t" bIns="45700" lIns="91425" spcFirstLastPara="1" rIns="91425" wrap="square" tIns="45700">
            <a:spAutoFit/>
          </a:bodyPr>
          <a:lstStyle/>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A reconstructed electron beam (with known initial properties at the reconstruction point) passes through a quadrupole magnet with variable strength.</a:t>
            </a:r>
            <a:endParaRPr b="0" i="0" sz="1400" u="none" cap="none" strike="noStrike">
              <a:latin typeface="Arial"/>
              <a:ea typeface="Arial"/>
              <a:cs typeface="Arial"/>
              <a:sym typeface="Arial"/>
            </a:endParaRPr>
          </a:p>
          <a:p>
            <a:pPr indent="-196560" lvl="0" marL="28584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The quadrupole focuses/defocuses the beam differently in x and y directions based on its strength setting.</a:t>
            </a:r>
            <a:endParaRPr b="0" i="0" sz="1400" u="none" cap="none" strike="noStrike">
              <a:latin typeface="Arial"/>
              <a:ea typeface="Arial"/>
              <a:cs typeface="Arial"/>
              <a:sym typeface="Arial"/>
            </a:endParaRPr>
          </a:p>
          <a:p>
            <a:pPr indent="-196560" lvl="0" marL="28584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The drift section converts angular changes from the quadrupole into position changes, allowing the YAG screen to capture the beam's transverse profile via camera</a:t>
            </a:r>
            <a:endParaRPr b="0" i="0" sz="1400" u="none" cap="none" strike="noStrike">
              <a:latin typeface="Arial"/>
              <a:ea typeface="Arial"/>
              <a:cs typeface="Arial"/>
              <a:sym typeface="Arial"/>
            </a:endParaRPr>
          </a:p>
          <a:p>
            <a:pPr indent="-196560" lvl="0" marL="28584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285479" lvl="0" marL="28584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Multiple images are taken with different quadrupole strengths.</a:t>
            </a:r>
            <a:endParaRPr b="0" i="0" sz="1400" u="none" cap="none" strike="noStrike">
              <a:latin typeface="Arial"/>
              <a:ea typeface="Arial"/>
              <a:cs typeface="Arial"/>
              <a:sym typeface="Arial"/>
            </a:endParaRPr>
          </a:p>
        </p:txBody>
      </p:sp>
      <p:sp>
        <p:nvSpPr>
          <p:cNvPr id="170" name="Google Shape;170;p5"/>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pic>
        <p:nvPicPr>
          <p:cNvPr id="171" name="Google Shape;171;p5"/>
          <p:cNvPicPr preferRelativeResize="0"/>
          <p:nvPr/>
        </p:nvPicPr>
        <p:blipFill rotWithShape="1">
          <a:blip r:embed="rId4">
            <a:alphaModFix/>
          </a:blip>
          <a:srcRect b="0" l="0" r="0" t="0"/>
          <a:stretch/>
        </p:blipFill>
        <p:spPr>
          <a:xfrm>
            <a:off x="4572000" y="2743560"/>
            <a:ext cx="7619760" cy="2857320"/>
          </a:xfrm>
          <a:prstGeom prst="rect">
            <a:avLst/>
          </a:prstGeom>
          <a:noFill/>
          <a:ln>
            <a:noFill/>
          </a:ln>
        </p:spPr>
      </p:pic>
      <p:pic>
        <p:nvPicPr>
          <p:cNvPr id="172" name="Google Shape;172;p5"/>
          <p:cNvPicPr preferRelativeResize="0"/>
          <p:nvPr/>
        </p:nvPicPr>
        <p:blipFill rotWithShape="1">
          <a:blip r:embed="rId5">
            <a:alphaModFix/>
          </a:blip>
          <a:srcRect b="0" l="0" r="0" t="0"/>
          <a:stretch/>
        </p:blipFill>
        <p:spPr>
          <a:xfrm>
            <a:off x="10211400" y="3962160"/>
            <a:ext cx="265680" cy="42408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500"/>
                                        <p:tgtEl>
                                          <p:spTgt spid="167"/>
                                        </p:tgtEl>
                                      </p:cBhvr>
                                    </p:animEffect>
                                  </p:childTnLst>
                                </p:cTn>
                              </p:par>
                              <p:par>
                                <p:cTn fill="hold" nodeType="with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7"/>
          <p:cNvSpPr txBox="1"/>
          <p:nvPr/>
        </p:nvSpPr>
        <p:spPr>
          <a:xfrm>
            <a:off x="655920" y="271800"/>
            <a:ext cx="10882800" cy="531360"/>
          </a:xfrm>
          <a:prstGeom prst="rect">
            <a:avLst/>
          </a:prstGeom>
          <a:noFill/>
          <a:ln>
            <a:noFill/>
          </a:ln>
        </p:spPr>
        <p:txBody>
          <a:bodyPr anchorCtr="0" anchor="t" bIns="45700" lIns="91425" spcFirstLastPara="1" rIns="91425" wrap="square" tIns="45700">
            <a:normAutofit fontScale="94000"/>
          </a:bodyPr>
          <a:lstStyle/>
          <a:p>
            <a:pPr indent="0" lvl="0" marL="0" marR="0" rtl="0" algn="l">
              <a:lnSpc>
                <a:spcPct val="100000"/>
              </a:lnSpc>
              <a:spcBef>
                <a:spcPts val="0"/>
              </a:spcBef>
              <a:spcAft>
                <a:spcPts val="0"/>
              </a:spcAft>
              <a:buNone/>
            </a:pPr>
            <a:r>
              <a:rPr b="1" i="0" lang="en-US" sz="3200" u="none" cap="none" strike="noStrike">
                <a:solidFill>
                  <a:srgbClr val="000000"/>
                </a:solidFill>
                <a:latin typeface="Arial"/>
                <a:ea typeface="Arial"/>
                <a:cs typeface="Arial"/>
                <a:sym typeface="Arial"/>
              </a:rPr>
              <a:t>Is Gaussian fit reliable for this beam?</a:t>
            </a:r>
            <a:endParaRPr b="0" i="0" sz="3200" u="none" cap="none" strike="noStrike">
              <a:solidFill>
                <a:srgbClr val="000000"/>
              </a:solidFill>
              <a:latin typeface="Arial"/>
              <a:ea typeface="Arial"/>
              <a:cs typeface="Arial"/>
              <a:sym typeface="Arial"/>
            </a:endParaRPr>
          </a:p>
        </p:txBody>
      </p:sp>
      <p:pic>
        <p:nvPicPr>
          <p:cNvPr id="178" name="Google Shape;178;p7"/>
          <p:cNvPicPr preferRelativeResize="0"/>
          <p:nvPr/>
        </p:nvPicPr>
        <p:blipFill rotWithShape="1">
          <a:blip r:embed="rId3">
            <a:alphaModFix/>
          </a:blip>
          <a:srcRect b="0" l="0" r="0" t="0"/>
          <a:stretch/>
        </p:blipFill>
        <p:spPr>
          <a:xfrm>
            <a:off x="2474280" y="802080"/>
            <a:ext cx="7451280" cy="2947680"/>
          </a:xfrm>
          <a:prstGeom prst="rect">
            <a:avLst/>
          </a:prstGeom>
          <a:noFill/>
          <a:ln>
            <a:noFill/>
          </a:ln>
        </p:spPr>
      </p:pic>
      <p:sp>
        <p:nvSpPr>
          <p:cNvPr id="179" name="Google Shape;179;p7"/>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80" name="Google Shape;180;p7"/>
          <p:cNvPicPr preferRelativeResize="0"/>
          <p:nvPr/>
        </p:nvPicPr>
        <p:blipFill rotWithShape="1">
          <a:blip r:embed="rId4">
            <a:alphaModFix/>
          </a:blip>
          <a:srcRect b="0" l="0" r="0" t="0"/>
          <a:stretch/>
        </p:blipFill>
        <p:spPr>
          <a:xfrm>
            <a:off x="10803960" y="269280"/>
            <a:ext cx="918000" cy="520920"/>
          </a:xfrm>
          <a:prstGeom prst="rect">
            <a:avLst/>
          </a:prstGeom>
          <a:noFill/>
          <a:ln>
            <a:noFill/>
          </a:ln>
        </p:spPr>
      </p:pic>
      <p:pic>
        <p:nvPicPr>
          <p:cNvPr id="181" name="Google Shape;181;p7"/>
          <p:cNvPicPr preferRelativeResize="0"/>
          <p:nvPr/>
        </p:nvPicPr>
        <p:blipFill rotWithShape="1">
          <a:blip r:embed="rId5">
            <a:alphaModFix/>
          </a:blip>
          <a:srcRect b="0" l="0" r="0" t="0"/>
          <a:stretch/>
        </p:blipFill>
        <p:spPr>
          <a:xfrm>
            <a:off x="2473200" y="3754080"/>
            <a:ext cx="3801960" cy="2822040"/>
          </a:xfrm>
          <a:prstGeom prst="rect">
            <a:avLst/>
          </a:prstGeom>
          <a:noFill/>
          <a:ln>
            <a:noFill/>
          </a:ln>
        </p:spPr>
      </p:pic>
      <p:sp>
        <p:nvSpPr>
          <p:cNvPr id="182" name="Google Shape;182;p7"/>
          <p:cNvSpPr/>
          <p:nvPr/>
        </p:nvSpPr>
        <p:spPr>
          <a:xfrm flipH="1">
            <a:off x="4673520" y="3065400"/>
            <a:ext cx="87480" cy="681120"/>
          </a:xfrm>
          <a:custGeom>
            <a:rect b="b" l="l" r="r" t="t"/>
            <a:pathLst>
              <a:path extrusionOk="0" h="21600" w="21600">
                <a:moveTo>
                  <a:pt x="0" y="0"/>
                </a:moveTo>
                <a:lnTo>
                  <a:pt x="21600" y="21600"/>
                </a:lnTo>
              </a:path>
            </a:pathLst>
          </a:custGeom>
          <a:noFill/>
          <a:ln cap="flat" cmpd="sng" w="9525">
            <a:solidFill>
              <a:srgbClr val="FF0000"/>
            </a:solidFill>
            <a:prstDash val="solid"/>
            <a:miter lim="8000"/>
            <a:headEnd len="sm" w="sm" type="none"/>
            <a:tailEnd len="med" w="med" type="triangle"/>
          </a:ln>
        </p:spPr>
      </p:sp>
      <p:pic>
        <p:nvPicPr>
          <p:cNvPr id="183" name="Google Shape;183;p7"/>
          <p:cNvPicPr preferRelativeResize="0"/>
          <p:nvPr/>
        </p:nvPicPr>
        <p:blipFill rotWithShape="1">
          <a:blip r:embed="rId6">
            <a:alphaModFix/>
          </a:blip>
          <a:srcRect b="0" l="0" r="0" t="0"/>
          <a:stretch/>
        </p:blipFill>
        <p:spPr>
          <a:xfrm>
            <a:off x="6288120" y="3754080"/>
            <a:ext cx="3637800" cy="2831760"/>
          </a:xfrm>
          <a:prstGeom prst="rect">
            <a:avLst/>
          </a:prstGeom>
          <a:noFill/>
          <a:ln>
            <a:noFill/>
          </a:ln>
        </p:spPr>
      </p:pic>
      <p:sp>
        <p:nvSpPr>
          <p:cNvPr id="184" name="Google Shape;184;p7"/>
          <p:cNvSpPr/>
          <p:nvPr/>
        </p:nvSpPr>
        <p:spPr>
          <a:xfrm>
            <a:off x="5779800" y="2208240"/>
            <a:ext cx="1418040" cy="1691640"/>
          </a:xfrm>
          <a:custGeom>
            <a:rect b="b" l="l" r="r" t="t"/>
            <a:pathLst>
              <a:path extrusionOk="0" h="21600" w="21600">
                <a:moveTo>
                  <a:pt x="0" y="0"/>
                </a:moveTo>
                <a:lnTo>
                  <a:pt x="21600" y="21600"/>
                </a:lnTo>
              </a:path>
            </a:pathLst>
          </a:custGeom>
          <a:noFill/>
          <a:ln cap="flat" cmpd="sng" w="9525">
            <a:solidFill>
              <a:srgbClr val="FF0000"/>
            </a:solidFill>
            <a:prstDash val="solid"/>
            <a:miter lim="8000"/>
            <a:headEnd len="sm" w="sm" type="none"/>
            <a:tailEnd len="med" w="med" type="triangle"/>
          </a:ln>
        </p:spPr>
      </p:sp>
      <p:sp>
        <p:nvSpPr>
          <p:cNvPr id="185" name="Google Shape;185;p7"/>
          <p:cNvSpPr/>
          <p:nvPr/>
        </p:nvSpPr>
        <p:spPr>
          <a:xfrm>
            <a:off x="4748400" y="2797200"/>
            <a:ext cx="129600" cy="520200"/>
          </a:xfrm>
          <a:prstGeom prst="leftBrace">
            <a:avLst>
              <a:gd fmla="val 8333" name="adj1"/>
              <a:gd fmla="val 50000" name="adj2"/>
            </a:avLst>
          </a:prstGeom>
          <a:noFill/>
          <a:ln cap="flat" cmpd="sng" w="9525">
            <a:solidFill>
              <a:srgbClr val="FF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7"/>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0" name="Shape 190"/>
        <p:cNvGrpSpPr/>
        <p:nvPr/>
      </p:nvGrpSpPr>
      <p:grpSpPr>
        <a:xfrm>
          <a:off x="0" y="0"/>
          <a:ext cx="0" cy="0"/>
          <a:chOff x="0" y="0"/>
          <a:chExt cx="0" cy="0"/>
        </a:xfrm>
      </p:grpSpPr>
      <p:sp>
        <p:nvSpPr>
          <p:cNvPr id="191" name="Google Shape;191;p6"/>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6"/>
          <p:cNvSpPr/>
          <p:nvPr/>
        </p:nvSpPr>
        <p:spPr>
          <a:xfrm>
            <a:off x="558108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193" name="Google Shape;193;p6"/>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194" name="Google Shape;194;p6"/>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195" name="Google Shape;195;p6"/>
          <p:cNvSpPr/>
          <p:nvPr/>
        </p:nvSpPr>
        <p:spPr>
          <a:xfrm>
            <a:off x="9778180" y="3002565"/>
            <a:ext cx="1831800" cy="85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Fig. 5 Experimental screen imaging data with Gauss fit on projection of both dimensions from second dataset</a:t>
            </a:r>
            <a:endParaRPr b="0" i="0" sz="1000" u="none" cap="none" strike="noStrike">
              <a:latin typeface="Arial"/>
              <a:ea typeface="Arial"/>
              <a:cs typeface="Arial"/>
              <a:sym typeface="Arial"/>
            </a:endParaRPr>
          </a:p>
        </p:txBody>
      </p:sp>
      <p:pic>
        <p:nvPicPr>
          <p:cNvPr id="196" name="Google Shape;196;p6"/>
          <p:cNvPicPr preferRelativeResize="0"/>
          <p:nvPr/>
        </p:nvPicPr>
        <p:blipFill rotWithShape="1">
          <a:blip r:embed="rId4">
            <a:alphaModFix/>
          </a:blip>
          <a:srcRect b="49700" l="-719" r="266" t="12472"/>
          <a:stretch/>
        </p:blipFill>
        <p:spPr>
          <a:xfrm>
            <a:off x="69480" y="71280"/>
            <a:ext cx="9313200" cy="6715800"/>
          </a:xfrm>
          <a:prstGeom prst="rect">
            <a:avLst/>
          </a:prstGeom>
          <a:noFill/>
          <a:ln cap="sq" cmpd="sng" w="88900">
            <a:solidFill>
              <a:srgbClr val="FFFFFF"/>
            </a:solidFill>
            <a:prstDash val="solid"/>
            <a:miter lim="8000"/>
            <a:headEnd len="sm" w="sm" type="none"/>
            <a:tailEnd len="sm" w="sm" type="none"/>
          </a:ln>
          <a:effectLst>
            <a:outerShdw blurRad="55000" rotWithShape="0" algn="tl" dir="5400000" dist="18000">
              <a:srgbClr val="000000">
                <a:alpha val="40000"/>
              </a:srgbClr>
            </a:outerShdw>
          </a:effectLst>
        </p:spPr>
      </p:pic>
      <p:sp>
        <p:nvSpPr>
          <p:cNvPr id="197" name="Google Shape;197;p6"/>
          <p:cNvSpPr/>
          <p:nvPr/>
        </p:nvSpPr>
        <p:spPr>
          <a:xfrm rot="3720000">
            <a:off x="3421080" y="3939480"/>
            <a:ext cx="231840" cy="83160"/>
          </a:xfrm>
          <a:prstGeom prst="leftArrow">
            <a:avLst>
              <a:gd fmla="val 50000" name="adj1"/>
              <a:gd fmla="val 50000" name="adj2"/>
            </a:avLst>
          </a:prstGeom>
          <a:solidFill>
            <a:srgbClr val="FF0000"/>
          </a:solidFill>
          <a:ln cap="flat" cmpd="sng" w="12600">
            <a:solidFill>
              <a:srgbClr val="FF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6"/>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2" name="Shape 202"/>
        <p:cNvGrpSpPr/>
        <p:nvPr/>
      </p:nvGrpSpPr>
      <p:grpSpPr>
        <a:xfrm>
          <a:off x="0" y="0"/>
          <a:ext cx="0" cy="0"/>
          <a:chOff x="0" y="0"/>
          <a:chExt cx="0" cy="0"/>
        </a:xfrm>
      </p:grpSpPr>
      <p:sp>
        <p:nvSpPr>
          <p:cNvPr id="203" name="Google Shape;203;p8"/>
          <p:cNvSpPr txBox="1"/>
          <p:nvPr/>
        </p:nvSpPr>
        <p:spPr>
          <a:xfrm>
            <a:off x="707760" y="1438200"/>
            <a:ext cx="4752720" cy="51804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300" u="none" cap="none" strike="noStrike">
                <a:solidFill>
                  <a:srgbClr val="000000"/>
                </a:solidFill>
                <a:latin typeface="Arial"/>
                <a:ea typeface="Arial"/>
                <a:cs typeface="Arial"/>
                <a:sym typeface="Arial"/>
              </a:rPr>
              <a:t>Emittance tool results</a:t>
            </a:r>
            <a:endParaRPr b="0" i="0" sz="2300" u="none" cap="none" strike="noStrike">
              <a:solidFill>
                <a:srgbClr val="000000"/>
              </a:solidFill>
              <a:latin typeface="Arial"/>
              <a:ea typeface="Arial"/>
              <a:cs typeface="Arial"/>
              <a:sym typeface="Arial"/>
            </a:endParaRPr>
          </a:p>
        </p:txBody>
      </p:sp>
      <p:sp>
        <p:nvSpPr>
          <p:cNvPr id="204" name="Google Shape;204;p8"/>
          <p:cNvSpPr txBox="1"/>
          <p:nvPr/>
        </p:nvSpPr>
        <p:spPr>
          <a:xfrm>
            <a:off x="707760" y="2231280"/>
            <a:ext cx="4748760" cy="4077720"/>
          </a:xfrm>
          <a:prstGeom prst="rect">
            <a:avLst/>
          </a:prstGeom>
          <a:noFill/>
          <a:ln>
            <a:noFill/>
          </a:ln>
        </p:spPr>
        <p:txBody>
          <a:bodyPr anchorCtr="0" anchor="t" bIns="45700" lIns="91425" spcFirstLastPara="1" rIns="91425" wrap="square" tIns="45700">
            <a:noAutofit/>
          </a:bodyPr>
          <a:lstStyle/>
          <a:p>
            <a:pPr indent="-228240" lvl="0" marL="228600" marR="0" rtl="0" algn="l">
              <a:lnSpc>
                <a:spcPct val="12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The emittance tool at SwissFEL measures beam properties by analyzing beam sizes from screen images at various betatron phase advances, determined by scanning quadrupole magnets. </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This process uses Gaussian fits on transverse beam profiles to derive six key parameters: </a:t>
            </a:r>
            <a:r>
              <a:rPr b="1" i="0" lang="en-US" sz="1400" u="none" cap="none" strike="noStrike">
                <a:solidFill>
                  <a:srgbClr val="000000"/>
                </a:solidFill>
                <a:latin typeface="Arial"/>
                <a:ea typeface="Arial"/>
                <a:cs typeface="Arial"/>
                <a:sym typeface="Arial"/>
              </a:rPr>
              <a:t>emittance (ϵ)</a:t>
            </a:r>
            <a:r>
              <a:rPr b="0" i="0" lang="en-US" sz="1400" u="none" cap="none" strike="noStrike">
                <a:solidFill>
                  <a:srgbClr val="000000"/>
                </a:solidFill>
                <a:latin typeface="Arial"/>
                <a:ea typeface="Arial"/>
                <a:cs typeface="Arial"/>
                <a:sym typeface="Arial"/>
              </a:rPr>
              <a:t>,</a:t>
            </a:r>
            <a:r>
              <a:rPr b="1" i="0" lang="en-US" sz="1400" u="none" cap="none" strike="noStrike">
                <a:solidFill>
                  <a:srgbClr val="000000"/>
                </a:solidFill>
                <a:latin typeface="Arial"/>
                <a:ea typeface="Arial"/>
                <a:cs typeface="Arial"/>
                <a:sym typeface="Arial"/>
              </a:rPr>
              <a:t> alpha (α)</a:t>
            </a:r>
            <a:r>
              <a:rPr b="0" i="0" lang="en-US" sz="1400" u="none" cap="none" strike="noStrike">
                <a:solidFill>
                  <a:srgbClr val="000000"/>
                </a:solidFill>
                <a:latin typeface="Arial"/>
                <a:ea typeface="Arial"/>
                <a:cs typeface="Arial"/>
                <a:sym typeface="Arial"/>
              </a:rPr>
              <a:t>, and </a:t>
            </a:r>
            <a:r>
              <a:rPr b="1" i="0" lang="en-US" sz="1400" u="none" cap="none" strike="noStrike">
                <a:solidFill>
                  <a:srgbClr val="000000"/>
                </a:solidFill>
                <a:latin typeface="Arial"/>
                <a:ea typeface="Arial"/>
                <a:cs typeface="Arial"/>
                <a:sym typeface="Arial"/>
              </a:rPr>
              <a:t>beta (β)</a:t>
            </a:r>
            <a:r>
              <a:rPr b="0" i="0" lang="en-US" sz="1400" u="none" cap="none" strike="noStrike">
                <a:solidFill>
                  <a:srgbClr val="000000"/>
                </a:solidFill>
                <a:latin typeface="Arial"/>
                <a:ea typeface="Arial"/>
                <a:cs typeface="Arial"/>
                <a:sym typeface="Arial"/>
              </a:rPr>
              <a:t> in both the horizontal (x) and vertical (y) dimensions. </a:t>
            </a:r>
            <a:endParaRPr b="0" i="0" sz="1400" u="none" cap="none" strike="noStrike">
              <a:solidFill>
                <a:srgbClr val="000000"/>
              </a:solidFill>
              <a:latin typeface="Arial"/>
              <a:ea typeface="Arial"/>
              <a:cs typeface="Arial"/>
              <a:sym typeface="Arial"/>
            </a:endParaRPr>
          </a:p>
          <a:p>
            <a:pPr indent="-228240" lvl="0" marL="228600" marR="0" rtl="0" algn="l">
              <a:lnSpc>
                <a:spcPct val="120000"/>
              </a:lnSpc>
              <a:spcBef>
                <a:spcPts val="1001"/>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While effective for operational purposes, this method primarily relies on the beam's core, potentially underrepresenting complex beam dynamics like non-Gaussian tails or intricate correlations present in the full phase space.</a:t>
            </a:r>
            <a:endParaRPr b="0" i="0" sz="1400" u="none" cap="none" strike="noStrike">
              <a:solidFill>
                <a:srgbClr val="000000"/>
              </a:solidFill>
              <a:latin typeface="Arial"/>
              <a:ea typeface="Arial"/>
              <a:cs typeface="Arial"/>
              <a:sym typeface="Arial"/>
            </a:endParaRPr>
          </a:p>
        </p:txBody>
      </p:sp>
      <p:sp>
        <p:nvSpPr>
          <p:cNvPr id="205" name="Google Shape;205;p8"/>
          <p:cNvSpPr/>
          <p:nvPr/>
        </p:nvSpPr>
        <p:spPr>
          <a:xfrm flipH="1" rot="10800000">
            <a:off x="5672160" y="6267600"/>
            <a:ext cx="651924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206" name="Google Shape;206;p8"/>
          <p:cNvSpPr txBox="1"/>
          <p:nvPr/>
        </p:nvSpPr>
        <p:spPr>
          <a:xfrm>
            <a:off x="10807920" y="6356520"/>
            <a:ext cx="722520" cy="364680"/>
          </a:xfrm>
          <a:prstGeom prst="rect">
            <a:avLst/>
          </a:prstGeom>
          <a:noFill/>
          <a:ln>
            <a:noFill/>
          </a:ln>
        </p:spPr>
        <p:txBody>
          <a:bodyPr anchorCtr="0" anchor="ctr" bIns="45700" lIns="91425" spcFirstLastPara="1" rIns="91425" wrap="square" tIns="45700">
            <a:norm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descr="PSI – LEAPS" id="207" name="Google Shape;207;p8"/>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208" name="Google Shape;208;p8"/>
          <p:cNvSpPr/>
          <p:nvPr/>
        </p:nvSpPr>
        <p:spPr>
          <a:xfrm>
            <a:off x="6235560" y="5854680"/>
            <a:ext cx="470664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Fig 4. Beam Size as obtained from Emittance tool </a:t>
            </a:r>
            <a:endParaRPr b="0" i="0" sz="1000" u="none" cap="none" strike="noStrike">
              <a:latin typeface="Arial"/>
              <a:ea typeface="Arial"/>
              <a:cs typeface="Arial"/>
              <a:sym typeface="Arial"/>
            </a:endParaRPr>
          </a:p>
        </p:txBody>
      </p:sp>
      <p:pic>
        <p:nvPicPr>
          <p:cNvPr id="209" name="Google Shape;209;p8"/>
          <p:cNvPicPr preferRelativeResize="0"/>
          <p:nvPr/>
        </p:nvPicPr>
        <p:blipFill rotWithShape="1">
          <a:blip r:embed="rId4">
            <a:alphaModFix/>
          </a:blip>
          <a:srcRect b="196" l="6516" r="6522" t="0"/>
          <a:stretch/>
        </p:blipFill>
        <p:spPr>
          <a:xfrm>
            <a:off x="5463000" y="1001880"/>
            <a:ext cx="6258240" cy="4847040"/>
          </a:xfrm>
          <a:prstGeom prst="rect">
            <a:avLst/>
          </a:prstGeom>
          <a:noFill/>
          <a:ln>
            <a:noFill/>
          </a:ln>
        </p:spPr>
      </p:pic>
      <p:sp>
        <p:nvSpPr>
          <p:cNvPr id="210" name="Google Shape;210;p8"/>
          <p:cNvSpPr/>
          <p:nvPr/>
        </p:nvSpPr>
        <p:spPr>
          <a:xfrm flipH="1">
            <a:off x="6634080" y="2267280"/>
            <a:ext cx="120600" cy="334080"/>
          </a:xfrm>
          <a:custGeom>
            <a:rect b="b" l="l" r="r" t="t"/>
            <a:pathLst>
              <a:path extrusionOk="0" h="21600" w="21600">
                <a:moveTo>
                  <a:pt x="0" y="0"/>
                </a:moveTo>
                <a:lnTo>
                  <a:pt x="21600" y="21600"/>
                </a:lnTo>
              </a:path>
            </a:pathLst>
          </a:custGeom>
          <a:noFill/>
          <a:ln cap="flat" cmpd="sng" w="28425">
            <a:solidFill>
              <a:srgbClr val="FF0000"/>
            </a:solidFill>
            <a:prstDash val="solid"/>
            <a:miter lim="8000"/>
            <a:headEnd len="sm" w="sm" type="none"/>
            <a:tailEnd len="med" w="med" type="triangle"/>
          </a:ln>
        </p:spPr>
      </p:sp>
      <p:sp>
        <p:nvSpPr>
          <p:cNvPr id="211" name="Google Shape;211;p8"/>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5" name="Shape 215"/>
        <p:cNvGrpSpPr/>
        <p:nvPr/>
      </p:nvGrpSpPr>
      <p:grpSpPr>
        <a:xfrm>
          <a:off x="0" y="0"/>
          <a:ext cx="0" cy="0"/>
          <a:chOff x="0" y="0"/>
          <a:chExt cx="0" cy="0"/>
        </a:xfrm>
      </p:grpSpPr>
      <p:sp>
        <p:nvSpPr>
          <p:cNvPr id="216" name="Google Shape;216;p9"/>
          <p:cNvSpPr/>
          <p:nvPr/>
        </p:nvSpPr>
        <p:spPr>
          <a:xfrm>
            <a:off x="0" y="0"/>
            <a:ext cx="12191760" cy="685764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9"/>
          <p:cNvSpPr txBox="1"/>
          <p:nvPr/>
        </p:nvSpPr>
        <p:spPr>
          <a:xfrm>
            <a:off x="5400720" y="675720"/>
            <a:ext cx="3934080" cy="1037520"/>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None/>
            </a:pPr>
            <a:r>
              <a:rPr b="1" i="0" lang="en-US" sz="2400" u="none" cap="none" strike="noStrike">
                <a:solidFill>
                  <a:srgbClr val="000000"/>
                </a:solidFill>
                <a:latin typeface="Arial"/>
                <a:ea typeface="Arial"/>
                <a:cs typeface="Arial"/>
                <a:sym typeface="Arial"/>
              </a:rPr>
              <a:t>Data and its processing</a:t>
            </a:r>
            <a:endParaRPr b="0" i="0" sz="2400" u="none" cap="none" strike="noStrike">
              <a:solidFill>
                <a:srgbClr val="000000"/>
              </a:solidFill>
              <a:latin typeface="Arial"/>
              <a:ea typeface="Arial"/>
              <a:cs typeface="Arial"/>
              <a:sym typeface="Arial"/>
            </a:endParaRPr>
          </a:p>
        </p:txBody>
      </p:sp>
      <p:sp>
        <p:nvSpPr>
          <p:cNvPr id="218" name="Google Shape;218;p9"/>
          <p:cNvSpPr/>
          <p:nvPr/>
        </p:nvSpPr>
        <p:spPr>
          <a:xfrm>
            <a:off x="5396760" y="1031040"/>
            <a:ext cx="978480" cy="360"/>
          </a:xfrm>
          <a:custGeom>
            <a:rect b="b" l="l" r="r" t="t"/>
            <a:pathLst>
              <a:path extrusionOk="0" h="21600" w="21600">
                <a:moveTo>
                  <a:pt x="0" y="0"/>
                </a:moveTo>
                <a:lnTo>
                  <a:pt x="21600" y="21600"/>
                </a:lnTo>
              </a:path>
            </a:pathLst>
          </a:custGeom>
          <a:noFill/>
          <a:ln cap="flat" cmpd="sng" w="76300">
            <a:solidFill>
              <a:schemeClr val="accent1"/>
            </a:solidFill>
            <a:prstDash val="solid"/>
            <a:miter lim="8000"/>
            <a:headEnd len="sm" w="sm" type="none"/>
            <a:tailEnd len="sm" w="sm" type="none"/>
          </a:ln>
        </p:spPr>
      </p:sp>
      <p:sp>
        <p:nvSpPr>
          <p:cNvPr id="219" name="Google Shape;219;p9"/>
          <p:cNvSpPr txBox="1"/>
          <p:nvPr/>
        </p:nvSpPr>
        <p:spPr>
          <a:xfrm>
            <a:off x="5469840" y="1775160"/>
            <a:ext cx="6395760" cy="4584600"/>
          </a:xfrm>
          <a:prstGeom prst="rect">
            <a:avLst/>
          </a:prstGeom>
          <a:noFill/>
          <a:ln>
            <a:noFill/>
          </a:ln>
        </p:spPr>
        <p:txBody>
          <a:bodyPr anchorCtr="0" anchor="t" bIns="45700" lIns="91425" spcFirstLastPara="1" rIns="91425" wrap="square" tIns="45700">
            <a:noAutofit/>
          </a:bodyPr>
          <a:lstStyle/>
          <a:p>
            <a:pPr indent="-228240" lvl="0" marL="228600" marR="0" rtl="0" algn="l">
              <a:lnSpc>
                <a:spcPct val="11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Data used from projected emittance measurements at the SwissFEL laser heater:</a:t>
            </a:r>
            <a:endParaRPr b="0" i="0" sz="1600" u="none" cap="none" strike="noStrike">
              <a:solidFill>
                <a:srgbClr val="000000"/>
              </a:solidFill>
              <a:latin typeface="Arial"/>
              <a:ea typeface="Arial"/>
              <a:cs typeface="Arial"/>
              <a:sym typeface="Arial"/>
            </a:endParaRPr>
          </a:p>
          <a:p>
            <a:pPr indent="-228240" lvl="1" marL="493560" marR="0" rtl="0" algn="l">
              <a:lnSpc>
                <a:spcPct val="110000"/>
              </a:lnSpc>
              <a:spcBef>
                <a:spcPts val="499"/>
              </a:spcBef>
              <a:spcAft>
                <a:spcPts val="0"/>
              </a:spcAft>
              <a:buClr>
                <a:srgbClr val="000000"/>
              </a:buClr>
              <a:buSzPts val="1200"/>
              <a:buFont typeface="Courier New"/>
              <a:buChar char="o"/>
            </a:pPr>
            <a:r>
              <a:rPr b="0" i="1" lang="en-US" sz="1200" u="none" cap="none" strike="noStrike">
                <a:solidFill>
                  <a:srgbClr val="000000"/>
                </a:solidFill>
                <a:highlight>
                  <a:srgbClr val="C0C0C0"/>
                </a:highlight>
                <a:latin typeface="Arial"/>
                <a:ea typeface="Arial"/>
                <a:cs typeface="Arial"/>
                <a:sym typeface="Arial"/>
              </a:rPr>
              <a:t>Emittance tool measurements from 22</a:t>
            </a:r>
            <a:r>
              <a:rPr b="0" baseline="30000" i="1" lang="en-US" sz="1200" u="none" cap="none" strike="noStrike">
                <a:solidFill>
                  <a:srgbClr val="000000"/>
                </a:solidFill>
                <a:highlight>
                  <a:srgbClr val="C0C0C0"/>
                </a:highlight>
                <a:latin typeface="Arial"/>
                <a:ea typeface="Arial"/>
                <a:cs typeface="Arial"/>
                <a:sym typeface="Arial"/>
              </a:rPr>
              <a:t>nd</a:t>
            </a:r>
            <a:r>
              <a:rPr b="0" i="1" lang="en-US" sz="1200" u="none" cap="none" strike="noStrike">
                <a:solidFill>
                  <a:srgbClr val="000000"/>
                </a:solidFill>
                <a:highlight>
                  <a:srgbClr val="C0C0C0"/>
                </a:highlight>
                <a:latin typeface="Arial"/>
                <a:ea typeface="Arial"/>
                <a:cs typeface="Arial"/>
                <a:sym typeface="Arial"/>
              </a:rPr>
              <a:t> May, 2025</a:t>
            </a:r>
            <a:endParaRPr b="0" i="0" sz="1200" u="none" cap="none" strike="noStrike">
              <a:solidFill>
                <a:srgbClr val="000000"/>
              </a:solidFill>
              <a:latin typeface="Arial"/>
              <a:ea typeface="Arial"/>
              <a:cs typeface="Arial"/>
              <a:sym typeface="Arial"/>
            </a:endParaRPr>
          </a:p>
          <a:p>
            <a:pPr indent="-228240" lvl="1" marL="493560" marR="0" rtl="0" algn="l">
              <a:lnSpc>
                <a:spcPct val="110000"/>
              </a:lnSpc>
              <a:spcBef>
                <a:spcPts val="499"/>
              </a:spcBef>
              <a:spcAft>
                <a:spcPts val="0"/>
              </a:spcAft>
              <a:buClr>
                <a:srgbClr val="000000"/>
              </a:buClr>
              <a:buSzPts val="1200"/>
              <a:buFont typeface="Courier New"/>
              <a:buChar char="o"/>
            </a:pPr>
            <a:r>
              <a:rPr b="0" i="1" lang="en-US" sz="1200" u="none" cap="none" strike="noStrike">
                <a:solidFill>
                  <a:srgbClr val="000000"/>
                </a:solidFill>
                <a:highlight>
                  <a:srgbClr val="C0C0C0"/>
                </a:highlight>
                <a:latin typeface="Arial"/>
                <a:ea typeface="Arial"/>
                <a:cs typeface="Arial"/>
                <a:sym typeface="Arial"/>
              </a:rPr>
              <a:t>Emittance tool measurements from 30</a:t>
            </a:r>
            <a:r>
              <a:rPr b="0" baseline="30000" i="1" lang="en-US" sz="1200" u="none" cap="none" strike="noStrike">
                <a:solidFill>
                  <a:srgbClr val="000000"/>
                </a:solidFill>
                <a:highlight>
                  <a:srgbClr val="C0C0C0"/>
                </a:highlight>
                <a:latin typeface="Arial"/>
                <a:ea typeface="Arial"/>
                <a:cs typeface="Arial"/>
                <a:sym typeface="Arial"/>
              </a:rPr>
              <a:t>th</a:t>
            </a:r>
            <a:r>
              <a:rPr b="0" i="1" lang="en-US" sz="1200" u="none" cap="none" strike="noStrike">
                <a:solidFill>
                  <a:srgbClr val="000000"/>
                </a:solidFill>
                <a:highlight>
                  <a:srgbClr val="C0C0C0"/>
                </a:highlight>
                <a:latin typeface="Arial"/>
                <a:ea typeface="Arial"/>
                <a:cs typeface="Arial"/>
                <a:sym typeface="Arial"/>
              </a:rPr>
              <a:t> June, 2025</a:t>
            </a:r>
            <a:endParaRPr b="0" i="0" sz="1200" u="none" cap="none" strike="noStrike">
              <a:solidFill>
                <a:srgbClr val="000000"/>
              </a:solidFill>
              <a:latin typeface="Arial"/>
              <a:ea typeface="Arial"/>
              <a:cs typeface="Arial"/>
              <a:sym typeface="Arial"/>
            </a:endParaRPr>
          </a:p>
          <a:p>
            <a:pPr indent="-228240" lvl="0" marL="228600" marR="0" rtl="0" algn="l">
              <a:lnSpc>
                <a:spcPct val="110000"/>
              </a:lnSpc>
              <a:spcBef>
                <a:spcPts val="1001"/>
              </a:spcBef>
              <a:spcAft>
                <a:spcPts val="0"/>
              </a:spcAft>
              <a:buClr>
                <a:srgbClr val="000000"/>
              </a:buClr>
              <a:buSzPts val="1600"/>
              <a:buFont typeface="Arial"/>
              <a:buChar char="•"/>
            </a:pPr>
            <a:r>
              <a:rPr b="0" i="0" lang="en-US" sz="1600" u="none" cap="none" strike="noStrike">
                <a:solidFill>
                  <a:srgbClr val="000000"/>
                </a:solidFill>
                <a:highlight>
                  <a:srgbClr val="C0C0C0"/>
                </a:highlight>
                <a:latin typeface="Arial"/>
                <a:ea typeface="Arial"/>
                <a:cs typeface="Arial"/>
                <a:sym typeface="Arial"/>
              </a:rPr>
              <a:t>31 data points with different magnet strengths were captured.</a:t>
            </a:r>
            <a:endParaRPr b="0" i="0" sz="1600" u="none" cap="none" strike="noStrike">
              <a:solidFill>
                <a:srgbClr val="000000"/>
              </a:solidFill>
              <a:latin typeface="Arial"/>
              <a:ea typeface="Arial"/>
              <a:cs typeface="Arial"/>
              <a:sym typeface="Arial"/>
            </a:endParaRPr>
          </a:p>
          <a:p>
            <a:pPr indent="-228240" lvl="0" marL="228600" marR="0" rtl="0" algn="l">
              <a:lnSpc>
                <a:spcPct val="110000"/>
              </a:lnSpc>
              <a:spcBef>
                <a:spcPts val="1001"/>
              </a:spcBef>
              <a:spcAft>
                <a:spcPts val="0"/>
              </a:spcAft>
              <a:buClr>
                <a:srgbClr val="000000"/>
              </a:buClr>
              <a:buSzPts val="1600"/>
              <a:buFont typeface="Arial"/>
              <a:buChar char="•"/>
            </a:pPr>
            <a:r>
              <a:rPr b="0" i="0" lang="en-US" sz="1600" u="none" cap="none" strike="noStrike">
                <a:solidFill>
                  <a:srgbClr val="000000"/>
                </a:solidFill>
                <a:highlight>
                  <a:srgbClr val="C0C0C0"/>
                </a:highlight>
                <a:latin typeface="Arial"/>
                <a:ea typeface="Arial"/>
                <a:cs typeface="Arial"/>
                <a:sym typeface="Arial"/>
              </a:rPr>
              <a:t>Considered 20 data points rejecting faulty data for first dataset having issues like Screen defects or out of screen image.</a:t>
            </a:r>
            <a:endParaRPr b="0" i="0" sz="1600" u="none" cap="none" strike="noStrike">
              <a:solidFill>
                <a:srgbClr val="000000"/>
              </a:solidFill>
              <a:latin typeface="Arial"/>
              <a:ea typeface="Arial"/>
              <a:cs typeface="Arial"/>
              <a:sym typeface="Arial"/>
            </a:endParaRPr>
          </a:p>
          <a:p>
            <a:pPr indent="-228240" lvl="0" marL="228600" marR="0" rtl="0" algn="l">
              <a:lnSpc>
                <a:spcPct val="110000"/>
              </a:lnSpc>
              <a:spcBef>
                <a:spcPts val="1001"/>
              </a:spcBef>
              <a:spcAft>
                <a:spcPts val="0"/>
              </a:spcAft>
              <a:buClr>
                <a:srgbClr val="000000"/>
              </a:buClr>
              <a:buSzPts val="1600"/>
              <a:buFont typeface="Arial"/>
              <a:buChar char="•"/>
            </a:pPr>
            <a:r>
              <a:rPr b="0" i="0" lang="en-US" sz="1600" u="none" cap="none" strike="noStrike">
                <a:solidFill>
                  <a:srgbClr val="000000"/>
                </a:solidFill>
                <a:highlight>
                  <a:srgbClr val="C0C0C0"/>
                </a:highlight>
                <a:latin typeface="Arial"/>
                <a:ea typeface="Arial"/>
                <a:cs typeface="Arial"/>
                <a:sym typeface="Arial"/>
              </a:rPr>
              <a:t>Background subtraction technique.</a:t>
            </a:r>
            <a:endParaRPr b="0" i="0" sz="1600" u="none" cap="none" strike="noStrike">
              <a:solidFill>
                <a:srgbClr val="000000"/>
              </a:solidFill>
              <a:latin typeface="Arial"/>
              <a:ea typeface="Arial"/>
              <a:cs typeface="Arial"/>
              <a:sym typeface="Arial"/>
            </a:endParaRPr>
          </a:p>
          <a:p>
            <a:pPr indent="-228240" lvl="0" marL="228600" marR="0" rtl="0" algn="l">
              <a:lnSpc>
                <a:spcPct val="110000"/>
              </a:lnSpc>
              <a:spcBef>
                <a:spcPts val="1001"/>
              </a:spcBef>
              <a:spcAft>
                <a:spcPts val="0"/>
              </a:spcAft>
              <a:buClr>
                <a:srgbClr val="000000"/>
              </a:buClr>
              <a:buSzPts val="1600"/>
              <a:buFont typeface="Arial"/>
              <a:buChar char="•"/>
            </a:pPr>
            <a:r>
              <a:rPr b="0" i="0" lang="en-US" sz="1600" u="none" cap="none" strike="noStrike">
                <a:solidFill>
                  <a:srgbClr val="000000"/>
                </a:solidFill>
                <a:highlight>
                  <a:srgbClr val="C0C0C0"/>
                </a:highlight>
                <a:latin typeface="Arial"/>
                <a:ea typeface="Arial"/>
                <a:cs typeface="Arial"/>
                <a:sym typeface="Arial"/>
              </a:rPr>
              <a:t>Using Gaussian fitting to get center in x and y axis, and crop images to reduce data size without losing information.</a:t>
            </a:r>
            <a:endParaRPr b="0" i="0" sz="1600" u="none" cap="none" strike="noStrike">
              <a:solidFill>
                <a:srgbClr val="000000"/>
              </a:solidFill>
              <a:latin typeface="Arial"/>
              <a:ea typeface="Arial"/>
              <a:cs typeface="Arial"/>
              <a:sym typeface="Arial"/>
            </a:endParaRPr>
          </a:p>
          <a:p>
            <a:pPr indent="-228240" lvl="0" marL="228600" marR="0" rtl="0" algn="l">
              <a:lnSpc>
                <a:spcPct val="110000"/>
              </a:lnSpc>
              <a:spcBef>
                <a:spcPts val="1001"/>
              </a:spcBef>
              <a:spcAft>
                <a:spcPts val="0"/>
              </a:spcAft>
              <a:buClr>
                <a:srgbClr val="000000"/>
              </a:buClr>
              <a:buSzPts val="1600"/>
              <a:buFont typeface="Arial"/>
              <a:buChar char="•"/>
            </a:pPr>
            <a:r>
              <a:rPr b="0" i="0" lang="en-US" sz="1600" u="none" cap="none" strike="noStrike">
                <a:solidFill>
                  <a:srgbClr val="000000"/>
                </a:solidFill>
                <a:highlight>
                  <a:srgbClr val="C0C0C0"/>
                </a:highlight>
                <a:latin typeface="Arial"/>
                <a:ea typeface="Arial"/>
                <a:cs typeface="Arial"/>
                <a:sym typeface="Arial"/>
              </a:rPr>
              <a:t>120x120 size cropped images for first dataset while 160x160 size cropped images for second dataset.</a:t>
            </a:r>
            <a:endParaRPr b="0" i="0" sz="1600" u="none" cap="none" strike="noStrike">
              <a:solidFill>
                <a:srgbClr val="000000"/>
              </a:solidFill>
              <a:latin typeface="Arial"/>
              <a:ea typeface="Arial"/>
              <a:cs typeface="Arial"/>
              <a:sym typeface="Arial"/>
            </a:endParaRPr>
          </a:p>
          <a:p>
            <a:pPr indent="-139679" lvl="0" marL="228600" marR="0" rtl="0" algn="l">
              <a:lnSpc>
                <a:spcPct val="110000"/>
              </a:lnSpc>
              <a:spcBef>
                <a:spcPts val="1001"/>
              </a:spcBef>
              <a:spcAft>
                <a:spcPts val="0"/>
              </a:spcAft>
              <a:buNone/>
            </a:pPr>
            <a:r>
              <a:t/>
            </a:r>
            <a:endParaRPr b="0" i="0" sz="1600" u="none" cap="none" strike="noStrike">
              <a:solidFill>
                <a:srgbClr val="000000"/>
              </a:solidFill>
              <a:latin typeface="Arial"/>
              <a:ea typeface="Arial"/>
              <a:cs typeface="Arial"/>
              <a:sym typeface="Arial"/>
            </a:endParaRPr>
          </a:p>
        </p:txBody>
      </p:sp>
      <p:sp>
        <p:nvSpPr>
          <p:cNvPr id="220" name="Google Shape;220;p9"/>
          <p:cNvSpPr/>
          <p:nvPr/>
        </p:nvSpPr>
        <p:spPr>
          <a:xfrm>
            <a:off x="232560" y="1541520"/>
            <a:ext cx="470664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Fig. 6. Cropped image around bright center (120x120 pixels) Dataset 1</a:t>
            </a:r>
            <a:endParaRPr b="0" i="0" sz="1000" u="none" cap="none" strike="noStrike">
              <a:latin typeface="Arial"/>
              <a:ea typeface="Arial"/>
              <a:cs typeface="Arial"/>
              <a:sym typeface="Arial"/>
            </a:endParaRPr>
          </a:p>
        </p:txBody>
      </p:sp>
      <p:sp>
        <p:nvSpPr>
          <p:cNvPr id="221" name="Google Shape;221;p9"/>
          <p:cNvSpPr/>
          <p:nvPr/>
        </p:nvSpPr>
        <p:spPr>
          <a:xfrm>
            <a:off x="232560" y="3084480"/>
            <a:ext cx="4706640" cy="39564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Fig. 7. Rejected image due to screen defects (120x120 pixels) Dataset 2</a:t>
            </a:r>
            <a:endParaRPr b="0" i="0" sz="1000" u="none" cap="none" strike="noStrike">
              <a:latin typeface="Arial"/>
              <a:ea typeface="Arial"/>
              <a:cs typeface="Arial"/>
              <a:sym typeface="Arial"/>
            </a:endParaRPr>
          </a:p>
        </p:txBody>
      </p:sp>
      <p:sp>
        <p:nvSpPr>
          <p:cNvPr id="222" name="Google Shape;222;p9"/>
          <p:cNvSpPr/>
          <p:nvPr/>
        </p:nvSpPr>
        <p:spPr>
          <a:xfrm>
            <a:off x="524160" y="4568760"/>
            <a:ext cx="4706640" cy="2440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Fig. 8. Second dataset cropped on bright spot image (160x160 pixels) </a:t>
            </a:r>
            <a:endParaRPr b="0" i="0" sz="1000" u="none" cap="none" strike="noStrike">
              <a:latin typeface="Arial"/>
              <a:ea typeface="Arial"/>
              <a:cs typeface="Arial"/>
              <a:sym typeface="Arial"/>
            </a:endParaRPr>
          </a:p>
        </p:txBody>
      </p:sp>
      <p:pic>
        <p:nvPicPr>
          <p:cNvPr descr="PSI – LEAPS" id="223" name="Google Shape;223;p9"/>
          <p:cNvPicPr preferRelativeResize="0"/>
          <p:nvPr/>
        </p:nvPicPr>
        <p:blipFill rotWithShape="1">
          <a:blip r:embed="rId3">
            <a:alphaModFix/>
          </a:blip>
          <a:srcRect b="0" l="0" r="0" t="0"/>
          <a:stretch/>
        </p:blipFill>
        <p:spPr>
          <a:xfrm>
            <a:off x="10803960" y="269280"/>
            <a:ext cx="918000" cy="520920"/>
          </a:xfrm>
          <a:prstGeom prst="rect">
            <a:avLst/>
          </a:prstGeom>
          <a:noFill/>
          <a:ln>
            <a:noFill/>
          </a:ln>
        </p:spPr>
      </p:pic>
      <p:sp>
        <p:nvSpPr>
          <p:cNvPr id="224" name="Google Shape;224;p9"/>
          <p:cNvSpPr txBox="1"/>
          <p:nvPr/>
        </p:nvSpPr>
        <p:spPr>
          <a:xfrm>
            <a:off x="10807920" y="6356520"/>
            <a:ext cx="7225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US" sz="900" u="none" cap="none" strike="noStrike">
                <a:solidFill>
                  <a:srgbClr val="000000"/>
                </a:solidFill>
                <a:latin typeface="Play"/>
                <a:ea typeface="Play"/>
                <a:cs typeface="Play"/>
                <a:sym typeface="Play"/>
              </a:rPr>
              <a:t>‹#›</a:t>
            </a:fld>
            <a:endParaRPr b="0" i="0" sz="900" u="none" cap="none" strike="noStrike">
              <a:latin typeface="Times New Roman"/>
              <a:ea typeface="Times New Roman"/>
              <a:cs typeface="Times New Roman"/>
              <a:sym typeface="Times New Roman"/>
            </a:endParaRPr>
          </a:p>
        </p:txBody>
      </p:sp>
      <p:pic>
        <p:nvPicPr>
          <p:cNvPr id="225" name="Google Shape;225;p9"/>
          <p:cNvPicPr preferRelativeResize="0"/>
          <p:nvPr/>
        </p:nvPicPr>
        <p:blipFill rotWithShape="1">
          <a:blip r:embed="rId4">
            <a:alphaModFix/>
          </a:blip>
          <a:srcRect b="0" l="0" r="0" t="0"/>
          <a:stretch/>
        </p:blipFill>
        <p:spPr>
          <a:xfrm>
            <a:off x="820800" y="356040"/>
            <a:ext cx="3493800" cy="1197000"/>
          </a:xfrm>
          <a:prstGeom prst="rect">
            <a:avLst/>
          </a:prstGeom>
          <a:noFill/>
          <a:ln>
            <a:noFill/>
          </a:ln>
        </p:spPr>
      </p:pic>
      <p:pic>
        <p:nvPicPr>
          <p:cNvPr id="226" name="Google Shape;226;p9"/>
          <p:cNvPicPr preferRelativeResize="0"/>
          <p:nvPr/>
        </p:nvPicPr>
        <p:blipFill rotWithShape="1">
          <a:blip r:embed="rId5">
            <a:alphaModFix/>
          </a:blip>
          <a:srcRect b="0" l="0" r="0" t="0"/>
          <a:stretch/>
        </p:blipFill>
        <p:spPr>
          <a:xfrm>
            <a:off x="848880" y="1870560"/>
            <a:ext cx="3475080" cy="1224720"/>
          </a:xfrm>
          <a:prstGeom prst="rect">
            <a:avLst/>
          </a:prstGeom>
          <a:noFill/>
          <a:ln>
            <a:noFill/>
          </a:ln>
        </p:spPr>
      </p:pic>
      <p:pic>
        <p:nvPicPr>
          <p:cNvPr id="227" name="Google Shape;227;p9"/>
          <p:cNvPicPr preferRelativeResize="0"/>
          <p:nvPr/>
        </p:nvPicPr>
        <p:blipFill rotWithShape="1">
          <a:blip r:embed="rId6">
            <a:alphaModFix/>
          </a:blip>
          <a:srcRect b="0" l="0" r="0" t="0"/>
          <a:stretch/>
        </p:blipFill>
        <p:spPr>
          <a:xfrm>
            <a:off x="834840" y="3329280"/>
            <a:ext cx="3501720" cy="1244520"/>
          </a:xfrm>
          <a:prstGeom prst="rect">
            <a:avLst/>
          </a:prstGeom>
          <a:noFill/>
          <a:ln>
            <a:noFill/>
          </a:ln>
        </p:spPr>
      </p:pic>
      <p:pic>
        <p:nvPicPr>
          <p:cNvPr id="228" name="Google Shape;228;p9"/>
          <p:cNvPicPr preferRelativeResize="0"/>
          <p:nvPr/>
        </p:nvPicPr>
        <p:blipFill rotWithShape="1">
          <a:blip r:embed="rId7">
            <a:alphaModFix/>
          </a:blip>
          <a:srcRect b="0" l="0" r="0" t="0"/>
          <a:stretch/>
        </p:blipFill>
        <p:spPr>
          <a:xfrm>
            <a:off x="932400" y="4769640"/>
            <a:ext cx="3485880" cy="1352160"/>
          </a:xfrm>
          <a:prstGeom prst="rect">
            <a:avLst/>
          </a:prstGeom>
          <a:noFill/>
          <a:ln>
            <a:noFill/>
          </a:ln>
        </p:spPr>
      </p:pic>
      <p:sp>
        <p:nvSpPr>
          <p:cNvPr id="229" name="Google Shape;229;p9"/>
          <p:cNvSpPr/>
          <p:nvPr/>
        </p:nvSpPr>
        <p:spPr>
          <a:xfrm>
            <a:off x="322560" y="6126840"/>
            <a:ext cx="4706640" cy="5479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Fig. 9. Log scale frequency distribution before and after background subtraction</a:t>
            </a:r>
            <a:endParaRPr b="0" i="0" sz="1000" u="none" cap="none" strike="noStrike">
              <a:latin typeface="Arial"/>
              <a:ea typeface="Arial"/>
              <a:cs typeface="Arial"/>
              <a:sym typeface="Arial"/>
            </a:endParaRPr>
          </a:p>
          <a:p>
            <a:pPr indent="0" lvl="0" marL="0" marR="0" rtl="0" algn="ctr">
              <a:lnSpc>
                <a:spcPct val="100000"/>
              </a:lnSpc>
              <a:spcBef>
                <a:spcPts val="0"/>
              </a:spcBef>
              <a:spcAft>
                <a:spcPts val="0"/>
              </a:spcAft>
              <a:buNone/>
            </a:pPr>
            <a:r>
              <a:rPr b="0" i="0" lang="en-US" sz="1000" u="none" cap="none" strike="noStrike">
                <a:solidFill>
                  <a:srgbClr val="000000"/>
                </a:solidFill>
                <a:latin typeface="Play"/>
                <a:ea typeface="Play"/>
                <a:cs typeface="Play"/>
                <a:sym typeface="Play"/>
              </a:rPr>
              <a:t>Dataset 1</a:t>
            </a:r>
            <a:endParaRPr b="0" i="0" sz="1000" u="none" cap="none" strike="noStrike">
              <a:latin typeface="Arial"/>
              <a:ea typeface="Arial"/>
              <a:cs typeface="Arial"/>
              <a:sym typeface="Arial"/>
            </a:endParaRPr>
          </a:p>
        </p:txBody>
      </p:sp>
      <p:sp>
        <p:nvSpPr>
          <p:cNvPr id="230" name="Google Shape;230;p9"/>
          <p:cNvSpPr txBox="1"/>
          <p:nvPr/>
        </p:nvSpPr>
        <p:spPr>
          <a:xfrm>
            <a:off x="6767640" y="6356520"/>
            <a:ext cx="4039920" cy="36468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r>
              <a:rPr b="1" i="0" lang="en-US" sz="900" u="none" cap="none" strike="noStrike">
                <a:solidFill>
                  <a:srgbClr val="000000"/>
                </a:solidFill>
                <a:latin typeface="Play"/>
                <a:ea typeface="Play"/>
                <a:cs typeface="Play"/>
                <a:sym typeface="Play"/>
              </a:rPr>
              <a:t>HARSH DER</a:t>
            </a:r>
            <a:endParaRPr b="0" i="0" sz="900" u="none" cap="none" strike="noStrike">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2025-06-03T15:04:18Z</dcterms:created>
</cp:coreProperties>
</file>