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7" r:id="rId5"/>
    <p:sldId id="268" r:id="rId6"/>
    <p:sldId id="273" r:id="rId7"/>
    <p:sldId id="286" r:id="rId8"/>
    <p:sldId id="263" r:id="rId9"/>
    <p:sldId id="279" r:id="rId10"/>
    <p:sldId id="280" r:id="rId11"/>
    <p:sldId id="281" r:id="rId12"/>
    <p:sldId id="275" r:id="rId13"/>
    <p:sldId id="274" r:id="rId14"/>
    <p:sldId id="276" r:id="rId15"/>
    <p:sldId id="285" r:id="rId16"/>
    <p:sldId id="277" r:id="rId17"/>
    <p:sldId id="271"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autoAdjust="0"/>
    <p:restoredTop sz="94660"/>
  </p:normalViewPr>
  <p:slideViewPr>
    <p:cSldViewPr snapToGrid="0" showGuides="1">
      <p:cViewPr varScale="1">
        <p:scale>
          <a:sx n="61" d="100"/>
          <a:sy n="61" d="100"/>
        </p:scale>
        <p:origin x="48" y="73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8DF1EB-941A-E318-6601-7039AC769D2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52D27B0-E663-B2C3-2E4E-63C2B9708B6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25C2B25-CF40-E617-2BC9-7BDBBC084DD1}"/>
              </a:ext>
            </a:extLst>
          </p:cNvPr>
          <p:cNvSpPr>
            <a:spLocks noGrp="1"/>
          </p:cNvSpPr>
          <p:nvPr>
            <p:ph type="dt" sz="half" idx="10"/>
          </p:nvPr>
        </p:nvSpPr>
        <p:spPr/>
        <p:txBody>
          <a:bodyPr/>
          <a:lstStyle/>
          <a:p>
            <a:fld id="{A83BA2E9-33B1-4D95-B52F-04BE891D8567}" type="datetimeFigureOut">
              <a:rPr lang="en-GB" smtClean="0"/>
              <a:t>09/11/2025</a:t>
            </a:fld>
            <a:endParaRPr lang="en-GB"/>
          </a:p>
        </p:txBody>
      </p:sp>
      <p:sp>
        <p:nvSpPr>
          <p:cNvPr id="5" name="Footer Placeholder 4">
            <a:extLst>
              <a:ext uri="{FF2B5EF4-FFF2-40B4-BE49-F238E27FC236}">
                <a16:creationId xmlns:a16="http://schemas.microsoft.com/office/drawing/2014/main" id="{00F74471-2B4B-5B07-8189-50DFC2D3E76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2D51917-355F-55D6-C8A2-7A2C70B91F9C}"/>
              </a:ext>
            </a:extLst>
          </p:cNvPr>
          <p:cNvSpPr>
            <a:spLocks noGrp="1"/>
          </p:cNvSpPr>
          <p:nvPr>
            <p:ph type="sldNum" sz="quarter" idx="12"/>
          </p:nvPr>
        </p:nvSpPr>
        <p:spPr/>
        <p:txBody>
          <a:bodyPr/>
          <a:lstStyle/>
          <a:p>
            <a:fld id="{F222D6DD-63F0-4CDE-B296-3A8ADC378BA7}" type="slidenum">
              <a:rPr lang="en-GB" smtClean="0"/>
              <a:t>‹#›</a:t>
            </a:fld>
            <a:endParaRPr lang="en-GB"/>
          </a:p>
        </p:txBody>
      </p:sp>
    </p:spTree>
    <p:extLst>
      <p:ext uri="{BB962C8B-B14F-4D97-AF65-F5344CB8AC3E}">
        <p14:creationId xmlns:p14="http://schemas.microsoft.com/office/powerpoint/2010/main" val="5093590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608F8C-7EC2-900C-7B0C-BB8B2ADF066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8956AE5-7587-FD47-91C1-096C047CC95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572818B-C430-8CC8-9891-B8DAD8B4EB11}"/>
              </a:ext>
            </a:extLst>
          </p:cNvPr>
          <p:cNvSpPr>
            <a:spLocks noGrp="1"/>
          </p:cNvSpPr>
          <p:nvPr>
            <p:ph type="dt" sz="half" idx="10"/>
          </p:nvPr>
        </p:nvSpPr>
        <p:spPr/>
        <p:txBody>
          <a:bodyPr/>
          <a:lstStyle/>
          <a:p>
            <a:fld id="{A83BA2E9-33B1-4D95-B52F-04BE891D8567}" type="datetimeFigureOut">
              <a:rPr lang="en-GB" smtClean="0"/>
              <a:t>09/11/2025</a:t>
            </a:fld>
            <a:endParaRPr lang="en-GB"/>
          </a:p>
        </p:txBody>
      </p:sp>
      <p:sp>
        <p:nvSpPr>
          <p:cNvPr id="5" name="Footer Placeholder 4">
            <a:extLst>
              <a:ext uri="{FF2B5EF4-FFF2-40B4-BE49-F238E27FC236}">
                <a16:creationId xmlns:a16="http://schemas.microsoft.com/office/drawing/2014/main" id="{F22AF60D-A80E-7F6D-FEDE-2CDAFBFC490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656F641-1790-1BA7-89EB-FCB542199A42}"/>
              </a:ext>
            </a:extLst>
          </p:cNvPr>
          <p:cNvSpPr>
            <a:spLocks noGrp="1"/>
          </p:cNvSpPr>
          <p:nvPr>
            <p:ph type="sldNum" sz="quarter" idx="12"/>
          </p:nvPr>
        </p:nvSpPr>
        <p:spPr/>
        <p:txBody>
          <a:bodyPr/>
          <a:lstStyle/>
          <a:p>
            <a:fld id="{F222D6DD-63F0-4CDE-B296-3A8ADC378BA7}" type="slidenum">
              <a:rPr lang="en-GB" smtClean="0"/>
              <a:t>‹#›</a:t>
            </a:fld>
            <a:endParaRPr lang="en-GB"/>
          </a:p>
        </p:txBody>
      </p:sp>
    </p:spTree>
    <p:extLst>
      <p:ext uri="{BB962C8B-B14F-4D97-AF65-F5344CB8AC3E}">
        <p14:creationId xmlns:p14="http://schemas.microsoft.com/office/powerpoint/2010/main" val="15502887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35A4CEA-CBE4-E050-EE92-D89FF22244A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E0E0ADA-A158-212B-4C44-AD21388F30E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D5279B2-1891-119E-1B0E-C63CF4D3A82B}"/>
              </a:ext>
            </a:extLst>
          </p:cNvPr>
          <p:cNvSpPr>
            <a:spLocks noGrp="1"/>
          </p:cNvSpPr>
          <p:nvPr>
            <p:ph type="dt" sz="half" idx="10"/>
          </p:nvPr>
        </p:nvSpPr>
        <p:spPr/>
        <p:txBody>
          <a:bodyPr/>
          <a:lstStyle/>
          <a:p>
            <a:fld id="{A83BA2E9-33B1-4D95-B52F-04BE891D8567}" type="datetimeFigureOut">
              <a:rPr lang="en-GB" smtClean="0"/>
              <a:t>09/11/2025</a:t>
            </a:fld>
            <a:endParaRPr lang="en-GB"/>
          </a:p>
        </p:txBody>
      </p:sp>
      <p:sp>
        <p:nvSpPr>
          <p:cNvPr id="5" name="Footer Placeholder 4">
            <a:extLst>
              <a:ext uri="{FF2B5EF4-FFF2-40B4-BE49-F238E27FC236}">
                <a16:creationId xmlns:a16="http://schemas.microsoft.com/office/drawing/2014/main" id="{995B0554-6389-D6E4-98E8-854AAD736BC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60C37DF-E683-0277-F928-C19EA76360D0}"/>
              </a:ext>
            </a:extLst>
          </p:cNvPr>
          <p:cNvSpPr>
            <a:spLocks noGrp="1"/>
          </p:cNvSpPr>
          <p:nvPr>
            <p:ph type="sldNum" sz="quarter" idx="12"/>
          </p:nvPr>
        </p:nvSpPr>
        <p:spPr/>
        <p:txBody>
          <a:bodyPr/>
          <a:lstStyle/>
          <a:p>
            <a:fld id="{F222D6DD-63F0-4CDE-B296-3A8ADC378BA7}" type="slidenum">
              <a:rPr lang="en-GB" smtClean="0"/>
              <a:t>‹#›</a:t>
            </a:fld>
            <a:endParaRPr lang="en-GB"/>
          </a:p>
        </p:txBody>
      </p:sp>
    </p:spTree>
    <p:extLst>
      <p:ext uri="{BB962C8B-B14F-4D97-AF65-F5344CB8AC3E}">
        <p14:creationId xmlns:p14="http://schemas.microsoft.com/office/powerpoint/2010/main" val="16211340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3BC46-6723-D970-DC84-ADF2D6CA30D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5B2465D-3B23-60F7-F920-6BDAC267153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5CB40C5-7941-75EC-81B2-B2A5CEFC2B99}"/>
              </a:ext>
            </a:extLst>
          </p:cNvPr>
          <p:cNvSpPr>
            <a:spLocks noGrp="1"/>
          </p:cNvSpPr>
          <p:nvPr>
            <p:ph type="dt" sz="half" idx="10"/>
          </p:nvPr>
        </p:nvSpPr>
        <p:spPr/>
        <p:txBody>
          <a:bodyPr/>
          <a:lstStyle/>
          <a:p>
            <a:fld id="{A83BA2E9-33B1-4D95-B52F-04BE891D8567}" type="datetimeFigureOut">
              <a:rPr lang="en-GB" smtClean="0"/>
              <a:t>09/11/2025</a:t>
            </a:fld>
            <a:endParaRPr lang="en-GB"/>
          </a:p>
        </p:txBody>
      </p:sp>
      <p:sp>
        <p:nvSpPr>
          <p:cNvPr id="5" name="Footer Placeholder 4">
            <a:extLst>
              <a:ext uri="{FF2B5EF4-FFF2-40B4-BE49-F238E27FC236}">
                <a16:creationId xmlns:a16="http://schemas.microsoft.com/office/drawing/2014/main" id="{8D065C1A-0F47-9107-97B5-680BBB02681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E145968-B193-840A-778B-3215237BBE71}"/>
              </a:ext>
            </a:extLst>
          </p:cNvPr>
          <p:cNvSpPr>
            <a:spLocks noGrp="1"/>
          </p:cNvSpPr>
          <p:nvPr>
            <p:ph type="sldNum" sz="quarter" idx="12"/>
          </p:nvPr>
        </p:nvSpPr>
        <p:spPr/>
        <p:txBody>
          <a:bodyPr/>
          <a:lstStyle/>
          <a:p>
            <a:fld id="{F222D6DD-63F0-4CDE-B296-3A8ADC378BA7}" type="slidenum">
              <a:rPr lang="en-GB" smtClean="0"/>
              <a:t>‹#›</a:t>
            </a:fld>
            <a:endParaRPr lang="en-GB"/>
          </a:p>
        </p:txBody>
      </p:sp>
    </p:spTree>
    <p:extLst>
      <p:ext uri="{BB962C8B-B14F-4D97-AF65-F5344CB8AC3E}">
        <p14:creationId xmlns:p14="http://schemas.microsoft.com/office/powerpoint/2010/main" val="29924812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524A97-2332-A8FA-4937-41459A26C1B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64EB421-8D89-C838-0346-BF2AB9B63DC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A8D0EB3-153D-2E2F-7A93-C505DB6901CF}"/>
              </a:ext>
            </a:extLst>
          </p:cNvPr>
          <p:cNvSpPr>
            <a:spLocks noGrp="1"/>
          </p:cNvSpPr>
          <p:nvPr>
            <p:ph type="dt" sz="half" idx="10"/>
          </p:nvPr>
        </p:nvSpPr>
        <p:spPr/>
        <p:txBody>
          <a:bodyPr/>
          <a:lstStyle/>
          <a:p>
            <a:fld id="{A83BA2E9-33B1-4D95-B52F-04BE891D8567}" type="datetimeFigureOut">
              <a:rPr lang="en-GB" smtClean="0"/>
              <a:t>09/11/2025</a:t>
            </a:fld>
            <a:endParaRPr lang="en-GB"/>
          </a:p>
        </p:txBody>
      </p:sp>
      <p:sp>
        <p:nvSpPr>
          <p:cNvPr id="5" name="Footer Placeholder 4">
            <a:extLst>
              <a:ext uri="{FF2B5EF4-FFF2-40B4-BE49-F238E27FC236}">
                <a16:creationId xmlns:a16="http://schemas.microsoft.com/office/drawing/2014/main" id="{13F62D59-1BB2-BC3B-DADD-39533233FCA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766FD04-6F2F-CBAD-FC61-D85F24093296}"/>
              </a:ext>
            </a:extLst>
          </p:cNvPr>
          <p:cNvSpPr>
            <a:spLocks noGrp="1"/>
          </p:cNvSpPr>
          <p:nvPr>
            <p:ph type="sldNum" sz="quarter" idx="12"/>
          </p:nvPr>
        </p:nvSpPr>
        <p:spPr/>
        <p:txBody>
          <a:bodyPr/>
          <a:lstStyle/>
          <a:p>
            <a:fld id="{F222D6DD-63F0-4CDE-B296-3A8ADC378BA7}" type="slidenum">
              <a:rPr lang="en-GB" smtClean="0"/>
              <a:t>‹#›</a:t>
            </a:fld>
            <a:endParaRPr lang="en-GB"/>
          </a:p>
        </p:txBody>
      </p:sp>
    </p:spTree>
    <p:extLst>
      <p:ext uri="{BB962C8B-B14F-4D97-AF65-F5344CB8AC3E}">
        <p14:creationId xmlns:p14="http://schemas.microsoft.com/office/powerpoint/2010/main" val="32622801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FD52B0-15FE-28E5-F920-0B48F0F613C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DD2C52B-96EF-A47A-35C2-C7CED4A7DCA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54AF2FE-79DD-F8D3-D0C7-66A4E8835D8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7AD001B-94FB-B11E-EED0-7C86340DE318}"/>
              </a:ext>
            </a:extLst>
          </p:cNvPr>
          <p:cNvSpPr>
            <a:spLocks noGrp="1"/>
          </p:cNvSpPr>
          <p:nvPr>
            <p:ph type="dt" sz="half" idx="10"/>
          </p:nvPr>
        </p:nvSpPr>
        <p:spPr/>
        <p:txBody>
          <a:bodyPr/>
          <a:lstStyle/>
          <a:p>
            <a:fld id="{A83BA2E9-33B1-4D95-B52F-04BE891D8567}" type="datetimeFigureOut">
              <a:rPr lang="en-GB" smtClean="0"/>
              <a:t>09/11/2025</a:t>
            </a:fld>
            <a:endParaRPr lang="en-GB"/>
          </a:p>
        </p:txBody>
      </p:sp>
      <p:sp>
        <p:nvSpPr>
          <p:cNvPr id="6" name="Footer Placeholder 5">
            <a:extLst>
              <a:ext uri="{FF2B5EF4-FFF2-40B4-BE49-F238E27FC236}">
                <a16:creationId xmlns:a16="http://schemas.microsoft.com/office/drawing/2014/main" id="{01DC5172-BF3B-4480-8AD3-5C075C7530F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FD2EAED-01DD-27A3-AD7D-86BE3D37CC88}"/>
              </a:ext>
            </a:extLst>
          </p:cNvPr>
          <p:cNvSpPr>
            <a:spLocks noGrp="1"/>
          </p:cNvSpPr>
          <p:nvPr>
            <p:ph type="sldNum" sz="quarter" idx="12"/>
          </p:nvPr>
        </p:nvSpPr>
        <p:spPr/>
        <p:txBody>
          <a:bodyPr/>
          <a:lstStyle/>
          <a:p>
            <a:fld id="{F222D6DD-63F0-4CDE-B296-3A8ADC378BA7}" type="slidenum">
              <a:rPr lang="en-GB" smtClean="0"/>
              <a:t>‹#›</a:t>
            </a:fld>
            <a:endParaRPr lang="en-GB"/>
          </a:p>
        </p:txBody>
      </p:sp>
    </p:spTree>
    <p:extLst>
      <p:ext uri="{BB962C8B-B14F-4D97-AF65-F5344CB8AC3E}">
        <p14:creationId xmlns:p14="http://schemas.microsoft.com/office/powerpoint/2010/main" val="20544539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661B72-1684-B0A0-97F5-AA17B8380029}"/>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F222C49-1A8E-1655-4481-0E2FDCFB6E9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39CEE95-DE17-9A40-2B08-AADF19FA403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D54337E-9AEB-41A7-D53B-981D2AEB0C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8ABE47D-ADCA-852C-864C-AA5BC0CAA30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83413C7-356E-E31B-CF6F-ABB7C3918CB3}"/>
              </a:ext>
            </a:extLst>
          </p:cNvPr>
          <p:cNvSpPr>
            <a:spLocks noGrp="1"/>
          </p:cNvSpPr>
          <p:nvPr>
            <p:ph type="dt" sz="half" idx="10"/>
          </p:nvPr>
        </p:nvSpPr>
        <p:spPr/>
        <p:txBody>
          <a:bodyPr/>
          <a:lstStyle/>
          <a:p>
            <a:fld id="{A83BA2E9-33B1-4D95-B52F-04BE891D8567}" type="datetimeFigureOut">
              <a:rPr lang="en-GB" smtClean="0"/>
              <a:t>09/11/2025</a:t>
            </a:fld>
            <a:endParaRPr lang="en-GB"/>
          </a:p>
        </p:txBody>
      </p:sp>
      <p:sp>
        <p:nvSpPr>
          <p:cNvPr id="8" name="Footer Placeholder 7">
            <a:extLst>
              <a:ext uri="{FF2B5EF4-FFF2-40B4-BE49-F238E27FC236}">
                <a16:creationId xmlns:a16="http://schemas.microsoft.com/office/drawing/2014/main" id="{3F434BE5-9D67-B68B-AA1B-C23D99D9F06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7528A6B-82F9-708C-6208-493A823EA0C1}"/>
              </a:ext>
            </a:extLst>
          </p:cNvPr>
          <p:cNvSpPr>
            <a:spLocks noGrp="1"/>
          </p:cNvSpPr>
          <p:nvPr>
            <p:ph type="sldNum" sz="quarter" idx="12"/>
          </p:nvPr>
        </p:nvSpPr>
        <p:spPr/>
        <p:txBody>
          <a:bodyPr/>
          <a:lstStyle/>
          <a:p>
            <a:fld id="{F222D6DD-63F0-4CDE-B296-3A8ADC378BA7}" type="slidenum">
              <a:rPr lang="en-GB" smtClean="0"/>
              <a:t>‹#›</a:t>
            </a:fld>
            <a:endParaRPr lang="en-GB"/>
          </a:p>
        </p:txBody>
      </p:sp>
    </p:spTree>
    <p:extLst>
      <p:ext uri="{BB962C8B-B14F-4D97-AF65-F5344CB8AC3E}">
        <p14:creationId xmlns:p14="http://schemas.microsoft.com/office/powerpoint/2010/main" val="41064600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FD9D56-40C9-CE70-5CDD-92734FA68848}"/>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52051C0-87F0-97FF-E965-EAA6C413387D}"/>
              </a:ext>
            </a:extLst>
          </p:cNvPr>
          <p:cNvSpPr>
            <a:spLocks noGrp="1"/>
          </p:cNvSpPr>
          <p:nvPr>
            <p:ph type="dt" sz="half" idx="10"/>
          </p:nvPr>
        </p:nvSpPr>
        <p:spPr/>
        <p:txBody>
          <a:bodyPr/>
          <a:lstStyle/>
          <a:p>
            <a:fld id="{A83BA2E9-33B1-4D95-B52F-04BE891D8567}" type="datetimeFigureOut">
              <a:rPr lang="en-GB" smtClean="0"/>
              <a:t>09/11/2025</a:t>
            </a:fld>
            <a:endParaRPr lang="en-GB"/>
          </a:p>
        </p:txBody>
      </p:sp>
      <p:sp>
        <p:nvSpPr>
          <p:cNvPr id="4" name="Footer Placeholder 3">
            <a:extLst>
              <a:ext uri="{FF2B5EF4-FFF2-40B4-BE49-F238E27FC236}">
                <a16:creationId xmlns:a16="http://schemas.microsoft.com/office/drawing/2014/main" id="{6E8D5653-F35F-ECBB-C785-C4232A59789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A1AF35E-8C46-C377-B5F0-3E4953BD3160}"/>
              </a:ext>
            </a:extLst>
          </p:cNvPr>
          <p:cNvSpPr>
            <a:spLocks noGrp="1"/>
          </p:cNvSpPr>
          <p:nvPr>
            <p:ph type="sldNum" sz="quarter" idx="12"/>
          </p:nvPr>
        </p:nvSpPr>
        <p:spPr/>
        <p:txBody>
          <a:bodyPr/>
          <a:lstStyle/>
          <a:p>
            <a:fld id="{F222D6DD-63F0-4CDE-B296-3A8ADC378BA7}" type="slidenum">
              <a:rPr lang="en-GB" smtClean="0"/>
              <a:t>‹#›</a:t>
            </a:fld>
            <a:endParaRPr lang="en-GB"/>
          </a:p>
        </p:txBody>
      </p:sp>
    </p:spTree>
    <p:extLst>
      <p:ext uri="{BB962C8B-B14F-4D97-AF65-F5344CB8AC3E}">
        <p14:creationId xmlns:p14="http://schemas.microsoft.com/office/powerpoint/2010/main" val="3402132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B2B703D-C408-17D3-670C-9CE64D25505C}"/>
              </a:ext>
            </a:extLst>
          </p:cNvPr>
          <p:cNvSpPr>
            <a:spLocks noGrp="1"/>
          </p:cNvSpPr>
          <p:nvPr>
            <p:ph type="dt" sz="half" idx="10"/>
          </p:nvPr>
        </p:nvSpPr>
        <p:spPr/>
        <p:txBody>
          <a:bodyPr/>
          <a:lstStyle/>
          <a:p>
            <a:fld id="{A83BA2E9-33B1-4D95-B52F-04BE891D8567}" type="datetimeFigureOut">
              <a:rPr lang="en-GB" smtClean="0"/>
              <a:t>09/11/2025</a:t>
            </a:fld>
            <a:endParaRPr lang="en-GB"/>
          </a:p>
        </p:txBody>
      </p:sp>
      <p:sp>
        <p:nvSpPr>
          <p:cNvPr id="3" name="Footer Placeholder 2">
            <a:extLst>
              <a:ext uri="{FF2B5EF4-FFF2-40B4-BE49-F238E27FC236}">
                <a16:creationId xmlns:a16="http://schemas.microsoft.com/office/drawing/2014/main" id="{41A7D092-852A-0FC9-4B69-436D4850C9E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CCE8F21B-7B81-36A8-0721-FA2F23450703}"/>
              </a:ext>
            </a:extLst>
          </p:cNvPr>
          <p:cNvSpPr>
            <a:spLocks noGrp="1"/>
          </p:cNvSpPr>
          <p:nvPr>
            <p:ph type="sldNum" sz="quarter" idx="12"/>
          </p:nvPr>
        </p:nvSpPr>
        <p:spPr/>
        <p:txBody>
          <a:bodyPr/>
          <a:lstStyle/>
          <a:p>
            <a:fld id="{F222D6DD-63F0-4CDE-B296-3A8ADC378BA7}" type="slidenum">
              <a:rPr lang="en-GB" smtClean="0"/>
              <a:t>‹#›</a:t>
            </a:fld>
            <a:endParaRPr lang="en-GB"/>
          </a:p>
        </p:txBody>
      </p:sp>
    </p:spTree>
    <p:extLst>
      <p:ext uri="{BB962C8B-B14F-4D97-AF65-F5344CB8AC3E}">
        <p14:creationId xmlns:p14="http://schemas.microsoft.com/office/powerpoint/2010/main" val="4191622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259E33-6C83-543D-4CEF-998DA2056D5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10C68D9-8915-E2B1-CE53-D940D6206E9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5A51369-FA6C-6E06-E992-E9E21AA7551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1472356-8509-3834-A716-020ABC449BBA}"/>
              </a:ext>
            </a:extLst>
          </p:cNvPr>
          <p:cNvSpPr>
            <a:spLocks noGrp="1"/>
          </p:cNvSpPr>
          <p:nvPr>
            <p:ph type="dt" sz="half" idx="10"/>
          </p:nvPr>
        </p:nvSpPr>
        <p:spPr/>
        <p:txBody>
          <a:bodyPr/>
          <a:lstStyle/>
          <a:p>
            <a:fld id="{A83BA2E9-33B1-4D95-B52F-04BE891D8567}" type="datetimeFigureOut">
              <a:rPr lang="en-GB" smtClean="0"/>
              <a:t>09/11/2025</a:t>
            </a:fld>
            <a:endParaRPr lang="en-GB"/>
          </a:p>
        </p:txBody>
      </p:sp>
      <p:sp>
        <p:nvSpPr>
          <p:cNvPr id="6" name="Footer Placeholder 5">
            <a:extLst>
              <a:ext uri="{FF2B5EF4-FFF2-40B4-BE49-F238E27FC236}">
                <a16:creationId xmlns:a16="http://schemas.microsoft.com/office/drawing/2014/main" id="{C817CE4D-D980-7B4E-C3A0-5915A28C708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D9E6310-4D8C-AA92-ACF3-1E5C4DEA2B99}"/>
              </a:ext>
            </a:extLst>
          </p:cNvPr>
          <p:cNvSpPr>
            <a:spLocks noGrp="1"/>
          </p:cNvSpPr>
          <p:nvPr>
            <p:ph type="sldNum" sz="quarter" idx="12"/>
          </p:nvPr>
        </p:nvSpPr>
        <p:spPr/>
        <p:txBody>
          <a:bodyPr/>
          <a:lstStyle/>
          <a:p>
            <a:fld id="{F222D6DD-63F0-4CDE-B296-3A8ADC378BA7}" type="slidenum">
              <a:rPr lang="en-GB" smtClean="0"/>
              <a:t>‹#›</a:t>
            </a:fld>
            <a:endParaRPr lang="en-GB"/>
          </a:p>
        </p:txBody>
      </p:sp>
    </p:spTree>
    <p:extLst>
      <p:ext uri="{BB962C8B-B14F-4D97-AF65-F5344CB8AC3E}">
        <p14:creationId xmlns:p14="http://schemas.microsoft.com/office/powerpoint/2010/main" val="2307143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46175-C433-8E1E-2269-2E870090057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11AF2F6-C0B8-D2C2-99AF-38CB013179B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61EA009-6F2C-9F36-D689-55DB2369C0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F626FC4-4670-79E9-5C65-ED952158C2D1}"/>
              </a:ext>
            </a:extLst>
          </p:cNvPr>
          <p:cNvSpPr>
            <a:spLocks noGrp="1"/>
          </p:cNvSpPr>
          <p:nvPr>
            <p:ph type="dt" sz="half" idx="10"/>
          </p:nvPr>
        </p:nvSpPr>
        <p:spPr/>
        <p:txBody>
          <a:bodyPr/>
          <a:lstStyle/>
          <a:p>
            <a:fld id="{A83BA2E9-33B1-4D95-B52F-04BE891D8567}" type="datetimeFigureOut">
              <a:rPr lang="en-GB" smtClean="0"/>
              <a:t>09/11/2025</a:t>
            </a:fld>
            <a:endParaRPr lang="en-GB"/>
          </a:p>
        </p:txBody>
      </p:sp>
      <p:sp>
        <p:nvSpPr>
          <p:cNvPr id="6" name="Footer Placeholder 5">
            <a:extLst>
              <a:ext uri="{FF2B5EF4-FFF2-40B4-BE49-F238E27FC236}">
                <a16:creationId xmlns:a16="http://schemas.microsoft.com/office/drawing/2014/main" id="{F396E406-BF69-1814-33CA-4A66FA33CB1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91BA7C7-6139-4942-1D33-1DD262FC645D}"/>
              </a:ext>
            </a:extLst>
          </p:cNvPr>
          <p:cNvSpPr>
            <a:spLocks noGrp="1"/>
          </p:cNvSpPr>
          <p:nvPr>
            <p:ph type="sldNum" sz="quarter" idx="12"/>
          </p:nvPr>
        </p:nvSpPr>
        <p:spPr/>
        <p:txBody>
          <a:bodyPr/>
          <a:lstStyle/>
          <a:p>
            <a:fld id="{F222D6DD-63F0-4CDE-B296-3A8ADC378BA7}" type="slidenum">
              <a:rPr lang="en-GB" smtClean="0"/>
              <a:t>‹#›</a:t>
            </a:fld>
            <a:endParaRPr lang="en-GB"/>
          </a:p>
        </p:txBody>
      </p:sp>
    </p:spTree>
    <p:extLst>
      <p:ext uri="{BB962C8B-B14F-4D97-AF65-F5344CB8AC3E}">
        <p14:creationId xmlns:p14="http://schemas.microsoft.com/office/powerpoint/2010/main" val="8049690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4E5452-30CD-2310-519C-C1A1C255882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D009A30-BC4B-E1E8-8AD3-64D4EEDC75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7D96AED-7AED-57C8-15AC-9C3CFCCCD34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3BA2E9-33B1-4D95-B52F-04BE891D8567}" type="datetimeFigureOut">
              <a:rPr lang="en-GB" smtClean="0"/>
              <a:t>09/11/2025</a:t>
            </a:fld>
            <a:endParaRPr lang="en-GB"/>
          </a:p>
        </p:txBody>
      </p:sp>
      <p:sp>
        <p:nvSpPr>
          <p:cNvPr id="5" name="Footer Placeholder 4">
            <a:extLst>
              <a:ext uri="{FF2B5EF4-FFF2-40B4-BE49-F238E27FC236}">
                <a16:creationId xmlns:a16="http://schemas.microsoft.com/office/drawing/2014/main" id="{8E271997-ADF1-8561-16C3-0C85AE2DDDF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92E84FC-698C-F988-B059-B6C684D7DFA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22D6DD-63F0-4CDE-B296-3A8ADC378BA7}" type="slidenum">
              <a:rPr lang="en-GB" smtClean="0"/>
              <a:t>‹#›</a:t>
            </a:fld>
            <a:endParaRPr lang="en-GB"/>
          </a:p>
        </p:txBody>
      </p:sp>
    </p:spTree>
    <p:extLst>
      <p:ext uri="{BB962C8B-B14F-4D97-AF65-F5344CB8AC3E}">
        <p14:creationId xmlns:p14="http://schemas.microsoft.com/office/powerpoint/2010/main" val="6065217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90.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40.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0.png"/><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 Id="rId5" Type="http://schemas.openxmlformats.org/officeDocument/2006/relationships/image" Target="../media/image38.png"/><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2.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93DA60-7043-ACF6-8E63-039755E67A31}"/>
              </a:ext>
            </a:extLst>
          </p:cNvPr>
          <p:cNvSpPr>
            <a:spLocks noGrp="1"/>
          </p:cNvSpPr>
          <p:nvPr>
            <p:ph type="ctrTitle"/>
          </p:nvPr>
        </p:nvSpPr>
        <p:spPr>
          <a:xfrm>
            <a:off x="1524000" y="1231415"/>
            <a:ext cx="9144000" cy="1655762"/>
          </a:xfrm>
        </p:spPr>
        <p:txBody>
          <a:bodyPr/>
          <a:lstStyle/>
          <a:p>
            <a:r>
              <a:rPr lang="en-US" dirty="0" err="1"/>
              <a:t>FCCee</a:t>
            </a:r>
            <a:r>
              <a:rPr lang="en-US" dirty="0"/>
              <a:t> Lumi</a:t>
            </a:r>
            <a:endParaRPr lang="en-GB" dirty="0"/>
          </a:p>
        </p:txBody>
      </p:sp>
      <p:sp>
        <p:nvSpPr>
          <p:cNvPr id="3" name="Subtitle 2">
            <a:extLst>
              <a:ext uri="{FF2B5EF4-FFF2-40B4-BE49-F238E27FC236}">
                <a16:creationId xmlns:a16="http://schemas.microsoft.com/office/drawing/2014/main" id="{C6428533-2904-1585-CFB1-A8CBAF78070D}"/>
              </a:ext>
            </a:extLst>
          </p:cNvPr>
          <p:cNvSpPr>
            <a:spLocks noGrp="1"/>
          </p:cNvSpPr>
          <p:nvPr>
            <p:ph type="subTitle" idx="1"/>
          </p:nvPr>
        </p:nvSpPr>
        <p:spPr>
          <a:xfrm>
            <a:off x="1524000" y="3176175"/>
            <a:ext cx="9144000" cy="1655762"/>
          </a:xfrm>
        </p:spPr>
        <p:txBody>
          <a:bodyPr/>
          <a:lstStyle/>
          <a:p>
            <a:r>
              <a:rPr lang="en-US" dirty="0"/>
              <a:t>Frank Zimmermann, CERN</a:t>
            </a:r>
          </a:p>
          <a:p>
            <a:r>
              <a:rPr lang="en-US" dirty="0"/>
              <a:t>CHART Workshop 2025, PSI, 12 November 2025</a:t>
            </a:r>
            <a:endParaRPr lang="en-GB" dirty="0"/>
          </a:p>
        </p:txBody>
      </p:sp>
      <p:pic>
        <p:nvPicPr>
          <p:cNvPr id="4" name="Picture 3">
            <a:extLst>
              <a:ext uri="{FF2B5EF4-FFF2-40B4-BE49-F238E27FC236}">
                <a16:creationId xmlns:a16="http://schemas.microsoft.com/office/drawing/2014/main" id="{5603828E-70E5-8215-05D9-E3044E55DF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79947" y="129222"/>
            <a:ext cx="1628685" cy="1628685"/>
          </a:xfrm>
          <a:prstGeom prst="rect">
            <a:avLst/>
          </a:prstGeom>
        </p:spPr>
      </p:pic>
      <p:pic>
        <p:nvPicPr>
          <p:cNvPr id="2050" name="Picture 2" descr="CERN Logo and symbol, meaning, history, PNG, brand">
            <a:extLst>
              <a:ext uri="{FF2B5EF4-FFF2-40B4-BE49-F238E27FC236}">
                <a16:creationId xmlns:a16="http://schemas.microsoft.com/office/drawing/2014/main" id="{6194152A-C69F-0C52-B0F3-9D0E01F0DE7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368" y="210022"/>
            <a:ext cx="1642938" cy="139017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CD22873C-78F7-A072-3265-EB0291236267}"/>
              </a:ext>
            </a:extLst>
          </p:cNvPr>
          <p:cNvPicPr>
            <a:picLocks noChangeAspect="1"/>
          </p:cNvPicPr>
          <p:nvPr/>
        </p:nvPicPr>
        <p:blipFill>
          <a:blip r:embed="rId4"/>
          <a:stretch>
            <a:fillRect/>
          </a:stretch>
        </p:blipFill>
        <p:spPr>
          <a:xfrm>
            <a:off x="1826306" y="114536"/>
            <a:ext cx="2886075" cy="1581150"/>
          </a:xfrm>
          <a:prstGeom prst="rect">
            <a:avLst/>
          </a:prstGeom>
        </p:spPr>
      </p:pic>
      <p:pic>
        <p:nvPicPr>
          <p:cNvPr id="2052" name="Picture 4" descr="Paul Scherrer Institut (PSI)">
            <a:extLst>
              <a:ext uri="{FF2B5EF4-FFF2-40B4-BE49-F238E27FC236}">
                <a16:creationId xmlns:a16="http://schemas.microsoft.com/office/drawing/2014/main" id="{A7059004-01D4-DAF5-2C0C-CDE89DA6B12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393" y="5514503"/>
            <a:ext cx="3171825" cy="1133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96153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8294521-2D5C-3A93-5E26-7C6ECCB38579}"/>
              </a:ext>
            </a:extLst>
          </p:cNvPr>
          <p:cNvPicPr>
            <a:picLocks noChangeAspect="1"/>
          </p:cNvPicPr>
          <p:nvPr/>
        </p:nvPicPr>
        <p:blipFill>
          <a:blip r:embed="rId2"/>
          <a:stretch>
            <a:fillRect/>
          </a:stretch>
        </p:blipFill>
        <p:spPr>
          <a:xfrm>
            <a:off x="390231" y="1292453"/>
            <a:ext cx="6772275" cy="5057775"/>
          </a:xfrm>
          <a:prstGeom prst="rect">
            <a:avLst/>
          </a:prstGeom>
        </p:spPr>
      </p:pic>
      <p:sp>
        <p:nvSpPr>
          <p:cNvPr id="4" name="Title 1">
            <a:extLst>
              <a:ext uri="{FF2B5EF4-FFF2-40B4-BE49-F238E27FC236}">
                <a16:creationId xmlns:a16="http://schemas.microsoft.com/office/drawing/2014/main" id="{9833C3EC-DA4A-A100-9689-283A2356C7DC}"/>
              </a:ext>
            </a:extLst>
          </p:cNvPr>
          <p:cNvSpPr txBox="1">
            <a:spLocks/>
          </p:cNvSpPr>
          <p:nvPr/>
        </p:nvSpPr>
        <p:spPr>
          <a:xfrm>
            <a:off x="0" y="0"/>
            <a:ext cx="12192000" cy="886967"/>
          </a:xfrm>
          <a:prstGeom prst="rect">
            <a:avLst/>
          </a:prstGeom>
          <a:solidFill>
            <a:schemeClr val="accent5">
              <a:lumMod val="5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bg1"/>
                </a:solidFill>
              </a:rPr>
              <a:t>dynamic aperture after corrections</a:t>
            </a:r>
            <a:endParaRPr lang="en-GB" b="1" dirty="0">
              <a:solidFill>
                <a:schemeClr val="bg1"/>
              </a:solidFill>
            </a:endParaRP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0AF7040E-E243-E32C-CA7C-5FCACE22C9AB}"/>
                  </a:ext>
                </a:extLst>
              </p:cNvPr>
              <p:cNvSpPr txBox="1"/>
              <p:nvPr/>
            </p:nvSpPr>
            <p:spPr>
              <a:xfrm>
                <a:off x="7413172" y="1779979"/>
                <a:ext cx="3603171" cy="2246769"/>
              </a:xfrm>
              <a:prstGeom prst="rect">
                <a:avLst/>
              </a:prstGeom>
              <a:noFill/>
            </p:spPr>
            <p:txBody>
              <a:bodyPr wrap="square">
                <a:spAutoFit/>
              </a:bodyPr>
              <a:lstStyle/>
              <a:p>
                <a:r>
                  <a:rPr lang="en-GB" sz="2800" dirty="0"/>
                  <a:t>DA for all the successful seeds with </a:t>
                </a:r>
                <a14:m>
                  <m:oMath xmlns:m="http://schemas.openxmlformats.org/officeDocument/2006/math">
                    <m:r>
                      <a:rPr lang="en-GB" sz="2800" i="1" dirty="0" smtClean="0">
                        <a:latin typeface="Cambria Math" panose="02040503050406030204" pitchFamily="18" charset="0"/>
                      </a:rPr>
                      <m:t>~</m:t>
                    </m:r>
                  </m:oMath>
                </a14:m>
                <a:r>
                  <a:rPr lang="en-GB" sz="2800" dirty="0"/>
                  <a:t>15σ (mean) horizontally and </a:t>
                </a:r>
                <a14:m>
                  <m:oMath xmlns:m="http://schemas.openxmlformats.org/officeDocument/2006/math">
                    <m:r>
                      <a:rPr lang="en-GB" sz="2800" i="1" dirty="0" smtClean="0">
                        <a:latin typeface="Cambria Math" panose="02040503050406030204" pitchFamily="18" charset="0"/>
                      </a:rPr>
                      <m:t>~</m:t>
                    </m:r>
                  </m:oMath>
                </a14:m>
                <a:r>
                  <a:rPr lang="en-GB" sz="2800" dirty="0"/>
                  <a:t>40σ (mean) vertically</a:t>
                </a:r>
              </a:p>
            </p:txBody>
          </p:sp>
        </mc:Choice>
        <mc:Fallback xmlns="">
          <p:sp>
            <p:nvSpPr>
              <p:cNvPr id="6" name="TextBox 5">
                <a:extLst>
                  <a:ext uri="{FF2B5EF4-FFF2-40B4-BE49-F238E27FC236}">
                    <a16:creationId xmlns:a16="http://schemas.microsoft.com/office/drawing/2014/main" id="{0AF7040E-E243-E32C-CA7C-5FCACE22C9AB}"/>
                  </a:ext>
                </a:extLst>
              </p:cNvPr>
              <p:cNvSpPr txBox="1">
                <a:spLocks noRot="1" noChangeAspect="1" noMove="1" noResize="1" noEditPoints="1" noAdjustHandles="1" noChangeArrowheads="1" noChangeShapeType="1" noTextEdit="1"/>
              </p:cNvSpPr>
              <p:nvPr/>
            </p:nvSpPr>
            <p:spPr>
              <a:xfrm>
                <a:off x="7413172" y="1779979"/>
                <a:ext cx="3603171" cy="2246769"/>
              </a:xfrm>
              <a:prstGeom prst="rect">
                <a:avLst/>
              </a:prstGeom>
              <a:blipFill>
                <a:blip r:embed="rId3"/>
                <a:stretch>
                  <a:fillRect l="-3384" t="-2710" b="-6775"/>
                </a:stretch>
              </a:blipFill>
            </p:spPr>
            <p:txBody>
              <a:bodyPr/>
              <a:lstStyle/>
              <a:p>
                <a:r>
                  <a:rPr lang="en-GB">
                    <a:noFill/>
                  </a:rPr>
                  <a:t> </a:t>
                </a:r>
              </a:p>
            </p:txBody>
          </p:sp>
        </mc:Fallback>
      </mc:AlternateContent>
      <p:sp>
        <p:nvSpPr>
          <p:cNvPr id="7" name="TextBox 6">
            <a:extLst>
              <a:ext uri="{FF2B5EF4-FFF2-40B4-BE49-F238E27FC236}">
                <a16:creationId xmlns:a16="http://schemas.microsoft.com/office/drawing/2014/main" id="{8658B94E-79C4-5EA0-B29E-0419F02D4221}"/>
              </a:ext>
            </a:extLst>
          </p:cNvPr>
          <p:cNvSpPr txBox="1"/>
          <p:nvPr/>
        </p:nvSpPr>
        <p:spPr>
          <a:xfrm>
            <a:off x="11016343" y="769233"/>
            <a:ext cx="968535" cy="523220"/>
          </a:xfrm>
          <a:prstGeom prst="rect">
            <a:avLst/>
          </a:prstGeom>
          <a:solidFill>
            <a:srgbClr val="FFFF00"/>
          </a:solidFill>
        </p:spPr>
        <p:txBody>
          <a:bodyPr wrap="none" rtlCol="0">
            <a:spAutoFit/>
          </a:bodyPr>
          <a:lstStyle/>
          <a:p>
            <a:r>
              <a:rPr lang="en-US" sz="2800" b="1" dirty="0">
                <a:solidFill>
                  <a:schemeClr val="accent5">
                    <a:lumMod val="75000"/>
                  </a:schemeClr>
                </a:solidFill>
              </a:rPr>
              <a:t>S. Sai</a:t>
            </a:r>
            <a:endParaRPr lang="en-GB" sz="2800" b="1" dirty="0">
              <a:solidFill>
                <a:schemeClr val="accent5">
                  <a:lumMod val="75000"/>
                </a:schemeClr>
              </a:solidFill>
            </a:endParaRPr>
          </a:p>
        </p:txBody>
      </p:sp>
    </p:spTree>
    <p:extLst>
      <p:ext uri="{BB962C8B-B14F-4D97-AF65-F5344CB8AC3E}">
        <p14:creationId xmlns:p14="http://schemas.microsoft.com/office/powerpoint/2010/main" val="2756883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E1EA620-9BF4-54CD-8A56-5E827B394E2D}"/>
              </a:ext>
            </a:extLst>
          </p:cNvPr>
          <p:cNvPicPr>
            <a:picLocks noChangeAspect="1"/>
          </p:cNvPicPr>
          <p:nvPr/>
        </p:nvPicPr>
        <p:blipFill>
          <a:blip r:embed="rId2"/>
          <a:stretch>
            <a:fillRect/>
          </a:stretch>
        </p:blipFill>
        <p:spPr>
          <a:xfrm>
            <a:off x="0" y="1292453"/>
            <a:ext cx="12192000" cy="3961761"/>
          </a:xfrm>
          <a:prstGeom prst="rect">
            <a:avLst/>
          </a:prstGeom>
        </p:spPr>
      </p:pic>
      <p:sp>
        <p:nvSpPr>
          <p:cNvPr id="4" name="Title 1">
            <a:extLst>
              <a:ext uri="{FF2B5EF4-FFF2-40B4-BE49-F238E27FC236}">
                <a16:creationId xmlns:a16="http://schemas.microsoft.com/office/drawing/2014/main" id="{53C1070A-D54C-5F09-2163-7931FC9289EB}"/>
              </a:ext>
            </a:extLst>
          </p:cNvPr>
          <p:cNvSpPr txBox="1">
            <a:spLocks/>
          </p:cNvSpPr>
          <p:nvPr/>
        </p:nvSpPr>
        <p:spPr>
          <a:xfrm>
            <a:off x="0" y="0"/>
            <a:ext cx="12192000" cy="886967"/>
          </a:xfrm>
          <a:prstGeom prst="rect">
            <a:avLst/>
          </a:prstGeom>
          <a:solidFill>
            <a:schemeClr val="accent5">
              <a:lumMod val="5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bg1"/>
                </a:solidFill>
              </a:rPr>
              <a:t>emittances after optics corrections</a:t>
            </a:r>
            <a:endParaRPr lang="en-GB" b="1" dirty="0">
              <a:solidFill>
                <a:schemeClr val="bg1"/>
              </a:solidFill>
            </a:endParaRPr>
          </a:p>
        </p:txBody>
      </p:sp>
      <p:sp>
        <p:nvSpPr>
          <p:cNvPr id="5" name="TextBox 4">
            <a:extLst>
              <a:ext uri="{FF2B5EF4-FFF2-40B4-BE49-F238E27FC236}">
                <a16:creationId xmlns:a16="http://schemas.microsoft.com/office/drawing/2014/main" id="{29D25E7E-D8AA-A858-B684-1AAA361316FB}"/>
              </a:ext>
            </a:extLst>
          </p:cNvPr>
          <p:cNvSpPr txBox="1"/>
          <p:nvPr/>
        </p:nvSpPr>
        <p:spPr>
          <a:xfrm>
            <a:off x="11016343" y="769233"/>
            <a:ext cx="968535" cy="523220"/>
          </a:xfrm>
          <a:prstGeom prst="rect">
            <a:avLst/>
          </a:prstGeom>
          <a:solidFill>
            <a:srgbClr val="FFFF00"/>
          </a:solidFill>
        </p:spPr>
        <p:txBody>
          <a:bodyPr wrap="none" rtlCol="0">
            <a:spAutoFit/>
          </a:bodyPr>
          <a:lstStyle/>
          <a:p>
            <a:r>
              <a:rPr lang="en-US" sz="2800" b="1" dirty="0">
                <a:solidFill>
                  <a:schemeClr val="accent5">
                    <a:lumMod val="75000"/>
                  </a:schemeClr>
                </a:solidFill>
              </a:rPr>
              <a:t>S. Sai</a:t>
            </a:r>
            <a:endParaRPr lang="en-GB" sz="2800" b="1" dirty="0">
              <a:solidFill>
                <a:schemeClr val="accent5">
                  <a:lumMod val="75000"/>
                </a:schemeClr>
              </a:solidFill>
            </a:endParaRPr>
          </a:p>
        </p:txBody>
      </p:sp>
      <p:sp>
        <p:nvSpPr>
          <p:cNvPr id="7" name="TextBox 6">
            <a:extLst>
              <a:ext uri="{FF2B5EF4-FFF2-40B4-BE49-F238E27FC236}">
                <a16:creationId xmlns:a16="http://schemas.microsoft.com/office/drawing/2014/main" id="{2A199D94-5842-0428-72F8-993CCE71D0B3}"/>
              </a:ext>
            </a:extLst>
          </p:cNvPr>
          <p:cNvSpPr txBox="1"/>
          <p:nvPr/>
        </p:nvSpPr>
        <p:spPr>
          <a:xfrm>
            <a:off x="255349" y="5358026"/>
            <a:ext cx="11485935" cy="1384995"/>
          </a:xfrm>
          <a:prstGeom prst="rect">
            <a:avLst/>
          </a:prstGeom>
          <a:noFill/>
        </p:spPr>
        <p:txBody>
          <a:bodyPr wrap="square">
            <a:spAutoFit/>
          </a:bodyPr>
          <a:lstStyle/>
          <a:p>
            <a:r>
              <a:rPr lang="en-GB" sz="2800" dirty="0"/>
              <a:t>The median geometric horizontal and vertical emittances are computed as 0.71 nm rad and 0.033 pm rad, respectively. The design horizontal and vertical emittances are 0.71 nm rad and 1.42 pm rad</a:t>
            </a:r>
          </a:p>
        </p:txBody>
      </p:sp>
    </p:spTree>
    <p:extLst>
      <p:ext uri="{BB962C8B-B14F-4D97-AF65-F5344CB8AC3E}">
        <p14:creationId xmlns:p14="http://schemas.microsoft.com/office/powerpoint/2010/main" val="26450937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D2DC013A-B372-B1D4-8B50-AB7CFA449356}"/>
              </a:ext>
            </a:extLst>
          </p:cNvPr>
          <p:cNvSpPr txBox="1"/>
          <p:nvPr/>
        </p:nvSpPr>
        <p:spPr>
          <a:xfrm>
            <a:off x="342799" y="6102108"/>
            <a:ext cx="10010722" cy="954107"/>
          </a:xfrm>
          <a:prstGeom prst="rect">
            <a:avLst/>
          </a:prstGeom>
          <a:noFill/>
        </p:spPr>
        <p:txBody>
          <a:bodyPr wrap="square">
            <a:spAutoFit/>
          </a:bodyPr>
          <a:lstStyle/>
          <a:p>
            <a:r>
              <a:rPr lang="en-GB" sz="2800" dirty="0"/>
              <a:t>Histograms of 𝛽</a:t>
            </a:r>
            <a:r>
              <a:rPr lang="en-GB" sz="2800" baseline="30000" dirty="0"/>
              <a:t>∗</a:t>
            </a:r>
            <a:r>
              <a:rPr lang="en-GB" sz="2800" baseline="-25000" dirty="0"/>
              <a:t>𝑥,y</a:t>
            </a:r>
            <a:r>
              <a:rPr lang="en-GB" sz="2800" dirty="0"/>
              <a:t>, 𝑤</a:t>
            </a:r>
            <a:r>
              <a:rPr lang="en-GB" sz="2800" baseline="30000" dirty="0"/>
              <a:t> ∗ </a:t>
            </a:r>
            <a:r>
              <a:rPr lang="en-GB" sz="2800" baseline="-25000" dirty="0"/>
              <a:t>𝑥,y</a:t>
            </a:r>
            <a:r>
              <a:rPr lang="en-GB" sz="2800" dirty="0"/>
              <a:t> and 𝐷</a:t>
            </a:r>
            <a:r>
              <a:rPr lang="en-GB" sz="2800" baseline="30000" dirty="0"/>
              <a:t>∗</a:t>
            </a:r>
            <a:r>
              <a:rPr lang="en-GB" sz="2800" baseline="-25000" dirty="0"/>
              <a:t>𝑦</a:t>
            </a:r>
            <a:r>
              <a:rPr lang="en-GB" sz="2800" dirty="0"/>
              <a:t> at IP2 before &amp; after IP correction</a:t>
            </a:r>
          </a:p>
          <a:p>
            <a:endParaRPr lang="en-GB" sz="2800" dirty="0"/>
          </a:p>
        </p:txBody>
      </p:sp>
      <p:sp>
        <p:nvSpPr>
          <p:cNvPr id="10" name="TextBox 9">
            <a:extLst>
              <a:ext uri="{FF2B5EF4-FFF2-40B4-BE49-F238E27FC236}">
                <a16:creationId xmlns:a16="http://schemas.microsoft.com/office/drawing/2014/main" id="{3ADEE7BD-78F2-6EEF-5CB6-19A0C41076FF}"/>
              </a:ext>
            </a:extLst>
          </p:cNvPr>
          <p:cNvSpPr txBox="1"/>
          <p:nvPr/>
        </p:nvSpPr>
        <p:spPr>
          <a:xfrm>
            <a:off x="11223465" y="6334780"/>
            <a:ext cx="968535" cy="523220"/>
          </a:xfrm>
          <a:prstGeom prst="rect">
            <a:avLst/>
          </a:prstGeom>
          <a:solidFill>
            <a:srgbClr val="FFFF00"/>
          </a:solidFill>
        </p:spPr>
        <p:txBody>
          <a:bodyPr wrap="none" rtlCol="0">
            <a:spAutoFit/>
          </a:bodyPr>
          <a:lstStyle/>
          <a:p>
            <a:r>
              <a:rPr lang="en-US" sz="2800" b="1" dirty="0">
                <a:solidFill>
                  <a:schemeClr val="accent5">
                    <a:lumMod val="75000"/>
                  </a:schemeClr>
                </a:solidFill>
              </a:rPr>
              <a:t>S. Sai</a:t>
            </a:r>
            <a:endParaRPr lang="en-GB" sz="2800" b="1" dirty="0">
              <a:solidFill>
                <a:schemeClr val="accent5">
                  <a:lumMod val="75000"/>
                </a:schemeClr>
              </a:solidFill>
            </a:endParaRPr>
          </a:p>
        </p:txBody>
      </p:sp>
      <p:sp>
        <p:nvSpPr>
          <p:cNvPr id="11" name="Title 1">
            <a:extLst>
              <a:ext uri="{FF2B5EF4-FFF2-40B4-BE49-F238E27FC236}">
                <a16:creationId xmlns:a16="http://schemas.microsoft.com/office/drawing/2014/main" id="{B2743C09-B442-7350-DBD0-E82CDE97ADBA}"/>
              </a:ext>
            </a:extLst>
          </p:cNvPr>
          <p:cNvSpPr txBox="1">
            <a:spLocks/>
          </p:cNvSpPr>
          <p:nvPr/>
        </p:nvSpPr>
        <p:spPr>
          <a:xfrm>
            <a:off x="0" y="1"/>
            <a:ext cx="12192000" cy="886967"/>
          </a:xfrm>
          <a:prstGeom prst="rect">
            <a:avLst/>
          </a:prstGeom>
          <a:solidFill>
            <a:schemeClr val="accent5">
              <a:lumMod val="50000"/>
            </a:schemeClr>
          </a:solidFill>
        </p:spPr>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b="1" dirty="0">
                <a:solidFill>
                  <a:schemeClr val="bg1"/>
                </a:solidFill>
              </a:rPr>
              <a:t>interaction-point optics correction using local tuning knobs </a:t>
            </a:r>
          </a:p>
        </p:txBody>
      </p:sp>
      <p:pic>
        <p:nvPicPr>
          <p:cNvPr id="4" name="Picture 3">
            <a:extLst>
              <a:ext uri="{FF2B5EF4-FFF2-40B4-BE49-F238E27FC236}">
                <a16:creationId xmlns:a16="http://schemas.microsoft.com/office/drawing/2014/main" id="{7C7EA054-6D5B-ED4B-55C6-48874A1361AB}"/>
              </a:ext>
            </a:extLst>
          </p:cNvPr>
          <p:cNvPicPr>
            <a:picLocks noChangeAspect="1"/>
          </p:cNvPicPr>
          <p:nvPr/>
        </p:nvPicPr>
        <p:blipFill>
          <a:blip r:embed="rId2"/>
          <a:stretch>
            <a:fillRect/>
          </a:stretch>
        </p:blipFill>
        <p:spPr>
          <a:xfrm>
            <a:off x="210969" y="964790"/>
            <a:ext cx="11906250" cy="2743200"/>
          </a:xfrm>
          <a:prstGeom prst="rect">
            <a:avLst/>
          </a:prstGeom>
        </p:spPr>
      </p:pic>
      <p:pic>
        <p:nvPicPr>
          <p:cNvPr id="8" name="Picture 7">
            <a:extLst>
              <a:ext uri="{FF2B5EF4-FFF2-40B4-BE49-F238E27FC236}">
                <a16:creationId xmlns:a16="http://schemas.microsoft.com/office/drawing/2014/main" id="{4D9E4014-18B7-3104-EC86-41DB1394B3B1}"/>
              </a:ext>
            </a:extLst>
          </p:cNvPr>
          <p:cNvPicPr>
            <a:picLocks noChangeAspect="1"/>
          </p:cNvPicPr>
          <p:nvPr/>
        </p:nvPicPr>
        <p:blipFill>
          <a:blip r:embed="rId3"/>
          <a:stretch>
            <a:fillRect/>
          </a:stretch>
        </p:blipFill>
        <p:spPr>
          <a:xfrm>
            <a:off x="342799" y="3501783"/>
            <a:ext cx="9210675" cy="2600325"/>
          </a:xfrm>
          <a:prstGeom prst="rect">
            <a:avLst/>
          </a:prstGeom>
        </p:spPr>
      </p:pic>
    </p:spTree>
    <p:extLst>
      <p:ext uri="{BB962C8B-B14F-4D97-AF65-F5344CB8AC3E}">
        <p14:creationId xmlns:p14="http://schemas.microsoft.com/office/powerpoint/2010/main" val="32715951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0993C23E-DEA9-5614-BAAF-EDDF3E94DAC9}"/>
              </a:ext>
            </a:extLst>
          </p:cNvPr>
          <p:cNvSpPr txBox="1">
            <a:spLocks/>
          </p:cNvSpPr>
          <p:nvPr/>
        </p:nvSpPr>
        <p:spPr>
          <a:xfrm>
            <a:off x="0" y="1"/>
            <a:ext cx="12192000" cy="886967"/>
          </a:xfrm>
          <a:prstGeom prst="rect">
            <a:avLst/>
          </a:prstGeom>
          <a:solidFill>
            <a:schemeClr val="accent5">
              <a:lumMod val="5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b="1" dirty="0">
                <a:solidFill>
                  <a:schemeClr val="bg1"/>
                </a:solidFill>
              </a:rPr>
              <a:t>DA after applying local IP tuning knobs </a:t>
            </a:r>
          </a:p>
        </p:txBody>
      </p:sp>
      <p:sp>
        <p:nvSpPr>
          <p:cNvPr id="13" name="TextBox 12">
            <a:extLst>
              <a:ext uri="{FF2B5EF4-FFF2-40B4-BE49-F238E27FC236}">
                <a16:creationId xmlns:a16="http://schemas.microsoft.com/office/drawing/2014/main" id="{8C1C5C55-B05A-7D4F-1028-4087CB861B8D}"/>
              </a:ext>
            </a:extLst>
          </p:cNvPr>
          <p:cNvSpPr txBox="1"/>
          <p:nvPr/>
        </p:nvSpPr>
        <p:spPr>
          <a:xfrm>
            <a:off x="11238432" y="6334779"/>
            <a:ext cx="968535" cy="523220"/>
          </a:xfrm>
          <a:prstGeom prst="rect">
            <a:avLst/>
          </a:prstGeom>
          <a:solidFill>
            <a:srgbClr val="FFFF00"/>
          </a:solidFill>
        </p:spPr>
        <p:txBody>
          <a:bodyPr wrap="none" rtlCol="0">
            <a:spAutoFit/>
          </a:bodyPr>
          <a:lstStyle/>
          <a:p>
            <a:r>
              <a:rPr lang="en-US" sz="2800" b="1" dirty="0">
                <a:solidFill>
                  <a:schemeClr val="accent5">
                    <a:lumMod val="75000"/>
                  </a:schemeClr>
                </a:solidFill>
              </a:rPr>
              <a:t>S. Sai</a:t>
            </a:r>
            <a:endParaRPr lang="en-GB" sz="2800" b="1" dirty="0">
              <a:solidFill>
                <a:schemeClr val="accent5">
                  <a:lumMod val="75000"/>
                </a:schemeClr>
              </a:solidFill>
            </a:endParaRPr>
          </a:p>
        </p:txBody>
      </p:sp>
      <p:pic>
        <p:nvPicPr>
          <p:cNvPr id="4" name="Picture 3">
            <a:extLst>
              <a:ext uri="{FF2B5EF4-FFF2-40B4-BE49-F238E27FC236}">
                <a16:creationId xmlns:a16="http://schemas.microsoft.com/office/drawing/2014/main" id="{AF39D5B5-FC2C-DB52-D8CF-B734265F5D9B}"/>
              </a:ext>
            </a:extLst>
          </p:cNvPr>
          <p:cNvPicPr>
            <a:picLocks noChangeAspect="1"/>
          </p:cNvPicPr>
          <p:nvPr/>
        </p:nvPicPr>
        <p:blipFill>
          <a:blip r:embed="rId2"/>
          <a:stretch>
            <a:fillRect/>
          </a:stretch>
        </p:blipFill>
        <p:spPr>
          <a:xfrm>
            <a:off x="627582" y="2220223"/>
            <a:ext cx="10610850" cy="3695700"/>
          </a:xfrm>
          <a:prstGeom prst="rect">
            <a:avLst/>
          </a:prstGeom>
        </p:spPr>
      </p:pic>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A787C863-6230-E926-62D5-F4DDA67D1703}"/>
                  </a:ext>
                </a:extLst>
              </p:cNvPr>
              <p:cNvSpPr txBox="1"/>
              <p:nvPr/>
            </p:nvSpPr>
            <p:spPr>
              <a:xfrm>
                <a:off x="206030" y="1093481"/>
                <a:ext cx="11779940" cy="830997"/>
              </a:xfrm>
              <a:prstGeom prst="rect">
                <a:avLst/>
              </a:prstGeom>
              <a:noFill/>
            </p:spPr>
            <p:txBody>
              <a:bodyPr wrap="square">
                <a:spAutoFit/>
              </a:bodyPr>
              <a:lstStyle/>
              <a:p>
                <a:r>
                  <a:rPr lang="en-GB" sz="2400" dirty="0"/>
                  <a:t>The application of IP tuning knobs has no significant impact on the DA.</a:t>
                </a:r>
              </a:p>
              <a:p>
                <a:r>
                  <a:rPr lang="en-GB" sz="2400" dirty="0"/>
                  <a:t>DA for all the successful seeds with  </a:t>
                </a:r>
                <a14:m>
                  <m:oMath xmlns:m="http://schemas.openxmlformats.org/officeDocument/2006/math">
                    <m:r>
                      <a:rPr lang="en-GB" sz="2400" i="1" dirty="0" smtClean="0">
                        <a:latin typeface="Cambria Math" panose="02040503050406030204" pitchFamily="18" charset="0"/>
                      </a:rPr>
                      <m:t>~</m:t>
                    </m:r>
                  </m:oMath>
                </a14:m>
                <a:r>
                  <a:rPr lang="en-GB" sz="2400" dirty="0"/>
                  <a:t>15σ (mean) horizontally and </a:t>
                </a:r>
                <a14:m>
                  <m:oMath xmlns:m="http://schemas.openxmlformats.org/officeDocument/2006/math">
                    <m:r>
                      <a:rPr lang="en-GB" sz="2400" i="1" dirty="0" smtClean="0">
                        <a:latin typeface="Cambria Math" panose="02040503050406030204" pitchFamily="18" charset="0"/>
                      </a:rPr>
                      <m:t>~</m:t>
                    </m:r>
                  </m:oMath>
                </a14:m>
                <a:r>
                  <a:rPr lang="en-GB" sz="2400" dirty="0"/>
                  <a:t>40σ (mean) vertically:</a:t>
                </a:r>
              </a:p>
            </p:txBody>
          </p:sp>
        </mc:Choice>
        <mc:Fallback xmlns="">
          <p:sp>
            <p:nvSpPr>
              <p:cNvPr id="8" name="TextBox 7">
                <a:extLst>
                  <a:ext uri="{FF2B5EF4-FFF2-40B4-BE49-F238E27FC236}">
                    <a16:creationId xmlns:a16="http://schemas.microsoft.com/office/drawing/2014/main" id="{A787C863-6230-E926-62D5-F4DDA67D1703}"/>
                  </a:ext>
                </a:extLst>
              </p:cNvPr>
              <p:cNvSpPr txBox="1">
                <a:spLocks noRot="1" noChangeAspect="1" noMove="1" noResize="1" noEditPoints="1" noAdjustHandles="1" noChangeArrowheads="1" noChangeShapeType="1" noTextEdit="1"/>
              </p:cNvSpPr>
              <p:nvPr/>
            </p:nvSpPr>
            <p:spPr>
              <a:xfrm>
                <a:off x="206030" y="1093481"/>
                <a:ext cx="11779940" cy="830997"/>
              </a:xfrm>
              <a:prstGeom prst="rect">
                <a:avLst/>
              </a:prstGeom>
              <a:blipFill>
                <a:blip r:embed="rId3"/>
                <a:stretch>
                  <a:fillRect l="-828" t="-5839" b="-15328"/>
                </a:stretch>
              </a:blipFill>
            </p:spPr>
            <p:txBody>
              <a:bodyPr/>
              <a:lstStyle/>
              <a:p>
                <a:r>
                  <a:rPr lang="en-GB">
                    <a:noFill/>
                  </a:rPr>
                  <a:t> </a:t>
                </a:r>
              </a:p>
            </p:txBody>
          </p:sp>
        </mc:Fallback>
      </mc:AlternateContent>
    </p:spTree>
    <p:extLst>
      <p:ext uri="{BB962C8B-B14F-4D97-AF65-F5344CB8AC3E}">
        <p14:creationId xmlns:p14="http://schemas.microsoft.com/office/powerpoint/2010/main" val="39476181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Title 1">
                <a:extLst>
                  <a:ext uri="{FF2B5EF4-FFF2-40B4-BE49-F238E27FC236}">
                    <a16:creationId xmlns:a16="http://schemas.microsoft.com/office/drawing/2014/main" id="{573EE7BA-0858-B012-66C9-4917A22614E8}"/>
                  </a:ext>
                </a:extLst>
              </p:cNvPr>
              <p:cNvSpPr txBox="1">
                <a:spLocks/>
              </p:cNvSpPr>
              <p:nvPr/>
            </p:nvSpPr>
            <p:spPr>
              <a:xfrm>
                <a:off x="0" y="1"/>
                <a:ext cx="12192000" cy="886967"/>
              </a:xfrm>
              <a:prstGeom prst="rect">
                <a:avLst/>
              </a:prstGeom>
              <a:solidFill>
                <a:schemeClr val="accent5">
                  <a:lumMod val="5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000" b="1" dirty="0">
                    <a:solidFill>
                      <a:schemeClr val="bg1"/>
                    </a:solidFill>
                  </a:rPr>
                  <a:t>effect of spurious </a:t>
                </a:r>
                <a14:m>
                  <m:oMath xmlns:m="http://schemas.openxmlformats.org/officeDocument/2006/math">
                    <m:sSubSup>
                      <m:sSubSupPr>
                        <m:ctrlPr>
                          <a:rPr lang="en-GB" sz="4000" b="1" i="1" smtClean="0">
                            <a:solidFill>
                              <a:schemeClr val="bg1"/>
                            </a:solidFill>
                            <a:latin typeface="Cambria Math" panose="02040503050406030204" pitchFamily="18" charset="0"/>
                          </a:rPr>
                        </m:ctrlPr>
                      </m:sSubSupPr>
                      <m:e>
                        <m:r>
                          <a:rPr lang="en-US" sz="4000" b="1" i="1" smtClean="0">
                            <a:solidFill>
                              <a:schemeClr val="bg1"/>
                            </a:solidFill>
                            <a:latin typeface="Cambria Math" panose="02040503050406030204" pitchFamily="18" charset="0"/>
                          </a:rPr>
                          <m:t>𝑫</m:t>
                        </m:r>
                        <m:r>
                          <a:rPr lang="en-US" sz="4000" b="1" i="1" smtClean="0">
                            <a:solidFill>
                              <a:schemeClr val="bg1"/>
                            </a:solidFill>
                            <a:latin typeface="Cambria Math" panose="02040503050406030204" pitchFamily="18" charset="0"/>
                          </a:rPr>
                          <m:t> </m:t>
                        </m:r>
                      </m:e>
                      <m:sub>
                        <m:r>
                          <a:rPr lang="en-US" sz="4000" b="1" i="1" smtClean="0">
                            <a:solidFill>
                              <a:schemeClr val="bg1"/>
                            </a:solidFill>
                            <a:latin typeface="Cambria Math" panose="02040503050406030204" pitchFamily="18" charset="0"/>
                          </a:rPr>
                          <m:t>𝒚</m:t>
                        </m:r>
                        <m:r>
                          <a:rPr lang="en-US" sz="4000" b="1" i="1" smtClean="0">
                            <a:solidFill>
                              <a:schemeClr val="bg1"/>
                            </a:solidFill>
                            <a:latin typeface="Cambria Math" panose="02040503050406030204" pitchFamily="18" charset="0"/>
                          </a:rPr>
                          <m:t>,</m:t>
                        </m:r>
                        <m:r>
                          <a:rPr lang="en-US" sz="4000" b="1" i="1" smtClean="0">
                            <a:solidFill>
                              <a:schemeClr val="bg1"/>
                            </a:solidFill>
                            <a:latin typeface="Cambria Math" panose="02040503050406030204" pitchFamily="18" charset="0"/>
                          </a:rPr>
                          <m:t>𝒆</m:t>
                        </m:r>
                        <m:r>
                          <a:rPr lang="en-US" sz="4000" b="1" i="1" baseline="30000" smtClean="0">
                            <a:solidFill>
                              <a:schemeClr val="bg1"/>
                            </a:solidFill>
                            <a:latin typeface="Cambria Math" panose="02040503050406030204" pitchFamily="18" charset="0"/>
                          </a:rPr>
                          <m:t>−</m:t>
                        </m:r>
                      </m:sub>
                      <m:sup>
                        <m:r>
                          <a:rPr lang="en-US" sz="4000" b="1" i="1" smtClean="0">
                            <a:solidFill>
                              <a:schemeClr val="bg1"/>
                            </a:solidFill>
                            <a:latin typeface="Cambria Math" panose="02040503050406030204" pitchFamily="18" charset="0"/>
                          </a:rPr>
                          <m:t>∗</m:t>
                        </m:r>
                      </m:sup>
                    </m:sSubSup>
                  </m:oMath>
                </a14:m>
                <a:r>
                  <a:rPr lang="en-GB" sz="4000" b="1" dirty="0">
                    <a:solidFill>
                      <a:schemeClr val="bg1"/>
                    </a:solidFill>
                  </a:rPr>
                  <a:t> on luminosity &amp; </a:t>
                </a:r>
                <a:r>
                  <a:rPr lang="en-GB" sz="4000" b="1" dirty="0" err="1">
                    <a:solidFill>
                      <a:schemeClr val="bg1"/>
                    </a:solidFill>
                  </a:rPr>
                  <a:t>beamstrahlung</a:t>
                </a:r>
                <a:endParaRPr lang="en-GB" sz="4000" b="1" dirty="0">
                  <a:solidFill>
                    <a:schemeClr val="bg1"/>
                  </a:solidFill>
                </a:endParaRPr>
              </a:p>
            </p:txBody>
          </p:sp>
        </mc:Choice>
        <mc:Fallback xmlns="">
          <p:sp>
            <p:nvSpPr>
              <p:cNvPr id="7" name="Title 1">
                <a:extLst>
                  <a:ext uri="{FF2B5EF4-FFF2-40B4-BE49-F238E27FC236}">
                    <a16:creationId xmlns:a16="http://schemas.microsoft.com/office/drawing/2014/main" id="{573EE7BA-0858-B012-66C9-4917A22614E8}"/>
                  </a:ext>
                </a:extLst>
              </p:cNvPr>
              <p:cNvSpPr txBox="1">
                <a:spLocks noRot="1" noChangeAspect="1" noMove="1" noResize="1" noEditPoints="1" noAdjustHandles="1" noChangeArrowheads="1" noChangeShapeType="1" noTextEdit="1"/>
              </p:cNvSpPr>
              <p:nvPr/>
            </p:nvSpPr>
            <p:spPr>
              <a:xfrm>
                <a:off x="0" y="1"/>
                <a:ext cx="12192000" cy="886967"/>
              </a:xfrm>
              <a:prstGeom prst="rect">
                <a:avLst/>
              </a:prstGeom>
              <a:blipFill>
                <a:blip r:embed="rId2"/>
                <a:stretch>
                  <a:fillRect t="-6849" b="-13699"/>
                </a:stretch>
              </a:blipFill>
            </p:spPr>
            <p:txBody>
              <a:bodyPr/>
              <a:lstStyle/>
              <a:p>
                <a:r>
                  <a:rPr lang="en-GB">
                    <a:noFill/>
                  </a:rPr>
                  <a:t> </a:t>
                </a:r>
              </a:p>
            </p:txBody>
          </p:sp>
        </mc:Fallback>
      </mc:AlternateContent>
      <p:sp>
        <p:nvSpPr>
          <p:cNvPr id="10" name="TextBox 9">
            <a:extLst>
              <a:ext uri="{FF2B5EF4-FFF2-40B4-BE49-F238E27FC236}">
                <a16:creationId xmlns:a16="http://schemas.microsoft.com/office/drawing/2014/main" id="{4A820756-77BC-BE1A-BA8D-2F7887393B05}"/>
              </a:ext>
            </a:extLst>
          </p:cNvPr>
          <p:cNvSpPr txBox="1"/>
          <p:nvPr/>
        </p:nvSpPr>
        <p:spPr>
          <a:xfrm>
            <a:off x="10663184" y="717618"/>
            <a:ext cx="1528816" cy="523220"/>
          </a:xfrm>
          <a:prstGeom prst="rect">
            <a:avLst/>
          </a:prstGeom>
          <a:solidFill>
            <a:srgbClr val="FFFF00"/>
          </a:solidFill>
        </p:spPr>
        <p:txBody>
          <a:bodyPr wrap="none" rtlCol="0">
            <a:spAutoFit/>
          </a:bodyPr>
          <a:lstStyle/>
          <a:p>
            <a:r>
              <a:rPr lang="en-US" sz="2800" b="1" dirty="0">
                <a:solidFill>
                  <a:schemeClr val="accent5">
                    <a:lumMod val="75000"/>
                  </a:schemeClr>
                </a:solidFill>
              </a:rPr>
              <a:t>V. Gawas</a:t>
            </a:r>
            <a:endParaRPr lang="en-GB" sz="2800" b="1" dirty="0">
              <a:solidFill>
                <a:schemeClr val="accent5">
                  <a:lumMod val="75000"/>
                </a:schemeClr>
              </a:solidFill>
            </a:endParaRPr>
          </a:p>
        </p:txBody>
      </p:sp>
      <p:pic>
        <p:nvPicPr>
          <p:cNvPr id="1026" name="image_0">
            <a:extLst>
              <a:ext uri="{FF2B5EF4-FFF2-40B4-BE49-F238E27FC236}">
                <a16:creationId xmlns:a16="http://schemas.microsoft.com/office/drawing/2014/main" id="{6FA7FF3D-6BEB-4040-F6BF-A84EC1EAF8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5494" y="717619"/>
            <a:ext cx="3957128" cy="2945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a:extLst>
              <a:ext uri="{FF2B5EF4-FFF2-40B4-BE49-F238E27FC236}">
                <a16:creationId xmlns:a16="http://schemas.microsoft.com/office/drawing/2014/main" id="{85571500-207C-08B2-63A6-C475DE400B9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55123" y="717618"/>
            <a:ext cx="3964477" cy="2945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a:extLst>
              <a:ext uri="{FF2B5EF4-FFF2-40B4-BE49-F238E27FC236}">
                <a16:creationId xmlns:a16="http://schemas.microsoft.com/office/drawing/2014/main" id="{8B2BA3CC-101A-82C3-B148-215172243CBC}"/>
              </a:ext>
            </a:extLst>
          </p:cNvPr>
          <p:cNvPicPr>
            <a:picLocks noChangeAspect="1"/>
          </p:cNvPicPr>
          <p:nvPr/>
        </p:nvPicPr>
        <p:blipFill>
          <a:blip r:embed="rId5"/>
          <a:stretch>
            <a:fillRect/>
          </a:stretch>
        </p:blipFill>
        <p:spPr>
          <a:xfrm>
            <a:off x="2574818" y="3626863"/>
            <a:ext cx="4179193" cy="3106229"/>
          </a:xfrm>
          <a:prstGeom prst="rect">
            <a:avLst/>
          </a:prstGeom>
        </p:spPr>
      </p:pic>
      <p:pic>
        <p:nvPicPr>
          <p:cNvPr id="4" name="Picture 3">
            <a:extLst>
              <a:ext uri="{FF2B5EF4-FFF2-40B4-BE49-F238E27FC236}">
                <a16:creationId xmlns:a16="http://schemas.microsoft.com/office/drawing/2014/main" id="{411D73BF-864A-D5B4-BFDA-E70FD9FD016F}"/>
              </a:ext>
            </a:extLst>
          </p:cNvPr>
          <p:cNvPicPr>
            <a:picLocks noChangeAspect="1"/>
          </p:cNvPicPr>
          <p:nvPr/>
        </p:nvPicPr>
        <p:blipFill>
          <a:blip r:embed="rId6"/>
          <a:stretch>
            <a:fillRect/>
          </a:stretch>
        </p:blipFill>
        <p:spPr>
          <a:xfrm>
            <a:off x="7447006" y="3501957"/>
            <a:ext cx="4509500" cy="3356042"/>
          </a:xfrm>
          <a:prstGeom prst="rect">
            <a:avLst/>
          </a:prstGeom>
        </p:spPr>
      </p:pic>
      <p:sp>
        <p:nvSpPr>
          <p:cNvPr id="6" name="TextBox 5">
            <a:extLst>
              <a:ext uri="{FF2B5EF4-FFF2-40B4-BE49-F238E27FC236}">
                <a16:creationId xmlns:a16="http://schemas.microsoft.com/office/drawing/2014/main" id="{A4946D71-4E7D-B868-FFA5-285C002EA9BD}"/>
              </a:ext>
            </a:extLst>
          </p:cNvPr>
          <p:cNvSpPr txBox="1"/>
          <p:nvPr/>
        </p:nvSpPr>
        <p:spPr>
          <a:xfrm>
            <a:off x="530163" y="4011890"/>
            <a:ext cx="1255665" cy="400110"/>
          </a:xfrm>
          <a:prstGeom prst="rect">
            <a:avLst/>
          </a:prstGeom>
          <a:noFill/>
        </p:spPr>
        <p:txBody>
          <a:bodyPr wrap="none" rtlCol="0">
            <a:spAutoFit/>
          </a:bodyPr>
          <a:lstStyle/>
          <a:p>
            <a:r>
              <a:rPr lang="en-US" sz="2000" b="1" dirty="0"/>
              <a:t>ZH energy</a:t>
            </a:r>
            <a:endParaRPr lang="en-GB" sz="2000" b="1" dirty="0"/>
          </a:p>
        </p:txBody>
      </p:sp>
      <p:sp>
        <p:nvSpPr>
          <p:cNvPr id="8" name="TextBox 7">
            <a:extLst>
              <a:ext uri="{FF2B5EF4-FFF2-40B4-BE49-F238E27FC236}">
                <a16:creationId xmlns:a16="http://schemas.microsoft.com/office/drawing/2014/main" id="{0728D43B-63DF-0C88-D4F0-E4F6A31B2454}"/>
              </a:ext>
            </a:extLst>
          </p:cNvPr>
          <p:cNvSpPr txBox="1"/>
          <p:nvPr/>
        </p:nvSpPr>
        <p:spPr>
          <a:xfrm>
            <a:off x="3399347" y="5817215"/>
            <a:ext cx="6039622" cy="646331"/>
          </a:xfrm>
          <a:prstGeom prst="rect">
            <a:avLst/>
          </a:prstGeom>
          <a:solidFill>
            <a:schemeClr val="accent5">
              <a:lumMod val="20000"/>
              <a:lumOff val="80000"/>
            </a:schemeClr>
          </a:solidFill>
        </p:spPr>
        <p:txBody>
          <a:bodyPr wrap="square" rtlCol="0">
            <a:spAutoFit/>
          </a:bodyPr>
          <a:lstStyle/>
          <a:p>
            <a:r>
              <a:rPr lang="en-US" b="1" dirty="0"/>
              <a:t>larger beam (e-) radiates more; e</a:t>
            </a:r>
            <a:r>
              <a:rPr lang="en-US" b="1" baseline="30000" dirty="0"/>
              <a:t>+</a:t>
            </a:r>
            <a:r>
              <a:rPr lang="en-US" b="1" dirty="0"/>
              <a:t>/e</a:t>
            </a:r>
            <a:r>
              <a:rPr lang="en-US" b="1" baseline="30000" dirty="0"/>
              <a:t>-</a:t>
            </a:r>
            <a:r>
              <a:rPr lang="en-US" b="1" dirty="0"/>
              <a:t> </a:t>
            </a:r>
            <a:r>
              <a:rPr lang="en-US" b="1" dirty="0" err="1"/>
              <a:t>beamstrahlung</a:t>
            </a:r>
            <a:r>
              <a:rPr lang="en-US" b="1" dirty="0"/>
              <a:t> signals complement luminosity information </a:t>
            </a:r>
            <a:endParaRPr lang="en-GB" b="1" dirty="0"/>
          </a:p>
        </p:txBody>
      </p:sp>
    </p:spTree>
    <p:extLst>
      <p:ext uri="{BB962C8B-B14F-4D97-AF65-F5344CB8AC3E}">
        <p14:creationId xmlns:p14="http://schemas.microsoft.com/office/powerpoint/2010/main" val="13182965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0FF56E-FD4C-5E45-228F-0813A6326D71}"/>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Title 1">
                <a:extLst>
                  <a:ext uri="{FF2B5EF4-FFF2-40B4-BE49-F238E27FC236}">
                    <a16:creationId xmlns:a16="http://schemas.microsoft.com/office/drawing/2014/main" id="{21EA364A-A745-EC7D-0458-9C2C704E310E}"/>
                  </a:ext>
                </a:extLst>
              </p:cNvPr>
              <p:cNvSpPr txBox="1">
                <a:spLocks/>
              </p:cNvSpPr>
              <p:nvPr/>
            </p:nvSpPr>
            <p:spPr>
              <a:xfrm>
                <a:off x="0" y="1"/>
                <a:ext cx="12192000" cy="886967"/>
              </a:xfrm>
              <a:prstGeom prst="rect">
                <a:avLst/>
              </a:prstGeom>
              <a:solidFill>
                <a:schemeClr val="accent5">
                  <a:lumMod val="5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GB" sz="4000" b="1" i="0" u="none" strike="noStrike" kern="1200" cap="none" spc="0" normalizeH="0" baseline="0" noProof="0" dirty="0">
                    <a:ln>
                      <a:noFill/>
                    </a:ln>
                    <a:solidFill>
                      <a:prstClr val="white"/>
                    </a:solidFill>
                    <a:effectLst/>
                    <a:uLnTx/>
                    <a:uFillTx/>
                    <a:latin typeface="Calibri Light" panose="020F0302020204030204"/>
                    <a:ea typeface="+mj-ea"/>
                    <a:cs typeface="+mj-cs"/>
                  </a:rPr>
                  <a:t>effect of spurious </a:t>
                </a:r>
                <a14:m>
                  <m:oMath xmlns:m="http://schemas.openxmlformats.org/officeDocument/2006/math">
                    <m:sSubSup>
                      <m:sSubSupPr>
                        <m:ctrlPr>
                          <a:rPr kumimoji="0" lang="en-GB" sz="4000" b="1" i="1" u="none" strike="noStrike" kern="1200" cap="none" spc="0" normalizeH="0" baseline="0" noProof="0" smtClean="0">
                            <a:ln>
                              <a:noFill/>
                            </a:ln>
                            <a:solidFill>
                              <a:prstClr val="white"/>
                            </a:solidFill>
                            <a:effectLst/>
                            <a:uLnTx/>
                            <a:uFillTx/>
                            <a:latin typeface="Cambria Math" panose="02040503050406030204" pitchFamily="18" charset="0"/>
                            <a:ea typeface="+mj-ea"/>
                            <a:cs typeface="+mj-cs"/>
                          </a:rPr>
                        </m:ctrlPr>
                      </m:sSubSupPr>
                      <m:e>
                        <m:r>
                          <a:rPr kumimoji="0" lang="en-US" sz="4000" b="1" i="1" u="none" strike="noStrike" kern="1200" cap="none" spc="0" normalizeH="0" baseline="0" noProof="0" smtClean="0">
                            <a:ln>
                              <a:noFill/>
                            </a:ln>
                            <a:solidFill>
                              <a:prstClr val="white"/>
                            </a:solidFill>
                            <a:effectLst/>
                            <a:uLnTx/>
                            <a:uFillTx/>
                            <a:latin typeface="Cambria Math" panose="02040503050406030204" pitchFamily="18" charset="0"/>
                            <a:ea typeface="+mj-ea"/>
                            <a:cs typeface="+mj-cs"/>
                          </a:rPr>
                          <m:t>𝒘</m:t>
                        </m:r>
                        <m:r>
                          <a:rPr kumimoji="0" lang="en-US" sz="4000" b="1" i="1" u="none" strike="noStrike" kern="1200" cap="none" spc="0" normalizeH="0" baseline="0" noProof="0" smtClean="0">
                            <a:ln>
                              <a:noFill/>
                            </a:ln>
                            <a:solidFill>
                              <a:prstClr val="white"/>
                            </a:solidFill>
                            <a:effectLst/>
                            <a:uLnTx/>
                            <a:uFillTx/>
                            <a:latin typeface="Cambria Math" panose="02040503050406030204" pitchFamily="18" charset="0"/>
                            <a:ea typeface="+mj-ea"/>
                            <a:cs typeface="+mj-cs"/>
                          </a:rPr>
                          <m:t> </m:t>
                        </m:r>
                      </m:e>
                      <m:sub>
                        <m:r>
                          <a:rPr kumimoji="0" lang="en-US" sz="4000" b="1" i="1" u="none" strike="noStrike" kern="1200" cap="none" spc="0" normalizeH="0" baseline="0" noProof="0" smtClean="0">
                            <a:ln>
                              <a:noFill/>
                            </a:ln>
                            <a:solidFill>
                              <a:prstClr val="white"/>
                            </a:solidFill>
                            <a:effectLst/>
                            <a:uLnTx/>
                            <a:uFillTx/>
                            <a:latin typeface="Cambria Math" panose="02040503050406030204" pitchFamily="18" charset="0"/>
                            <a:ea typeface="+mj-ea"/>
                            <a:cs typeface="+mj-cs"/>
                          </a:rPr>
                          <m:t>𝒚</m:t>
                        </m:r>
                      </m:sub>
                      <m:sup>
                        <m:r>
                          <a:rPr kumimoji="0" lang="en-US" sz="4000" b="1" i="1" u="none" strike="noStrike" kern="1200" cap="none" spc="0" normalizeH="0" baseline="0" noProof="0" smtClean="0">
                            <a:ln>
                              <a:noFill/>
                            </a:ln>
                            <a:solidFill>
                              <a:prstClr val="white"/>
                            </a:solidFill>
                            <a:effectLst/>
                            <a:uLnTx/>
                            <a:uFillTx/>
                            <a:latin typeface="Cambria Math" panose="02040503050406030204" pitchFamily="18" charset="0"/>
                            <a:ea typeface="+mj-ea"/>
                            <a:cs typeface="+mj-cs"/>
                          </a:rPr>
                          <m:t>∗</m:t>
                        </m:r>
                      </m:sup>
                    </m:sSubSup>
                  </m:oMath>
                </a14:m>
                <a:r>
                  <a:rPr kumimoji="0" lang="en-GB" sz="4000" b="1" i="0" u="none" strike="noStrike" kern="1200" cap="none" spc="0" normalizeH="0" baseline="0" noProof="0" dirty="0">
                    <a:ln>
                      <a:noFill/>
                    </a:ln>
                    <a:solidFill>
                      <a:prstClr val="white"/>
                    </a:solidFill>
                    <a:effectLst/>
                    <a:uLnTx/>
                    <a:uFillTx/>
                    <a:latin typeface="Calibri Light" panose="020F0302020204030204"/>
                    <a:ea typeface="+mj-ea"/>
                    <a:cs typeface="+mj-cs"/>
                  </a:rPr>
                  <a:t> on luminosity &amp; </a:t>
                </a:r>
                <a:r>
                  <a:rPr kumimoji="0" lang="en-GB" sz="4000" b="1" i="0" u="none" strike="noStrike" kern="1200" cap="none" spc="0" normalizeH="0" baseline="0" noProof="0" dirty="0" err="1">
                    <a:ln>
                      <a:noFill/>
                    </a:ln>
                    <a:solidFill>
                      <a:prstClr val="white"/>
                    </a:solidFill>
                    <a:effectLst/>
                    <a:uLnTx/>
                    <a:uFillTx/>
                    <a:latin typeface="Calibri Light" panose="020F0302020204030204"/>
                    <a:ea typeface="+mj-ea"/>
                    <a:cs typeface="+mj-cs"/>
                  </a:rPr>
                  <a:t>beamstrahlung</a:t>
                </a:r>
                <a:endParaRPr kumimoji="0" lang="en-GB" sz="4000" b="1" i="0" u="none" strike="noStrike" kern="1200" cap="none" spc="0" normalizeH="0" baseline="0" noProof="0" dirty="0">
                  <a:ln>
                    <a:noFill/>
                  </a:ln>
                  <a:solidFill>
                    <a:prstClr val="white"/>
                  </a:solidFill>
                  <a:effectLst/>
                  <a:uLnTx/>
                  <a:uFillTx/>
                  <a:latin typeface="Calibri Light" panose="020F0302020204030204"/>
                  <a:ea typeface="+mj-ea"/>
                  <a:cs typeface="+mj-cs"/>
                </a:endParaRPr>
              </a:p>
            </p:txBody>
          </p:sp>
        </mc:Choice>
        <mc:Fallback xmlns="">
          <p:sp>
            <p:nvSpPr>
              <p:cNvPr id="7" name="Title 1">
                <a:extLst>
                  <a:ext uri="{FF2B5EF4-FFF2-40B4-BE49-F238E27FC236}">
                    <a16:creationId xmlns:a16="http://schemas.microsoft.com/office/drawing/2014/main" id="{21EA364A-A745-EC7D-0458-9C2C704E310E}"/>
                  </a:ext>
                </a:extLst>
              </p:cNvPr>
              <p:cNvSpPr txBox="1">
                <a:spLocks noRot="1" noChangeAspect="1" noMove="1" noResize="1" noEditPoints="1" noAdjustHandles="1" noChangeArrowheads="1" noChangeShapeType="1" noTextEdit="1"/>
              </p:cNvSpPr>
              <p:nvPr/>
            </p:nvSpPr>
            <p:spPr>
              <a:xfrm>
                <a:off x="0" y="1"/>
                <a:ext cx="12192000" cy="886967"/>
              </a:xfrm>
              <a:prstGeom prst="rect">
                <a:avLst/>
              </a:prstGeom>
              <a:blipFill>
                <a:blip r:embed="rId2"/>
                <a:stretch>
                  <a:fillRect t="-6849" b="-13699"/>
                </a:stretch>
              </a:blipFill>
            </p:spPr>
            <p:txBody>
              <a:bodyPr/>
              <a:lstStyle/>
              <a:p>
                <a:r>
                  <a:rPr lang="en-GB">
                    <a:noFill/>
                  </a:rPr>
                  <a:t> </a:t>
                </a:r>
              </a:p>
            </p:txBody>
          </p:sp>
        </mc:Fallback>
      </mc:AlternateContent>
      <p:sp>
        <p:nvSpPr>
          <p:cNvPr id="10" name="TextBox 9">
            <a:extLst>
              <a:ext uri="{FF2B5EF4-FFF2-40B4-BE49-F238E27FC236}">
                <a16:creationId xmlns:a16="http://schemas.microsoft.com/office/drawing/2014/main" id="{4E57B969-BB57-359E-7380-5F8793B02D49}"/>
              </a:ext>
            </a:extLst>
          </p:cNvPr>
          <p:cNvSpPr txBox="1"/>
          <p:nvPr/>
        </p:nvSpPr>
        <p:spPr>
          <a:xfrm>
            <a:off x="10663184" y="717618"/>
            <a:ext cx="1528816" cy="523220"/>
          </a:xfrm>
          <a:prstGeom prst="rect">
            <a:avLst/>
          </a:prstGeom>
          <a:solidFill>
            <a:srgbClr val="FFFF00"/>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V. Gawas</a:t>
            </a:r>
            <a:endParaRPr kumimoji="0" lang="en-GB" sz="2800" b="1"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F2A7A977-0E67-EF36-4BFE-13E337462590}"/>
              </a:ext>
            </a:extLst>
          </p:cNvPr>
          <p:cNvSpPr txBox="1"/>
          <p:nvPr/>
        </p:nvSpPr>
        <p:spPr>
          <a:xfrm>
            <a:off x="530163" y="4011890"/>
            <a:ext cx="1255665"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ZH energy</a:t>
            </a:r>
            <a:endPar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2050" name="image_0">
            <a:extLst>
              <a:ext uri="{FF2B5EF4-FFF2-40B4-BE49-F238E27FC236}">
                <a16:creationId xmlns:a16="http://schemas.microsoft.com/office/drawing/2014/main" id="{A10D156F-629C-C4C9-66EA-63479DC2DB7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0664" y="717618"/>
            <a:ext cx="3968885" cy="2954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53D30BF3-FA80-6DBA-08D6-B7E8B64B11CC}"/>
              </a:ext>
            </a:extLst>
          </p:cNvPr>
          <p:cNvPicPr>
            <a:picLocks noChangeAspect="1"/>
          </p:cNvPicPr>
          <p:nvPr/>
        </p:nvPicPr>
        <p:blipFill>
          <a:blip r:embed="rId4"/>
          <a:stretch>
            <a:fillRect/>
          </a:stretch>
        </p:blipFill>
        <p:spPr>
          <a:xfrm>
            <a:off x="6235471" y="717618"/>
            <a:ext cx="3968885" cy="2949916"/>
          </a:xfrm>
          <a:prstGeom prst="rect">
            <a:avLst/>
          </a:prstGeom>
        </p:spPr>
      </p:pic>
      <p:pic>
        <p:nvPicPr>
          <p:cNvPr id="8" name="Picture 7">
            <a:extLst>
              <a:ext uri="{FF2B5EF4-FFF2-40B4-BE49-F238E27FC236}">
                <a16:creationId xmlns:a16="http://schemas.microsoft.com/office/drawing/2014/main" id="{95348E8E-3D43-1B14-E631-9085A11E9A03}"/>
              </a:ext>
            </a:extLst>
          </p:cNvPr>
          <p:cNvPicPr>
            <a:picLocks noChangeAspect="1"/>
          </p:cNvPicPr>
          <p:nvPr/>
        </p:nvPicPr>
        <p:blipFill>
          <a:blip r:embed="rId5"/>
          <a:stretch>
            <a:fillRect/>
          </a:stretch>
        </p:blipFill>
        <p:spPr>
          <a:xfrm>
            <a:off x="7490379" y="3665388"/>
            <a:ext cx="4289899" cy="3192611"/>
          </a:xfrm>
          <a:prstGeom prst="rect">
            <a:avLst/>
          </a:prstGeom>
        </p:spPr>
      </p:pic>
      <p:pic>
        <p:nvPicPr>
          <p:cNvPr id="9" name="Picture 8">
            <a:extLst>
              <a:ext uri="{FF2B5EF4-FFF2-40B4-BE49-F238E27FC236}">
                <a16:creationId xmlns:a16="http://schemas.microsoft.com/office/drawing/2014/main" id="{892D4E96-01C2-7A76-FB42-868638778FDF}"/>
              </a:ext>
            </a:extLst>
          </p:cNvPr>
          <p:cNvPicPr>
            <a:picLocks noChangeAspect="1"/>
          </p:cNvPicPr>
          <p:nvPr/>
        </p:nvPicPr>
        <p:blipFill>
          <a:blip r:embed="rId6"/>
          <a:stretch>
            <a:fillRect/>
          </a:stretch>
        </p:blipFill>
        <p:spPr>
          <a:xfrm>
            <a:off x="2164381" y="3596186"/>
            <a:ext cx="4295414" cy="3192612"/>
          </a:xfrm>
          <a:prstGeom prst="rect">
            <a:avLst/>
          </a:prstGeom>
        </p:spPr>
      </p:pic>
      <p:sp>
        <p:nvSpPr>
          <p:cNvPr id="11" name="TextBox 10">
            <a:extLst>
              <a:ext uri="{FF2B5EF4-FFF2-40B4-BE49-F238E27FC236}">
                <a16:creationId xmlns:a16="http://schemas.microsoft.com/office/drawing/2014/main" id="{EF9AD800-12D9-B586-033A-EF2E8A8398A6}"/>
              </a:ext>
            </a:extLst>
          </p:cNvPr>
          <p:cNvSpPr txBox="1"/>
          <p:nvPr/>
        </p:nvSpPr>
        <p:spPr>
          <a:xfrm>
            <a:off x="3517334" y="3888779"/>
            <a:ext cx="6039622" cy="646331"/>
          </a:xfrm>
          <a:prstGeom prst="rect">
            <a:avLst/>
          </a:prstGeom>
          <a:solidFill>
            <a:schemeClr val="accent5">
              <a:lumMod val="20000"/>
              <a:lumOff val="80000"/>
            </a:schemeClr>
          </a:solidFill>
        </p:spPr>
        <p:txBody>
          <a:bodyPr wrap="square" rtlCol="0">
            <a:spAutoFit/>
          </a:bodyPr>
          <a:lstStyle/>
          <a:p>
            <a:r>
              <a:rPr lang="en-US" b="1" dirty="0"/>
              <a:t>if both waists are shifted in opposite direction, luminosity decreases, but </a:t>
            </a:r>
            <a:r>
              <a:rPr lang="en-US" b="1" dirty="0" err="1"/>
              <a:t>beamstrahlung</a:t>
            </a:r>
            <a:r>
              <a:rPr lang="en-US" b="1" dirty="0"/>
              <a:t> signal remains symmetric</a:t>
            </a:r>
            <a:endParaRPr lang="en-GB" b="1" dirty="0"/>
          </a:p>
        </p:txBody>
      </p:sp>
    </p:spTree>
    <p:extLst>
      <p:ext uri="{BB962C8B-B14F-4D97-AF65-F5344CB8AC3E}">
        <p14:creationId xmlns:p14="http://schemas.microsoft.com/office/powerpoint/2010/main" val="40931863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B50F185-530A-E293-0726-0E68C92443F1}"/>
              </a:ext>
            </a:extLst>
          </p:cNvPr>
          <p:cNvSpPr txBox="1"/>
          <p:nvPr/>
        </p:nvSpPr>
        <p:spPr>
          <a:xfrm>
            <a:off x="195391" y="5116120"/>
            <a:ext cx="11971390" cy="1384995"/>
          </a:xfrm>
          <a:prstGeom prst="rect">
            <a:avLst/>
          </a:prstGeom>
          <a:noFill/>
        </p:spPr>
        <p:txBody>
          <a:bodyPr wrap="square">
            <a:spAutoFit/>
          </a:bodyPr>
          <a:lstStyle/>
          <a:p>
            <a:r>
              <a:rPr lang="en-GB" sz="2800" dirty="0"/>
              <a:t>Training Gaussian process-based model to predict the residual waist-shift (or dispersion or coupling) at the IP, based on the  simulated or observed luminosity and </a:t>
            </a:r>
            <a:r>
              <a:rPr lang="en-GB" sz="2800" dirty="0" err="1"/>
              <a:t>beamstrahlung</a:t>
            </a:r>
            <a:r>
              <a:rPr lang="en-GB" sz="2800" dirty="0"/>
              <a:t> power signals  </a:t>
            </a:r>
            <a:r>
              <a:rPr lang="en-GB" sz="2400" dirty="0"/>
              <a:t>(plus hits of secondaries in the vertex detector?)</a:t>
            </a:r>
            <a:endParaRPr lang="en-GB" sz="2800" dirty="0"/>
          </a:p>
        </p:txBody>
      </p:sp>
      <p:sp>
        <p:nvSpPr>
          <p:cNvPr id="4" name="Title 1">
            <a:extLst>
              <a:ext uri="{FF2B5EF4-FFF2-40B4-BE49-F238E27FC236}">
                <a16:creationId xmlns:a16="http://schemas.microsoft.com/office/drawing/2014/main" id="{AAF66C5E-7310-1B64-5E9B-34E72D8CC24B}"/>
              </a:ext>
            </a:extLst>
          </p:cNvPr>
          <p:cNvSpPr txBox="1">
            <a:spLocks/>
          </p:cNvSpPr>
          <p:nvPr/>
        </p:nvSpPr>
        <p:spPr>
          <a:xfrm>
            <a:off x="0" y="1"/>
            <a:ext cx="12192000" cy="886967"/>
          </a:xfrm>
          <a:prstGeom prst="rect">
            <a:avLst/>
          </a:prstGeom>
          <a:solidFill>
            <a:schemeClr val="accent5">
              <a:lumMod val="5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000" b="1" dirty="0">
                <a:solidFill>
                  <a:schemeClr val="bg1"/>
                </a:solidFill>
              </a:rPr>
              <a:t>towards luminosity optimisation using Gaussian Process</a:t>
            </a:r>
          </a:p>
        </p:txBody>
      </p:sp>
      <p:pic>
        <p:nvPicPr>
          <p:cNvPr id="7" name="Picture 6" descr="A graph of a function&#10;&#10;AI-generated content may be incorrect.">
            <a:extLst>
              <a:ext uri="{FF2B5EF4-FFF2-40B4-BE49-F238E27FC236}">
                <a16:creationId xmlns:a16="http://schemas.microsoft.com/office/drawing/2014/main" id="{EC780084-45D1-E77A-1A3C-28370A1542E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78" y="1448225"/>
            <a:ext cx="4087093" cy="3529542"/>
          </a:xfrm>
          <a:prstGeom prst="rect">
            <a:avLst/>
          </a:prstGeom>
        </p:spPr>
      </p:pic>
      <p:pic>
        <p:nvPicPr>
          <p:cNvPr id="9" name="Picture 8" descr="A graph of a function&#10;&#10;AI-generated content may be incorrect.">
            <a:extLst>
              <a:ext uri="{FF2B5EF4-FFF2-40B4-BE49-F238E27FC236}">
                <a16:creationId xmlns:a16="http://schemas.microsoft.com/office/drawing/2014/main" id="{577C3A49-33F4-A4A4-2BA2-91189AB33BB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9799" y="1434937"/>
            <a:ext cx="3984031" cy="3529542"/>
          </a:xfrm>
          <a:prstGeom prst="rect">
            <a:avLst/>
          </a:prstGeom>
        </p:spPr>
      </p:pic>
      <p:pic>
        <p:nvPicPr>
          <p:cNvPr id="11" name="Picture 10" descr="A graph of a function&#10;&#10;AI-generated content may be incorrect.">
            <a:extLst>
              <a:ext uri="{FF2B5EF4-FFF2-40B4-BE49-F238E27FC236}">
                <a16:creationId xmlns:a16="http://schemas.microsoft.com/office/drawing/2014/main" id="{E0F343B0-7335-31A8-7552-0E189499B38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53830" y="1365761"/>
            <a:ext cx="3942779" cy="3529541"/>
          </a:xfrm>
          <a:prstGeom prst="rect">
            <a:avLst/>
          </a:prstGeom>
        </p:spPr>
      </p:pic>
      <p:sp>
        <p:nvSpPr>
          <p:cNvPr id="5" name="TextBox 4">
            <a:extLst>
              <a:ext uri="{FF2B5EF4-FFF2-40B4-BE49-F238E27FC236}">
                <a16:creationId xmlns:a16="http://schemas.microsoft.com/office/drawing/2014/main" id="{AE4E395B-07CE-2ABC-828F-97C223947D67}"/>
              </a:ext>
            </a:extLst>
          </p:cNvPr>
          <p:cNvSpPr txBox="1"/>
          <p:nvPr/>
        </p:nvSpPr>
        <p:spPr>
          <a:xfrm>
            <a:off x="10663184" y="717618"/>
            <a:ext cx="1528816" cy="523220"/>
          </a:xfrm>
          <a:prstGeom prst="rect">
            <a:avLst/>
          </a:prstGeom>
          <a:solidFill>
            <a:srgbClr val="FFFF00"/>
          </a:solidFill>
        </p:spPr>
        <p:txBody>
          <a:bodyPr wrap="none" rtlCol="0">
            <a:spAutoFit/>
          </a:bodyPr>
          <a:lstStyle/>
          <a:p>
            <a:r>
              <a:rPr lang="en-US" sz="2800" b="1" dirty="0">
                <a:solidFill>
                  <a:schemeClr val="accent5">
                    <a:lumMod val="75000"/>
                  </a:schemeClr>
                </a:solidFill>
              </a:rPr>
              <a:t>V. Gawas</a:t>
            </a:r>
            <a:endParaRPr lang="en-GB" sz="2800" b="1" dirty="0">
              <a:solidFill>
                <a:schemeClr val="accent5">
                  <a:lumMod val="75000"/>
                </a:schemeClr>
              </a:solidFill>
            </a:endParaRPr>
          </a:p>
        </p:txBody>
      </p:sp>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670554FA-195F-707C-6894-936E0FCD5D49}"/>
                  </a:ext>
                </a:extLst>
              </p:cNvPr>
              <p:cNvSpPr txBox="1"/>
              <p:nvPr/>
            </p:nvSpPr>
            <p:spPr>
              <a:xfrm>
                <a:off x="195391" y="909763"/>
                <a:ext cx="1226618"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m:rPr>
                        <m:nor/>
                      </m:rPr>
                      <a:rPr kumimoji="0" lang="en-US" sz="2000" b="1" i="0" u="none" strike="noStrike" kern="1200" cap="none" spc="0" normalizeH="0" baseline="0" noProof="0" dirty="0" smtClean="0">
                        <a:ln>
                          <a:noFill/>
                        </a:ln>
                        <a:solidFill>
                          <a:prstClr val="black"/>
                        </a:solidFill>
                        <a:effectLst/>
                        <a:uLnTx/>
                        <a:uFillTx/>
                        <a:latin typeface="Cambria Math" panose="02040503050406030204" pitchFamily="18" charset="0"/>
                        <a:ea typeface="+mn-ea"/>
                        <a:cs typeface="+mn-cs"/>
                      </a:rPr>
                      <m:t>t</m:t>
                    </m:r>
                    <m:acc>
                      <m:accPr>
                        <m:chr m:val="̅"/>
                        <m:ctrlPr>
                          <a:rPr kumimoji="0" lang="en-US" sz="2000" b="1" i="1" u="none" strike="noStrike" kern="1200" cap="none" spc="0" normalizeH="0" baseline="0" noProof="0" dirty="0" smtClean="0">
                            <a:ln>
                              <a:noFill/>
                            </a:ln>
                            <a:solidFill>
                              <a:prstClr val="black"/>
                            </a:solidFill>
                            <a:effectLst/>
                            <a:uLnTx/>
                            <a:uFillTx/>
                            <a:latin typeface="Cambria Math" panose="02040503050406030204" pitchFamily="18" charset="0"/>
                            <a:ea typeface="+mn-ea"/>
                            <a:cs typeface="+mn-cs"/>
                          </a:rPr>
                        </m:ctrlPr>
                      </m:accPr>
                      <m:e>
                        <m:r>
                          <m:rPr>
                            <m:nor/>
                          </m:rPr>
                          <a:rPr kumimoji="0" lang="en-US" sz="2000" b="1" i="0" u="none" strike="noStrike" kern="1200" cap="none" spc="0" normalizeH="0" baseline="0" noProof="0" dirty="0" smtClean="0">
                            <a:ln>
                              <a:noFill/>
                            </a:ln>
                            <a:solidFill>
                              <a:prstClr val="black"/>
                            </a:solidFill>
                            <a:effectLst/>
                            <a:uLnTx/>
                            <a:uFillTx/>
                            <a:latin typeface="Cambria Math" panose="02040503050406030204" pitchFamily="18" charset="0"/>
                            <a:ea typeface="+mn-ea"/>
                            <a:cs typeface="+mn-cs"/>
                          </a:rPr>
                          <m:t>t</m:t>
                        </m:r>
                      </m:e>
                    </m:acc>
                  </m:oMath>
                </a14:m>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2000" u="none" strike="noStrike" kern="1200" cap="none" spc="0" normalizeH="0" baseline="0" noProof="0" dirty="0">
                    <a:ln>
                      <a:noFill/>
                    </a:ln>
                    <a:solidFill>
                      <a:prstClr val="black"/>
                    </a:solidFill>
                    <a:effectLst/>
                    <a:uLnTx/>
                    <a:uFillTx/>
                    <a:ea typeface="+mn-ea"/>
                    <a:cs typeface="+mn-cs"/>
                  </a:rPr>
                  <a:t>energy</a:t>
                </a:r>
                <a:endParaRPr kumimoji="0" lang="en-GB" sz="2000" u="none" strike="noStrike" kern="1200" cap="none" spc="0" normalizeH="0" baseline="0" noProof="0" dirty="0">
                  <a:ln>
                    <a:noFill/>
                  </a:ln>
                  <a:solidFill>
                    <a:prstClr val="black"/>
                  </a:solidFill>
                  <a:effectLst/>
                  <a:uLnTx/>
                  <a:uFillTx/>
                  <a:ea typeface="+mn-ea"/>
                  <a:cs typeface="+mn-cs"/>
                </a:endParaRPr>
              </a:p>
            </p:txBody>
          </p:sp>
        </mc:Choice>
        <mc:Fallback>
          <p:sp>
            <p:nvSpPr>
              <p:cNvPr id="12" name="TextBox 11">
                <a:extLst>
                  <a:ext uri="{FF2B5EF4-FFF2-40B4-BE49-F238E27FC236}">
                    <a16:creationId xmlns:a16="http://schemas.microsoft.com/office/drawing/2014/main" id="{670554FA-195F-707C-6894-936E0FCD5D49}"/>
                  </a:ext>
                </a:extLst>
              </p:cNvPr>
              <p:cNvSpPr txBox="1">
                <a:spLocks noRot="1" noChangeAspect="1" noMove="1" noResize="1" noEditPoints="1" noAdjustHandles="1" noChangeArrowheads="1" noChangeShapeType="1" noTextEdit="1"/>
              </p:cNvSpPr>
              <p:nvPr/>
            </p:nvSpPr>
            <p:spPr>
              <a:xfrm>
                <a:off x="195391" y="909763"/>
                <a:ext cx="1226618" cy="400110"/>
              </a:xfrm>
              <a:prstGeom prst="rect">
                <a:avLst/>
              </a:prstGeom>
              <a:blipFill>
                <a:blip r:embed="rId5"/>
                <a:stretch>
                  <a:fillRect t="-7576" b="-25758"/>
                </a:stretch>
              </a:blipFill>
            </p:spPr>
            <p:txBody>
              <a:bodyPr/>
              <a:lstStyle/>
              <a:p>
                <a:r>
                  <a:rPr lang="en-GB">
                    <a:noFill/>
                  </a:rPr>
                  <a:t> </a:t>
                </a:r>
              </a:p>
            </p:txBody>
          </p:sp>
        </mc:Fallback>
      </mc:AlternateContent>
    </p:spTree>
    <p:extLst>
      <p:ext uri="{BB962C8B-B14F-4D97-AF65-F5344CB8AC3E}">
        <p14:creationId xmlns:p14="http://schemas.microsoft.com/office/powerpoint/2010/main" val="32740745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14B8C-6D4A-F22A-7518-45C6DBE21E85}"/>
              </a:ext>
            </a:extLst>
          </p:cNvPr>
          <p:cNvSpPr txBox="1">
            <a:spLocks/>
          </p:cNvSpPr>
          <p:nvPr/>
        </p:nvSpPr>
        <p:spPr>
          <a:xfrm>
            <a:off x="0" y="0"/>
            <a:ext cx="12192000" cy="886967"/>
          </a:xfrm>
          <a:prstGeom prst="rect">
            <a:avLst/>
          </a:prstGeom>
          <a:solidFill>
            <a:schemeClr val="accent5">
              <a:lumMod val="5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bg1"/>
                </a:solidFill>
              </a:rPr>
              <a:t>Outlook – Possible Future Topics</a:t>
            </a:r>
            <a:endParaRPr lang="en-GB" b="1" dirty="0">
              <a:solidFill>
                <a:schemeClr val="bg1"/>
              </a:solidFill>
            </a:endParaRPr>
          </a:p>
        </p:txBody>
      </p:sp>
      <p:sp>
        <p:nvSpPr>
          <p:cNvPr id="4" name="TextBox 3">
            <a:extLst>
              <a:ext uri="{FF2B5EF4-FFF2-40B4-BE49-F238E27FC236}">
                <a16:creationId xmlns:a16="http://schemas.microsoft.com/office/drawing/2014/main" id="{AB6AD6AF-1AAA-76D1-2411-3410272F6352}"/>
              </a:ext>
            </a:extLst>
          </p:cNvPr>
          <p:cNvSpPr txBox="1"/>
          <p:nvPr/>
        </p:nvSpPr>
        <p:spPr>
          <a:xfrm>
            <a:off x="107004" y="248930"/>
            <a:ext cx="12084996" cy="6740307"/>
          </a:xfrm>
          <a:prstGeom prst="rect">
            <a:avLst/>
          </a:prstGeom>
          <a:noFill/>
        </p:spPr>
        <p:txBody>
          <a:bodyPr wrap="square">
            <a:spAutoFit/>
          </a:bodyPr>
          <a:lstStyle/>
          <a:p>
            <a:r>
              <a:rPr lang="en-GB" sz="2400" kern="100" dirty="0">
                <a:effectLst/>
                <a:latin typeface="Calibri" panose="020F0502020204030204" pitchFamily="34" charset="0"/>
                <a:ea typeface="Calibri" panose="020F0502020204030204" pitchFamily="34" charset="0"/>
                <a:cs typeface="Times New Roman" panose="02020603050405020304" pitchFamily="18" charset="0"/>
              </a:rPr>
              <a:t> </a:t>
            </a:r>
          </a:p>
          <a:p>
            <a:endParaRPr lang="en-GB" sz="2400" kern="100" dirty="0">
              <a:latin typeface="Calibri" panose="020F0502020204030204" pitchFamily="34" charset="0"/>
              <a:ea typeface="Calibri" panose="020F0502020204030204" pitchFamily="34" charset="0"/>
              <a:cs typeface="Times New Roman" panose="02020603050405020304" pitchFamily="18" charset="0"/>
            </a:endParaRPr>
          </a:p>
          <a:p>
            <a:pPr marL="285750" indent="-285750">
              <a:buFontTx/>
              <a:buChar char="-"/>
            </a:pPr>
            <a:r>
              <a:rPr lang="en-GB" sz="2400" kern="100" dirty="0">
                <a:latin typeface="Calibri" panose="020F0502020204030204" pitchFamily="34" charset="0"/>
                <a:ea typeface="Calibri" panose="020F0502020204030204" pitchFamily="34" charset="0"/>
                <a:cs typeface="Times New Roman" panose="02020603050405020304" pitchFamily="18" charset="0"/>
              </a:rPr>
              <a:t>weak-strong beam-beam simulations with </a:t>
            </a:r>
            <a:r>
              <a:rPr lang="en-GB" sz="2400" b="1" kern="100" dirty="0">
                <a:latin typeface="Calibri" panose="020F0502020204030204" pitchFamily="34" charset="0"/>
                <a:ea typeface="Calibri" panose="020F0502020204030204" pitchFamily="34" charset="0"/>
                <a:cs typeface="Times New Roman" panose="02020603050405020304" pitchFamily="18" charset="0"/>
              </a:rPr>
              <a:t>crab-waisted strong beam </a:t>
            </a:r>
            <a:r>
              <a:rPr lang="en-GB" sz="2400" kern="100" dirty="0">
                <a:latin typeface="Calibri" panose="020F0502020204030204" pitchFamily="34" charset="0"/>
                <a:ea typeface="Calibri" panose="020F0502020204030204" pitchFamily="34" charset="0"/>
                <a:cs typeface="Times New Roman" panose="02020603050405020304" pitchFamily="18" charset="0"/>
              </a:rPr>
              <a:t>(?)</a:t>
            </a:r>
          </a:p>
          <a:p>
            <a:pPr marL="285750" indent="-285750">
              <a:buFontTx/>
              <a:buChar char="-"/>
            </a:pPr>
            <a:r>
              <a:rPr lang="en-GB" sz="2400" kern="100" dirty="0">
                <a:latin typeface="Calibri" panose="020F0502020204030204" pitchFamily="34" charset="0"/>
                <a:ea typeface="Calibri" panose="020F0502020204030204" pitchFamily="34" charset="0"/>
                <a:cs typeface="Times New Roman" panose="02020603050405020304" pitchFamily="18" charset="0"/>
              </a:rPr>
              <a:t>repeat tuning simulations for </a:t>
            </a:r>
            <a:r>
              <a:rPr lang="en-GB" sz="2400" b="1" kern="100" dirty="0">
                <a:latin typeface="Calibri" panose="020F0502020204030204" pitchFamily="34" charset="0"/>
                <a:ea typeface="Calibri" panose="020F0502020204030204" pitchFamily="34" charset="0"/>
                <a:cs typeface="Times New Roman" panose="02020603050405020304" pitchFamily="18" charset="0"/>
              </a:rPr>
              <a:t>other optics versions</a:t>
            </a:r>
          </a:p>
          <a:p>
            <a:pPr marL="285750" indent="-285750">
              <a:buFontTx/>
              <a:buChar char="-"/>
            </a:pPr>
            <a:r>
              <a:rPr lang="en-GB" sz="2400" b="1" kern="100" dirty="0">
                <a:latin typeface="Calibri" panose="020F0502020204030204" pitchFamily="34" charset="0"/>
                <a:ea typeface="Calibri" panose="020F0502020204030204" pitchFamily="34" charset="0"/>
                <a:cs typeface="Times New Roman" panose="02020603050405020304" pitchFamily="18" charset="0"/>
              </a:rPr>
              <a:t>additional IP tuning knobs</a:t>
            </a:r>
            <a:r>
              <a:rPr lang="en-GB" sz="2400" kern="100" dirty="0">
                <a:latin typeface="Calibri" panose="020F0502020204030204" pitchFamily="34" charset="0"/>
                <a:ea typeface="Calibri" panose="020F0502020204030204" pitchFamily="34" charset="0"/>
                <a:cs typeface="Times New Roman" panose="02020603050405020304" pitchFamily="18" charset="0"/>
              </a:rPr>
              <a:t>: horizontal dispersion, chromatic coupling,…  ?</a:t>
            </a:r>
          </a:p>
          <a:p>
            <a:pPr marL="285750" indent="-285750">
              <a:buFontTx/>
              <a:buChar char="-"/>
            </a:pPr>
            <a:r>
              <a:rPr lang="en-GB" sz="2400" i="1" kern="100" dirty="0">
                <a:latin typeface="Calibri" panose="020F0502020204030204" pitchFamily="34" charset="0"/>
                <a:ea typeface="Calibri" panose="020F0502020204030204" pitchFamily="34" charset="0"/>
                <a:cs typeface="Times New Roman" panose="02020603050405020304" pitchFamily="18" charset="0"/>
              </a:rPr>
              <a:t>simultaneous applications of two (or more) knobs</a:t>
            </a:r>
            <a:r>
              <a:rPr lang="en-GB" sz="2400" kern="100" dirty="0">
                <a:latin typeface="Calibri" panose="020F0502020204030204" pitchFamily="34" charset="0"/>
                <a:ea typeface="Calibri" panose="020F0502020204030204" pitchFamily="34" charset="0"/>
                <a:cs typeface="Times New Roman" panose="02020603050405020304" pitchFamily="18" charset="0"/>
              </a:rPr>
              <a:t>: impact on useful knob range ?</a:t>
            </a:r>
          </a:p>
          <a:p>
            <a:pPr marL="285750" indent="-285750">
              <a:buFontTx/>
              <a:buChar char="-"/>
            </a:pPr>
            <a:r>
              <a:rPr lang="en-GB" sz="2400" b="1" kern="100" dirty="0">
                <a:latin typeface="Calibri" panose="020F0502020204030204" pitchFamily="34" charset="0"/>
                <a:ea typeface="Calibri" panose="020F0502020204030204" pitchFamily="34" charset="0"/>
                <a:cs typeface="Times New Roman" panose="02020603050405020304" pitchFamily="18" charset="0"/>
              </a:rPr>
              <a:t>applications of IP tuning knobs to study effect on steady-state </a:t>
            </a:r>
            <a:r>
              <a:rPr lang="en-GB" sz="2400" kern="100" dirty="0">
                <a:latin typeface="Calibri" panose="020F0502020204030204" pitchFamily="34" charset="0"/>
                <a:ea typeface="Calibri" panose="020F0502020204030204" pitchFamily="34" charset="0"/>
                <a:cs typeface="Times New Roman" panose="02020603050405020304" pitchFamily="18" charset="0"/>
              </a:rPr>
              <a:t>beam-beam/luminosity-related signals for perfect machine </a:t>
            </a:r>
          </a:p>
          <a:p>
            <a:pPr marL="285750" indent="-285750">
              <a:buFontTx/>
              <a:buChar char="-"/>
            </a:pPr>
            <a:r>
              <a:rPr lang="en-GB" sz="2400" b="1" kern="100" dirty="0">
                <a:latin typeface="Calibri" panose="020F0502020204030204" pitchFamily="34" charset="0"/>
                <a:ea typeface="Calibri" panose="020F0502020204030204" pitchFamily="34" charset="0"/>
                <a:cs typeface="Times New Roman" panose="02020603050405020304" pitchFamily="18" charset="0"/>
              </a:rPr>
              <a:t>application of IP tuning knobs to optimise luminosity </a:t>
            </a:r>
            <a:r>
              <a:rPr lang="en-GB" sz="2400" kern="100" dirty="0">
                <a:latin typeface="Calibri" panose="020F0502020204030204" pitchFamily="34" charset="0"/>
                <a:ea typeface="Calibri" panose="020F0502020204030204" pitchFamily="34" charset="0"/>
                <a:cs typeface="Times New Roman" panose="02020603050405020304" pitchFamily="18" charset="0"/>
              </a:rPr>
              <a:t>in a machine with errors</a:t>
            </a:r>
          </a:p>
          <a:p>
            <a:endParaRPr lang="en-GB" sz="2400" kern="100" dirty="0">
              <a:latin typeface="Calibri" panose="020F0502020204030204" pitchFamily="34" charset="0"/>
              <a:ea typeface="Calibri" panose="020F0502020204030204" pitchFamily="34" charset="0"/>
              <a:cs typeface="Times New Roman" panose="02020603050405020304" pitchFamily="18" charset="0"/>
            </a:endParaRPr>
          </a:p>
          <a:p>
            <a:r>
              <a:rPr lang="en-GB" sz="2400" kern="100" dirty="0">
                <a:latin typeface="Calibri" panose="020F0502020204030204" pitchFamily="34" charset="0"/>
                <a:ea typeface="Calibri" panose="020F0502020204030204" pitchFamily="34" charset="0"/>
                <a:cs typeface="Times New Roman" panose="02020603050405020304" pitchFamily="18" charset="0"/>
              </a:rPr>
              <a:t>general tuning aspects:</a:t>
            </a:r>
          </a:p>
          <a:p>
            <a:pPr marL="285750" indent="-285750">
              <a:buFontTx/>
              <a:buChar char="-"/>
            </a:pPr>
            <a:r>
              <a:rPr lang="en-GB" sz="2400" kern="100" dirty="0">
                <a:latin typeface="Calibri" panose="020F0502020204030204" pitchFamily="34" charset="0"/>
                <a:ea typeface="Calibri" panose="020F0502020204030204" pitchFamily="34" charset="0"/>
                <a:cs typeface="Times New Roman" panose="02020603050405020304" pitchFamily="18" charset="0"/>
              </a:rPr>
              <a:t>include </a:t>
            </a:r>
            <a:r>
              <a:rPr lang="en-GB" sz="2400" b="1" kern="100" dirty="0">
                <a:latin typeface="Calibri" panose="020F0502020204030204" pitchFamily="34" charset="0"/>
                <a:ea typeface="Calibri" panose="020F0502020204030204" pitchFamily="34" charset="0"/>
                <a:cs typeface="Times New Roman" panose="02020603050405020304" pitchFamily="18" charset="0"/>
              </a:rPr>
              <a:t>beam-beam for DA studies</a:t>
            </a:r>
          </a:p>
          <a:p>
            <a:pPr marL="285750" indent="-285750">
              <a:buFontTx/>
              <a:buChar char="-"/>
            </a:pPr>
            <a:r>
              <a:rPr lang="en-GB" sz="2400" b="1" kern="100" dirty="0">
                <a:latin typeface="Calibri" panose="020F0502020204030204" pitchFamily="34" charset="0"/>
                <a:ea typeface="Calibri" panose="020F0502020204030204" pitchFamily="34" charset="0"/>
                <a:cs typeface="Times New Roman" panose="02020603050405020304" pitchFamily="18" charset="0"/>
              </a:rPr>
              <a:t>re-iterate alignment tolerances </a:t>
            </a:r>
            <a:r>
              <a:rPr lang="en-GB" sz="2400" kern="100" dirty="0">
                <a:latin typeface="Calibri" panose="020F0502020204030204" pitchFamily="34" charset="0"/>
                <a:ea typeface="Calibri" panose="020F0502020204030204" pitchFamily="34" charset="0"/>
                <a:cs typeface="Times New Roman" panose="02020603050405020304" pitchFamily="18" charset="0"/>
              </a:rPr>
              <a:t>in close collaboration with survey &amp; alignments teams (kick-off meeting last week)</a:t>
            </a:r>
          </a:p>
          <a:p>
            <a:endParaRPr lang="en-GB" sz="2400" kern="100" dirty="0">
              <a:latin typeface="Calibri" panose="020F0502020204030204" pitchFamily="34" charset="0"/>
              <a:ea typeface="Calibri" panose="020F0502020204030204" pitchFamily="34" charset="0"/>
              <a:cs typeface="Times New Roman" panose="02020603050405020304" pitchFamily="18" charset="0"/>
            </a:endParaRPr>
          </a:p>
          <a:p>
            <a:r>
              <a:rPr lang="en-GB" sz="2400" b="1" kern="100" dirty="0">
                <a:solidFill>
                  <a:srgbClr val="0000FF"/>
                </a:solidFill>
                <a:highlight>
                  <a:srgbClr val="FFFF00"/>
                </a:highlight>
                <a:latin typeface="Calibri" panose="020F0502020204030204" pitchFamily="34" charset="0"/>
                <a:ea typeface="Calibri" panose="020F0502020204030204" pitchFamily="34" charset="0"/>
                <a:cs typeface="Times New Roman" panose="02020603050405020304" pitchFamily="18" charset="0"/>
              </a:rPr>
              <a:t>FCC-ee optics lattice w. errors &amp; corrections provided by CHART “</a:t>
            </a:r>
            <a:r>
              <a:rPr lang="en-GB" sz="2400" b="1" kern="100" dirty="0" err="1">
                <a:solidFill>
                  <a:srgbClr val="0000FF"/>
                </a:solidFill>
                <a:highlight>
                  <a:srgbClr val="FFFF00"/>
                </a:highlight>
                <a:latin typeface="Calibri" panose="020F0502020204030204" pitchFamily="34" charset="0"/>
                <a:ea typeface="Calibri" panose="020F0502020204030204" pitchFamily="34" charset="0"/>
                <a:cs typeface="Times New Roman" panose="02020603050405020304" pitchFamily="18" charset="0"/>
              </a:rPr>
              <a:t>FCCee</a:t>
            </a:r>
            <a:r>
              <a:rPr lang="en-GB" sz="2400" b="1" kern="100" dirty="0">
                <a:solidFill>
                  <a:srgbClr val="0000FF"/>
                </a:solidFill>
                <a:highlight>
                  <a:srgbClr val="FFFF00"/>
                </a:highlight>
                <a:latin typeface="Calibri" panose="020F0502020204030204" pitchFamily="34" charset="0"/>
                <a:ea typeface="Calibri" panose="020F0502020204030204" pitchFamily="34" charset="0"/>
                <a:cs typeface="Times New Roman" panose="02020603050405020304" pitchFamily="18" charset="0"/>
              </a:rPr>
              <a:t> Lumi” are requested by many, many teams and they will be used by many more teams once made available</a:t>
            </a:r>
          </a:p>
          <a:p>
            <a:endParaRPr lang="en-GB" sz="24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53595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D7EC72-F3F5-50DC-D0B4-BF311EF1F229}"/>
              </a:ext>
            </a:extLst>
          </p:cNvPr>
          <p:cNvSpPr>
            <a:spLocks noGrp="1"/>
          </p:cNvSpPr>
          <p:nvPr>
            <p:ph type="title"/>
          </p:nvPr>
        </p:nvSpPr>
        <p:spPr>
          <a:xfrm>
            <a:off x="0" y="1"/>
            <a:ext cx="12192000" cy="886967"/>
          </a:xfrm>
          <a:solidFill>
            <a:schemeClr val="accent5">
              <a:lumMod val="50000"/>
            </a:schemeClr>
          </a:solidFill>
        </p:spPr>
        <p:txBody>
          <a:bodyPr/>
          <a:lstStyle/>
          <a:p>
            <a:pPr algn="ctr"/>
            <a:r>
              <a:rPr lang="en-US" b="1" dirty="0">
                <a:solidFill>
                  <a:schemeClr val="bg1"/>
                </a:solidFill>
              </a:rPr>
              <a:t>the players</a:t>
            </a:r>
            <a:endParaRPr lang="en-GB" b="1" dirty="0">
              <a:solidFill>
                <a:schemeClr val="bg1"/>
              </a:solidFill>
            </a:endParaRPr>
          </a:p>
        </p:txBody>
      </p:sp>
      <p:sp>
        <p:nvSpPr>
          <p:cNvPr id="6" name="TextBox 5">
            <a:extLst>
              <a:ext uri="{FF2B5EF4-FFF2-40B4-BE49-F238E27FC236}">
                <a16:creationId xmlns:a16="http://schemas.microsoft.com/office/drawing/2014/main" id="{3982D2F7-891D-9370-26C5-5C8092856EBA}"/>
              </a:ext>
            </a:extLst>
          </p:cNvPr>
          <p:cNvSpPr txBox="1"/>
          <p:nvPr/>
        </p:nvSpPr>
        <p:spPr>
          <a:xfrm>
            <a:off x="183010" y="4740028"/>
            <a:ext cx="2563110" cy="1169551"/>
          </a:xfrm>
          <a:prstGeom prst="rect">
            <a:avLst/>
          </a:prstGeom>
          <a:noFill/>
        </p:spPr>
        <p:txBody>
          <a:bodyPr wrap="square" rtlCol="0">
            <a:spAutoFit/>
          </a:bodyPr>
          <a:lstStyle/>
          <a:p>
            <a:r>
              <a:rPr lang="en-US" dirty="0"/>
              <a:t>Katsunobu Oide,</a:t>
            </a:r>
          </a:p>
          <a:p>
            <a:r>
              <a:rPr lang="en-US" dirty="0"/>
              <a:t>Visiting Professor at</a:t>
            </a:r>
          </a:p>
          <a:p>
            <a:r>
              <a:rPr lang="en-US" dirty="0"/>
              <a:t>U. Geneva </a:t>
            </a:r>
            <a:r>
              <a:rPr lang="en-US" sz="1600" dirty="0"/>
              <a:t>(former KEK Accelerator Lab Director</a:t>
            </a:r>
            <a:r>
              <a:rPr lang="en-GB" sz="1600" dirty="0"/>
              <a:t>)</a:t>
            </a:r>
            <a:endParaRPr lang="en-US" dirty="0"/>
          </a:p>
        </p:txBody>
      </p:sp>
      <p:sp>
        <p:nvSpPr>
          <p:cNvPr id="7" name="TextBox 6">
            <a:extLst>
              <a:ext uri="{FF2B5EF4-FFF2-40B4-BE49-F238E27FC236}">
                <a16:creationId xmlns:a16="http://schemas.microsoft.com/office/drawing/2014/main" id="{F9F57969-A74D-1EBA-8E83-A205C048468B}"/>
              </a:ext>
            </a:extLst>
          </p:cNvPr>
          <p:cNvSpPr txBox="1"/>
          <p:nvPr/>
        </p:nvSpPr>
        <p:spPr>
          <a:xfrm>
            <a:off x="2372008" y="4726987"/>
            <a:ext cx="2315498" cy="923330"/>
          </a:xfrm>
          <a:prstGeom prst="rect">
            <a:avLst/>
          </a:prstGeom>
          <a:noFill/>
        </p:spPr>
        <p:txBody>
          <a:bodyPr wrap="square" rtlCol="0">
            <a:spAutoFit/>
          </a:bodyPr>
          <a:lstStyle/>
          <a:p>
            <a:r>
              <a:rPr lang="en-US" dirty="0"/>
              <a:t>Frank Zimmermann,</a:t>
            </a:r>
          </a:p>
          <a:p>
            <a:r>
              <a:rPr lang="en-US" dirty="0"/>
              <a:t>CERN &amp; FCC deputy study leader, CHART PI</a:t>
            </a:r>
          </a:p>
        </p:txBody>
      </p:sp>
      <p:sp>
        <p:nvSpPr>
          <p:cNvPr id="8" name="TextBox 7">
            <a:extLst>
              <a:ext uri="{FF2B5EF4-FFF2-40B4-BE49-F238E27FC236}">
                <a16:creationId xmlns:a16="http://schemas.microsoft.com/office/drawing/2014/main" id="{BF4C0E05-1130-60EA-DE77-C3DA6E606347}"/>
              </a:ext>
            </a:extLst>
          </p:cNvPr>
          <p:cNvSpPr txBox="1"/>
          <p:nvPr/>
        </p:nvSpPr>
        <p:spPr>
          <a:xfrm>
            <a:off x="4687506" y="4726987"/>
            <a:ext cx="1977649" cy="1415772"/>
          </a:xfrm>
          <a:prstGeom prst="rect">
            <a:avLst/>
          </a:prstGeom>
          <a:noFill/>
        </p:spPr>
        <p:txBody>
          <a:bodyPr wrap="square" rtlCol="0">
            <a:spAutoFit/>
          </a:bodyPr>
          <a:lstStyle/>
          <a:p>
            <a:r>
              <a:rPr lang="en-US" dirty="0"/>
              <a:t>Vaibhavi Gawas, doctoral student U. Geneva &amp; CERN</a:t>
            </a:r>
          </a:p>
          <a:p>
            <a:r>
              <a:rPr lang="en-US" sz="1600" dirty="0"/>
              <a:t>(master degree from IIT Madras, Chennai)</a:t>
            </a:r>
          </a:p>
        </p:txBody>
      </p:sp>
      <p:sp>
        <p:nvSpPr>
          <p:cNvPr id="14" name="TextBox 13">
            <a:extLst>
              <a:ext uri="{FF2B5EF4-FFF2-40B4-BE49-F238E27FC236}">
                <a16:creationId xmlns:a16="http://schemas.microsoft.com/office/drawing/2014/main" id="{65910DA3-F3D4-ED08-F84E-9B8D2D731DE1}"/>
              </a:ext>
            </a:extLst>
          </p:cNvPr>
          <p:cNvSpPr txBox="1"/>
          <p:nvPr/>
        </p:nvSpPr>
        <p:spPr>
          <a:xfrm>
            <a:off x="3881250" y="6488667"/>
            <a:ext cx="8437438" cy="369332"/>
          </a:xfrm>
          <a:prstGeom prst="rect">
            <a:avLst/>
          </a:prstGeom>
          <a:noFill/>
        </p:spPr>
        <p:txBody>
          <a:bodyPr wrap="none" rtlCol="0">
            <a:spAutoFit/>
          </a:bodyPr>
          <a:lstStyle/>
          <a:p>
            <a:r>
              <a:rPr lang="en-US" dirty="0"/>
              <a:t>wonderful unwavering support from Michael Benedikt, Michael Hofer, Rogelio Tomas, …</a:t>
            </a:r>
            <a:endParaRPr lang="en-GB" dirty="0"/>
          </a:p>
        </p:txBody>
      </p:sp>
      <p:sp>
        <p:nvSpPr>
          <p:cNvPr id="3" name="TextBox 2">
            <a:extLst>
              <a:ext uri="{FF2B5EF4-FFF2-40B4-BE49-F238E27FC236}">
                <a16:creationId xmlns:a16="http://schemas.microsoft.com/office/drawing/2014/main" id="{F33DB37C-3871-D7AA-69BB-EFA0FFCE35CB}"/>
              </a:ext>
            </a:extLst>
          </p:cNvPr>
          <p:cNvSpPr txBox="1"/>
          <p:nvPr/>
        </p:nvSpPr>
        <p:spPr>
          <a:xfrm>
            <a:off x="183010" y="6045613"/>
            <a:ext cx="3819635" cy="646331"/>
          </a:xfrm>
          <a:prstGeom prst="rect">
            <a:avLst/>
          </a:prstGeom>
          <a:noFill/>
        </p:spPr>
        <p:txBody>
          <a:bodyPr wrap="none" rtlCol="0">
            <a:spAutoFit/>
          </a:bodyPr>
          <a:lstStyle/>
          <a:p>
            <a:r>
              <a:rPr lang="en-US" dirty="0"/>
              <a:t>Giuseppe Iacobucci and Tobias Golling,</a:t>
            </a:r>
          </a:p>
          <a:p>
            <a:r>
              <a:rPr lang="en-US" dirty="0"/>
              <a:t>U. Geneva, CHART Ex. Board</a:t>
            </a:r>
            <a:endParaRPr lang="en-GB" dirty="0"/>
          </a:p>
        </p:txBody>
      </p:sp>
      <p:pic>
        <p:nvPicPr>
          <p:cNvPr id="4" name="Picture 3" descr="A group of people standing in front of a house&#10;&#10;Description automatically generated">
            <a:extLst>
              <a:ext uri="{FF2B5EF4-FFF2-40B4-BE49-F238E27FC236}">
                <a16:creationId xmlns:a16="http://schemas.microsoft.com/office/drawing/2014/main" id="{A8F0E3A2-5B3A-F250-299D-A767E6DC113F}"/>
              </a:ext>
            </a:extLst>
          </p:cNvPr>
          <p:cNvPicPr>
            <a:picLocks noChangeAspect="1"/>
          </p:cNvPicPr>
          <p:nvPr/>
        </p:nvPicPr>
        <p:blipFill rotWithShape="1">
          <a:blip r:embed="rId2">
            <a:extLst>
              <a:ext uri="{28A0092B-C50C-407E-A947-70E740481C1C}">
                <a14:useLocalDpi xmlns:a14="http://schemas.microsoft.com/office/drawing/2010/main" val="0"/>
              </a:ext>
            </a:extLst>
          </a:blip>
          <a:srcRect l="17946" t="27273" r="27616" b="16970"/>
          <a:stretch/>
        </p:blipFill>
        <p:spPr>
          <a:xfrm>
            <a:off x="0" y="886968"/>
            <a:ext cx="6629400" cy="3823854"/>
          </a:xfrm>
          <a:prstGeom prst="rect">
            <a:avLst/>
          </a:prstGeom>
        </p:spPr>
      </p:pic>
      <p:pic>
        <p:nvPicPr>
          <p:cNvPr id="13" name="Picture 12" descr="A group of people standing next to a statue&#10;&#10;Description automatically generated">
            <a:extLst>
              <a:ext uri="{FF2B5EF4-FFF2-40B4-BE49-F238E27FC236}">
                <a16:creationId xmlns:a16="http://schemas.microsoft.com/office/drawing/2014/main" id="{A66EE3CA-2A86-9E11-6C3C-1A9DF7427B88}"/>
              </a:ext>
            </a:extLst>
          </p:cNvPr>
          <p:cNvPicPr>
            <a:picLocks noChangeAspect="1"/>
          </p:cNvPicPr>
          <p:nvPr/>
        </p:nvPicPr>
        <p:blipFill rotWithShape="1">
          <a:blip r:embed="rId3">
            <a:extLst>
              <a:ext uri="{BEBA8EAE-BF5A-486C-A8C5-ECC9F3942E4B}">
                <a14:imgProps xmlns:a14="http://schemas.microsoft.com/office/drawing/2010/main">
                  <a14:imgLayer r:embed="rId4">
                    <a14:imgEffect>
                      <a14:sharpenSoften amount="27000"/>
                    </a14:imgEffect>
                    <a14:imgEffect>
                      <a14:brightnessContrast bright="33000"/>
                    </a14:imgEffect>
                  </a14:imgLayer>
                </a14:imgProps>
              </a:ext>
              <a:ext uri="{28A0092B-C50C-407E-A947-70E740481C1C}">
                <a14:useLocalDpi xmlns:a14="http://schemas.microsoft.com/office/drawing/2010/main" val="0"/>
              </a:ext>
            </a:extLst>
          </a:blip>
          <a:srcRect l="18878" r="29998"/>
          <a:stretch/>
        </p:blipFill>
        <p:spPr>
          <a:xfrm rot="5400000">
            <a:off x="6830995" y="628864"/>
            <a:ext cx="5084065" cy="5600272"/>
          </a:xfrm>
          <a:prstGeom prst="rect">
            <a:avLst/>
          </a:prstGeom>
        </p:spPr>
      </p:pic>
      <p:sp>
        <p:nvSpPr>
          <p:cNvPr id="11" name="TextBox 10">
            <a:extLst>
              <a:ext uri="{FF2B5EF4-FFF2-40B4-BE49-F238E27FC236}">
                <a16:creationId xmlns:a16="http://schemas.microsoft.com/office/drawing/2014/main" id="{5A8AA8BF-4310-D4B6-59AD-B2AE14CFE94E}"/>
              </a:ext>
            </a:extLst>
          </p:cNvPr>
          <p:cNvSpPr txBox="1"/>
          <p:nvPr/>
        </p:nvSpPr>
        <p:spPr>
          <a:xfrm>
            <a:off x="10842802" y="3231822"/>
            <a:ext cx="1339780" cy="2739211"/>
          </a:xfrm>
          <a:prstGeom prst="rect">
            <a:avLst/>
          </a:prstGeom>
          <a:solidFill>
            <a:schemeClr val="tx1">
              <a:alpha val="40000"/>
            </a:schemeClr>
          </a:solidFill>
        </p:spPr>
        <p:txBody>
          <a:bodyPr wrap="square" rtlCol="0">
            <a:spAutoFit/>
          </a:bodyPr>
          <a:lstStyle/>
          <a:p>
            <a:r>
              <a:rPr lang="fi-FI" b="1" dirty="0">
                <a:solidFill>
                  <a:schemeClr val="bg1"/>
                </a:solidFill>
              </a:rPr>
              <a:t>Satya Sai Jagabathuni, </a:t>
            </a:r>
            <a:r>
              <a:rPr lang="en-US" b="1" dirty="0">
                <a:solidFill>
                  <a:schemeClr val="bg1"/>
                </a:solidFill>
              </a:rPr>
              <a:t>doctoral student U. Geneva &amp; CERN </a:t>
            </a:r>
            <a:r>
              <a:rPr lang="en-US" sz="1600" b="1" dirty="0">
                <a:solidFill>
                  <a:schemeClr val="bg1"/>
                </a:solidFill>
              </a:rPr>
              <a:t>(master degree from La Sapienza, Rome)</a:t>
            </a:r>
            <a:endParaRPr lang="en-US" b="1" dirty="0">
              <a:solidFill>
                <a:schemeClr val="bg1"/>
              </a:solidFill>
            </a:endParaRPr>
          </a:p>
        </p:txBody>
      </p:sp>
      <p:sp>
        <p:nvSpPr>
          <p:cNvPr id="15" name="TextBox 14">
            <a:extLst>
              <a:ext uri="{FF2B5EF4-FFF2-40B4-BE49-F238E27FC236}">
                <a16:creationId xmlns:a16="http://schemas.microsoft.com/office/drawing/2014/main" id="{9334AA0E-86F2-B025-24B5-7063B17ADDF3}"/>
              </a:ext>
            </a:extLst>
          </p:cNvPr>
          <p:cNvSpPr txBox="1"/>
          <p:nvPr/>
        </p:nvSpPr>
        <p:spPr>
          <a:xfrm>
            <a:off x="8295374" y="5070312"/>
            <a:ext cx="2047273" cy="923330"/>
          </a:xfrm>
          <a:prstGeom prst="rect">
            <a:avLst/>
          </a:prstGeom>
          <a:solidFill>
            <a:schemeClr val="tx1">
              <a:alpha val="40000"/>
            </a:schemeClr>
          </a:solidFill>
        </p:spPr>
        <p:txBody>
          <a:bodyPr wrap="square" rtlCol="0">
            <a:spAutoFit/>
          </a:bodyPr>
          <a:lstStyle/>
          <a:p>
            <a:r>
              <a:rPr lang="en-US" b="1" dirty="0">
                <a:solidFill>
                  <a:schemeClr val="bg1"/>
                </a:solidFill>
              </a:rPr>
              <a:t>Jacqueline Keintzel,</a:t>
            </a:r>
          </a:p>
          <a:p>
            <a:r>
              <a:rPr lang="en-US" b="1" dirty="0">
                <a:solidFill>
                  <a:schemeClr val="bg1"/>
                </a:solidFill>
              </a:rPr>
              <a:t>accelerator physics expert, CERN</a:t>
            </a:r>
          </a:p>
        </p:txBody>
      </p:sp>
    </p:spTree>
    <p:extLst>
      <p:ext uri="{BB962C8B-B14F-4D97-AF65-F5344CB8AC3E}">
        <p14:creationId xmlns:p14="http://schemas.microsoft.com/office/powerpoint/2010/main" val="28819791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950E48C-0491-F790-CCF6-5C851EC6D8D0}"/>
              </a:ext>
            </a:extLst>
          </p:cNvPr>
          <p:cNvSpPr txBox="1">
            <a:spLocks/>
          </p:cNvSpPr>
          <p:nvPr/>
        </p:nvSpPr>
        <p:spPr>
          <a:xfrm>
            <a:off x="0" y="1"/>
            <a:ext cx="12192000" cy="886967"/>
          </a:xfrm>
          <a:prstGeom prst="rect">
            <a:avLst/>
          </a:prstGeom>
          <a:solidFill>
            <a:schemeClr val="accent5">
              <a:lumMod val="5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bg1"/>
                </a:solidFill>
              </a:rPr>
              <a:t>FCC-ee parameter development: feasibility study</a:t>
            </a:r>
            <a:endParaRPr lang="en-GB" b="1" dirty="0">
              <a:solidFill>
                <a:schemeClr val="bg1"/>
              </a:solidFill>
            </a:endParaRPr>
          </a:p>
        </p:txBody>
      </p:sp>
      <p:sp>
        <p:nvSpPr>
          <p:cNvPr id="7" name="TextBox 6">
            <a:extLst>
              <a:ext uri="{FF2B5EF4-FFF2-40B4-BE49-F238E27FC236}">
                <a16:creationId xmlns:a16="http://schemas.microsoft.com/office/drawing/2014/main" id="{7939A5CA-538A-9BE3-C655-C4618133C5EE}"/>
              </a:ext>
            </a:extLst>
          </p:cNvPr>
          <p:cNvSpPr txBox="1"/>
          <p:nvPr/>
        </p:nvSpPr>
        <p:spPr>
          <a:xfrm>
            <a:off x="332510" y="907942"/>
            <a:ext cx="2149434" cy="1815882"/>
          </a:xfrm>
          <a:prstGeom prst="rect">
            <a:avLst/>
          </a:prstGeom>
          <a:noFill/>
        </p:spPr>
        <p:txBody>
          <a:bodyPr wrap="square" rtlCol="0">
            <a:spAutoFit/>
          </a:bodyPr>
          <a:lstStyle/>
          <a:p>
            <a:pPr algn="r"/>
            <a:r>
              <a:rPr lang="en-US" sz="2800" dirty="0"/>
              <a:t>Parameters for FCC Feasibility Study Report</a:t>
            </a:r>
            <a:endParaRPr lang="en-GB" sz="2800" dirty="0"/>
          </a:p>
        </p:txBody>
      </p:sp>
      <p:sp>
        <p:nvSpPr>
          <p:cNvPr id="8" name="TextBox 7">
            <a:extLst>
              <a:ext uri="{FF2B5EF4-FFF2-40B4-BE49-F238E27FC236}">
                <a16:creationId xmlns:a16="http://schemas.microsoft.com/office/drawing/2014/main" id="{8E6ABEBF-831B-2EC1-DA03-47668E3D4E2A}"/>
              </a:ext>
            </a:extLst>
          </p:cNvPr>
          <p:cNvSpPr txBox="1"/>
          <p:nvPr/>
        </p:nvSpPr>
        <p:spPr>
          <a:xfrm>
            <a:off x="10807286" y="886968"/>
            <a:ext cx="1263487" cy="523220"/>
          </a:xfrm>
          <a:prstGeom prst="rect">
            <a:avLst/>
          </a:prstGeom>
          <a:solidFill>
            <a:srgbClr val="FFFF00"/>
          </a:solidFill>
        </p:spPr>
        <p:txBody>
          <a:bodyPr wrap="none" rtlCol="0">
            <a:spAutoFit/>
          </a:bodyPr>
          <a:lstStyle/>
          <a:p>
            <a:r>
              <a:rPr lang="en-US" sz="2800" b="1" dirty="0">
                <a:solidFill>
                  <a:schemeClr val="accent5">
                    <a:lumMod val="75000"/>
                  </a:schemeClr>
                </a:solidFill>
              </a:rPr>
              <a:t>K. Oide</a:t>
            </a:r>
            <a:endParaRPr lang="en-GB" sz="2800" b="1" dirty="0">
              <a:solidFill>
                <a:schemeClr val="accent5">
                  <a:lumMod val="75000"/>
                </a:schemeClr>
              </a:solidFill>
            </a:endParaRPr>
          </a:p>
        </p:txBody>
      </p:sp>
      <p:pic>
        <p:nvPicPr>
          <p:cNvPr id="3" name="Picture 2">
            <a:extLst>
              <a:ext uri="{FF2B5EF4-FFF2-40B4-BE49-F238E27FC236}">
                <a16:creationId xmlns:a16="http://schemas.microsoft.com/office/drawing/2014/main" id="{94C9EFA5-0BA2-F8F2-3639-CF04D26F4877}"/>
              </a:ext>
            </a:extLst>
          </p:cNvPr>
          <p:cNvPicPr>
            <a:picLocks noChangeAspect="1"/>
          </p:cNvPicPr>
          <p:nvPr/>
        </p:nvPicPr>
        <p:blipFill>
          <a:blip r:embed="rId2"/>
          <a:srcRect b="20600"/>
          <a:stretch>
            <a:fillRect/>
          </a:stretch>
        </p:blipFill>
        <p:spPr>
          <a:xfrm>
            <a:off x="2797630" y="886968"/>
            <a:ext cx="7888430" cy="5816807"/>
          </a:xfrm>
          <a:prstGeom prst="rect">
            <a:avLst/>
          </a:prstGeom>
        </p:spPr>
      </p:pic>
    </p:spTree>
    <p:extLst>
      <p:ext uri="{BB962C8B-B14F-4D97-AF65-F5344CB8AC3E}">
        <p14:creationId xmlns:p14="http://schemas.microsoft.com/office/powerpoint/2010/main" val="28614811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9B308FC-0276-A490-EA70-93CFB886CD1B}"/>
              </a:ext>
            </a:extLst>
          </p:cNvPr>
          <p:cNvSpPr txBox="1">
            <a:spLocks/>
          </p:cNvSpPr>
          <p:nvPr/>
        </p:nvSpPr>
        <p:spPr>
          <a:xfrm>
            <a:off x="0" y="1"/>
            <a:ext cx="12192000" cy="886967"/>
          </a:xfrm>
          <a:prstGeom prst="rect">
            <a:avLst/>
          </a:prstGeom>
          <a:solidFill>
            <a:schemeClr val="accent5">
              <a:lumMod val="5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bg1"/>
                </a:solidFill>
              </a:rPr>
              <a:t>FCC-ee tune scans: beam-beam + lattice</a:t>
            </a:r>
            <a:endParaRPr lang="en-GB" b="1" dirty="0">
              <a:solidFill>
                <a:schemeClr val="bg1"/>
              </a:solidFill>
            </a:endParaRPr>
          </a:p>
        </p:txBody>
      </p:sp>
      <p:sp>
        <p:nvSpPr>
          <p:cNvPr id="5" name="TextBox 4">
            <a:extLst>
              <a:ext uri="{FF2B5EF4-FFF2-40B4-BE49-F238E27FC236}">
                <a16:creationId xmlns:a16="http://schemas.microsoft.com/office/drawing/2014/main" id="{E0C537A1-BFAC-FF3B-44C0-3041F5358799}"/>
              </a:ext>
            </a:extLst>
          </p:cNvPr>
          <p:cNvSpPr txBox="1"/>
          <p:nvPr/>
        </p:nvSpPr>
        <p:spPr>
          <a:xfrm>
            <a:off x="10807286" y="886968"/>
            <a:ext cx="1263487" cy="523220"/>
          </a:xfrm>
          <a:prstGeom prst="rect">
            <a:avLst/>
          </a:prstGeom>
          <a:solidFill>
            <a:srgbClr val="FFFF00"/>
          </a:solidFill>
        </p:spPr>
        <p:txBody>
          <a:bodyPr wrap="none" rtlCol="0">
            <a:spAutoFit/>
          </a:bodyPr>
          <a:lstStyle/>
          <a:p>
            <a:r>
              <a:rPr lang="en-US" sz="2800" b="1" dirty="0">
                <a:solidFill>
                  <a:schemeClr val="accent5">
                    <a:lumMod val="75000"/>
                  </a:schemeClr>
                </a:solidFill>
              </a:rPr>
              <a:t>K. Oide</a:t>
            </a:r>
            <a:endParaRPr lang="en-GB" sz="2800" b="1" dirty="0">
              <a:solidFill>
                <a:schemeClr val="accent5">
                  <a:lumMod val="75000"/>
                </a:schemeClr>
              </a:solidFill>
            </a:endParaRPr>
          </a:p>
        </p:txBody>
      </p:sp>
      <p:pic>
        <p:nvPicPr>
          <p:cNvPr id="10" name="Picture 9">
            <a:extLst>
              <a:ext uri="{FF2B5EF4-FFF2-40B4-BE49-F238E27FC236}">
                <a16:creationId xmlns:a16="http://schemas.microsoft.com/office/drawing/2014/main" id="{B5AFA1D3-67CF-1F8F-D4CE-8880C494F2AB}"/>
              </a:ext>
            </a:extLst>
          </p:cNvPr>
          <p:cNvPicPr>
            <a:picLocks noChangeAspect="1"/>
          </p:cNvPicPr>
          <p:nvPr/>
        </p:nvPicPr>
        <p:blipFill>
          <a:blip r:embed="rId2"/>
          <a:srcRect t="3538"/>
          <a:stretch>
            <a:fillRect/>
          </a:stretch>
        </p:blipFill>
        <p:spPr>
          <a:xfrm>
            <a:off x="573988" y="886967"/>
            <a:ext cx="9423325" cy="5971031"/>
          </a:xfrm>
          <a:prstGeom prst="rect">
            <a:avLst/>
          </a:prstGeom>
        </p:spPr>
      </p:pic>
    </p:spTree>
    <p:extLst>
      <p:ext uri="{BB962C8B-B14F-4D97-AF65-F5344CB8AC3E}">
        <p14:creationId xmlns:p14="http://schemas.microsoft.com/office/powerpoint/2010/main" val="1452090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C9FD0CA9-53C3-E946-FFBB-C3626948C0B6}"/>
              </a:ext>
            </a:extLst>
          </p:cNvPr>
          <p:cNvSpPr txBox="1">
            <a:spLocks/>
          </p:cNvSpPr>
          <p:nvPr/>
        </p:nvSpPr>
        <p:spPr>
          <a:xfrm>
            <a:off x="0" y="1"/>
            <a:ext cx="12192000" cy="749205"/>
          </a:xfrm>
          <a:prstGeom prst="rect">
            <a:avLst/>
          </a:prstGeom>
          <a:solidFill>
            <a:schemeClr val="accent5">
              <a:lumMod val="50000"/>
            </a:schemeClr>
          </a:solidFill>
        </p:spPr>
        <p:txBody>
          <a:bodyPr vert="horz" lIns="91440" tIns="45720" rIns="91440" bIns="45720" rtlCol="0" anchor="ctr">
            <a:normAutofit fontScale="7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bg1"/>
                </a:solidFill>
              </a:rPr>
              <a:t>emittance blow up &amp; beam lifetime versus lattice vertical emittance</a:t>
            </a:r>
            <a:endParaRPr lang="en-GB" b="1" dirty="0">
              <a:solidFill>
                <a:schemeClr val="bg1"/>
              </a:solidFill>
            </a:endParaRPr>
          </a:p>
        </p:txBody>
      </p:sp>
      <p:sp>
        <p:nvSpPr>
          <p:cNvPr id="5" name="TextBox 4">
            <a:extLst>
              <a:ext uri="{FF2B5EF4-FFF2-40B4-BE49-F238E27FC236}">
                <a16:creationId xmlns:a16="http://schemas.microsoft.com/office/drawing/2014/main" id="{CE80C460-C203-0896-3478-E1C039EF876C}"/>
              </a:ext>
            </a:extLst>
          </p:cNvPr>
          <p:cNvSpPr txBox="1"/>
          <p:nvPr/>
        </p:nvSpPr>
        <p:spPr>
          <a:xfrm>
            <a:off x="10807286" y="886968"/>
            <a:ext cx="1263487" cy="523220"/>
          </a:xfrm>
          <a:prstGeom prst="rect">
            <a:avLst/>
          </a:prstGeom>
          <a:solidFill>
            <a:srgbClr val="FFFF00"/>
          </a:solidFill>
        </p:spPr>
        <p:txBody>
          <a:bodyPr wrap="none" rtlCol="0">
            <a:spAutoFit/>
          </a:bodyPr>
          <a:lstStyle/>
          <a:p>
            <a:r>
              <a:rPr lang="en-US" sz="2800" b="1" dirty="0">
                <a:solidFill>
                  <a:schemeClr val="accent5">
                    <a:lumMod val="75000"/>
                  </a:schemeClr>
                </a:solidFill>
              </a:rPr>
              <a:t>K. Oide</a:t>
            </a:r>
            <a:endParaRPr lang="en-GB" sz="2800" b="1" dirty="0">
              <a:solidFill>
                <a:schemeClr val="accent5">
                  <a:lumMod val="75000"/>
                </a:schemeClr>
              </a:solidFill>
            </a:endParaRPr>
          </a:p>
        </p:txBody>
      </p:sp>
      <p:pic>
        <p:nvPicPr>
          <p:cNvPr id="6" name="Picture 5">
            <a:extLst>
              <a:ext uri="{FF2B5EF4-FFF2-40B4-BE49-F238E27FC236}">
                <a16:creationId xmlns:a16="http://schemas.microsoft.com/office/drawing/2014/main" id="{367FD975-9247-648C-93E7-9BF9AD5574DD}"/>
              </a:ext>
            </a:extLst>
          </p:cNvPr>
          <p:cNvPicPr>
            <a:picLocks noChangeAspect="1"/>
          </p:cNvPicPr>
          <p:nvPr/>
        </p:nvPicPr>
        <p:blipFill>
          <a:blip r:embed="rId2"/>
          <a:stretch>
            <a:fillRect/>
          </a:stretch>
        </p:blipFill>
        <p:spPr>
          <a:xfrm>
            <a:off x="1080726" y="749207"/>
            <a:ext cx="8504146" cy="6149526"/>
          </a:xfrm>
          <a:prstGeom prst="rect">
            <a:avLst/>
          </a:prstGeom>
        </p:spPr>
      </p:pic>
    </p:spTree>
    <p:extLst>
      <p:ext uri="{BB962C8B-B14F-4D97-AF65-F5344CB8AC3E}">
        <p14:creationId xmlns:p14="http://schemas.microsoft.com/office/powerpoint/2010/main" val="26183548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18BC272-7BED-7825-AD59-361DCBFD566D}"/>
              </a:ext>
            </a:extLst>
          </p:cNvPr>
          <p:cNvSpPr txBox="1">
            <a:spLocks/>
          </p:cNvSpPr>
          <p:nvPr/>
        </p:nvSpPr>
        <p:spPr>
          <a:xfrm>
            <a:off x="8198758" y="5850166"/>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651"/>
              </a:lnSpc>
              <a:defRPr/>
            </a:pPr>
            <a:fld id="{88A1DFE4-5FC5-43BD-BB7E-75EAD82B965F}" type="slidenum">
              <a:rPr lang="en-US" sz="1067" smtClean="0">
                <a:solidFill>
                  <a:srgbClr val="FFFFFF"/>
                </a:solidFill>
                <a:latin typeface="Arial"/>
              </a:rPr>
              <a:pPr>
                <a:lnSpc>
                  <a:spcPts val="1651"/>
                </a:lnSpc>
                <a:defRPr/>
              </a:pPr>
              <a:t>6</a:t>
            </a:fld>
            <a:endParaRPr lang="en-US" sz="1067">
              <a:solidFill>
                <a:srgbClr val="FFFFFF"/>
              </a:solidFill>
              <a:latin typeface="Arial"/>
            </a:endParaRPr>
          </a:p>
        </p:txBody>
      </p:sp>
      <p:pic>
        <p:nvPicPr>
          <p:cNvPr id="3" name="Picture 2">
            <a:extLst>
              <a:ext uri="{FF2B5EF4-FFF2-40B4-BE49-F238E27FC236}">
                <a16:creationId xmlns:a16="http://schemas.microsoft.com/office/drawing/2014/main" id="{54A673C1-3D73-4C3D-56B1-91E62A07178E}"/>
              </a:ext>
            </a:extLst>
          </p:cNvPr>
          <p:cNvPicPr>
            <a:picLocks noChangeAspect="1"/>
          </p:cNvPicPr>
          <p:nvPr/>
        </p:nvPicPr>
        <p:blipFill>
          <a:blip r:embed="rId2"/>
          <a:stretch>
            <a:fillRect/>
          </a:stretch>
        </p:blipFill>
        <p:spPr>
          <a:xfrm>
            <a:off x="-43542" y="1667350"/>
            <a:ext cx="11768965" cy="4487164"/>
          </a:xfrm>
          <a:prstGeom prst="rect">
            <a:avLst/>
          </a:prstGeom>
        </p:spPr>
      </p:pic>
      <p:sp>
        <p:nvSpPr>
          <p:cNvPr id="4" name="TextBox 3">
            <a:extLst>
              <a:ext uri="{FF2B5EF4-FFF2-40B4-BE49-F238E27FC236}">
                <a16:creationId xmlns:a16="http://schemas.microsoft.com/office/drawing/2014/main" id="{C09F2391-C681-8B86-3A3E-9E074C9E57E1}"/>
              </a:ext>
            </a:extLst>
          </p:cNvPr>
          <p:cNvSpPr txBox="1"/>
          <p:nvPr/>
        </p:nvSpPr>
        <p:spPr>
          <a:xfrm>
            <a:off x="121227" y="769324"/>
            <a:ext cx="6097836" cy="707886"/>
          </a:xfrm>
          <a:prstGeom prst="rect">
            <a:avLst/>
          </a:prstGeom>
          <a:noFill/>
        </p:spPr>
        <p:txBody>
          <a:bodyPr wrap="square">
            <a:spAutoFit/>
          </a:bodyPr>
          <a:lstStyle/>
          <a:p>
            <a:pPr>
              <a:defRPr/>
            </a:pPr>
            <a:r>
              <a:rPr lang="en-GB" sz="2000" b="1" dirty="0">
                <a:solidFill>
                  <a:srgbClr val="0F124A"/>
                </a:solidFill>
                <a:latin typeface="Arial"/>
              </a:rPr>
              <a:t>Universal optics </a:t>
            </a:r>
            <a:r>
              <a:rPr lang="en-GB" sz="2000" dirty="0">
                <a:solidFill>
                  <a:srgbClr val="0F124A"/>
                </a:solidFill>
                <a:latin typeface="Arial"/>
              </a:rPr>
              <a:t>for all technical insertions in Z/W operation: RF, injection/extraction, &amp; collimation </a:t>
            </a:r>
          </a:p>
        </p:txBody>
      </p:sp>
      <p:sp>
        <p:nvSpPr>
          <p:cNvPr id="5" name="TextBox 4">
            <a:extLst>
              <a:ext uri="{FF2B5EF4-FFF2-40B4-BE49-F238E27FC236}">
                <a16:creationId xmlns:a16="http://schemas.microsoft.com/office/drawing/2014/main" id="{BBA78E7A-CA04-C7F7-2003-332A650885F1}"/>
              </a:ext>
            </a:extLst>
          </p:cNvPr>
          <p:cNvSpPr txBox="1"/>
          <p:nvPr/>
        </p:nvSpPr>
        <p:spPr>
          <a:xfrm>
            <a:off x="6219063" y="754431"/>
            <a:ext cx="6097836" cy="584775"/>
          </a:xfrm>
          <a:prstGeom prst="rect">
            <a:avLst/>
          </a:prstGeom>
          <a:noFill/>
        </p:spPr>
        <p:txBody>
          <a:bodyPr wrap="square">
            <a:spAutoFit/>
          </a:bodyPr>
          <a:lstStyle/>
          <a:p>
            <a:pPr>
              <a:defRPr/>
            </a:pPr>
            <a:r>
              <a:rPr lang="en-GB" sz="1600" dirty="0">
                <a:solidFill>
                  <a:srgbClr val="0F124A"/>
                </a:solidFill>
                <a:latin typeface="Arial"/>
              </a:rPr>
              <a:t>Optics for the common RF section</a:t>
            </a:r>
          </a:p>
          <a:p>
            <a:pPr>
              <a:defRPr/>
            </a:pPr>
            <a:r>
              <a:rPr lang="en-GB" sz="1600" dirty="0">
                <a:solidFill>
                  <a:srgbClr val="0F124A"/>
                </a:solidFill>
                <a:latin typeface="Arial"/>
              </a:rPr>
              <a:t>in ZH/ttbar operation</a:t>
            </a:r>
          </a:p>
        </p:txBody>
      </p:sp>
      <p:sp>
        <p:nvSpPr>
          <p:cNvPr id="7" name="TextBox 6">
            <a:extLst>
              <a:ext uri="{FF2B5EF4-FFF2-40B4-BE49-F238E27FC236}">
                <a16:creationId xmlns:a16="http://schemas.microsoft.com/office/drawing/2014/main" id="{80A66999-6CE3-98A5-4953-3A39EEC2F3A4}"/>
              </a:ext>
            </a:extLst>
          </p:cNvPr>
          <p:cNvSpPr txBox="1"/>
          <p:nvPr/>
        </p:nvSpPr>
        <p:spPr>
          <a:xfrm>
            <a:off x="676554" y="6360078"/>
            <a:ext cx="4010140" cy="369332"/>
          </a:xfrm>
          <a:prstGeom prst="rect">
            <a:avLst/>
          </a:prstGeom>
          <a:noFill/>
        </p:spPr>
        <p:txBody>
          <a:bodyPr wrap="square" rtlCol="0">
            <a:spAutoFit/>
          </a:bodyPr>
          <a:lstStyle/>
          <a:p>
            <a:pPr>
              <a:defRPr/>
            </a:pPr>
            <a:r>
              <a:rPr lang="en-US" dirty="0">
                <a:solidFill>
                  <a:srgbClr val="0F124A"/>
                </a:solidFill>
                <a:latin typeface="Arial"/>
              </a:rPr>
              <a:t>Maintaining perfect </a:t>
            </a:r>
            <a:r>
              <a:rPr lang="en-US" dirty="0" err="1">
                <a:solidFill>
                  <a:srgbClr val="0F124A"/>
                </a:solidFill>
                <a:latin typeface="Arial"/>
              </a:rPr>
              <a:t>superperiodicity</a:t>
            </a:r>
            <a:r>
              <a:rPr lang="en-US" dirty="0">
                <a:solidFill>
                  <a:srgbClr val="0F124A"/>
                </a:solidFill>
                <a:latin typeface="Arial"/>
              </a:rPr>
              <a:t> </a:t>
            </a:r>
            <a:endParaRPr lang="en-GB" dirty="0">
              <a:solidFill>
                <a:srgbClr val="0F124A"/>
              </a:solidFill>
              <a:latin typeface="Arial"/>
            </a:endParaRPr>
          </a:p>
        </p:txBody>
      </p:sp>
      <p:sp>
        <p:nvSpPr>
          <p:cNvPr id="8" name="Title 1">
            <a:extLst>
              <a:ext uri="{FF2B5EF4-FFF2-40B4-BE49-F238E27FC236}">
                <a16:creationId xmlns:a16="http://schemas.microsoft.com/office/drawing/2014/main" id="{C25231F7-BCB9-C7AD-A022-79687A6C9CB5}"/>
              </a:ext>
            </a:extLst>
          </p:cNvPr>
          <p:cNvSpPr txBox="1">
            <a:spLocks/>
          </p:cNvSpPr>
          <p:nvPr/>
        </p:nvSpPr>
        <p:spPr>
          <a:xfrm>
            <a:off x="0" y="1"/>
            <a:ext cx="12192000" cy="749205"/>
          </a:xfrm>
          <a:prstGeom prst="rect">
            <a:avLst/>
          </a:prstGeom>
          <a:solidFill>
            <a:schemeClr val="accent5">
              <a:lumMod val="5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bg1"/>
                </a:solidFill>
              </a:rPr>
              <a:t>baseline optics for technical straights</a:t>
            </a:r>
            <a:endParaRPr lang="en-GB" b="1" dirty="0">
              <a:solidFill>
                <a:schemeClr val="bg1"/>
              </a:solidFill>
            </a:endParaRPr>
          </a:p>
        </p:txBody>
      </p:sp>
      <p:sp>
        <p:nvSpPr>
          <p:cNvPr id="9" name="TextBox 8">
            <a:extLst>
              <a:ext uri="{FF2B5EF4-FFF2-40B4-BE49-F238E27FC236}">
                <a16:creationId xmlns:a16="http://schemas.microsoft.com/office/drawing/2014/main" id="{EE9A1C3C-1587-3CF5-875F-C8590FDC56EB}"/>
              </a:ext>
            </a:extLst>
          </p:cNvPr>
          <p:cNvSpPr txBox="1"/>
          <p:nvPr/>
        </p:nvSpPr>
        <p:spPr>
          <a:xfrm>
            <a:off x="10807286" y="886968"/>
            <a:ext cx="1263487" cy="523220"/>
          </a:xfrm>
          <a:prstGeom prst="rect">
            <a:avLst/>
          </a:prstGeom>
          <a:solidFill>
            <a:srgbClr val="FFFF00"/>
          </a:solidFill>
        </p:spPr>
        <p:txBody>
          <a:bodyPr wrap="none" rtlCol="0">
            <a:spAutoFit/>
          </a:bodyPr>
          <a:lstStyle/>
          <a:p>
            <a:r>
              <a:rPr lang="en-US" sz="2800" b="1" dirty="0">
                <a:solidFill>
                  <a:schemeClr val="accent5">
                    <a:lumMod val="75000"/>
                  </a:schemeClr>
                </a:solidFill>
              </a:rPr>
              <a:t>K. Oide</a:t>
            </a:r>
            <a:endParaRPr lang="en-GB" sz="2800" b="1" dirty="0">
              <a:solidFill>
                <a:schemeClr val="accent5">
                  <a:lumMod val="75000"/>
                </a:schemeClr>
              </a:solidFill>
            </a:endParaRPr>
          </a:p>
        </p:txBody>
      </p:sp>
    </p:spTree>
    <p:extLst>
      <p:ext uri="{BB962C8B-B14F-4D97-AF65-F5344CB8AC3E}">
        <p14:creationId xmlns:p14="http://schemas.microsoft.com/office/powerpoint/2010/main" val="41028286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AD70E8C-3B9B-4746-DE91-ED65E9EC3F95}"/>
              </a:ext>
            </a:extLst>
          </p:cNvPr>
          <p:cNvPicPr>
            <a:picLocks noChangeAspect="1"/>
          </p:cNvPicPr>
          <p:nvPr/>
        </p:nvPicPr>
        <p:blipFill>
          <a:blip r:embed="rId2"/>
          <a:stretch>
            <a:fillRect/>
          </a:stretch>
        </p:blipFill>
        <p:spPr>
          <a:xfrm>
            <a:off x="121227" y="955062"/>
            <a:ext cx="12192000" cy="6092244"/>
          </a:xfrm>
          <a:prstGeom prst="rect">
            <a:avLst/>
          </a:prstGeom>
        </p:spPr>
      </p:pic>
      <mc:AlternateContent xmlns:mc="http://schemas.openxmlformats.org/markup-compatibility/2006">
        <mc:Choice xmlns:a14="http://schemas.microsoft.com/office/drawing/2010/main" Requires="a14">
          <p:sp>
            <p:nvSpPr>
              <p:cNvPr id="4" name="Title 1">
                <a:extLst>
                  <a:ext uri="{FF2B5EF4-FFF2-40B4-BE49-F238E27FC236}">
                    <a16:creationId xmlns:a16="http://schemas.microsoft.com/office/drawing/2014/main" id="{506D3775-D872-ED32-06C4-F94C1D7CFCCE}"/>
                  </a:ext>
                </a:extLst>
              </p:cNvPr>
              <p:cNvSpPr txBox="1">
                <a:spLocks/>
              </p:cNvSpPr>
              <p:nvPr/>
            </p:nvSpPr>
            <p:spPr>
              <a:xfrm>
                <a:off x="0" y="1"/>
                <a:ext cx="12192000" cy="749205"/>
              </a:xfrm>
              <a:prstGeom prst="rect">
                <a:avLst/>
              </a:prstGeom>
              <a:solidFill>
                <a:schemeClr val="accent5">
                  <a:lumMod val="5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bg1"/>
                    </a:solidFill>
                  </a:rPr>
                  <a:t>loss of </a:t>
                </a:r>
                <a:r>
                  <a:rPr lang="en-US" b="1" dirty="0" err="1">
                    <a:solidFill>
                      <a:schemeClr val="bg1"/>
                    </a:solidFill>
                  </a:rPr>
                  <a:t>superperiodicy</a:t>
                </a:r>
                <a:r>
                  <a:rPr lang="en-US" b="1" dirty="0">
                    <a:solidFill>
                      <a:schemeClr val="bg1"/>
                    </a:solidFill>
                  </a:rPr>
                  <a:t> for </a:t>
                </a:r>
                <a14:m>
                  <m:oMath xmlns:m="http://schemas.openxmlformats.org/officeDocument/2006/math">
                    <m:r>
                      <a:rPr lang="en-US" b="1" i="0" dirty="0" smtClean="0">
                        <a:solidFill>
                          <a:schemeClr val="bg1"/>
                        </a:solidFill>
                        <a:latin typeface="Cambria Math" panose="02040503050406030204" pitchFamily="18" charset="0"/>
                      </a:rPr>
                      <m:t>𝐭</m:t>
                    </m:r>
                    <m:acc>
                      <m:accPr>
                        <m:chr m:val="̅"/>
                        <m:ctrlPr>
                          <a:rPr lang="en-US" b="1" dirty="0" smtClean="0">
                            <a:solidFill>
                              <a:schemeClr val="bg1"/>
                            </a:solidFill>
                            <a:latin typeface="Cambria Math" panose="02040503050406030204" pitchFamily="18" charset="0"/>
                          </a:rPr>
                        </m:ctrlPr>
                      </m:accPr>
                      <m:e>
                        <m:r>
                          <a:rPr lang="en-US" b="1" i="0" dirty="0" smtClean="0">
                            <a:solidFill>
                              <a:schemeClr val="bg1"/>
                            </a:solidFill>
                            <a:latin typeface="Cambria Math" panose="02040503050406030204" pitchFamily="18" charset="0"/>
                          </a:rPr>
                          <m:t>𝐭</m:t>
                        </m:r>
                      </m:e>
                    </m:acc>
                  </m:oMath>
                </a14:m>
                <a:r>
                  <a:rPr lang="en-US" b="1" dirty="0">
                    <a:solidFill>
                      <a:schemeClr val="bg1"/>
                    </a:solidFill>
                  </a:rPr>
                  <a:t> running</a:t>
                </a:r>
                <a:endParaRPr lang="en-GB" b="1" dirty="0">
                  <a:solidFill>
                    <a:schemeClr val="bg1"/>
                  </a:solidFill>
                </a:endParaRPr>
              </a:p>
            </p:txBody>
          </p:sp>
        </mc:Choice>
        <mc:Fallback>
          <p:sp>
            <p:nvSpPr>
              <p:cNvPr id="4" name="Title 1">
                <a:extLst>
                  <a:ext uri="{FF2B5EF4-FFF2-40B4-BE49-F238E27FC236}">
                    <a16:creationId xmlns:a16="http://schemas.microsoft.com/office/drawing/2014/main" id="{506D3775-D872-ED32-06C4-F94C1D7CFCCE}"/>
                  </a:ext>
                </a:extLst>
              </p:cNvPr>
              <p:cNvSpPr txBox="1">
                <a:spLocks noRot="1" noChangeAspect="1" noMove="1" noResize="1" noEditPoints="1" noAdjustHandles="1" noChangeArrowheads="1" noChangeShapeType="1" noTextEdit="1"/>
              </p:cNvSpPr>
              <p:nvPr/>
            </p:nvSpPr>
            <p:spPr>
              <a:xfrm>
                <a:off x="0" y="1"/>
                <a:ext cx="12192000" cy="749205"/>
              </a:xfrm>
              <a:prstGeom prst="rect">
                <a:avLst/>
              </a:prstGeom>
              <a:blipFill>
                <a:blip r:embed="rId3"/>
                <a:stretch>
                  <a:fillRect t="-21951" b="-34959"/>
                </a:stretch>
              </a:blipFill>
            </p:spPr>
            <p:txBody>
              <a:bodyPr/>
              <a:lstStyle/>
              <a:p>
                <a:r>
                  <a:rPr lang="en-GB">
                    <a:noFill/>
                  </a:rPr>
                  <a:t> </a:t>
                </a:r>
              </a:p>
            </p:txBody>
          </p:sp>
        </mc:Fallback>
      </mc:AlternateContent>
      <p:sp>
        <p:nvSpPr>
          <p:cNvPr id="5" name="TextBox 4">
            <a:extLst>
              <a:ext uri="{FF2B5EF4-FFF2-40B4-BE49-F238E27FC236}">
                <a16:creationId xmlns:a16="http://schemas.microsoft.com/office/drawing/2014/main" id="{BD463E8B-3C7E-D5D1-430B-97B04D98CA8F}"/>
              </a:ext>
            </a:extLst>
          </p:cNvPr>
          <p:cNvSpPr txBox="1"/>
          <p:nvPr/>
        </p:nvSpPr>
        <p:spPr>
          <a:xfrm>
            <a:off x="10807286" y="886968"/>
            <a:ext cx="1263487" cy="523220"/>
          </a:xfrm>
          <a:prstGeom prst="rect">
            <a:avLst/>
          </a:prstGeom>
          <a:solidFill>
            <a:srgbClr val="FFFF00"/>
          </a:solidFill>
        </p:spPr>
        <p:txBody>
          <a:bodyPr wrap="none" rtlCol="0">
            <a:spAutoFit/>
          </a:bodyPr>
          <a:lstStyle/>
          <a:p>
            <a:r>
              <a:rPr lang="en-US" sz="2800" b="1" dirty="0">
                <a:solidFill>
                  <a:schemeClr val="accent5">
                    <a:lumMod val="75000"/>
                  </a:schemeClr>
                </a:solidFill>
              </a:rPr>
              <a:t>K. Oide</a:t>
            </a:r>
            <a:endParaRPr lang="en-GB" sz="2800" b="1" dirty="0">
              <a:solidFill>
                <a:schemeClr val="accent5">
                  <a:lumMod val="75000"/>
                </a:schemeClr>
              </a:solidFill>
            </a:endParaRPr>
          </a:p>
        </p:txBody>
      </p:sp>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82683575-A811-B007-7E89-91E1CE12BBA0}"/>
                  </a:ext>
                </a:extLst>
              </p:cNvPr>
              <p:cNvSpPr txBox="1"/>
              <p:nvPr/>
            </p:nvSpPr>
            <p:spPr>
              <a:xfrm>
                <a:off x="4676339" y="5396186"/>
                <a:ext cx="2128211" cy="623632"/>
              </a:xfrm>
              <a:prstGeom prst="rect">
                <a:avLst/>
              </a:prstGeom>
              <a:solidFill>
                <a:schemeClr val="bg1"/>
              </a:solidFill>
            </p:spPr>
            <p:txBody>
              <a:bodyPr wrap="none" rtlCol="0">
                <a:spAutoFit/>
              </a:bodyPr>
              <a:lstStyle/>
              <a:p>
                <a:pPr/>
                <a14:m>
                  <m:oMathPara xmlns:m="http://schemas.openxmlformats.org/officeDocument/2006/math">
                    <m:oMathParaPr>
                      <m:jc m:val="left"/>
                    </m:oMathParaPr>
                    <m:oMath xmlns:m="http://schemas.openxmlformats.org/officeDocument/2006/math">
                      <m:sSub>
                        <m:sSubPr>
                          <m:ctrlPr>
                            <a:rPr lang="en-GB" sz="1600" i="1" smtClean="0">
                              <a:latin typeface="Cambria Math" panose="02040503050406030204" pitchFamily="18" charset="0"/>
                            </a:rPr>
                          </m:ctrlPr>
                        </m:sSubPr>
                        <m:e>
                          <m:r>
                            <a:rPr lang="en-GB" sz="1600" i="1" smtClean="0">
                              <a:latin typeface="Cambria Math" panose="02040503050406030204" pitchFamily="18" charset="0"/>
                              <a:ea typeface="Cambria Math" panose="02040503050406030204" pitchFamily="18" charset="0"/>
                            </a:rPr>
                            <m:t>𝜉</m:t>
                          </m:r>
                        </m:e>
                        <m:sub>
                          <m:r>
                            <a:rPr lang="en-US" sz="1600" b="0" i="1" smtClean="0">
                              <a:latin typeface="Cambria Math" panose="02040503050406030204" pitchFamily="18" charset="0"/>
                            </a:rPr>
                            <m:t>𝑥</m:t>
                          </m:r>
                          <m:r>
                            <a:rPr lang="en-US" sz="1600" b="0" i="1" smtClean="0">
                              <a:latin typeface="Cambria Math" panose="02040503050406030204" pitchFamily="18" charset="0"/>
                            </a:rPr>
                            <m:t>,</m:t>
                          </m:r>
                          <m:r>
                            <a:rPr lang="en-US" sz="1600" b="0" i="1" smtClean="0">
                              <a:latin typeface="Cambria Math" panose="02040503050406030204" pitchFamily="18" charset="0"/>
                            </a:rPr>
                            <m:t>𝑦</m:t>
                          </m:r>
                        </m:sub>
                      </m:sSub>
                      <m:r>
                        <a:rPr lang="en-US" sz="1600" b="0" i="1" smtClean="0">
                          <a:latin typeface="Cambria Math" panose="02040503050406030204" pitchFamily="18" charset="0"/>
                        </a:rPr>
                        <m:t>=</m:t>
                      </m:r>
                      <m:d>
                        <m:dPr>
                          <m:ctrlPr>
                            <a:rPr lang="en-US" sz="1600" b="0" i="1" smtClean="0">
                              <a:latin typeface="Cambria Math" panose="02040503050406030204" pitchFamily="18" charset="0"/>
                            </a:rPr>
                          </m:ctrlPr>
                        </m:dPr>
                        <m:e>
                          <m:r>
                            <a:rPr lang="en-US" sz="1600" b="0" i="1" smtClean="0">
                              <a:latin typeface="Cambria Math" panose="02040503050406030204" pitchFamily="18" charset="0"/>
                            </a:rPr>
                            <m:t>.055,.087</m:t>
                          </m:r>
                        </m:e>
                      </m:d>
                    </m:oMath>
                  </m:oMathPara>
                </a14:m>
                <a:endParaRPr lang="en-US" sz="1600" b="0" dirty="0"/>
              </a:p>
              <a:p>
                <a:pPr/>
                <a14:m>
                  <m:oMathPara xmlns:m="http://schemas.openxmlformats.org/officeDocument/2006/math">
                    <m:oMathParaPr>
                      <m:jc m:val="left"/>
                    </m:oMathParaPr>
                    <m:oMath xmlns:m="http://schemas.openxmlformats.org/officeDocument/2006/math">
                      <m:sSub>
                        <m:sSubPr>
                          <m:ctrlPr>
                            <a:rPr lang="en-GB" sz="1600" i="1">
                              <a:latin typeface="Cambria Math" panose="02040503050406030204" pitchFamily="18" charset="0"/>
                            </a:rPr>
                          </m:ctrlPr>
                        </m:sSubPr>
                        <m:e>
                          <m:r>
                            <a:rPr lang="en-GB" sz="1600" i="1">
                              <a:latin typeface="Cambria Math" panose="02040503050406030204" pitchFamily="18" charset="0"/>
                              <a:ea typeface="Cambria Math" panose="02040503050406030204" pitchFamily="18" charset="0"/>
                            </a:rPr>
                            <m:t>𝜉</m:t>
                          </m:r>
                        </m:e>
                        <m:sub>
                          <m:r>
                            <a:rPr lang="en-US" sz="1600" i="1">
                              <a:latin typeface="Cambria Math" panose="02040503050406030204" pitchFamily="18" charset="0"/>
                            </a:rPr>
                            <m:t>𝑥</m:t>
                          </m:r>
                          <m:r>
                            <a:rPr lang="en-US" sz="1600" i="1">
                              <a:latin typeface="Cambria Math" panose="02040503050406030204" pitchFamily="18" charset="0"/>
                            </a:rPr>
                            <m:t>,</m:t>
                          </m:r>
                          <m:r>
                            <a:rPr lang="en-US" sz="1600" i="1">
                              <a:latin typeface="Cambria Math" panose="02040503050406030204" pitchFamily="18" charset="0"/>
                            </a:rPr>
                            <m:t>𝑦</m:t>
                          </m:r>
                        </m:sub>
                      </m:sSub>
                      <m:r>
                        <a:rPr lang="en-US" sz="1600" i="1">
                          <a:latin typeface="Cambria Math" panose="02040503050406030204" pitchFamily="18" charset="0"/>
                        </a:rPr>
                        <m:t>=</m:t>
                      </m:r>
                      <m:d>
                        <m:dPr>
                          <m:ctrlPr>
                            <a:rPr lang="en-US" sz="1600" i="1">
                              <a:latin typeface="Cambria Math" panose="02040503050406030204" pitchFamily="18" charset="0"/>
                            </a:rPr>
                          </m:ctrlPr>
                        </m:dPr>
                        <m:e>
                          <m:r>
                            <a:rPr lang="en-US" sz="1600" i="1">
                              <a:latin typeface="Cambria Math" panose="02040503050406030204" pitchFamily="18" charset="0"/>
                            </a:rPr>
                            <m:t>.0</m:t>
                          </m:r>
                          <m:r>
                            <a:rPr lang="en-US" sz="1600" b="0" i="1" smtClean="0">
                              <a:latin typeface="Cambria Math" panose="02040503050406030204" pitchFamily="18" charset="0"/>
                            </a:rPr>
                            <m:t>683</m:t>
                          </m:r>
                          <m:r>
                            <a:rPr lang="en-US" sz="1600" i="1">
                              <a:latin typeface="Cambria Math" panose="02040503050406030204" pitchFamily="18" charset="0"/>
                            </a:rPr>
                            <m:t>,.</m:t>
                          </m:r>
                          <m:r>
                            <a:rPr lang="en-US" sz="1600" b="0" i="1" smtClean="0">
                              <a:latin typeface="Cambria Math" panose="02040503050406030204" pitchFamily="18" charset="0"/>
                            </a:rPr>
                            <m:t>1039</m:t>
                          </m:r>
                        </m:e>
                      </m:d>
                    </m:oMath>
                  </m:oMathPara>
                </a14:m>
                <a:endParaRPr lang="en-GB" sz="1600" dirty="0"/>
              </a:p>
            </p:txBody>
          </p:sp>
        </mc:Choice>
        <mc:Fallback>
          <p:sp>
            <p:nvSpPr>
              <p:cNvPr id="6" name="TextBox 5">
                <a:extLst>
                  <a:ext uri="{FF2B5EF4-FFF2-40B4-BE49-F238E27FC236}">
                    <a16:creationId xmlns:a16="http://schemas.microsoft.com/office/drawing/2014/main" id="{82683575-A811-B007-7E89-91E1CE12BBA0}"/>
                  </a:ext>
                </a:extLst>
              </p:cNvPr>
              <p:cNvSpPr txBox="1">
                <a:spLocks noRot="1" noChangeAspect="1" noMove="1" noResize="1" noEditPoints="1" noAdjustHandles="1" noChangeArrowheads="1" noChangeShapeType="1" noTextEdit="1"/>
              </p:cNvSpPr>
              <p:nvPr/>
            </p:nvSpPr>
            <p:spPr>
              <a:xfrm>
                <a:off x="4676339" y="5396186"/>
                <a:ext cx="2128211" cy="623632"/>
              </a:xfrm>
              <a:prstGeom prst="rect">
                <a:avLst/>
              </a:prstGeom>
              <a:blipFill>
                <a:blip r:embed="rId4"/>
                <a:stretch>
                  <a:fillRect b="-1942"/>
                </a:stretch>
              </a:blipFill>
            </p:spPr>
            <p:txBody>
              <a:bodyPr/>
              <a:lstStyle/>
              <a:p>
                <a:r>
                  <a:rPr lang="en-GB">
                    <a:noFill/>
                  </a:rPr>
                  <a:t> </a:t>
                </a:r>
              </a:p>
            </p:txBody>
          </p:sp>
        </mc:Fallback>
      </mc:AlternateContent>
    </p:spTree>
    <p:extLst>
      <p:ext uri="{BB962C8B-B14F-4D97-AF65-F5344CB8AC3E}">
        <p14:creationId xmlns:p14="http://schemas.microsoft.com/office/powerpoint/2010/main" val="39959700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4E9A633F-1839-C127-1080-87458B12D060}"/>
              </a:ext>
            </a:extLst>
          </p:cNvPr>
          <p:cNvSpPr txBox="1">
            <a:spLocks/>
          </p:cNvSpPr>
          <p:nvPr/>
        </p:nvSpPr>
        <p:spPr>
          <a:xfrm>
            <a:off x="0" y="1"/>
            <a:ext cx="12192000" cy="886967"/>
          </a:xfrm>
          <a:prstGeom prst="rect">
            <a:avLst/>
          </a:prstGeom>
          <a:solidFill>
            <a:schemeClr val="accent5">
              <a:lumMod val="5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bg1"/>
                </a:solidFill>
              </a:rPr>
              <a:t>FCC-ee IP Tuning Knobs in Xsuite</a:t>
            </a:r>
            <a:endParaRPr lang="en-GB" b="1" dirty="0">
              <a:solidFill>
                <a:schemeClr val="bg1"/>
              </a:solidFill>
            </a:endParaRPr>
          </a:p>
        </p:txBody>
      </p:sp>
      <p:pic>
        <p:nvPicPr>
          <p:cNvPr id="3" name="Picture 2">
            <a:extLst>
              <a:ext uri="{FF2B5EF4-FFF2-40B4-BE49-F238E27FC236}">
                <a16:creationId xmlns:a16="http://schemas.microsoft.com/office/drawing/2014/main" id="{9BC5B193-F34A-15EF-9050-889194F8192F}"/>
              </a:ext>
            </a:extLst>
          </p:cNvPr>
          <p:cNvPicPr>
            <a:picLocks noChangeAspect="1"/>
          </p:cNvPicPr>
          <p:nvPr/>
        </p:nvPicPr>
        <p:blipFill>
          <a:blip r:embed="rId2"/>
          <a:srcRect l="2654" r="4442"/>
          <a:stretch>
            <a:fillRect/>
          </a:stretch>
        </p:blipFill>
        <p:spPr>
          <a:xfrm>
            <a:off x="0" y="886968"/>
            <a:ext cx="4008510" cy="3083757"/>
          </a:xfrm>
          <a:prstGeom prst="rect">
            <a:avLst/>
          </a:prstGeom>
        </p:spPr>
      </p:pic>
      <p:pic>
        <p:nvPicPr>
          <p:cNvPr id="10" name="Picture 9">
            <a:extLst>
              <a:ext uri="{FF2B5EF4-FFF2-40B4-BE49-F238E27FC236}">
                <a16:creationId xmlns:a16="http://schemas.microsoft.com/office/drawing/2014/main" id="{038AFA2A-F93A-7F0C-21C4-B0371EFDD9E4}"/>
              </a:ext>
            </a:extLst>
          </p:cNvPr>
          <p:cNvPicPr>
            <a:picLocks noChangeAspect="1"/>
          </p:cNvPicPr>
          <p:nvPr/>
        </p:nvPicPr>
        <p:blipFill>
          <a:blip r:embed="rId3"/>
          <a:srcRect l="3342" r="3781"/>
          <a:stretch>
            <a:fillRect/>
          </a:stretch>
        </p:blipFill>
        <p:spPr>
          <a:xfrm>
            <a:off x="3971782" y="875155"/>
            <a:ext cx="3969373" cy="3083757"/>
          </a:xfrm>
          <a:prstGeom prst="rect">
            <a:avLst/>
          </a:prstGeom>
        </p:spPr>
      </p:pic>
      <p:pic>
        <p:nvPicPr>
          <p:cNvPr id="17" name="Picture 16">
            <a:extLst>
              <a:ext uri="{FF2B5EF4-FFF2-40B4-BE49-F238E27FC236}">
                <a16:creationId xmlns:a16="http://schemas.microsoft.com/office/drawing/2014/main" id="{BD5C637D-DE94-4658-0EAF-2C1935087AE3}"/>
              </a:ext>
            </a:extLst>
          </p:cNvPr>
          <p:cNvPicPr>
            <a:picLocks noChangeAspect="1"/>
          </p:cNvPicPr>
          <p:nvPr/>
        </p:nvPicPr>
        <p:blipFill>
          <a:blip r:embed="rId4"/>
          <a:stretch>
            <a:fillRect/>
          </a:stretch>
        </p:blipFill>
        <p:spPr>
          <a:xfrm>
            <a:off x="7972122" y="875156"/>
            <a:ext cx="4219878" cy="3083757"/>
          </a:xfrm>
          <a:prstGeom prst="rect">
            <a:avLst/>
          </a:prstGeom>
        </p:spPr>
      </p:pic>
      <p:sp>
        <p:nvSpPr>
          <p:cNvPr id="21" name="TextBox 20">
            <a:extLst>
              <a:ext uri="{FF2B5EF4-FFF2-40B4-BE49-F238E27FC236}">
                <a16:creationId xmlns:a16="http://schemas.microsoft.com/office/drawing/2014/main" id="{3553130A-C529-DB31-645C-2169FDD4070B}"/>
              </a:ext>
            </a:extLst>
          </p:cNvPr>
          <p:cNvSpPr txBox="1"/>
          <p:nvPr/>
        </p:nvSpPr>
        <p:spPr>
          <a:xfrm>
            <a:off x="572763" y="4334472"/>
            <a:ext cx="6798039" cy="523220"/>
          </a:xfrm>
          <a:prstGeom prst="rect">
            <a:avLst/>
          </a:prstGeom>
          <a:noFill/>
        </p:spPr>
        <p:txBody>
          <a:bodyPr wrap="square">
            <a:spAutoFit/>
          </a:bodyPr>
          <a:lstStyle/>
          <a:p>
            <a:r>
              <a:rPr lang="en-GB" sz="2800" dirty="0"/>
              <a:t>𝛽</a:t>
            </a:r>
            <a:r>
              <a:rPr lang="en-GB" sz="2800" baseline="30000" dirty="0"/>
              <a:t>∗</a:t>
            </a:r>
            <a:r>
              <a:rPr lang="en-GB" sz="2800" i="1" baseline="-25000" dirty="0"/>
              <a:t>x</a:t>
            </a:r>
            <a:r>
              <a:rPr lang="en-GB" sz="2800" dirty="0"/>
              <a:t>, 𝑤</a:t>
            </a:r>
            <a:r>
              <a:rPr lang="en-GB" sz="2800" baseline="30000" dirty="0"/>
              <a:t>*</a:t>
            </a:r>
            <a:r>
              <a:rPr lang="en-GB" sz="2800" i="1" dirty="0"/>
              <a:t> </a:t>
            </a:r>
            <a:r>
              <a:rPr lang="en-GB" sz="2800" dirty="0"/>
              <a:t> and 𝐷</a:t>
            </a:r>
            <a:r>
              <a:rPr lang="en-GB" sz="2800" baseline="30000" dirty="0"/>
              <a:t>∗</a:t>
            </a:r>
            <a:r>
              <a:rPr lang="en-GB" sz="2800" baseline="-25000" dirty="0"/>
              <a:t>𝑦</a:t>
            </a:r>
            <a:r>
              <a:rPr lang="en-GB" sz="2800" dirty="0"/>
              <a:t>  knob behaviour in Xsuite</a:t>
            </a:r>
          </a:p>
        </p:txBody>
      </p:sp>
      <p:pic>
        <p:nvPicPr>
          <p:cNvPr id="4" name="Picture 3">
            <a:extLst>
              <a:ext uri="{FF2B5EF4-FFF2-40B4-BE49-F238E27FC236}">
                <a16:creationId xmlns:a16="http://schemas.microsoft.com/office/drawing/2014/main" id="{B0267214-21A5-CBAD-A9A4-1215A622E61A}"/>
              </a:ext>
            </a:extLst>
          </p:cNvPr>
          <p:cNvPicPr>
            <a:picLocks noChangeAspect="1"/>
          </p:cNvPicPr>
          <p:nvPr/>
        </p:nvPicPr>
        <p:blipFill>
          <a:blip r:embed="rId5"/>
          <a:srcRect t="2871"/>
          <a:stretch>
            <a:fillRect/>
          </a:stretch>
        </p:blipFill>
        <p:spPr>
          <a:xfrm>
            <a:off x="8252593" y="3958912"/>
            <a:ext cx="3970374" cy="2899088"/>
          </a:xfrm>
          <a:prstGeom prst="rect">
            <a:avLst/>
          </a:prstGeom>
        </p:spPr>
      </p:pic>
      <p:sp>
        <p:nvSpPr>
          <p:cNvPr id="16" name="TextBox 15">
            <a:extLst>
              <a:ext uri="{FF2B5EF4-FFF2-40B4-BE49-F238E27FC236}">
                <a16:creationId xmlns:a16="http://schemas.microsoft.com/office/drawing/2014/main" id="{FEF4AE76-95E9-47E2-EAE8-C3D63804246E}"/>
              </a:ext>
            </a:extLst>
          </p:cNvPr>
          <p:cNvSpPr txBox="1"/>
          <p:nvPr/>
        </p:nvSpPr>
        <p:spPr>
          <a:xfrm>
            <a:off x="11081871" y="886968"/>
            <a:ext cx="968535" cy="523220"/>
          </a:xfrm>
          <a:prstGeom prst="rect">
            <a:avLst/>
          </a:prstGeom>
          <a:solidFill>
            <a:srgbClr val="FFFF00"/>
          </a:solidFill>
        </p:spPr>
        <p:txBody>
          <a:bodyPr wrap="none" rtlCol="0">
            <a:spAutoFit/>
          </a:bodyPr>
          <a:lstStyle/>
          <a:p>
            <a:r>
              <a:rPr lang="en-US" sz="2800" b="1" dirty="0">
                <a:solidFill>
                  <a:schemeClr val="accent5">
                    <a:lumMod val="75000"/>
                  </a:schemeClr>
                </a:solidFill>
              </a:rPr>
              <a:t>S. Sai</a:t>
            </a:r>
            <a:endParaRPr lang="en-GB" sz="2800" b="1" dirty="0">
              <a:solidFill>
                <a:schemeClr val="accent5">
                  <a:lumMod val="75000"/>
                </a:schemeClr>
              </a:solidFill>
            </a:endParaRPr>
          </a:p>
        </p:txBody>
      </p:sp>
    </p:spTree>
    <p:extLst>
      <p:ext uri="{BB962C8B-B14F-4D97-AF65-F5344CB8AC3E}">
        <p14:creationId xmlns:p14="http://schemas.microsoft.com/office/powerpoint/2010/main" val="12905276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4787325-32AC-E9FE-006B-8CBE5AB44615}"/>
              </a:ext>
            </a:extLst>
          </p:cNvPr>
          <p:cNvPicPr>
            <a:picLocks noChangeAspect="1"/>
          </p:cNvPicPr>
          <p:nvPr/>
        </p:nvPicPr>
        <p:blipFill>
          <a:blip r:embed="rId2"/>
          <a:stretch>
            <a:fillRect/>
          </a:stretch>
        </p:blipFill>
        <p:spPr>
          <a:xfrm>
            <a:off x="326397" y="1261675"/>
            <a:ext cx="4923065" cy="3685646"/>
          </a:xfrm>
          <a:prstGeom prst="rect">
            <a:avLst/>
          </a:prstGeom>
        </p:spPr>
      </p:pic>
      <p:sp>
        <p:nvSpPr>
          <p:cNvPr id="4" name="Title 1">
            <a:extLst>
              <a:ext uri="{FF2B5EF4-FFF2-40B4-BE49-F238E27FC236}">
                <a16:creationId xmlns:a16="http://schemas.microsoft.com/office/drawing/2014/main" id="{89600B43-198A-73F3-8024-B21712380246}"/>
              </a:ext>
            </a:extLst>
          </p:cNvPr>
          <p:cNvSpPr txBox="1">
            <a:spLocks/>
          </p:cNvSpPr>
          <p:nvPr/>
        </p:nvSpPr>
        <p:spPr>
          <a:xfrm>
            <a:off x="0" y="0"/>
            <a:ext cx="12192000" cy="886967"/>
          </a:xfrm>
          <a:prstGeom prst="rect">
            <a:avLst/>
          </a:prstGeom>
          <a:solidFill>
            <a:schemeClr val="accent5">
              <a:lumMod val="5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bg1"/>
                </a:solidFill>
              </a:rPr>
              <a:t>optics tuning studies</a:t>
            </a:r>
            <a:endParaRPr lang="en-GB" b="1" dirty="0">
              <a:solidFill>
                <a:schemeClr val="bg1"/>
              </a:solidFill>
            </a:endParaRPr>
          </a:p>
        </p:txBody>
      </p:sp>
      <p:sp>
        <p:nvSpPr>
          <p:cNvPr id="5" name="TextBox 4">
            <a:extLst>
              <a:ext uri="{FF2B5EF4-FFF2-40B4-BE49-F238E27FC236}">
                <a16:creationId xmlns:a16="http://schemas.microsoft.com/office/drawing/2014/main" id="{E17CA5E7-4247-030B-574F-E13EDA7C33DC}"/>
              </a:ext>
            </a:extLst>
          </p:cNvPr>
          <p:cNvSpPr txBox="1"/>
          <p:nvPr/>
        </p:nvSpPr>
        <p:spPr>
          <a:xfrm>
            <a:off x="207122" y="800010"/>
            <a:ext cx="4378314" cy="461665"/>
          </a:xfrm>
          <a:prstGeom prst="rect">
            <a:avLst/>
          </a:prstGeom>
          <a:noFill/>
        </p:spPr>
        <p:txBody>
          <a:bodyPr wrap="none" rtlCol="0">
            <a:spAutoFit/>
          </a:bodyPr>
          <a:lstStyle/>
          <a:p>
            <a:r>
              <a:rPr lang="en-US" sz="2400" dirty="0"/>
              <a:t>girder configuration in arc section</a:t>
            </a:r>
            <a:endParaRPr lang="en-GB" sz="2400" dirty="0"/>
          </a:p>
        </p:txBody>
      </p:sp>
      <p:sp>
        <p:nvSpPr>
          <p:cNvPr id="6" name="TextBox 5">
            <a:extLst>
              <a:ext uri="{FF2B5EF4-FFF2-40B4-BE49-F238E27FC236}">
                <a16:creationId xmlns:a16="http://schemas.microsoft.com/office/drawing/2014/main" id="{ACBC927E-0A3B-0510-AC2F-423D1FFC242B}"/>
              </a:ext>
            </a:extLst>
          </p:cNvPr>
          <p:cNvSpPr txBox="1"/>
          <p:nvPr/>
        </p:nvSpPr>
        <p:spPr>
          <a:xfrm>
            <a:off x="11016343" y="769233"/>
            <a:ext cx="968535" cy="523220"/>
          </a:xfrm>
          <a:prstGeom prst="rect">
            <a:avLst/>
          </a:prstGeom>
          <a:solidFill>
            <a:srgbClr val="FFFF00"/>
          </a:solidFill>
        </p:spPr>
        <p:txBody>
          <a:bodyPr wrap="none" rtlCol="0">
            <a:spAutoFit/>
          </a:bodyPr>
          <a:lstStyle/>
          <a:p>
            <a:r>
              <a:rPr lang="en-US" sz="2800" b="1" dirty="0">
                <a:solidFill>
                  <a:schemeClr val="accent5">
                    <a:lumMod val="75000"/>
                  </a:schemeClr>
                </a:solidFill>
              </a:rPr>
              <a:t>S. Sai</a:t>
            </a:r>
            <a:endParaRPr lang="en-GB" sz="2800" b="1" dirty="0">
              <a:solidFill>
                <a:schemeClr val="accent5">
                  <a:lumMod val="75000"/>
                </a:schemeClr>
              </a:solidFill>
            </a:endParaRPr>
          </a:p>
        </p:txBody>
      </p:sp>
      <p:pic>
        <p:nvPicPr>
          <p:cNvPr id="8" name="Picture 7">
            <a:extLst>
              <a:ext uri="{FF2B5EF4-FFF2-40B4-BE49-F238E27FC236}">
                <a16:creationId xmlns:a16="http://schemas.microsoft.com/office/drawing/2014/main" id="{8792017B-1536-C40D-EE00-79D65061921B}"/>
              </a:ext>
            </a:extLst>
          </p:cNvPr>
          <p:cNvPicPr>
            <a:picLocks noChangeAspect="1"/>
          </p:cNvPicPr>
          <p:nvPr/>
        </p:nvPicPr>
        <p:blipFill>
          <a:blip r:embed="rId3"/>
          <a:stretch>
            <a:fillRect/>
          </a:stretch>
        </p:blipFill>
        <p:spPr>
          <a:xfrm>
            <a:off x="5731329" y="1298943"/>
            <a:ext cx="6460671" cy="3226888"/>
          </a:xfrm>
          <a:prstGeom prst="rect">
            <a:avLst/>
          </a:prstGeom>
        </p:spPr>
      </p:pic>
      <p:sp>
        <p:nvSpPr>
          <p:cNvPr id="9" name="TextBox 8">
            <a:extLst>
              <a:ext uri="{FF2B5EF4-FFF2-40B4-BE49-F238E27FC236}">
                <a16:creationId xmlns:a16="http://schemas.microsoft.com/office/drawing/2014/main" id="{9C22251B-FB52-CC8E-4D79-44ECD3B06AFB}"/>
              </a:ext>
            </a:extLst>
          </p:cNvPr>
          <p:cNvSpPr txBox="1"/>
          <p:nvPr/>
        </p:nvSpPr>
        <p:spPr>
          <a:xfrm>
            <a:off x="5731329" y="837278"/>
            <a:ext cx="2257093" cy="461665"/>
          </a:xfrm>
          <a:prstGeom prst="rect">
            <a:avLst/>
          </a:prstGeom>
          <a:noFill/>
        </p:spPr>
        <p:txBody>
          <a:bodyPr wrap="none" rtlCol="0">
            <a:spAutoFit/>
          </a:bodyPr>
          <a:lstStyle/>
          <a:p>
            <a:r>
              <a:rPr lang="en-US" sz="2400" dirty="0"/>
              <a:t>alignment errors</a:t>
            </a:r>
            <a:endParaRPr lang="en-GB" sz="2400" dirty="0"/>
          </a:p>
        </p:txBody>
      </p:sp>
      <p:pic>
        <p:nvPicPr>
          <p:cNvPr id="11" name="Picture 10">
            <a:extLst>
              <a:ext uri="{FF2B5EF4-FFF2-40B4-BE49-F238E27FC236}">
                <a16:creationId xmlns:a16="http://schemas.microsoft.com/office/drawing/2014/main" id="{BDFAFA54-26AE-A627-76D6-09545D4F4C31}"/>
              </a:ext>
            </a:extLst>
          </p:cNvPr>
          <p:cNvPicPr>
            <a:picLocks noChangeAspect="1"/>
          </p:cNvPicPr>
          <p:nvPr/>
        </p:nvPicPr>
        <p:blipFill>
          <a:blip r:embed="rId4"/>
          <a:stretch>
            <a:fillRect/>
          </a:stretch>
        </p:blipFill>
        <p:spPr>
          <a:xfrm>
            <a:off x="4708187" y="4776526"/>
            <a:ext cx="7483813" cy="2048300"/>
          </a:xfrm>
          <a:prstGeom prst="rect">
            <a:avLst/>
          </a:prstGeom>
        </p:spPr>
      </p:pic>
      <p:sp>
        <p:nvSpPr>
          <p:cNvPr id="13" name="TextBox 12">
            <a:extLst>
              <a:ext uri="{FF2B5EF4-FFF2-40B4-BE49-F238E27FC236}">
                <a16:creationId xmlns:a16="http://schemas.microsoft.com/office/drawing/2014/main" id="{429471E0-3EE4-29F8-8A5D-984A687C9445}"/>
              </a:ext>
            </a:extLst>
          </p:cNvPr>
          <p:cNvSpPr txBox="1"/>
          <p:nvPr/>
        </p:nvSpPr>
        <p:spPr>
          <a:xfrm>
            <a:off x="119163" y="5017155"/>
            <a:ext cx="3820539" cy="1754326"/>
          </a:xfrm>
          <a:prstGeom prst="rect">
            <a:avLst/>
          </a:prstGeom>
          <a:noFill/>
        </p:spPr>
        <p:txBody>
          <a:bodyPr wrap="square">
            <a:spAutoFit/>
          </a:bodyPr>
          <a:lstStyle/>
          <a:p>
            <a:r>
              <a:rPr lang="en-GB" dirty="0"/>
              <a:t>The desired strengths of the correctors are obtained by the pseudo-inverse of the response matrix. </a:t>
            </a:r>
          </a:p>
          <a:p>
            <a:r>
              <a:rPr lang="en-GB" dirty="0"/>
              <a:t>• 1856 BPMs and orbit correctors </a:t>
            </a:r>
          </a:p>
          <a:p>
            <a:r>
              <a:rPr lang="en-GB" dirty="0"/>
              <a:t>• 632 trim normal quadrupoles </a:t>
            </a:r>
          </a:p>
          <a:p>
            <a:r>
              <a:rPr lang="en-GB" dirty="0"/>
              <a:t>• 632 trim skew quadrupole</a:t>
            </a:r>
          </a:p>
        </p:txBody>
      </p:sp>
    </p:spTree>
    <p:extLst>
      <p:ext uri="{BB962C8B-B14F-4D97-AF65-F5344CB8AC3E}">
        <p14:creationId xmlns:p14="http://schemas.microsoft.com/office/powerpoint/2010/main" val="37756886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13054</TotalTime>
  <Words>682</Words>
  <Application>Microsoft Office PowerPoint</Application>
  <PresentationFormat>Widescreen</PresentationFormat>
  <Paragraphs>86</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Calibri Light</vt:lpstr>
      <vt:lpstr>Cambria Math</vt:lpstr>
      <vt:lpstr>Office Theme</vt:lpstr>
      <vt:lpstr>FCCee Lumi</vt:lpstr>
      <vt:lpstr>the players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FCCee-Lumi</dc:title>
  <dc:creator>Frank Zimmermann</dc:creator>
  <cp:lastModifiedBy>Frank Zimmermann</cp:lastModifiedBy>
  <cp:revision>34</cp:revision>
  <dcterms:created xsi:type="dcterms:W3CDTF">2023-10-09T08:54:41Z</dcterms:created>
  <dcterms:modified xsi:type="dcterms:W3CDTF">2025-11-12T07:32:53Z</dcterms:modified>
</cp:coreProperties>
</file>