
<file path=[Content_Types].xml><?xml version="1.0" encoding="utf-8"?>
<Types xmlns="http://schemas.openxmlformats.org/package/2006/content-types">
  <Default Extension="emf" ContentType="image/x-emf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45"/>
  </p:notesMasterIdLst>
  <p:handoutMasterIdLst>
    <p:handoutMasterId r:id="rId46"/>
  </p:handoutMasterIdLst>
  <p:sldIdLst>
    <p:sldId id="284" r:id="rId5"/>
    <p:sldId id="5221" r:id="rId6"/>
    <p:sldId id="1550" r:id="rId7"/>
    <p:sldId id="2334" r:id="rId8"/>
    <p:sldId id="1535" r:id="rId9"/>
    <p:sldId id="1434" r:id="rId10"/>
    <p:sldId id="5194" r:id="rId11"/>
    <p:sldId id="5193" r:id="rId12"/>
    <p:sldId id="1607" r:id="rId13"/>
    <p:sldId id="1606" r:id="rId14"/>
    <p:sldId id="5192" r:id="rId15"/>
    <p:sldId id="5190" r:id="rId16"/>
    <p:sldId id="5195" r:id="rId17"/>
    <p:sldId id="5223" r:id="rId18"/>
    <p:sldId id="5225" r:id="rId19"/>
    <p:sldId id="5219" r:id="rId20"/>
    <p:sldId id="5226" r:id="rId21"/>
    <p:sldId id="5214" r:id="rId22"/>
    <p:sldId id="5217" r:id="rId23"/>
    <p:sldId id="1539" r:id="rId24"/>
    <p:sldId id="1536" r:id="rId25"/>
    <p:sldId id="5205" r:id="rId26"/>
    <p:sldId id="5204" r:id="rId27"/>
    <p:sldId id="5201" r:id="rId28"/>
    <p:sldId id="5202" r:id="rId29"/>
    <p:sldId id="5215" r:id="rId30"/>
    <p:sldId id="5228" r:id="rId31"/>
    <p:sldId id="5197" r:id="rId32"/>
    <p:sldId id="5198" r:id="rId33"/>
    <p:sldId id="5199" r:id="rId34"/>
    <p:sldId id="5200" r:id="rId35"/>
    <p:sldId id="5206" r:id="rId36"/>
    <p:sldId id="5207" r:id="rId37"/>
    <p:sldId id="5208" r:id="rId38"/>
    <p:sldId id="5213" r:id="rId39"/>
    <p:sldId id="5230" r:id="rId40"/>
    <p:sldId id="2098" r:id="rId41"/>
    <p:sldId id="5231" r:id="rId42"/>
    <p:sldId id="2415" r:id="rId43"/>
    <p:sldId id="5174" r:id="rId4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14E6"/>
    <a:srgbClr val="AB7942"/>
    <a:srgbClr val="4B5C6B"/>
    <a:srgbClr val="F0F0F0"/>
    <a:srgbClr val="CBCCF5"/>
    <a:srgbClr val="E7E7FA"/>
    <a:srgbClr val="EBE7F9"/>
    <a:srgbClr val="D5CCF2"/>
    <a:srgbClr val="FF66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2" autoAdjust="0"/>
    <p:restoredTop sz="90616" autoAdjust="0"/>
  </p:normalViewPr>
  <p:slideViewPr>
    <p:cSldViewPr showGuides="1">
      <p:cViewPr varScale="1">
        <p:scale>
          <a:sx n="105" d="100"/>
          <a:sy n="105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-15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1" d="100"/>
        <a:sy n="101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12.11.25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12.11.25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132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28E3A-307C-F08F-1624-AF787E527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360FF4-A1D4-9C4F-16A9-13030B195C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E326EE-B469-6736-771D-0E1F7B2347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LHC field sweep at injection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4D359-30AF-91A1-8CC8-AE88368A6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90793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link to Amemiya, </a:t>
            </a:r>
            <a:r>
              <a:rPr lang="en-US" dirty="0" err="1"/>
              <a:t>twente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34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545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9190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A84CAB45-6003-8DF4-6B6D-6B5544467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3266"/>
          <a:stretch>
            <a:fillRect/>
          </a:stretch>
        </p:blipFill>
        <p:spPr>
          <a:xfrm>
            <a:off x="9526916" y="131546"/>
            <a:ext cx="912484" cy="60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8802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2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1.png"/><Relationship Id="rId11" Type="http://schemas.openxmlformats.org/officeDocument/2006/relationships/image" Target="../media/image76.jpe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png"/><Relationship Id="rId7" Type="http://schemas.openxmlformats.org/officeDocument/2006/relationships/image" Target="../media/image97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6.pn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0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1.png"/><Relationship Id="rId4" Type="http://schemas.openxmlformats.org/officeDocument/2006/relationships/image" Target="../media/image1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5509/contributions/6586182/" TargetMode="External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19.jpeg"/><Relationship Id="rId4" Type="http://schemas.openxmlformats.org/officeDocument/2006/relationships/image" Target="../media/image7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1.png"/><Relationship Id="rId7" Type="http://schemas.openxmlformats.org/officeDocument/2006/relationships/image" Target="../media/image13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3.png"/><Relationship Id="rId5" Type="http://schemas.openxmlformats.org/officeDocument/2006/relationships/hyperlink" Target="https://indico.cern.ch/event/1347361/" TargetMode="External"/><Relationship Id="rId4" Type="http://schemas.openxmlformats.org/officeDocument/2006/relationships/image" Target="../media/image1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7.jpeg"/><Relationship Id="rId4" Type="http://schemas.openxmlformats.org/officeDocument/2006/relationships/image" Target="../media/image1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43.jpeg"/><Relationship Id="rId5" Type="http://schemas.openxmlformats.org/officeDocument/2006/relationships/image" Target="../media/image142.jpeg"/><Relationship Id="rId4" Type="http://schemas.openxmlformats.org/officeDocument/2006/relationships/image" Target="../media/image14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png"/><Relationship Id="rId2" Type="http://schemas.openxmlformats.org/officeDocument/2006/relationships/image" Target="../media/image10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47.png"/><Relationship Id="rId4" Type="http://schemas.openxmlformats.org/officeDocument/2006/relationships/image" Target="../media/image1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2.png"/><Relationship Id="rId5" Type="http://schemas.openxmlformats.org/officeDocument/2006/relationships/image" Target="../media/image111.png"/><Relationship Id="rId4" Type="http://schemas.openxmlformats.org/officeDocument/2006/relationships/image" Target="../media/image15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4.png"/><Relationship Id="rId7" Type="http://schemas.openxmlformats.org/officeDocument/2006/relationships/image" Target="../media/image92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1.png"/><Relationship Id="rId5" Type="http://schemas.openxmlformats.org/officeDocument/2006/relationships/image" Target="../media/image150.jpeg"/><Relationship Id="rId4" Type="http://schemas.openxmlformats.org/officeDocument/2006/relationships/hyperlink" Target="https://doi.org/10.1088/1361-6668/ac3f9c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11.png"/><Relationship Id="rId7" Type="http://schemas.openxmlformats.org/officeDocument/2006/relationships/image" Target="../media/image1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7.jpg"/><Relationship Id="rId5" Type="http://schemas.openxmlformats.org/officeDocument/2006/relationships/image" Target="../media/image156.jp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emf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jpe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7.jpeg"/><Relationship Id="rId4" Type="http://schemas.openxmlformats.org/officeDocument/2006/relationships/image" Target="../media/image1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7" Type="http://schemas.openxmlformats.org/officeDocument/2006/relationships/image" Target="../media/image173.jpeg"/><Relationship Id="rId2" Type="http://schemas.openxmlformats.org/officeDocument/2006/relationships/image" Target="../media/image16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2.jpeg"/><Relationship Id="rId5" Type="http://schemas.openxmlformats.org/officeDocument/2006/relationships/image" Target="../media/image171.jpeg"/><Relationship Id="rId4" Type="http://schemas.openxmlformats.org/officeDocument/2006/relationships/image" Target="../media/image17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7" Type="http://schemas.openxmlformats.org/officeDocument/2006/relationships/image" Target="../media/image179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8.png"/><Relationship Id="rId5" Type="http://schemas.openxmlformats.org/officeDocument/2006/relationships/image" Target="../media/image177.jpeg"/><Relationship Id="rId4" Type="http://schemas.openxmlformats.org/officeDocument/2006/relationships/image" Target="../media/image17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17/06/relationships/model3d" Target="../media/model3d1.glb"/><Relationship Id="rId13" Type="http://schemas.openxmlformats.org/officeDocument/2006/relationships/image" Target="../media/image37.jpeg"/><Relationship Id="rId3" Type="http://schemas.openxmlformats.org/officeDocument/2006/relationships/image" Target="../media/image28.tiff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1.png"/><Relationship Id="rId11" Type="http://schemas.openxmlformats.org/officeDocument/2006/relationships/image" Target="../media/image35.jpeg"/><Relationship Id="rId5" Type="http://schemas.openxmlformats.org/officeDocument/2006/relationships/image" Target="../media/image30.png"/><Relationship Id="rId10" Type="http://schemas.openxmlformats.org/officeDocument/2006/relationships/image" Target="../media/image34.jpeg"/><Relationship Id="rId4" Type="http://schemas.openxmlformats.org/officeDocument/2006/relationships/image" Target="../media/image29.jpeg"/><Relationship Id="rId9" Type="http://schemas.openxmlformats.org/officeDocument/2006/relationships/image" Target="../media/image3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8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7.emf"/><Relationship Id="rId7" Type="http://schemas.openxmlformats.org/officeDocument/2006/relationships/image" Target="../media/image51.tiff"/><Relationship Id="rId12" Type="http://schemas.openxmlformats.org/officeDocument/2006/relationships/image" Target="../media/image54.sv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0.jpeg"/><Relationship Id="rId11" Type="http://schemas.openxmlformats.org/officeDocument/2006/relationships/image" Target="../media/image53.png"/><Relationship Id="rId5" Type="http://schemas.openxmlformats.org/officeDocument/2006/relationships/image" Target="../media/image49.png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6">
            <a:extLst>
              <a:ext uri="{FF2B5EF4-FFF2-40B4-BE49-F238E27FC236}">
                <a16:creationId xmlns:a16="http://schemas.microsoft.com/office/drawing/2014/main" id="{B5B5A7C0-D264-AAF8-8408-7F03DA19105A}"/>
              </a:ext>
            </a:extLst>
          </p:cNvPr>
          <p:cNvSpPr txBox="1"/>
          <p:nvPr/>
        </p:nvSpPr>
        <p:spPr>
          <a:xfrm>
            <a:off x="695325" y="5952728"/>
            <a:ext cx="7790061" cy="50405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indent="0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/>
            </a:lvl2pPr>
            <a:lvl3pPr marL="504000" indent="-252000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/>
            </a:lvl3pPr>
            <a:lvl4pPr marL="756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4pPr>
            <a:lvl5pPr marL="1008000" indent="-252000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1200" dirty="0"/>
              <a:t>This work was performed under the auspices of and with </a:t>
            </a:r>
            <a:br>
              <a:rPr lang="en-GB" sz="1200" dirty="0"/>
            </a:br>
            <a:r>
              <a:rPr lang="en-GB" sz="1200" dirty="0"/>
              <a:t>support from the Swiss Accelerator Research and Technology </a:t>
            </a:r>
            <a:br>
              <a:rPr lang="en-GB" sz="1200" dirty="0"/>
            </a:br>
            <a:r>
              <a:rPr lang="en-GB" sz="1200" dirty="0"/>
              <a:t>(CHART) program, http://</a:t>
            </a:r>
            <a:r>
              <a:rPr lang="en-GB" sz="1200" dirty="0" err="1"/>
              <a:t>chart.ch</a:t>
            </a:r>
            <a:r>
              <a:rPr lang="en-GB" sz="1200" dirty="0"/>
              <a:t>.</a:t>
            </a:r>
          </a:p>
        </p:txBody>
      </p:sp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18959C8-1F0E-6086-79BC-52A53A7EA8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309" y="1405444"/>
            <a:ext cx="1285720" cy="128572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509B363-D51C-69CF-8EB4-B2F18FCC0AA2}"/>
              </a:ext>
            </a:extLst>
          </p:cNvPr>
          <p:cNvSpPr txBox="1">
            <a:spLocks/>
          </p:cNvSpPr>
          <p:nvPr/>
        </p:nvSpPr>
        <p:spPr>
          <a:xfrm>
            <a:off x="695325" y="2286000"/>
            <a:ext cx="8905875" cy="200799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2000"/>
              </a:lnSpc>
              <a:spcBef>
                <a:spcPct val="0"/>
              </a:spcBef>
              <a:buNone/>
              <a:defRPr sz="4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MagDev</a:t>
            </a:r>
            <a:endParaRPr lang="en-GB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FDD57139-3B5F-87E4-1FA2-56C727C417D8}"/>
              </a:ext>
            </a:extLst>
          </p:cNvPr>
          <p:cNvSpPr txBox="1">
            <a:spLocks/>
          </p:cNvSpPr>
          <p:nvPr/>
        </p:nvSpPr>
        <p:spPr>
          <a:xfrm>
            <a:off x="695325" y="4512840"/>
            <a:ext cx="7077075" cy="50405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D. Araujo, B. Auchmann, A. Brem, M. Crescenti, M. Duda, N. Kehl,</a:t>
            </a:r>
            <a:br>
              <a:rPr lang="en-GB" sz="1800" dirty="0"/>
            </a:br>
            <a:r>
              <a:rPr lang="en-GB" sz="1800" dirty="0"/>
              <a:t>J. Kosse, C. Lindner, T. </a:t>
            </a:r>
            <a:r>
              <a:rPr lang="en-GB" sz="1800" dirty="0" err="1"/>
              <a:t>Michlmayr</a:t>
            </a:r>
            <a:r>
              <a:rPr lang="en-GB" sz="1800" dirty="0"/>
              <a:t>, C. Müller, I. S. P. Peixoto, K. Puthran, </a:t>
            </a:r>
            <a:br>
              <a:rPr lang="en-GB" sz="1800" dirty="0"/>
            </a:br>
            <a:r>
              <a:rPr lang="en-GB" sz="1800" dirty="0"/>
              <a:t>H. Rodrigues, J. Schmidt, D. Sotnikov, A. Stampfli, J. Van den </a:t>
            </a:r>
            <a:r>
              <a:rPr lang="en-GB" sz="1800" dirty="0" err="1"/>
              <a:t>Eijnden</a:t>
            </a:r>
            <a:endParaRPr lang="en-GB" sz="1800" dirty="0"/>
          </a:p>
          <a:p>
            <a:r>
              <a:rPr lang="en-GB" sz="1800" dirty="0"/>
              <a:t>CHART Workshop 2025, 12 November, 2025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E641EB-795E-ECE1-0F9A-9381E2FFA9F9}"/>
              </a:ext>
            </a:extLst>
          </p:cNvPr>
          <p:cNvGrpSpPr/>
          <p:nvPr/>
        </p:nvGrpSpPr>
        <p:grpSpPr>
          <a:xfrm>
            <a:off x="678760" y="1557764"/>
            <a:ext cx="2590800" cy="1033036"/>
            <a:chOff x="2554184" y="1688486"/>
            <a:chExt cx="1306629" cy="5209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A75466-FFC6-C141-1852-1A2CA49A5C19}"/>
                </a:ext>
              </a:extLst>
            </p:cNvPr>
            <p:cNvGrpSpPr/>
            <p:nvPr/>
          </p:nvGrpSpPr>
          <p:grpSpPr>
            <a:xfrm>
              <a:off x="2554184" y="1688486"/>
              <a:ext cx="520995" cy="520995"/>
              <a:chOff x="2527200" y="393270"/>
              <a:chExt cx="4125600" cy="41256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A3A0CF1-FA13-6840-BD9F-A6C8334AC4BE}"/>
                  </a:ext>
                </a:extLst>
              </p:cNvPr>
              <p:cNvSpPr/>
              <p:nvPr/>
            </p:nvSpPr>
            <p:spPr>
              <a:xfrm>
                <a:off x="2527200" y="393270"/>
                <a:ext cx="4125600" cy="412560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F931977-661F-DE37-BA0D-9C2A204C4E6D}"/>
                  </a:ext>
                </a:extLst>
              </p:cNvPr>
              <p:cNvCxnSpPr>
                <a:cxnSpLocks/>
                <a:stCxn id="19" idx="0"/>
                <a:endCxn id="19" idx="4"/>
              </p:cNvCxnSpPr>
              <p:nvPr/>
            </p:nvCxnSpPr>
            <p:spPr>
              <a:xfrm>
                <a:off x="4590000" y="393270"/>
                <a:ext cx="0" cy="412560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2A94315-44CE-9077-08E2-44F0D4A05B00}"/>
                  </a:ext>
                </a:extLst>
              </p:cNvPr>
              <p:cNvGrpSpPr/>
              <p:nvPr/>
            </p:nvGrpSpPr>
            <p:grpSpPr>
              <a:xfrm>
                <a:off x="3567240" y="436974"/>
                <a:ext cx="932673" cy="4038384"/>
                <a:chOff x="3567240" y="436974"/>
                <a:chExt cx="932673" cy="4038384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7027331-D1F1-BED4-FD04-50C0B19C3512}"/>
                    </a:ext>
                  </a:extLst>
                </p:cNvPr>
                <p:cNvGrpSpPr/>
                <p:nvPr/>
              </p:nvGrpSpPr>
              <p:grpSpPr>
                <a:xfrm>
                  <a:off x="3567601" y="43697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323CE70-51DC-35C1-16F4-1689BED720E3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7B6C3A4C-C06C-623D-E0E7-0506D134AAFF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0C126F0A-F751-CD12-880E-3B8225A6D268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DA3C88E3-F075-F531-9EB1-9EB4476F58FE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33" name="Freeform 32">
                    <a:extLst>
                      <a:ext uri="{FF2B5EF4-FFF2-40B4-BE49-F238E27FC236}">
                        <a16:creationId xmlns:a16="http://schemas.microsoft.com/office/drawing/2014/main" id="{E6BA4F72-F941-42AF-CFE2-805AEA79451F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Freeform 33">
                    <a:extLst>
                      <a:ext uri="{FF2B5EF4-FFF2-40B4-BE49-F238E27FC236}">
                        <a16:creationId xmlns:a16="http://schemas.microsoft.com/office/drawing/2014/main" id="{33B0D8BD-97DF-4F2D-C50F-331FA764FBAE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5" name="Freeform 34">
                    <a:extLst>
                      <a:ext uri="{FF2B5EF4-FFF2-40B4-BE49-F238E27FC236}">
                        <a16:creationId xmlns:a16="http://schemas.microsoft.com/office/drawing/2014/main" id="{5B64E872-37D6-F73B-302B-D4A4B1192E0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622D532-79D6-8C05-2F32-D1E310101905}"/>
                  </a:ext>
                </a:extLst>
              </p:cNvPr>
              <p:cNvGrpSpPr/>
              <p:nvPr/>
            </p:nvGrpSpPr>
            <p:grpSpPr>
              <a:xfrm flipH="1">
                <a:off x="4669663" y="410956"/>
                <a:ext cx="932673" cy="4064090"/>
                <a:chOff x="3567240" y="411268"/>
                <a:chExt cx="932673" cy="4064090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B7BCB8D9-ADF9-539B-F97E-B04024E734C0}"/>
                    </a:ext>
                  </a:extLst>
                </p:cNvPr>
                <p:cNvGrpSpPr/>
                <p:nvPr/>
              </p:nvGrpSpPr>
              <p:grpSpPr>
                <a:xfrm>
                  <a:off x="3567601" y="411268"/>
                  <a:ext cx="932312" cy="2056250"/>
                  <a:chOff x="3567601" y="411268"/>
                  <a:chExt cx="932312" cy="2056250"/>
                </a:xfrm>
              </p:grpSpPr>
              <p:sp>
                <p:nvSpPr>
                  <p:cNvPr id="28" name="Freeform 27">
                    <a:extLst>
                      <a:ext uri="{FF2B5EF4-FFF2-40B4-BE49-F238E27FC236}">
                        <a16:creationId xmlns:a16="http://schemas.microsoft.com/office/drawing/2014/main" id="{38108CC5-43DD-0296-CB98-4A938AD77BA4}"/>
                      </a:ext>
                    </a:extLst>
                  </p:cNvPr>
                  <p:cNvSpPr/>
                  <p:nvPr/>
                </p:nvSpPr>
                <p:spPr>
                  <a:xfrm>
                    <a:off x="4238448" y="411268"/>
                    <a:ext cx="261465" cy="205625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  <a:gd name="connsiteX0" fmla="*/ 13223 w 261465"/>
                      <a:gd name="connsiteY0" fmla="*/ 0 h 2056250"/>
                      <a:gd name="connsiteX1" fmla="*/ 29114 w 261465"/>
                      <a:gd name="connsiteY1" fmla="*/ 1211542 h 2056250"/>
                      <a:gd name="connsiteX2" fmla="*/ 261406 w 261465"/>
                      <a:gd name="connsiteY2" fmla="*/ 2056250 h 2056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56250">
                        <a:moveTo>
                          <a:pt x="13223" y="0"/>
                        </a:moveTo>
                        <a:cubicBezTo>
                          <a:pt x="3478" y="432867"/>
                          <a:pt x="-17481" y="1016790"/>
                          <a:pt x="29114" y="1211542"/>
                        </a:cubicBezTo>
                        <a:cubicBezTo>
                          <a:pt x="111895" y="1543345"/>
                          <a:pt x="264917" y="1796277"/>
                          <a:pt x="261406" y="205625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9" name="Freeform 28">
                    <a:extLst>
                      <a:ext uri="{FF2B5EF4-FFF2-40B4-BE49-F238E27FC236}">
                        <a16:creationId xmlns:a16="http://schemas.microsoft.com/office/drawing/2014/main" id="{DFF95D1D-7A85-CE7F-998E-97A0212AF793}"/>
                      </a:ext>
                    </a:extLst>
                  </p:cNvPr>
                  <p:cNvSpPr/>
                  <p:nvPr/>
                </p:nvSpPr>
                <p:spPr>
                  <a:xfrm>
                    <a:off x="3916488" y="492865"/>
                    <a:ext cx="504117" cy="19644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2546 w 504117"/>
                      <a:gd name="connsiteY0" fmla="*/ 0 h 1964444"/>
                      <a:gd name="connsiteX1" fmla="*/ 36799 w 504117"/>
                      <a:gd name="connsiteY1" fmla="*/ 1160130 h 1964444"/>
                      <a:gd name="connsiteX2" fmla="*/ 504117 w 504117"/>
                      <a:gd name="connsiteY2" fmla="*/ 1964444 h 196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4117" h="1964444">
                        <a:moveTo>
                          <a:pt x="2546" y="0"/>
                        </a:moveTo>
                        <a:cubicBezTo>
                          <a:pt x="146" y="388800"/>
                          <a:pt x="-9796" y="965378"/>
                          <a:pt x="36799" y="1160130"/>
                        </a:cubicBezTo>
                        <a:cubicBezTo>
                          <a:pt x="90202" y="1341370"/>
                          <a:pt x="503956" y="1605318"/>
                          <a:pt x="504117" y="19644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0" name="Freeform 29">
                    <a:extLst>
                      <a:ext uri="{FF2B5EF4-FFF2-40B4-BE49-F238E27FC236}">
                        <a16:creationId xmlns:a16="http://schemas.microsoft.com/office/drawing/2014/main" id="{A9B84B8C-BD9E-512B-E68C-EC15319A51C1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AC72D31-466F-B9AE-D3EB-BAD6E8A119F6}"/>
                    </a:ext>
                  </a:extLst>
                </p:cNvPr>
                <p:cNvGrpSpPr/>
                <p:nvPr/>
              </p:nvGrpSpPr>
              <p:grpSpPr>
                <a:xfrm flipV="1">
                  <a:off x="3567240" y="2444814"/>
                  <a:ext cx="932312" cy="2030544"/>
                  <a:chOff x="3567601" y="436974"/>
                  <a:chExt cx="932312" cy="2030544"/>
                </a:xfrm>
              </p:grpSpPr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864D5F30-E1D1-631B-7FAC-8FA2FC4EB8CC}"/>
                      </a:ext>
                    </a:extLst>
                  </p:cNvPr>
                  <p:cNvSpPr/>
                  <p:nvPr/>
                </p:nvSpPr>
                <p:spPr>
                  <a:xfrm>
                    <a:off x="4238448" y="436974"/>
                    <a:ext cx="261465" cy="2030544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8640 w 260495"/>
                      <a:gd name="connsiteY0" fmla="*/ 0 h 2096646"/>
                      <a:gd name="connsiteX1" fmla="*/ 28203 w 260495"/>
                      <a:gd name="connsiteY1" fmla="*/ 1255610 h 2096646"/>
                      <a:gd name="connsiteX2" fmla="*/ 260495 w 260495"/>
                      <a:gd name="connsiteY2" fmla="*/ 2096646 h 2096646"/>
                      <a:gd name="connsiteX0" fmla="*/ 10701 w 258884"/>
                      <a:gd name="connsiteY0" fmla="*/ 0 h 2026872"/>
                      <a:gd name="connsiteX1" fmla="*/ 26592 w 258884"/>
                      <a:gd name="connsiteY1" fmla="*/ 1185836 h 2026872"/>
                      <a:gd name="connsiteX2" fmla="*/ 258884 w 258884"/>
                      <a:gd name="connsiteY2" fmla="*/ 2026872 h 2026872"/>
                      <a:gd name="connsiteX0" fmla="*/ 13223 w 261406"/>
                      <a:gd name="connsiteY0" fmla="*/ 0 h 2026872"/>
                      <a:gd name="connsiteX1" fmla="*/ 29114 w 261406"/>
                      <a:gd name="connsiteY1" fmla="*/ 1185836 h 2026872"/>
                      <a:gd name="connsiteX2" fmla="*/ 261406 w 261406"/>
                      <a:gd name="connsiteY2" fmla="*/ 2026872 h 2026872"/>
                      <a:gd name="connsiteX0" fmla="*/ 13223 w 261406"/>
                      <a:gd name="connsiteY0" fmla="*/ 0 h 2030544"/>
                      <a:gd name="connsiteX1" fmla="*/ 29114 w 261406"/>
                      <a:gd name="connsiteY1" fmla="*/ 1185836 h 2030544"/>
                      <a:gd name="connsiteX2" fmla="*/ 261406 w 261406"/>
                      <a:gd name="connsiteY2" fmla="*/ 2030544 h 2030544"/>
                      <a:gd name="connsiteX0" fmla="*/ 13223 w 261644"/>
                      <a:gd name="connsiteY0" fmla="*/ 0 h 2030544"/>
                      <a:gd name="connsiteX1" fmla="*/ 29114 w 261644"/>
                      <a:gd name="connsiteY1" fmla="*/ 1185836 h 2030544"/>
                      <a:gd name="connsiteX2" fmla="*/ 261406 w 261644"/>
                      <a:gd name="connsiteY2" fmla="*/ 2030544 h 2030544"/>
                      <a:gd name="connsiteX0" fmla="*/ 13223 w 261465"/>
                      <a:gd name="connsiteY0" fmla="*/ 0 h 2030544"/>
                      <a:gd name="connsiteX1" fmla="*/ 29114 w 261465"/>
                      <a:gd name="connsiteY1" fmla="*/ 1185836 h 2030544"/>
                      <a:gd name="connsiteX2" fmla="*/ 261406 w 261465"/>
                      <a:gd name="connsiteY2" fmla="*/ 2030544 h 20305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1465" h="2030544">
                        <a:moveTo>
                          <a:pt x="13223" y="0"/>
                        </a:moveTo>
                        <a:cubicBezTo>
                          <a:pt x="3478" y="432867"/>
                          <a:pt x="-17481" y="991084"/>
                          <a:pt x="29114" y="1185836"/>
                        </a:cubicBezTo>
                        <a:cubicBezTo>
                          <a:pt x="111895" y="1517639"/>
                          <a:pt x="264917" y="1770571"/>
                          <a:pt x="261406" y="2030544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247DF7A-3F43-3C51-D917-D0C8F2B129E9}"/>
                      </a:ext>
                    </a:extLst>
                  </p:cNvPr>
                  <p:cNvSpPr/>
                  <p:nvPr/>
                </p:nvSpPr>
                <p:spPr>
                  <a:xfrm>
                    <a:off x="3913680" y="518571"/>
                    <a:ext cx="506924" cy="1938738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511389"/>
                      <a:gd name="connsiteY0" fmla="*/ 0 h 1938738"/>
                      <a:gd name="connsiteX1" fmla="*/ 39606 w 511389"/>
                      <a:gd name="connsiteY1" fmla="*/ 1134424 h 1938738"/>
                      <a:gd name="connsiteX2" fmla="*/ 506924 w 511389"/>
                      <a:gd name="connsiteY2" fmla="*/ 1938738 h 1938738"/>
                      <a:gd name="connsiteX0" fmla="*/ 1681 w 508652"/>
                      <a:gd name="connsiteY0" fmla="*/ 0 h 1938738"/>
                      <a:gd name="connsiteX1" fmla="*/ 39606 w 508652"/>
                      <a:gd name="connsiteY1" fmla="*/ 1134424 h 1938738"/>
                      <a:gd name="connsiteX2" fmla="*/ 506924 w 508652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06924" h="1938738">
                        <a:moveTo>
                          <a:pt x="1681" y="0"/>
                        </a:moveTo>
                        <a:cubicBezTo>
                          <a:pt x="-719" y="388800"/>
                          <a:pt x="-6989" y="939672"/>
                          <a:pt x="39606" y="1134424"/>
                        </a:cubicBezTo>
                        <a:cubicBezTo>
                          <a:pt x="93009" y="1315664"/>
                          <a:pt x="506763" y="1579612"/>
                          <a:pt x="506924" y="1938738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Freeform 26">
                    <a:extLst>
                      <a:ext uri="{FF2B5EF4-FFF2-40B4-BE49-F238E27FC236}">
                        <a16:creationId xmlns:a16="http://schemas.microsoft.com/office/drawing/2014/main" id="{7077B55E-A405-0484-DF23-2406AD704729}"/>
                      </a:ext>
                    </a:extLst>
                  </p:cNvPr>
                  <p:cNvSpPr/>
                  <p:nvPr/>
                </p:nvSpPr>
                <p:spPr>
                  <a:xfrm>
                    <a:off x="3567601" y="643872"/>
                    <a:ext cx="769197" cy="1813880"/>
                  </a:xfrm>
                  <a:custGeom>
                    <a:avLst/>
                    <a:gdLst>
                      <a:gd name="connsiteX0" fmla="*/ 0 w 259200"/>
                      <a:gd name="connsiteY0" fmla="*/ 0 h 2023200"/>
                      <a:gd name="connsiteX1" fmla="*/ 259200 w 259200"/>
                      <a:gd name="connsiteY1" fmla="*/ 2023200 h 2023200"/>
                      <a:gd name="connsiteX0" fmla="*/ 0 w 259200"/>
                      <a:gd name="connsiteY0" fmla="*/ 0 h 2023200"/>
                      <a:gd name="connsiteX1" fmla="*/ 122400 w 259200"/>
                      <a:gd name="connsiteY1" fmla="*/ 993600 h 2023200"/>
                      <a:gd name="connsiteX2" fmla="*/ 259200 w 259200"/>
                      <a:gd name="connsiteY2" fmla="*/ 2023200 h 2023200"/>
                      <a:gd name="connsiteX0" fmla="*/ 11208 w 270408"/>
                      <a:gd name="connsiteY0" fmla="*/ 0 h 2023200"/>
                      <a:gd name="connsiteX1" fmla="*/ 4008 w 270408"/>
                      <a:gd name="connsiteY1" fmla="*/ 1166400 h 2023200"/>
                      <a:gd name="connsiteX2" fmla="*/ 270408 w 270408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46445 w 305645"/>
                      <a:gd name="connsiteY0" fmla="*/ 0 h 2023200"/>
                      <a:gd name="connsiteX1" fmla="*/ 39245 w 305645"/>
                      <a:gd name="connsiteY1" fmla="*/ 1166400 h 2023200"/>
                      <a:gd name="connsiteX2" fmla="*/ 305645 w 305645"/>
                      <a:gd name="connsiteY2" fmla="*/ 2023200 h 2023200"/>
                      <a:gd name="connsiteX0" fmla="*/ 27420 w 286620"/>
                      <a:gd name="connsiteY0" fmla="*/ 0 h 2023200"/>
                      <a:gd name="connsiteX1" fmla="*/ 46983 w 286620"/>
                      <a:gd name="connsiteY1" fmla="*/ 1255610 h 2023200"/>
                      <a:gd name="connsiteX2" fmla="*/ 286620 w 286620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10416 w 269616"/>
                      <a:gd name="connsiteY0" fmla="*/ 0 h 2023200"/>
                      <a:gd name="connsiteX1" fmla="*/ 29979 w 269616"/>
                      <a:gd name="connsiteY1" fmla="*/ 1255610 h 2023200"/>
                      <a:gd name="connsiteX2" fmla="*/ 269616 w 269616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2023200"/>
                      <a:gd name="connsiteX1" fmla="*/ 28203 w 267840"/>
                      <a:gd name="connsiteY1" fmla="*/ 1255610 h 2023200"/>
                      <a:gd name="connsiteX2" fmla="*/ 267840 w 267840"/>
                      <a:gd name="connsiteY2" fmla="*/ 2023200 h 2023200"/>
                      <a:gd name="connsiteX0" fmla="*/ 8640 w 267840"/>
                      <a:gd name="connsiteY0" fmla="*/ 0 h 1920376"/>
                      <a:gd name="connsiteX1" fmla="*/ 28203 w 267840"/>
                      <a:gd name="connsiteY1" fmla="*/ 1152786 h 1920376"/>
                      <a:gd name="connsiteX2" fmla="*/ 267840 w 267840"/>
                      <a:gd name="connsiteY2" fmla="*/ 1920376 h 1920376"/>
                      <a:gd name="connsiteX0" fmla="*/ 8640 w 513883"/>
                      <a:gd name="connsiteY0" fmla="*/ 0 h 1938738"/>
                      <a:gd name="connsiteX1" fmla="*/ 28203 w 513883"/>
                      <a:gd name="connsiteY1" fmla="*/ 1152786 h 1938738"/>
                      <a:gd name="connsiteX2" fmla="*/ 513883 w 513883"/>
                      <a:gd name="connsiteY2" fmla="*/ 1938738 h 1938738"/>
                      <a:gd name="connsiteX0" fmla="*/ 717 w 505960"/>
                      <a:gd name="connsiteY0" fmla="*/ 0 h 1938738"/>
                      <a:gd name="connsiteX1" fmla="*/ 45986 w 505960"/>
                      <a:gd name="connsiteY1" fmla="*/ 1167475 h 1938738"/>
                      <a:gd name="connsiteX2" fmla="*/ 505960 w 505960"/>
                      <a:gd name="connsiteY2" fmla="*/ 1938738 h 1938738"/>
                      <a:gd name="connsiteX0" fmla="*/ 1681 w 506924"/>
                      <a:gd name="connsiteY0" fmla="*/ 0 h 1938738"/>
                      <a:gd name="connsiteX1" fmla="*/ 39606 w 506924"/>
                      <a:gd name="connsiteY1" fmla="*/ 1134424 h 1938738"/>
                      <a:gd name="connsiteX2" fmla="*/ 506924 w 506924"/>
                      <a:gd name="connsiteY2" fmla="*/ 1938738 h 1938738"/>
                      <a:gd name="connsiteX0" fmla="*/ 1681 w 767657"/>
                      <a:gd name="connsiteY0" fmla="*/ 0 h 1813880"/>
                      <a:gd name="connsiteX1" fmla="*/ 39606 w 767657"/>
                      <a:gd name="connsiteY1" fmla="*/ 1134424 h 1813880"/>
                      <a:gd name="connsiteX2" fmla="*/ 767657 w 767657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235 w 766211"/>
                      <a:gd name="connsiteY0" fmla="*/ 0 h 1813880"/>
                      <a:gd name="connsiteX1" fmla="*/ 60194 w 766211"/>
                      <a:gd name="connsiteY1" fmla="*/ 969171 h 1813880"/>
                      <a:gd name="connsiteX2" fmla="*/ 766211 w 766211"/>
                      <a:gd name="connsiteY2" fmla="*/ 1813880 h 1813880"/>
                      <a:gd name="connsiteX0" fmla="*/ 9458 w 775434"/>
                      <a:gd name="connsiteY0" fmla="*/ 0 h 1813880"/>
                      <a:gd name="connsiteX1" fmla="*/ 69417 w 775434"/>
                      <a:gd name="connsiteY1" fmla="*/ 969171 h 1813880"/>
                      <a:gd name="connsiteX2" fmla="*/ 775434 w 775434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  <a:gd name="connsiteX0" fmla="*/ 3221 w 770815"/>
                      <a:gd name="connsiteY0" fmla="*/ 0 h 1813880"/>
                      <a:gd name="connsiteX1" fmla="*/ 63180 w 770815"/>
                      <a:gd name="connsiteY1" fmla="*/ 969171 h 1813880"/>
                      <a:gd name="connsiteX2" fmla="*/ 769197 w 770815"/>
                      <a:gd name="connsiteY2" fmla="*/ 1813880 h 1813880"/>
                      <a:gd name="connsiteX0" fmla="*/ 3221 w 769197"/>
                      <a:gd name="connsiteY0" fmla="*/ 0 h 1813880"/>
                      <a:gd name="connsiteX1" fmla="*/ 63180 w 769197"/>
                      <a:gd name="connsiteY1" fmla="*/ 969171 h 1813880"/>
                      <a:gd name="connsiteX2" fmla="*/ 769197 w 769197"/>
                      <a:gd name="connsiteY2" fmla="*/ 1813880 h 1813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9197" h="1813880">
                        <a:moveTo>
                          <a:pt x="3221" y="0"/>
                        </a:moveTo>
                        <a:cubicBezTo>
                          <a:pt x="821" y="388800"/>
                          <a:pt x="-16465" y="711990"/>
                          <a:pt x="63180" y="969171"/>
                        </a:cubicBezTo>
                        <a:cubicBezTo>
                          <a:pt x="212063" y="1297302"/>
                          <a:pt x="750676" y="1395999"/>
                          <a:pt x="769197" y="181388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87F6C48-8723-9EED-9D4E-73FD8D0C4563}"/>
                </a:ext>
              </a:extLst>
            </p:cNvPr>
            <p:cNvSpPr txBox="1"/>
            <p:nvPr/>
          </p:nvSpPr>
          <p:spPr>
            <a:xfrm>
              <a:off x="3257547" y="1713187"/>
              <a:ext cx="512719" cy="2638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HFM</a:t>
              </a:r>
              <a:endParaRPr lang="en-CH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DE22509-8665-65BA-9F4F-4B5D20AD9DD4}"/>
                </a:ext>
              </a:extLst>
            </p:cNvPr>
            <p:cNvSpPr txBox="1"/>
            <p:nvPr/>
          </p:nvSpPr>
          <p:spPr>
            <a:xfrm>
              <a:off x="3167002" y="1946114"/>
              <a:ext cx="693811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High Field Magnets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296C0-D312-1557-8A94-A79310D54553}"/>
                </a:ext>
              </a:extLst>
            </p:cNvPr>
            <p:cNvSpPr txBox="1"/>
            <p:nvPr/>
          </p:nvSpPr>
          <p:spPr>
            <a:xfrm>
              <a:off x="3287055" y="2036488"/>
              <a:ext cx="453702" cy="1241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Times New Roman" panose="02020603050405020304" pitchFamily="18" charset="0"/>
                </a:rPr>
                <a:t>Programme</a:t>
              </a:r>
              <a:endParaRPr lang="en-CH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9D630-21C9-BE79-E6B6-B92E38B449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46F7CBD-219A-4E0C-F23E-712AE7C71EEA}"/>
              </a:ext>
            </a:extLst>
          </p:cNvPr>
          <p:cNvSpPr txBox="1"/>
          <p:nvPr/>
        </p:nvSpPr>
        <p:spPr>
          <a:xfrm>
            <a:off x="717696" y="1403491"/>
            <a:ext cx="2161426" cy="400110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6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Measurements</a:t>
            </a:r>
            <a:endParaRPr lang="en-US" sz="2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323D06B4-31B9-A2CA-1ABA-5197232A5A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869"/>
          <a:stretch/>
        </p:blipFill>
        <p:spPr>
          <a:xfrm>
            <a:off x="3169086" y="5352177"/>
            <a:ext cx="1547938" cy="73343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09E548B-6D0A-4840-9972-16C722274170}"/>
              </a:ext>
            </a:extLst>
          </p:cNvPr>
          <p:cNvSpPr txBox="1"/>
          <p:nvPr/>
        </p:nvSpPr>
        <p:spPr>
          <a:xfrm>
            <a:off x="688316" y="5446361"/>
            <a:ext cx="2448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Measurements performed at </a:t>
            </a:r>
            <a:r>
              <a:rPr lang="en-US" sz="1200" dirty="0" err="1"/>
              <a:t>Univeristy</a:t>
            </a:r>
            <a:r>
              <a:rPr lang="en-US" sz="1200" dirty="0"/>
              <a:t> of Twente, S. Olten.</a:t>
            </a:r>
            <a:endParaRPr lang="de-CH" sz="1200" dirty="0"/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548042B3-31BF-77A0-E0B2-44B6C2E7C91F}"/>
              </a:ext>
            </a:extLst>
          </p:cNvPr>
          <p:cNvSpPr txBox="1">
            <a:spLocks/>
          </p:cNvSpPr>
          <p:nvPr/>
        </p:nvSpPr>
        <p:spPr>
          <a:xfrm>
            <a:off x="847725" y="430696"/>
            <a:ext cx="7153275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MagNum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1F4FDA5-8BF3-0895-0792-DC64784C8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501818"/>
            <a:ext cx="4363844" cy="23782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673B696-80CB-1473-93AE-3C6BEBAE5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723" y="2090108"/>
            <a:ext cx="7157939" cy="332288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74545E2-57F0-E3F5-D5FF-DFC1D3292FAB}"/>
              </a:ext>
            </a:extLst>
          </p:cNvPr>
          <p:cNvSpPr txBox="1"/>
          <p:nvPr/>
        </p:nvSpPr>
        <p:spPr>
          <a:xfrm>
            <a:off x="5334000" y="1406807"/>
            <a:ext cx="3384966" cy="400110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Experimental Validation</a:t>
            </a:r>
            <a:endParaRPr lang="en-US" sz="2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86632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E9D5AF-B91D-42CF-9F59-49AEB6F64D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6" y="1081240"/>
            <a:ext cx="2636924" cy="464502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Subscale (5-T) Stress-Managed Common-Coil (</a:t>
            </a:r>
            <a:r>
              <a:rPr lang="en-US" sz="1600" dirty="0" err="1"/>
              <a:t>subSMCC</a:t>
            </a:r>
            <a:r>
              <a:rPr lang="en-US" sz="1600" dirty="0"/>
              <a:t>) magnet for process validation.   </a:t>
            </a:r>
            <a:br>
              <a:rPr lang="en-US" sz="1600" dirty="0"/>
            </a:br>
            <a:endParaRPr lang="en-US" sz="1600" dirty="0"/>
          </a:p>
          <a:p>
            <a:pPr marL="0" indent="0">
              <a:buNone/>
            </a:pPr>
            <a:r>
              <a:rPr lang="en-US" sz="1600" dirty="0"/>
              <a:t>subSMCC2 has ESC protection coils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42CAA3-E6D2-3F5B-A61F-303801F77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subSMCC1/2a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F9274-01C3-70FF-DC27-840FF5B8AD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263437"/>
            <a:ext cx="703263" cy="144016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20" name="Picture 19" descr="A diagram of a machine&#10;&#10;AI-generated content may be incorrect.">
            <a:extLst>
              <a:ext uri="{FF2B5EF4-FFF2-40B4-BE49-F238E27FC236}">
                <a16:creationId xmlns:a16="http://schemas.microsoft.com/office/drawing/2014/main" id="{F303532F-FDEB-E699-57D8-F67E0E142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825" y="3821368"/>
            <a:ext cx="2471316" cy="1465293"/>
          </a:xfrm>
          <a:prstGeom prst="rect">
            <a:avLst/>
          </a:prstGeom>
        </p:spPr>
      </p:pic>
      <p:pic>
        <p:nvPicPr>
          <p:cNvPr id="22" name="Picture 21" descr="A machine with blue wires wrapped around it&#10;&#10;AI-generated content may be incorrect.">
            <a:extLst>
              <a:ext uri="{FF2B5EF4-FFF2-40B4-BE49-F238E27FC236}">
                <a16:creationId xmlns:a16="http://schemas.microsoft.com/office/drawing/2014/main" id="{A59D6C72-CC52-A425-FBDE-6B7058818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472" y="2743318"/>
            <a:ext cx="1933846" cy="1528268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D546AA5F-A635-8FB8-2611-79BCA13C48FA}"/>
              </a:ext>
            </a:extLst>
          </p:cNvPr>
          <p:cNvGrpSpPr/>
          <p:nvPr/>
        </p:nvGrpSpPr>
        <p:grpSpPr>
          <a:xfrm>
            <a:off x="3200400" y="947604"/>
            <a:ext cx="8431918" cy="4854283"/>
            <a:chOff x="609600" y="1437345"/>
            <a:chExt cx="10717918" cy="6170341"/>
          </a:xfrm>
        </p:grpSpPr>
        <p:pic>
          <p:nvPicPr>
            <p:cNvPr id="8" name="Picture 7" descr="A metal pieces on a cutting mat&#10;&#10;AI-generated content may be incorrect.">
              <a:extLst>
                <a:ext uri="{FF2B5EF4-FFF2-40B4-BE49-F238E27FC236}">
                  <a16:creationId xmlns:a16="http://schemas.microsoft.com/office/drawing/2014/main" id="{FD6E8BC2-D67A-3F52-5E59-8385973FF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25" y="1528709"/>
              <a:ext cx="2616201" cy="1972873"/>
            </a:xfrm>
            <a:prstGeom prst="rect">
              <a:avLst/>
            </a:prstGeom>
          </p:spPr>
        </p:pic>
        <p:pic>
          <p:nvPicPr>
            <p:cNvPr id="10" name="Picture 9" descr="A group of metal pieces on a table&#10;&#10;AI-generated content may be incorrect.">
              <a:extLst>
                <a:ext uri="{FF2B5EF4-FFF2-40B4-BE49-F238E27FC236}">
                  <a16:creationId xmlns:a16="http://schemas.microsoft.com/office/drawing/2014/main" id="{3B18C406-AB1D-8B8A-0A5A-B9D3C3021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782" y="1528709"/>
              <a:ext cx="2029618" cy="1970788"/>
            </a:xfrm>
            <a:prstGeom prst="rect">
              <a:avLst/>
            </a:prstGeom>
          </p:spPr>
        </p:pic>
        <p:pic>
          <p:nvPicPr>
            <p:cNvPr id="12" name="Picture 11" descr="A close up of a machine&#10;&#10;AI-generated content may be incorrect.">
              <a:extLst>
                <a:ext uri="{FF2B5EF4-FFF2-40B4-BE49-F238E27FC236}">
                  <a16:creationId xmlns:a16="http://schemas.microsoft.com/office/drawing/2014/main" id="{74712683-A298-257A-7B0D-81BB8F6DF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5888" y="1528709"/>
              <a:ext cx="1455808" cy="1970788"/>
            </a:xfrm>
            <a:prstGeom prst="rect">
              <a:avLst/>
            </a:prstGeom>
          </p:spPr>
        </p:pic>
        <p:pic>
          <p:nvPicPr>
            <p:cNvPr id="14" name="Picture 13" descr="A metal object with holes&#10;&#10;AI-generated content may be incorrect.">
              <a:extLst>
                <a:ext uri="{FF2B5EF4-FFF2-40B4-BE49-F238E27FC236}">
                  <a16:creationId xmlns:a16="http://schemas.microsoft.com/office/drawing/2014/main" id="{4B94C1C1-FC4F-E875-4476-8F57BEDE7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1710" y="1528709"/>
              <a:ext cx="1455808" cy="1950233"/>
            </a:xfrm>
            <a:prstGeom prst="rect">
              <a:avLst/>
            </a:prstGeom>
          </p:spPr>
        </p:pic>
        <p:pic>
          <p:nvPicPr>
            <p:cNvPr id="16" name="Picture 15" descr="A close-up of a metal object&#10;&#10;AI-generated content may be incorrect.">
              <a:extLst>
                <a:ext uri="{FF2B5EF4-FFF2-40B4-BE49-F238E27FC236}">
                  <a16:creationId xmlns:a16="http://schemas.microsoft.com/office/drawing/2014/main" id="{224FAD63-6707-D462-AF95-959556A78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7554" y="1437345"/>
              <a:ext cx="2638263" cy="2062152"/>
            </a:xfrm>
            <a:prstGeom prst="rect">
              <a:avLst/>
            </a:prstGeom>
          </p:spPr>
        </p:pic>
        <p:pic>
          <p:nvPicPr>
            <p:cNvPr id="18" name="Picture 17" descr="A metal plate with text and black text&#10;&#10;AI-generated content may be incorrect.">
              <a:extLst>
                <a:ext uri="{FF2B5EF4-FFF2-40B4-BE49-F238E27FC236}">
                  <a16:creationId xmlns:a16="http://schemas.microsoft.com/office/drawing/2014/main" id="{935AAAE4-04EE-EF0D-3B8B-AE893FD69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3497270"/>
              <a:ext cx="3107101" cy="2085184"/>
            </a:xfrm>
            <a:prstGeom prst="rect">
              <a:avLst/>
            </a:prstGeom>
          </p:spPr>
        </p:pic>
        <p:pic>
          <p:nvPicPr>
            <p:cNvPr id="30" name="Picture 29" descr="A diagram of a building&#10;&#10;AI-generated content may be incorrect.">
              <a:extLst>
                <a:ext uri="{FF2B5EF4-FFF2-40B4-BE49-F238E27FC236}">
                  <a16:creationId xmlns:a16="http://schemas.microsoft.com/office/drawing/2014/main" id="{687D6CA7-94B1-5B88-22E9-7CC0BAB28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3733800"/>
              <a:ext cx="2431775" cy="1179135"/>
            </a:xfrm>
            <a:prstGeom prst="rect">
              <a:avLst/>
            </a:prstGeom>
          </p:spPr>
        </p:pic>
        <p:pic>
          <p:nvPicPr>
            <p:cNvPr id="32" name="Picture 31" descr="A machine on a green surface&#10;&#10;AI-generated content may be incorrect.">
              <a:extLst>
                <a:ext uri="{FF2B5EF4-FFF2-40B4-BE49-F238E27FC236}">
                  <a16:creationId xmlns:a16="http://schemas.microsoft.com/office/drawing/2014/main" id="{9724C9F2-F484-0787-293A-7227CE8FD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34" b="20262"/>
            <a:stretch>
              <a:fillRect/>
            </a:stretch>
          </p:blipFill>
          <p:spPr>
            <a:xfrm>
              <a:off x="6248400" y="3719901"/>
              <a:ext cx="2431775" cy="1107145"/>
            </a:xfrm>
            <a:prstGeom prst="rect">
              <a:avLst/>
            </a:prstGeom>
          </p:spPr>
        </p:pic>
        <p:pic>
          <p:nvPicPr>
            <p:cNvPr id="34" name="Picture 33" descr="A machine with wires and tubes on a table&#10;&#10;AI-generated content may be incorrect.">
              <a:extLst>
                <a:ext uri="{FF2B5EF4-FFF2-40B4-BE49-F238E27FC236}">
                  <a16:creationId xmlns:a16="http://schemas.microsoft.com/office/drawing/2014/main" id="{F4E5DAF0-4499-1B9E-3EEC-7100D1466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2074" y="5766104"/>
              <a:ext cx="2455443" cy="1841582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40D46A3-8B84-E721-1E31-63561B3C81EE}"/>
                </a:ext>
              </a:extLst>
            </p:cNvPr>
            <p:cNvSpPr/>
            <p:nvPr/>
          </p:nvSpPr>
          <p:spPr>
            <a:xfrm>
              <a:off x="4038600" y="3719900"/>
              <a:ext cx="594967" cy="219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1F000C6-76A3-87C3-C92B-708DB065DC15}"/>
                </a:ext>
              </a:extLst>
            </p:cNvPr>
            <p:cNvSpPr/>
            <p:nvPr/>
          </p:nvSpPr>
          <p:spPr>
            <a:xfrm>
              <a:off x="2767913" y="3497269"/>
              <a:ext cx="594967" cy="212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26" name="Picture 2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8D926E5-ED94-41F9-F3DB-74FDE99D1FC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447" y="5746410"/>
            <a:ext cx="2636924" cy="644742"/>
          </a:xfrm>
          <a:prstGeom prst="rect">
            <a:avLst/>
          </a:prstGeom>
        </p:spPr>
      </p:pic>
      <p:pic>
        <p:nvPicPr>
          <p:cNvPr id="7" name="Picture 6" descr="A close-up of a graph&#10;&#10;AI-generated content may be incorrect.">
            <a:extLst>
              <a:ext uri="{FF2B5EF4-FFF2-40B4-BE49-F238E27FC236}">
                <a16:creationId xmlns:a16="http://schemas.microsoft.com/office/drawing/2014/main" id="{98016FA9-FB22-B914-4772-7177AD8C085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12"/>
          <a:stretch>
            <a:fillRect/>
          </a:stretch>
        </p:blipFill>
        <p:spPr>
          <a:xfrm>
            <a:off x="7171550" y="5726264"/>
            <a:ext cx="4595892" cy="871005"/>
          </a:xfrm>
          <a:prstGeom prst="rect">
            <a:avLst/>
          </a:prstGeom>
        </p:spPr>
      </p:pic>
      <p:pic>
        <p:nvPicPr>
          <p:cNvPr id="24" name="Picture 23" descr="A graph with numbers and a red line&#10;&#10;AI-generated content may be incorrect.">
            <a:extLst>
              <a:ext uri="{FF2B5EF4-FFF2-40B4-BE49-F238E27FC236}">
                <a16:creationId xmlns:a16="http://schemas.microsoft.com/office/drawing/2014/main" id="{CAA25167-7891-762B-2700-29E32EAD3A1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94" y="3778889"/>
            <a:ext cx="6178743" cy="301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1243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EB24F5B-C8E5-059F-1EB5-F0BEC2E388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376364"/>
            <a:ext cx="7737475" cy="4645024"/>
          </a:xfrm>
        </p:spPr>
        <p:txBody>
          <a:bodyPr/>
          <a:lstStyle/>
          <a:p>
            <a:r>
              <a:rPr lang="en-US" sz="1800" dirty="0"/>
              <a:t>SMACC1 is nominally a 12-T demonstrator for the HFM </a:t>
            </a:r>
            <a:r>
              <a:rPr lang="en-US" sz="1800" dirty="0" err="1"/>
              <a:t>Programme</a:t>
            </a:r>
            <a:r>
              <a:rPr lang="en-US" sz="1800" dirty="0"/>
              <a:t>.</a:t>
            </a:r>
          </a:p>
          <a:p>
            <a:r>
              <a:rPr lang="en-US" sz="1800" dirty="0"/>
              <a:t>Coil stress at 13 T reaches 125 MPa in simulations.</a:t>
            </a:r>
          </a:p>
          <a:p>
            <a:r>
              <a:rPr lang="en-US" sz="1800" dirty="0"/>
              <a:t>The record field for a single-aperture accelerator magnets is 14.5 T </a:t>
            </a:r>
            <a:br>
              <a:rPr lang="en-US" sz="1800" dirty="0"/>
            </a:br>
            <a:r>
              <a:rPr lang="en-US" sz="1800" dirty="0"/>
              <a:t>(92% of SMACC1 short sample field).</a:t>
            </a:r>
          </a:p>
          <a:p>
            <a:r>
              <a:rPr lang="en-US" sz="1800" dirty="0" err="1"/>
              <a:t>cBOX</a:t>
            </a:r>
            <a:r>
              <a:rPr lang="en-US" sz="1800" dirty="0"/>
              <a:t> results indicate that filled-wax + stress management may get us there.</a:t>
            </a:r>
          </a:p>
          <a:p>
            <a:r>
              <a:rPr lang="en-US" sz="1800" dirty="0"/>
              <a:t>BUT, this is the first time we test our technologies at the high-field frontier!</a:t>
            </a:r>
          </a:p>
          <a:p>
            <a:endParaRPr lang="en-US" sz="18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205146-5524-59F0-C054-8212CC48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D7CA1-068A-32FC-B313-1BABE30D5B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162ACB-53A3-F300-ECAD-4ECEC326F32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982200" y="6403975"/>
            <a:ext cx="1620837" cy="144463"/>
          </a:xfrm>
        </p:spPr>
        <p:txBody>
          <a:bodyPr/>
          <a:lstStyle/>
          <a:p>
            <a:r>
              <a:rPr lang="de-CH" noProof="0" dirty="0"/>
              <a:t>`</a:t>
            </a:r>
            <a:fld id="{674E84F3-2080-4163-B18A-D9792ECF084C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053EE8F7-CE16-8735-BAC9-E075DD2AA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3291409"/>
            <a:ext cx="4133850" cy="3088343"/>
          </a:xfrm>
          <a:prstGeom prst="rect">
            <a:avLst/>
          </a:prstGeom>
        </p:spPr>
      </p:pic>
      <p:pic>
        <p:nvPicPr>
          <p:cNvPr id="17" name="Picture 16" descr="A pink and white text&#10;&#10;AI-generated content may be incorrect.">
            <a:extLst>
              <a:ext uri="{FF2B5EF4-FFF2-40B4-BE49-F238E27FC236}">
                <a16:creationId xmlns:a16="http://schemas.microsoft.com/office/drawing/2014/main" id="{0155775C-5372-BDEB-2A12-7DCD81594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100" y="4683184"/>
            <a:ext cx="3556000" cy="908326"/>
          </a:xfrm>
          <a:prstGeom prst="rect">
            <a:avLst/>
          </a:prstGeom>
        </p:spPr>
      </p:pic>
      <p:pic>
        <p:nvPicPr>
          <p:cNvPr id="3" name="Picture 2" descr="A blue circle with red squares&#10;&#10;AI-generated content may be incorrect.">
            <a:extLst>
              <a:ext uri="{FF2B5EF4-FFF2-40B4-BE49-F238E27FC236}">
                <a16:creationId xmlns:a16="http://schemas.microsoft.com/office/drawing/2014/main" id="{52727981-679B-3B6F-D8C7-29E3FEF753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1" t="4762" r="34380" b="3448"/>
          <a:stretch/>
        </p:blipFill>
        <p:spPr bwMode="auto">
          <a:xfrm>
            <a:off x="8419548" y="1092960"/>
            <a:ext cx="3289852" cy="3306820"/>
          </a:xfrm>
          <a:prstGeom prst="ellipse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601968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machine on a table&#10;&#10;AI-generated content may be incorrect.">
            <a:extLst>
              <a:ext uri="{FF2B5EF4-FFF2-40B4-BE49-F238E27FC236}">
                <a16:creationId xmlns:a16="http://schemas.microsoft.com/office/drawing/2014/main" id="{152BA402-6962-8284-A28D-0E3AD673C05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5" t="5717" b="34902"/>
          <a:stretch>
            <a:fillRect/>
          </a:stretch>
        </p:blipFill>
        <p:spPr>
          <a:xfrm>
            <a:off x="4038600" y="3754897"/>
            <a:ext cx="4847119" cy="256970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5C72DF7-01CB-2352-3A0C-607806BD8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16D92-D5BE-85B2-34B1-01A89167D8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98A3D6B3-A7C3-E6F6-EE52-8D94CD7DC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832" y="975550"/>
            <a:ext cx="3517768" cy="2758250"/>
          </a:xfrm>
          <a:prstGeom prst="rect">
            <a:avLst/>
          </a:prstGeom>
        </p:spPr>
      </p:pic>
      <p:pic>
        <p:nvPicPr>
          <p:cNvPr id="9" name="Picture 8" descr="A person standing next to a person in a factory&#10;&#10;AI-generated content may be incorrect.">
            <a:extLst>
              <a:ext uri="{FF2B5EF4-FFF2-40B4-BE49-F238E27FC236}">
                <a16:creationId xmlns:a16="http://schemas.microsoft.com/office/drawing/2014/main" id="{67365F80-0A6A-3C63-4C28-0F03AD2FCA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4" t="19890" r="931" b="5574"/>
          <a:stretch>
            <a:fillRect/>
          </a:stretch>
        </p:blipFill>
        <p:spPr>
          <a:xfrm>
            <a:off x="658353" y="3755968"/>
            <a:ext cx="3151647" cy="2567280"/>
          </a:xfrm>
          <a:prstGeom prst="rect">
            <a:avLst/>
          </a:prstGeom>
        </p:spPr>
      </p:pic>
      <p:pic>
        <p:nvPicPr>
          <p:cNvPr id="12" name="Picture 11" descr="A person working on a metal cylinder&#10;&#10;AI-generated content may be incorrect.">
            <a:extLst>
              <a:ext uri="{FF2B5EF4-FFF2-40B4-BE49-F238E27FC236}">
                <a16:creationId xmlns:a16="http://schemas.microsoft.com/office/drawing/2014/main" id="{85379286-9117-8E22-E367-2748A7EEA6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0" y="3754756"/>
            <a:ext cx="2463879" cy="2568492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463F60-631C-425A-52AD-E5305F3985CF}"/>
              </a:ext>
            </a:extLst>
          </p:cNvPr>
          <p:cNvSpPr txBox="1">
            <a:spLocks/>
          </p:cNvSpPr>
          <p:nvPr/>
        </p:nvSpPr>
        <p:spPr>
          <a:xfrm>
            <a:off x="695325" y="1376364"/>
            <a:ext cx="77374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74738" indent="-179388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7300" indent="-1825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36688" indent="-179388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14488" indent="-1778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Two high-field coils have been wound.</a:t>
            </a:r>
          </a:p>
          <a:p>
            <a:r>
              <a:rPr lang="en-US" dirty="0"/>
              <a:t>Yoke stacking completed – awaiting re-machining.</a:t>
            </a:r>
          </a:p>
          <a:p>
            <a:r>
              <a:rPr lang="en-US" dirty="0"/>
              <a:t>Procurement of all components started.</a:t>
            </a:r>
          </a:p>
        </p:txBody>
      </p:sp>
    </p:spTree>
    <p:extLst>
      <p:ext uri="{BB962C8B-B14F-4D97-AF65-F5344CB8AC3E}">
        <p14:creationId xmlns:p14="http://schemas.microsoft.com/office/powerpoint/2010/main" val="303632209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9C64B-7F2C-837C-CB39-3F67CAFB7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cross section of a machine&#10;&#10;AI-generated content may be incorrect.">
            <a:extLst>
              <a:ext uri="{FF2B5EF4-FFF2-40B4-BE49-F238E27FC236}">
                <a16:creationId xmlns:a16="http://schemas.microsoft.com/office/drawing/2014/main" id="{F1801C8F-9CD5-3A0B-40FB-F1F25116E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40" y="1351177"/>
            <a:ext cx="5898465" cy="386426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1FF086-30B3-8BEA-4A47-3DE4EB2A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subSMACC1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21BB4-F0F1-0466-4B79-31A24C75E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5A85C-21BB-220D-1F49-32DBB090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5CD1355E-C617-5DD4-9BC2-6E314FE6B2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721" y="807727"/>
            <a:ext cx="3065172" cy="4800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9E223F-4D31-C66B-31CA-A392946FE8AF}"/>
              </a:ext>
            </a:extLst>
          </p:cNvPr>
          <p:cNvSpPr txBox="1"/>
          <p:nvPr/>
        </p:nvSpPr>
        <p:spPr>
          <a:xfrm>
            <a:off x="457200" y="5855524"/>
            <a:ext cx="1036283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D. M. Araujo, I. S. P. Peixoto, et al. Combined System for Cryogenics and Protection of High-Field Superconducting Magnets, submitted to IEEE TAS, Oct. 2025.</a:t>
            </a:r>
          </a:p>
          <a:p>
            <a:r>
              <a:rPr lang="en-US" sz="1200" dirty="0"/>
              <a:t>I. S. P. Peixoto, D. M. Araujo, et al. Subscale Stress-Managed Asymmetric Common Coil Design, submitted to IEEE TAS, Oct. 2025.</a:t>
            </a:r>
          </a:p>
          <a:p>
            <a:pPr algn="l"/>
            <a:endParaRPr lang="en-US" sz="12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6BC8970-6569-1B81-0A49-1344272A18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6983" b="13871"/>
          <a:stretch/>
        </p:blipFill>
        <p:spPr bwMode="auto">
          <a:xfrm>
            <a:off x="6396018" y="1066800"/>
            <a:ext cx="1147573" cy="10603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85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F92D2D-413B-1436-3E26-AF748AF4E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9652F0-282C-2101-3B9F-299E6C46E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06488"/>
            <a:ext cx="10801275" cy="464502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Hybrid Nb3Sn / Nb-Ti 14 T SMACC.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State-of-the art Nb-Ti wire from B-OST.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Mechanical structure and protection to be decided.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Testing foreseen for 2028.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1FC208-724A-7D71-2F3C-8D7D4747F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638EC-910B-7EC3-4E12-1106F1B56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11FFE7-D802-1C55-137F-5FAEADA4A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76E276-40DD-BB66-6870-3618E576F0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6400" y="2520236"/>
            <a:ext cx="6083300" cy="41905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5B5840-4380-C205-FB69-DF8E9AF4EE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1088740"/>
            <a:ext cx="3314914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73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A69361-D65E-4A4D-7CE5-0FFC1242985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222376"/>
            <a:ext cx="10801275" cy="464502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/>
              <a:t>MagDev</a:t>
            </a:r>
            <a:r>
              <a:rPr lang="en-US" sz="1800" dirty="0"/>
              <a:t> ideas in HFM</a:t>
            </a:r>
          </a:p>
          <a:p>
            <a:r>
              <a:rPr lang="en-US" sz="1800" dirty="0"/>
              <a:t>CERN joining BOX program</a:t>
            </a:r>
          </a:p>
          <a:p>
            <a:r>
              <a:rPr lang="en-US" sz="1800" dirty="0"/>
              <a:t>CERN building filled-wax SMC</a:t>
            </a:r>
          </a:p>
          <a:p>
            <a:r>
              <a:rPr lang="en-US" sz="1800" dirty="0"/>
              <a:t>CIEMAT aims for an asymmetric common coil</a:t>
            </a:r>
          </a:p>
          <a:p>
            <a:r>
              <a:rPr lang="en-US" sz="1800" dirty="0">
                <a:solidFill>
                  <a:srgbClr val="0070C0"/>
                </a:solidFill>
              </a:rPr>
              <a:t>CERN proposed building a long SMACC mirror magnet</a:t>
            </a:r>
            <a:br>
              <a:rPr lang="en-US" sz="1800" dirty="0">
                <a:solidFill>
                  <a:srgbClr val="0070C0"/>
                </a:solidFill>
              </a:rPr>
            </a:br>
            <a:r>
              <a:rPr lang="en-US" sz="1800" dirty="0">
                <a:solidFill>
                  <a:srgbClr val="0070C0"/>
                </a:solidFill>
              </a:rPr>
              <a:t>to the HFM Steering Board</a:t>
            </a:r>
          </a:p>
          <a:p>
            <a:r>
              <a:rPr lang="en-US" sz="1800" dirty="0"/>
              <a:t>Heat-resistant coating introduced at CERN</a:t>
            </a:r>
          </a:p>
          <a:p>
            <a:r>
              <a:rPr lang="en-US" sz="1800" dirty="0"/>
              <a:t>Interest in novel “bullet gauges” to supervise end supports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Recent HFM ideas in </a:t>
            </a:r>
            <a:r>
              <a:rPr lang="en-US" sz="1800" dirty="0" err="1"/>
              <a:t>MagDev</a:t>
            </a:r>
            <a:endParaRPr lang="en-US" sz="1800" dirty="0"/>
          </a:p>
          <a:p>
            <a:r>
              <a:rPr lang="en-US" sz="1800" dirty="0"/>
              <a:t>CIEMAT’s </a:t>
            </a:r>
            <a:r>
              <a:rPr lang="en-US" sz="1800" dirty="0">
                <a:solidFill>
                  <a:srgbClr val="0070C0"/>
                </a:solidFill>
              </a:rPr>
              <a:t>hybrid Nb</a:t>
            </a:r>
            <a:r>
              <a:rPr lang="en-US" sz="1800" baseline="-25000" dirty="0">
                <a:solidFill>
                  <a:srgbClr val="0070C0"/>
                </a:solidFill>
              </a:rPr>
              <a:t>3</a:t>
            </a:r>
            <a:r>
              <a:rPr lang="en-US" sz="1800" dirty="0">
                <a:solidFill>
                  <a:srgbClr val="0070C0"/>
                </a:solidFill>
              </a:rPr>
              <a:t>Sn/Nb-Ti design </a:t>
            </a:r>
            <a:r>
              <a:rPr lang="en-US" sz="1800" dirty="0"/>
              <a:t>adopted at CERN and PSI for SMACC2 </a:t>
            </a:r>
            <a:endParaRPr lang="en-US" sz="1800" dirty="0">
              <a:sym typeface="Wingdings" pitchFamily="2" charset="2"/>
            </a:endParaRPr>
          </a:p>
          <a:p>
            <a:r>
              <a:rPr lang="en-US" sz="1800" dirty="0">
                <a:sym typeface="Wingdings" pitchFamily="2" charset="2"/>
              </a:rPr>
              <a:t>CIEMAT’s horizontal-split structure considered for SMACC2</a:t>
            </a:r>
          </a:p>
          <a:p>
            <a:r>
              <a:rPr lang="en-US" sz="1800" dirty="0">
                <a:sym typeface="Wingdings" pitchFamily="2" charset="2"/>
              </a:rPr>
              <a:t>CERN’s ESC protection scheme tested on subSMCC2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In addition to the above, </a:t>
            </a:r>
            <a:r>
              <a:rPr lang="en-US" sz="1800" dirty="0" err="1"/>
              <a:t>MagDev</a:t>
            </a:r>
            <a:r>
              <a:rPr lang="en-US" sz="1800" dirty="0"/>
              <a:t> builds upon decades of CERN and </a:t>
            </a:r>
            <a:br>
              <a:rPr lang="en-US" sz="1800" dirty="0"/>
            </a:br>
            <a:r>
              <a:rPr lang="en-US" sz="1800" dirty="0"/>
              <a:t>US-LARP R&amp;D in Nb</a:t>
            </a:r>
            <a:r>
              <a:rPr lang="en-US" sz="1800" baseline="-25000" dirty="0"/>
              <a:t>3</a:t>
            </a:r>
            <a:r>
              <a:rPr lang="en-US" sz="1800" dirty="0"/>
              <a:t>Sn magnets.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6BF7BC-6882-0F7B-14E7-51F08A82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Exchange of Ideas within HFM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3E274-9284-5186-5C69-EE5BA34675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 descr="A logo for high field program&#10;&#10;Description automatically generated">
            <a:extLst>
              <a:ext uri="{FF2B5EF4-FFF2-40B4-BE49-F238E27FC236}">
                <a16:creationId xmlns:a16="http://schemas.microsoft.com/office/drawing/2014/main" id="{2DC518F0-BE39-8DC4-F2D4-23A431C2F3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000" y="836612"/>
            <a:ext cx="1752600" cy="684610"/>
          </a:xfrm>
          <a:prstGeom prst="rect">
            <a:avLst/>
          </a:prstGeom>
        </p:spPr>
      </p:pic>
      <p:pic>
        <p:nvPicPr>
          <p:cNvPr id="6" name="Imagen 9">
            <a:extLst>
              <a:ext uri="{FF2B5EF4-FFF2-40B4-BE49-F238E27FC236}">
                <a16:creationId xmlns:a16="http://schemas.microsoft.com/office/drawing/2014/main" id="{89AB7E30-7644-8E3F-B2BB-96AA4EB4AC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200" y="4623140"/>
            <a:ext cx="1785809" cy="178143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A9FBAF8-836B-B10D-7D95-81A998B5BEC0}"/>
              </a:ext>
            </a:extLst>
          </p:cNvPr>
          <p:cNvGrpSpPr/>
          <p:nvPr/>
        </p:nvGrpSpPr>
        <p:grpSpPr>
          <a:xfrm>
            <a:off x="6492670" y="709877"/>
            <a:ext cx="2558137" cy="2505655"/>
            <a:chOff x="5312593" y="230204"/>
            <a:chExt cx="2102102" cy="2058976"/>
          </a:xfrm>
        </p:grpSpPr>
        <p:pic>
          <p:nvPicPr>
            <p:cNvPr id="7" name="Picture 5" descr="A blue and orange object with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C0D38BBD-FD58-D8A6-EDAC-A8586993A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12593" y="230204"/>
              <a:ext cx="2102102" cy="1053018"/>
            </a:xfrm>
            <a:prstGeom prst="rect">
              <a:avLst/>
            </a:prstGeom>
          </p:spPr>
        </p:pic>
        <p:pic>
          <p:nvPicPr>
            <p:cNvPr id="8" name="Picture 7" descr="A metal frame with white paint on it&#10;&#10;AI-generated content may be incorrect.">
              <a:extLst>
                <a:ext uri="{FF2B5EF4-FFF2-40B4-BE49-F238E27FC236}">
                  <a16:creationId xmlns:a16="http://schemas.microsoft.com/office/drawing/2014/main" id="{5B8D78A2-9C08-19A4-0CA2-C34D1017F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6275930" y="1150416"/>
              <a:ext cx="923487" cy="1354042"/>
            </a:xfrm>
            <a:prstGeom prst="rect">
              <a:avLst/>
            </a:prstGeom>
          </p:spPr>
        </p:pic>
      </p:grpSp>
      <p:pic>
        <p:nvPicPr>
          <p:cNvPr id="9" name="Picture 8" descr="A rainbow colored graph of a load line&#10;&#10;AI-generated content may be incorrect.">
            <a:extLst>
              <a:ext uri="{FF2B5EF4-FFF2-40B4-BE49-F238E27FC236}">
                <a16:creationId xmlns:a16="http://schemas.microsoft.com/office/drawing/2014/main" id="{EB397DAF-DA07-B1BF-9A10-52CD4505DF1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609" y="2773951"/>
            <a:ext cx="1938391" cy="1526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FA022F-4F08-7D19-D35A-1466B9D2D2F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238" y="5988059"/>
            <a:ext cx="1377762" cy="6998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31EE1A-31E9-737E-D6B1-AE2F6FAB948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984" y="2091702"/>
            <a:ext cx="667012" cy="6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0577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9D404-9728-2083-9E04-7E447EBD0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86C091-060D-2FF1-DC79-324A62684C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MagDev</a:t>
            </a:r>
            <a:r>
              <a:rPr lang="en-US" dirty="0"/>
              <a:t> HTS Status and Plans</a:t>
            </a:r>
          </a:p>
        </p:txBody>
      </p:sp>
    </p:spTree>
    <p:extLst>
      <p:ext uri="{BB962C8B-B14F-4D97-AF65-F5344CB8AC3E}">
        <p14:creationId xmlns:p14="http://schemas.microsoft.com/office/powerpoint/2010/main" val="612299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656562-6299-55ED-8ADB-A950AE2FEAC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3400" y="1171828"/>
            <a:ext cx="10801275" cy="4645024"/>
          </a:xfrm>
        </p:spPr>
        <p:txBody>
          <a:bodyPr/>
          <a:lstStyle/>
          <a:p>
            <a:r>
              <a:rPr lang="en-US" sz="1800" dirty="0"/>
              <a:t>UFOs in the LHC are dust particles in the beam pipe that </a:t>
            </a:r>
          </a:p>
          <a:p>
            <a:pPr lvl="1"/>
            <a:r>
              <a:rPr lang="en-US" sz="1800" dirty="0"/>
              <a:t>get ionized</a:t>
            </a:r>
          </a:p>
          <a:p>
            <a:pPr lvl="1"/>
            <a:r>
              <a:rPr lang="en-US" sz="1800" dirty="0"/>
              <a:t>get pulled into the beam via electric field</a:t>
            </a:r>
          </a:p>
          <a:p>
            <a:pPr lvl="1"/>
            <a:r>
              <a:rPr lang="en-US" sz="1800" dirty="0"/>
              <a:t>cause particle showers and get ionized to opposing charge</a:t>
            </a:r>
            <a:br>
              <a:rPr lang="en-US" sz="1800" dirty="0"/>
            </a:br>
            <a:r>
              <a:rPr lang="en-US" sz="1800" dirty="0"/>
              <a:t>before being ejected from the beam.</a:t>
            </a:r>
          </a:p>
          <a:p>
            <a:r>
              <a:rPr lang="en-US" sz="1800" dirty="0"/>
              <a:t>The particle showers deposit energy in the magnet coils and</a:t>
            </a:r>
            <a:br>
              <a:rPr lang="en-US" sz="1800" dirty="0"/>
            </a:br>
            <a:r>
              <a:rPr lang="en-US" sz="1800" dirty="0"/>
              <a:t>can quench magnets.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189A08-D76D-7D26-A59F-6969C22A4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UFOs in the FCC-</a:t>
            </a:r>
            <a:r>
              <a:rPr lang="en-US" dirty="0" err="1"/>
              <a:t>hh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C3AD2-8C72-E625-287C-AE6932AC05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AEE568-E240-DC8F-DF6F-0CF133E47B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561" y="2362867"/>
            <a:ext cx="4174889" cy="3132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268435E-6984-48E4-9247-45E243B83857}"/>
              </a:ext>
            </a:extLst>
          </p:cNvPr>
          <p:cNvGrpSpPr/>
          <p:nvPr/>
        </p:nvGrpSpPr>
        <p:grpSpPr>
          <a:xfrm>
            <a:off x="1752600" y="3272027"/>
            <a:ext cx="4506128" cy="3132546"/>
            <a:chOff x="533400" y="1877784"/>
            <a:chExt cx="6664574" cy="4633044"/>
          </a:xfrm>
        </p:grpSpPr>
        <p:pic>
          <p:nvPicPr>
            <p:cNvPr id="6" name="Picture 5" descr="DroppingUFOs.pdf">
              <a:extLst>
                <a:ext uri="{FF2B5EF4-FFF2-40B4-BE49-F238E27FC236}">
                  <a16:creationId xmlns:a16="http://schemas.microsoft.com/office/drawing/2014/main" id="{6A3937E6-CBDA-9BD4-CA68-C6EFACFBC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466" t="35145" b="6468"/>
            <a:stretch/>
          </p:blipFill>
          <p:spPr>
            <a:xfrm>
              <a:off x="533400" y="4452443"/>
              <a:ext cx="3639445" cy="2058385"/>
            </a:xfrm>
            <a:prstGeom prst="rect">
              <a:avLst/>
            </a:prstGeom>
          </p:spPr>
        </p:pic>
        <p:pic>
          <p:nvPicPr>
            <p:cNvPr id="7" name="Picture 6" descr="DroppingUFOs.pdf">
              <a:extLst>
                <a:ext uri="{FF2B5EF4-FFF2-40B4-BE49-F238E27FC236}">
                  <a16:creationId xmlns:a16="http://schemas.microsoft.com/office/drawing/2014/main" id="{EA9DE73E-456B-FA5A-547B-EE419541AE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318" b="32205"/>
            <a:stretch/>
          </p:blipFill>
          <p:spPr>
            <a:xfrm>
              <a:off x="1985169" y="1877784"/>
              <a:ext cx="4099391" cy="2241714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4EA709C-FA5B-1A6B-CD0F-48C45B43830C}"/>
                </a:ext>
              </a:extLst>
            </p:cNvPr>
            <p:cNvGrpSpPr/>
            <p:nvPr/>
          </p:nvGrpSpPr>
          <p:grpSpPr>
            <a:xfrm>
              <a:off x="4503189" y="4425724"/>
              <a:ext cx="2694785" cy="1966196"/>
              <a:chOff x="8609695" y="3124279"/>
              <a:chExt cx="3279225" cy="239262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D501178-D9D4-0B81-8C68-27E90839A2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881054" y="3246257"/>
                <a:ext cx="3007866" cy="2270644"/>
              </a:xfrm>
              <a:prstGeom prst="rect">
                <a:avLst/>
              </a:prstGeom>
            </p:spPr>
          </p:pic>
          <p:sp>
            <p:nvSpPr>
              <p:cNvPr id="10" name="Abgerundetes Rechteck 27">
                <a:extLst>
                  <a:ext uri="{FF2B5EF4-FFF2-40B4-BE49-F238E27FC236}">
                    <a16:creationId xmlns:a16="http://schemas.microsoft.com/office/drawing/2014/main" id="{B6157F25-FFED-A73D-E183-FBB899CE58D8}"/>
                  </a:ext>
                </a:extLst>
              </p:cNvPr>
              <p:cNvSpPr/>
              <p:nvPr/>
            </p:nvSpPr>
            <p:spPr bwMode="auto">
              <a:xfrm>
                <a:off x="8609695" y="3124279"/>
                <a:ext cx="1360569" cy="415266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100" b="1" dirty="0"/>
                  <a:t>R~10 </a:t>
                </a:r>
                <a:r>
                  <a:rPr lang="en-US" sz="1100" b="1" dirty="0">
                    <a:ea typeface="ＭＳ Ｐゴシック" pitchFamily="-112" charset="-128"/>
                    <a:cs typeface="ＭＳ Ｐゴシック" pitchFamily="-112" charset="-128"/>
                  </a:rPr>
                  <a:t>µ</a:t>
                </a:r>
                <a:r>
                  <a:rPr lang="en-GB" sz="1100" b="1" dirty="0"/>
                  <a:t>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7067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E57AB-72F2-27EB-C1CA-2C3A1FBE6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88D2D5-8464-95FA-7D5C-3476C7C43B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8699" y="1027854"/>
            <a:ext cx="8077200" cy="4645024"/>
          </a:xfrm>
        </p:spPr>
        <p:txBody>
          <a:bodyPr/>
          <a:lstStyle/>
          <a:p>
            <a:r>
              <a:rPr lang="en-US" sz="1800" dirty="0"/>
              <a:t>For FCC-</a:t>
            </a:r>
            <a:r>
              <a:rPr lang="en-US" sz="1800" dirty="0" err="1"/>
              <a:t>hh</a:t>
            </a:r>
            <a:r>
              <a:rPr lang="en-US" sz="1800" dirty="0"/>
              <a:t> beam energy, we expect </a:t>
            </a:r>
            <a:r>
              <a:rPr lang="en-US" sz="1800" dirty="0">
                <a:solidFill>
                  <a:srgbClr val="C00000"/>
                </a:solidFill>
              </a:rPr>
              <a:t>&gt;30x higher energy deposition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in the coil for a given UFO particle.</a:t>
            </a:r>
          </a:p>
          <a:p>
            <a:r>
              <a:rPr lang="en-US" sz="1800" dirty="0"/>
              <a:t>At the same time, due to the absence of superfluid helium</a:t>
            </a:r>
            <a:br>
              <a:rPr lang="en-US" sz="1800" dirty="0"/>
            </a:br>
            <a:r>
              <a:rPr lang="en-US" sz="1800" dirty="0"/>
              <a:t>inside the coil, the </a:t>
            </a:r>
            <a:r>
              <a:rPr lang="en-US" sz="1800" dirty="0">
                <a:solidFill>
                  <a:srgbClr val="C00000"/>
                </a:solidFill>
              </a:rPr>
              <a:t>enthalpy margin drops ~2x</a:t>
            </a:r>
            <a:r>
              <a:rPr lang="en-US" sz="1800" dirty="0"/>
              <a:t>.</a:t>
            </a:r>
          </a:p>
          <a:p>
            <a:r>
              <a:rPr lang="en-US" sz="1800" dirty="0"/>
              <a:t>As a result, smaller UFOs can cause a quench.</a:t>
            </a:r>
          </a:p>
          <a:p>
            <a:r>
              <a:rPr lang="en-US" sz="1800" dirty="0"/>
              <a:t>The </a:t>
            </a:r>
            <a:r>
              <a:rPr lang="en-US" sz="1800" dirty="0">
                <a:solidFill>
                  <a:srgbClr val="C00000"/>
                </a:solidFill>
              </a:rPr>
              <a:t>prevalence of UFOs </a:t>
            </a:r>
            <a:r>
              <a:rPr lang="en-US" sz="1800" dirty="0"/>
              <a:t>in the </a:t>
            </a:r>
            <a:r>
              <a:rPr lang="en-US" sz="1800" dirty="0" err="1"/>
              <a:t>beamscreen</a:t>
            </a:r>
            <a:r>
              <a:rPr lang="en-US" sz="1800" dirty="0"/>
              <a:t> has been found to </a:t>
            </a:r>
            <a:r>
              <a:rPr lang="en-US" sz="1800" dirty="0">
                <a:solidFill>
                  <a:srgbClr val="C00000"/>
                </a:solidFill>
              </a:rPr>
              <a:t>scale 1/V</a:t>
            </a:r>
            <a:r>
              <a:rPr lang="en-US" sz="1800" baseline="30000" dirty="0">
                <a:solidFill>
                  <a:srgbClr val="C00000"/>
                </a:solidFill>
              </a:rPr>
              <a:t>2</a:t>
            </a:r>
            <a:r>
              <a:rPr lang="en-US" sz="1800" dirty="0"/>
              <a:t>.</a:t>
            </a:r>
            <a:br>
              <a:rPr lang="en-US" sz="1800" dirty="0"/>
            </a:br>
            <a:r>
              <a:rPr lang="en-US" sz="1800" dirty="0"/>
              <a:t>and FCC-</a:t>
            </a:r>
            <a:r>
              <a:rPr lang="en-US" sz="1800" dirty="0" err="1"/>
              <a:t>hh</a:t>
            </a:r>
            <a:r>
              <a:rPr lang="en-US" sz="1800" dirty="0"/>
              <a:t> has </a:t>
            </a:r>
            <a:r>
              <a:rPr lang="en-US" sz="1800" dirty="0">
                <a:solidFill>
                  <a:srgbClr val="C00000"/>
                </a:solidFill>
              </a:rPr>
              <a:t>~4x longer arcs</a:t>
            </a:r>
            <a:r>
              <a:rPr lang="en-US" sz="1800" dirty="0"/>
              <a:t>.</a:t>
            </a:r>
          </a:p>
          <a:p>
            <a:r>
              <a:rPr lang="en-US" sz="1800" dirty="0"/>
              <a:t>If we need 70 to 100x higher enthalpy margins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b="1" dirty="0">
                <a:solidFill>
                  <a:srgbClr val="0070C0"/>
                </a:solidFill>
                <a:sym typeface="Wingdings" pitchFamily="2" charset="2"/>
              </a:rPr>
              <a:t>do we have to operate at 20 K?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EB8D1F-B249-11E8-F9DF-13F05A61E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UFOs in the FCC-</a:t>
            </a:r>
            <a:r>
              <a:rPr lang="en-US" dirty="0" err="1"/>
              <a:t>hh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1E444-4B98-0B6C-8838-9B0C9051C3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59A074-9C5E-D097-B645-8576744E9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9881"/>
          <a:stretch>
            <a:fillRect/>
          </a:stretch>
        </p:blipFill>
        <p:spPr bwMode="auto">
          <a:xfrm>
            <a:off x="7467600" y="3864020"/>
            <a:ext cx="4524073" cy="27307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A5D64E-219F-3156-747B-F22DF3397A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418380" y="824449"/>
            <a:ext cx="3859677" cy="2894758"/>
          </a:xfrm>
          <a:prstGeom prst="rect">
            <a:avLst/>
          </a:prstGeom>
        </p:spPr>
      </p:pic>
      <p:pic>
        <p:nvPicPr>
          <p:cNvPr id="14" name="Picture 13" descr="A screen shot of a chart&#10;&#10;AI-generated content may be incorrect.">
            <a:extLst>
              <a:ext uri="{FF2B5EF4-FFF2-40B4-BE49-F238E27FC236}">
                <a16:creationId xmlns:a16="http://schemas.microsoft.com/office/drawing/2014/main" id="{B5A430B4-4EE1-324C-276A-0CBC8E68DF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90" y="3505200"/>
            <a:ext cx="2610644" cy="2894759"/>
          </a:xfrm>
          <a:prstGeom prst="rect">
            <a:avLst/>
          </a:prstGeom>
        </p:spPr>
      </p:pic>
      <p:pic>
        <p:nvPicPr>
          <p:cNvPr id="16" name="Picture 15" descr="A rainbow colored chart with numbers&#10;&#10;AI-generated content may be incorrect.">
            <a:extLst>
              <a:ext uri="{FF2B5EF4-FFF2-40B4-BE49-F238E27FC236}">
                <a16:creationId xmlns:a16="http://schemas.microsoft.com/office/drawing/2014/main" id="{E538D9BE-6C29-B491-FB74-24B6938093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79" y="3873356"/>
            <a:ext cx="2406650" cy="25437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B3607B8-9022-D242-EBD0-E3018C46115B}"/>
              </a:ext>
            </a:extLst>
          </p:cNvPr>
          <p:cNvSpPr txBox="1"/>
          <p:nvPr/>
        </p:nvSpPr>
        <p:spPr>
          <a:xfrm>
            <a:off x="1779359" y="4267200"/>
            <a:ext cx="14411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LHC MQED with </a:t>
            </a:r>
            <a:r>
              <a:rPr lang="en-US" sz="1200" dirty="0" err="1"/>
              <a:t>HeII</a:t>
            </a:r>
            <a:r>
              <a:rPr lang="en-US" sz="1200" dirty="0"/>
              <a:t>: </a:t>
            </a:r>
            <a:br>
              <a:rPr lang="en-US" sz="1200" dirty="0"/>
            </a:br>
            <a:r>
              <a:rPr lang="en-US" sz="1200" dirty="0"/>
              <a:t>15-20 </a:t>
            </a:r>
            <a:r>
              <a:rPr lang="en-US" sz="1200" dirty="0" err="1"/>
              <a:t>mJ</a:t>
            </a:r>
            <a:r>
              <a:rPr lang="en-US" sz="1200" dirty="0"/>
              <a:t>/cm</a:t>
            </a:r>
            <a:r>
              <a:rPr lang="en-US" sz="1200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1998405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9C1350-7CA5-9833-C6AB-385A2D542D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MagDev</a:t>
            </a:r>
            <a:r>
              <a:rPr lang="en-US" dirty="0"/>
              <a:t> LTS Status and Plans </a:t>
            </a:r>
          </a:p>
        </p:txBody>
      </p:sp>
    </p:spTree>
    <p:extLst>
      <p:ext uri="{BB962C8B-B14F-4D97-AF65-F5344CB8AC3E}">
        <p14:creationId xmlns:p14="http://schemas.microsoft.com/office/powerpoint/2010/main" val="4131341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8AD72A-0B92-5245-405B-31E04DC974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7182" y="884428"/>
            <a:ext cx="7742237" cy="4679951"/>
          </a:xfrm>
        </p:spPr>
        <p:txBody>
          <a:bodyPr/>
          <a:lstStyle/>
          <a:p>
            <a:r>
              <a:rPr lang="en-CH" sz="1600" dirty="0"/>
              <a:t>Ramp losses and field quality</a:t>
            </a:r>
          </a:p>
          <a:p>
            <a:pPr lvl="1"/>
            <a:r>
              <a:rPr lang="en-CH" sz="1600" kern="1000" spc="30" dirty="0">
                <a:cs typeface="Franklin Gothic Book"/>
              </a:rPr>
              <a:t>LTS wires have filament sizes of few </a:t>
            </a:r>
            <a:br>
              <a:rPr lang="en-CH" sz="1600" kern="1000" spc="30" dirty="0">
                <a:cs typeface="Franklin Gothic Book"/>
              </a:rPr>
            </a:br>
            <a:r>
              <a:rPr lang="en-CH" sz="1600" kern="1000" spc="30" dirty="0">
                <a:cs typeface="Franklin Gothic Book"/>
              </a:rPr>
              <a:t>microns (Nb-Ti) to 50 µm (Nb</a:t>
            </a:r>
            <a:r>
              <a:rPr lang="en-CH" sz="1600" kern="1000" spc="30" baseline="-25000" dirty="0">
                <a:cs typeface="Franklin Gothic Book"/>
              </a:rPr>
              <a:t>3</a:t>
            </a:r>
            <a:r>
              <a:rPr lang="en-CH" sz="1600" kern="1000" spc="30" dirty="0">
                <a:cs typeface="Franklin Gothic Book"/>
              </a:rPr>
              <a:t>Sn).</a:t>
            </a:r>
          </a:p>
          <a:p>
            <a:pPr lvl="1"/>
            <a:r>
              <a:rPr lang="en-CH" sz="1600" kern="1000" spc="30" dirty="0">
                <a:cs typeface="Franklin Gothic Book"/>
              </a:rPr>
              <a:t>ReBCO tapes are 2-12 mm wide. </a:t>
            </a:r>
            <a:r>
              <a:rPr lang="en-CH" sz="1600" kern="1000" spc="30">
                <a:cs typeface="Franklin Gothic Book"/>
              </a:rPr>
              <a:t>Screening currents </a:t>
            </a:r>
            <a:br>
              <a:rPr lang="en-US" sz="1600" kern="1000" spc="30" dirty="0">
                <a:cs typeface="Franklin Gothic Book"/>
              </a:rPr>
            </a:br>
            <a:r>
              <a:rPr lang="en-CH" sz="1600" kern="1000" spc="30">
                <a:cs typeface="Franklin Gothic Book"/>
              </a:rPr>
              <a:t>and </a:t>
            </a:r>
            <a:r>
              <a:rPr lang="en-CH" sz="1600" kern="1000" spc="30" dirty="0">
                <a:cs typeface="Franklin Gothic Book"/>
              </a:rPr>
              <a:t>associated ramp losses </a:t>
            </a:r>
            <a:r>
              <a:rPr lang="en-CH" sz="1600" kern="1000" spc="30">
                <a:cs typeface="Franklin Gothic Book"/>
              </a:rPr>
              <a:t>are substantially </a:t>
            </a:r>
            <a:r>
              <a:rPr lang="en-CH" sz="1600" kern="1000" spc="30" dirty="0">
                <a:cs typeface="Franklin Gothic Book"/>
              </a:rPr>
              <a:t>increased.</a:t>
            </a:r>
          </a:p>
          <a:p>
            <a:pPr lvl="1"/>
            <a:r>
              <a:rPr lang="en-CH" sz="1600" kern="1000" spc="30" dirty="0">
                <a:cs typeface="Franklin Gothic Book"/>
              </a:rPr>
              <a:t>Tape orientation matters!</a:t>
            </a:r>
          </a:p>
          <a:p>
            <a:pPr lvl="1"/>
            <a:endParaRPr lang="en-CH" sz="1600" kern="1000" spc="30" dirty="0">
              <a:cs typeface="Franklin Gothic Book"/>
            </a:endParaRPr>
          </a:p>
          <a:p>
            <a:pPr lvl="1"/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r>
              <a:rPr lang="en-CH" sz="1600"/>
              <a:t>High-current</a:t>
            </a:r>
            <a:r>
              <a:rPr lang="en-CH" sz="1600" dirty="0"/>
              <a:t>, low-loss cables with windability</a:t>
            </a:r>
          </a:p>
          <a:p>
            <a:pPr lvl="1"/>
            <a:r>
              <a:rPr lang="en-CH" sz="1600" dirty="0"/>
              <a:t>Do we need full transposition (every tape in a cable </a:t>
            </a:r>
            <a:br>
              <a:rPr lang="en-CH" sz="1600" dirty="0"/>
            </a:br>
            <a:r>
              <a:rPr lang="en-CH" sz="1600" dirty="0"/>
              <a:t>”sees” the same field, inductive loops are shortened)?</a:t>
            </a:r>
          </a:p>
          <a:p>
            <a:pPr lvl="1"/>
            <a:r>
              <a:rPr lang="en-CH" sz="1600" dirty="0"/>
              <a:t>Can we pre-fabricate a cable, or do we need to</a:t>
            </a:r>
            <a:br>
              <a:rPr lang="en-CH" sz="1600" dirty="0"/>
            </a:br>
            <a:r>
              <a:rPr lang="en-CH" sz="1600" dirty="0"/>
              <a:t>assemble and insulate it “on the fly” during winding?</a:t>
            </a:r>
          </a:p>
          <a:p>
            <a:pPr lvl="1"/>
            <a:r>
              <a:rPr lang="en-CH" sz="1600" dirty="0"/>
              <a:t>Can the cable withstand pressure of 400+ MPa?</a:t>
            </a:r>
          </a:p>
          <a:p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F19CE-1535-BE12-ADB8-A44D1A1D7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Main Challenges with ReBCO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3999F-1A27-BF2E-7B9C-1318399B41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AC57184-2C99-D936-AF60-9272A96DC2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296"/>
          <a:stretch>
            <a:fillRect/>
          </a:stretch>
        </p:blipFill>
        <p:spPr>
          <a:xfrm>
            <a:off x="5942101" y="2819400"/>
            <a:ext cx="5192057" cy="1199719"/>
          </a:xfrm>
          <a:prstGeom prst="rect">
            <a:avLst/>
          </a:prstGeom>
        </p:spPr>
      </p:pic>
      <p:pic>
        <p:nvPicPr>
          <p:cNvPr id="6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B4D0DF74-C1C6-B64B-3C58-375BA4B3B0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909"/>
          <a:stretch>
            <a:fillRect/>
          </a:stretch>
        </p:blipFill>
        <p:spPr>
          <a:xfrm>
            <a:off x="1057842" y="2679977"/>
            <a:ext cx="4640401" cy="15872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390CB4-5D6F-1A7A-23AA-3240F3A4D781}"/>
              </a:ext>
            </a:extLst>
          </p:cNvPr>
          <p:cNvSpPr txBox="1"/>
          <p:nvPr/>
        </p:nvSpPr>
        <p:spPr>
          <a:xfrm>
            <a:off x="5105400" y="243117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000" kern="1000" spc="30" dirty="0">
                <a:cs typeface="Franklin Gothic Book"/>
              </a:rPr>
              <a:t>[J. v. Nugteren, </a:t>
            </a:r>
            <a:r>
              <a:rPr lang="en-US" sz="1000" kern="1000" spc="30" dirty="0">
                <a:cs typeface="Franklin Gothic Book"/>
              </a:rPr>
              <a:t>High Temperature Superconductor Accelerator Magnets. PhD thesis, </a:t>
            </a:r>
            <a:r>
              <a:rPr lang="en-US" sz="1000" kern="1000" spc="30" dirty="0" err="1">
                <a:cs typeface="Franklin Gothic Book"/>
              </a:rPr>
              <a:t>UTwente</a:t>
            </a:r>
            <a:r>
              <a:rPr lang="en-US" sz="1000" kern="1000" spc="30" dirty="0">
                <a:cs typeface="Franklin Gothic Book"/>
              </a:rPr>
              <a:t>, 2016.</a:t>
            </a:r>
            <a:r>
              <a:rPr lang="en-CH" sz="1000" kern="1000" spc="30" dirty="0"/>
              <a:t>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D5DA8C-482C-5126-009A-B62351128D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74976" y="4055799"/>
            <a:ext cx="1908205" cy="2700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11B39B-27E2-37AB-3FCA-8069AAE075BE}"/>
              </a:ext>
            </a:extLst>
          </p:cNvPr>
          <p:cNvSpPr txBox="1"/>
          <p:nvPr/>
        </p:nvSpPr>
        <p:spPr>
          <a:xfrm>
            <a:off x="8915400" y="59436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000" kern="1000" spc="30" dirty="0">
                <a:cs typeface="Franklin Gothic Book"/>
              </a:rPr>
              <a:t>[Courtesy G. Kirby, J. v. Nugteren, </a:t>
            </a:r>
            <a:br>
              <a:rPr lang="en-CH" sz="1000" kern="1000" spc="30" dirty="0">
                <a:cs typeface="Franklin Gothic Book"/>
              </a:rPr>
            </a:br>
            <a:r>
              <a:rPr lang="en-CH" sz="1000" kern="1000" spc="30" dirty="0">
                <a:cs typeface="Franklin Gothic Book"/>
              </a:rPr>
              <a:t>J. S. Murtomäki, et al.]</a:t>
            </a:r>
          </a:p>
        </p:txBody>
      </p:sp>
      <p:pic>
        <p:nvPicPr>
          <p:cNvPr id="11" name="Picture 10" descr="Chart, surface chart&#10;&#10;Description automatically generated">
            <a:extLst>
              <a:ext uri="{FF2B5EF4-FFF2-40B4-BE49-F238E27FC236}">
                <a16:creationId xmlns:a16="http://schemas.microsoft.com/office/drawing/2014/main" id="{51D7F475-053B-F3B7-45A7-66B4286383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992"/>
          <a:stretch>
            <a:fillRect/>
          </a:stretch>
        </p:blipFill>
        <p:spPr>
          <a:xfrm>
            <a:off x="6856429" y="762000"/>
            <a:ext cx="4413736" cy="1600026"/>
          </a:xfrm>
          <a:prstGeom prst="rect">
            <a:avLst/>
          </a:prstGeom>
        </p:spPr>
      </p:pic>
      <p:pic>
        <p:nvPicPr>
          <p:cNvPr id="13" name="Picture 12" descr="A rainbow colored circle with white center&#10;&#10;Description automatically generated">
            <a:extLst>
              <a:ext uri="{FF2B5EF4-FFF2-40B4-BE49-F238E27FC236}">
                <a16:creationId xmlns:a16="http://schemas.microsoft.com/office/drawing/2014/main" id="{C4011ECE-9663-BBCD-2DD4-DF18CD166F8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1033662"/>
            <a:ext cx="800345" cy="858074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D79F734A-DDB3-8669-8DC1-2BCCAC77860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3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1E1A2B-CA41-0353-02E1-1BF70710D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408756"/>
            <a:ext cx="8964613" cy="810444"/>
          </a:xfrm>
        </p:spPr>
        <p:txBody>
          <a:bodyPr/>
          <a:lstStyle/>
          <a:p>
            <a:r>
              <a:rPr lang="en-CH" sz="2400" dirty="0"/>
              <a:t>HTS technology for HEP is at the level </a:t>
            </a:r>
            <a:r>
              <a:rPr lang="en-CH" sz="2400"/>
              <a:t>of </a:t>
            </a:r>
            <a:r>
              <a:rPr lang="en-US" sz="2400" dirty="0"/>
              <a:t>1970s </a:t>
            </a:r>
            <a:r>
              <a:rPr lang="en-CH" sz="2400"/>
              <a:t>LTS technology </a:t>
            </a:r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31C63-A46A-5AE9-AA64-F12F75863F4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B0E00F6F-1FB7-5EAA-B8F3-279777010B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781"/>
          <a:stretch>
            <a:fillRect/>
          </a:stretch>
        </p:blipFill>
        <p:spPr>
          <a:xfrm>
            <a:off x="5493886" y="1648189"/>
            <a:ext cx="5431037" cy="131561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B5A167B-BE42-32D4-F02B-C3C149C37108}"/>
              </a:ext>
            </a:extLst>
          </p:cNvPr>
          <p:cNvSpPr txBox="1"/>
          <p:nvPr/>
        </p:nvSpPr>
        <p:spPr>
          <a:xfrm>
            <a:off x="-584616" y="28331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FE5F38E-5821-0F5A-EEC0-C0B6C44AAF8F}"/>
              </a:ext>
            </a:extLst>
          </p:cNvPr>
          <p:cNvGrpSpPr/>
          <p:nvPr/>
        </p:nvGrpSpPr>
        <p:grpSpPr>
          <a:xfrm>
            <a:off x="1676400" y="1447800"/>
            <a:ext cx="3229711" cy="1897005"/>
            <a:chOff x="1155700" y="1422400"/>
            <a:chExt cx="6832600" cy="4013200"/>
          </a:xfrm>
        </p:grpSpPr>
        <p:pic>
          <p:nvPicPr>
            <p:cNvPr id="33" name="Picture 32" descr="Diagram&#10;&#10;Description automatically generated">
              <a:extLst>
                <a:ext uri="{FF2B5EF4-FFF2-40B4-BE49-F238E27FC236}">
                  <a16:creationId xmlns:a16="http://schemas.microsoft.com/office/drawing/2014/main" id="{475C7957-3C5D-EF13-5BBF-674944BEC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5700" y="1422400"/>
              <a:ext cx="6832600" cy="4013200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BCC5C15-2591-DA1E-135B-9F11CEC38B91}"/>
                </a:ext>
              </a:extLst>
            </p:cNvPr>
            <p:cNvSpPr/>
            <p:nvPr/>
          </p:nvSpPr>
          <p:spPr bwMode="auto">
            <a:xfrm>
              <a:off x="1155700" y="1864343"/>
              <a:ext cx="792088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H" sz="2400">
                <a:latin typeface="Times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1230ED8-9994-32D9-76E3-BE9615AF6411}"/>
              </a:ext>
            </a:extLst>
          </p:cNvPr>
          <p:cNvSpPr txBox="1"/>
          <p:nvPr/>
        </p:nvSpPr>
        <p:spPr>
          <a:xfrm>
            <a:off x="2578257" y="63310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000" kern="1000" spc="30" dirty="0">
                <a:cs typeface="Franklin Gothic Book"/>
              </a:rPr>
              <a:t>[J. v. Nugteren, </a:t>
            </a:r>
            <a:r>
              <a:rPr lang="en-US" sz="1000" kern="1000" spc="30" dirty="0">
                <a:cs typeface="Franklin Gothic Book"/>
              </a:rPr>
              <a:t>High Temperature Superconductor Accelerator Magnets. PhD thesis, </a:t>
            </a:r>
            <a:r>
              <a:rPr lang="en-US" sz="1000" kern="1000" spc="30" dirty="0" err="1">
                <a:cs typeface="Franklin Gothic Book"/>
              </a:rPr>
              <a:t>UTwente</a:t>
            </a:r>
            <a:r>
              <a:rPr lang="en-US" sz="1000" kern="1000" spc="30" dirty="0">
                <a:cs typeface="Franklin Gothic Book"/>
              </a:rPr>
              <a:t>, 2016.</a:t>
            </a:r>
            <a:r>
              <a:rPr lang="en-CH" sz="1000" kern="1000" spc="30" dirty="0"/>
              <a:t>]</a:t>
            </a:r>
          </a:p>
          <a:p>
            <a:pPr>
              <a:lnSpc>
                <a:spcPct val="110000"/>
              </a:lnSpc>
            </a:pPr>
            <a:r>
              <a:rPr lang="en-CH" sz="1000" kern="1000" spc="30" dirty="0">
                <a:cs typeface="Franklin Gothic Book"/>
              </a:rPr>
              <a:t>[</a:t>
            </a:r>
            <a:r>
              <a:rPr lang="en-US" sz="1000" kern="1000" spc="30" dirty="0">
                <a:cs typeface="Franklin Gothic Book"/>
              </a:rPr>
              <a:t>M. Wilson, Pulsed Superconducting Magnets' CERN Academic Training May 2006</a:t>
            </a:r>
            <a:r>
              <a:rPr lang="en-CH" sz="1000" kern="1000" spc="30" dirty="0"/>
              <a:t>]</a:t>
            </a:r>
          </a:p>
          <a:p>
            <a:pPr>
              <a:lnSpc>
                <a:spcPct val="110000"/>
              </a:lnSpc>
            </a:pPr>
            <a:endParaRPr lang="en-CH" sz="1000" kern="1000" spc="3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FFB91C-D30D-C43F-91CA-9DF06FEF6D5C}"/>
              </a:ext>
            </a:extLst>
          </p:cNvPr>
          <p:cNvSpPr txBox="1"/>
          <p:nvPr/>
        </p:nvSpPr>
        <p:spPr>
          <a:xfrm>
            <a:off x="1690914" y="35407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Early options of cables for main dipoles in </a:t>
            </a:r>
            <a:br>
              <a:rPr lang="en-CH" kern="1000" spc="30" dirty="0">
                <a:cs typeface="Franklin Gothic Book"/>
              </a:rPr>
            </a:br>
            <a:r>
              <a:rPr lang="en-CH" kern="1000" spc="30" dirty="0">
                <a:cs typeface="Franklin Gothic Book"/>
              </a:rPr>
              <a:t>Isabelle accelerator at BNL:</a:t>
            </a:r>
          </a:p>
          <a:p>
            <a:pPr>
              <a:lnSpc>
                <a:spcPct val="110000"/>
              </a:lnSpc>
            </a:pPr>
            <a:endParaRPr lang="en-CH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Braided cable failed in series manufacturing.</a:t>
            </a:r>
          </a:p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Rutherford-cable development arrived too late,</a:t>
            </a:r>
            <a:br>
              <a:rPr lang="en-CH" kern="1000" spc="30" dirty="0">
                <a:cs typeface="Franklin Gothic Book"/>
              </a:rPr>
            </a:br>
            <a:r>
              <a:rPr lang="en-CH" kern="1000" spc="30" dirty="0">
                <a:cs typeface="Franklin Gothic Book"/>
              </a:rPr>
              <a:t>but underpinned Nb-Ti accelerators:</a:t>
            </a:r>
          </a:p>
          <a:p>
            <a:pPr>
              <a:lnSpc>
                <a:spcPct val="110000"/>
              </a:lnSpc>
            </a:pPr>
            <a:r>
              <a:rPr lang="en-CH" kern="1000" spc="30" dirty="0">
                <a:cs typeface="Franklin Gothic Book"/>
              </a:rPr>
              <a:t>Tevatron (1983), Hera (1991), RHIC (2000), </a:t>
            </a:r>
            <a:br>
              <a:rPr lang="en-CH" kern="1000" spc="30" dirty="0">
                <a:cs typeface="Franklin Gothic Book"/>
              </a:rPr>
            </a:br>
            <a:r>
              <a:rPr lang="en-CH" kern="1000" spc="30" dirty="0">
                <a:cs typeface="Franklin Gothic Book"/>
              </a:rPr>
              <a:t>(SSC), LHC (2008)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8C009E-27AA-DBBB-B40F-4C341C4A324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862" y="3392794"/>
            <a:ext cx="1687083" cy="2530624"/>
          </a:xfrm>
        </p:spPr>
      </p:pic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64F21C77-54ED-B4D4-4F1B-BB1F7EB0E4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5439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AFEFF-7719-1D97-CA5C-CE57DD79A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9A794-D4BE-7E2F-C507-6587BEB48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Effects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1C6AD-AAD2-420E-1127-F30B4C8BCC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2888-35A7-6F64-DCA3-232E38A5A46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F51AC7-4D9B-9088-480B-1E212353E7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2303841"/>
            <a:ext cx="3503038" cy="3850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85B979-FAE8-AD4B-45A1-68CCB8219EFA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FD042A3-C3C2-14EB-ADEC-340997781139}"/>
              </a:ext>
            </a:extLst>
          </p:cNvPr>
          <p:cNvGrpSpPr/>
          <p:nvPr/>
        </p:nvGrpSpPr>
        <p:grpSpPr>
          <a:xfrm>
            <a:off x="4764086" y="2380041"/>
            <a:ext cx="3359616" cy="3744678"/>
            <a:chOff x="4876800" y="1447800"/>
            <a:chExt cx="3769802" cy="420187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391F057-E09E-693D-50FB-0F6D29BFF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76800" y="1447800"/>
              <a:ext cx="3769802" cy="4201878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8053D13-440F-1827-A09E-F821D178D4D0}"/>
                </a:ext>
              </a:extLst>
            </p:cNvPr>
            <p:cNvCxnSpPr/>
            <p:nvPr/>
          </p:nvCxnSpPr>
          <p:spPr>
            <a:xfrm flipV="1">
              <a:off x="5562600" y="3856154"/>
              <a:ext cx="0" cy="4572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7812D16-A56C-600B-A75D-8CBE560400E9}"/>
                </a:ext>
              </a:extLst>
            </p:cNvPr>
            <p:cNvCxnSpPr/>
            <p:nvPr/>
          </p:nvCxnSpPr>
          <p:spPr>
            <a:xfrm flipV="1">
              <a:off x="5562600" y="3017954"/>
              <a:ext cx="0" cy="4572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14D6C60-A05C-27FC-AD4A-6C59DB335687}"/>
                </a:ext>
              </a:extLst>
            </p:cNvPr>
            <p:cNvCxnSpPr/>
            <p:nvPr/>
          </p:nvCxnSpPr>
          <p:spPr>
            <a:xfrm flipV="1">
              <a:off x="5562600" y="1874954"/>
              <a:ext cx="0" cy="4572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7C29A0B-810E-AACE-AFF9-D78EED4CD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57591" y="1808465"/>
              <a:ext cx="171966" cy="49129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CE9AE9A-EF81-92A6-BC32-C0656C83DF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5247" y="1881617"/>
              <a:ext cx="402335" cy="3810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B9BF307-E3C0-B331-9F9B-8485CAB8B99A}"/>
                </a:ext>
              </a:extLst>
            </p:cNvPr>
            <p:cNvCxnSpPr>
              <a:cxnSpLocks/>
            </p:cNvCxnSpPr>
            <p:nvPr/>
          </p:nvCxnSpPr>
          <p:spPr>
            <a:xfrm>
              <a:off x="6696996" y="2102597"/>
              <a:ext cx="53640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C1E5673-68C5-1625-FFF6-1775568AB7F9}"/>
                </a:ext>
              </a:extLst>
            </p:cNvPr>
            <p:cNvCxnSpPr>
              <a:cxnSpLocks/>
            </p:cNvCxnSpPr>
            <p:nvPr/>
          </p:nvCxnSpPr>
          <p:spPr>
            <a:xfrm>
              <a:off x="6809994" y="2356538"/>
              <a:ext cx="465804" cy="381957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E2ABBD2-94A9-6327-73E7-C3970D09384A}"/>
                </a:ext>
              </a:extLst>
            </p:cNvPr>
            <p:cNvCxnSpPr>
              <a:cxnSpLocks/>
            </p:cNvCxnSpPr>
            <p:nvPr/>
          </p:nvCxnSpPr>
          <p:spPr>
            <a:xfrm>
              <a:off x="7113492" y="2854027"/>
              <a:ext cx="119904" cy="63607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9FD272B-D396-6E85-C9CA-BEEF66402483}"/>
                </a:ext>
              </a:extLst>
            </p:cNvPr>
            <p:cNvCxnSpPr>
              <a:cxnSpLocks/>
            </p:cNvCxnSpPr>
            <p:nvPr/>
          </p:nvCxnSpPr>
          <p:spPr>
            <a:xfrm>
              <a:off x="7233396" y="3695940"/>
              <a:ext cx="0" cy="733238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15AA422-2F2D-6191-9646-451E21C91513}"/>
              </a:ext>
            </a:extLst>
          </p:cNvPr>
          <p:cNvSpPr txBox="1"/>
          <p:nvPr/>
        </p:nvSpPr>
        <p:spPr>
          <a:xfrm>
            <a:off x="9004010" y="1553783"/>
            <a:ext cx="318799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700" dirty="0"/>
              <a:t>Intense macroscopic screening current distribution.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CBCF4C-AAC2-20EB-5210-B5077645D58B}"/>
              </a:ext>
            </a:extLst>
          </p:cNvPr>
          <p:cNvSpPr txBox="1"/>
          <p:nvPr/>
        </p:nvSpPr>
        <p:spPr>
          <a:xfrm>
            <a:off x="9027602" y="3900607"/>
            <a:ext cx="3011998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rgbClr val="FF0000"/>
                </a:solidFill>
              </a:rPr>
              <a:t>The wide variability in tape properties and contact resistances, adds on the challenge related to field reproducibility as well as stability.</a:t>
            </a:r>
          </a:p>
        </p:txBody>
      </p:sp>
      <p:pic>
        <p:nvPicPr>
          <p:cNvPr id="5" name="Picture 4" descr="A blue tube with wires&#10;&#10;Description automatically generated with medium confidence">
            <a:extLst>
              <a:ext uri="{FF2B5EF4-FFF2-40B4-BE49-F238E27FC236}">
                <a16:creationId xmlns:a16="http://schemas.microsoft.com/office/drawing/2014/main" id="{C6BC14BF-4BA6-286F-A452-D6432E3419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17" y="195023"/>
            <a:ext cx="3371224" cy="180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502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FF9D5-6ED9-5B6B-02A9-A5CCA0DEB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801F-A05E-7252-2CCF-0B8FCC444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stability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F24B0-2EDB-F78D-8517-D92F8895E9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6EAEA-4671-082E-FFF8-304497B8480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7" name="Picture 6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9092D1BA-8ADA-FE94-A62F-CC50E25E06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1219200"/>
            <a:ext cx="4437298" cy="32104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74FF556-36C2-9870-76DA-5CB797CBD4C8}"/>
                  </a:ext>
                </a:extLst>
              </p:cNvPr>
              <p:cNvSpPr txBox="1"/>
              <p:nvPr/>
            </p:nvSpPr>
            <p:spPr>
              <a:xfrm>
                <a:off x="1046956" y="4572000"/>
                <a:ext cx="10311100" cy="1938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For comparison:  An LHC dipole magnet has 2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in main field distortion due to persistent current magnetization. The REBCO dipole has 200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in field missing, with a drift by 50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-4</a:t>
                </a:r>
                <a:r>
                  <a:rPr lang="en-US" dirty="0"/>
                  <a:t> units over a 1000 s plateau.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Every variation in tape/manufacturing parameters is, accordingly, amplified see Prof. Carmine earlier presentation (</a:t>
                </a:r>
                <a:r>
                  <a:rPr lang="en-US" dirty="0">
                    <a:hlinkClick r:id="rId3"/>
                  </a:rPr>
                  <a:t>https://indico.cern.ch/event/1455509/contributions/6586182/</a:t>
                </a:r>
                <a:r>
                  <a:rPr lang="en-US" dirty="0"/>
                  <a:t>).</a:t>
                </a:r>
              </a:p>
              <a:p>
                <a:pPr algn="just"/>
                <a:endParaRPr lang="en-US" dirty="0"/>
              </a:p>
              <a:p>
                <a:pPr algn="just"/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66C5D8-4AC0-86DE-ECCE-1EDED2A48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956" y="4572000"/>
                <a:ext cx="10311100" cy="1938992"/>
              </a:xfrm>
              <a:prstGeom prst="rect">
                <a:avLst/>
              </a:prstGeom>
              <a:blipFill>
                <a:blip r:embed="rId4"/>
                <a:stretch>
                  <a:fillRect l="-1230" t="-3922" r="-1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D5E88E4-9F2D-C021-12ED-BD601FEFCEFC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156790-C252-B406-29B1-6F36E3791E33}"/>
              </a:ext>
            </a:extLst>
          </p:cNvPr>
          <p:cNvSpPr txBox="1"/>
          <p:nvPr/>
        </p:nvSpPr>
        <p:spPr>
          <a:xfrm>
            <a:off x="1407013" y="1401275"/>
            <a:ext cx="8384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Ironless 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753800-FA5E-98F3-4917-D19FD217284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412" y="1104807"/>
            <a:ext cx="4073752" cy="323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6032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335FA-23E0-2160-9EAA-25201D5AC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19D90-FF64-0973-794C-7B74E3F5A8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376364"/>
            <a:ext cx="6528475" cy="4645024"/>
          </a:xfrm>
        </p:spPr>
        <p:txBody>
          <a:bodyPr/>
          <a:lstStyle/>
          <a:p>
            <a:r>
              <a:rPr lang="en-US" dirty="0"/>
              <a:t>As expected, AC losses grow non-linearly with field due to larger field sweep and growth in coil-size.</a:t>
            </a:r>
          </a:p>
          <a:p>
            <a:endParaRPr lang="en-US" dirty="0"/>
          </a:p>
          <a:p>
            <a:r>
              <a:rPr lang="en-US" dirty="0"/>
              <a:t>In this exercise AC losses increase 4-fold from 14 to 20 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26ED7-BE31-BCBD-22EE-9171845FB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Block-Coil Dipole Scaling Exercise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69DF8-9BAC-076E-F178-6CBD864C24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EF331-BD9C-C197-C478-BC9CAB1D061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AD6356-DAF8-AEFF-17CB-DE97D2ABA2E3}"/>
              </a:ext>
            </a:extLst>
          </p:cNvPr>
          <p:cNvGrpSpPr/>
          <p:nvPr/>
        </p:nvGrpSpPr>
        <p:grpSpPr>
          <a:xfrm>
            <a:off x="7543800" y="1371600"/>
            <a:ext cx="4555235" cy="4431959"/>
            <a:chOff x="457200" y="2218943"/>
            <a:chExt cx="3492514" cy="3397998"/>
          </a:xfrm>
        </p:grpSpPr>
        <p:pic>
          <p:nvPicPr>
            <p:cNvPr id="8" name="Content Placeholder 5" descr="A screenshot of a screen&#10;&#10;Description automatically generated">
              <a:extLst>
                <a:ext uri="{FF2B5EF4-FFF2-40B4-BE49-F238E27FC236}">
                  <a16:creationId xmlns:a16="http://schemas.microsoft.com/office/drawing/2014/main" id="{D1BEA99D-9BE8-14F5-D594-8F078D4C6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2218943"/>
              <a:ext cx="1772348" cy="3324846"/>
            </a:xfrm>
            <a:prstGeom prst="rect">
              <a:avLst/>
            </a:prstGeom>
          </p:spPr>
        </p:pic>
        <p:pic>
          <p:nvPicPr>
            <p:cNvPr id="9" name="Picture 8" descr="A screenshot of a graph&#10;&#10;Description automatically generated">
              <a:extLst>
                <a:ext uri="{FF2B5EF4-FFF2-40B4-BE49-F238E27FC236}">
                  <a16:creationId xmlns:a16="http://schemas.microsoft.com/office/drawing/2014/main" id="{7790E4DA-DDF6-F0EB-BC8E-E28A1F5D2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3932" y="2292095"/>
              <a:ext cx="1695782" cy="3324846"/>
            </a:xfrm>
            <a:prstGeom prst="rect">
              <a:avLst/>
            </a:prstGeom>
          </p:spPr>
        </p:pic>
        <p:pic>
          <p:nvPicPr>
            <p:cNvPr id="10" name="Picture 9" descr="A diagram of a circle with red and blue lines&#10;&#10;Description automatically generated">
              <a:extLst>
                <a:ext uri="{FF2B5EF4-FFF2-40B4-BE49-F238E27FC236}">
                  <a16:creationId xmlns:a16="http://schemas.microsoft.com/office/drawing/2014/main" id="{333C0765-65CB-9BF6-9F7D-E2F6452458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673" y="2349765"/>
              <a:ext cx="1736875" cy="164006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375F7B5-76EF-672A-B7EB-27144FF2B66A}"/>
              </a:ext>
            </a:extLst>
          </p:cNvPr>
          <p:cNvGrpSpPr/>
          <p:nvPr/>
        </p:nvGrpSpPr>
        <p:grpSpPr>
          <a:xfrm>
            <a:off x="8363567" y="198317"/>
            <a:ext cx="856633" cy="563683"/>
            <a:chOff x="10652567" y="893058"/>
            <a:chExt cx="856633" cy="563683"/>
          </a:xfrm>
        </p:grpSpPr>
        <p:pic>
          <p:nvPicPr>
            <p:cNvPr id="16" name="Picture 2" descr="Little Beast Engineering logo.">
              <a:extLst>
                <a:ext uri="{FF2B5EF4-FFF2-40B4-BE49-F238E27FC236}">
                  <a16:creationId xmlns:a16="http://schemas.microsoft.com/office/drawing/2014/main" id="{D30DA6B5-2ADB-62DC-50EA-E705CBCCBA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2567" y="893058"/>
              <a:ext cx="856633" cy="55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200674F6-CB9F-345C-5B01-C49DB5E5A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0457" y="1280301"/>
              <a:ext cx="535201" cy="176440"/>
            </a:xfrm>
            <a:prstGeom prst="rect">
              <a:avLst/>
            </a:prstGeom>
          </p:spPr>
        </p:pic>
      </p:grp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3743A2D7-CD00-1175-E410-F04084218C7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3657600"/>
            <a:ext cx="6528475" cy="19825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1AFAA0-4798-9586-27F2-30CBB95696FB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</p:spTree>
    <p:extLst>
      <p:ext uri="{BB962C8B-B14F-4D97-AF65-F5344CB8AC3E}">
        <p14:creationId xmlns:p14="http://schemas.microsoft.com/office/powerpoint/2010/main" val="267333787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96CFE-958D-E6C5-BB99-0EDEEF0B0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D8EA8-25A1-90DE-1698-0039BF5E518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Analogue study for scaling with temperature (5-30 K) for constant 14 T bore field indicates weak scaling of </a:t>
            </a:r>
            <a:br>
              <a:rPr lang="en-US" dirty="0"/>
            </a:br>
            <a:r>
              <a:rPr lang="en-US" dirty="0"/>
              <a:t>AC losses, notable cost increase.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2C782A-F5A9-92B6-D5A2-7329D5B3B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FCC-</a:t>
            </a:r>
            <a:r>
              <a:rPr lang="en-US" dirty="0" err="1"/>
              <a:t>hh</a:t>
            </a:r>
            <a:r>
              <a:rPr lang="en-US" dirty="0"/>
              <a:t> Dipole Scaling Exercise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39E32-9BC6-0A8F-420D-750D45B6EA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B06C2-A8E7-CA84-271D-B907015D5C2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22" name="Picture 21" descr="A screenshot of a diagram&#10;&#10;Description automatically generated">
            <a:extLst>
              <a:ext uri="{FF2B5EF4-FFF2-40B4-BE49-F238E27FC236}">
                <a16:creationId xmlns:a16="http://schemas.microsoft.com/office/drawing/2014/main" id="{5CF2987E-1644-AD28-3F2D-7360725775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16" y="2286000"/>
            <a:ext cx="6170040" cy="3946662"/>
          </a:xfrm>
          <a:prstGeom prst="rect">
            <a:avLst/>
          </a:prstGeom>
        </p:spPr>
      </p:pic>
      <p:pic>
        <p:nvPicPr>
          <p:cNvPr id="20" name="Picture 19" descr="A graph with a line&#10;&#10;AI-generated content may be incorrect.">
            <a:extLst>
              <a:ext uri="{FF2B5EF4-FFF2-40B4-BE49-F238E27FC236}">
                <a16:creationId xmlns:a16="http://schemas.microsoft.com/office/drawing/2014/main" id="{D73CB128-F608-C920-8563-4BC0A27597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1371600"/>
            <a:ext cx="3998927" cy="2379339"/>
          </a:xfrm>
          <a:prstGeom prst="rect">
            <a:avLst/>
          </a:prstGeom>
        </p:spPr>
      </p:pic>
      <p:pic>
        <p:nvPicPr>
          <p:cNvPr id="24" name="Picture 23" descr="A graph with a line&#10;&#10;AI-generated content may be incorrect.">
            <a:extLst>
              <a:ext uri="{FF2B5EF4-FFF2-40B4-BE49-F238E27FC236}">
                <a16:creationId xmlns:a16="http://schemas.microsoft.com/office/drawing/2014/main" id="{FD6F8244-8A7A-059B-5481-D4222C29AC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604" y="3936276"/>
            <a:ext cx="3998927" cy="23621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15196F-3637-4167-FDE7-78189CDF999F}"/>
              </a:ext>
            </a:extLst>
          </p:cNvPr>
          <p:cNvSpPr txBox="1"/>
          <p:nvPr/>
        </p:nvSpPr>
        <p:spPr>
          <a:xfrm>
            <a:off x="4572000" y="6380864"/>
            <a:ext cx="48127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HFM-PUB-RPT-0267 v.1 "Deliverables KE5943 / PSI-D2.1”, EDMS 3028682</a:t>
            </a:r>
          </a:p>
        </p:txBody>
      </p:sp>
    </p:spTree>
    <p:extLst>
      <p:ext uri="{BB962C8B-B14F-4D97-AF65-F5344CB8AC3E}">
        <p14:creationId xmlns:p14="http://schemas.microsoft.com/office/powerpoint/2010/main" val="297832394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8178BC3-E006-D8F8-E76B-FF7F25B1956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100" y="1219200"/>
            <a:ext cx="9187886" cy="46450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0D8FC05-3D07-8481-9FEC-3F1D145E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Losses in Context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28F124-3279-B4FD-6A8F-95D009C257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67CA76-2181-FFD7-6C05-4AD3B0A8737E}"/>
              </a:ext>
            </a:extLst>
          </p:cNvPr>
          <p:cNvSpPr txBox="1"/>
          <p:nvPr/>
        </p:nvSpPr>
        <p:spPr>
          <a:xfrm>
            <a:off x="1820143" y="6333483"/>
            <a:ext cx="886980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Presentation by A. Verweij (CERN) at HiTAT2, 23-24 Oct., 2025, https://</a:t>
            </a:r>
            <a:r>
              <a:rPr lang="en-US" sz="1600" dirty="0" err="1">
                <a:solidFill>
                  <a:srgbClr val="0070C0"/>
                </a:solidFill>
              </a:rPr>
              <a:t>indico.cern.ch</a:t>
            </a:r>
            <a:r>
              <a:rPr lang="en-US" sz="1600" dirty="0">
                <a:solidFill>
                  <a:srgbClr val="0070C0"/>
                </a:solidFill>
              </a:rPr>
              <a:t>/event/1455509/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FDB48D-8ECB-6644-4B7E-9EF6E6AB9197}"/>
              </a:ext>
            </a:extLst>
          </p:cNvPr>
          <p:cNvSpPr txBox="1"/>
          <p:nvPr/>
        </p:nvSpPr>
        <p:spPr>
          <a:xfrm rot="20307861">
            <a:off x="5570186" y="3105149"/>
            <a:ext cx="576709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0070C0"/>
                </a:solidFill>
              </a:rPr>
              <a:t>Break-even with </a:t>
            </a:r>
            <a:r>
              <a:rPr lang="en-US" sz="2000" dirty="0" err="1">
                <a:solidFill>
                  <a:srgbClr val="0070C0"/>
                </a:solidFill>
              </a:rPr>
              <a:t>basline</a:t>
            </a:r>
            <a:r>
              <a:rPr lang="en-US" sz="2000" dirty="0">
                <a:solidFill>
                  <a:srgbClr val="0070C0"/>
                </a:solidFill>
              </a:rPr>
              <a:t> Nb3Sn, 14 T in 1.9 K at ~17 T.</a:t>
            </a:r>
          </a:p>
        </p:txBody>
      </p:sp>
    </p:spTree>
    <p:extLst>
      <p:ext uri="{BB962C8B-B14F-4D97-AF65-F5344CB8AC3E}">
        <p14:creationId xmlns:p14="http://schemas.microsoft.com/office/powerpoint/2010/main" val="3823924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E2A46-91AB-040E-7F40-C539B342B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all, the price of REBCO is bound to keep falling ..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8BFE8-AD76-B566-0BC3-0C1336C3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5E3E-AAF1-2B9A-F4C7-83208E779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A95DC-41AD-5A32-CDCA-370FC54A0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161E2F0-F265-774E-5F63-8970C7B02C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94" y="3886200"/>
            <a:ext cx="4328409" cy="262888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4FCBD84-EFDB-5C36-9395-EDCC204FA9E2}"/>
              </a:ext>
            </a:extLst>
          </p:cNvPr>
          <p:cNvGrpSpPr/>
          <p:nvPr/>
        </p:nvGrpSpPr>
        <p:grpSpPr>
          <a:xfrm>
            <a:off x="3129043" y="3956285"/>
            <a:ext cx="4227224" cy="2243820"/>
            <a:chOff x="6123784" y="2732392"/>
            <a:chExt cx="7772400" cy="4125608"/>
          </a:xfrm>
        </p:grpSpPr>
        <p:pic>
          <p:nvPicPr>
            <p:cNvPr id="9" name="Picture 8" descr="A diagram of a company's supply&#10;&#10;AI-generated content may be incorrect.">
              <a:extLst>
                <a:ext uri="{FF2B5EF4-FFF2-40B4-BE49-F238E27FC236}">
                  <a16:creationId xmlns:a16="http://schemas.microsoft.com/office/drawing/2014/main" id="{C1D86E41-80FE-0B45-EF7C-6ACA5215AE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3784" y="2732392"/>
              <a:ext cx="7772400" cy="412560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ECF6A1-5469-FED2-FC43-3847DA61C842}"/>
                </a:ext>
              </a:extLst>
            </p:cNvPr>
            <p:cNvSpPr/>
            <p:nvPr/>
          </p:nvSpPr>
          <p:spPr>
            <a:xfrm>
              <a:off x="6220691" y="2785269"/>
              <a:ext cx="4211782" cy="16204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B13E9C4-BFF7-35CC-851B-18A70CF658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548" y="739242"/>
            <a:ext cx="6394706" cy="289527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1DFC304-3E8D-6CD9-4EDA-905D78064A2A}"/>
              </a:ext>
            </a:extLst>
          </p:cNvPr>
          <p:cNvSpPr/>
          <p:nvPr/>
        </p:nvSpPr>
        <p:spPr>
          <a:xfrm>
            <a:off x="5105400" y="6553200"/>
            <a:ext cx="610288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2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</a:t>
            </a:r>
            <a:r>
              <a:rPr lang="en-US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Molodyk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https://indico.cern.ch/event/1347361/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(2025)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</a:rPr>
              <a:t>] 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6C97D3-8E60-6195-356A-42938C088758}"/>
              </a:ext>
            </a:extLst>
          </p:cNvPr>
          <p:cNvSpPr/>
          <p:nvPr/>
        </p:nvSpPr>
        <p:spPr>
          <a:xfrm>
            <a:off x="4939175" y="3488884"/>
            <a:ext cx="610288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2"/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B. Song, et al., 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https://indico.cern.ch/event/1347361/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(2025)</a:t>
            </a:r>
            <a:r>
              <a:rPr lang="en-US" sz="1200" dirty="0">
                <a:solidFill>
                  <a:srgbClr val="00B050"/>
                </a:solidFill>
                <a:latin typeface="Times" panose="02020603050405020304" pitchFamily="18" charset="0"/>
              </a:rPr>
              <a:t>] </a:t>
            </a:r>
            <a:endParaRPr lang="fr-CH" sz="1200" dirty="0">
              <a:solidFill>
                <a:srgbClr val="00B050"/>
              </a:solidFill>
              <a:latin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635FAB-A5F3-BF2B-AE92-CE24864BC9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88" y="896713"/>
            <a:ext cx="5312585" cy="2841272"/>
          </a:xfrm>
          <a:prstGeom prst="rect">
            <a:avLst/>
          </a:prstGeom>
        </p:spPr>
      </p:pic>
      <p:pic>
        <p:nvPicPr>
          <p:cNvPr id="15" name="Picture 14" descr="A logo of a company&#10;&#10;AI-generated content may be incorrect.">
            <a:extLst>
              <a:ext uri="{FF2B5EF4-FFF2-40B4-BE49-F238E27FC236}">
                <a16:creationId xmlns:a16="http://schemas.microsoft.com/office/drawing/2014/main" id="{D996985C-5C0E-B308-1E75-93123AD70E9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8872" y="766887"/>
            <a:ext cx="1139568" cy="1050666"/>
          </a:xfrm>
          <a:prstGeom prst="rect">
            <a:avLst/>
          </a:prstGeom>
        </p:spPr>
      </p:pic>
      <p:pic>
        <p:nvPicPr>
          <p:cNvPr id="16" name="Picture 15" descr="A black and red text&#10;&#10;AI-generated content may be incorrect.">
            <a:extLst>
              <a:ext uri="{FF2B5EF4-FFF2-40B4-BE49-F238E27FC236}">
                <a16:creationId xmlns:a16="http://schemas.microsoft.com/office/drawing/2014/main" id="{431C326E-701B-5741-0737-C05A9248F7D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7575" y="4153938"/>
            <a:ext cx="887826" cy="3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861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39EFB-A82F-F1DC-5E66-E1C7B5D6E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20B927-1734-47D2-BCC5-CC67708D4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ReBCO</a:t>
            </a:r>
            <a:r>
              <a:rPr lang="en-US" dirty="0"/>
              <a:t> Subscale 1 (RS1) - Cable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FBC0D-ECFC-843C-6552-B21261BFB1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28</a:t>
            </a:fld>
            <a:endParaRPr lang="en-GB" noProof="0" dirty="0"/>
          </a:p>
        </p:txBody>
      </p:sp>
      <p:pic>
        <p:nvPicPr>
          <p:cNvPr id="17" name="Grafik 1">
            <a:extLst>
              <a:ext uri="{FF2B5EF4-FFF2-40B4-BE49-F238E27FC236}">
                <a16:creationId xmlns:a16="http://schemas.microsoft.com/office/drawing/2014/main" id="{46FF1079-FB21-0E20-E574-33D88C4341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944" y="1594091"/>
            <a:ext cx="2514600" cy="2040669"/>
          </a:xfrm>
          <a:prstGeom prst="rect">
            <a:avLst/>
          </a:prstGeom>
        </p:spPr>
      </p:pic>
      <p:sp>
        <p:nvSpPr>
          <p:cNvPr id="22" name="TextBox 36">
            <a:extLst>
              <a:ext uri="{FF2B5EF4-FFF2-40B4-BE49-F238E27FC236}">
                <a16:creationId xmlns:a16="http://schemas.microsoft.com/office/drawing/2014/main" id="{469741E4-45A6-013C-CE8D-B9D0F783231B}"/>
              </a:ext>
            </a:extLst>
          </p:cNvPr>
          <p:cNvSpPr txBox="1"/>
          <p:nvPr/>
        </p:nvSpPr>
        <p:spPr>
          <a:xfrm>
            <a:off x="4913549" y="1244832"/>
            <a:ext cx="23649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dirty="0"/>
              <a:t>Insulated cable illustration 5 turns - block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CE0288-EE1C-984C-D78C-6EF5BA855F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3635" y="1113196"/>
            <a:ext cx="4325119" cy="3600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AF1C15-C0DA-7F0C-F2E4-CDDD10306C3E}"/>
              </a:ext>
            </a:extLst>
          </p:cNvPr>
          <p:cNvSpPr/>
          <p:nvPr/>
        </p:nvSpPr>
        <p:spPr>
          <a:xfrm>
            <a:off x="6276244" y="4115913"/>
            <a:ext cx="120162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RS1 magnetic simulations performed by D. Sotnikov 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1BEEAC2-FF89-AD6A-C0E3-A0B5E2E28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48899"/>
              </p:ext>
            </p:extLst>
          </p:nvPr>
        </p:nvGraphicFramePr>
        <p:xfrm>
          <a:off x="3200400" y="4969823"/>
          <a:ext cx="5562600" cy="117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324">
                  <a:extLst>
                    <a:ext uri="{9D8B030D-6E8A-4147-A177-3AD203B41FA5}">
                      <a16:colId xmlns:a16="http://schemas.microsoft.com/office/drawing/2014/main" val="3577285036"/>
                    </a:ext>
                  </a:extLst>
                </a:gridCol>
                <a:gridCol w="862064">
                  <a:extLst>
                    <a:ext uri="{9D8B030D-6E8A-4147-A177-3AD203B41FA5}">
                      <a16:colId xmlns:a16="http://schemas.microsoft.com/office/drawing/2014/main" val="2178721621"/>
                    </a:ext>
                  </a:extLst>
                </a:gridCol>
                <a:gridCol w="626956">
                  <a:extLst>
                    <a:ext uri="{9D8B030D-6E8A-4147-A177-3AD203B41FA5}">
                      <a16:colId xmlns:a16="http://schemas.microsoft.com/office/drawing/2014/main" val="3768779113"/>
                    </a:ext>
                  </a:extLst>
                </a:gridCol>
                <a:gridCol w="626956">
                  <a:extLst>
                    <a:ext uri="{9D8B030D-6E8A-4147-A177-3AD203B41FA5}">
                      <a16:colId xmlns:a16="http://schemas.microsoft.com/office/drawing/2014/main" val="803944427"/>
                    </a:ext>
                  </a:extLst>
                </a:gridCol>
                <a:gridCol w="1175542">
                  <a:extLst>
                    <a:ext uri="{9D8B030D-6E8A-4147-A177-3AD203B41FA5}">
                      <a16:colId xmlns:a16="http://schemas.microsoft.com/office/drawing/2014/main" val="1157494626"/>
                    </a:ext>
                  </a:extLst>
                </a:gridCol>
                <a:gridCol w="783695">
                  <a:extLst>
                    <a:ext uri="{9D8B030D-6E8A-4147-A177-3AD203B41FA5}">
                      <a16:colId xmlns:a16="http://schemas.microsoft.com/office/drawing/2014/main" val="3055801394"/>
                    </a:ext>
                  </a:extLst>
                </a:gridCol>
                <a:gridCol w="782063">
                  <a:extLst>
                    <a:ext uri="{9D8B030D-6E8A-4147-A177-3AD203B41FA5}">
                      <a16:colId xmlns:a16="http://schemas.microsoft.com/office/drawing/2014/main" val="3756212736"/>
                    </a:ext>
                  </a:extLst>
                </a:gridCol>
              </a:tblGrid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Param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peak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</a:t>
                      </a:r>
                      <a:r>
                        <a:rPr lang="en-US" sz="1400" baseline="-25000" dirty="0" err="1"/>
                        <a:t>bore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Inductance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mag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% of </a:t>
                      </a: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c</a:t>
                      </a:r>
                      <a:endParaRPr lang="en-US" sz="14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208433"/>
                  </a:ext>
                </a:extLst>
              </a:tr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927338"/>
                  </a:ext>
                </a:extLst>
              </a:tr>
              <a:tr h="390220"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uH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kJ/m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600888"/>
                  </a:ext>
                </a:extLst>
              </a:tr>
            </a:tbl>
          </a:graphicData>
        </a:graphic>
      </p:graphicFrame>
      <p:sp>
        <p:nvSpPr>
          <p:cNvPr id="14" name="TextBox 36">
            <a:extLst>
              <a:ext uri="{FF2B5EF4-FFF2-40B4-BE49-F238E27FC236}">
                <a16:creationId xmlns:a16="http://schemas.microsoft.com/office/drawing/2014/main" id="{E104B751-37D5-E43E-56B7-E643C241CC49}"/>
              </a:ext>
            </a:extLst>
          </p:cNvPr>
          <p:cNvSpPr txBox="1"/>
          <p:nvPr/>
        </p:nvSpPr>
        <p:spPr>
          <a:xfrm>
            <a:off x="3382964" y="6332168"/>
            <a:ext cx="4741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Protection studies performed @ PSI and CERN (M. Wozniak et al.)</a:t>
            </a:r>
          </a:p>
        </p:txBody>
      </p:sp>
      <p:pic>
        <p:nvPicPr>
          <p:cNvPr id="1026" name="Picture 2" descr="Organisation Européenne pour la Recherche Nucléaire - CERN ...">
            <a:extLst>
              <a:ext uri="{FF2B5EF4-FFF2-40B4-BE49-F238E27FC236}">
                <a16:creationId xmlns:a16="http://schemas.microsoft.com/office/drawing/2014/main" id="{3B8B64C6-71AF-ABE2-F976-91ADE70D1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00" y="6265603"/>
            <a:ext cx="540150" cy="5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CB2620-F8FE-AA68-69D2-F3A2781A48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7" y="1244831"/>
            <a:ext cx="4325119" cy="324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05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1B6FF-5A67-17F4-B76D-80D7EECE1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50055CC-CF88-BAB8-6440-2DD9DB8C3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RS1 - Cable and Coil Manufacturing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E1ED8-8931-95E0-C61A-DBC0124D2F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98FDEB-2521-D8EF-F9C1-617CE65750C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134600" y="6477000"/>
            <a:ext cx="1620837" cy="144463"/>
          </a:xfrm>
        </p:spPr>
        <p:txBody>
          <a:bodyPr/>
          <a:lstStyle/>
          <a:p>
            <a:fld id="{0B1A1C21-6E2E-43CB-A499-6F26BA3D2867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11" name="Grafik 3">
            <a:extLst>
              <a:ext uri="{FF2B5EF4-FFF2-40B4-BE49-F238E27FC236}">
                <a16:creationId xmlns:a16="http://schemas.microsoft.com/office/drawing/2014/main" id="{4BD4DFD4-7800-2977-E57C-10EEDD02BA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0" y="1752599"/>
            <a:ext cx="4221192" cy="43922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hteck 4">
            <a:extLst>
              <a:ext uri="{FF2B5EF4-FFF2-40B4-BE49-F238E27FC236}">
                <a16:creationId xmlns:a16="http://schemas.microsoft.com/office/drawing/2014/main" id="{DEDFC295-E9E4-A7C3-BBED-375F3C7A8303}"/>
              </a:ext>
            </a:extLst>
          </p:cNvPr>
          <p:cNvSpPr/>
          <p:nvPr/>
        </p:nvSpPr>
        <p:spPr>
          <a:xfrm>
            <a:off x="2213047" y="1783430"/>
            <a:ext cx="1703345" cy="1406810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3" name="Rechteck 4">
            <a:extLst>
              <a:ext uri="{FF2B5EF4-FFF2-40B4-BE49-F238E27FC236}">
                <a16:creationId xmlns:a16="http://schemas.microsoft.com/office/drawing/2014/main" id="{BA907D74-A8D3-9660-9443-5D0BC686CF7D}"/>
              </a:ext>
            </a:extLst>
          </p:cNvPr>
          <p:cNvSpPr/>
          <p:nvPr/>
        </p:nvSpPr>
        <p:spPr>
          <a:xfrm>
            <a:off x="248391" y="3280326"/>
            <a:ext cx="4029210" cy="2151329"/>
          </a:xfrm>
          <a:prstGeom prst="rect">
            <a:avLst/>
          </a:prstGeom>
          <a:solidFill>
            <a:srgbClr val="92D050">
              <a:alpha val="1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Legende: mit gebogener Linie 5">
            <a:extLst>
              <a:ext uri="{FF2B5EF4-FFF2-40B4-BE49-F238E27FC236}">
                <a16:creationId xmlns:a16="http://schemas.microsoft.com/office/drawing/2014/main" id="{DFB14226-3495-1C95-CBCD-4C8BC851A05C}"/>
              </a:ext>
            </a:extLst>
          </p:cNvPr>
          <p:cNvSpPr/>
          <p:nvPr/>
        </p:nvSpPr>
        <p:spPr>
          <a:xfrm>
            <a:off x="152400" y="1096245"/>
            <a:ext cx="1488682" cy="503908"/>
          </a:xfrm>
          <a:prstGeom prst="borderCallout2">
            <a:avLst>
              <a:gd name="adj1" fmla="val 52126"/>
              <a:gd name="adj2" fmla="val 100059"/>
              <a:gd name="adj3" fmla="val 54088"/>
              <a:gd name="adj4" fmla="val 113980"/>
              <a:gd name="adj5" fmla="val 180137"/>
              <a:gd name="adj6" fmla="val 148164"/>
            </a:avLst>
          </a:prstGeom>
          <a:noFill/>
          <a:ln w="12700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4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Insulating and </a:t>
            </a:r>
          </a:p>
          <a:p>
            <a:pPr algn="ctr">
              <a:spcAft>
                <a:spcPts val="4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winding tools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egende: mit gebogener Linie 5">
            <a:extLst>
              <a:ext uri="{FF2B5EF4-FFF2-40B4-BE49-F238E27FC236}">
                <a16:creationId xmlns:a16="http://schemas.microsoft.com/office/drawing/2014/main" id="{1A5A168A-A220-4F6C-6095-8B76E2FDE64C}"/>
              </a:ext>
            </a:extLst>
          </p:cNvPr>
          <p:cNvSpPr/>
          <p:nvPr/>
        </p:nvSpPr>
        <p:spPr>
          <a:xfrm>
            <a:off x="3249012" y="5835642"/>
            <a:ext cx="1124580" cy="313104"/>
          </a:xfrm>
          <a:prstGeom prst="borderCallout2">
            <a:avLst>
              <a:gd name="adj1" fmla="val 52126"/>
              <a:gd name="adj2" fmla="val 45"/>
              <a:gd name="adj3" fmla="val 52126"/>
              <a:gd name="adj4" fmla="val -15882"/>
              <a:gd name="adj5" fmla="val -148618"/>
              <a:gd name="adj6" fmla="val -49375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Tape supply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74B31A-369C-FDB4-5388-329E22349367}"/>
              </a:ext>
            </a:extLst>
          </p:cNvPr>
          <p:cNvSpPr/>
          <p:nvPr/>
        </p:nvSpPr>
        <p:spPr>
          <a:xfrm>
            <a:off x="2849592" y="1217349"/>
            <a:ext cx="167640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Set-up developed by C. Linder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Legende: mit gebogener Linie 5">
            <a:extLst>
              <a:ext uri="{FF2B5EF4-FFF2-40B4-BE49-F238E27FC236}">
                <a16:creationId xmlns:a16="http://schemas.microsoft.com/office/drawing/2014/main" id="{920C948C-CA09-32A2-52F9-EFB24B809352}"/>
              </a:ext>
            </a:extLst>
          </p:cNvPr>
          <p:cNvSpPr/>
          <p:nvPr/>
        </p:nvSpPr>
        <p:spPr>
          <a:xfrm>
            <a:off x="152400" y="2264012"/>
            <a:ext cx="1077201" cy="797768"/>
          </a:xfrm>
          <a:prstGeom prst="borderCallout2">
            <a:avLst>
              <a:gd name="adj1" fmla="val 101449"/>
              <a:gd name="adj2" fmla="val 47182"/>
              <a:gd name="adj3" fmla="val 156718"/>
              <a:gd name="adj4" fmla="val 47176"/>
              <a:gd name="adj5" fmla="val 218530"/>
              <a:gd name="adj6" fmla="val 105777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Co-winding copper tape reel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16">
            <a:extLst>
              <a:ext uri="{FF2B5EF4-FFF2-40B4-BE49-F238E27FC236}">
                <a16:creationId xmlns:a16="http://schemas.microsoft.com/office/drawing/2014/main" id="{609D596A-0D89-E65F-47D6-65F11BB8FB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27071" y="2009563"/>
            <a:ext cx="3474443" cy="2971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Legende: mit gebogener Linie 5">
            <a:extLst>
              <a:ext uri="{FF2B5EF4-FFF2-40B4-BE49-F238E27FC236}">
                <a16:creationId xmlns:a16="http://schemas.microsoft.com/office/drawing/2014/main" id="{B6E23724-561B-0C8D-5E76-F5048A3A9643}"/>
              </a:ext>
            </a:extLst>
          </p:cNvPr>
          <p:cNvSpPr/>
          <p:nvPr/>
        </p:nvSpPr>
        <p:spPr>
          <a:xfrm>
            <a:off x="4678392" y="1053889"/>
            <a:ext cx="1831700" cy="499110"/>
          </a:xfrm>
          <a:prstGeom prst="borderCallout2">
            <a:avLst>
              <a:gd name="adj1" fmla="val 101449"/>
              <a:gd name="adj2" fmla="val 47182"/>
              <a:gd name="adj3" fmla="val 156718"/>
              <a:gd name="adj4" fmla="val 47176"/>
              <a:gd name="adj5" fmla="val 449116"/>
              <a:gd name="adj6" fmla="val 99158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Pusher roller and Insulating tool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egende: mit gebogener Linie 5">
            <a:extLst>
              <a:ext uri="{FF2B5EF4-FFF2-40B4-BE49-F238E27FC236}">
                <a16:creationId xmlns:a16="http://schemas.microsoft.com/office/drawing/2014/main" id="{E9DC5A9E-6C48-D238-B11C-FCD6F7464967}"/>
              </a:ext>
            </a:extLst>
          </p:cNvPr>
          <p:cNvSpPr/>
          <p:nvPr/>
        </p:nvSpPr>
        <p:spPr>
          <a:xfrm>
            <a:off x="4678392" y="5317608"/>
            <a:ext cx="870585" cy="518034"/>
          </a:xfrm>
          <a:prstGeom prst="borderCallout2">
            <a:avLst>
              <a:gd name="adj1" fmla="val 1029"/>
              <a:gd name="adj2" fmla="val 50835"/>
              <a:gd name="adj3" fmla="val -37312"/>
              <a:gd name="adj4" fmla="val 73016"/>
              <a:gd name="adj5" fmla="val -275689"/>
              <a:gd name="adj6" fmla="val 110584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Coli former 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mit gebogener Linie 5">
            <a:extLst>
              <a:ext uri="{FF2B5EF4-FFF2-40B4-BE49-F238E27FC236}">
                <a16:creationId xmlns:a16="http://schemas.microsoft.com/office/drawing/2014/main" id="{8413209E-F098-960F-9DCC-C165030D44AE}"/>
              </a:ext>
            </a:extLst>
          </p:cNvPr>
          <p:cNvSpPr/>
          <p:nvPr/>
        </p:nvSpPr>
        <p:spPr>
          <a:xfrm>
            <a:off x="6074799" y="5329181"/>
            <a:ext cx="87058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538403"/>
              <a:gd name="adj6" fmla="val 48923"/>
            </a:avLst>
          </a:prstGeom>
          <a:solidFill>
            <a:schemeClr val="bg1"/>
          </a:solidFill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HTS-cable</a:t>
            </a:r>
            <a:endParaRPr lang="en-US" sz="12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6C8850D-7158-86C1-0610-138DC872B791}"/>
              </a:ext>
            </a:extLst>
          </p:cNvPr>
          <p:cNvSpPr/>
          <p:nvPr/>
        </p:nvSpPr>
        <p:spPr>
          <a:xfrm>
            <a:off x="7772400" y="1346365"/>
            <a:ext cx="1943761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Applying soldering paste and flux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1164F5B-2F1F-7261-2597-0C2B096F28BB}"/>
              </a:ext>
            </a:extLst>
          </p:cNvPr>
          <p:cNvSpPr/>
          <p:nvPr/>
        </p:nvSpPr>
        <p:spPr>
          <a:xfrm>
            <a:off x="9978953" y="1310652"/>
            <a:ext cx="1820810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Pocket for voltage taps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B17ECAB-9BD3-203D-8650-2B4B5C267251}"/>
              </a:ext>
            </a:extLst>
          </p:cNvPr>
          <p:cNvSpPr/>
          <p:nvPr/>
        </p:nvSpPr>
        <p:spPr>
          <a:xfrm>
            <a:off x="7793469" y="6019800"/>
            <a:ext cx="4221192" cy="3589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Soldering with thick plate, pre-heated with oven. </a:t>
            </a:r>
            <a:r>
              <a:rPr lang="en-US" sz="1200" dirty="0" err="1">
                <a:solidFill>
                  <a:schemeClr val="tx1"/>
                </a:solidFill>
              </a:rPr>
              <a:t>T</a:t>
            </a:r>
            <a:r>
              <a:rPr lang="en-US" sz="1200" baseline="-25000" dirty="0" err="1">
                <a:solidFill>
                  <a:schemeClr val="tx1"/>
                </a:solidFill>
              </a:rPr>
              <a:t>coil</a:t>
            </a:r>
            <a:r>
              <a:rPr lang="en-US" sz="1200" dirty="0">
                <a:solidFill>
                  <a:schemeClr val="tx1"/>
                </a:solidFill>
              </a:rPr>
              <a:t> = 194 °C. 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9B36F426-FCA5-5E34-0AC6-0EA0DA47A0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8953" y="1752599"/>
            <a:ext cx="1799589" cy="2390079"/>
          </a:xfrm>
          <a:prstGeom prst="rect">
            <a:avLst/>
          </a:prstGeom>
        </p:spPr>
      </p:pic>
      <p:pic>
        <p:nvPicPr>
          <p:cNvPr id="31" name="Picture 30" descr="A machine with wires and pipes&#10;&#10;AI-generated content may be incorrect.">
            <a:extLst>
              <a:ext uri="{FF2B5EF4-FFF2-40B4-BE49-F238E27FC236}">
                <a16:creationId xmlns:a16="http://schemas.microsoft.com/office/drawing/2014/main" id="{71CDFE57-09B4-9A84-C18E-2F605ACC15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8911693" y="3173918"/>
            <a:ext cx="1773567" cy="3960131"/>
          </a:xfrm>
          <a:prstGeom prst="rect">
            <a:avLst/>
          </a:prstGeom>
        </p:spPr>
      </p:pic>
      <p:pic>
        <p:nvPicPr>
          <p:cNvPr id="32" name="Picture 31" descr="A person in blue gloves holding a syringe&#10;&#10;AI-generated content may be incorrect.">
            <a:extLst>
              <a:ext uri="{FF2B5EF4-FFF2-40B4-BE49-F238E27FC236}">
                <a16:creationId xmlns:a16="http://schemas.microsoft.com/office/drawing/2014/main" id="{8FBA003B-7409-B5EE-4896-C4F5877578F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410" y="1752599"/>
            <a:ext cx="1799589" cy="239007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B7929834-E95F-7CC1-0884-D06677AEE4B6}"/>
              </a:ext>
            </a:extLst>
          </p:cNvPr>
          <p:cNvSpPr/>
          <p:nvPr/>
        </p:nvSpPr>
        <p:spPr>
          <a:xfrm>
            <a:off x="7818411" y="6381413"/>
            <a:ext cx="2739946" cy="324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Process developed by A. Stampfli and colleagues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46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ACC420-16EE-350B-CC64-5EFFFF7BF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MagDev</a:t>
            </a:r>
            <a:r>
              <a:rPr lang="en-US" dirty="0"/>
              <a:t> Laboratory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23385-612E-0572-EB15-31810855D8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13" name="Content Placeholder 9" descr="An industrial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41ECF05-E09C-0022-39CF-B85BBEBD97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997456"/>
            <a:ext cx="6679560" cy="5016194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4BBBC790-27F3-7675-982E-26C7E06F2A39}"/>
              </a:ext>
            </a:extLst>
          </p:cNvPr>
          <p:cNvSpPr txBox="1"/>
          <p:nvPr/>
        </p:nvSpPr>
        <p:spPr>
          <a:xfrm>
            <a:off x="10513179" y="6042366"/>
            <a:ext cx="640605" cy="4322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AB7942"/>
                </a:solidFill>
                <a:cs typeface="Franklin Gothic Book"/>
              </a:defRPr>
            </a:lvl1pPr>
          </a:lstStyle>
          <a:p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Inês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S. P. Peixoto</a:t>
            </a:r>
            <a:endParaRPr lang="en-CH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Magnet </a:t>
            </a:r>
            <a:r>
              <a:rPr lang="en-CH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Engineer</a:t>
            </a:r>
            <a:br>
              <a:rPr lang="en-CH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br>
              <a:rPr lang="en-CH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en-CH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5" name="Picture 54" descr="A person with long hair&#10;&#10;AI-generated content may be incorrect.">
            <a:extLst>
              <a:ext uri="{FF2B5EF4-FFF2-40B4-BE49-F238E27FC236}">
                <a16:creationId xmlns:a16="http://schemas.microsoft.com/office/drawing/2014/main" id="{D9796A5B-9026-EAFE-8D37-EBECC445EA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6900" y="5907984"/>
            <a:ext cx="498266" cy="640605"/>
          </a:xfrm>
          <a:prstGeom prst="rect">
            <a:avLst/>
          </a:prstGeom>
        </p:spPr>
      </p:pic>
      <p:pic>
        <p:nvPicPr>
          <p:cNvPr id="5" name="Picture 4" descr="A person looking to the side&#10;&#10;AI-generated content may be incorrect.">
            <a:extLst>
              <a:ext uri="{FF2B5EF4-FFF2-40B4-BE49-F238E27FC236}">
                <a16:creationId xmlns:a16="http://schemas.microsoft.com/office/drawing/2014/main" id="{50640C1B-53F6-5A8D-97A7-A838F25A5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>
            <a:fillRect/>
          </a:stretch>
        </p:blipFill>
        <p:spPr>
          <a:xfrm>
            <a:off x="7322966" y="5903919"/>
            <a:ext cx="498217" cy="6711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5E3110-4DBB-20D9-DA38-6042F34AF4FF}"/>
              </a:ext>
            </a:extLst>
          </p:cNvPr>
          <p:cNvSpPr txBox="1"/>
          <p:nvPr/>
        </p:nvSpPr>
        <p:spPr bwMode="auto">
          <a:xfrm>
            <a:off x="7959962" y="6020198"/>
            <a:ext cx="1050320" cy="3533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AB7942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Alejandro </a:t>
            </a:r>
            <a:r>
              <a:rPr lang="de-CH" dirty="0" err="1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Carlòn</a:t>
            </a:r>
            <a:r>
              <a:rPr lang="de-CH" dirty="0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 </a:t>
            </a:r>
            <a:r>
              <a:rPr lang="de-CH" dirty="0" err="1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Zurita</a:t>
            </a:r>
            <a:endParaRPr lang="de-CH" dirty="0">
              <a:solidFill>
                <a:schemeClr val="accent1">
                  <a:lumMod val="60000"/>
                  <a:lumOff val="40000"/>
                </a:schemeClr>
              </a:solidFill>
              <a:sym typeface="Calibri"/>
            </a:endParaRPr>
          </a:p>
          <a:p>
            <a:r>
              <a:rPr lang="de-CH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Technician</a:t>
            </a:r>
            <a:r>
              <a:rPr lang="de-CH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HTS, CAD</a:t>
            </a:r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  <a:sym typeface="Calibri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DD91F8C-5A7B-F65D-0679-4DF42CA86D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2" y="725827"/>
            <a:ext cx="494572" cy="6594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4278C07-E94E-61DF-8F31-9BD45338FF70}"/>
              </a:ext>
            </a:extLst>
          </p:cNvPr>
          <p:cNvSpPr txBox="1"/>
          <p:nvPr/>
        </p:nvSpPr>
        <p:spPr>
          <a:xfrm>
            <a:off x="7959962" y="911056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Douglas Araujo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Engineer LTS </a:t>
            </a:r>
          </a:p>
        </p:txBody>
      </p:sp>
      <p:pic>
        <p:nvPicPr>
          <p:cNvPr id="21" name="Picture 20" descr="A picture containing posing, staring&#10;&#10;Description automatically generated">
            <a:extLst>
              <a:ext uri="{FF2B5EF4-FFF2-40B4-BE49-F238E27FC236}">
                <a16:creationId xmlns:a16="http://schemas.microsoft.com/office/drawing/2014/main" id="{1339F97E-439C-8999-A0D5-E9F5913E3F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2962187"/>
            <a:ext cx="494573" cy="635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09EA105-F122-124C-9C77-169CB8329CEE}"/>
              </a:ext>
            </a:extLst>
          </p:cNvPr>
          <p:cNvSpPr txBox="1"/>
          <p:nvPr/>
        </p:nvSpPr>
        <p:spPr>
          <a:xfrm>
            <a:off x="7943780" y="3076724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bg1">
                    <a:lumMod val="75000"/>
                  </a:schemeClr>
                </a:solidFill>
                <a:cs typeface="Franklin Gothic Book"/>
              </a:rPr>
              <a:t>Henrique Rodrigues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bg1">
                    <a:lumMod val="75000"/>
                  </a:schemeClr>
                </a:solidFill>
                <a:cs typeface="Franklin Gothic Book"/>
              </a:rPr>
              <a:t>Process Engineer ReBCO</a:t>
            </a:r>
          </a:p>
        </p:txBody>
      </p:sp>
      <p:pic>
        <p:nvPicPr>
          <p:cNvPr id="23" name="Content Placeholder 6">
            <a:extLst>
              <a:ext uri="{FF2B5EF4-FFF2-40B4-BE49-F238E27FC236}">
                <a16:creationId xmlns:a16="http://schemas.microsoft.com/office/drawing/2014/main" id="{A4AD84E5-CA88-20A2-712E-33256D39C7F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9711" y="3709046"/>
            <a:ext cx="485553" cy="65664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88A121E-4569-A460-27B3-841B56EF3A58}"/>
              </a:ext>
            </a:extLst>
          </p:cNvPr>
          <p:cNvSpPr txBox="1"/>
          <p:nvPr/>
        </p:nvSpPr>
        <p:spPr>
          <a:xfrm>
            <a:off x="7952892" y="3876689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Dmitry Sotnikovs</a:t>
            </a:r>
            <a:b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</a:b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Design</a:t>
            </a: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 </a:t>
            </a: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Engineer ReBCO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3864E-4206-4A2E-60FD-0EE328FBD3AF}"/>
              </a:ext>
            </a:extLst>
          </p:cNvPr>
          <p:cNvSpPr txBox="1"/>
          <p:nvPr/>
        </p:nvSpPr>
        <p:spPr>
          <a:xfrm>
            <a:off x="7971883" y="4617698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André Brem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Material Scientist</a:t>
            </a:r>
          </a:p>
        </p:txBody>
      </p:sp>
      <p:pic>
        <p:nvPicPr>
          <p:cNvPr id="26" name="Picture 25" descr="A picture containing person, person, wall, glasses&#10;&#10;Description automatically generated">
            <a:extLst>
              <a:ext uri="{FF2B5EF4-FFF2-40B4-BE49-F238E27FC236}">
                <a16:creationId xmlns:a16="http://schemas.microsoft.com/office/drawing/2014/main" id="{34CD0ED8-FA4A-87A0-E1B9-A87602AC095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6310" y="4476950"/>
            <a:ext cx="492356" cy="612312"/>
          </a:xfrm>
          <a:prstGeom prst="rect">
            <a:avLst/>
          </a:prstGeom>
        </p:spPr>
      </p:pic>
      <p:pic>
        <p:nvPicPr>
          <p:cNvPr id="27" name="Picture 26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9FDCF29-2EC7-1254-2C77-5A47F648955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9957" y="1437986"/>
            <a:ext cx="490785" cy="64060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70137F9-99E8-144F-D02F-E971F468CAE8}"/>
              </a:ext>
            </a:extLst>
          </p:cNvPr>
          <p:cNvSpPr txBox="1"/>
          <p:nvPr/>
        </p:nvSpPr>
        <p:spPr>
          <a:xfrm>
            <a:off x="10484798" y="1632724"/>
            <a:ext cx="640605" cy="4322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Thomas Michlmayr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CAD, Technical Design</a:t>
            </a:r>
            <a:b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</a:br>
            <a:b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</a:br>
            <a:endParaRPr lang="en-CH" sz="1200" i="1" kern="1000" spc="30" dirty="0">
              <a:solidFill>
                <a:schemeClr val="accent1">
                  <a:lumMod val="60000"/>
                  <a:lumOff val="40000"/>
                </a:schemeClr>
              </a:solidFill>
              <a:cs typeface="Franklin Gothic Book"/>
            </a:endParaRPr>
          </a:p>
        </p:txBody>
      </p:sp>
      <p:pic>
        <p:nvPicPr>
          <p:cNvPr id="29" name="Picture 28" descr="A person with long hair and a black shirt&#10;&#10;Description automatically generated with low confidence">
            <a:extLst>
              <a:ext uri="{FF2B5EF4-FFF2-40B4-BE49-F238E27FC236}">
                <a16:creationId xmlns:a16="http://schemas.microsoft.com/office/drawing/2014/main" id="{B590482B-6215-936A-EBED-B061919126A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395" y="2229164"/>
            <a:ext cx="466182" cy="62157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7F47E8E-00D4-C805-1EA6-693170ABD5FC}"/>
              </a:ext>
            </a:extLst>
          </p:cNvPr>
          <p:cNvSpPr txBox="1"/>
          <p:nvPr/>
        </p:nvSpPr>
        <p:spPr>
          <a:xfrm>
            <a:off x="7956251" y="2379065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Colin Müller</a:t>
            </a:r>
            <a:br>
              <a:rPr lang="en-CH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</a:br>
            <a:r>
              <a:rPr lang="en-CH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Mechanic LTS</a:t>
            </a:r>
          </a:p>
        </p:txBody>
      </p:sp>
      <p:pic>
        <p:nvPicPr>
          <p:cNvPr id="31" name="Picture 30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07BDDFAB-5CB8-802A-C11D-E66C39C3B53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6453" y="1479787"/>
            <a:ext cx="499453" cy="64456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BDEC040-C3F0-490D-2D9E-F83FD33B13C3}"/>
              </a:ext>
            </a:extLst>
          </p:cNvPr>
          <p:cNvSpPr txBox="1"/>
          <p:nvPr/>
        </p:nvSpPr>
        <p:spPr>
          <a:xfrm>
            <a:off x="7957601" y="1615087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bg1">
                    <a:lumMod val="75000"/>
                  </a:schemeClr>
                </a:solidFill>
                <a:cs typeface="Franklin Gothic Book"/>
              </a:rPr>
              <a:t>Jaap Kosse</a:t>
            </a: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bg1">
                    <a:lumMod val="75000"/>
                  </a:schemeClr>
                </a:solidFill>
                <a:cs typeface="Franklin Gothic Book"/>
              </a:rPr>
              <a:t>Engineer ReBCO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555777-09B7-975A-28A4-67E8DFA73DD5}"/>
              </a:ext>
            </a:extLst>
          </p:cNvPr>
          <p:cNvSpPr txBox="1"/>
          <p:nvPr/>
        </p:nvSpPr>
        <p:spPr bwMode="auto">
          <a:xfrm>
            <a:off x="10513179" y="2304899"/>
            <a:ext cx="855940" cy="3533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Anna Stampfli</a:t>
            </a:r>
          </a:p>
          <a:p>
            <a:r>
              <a:rPr lang="de-CH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Technician</a:t>
            </a:r>
            <a:r>
              <a:rPr lang="de-CH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CH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Processes</a:t>
            </a:r>
            <a:endParaRPr lang="fr-FR" i="1" dirty="0">
              <a:solidFill>
                <a:schemeClr val="accent1">
                  <a:lumMod val="60000"/>
                  <a:lumOff val="40000"/>
                </a:schemeClr>
              </a:solidFill>
              <a:sym typeface="Calibri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F61DDFA-EC8C-3CBC-F2C3-78B313FFFD8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9859957" y="2235697"/>
            <a:ext cx="485219" cy="59504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0A1F07A-1C33-4A00-49B4-3350812E46E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53" b="-572"/>
          <a:stretch/>
        </p:blipFill>
        <p:spPr bwMode="auto">
          <a:xfrm>
            <a:off x="9859956" y="2934421"/>
            <a:ext cx="485219" cy="61869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33F9F94-5BD1-38F3-4B1B-F54A70A8D477}"/>
              </a:ext>
            </a:extLst>
          </p:cNvPr>
          <p:cNvSpPr txBox="1"/>
          <p:nvPr/>
        </p:nvSpPr>
        <p:spPr bwMode="auto">
          <a:xfrm>
            <a:off x="10513179" y="3104911"/>
            <a:ext cx="806134" cy="7067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chemeClr val="accent5">
                    <a:lumMod val="75000"/>
                  </a:schemeClr>
                </a:solidFill>
                <a:sym typeface="Calibri"/>
              </a:rPr>
              <a:t>Jürgen Schmidt</a:t>
            </a:r>
          </a:p>
          <a:p>
            <a:r>
              <a:rPr lang="de-CH" i="1" dirty="0" err="1">
                <a:solidFill>
                  <a:schemeClr val="accent5">
                    <a:lumMod val="75000"/>
                  </a:schemeClr>
                </a:solidFill>
              </a:rPr>
              <a:t>Technician</a:t>
            </a:r>
            <a:r>
              <a:rPr lang="de-CH" i="1" dirty="0">
                <a:solidFill>
                  <a:schemeClr val="accent5">
                    <a:lumMod val="75000"/>
                  </a:schemeClr>
                </a:solidFill>
              </a:rPr>
              <a:t> HTS</a:t>
            </a:r>
            <a:endParaRPr lang="fr-FR" i="1" dirty="0">
              <a:solidFill>
                <a:schemeClr val="accent5">
                  <a:lumMod val="75000"/>
                </a:schemeClr>
              </a:solidFill>
              <a:sym typeface="Calibri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B8A6367-C503-C5B6-0A1C-709FB69E84FE}"/>
              </a:ext>
            </a:extLst>
          </p:cNvPr>
          <p:cNvGrpSpPr/>
          <p:nvPr/>
        </p:nvGrpSpPr>
        <p:grpSpPr>
          <a:xfrm>
            <a:off x="9854477" y="4406068"/>
            <a:ext cx="1727923" cy="683985"/>
            <a:chOff x="192193" y="2761623"/>
            <a:chExt cx="1986416" cy="786308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3DB70F6-BA3E-75C1-8A2C-15E2AC514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192193" y="2761623"/>
              <a:ext cx="578275" cy="786308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0448745-857F-3979-13C0-5C1C68E989A9}"/>
                </a:ext>
              </a:extLst>
            </p:cNvPr>
            <p:cNvSpPr txBox="1"/>
            <p:nvPr/>
          </p:nvSpPr>
          <p:spPr bwMode="auto">
            <a:xfrm>
              <a:off x="950709" y="2994135"/>
              <a:ext cx="1227900" cy="33086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1200" kern="1000" spc="30">
                  <a:solidFill>
                    <a:srgbClr val="0070C0"/>
                  </a:solidFill>
                  <a:cs typeface="Franklin Gothic Book"/>
                </a:defRPr>
              </a:lvl1pPr>
            </a:lstStyle>
            <a:p>
              <a:r>
                <a:rPr lang="de-CH" dirty="0">
                  <a:solidFill>
                    <a:schemeClr val="accent4">
                      <a:lumMod val="60000"/>
                      <a:lumOff val="40000"/>
                    </a:schemeClr>
                  </a:solidFill>
                  <a:sym typeface="Calibri"/>
                </a:rPr>
                <a:t>Joep Van den </a:t>
              </a:r>
              <a:r>
                <a:rPr lang="de-CH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sym typeface="Calibri"/>
                </a:rPr>
                <a:t>Eijnden</a:t>
              </a:r>
              <a:endParaRPr lang="de-CH" dirty="0">
                <a:solidFill>
                  <a:schemeClr val="accent4">
                    <a:lumMod val="60000"/>
                    <a:lumOff val="40000"/>
                  </a:schemeClr>
                </a:solidFill>
                <a:sym typeface="Calibri"/>
              </a:endParaRPr>
            </a:p>
            <a:p>
              <a:r>
                <a:rPr lang="de-CH" i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PhD Student</a:t>
              </a: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E9A5C599-956D-0501-AB5E-1392D39B000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54477" y="3674346"/>
            <a:ext cx="512141" cy="61048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6AA2C5CE-BB97-2087-E502-C806A197D324}"/>
              </a:ext>
            </a:extLst>
          </p:cNvPr>
          <p:cNvSpPr txBox="1"/>
          <p:nvPr/>
        </p:nvSpPr>
        <p:spPr bwMode="auto">
          <a:xfrm>
            <a:off x="10520228" y="3821821"/>
            <a:ext cx="1050320" cy="3533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>
            <a:defPPr>
              <a:defRPr lang="de-DE"/>
            </a:defPPr>
            <a:lvl1pPr>
              <a:lnSpc>
                <a:spcPct val="110000"/>
              </a:lnSpc>
              <a:defRPr sz="1200" kern="1000" spc="30">
                <a:solidFill>
                  <a:srgbClr val="0070C0"/>
                </a:solidFill>
                <a:cs typeface="Franklin Gothic Book"/>
              </a:defRPr>
            </a:lvl1pPr>
          </a:lstStyle>
          <a:p>
            <a:r>
              <a:rPr lang="de-CH" dirty="0">
                <a:solidFill>
                  <a:schemeClr val="accent1">
                    <a:lumMod val="60000"/>
                    <a:lumOff val="40000"/>
                  </a:schemeClr>
                </a:solidFill>
                <a:sym typeface="Calibri"/>
              </a:rPr>
              <a:t>Christina Lindner</a:t>
            </a:r>
          </a:p>
          <a:p>
            <a:r>
              <a:rPr lang="de-CH" i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Technician</a:t>
            </a:r>
            <a:r>
              <a:rPr lang="de-CH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HTS</a:t>
            </a:r>
            <a:endParaRPr lang="fr-FR" i="1" dirty="0">
              <a:solidFill>
                <a:schemeClr val="accent1">
                  <a:lumMod val="60000"/>
                  <a:lumOff val="40000"/>
                </a:schemeClr>
              </a:solidFill>
              <a:sym typeface="Calibri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F6935B4-7DEE-B045-479D-867CDB9448A9}"/>
              </a:ext>
            </a:extLst>
          </p:cNvPr>
          <p:cNvGrpSpPr/>
          <p:nvPr/>
        </p:nvGrpSpPr>
        <p:grpSpPr>
          <a:xfrm>
            <a:off x="9859956" y="5189109"/>
            <a:ext cx="1520619" cy="612312"/>
            <a:chOff x="3326404" y="5629417"/>
            <a:chExt cx="1748100" cy="703912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47FBA0D-9B21-AF1F-EC90-55BE8A6E6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47" b="-607"/>
            <a:stretch/>
          </p:blipFill>
          <p:spPr bwMode="auto">
            <a:xfrm>
              <a:off x="3326404" y="5629417"/>
              <a:ext cx="557807" cy="703912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0E87914-0ADF-1576-2109-62AC364A67DB}"/>
                </a:ext>
              </a:extLst>
            </p:cNvPr>
            <p:cNvSpPr txBox="1"/>
            <p:nvPr/>
          </p:nvSpPr>
          <p:spPr bwMode="auto">
            <a:xfrm>
              <a:off x="4085451" y="5817806"/>
              <a:ext cx="989053" cy="338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1200" kern="1000" spc="30">
                  <a:solidFill>
                    <a:srgbClr val="0070C0"/>
                  </a:solidFill>
                  <a:cs typeface="Franklin Gothic Book"/>
                </a:defRPr>
              </a:lvl1pPr>
            </a:lstStyle>
            <a:p>
              <a:r>
                <a:rPr lang="de-CH" dirty="0">
                  <a:solidFill>
                    <a:schemeClr val="accent2">
                      <a:lumMod val="75000"/>
                    </a:schemeClr>
                  </a:solidFill>
                  <a:sym typeface="Calibri"/>
                </a:rPr>
                <a:t>Matteo Crescenti</a:t>
              </a:r>
            </a:p>
            <a:p>
              <a:r>
                <a:rPr lang="de-CH" i="1" dirty="0">
                  <a:solidFill>
                    <a:schemeClr val="accent2">
                      <a:lumMod val="75000"/>
                    </a:schemeClr>
                  </a:solidFill>
                </a:rPr>
                <a:t>PhD Student</a:t>
              </a:r>
              <a:endParaRPr lang="fr-FR" i="1" dirty="0">
                <a:solidFill>
                  <a:schemeClr val="accent2">
                    <a:lumMod val="75000"/>
                  </a:schemeClr>
                </a:solidFill>
                <a:sym typeface="Calibri"/>
              </a:endParaRPr>
            </a:p>
          </p:txBody>
        </p:sp>
      </p:grpSp>
      <p:pic>
        <p:nvPicPr>
          <p:cNvPr id="64" name="Picture 63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5AA8D6EA-6F61-5A3F-BD06-F9918774A5E9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840" y="5184282"/>
            <a:ext cx="470738" cy="622488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04DA1CB4-1AA9-23DB-E50E-A732FE38FFEC}"/>
              </a:ext>
            </a:extLst>
          </p:cNvPr>
          <p:cNvSpPr txBox="1"/>
          <p:nvPr/>
        </p:nvSpPr>
        <p:spPr>
          <a:xfrm>
            <a:off x="7943780" y="5327178"/>
            <a:ext cx="640605" cy="6406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kern="1000" spc="30" dirty="0" err="1">
                <a:solidFill>
                  <a:schemeClr val="accent5">
                    <a:lumMod val="75000"/>
                  </a:schemeClr>
                </a:solidFill>
                <a:cs typeface="Franklin Gothic Book"/>
              </a:rPr>
              <a:t>Kirtana</a:t>
            </a:r>
            <a:r>
              <a:rPr lang="en-CH" sz="1200" kern="1000" spc="30">
                <a:solidFill>
                  <a:schemeClr val="accent5">
                    <a:lumMod val="75000"/>
                  </a:schemeClr>
                </a:solidFill>
                <a:cs typeface="Franklin Gothic Book"/>
              </a:rPr>
              <a:t> </a:t>
            </a:r>
            <a:r>
              <a:rPr lang="en-US" sz="1200" kern="1000" spc="30" dirty="0" err="1">
                <a:solidFill>
                  <a:schemeClr val="accent5">
                    <a:lumMod val="75000"/>
                  </a:schemeClr>
                </a:solidFill>
                <a:cs typeface="Franklin Gothic Book"/>
              </a:rPr>
              <a:t>Puthran</a:t>
            </a:r>
            <a:endParaRPr lang="en-CH" sz="1200" kern="1000" spc="30" dirty="0">
              <a:solidFill>
                <a:schemeClr val="accent5">
                  <a:lumMod val="75000"/>
                </a:schemeClr>
              </a:solidFill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chemeClr val="accent5">
                    <a:lumMod val="75000"/>
                  </a:schemeClr>
                </a:solidFill>
                <a:cs typeface="Franklin Gothic Book"/>
              </a:rPr>
              <a:t>Engineer ReBCO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EF1970-6808-B5C4-053E-457369EB9726}"/>
              </a:ext>
            </a:extLst>
          </p:cNvPr>
          <p:cNvSpPr txBox="1"/>
          <p:nvPr/>
        </p:nvSpPr>
        <p:spPr>
          <a:xfrm>
            <a:off x="10499222" y="920565"/>
            <a:ext cx="640605" cy="4322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200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Nicolas Kehl</a:t>
            </a:r>
            <a:endParaRPr lang="en-CH" sz="1200" kern="1000" spc="30" dirty="0">
              <a:solidFill>
                <a:schemeClr val="accent1">
                  <a:lumMod val="60000"/>
                  <a:lumOff val="40000"/>
                </a:schemeClr>
              </a:solidFill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en-US" sz="1200" i="1" kern="1000" spc="30" dirty="0">
                <a:solidFill>
                  <a:schemeClr val="accent1">
                    <a:lumMod val="60000"/>
                    <a:lumOff val="40000"/>
                  </a:schemeClr>
                </a:solidFill>
                <a:cs typeface="Franklin Gothic Book"/>
              </a:rPr>
              <a:t>Technician LTS</a:t>
            </a:r>
            <a:endParaRPr lang="en-CH" sz="1200" i="1" kern="1000" spc="30" dirty="0">
              <a:solidFill>
                <a:schemeClr val="accent1">
                  <a:lumMod val="60000"/>
                  <a:lumOff val="40000"/>
                </a:schemeClr>
              </a:solidFill>
              <a:cs typeface="Franklin Gothic Book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C5691F-6753-85E0-F10D-9B65CCD4D77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53600" y="744942"/>
            <a:ext cx="640605" cy="64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06599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DBF44-ECDD-1BD4-A523-5EB6178AC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F7D02B-0397-4DD4-9D0F-5B4507C9F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RS1 – Impregnation, splicing and assembly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A2966-6887-BD19-29CC-91E3980D9EB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73B50-C529-3CA4-0096-3150DA07183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058400" y="6403975"/>
            <a:ext cx="1620837" cy="144463"/>
          </a:xfrm>
        </p:spPr>
        <p:txBody>
          <a:bodyPr/>
          <a:lstStyle/>
          <a:p>
            <a:fld id="{0B1A1C21-6E2E-43CB-A499-6F26BA3D2867}" type="datetime1">
              <a:rPr lang="de-CH" noProof="0" smtClean="0"/>
              <a:t>12.11.25</a:t>
            </a:fld>
            <a:endParaRPr lang="en-GB" noProof="0" dirty="0"/>
          </a:p>
        </p:txBody>
      </p:sp>
      <p:pic>
        <p:nvPicPr>
          <p:cNvPr id="13" name="Grafik 11">
            <a:extLst>
              <a:ext uri="{FF2B5EF4-FFF2-40B4-BE49-F238E27FC236}">
                <a16:creationId xmlns:a16="http://schemas.microsoft.com/office/drawing/2014/main" id="{CC106B07-6C28-6936-C6E8-4164C22FDD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38692" y="982904"/>
            <a:ext cx="2344782" cy="323151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2D5267E-CAD2-D245-5150-42A6CA3C16C0}"/>
              </a:ext>
            </a:extLst>
          </p:cNvPr>
          <p:cNvSpPr/>
          <p:nvPr/>
        </p:nvSpPr>
        <p:spPr>
          <a:xfrm>
            <a:off x="4029921" y="1415179"/>
            <a:ext cx="3265491" cy="2355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Impregnation set-up: heaters for the box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Cooling plate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Temperature sensors for box, former and cooling circuit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The coil dries overnight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The wax is injected under vacuum when the mold is at 80 to 90 °C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chemeClr val="tx1"/>
                </a:solidFill>
              </a:rPr>
              <a:t>After 3 cycles (vacuum to atmospheric pressure), the cooling circuit is activated</a:t>
            </a:r>
          </a:p>
          <a:p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BB177-A6A3-80DA-59C0-588522720E8E}"/>
              </a:ext>
            </a:extLst>
          </p:cNvPr>
          <p:cNvSpPr/>
          <p:nvPr/>
        </p:nvSpPr>
        <p:spPr>
          <a:xfrm>
            <a:off x="584606" y="3977885"/>
            <a:ext cx="3500633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View of inner splicing process: heater and cable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21ED66-62FA-2E23-A26A-7D76FAB44831}"/>
              </a:ext>
            </a:extLst>
          </p:cNvPr>
          <p:cNvSpPr/>
          <p:nvPr/>
        </p:nvSpPr>
        <p:spPr>
          <a:xfrm>
            <a:off x="3926841" y="3977885"/>
            <a:ext cx="3110106" cy="32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12 mm-based tapes and copper sheet used as shunt between the layers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05D537BC-1255-7562-84BC-B42F9D3B3C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401579" y="3677111"/>
            <a:ext cx="1699797" cy="3155934"/>
          </a:xfrm>
          <a:prstGeom prst="rect">
            <a:avLst/>
          </a:prstGeom>
        </p:spPr>
      </p:pic>
      <p:pic>
        <p:nvPicPr>
          <p:cNvPr id="17" name="Picture 16" descr="A close up of a metal box&#10;&#10;AI-generated content may be incorrect.">
            <a:extLst>
              <a:ext uri="{FF2B5EF4-FFF2-40B4-BE49-F238E27FC236}">
                <a16:creationId xmlns:a16="http://schemas.microsoft.com/office/drawing/2014/main" id="{4E22B907-09A4-4982-6DE1-CD20FFD7C3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634025" y="3697995"/>
            <a:ext cx="1699797" cy="3114165"/>
          </a:xfrm>
          <a:prstGeom prst="rect">
            <a:avLst/>
          </a:prstGeom>
        </p:spPr>
      </p:pic>
      <p:pic>
        <p:nvPicPr>
          <p:cNvPr id="7" name="Grafik 19">
            <a:extLst>
              <a:ext uri="{FF2B5EF4-FFF2-40B4-BE49-F238E27FC236}">
                <a16:creationId xmlns:a16="http://schemas.microsoft.com/office/drawing/2014/main" id="{DCC00266-718D-4238-1D19-7A33B0C3A5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76" y="2523626"/>
            <a:ext cx="4522470" cy="202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Legende: mit gebogener Linie 5">
            <a:extLst>
              <a:ext uri="{FF2B5EF4-FFF2-40B4-BE49-F238E27FC236}">
                <a16:creationId xmlns:a16="http://schemas.microsoft.com/office/drawing/2014/main" id="{6731AC31-1BF9-9893-8D78-4B4A3992007F}"/>
              </a:ext>
            </a:extLst>
          </p:cNvPr>
          <p:cNvSpPr/>
          <p:nvPr/>
        </p:nvSpPr>
        <p:spPr>
          <a:xfrm>
            <a:off x="8596021" y="523761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310402"/>
              <a:gd name="adj6" fmla="val 8077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Support frame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Legende: mit gebogener Linie 5">
            <a:extLst>
              <a:ext uri="{FF2B5EF4-FFF2-40B4-BE49-F238E27FC236}">
                <a16:creationId xmlns:a16="http://schemas.microsoft.com/office/drawing/2014/main" id="{0424E987-6C0F-7FEC-330C-8DF66729C478}"/>
              </a:ext>
            </a:extLst>
          </p:cNvPr>
          <p:cNvSpPr/>
          <p:nvPr/>
        </p:nvSpPr>
        <p:spPr>
          <a:xfrm>
            <a:off x="11036961" y="4899161"/>
            <a:ext cx="870585" cy="71183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203537"/>
              <a:gd name="adj6" fmla="val 17679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Legende: mit gebogener Linie 5">
            <a:extLst>
              <a:ext uri="{FF2B5EF4-FFF2-40B4-BE49-F238E27FC236}">
                <a16:creationId xmlns:a16="http://schemas.microsoft.com/office/drawing/2014/main" id="{CCC194FB-1339-04D0-FAF7-91E63C14FADD}"/>
              </a:ext>
            </a:extLst>
          </p:cNvPr>
          <p:cNvSpPr/>
          <p:nvPr/>
        </p:nvSpPr>
        <p:spPr>
          <a:xfrm>
            <a:off x="7560336" y="155779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65609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leads for powering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egende: mit gebogener Linie 5">
            <a:extLst>
              <a:ext uri="{FF2B5EF4-FFF2-40B4-BE49-F238E27FC236}">
                <a16:creationId xmlns:a16="http://schemas.microsoft.com/office/drawing/2014/main" id="{8F8B35F1-1F1F-50DD-DBCA-D52D9173A656}"/>
              </a:ext>
            </a:extLst>
          </p:cNvPr>
          <p:cNvSpPr/>
          <p:nvPr/>
        </p:nvSpPr>
        <p:spPr>
          <a:xfrm>
            <a:off x="8949716" y="155652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Legende: mit gebogener Linie 5">
            <a:extLst>
              <a:ext uri="{FF2B5EF4-FFF2-40B4-BE49-F238E27FC236}">
                <a16:creationId xmlns:a16="http://schemas.microsoft.com/office/drawing/2014/main" id="{2DEBFF67-94C8-1488-B70C-16DA6455A63F}"/>
              </a:ext>
            </a:extLst>
          </p:cNvPr>
          <p:cNvSpPr/>
          <p:nvPr/>
        </p:nvSpPr>
        <p:spPr>
          <a:xfrm>
            <a:off x="10103511" y="1523501"/>
            <a:ext cx="870585" cy="711835"/>
          </a:xfrm>
          <a:prstGeom prst="borderCallout2">
            <a:avLst>
              <a:gd name="adj1" fmla="val 100443"/>
              <a:gd name="adj2" fmla="val 49465"/>
              <a:gd name="adj3" fmla="val 142873"/>
              <a:gd name="adj4" fmla="val 49916"/>
              <a:gd name="adj5" fmla="val 220928"/>
              <a:gd name="adj6" fmla="val 88918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Connection outer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mit gebogener Linie 5">
            <a:extLst>
              <a:ext uri="{FF2B5EF4-FFF2-40B4-BE49-F238E27FC236}">
                <a16:creationId xmlns:a16="http://schemas.microsoft.com/office/drawing/2014/main" id="{E2D43422-E44A-8D4C-73C2-B438420AC276}"/>
              </a:ext>
            </a:extLst>
          </p:cNvPr>
          <p:cNvSpPr/>
          <p:nvPr/>
        </p:nvSpPr>
        <p:spPr>
          <a:xfrm>
            <a:off x="7550176" y="4936626"/>
            <a:ext cx="870585" cy="711835"/>
          </a:xfrm>
          <a:prstGeom prst="borderCallout2">
            <a:avLst>
              <a:gd name="adj1" fmla="val -1205"/>
              <a:gd name="adj2" fmla="val 52205"/>
              <a:gd name="adj3" fmla="val -32498"/>
              <a:gd name="adj4" fmla="val 51743"/>
              <a:gd name="adj5" fmla="val -165001"/>
              <a:gd name="adj6" fmla="val 122255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Cooling copper plates inner splice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Legende: mit gebogener Linie 5">
            <a:extLst>
              <a:ext uri="{FF2B5EF4-FFF2-40B4-BE49-F238E27FC236}">
                <a16:creationId xmlns:a16="http://schemas.microsoft.com/office/drawing/2014/main" id="{3EC274E3-8786-3FE5-51E2-C920E58E6005}"/>
              </a:ext>
            </a:extLst>
          </p:cNvPr>
          <p:cNvSpPr/>
          <p:nvPr/>
        </p:nvSpPr>
        <p:spPr>
          <a:xfrm>
            <a:off x="9812681" y="5213486"/>
            <a:ext cx="1029335" cy="387985"/>
          </a:xfrm>
          <a:prstGeom prst="borderCallout2">
            <a:avLst>
              <a:gd name="adj1" fmla="val 1029"/>
              <a:gd name="adj2" fmla="val 47182"/>
              <a:gd name="adj3" fmla="val -61542"/>
              <a:gd name="adj4" fmla="val 47633"/>
              <a:gd name="adj5" fmla="val -422094"/>
              <a:gd name="adj6" fmla="val 12024"/>
            </a:avLst>
          </a:prstGeom>
          <a:noFill/>
          <a:ln w="9525">
            <a:solidFill>
              <a:srgbClr val="00B0F0"/>
            </a:solidFill>
            <a:tailEnd type="stealt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9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Clamping device of the coil pack </a:t>
            </a:r>
            <a:endParaRPr lang="en-US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525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20" grpId="0" animBg="1"/>
      <p:bldP spid="24" grpId="0" animBg="1"/>
      <p:bldP spid="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1F021-E540-E5C8-D3DC-E9B0C98D8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5">
            <a:extLst>
              <a:ext uri="{FF2B5EF4-FFF2-40B4-BE49-F238E27FC236}">
                <a16:creationId xmlns:a16="http://schemas.microsoft.com/office/drawing/2014/main" id="{12CA623B-D5F5-FF6C-A4BD-59DE234D9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LN</a:t>
            </a:r>
            <a:r>
              <a:rPr lang="en-US" baseline="-25000" dirty="0"/>
              <a:t>2 </a:t>
            </a:r>
            <a:r>
              <a:rPr lang="en-US" dirty="0"/>
              <a:t>Test Results: Magnetic field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EB76F-A6B8-2346-6936-D05ECE6908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2BEEB-1B9F-C8BA-3B0F-3C79BF97B31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571163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A16502-F06D-4150-C0B7-7633FF560EE2}"/>
              </a:ext>
            </a:extLst>
          </p:cNvPr>
          <p:cNvSpPr txBox="1"/>
          <p:nvPr/>
        </p:nvSpPr>
        <p:spPr>
          <a:xfrm>
            <a:off x="1239744" y="5626587"/>
            <a:ext cx="103907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br>
              <a:rPr lang="en-US" sz="400" dirty="0"/>
            </a:br>
            <a:r>
              <a:rPr lang="en-US" dirty="0"/>
              <a:t>First measurements on a pair of coils in LN</a:t>
            </a:r>
            <a:r>
              <a:rPr lang="en-US" baseline="-25000" dirty="0"/>
              <a:t>2</a:t>
            </a:r>
            <a:r>
              <a:rPr lang="en-US" dirty="0"/>
              <a:t> indicate the presence of strong screening currents.</a:t>
            </a:r>
          </a:p>
          <a:p>
            <a:pPr algn="l"/>
            <a:r>
              <a:rPr lang="en-US" dirty="0"/>
              <a:t>RS1 magnet test at CERN expected for Q1 2026.</a:t>
            </a:r>
          </a:p>
        </p:txBody>
      </p:sp>
      <p:pic>
        <p:nvPicPr>
          <p:cNvPr id="30" name="Picture 2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5405AAC-B314-C76C-55A5-415D8462ED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657" y="2038506"/>
            <a:ext cx="5219700" cy="33655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72A504A-7598-19CB-34CA-64D099FE030C}"/>
              </a:ext>
            </a:extLst>
          </p:cNvPr>
          <p:cNvSpPr txBox="1"/>
          <p:nvPr/>
        </p:nvSpPr>
        <p:spPr>
          <a:xfrm>
            <a:off x="1239744" y="1486114"/>
            <a:ext cx="434259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2 cycles: 400 A x 5 and 410 A + 400 A x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8159ED-7724-0F66-D545-753BEB642FCA}"/>
              </a:ext>
            </a:extLst>
          </p:cNvPr>
          <p:cNvSpPr txBox="1"/>
          <p:nvPr/>
        </p:nvSpPr>
        <p:spPr>
          <a:xfrm>
            <a:off x="7772400" y="1495516"/>
            <a:ext cx="26125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Normalized to max field</a:t>
            </a:r>
          </a:p>
        </p:txBody>
      </p:sp>
      <p:pic>
        <p:nvPicPr>
          <p:cNvPr id="2" name="Content Placeholder 6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455C49FE-70DD-79B1-CA72-89D13E8F501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1032" y="1400953"/>
            <a:ext cx="3483768" cy="4645025"/>
          </a:xfrm>
        </p:spPr>
      </p:pic>
    </p:spTree>
    <p:extLst>
      <p:ext uri="{BB962C8B-B14F-4D97-AF65-F5344CB8AC3E}">
        <p14:creationId xmlns:p14="http://schemas.microsoft.com/office/powerpoint/2010/main" val="12172417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44508-4964-6591-4C7B-D84E04BB3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802B7-EEBC-1E46-D131-15057A0AC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step: REBCO Subscale 2 - RS2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D6719-4A0A-625A-951B-F62E886FF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6467475" cy="4644616"/>
          </a:xfrm>
        </p:spPr>
        <p:txBody>
          <a:bodyPr/>
          <a:lstStyle/>
          <a:p>
            <a:r>
              <a:rPr lang="en-US" dirty="0"/>
              <a:t>Field-angle optimized coil geometry</a:t>
            </a:r>
          </a:p>
          <a:p>
            <a:endParaRPr lang="en-US" dirty="0"/>
          </a:p>
          <a:p>
            <a:r>
              <a:rPr lang="en-US" dirty="0"/>
              <a:t>High-field coils wound cos-theta style between the apertures, where each block of windings in the high field follows a path like a midplane block in a cos-theta dipole, but with elliptical ends</a:t>
            </a:r>
          </a:p>
          <a:p>
            <a:endParaRPr lang="en-US" dirty="0"/>
          </a:p>
          <a:p>
            <a:r>
              <a:rPr lang="en-US" dirty="0"/>
              <a:t>Low-field turns wound common-coil style</a:t>
            </a:r>
          </a:p>
          <a:p>
            <a:endParaRPr lang="en-US" dirty="0"/>
          </a:p>
          <a:p>
            <a:r>
              <a:rPr lang="en-US" dirty="0"/>
              <a:t>Two winding positions (0° and 90°); intermediate positions are being implemented to improve field alignment.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F7CFA-9C14-95CF-ED56-16C0736A0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9505C-74F9-5571-C82C-A1BE70C1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4392C-4ABD-03D3-7C91-DF3C2285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pic>
        <p:nvPicPr>
          <p:cNvPr id="7" name="Picture 6" descr="A blue and silver cube with wires&#10;&#10;AI-generated content may be incorrect.">
            <a:extLst>
              <a:ext uri="{FF2B5EF4-FFF2-40B4-BE49-F238E27FC236}">
                <a16:creationId xmlns:a16="http://schemas.microsoft.com/office/drawing/2014/main" id="{051BE600-26AA-E35F-61A0-4F6C2277AD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5317" y="3429001"/>
            <a:ext cx="4582490" cy="28804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E8AB0C-18B4-F6A0-AB03-6921DC9D77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562340" y="497374"/>
            <a:ext cx="1907540" cy="2725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E0EE68-CB98-349D-5A9C-58FBDFA956E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311322" y="1717462"/>
            <a:ext cx="410845" cy="2724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142CFF83-7741-4907-EAE5-B6EED9944A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11" name="Picture 10" descr="A logo for high field program&#10;&#10;Description automatically generated">
            <a:extLst>
              <a:ext uri="{FF2B5EF4-FFF2-40B4-BE49-F238E27FC236}">
                <a16:creationId xmlns:a16="http://schemas.microsoft.com/office/drawing/2014/main" id="{D473FE8A-C987-7C26-7A6A-C55AD535ACB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054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FB489-3E9E-FFDD-0E69-C2B6EF2C1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72B09-641B-1FA1-BE0A-49BAD7CBC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Subscale 3 - RS3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44909-2E2E-EFD1-1642-E959DFADC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1376773"/>
            <a:ext cx="5095874" cy="4644616"/>
          </a:xfrm>
        </p:spPr>
        <p:txBody>
          <a:bodyPr/>
          <a:lstStyle/>
          <a:p>
            <a:r>
              <a:rPr lang="en-US" dirty="0"/>
              <a:t>Explore a REBCO SMACC (re-use parts of Nb</a:t>
            </a:r>
            <a:r>
              <a:rPr lang="en-US" baseline="-25000" dirty="0"/>
              <a:t>3</a:t>
            </a:r>
            <a:r>
              <a:rPr lang="en-US" dirty="0"/>
              <a:t>Sn SMACC1)  with twisted striated cables.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27444-950D-22AE-14F0-DFF949CAD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01D31-A851-BDBD-4E63-F4389588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2FF2D-FC11-7F3F-8A4F-B93C27CAE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33</a:t>
            </a:fld>
            <a:endParaRPr lang="en-GB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65D431-853F-26F7-EE97-2F60E02F3AE1}"/>
              </a:ext>
            </a:extLst>
          </p:cNvPr>
          <p:cNvGrpSpPr/>
          <p:nvPr/>
        </p:nvGrpSpPr>
        <p:grpSpPr>
          <a:xfrm>
            <a:off x="6302979" y="2097589"/>
            <a:ext cx="4683704" cy="1456409"/>
            <a:chOff x="918309" y="1828800"/>
            <a:chExt cx="7863741" cy="2445249"/>
          </a:xfrm>
        </p:grpSpPr>
        <p:pic>
          <p:nvPicPr>
            <p:cNvPr id="10" name="Picture 9" descr="A diagram of a tube&#10;&#10;AI-generated content may be incorrect.">
              <a:extLst>
                <a:ext uri="{FF2B5EF4-FFF2-40B4-BE49-F238E27FC236}">
                  <a16:creationId xmlns:a16="http://schemas.microsoft.com/office/drawing/2014/main" id="{2D7B0536-8776-F0E9-C7D9-F8254E937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9650" y="1828800"/>
              <a:ext cx="7772400" cy="244524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5EC2DB-A603-AC13-3FCF-8A8143FE394E}"/>
                </a:ext>
              </a:extLst>
            </p:cNvPr>
            <p:cNvSpPr/>
            <p:nvPr/>
          </p:nvSpPr>
          <p:spPr>
            <a:xfrm>
              <a:off x="918309" y="1828800"/>
              <a:ext cx="2739291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19" name="Content Placeholder 11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4079D213-7FEB-6665-0BB0-3A1278A850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40" t="5626" r="34852" b="5486"/>
          <a:stretch/>
        </p:blipFill>
        <p:spPr>
          <a:xfrm>
            <a:off x="6472191" y="3861879"/>
            <a:ext cx="2613780" cy="261470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F1250E5-F46F-0E27-CAF3-18DEA40DC186}"/>
              </a:ext>
            </a:extLst>
          </p:cNvPr>
          <p:cNvGrpSpPr/>
          <p:nvPr/>
        </p:nvGrpSpPr>
        <p:grpSpPr>
          <a:xfrm>
            <a:off x="9829800" y="4450934"/>
            <a:ext cx="1069848" cy="1681813"/>
            <a:chOff x="6495500" y="4047384"/>
            <a:chExt cx="1069848" cy="168181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CC04A76-C053-D6D3-B2D5-FFB8FA8F9BA3}"/>
                </a:ext>
              </a:extLst>
            </p:cNvPr>
            <p:cNvGrpSpPr/>
            <p:nvPr/>
          </p:nvGrpSpPr>
          <p:grpSpPr>
            <a:xfrm>
              <a:off x="6495500" y="5198845"/>
              <a:ext cx="1069848" cy="530352"/>
              <a:chOff x="9357518" y="1580835"/>
              <a:chExt cx="1069848" cy="530352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7E74D57C-AC02-7E37-FA9B-1ECEDFF66137}"/>
                  </a:ext>
                </a:extLst>
              </p:cNvPr>
              <p:cNvSpPr/>
              <p:nvPr/>
            </p:nvSpPr>
            <p:spPr>
              <a:xfrm>
                <a:off x="9404745" y="1628327"/>
                <a:ext cx="975395" cy="435369"/>
              </a:xfrm>
              <a:prstGeom prst="roundRect">
                <a:avLst>
                  <a:gd name="adj" fmla="val 50000"/>
                </a:avLst>
              </a:prstGeom>
              <a:solidFill>
                <a:srgbClr val="EC7E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3305102E-A16F-CEEC-8738-8F50D9DEBDE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80378" y="1603695"/>
                <a:ext cx="1024128" cy="48463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AEF8E950-7D19-EE31-60DA-A847CF84759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57518" y="1580835"/>
                <a:ext cx="1069848" cy="53035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 err="1"/>
              </a:p>
            </p:txBody>
          </p:sp>
        </p:grp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0C461068-E23B-2F44-F1FB-2C445A65D605}"/>
                </a:ext>
              </a:extLst>
            </p:cNvPr>
            <p:cNvSpPr/>
            <p:nvPr/>
          </p:nvSpPr>
          <p:spPr>
            <a:xfrm rot="5400000">
              <a:off x="6835618" y="4750637"/>
              <a:ext cx="381000" cy="311096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B0600545-1FC0-0F1F-0F8C-314868D89AB4}"/>
                </a:ext>
              </a:extLst>
            </p:cNvPr>
            <p:cNvSpPr/>
            <p:nvPr/>
          </p:nvSpPr>
          <p:spPr>
            <a:xfrm>
              <a:off x="6806662" y="4094876"/>
              <a:ext cx="438912" cy="435369"/>
            </a:xfrm>
            <a:prstGeom prst="roundRect">
              <a:avLst>
                <a:gd name="adj" fmla="val 50000"/>
              </a:avLst>
            </a:prstGeom>
            <a:solidFill>
              <a:srgbClr val="EC7E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6DF5D71B-9898-4973-4E3F-3F7F4EE06B74}"/>
                </a:ext>
              </a:extLst>
            </p:cNvPr>
            <p:cNvSpPr>
              <a:spLocks/>
            </p:cNvSpPr>
            <p:nvPr/>
          </p:nvSpPr>
          <p:spPr>
            <a:xfrm>
              <a:off x="6783802" y="4070244"/>
              <a:ext cx="484632" cy="48463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36CB81E-7F8A-EA15-627F-4CF869D04177}"/>
                </a:ext>
              </a:extLst>
            </p:cNvPr>
            <p:cNvSpPr>
              <a:spLocks/>
            </p:cNvSpPr>
            <p:nvPr/>
          </p:nvSpPr>
          <p:spPr>
            <a:xfrm>
              <a:off x="6760942" y="4047384"/>
              <a:ext cx="530352" cy="53035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sp>
        <p:nvSpPr>
          <p:cNvPr id="7" name="TextBox 36">
            <a:extLst>
              <a:ext uri="{FF2B5EF4-FFF2-40B4-BE49-F238E27FC236}">
                <a16:creationId xmlns:a16="http://schemas.microsoft.com/office/drawing/2014/main" id="{7A815EAA-6522-7077-EB72-DEC513515259}"/>
              </a:ext>
            </a:extLst>
          </p:cNvPr>
          <p:cNvSpPr txBox="1"/>
          <p:nvPr/>
        </p:nvSpPr>
        <p:spPr>
          <a:xfrm>
            <a:off x="9559755" y="3030840"/>
            <a:ext cx="258305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N. Amemiya </a:t>
            </a:r>
            <a:r>
              <a:rPr lang="en-US" sz="1100" i="1" dirty="0"/>
              <a:t>et al.</a:t>
            </a:r>
            <a:r>
              <a:rPr lang="en-US" sz="1100" dirty="0"/>
              <a:t>, “Effective reduction of </a:t>
            </a:r>
            <a:r>
              <a:rPr lang="en-US" sz="1100" dirty="0" err="1"/>
              <a:t>magnetisation</a:t>
            </a:r>
            <a:r>
              <a:rPr lang="en-US" sz="1100" dirty="0"/>
              <a:t> losses in copper-plated multifilament coated conductors using spiral geometry,” </a:t>
            </a:r>
            <a:r>
              <a:rPr lang="en-US" sz="1100" dirty="0" err="1"/>
              <a:t>doi</a:t>
            </a:r>
            <a:r>
              <a:rPr lang="en-US" sz="1100" dirty="0"/>
              <a:t>: </a:t>
            </a:r>
            <a:r>
              <a:rPr lang="en-US" sz="1100" dirty="0">
                <a:hlinkClick r:id="rId4"/>
              </a:rPr>
              <a:t>10.1088/1361-6668/ac3f9c</a:t>
            </a:r>
            <a:r>
              <a:rPr lang="en-US" sz="1100" dirty="0"/>
              <a:t>.</a:t>
            </a:r>
            <a:endParaRPr lang="en-US" sz="1100" dirty="0">
              <a:effectLst/>
            </a:endParaRPr>
          </a:p>
        </p:txBody>
      </p:sp>
      <p:pic>
        <p:nvPicPr>
          <p:cNvPr id="9" name="Picture 8" descr="A blue and silver cube with wires&#10;&#10;AI-generated content may be incorrect.">
            <a:extLst>
              <a:ext uri="{FF2B5EF4-FFF2-40B4-BE49-F238E27FC236}">
                <a16:creationId xmlns:a16="http://schemas.microsoft.com/office/drawing/2014/main" id="{60FC42FB-6DCD-6BA7-C21D-1088477C99A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3338554"/>
            <a:ext cx="4629301" cy="29098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6711C4D-26C2-A508-6284-4D76F0EEA152}"/>
              </a:ext>
            </a:extLst>
          </p:cNvPr>
          <p:cNvSpPr txBox="1"/>
          <p:nvPr/>
        </p:nvSpPr>
        <p:spPr>
          <a:xfrm>
            <a:off x="3449558" y="2671318"/>
            <a:ext cx="25046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RS2 Could be wound with tape-stack cable or Roebel</a:t>
            </a:r>
          </a:p>
        </p:txBody>
      </p:sp>
      <p:pic>
        <p:nvPicPr>
          <p:cNvPr id="27" name="Picture 26" descr="A red and black logo&#10;&#10;Description automatically generated">
            <a:extLst>
              <a:ext uri="{FF2B5EF4-FFF2-40B4-BE49-F238E27FC236}">
                <a16:creationId xmlns:a16="http://schemas.microsoft.com/office/drawing/2014/main" id="{B4D31978-B694-4A5B-62C6-7355B353BE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28" name="Picture 2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B517C679-CC1F-5F04-A419-9A6499BCB17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6A1579-D411-D486-8920-6B064DF8B25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11" y="1345121"/>
            <a:ext cx="2769629" cy="18552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22F1B12-5290-0F7E-8124-5EC9B564EC94}"/>
              </a:ext>
            </a:extLst>
          </p:cNvPr>
          <p:cNvSpPr txBox="1"/>
          <p:nvPr/>
        </p:nvSpPr>
        <p:spPr>
          <a:xfrm>
            <a:off x="3429000" y="1794069"/>
            <a:ext cx="25908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indico.cern.ch</a:t>
            </a:r>
            <a:r>
              <a:rPr lang="en-US" sz="1400" dirty="0"/>
              <a:t>/event/489475/contributions/1166833/attachments/1263291/1868932/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6C2994-805C-D884-D68E-751F5FF6391F}"/>
              </a:ext>
            </a:extLst>
          </p:cNvPr>
          <p:cNvSpPr txBox="1"/>
          <p:nvPr/>
        </p:nvSpPr>
        <p:spPr>
          <a:xfrm>
            <a:off x="3509823" y="1371600"/>
            <a:ext cx="24843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pl-PL" sz="1400" dirty="0" err="1"/>
              <a:t>Courtesy</a:t>
            </a:r>
            <a:r>
              <a:rPr lang="pl-PL" sz="1400" dirty="0"/>
              <a:t> of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400" dirty="0"/>
              <a:t>A. Kario et al..</a:t>
            </a:r>
            <a:endParaRPr lang="en-150" sz="1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92007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8B59A-0886-ADEF-6965-93CCC6213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09F4B-7B43-377C-0A24-030B14A50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Subscale 3 - RS3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21BC6-5CDB-BFCF-3FA5-841148002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1174"/>
            <a:ext cx="3682382" cy="1815156"/>
          </a:xfrm>
        </p:spPr>
        <p:txBody>
          <a:bodyPr/>
          <a:lstStyle/>
          <a:p>
            <a:r>
              <a:rPr lang="en-US" dirty="0"/>
              <a:t>Explore a REBCO SMACC (re-use parts of Nb</a:t>
            </a:r>
            <a:r>
              <a:rPr lang="en-US" baseline="-25000" dirty="0"/>
              <a:t>3</a:t>
            </a:r>
            <a:r>
              <a:rPr lang="en-US" dirty="0"/>
              <a:t>Sn SMACC1)  with twisted striated cables.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9D86E-8AD6-798B-A4FC-B78B8DD2B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B6197-DCCB-1C3E-2F80-444A302B4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D8725-A9DC-8F2F-0619-0AC4A462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pic>
        <p:nvPicPr>
          <p:cNvPr id="27" name="Picture 26" descr="A red and black logo&#10;&#10;Description automatically generated">
            <a:extLst>
              <a:ext uri="{FF2B5EF4-FFF2-40B4-BE49-F238E27FC236}">
                <a16:creationId xmlns:a16="http://schemas.microsoft.com/office/drawing/2014/main" id="{ECEE5611-056A-3D8C-26CB-A5C372D7F7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7911" y="205245"/>
            <a:ext cx="810445" cy="810445"/>
          </a:xfrm>
          <a:prstGeom prst="rect">
            <a:avLst/>
          </a:prstGeom>
        </p:spPr>
      </p:pic>
      <p:pic>
        <p:nvPicPr>
          <p:cNvPr id="28" name="Picture 2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02C8ED7-75BA-F957-D2B7-49AAF3B919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569" y="309411"/>
            <a:ext cx="1181862" cy="46166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898E9F6-2310-8503-11C8-9521BB487E88}"/>
              </a:ext>
            </a:extLst>
          </p:cNvPr>
          <p:cNvSpPr txBox="1"/>
          <p:nvPr/>
        </p:nvSpPr>
        <p:spPr>
          <a:xfrm>
            <a:off x="1773572" y="5728156"/>
            <a:ext cx="24843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ct val="0"/>
              </a:spcBef>
              <a:buClr>
                <a:srgbClr val="000000"/>
              </a:buClr>
            </a:pPr>
            <a:r>
              <a:rPr lang="pl-PL" sz="1400" dirty="0" err="1"/>
              <a:t>Drawing</a:t>
            </a:r>
            <a:r>
              <a:rPr lang="pl-PL" sz="1400" dirty="0"/>
              <a:t> of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400" dirty="0"/>
              <a:t>A. </a:t>
            </a:r>
            <a:r>
              <a:rPr lang="pl-PL" sz="1400" dirty="0" err="1"/>
              <a:t>Carlón</a:t>
            </a:r>
            <a:r>
              <a:rPr lang="pl-PL" sz="1400" dirty="0"/>
              <a:t> </a:t>
            </a:r>
            <a:r>
              <a:rPr lang="pl-PL" sz="1400" dirty="0" err="1"/>
              <a:t>Zurita</a:t>
            </a:r>
            <a:endParaRPr lang="en-150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6" name="Picture 25" descr="A machine with many parts&#10;&#10;AI-generated content may be incorrect.">
            <a:extLst>
              <a:ext uri="{FF2B5EF4-FFF2-40B4-BE49-F238E27FC236}">
                <a16:creationId xmlns:a16="http://schemas.microsoft.com/office/drawing/2014/main" id="{80A0CB9C-1B83-D6E4-E3E9-AD145FCBF1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31175"/>
            <a:ext cx="3595223" cy="3897868"/>
          </a:xfrm>
          <a:prstGeom prst="rect">
            <a:avLst/>
          </a:prstGeom>
        </p:spPr>
      </p:pic>
      <p:pic>
        <p:nvPicPr>
          <p:cNvPr id="31" name="Picture 30" descr="A long colorful tube with a shadow&#10;&#10;AI-generated content may be incorrect.">
            <a:extLst>
              <a:ext uri="{FF2B5EF4-FFF2-40B4-BE49-F238E27FC236}">
                <a16:creationId xmlns:a16="http://schemas.microsoft.com/office/drawing/2014/main" id="{747CA464-0263-48A1-2F03-273284F03B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6"/>
          <a:stretch>
            <a:fillRect/>
          </a:stretch>
        </p:blipFill>
        <p:spPr>
          <a:xfrm>
            <a:off x="617873" y="3160531"/>
            <a:ext cx="3674109" cy="2334252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5F94D1EC-131E-E822-CEF0-BB0FC836E92E}"/>
              </a:ext>
            </a:extLst>
          </p:cNvPr>
          <p:cNvSpPr txBox="1">
            <a:spLocks/>
          </p:cNvSpPr>
          <p:nvPr/>
        </p:nvSpPr>
        <p:spPr>
          <a:xfrm>
            <a:off x="8458200" y="1994844"/>
            <a:ext cx="3429000" cy="1815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Modeling of REBCO twisted striated – based cables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70D885-BF90-72D5-3E8E-F29DDF2F19B7}"/>
              </a:ext>
            </a:extLst>
          </p:cNvPr>
          <p:cNvSpPr txBox="1"/>
          <p:nvPr/>
        </p:nvSpPr>
        <p:spPr>
          <a:xfrm>
            <a:off x="5867400" y="6162948"/>
            <a:ext cx="21405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ct val="0"/>
              </a:spcBef>
              <a:buClr>
                <a:srgbClr val="000000"/>
              </a:buClr>
            </a:pPr>
            <a:r>
              <a:rPr lang="pl-PL" sz="1400" dirty="0"/>
              <a:t>Modeling: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pl-PL" sz="1400" dirty="0" err="1"/>
              <a:t>Inês</a:t>
            </a:r>
            <a:r>
              <a:rPr lang="pl-PL" sz="1400" dirty="0"/>
              <a:t> S. P. </a:t>
            </a:r>
            <a:r>
              <a:rPr lang="pl-PL" sz="1400" dirty="0" err="1"/>
              <a:t>Peixoto</a:t>
            </a:r>
            <a:endParaRPr lang="en-150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169A248-CD42-F5B4-853C-C70168B045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3986" y="2807293"/>
            <a:ext cx="3719977" cy="182287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B2E21B2-A7A9-8CA0-29C8-46FE7F3140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43366" y="4455513"/>
            <a:ext cx="3704234" cy="181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19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D14DD-1C0B-ACD2-F8E0-2348CB1B9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287973-F787-1D1F-69E2-68E78479D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D4B5270-C270-88BC-02FC-4234ED019F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Synergies</a:t>
            </a:r>
          </a:p>
        </p:txBody>
      </p:sp>
    </p:spTree>
    <p:extLst>
      <p:ext uri="{BB962C8B-B14F-4D97-AF65-F5344CB8AC3E}">
        <p14:creationId xmlns:p14="http://schemas.microsoft.com/office/powerpoint/2010/main" val="8540888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896E24-A636-409E-BDF5-19519C39D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Study tunable partial insulation and </a:t>
            </a:r>
            <a:br>
              <a:rPr lang="en-US" sz="1800" dirty="0"/>
            </a:br>
            <a:r>
              <a:rPr lang="en-US" sz="1800" dirty="0"/>
              <a:t>metal-insulator switching materials:</a:t>
            </a:r>
          </a:p>
          <a:p>
            <a:r>
              <a:rPr lang="en-US" sz="1800" dirty="0"/>
              <a:t>Combine the advantages of insulated coils</a:t>
            </a:r>
            <a:br>
              <a:rPr lang="en-US" sz="1800" dirty="0"/>
            </a:br>
            <a:r>
              <a:rPr lang="en-US" sz="1800" dirty="0"/>
              <a:t>with the stability and protectability of </a:t>
            </a:r>
            <a:br>
              <a:rPr lang="en-US" sz="1800" dirty="0"/>
            </a:br>
            <a:r>
              <a:rPr lang="en-US" sz="1800" dirty="0"/>
              <a:t>no-insulation coils.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48D82-BDEF-EA24-292E-A522B3B1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BD881-40FE-D81A-B8B6-06C93CEB6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4DF85-3AE4-B83D-934C-CD533C7E1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1D562C5-009D-DB7C-BCD6-2125216B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MagMu</a:t>
            </a:r>
            <a:r>
              <a:rPr lang="en-US" dirty="0"/>
              <a:t> – Materials for a 40 T </a:t>
            </a:r>
            <a:br>
              <a:rPr lang="en-US" dirty="0"/>
            </a:br>
            <a:r>
              <a:rPr lang="en-US" dirty="0"/>
              <a:t>Muon Collider Solenoid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466310-9742-9947-5BE3-714F466B8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817" y="3425331"/>
            <a:ext cx="2834886" cy="21337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AEBC30-0A0D-3DE6-F617-F4E8071F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231" y="391104"/>
            <a:ext cx="4241022" cy="30342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9A44D2-67AF-42FC-2243-795590962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25" y="3447790"/>
            <a:ext cx="1971675" cy="2111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58B79-47AB-7A02-F75C-C18D1DC783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336" y="3416939"/>
            <a:ext cx="2925277" cy="27738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02679B-0A12-48EE-D04E-D2BA1C7B98E4}"/>
              </a:ext>
            </a:extLst>
          </p:cNvPr>
          <p:cNvSpPr txBox="1"/>
          <p:nvPr/>
        </p:nvSpPr>
        <p:spPr>
          <a:xfrm>
            <a:off x="9234039" y="5064234"/>
            <a:ext cx="36900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FF0000"/>
                </a:solidFill>
                <a:latin typeface="Aptos"/>
              </a:rPr>
              <a:t>Pedot:Pss</a:t>
            </a:r>
            <a:endParaRPr lang="en-US" sz="1600" dirty="0">
              <a:solidFill>
                <a:srgbClr val="FF0000"/>
              </a:solidFill>
              <a:latin typeface="Aptos"/>
            </a:endParaRPr>
          </a:p>
          <a:p>
            <a:r>
              <a:rPr lang="de-CH" sz="1200" dirty="0" err="1">
                <a:solidFill>
                  <a:schemeClr val="bg2">
                    <a:lumMod val="75000"/>
                  </a:schemeClr>
                </a:solidFill>
              </a:rPr>
              <a:t>measured</a:t>
            </a:r>
            <a:r>
              <a:rPr lang="de-CH" sz="1200" dirty="0">
                <a:solidFill>
                  <a:schemeClr val="bg2">
                    <a:lumMod val="75000"/>
                  </a:schemeClr>
                </a:solidFill>
              </a:rPr>
              <a:t> @ PSI &amp; </a:t>
            </a:r>
            <a:r>
              <a:rPr lang="de-CH" sz="1200" dirty="0" err="1">
                <a:solidFill>
                  <a:schemeClr val="bg2">
                    <a:lumMod val="75000"/>
                  </a:schemeClr>
                </a:solidFill>
              </a:rPr>
              <a:t>Unige</a:t>
            </a:r>
            <a:r>
              <a:rPr lang="de-CH" sz="1200" dirty="0">
                <a:solidFill>
                  <a:schemeClr val="bg2">
                    <a:lumMod val="75000"/>
                  </a:schemeClr>
                </a:solidFill>
              </a:rPr>
              <a:t> </a:t>
            </a:r>
            <a:br>
              <a:rPr lang="de-CH" sz="12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de-CH" sz="1200" dirty="0" err="1">
                <a:solidFill>
                  <a:schemeClr val="bg2">
                    <a:lumMod val="75000"/>
                  </a:schemeClr>
                </a:solidFill>
              </a:rPr>
              <a:t>with</a:t>
            </a:r>
            <a:r>
              <a:rPr lang="de-CH" sz="1200" dirty="0">
                <a:solidFill>
                  <a:schemeClr val="bg2">
                    <a:lumMod val="75000"/>
                  </a:schemeClr>
                </a:solidFill>
              </a:rPr>
              <a:t> R. </a:t>
            </a:r>
            <a:r>
              <a:rPr lang="de-CH" sz="1200" dirty="0" err="1">
                <a:solidFill>
                  <a:schemeClr val="bg2">
                    <a:lumMod val="75000"/>
                  </a:schemeClr>
                </a:solidFill>
              </a:rPr>
              <a:t>Babouche</a:t>
            </a:r>
            <a:r>
              <a:rPr lang="de-CH" sz="1200" dirty="0">
                <a:solidFill>
                  <a:schemeClr val="bg2">
                    <a:lumMod val="75000"/>
                  </a:schemeClr>
                </a:solidFill>
              </a:rPr>
              <a:t>  </a:t>
            </a:r>
          </a:p>
          <a:p>
            <a:endParaRPr lang="de-CH" sz="16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D2E562-07A5-8C5B-1280-712A91DE874F}"/>
              </a:ext>
            </a:extLst>
          </p:cNvPr>
          <p:cNvSpPr txBox="1"/>
          <p:nvPr/>
        </p:nvSpPr>
        <p:spPr>
          <a:xfrm>
            <a:off x="757543" y="5739427"/>
            <a:ext cx="207268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Courtesy Matteo Crescenti</a:t>
            </a:r>
          </a:p>
        </p:txBody>
      </p:sp>
    </p:spTree>
    <p:extLst>
      <p:ext uri="{BB962C8B-B14F-4D97-AF65-F5344CB8AC3E}">
        <p14:creationId xmlns:p14="http://schemas.microsoft.com/office/powerpoint/2010/main" val="34308735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27C2F-6662-E532-3DBB-696858E6A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SINQ and SLS2.0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65E25-EAF7-67EE-30C0-8AB01F929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000000"/>
                </a:solidFill>
              </a:rPr>
              <a:t>High </a:t>
            </a:r>
            <a:r>
              <a:rPr lang="de-DE" dirty="0" err="1">
                <a:solidFill>
                  <a:srgbClr val="000000"/>
                </a:solidFill>
              </a:rPr>
              <a:t>field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solenoids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high-</a:t>
            </a:r>
            <a:r>
              <a:rPr lang="de-DE" dirty="0" err="1">
                <a:solidFill>
                  <a:srgbClr val="000000"/>
                </a:solidFill>
              </a:rPr>
              <a:t>magnetic</a:t>
            </a:r>
            <a:r>
              <a:rPr lang="de-DE" dirty="0">
                <a:solidFill>
                  <a:srgbClr val="000000"/>
                </a:solidFill>
              </a:rPr>
              <a:t>-</a:t>
            </a:r>
            <a:r>
              <a:rPr lang="de-DE" dirty="0" err="1">
                <a:solidFill>
                  <a:srgbClr val="000000"/>
                </a:solidFill>
              </a:rPr>
              <a:t>field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user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facilities</a:t>
            </a:r>
            <a:r>
              <a:rPr lang="de-DE" dirty="0">
                <a:solidFill>
                  <a:srgbClr val="000000"/>
                </a:solidFill>
              </a:rPr>
              <a:t> 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</a:rPr>
              <a:t>and </a:t>
            </a:r>
            <a:r>
              <a:rPr lang="de-DE" dirty="0" err="1">
                <a:solidFill>
                  <a:srgbClr val="000000"/>
                </a:solidFill>
              </a:rPr>
              <a:t>increased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physics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reach</a:t>
            </a:r>
            <a:r>
              <a:rPr lang="de-DE" dirty="0">
                <a:solidFill>
                  <a:srgbClr val="000000"/>
                </a:solidFill>
              </a:rPr>
              <a:t> in </a:t>
            </a:r>
            <a:r>
              <a:rPr lang="de-DE" dirty="0" err="1">
                <a:solidFill>
                  <a:srgbClr val="000000"/>
                </a:solidFill>
              </a:rPr>
              <a:t>experiments</a:t>
            </a:r>
            <a:r>
              <a:rPr lang="de-DE" dirty="0">
                <a:solidFill>
                  <a:srgbClr val="000000"/>
                </a:solidFill>
              </a:rPr>
              <a:t>.</a:t>
            </a:r>
          </a:p>
          <a:p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FA8D7-0CFC-C9C7-966C-FE69420A55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737FA9-2093-DD7B-1311-C8F9F15B7E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3886200"/>
            <a:ext cx="2972372" cy="252246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239907-ACA0-3A6F-0198-1251344F7631}"/>
              </a:ext>
            </a:extLst>
          </p:cNvPr>
          <p:cNvCxnSpPr>
            <a:cxnSpLocks/>
          </p:cNvCxnSpPr>
          <p:nvPr/>
        </p:nvCxnSpPr>
        <p:spPr bwMode="auto">
          <a:xfrm>
            <a:off x="3741980" y="4957850"/>
            <a:ext cx="0" cy="9482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9AA1CA0-B767-37EC-BAF4-FAA5301A58C2}"/>
              </a:ext>
            </a:extLst>
          </p:cNvPr>
          <p:cNvSpPr txBox="1"/>
          <p:nvPr/>
        </p:nvSpPr>
        <p:spPr>
          <a:xfrm>
            <a:off x="3809995" y="5306329"/>
            <a:ext cx="497645" cy="49764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rgbClr val="000000"/>
                </a:solidFill>
                <a:cs typeface="Franklin Gothic Book"/>
              </a:rPr>
              <a:t>3.6 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35CC27-9F0B-6E5B-0244-F9F78D45554F}"/>
              </a:ext>
            </a:extLst>
          </p:cNvPr>
          <p:cNvSpPr txBox="1"/>
          <p:nvPr/>
        </p:nvSpPr>
        <p:spPr>
          <a:xfrm>
            <a:off x="4578969" y="5266979"/>
            <a:ext cx="50677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Compact solenoid for  6-T on target in the </a:t>
            </a:r>
            <a:b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manipulator head for Resonant inelastic X-ray </a:t>
            </a:r>
            <a:b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scattering (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RIXS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 in ACCESS2.0 beamline of the </a:t>
            </a:r>
            <a:b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Swiss Light Source.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1F0CB0-6BA6-29D9-F9C6-7FAA8206F2F9}"/>
              </a:ext>
            </a:extLst>
          </p:cNvPr>
          <p:cNvGrpSpPr/>
          <p:nvPr/>
        </p:nvGrpSpPr>
        <p:grpSpPr>
          <a:xfrm>
            <a:off x="7696200" y="1140734"/>
            <a:ext cx="3525980" cy="2997268"/>
            <a:chOff x="5076439" y="968826"/>
            <a:chExt cx="3465783" cy="294609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3AD0546-6E8E-7767-C08F-3C812A4162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76439" y="968831"/>
              <a:ext cx="1514038" cy="294609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27F4E66-EE8D-66BE-6B5D-FBA2058470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20825" y="968830"/>
              <a:ext cx="1421397" cy="294609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C9E6E61-C837-7979-71EB-6EB9E8B37B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81701" y="968827"/>
              <a:ext cx="139124" cy="294609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E810E0-410D-9AF1-1BA2-36A1363F367D}"/>
                </a:ext>
              </a:extLst>
            </p:cNvPr>
            <p:cNvSpPr txBox="1"/>
            <p:nvPr/>
          </p:nvSpPr>
          <p:spPr>
            <a:xfrm rot="16200000">
              <a:off x="6412943" y="2018304"/>
              <a:ext cx="857462" cy="363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10 mm</a:t>
              </a:r>
              <a:endParaRPr lang="de-CH" dirty="0">
                <a:solidFill>
                  <a:srgbClr val="000000"/>
                </a:solidFill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F6C1B83-6B75-CF55-3E84-6727BCEA95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84089" y="968826"/>
              <a:ext cx="139124" cy="2946092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9CB518D-1E27-B7DB-3927-1E91BC6A0D10}"/>
              </a:ext>
            </a:extLst>
          </p:cNvPr>
          <p:cNvSpPr txBox="1"/>
          <p:nvPr/>
        </p:nvSpPr>
        <p:spPr>
          <a:xfrm>
            <a:off x="4290282" y="3033882"/>
            <a:ext cx="3387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18-T split solenoid for SINQ 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(Swiss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Spalliation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Neutron Source)</a:t>
            </a:r>
          </a:p>
        </p:txBody>
      </p:sp>
    </p:spTree>
    <p:extLst>
      <p:ext uri="{BB962C8B-B14F-4D97-AF65-F5344CB8AC3E}">
        <p14:creationId xmlns:p14="http://schemas.microsoft.com/office/powerpoint/2010/main" val="9877601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9A496-3656-4F57-F7FF-A1AD02494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HTS Magnets for Quantum Material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C67EC-67C9-D057-4756-FED69F2AE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024031" cy="4644616"/>
          </a:xfrm>
        </p:spPr>
        <p:txBody>
          <a:bodyPr/>
          <a:lstStyle/>
          <a:p>
            <a:r>
              <a:rPr lang="en-US" sz="1800" dirty="0"/>
              <a:t>Equip commercial </a:t>
            </a:r>
            <a:r>
              <a:rPr lang="en-US" sz="1800" dirty="0" err="1"/>
              <a:t>AttoDry</a:t>
            </a:r>
            <a:r>
              <a:rPr lang="en-US" sz="1800" dirty="0"/>
              <a:t> systems at ZHAW and ETHZ with NI coils and cryogenic power converters.</a:t>
            </a:r>
          </a:p>
          <a:p>
            <a:r>
              <a:rPr lang="en-US" sz="1800" dirty="0"/>
              <a:t>Increase the experimental field from currently </a:t>
            </a:r>
            <a:br>
              <a:rPr lang="en-US" sz="1800" dirty="0"/>
            </a:br>
            <a:r>
              <a:rPr lang="en-US" sz="1800" dirty="0"/>
              <a:t>0.6 T to 1-3 T.</a:t>
            </a:r>
          </a:p>
          <a:p>
            <a:r>
              <a:rPr lang="en-US" sz="1800" dirty="0"/>
              <a:t>Additional interest for HTS magnets at D-PHYS: Penning-trap quantum computing and energy-saving accelerator-mass-spectroscopy at LIP.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34DA0-33EA-4E2D-BD3B-DB5E5BCFE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0052D-51C9-45A9-2351-B1CE7B264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9D1FC-0D6C-9AED-6409-BB9EC28F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38</a:t>
            </a:fld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A8C500-3C7D-8F4D-E52B-38C5F4CEC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692" y="1376774"/>
            <a:ext cx="1970982" cy="26279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E9CFBC-87FD-F3EE-BACC-944DC87F2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163" y="4052537"/>
            <a:ext cx="3599020" cy="2651379"/>
          </a:xfrm>
          <a:prstGeom prst="rect">
            <a:avLst/>
          </a:prstGeom>
        </p:spPr>
      </p:pic>
      <p:pic>
        <p:nvPicPr>
          <p:cNvPr id="13" name="Picture 1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224C8D30-DAF5-7411-F1A2-C54A2CC65A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818" y="4246059"/>
            <a:ext cx="2426283" cy="17753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6C58B6-96AE-0095-FD6E-947B8C422FE2}"/>
              </a:ext>
            </a:extLst>
          </p:cNvPr>
          <p:cNvSpPr txBox="1"/>
          <p:nvPr/>
        </p:nvSpPr>
        <p:spPr>
          <a:xfrm>
            <a:off x="3870868" y="6027485"/>
            <a:ext cx="100954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400" kern="1000" spc="30" dirty="0">
                <a:solidFill>
                  <a:srgbClr val="000000"/>
                </a:solidFill>
                <a:cs typeface="Franklin Gothic Book"/>
              </a:rPr>
              <a:t>Courtesy J</a:t>
            </a:r>
            <a:r>
              <a:rPr lang="en-CH" sz="1400" kern="1000" spc="30">
                <a:solidFill>
                  <a:srgbClr val="000000"/>
                </a:solidFill>
                <a:cs typeface="Franklin Gothic Book"/>
              </a:rPr>
              <a:t>. Huber</a:t>
            </a:r>
            <a:r>
              <a:rPr lang="en-US" sz="1400" kern="1000" spc="30" dirty="0">
                <a:solidFill>
                  <a:srgbClr val="000000"/>
                </a:solidFill>
                <a:cs typeface="Franklin Gothic Book"/>
              </a:rPr>
              <a:t>, D. Zang</a:t>
            </a:r>
            <a:endParaRPr lang="en-CH" sz="1400" kern="1000" spc="30" dirty="0">
              <a:solidFill>
                <a:srgbClr val="000000"/>
              </a:solidFill>
              <a:cs typeface="Franklin Gothic Book"/>
            </a:endParaRPr>
          </a:p>
        </p:txBody>
      </p:sp>
      <p:pic>
        <p:nvPicPr>
          <p:cNvPr id="16" name="Picture 15" descr="A machine with wires and a computer&#10;&#10;Description automatically generated">
            <a:extLst>
              <a:ext uri="{FF2B5EF4-FFF2-40B4-BE49-F238E27FC236}">
                <a16:creationId xmlns:a16="http://schemas.microsoft.com/office/drawing/2014/main" id="{666129E2-092A-B7E0-C833-06765DCE5D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18"/>
          <a:stretch/>
        </p:blipFill>
        <p:spPr>
          <a:xfrm>
            <a:off x="6282513" y="1376773"/>
            <a:ext cx="3057295" cy="26513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A39824-E560-C7EF-94DE-6474B1EB5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943" y="3668246"/>
            <a:ext cx="985492" cy="103381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E7F48D-4A3E-A414-C2D7-81128E5403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8319" y="3953630"/>
            <a:ext cx="2254873" cy="5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455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B199D3D-12EB-F8BB-2597-2F50E10AA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146584"/>
            <a:ext cx="7488454" cy="4644616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HEP success story attracts Munich startup to perform conceptual design and process development directly on the PSI campus</a:t>
            </a:r>
            <a:r>
              <a:rPr lang="en-US" sz="1600" dirty="0"/>
              <a:t>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Framework agreement, covering conceptual design, signed in June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Three project agreements signed.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Collaboration startup in </a:t>
            </a:r>
            <a:r>
              <a:rPr lang="en-US" sz="1600" dirty="0" err="1"/>
              <a:t>MagDev</a:t>
            </a:r>
            <a:r>
              <a:rPr lang="en-US" sz="1600" dirty="0"/>
              <a:t> laboratory 2024/25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400 m</a:t>
            </a:r>
            <a:r>
              <a:rPr lang="en-US" sz="1600" baseline="30000" dirty="0"/>
              <a:t>2</a:t>
            </a:r>
            <a:r>
              <a:rPr lang="en-US" sz="1600" dirty="0"/>
              <a:t> laboratory on campus 2025/26,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1100 m</a:t>
            </a:r>
            <a:r>
              <a:rPr lang="en-US" sz="1600" baseline="30000" dirty="0"/>
              <a:t>2</a:t>
            </a:r>
            <a:r>
              <a:rPr lang="en-US" sz="1600" dirty="0"/>
              <a:t> laboratory in </a:t>
            </a:r>
            <a:r>
              <a:rPr lang="en-US" sz="1600" dirty="0" err="1"/>
              <a:t>Kleindöttingen</a:t>
            </a:r>
            <a:r>
              <a:rPr lang="en-US" sz="1600" dirty="0"/>
              <a:t> 2026/27,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to date 20 Proxima employees in </a:t>
            </a:r>
            <a:r>
              <a:rPr lang="en-US" sz="1600" dirty="0" err="1"/>
              <a:t>Argovia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357F65-FD8B-6CBA-51D0-592E91519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E84F3-2080-4163-B18A-D9792ECF084C}" type="datetime1">
              <a:rPr lang="de-CH" noProof="0" smtClean="0"/>
              <a:t>12.11.25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24B112-3E5E-641B-5A94-C31C22BE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8811F-2D5E-6D9C-01D5-39C73B13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69E29D-49E6-6319-79F9-756C9C0E7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Proxima Fusion Collaboration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C8146B-4FF6-2137-ABC0-CFE5A6AFEF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612" y="273130"/>
            <a:ext cx="1314450" cy="4610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247BEA-3D59-7997-3123-29A4B9F1FD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9926" y="1872223"/>
            <a:ext cx="2352473" cy="23524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3D6E0D-1B58-A925-AD63-2FE90BB8B4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904" y="195942"/>
            <a:ext cx="1507168" cy="8295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CF1A60-BCED-AA93-0092-F917375C1AC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926" y="4432555"/>
            <a:ext cx="2352473" cy="17643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19D60C-D70B-EDD3-69D2-F465826AC5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176" y="3048460"/>
            <a:ext cx="3091354" cy="31484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3FD4152-D32E-5D04-DBA3-4BAE9D6DE0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477" y="3758509"/>
            <a:ext cx="4334928" cy="2438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791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4DB7-FA51-F461-BEFB-9B174CC29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Fast-Turnaround Stress-Management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F90AE-A5E5-F719-9C9E-BD658AD7F3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2E1C7-7B9A-0783-5E66-49DFACAD0AA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134600" y="6403975"/>
            <a:ext cx="1620837" cy="144463"/>
          </a:xfrm>
        </p:spPr>
        <p:txBody>
          <a:bodyPr/>
          <a:lstStyle/>
          <a:p>
            <a:fld id="{B96963D4-5156-42CD-86D2-F9C48C35F25C}" type="datetime1">
              <a:rPr lang="de-CH" noProof="0" smtClean="0"/>
              <a:t>12.11.25</a:t>
            </a:fld>
            <a:endParaRPr lang="en-GB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7A4900-0968-0B93-5DF5-4AA556BD2865}"/>
              </a:ext>
            </a:extLst>
          </p:cNvPr>
          <p:cNvGrpSpPr/>
          <p:nvPr/>
        </p:nvGrpSpPr>
        <p:grpSpPr>
          <a:xfrm rot="10800000" flipV="1">
            <a:off x="4441334" y="2283029"/>
            <a:ext cx="3680135" cy="3583354"/>
            <a:chOff x="743515" y="0"/>
            <a:chExt cx="4548485" cy="4360596"/>
          </a:xfrm>
        </p:grpSpPr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45021483-881E-7618-774B-FCD16CBB24C5}"/>
                </a:ext>
              </a:extLst>
            </p:cNvPr>
            <p:cNvSpPr/>
            <p:nvPr/>
          </p:nvSpPr>
          <p:spPr>
            <a:xfrm flipV="1">
              <a:off x="743515" y="7276"/>
              <a:ext cx="4548485" cy="324000"/>
            </a:xfrm>
            <a:prstGeom prst="trapezoid">
              <a:avLst>
                <a:gd name="adj" fmla="val 52586"/>
              </a:avLst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9" name="TextBox 31">
              <a:extLst>
                <a:ext uri="{FF2B5EF4-FFF2-40B4-BE49-F238E27FC236}">
                  <a16:creationId xmlns:a16="http://schemas.microsoft.com/office/drawing/2014/main" id="{9B941263-03B9-D4A8-8F30-04C4FA0FD80F}"/>
                </a:ext>
              </a:extLst>
            </p:cNvPr>
            <p:cNvSpPr txBox="1"/>
            <p:nvPr/>
          </p:nvSpPr>
          <p:spPr>
            <a:xfrm rot="10800000" flipV="1">
              <a:off x="1253751" y="0"/>
              <a:ext cx="3780078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Materials</a:t>
              </a:r>
              <a:r>
                <a:rPr lang="en-US" sz="110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and Composite Samples (not powered)</a:t>
              </a:r>
              <a:endParaRPr lang="en-CH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31C534B3-7292-E7AF-23E9-FA12B6603322}"/>
                </a:ext>
              </a:extLst>
            </p:cNvPr>
            <p:cNvSpPr/>
            <p:nvPr/>
          </p:nvSpPr>
          <p:spPr>
            <a:xfrm flipV="1">
              <a:off x="957655" y="389245"/>
              <a:ext cx="4143549" cy="396001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FED86A96-8AFE-3502-29CC-55DB73D48927}"/>
                </a:ext>
              </a:extLst>
            </p:cNvPr>
            <p:cNvSpPr txBox="1"/>
            <p:nvPr/>
          </p:nvSpPr>
          <p:spPr>
            <a:xfrm rot="10800000" flipV="1">
              <a:off x="1444107" y="417881"/>
              <a:ext cx="3458225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Powered Samples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and Mechanical Models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rapezoid 11">
              <a:extLst>
                <a:ext uri="{FF2B5EF4-FFF2-40B4-BE49-F238E27FC236}">
                  <a16:creationId xmlns:a16="http://schemas.microsoft.com/office/drawing/2014/main" id="{C4BD655B-9D44-F90D-A4EB-87E569291FD6}"/>
                </a:ext>
              </a:extLst>
            </p:cNvPr>
            <p:cNvSpPr/>
            <p:nvPr/>
          </p:nvSpPr>
          <p:spPr>
            <a:xfrm flipV="1">
              <a:off x="1199722" y="836616"/>
              <a:ext cx="3660283" cy="539999"/>
            </a:xfrm>
            <a:prstGeom prst="trapezoid">
              <a:avLst>
                <a:gd name="adj" fmla="val 52586"/>
              </a:avLst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7251AEE-B176-22EF-F3EA-15884DC7C80A}"/>
                </a:ext>
              </a:extLst>
            </p:cNvPr>
            <p:cNvSpPr/>
            <p:nvPr/>
          </p:nvSpPr>
          <p:spPr>
            <a:xfrm rot="10800000" flipV="1">
              <a:off x="1991100" y="937140"/>
              <a:ext cx="1946964" cy="55307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Sub-scale Magnets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(5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rapezoid 13">
              <a:extLst>
                <a:ext uri="{FF2B5EF4-FFF2-40B4-BE49-F238E27FC236}">
                  <a16:creationId xmlns:a16="http://schemas.microsoft.com/office/drawing/2014/main" id="{C0C4FDBB-C84A-311B-1FD2-DA7DACB30D54}"/>
                </a:ext>
              </a:extLst>
            </p:cNvPr>
            <p:cNvSpPr/>
            <p:nvPr/>
          </p:nvSpPr>
          <p:spPr>
            <a:xfrm flipV="1">
              <a:off x="1516273" y="1437245"/>
              <a:ext cx="3034136" cy="834186"/>
            </a:xfrm>
            <a:prstGeom prst="trapezoid">
              <a:avLst>
                <a:gd name="adj" fmla="val 52586"/>
              </a:avLst>
            </a:prstGeom>
            <a:solidFill>
              <a:srgbClr val="4F9AE0">
                <a:alpha val="85098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2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0FFE709-16DB-9CA6-26A6-CFDAC99DA938}"/>
                </a:ext>
              </a:extLst>
            </p:cNvPr>
            <p:cNvSpPr/>
            <p:nvPr/>
          </p:nvSpPr>
          <p:spPr>
            <a:xfrm rot="10800000" flipV="1">
              <a:off x="1762519" y="1533309"/>
              <a:ext cx="2446082" cy="81479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Ultimate Field 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0358FBBF-387E-DA95-3CDD-339F0D6A66D7}"/>
                </a:ext>
              </a:extLst>
            </p:cNvPr>
            <p:cNvSpPr/>
            <p:nvPr/>
          </p:nvSpPr>
          <p:spPr>
            <a:xfrm flipV="1">
              <a:off x="1991100" y="2339030"/>
              <a:ext cx="2094843" cy="2021566"/>
            </a:xfrm>
            <a:prstGeom prst="trapezoid">
              <a:avLst>
                <a:gd name="adj" fmla="val 52582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sz="28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116DEA8-D201-F68D-705B-46EC85E97248}"/>
                </a:ext>
              </a:extLst>
            </p:cNvPr>
            <p:cNvSpPr/>
            <p:nvPr/>
          </p:nvSpPr>
          <p:spPr>
            <a:xfrm rot="10800000" flipV="1">
              <a:off x="2225476" y="2510818"/>
              <a:ext cx="1585549" cy="12899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Long Magnets Ultimate Field Magnets</a:t>
              </a: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100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(14…16 T)</a:t>
              </a:r>
              <a:endParaRPr lang="en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29DDFE-A3D6-AF3A-6A38-0D64E2E27A1C}"/>
              </a:ext>
            </a:extLst>
          </p:cNvPr>
          <p:cNvSpPr txBox="1"/>
          <p:nvPr/>
        </p:nvSpPr>
        <p:spPr>
          <a:xfrm>
            <a:off x="3225177" y="23247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2019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0DE54C-777F-D50A-3485-3F9A1EDA3FD5}"/>
              </a:ext>
            </a:extLst>
          </p:cNvPr>
          <p:cNvSpPr txBox="1"/>
          <p:nvPr/>
        </p:nvSpPr>
        <p:spPr>
          <a:xfrm>
            <a:off x="3218013" y="26402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D9901D-A959-928F-0A53-FB07A2650DE8}"/>
              </a:ext>
            </a:extLst>
          </p:cNvPr>
          <p:cNvSpPr txBox="1"/>
          <p:nvPr/>
        </p:nvSpPr>
        <p:spPr>
          <a:xfrm>
            <a:off x="3215154" y="30302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>
                <a:solidFill>
                  <a:srgbClr val="0070C0"/>
                </a:solidFill>
                <a:cs typeface="Franklin Gothic Book"/>
              </a:rPr>
              <a:t>202</a:t>
            </a:r>
            <a:r>
              <a:rPr lang="en-US" kern="1000" spc="30" dirty="0">
                <a:solidFill>
                  <a:srgbClr val="0070C0"/>
                </a:solidFill>
                <a:cs typeface="Franklin Gothic Book"/>
              </a:rPr>
              <a:t>4</a:t>
            </a:r>
            <a:endParaRPr lang="en-CH" kern="1000" spc="30" dirty="0">
              <a:solidFill>
                <a:srgbClr val="0070C0"/>
              </a:solidFill>
              <a:cs typeface="Franklin Gothic Book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332FB5-CC62-BFEF-180B-2C1EA8E9D4ED}"/>
              </a:ext>
            </a:extLst>
          </p:cNvPr>
          <p:cNvSpPr txBox="1"/>
          <p:nvPr/>
        </p:nvSpPr>
        <p:spPr>
          <a:xfrm>
            <a:off x="3217381" y="213047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First deliverable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B3EA5B-4EC3-1616-5BEA-F24E02D47B3B}"/>
              </a:ext>
            </a:extLst>
          </p:cNvPr>
          <p:cNvSpPr txBox="1"/>
          <p:nvPr/>
        </p:nvSpPr>
        <p:spPr>
          <a:xfrm>
            <a:off x="8201084" y="234650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100s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214305-3FE7-A9A2-68EB-266435AD83C9}"/>
              </a:ext>
            </a:extLst>
          </p:cNvPr>
          <p:cNvSpPr txBox="1"/>
          <p:nvPr/>
        </p:nvSpPr>
        <p:spPr>
          <a:xfrm>
            <a:off x="8205101" y="26791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FD4C6F-F065-F6F4-8B24-CF9E8778E2D4}"/>
              </a:ext>
            </a:extLst>
          </p:cNvPr>
          <p:cNvSpPr txBox="1"/>
          <p:nvPr/>
        </p:nvSpPr>
        <p:spPr>
          <a:xfrm>
            <a:off x="8213409" y="313859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2-3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EBB4F4-0E84-155A-946E-315A58FDD3E5}"/>
              </a:ext>
            </a:extLst>
          </p:cNvPr>
          <p:cNvSpPr txBox="1"/>
          <p:nvPr/>
        </p:nvSpPr>
        <p:spPr>
          <a:xfrm>
            <a:off x="8213409" y="37146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0.5-1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849C2E-712A-FADA-A253-7A6496D4C9E2}"/>
              </a:ext>
            </a:extLst>
          </p:cNvPr>
          <p:cNvSpPr txBox="1"/>
          <p:nvPr/>
        </p:nvSpPr>
        <p:spPr>
          <a:xfrm>
            <a:off x="8217865" y="2140308"/>
            <a:ext cx="1610235" cy="2650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i="1" kern="1000" spc="30" dirty="0">
                <a:solidFill>
                  <a:srgbClr val="0070C0"/>
                </a:solidFill>
                <a:cs typeface="Franklin Gothic Book"/>
              </a:rPr>
              <a:t>#Deliverables / year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E099B0-DB7F-59AB-55A2-28E5125731F4}"/>
              </a:ext>
            </a:extLst>
          </p:cNvPr>
          <p:cNvSpPr txBox="1"/>
          <p:nvPr/>
        </p:nvSpPr>
        <p:spPr>
          <a:xfrm>
            <a:off x="6458354" y="57621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  <a:t>Long-magnet infrastructure </a:t>
            </a:r>
            <a:b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</a:br>
            <a:r>
              <a:rPr lang="en-CH" sz="1200" kern="1000" spc="3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  <a:t>available only at CERN.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76060FC-9371-593A-2D3E-6A761D9C2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17857" y="2026227"/>
            <a:ext cx="887437" cy="950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AACD835-6FC3-F60D-BA46-F869BE7DF1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7800" y="2999330"/>
            <a:ext cx="1030039" cy="23204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6B67E9A-0E2B-8F21-D8F8-7ADB5FEFD274}"/>
              </a:ext>
            </a:extLst>
          </p:cNvPr>
          <p:cNvSpPr txBox="1"/>
          <p:nvPr/>
        </p:nvSpPr>
        <p:spPr>
          <a:xfrm>
            <a:off x="3747648" y="37146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kern="1000" spc="30" dirty="0">
                <a:solidFill>
                  <a:srgbClr val="0070C0"/>
                </a:solidFill>
                <a:cs typeface="Franklin Gothic Book"/>
              </a:rPr>
              <a:t>2025/26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1CEB03-09BA-0D8F-4D81-602C3620F510}"/>
              </a:ext>
            </a:extLst>
          </p:cNvPr>
          <p:cNvSpPr txBox="1"/>
          <p:nvPr/>
        </p:nvSpPr>
        <p:spPr>
          <a:xfrm>
            <a:off x="3415201" y="24054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pic>
        <p:nvPicPr>
          <p:cNvPr id="35" name="Picture 34" descr="A picture containing indoor&#10;&#10;Description automatically generated">
            <a:extLst>
              <a:ext uri="{FF2B5EF4-FFF2-40B4-BE49-F238E27FC236}">
                <a16:creationId xmlns:a16="http://schemas.microsoft.com/office/drawing/2014/main" id="{3F55A7C7-79CC-4982-A579-ACF904C730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9492" y="3928426"/>
            <a:ext cx="1204708" cy="768462"/>
          </a:xfrm>
          <a:prstGeom prst="rect">
            <a:avLst/>
          </a:prstGeom>
        </p:spPr>
      </p:pic>
      <p:pic>
        <p:nvPicPr>
          <p:cNvPr id="36" name="Picture 3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8BDAFE4E-25DB-2807-C407-37B306DDFA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0">
            <a:off x="8989114" y="2089972"/>
            <a:ext cx="2283029" cy="47123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9C6BFD5-7A5F-995A-75B4-AE42C67595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2788" y="4724400"/>
            <a:ext cx="1025212" cy="25630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D7E5503-FB3E-345E-287D-9A33CD3C6B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5344" y="2881866"/>
            <a:ext cx="877456" cy="438728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B8F8B9B-E787-C380-E0CD-FDE7384539A5}"/>
              </a:ext>
            </a:extLst>
          </p:cNvPr>
          <p:cNvCxnSpPr>
            <a:cxnSpLocks/>
          </p:cNvCxnSpPr>
          <p:nvPr/>
        </p:nvCxnSpPr>
        <p:spPr bwMode="auto">
          <a:xfrm flipV="1">
            <a:off x="3157699" y="3319802"/>
            <a:ext cx="1575270" cy="6489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68052A6-95B0-54A9-25CD-2EB1D9778DB7}"/>
              </a:ext>
            </a:extLst>
          </p:cNvPr>
          <p:cNvCxnSpPr>
            <a:cxnSpLocks/>
          </p:cNvCxnSpPr>
          <p:nvPr/>
        </p:nvCxnSpPr>
        <p:spPr bwMode="auto">
          <a:xfrm flipH="1">
            <a:off x="8077200" y="2590800"/>
            <a:ext cx="1186807" cy="772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5B17D6F-1D94-395A-E2DC-5E6947DA236B}"/>
              </a:ext>
            </a:extLst>
          </p:cNvPr>
          <p:cNvCxnSpPr>
            <a:cxnSpLocks/>
          </p:cNvCxnSpPr>
          <p:nvPr/>
        </p:nvCxnSpPr>
        <p:spPr bwMode="auto">
          <a:xfrm>
            <a:off x="2517027" y="2311913"/>
            <a:ext cx="1866419" cy="502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FF3F788-5A5B-0DC6-68E1-AD190A886BB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949714" y="2900483"/>
            <a:ext cx="1520857" cy="11228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2" name="Content Placeholder 6">
                <a:extLst>
                  <a:ext uri="{FF2B5EF4-FFF2-40B4-BE49-F238E27FC236}">
                    <a16:creationId xmlns:a16="http://schemas.microsoft.com/office/drawing/2014/main" id="{C9C71236-61B6-B594-1DCC-788CD84D4DB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224523" y="3427983"/>
              <a:ext cx="1331610" cy="2244716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1331610" cy="2244716"/>
                    </a:xfrm>
                    <a:prstGeom prst="rect">
                      <a:avLst/>
                    </a:prstGeom>
                  </am3d:spPr>
                  <am3d:camera>
                    <am3d:pos x="0" y="0" z="511882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" d="1000000"/>
                    <am3d:preTrans dx="972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6655342" ay="-819303" az="-10576750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285345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2" name="Content Placeholder 6">
                <a:extLst>
                  <a:ext uri="{FF2B5EF4-FFF2-40B4-BE49-F238E27FC236}">
                    <a16:creationId xmlns:a16="http://schemas.microsoft.com/office/drawing/2014/main" id="{C9C71236-61B6-B594-1DCC-788CD84D4DB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24523" y="3427983"/>
                <a:ext cx="1331610" cy="2244716"/>
              </a:xfrm>
              <a:prstGeom prst="rect">
                <a:avLst/>
              </a:prstGeom>
            </p:spPr>
          </p:pic>
        </mc:Fallback>
      </mc:AlternateContent>
      <p:pic>
        <p:nvPicPr>
          <p:cNvPr id="53" name="Picture 52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604217AC-2F4E-1942-969D-C7F15A8CD42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17724" y="3505200"/>
            <a:ext cx="2362973" cy="1272017"/>
          </a:xfrm>
          <a:prstGeom prst="rect">
            <a:avLst/>
          </a:prstGeom>
        </p:spPr>
      </p:pic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1665F315-25E8-D670-1794-17E54F19A16C}"/>
              </a:ext>
            </a:extLst>
          </p:cNvPr>
          <p:cNvSpPr txBox="1">
            <a:spLocks/>
          </p:cNvSpPr>
          <p:nvPr/>
        </p:nvSpPr>
        <p:spPr>
          <a:xfrm>
            <a:off x="695325" y="1295400"/>
            <a:ext cx="11877675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Goal: Build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industrializable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Nb</a:t>
            </a:r>
            <a:r>
              <a:rPr lang="en-US" b="1" baseline="-25000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Sn high-field magnets that “just work”.</a:t>
            </a:r>
          </a:p>
          <a:p>
            <a:endParaRPr lang="en-US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34E7769-7026-F2C3-CA20-6BF30105EC8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69933" y="3853066"/>
            <a:ext cx="351112" cy="4893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8744928F-B0E6-DC8B-458A-DF73833B977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211" y="6108139"/>
            <a:ext cx="591672" cy="591672"/>
          </a:xfrm>
          <a:prstGeom prst="rect">
            <a:avLst/>
          </a:prstGeom>
        </p:spPr>
      </p:pic>
      <p:pic>
        <p:nvPicPr>
          <p:cNvPr id="66" name="Picture 65" descr="A blue circle with red squares&#10;&#10;AI-generated content may be incorrect.">
            <a:extLst>
              <a:ext uri="{FF2B5EF4-FFF2-40B4-BE49-F238E27FC236}">
                <a16:creationId xmlns:a16="http://schemas.microsoft.com/office/drawing/2014/main" id="{59939C57-D0F6-1679-754A-28E654537ED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1" t="4762" r="34380" b="3448"/>
          <a:stretch/>
        </p:blipFill>
        <p:spPr bwMode="auto">
          <a:xfrm>
            <a:off x="3240693" y="4382744"/>
            <a:ext cx="2083510" cy="2094256"/>
          </a:xfrm>
          <a:prstGeom prst="ellipse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 descr="A machine with a device on it&#10;&#10;AI-generated content may be incorrect.">
            <a:extLst>
              <a:ext uri="{FF2B5EF4-FFF2-40B4-BE49-F238E27FC236}">
                <a16:creationId xmlns:a16="http://schemas.microsoft.com/office/drawing/2014/main" id="{7B90B32C-EEB0-A801-03C6-7D9F9C0A614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0" b="17727"/>
          <a:stretch>
            <a:fillRect/>
          </a:stretch>
        </p:blipFill>
        <p:spPr>
          <a:xfrm>
            <a:off x="697502" y="4966173"/>
            <a:ext cx="2383196" cy="138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9508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D07C76-312B-4B18-B41D-9F59FAC6E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accent1"/>
                </a:solidFill>
              </a:rPr>
              <a:t>Demonstrate 14 T LTS magnets with an emphasis on cost and manufacturability.</a:t>
            </a:r>
            <a:br>
              <a:rPr lang="en-US" sz="3600" b="1" dirty="0">
                <a:solidFill>
                  <a:schemeClr val="accent1"/>
                </a:solidFill>
              </a:rPr>
            </a:br>
            <a:endParaRPr lang="en-US" sz="18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accent3"/>
                </a:solidFill>
              </a:rPr>
              <a:t>Develop technology towards accelerator-quality REBCO magnets.</a:t>
            </a:r>
            <a:br>
              <a:rPr lang="en-US" sz="3600" b="1" dirty="0">
                <a:solidFill>
                  <a:schemeClr val="accent3"/>
                </a:solidFill>
              </a:rPr>
            </a:br>
            <a:endParaRPr lang="en-US" sz="18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Realize the important synergies with PSI and Swiss academia.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5C62F5-31BB-975F-D0C6-70909375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summary, we need 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AA23C-5608-2A85-1EDB-B5E4EA8C9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94698-8ECA-9B37-E88A-BC45BA3B18D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GB"/>
              <a:t>Physics Preparatory Group - Accelerator Science and Technology WG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927F9-F2B7-7B35-2540-2529C4BF6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4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50D338-222C-6746-B4EE-8A0534441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BOX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0673E-7B8A-AB46-BDB0-D988A685BB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644CC8F-8FD4-C444-8CEC-B4FC07447C29}"/>
              </a:ext>
            </a:extLst>
          </p:cNvPr>
          <p:cNvSpPr txBox="1">
            <a:spLocks/>
          </p:cNvSpPr>
          <p:nvPr/>
        </p:nvSpPr>
        <p:spPr>
          <a:xfrm>
            <a:off x="6715143" y="4443899"/>
            <a:ext cx="5095857" cy="1042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b="1" i="1" dirty="0">
                <a:solidFill>
                  <a:srgbClr val="0070C0"/>
                </a:solidFill>
              </a:rPr>
              <a:t>BOX</a:t>
            </a:r>
            <a:r>
              <a:rPr lang="en-US" sz="1600" dirty="0"/>
              <a:t> (</a:t>
            </a:r>
            <a:r>
              <a:rPr lang="en-US" sz="1600" dirty="0" err="1"/>
              <a:t>BOnding</a:t>
            </a:r>
            <a:r>
              <a:rPr lang="en-US" sz="1600" dirty="0"/>
              <a:t> </a:t>
            </a:r>
            <a:r>
              <a:rPr lang="en-US" sz="1600" dirty="0" err="1"/>
              <a:t>eXperiment</a:t>
            </a:r>
            <a:r>
              <a:rPr lang="en-US" sz="1600" dirty="0"/>
              <a:t>) program with </a:t>
            </a:r>
            <a:r>
              <a:rPr lang="en-US" sz="1600" dirty="0" err="1"/>
              <a:t>uTwente</a:t>
            </a:r>
            <a:r>
              <a:rPr lang="en-US" sz="1600" dirty="0"/>
              <a:t> has shown a wide variety of results, from complete conductor </a:t>
            </a:r>
            <a:r>
              <a:rPr lang="en-US" sz="1600" b="1" i="1" dirty="0">
                <a:solidFill>
                  <a:srgbClr val="0070C0"/>
                </a:solidFill>
              </a:rPr>
              <a:t>degradation (no impregnation) </a:t>
            </a:r>
            <a:r>
              <a:rPr lang="en-US" sz="1600" dirty="0"/>
              <a:t>to substantial </a:t>
            </a:r>
            <a:r>
              <a:rPr lang="en-US" sz="1600" b="1" i="1" dirty="0">
                <a:solidFill>
                  <a:srgbClr val="0070C0"/>
                </a:solidFill>
              </a:rPr>
              <a:t>training (epoxy)</a:t>
            </a:r>
            <a:r>
              <a:rPr lang="en-US" sz="1600" dirty="0"/>
              <a:t> to </a:t>
            </a:r>
            <a:r>
              <a:rPr lang="en-US" sz="1600" b="1" i="1" dirty="0">
                <a:solidFill>
                  <a:srgbClr val="00B050"/>
                </a:solidFill>
              </a:rPr>
              <a:t>no-training (wax, </a:t>
            </a:r>
            <a:r>
              <a:rPr lang="en-US" sz="1600" b="1" i="1" dirty="0" err="1">
                <a:solidFill>
                  <a:srgbClr val="00B050"/>
                </a:solidFill>
              </a:rPr>
              <a:t>Stycast</a:t>
            </a:r>
            <a:r>
              <a:rPr lang="en-US" sz="1600" b="1" i="1" dirty="0">
                <a:solidFill>
                  <a:srgbClr val="00B050"/>
                </a:solidFill>
              </a:rPr>
              <a:t>, filled wax), </a:t>
            </a:r>
            <a:r>
              <a:rPr lang="en-US" sz="1600" dirty="0"/>
              <a:t>with </a:t>
            </a:r>
            <a:r>
              <a:rPr lang="en-US" sz="1600" b="1" i="1" dirty="0">
                <a:solidFill>
                  <a:srgbClr val="0070C0"/>
                </a:solidFill>
              </a:rPr>
              <a:t>20 BOX samples </a:t>
            </a:r>
            <a:r>
              <a:rPr lang="en-US" sz="1600" dirty="0"/>
              <a:t>successfully</a:t>
            </a:r>
            <a:r>
              <a:rPr lang="en-US" sz="1600" b="1" i="1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and tested to date.</a:t>
            </a:r>
          </a:p>
          <a:p>
            <a:pPr marL="0" indent="0" algn="just">
              <a:buNone/>
            </a:pPr>
            <a:endParaRPr lang="en-US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A5886F-F4C0-B24C-B7A7-74CD3985FE22}"/>
              </a:ext>
            </a:extLst>
          </p:cNvPr>
          <p:cNvSpPr txBox="1"/>
          <p:nvPr/>
        </p:nvSpPr>
        <p:spPr>
          <a:xfrm>
            <a:off x="1023007" y="60913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</a:t>
            </a:r>
            <a:r>
              <a:rPr lang="en-CH" sz="1200" kern="1000" spc="30">
                <a:cs typeface="Franklin Gothic Book"/>
              </a:rPr>
              <a:t>, </a:t>
            </a:r>
            <a:r>
              <a:rPr lang="en-US" sz="1200" kern="1000" spc="30" dirty="0">
                <a:cs typeface="Franklin Gothic Book"/>
              </a:rPr>
              <a:t>A. Brem, </a:t>
            </a:r>
            <a:r>
              <a:rPr lang="en-CH" sz="1200" kern="1000" spc="30">
                <a:cs typeface="Franklin Gothic Book"/>
              </a:rPr>
              <a:t>S. Otten</a:t>
            </a:r>
            <a:endParaRPr lang="en-CH" sz="1200" kern="1000" spc="30" dirty="0">
              <a:cs typeface="Franklin Gothic Book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B0DA33-D6CB-9241-95D8-C919F3DA1E70}"/>
              </a:ext>
            </a:extLst>
          </p:cNvPr>
          <p:cNvSpPr txBox="1"/>
          <p:nvPr/>
        </p:nvSpPr>
        <p:spPr>
          <a:xfrm>
            <a:off x="4179277" y="801858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endParaRPr lang="en-CH" kern="1000" spc="30" dirty="0" err="1">
              <a:cs typeface="Franklin Gothic Book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391851-B8FC-62D9-9F70-E2064A682B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83956"/>
            <a:ext cx="1614485" cy="80724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87C1480-1729-11B2-EE58-95634267B724}"/>
              </a:ext>
            </a:extLst>
          </p:cNvPr>
          <p:cNvGrpSpPr/>
          <p:nvPr/>
        </p:nvGrpSpPr>
        <p:grpSpPr>
          <a:xfrm>
            <a:off x="6788471" y="1351275"/>
            <a:ext cx="4378306" cy="2611125"/>
            <a:chOff x="1049950" y="1015109"/>
            <a:chExt cx="9251233" cy="551723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C11FAD-37E4-CEC5-604B-A51D44655C90}"/>
                </a:ext>
              </a:extLst>
            </p:cNvPr>
            <p:cNvGrpSpPr/>
            <p:nvPr/>
          </p:nvGrpSpPr>
          <p:grpSpPr>
            <a:xfrm>
              <a:off x="1049950" y="1582229"/>
              <a:ext cx="6640122" cy="3441235"/>
              <a:chOff x="-1002879" y="2348880"/>
              <a:chExt cx="7040601" cy="364878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5441CFC-656D-61AA-3A64-6F1C58B3C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002879" y="2348880"/>
                <a:ext cx="7040601" cy="3648782"/>
              </a:xfrm>
              <a:prstGeom prst="rect">
                <a:avLst/>
              </a:prstGeom>
            </p:spPr>
          </p:pic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836D3917-868F-C8B5-916E-78B90C8B7504}"/>
                  </a:ext>
                </a:extLst>
              </p:cNvPr>
              <p:cNvCxnSpPr/>
              <p:nvPr/>
            </p:nvCxnSpPr>
            <p:spPr bwMode="auto">
              <a:xfrm flipH="1">
                <a:off x="2876209" y="3077344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928660A-50D9-4D76-99E0-5E045B39BC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996208" y="3149352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AD51B5C-C21D-BC97-5AF4-A6D7F4D512FF}"/>
                  </a:ext>
                </a:extLst>
              </p:cNvPr>
              <p:cNvCxnSpPr/>
              <p:nvPr/>
            </p:nvCxnSpPr>
            <p:spPr bwMode="auto">
              <a:xfrm flipH="1">
                <a:off x="3131840" y="3265678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4288A07-2E68-B3B0-94C3-67775C60513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280294" y="3337686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A2DDED-2443-D746-45A2-9A9124620161}"/>
                  </a:ext>
                </a:extLst>
              </p:cNvPr>
              <p:cNvCxnSpPr/>
              <p:nvPr/>
            </p:nvCxnSpPr>
            <p:spPr bwMode="auto">
              <a:xfrm flipH="1">
                <a:off x="3419872" y="3445698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C6239EF3-767A-A80E-6EC4-198832B991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563888" y="3528203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A545794-F9A6-1BDE-9FBB-B08F5F7BB5C5}"/>
                  </a:ext>
                </a:extLst>
              </p:cNvPr>
              <p:cNvCxnSpPr/>
              <p:nvPr/>
            </p:nvCxnSpPr>
            <p:spPr bwMode="auto">
              <a:xfrm flipH="1">
                <a:off x="3707904" y="3622613"/>
                <a:ext cx="216024" cy="7200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D8817C-112E-DECD-E44E-632C43B41756}"/>
                </a:ext>
              </a:extLst>
            </p:cNvPr>
            <p:cNvSpPr txBox="1"/>
            <p:nvPr/>
          </p:nvSpPr>
          <p:spPr>
            <a:xfrm>
              <a:off x="1126482" y="5083265"/>
              <a:ext cx="914401" cy="914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CH" sz="1200" kern="1000" spc="30" dirty="0">
                  <a:cs typeface="Franklin Gothic Book"/>
                </a:rPr>
                <a:t>Pictures by M. Daly, S. Sidorov, S. Otten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FE57A03-28D8-6571-9F44-46D41263A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12224" y="1015109"/>
              <a:ext cx="1130580" cy="55172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0D32160-FCC5-1863-C3DE-7680AE17B92C}"/>
                </a:ext>
              </a:extLst>
            </p:cNvPr>
            <p:cNvSpPr txBox="1"/>
            <p:nvPr/>
          </p:nvSpPr>
          <p:spPr>
            <a:xfrm>
              <a:off x="9348993" y="4880267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CH" sz="1400" kern="1000" spc="30" dirty="0">
                  <a:cs typeface="Franklin Gothic Book"/>
                </a:rPr>
                <a:t>11-T solenoid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551B1A-691E-259B-CAB8-4CB225EDE3F9}"/>
                </a:ext>
              </a:extLst>
            </p:cNvPr>
            <p:cNvSpPr txBox="1"/>
            <p:nvPr/>
          </p:nvSpPr>
          <p:spPr>
            <a:xfrm>
              <a:off x="9386783" y="1789878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CH" sz="1400" kern="1000" spc="30" dirty="0">
                  <a:cs typeface="Franklin Gothic Book"/>
                </a:rPr>
                <a:t>SC Transformer</a:t>
              </a:r>
            </a:p>
          </p:txBody>
        </p:sp>
      </p:grpSp>
      <p:pic>
        <p:nvPicPr>
          <p:cNvPr id="30" name="Picture 2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94A2607-B3F7-1DEF-742E-7DBD6BB9B6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71" y="843780"/>
            <a:ext cx="6051979" cy="516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0992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36547-C3AD-2822-675C-71D5533791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DD0D94-F6A5-2B1F-8905-7F53CF25E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054" y="533400"/>
            <a:ext cx="2943503" cy="20037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70B97F-D7F7-DF90-7849-0C67F16233DE}"/>
              </a:ext>
            </a:extLst>
          </p:cNvPr>
          <p:cNvSpPr txBox="1"/>
          <p:nvPr/>
        </p:nvSpPr>
        <p:spPr>
          <a:xfrm>
            <a:off x="6456040" y="6566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S. Ott et al.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F4FB5-AA34-E7F2-41F9-035A80D67F34}"/>
              </a:ext>
            </a:extLst>
          </p:cNvPr>
          <p:cNvSpPr txBox="1"/>
          <p:nvPr/>
        </p:nvSpPr>
        <p:spPr>
          <a:xfrm>
            <a:off x="7865485" y="17808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 M. Daly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482CA7-E60E-539F-079D-521396E6D04D}"/>
              </a:ext>
            </a:extLst>
          </p:cNvPr>
          <p:cNvSpPr txBox="1"/>
          <p:nvPr/>
        </p:nvSpPr>
        <p:spPr>
          <a:xfrm>
            <a:off x="695325" y="1089334"/>
            <a:ext cx="6048747" cy="26997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600" kern="1000" spc="30" dirty="0">
                <a:cs typeface="Franklin Gothic Book"/>
              </a:rPr>
              <a:t>Four tests with filled wax and three </a:t>
            </a:r>
            <a:br>
              <a:rPr lang="en-US" sz="1600" kern="1000" spc="30" dirty="0">
                <a:cs typeface="Franklin Gothic Book"/>
              </a:rPr>
            </a:br>
            <a:r>
              <a:rPr lang="en-US" sz="1600" kern="1000" spc="30" dirty="0">
                <a:cs typeface="Franklin Gothic Book"/>
              </a:rPr>
              <a:t>different cables. </a:t>
            </a:r>
          </a:p>
          <a:p>
            <a:pPr>
              <a:lnSpc>
                <a:spcPct val="110000"/>
              </a:lnSpc>
            </a:pPr>
            <a:r>
              <a:rPr lang="en-US" sz="1600" kern="1000" spc="30" dirty="0">
                <a:cs typeface="Franklin Gothic Book"/>
              </a:rPr>
              <a:t>cBOX6 performance equivalent to epoxy.</a:t>
            </a:r>
          </a:p>
          <a:p>
            <a:pPr>
              <a:lnSpc>
                <a:spcPct val="110000"/>
              </a:lnSpc>
            </a:pPr>
            <a:r>
              <a:rPr lang="en-US" sz="1600" kern="1000" spc="30" dirty="0">
                <a:cs typeface="Franklin Gothic Book"/>
              </a:rPr>
              <a:t>High-field cable of PSI high-field magnet</a:t>
            </a:r>
            <a:br>
              <a:rPr lang="en-US" sz="1600" kern="1000" spc="30" dirty="0">
                <a:cs typeface="Franklin Gothic Book"/>
              </a:rPr>
            </a:br>
            <a:r>
              <a:rPr lang="en-US" sz="1600" kern="1000" spc="30" dirty="0">
                <a:cs typeface="Franklin Gothic Book"/>
              </a:rPr>
              <a:t>demonstrator performs very well!</a:t>
            </a:r>
          </a:p>
          <a:p>
            <a:pPr>
              <a:lnSpc>
                <a:spcPct val="110000"/>
              </a:lnSpc>
            </a:pPr>
            <a:endParaRPr lang="en-CH" sz="1600" kern="1000" spc="30" dirty="0">
              <a:cs typeface="Franklin Gothic Book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C38E42-F13A-4E95-7323-30EDB469C934}"/>
              </a:ext>
            </a:extLst>
          </p:cNvPr>
          <p:cNvGrpSpPr/>
          <p:nvPr/>
        </p:nvGrpSpPr>
        <p:grpSpPr>
          <a:xfrm>
            <a:off x="9720652" y="1279163"/>
            <a:ext cx="2062932" cy="3212976"/>
            <a:chOff x="3718876" y="216024"/>
            <a:chExt cx="2062932" cy="3212976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E6FEC5DB-8AF5-1FB5-C4BE-13AD772CD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1856" y="216024"/>
              <a:ext cx="1979952" cy="321297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394C798-CB07-94E8-E7DC-0D9BB9DD0E71}"/>
                </a:ext>
              </a:extLst>
            </p:cNvPr>
            <p:cNvSpPr/>
            <p:nvPr/>
          </p:nvSpPr>
          <p:spPr bwMode="auto">
            <a:xfrm>
              <a:off x="3718876" y="500080"/>
              <a:ext cx="725138" cy="49563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H" sz="2400">
                <a:latin typeface="Times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C7B729E-F0C7-939C-436B-D16C51F6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BOX</a:t>
            </a:r>
            <a:endParaRPr lang="en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9CC2DA-473A-92FC-DC37-BFE5CE4E0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109" y="2667000"/>
            <a:ext cx="4206240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EA54CD-63AD-16F1-FC66-DF488EB5B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2743200"/>
            <a:ext cx="4132580" cy="3657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EB4381-4722-7B59-1F89-8310DD792B25}"/>
              </a:ext>
            </a:extLst>
          </p:cNvPr>
          <p:cNvSpPr txBox="1"/>
          <p:nvPr/>
        </p:nvSpPr>
        <p:spPr>
          <a:xfrm>
            <a:off x="4556149" y="618871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CH" sz="1200" kern="1000" spc="30" dirty="0">
                <a:cs typeface="Franklin Gothic Book"/>
              </a:rPr>
              <a:t>Courtesy</a:t>
            </a:r>
            <a:r>
              <a:rPr lang="en-CH" sz="1200" kern="1000" spc="30">
                <a:cs typeface="Franklin Gothic Book"/>
              </a:rPr>
              <a:t>, </a:t>
            </a:r>
            <a:r>
              <a:rPr lang="en-US" sz="1200" kern="1000" spc="30" dirty="0">
                <a:cs typeface="Franklin Gothic Book"/>
              </a:rPr>
              <a:t>A. Brem, </a:t>
            </a:r>
            <a:r>
              <a:rPr lang="en-CH" sz="1200" kern="1000" spc="30">
                <a:cs typeface="Franklin Gothic Book"/>
              </a:rPr>
              <a:t>S. Otten</a:t>
            </a:r>
            <a:endParaRPr lang="en-CH" sz="1200" kern="1000" spc="30" dirty="0">
              <a:cs typeface="Franklin Gothic Book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916696C-5CDE-EE4F-6D68-3730DB76D6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0" y="83956"/>
            <a:ext cx="1614485" cy="80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550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B30F88-A231-A555-3E9F-87AE67FF9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 Using Filled-Wax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AB540-3D8E-89EB-3A0A-DEA5F5315D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4627ED-83B5-C4B5-14D3-2DDC57897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0184" y="2934835"/>
            <a:ext cx="4136491" cy="122434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EC2184D-E0D5-2C95-4C80-81253EBBEB96}"/>
              </a:ext>
            </a:extLst>
          </p:cNvPr>
          <p:cNvGrpSpPr/>
          <p:nvPr/>
        </p:nvGrpSpPr>
        <p:grpSpPr>
          <a:xfrm>
            <a:off x="7703083" y="4268000"/>
            <a:ext cx="3450691" cy="2387252"/>
            <a:chOff x="7450996" y="1677896"/>
            <a:chExt cx="4329646" cy="299532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CC10758-639D-C5E3-2121-520A3E20E30D}"/>
                </a:ext>
              </a:extLst>
            </p:cNvPr>
            <p:cNvGrpSpPr/>
            <p:nvPr/>
          </p:nvGrpSpPr>
          <p:grpSpPr>
            <a:xfrm>
              <a:off x="7450996" y="1677896"/>
              <a:ext cx="4328497" cy="2995329"/>
              <a:chOff x="7450996" y="1677896"/>
              <a:chExt cx="4328497" cy="2995329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545A757-7585-C07B-E861-54F6D9C4555B}"/>
                  </a:ext>
                </a:extLst>
              </p:cNvPr>
              <p:cNvGrpSpPr/>
              <p:nvPr/>
            </p:nvGrpSpPr>
            <p:grpSpPr>
              <a:xfrm>
                <a:off x="7450996" y="1677896"/>
                <a:ext cx="4313556" cy="2995329"/>
                <a:chOff x="7450996" y="1677896"/>
                <a:chExt cx="4313556" cy="2995329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36D2216-1918-924A-4EF0-6B35D510C024}"/>
                    </a:ext>
                  </a:extLst>
                </p:cNvPr>
                <p:cNvGrpSpPr/>
                <p:nvPr/>
              </p:nvGrpSpPr>
              <p:grpSpPr>
                <a:xfrm>
                  <a:off x="7450996" y="1677896"/>
                  <a:ext cx="4313556" cy="2995329"/>
                  <a:chOff x="7450996" y="1677896"/>
                  <a:chExt cx="4313556" cy="2995329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AAB8EF09-9E8D-5ABA-680F-97BE6F029D78}"/>
                      </a:ext>
                    </a:extLst>
                  </p:cNvPr>
                  <p:cNvGrpSpPr/>
                  <p:nvPr/>
                </p:nvGrpSpPr>
                <p:grpSpPr>
                  <a:xfrm>
                    <a:off x="7450996" y="1677896"/>
                    <a:ext cx="4313556" cy="2995329"/>
                    <a:chOff x="7554121" y="1677896"/>
                    <a:chExt cx="4313556" cy="2995329"/>
                  </a:xfrm>
                </p:grpSpPr>
                <p:pic>
                  <p:nvPicPr>
                    <p:cNvPr id="27" name="Picture 26">
                      <a:extLst>
                        <a:ext uri="{FF2B5EF4-FFF2-40B4-BE49-F238E27FC236}">
                          <a16:creationId xmlns:a16="http://schemas.microsoft.com/office/drawing/2014/main" id="{4A77E343-B566-B327-E194-D508EDF5837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7554121" y="1677896"/>
                      <a:ext cx="4136204" cy="2995329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8" name="Straight Arrow Connector 27">
                      <a:extLst>
                        <a:ext uri="{FF2B5EF4-FFF2-40B4-BE49-F238E27FC236}">
                          <a16:creationId xmlns:a16="http://schemas.microsoft.com/office/drawing/2014/main" id="{1E5BD263-6278-75B9-7F71-B99140E62CA2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11187034" y="1997413"/>
                      <a:ext cx="680643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9" name="TextBox 28">
                      <a:extLst>
                        <a:ext uri="{FF2B5EF4-FFF2-40B4-BE49-F238E27FC236}">
                          <a16:creationId xmlns:a16="http://schemas.microsoft.com/office/drawing/2014/main" id="{97F57984-FD1F-F91C-BF48-080F654E924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13951" y="1694934"/>
                      <a:ext cx="60151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 T</a:t>
                      </a:r>
                      <a:endParaRPr lang="en-GB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p:txBody>
                </p:sp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A21C1DA2-239E-ED82-9E5A-196DC257C29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253000" y="2214577"/>
                      <a:ext cx="56246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dirty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 T</a:t>
                      </a:r>
                      <a:endParaRPr lang="en-GB" sz="16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p:txBody>
                </p:sp>
              </p:grp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7EBB05BB-5E5B-6B34-B06C-DCF56B99EF3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1048426" y="2500449"/>
                    <a:ext cx="680643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BA25EDB-01C3-78F4-ABE9-01A49A442E96}"/>
                    </a:ext>
                  </a:extLst>
                </p:cNvPr>
                <p:cNvSpPr txBox="1"/>
                <p:nvPr/>
              </p:nvSpPr>
              <p:spPr>
                <a:xfrm>
                  <a:off x="11178524" y="2641979"/>
                  <a:ext cx="42505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Times" panose="02020603050405020304" pitchFamily="18" charset="0"/>
                      <a:cs typeface="Times" panose="02020603050405020304" pitchFamily="18" charset="0"/>
                    </a:rPr>
                    <a:t>9 T</a:t>
                  </a:r>
                  <a:endParaRPr lang="en-GB" sz="1400" dirty="0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E3837FAC-7F57-47ED-F574-7EC5EB00DBEE}"/>
                    </a:ext>
                  </a:extLst>
                </p:cNvPr>
                <p:cNvCxnSpPr/>
                <p:nvPr/>
              </p:nvCxnSpPr>
              <p:spPr>
                <a:xfrm flipH="1">
                  <a:off x="11077075" y="2927851"/>
                  <a:ext cx="680643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7A0847E-3350-96A0-72E2-FBCE3972814C}"/>
                  </a:ext>
                </a:extLst>
              </p:cNvPr>
              <p:cNvSpPr txBox="1"/>
              <p:nvPr/>
            </p:nvSpPr>
            <p:spPr>
              <a:xfrm>
                <a:off x="11200299" y="3103762"/>
                <a:ext cx="3919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8 T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0D8919EF-8C46-35A5-C4BA-44D2ED6BA336}"/>
                  </a:ext>
                </a:extLst>
              </p:cNvPr>
              <p:cNvCxnSpPr/>
              <p:nvPr/>
            </p:nvCxnSpPr>
            <p:spPr>
              <a:xfrm flipH="1">
                <a:off x="11098850" y="3341509"/>
                <a:ext cx="68064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D96E9B-66BD-E27E-999E-BC27529B78F4}"/>
                </a:ext>
              </a:extLst>
            </p:cNvPr>
            <p:cNvSpPr txBox="1"/>
            <p:nvPr/>
          </p:nvSpPr>
          <p:spPr>
            <a:xfrm>
              <a:off x="11201448" y="3544917"/>
              <a:ext cx="3770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" panose="02020603050405020304" pitchFamily="18" charset="0"/>
                  <a:cs typeface="Times" panose="02020603050405020304" pitchFamily="18" charset="0"/>
                </a:rPr>
                <a:t>7 T</a:t>
              </a:r>
              <a:endParaRPr lang="en-GB" sz="11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9D1ACAB-CAF3-DDF3-F6BA-07B25317D55F}"/>
                </a:ext>
              </a:extLst>
            </p:cNvPr>
            <p:cNvCxnSpPr/>
            <p:nvPr/>
          </p:nvCxnSpPr>
          <p:spPr>
            <a:xfrm flipH="1">
              <a:off x="11099999" y="3782664"/>
              <a:ext cx="6806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3087CDB-3CC4-38FD-8BF2-E970BA6BF827}"/>
              </a:ext>
            </a:extLst>
          </p:cNvPr>
          <p:cNvSpPr txBox="1"/>
          <p:nvPr/>
        </p:nvSpPr>
        <p:spPr>
          <a:xfrm>
            <a:off x="2437503" y="8219725"/>
            <a:ext cx="3603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CCT5w in LBNL (D. </a:t>
            </a:r>
            <a:r>
              <a:rPr lang="en-US" sz="1400" dirty="0" err="1">
                <a:latin typeface="Times" panose="02020603050405020304" pitchFamily="18" charset="0"/>
                <a:cs typeface="Times" panose="02020603050405020304" pitchFamily="18" charset="0"/>
              </a:rPr>
              <a:t>Arbaleaz</a:t>
            </a:r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, at HFM forum)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2" name="Content Placeholder 6">
            <a:extLst>
              <a:ext uri="{FF2B5EF4-FFF2-40B4-BE49-F238E27FC236}">
                <a16:creationId xmlns:a16="http://schemas.microsoft.com/office/drawing/2014/main" id="{04089CF6-B457-FB03-D1D7-1403BF87A177}"/>
              </a:ext>
            </a:extLst>
          </p:cNvPr>
          <p:cNvSpPr txBox="1">
            <a:spLocks/>
          </p:cNvSpPr>
          <p:nvPr/>
        </p:nvSpPr>
        <p:spPr>
          <a:xfrm>
            <a:off x="695324" y="977286"/>
            <a:ext cx="11039476" cy="2212192"/>
          </a:xfrm>
          <a:prstGeom prst="rect">
            <a:avLst/>
          </a:prstGeom>
        </p:spPr>
        <p:txBody>
          <a:bodyPr numCol="5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400" dirty="0">
                <a:solidFill>
                  <a:srgbClr val="0070C0"/>
                </a:solidFill>
              </a:rPr>
              <a:t>PSI/BNL </a:t>
            </a:r>
            <a:r>
              <a:rPr lang="en-US" sz="1400" b="1" dirty="0" err="1">
                <a:solidFill>
                  <a:srgbClr val="0070C0"/>
                </a:solidFill>
              </a:rPr>
              <a:t>BigBOX</a:t>
            </a:r>
            <a:r>
              <a:rPr lang="en-US" sz="1400" dirty="0">
                <a:solidFill>
                  <a:srgbClr val="0070C0"/>
                </a:solidFill>
              </a:rPr>
              <a:t>: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 a 13-turn SM racetrack.</a:t>
            </a:r>
            <a:br>
              <a:rPr lang="en-US" sz="1400" dirty="0">
                <a:solidFill>
                  <a:srgbClr val="0070C0"/>
                </a:solidFill>
              </a:rPr>
            </a:br>
            <a:endParaRPr lang="en-US" sz="1400" dirty="0">
              <a:solidFill>
                <a:srgbClr val="0070C0"/>
              </a:solidFill>
            </a:endParaRPr>
          </a:p>
          <a:p>
            <a:pPr marL="131763" indent="-114300"/>
            <a:r>
              <a:rPr lang="en-US" sz="1400" dirty="0">
                <a:solidFill>
                  <a:srgbClr val="000000"/>
                </a:solidFill>
              </a:rPr>
              <a:t>No training at 12.3 T, 170 MPa with wax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Filled-wax BigBOX2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awaiting test at BNL’s DCC17 test station.</a:t>
            </a:r>
          </a:p>
          <a:p>
            <a:pPr marL="36576"/>
            <a:endParaRPr lang="en-US" sz="1400" dirty="0">
              <a:solidFill>
                <a:srgbClr val="000000"/>
              </a:solidFill>
            </a:endParaRPr>
          </a:p>
          <a:p>
            <a:pPr marL="36576"/>
            <a:r>
              <a:rPr lang="en-US" sz="1400" dirty="0">
                <a:solidFill>
                  <a:srgbClr val="0070C0"/>
                </a:solidFill>
              </a:rPr>
              <a:t>LBNL </a:t>
            </a:r>
            <a:r>
              <a:rPr lang="en-US" sz="1400" b="1" dirty="0">
                <a:solidFill>
                  <a:srgbClr val="0070C0"/>
                </a:solidFill>
              </a:rPr>
              <a:t>sub-scale </a:t>
            </a:r>
            <a:br>
              <a:rPr lang="en-US" sz="1400" b="1" dirty="0">
                <a:solidFill>
                  <a:srgbClr val="0070C0"/>
                </a:solidFill>
              </a:rPr>
            </a:br>
            <a:r>
              <a:rPr lang="en-US" sz="1400" b="1" dirty="0">
                <a:solidFill>
                  <a:srgbClr val="0070C0"/>
                </a:solidFill>
              </a:rPr>
              <a:t>CCT</a:t>
            </a:r>
            <a:r>
              <a:rPr lang="en-US" sz="1400" dirty="0">
                <a:solidFill>
                  <a:srgbClr val="0070C0"/>
                </a:solidFill>
              </a:rPr>
              <a:t> (5 T) .</a:t>
            </a:r>
          </a:p>
          <a:p>
            <a:pPr marL="188913" indent="-171450"/>
            <a:r>
              <a:rPr lang="en-US" sz="1400" dirty="0">
                <a:solidFill>
                  <a:srgbClr val="000000"/>
                </a:solidFill>
              </a:rPr>
              <a:t>First Nb</a:t>
            </a:r>
            <a:r>
              <a:rPr lang="en-US" sz="1400" baseline="-25000" dirty="0">
                <a:solidFill>
                  <a:srgbClr val="000000"/>
                </a:solidFill>
              </a:rPr>
              <a:t>3</a:t>
            </a:r>
            <a:r>
              <a:rPr lang="en-US" sz="1400" dirty="0">
                <a:solidFill>
                  <a:srgbClr val="000000"/>
                </a:solidFill>
              </a:rPr>
              <a:t>Sn CCT 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without training.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Alumina-filled wax </a:t>
            </a:r>
            <a:r>
              <a:rPr lang="en-US" sz="1400" dirty="0" err="1">
                <a:solidFill>
                  <a:srgbClr val="000000"/>
                </a:solidFill>
              </a:rPr>
              <a:t>subCCT</a:t>
            </a:r>
            <a:r>
              <a:rPr lang="en-US" sz="1400" dirty="0">
                <a:solidFill>
                  <a:srgbClr val="000000"/>
                </a:solidFill>
              </a:rPr>
              <a:t> with a single training quench.</a:t>
            </a:r>
          </a:p>
          <a:p>
            <a:pPr marL="188913" indent="-171450"/>
            <a:endParaRPr lang="en-US" sz="1400" dirty="0">
              <a:solidFill>
                <a:srgbClr val="000000"/>
              </a:solidFill>
            </a:endParaRPr>
          </a:p>
          <a:p>
            <a:pPr marL="12700" indent="4763"/>
            <a:r>
              <a:rPr lang="en-US" sz="1400" dirty="0">
                <a:solidFill>
                  <a:srgbClr val="0070C0"/>
                </a:solidFill>
              </a:rPr>
              <a:t>PSI </a:t>
            </a:r>
            <a:r>
              <a:rPr lang="en-US" sz="1400" b="1" dirty="0">
                <a:solidFill>
                  <a:srgbClr val="0070C0"/>
                </a:solidFill>
              </a:rPr>
              <a:t>subSMCC1 and 2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2-in1 dipole (5T)</a:t>
            </a:r>
            <a:br>
              <a:rPr lang="en-US" sz="1400" dirty="0">
                <a:solidFill>
                  <a:srgbClr val="0070C0"/>
                </a:solidFill>
              </a:rPr>
            </a:br>
            <a:endParaRPr lang="en-US" sz="1400" dirty="0">
              <a:solidFill>
                <a:srgbClr val="0070C0"/>
              </a:solidFill>
            </a:endParaRPr>
          </a:p>
          <a:p>
            <a:pPr marL="182563" indent="-165100"/>
            <a:r>
              <a:rPr lang="en-US" sz="1400" dirty="0">
                <a:solidFill>
                  <a:srgbClr val="000000"/>
                </a:solidFill>
              </a:rPr>
              <a:t>Nb</a:t>
            </a:r>
            <a:r>
              <a:rPr lang="en-US" sz="1400" baseline="-25000" dirty="0">
                <a:solidFill>
                  <a:srgbClr val="000000"/>
                </a:solidFill>
              </a:rPr>
              <a:t>3</a:t>
            </a:r>
            <a:r>
              <a:rPr lang="en-US" sz="1400" dirty="0">
                <a:solidFill>
                  <a:srgbClr val="000000"/>
                </a:solidFill>
              </a:rPr>
              <a:t>Sn common coil R&amp;D magnet  without training at 4.5 K. Support from LBNL/CERN.</a:t>
            </a:r>
            <a:br>
              <a:rPr lang="en-US" sz="1400" dirty="0">
                <a:solidFill>
                  <a:srgbClr val="000000"/>
                </a:solidFill>
              </a:rPr>
            </a:br>
            <a:br>
              <a:rPr lang="en-US" sz="1400" dirty="0">
                <a:solidFill>
                  <a:srgbClr val="000000"/>
                </a:solidFill>
              </a:rPr>
            </a:br>
            <a:endParaRPr lang="en-US" sz="1400" dirty="0">
              <a:solidFill>
                <a:srgbClr val="000000"/>
              </a:solidFill>
            </a:endParaRPr>
          </a:p>
          <a:p>
            <a:pPr marL="182563" indent="-165100"/>
            <a:r>
              <a:rPr lang="en-US" sz="1400" dirty="0">
                <a:solidFill>
                  <a:srgbClr val="0070C0"/>
                </a:solidFill>
              </a:rPr>
              <a:t>LBNL </a:t>
            </a:r>
            <a:r>
              <a:rPr lang="en-US" sz="1400" b="1" dirty="0">
                <a:solidFill>
                  <a:srgbClr val="0070C0"/>
                </a:solidFill>
              </a:rPr>
              <a:t>CCT5w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>
                <a:solidFill>
                  <a:srgbClr val="0070C0"/>
                </a:solidFill>
              </a:rPr>
              <a:t>re-build of CCT5</a:t>
            </a:r>
            <a:r>
              <a:rPr lang="en-US" sz="1400" dirty="0">
                <a:solidFill>
                  <a:srgbClr val="000000"/>
                </a:solidFill>
              </a:rPr>
              <a:t>, replacing epoxy by filled wax.</a:t>
            </a:r>
          </a:p>
          <a:p>
            <a:pPr marL="182563" indent="-165100"/>
            <a:r>
              <a:rPr lang="en-US" sz="1400" dirty="0">
                <a:solidFill>
                  <a:srgbClr val="000000"/>
                </a:solidFill>
              </a:rPr>
              <a:t>Magnet reached short sample current at 4.5 K and 1.9 K.</a:t>
            </a:r>
          </a:p>
          <a:p>
            <a:pPr marL="182563" indent="-165100"/>
            <a:endParaRPr lang="en-US" sz="1400" dirty="0">
              <a:solidFill>
                <a:srgbClr val="000000"/>
              </a:solidFill>
            </a:endParaRPr>
          </a:p>
          <a:p>
            <a:pPr marL="182563" indent="-165100"/>
            <a:endParaRPr lang="en-US" sz="1400" dirty="0">
              <a:solidFill>
                <a:srgbClr val="000000"/>
              </a:solidFill>
            </a:endParaRPr>
          </a:p>
          <a:p>
            <a:pPr marL="182563" indent="-165100"/>
            <a:r>
              <a:rPr lang="en-US" sz="1400" dirty="0">
                <a:solidFill>
                  <a:srgbClr val="C00000"/>
                </a:solidFill>
              </a:rPr>
              <a:t>Next up</a:t>
            </a:r>
            <a:r>
              <a:rPr lang="en-US" sz="1400" dirty="0">
                <a:solidFill>
                  <a:srgbClr val="000000"/>
                </a:solidFill>
              </a:rPr>
              <a:t>: </a:t>
            </a:r>
            <a:r>
              <a:rPr lang="en-US" sz="1400" dirty="0">
                <a:solidFill>
                  <a:srgbClr val="0070C0"/>
                </a:solidFill>
              </a:rPr>
              <a:t>LBNL </a:t>
            </a:r>
            <a:r>
              <a:rPr lang="en-US" sz="1400" b="1" dirty="0">
                <a:solidFill>
                  <a:srgbClr val="0070C0"/>
                </a:solidFill>
              </a:rPr>
              <a:t>CCT6</a:t>
            </a:r>
            <a:r>
              <a:rPr lang="en-US" sz="1400" dirty="0">
                <a:solidFill>
                  <a:srgbClr val="000000"/>
                </a:solidFill>
              </a:rPr>
              <a:t> and </a:t>
            </a:r>
            <a:r>
              <a:rPr lang="en-US" sz="1400" dirty="0">
                <a:solidFill>
                  <a:srgbClr val="0070C0"/>
                </a:solidFill>
              </a:rPr>
              <a:t>PSI’s </a:t>
            </a:r>
            <a:r>
              <a:rPr lang="en-US" sz="1400" b="1" dirty="0">
                <a:solidFill>
                  <a:srgbClr val="0070C0"/>
                </a:solidFill>
              </a:rPr>
              <a:t>SMACC1</a:t>
            </a:r>
          </a:p>
        </p:txBody>
      </p:sp>
      <p:pic>
        <p:nvPicPr>
          <p:cNvPr id="33" name="Content Placeholder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DD67049-C2C4-E18F-B5AD-9DF8C799D0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5058" y="2930870"/>
            <a:ext cx="1548454" cy="2232737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2C06F836-0E78-FC7D-81DD-E45DEE7BC57E}"/>
              </a:ext>
            </a:extLst>
          </p:cNvPr>
          <p:cNvGrpSpPr/>
          <p:nvPr/>
        </p:nvGrpSpPr>
        <p:grpSpPr>
          <a:xfrm>
            <a:off x="852057" y="2930870"/>
            <a:ext cx="1702624" cy="2107373"/>
            <a:chOff x="457200" y="2852687"/>
            <a:chExt cx="2684033" cy="3322083"/>
          </a:xfrm>
        </p:grpSpPr>
        <p:pic>
          <p:nvPicPr>
            <p:cNvPr id="38" name="Picture 37" descr="A picture containing text, line, plot, diagram&#10;&#10;Description automatically generated">
              <a:extLst>
                <a:ext uri="{FF2B5EF4-FFF2-40B4-BE49-F238E27FC236}">
                  <a16:creationId xmlns:a16="http://schemas.microsoft.com/office/drawing/2014/main" id="{BDCB7E6C-003F-851D-5718-EFE5C4902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4644252"/>
              <a:ext cx="2684033" cy="1530518"/>
            </a:xfrm>
            <a:prstGeom prst="rect">
              <a:avLst/>
            </a:prstGeom>
          </p:spPr>
        </p:pic>
        <p:pic>
          <p:nvPicPr>
            <p:cNvPr id="39" name="Picture 38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2DF6EFA2-0947-388A-C7E6-2BAB0CA01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2852687"/>
              <a:ext cx="2684033" cy="1712098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315BBE1C-1E09-9328-5A9E-4B4BF7622B5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927" y="5392671"/>
            <a:ext cx="624720" cy="53178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1E0C2D3-2969-AD6A-4D61-5B67ADBC9D4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58" y="5720778"/>
            <a:ext cx="1191641" cy="297910"/>
          </a:xfrm>
          <a:prstGeom prst="rect">
            <a:avLst/>
          </a:prstGeom>
        </p:spPr>
      </p:pic>
      <p:pic>
        <p:nvPicPr>
          <p:cNvPr id="48" name="Picture 4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4624E15B-050B-A787-F6E2-3A5C10665C4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926035" y="2940159"/>
            <a:ext cx="2114980" cy="1138519"/>
          </a:xfrm>
          <a:prstGeom prst="rect">
            <a:avLst/>
          </a:prstGeom>
        </p:spPr>
      </p:pic>
      <p:pic>
        <p:nvPicPr>
          <p:cNvPr id="49" name="Picture 48" descr="A graph with numbers and red and blue text&#10;&#10;Description automatically generated">
            <a:extLst>
              <a:ext uri="{FF2B5EF4-FFF2-40B4-BE49-F238E27FC236}">
                <a16:creationId xmlns:a16="http://schemas.microsoft.com/office/drawing/2014/main" id="{8C15B87F-C635-2B42-069C-EB47F020C77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9951" y="4067354"/>
            <a:ext cx="1548454" cy="1295648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2F80A206-6FB3-60E9-794A-4848F54119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50331" y="5279840"/>
            <a:ext cx="915250" cy="378724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C352D31D-529C-49E9-CA13-E345CAAB5D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525900" y="5500298"/>
            <a:ext cx="915250" cy="37872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73C89A1-B64A-3F53-EDE0-55E6842F6B9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5504" y="6069544"/>
            <a:ext cx="624720" cy="5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3095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4B2728-D7C5-36ED-F984-F5A7A697DF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222376"/>
            <a:ext cx="6772275" cy="4645024"/>
          </a:xfrm>
        </p:spPr>
        <p:txBody>
          <a:bodyPr/>
          <a:lstStyle/>
          <a:p>
            <a:r>
              <a:rPr lang="en-US" sz="1600" dirty="0"/>
              <a:t>Irradiation study in atmosphere for paraffin wax, filled paraffin wax, </a:t>
            </a:r>
            <a:br>
              <a:rPr lang="en-US" sz="1600" dirty="0"/>
            </a:br>
            <a:r>
              <a:rPr lang="en-US" sz="1600" dirty="0"/>
              <a:t>and filled high-melting-temperature High-</a:t>
            </a:r>
            <a:r>
              <a:rPr lang="en-US" sz="1600" i="1" dirty="0"/>
              <a:t>T</a:t>
            </a:r>
            <a:r>
              <a:rPr lang="en-US" sz="1600" baseline="-25000" dirty="0"/>
              <a:t>m</a:t>
            </a:r>
            <a:r>
              <a:rPr lang="en-US" sz="1600" dirty="0"/>
              <a:t> waxes.</a:t>
            </a:r>
          </a:p>
          <a:p>
            <a:r>
              <a:rPr lang="en-US" sz="1600" dirty="0"/>
              <a:t>High-</a:t>
            </a:r>
            <a:r>
              <a:rPr lang="en-US" sz="1600" i="1" dirty="0"/>
              <a:t>T</a:t>
            </a:r>
            <a:r>
              <a:rPr lang="en-US" sz="1600" baseline="-25000" dirty="0"/>
              <a:t>m</a:t>
            </a:r>
            <a:r>
              <a:rPr lang="en-US" sz="1600" dirty="0"/>
              <a:t> waxes show very encouraging performance up to 10 </a:t>
            </a:r>
            <a:r>
              <a:rPr lang="en-US" sz="1600" dirty="0" err="1"/>
              <a:t>MGy</a:t>
            </a:r>
            <a:r>
              <a:rPr lang="en-US" sz="1600" dirty="0"/>
              <a:t> (max. tested to date).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8237C1-CCBF-DAE6-57D9-42D6AC15A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Wax Irradiation Tests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73BB2-D4D9-0CC2-21EB-3CD71EDD1A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E506C3-ADFB-BC5A-0786-FFABE76F1252}"/>
              </a:ext>
            </a:extLst>
          </p:cNvPr>
          <p:cNvSpPr txBox="1"/>
          <p:nvPr/>
        </p:nvSpPr>
        <p:spPr>
          <a:xfrm>
            <a:off x="695325" y="6019675"/>
            <a:ext cx="106561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Study by Christian Scheuerlein (CERN) and André Brem (PSI), presented at HFM Forum, 06.11.2025, https://</a:t>
            </a:r>
            <a:r>
              <a:rPr lang="en-US" sz="1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indico.cern.ch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/event/1599118/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565066-9AAD-1368-C29E-DC947E7D4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31" y="828750"/>
            <a:ext cx="3175000" cy="2237554"/>
          </a:xfrm>
          <a:prstGeom prst="rect">
            <a:avLst/>
          </a:prstGeom>
        </p:spPr>
      </p:pic>
      <p:pic>
        <p:nvPicPr>
          <p:cNvPr id="17" name="Picture 16" descr="A graph of a graph with a line&#10;&#10;AI-generated content may be incorrect.">
            <a:extLst>
              <a:ext uri="{FF2B5EF4-FFF2-40B4-BE49-F238E27FC236}">
                <a16:creationId xmlns:a16="http://schemas.microsoft.com/office/drawing/2014/main" id="{E2D5842A-04EF-3771-8E76-9D3D2E889D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30" y="3033414"/>
            <a:ext cx="3102469" cy="283398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64174-89E9-3186-17A7-4A8DB44BFC5D}"/>
              </a:ext>
            </a:extLst>
          </p:cNvPr>
          <p:cNvGrpSpPr/>
          <p:nvPr/>
        </p:nvGrpSpPr>
        <p:grpSpPr>
          <a:xfrm>
            <a:off x="551465" y="3009039"/>
            <a:ext cx="6611335" cy="2845904"/>
            <a:chOff x="496824" y="3234010"/>
            <a:chExt cx="7772400" cy="33456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0203DF5-7045-FDA2-C8BE-37C50E247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824" y="3234010"/>
              <a:ext cx="7772400" cy="334569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84B64FB-73D8-13D9-9769-3520CEBD969C}"/>
                </a:ext>
              </a:extLst>
            </p:cNvPr>
            <p:cNvSpPr/>
            <p:nvPr/>
          </p:nvSpPr>
          <p:spPr>
            <a:xfrm>
              <a:off x="496824" y="3234010"/>
              <a:ext cx="5744829" cy="12058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  <p:pic>
        <p:nvPicPr>
          <p:cNvPr id="6" name="Picture 5" descr="Different types of food&#10;&#10;AI-generated content may be incorrect.">
            <a:extLst>
              <a:ext uri="{FF2B5EF4-FFF2-40B4-BE49-F238E27FC236}">
                <a16:creationId xmlns:a16="http://schemas.microsoft.com/office/drawing/2014/main" id="{B7607FE0-83B7-CCF1-F8F7-B320D9FEAC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7" y="2466574"/>
            <a:ext cx="3486493" cy="174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5079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99584C-C033-65D7-76C1-D81795303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4AFA1-ABA9-BEE5-4B01-F0BA08575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MagNum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AA58B-6A5C-0402-8BB4-DD2700B3BD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53C9D12-73FD-DE93-BE13-92A019971C11}"/>
              </a:ext>
            </a:extLst>
          </p:cNvPr>
          <p:cNvSpPr txBox="1"/>
          <p:nvPr/>
        </p:nvSpPr>
        <p:spPr>
          <a:xfrm>
            <a:off x="717696" y="1143000"/>
            <a:ext cx="1324080" cy="400110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Modeling</a:t>
            </a:r>
            <a:endParaRPr lang="en-US" sz="2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65627B-C214-7ED6-8E49-07F302C11DB2}"/>
              </a:ext>
            </a:extLst>
          </p:cNvPr>
          <p:cNvSpPr txBox="1"/>
          <p:nvPr/>
        </p:nvSpPr>
        <p:spPr>
          <a:xfrm>
            <a:off x="688316" y="5185870"/>
            <a:ext cx="2448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Measurements performed at EHTZ by X. Kong and T. </a:t>
            </a:r>
            <a:r>
              <a:rPr lang="en-US" sz="1200" dirty="0" err="1"/>
              <a:t>Tervoort</a:t>
            </a:r>
            <a:endParaRPr lang="de-CH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A484C3-D075-069B-3C59-AE6E19BA4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16" y="1648326"/>
            <a:ext cx="6880984" cy="27478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EF8DA3-C808-21B2-21CA-B75243904AA5}"/>
              </a:ext>
            </a:extLst>
          </p:cNvPr>
          <p:cNvSpPr txBox="1"/>
          <p:nvPr/>
        </p:nvSpPr>
        <p:spPr>
          <a:xfrm>
            <a:off x="739016" y="4669946"/>
            <a:ext cx="2398029" cy="400110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r>
              <a:rPr lang="en-US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Characterization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2A231A-7666-B916-662C-0C3D82635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357" y="4528769"/>
            <a:ext cx="1577278" cy="16873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D8C59C-7A3C-E87E-514F-7129171DD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9730" y="4385561"/>
            <a:ext cx="4191000" cy="19659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8D7DDA-A86B-78ED-36EE-22BA28CB3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16" y="5732811"/>
            <a:ext cx="975698" cy="2539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5D3B74-2ED3-DEB1-BC94-9F7F769C84B1}"/>
              </a:ext>
            </a:extLst>
          </p:cNvPr>
          <p:cNvSpPr txBox="1"/>
          <p:nvPr/>
        </p:nvSpPr>
        <p:spPr>
          <a:xfrm>
            <a:off x="7964819" y="1143000"/>
            <a:ext cx="1359218" cy="400110"/>
          </a:xfrm>
          <a:prstGeom prst="rect">
            <a:avLst/>
          </a:prstGeom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de-CH" sz="2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Workflow</a:t>
            </a:r>
            <a:endParaRPr lang="en-US" sz="2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0699B2-7EB0-7F73-AA4C-E0059C5076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599" y="1643801"/>
            <a:ext cx="3720411" cy="2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3090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3536</TotalTime>
  <Words>2693</Words>
  <Application>Microsoft Macintosh PowerPoint</Application>
  <PresentationFormat>Widescreen</PresentationFormat>
  <Paragraphs>385</Paragraphs>
  <Slides>40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ＭＳ Ｐゴシック</vt:lpstr>
      <vt:lpstr>Aptos</vt:lpstr>
      <vt:lpstr>Arial</vt:lpstr>
      <vt:lpstr>Calibri</vt:lpstr>
      <vt:lpstr>Cambria Math</vt:lpstr>
      <vt:lpstr>Franklin Gothic Book</vt:lpstr>
      <vt:lpstr>Roboto Slab</vt:lpstr>
      <vt:lpstr>Rockwell</vt:lpstr>
      <vt:lpstr>Symbol</vt:lpstr>
      <vt:lpstr>Times</vt:lpstr>
      <vt:lpstr>Wingdings</vt:lpstr>
      <vt:lpstr>Benutzerdefiniertes Design</vt:lpstr>
      <vt:lpstr>PowerPoint Presentation</vt:lpstr>
      <vt:lpstr>PowerPoint Presentation</vt:lpstr>
      <vt:lpstr>MagDev Laboratory</vt:lpstr>
      <vt:lpstr>Fast-Turnaround Stress-Management R&amp;D</vt:lpstr>
      <vt:lpstr>BOX Program</vt:lpstr>
      <vt:lpstr>Compression BOX</vt:lpstr>
      <vt:lpstr>Magnets Using Filled-Wax</vt:lpstr>
      <vt:lpstr>Wax Irradiation Tests at CERN</vt:lpstr>
      <vt:lpstr>MagNum</vt:lpstr>
      <vt:lpstr>PowerPoint Presentation</vt:lpstr>
      <vt:lpstr>subSMCC1/2a</vt:lpstr>
      <vt:lpstr>SMACC1 Design</vt:lpstr>
      <vt:lpstr>SMACC1 Construction</vt:lpstr>
      <vt:lpstr>subSMACC1</vt:lpstr>
      <vt:lpstr>SMACC2</vt:lpstr>
      <vt:lpstr>Exchange of Ideas within HFM Programme</vt:lpstr>
      <vt:lpstr>PowerPoint Presentation</vt:lpstr>
      <vt:lpstr>UFOs in the FCC-hh?</vt:lpstr>
      <vt:lpstr>UFOs in the FCC-hh?</vt:lpstr>
      <vt:lpstr>Main Challenges with ReBCO</vt:lpstr>
      <vt:lpstr>HTS technology for HEP is at the level of 1970s LTS technology </vt:lpstr>
      <vt:lpstr>Dynamic Effects</vt:lpstr>
      <vt:lpstr>Field stability</vt:lpstr>
      <vt:lpstr>REBCO Block-Coil Dipole Scaling Exercise</vt:lpstr>
      <vt:lpstr>REBCO FCC-hh Dipole Scaling Exercise</vt:lpstr>
      <vt:lpstr>AC Losses in Context</vt:lpstr>
      <vt:lpstr>After all, the price of REBCO is bound to keep falling ..</vt:lpstr>
      <vt:lpstr>ReBCO Subscale 1 (RS1) - Cable</vt:lpstr>
      <vt:lpstr>RS1 - Cable and Coil Manufacturing</vt:lpstr>
      <vt:lpstr>RS1 – Impregnation, splicing and assembly</vt:lpstr>
      <vt:lpstr>LN2 Test Results: Magnetic field </vt:lpstr>
      <vt:lpstr>Next step: REBCO Subscale 2 - RS2 </vt:lpstr>
      <vt:lpstr>REBCO Subscale 3 - RS3</vt:lpstr>
      <vt:lpstr>REBCO Subscale 3 - RS3</vt:lpstr>
      <vt:lpstr>PowerPoint Presentation</vt:lpstr>
      <vt:lpstr>MagMu – Materials for a 40 T  Muon Collider Solenoid</vt:lpstr>
      <vt:lpstr>SINQ and SLS2.0</vt:lpstr>
      <vt:lpstr>Small HTS Magnets for Quantum Material Research</vt:lpstr>
      <vt:lpstr>Proxima Fusion Collaboration</vt:lpstr>
      <vt:lpstr>In summary, we need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dc:description>erstellt durch Vorlagenbauer.ch</dc:description>
  <cp:lastModifiedBy>Auchmann, Bernhard</cp:lastModifiedBy>
  <cp:revision>379</cp:revision>
  <dcterms:created xsi:type="dcterms:W3CDTF">2024-08-15T07:34:26Z</dcterms:created>
  <dcterms:modified xsi:type="dcterms:W3CDTF">2025-11-12T10:24:24Z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