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529" r:id="rId2"/>
    <p:sldId id="4724" r:id="rId3"/>
    <p:sldId id="4736" r:id="rId4"/>
    <p:sldId id="451" r:id="rId5"/>
    <p:sldId id="4696" r:id="rId6"/>
    <p:sldId id="547" r:id="rId7"/>
    <p:sldId id="4734" r:id="rId8"/>
    <p:sldId id="4685" r:id="rId9"/>
    <p:sldId id="564" r:id="rId10"/>
    <p:sldId id="4712" r:id="rId11"/>
    <p:sldId id="619" r:id="rId12"/>
    <p:sldId id="4719" r:id="rId13"/>
    <p:sldId id="4725" r:id="rId14"/>
    <p:sldId id="464" r:id="rId15"/>
    <p:sldId id="602" r:id="rId16"/>
    <p:sldId id="4723" r:id="rId17"/>
    <p:sldId id="4694" r:id="rId18"/>
    <p:sldId id="598" r:id="rId19"/>
    <p:sldId id="45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b PC" initials="LP" lastIdx="19" clrIdx="0">
    <p:extLst>
      <p:ext uri="{19B8F6BF-5375-455C-9EA6-DF929625EA0E}">
        <p15:presenceInfo xmlns:p15="http://schemas.microsoft.com/office/powerpoint/2012/main" userId="Lab PC" providerId="None"/>
      </p:ext>
    </p:extLst>
  </p:cmAuthor>
  <p:cmAuthor id="2" name="Gianmarco Bovone" initials="GB" lastIdx="1" clrIdx="1">
    <p:extLst>
      <p:ext uri="{19B8F6BF-5375-455C-9EA6-DF929625EA0E}">
        <p15:presenceInfo xmlns:p15="http://schemas.microsoft.com/office/powerpoint/2012/main" userId="Gianmarco Bovo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C985F"/>
    <a:srgbClr val="FFFFFF"/>
    <a:srgbClr val="161716"/>
    <a:srgbClr val="0563C1"/>
    <a:srgbClr val="007E62"/>
    <a:srgbClr val="CE3E3E"/>
    <a:srgbClr val="B3B3B3"/>
    <a:srgbClr val="FF6161"/>
    <a:srgbClr val="00A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6" autoAdjust="0"/>
    <p:restoredTop sz="80444" autoAdjust="0"/>
  </p:normalViewPr>
  <p:slideViewPr>
    <p:cSldViewPr snapToGrid="0">
      <p:cViewPr varScale="1">
        <p:scale>
          <a:sx n="66" d="100"/>
          <a:sy n="66" d="100"/>
        </p:scale>
        <p:origin x="821" y="67"/>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666B8-56D3-4A4F-9875-7E5F0EC78BB0}" type="datetimeFigureOut">
              <a:rPr lang="en-US" smtClean="0"/>
              <a:t>11/12/2025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22714E-FCEB-484E-B37D-56AD9C9E3D6E}" type="slidenum">
              <a:rPr lang="en-US" smtClean="0"/>
              <a:t>‹N›</a:t>
            </a:fld>
            <a:endParaRPr lang="en-US"/>
          </a:p>
        </p:txBody>
      </p:sp>
    </p:spTree>
    <p:extLst>
      <p:ext uri="{BB962C8B-B14F-4D97-AF65-F5344CB8AC3E}">
        <p14:creationId xmlns:p14="http://schemas.microsoft.com/office/powerpoint/2010/main" val="3033161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22714E-FCEB-484E-B37D-56AD9C9E3D6E}" type="slidenum">
              <a:rPr lang="en-US" smtClean="0"/>
              <a:t>1</a:t>
            </a:fld>
            <a:endParaRPr lang="en-US"/>
          </a:p>
        </p:txBody>
      </p:sp>
    </p:spTree>
    <p:extLst>
      <p:ext uri="{BB962C8B-B14F-4D97-AF65-F5344CB8AC3E}">
        <p14:creationId xmlns:p14="http://schemas.microsoft.com/office/powerpoint/2010/main" val="227038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H</a:t>
            </a:r>
            <a:r>
              <a:rPr lang="en-CH" dirty="0"/>
              <a:t>ere the same design with filaments produced by cold deformation and a modification of the OS. </a:t>
            </a:r>
          </a:p>
          <a:p>
            <a:r>
              <a:rPr lang="it-IT" dirty="0"/>
              <a:t>T</a:t>
            </a:r>
            <a:r>
              <a:rPr lang="en-CH" dirty="0"/>
              <a:t>his bring to successful extrusion in terms of non-decomposition of the OS. </a:t>
            </a:r>
            <a:r>
              <a:rPr lang="it-IT" dirty="0"/>
              <a:t>T</a:t>
            </a:r>
            <a:r>
              <a:rPr lang="en-CH" dirty="0"/>
              <a:t>he analysis of the hardness after extrusion close and far to the OS demo</a:t>
            </a:r>
            <a:r>
              <a:rPr lang="it-IT" dirty="0"/>
              <a:t>n</a:t>
            </a:r>
            <a:r>
              <a:rPr lang="en-CH" dirty="0" err="1"/>
              <a:t>strate</a:t>
            </a:r>
            <a:r>
              <a:rPr lang="en-CH" dirty="0"/>
              <a:t> the </a:t>
            </a:r>
            <a:r>
              <a:rPr lang="en-CH" dirty="0" err="1"/>
              <a:t>absen</a:t>
            </a:r>
            <a:r>
              <a:rPr lang="it-IT" dirty="0"/>
              <a:t>c</a:t>
            </a:r>
            <a:r>
              <a:rPr lang="en-CH" dirty="0"/>
              <a:t>e of </a:t>
            </a:r>
            <a:r>
              <a:rPr lang="en-CH" dirty="0" err="1"/>
              <a:t>decoposition</a:t>
            </a:r>
            <a:r>
              <a:rPr lang="en-CH" dirty="0"/>
              <a:t>.</a:t>
            </a:r>
          </a:p>
          <a:p>
            <a:r>
              <a:rPr lang="en-CH" dirty="0"/>
              <a:t>This subelement has been gun drilled for the insertion of the OS, deformed until 2 mm to and HT-ed. </a:t>
            </a:r>
            <a:r>
              <a:rPr lang="it-IT" dirty="0"/>
              <a:t>W</a:t>
            </a:r>
            <a:r>
              <a:rPr lang="en-CH" dirty="0"/>
              <a:t>e can see in the microstructure of the Nb3Sn. </a:t>
            </a:r>
            <a:r>
              <a:rPr lang="it-IT" dirty="0"/>
              <a:t>T</a:t>
            </a:r>
            <a:r>
              <a:rPr lang="en-CH" dirty="0"/>
              <a:t>he IO worked, there are oxide nanoparticle nanoparticles that cause the grain refinement. </a:t>
            </a:r>
            <a:r>
              <a:rPr lang="it-IT" dirty="0"/>
              <a:t>R</a:t>
            </a:r>
            <a:r>
              <a:rPr lang="en-CH" dirty="0" err="1"/>
              <a:t>egarding</a:t>
            </a:r>
            <a:r>
              <a:rPr lang="en-CH" dirty="0"/>
              <a:t> the transport properties</a:t>
            </a:r>
            <a:endParaRPr lang="en-US" dirty="0"/>
          </a:p>
        </p:txBody>
      </p:sp>
      <p:sp>
        <p:nvSpPr>
          <p:cNvPr id="4" name="Slide Number Placeholder 3"/>
          <p:cNvSpPr>
            <a:spLocks noGrp="1"/>
          </p:cNvSpPr>
          <p:nvPr>
            <p:ph type="sldNum" sz="quarter" idx="5"/>
          </p:nvPr>
        </p:nvSpPr>
        <p:spPr/>
        <p:txBody>
          <a:bodyPr/>
          <a:lstStyle/>
          <a:p>
            <a:fld id="{01E0FCD3-254C-0149-B45A-480C8E762992}" type="slidenum">
              <a:rPr lang="it-CH" smtClean="0"/>
              <a:t>11</a:t>
            </a:fld>
            <a:endParaRPr lang="it-CH"/>
          </a:p>
        </p:txBody>
      </p:sp>
    </p:spTree>
    <p:extLst>
      <p:ext uri="{BB962C8B-B14F-4D97-AF65-F5344CB8AC3E}">
        <p14:creationId xmlns:p14="http://schemas.microsoft.com/office/powerpoint/2010/main" val="982030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56E6DD-3D9C-34AE-2085-6F43C68852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8F3079-DED3-6E45-C6C3-4E079FE975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7B2EC8-EBF6-DB8A-99CA-8F59C68A4D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0" i="0" u="none" dirty="0"/>
              <a:t>W</a:t>
            </a:r>
            <a:r>
              <a:rPr lang="en-CH" b="0" i="0" u="none" dirty="0"/>
              <a:t>e manufacture </a:t>
            </a:r>
            <a:r>
              <a:rPr lang="it-IT" b="0" i="0" u="none" dirty="0"/>
              <a:t>a</a:t>
            </a:r>
            <a:r>
              <a:rPr lang="en-CH" b="0" i="0" u="none" dirty="0"/>
              <a:t> 7/7 bundle barrier multifilamentary wire. The number of filaments per </a:t>
            </a:r>
            <a:r>
              <a:rPr lang="en-CH" b="0" i="0" u="none" dirty="0" err="1"/>
              <a:t>subelelemt</a:t>
            </a:r>
            <a:r>
              <a:rPr lang="en-CH" b="0" i="0" u="none" dirty="0"/>
              <a:t> is reduced at 37 but are the same used for the previous extruded subelement. In this case we have to extrapolate from the layer Jc the non-cu Jc </a:t>
            </a:r>
            <a:r>
              <a:rPr lang="en-CH" b="0" i="0" u="none" dirty="0" err="1"/>
              <a:t>obt</a:t>
            </a:r>
            <a:r>
              <a:rPr lang="it-IT" b="0" i="0" u="none" dirty="0"/>
              <a:t>a</a:t>
            </a:r>
            <a:r>
              <a:rPr lang="en-CH" b="0" i="0" u="none" dirty="0" err="1"/>
              <a:t>ining</a:t>
            </a:r>
            <a:r>
              <a:rPr lang="en-CH" b="0" i="0" u="none" dirty="0"/>
              <a:t> an increase respect the multifilamentary without OS. </a:t>
            </a:r>
            <a:r>
              <a:rPr lang="it-IT" b="0" i="0" u="none" dirty="0"/>
              <a:t>T</a:t>
            </a:r>
            <a:r>
              <a:rPr lang="en-CH" b="0" i="0" u="none" dirty="0"/>
              <a:t>he range of uncertainty in the  extrapolated value is due to </a:t>
            </a:r>
            <a:r>
              <a:rPr lang="it-CH" sz="1200" b="0" i="0" u="none" dirty="0">
                <a:latin typeface="Gill Sans MT" panose="020B0502020104020203" pitchFamily="34" charset="77"/>
              </a:rPr>
              <a:t>thin and inhomogenous reaction layer.</a:t>
            </a:r>
            <a:r>
              <a:rPr lang="en-CH" sz="1200" b="0" i="0" u="none" dirty="0">
                <a:latin typeface="Gill Sans MT" panose="020B0502020104020203" pitchFamily="34" charset="77"/>
              </a:rPr>
              <a:t> This can be solve by reducing the wire diameter and optimizing the HT schedule. </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1200" b="0" i="0" u="none" dirty="0">
                <a:latin typeface="Gill Sans MT" panose="020B0502020104020203" pitchFamily="34" charset="77"/>
              </a:rPr>
              <a:t>From the graph of the norm</a:t>
            </a:r>
            <a:r>
              <a:rPr lang="it-IT" sz="1200" b="0" i="0" u="none" dirty="0">
                <a:latin typeface="Gill Sans MT" panose="020B0502020104020203" pitchFamily="34" charset="77"/>
              </a:rPr>
              <a:t>a</a:t>
            </a:r>
            <a:r>
              <a:rPr lang="en-CH" sz="1200" b="0" i="0" u="none" dirty="0" err="1">
                <a:latin typeface="Gill Sans MT" panose="020B0502020104020203" pitchFamily="34" charset="77"/>
              </a:rPr>
              <a:t>lized</a:t>
            </a:r>
            <a:r>
              <a:rPr lang="en-CH" sz="1200" b="0" i="0" u="none" dirty="0">
                <a:latin typeface="Gill Sans MT" panose="020B0502020104020203" pitchFamily="34" charset="77"/>
              </a:rPr>
              <a:t> pinning force </a:t>
            </a:r>
            <a:r>
              <a:rPr lang="en-CH" dirty="0"/>
              <a:t> we observe a peak of the force at about 0.33 at the reduce field, confirming the contribution of the nanoparticle due to the IO</a:t>
            </a:r>
            <a:r>
              <a:rPr lang="en-CH" b="0" i="0" dirty="0"/>
              <a:t>. </a:t>
            </a:r>
            <a:r>
              <a:rPr lang="en-US" sz="1200" b="0" i="0" dirty="0">
                <a:solidFill>
                  <a:srgbClr val="007E62"/>
                </a:solidFill>
                <a:latin typeface="Gill Sans MT" panose="020B0502020104020203" pitchFamily="34" charset="77"/>
              </a:rPr>
              <a:t>Internal oxidation successfully implemented in a (simplified) Nb</a:t>
            </a:r>
            <a:r>
              <a:rPr lang="en-US" sz="1200" b="0" i="0" baseline="-25000" dirty="0">
                <a:solidFill>
                  <a:srgbClr val="007E62"/>
                </a:solidFill>
                <a:latin typeface="Gill Sans MT" panose="020B0502020104020203" pitchFamily="34" charset="77"/>
              </a:rPr>
              <a:t>3</a:t>
            </a:r>
            <a:r>
              <a:rPr lang="en-US" sz="1200" b="0" i="0" dirty="0">
                <a:solidFill>
                  <a:srgbClr val="007E62"/>
                </a:solidFill>
                <a:latin typeface="Gill Sans MT" panose="020B0502020104020203" pitchFamily="34" charset="77"/>
              </a:rPr>
              <a:t>Sn RRP multifilamentary wire</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T</a:t>
            </a:r>
            <a:r>
              <a:rPr lang="en-CH" dirty="0"/>
              <a:t>his is one possibility for the introduction of the OS. Let’s move to the other option!</a:t>
            </a:r>
            <a:endParaRPr lang="en-US" dirty="0"/>
          </a:p>
        </p:txBody>
      </p:sp>
      <p:sp>
        <p:nvSpPr>
          <p:cNvPr id="4" name="Slide Number Placeholder 3">
            <a:extLst>
              <a:ext uri="{FF2B5EF4-FFF2-40B4-BE49-F238E27FC236}">
                <a16:creationId xmlns:a16="http://schemas.microsoft.com/office/drawing/2014/main" id="{6CB4757D-0DC9-BF47-1E50-DB191B1E59F7}"/>
              </a:ext>
            </a:extLst>
          </p:cNvPr>
          <p:cNvSpPr>
            <a:spLocks noGrp="1"/>
          </p:cNvSpPr>
          <p:nvPr>
            <p:ph type="sldNum" sz="quarter" idx="5"/>
          </p:nvPr>
        </p:nvSpPr>
        <p:spPr/>
        <p:txBody>
          <a:bodyPr/>
          <a:lstStyle/>
          <a:p>
            <a:fld id="{01E0FCD3-254C-0149-B45A-480C8E762992}" type="slidenum">
              <a:rPr lang="it-CH" smtClean="0"/>
              <a:t>12</a:t>
            </a:fld>
            <a:endParaRPr lang="it-CH"/>
          </a:p>
        </p:txBody>
      </p:sp>
    </p:spTree>
    <p:extLst>
      <p:ext uri="{BB962C8B-B14F-4D97-AF65-F5344CB8AC3E}">
        <p14:creationId xmlns:p14="http://schemas.microsoft.com/office/powerpoint/2010/main" val="1877417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W</a:t>
            </a:r>
            <a:r>
              <a:rPr lang="en-CH" dirty="0"/>
              <a:t>which are the pro and cons of the two technic: substituting filaments is good approach </a:t>
            </a:r>
            <a:r>
              <a:rPr lang="en-CH" dirty="0" err="1"/>
              <a:t>beca</a:t>
            </a:r>
            <a:r>
              <a:rPr lang="it-IT" dirty="0"/>
              <a:t>us</a:t>
            </a:r>
            <a:r>
              <a:rPr lang="en-CH" dirty="0"/>
              <a:t>e the OS will go true only 1 extrusion respect the OS in each filaments that request extrusion of the filaments and then of the subelement. </a:t>
            </a:r>
            <a:r>
              <a:rPr lang="it-IT" dirty="0"/>
              <a:t>O</a:t>
            </a:r>
            <a:r>
              <a:rPr lang="en-CH" dirty="0"/>
              <a:t>n the other side the layout with substituted filaments doesn’t guarantee the full oxidation of all the filaments, in particular the filaments far from the OS. This will need substitution of more filaments with OS decreasing the amount of Nb inside the subelement. </a:t>
            </a:r>
            <a:r>
              <a:rPr lang="it-IT" dirty="0"/>
              <a:t>T</a:t>
            </a:r>
            <a:r>
              <a:rPr lang="en-CH" dirty="0"/>
              <a:t>he other design doesn’t have this problem since each filaments has its how OS.</a:t>
            </a:r>
          </a:p>
          <a:p>
            <a:endParaRPr lang="en-CH" dirty="0"/>
          </a:p>
          <a:p>
            <a:r>
              <a:rPr lang="it-IT" dirty="0"/>
              <a:t>T</a:t>
            </a:r>
            <a:r>
              <a:rPr lang="en-CH" dirty="0"/>
              <a:t>o conclude we </a:t>
            </a:r>
            <a:r>
              <a:rPr lang="en-US" sz="1200" i="1" dirty="0">
                <a:latin typeface="Gill Sans MT" panose="020B0502020104020203" pitchFamily="34" charset="0"/>
              </a:rPr>
              <a:t>Successful</a:t>
            </a:r>
            <a:r>
              <a:rPr lang="en-CH" sz="1200" i="1" dirty="0" err="1">
                <a:latin typeface="Gill Sans MT" panose="020B0502020104020203" pitchFamily="34" charset="0"/>
              </a:rPr>
              <a:t>ly</a:t>
            </a:r>
            <a:r>
              <a:rPr lang="en-CH" sz="1200" i="1" dirty="0">
                <a:latin typeface="Gill Sans MT" panose="020B0502020104020203" pitchFamily="34" charset="0"/>
              </a:rPr>
              <a:t> </a:t>
            </a:r>
            <a:r>
              <a:rPr lang="en-US" sz="1200" i="1" dirty="0">
                <a:latin typeface="Gill Sans MT" panose="020B0502020104020203" pitchFamily="34" charset="0"/>
              </a:rPr>
              <a:t>implement</a:t>
            </a:r>
            <a:r>
              <a:rPr lang="en-CH" sz="1200" i="1" dirty="0">
                <a:latin typeface="Gill Sans MT" panose="020B0502020104020203" pitchFamily="34" charset="0"/>
              </a:rPr>
              <a:t>ed</a:t>
            </a:r>
            <a:r>
              <a:rPr lang="en-US" sz="1200" i="1" dirty="0">
                <a:latin typeface="Gill Sans MT" panose="020B0502020104020203" pitchFamily="34" charset="0"/>
              </a:rPr>
              <a:t> </a:t>
            </a:r>
            <a:r>
              <a:rPr lang="en-US" sz="1200" b="1" i="1" dirty="0">
                <a:latin typeface="Gill Sans MT" panose="020B0502020104020203" pitchFamily="34" charset="0"/>
              </a:rPr>
              <a:t>internal oxidation </a:t>
            </a:r>
            <a:r>
              <a:rPr lang="en-US" sz="1200" i="1" dirty="0">
                <a:latin typeface="Gill Sans MT" panose="020B0502020104020203" pitchFamily="34" charset="0"/>
              </a:rPr>
              <a:t>in </a:t>
            </a:r>
            <a:r>
              <a:rPr lang="en-US" sz="1200" b="1" i="1" dirty="0">
                <a:latin typeface="Gill Sans MT" panose="020B0502020104020203" pitchFamily="34" charset="0"/>
              </a:rPr>
              <a:t>a simplified RRP wire </a:t>
            </a:r>
            <a:r>
              <a:rPr lang="en-CH" sz="1200" b="1" i="1" dirty="0">
                <a:latin typeface="Gill Sans MT" panose="020B0502020104020203" pitchFamily="34" charset="0"/>
              </a:rPr>
              <a:t> and understood how to stabilize the OS for extrusion process both for filaments and subelement process.</a:t>
            </a:r>
          </a:p>
          <a:p>
            <a:r>
              <a:rPr lang="it-IT" sz="1200" b="1" i="1" dirty="0">
                <a:latin typeface="Gill Sans MT" panose="020B0502020104020203" pitchFamily="34" charset="0"/>
              </a:rPr>
              <a:t>W</a:t>
            </a:r>
            <a:r>
              <a:rPr lang="en-CH" sz="1200" b="1" i="1" dirty="0">
                <a:latin typeface="Gill Sans MT" panose="020B0502020104020203" pitchFamily="34" charset="0"/>
              </a:rPr>
              <a:t>e will make new subelement with filaments extruded and containing OS</a:t>
            </a:r>
          </a:p>
          <a:p>
            <a:r>
              <a:rPr lang="it-IT" sz="1200" b="1" i="1" dirty="0">
                <a:latin typeface="Gill Sans MT" panose="020B0502020104020203" pitchFamily="34" charset="0"/>
              </a:rPr>
              <a:t>W</a:t>
            </a:r>
            <a:r>
              <a:rPr lang="en-CH" sz="1200" b="1" i="1" dirty="0">
                <a:latin typeface="Gill Sans MT" panose="020B0502020104020203" pitchFamily="34" charset="0"/>
              </a:rPr>
              <a:t>e will make also subelement with OS substituted to filaments both with a Nb ta Hf alloy</a:t>
            </a:r>
          </a:p>
          <a:p>
            <a:r>
              <a:rPr lang="en-CH" sz="1200" b="1" i="1" dirty="0">
                <a:latin typeface="Gill Sans MT" panose="020B0502020104020203" pitchFamily="34" charset="0"/>
              </a:rPr>
              <a:t> we also have a method to increase the Sn content that we will ap</a:t>
            </a:r>
            <a:r>
              <a:rPr lang="it-IT" sz="1200" b="1" i="1" dirty="0">
                <a:latin typeface="Gill Sans MT" panose="020B0502020104020203" pitchFamily="34" charset="0"/>
              </a:rPr>
              <a:t>p</a:t>
            </a:r>
            <a:r>
              <a:rPr lang="en-CH" sz="1200" b="1" i="1" dirty="0" err="1">
                <a:latin typeface="Gill Sans MT" panose="020B0502020104020203" pitchFamily="34" charset="0"/>
              </a:rPr>
              <a:t>ly</a:t>
            </a:r>
            <a:r>
              <a:rPr lang="en-CH" sz="1200" b="1" i="1" dirty="0">
                <a:latin typeface="Gill Sans MT" panose="020B0502020104020203" pitchFamily="34" charset="0"/>
              </a:rPr>
              <a:t> to next SE and last, we know that we have a design that can work to </a:t>
            </a:r>
            <a:r>
              <a:rPr lang="en-CH" sz="1200" b="1" i="1" dirty="0" err="1">
                <a:latin typeface="Gill Sans MT" panose="020B0502020104020203" pitchFamily="34" charset="0"/>
              </a:rPr>
              <a:t>tra</a:t>
            </a:r>
            <a:r>
              <a:rPr lang="en-CH" sz="1200" b="1" i="1" dirty="0">
                <a:latin typeface="Gill Sans MT" panose="020B0502020104020203" pitchFamily="34" charset="0"/>
              </a:rPr>
              <a:t> to make RRP high specific heat SE substituting GdO2 to SnO2.</a:t>
            </a:r>
            <a:endParaRPr lang="en-CH" dirty="0"/>
          </a:p>
        </p:txBody>
      </p:sp>
      <p:sp>
        <p:nvSpPr>
          <p:cNvPr id="4" name="Slide Number Placeholder 3"/>
          <p:cNvSpPr>
            <a:spLocks noGrp="1"/>
          </p:cNvSpPr>
          <p:nvPr>
            <p:ph type="sldNum" sz="quarter" idx="5"/>
          </p:nvPr>
        </p:nvSpPr>
        <p:spPr/>
        <p:txBody>
          <a:bodyPr/>
          <a:lstStyle/>
          <a:p>
            <a:fld id="{5A22714E-FCEB-484E-B37D-56AD9C9E3D6E}" type="slidenum">
              <a:rPr lang="en-US" smtClean="0"/>
              <a:t>14</a:t>
            </a:fld>
            <a:endParaRPr lang="en-US"/>
          </a:p>
        </p:txBody>
      </p:sp>
    </p:spTree>
    <p:extLst>
      <p:ext uri="{BB962C8B-B14F-4D97-AF65-F5344CB8AC3E}">
        <p14:creationId xmlns:p14="http://schemas.microsoft.com/office/powerpoint/2010/main" val="2556926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Foto</a:t>
            </a:r>
            <a:r>
              <a:rPr lang="en-US" dirty="0"/>
              <a:t> </a:t>
            </a:r>
            <a:r>
              <a:rPr lang="en-US" dirty="0" err="1"/>
              <a:t>migliori</a:t>
            </a:r>
            <a:r>
              <a:rPr lang="en-US" dirty="0"/>
              <a:t>? </a:t>
            </a:r>
            <a:r>
              <a:rPr lang="en-US" dirty="0" err="1"/>
              <a:t>Aggiungere</a:t>
            </a:r>
            <a:r>
              <a:rPr lang="en-US" dirty="0"/>
              <a:t> </a:t>
            </a:r>
            <a:r>
              <a:rPr lang="en-US" dirty="0" err="1"/>
              <a:t>Ic</a:t>
            </a:r>
            <a:endParaRPr lang="en-US" dirty="0"/>
          </a:p>
        </p:txBody>
      </p:sp>
      <p:sp>
        <p:nvSpPr>
          <p:cNvPr id="4" name="Slide Number Placeholder 3"/>
          <p:cNvSpPr>
            <a:spLocks noGrp="1"/>
          </p:cNvSpPr>
          <p:nvPr>
            <p:ph type="sldNum" sz="quarter" idx="5"/>
          </p:nvPr>
        </p:nvSpPr>
        <p:spPr/>
        <p:txBody>
          <a:bodyPr/>
          <a:lstStyle/>
          <a:p>
            <a:fld id="{01E0FCD3-254C-0149-B45A-480C8E762992}" type="slidenum">
              <a:rPr lang="it-CH" smtClean="0"/>
              <a:t>17</a:t>
            </a:fld>
            <a:endParaRPr lang="it-CH"/>
          </a:p>
        </p:txBody>
      </p:sp>
    </p:spTree>
    <p:extLst>
      <p:ext uri="{BB962C8B-B14F-4D97-AF65-F5344CB8AC3E}">
        <p14:creationId xmlns:p14="http://schemas.microsoft.com/office/powerpoint/2010/main" val="1725324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Foto</a:t>
            </a:r>
            <a:r>
              <a:rPr lang="en-US" dirty="0"/>
              <a:t> </a:t>
            </a:r>
            <a:r>
              <a:rPr lang="en-US" dirty="0" err="1"/>
              <a:t>migliori</a:t>
            </a:r>
            <a:r>
              <a:rPr lang="en-US" dirty="0"/>
              <a:t>? </a:t>
            </a:r>
            <a:r>
              <a:rPr lang="en-US" dirty="0" err="1"/>
              <a:t>Aggiungere</a:t>
            </a:r>
            <a:r>
              <a:rPr lang="en-US" dirty="0"/>
              <a:t> </a:t>
            </a:r>
            <a:r>
              <a:rPr lang="en-US" dirty="0" err="1"/>
              <a:t>Ic</a:t>
            </a:r>
            <a:endParaRPr lang="en-US" dirty="0"/>
          </a:p>
        </p:txBody>
      </p:sp>
      <p:sp>
        <p:nvSpPr>
          <p:cNvPr id="4" name="Slide Number Placeholder 3"/>
          <p:cNvSpPr>
            <a:spLocks noGrp="1"/>
          </p:cNvSpPr>
          <p:nvPr>
            <p:ph type="sldNum" sz="quarter" idx="5"/>
          </p:nvPr>
        </p:nvSpPr>
        <p:spPr/>
        <p:txBody>
          <a:bodyPr/>
          <a:lstStyle/>
          <a:p>
            <a:fld id="{01E0FCD3-254C-0149-B45A-480C8E762992}" type="slidenum">
              <a:rPr lang="it-CH" smtClean="0"/>
              <a:t>18</a:t>
            </a:fld>
            <a:endParaRPr lang="it-CH"/>
          </a:p>
        </p:txBody>
      </p:sp>
    </p:spTree>
    <p:extLst>
      <p:ext uri="{BB962C8B-B14F-4D97-AF65-F5344CB8AC3E}">
        <p14:creationId xmlns:p14="http://schemas.microsoft.com/office/powerpoint/2010/main" val="4236898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The </a:t>
            </a:r>
            <a:r>
              <a:rPr lang="it-IT" dirty="0" err="1"/>
              <a:t>research</a:t>
            </a:r>
            <a:r>
              <a:rPr lang="en-CH" dirty="0"/>
              <a:t> started from the study</a:t>
            </a:r>
            <a:r>
              <a:rPr lang="it-IT" dirty="0"/>
              <a:t> in single </a:t>
            </a:r>
            <a:r>
              <a:rPr lang="it-IT" dirty="0" err="1"/>
              <a:t>filaments</a:t>
            </a:r>
            <a:r>
              <a:rPr lang="en-CH" dirty="0"/>
              <a:t> </a:t>
            </a:r>
            <a:r>
              <a:rPr lang="it-IT" dirty="0"/>
              <a:t>the best c</a:t>
            </a:r>
            <a:r>
              <a:rPr lang="en-CH" dirty="0"/>
              <a:t>ombination</a:t>
            </a:r>
            <a:r>
              <a:rPr lang="it-IT" dirty="0"/>
              <a:t>s </a:t>
            </a:r>
            <a:r>
              <a:rPr lang="en-CH" dirty="0"/>
              <a:t>of alloy and ox</a:t>
            </a:r>
            <a:r>
              <a:rPr lang="it-IT" dirty="0"/>
              <a:t>y</a:t>
            </a:r>
            <a:r>
              <a:rPr lang="en-CH" dirty="0"/>
              <a:t>gen source</a:t>
            </a:r>
            <a:r>
              <a:rPr lang="it-IT" dirty="0"/>
              <a:t>s</a:t>
            </a:r>
            <a:r>
              <a:rPr lang="en-CH" dirty="0"/>
              <a:t> </a:t>
            </a:r>
            <a:r>
              <a:rPr lang="it-IT" dirty="0"/>
              <a:t>to </a:t>
            </a:r>
            <a:r>
              <a:rPr lang="it-IT" dirty="0" err="1"/>
              <a:t>obtain</a:t>
            </a:r>
            <a:r>
              <a:rPr lang="it-IT" dirty="0"/>
              <a:t> grain </a:t>
            </a:r>
            <a:r>
              <a:rPr lang="it-IT" dirty="0" err="1"/>
              <a:t>refinement</a:t>
            </a:r>
            <a:r>
              <a:rPr lang="en-CH" dirty="0"/>
              <a:t>. Then we produce simplified subelement </a:t>
            </a:r>
            <a:r>
              <a:rPr lang="it-IT" dirty="0"/>
              <a:t>to </a:t>
            </a:r>
            <a:r>
              <a:rPr lang="it-IT" dirty="0" err="1"/>
              <a:t>understand</a:t>
            </a:r>
            <a:r>
              <a:rPr lang="it-IT" dirty="0"/>
              <a:t> </a:t>
            </a:r>
            <a:r>
              <a:rPr lang="it-IT" dirty="0" err="1"/>
              <a:t>what</a:t>
            </a:r>
            <a:r>
              <a:rPr lang="it-IT" dirty="0"/>
              <a:t> </a:t>
            </a:r>
            <a:r>
              <a:rPr lang="it-IT" dirty="0" err="1"/>
              <a:t>is</a:t>
            </a:r>
            <a:r>
              <a:rPr lang="it-IT" dirty="0"/>
              <a:t> the best </a:t>
            </a:r>
            <a:r>
              <a:rPr lang="it-IT" dirty="0" err="1"/>
              <a:t>configuration</a:t>
            </a:r>
            <a:r>
              <a:rPr lang="en-CH" dirty="0"/>
              <a:t> </a:t>
            </a:r>
            <a:r>
              <a:rPr lang="it-IT" dirty="0"/>
              <a:t>of the </a:t>
            </a:r>
            <a:r>
              <a:rPr lang="en-CH" dirty="0"/>
              <a:t>OS </a:t>
            </a:r>
            <a:r>
              <a:rPr lang="it-IT" dirty="0"/>
              <a:t>to </a:t>
            </a:r>
            <a:r>
              <a:rPr lang="it-IT" dirty="0" err="1"/>
              <a:t>optimize</a:t>
            </a:r>
            <a:r>
              <a:rPr lang="it-IT" dirty="0"/>
              <a:t> the </a:t>
            </a:r>
            <a:r>
              <a:rPr lang="it-IT" dirty="0" err="1"/>
              <a:t>superconducting</a:t>
            </a:r>
            <a:r>
              <a:rPr lang="it-IT" dirty="0"/>
              <a:t> </a:t>
            </a:r>
            <a:r>
              <a:rPr lang="it-IT" dirty="0" err="1"/>
              <a:t>properties</a:t>
            </a:r>
            <a:r>
              <a:rPr lang="it-IT" dirty="0"/>
              <a:t>. </a:t>
            </a:r>
            <a:r>
              <a:rPr lang="it-IT" dirty="0" err="1"/>
              <a:t>We</a:t>
            </a:r>
            <a:r>
              <a:rPr lang="it-IT" dirty="0"/>
              <a:t> </a:t>
            </a:r>
            <a:r>
              <a:rPr lang="it-IT" dirty="0" err="1"/>
              <a:t>obeserve</a:t>
            </a:r>
            <a:r>
              <a:rPr lang="it-IT" dirty="0"/>
              <a:t> the </a:t>
            </a:r>
            <a:r>
              <a:rPr lang="en-CH" dirty="0"/>
              <a:t>enhancement of Jc</a:t>
            </a:r>
            <a:r>
              <a:rPr lang="it-IT" dirty="0"/>
              <a:t>,</a:t>
            </a:r>
            <a:r>
              <a:rPr lang="en-CH" dirty="0"/>
              <a:t> modification of pinning mechanism</a:t>
            </a:r>
            <a:r>
              <a:rPr lang="it-IT" dirty="0"/>
              <a:t>,</a:t>
            </a:r>
            <a:r>
              <a:rPr lang="en-CH" dirty="0"/>
              <a:t> and enhancement of Bc2</a:t>
            </a:r>
          </a:p>
          <a:p>
            <a:r>
              <a:rPr lang="en-CH" dirty="0"/>
              <a:t>Now we are at the point of implement ever</a:t>
            </a:r>
            <a:r>
              <a:rPr lang="it-IT" dirty="0"/>
              <a:t>y</a:t>
            </a:r>
            <a:r>
              <a:rPr lang="en-CH" dirty="0"/>
              <a:t>thing to a subelement </a:t>
            </a:r>
            <a:r>
              <a:rPr lang="it-IT" dirty="0"/>
              <a:t>for </a:t>
            </a:r>
            <a:r>
              <a:rPr lang="en-CH" dirty="0"/>
              <a:t>mult</a:t>
            </a:r>
            <a:r>
              <a:rPr lang="it-IT" dirty="0"/>
              <a:t>i</a:t>
            </a:r>
            <a:r>
              <a:rPr lang="en-CH" dirty="0"/>
              <a:t>filamentary wires.</a:t>
            </a:r>
          </a:p>
          <a:p>
            <a:r>
              <a:rPr lang="en-CH" dirty="0"/>
              <a:t>To understand </a:t>
            </a:r>
            <a:r>
              <a:rPr lang="it-IT" dirty="0"/>
              <a:t>the </a:t>
            </a:r>
            <a:r>
              <a:rPr lang="it-IT" dirty="0" err="1"/>
              <a:t>challanges</a:t>
            </a:r>
            <a:r>
              <a:rPr lang="it-IT" dirty="0"/>
              <a:t> </a:t>
            </a:r>
            <a:r>
              <a:rPr lang="en-CH" dirty="0"/>
              <a:t>related to the implementation of IO to RRP </a:t>
            </a:r>
            <a:r>
              <a:rPr lang="it-IT" dirty="0"/>
              <a:t>SE </a:t>
            </a:r>
            <a:r>
              <a:rPr lang="en-CH" dirty="0"/>
              <a:t>we need to understand the Process of fabrication of this type of wires</a:t>
            </a:r>
          </a:p>
        </p:txBody>
      </p:sp>
      <p:sp>
        <p:nvSpPr>
          <p:cNvPr id="4" name="Slide Number Placeholder 3"/>
          <p:cNvSpPr>
            <a:spLocks noGrp="1"/>
          </p:cNvSpPr>
          <p:nvPr>
            <p:ph type="sldNum" sz="quarter" idx="5"/>
          </p:nvPr>
        </p:nvSpPr>
        <p:spPr/>
        <p:txBody>
          <a:bodyPr/>
          <a:lstStyle/>
          <a:p>
            <a:fld id="{5A22714E-FCEB-484E-B37D-56AD9C9E3D6E}" type="slidenum">
              <a:rPr lang="en-US" smtClean="0"/>
              <a:t>19</a:t>
            </a:fld>
            <a:endParaRPr lang="en-US"/>
          </a:p>
        </p:txBody>
      </p:sp>
    </p:spTree>
    <p:extLst>
      <p:ext uri="{BB962C8B-B14F-4D97-AF65-F5344CB8AC3E}">
        <p14:creationId xmlns:p14="http://schemas.microsoft.com/office/powerpoint/2010/main" val="1871072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42F852-0F7B-4250-A736-9836DCBAB9C4}" type="slidenum">
              <a:rPr lang="en-US" smtClean="0"/>
              <a:t>3</a:t>
            </a:fld>
            <a:endParaRPr lang="en-US"/>
          </a:p>
        </p:txBody>
      </p:sp>
    </p:spTree>
    <p:extLst>
      <p:ext uri="{BB962C8B-B14F-4D97-AF65-F5344CB8AC3E}">
        <p14:creationId xmlns:p14="http://schemas.microsoft.com/office/powerpoint/2010/main" val="2022479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CH" dirty="0"/>
          </a:p>
        </p:txBody>
      </p:sp>
      <p:sp>
        <p:nvSpPr>
          <p:cNvPr id="4" name="Espace réservé du numéro de diapositive 3"/>
          <p:cNvSpPr>
            <a:spLocks noGrp="1"/>
          </p:cNvSpPr>
          <p:nvPr>
            <p:ph type="sldNum" sz="quarter" idx="5"/>
          </p:nvPr>
        </p:nvSpPr>
        <p:spPr/>
        <p:txBody>
          <a:bodyPr/>
          <a:lstStyle/>
          <a:p>
            <a:pPr>
              <a:defRPr/>
            </a:pPr>
            <a:fld id="{CCFBD149-F84F-436A-BD2F-22C5E256BD4D}" type="slidenum">
              <a:rPr lang="en-US" smtClean="0"/>
              <a:pPr>
                <a:defRPr/>
              </a:pPr>
              <a:t>4</a:t>
            </a:fld>
            <a:endParaRPr lang="en-US"/>
          </a:p>
        </p:txBody>
      </p:sp>
    </p:spTree>
    <p:extLst>
      <p:ext uri="{BB962C8B-B14F-4D97-AF65-F5344CB8AC3E}">
        <p14:creationId xmlns:p14="http://schemas.microsoft.com/office/powerpoint/2010/main" val="1063850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42F852-0F7B-4250-A736-9836DCBAB9C4}" type="slidenum">
              <a:rPr lang="en-US" smtClean="0"/>
              <a:t>5</a:t>
            </a:fld>
            <a:endParaRPr lang="en-US"/>
          </a:p>
        </p:txBody>
      </p:sp>
    </p:spTree>
    <p:extLst>
      <p:ext uri="{BB962C8B-B14F-4D97-AF65-F5344CB8AC3E}">
        <p14:creationId xmlns:p14="http://schemas.microsoft.com/office/powerpoint/2010/main" val="2022479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T</a:t>
            </a:r>
            <a:r>
              <a:rPr lang="en-CH" dirty="0"/>
              <a:t>he first </a:t>
            </a:r>
            <a:r>
              <a:rPr lang="it-IT" dirty="0" err="1"/>
              <a:t>reason</a:t>
            </a:r>
            <a:r>
              <a:rPr lang="it-IT" dirty="0"/>
              <a:t> </a:t>
            </a:r>
            <a:r>
              <a:rPr lang="it-IT" dirty="0" err="1"/>
              <a:t>is</a:t>
            </a:r>
            <a:r>
              <a:rPr lang="it-IT" dirty="0"/>
              <a:t> </a:t>
            </a:r>
            <a:r>
              <a:rPr lang="en-CH" dirty="0"/>
              <a:t>the fact that </a:t>
            </a:r>
            <a:r>
              <a:rPr lang="it-IT" dirty="0" err="1"/>
              <a:t>cabling</a:t>
            </a:r>
            <a:r>
              <a:rPr lang="it-IT" dirty="0"/>
              <a:t> induce </a:t>
            </a:r>
            <a:r>
              <a:rPr lang="it-IT" dirty="0" err="1"/>
              <a:t>distortion</a:t>
            </a:r>
            <a:r>
              <a:rPr lang="it-IT" dirty="0"/>
              <a:t> of </a:t>
            </a:r>
            <a:r>
              <a:rPr lang="it-IT" dirty="0" err="1"/>
              <a:t>wire</a:t>
            </a:r>
            <a:r>
              <a:rPr lang="it-IT" dirty="0"/>
              <a:t> </a:t>
            </a:r>
            <a:r>
              <a:rPr lang="it-IT" dirty="0" err="1"/>
              <a:t>that</a:t>
            </a:r>
            <a:r>
              <a:rPr lang="it-IT" dirty="0"/>
              <a:t> in the case of the case of PIT cause </a:t>
            </a:r>
            <a:r>
              <a:rPr lang="en-CH" dirty="0"/>
              <a:t>Sn leak</a:t>
            </a:r>
            <a:r>
              <a:rPr lang="it-IT" dirty="0"/>
              <a:t>, </a:t>
            </a:r>
            <a:r>
              <a:rPr lang="it-IT" dirty="0" err="1"/>
              <a:t>reducing</a:t>
            </a:r>
            <a:r>
              <a:rPr lang="it-IT" dirty="0"/>
              <a:t> the </a:t>
            </a:r>
            <a:r>
              <a:rPr lang="it-IT" dirty="0" err="1"/>
              <a:t>Ic</a:t>
            </a:r>
            <a:r>
              <a:rPr lang="it-IT" dirty="0"/>
              <a:t> and the RRR of </a:t>
            </a:r>
            <a:r>
              <a:rPr lang="it-IT" dirty="0" err="1"/>
              <a:t>stabilizing</a:t>
            </a:r>
            <a:r>
              <a:rPr lang="it-IT" dirty="0"/>
              <a:t> Cu. The </a:t>
            </a:r>
            <a:r>
              <a:rPr lang="it-IT" dirty="0" err="1"/>
              <a:t>trasversal</a:t>
            </a:r>
            <a:r>
              <a:rPr lang="it-IT" dirty="0"/>
              <a:t> stress </a:t>
            </a:r>
            <a:r>
              <a:rPr lang="it-IT" dirty="0" err="1"/>
              <a:t>tolerance</a:t>
            </a:r>
            <a:r>
              <a:rPr lang="it-IT" dirty="0"/>
              <a:t> of RRP </a:t>
            </a:r>
            <a:r>
              <a:rPr lang="it-IT" dirty="0" err="1"/>
              <a:t>is</a:t>
            </a:r>
            <a:r>
              <a:rPr lang="it-IT" dirty="0"/>
              <a:t> </a:t>
            </a:r>
            <a:r>
              <a:rPr lang="it-IT" dirty="0" err="1"/>
              <a:t>higher</a:t>
            </a:r>
            <a:r>
              <a:rPr lang="it-IT" dirty="0"/>
              <a:t>. The </a:t>
            </a:r>
            <a:r>
              <a:rPr lang="it-IT" dirty="0" err="1"/>
              <a:t>irreversible</a:t>
            </a:r>
            <a:r>
              <a:rPr lang="it-IT" dirty="0"/>
              <a:t> stress </a:t>
            </a:r>
            <a:r>
              <a:rPr lang="it-IT" dirty="0" err="1"/>
              <a:t>llimit</a:t>
            </a:r>
            <a:r>
              <a:rPr lang="it-IT" dirty="0"/>
              <a:t>, </a:t>
            </a:r>
            <a:r>
              <a:rPr lang="it-IT" dirty="0" err="1"/>
              <a:t>that</a:t>
            </a:r>
            <a:r>
              <a:rPr lang="it-IT" dirty="0"/>
              <a:t> </a:t>
            </a:r>
            <a:r>
              <a:rPr lang="it-IT" dirty="0" err="1"/>
              <a:t>identify</a:t>
            </a:r>
            <a:r>
              <a:rPr lang="it-IT" dirty="0"/>
              <a:t> the stress </a:t>
            </a:r>
            <a:r>
              <a:rPr lang="it-IT" dirty="0" err="1"/>
              <a:t>that</a:t>
            </a:r>
            <a:r>
              <a:rPr lang="it-IT" dirty="0"/>
              <a:t> induce a </a:t>
            </a:r>
            <a:r>
              <a:rPr lang="it-IT" dirty="0" err="1"/>
              <a:t>permanent</a:t>
            </a:r>
            <a:r>
              <a:rPr lang="it-IT" dirty="0"/>
              <a:t> </a:t>
            </a:r>
            <a:r>
              <a:rPr lang="it-IT" dirty="0" err="1"/>
              <a:t>degradation</a:t>
            </a:r>
            <a:r>
              <a:rPr lang="it-IT" dirty="0"/>
              <a:t> of </a:t>
            </a:r>
            <a:r>
              <a:rPr lang="it-IT" dirty="0" err="1"/>
              <a:t>current</a:t>
            </a:r>
            <a:r>
              <a:rPr lang="it-IT" dirty="0"/>
              <a:t> of 5%, </a:t>
            </a:r>
            <a:r>
              <a:rPr lang="it-IT" dirty="0" err="1"/>
              <a:t>is</a:t>
            </a:r>
            <a:r>
              <a:rPr lang="it-IT" dirty="0"/>
              <a:t> </a:t>
            </a:r>
            <a:r>
              <a:rPr lang="it-IT" dirty="0" err="1"/>
              <a:t>higher</a:t>
            </a:r>
            <a:r>
              <a:rPr lang="it-IT" dirty="0"/>
              <a:t> for RRP. </a:t>
            </a:r>
            <a:endParaRPr lang="en-CH" dirty="0"/>
          </a:p>
          <a:p>
            <a:r>
              <a:rPr lang="it-IT" dirty="0" err="1"/>
              <a:t>Let’s</a:t>
            </a:r>
            <a:r>
              <a:rPr lang="it-IT" dirty="0"/>
              <a:t> </a:t>
            </a:r>
            <a:r>
              <a:rPr lang="it-IT" dirty="0" err="1"/>
              <a:t>move</a:t>
            </a:r>
            <a:r>
              <a:rPr lang="it-IT" dirty="0"/>
              <a:t> </a:t>
            </a:r>
            <a:r>
              <a:rPr lang="it-IT" dirty="0" err="1"/>
              <a:t>now</a:t>
            </a:r>
            <a:r>
              <a:rPr lang="it-IT" dirty="0"/>
              <a:t> to the </a:t>
            </a:r>
            <a:r>
              <a:rPr lang="it-IT" dirty="0" err="1"/>
              <a:t>challanges</a:t>
            </a:r>
            <a:r>
              <a:rPr lang="it-IT" dirty="0"/>
              <a:t> and </a:t>
            </a:r>
            <a:r>
              <a:rPr lang="it-IT" dirty="0" err="1"/>
              <a:t>problems</a:t>
            </a:r>
            <a:r>
              <a:rPr lang="it-IT" dirty="0"/>
              <a:t> of </a:t>
            </a:r>
            <a:r>
              <a:rPr lang="it-IT" dirty="0" err="1"/>
              <a:t>introducing</a:t>
            </a:r>
            <a:r>
              <a:rPr lang="it-IT" dirty="0"/>
              <a:t> an OS in the RRP</a:t>
            </a:r>
            <a:endParaRPr lang="en-US" dirty="0"/>
          </a:p>
        </p:txBody>
      </p:sp>
      <p:sp>
        <p:nvSpPr>
          <p:cNvPr id="4" name="Slide Number Placeholder 3"/>
          <p:cNvSpPr>
            <a:spLocks noGrp="1"/>
          </p:cNvSpPr>
          <p:nvPr>
            <p:ph type="sldNum" sz="quarter" idx="5"/>
          </p:nvPr>
        </p:nvSpPr>
        <p:spPr/>
        <p:txBody>
          <a:bodyPr/>
          <a:lstStyle/>
          <a:p>
            <a:fld id="{0642F852-0F7B-4250-A736-9836DCBAB9C4}" type="slidenum">
              <a:rPr lang="en-US" smtClean="0"/>
              <a:t>6</a:t>
            </a:fld>
            <a:endParaRPr lang="en-US"/>
          </a:p>
        </p:txBody>
      </p:sp>
    </p:spTree>
    <p:extLst>
      <p:ext uri="{BB962C8B-B14F-4D97-AF65-F5344CB8AC3E}">
        <p14:creationId xmlns:p14="http://schemas.microsoft.com/office/powerpoint/2010/main" val="1107332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W</a:t>
            </a:r>
            <a:r>
              <a:rPr lang="en-CH" dirty="0"/>
              <a:t>e started from the study of the material ( different combination of alloy and ox</a:t>
            </a:r>
            <a:r>
              <a:rPr lang="it-IT" dirty="0"/>
              <a:t>y</a:t>
            </a:r>
            <a:r>
              <a:rPr lang="en-CH" dirty="0"/>
              <a:t>gen source ) on single filaments. Then we produce simplified subelement </a:t>
            </a:r>
            <a:r>
              <a:rPr lang="en-CH" dirty="0" err="1"/>
              <a:t>studing</a:t>
            </a:r>
            <a:r>
              <a:rPr lang="en-CH" dirty="0"/>
              <a:t> </a:t>
            </a:r>
            <a:r>
              <a:rPr lang="en-CH" dirty="0" err="1"/>
              <a:t>dif</a:t>
            </a:r>
            <a:r>
              <a:rPr lang="it-IT" dirty="0"/>
              <a:t>f</a:t>
            </a:r>
            <a:r>
              <a:rPr lang="en-CH" dirty="0" err="1"/>
              <a:t>erent</a:t>
            </a:r>
            <a:r>
              <a:rPr lang="en-CH" dirty="0"/>
              <a:t> OS configuration observing enhancement of Jc modification of pinning mechanism and enhancement of Bc2</a:t>
            </a:r>
          </a:p>
          <a:p>
            <a:r>
              <a:rPr lang="en-CH" dirty="0"/>
              <a:t>Now we are at the point of implement ever</a:t>
            </a:r>
            <a:r>
              <a:rPr lang="it-IT" dirty="0"/>
              <a:t>y</a:t>
            </a:r>
            <a:r>
              <a:rPr lang="en-CH" dirty="0"/>
              <a:t>thing to a subelement and </a:t>
            </a:r>
            <a:r>
              <a:rPr lang="en-CH" dirty="0" err="1"/>
              <a:t>mult</a:t>
            </a:r>
            <a:r>
              <a:rPr lang="it-IT" dirty="0"/>
              <a:t>i</a:t>
            </a:r>
            <a:r>
              <a:rPr lang="en-CH" dirty="0"/>
              <a:t>filamentary wires.</a:t>
            </a:r>
          </a:p>
          <a:p>
            <a:r>
              <a:rPr lang="en-CH" dirty="0"/>
              <a:t>To understand various problematics related to the implementation of IO to RRP we need to understand the Process of fabrication of this type of wires</a:t>
            </a:r>
          </a:p>
        </p:txBody>
      </p:sp>
      <p:sp>
        <p:nvSpPr>
          <p:cNvPr id="4" name="Slide Number Placeholder 3"/>
          <p:cNvSpPr>
            <a:spLocks noGrp="1"/>
          </p:cNvSpPr>
          <p:nvPr>
            <p:ph type="sldNum" sz="quarter" idx="5"/>
          </p:nvPr>
        </p:nvSpPr>
        <p:spPr/>
        <p:txBody>
          <a:bodyPr/>
          <a:lstStyle/>
          <a:p>
            <a:fld id="{5A22714E-FCEB-484E-B37D-56AD9C9E3D6E}" type="slidenum">
              <a:rPr lang="en-US" smtClean="0"/>
              <a:t>7</a:t>
            </a:fld>
            <a:endParaRPr lang="en-US"/>
          </a:p>
        </p:txBody>
      </p:sp>
    </p:spTree>
    <p:extLst>
      <p:ext uri="{BB962C8B-B14F-4D97-AF65-F5344CB8AC3E}">
        <p14:creationId xmlns:p14="http://schemas.microsoft.com/office/powerpoint/2010/main" val="187107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The </a:t>
            </a:r>
            <a:r>
              <a:rPr lang="it-IT" dirty="0" err="1"/>
              <a:t>fabbrication</a:t>
            </a:r>
            <a:r>
              <a:rPr lang="it-IT" dirty="0"/>
              <a:t> of the </a:t>
            </a:r>
            <a:r>
              <a:rPr lang="it-IT" dirty="0" err="1"/>
              <a:t>filaments</a:t>
            </a:r>
            <a:r>
              <a:rPr lang="it-IT" dirty="0"/>
              <a:t> </a:t>
            </a:r>
            <a:r>
              <a:rPr lang="it-IT" dirty="0" err="1"/>
              <a:t>that</a:t>
            </a:r>
            <a:r>
              <a:rPr lang="it-IT" dirty="0"/>
              <a:t> </a:t>
            </a:r>
            <a:r>
              <a:rPr lang="it-IT" dirty="0" err="1"/>
              <a:t>then</a:t>
            </a:r>
            <a:r>
              <a:rPr lang="it-IT" dirty="0"/>
              <a:t> </a:t>
            </a:r>
            <a:r>
              <a:rPr lang="it-IT" dirty="0" err="1"/>
              <a:t>will</a:t>
            </a:r>
            <a:r>
              <a:rPr lang="it-IT" dirty="0"/>
              <a:t> be </a:t>
            </a:r>
            <a:r>
              <a:rPr lang="it-IT" dirty="0" err="1"/>
              <a:t>used</a:t>
            </a:r>
            <a:r>
              <a:rPr lang="it-IT" dirty="0"/>
              <a:t> for </a:t>
            </a:r>
            <a:r>
              <a:rPr lang="it-IT" dirty="0" err="1"/>
              <a:t>restack</a:t>
            </a:r>
            <a:r>
              <a:rPr lang="it-IT" dirty="0"/>
              <a:t> in the </a:t>
            </a:r>
            <a:r>
              <a:rPr lang="it-IT" dirty="0" err="1"/>
              <a:t>subelement</a:t>
            </a:r>
            <a:r>
              <a:rPr lang="it-IT" dirty="0"/>
              <a:t> </a:t>
            </a:r>
            <a:r>
              <a:rPr lang="it-IT" dirty="0" err="1"/>
              <a:t>request</a:t>
            </a:r>
            <a:r>
              <a:rPr lang="it-IT" dirty="0"/>
              <a:t> a first </a:t>
            </a:r>
            <a:r>
              <a:rPr lang="it-IT" dirty="0" err="1"/>
              <a:t>extrusion</a:t>
            </a:r>
            <a:r>
              <a:rPr lang="it-IT" dirty="0"/>
              <a:t>. </a:t>
            </a:r>
            <a:r>
              <a:rPr lang="it-IT" dirty="0" err="1"/>
              <a:t>Then</a:t>
            </a:r>
            <a:r>
              <a:rPr lang="it-IT" dirty="0"/>
              <a:t> the SE go </a:t>
            </a:r>
            <a:r>
              <a:rPr lang="it-IT" dirty="0" err="1"/>
              <a:t>trough</a:t>
            </a:r>
            <a:r>
              <a:rPr lang="it-IT" dirty="0"/>
              <a:t> the hot </a:t>
            </a:r>
            <a:r>
              <a:rPr lang="it-IT" dirty="0" err="1"/>
              <a:t>isostatich</a:t>
            </a:r>
            <a:r>
              <a:rPr lang="it-IT" dirty="0"/>
              <a:t> pressing and hot </a:t>
            </a:r>
            <a:r>
              <a:rPr lang="it-IT" dirty="0" err="1"/>
              <a:t>extrusion</a:t>
            </a:r>
            <a:r>
              <a:rPr lang="it-IT" dirty="0"/>
              <a:t>. After </a:t>
            </a:r>
            <a:r>
              <a:rPr lang="it-IT" dirty="0" err="1"/>
              <a:t>this</a:t>
            </a:r>
            <a:r>
              <a:rPr lang="it-IT" dirty="0"/>
              <a:t>  the Sn </a:t>
            </a:r>
            <a:r>
              <a:rPr lang="it-IT" dirty="0" err="1"/>
              <a:t>is</a:t>
            </a:r>
            <a:r>
              <a:rPr lang="it-IT" dirty="0"/>
              <a:t> </a:t>
            </a:r>
            <a:r>
              <a:rPr lang="it-IT" dirty="0" err="1"/>
              <a:t>inserted</a:t>
            </a:r>
            <a:r>
              <a:rPr lang="it-IT" dirty="0"/>
              <a:t> an the </a:t>
            </a:r>
            <a:r>
              <a:rPr lang="it-IT" dirty="0" err="1"/>
              <a:t>subelement</a:t>
            </a:r>
            <a:r>
              <a:rPr lang="it-IT" dirty="0"/>
              <a:t> </a:t>
            </a:r>
            <a:r>
              <a:rPr lang="it-IT" dirty="0" err="1"/>
              <a:t>is</a:t>
            </a:r>
            <a:r>
              <a:rPr lang="it-IT" dirty="0"/>
              <a:t> </a:t>
            </a:r>
            <a:r>
              <a:rPr lang="it-IT" dirty="0" err="1"/>
              <a:t>deformed</a:t>
            </a:r>
            <a:r>
              <a:rPr lang="it-IT" dirty="0"/>
              <a:t> and </a:t>
            </a:r>
            <a:r>
              <a:rPr lang="it-IT" dirty="0" err="1"/>
              <a:t>restacked</a:t>
            </a:r>
            <a:r>
              <a:rPr lang="it-IT" dirty="0"/>
              <a:t> to </a:t>
            </a:r>
            <a:endParaRPr lang="en-CH" dirty="0"/>
          </a:p>
        </p:txBody>
      </p:sp>
      <p:sp>
        <p:nvSpPr>
          <p:cNvPr id="4" name="Slide Number Placeholder 3"/>
          <p:cNvSpPr>
            <a:spLocks noGrp="1"/>
          </p:cNvSpPr>
          <p:nvPr>
            <p:ph type="sldNum" sz="quarter" idx="5"/>
          </p:nvPr>
        </p:nvSpPr>
        <p:spPr/>
        <p:txBody>
          <a:bodyPr/>
          <a:lstStyle/>
          <a:p>
            <a:fld id="{5A22714E-FCEB-484E-B37D-56AD9C9E3D6E}" type="slidenum">
              <a:rPr lang="en-US" smtClean="0"/>
              <a:t>8</a:t>
            </a:fld>
            <a:endParaRPr lang="en-US"/>
          </a:p>
        </p:txBody>
      </p:sp>
    </p:spTree>
    <p:extLst>
      <p:ext uri="{BB962C8B-B14F-4D97-AF65-F5344CB8AC3E}">
        <p14:creationId xmlns:p14="http://schemas.microsoft.com/office/powerpoint/2010/main" val="2457600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W</a:t>
            </a:r>
            <a:r>
              <a:rPr lang="en-CH" dirty="0"/>
              <a:t>e fabricated a simplified multifilamentary wire. It is c</a:t>
            </a:r>
            <a:r>
              <a:rPr lang="it-IT" dirty="0"/>
              <a:t>h</a:t>
            </a:r>
            <a:r>
              <a:rPr lang="en-CH" dirty="0" err="1"/>
              <a:t>aracterize</a:t>
            </a:r>
            <a:r>
              <a:rPr lang="en-CH" dirty="0"/>
              <a:t> by 7 </a:t>
            </a:r>
            <a:r>
              <a:rPr lang="en-CH" dirty="0" err="1"/>
              <a:t>subelelemnt</a:t>
            </a:r>
            <a:r>
              <a:rPr lang="en-CH" dirty="0"/>
              <a:t> bundle in a Ta barrier.</a:t>
            </a:r>
          </a:p>
          <a:p>
            <a:r>
              <a:rPr lang="en-CH" dirty="0"/>
              <a:t>The </a:t>
            </a:r>
            <a:r>
              <a:rPr lang="en-CH" dirty="0" err="1"/>
              <a:t>subellemnt</a:t>
            </a:r>
            <a:r>
              <a:rPr lang="en-CH" dirty="0"/>
              <a:t> contain 192 filaments and their dimension is of 130 micron. </a:t>
            </a:r>
          </a:p>
          <a:p>
            <a:r>
              <a:rPr lang="it-IT" dirty="0"/>
              <a:t>W</a:t>
            </a:r>
            <a:r>
              <a:rPr lang="en-CH" dirty="0"/>
              <a:t>e deform this layout without breakages and obtaining Sn leaks inside the Ta barrier only due to an excess of Sn instead of damage of the subelement. </a:t>
            </a:r>
          </a:p>
          <a:p>
            <a:r>
              <a:rPr lang="en-CH" dirty="0"/>
              <a:t>Regarding the non-Cu Jc the barrel of 1 m of wire show same performance then the short sample </a:t>
            </a:r>
            <a:r>
              <a:rPr lang="en-CH" dirty="0" err="1"/>
              <a:t>pof</a:t>
            </a:r>
            <a:r>
              <a:rPr lang="en-CH" dirty="0"/>
              <a:t> 5 cm , demo</a:t>
            </a:r>
            <a:r>
              <a:rPr lang="it-IT" dirty="0"/>
              <a:t>n</a:t>
            </a:r>
            <a:r>
              <a:rPr lang="en-CH" dirty="0" err="1"/>
              <a:t>strating</a:t>
            </a:r>
            <a:r>
              <a:rPr lang="en-CH" dirty="0"/>
              <a:t> good homogeneity along all the length </a:t>
            </a:r>
          </a:p>
          <a:p>
            <a:r>
              <a:rPr lang="it-IT" dirty="0"/>
              <a:t>H</a:t>
            </a:r>
            <a:r>
              <a:rPr lang="en-CH" dirty="0"/>
              <a:t>ere it is compare our wire with optimized RRP wires and the FCC target.</a:t>
            </a:r>
          </a:p>
          <a:p>
            <a:r>
              <a:rPr lang="it-IT" dirty="0"/>
              <a:t>T</a:t>
            </a:r>
            <a:r>
              <a:rPr lang="en-CH" dirty="0"/>
              <a:t>his means that we will use this design to produce </a:t>
            </a:r>
            <a:r>
              <a:rPr lang="en-CH" dirty="0" err="1"/>
              <a:t>multifilantary</a:t>
            </a:r>
            <a:r>
              <a:rPr lang="en-CH" dirty="0"/>
              <a:t> wire with OS and compare the performances. </a:t>
            </a:r>
            <a:endParaRPr lang="en-US" dirty="0"/>
          </a:p>
        </p:txBody>
      </p:sp>
      <p:sp>
        <p:nvSpPr>
          <p:cNvPr id="4" name="Slide Number Placeholder 3"/>
          <p:cNvSpPr>
            <a:spLocks noGrp="1"/>
          </p:cNvSpPr>
          <p:nvPr>
            <p:ph type="sldNum" sz="quarter" idx="5"/>
          </p:nvPr>
        </p:nvSpPr>
        <p:spPr/>
        <p:txBody>
          <a:bodyPr/>
          <a:lstStyle/>
          <a:p>
            <a:fld id="{01E0FCD3-254C-0149-B45A-480C8E762992}" type="slidenum">
              <a:rPr lang="it-CH" smtClean="0"/>
              <a:t>9</a:t>
            </a:fld>
            <a:endParaRPr lang="it-CH"/>
          </a:p>
        </p:txBody>
      </p:sp>
    </p:spTree>
    <p:extLst>
      <p:ext uri="{BB962C8B-B14F-4D97-AF65-F5344CB8AC3E}">
        <p14:creationId xmlns:p14="http://schemas.microsoft.com/office/powerpoint/2010/main" val="29163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28849-6DC8-A691-7CE6-4E9E302D3BA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07ED31-183B-1ED1-D763-89F66014540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E4F6336-7EC2-B0E4-1098-128AD25F25F9}"/>
              </a:ext>
            </a:extLst>
          </p:cNvPr>
          <p:cNvSpPr>
            <a:spLocks noGrp="1"/>
          </p:cNvSpPr>
          <p:nvPr>
            <p:ph type="body" idx="1"/>
          </p:nvPr>
        </p:nvSpPr>
        <p:spPr/>
        <p:txBody>
          <a:bodyPr/>
          <a:lstStyle/>
          <a:p>
            <a:r>
              <a:rPr lang="it-IT" dirty="0"/>
              <a:t>W</a:t>
            </a:r>
            <a:r>
              <a:rPr lang="en-CH" dirty="0"/>
              <a:t>e obtain successful extrusion without degradation, confirmed by hardness </a:t>
            </a:r>
            <a:r>
              <a:rPr lang="en-CH" dirty="0" err="1"/>
              <a:t>measur</a:t>
            </a:r>
            <a:r>
              <a:rPr lang="it-IT" dirty="0"/>
              <a:t>e</a:t>
            </a:r>
            <a:r>
              <a:rPr lang="en-CH" dirty="0" err="1"/>
              <a:t>ments</a:t>
            </a:r>
            <a:r>
              <a:rPr lang="en-CH" dirty="0"/>
              <a:t> and EDS analysis. </a:t>
            </a:r>
            <a:r>
              <a:rPr lang="it-IT" dirty="0"/>
              <a:t>W</a:t>
            </a:r>
            <a:r>
              <a:rPr lang="en-CH" dirty="0"/>
              <a:t>e observe </a:t>
            </a:r>
            <a:r>
              <a:rPr lang="en-CH" dirty="0" err="1"/>
              <a:t>sausaging</a:t>
            </a:r>
            <a:r>
              <a:rPr lang="en-CH" dirty="0"/>
              <a:t> of the OS that we will reduce producing more uniform OS.</a:t>
            </a:r>
          </a:p>
          <a:p>
            <a:pPr rtl="0" eaLnBrk="1" fontAlgn="t" latinLnBrk="0" hangingPunct="1"/>
            <a:r>
              <a:rPr lang="en-CH" dirty="0"/>
              <a:t>The goal of this attempt was done not only with the goal of int</a:t>
            </a:r>
            <a:r>
              <a:rPr lang="it-IT" dirty="0"/>
              <a:t>ro</a:t>
            </a:r>
            <a:r>
              <a:rPr lang="en-CH" dirty="0" err="1"/>
              <a:t>duce</a:t>
            </a:r>
            <a:r>
              <a:rPr lang="en-CH" dirty="0"/>
              <a:t> the oxygen source but also to demo</a:t>
            </a:r>
            <a:r>
              <a:rPr lang="it-IT" dirty="0"/>
              <a:t>n</a:t>
            </a:r>
            <a:r>
              <a:rPr lang="en-CH" dirty="0" err="1"/>
              <a:t>strate</a:t>
            </a:r>
            <a:r>
              <a:rPr lang="en-CH" dirty="0"/>
              <a:t> that we can control parameters as:</a:t>
            </a:r>
          </a:p>
          <a:p>
            <a:pPr rtl="0" eaLnBrk="1" fontAlgn="t" latinLnBrk="0" hangingPunct="1"/>
            <a:r>
              <a:rPr lang="en-CH" sz="1200" b="0" i="0" u="none" strike="noStrike" kern="1200" dirty="0">
                <a:solidFill>
                  <a:schemeClr val="tx1"/>
                </a:solidFill>
                <a:effectLst/>
                <a:latin typeface="+mn-lt"/>
                <a:ea typeface="+mn-ea"/>
                <a:cs typeface="+mn-cs"/>
              </a:rPr>
              <a:t>Total Nb content</a:t>
            </a:r>
          </a:p>
          <a:p>
            <a:pPr rtl="0" eaLnBrk="1" fontAlgn="t" latinLnBrk="0" hangingPunct="1"/>
            <a:r>
              <a:rPr lang="it-IT" sz="1200" b="0" i="0" u="none" strike="noStrike" kern="1200" dirty="0">
                <a:solidFill>
                  <a:schemeClr val="tx1"/>
                </a:solidFill>
                <a:effectLst/>
                <a:latin typeface="+mn-lt"/>
                <a:ea typeface="+mn-ea"/>
                <a:cs typeface="+mn-cs"/>
              </a:rPr>
              <a:t>Local Area Ratio</a:t>
            </a:r>
            <a:endParaRPr lang="en-CH" sz="1200" b="0" i="0" u="none" strike="noStrike" kern="1200" dirty="0">
              <a:solidFill>
                <a:schemeClr val="tx1"/>
              </a:solidFill>
              <a:effectLst/>
              <a:latin typeface="+mn-lt"/>
              <a:ea typeface="+mn-ea"/>
              <a:cs typeface="+mn-cs"/>
            </a:endParaRPr>
          </a:p>
          <a:p>
            <a:pPr rtl="0" eaLnBrk="1" fontAlgn="t" latinLnBrk="0" hangingPunct="1"/>
            <a:r>
              <a:rPr lang="it-IT" sz="1200" b="0" i="0" u="none" strike="noStrike" kern="1200" dirty="0">
                <a:solidFill>
                  <a:schemeClr val="tx1"/>
                </a:solidFill>
                <a:effectLst/>
                <a:latin typeface="+mn-lt"/>
                <a:ea typeface="+mn-ea"/>
                <a:cs typeface="+mn-cs"/>
              </a:rPr>
              <a:t>Nb barrier</a:t>
            </a:r>
            <a:r>
              <a:rPr lang="en-CH" sz="1200" b="0" i="0" u="none" strike="noStrike" kern="1200" dirty="0">
                <a:solidFill>
                  <a:schemeClr val="tx1"/>
                </a:solidFill>
                <a:effectLst/>
                <a:latin typeface="+mn-lt"/>
                <a:ea typeface="+mn-ea"/>
                <a:cs typeface="+mn-cs"/>
              </a:rPr>
              <a:t>/ total </a:t>
            </a:r>
            <a:r>
              <a:rPr lang="it-IT" sz="1200" b="0" i="0" u="none" strike="noStrike" kern="1200" dirty="0">
                <a:solidFill>
                  <a:schemeClr val="tx1"/>
                </a:solidFill>
                <a:effectLst/>
                <a:latin typeface="+mn-lt"/>
                <a:ea typeface="+mn-ea"/>
                <a:cs typeface="+mn-cs"/>
              </a:rPr>
              <a:t>Nb</a:t>
            </a:r>
            <a:r>
              <a:rPr lang="en-CH" sz="1200" b="0" i="0" u="none" strike="noStrike" kern="1200" dirty="0">
                <a:solidFill>
                  <a:schemeClr val="tx1"/>
                </a:solidFill>
                <a:effectLst/>
                <a:latin typeface="+mn-lt"/>
                <a:ea typeface="+mn-ea"/>
                <a:cs typeface="+mn-cs"/>
              </a:rPr>
              <a:t> </a:t>
            </a:r>
          </a:p>
          <a:p>
            <a:pPr rtl="0" eaLnBrk="1" fontAlgn="t" latinLnBrk="0" hangingPunct="1"/>
            <a:r>
              <a:rPr lang="it-IT" sz="1200" b="0" i="0" u="none" strike="noStrike" kern="1200" dirty="0">
                <a:solidFill>
                  <a:schemeClr val="tx1"/>
                </a:solidFill>
                <a:effectLst/>
                <a:latin typeface="+mn-lt"/>
                <a:ea typeface="+mn-ea"/>
                <a:cs typeface="+mn-cs"/>
              </a:rPr>
              <a:t>W</a:t>
            </a:r>
            <a:r>
              <a:rPr lang="en-CH" sz="1200" b="0" i="0" u="none" strike="noStrike" kern="1200" dirty="0">
                <a:solidFill>
                  <a:schemeClr val="tx1"/>
                </a:solidFill>
                <a:effectLst/>
                <a:latin typeface="+mn-lt"/>
                <a:ea typeface="+mn-ea"/>
                <a:cs typeface="+mn-cs"/>
              </a:rPr>
              <a:t>ith the goal of increase the Nb content inside the barrier. </a:t>
            </a:r>
          </a:p>
          <a:p>
            <a:pPr rtl="0" eaLnBrk="1" fontAlgn="t" latinLnBrk="0" hangingPunct="1"/>
            <a:r>
              <a:rPr lang="en-CH" sz="1200" b="0" i="0" u="none" strike="noStrike" kern="1200" dirty="0">
                <a:solidFill>
                  <a:schemeClr val="tx1"/>
                </a:solidFill>
                <a:effectLst/>
                <a:latin typeface="+mn-lt"/>
                <a:ea typeface="+mn-ea"/>
                <a:cs typeface="+mn-cs"/>
              </a:rPr>
              <a:t>As happen for the SE with the OS we have to solve two other problems: amount of Sn, that is directly related with the </a:t>
            </a:r>
            <a:r>
              <a:rPr lang="en-CH" sz="1200" b="0" i="0" u="none" strike="noStrike" kern="1200" dirty="0" err="1">
                <a:solidFill>
                  <a:schemeClr val="tx1"/>
                </a:solidFill>
                <a:effectLst/>
                <a:latin typeface="+mn-lt"/>
                <a:ea typeface="+mn-ea"/>
                <a:cs typeface="+mn-cs"/>
              </a:rPr>
              <a:t>gundrilling</a:t>
            </a:r>
            <a:r>
              <a:rPr lang="en-CH" sz="1200" b="0" i="0" u="none" strike="noStrike" kern="1200" dirty="0">
                <a:solidFill>
                  <a:schemeClr val="tx1"/>
                </a:solidFill>
                <a:effectLst/>
                <a:latin typeface="+mn-lt"/>
                <a:ea typeface="+mn-ea"/>
                <a:cs typeface="+mn-cs"/>
              </a:rPr>
              <a:t> process, that is not done by us at university, but we have ideas to solve it.</a:t>
            </a:r>
          </a:p>
        </p:txBody>
      </p:sp>
      <p:sp>
        <p:nvSpPr>
          <p:cNvPr id="4" name="Espace réservé du numéro de diapositive 3">
            <a:extLst>
              <a:ext uri="{FF2B5EF4-FFF2-40B4-BE49-F238E27FC236}">
                <a16:creationId xmlns:a16="http://schemas.microsoft.com/office/drawing/2014/main" id="{D718DB28-D70D-B45E-B7FB-FBBD9A22E824}"/>
              </a:ext>
            </a:extLst>
          </p:cNvPr>
          <p:cNvSpPr>
            <a:spLocks noGrp="1"/>
          </p:cNvSpPr>
          <p:nvPr>
            <p:ph type="sldNum" sz="quarter" idx="5"/>
          </p:nvPr>
        </p:nvSpPr>
        <p:spPr/>
        <p:txBody>
          <a:bodyPr/>
          <a:lstStyle/>
          <a:p>
            <a:fld id="{169E178E-D775-4CAD-A143-F97987CB8EB5}" type="slidenum">
              <a:rPr lang="en-CH" smtClean="0"/>
              <a:t>10</a:t>
            </a:fld>
            <a:endParaRPr lang="en-CH"/>
          </a:p>
        </p:txBody>
      </p:sp>
    </p:spTree>
    <p:extLst>
      <p:ext uri="{BB962C8B-B14F-4D97-AF65-F5344CB8AC3E}">
        <p14:creationId xmlns:p14="http://schemas.microsoft.com/office/powerpoint/2010/main" val="1126697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0061B-7012-4BD8-903D-08746EE57E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4C034-2E3C-4C0C-B94D-D5F53F48E6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DA202B-95A2-4241-8B27-BF371CAD18CA}"/>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B6480C98-3334-4EE0-B54D-A6129C9B6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0B188E-FCB8-444C-BCAA-6E1CB335380E}"/>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406335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5325C-8B9C-4BDA-A9E6-8A905256FF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55D8A2-82C8-4F77-B9C7-73CC9D2791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242210-A40C-4C9D-B3E6-857A2407840F}"/>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AE82B69F-029F-4994-BE2F-702576DFEB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3D587-C7EB-4E2B-97A6-C1B752CFB6F4}"/>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1000879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47433D-B3C8-4C7D-9594-50E1639EDB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102AB8-FC43-45D4-8B7A-4437B1F49F5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C4BE7-6C91-40E5-B4A9-EB1819F12EC7}"/>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14668017-53DC-49C3-96A6-896F832D59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0C2ED1-2ECA-4B8A-AED8-D66BE06CB956}"/>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186218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64B52-D4F1-43BE-8CF2-3CBCE269A9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ABC628-5081-42C7-A9F9-170A6A626AF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F03BC1-9998-4802-98E8-A0479BFE1A05}"/>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C758C0BE-3027-4F4E-8AC8-FC2B0AD97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F9E8AB-D335-402F-86E7-04800901A9CB}"/>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4021869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BC2C9-1DD2-43C3-B432-0483BF20F6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A5281C-6FB5-4393-93C5-A842EE4432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65FEE04-9A9E-4275-BE2C-016FA14B0C4A}"/>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AFE0402B-87F5-453F-84FA-0670843DFC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F40AA8-0446-401C-B05A-6A1A6CBD1BEA}"/>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82067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C6D01-0C4E-479E-B50C-86880EF554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E0CAA-009F-4F79-9925-4DCCA67B3E7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9EF881-B1CE-43E0-8483-9B0C4FBEECE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1488CC8-3644-464A-93F2-53806E3527CD}"/>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6" name="Footer Placeholder 5">
            <a:extLst>
              <a:ext uri="{FF2B5EF4-FFF2-40B4-BE49-F238E27FC236}">
                <a16:creationId xmlns:a16="http://schemas.microsoft.com/office/drawing/2014/main" id="{D4462525-5229-4FAB-9978-CA2ECFFC98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6A679-9962-45B1-AEF4-B5502E8B4530}"/>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3502069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8B72B-0841-435D-B3B7-43DE667078F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08AEBC-4DF1-4331-B80C-BE11170E29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46892DC-8E9E-4D8F-8605-C1AE230177D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1CA215-F232-4D14-AFA0-0ED5E174BF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47DC591-7CF2-418B-9045-B4512A405CE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4C11BD-CCCF-4BF5-8021-87B511893212}"/>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8" name="Footer Placeholder 7">
            <a:extLst>
              <a:ext uri="{FF2B5EF4-FFF2-40B4-BE49-F238E27FC236}">
                <a16:creationId xmlns:a16="http://schemas.microsoft.com/office/drawing/2014/main" id="{0D9BA33A-9C2B-452D-B3A5-91CF8FAEAF8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762F0B-E555-4220-971F-ADC4BAE1052E}"/>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49525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62E1-5189-450A-A4DC-429B43A996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FB23C8-74FB-4822-A119-A61BEBFF65CF}"/>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4" name="Footer Placeholder 3">
            <a:extLst>
              <a:ext uri="{FF2B5EF4-FFF2-40B4-BE49-F238E27FC236}">
                <a16:creationId xmlns:a16="http://schemas.microsoft.com/office/drawing/2014/main" id="{D662F873-A0F7-4D49-B40E-C2537959C3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46DE42-3C89-4ABD-96B0-6831169F5E57}"/>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709469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15321F-FE68-4375-95DC-63FAE9EEDAC7}"/>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3" name="Footer Placeholder 2">
            <a:extLst>
              <a:ext uri="{FF2B5EF4-FFF2-40B4-BE49-F238E27FC236}">
                <a16:creationId xmlns:a16="http://schemas.microsoft.com/office/drawing/2014/main" id="{1064D2CD-BA1B-4433-BE9E-B2AEBCF973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6896E2-6F1E-4289-AFF1-6CDD4831DA72}"/>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614997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D910D-AF6D-49E9-AD9A-0F1C248535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ACBD918-C901-44D3-8C0B-2A6337C2C7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D19586E-F06F-4157-A52B-3433B01719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405D6F-A274-4A18-88BF-E2E0D2092BCD}"/>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6" name="Footer Placeholder 5">
            <a:extLst>
              <a:ext uri="{FF2B5EF4-FFF2-40B4-BE49-F238E27FC236}">
                <a16:creationId xmlns:a16="http://schemas.microsoft.com/office/drawing/2014/main" id="{0967EDFE-552A-429E-B853-46C59883D3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C9ABE9-5D18-44BD-A004-6E809587D8CC}"/>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1375185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A458-0AB5-4DA6-95AC-6BFB666F79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894B784-3033-44C3-A5CB-C8171FA698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2350A3-1AAD-4A68-A19F-F5362595D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F0B9FA2-7DEC-42D5-8B0D-294AE8DE6152}"/>
              </a:ext>
            </a:extLst>
          </p:cNvPr>
          <p:cNvSpPr>
            <a:spLocks noGrp="1"/>
          </p:cNvSpPr>
          <p:nvPr>
            <p:ph type="dt" sz="half" idx="10"/>
          </p:nvPr>
        </p:nvSpPr>
        <p:spPr/>
        <p:txBody>
          <a:bodyPr/>
          <a:lstStyle/>
          <a:p>
            <a:fld id="{D5665534-A92E-4E2D-84E3-C27E48906A31}" type="datetimeFigureOut">
              <a:rPr lang="en-US" smtClean="0"/>
              <a:t>11/12/2025</a:t>
            </a:fld>
            <a:endParaRPr lang="en-US"/>
          </a:p>
        </p:txBody>
      </p:sp>
      <p:sp>
        <p:nvSpPr>
          <p:cNvPr id="6" name="Footer Placeholder 5">
            <a:extLst>
              <a:ext uri="{FF2B5EF4-FFF2-40B4-BE49-F238E27FC236}">
                <a16:creationId xmlns:a16="http://schemas.microsoft.com/office/drawing/2014/main" id="{58207510-9FB5-4732-BB60-0DDDC5F235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2E8B0A-10FE-4EAA-A939-BF44882C5119}"/>
              </a:ext>
            </a:extLst>
          </p:cNvPr>
          <p:cNvSpPr>
            <a:spLocks noGrp="1"/>
          </p:cNvSpPr>
          <p:nvPr>
            <p:ph type="sldNum" sz="quarter" idx="12"/>
          </p:nvPr>
        </p:nvSpPr>
        <p:spPr/>
        <p:txBody>
          <a:bodyPr/>
          <a:lstStyle/>
          <a:p>
            <a:fld id="{18DEE666-8BD7-4C0E-966A-13D16CED4143}" type="slidenum">
              <a:rPr lang="en-US" smtClean="0"/>
              <a:t>‹N›</a:t>
            </a:fld>
            <a:endParaRPr lang="en-US"/>
          </a:p>
        </p:txBody>
      </p:sp>
    </p:spTree>
    <p:extLst>
      <p:ext uri="{BB962C8B-B14F-4D97-AF65-F5344CB8AC3E}">
        <p14:creationId xmlns:p14="http://schemas.microsoft.com/office/powerpoint/2010/main" val="2862840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726B91-A519-4B56-8FAA-5EA0D340EF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4B9D516-57A1-4480-8741-624B300C25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BCAE85-C2B7-4ED2-A888-553442DBB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665534-A92E-4E2D-84E3-C27E48906A31}" type="datetimeFigureOut">
              <a:rPr lang="en-US" smtClean="0"/>
              <a:t>11/12/2025</a:t>
            </a:fld>
            <a:endParaRPr lang="en-US"/>
          </a:p>
        </p:txBody>
      </p:sp>
      <p:sp>
        <p:nvSpPr>
          <p:cNvPr id="5" name="Footer Placeholder 4">
            <a:extLst>
              <a:ext uri="{FF2B5EF4-FFF2-40B4-BE49-F238E27FC236}">
                <a16:creationId xmlns:a16="http://schemas.microsoft.com/office/drawing/2014/main" id="{9B3163C2-CCB1-44C4-B60F-1689305D84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4424E9-7F33-43D2-97DD-90A9136250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DEE666-8BD7-4C0E-966A-13D16CED4143}" type="slidenum">
              <a:rPr lang="en-US" smtClean="0"/>
              <a:t>‹N›</a:t>
            </a:fld>
            <a:endParaRPr lang="en-US"/>
          </a:p>
        </p:txBody>
      </p:sp>
    </p:spTree>
    <p:extLst>
      <p:ext uri="{BB962C8B-B14F-4D97-AF65-F5344CB8AC3E}">
        <p14:creationId xmlns:p14="http://schemas.microsoft.com/office/powerpoint/2010/main" val="3468738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hdphoto" Target="../media/hdphoto8.wdp"/><Relationship Id="rId13" Type="http://schemas.openxmlformats.org/officeDocument/2006/relationships/image" Target="../media/image56.png"/><Relationship Id="rId3" Type="http://schemas.openxmlformats.org/officeDocument/2006/relationships/image" Target="../media/image10.png"/><Relationship Id="rId7" Type="http://schemas.openxmlformats.org/officeDocument/2006/relationships/image" Target="../media/image51.png"/><Relationship Id="rId12" Type="http://schemas.openxmlformats.org/officeDocument/2006/relationships/image" Target="../media/image55.png"/><Relationship Id="rId2" Type="http://schemas.openxmlformats.org/officeDocument/2006/relationships/notesSlide" Target="../notesSlides/notesSlide9.xml"/><Relationship Id="rId16"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50.jpeg"/><Relationship Id="rId11" Type="http://schemas.openxmlformats.org/officeDocument/2006/relationships/image" Target="../media/image54.png"/><Relationship Id="rId5" Type="http://schemas.openxmlformats.org/officeDocument/2006/relationships/image" Target="../media/image49.jpeg"/><Relationship Id="rId15" Type="http://schemas.openxmlformats.org/officeDocument/2006/relationships/image" Target="../media/image57.png"/><Relationship Id="rId10" Type="http://schemas.openxmlformats.org/officeDocument/2006/relationships/image" Target="../media/image53.png"/><Relationship Id="rId4" Type="http://schemas.openxmlformats.org/officeDocument/2006/relationships/image" Target="../media/image7.png"/><Relationship Id="rId9" Type="http://schemas.openxmlformats.org/officeDocument/2006/relationships/image" Target="../media/image52.png"/><Relationship Id="rId14" Type="http://schemas.microsoft.com/office/2007/relationships/hdphoto" Target="../media/hdphoto9.wdp"/></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61.emf"/><Relationship Id="rId13" Type="http://schemas.microsoft.com/office/2007/relationships/hdphoto" Target="../media/hdphoto10.wdp"/><Relationship Id="rId3" Type="http://schemas.openxmlformats.org/officeDocument/2006/relationships/tags" Target="../tags/tag33.xml"/><Relationship Id="rId7" Type="http://schemas.openxmlformats.org/officeDocument/2006/relationships/oleObject" Target="../embeddings/oleObject11.bin"/><Relationship Id="rId12" Type="http://schemas.openxmlformats.org/officeDocument/2006/relationships/image" Target="../media/image64.png"/><Relationship Id="rId2" Type="http://schemas.openxmlformats.org/officeDocument/2006/relationships/tags" Target="../tags/tag32.xml"/><Relationship Id="rId16" Type="http://schemas.openxmlformats.org/officeDocument/2006/relationships/image" Target="../media/image10.png"/><Relationship Id="rId1" Type="http://schemas.openxmlformats.org/officeDocument/2006/relationships/tags" Target="../tags/tag31.xml"/><Relationship Id="rId6" Type="http://schemas.openxmlformats.org/officeDocument/2006/relationships/notesSlide" Target="../notesSlides/notesSlide11.xml"/><Relationship Id="rId11" Type="http://schemas.openxmlformats.org/officeDocument/2006/relationships/image" Target="../media/image63.tif"/><Relationship Id="rId5" Type="http://schemas.openxmlformats.org/officeDocument/2006/relationships/slideLayout" Target="../slideLayouts/slideLayout2.xml"/><Relationship Id="rId15" Type="http://schemas.microsoft.com/office/2007/relationships/hdphoto" Target="../media/hdphoto7.wdp"/><Relationship Id="rId10" Type="http://schemas.openxmlformats.org/officeDocument/2006/relationships/image" Target="../media/image62.emf"/><Relationship Id="rId4" Type="http://schemas.openxmlformats.org/officeDocument/2006/relationships/tags" Target="../tags/tag34.xml"/><Relationship Id="rId9" Type="http://schemas.openxmlformats.org/officeDocument/2006/relationships/oleObject" Target="../embeddings/oleObject12.bin"/><Relationship Id="rId14" Type="http://schemas.openxmlformats.org/officeDocument/2006/relationships/image" Target="../media/image47.png"/></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6.png"/><Relationship Id="rId7" Type="http://schemas.microsoft.com/office/2007/relationships/hdphoto" Target="../media/hdphoto12.wdp"/><Relationship Id="rId12" Type="http://schemas.openxmlformats.org/officeDocument/2006/relationships/image" Target="../media/image69.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8.png"/><Relationship Id="rId11" Type="http://schemas.microsoft.com/office/2007/relationships/hdphoto" Target="../media/hdphoto8.wdp"/><Relationship Id="rId5" Type="http://schemas.openxmlformats.org/officeDocument/2006/relationships/image" Target="../media/image67.png"/><Relationship Id="rId10" Type="http://schemas.openxmlformats.org/officeDocument/2006/relationships/image" Target="../media/image51.png"/><Relationship Id="rId4" Type="http://schemas.microsoft.com/office/2007/relationships/hdphoto" Target="../media/hdphoto11.wdp"/><Relationship Id="rId9"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0.png"/><Relationship Id="rId5" Type="http://schemas.microsoft.com/office/2007/relationships/hdphoto" Target="../media/hdphoto13.wdp"/><Relationship Id="rId4" Type="http://schemas.openxmlformats.org/officeDocument/2006/relationships/image" Target="../media/image7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oleObject" Target="../embeddings/oleObject13.bin"/><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tags" Target="../tags/tag37.xml"/><Relationship Id="rId7" Type="http://schemas.openxmlformats.org/officeDocument/2006/relationships/notesSlide" Target="../notesSlides/notesSlide13.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2.xml"/><Relationship Id="rId11" Type="http://schemas.openxmlformats.org/officeDocument/2006/relationships/image" Target="../media/image74.emf"/><Relationship Id="rId5" Type="http://schemas.openxmlformats.org/officeDocument/2006/relationships/tags" Target="../tags/tag39.xml"/><Relationship Id="rId10" Type="http://schemas.openxmlformats.org/officeDocument/2006/relationships/oleObject" Target="../embeddings/oleObject14.bin"/><Relationship Id="rId4" Type="http://schemas.openxmlformats.org/officeDocument/2006/relationships/tags" Target="../tags/tag38.xml"/><Relationship Id="rId9" Type="http://schemas.openxmlformats.org/officeDocument/2006/relationships/image" Target="../media/image63.tif"/></Relationships>
</file>

<file path=ppt/slides/_rels/slide18.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76.emf"/><Relationship Id="rId3" Type="http://schemas.openxmlformats.org/officeDocument/2006/relationships/tags" Target="../tags/tag42.xml"/><Relationship Id="rId7" Type="http://schemas.openxmlformats.org/officeDocument/2006/relationships/notesSlide" Target="../notesSlides/notesSlide14.xml"/><Relationship Id="rId12" Type="http://schemas.openxmlformats.org/officeDocument/2006/relationships/oleObject" Target="../embeddings/oleObject16.bin"/><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2.xml"/><Relationship Id="rId11" Type="http://schemas.openxmlformats.org/officeDocument/2006/relationships/image" Target="../media/image75.emf"/><Relationship Id="rId5" Type="http://schemas.openxmlformats.org/officeDocument/2006/relationships/tags" Target="../tags/tag44.xml"/><Relationship Id="rId15" Type="http://schemas.openxmlformats.org/officeDocument/2006/relationships/image" Target="../media/image77.emf"/><Relationship Id="rId10" Type="http://schemas.openxmlformats.org/officeDocument/2006/relationships/oleObject" Target="../embeddings/oleObject15.bin"/><Relationship Id="rId4" Type="http://schemas.openxmlformats.org/officeDocument/2006/relationships/tags" Target="../tags/tag43.xml"/><Relationship Id="rId9" Type="http://schemas.openxmlformats.org/officeDocument/2006/relationships/image" Target="../media/image63.tif"/><Relationship Id="rId14" Type="http://schemas.openxmlformats.org/officeDocument/2006/relationships/oleObject" Target="../embeddings/oleObject17.bin"/></Relationships>
</file>

<file path=ppt/slides/_rels/slide19.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37.emf"/><Relationship Id="rId18" Type="http://schemas.openxmlformats.org/officeDocument/2006/relationships/image" Target="../media/image10.png"/><Relationship Id="rId3" Type="http://schemas.openxmlformats.org/officeDocument/2006/relationships/image" Target="../media/image33.png"/><Relationship Id="rId7" Type="http://schemas.openxmlformats.org/officeDocument/2006/relationships/image" Target="../media/image35.png"/><Relationship Id="rId12" Type="http://schemas.openxmlformats.org/officeDocument/2006/relationships/oleObject" Target="../embeddings/oleObject8.bin"/><Relationship Id="rId17" Type="http://schemas.openxmlformats.org/officeDocument/2006/relationships/image" Target="../media/image39.wmf"/><Relationship Id="rId2" Type="http://schemas.openxmlformats.org/officeDocument/2006/relationships/notesSlide" Target="../notesSlides/notesSlide15.xml"/><Relationship Id="rId16" Type="http://schemas.openxmlformats.org/officeDocument/2006/relationships/oleObject" Target="../embeddings/oleObject10.bin"/><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12.emf"/><Relationship Id="rId5" Type="http://schemas.microsoft.com/office/2007/relationships/hdphoto" Target="../media/hdphoto2.wdp"/><Relationship Id="rId15" Type="http://schemas.openxmlformats.org/officeDocument/2006/relationships/image" Target="../media/image38.emf"/><Relationship Id="rId10" Type="http://schemas.microsoft.com/office/2007/relationships/hdphoto" Target="../media/hdphoto6.wdp"/><Relationship Id="rId4" Type="http://schemas.openxmlformats.org/officeDocument/2006/relationships/image" Target="../media/image9.png"/><Relationship Id="rId9" Type="http://schemas.openxmlformats.org/officeDocument/2006/relationships/image" Target="../media/image36.png"/><Relationship Id="rId1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indico.cern.ch/event/1408515/contributions/6506636/attachments/3069986/5430997/FCC-2505191145_MBE_FCC%20Results_AP.pdf" TargetMode="Externa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10.png"/><Relationship Id="rId3" Type="http://schemas.openxmlformats.org/officeDocument/2006/relationships/image" Target="../media/image12.emf"/><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8.tiff"/><Relationship Id="rId5" Type="http://schemas.microsoft.com/office/2007/relationships/hdphoto" Target="../media/hdphoto3.wdp"/><Relationship Id="rId10" Type="http://schemas.openxmlformats.org/officeDocument/2006/relationships/image" Target="../media/image17.png"/><Relationship Id="rId4" Type="http://schemas.openxmlformats.org/officeDocument/2006/relationships/image" Target="../media/image13.png"/><Relationship Id="rId9" Type="http://schemas.openxmlformats.org/officeDocument/2006/relationships/image" Target="../media/image16.emf"/></Relationships>
</file>

<file path=ppt/slides/_rels/slide5.xml.rels><?xml version="1.0" encoding="UTF-8" standalone="yes"?>
<Relationships xmlns="http://schemas.openxmlformats.org/package/2006/relationships"><Relationship Id="rId8" Type="http://schemas.openxmlformats.org/officeDocument/2006/relationships/hyperlink" Target="https://iopscience.iop.org/article/10.1088/1361-6668/acb17a/meta" TargetMode="External"/><Relationship Id="rId13" Type="http://schemas.openxmlformats.org/officeDocument/2006/relationships/image" Target="../media/image10.png"/><Relationship Id="rId18" Type="http://schemas.openxmlformats.org/officeDocument/2006/relationships/oleObject" Target="../embeddings/oleObject4.bin"/><Relationship Id="rId3" Type="http://schemas.openxmlformats.org/officeDocument/2006/relationships/image" Target="../media/image19.jpg"/><Relationship Id="rId21" Type="http://schemas.openxmlformats.org/officeDocument/2006/relationships/image" Target="../media/image25.emf"/><Relationship Id="rId7" Type="http://schemas.openxmlformats.org/officeDocument/2006/relationships/hyperlink" Target="https://iopscience.iop.org/article/10.1088/1361-6668/acdf8c/meta" TargetMode="External"/><Relationship Id="rId12" Type="http://schemas.openxmlformats.org/officeDocument/2006/relationships/hyperlink" Target="https://link.springer.com/article/10.1007/BF02646689" TargetMode="External"/><Relationship Id="rId17" Type="http://schemas.openxmlformats.org/officeDocument/2006/relationships/image" Target="../media/image23.emf"/><Relationship Id="rId2" Type="http://schemas.openxmlformats.org/officeDocument/2006/relationships/notesSlide" Target="../notesSlides/notesSlide4.xml"/><Relationship Id="rId16" Type="http://schemas.openxmlformats.org/officeDocument/2006/relationships/oleObject" Target="../embeddings/oleObject3.bin"/><Relationship Id="rId20" Type="http://schemas.openxmlformats.org/officeDocument/2006/relationships/oleObject" Target="../embeddings/oleObject5.bin"/><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hyperlink" Target="https://www.osti.gov/biblio/4518590" TargetMode="External"/><Relationship Id="rId24" Type="http://schemas.openxmlformats.org/officeDocument/2006/relationships/image" Target="../media/image27.png"/><Relationship Id="rId5" Type="http://schemas.openxmlformats.org/officeDocument/2006/relationships/image" Target="../media/image20.wmf"/><Relationship Id="rId15" Type="http://schemas.openxmlformats.org/officeDocument/2006/relationships/image" Target="../media/image22.emf"/><Relationship Id="rId23" Type="http://schemas.openxmlformats.org/officeDocument/2006/relationships/image" Target="../media/image26.png"/><Relationship Id="rId10" Type="http://schemas.openxmlformats.org/officeDocument/2006/relationships/hyperlink" Target="https://doi.org/10.1063/1.4866865" TargetMode="External"/><Relationship Id="rId19" Type="http://schemas.openxmlformats.org/officeDocument/2006/relationships/image" Target="../media/image24.wmf"/><Relationship Id="rId4" Type="http://schemas.openxmlformats.org/officeDocument/2006/relationships/oleObject" Target="../embeddings/oleObject1.bin"/><Relationship Id="rId9" Type="http://schemas.openxmlformats.org/officeDocument/2006/relationships/hyperlink" Target="https://iopscience.iop.org/article/10.1088/1361-6668/aced25" TargetMode="External"/><Relationship Id="rId14" Type="http://schemas.openxmlformats.org/officeDocument/2006/relationships/oleObject" Target="../embeddings/oleObject2.bin"/><Relationship Id="rId22"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30.emf"/><Relationship Id="rId18" Type="http://schemas.openxmlformats.org/officeDocument/2006/relationships/image" Target="../media/image32.emf"/><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hyperlink" Target="http://dx.doi.org/10.1088/0953-2048/29/8/085003" TargetMode="External"/><Relationship Id="rId17" Type="http://schemas.openxmlformats.org/officeDocument/2006/relationships/oleObject" Target="../embeddings/oleObject7.bin"/><Relationship Id="rId2" Type="http://schemas.openxmlformats.org/officeDocument/2006/relationships/tags" Target="../tags/tag2.xml"/><Relationship Id="rId16" Type="http://schemas.openxmlformats.org/officeDocument/2006/relationships/image" Target="../media/image31.wmf"/><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29.jpg"/><Relationship Id="rId5" Type="http://schemas.openxmlformats.org/officeDocument/2006/relationships/tags" Target="../tags/tag5.xml"/><Relationship Id="rId15" Type="http://schemas.openxmlformats.org/officeDocument/2006/relationships/oleObject" Target="../embeddings/oleObject6.bin"/><Relationship Id="rId10" Type="http://schemas.openxmlformats.org/officeDocument/2006/relationships/image" Target="../media/image28.png"/><Relationship Id="rId19" Type="http://schemas.openxmlformats.org/officeDocument/2006/relationships/image" Target="../media/image10.png"/><Relationship Id="rId4" Type="http://schemas.openxmlformats.org/officeDocument/2006/relationships/tags" Target="../tags/tag4.xml"/><Relationship Id="rId9" Type="http://schemas.openxmlformats.org/officeDocument/2006/relationships/notesSlide" Target="../notesSlides/notesSlide5.xml"/><Relationship Id="rId14" Type="http://schemas.openxmlformats.org/officeDocument/2006/relationships/hyperlink" Target="http://dx.doi.org/10.1088/0953-2048/29/8/084008" TargetMode="External"/></Relationships>
</file>

<file path=ppt/slides/_rels/slide7.xml.rels><?xml version="1.0" encoding="UTF-8" standalone="yes"?>
<Relationships xmlns="http://schemas.openxmlformats.org/package/2006/relationships"><Relationship Id="rId13" Type="http://schemas.openxmlformats.org/officeDocument/2006/relationships/tags" Target="../tags/tag20.xml"/><Relationship Id="rId18" Type="http://schemas.openxmlformats.org/officeDocument/2006/relationships/tags" Target="../tags/tag25.xml"/><Relationship Id="rId26" Type="http://schemas.openxmlformats.org/officeDocument/2006/relationships/image" Target="../media/image35.png"/><Relationship Id="rId21" Type="http://schemas.openxmlformats.org/officeDocument/2006/relationships/notesSlide" Target="../notesSlides/notesSlide6.xml"/><Relationship Id="rId34" Type="http://schemas.openxmlformats.org/officeDocument/2006/relationships/image" Target="../media/image38.emf"/><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5" Type="http://schemas.openxmlformats.org/officeDocument/2006/relationships/image" Target="../media/image34.png"/><Relationship Id="rId33" Type="http://schemas.openxmlformats.org/officeDocument/2006/relationships/oleObject" Target="../embeddings/oleObject9.bin"/><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slideLayout" Target="../slideLayouts/slideLayout7.xml"/><Relationship Id="rId29" Type="http://schemas.microsoft.com/office/2007/relationships/hdphoto" Target="../media/hdphoto6.wdp"/><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24" Type="http://schemas.microsoft.com/office/2007/relationships/hdphoto" Target="../media/hdphoto2.wdp"/><Relationship Id="rId32" Type="http://schemas.openxmlformats.org/officeDocument/2006/relationships/image" Target="../media/image37.emf"/><Relationship Id="rId37" Type="http://schemas.openxmlformats.org/officeDocument/2006/relationships/image" Target="../media/image10.png"/><Relationship Id="rId5" Type="http://schemas.openxmlformats.org/officeDocument/2006/relationships/tags" Target="../tags/tag12.xml"/><Relationship Id="rId15" Type="http://schemas.openxmlformats.org/officeDocument/2006/relationships/tags" Target="../tags/tag22.xml"/><Relationship Id="rId23" Type="http://schemas.openxmlformats.org/officeDocument/2006/relationships/image" Target="../media/image9.png"/><Relationship Id="rId28" Type="http://schemas.openxmlformats.org/officeDocument/2006/relationships/image" Target="../media/image36.png"/><Relationship Id="rId36" Type="http://schemas.openxmlformats.org/officeDocument/2006/relationships/image" Target="../media/image39.wmf"/><Relationship Id="rId10" Type="http://schemas.openxmlformats.org/officeDocument/2006/relationships/tags" Target="../tags/tag17.xml"/><Relationship Id="rId19" Type="http://schemas.openxmlformats.org/officeDocument/2006/relationships/tags" Target="../tags/tag26.xml"/><Relationship Id="rId31" Type="http://schemas.openxmlformats.org/officeDocument/2006/relationships/oleObject" Target="../embeddings/oleObject8.bin"/><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 Id="rId22" Type="http://schemas.openxmlformats.org/officeDocument/2006/relationships/image" Target="../media/image33.png"/><Relationship Id="rId27" Type="http://schemas.microsoft.com/office/2007/relationships/hdphoto" Target="../media/hdphoto5.wdp"/><Relationship Id="rId30" Type="http://schemas.openxmlformats.org/officeDocument/2006/relationships/image" Target="../media/image12.emf"/><Relationship Id="rId35" Type="http://schemas.openxmlformats.org/officeDocument/2006/relationships/oleObject" Target="../embeddings/oleObject10.bin"/><Relationship Id="rId8" Type="http://schemas.openxmlformats.org/officeDocument/2006/relationships/tags" Target="../tags/tag15.xml"/><Relationship Id="rId3" Type="http://schemas.openxmlformats.org/officeDocument/2006/relationships/tags" Target="../tags/tag10.xml"/></Relationships>
</file>

<file path=ppt/slides/_rels/slide8.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6.png"/><Relationship Id="rId3" Type="http://schemas.openxmlformats.org/officeDocument/2006/relationships/tags" Target="../tags/tag29.xml"/><Relationship Id="rId7" Type="http://schemas.openxmlformats.org/officeDocument/2006/relationships/image" Target="../media/image41.png"/><Relationship Id="rId12" Type="http://schemas.openxmlformats.org/officeDocument/2006/relationships/image" Target="cid:12da14ff-4379-4d01-9f96-39b9f02e47e3@unige.ch" TargetMode="External"/><Relationship Id="rId17" Type="http://schemas.openxmlformats.org/officeDocument/2006/relationships/image" Target="../media/image12.emf"/><Relationship Id="rId2" Type="http://schemas.openxmlformats.org/officeDocument/2006/relationships/tags" Target="../tags/tag28.xml"/><Relationship Id="rId16" Type="http://schemas.microsoft.com/office/2007/relationships/hdphoto" Target="../media/hdphoto6.wdp"/><Relationship Id="rId1" Type="http://schemas.openxmlformats.org/officeDocument/2006/relationships/tags" Target="../tags/tag27.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notesSlide" Target="../notesSlides/notesSlide7.xml"/><Relationship Id="rId15" Type="http://schemas.openxmlformats.org/officeDocument/2006/relationships/image" Target="../media/image36.png"/><Relationship Id="rId10" Type="http://schemas.openxmlformats.org/officeDocument/2006/relationships/image" Target="../media/image44.png"/><Relationship Id="rId4" Type="http://schemas.openxmlformats.org/officeDocument/2006/relationships/slideLayout" Target="../slideLayouts/slideLayout7.xml"/><Relationship Id="rId9" Type="http://schemas.openxmlformats.org/officeDocument/2006/relationships/image" Target="../media/image43.png"/><Relationship Id="rId1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7.png"/><Relationship Id="rId7"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48.png"/><Relationship Id="rId4" Type="http://schemas.microsoft.com/office/2007/relationships/hdphoto" Target="../media/hdphoto7.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
            <a:extLst>
              <a:ext uri="{FF2B5EF4-FFF2-40B4-BE49-F238E27FC236}">
                <a16:creationId xmlns:a16="http://schemas.microsoft.com/office/drawing/2014/main" id="{47FBC062-816B-4D69-8B4E-A348C55F2B71}"/>
              </a:ext>
            </a:extLst>
          </p:cNvPr>
          <p:cNvPicPr>
            <a:picLocks noChangeAspect="1"/>
          </p:cNvPicPr>
          <p:nvPr/>
        </p:nvPicPr>
        <p:blipFill>
          <a:blip r:embed="rId3"/>
          <a:stretch>
            <a:fillRect/>
          </a:stretch>
        </p:blipFill>
        <p:spPr>
          <a:xfrm>
            <a:off x="4690133" y="80455"/>
            <a:ext cx="2017722" cy="1951469"/>
          </a:xfrm>
          <a:prstGeom prst="rect">
            <a:avLst/>
          </a:prstGeom>
        </p:spPr>
      </p:pic>
      <p:sp>
        <p:nvSpPr>
          <p:cNvPr id="2" name="Title 1">
            <a:extLst>
              <a:ext uri="{FF2B5EF4-FFF2-40B4-BE49-F238E27FC236}">
                <a16:creationId xmlns:a16="http://schemas.microsoft.com/office/drawing/2014/main" id="{B19C4C41-EAD1-4165-8F89-F0C81F06F73C}"/>
              </a:ext>
            </a:extLst>
          </p:cNvPr>
          <p:cNvSpPr>
            <a:spLocks noGrp="1"/>
          </p:cNvSpPr>
          <p:nvPr>
            <p:ph type="ctrTitle"/>
          </p:nvPr>
        </p:nvSpPr>
        <p:spPr>
          <a:xfrm>
            <a:off x="526792" y="2330988"/>
            <a:ext cx="11138416" cy="2082583"/>
          </a:xfrm>
        </p:spPr>
        <p:txBody>
          <a:bodyPr>
            <a:noAutofit/>
          </a:bodyPr>
          <a:lstStyle/>
          <a:p>
            <a:r>
              <a:rPr lang="en-US" sz="5400" b="1" i="1" dirty="0">
                <a:solidFill>
                  <a:srgbClr val="007E63"/>
                </a:solidFill>
                <a:latin typeface="Gill Sans MT" panose="020B0502020104020203" pitchFamily="34" charset="77"/>
              </a:rPr>
              <a:t>Advanced Niobium-Tin superconductors with enhanced current carrying capabilities</a:t>
            </a:r>
            <a:endParaRPr lang="en-US" sz="5400" b="1" i="1" dirty="0">
              <a:ln w="3175">
                <a:solidFill>
                  <a:schemeClr val="tx1"/>
                </a:solidFill>
              </a:ln>
              <a:solidFill>
                <a:srgbClr val="007E63"/>
              </a:solidFill>
              <a:effectLst>
                <a:outerShdw blurRad="50800" dist="50800" dir="5400000" algn="ctr" rotWithShape="0">
                  <a:schemeClr val="bg1">
                    <a:lumMod val="85000"/>
                  </a:schemeClr>
                </a:outerShdw>
              </a:effectLst>
              <a:latin typeface="Gill Sans MT" panose="020B0502020104020203" pitchFamily="34" charset="77"/>
            </a:endParaRPr>
          </a:p>
        </p:txBody>
      </p:sp>
      <p:pic>
        <p:nvPicPr>
          <p:cNvPr id="15" name="Picture 62" descr="sciences70">
            <a:extLst>
              <a:ext uri="{FF2B5EF4-FFF2-40B4-BE49-F238E27FC236}">
                <a16:creationId xmlns:a16="http://schemas.microsoft.com/office/drawing/2014/main" id="{BD4FFE46-6547-419E-AF7D-E1D5DCB4081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8826"/>
          <a:stretch/>
        </p:blipFill>
        <p:spPr bwMode="auto">
          <a:xfrm>
            <a:off x="29656" y="739825"/>
            <a:ext cx="1439210" cy="79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
            <a:extLst>
              <a:ext uri="{FF2B5EF4-FFF2-40B4-BE49-F238E27FC236}">
                <a16:creationId xmlns:a16="http://schemas.microsoft.com/office/drawing/2014/main" id="{0DC4B9C6-79AC-4CE9-ACC9-05B9B4AF8F3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4578" y="104704"/>
            <a:ext cx="1187633" cy="116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FEC9933F-2274-4CA2-88E5-01476C7B25D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9339" y="132235"/>
            <a:ext cx="3521237" cy="800280"/>
          </a:xfrm>
          <a:prstGeom prst="rect">
            <a:avLst/>
          </a:prstGeom>
        </p:spPr>
      </p:pic>
      <p:pic>
        <p:nvPicPr>
          <p:cNvPr id="10" name="Picture 9">
            <a:extLst>
              <a:ext uri="{FF2B5EF4-FFF2-40B4-BE49-F238E27FC236}">
                <a16:creationId xmlns:a16="http://schemas.microsoft.com/office/drawing/2014/main" id="{0798C35C-B209-492B-8EC4-CE73B27FED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88776" y="5205534"/>
            <a:ext cx="1189012" cy="1505441"/>
          </a:xfrm>
          <a:prstGeom prst="rect">
            <a:avLst/>
          </a:prstGeom>
        </p:spPr>
      </p:pic>
      <p:sp>
        <p:nvSpPr>
          <p:cNvPr id="12" name="Rectangle 70">
            <a:extLst>
              <a:ext uri="{FF2B5EF4-FFF2-40B4-BE49-F238E27FC236}">
                <a16:creationId xmlns:a16="http://schemas.microsoft.com/office/drawing/2014/main" id="{8327A8D0-93C5-4A85-82C5-4DFFE556CB50}"/>
              </a:ext>
            </a:extLst>
          </p:cNvPr>
          <p:cNvSpPr>
            <a:spLocks noChangeArrowheads="1"/>
          </p:cNvSpPr>
          <p:nvPr/>
        </p:nvSpPr>
        <p:spPr bwMode="auto">
          <a:xfrm>
            <a:off x="832469" y="5404140"/>
            <a:ext cx="77153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r>
              <a:rPr lang="en-US" altLang="fr-FR" sz="1600" dirty="0">
                <a:latin typeface="Gill Sans MT" panose="020B0502020104020203" pitchFamily="34" charset="0"/>
              </a:rPr>
              <a:t>Department of Quantum Matter Physics, University of Geneva, Switzerland</a:t>
            </a:r>
          </a:p>
          <a:p>
            <a:pPr defTabSz="457200" eaLnBrk="1" hangingPunct="1"/>
            <a:r>
              <a:rPr lang="en-US" altLang="fr-FR" sz="1600" dirty="0">
                <a:latin typeface="Gill Sans MT" panose="020B0502020104020203" pitchFamily="34" charset="0"/>
              </a:rPr>
              <a:t>Department of Nuclear and Particle Physics, University of Geneva, Switzerland</a:t>
            </a:r>
            <a:endParaRPr lang="it-IT" altLang="fr-FR" sz="1600" dirty="0">
              <a:latin typeface="Gill Sans MT" panose="020B0502020104020203" pitchFamily="34" charset="0"/>
            </a:endParaRPr>
          </a:p>
        </p:txBody>
      </p:sp>
      <p:sp>
        <p:nvSpPr>
          <p:cNvPr id="13" name="Rectangle 72">
            <a:extLst>
              <a:ext uri="{FF2B5EF4-FFF2-40B4-BE49-F238E27FC236}">
                <a16:creationId xmlns:a16="http://schemas.microsoft.com/office/drawing/2014/main" id="{DF2FF2F0-24E6-4767-8414-99CD4F3FE5BE}"/>
              </a:ext>
            </a:extLst>
          </p:cNvPr>
          <p:cNvSpPr>
            <a:spLocks noChangeArrowheads="1"/>
          </p:cNvSpPr>
          <p:nvPr/>
        </p:nvSpPr>
        <p:spPr bwMode="auto">
          <a:xfrm>
            <a:off x="232368" y="4760222"/>
            <a:ext cx="8484912"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14000"/>
              </a:lnSpc>
            </a:pPr>
            <a:r>
              <a:rPr lang="it-IT" altLang="fr-FR" sz="2000" b="1" i="1" u="sng" dirty="0">
                <a:latin typeface="Gill Sans MT" panose="020B0502020104020203" pitchFamily="34" charset="0"/>
              </a:rPr>
              <a:t>Francesco LONARDO</a:t>
            </a:r>
            <a:r>
              <a:rPr lang="it-IT" altLang="fr-FR" sz="2000" b="1" i="1" dirty="0">
                <a:latin typeface="Gill Sans MT" panose="020B0502020104020203" pitchFamily="34" charset="0"/>
              </a:rPr>
              <a:t>, Gianmarco BOVONE</a:t>
            </a:r>
            <a:r>
              <a:rPr lang="en-CH" altLang="fr-FR" sz="2000" b="1" i="1" dirty="0">
                <a:latin typeface="Gill Sans MT" panose="020B0502020104020203" pitchFamily="34" charset="0"/>
              </a:rPr>
              <a:t>, </a:t>
            </a:r>
            <a:r>
              <a:rPr lang="it-IT" altLang="fr-FR" sz="2000" b="1" i="1" dirty="0">
                <a:latin typeface="Gill Sans MT" panose="020B0502020104020203" pitchFamily="34" charset="0"/>
              </a:rPr>
              <a:t>Marco ACOSTA, Florin BUTA,  and Carmine SENATORE</a:t>
            </a:r>
          </a:p>
        </p:txBody>
      </p:sp>
      <p:sp>
        <p:nvSpPr>
          <p:cNvPr id="14" name="Rectangle 72">
            <a:extLst>
              <a:ext uri="{FF2B5EF4-FFF2-40B4-BE49-F238E27FC236}">
                <a16:creationId xmlns:a16="http://schemas.microsoft.com/office/drawing/2014/main" id="{F58FFECC-000F-4C59-A01D-D8729155874F}"/>
              </a:ext>
            </a:extLst>
          </p:cNvPr>
          <p:cNvSpPr>
            <a:spLocks noChangeArrowheads="1"/>
          </p:cNvSpPr>
          <p:nvPr/>
        </p:nvSpPr>
        <p:spPr bwMode="auto">
          <a:xfrm>
            <a:off x="214212" y="6058397"/>
            <a:ext cx="79641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it-IT" altLang="fr-FR" sz="2000" b="1" i="1" dirty="0">
                <a:latin typeface="Gill Sans MT" panose="020B0502020104020203" pitchFamily="34" charset="0"/>
              </a:rPr>
              <a:t>Simon C. HOPKINS and Thierry BOUTBOUL </a:t>
            </a:r>
          </a:p>
        </p:txBody>
      </p:sp>
      <p:sp>
        <p:nvSpPr>
          <p:cNvPr id="19" name="Rectangle 14">
            <a:extLst>
              <a:ext uri="{FF2B5EF4-FFF2-40B4-BE49-F238E27FC236}">
                <a16:creationId xmlns:a16="http://schemas.microsoft.com/office/drawing/2014/main" id="{009ABC27-FE3B-4FD4-9102-223D6B2419ED}"/>
              </a:ext>
            </a:extLst>
          </p:cNvPr>
          <p:cNvSpPr>
            <a:spLocks noChangeArrowheads="1"/>
          </p:cNvSpPr>
          <p:nvPr/>
        </p:nvSpPr>
        <p:spPr bwMode="auto">
          <a:xfrm>
            <a:off x="832469" y="6366993"/>
            <a:ext cx="20425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fr-FR" altLang="fr-FR" b="0" u="none" strike="noStrike" kern="0" cap="none" spc="0" normalizeH="0" baseline="0" noProof="0" dirty="0">
                <a:ln>
                  <a:noFill/>
                </a:ln>
                <a:effectLst/>
                <a:uLnTx/>
                <a:uFillTx/>
                <a:latin typeface="Gill Sans MT" panose="020B0502020104020203" pitchFamily="34" charset="0"/>
              </a:rPr>
              <a:t>CERN, </a:t>
            </a:r>
            <a:r>
              <a:rPr kumimoji="0" lang="en-US" altLang="fr-FR" b="0" u="none" strike="noStrike" kern="0" cap="none" spc="0" normalizeH="0" baseline="0" dirty="0">
                <a:ln>
                  <a:noFill/>
                </a:ln>
                <a:effectLst/>
                <a:uLnTx/>
                <a:uFillTx/>
                <a:latin typeface="Gill Sans MT" panose="020B0502020104020203" pitchFamily="34" charset="0"/>
              </a:rPr>
              <a:t>Switzerland </a:t>
            </a:r>
          </a:p>
        </p:txBody>
      </p:sp>
      <p:pic>
        <p:nvPicPr>
          <p:cNvPr id="20" name="Picture 62" descr="sciences70">
            <a:extLst>
              <a:ext uri="{FF2B5EF4-FFF2-40B4-BE49-F238E27FC236}">
                <a16:creationId xmlns:a16="http://schemas.microsoft.com/office/drawing/2014/main" id="{58A3FA91-A6FB-4F4A-9745-6E1873EACE5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0668" b="18748"/>
          <a:stretch/>
        </p:blipFill>
        <p:spPr bwMode="auto">
          <a:xfrm>
            <a:off x="410349" y="38053"/>
            <a:ext cx="593117" cy="647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7475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6DE5E-DEAF-73DC-75AA-4A85CA10A050}"/>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B7967AD5-5C7F-5CDD-5943-9376C0AD1888}"/>
              </a:ext>
            </a:extLst>
          </p:cNvPr>
          <p:cNvSpPr txBox="1">
            <a:spLocks/>
          </p:cNvSpPr>
          <p:nvPr/>
        </p:nvSpPr>
        <p:spPr>
          <a:xfrm>
            <a:off x="656214" y="0"/>
            <a:ext cx="105705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sz="4000" b="1" i="1">
                <a:solidFill>
                  <a:srgbClr val="007E63"/>
                </a:solidFill>
                <a:latin typeface="Gill Sans MT" panose="020B0502020104020203" pitchFamily="34" charset="0"/>
              </a:rPr>
              <a:t>Substituted filament: Nb-Ta alloy </a:t>
            </a:r>
            <a:endParaRPr lang="it-IT" sz="4000" b="1" i="1" dirty="0">
              <a:solidFill>
                <a:srgbClr val="007E63"/>
              </a:solidFill>
              <a:latin typeface="Gill Sans MT" panose="020B0502020104020203" pitchFamily="34" charset="0"/>
            </a:endParaRPr>
          </a:p>
        </p:txBody>
      </p:sp>
      <p:pic>
        <p:nvPicPr>
          <p:cNvPr id="172" name="Immagine 2">
            <a:extLst>
              <a:ext uri="{FF2B5EF4-FFF2-40B4-BE49-F238E27FC236}">
                <a16:creationId xmlns:a16="http://schemas.microsoft.com/office/drawing/2014/main" id="{0E253EA9-B51A-C2C1-9339-D54C382EC849}"/>
              </a:ext>
            </a:extLst>
          </p:cNvPr>
          <p:cNvPicPr>
            <a:picLocks noChangeAspect="1"/>
          </p:cNvPicPr>
          <p:nvPr/>
        </p:nvPicPr>
        <p:blipFill>
          <a:blip r:embed="rId3"/>
          <a:stretch>
            <a:fillRect/>
          </a:stretch>
        </p:blipFill>
        <p:spPr>
          <a:xfrm>
            <a:off x="0" y="6257925"/>
            <a:ext cx="12192000" cy="600075"/>
          </a:xfrm>
          <a:prstGeom prst="rect">
            <a:avLst/>
          </a:prstGeom>
        </p:spPr>
      </p:pic>
      <p:grpSp>
        <p:nvGrpSpPr>
          <p:cNvPr id="13" name="Group 12">
            <a:extLst>
              <a:ext uri="{FF2B5EF4-FFF2-40B4-BE49-F238E27FC236}">
                <a16:creationId xmlns:a16="http://schemas.microsoft.com/office/drawing/2014/main" id="{2CFD31CF-B2C1-90C6-6C2F-00E39B75FC60}"/>
              </a:ext>
            </a:extLst>
          </p:cNvPr>
          <p:cNvGrpSpPr/>
          <p:nvPr/>
        </p:nvGrpSpPr>
        <p:grpSpPr>
          <a:xfrm>
            <a:off x="214796" y="1326865"/>
            <a:ext cx="3076697" cy="3075710"/>
            <a:chOff x="-87485" y="1206099"/>
            <a:chExt cx="3076697" cy="3075710"/>
          </a:xfrm>
        </p:grpSpPr>
        <p:sp>
          <p:nvSpPr>
            <p:cNvPr id="12" name="Oval 11">
              <a:extLst>
                <a:ext uri="{FF2B5EF4-FFF2-40B4-BE49-F238E27FC236}">
                  <a16:creationId xmlns:a16="http://schemas.microsoft.com/office/drawing/2014/main" id="{974C71BF-F36E-F9E0-ADE0-44A9AB3B6EF8}"/>
                </a:ext>
              </a:extLst>
            </p:cNvPr>
            <p:cNvSpPr/>
            <p:nvPr/>
          </p:nvSpPr>
          <p:spPr>
            <a:xfrm>
              <a:off x="-87485" y="1206099"/>
              <a:ext cx="3076697" cy="3075710"/>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CH" dirty="0">
                  <a:latin typeface="+mj-lt"/>
                </a:rPr>
                <a:t>c</a:t>
              </a:r>
            </a:p>
          </p:txBody>
        </p:sp>
        <p:grpSp>
          <p:nvGrpSpPr>
            <p:cNvPr id="225" name="Groupe 224">
              <a:extLst>
                <a:ext uri="{FF2B5EF4-FFF2-40B4-BE49-F238E27FC236}">
                  <a16:creationId xmlns:a16="http://schemas.microsoft.com/office/drawing/2014/main" id="{E0207D9B-CE0E-F73C-1966-71F80A54C4D4}"/>
                </a:ext>
              </a:extLst>
            </p:cNvPr>
            <p:cNvGrpSpPr/>
            <p:nvPr/>
          </p:nvGrpSpPr>
          <p:grpSpPr>
            <a:xfrm>
              <a:off x="234441" y="1545377"/>
              <a:ext cx="2440393" cy="2438733"/>
              <a:chOff x="678760" y="1200150"/>
              <a:chExt cx="2722192" cy="2720340"/>
            </a:xfrm>
          </p:grpSpPr>
          <p:pic>
            <p:nvPicPr>
              <p:cNvPr id="190" name="Image 189">
                <a:extLst>
                  <a:ext uri="{FF2B5EF4-FFF2-40B4-BE49-F238E27FC236}">
                    <a16:creationId xmlns:a16="http://schemas.microsoft.com/office/drawing/2014/main" id="{50C5C188-B394-246F-3AFE-353FF2784E4C}"/>
                  </a:ext>
                </a:extLst>
              </p:cNvPr>
              <p:cNvPicPr>
                <a:picLocks noChangeAspect="1"/>
              </p:cNvPicPr>
              <p:nvPr/>
            </p:nvPicPr>
            <p:blipFill>
              <a:blip r:embed="rId4"/>
              <a:srcRect l="5442" t="477" r="5084" b="235"/>
              <a:stretch/>
            </p:blipFill>
            <p:spPr>
              <a:xfrm>
                <a:off x="678760" y="1200150"/>
                <a:ext cx="2722192" cy="2720340"/>
              </a:xfrm>
              <a:prstGeom prst="ellipse">
                <a:avLst/>
              </a:prstGeom>
            </p:spPr>
          </p:pic>
          <p:sp>
            <p:nvSpPr>
              <p:cNvPr id="219" name="Hexagone 218">
                <a:extLst>
                  <a:ext uri="{FF2B5EF4-FFF2-40B4-BE49-F238E27FC236}">
                    <a16:creationId xmlns:a16="http://schemas.microsoft.com/office/drawing/2014/main" id="{0116EFFA-F1D5-929F-3DF0-198C48673928}"/>
                  </a:ext>
                </a:extLst>
              </p:cNvPr>
              <p:cNvSpPr>
                <a:spLocks noChangeAspect="1"/>
              </p:cNvSpPr>
              <p:nvPr/>
            </p:nvSpPr>
            <p:spPr>
              <a:xfrm>
                <a:off x="2643967" y="2113122"/>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20" name="Hexagone 219">
                <a:extLst>
                  <a:ext uri="{FF2B5EF4-FFF2-40B4-BE49-F238E27FC236}">
                    <a16:creationId xmlns:a16="http://schemas.microsoft.com/office/drawing/2014/main" id="{4D74415B-8599-4D81-0837-E674C601A721}"/>
                  </a:ext>
                </a:extLst>
              </p:cNvPr>
              <p:cNvSpPr>
                <a:spLocks noChangeAspect="1"/>
              </p:cNvSpPr>
              <p:nvPr/>
            </p:nvSpPr>
            <p:spPr>
              <a:xfrm>
                <a:off x="2645695" y="2883536"/>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21" name="Hexagone 220">
                <a:extLst>
                  <a:ext uri="{FF2B5EF4-FFF2-40B4-BE49-F238E27FC236}">
                    <a16:creationId xmlns:a16="http://schemas.microsoft.com/office/drawing/2014/main" id="{96EEC3D6-477D-513F-4920-8D2F8E996E97}"/>
                  </a:ext>
                </a:extLst>
              </p:cNvPr>
              <p:cNvSpPr>
                <a:spLocks noChangeAspect="1"/>
              </p:cNvSpPr>
              <p:nvPr/>
            </p:nvSpPr>
            <p:spPr>
              <a:xfrm>
                <a:off x="1978443" y="1728114"/>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22" name="Hexagone 221">
                <a:extLst>
                  <a:ext uri="{FF2B5EF4-FFF2-40B4-BE49-F238E27FC236}">
                    <a16:creationId xmlns:a16="http://schemas.microsoft.com/office/drawing/2014/main" id="{F1F8D908-F640-4EEF-38E9-965523DFF964}"/>
                  </a:ext>
                </a:extLst>
              </p:cNvPr>
              <p:cNvSpPr>
                <a:spLocks noChangeAspect="1"/>
              </p:cNvSpPr>
              <p:nvPr/>
            </p:nvSpPr>
            <p:spPr>
              <a:xfrm>
                <a:off x="1312551" y="2113122"/>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23" name="Hexagone 222">
                <a:extLst>
                  <a:ext uri="{FF2B5EF4-FFF2-40B4-BE49-F238E27FC236}">
                    <a16:creationId xmlns:a16="http://schemas.microsoft.com/office/drawing/2014/main" id="{0441C6AE-B3B9-8E54-F3BC-4E9D28FC7593}"/>
                  </a:ext>
                </a:extLst>
              </p:cNvPr>
              <p:cNvSpPr>
                <a:spLocks noChangeAspect="1"/>
              </p:cNvSpPr>
              <p:nvPr/>
            </p:nvSpPr>
            <p:spPr>
              <a:xfrm>
                <a:off x="1312551" y="2883536"/>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24" name="Hexagone 223">
                <a:extLst>
                  <a:ext uri="{FF2B5EF4-FFF2-40B4-BE49-F238E27FC236}">
                    <a16:creationId xmlns:a16="http://schemas.microsoft.com/office/drawing/2014/main" id="{ECD648BA-2035-D890-BC2F-D89010679D33}"/>
                  </a:ext>
                </a:extLst>
              </p:cNvPr>
              <p:cNvSpPr>
                <a:spLocks noChangeAspect="1"/>
              </p:cNvSpPr>
              <p:nvPr/>
            </p:nvSpPr>
            <p:spPr>
              <a:xfrm>
                <a:off x="1978259" y="3268903"/>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grpSp>
        <p:grpSp>
          <p:nvGrpSpPr>
            <p:cNvPr id="33" name="Group 32">
              <a:extLst>
                <a:ext uri="{FF2B5EF4-FFF2-40B4-BE49-F238E27FC236}">
                  <a16:creationId xmlns:a16="http://schemas.microsoft.com/office/drawing/2014/main" id="{B53CC7C7-C695-E0A0-B3F4-9D75A655F83C}"/>
                </a:ext>
              </a:extLst>
            </p:cNvPr>
            <p:cNvGrpSpPr>
              <a:grpSpLocks noChangeAspect="1"/>
            </p:cNvGrpSpPr>
            <p:nvPr/>
          </p:nvGrpSpPr>
          <p:grpSpPr>
            <a:xfrm>
              <a:off x="592118" y="1771911"/>
              <a:ext cx="1728028" cy="1968551"/>
              <a:chOff x="964931" y="1190391"/>
              <a:chExt cx="2407911" cy="2743058"/>
            </a:xfrm>
          </p:grpSpPr>
          <p:sp>
            <p:nvSpPr>
              <p:cNvPr id="5" name="Hexagone 4">
                <a:extLst>
                  <a:ext uri="{FF2B5EF4-FFF2-40B4-BE49-F238E27FC236}">
                    <a16:creationId xmlns:a16="http://schemas.microsoft.com/office/drawing/2014/main" id="{09AE080B-CFA2-3EB3-5FD2-D2CC200376B8}"/>
                  </a:ext>
                </a:extLst>
              </p:cNvPr>
              <p:cNvSpPr>
                <a:spLocks noChangeAspect="1"/>
              </p:cNvSpPr>
              <p:nvPr/>
            </p:nvSpPr>
            <p:spPr>
              <a:xfrm>
                <a:off x="2074878" y="119039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6" name="Hexagone 5">
                <a:extLst>
                  <a:ext uri="{FF2B5EF4-FFF2-40B4-BE49-F238E27FC236}">
                    <a16:creationId xmlns:a16="http://schemas.microsoft.com/office/drawing/2014/main" id="{8DED74A7-F864-8FEB-5D05-40DA2C96E9A6}"/>
                  </a:ext>
                </a:extLst>
              </p:cNvPr>
              <p:cNvSpPr>
                <a:spLocks noChangeAspect="1"/>
              </p:cNvSpPr>
              <p:nvPr/>
            </p:nvSpPr>
            <p:spPr>
              <a:xfrm>
                <a:off x="3191320" y="1831850"/>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8" name="Hexagone 6">
                <a:extLst>
                  <a:ext uri="{FF2B5EF4-FFF2-40B4-BE49-F238E27FC236}">
                    <a16:creationId xmlns:a16="http://schemas.microsoft.com/office/drawing/2014/main" id="{DABFA64D-C22A-D944-EFBC-A87BFDC1AB1B}"/>
                  </a:ext>
                </a:extLst>
              </p:cNvPr>
              <p:cNvSpPr>
                <a:spLocks noChangeAspect="1"/>
              </p:cNvSpPr>
              <p:nvPr/>
            </p:nvSpPr>
            <p:spPr>
              <a:xfrm>
                <a:off x="2629984" y="1499592"/>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17" name="Hexagone 9">
                <a:extLst>
                  <a:ext uri="{FF2B5EF4-FFF2-40B4-BE49-F238E27FC236}">
                    <a16:creationId xmlns:a16="http://schemas.microsoft.com/office/drawing/2014/main" id="{0D140D43-D963-FA16-F465-92791FD91732}"/>
                  </a:ext>
                </a:extLst>
              </p:cNvPr>
              <p:cNvSpPr>
                <a:spLocks noChangeAspect="1"/>
              </p:cNvSpPr>
              <p:nvPr/>
            </p:nvSpPr>
            <p:spPr>
              <a:xfrm>
                <a:off x="1524091" y="151483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18" name="Hexagone 10">
                <a:extLst>
                  <a:ext uri="{FF2B5EF4-FFF2-40B4-BE49-F238E27FC236}">
                    <a16:creationId xmlns:a16="http://schemas.microsoft.com/office/drawing/2014/main" id="{291DEB18-608D-149D-5FF1-621A1A1088BA}"/>
                  </a:ext>
                </a:extLst>
              </p:cNvPr>
              <p:cNvSpPr>
                <a:spLocks noChangeAspect="1"/>
              </p:cNvSpPr>
              <p:nvPr/>
            </p:nvSpPr>
            <p:spPr>
              <a:xfrm>
                <a:off x="3199506" y="3133012"/>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19" name="Hexagone 11">
                <a:extLst>
                  <a:ext uri="{FF2B5EF4-FFF2-40B4-BE49-F238E27FC236}">
                    <a16:creationId xmlns:a16="http://schemas.microsoft.com/office/drawing/2014/main" id="{261C9B4E-90CF-8F52-14C4-02F52E6BE6EB}"/>
                  </a:ext>
                </a:extLst>
              </p:cNvPr>
              <p:cNvSpPr>
                <a:spLocks noChangeAspect="1"/>
              </p:cNvSpPr>
              <p:nvPr/>
            </p:nvSpPr>
            <p:spPr>
              <a:xfrm>
                <a:off x="2074878" y="3780920"/>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0" name="Hexagone 12">
                <a:extLst>
                  <a:ext uri="{FF2B5EF4-FFF2-40B4-BE49-F238E27FC236}">
                    <a16:creationId xmlns:a16="http://schemas.microsoft.com/office/drawing/2014/main" id="{BC824010-0525-8325-4232-39189AF1629A}"/>
                  </a:ext>
                </a:extLst>
              </p:cNvPr>
              <p:cNvSpPr>
                <a:spLocks noChangeAspect="1"/>
              </p:cNvSpPr>
              <p:nvPr/>
            </p:nvSpPr>
            <p:spPr>
              <a:xfrm>
                <a:off x="970465" y="3133012"/>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3" name="Hexagone 14">
                <a:extLst>
                  <a:ext uri="{FF2B5EF4-FFF2-40B4-BE49-F238E27FC236}">
                    <a16:creationId xmlns:a16="http://schemas.microsoft.com/office/drawing/2014/main" id="{FB749BE9-E29C-C22F-F59D-1F80949AA4C2}"/>
                  </a:ext>
                </a:extLst>
              </p:cNvPr>
              <p:cNvSpPr>
                <a:spLocks noChangeAspect="1"/>
              </p:cNvSpPr>
              <p:nvPr/>
            </p:nvSpPr>
            <p:spPr>
              <a:xfrm>
                <a:off x="970465" y="184428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6" name="Hexagone 17">
                <a:extLst>
                  <a:ext uri="{FF2B5EF4-FFF2-40B4-BE49-F238E27FC236}">
                    <a16:creationId xmlns:a16="http://schemas.microsoft.com/office/drawing/2014/main" id="{2A7AA106-1B0E-0FAF-1CEF-61AA29AE170B}"/>
                  </a:ext>
                </a:extLst>
              </p:cNvPr>
              <p:cNvSpPr>
                <a:spLocks noChangeAspect="1"/>
              </p:cNvSpPr>
              <p:nvPr/>
            </p:nvSpPr>
            <p:spPr>
              <a:xfrm>
                <a:off x="964931" y="247919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7" name="Hexagone 18">
                <a:extLst>
                  <a:ext uri="{FF2B5EF4-FFF2-40B4-BE49-F238E27FC236}">
                    <a16:creationId xmlns:a16="http://schemas.microsoft.com/office/drawing/2014/main" id="{BE0BC754-3181-1736-6693-0448A2949C67}"/>
                  </a:ext>
                </a:extLst>
              </p:cNvPr>
              <p:cNvSpPr>
                <a:spLocks noChangeAspect="1"/>
              </p:cNvSpPr>
              <p:nvPr/>
            </p:nvSpPr>
            <p:spPr>
              <a:xfrm>
                <a:off x="3197526" y="248958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29" name="Hexagone 22">
                <a:extLst>
                  <a:ext uri="{FF2B5EF4-FFF2-40B4-BE49-F238E27FC236}">
                    <a16:creationId xmlns:a16="http://schemas.microsoft.com/office/drawing/2014/main" id="{0C172D6B-E0F0-1BBC-A99A-E9F72D434D72}"/>
                  </a:ext>
                </a:extLst>
              </p:cNvPr>
              <p:cNvSpPr>
                <a:spLocks noChangeAspect="1"/>
              </p:cNvSpPr>
              <p:nvPr/>
            </p:nvSpPr>
            <p:spPr>
              <a:xfrm>
                <a:off x="2632141" y="345980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sp>
            <p:nvSpPr>
              <p:cNvPr id="32" name="Hexagone 25">
                <a:extLst>
                  <a:ext uri="{FF2B5EF4-FFF2-40B4-BE49-F238E27FC236}">
                    <a16:creationId xmlns:a16="http://schemas.microsoft.com/office/drawing/2014/main" id="{3CB4C1A1-9E15-9079-257B-98955C947D42}"/>
                  </a:ext>
                </a:extLst>
              </p:cNvPr>
              <p:cNvSpPr>
                <a:spLocks noChangeAspect="1"/>
              </p:cNvSpPr>
              <p:nvPr/>
            </p:nvSpPr>
            <p:spPr>
              <a:xfrm>
                <a:off x="1524091" y="345980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mj-lt"/>
                </a:endParaRPr>
              </a:p>
            </p:txBody>
          </p:sp>
        </p:grpSp>
      </p:grpSp>
      <p:grpSp>
        <p:nvGrpSpPr>
          <p:cNvPr id="15" name="Group 14">
            <a:extLst>
              <a:ext uri="{FF2B5EF4-FFF2-40B4-BE49-F238E27FC236}">
                <a16:creationId xmlns:a16="http://schemas.microsoft.com/office/drawing/2014/main" id="{65946A06-8678-7DCF-018C-2383AEBBEB1A}"/>
              </a:ext>
            </a:extLst>
          </p:cNvPr>
          <p:cNvGrpSpPr/>
          <p:nvPr/>
        </p:nvGrpSpPr>
        <p:grpSpPr>
          <a:xfrm>
            <a:off x="219381" y="908735"/>
            <a:ext cx="3224212" cy="3483680"/>
            <a:chOff x="215287" y="1022251"/>
            <a:chExt cx="3224212" cy="3483680"/>
          </a:xfrm>
        </p:grpSpPr>
        <p:sp>
          <p:nvSpPr>
            <p:cNvPr id="146" name="ZoneTexte 150">
              <a:extLst>
                <a:ext uri="{FF2B5EF4-FFF2-40B4-BE49-F238E27FC236}">
                  <a16:creationId xmlns:a16="http://schemas.microsoft.com/office/drawing/2014/main" id="{27E4012D-B1C9-4C3F-E8EE-E2DAA1FCE472}"/>
                </a:ext>
              </a:extLst>
            </p:cNvPr>
            <p:cNvSpPr txBox="1"/>
            <p:nvPr/>
          </p:nvSpPr>
          <p:spPr>
            <a:xfrm>
              <a:off x="367151" y="1022251"/>
              <a:ext cx="3072348" cy="338554"/>
            </a:xfrm>
            <a:prstGeom prst="rect">
              <a:avLst/>
            </a:prstGeom>
            <a:noFill/>
          </p:spPr>
          <p:txBody>
            <a:bodyPr wrap="square" rtlCol="0">
              <a:spAutoFit/>
            </a:bodyPr>
            <a:lstStyle/>
            <a:p>
              <a:r>
                <a:rPr lang="en-CH" sz="1600" dirty="0">
                  <a:latin typeface="+mj-lt"/>
                  <a:cs typeface="Arial" panose="020B0604020202020204" pitchFamily="34" charset="0"/>
                </a:rPr>
                <a:t>Before extrusion </a:t>
              </a:r>
              <a:r>
                <a:rPr lang="en-US" sz="1600" dirty="0">
                  <a:latin typeface="+mj-lt"/>
                  <a:cs typeface="Arial" panose="020B0604020202020204" pitchFamily="34" charset="0"/>
                  <a:sym typeface="Symbol" panose="05050102010706020507" pitchFamily="18" charset="2"/>
                </a:rPr>
                <a:t> </a:t>
              </a:r>
              <a:r>
                <a:rPr lang="en-CH" sz="1600" dirty="0">
                  <a:latin typeface="+mj-lt"/>
                  <a:cs typeface="Arial" panose="020B0604020202020204" pitchFamily="34" charset="0"/>
                  <a:sym typeface="Symbol" panose="05050102010706020507" pitchFamily="18" charset="2"/>
                </a:rPr>
                <a:t>70</a:t>
              </a:r>
              <a:r>
                <a:rPr lang="en-US" sz="1600" dirty="0">
                  <a:latin typeface="+mj-lt"/>
                  <a:cs typeface="Arial" panose="020B0604020202020204" pitchFamily="34" charset="0"/>
                </a:rPr>
                <a:t> mm</a:t>
              </a:r>
            </a:p>
          </p:txBody>
        </p:sp>
        <p:pic>
          <p:nvPicPr>
            <p:cNvPr id="16" name="Picture 15" descr="A copper tube with many different colored wires&#10;&#10;AI-generated content may be incorrect.">
              <a:extLst>
                <a:ext uri="{FF2B5EF4-FFF2-40B4-BE49-F238E27FC236}">
                  <a16:creationId xmlns:a16="http://schemas.microsoft.com/office/drawing/2014/main" id="{476AA3F6-498C-370A-7B06-938C9F3764DF}"/>
                </a:ext>
              </a:extLst>
            </p:cNvPr>
            <p:cNvPicPr>
              <a:picLocks noChangeAspect="1"/>
            </p:cNvPicPr>
            <p:nvPr/>
          </p:nvPicPr>
          <p:blipFill>
            <a:blip r:embed="rId5">
              <a:extLst>
                <a:ext uri="{28A0092B-C50C-407E-A947-70E740481C1C}">
                  <a14:useLocalDpi xmlns:a14="http://schemas.microsoft.com/office/drawing/2010/main" val="0"/>
                </a:ext>
              </a:extLst>
            </a:blip>
            <a:srcRect l="2524" t="1677" r="1458"/>
            <a:stretch/>
          </p:blipFill>
          <p:spPr>
            <a:xfrm rot="19680832">
              <a:off x="215287" y="1459419"/>
              <a:ext cx="3075715" cy="3046512"/>
            </a:xfrm>
            <a:prstGeom prst="ellipse">
              <a:avLst/>
            </a:prstGeom>
          </p:spPr>
        </p:pic>
      </p:grpSp>
      <p:grpSp>
        <p:nvGrpSpPr>
          <p:cNvPr id="56" name="Group 55">
            <a:extLst>
              <a:ext uri="{FF2B5EF4-FFF2-40B4-BE49-F238E27FC236}">
                <a16:creationId xmlns:a16="http://schemas.microsoft.com/office/drawing/2014/main" id="{F287975E-DCB3-F517-EAA5-E3E717C035DA}"/>
              </a:ext>
            </a:extLst>
          </p:cNvPr>
          <p:cNvGrpSpPr/>
          <p:nvPr/>
        </p:nvGrpSpPr>
        <p:grpSpPr>
          <a:xfrm>
            <a:off x="240867" y="905481"/>
            <a:ext cx="3217350" cy="3463565"/>
            <a:chOff x="240867" y="1015843"/>
            <a:chExt cx="3217350" cy="3463565"/>
          </a:xfrm>
        </p:grpSpPr>
        <p:pic>
          <p:nvPicPr>
            <p:cNvPr id="3" name="Picture 2" descr="A roll of tape on a white towel&#10;&#10;AI-generated content may be incorrect.">
              <a:extLst>
                <a:ext uri="{FF2B5EF4-FFF2-40B4-BE49-F238E27FC236}">
                  <a16:creationId xmlns:a16="http://schemas.microsoft.com/office/drawing/2014/main" id="{2910EA1F-64DD-6FBA-11A4-490AE31288E3}"/>
                </a:ext>
              </a:extLst>
            </p:cNvPr>
            <p:cNvPicPr preferRelativeResize="0">
              <a:picLocks noChangeAspect="1"/>
            </p:cNvPicPr>
            <p:nvPr/>
          </p:nvPicPr>
          <p:blipFill>
            <a:blip r:embed="rId6">
              <a:extLst>
                <a:ext uri="{28A0092B-C50C-407E-A947-70E740481C1C}">
                  <a14:useLocalDpi xmlns:a14="http://schemas.microsoft.com/office/drawing/2010/main" val="0"/>
                </a:ext>
              </a:extLst>
            </a:blip>
            <a:srcRect l="36392" t="36451" r="36133" b="48395"/>
            <a:stretch>
              <a:fillRect/>
            </a:stretch>
          </p:blipFill>
          <p:spPr>
            <a:xfrm rot="21230525">
              <a:off x="240867" y="1427650"/>
              <a:ext cx="3050548" cy="3051758"/>
            </a:xfrm>
            <a:prstGeom prst="ellipse">
              <a:avLst/>
            </a:prstGeom>
          </p:spPr>
        </p:pic>
        <p:sp>
          <p:nvSpPr>
            <p:cNvPr id="11" name="ZoneTexte 150">
              <a:extLst>
                <a:ext uri="{FF2B5EF4-FFF2-40B4-BE49-F238E27FC236}">
                  <a16:creationId xmlns:a16="http://schemas.microsoft.com/office/drawing/2014/main" id="{C72BC1C5-0C13-91A0-8985-BDEA182E56D1}"/>
                </a:ext>
              </a:extLst>
            </p:cNvPr>
            <p:cNvSpPr txBox="1"/>
            <p:nvPr/>
          </p:nvSpPr>
          <p:spPr>
            <a:xfrm>
              <a:off x="385869" y="1015843"/>
              <a:ext cx="3072348" cy="338554"/>
            </a:xfrm>
            <a:prstGeom prst="rect">
              <a:avLst/>
            </a:prstGeom>
            <a:noFill/>
          </p:spPr>
          <p:txBody>
            <a:bodyPr wrap="square" rtlCol="0">
              <a:spAutoFit/>
            </a:bodyPr>
            <a:lstStyle/>
            <a:p>
              <a:r>
                <a:rPr lang="en-CH" sz="1600" dirty="0">
                  <a:latin typeface="+mj-lt"/>
                  <a:cs typeface="Arial" panose="020B0604020202020204" pitchFamily="34" charset="0"/>
                </a:rPr>
                <a:t>After extrusion </a:t>
              </a:r>
              <a:r>
                <a:rPr lang="en-US" sz="1600" dirty="0">
                  <a:latin typeface="+mj-lt"/>
                  <a:cs typeface="Arial" panose="020B0604020202020204" pitchFamily="34" charset="0"/>
                  <a:sym typeface="Symbol" panose="05050102010706020507" pitchFamily="18" charset="2"/>
                </a:rPr>
                <a:t> </a:t>
              </a:r>
              <a:r>
                <a:rPr lang="en-CH" sz="1600" dirty="0">
                  <a:latin typeface="+mj-lt"/>
                  <a:cs typeface="Arial" panose="020B0604020202020204" pitchFamily="34" charset="0"/>
                  <a:sym typeface="Symbol" panose="05050102010706020507" pitchFamily="18" charset="2"/>
                </a:rPr>
                <a:t>18</a:t>
              </a:r>
              <a:r>
                <a:rPr lang="en-US" sz="1600" dirty="0">
                  <a:latin typeface="+mj-lt"/>
                  <a:cs typeface="Arial" panose="020B0604020202020204" pitchFamily="34" charset="0"/>
                </a:rPr>
                <a:t> mm</a:t>
              </a:r>
            </a:p>
          </p:txBody>
        </p:sp>
      </p:grpSp>
      <p:grpSp>
        <p:nvGrpSpPr>
          <p:cNvPr id="31" name="Group 30">
            <a:extLst>
              <a:ext uri="{FF2B5EF4-FFF2-40B4-BE49-F238E27FC236}">
                <a16:creationId xmlns:a16="http://schemas.microsoft.com/office/drawing/2014/main" id="{F87EA735-0465-7542-AFEB-7A4522BF22E7}"/>
              </a:ext>
            </a:extLst>
          </p:cNvPr>
          <p:cNvGrpSpPr>
            <a:grpSpLocks noChangeAspect="1"/>
          </p:cNvGrpSpPr>
          <p:nvPr/>
        </p:nvGrpSpPr>
        <p:grpSpPr>
          <a:xfrm>
            <a:off x="212772" y="908735"/>
            <a:ext cx="3655731" cy="3496667"/>
            <a:chOff x="6135525" y="3366746"/>
            <a:chExt cx="2553555" cy="2442452"/>
          </a:xfrm>
        </p:grpSpPr>
        <p:pic>
          <p:nvPicPr>
            <p:cNvPr id="24" name="Picture 23" descr="A close-up of a cell&#10;&#10;AI-generated content may be incorrect.">
              <a:extLst>
                <a:ext uri="{FF2B5EF4-FFF2-40B4-BE49-F238E27FC236}">
                  <a16:creationId xmlns:a16="http://schemas.microsoft.com/office/drawing/2014/main" id="{7B3450EB-3251-992C-10EB-425BD56FE3A9}"/>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55000"/>
                      </a14:imgEffect>
                    </a14:imgLayer>
                  </a14:imgProps>
                </a:ext>
                <a:ext uri="{28A0092B-C50C-407E-A947-70E740481C1C}">
                  <a14:useLocalDpi xmlns:a14="http://schemas.microsoft.com/office/drawing/2010/main" val="0"/>
                </a:ext>
              </a:extLst>
            </a:blip>
            <a:srcRect l="1557" t="444" r="3451" b="8751"/>
            <a:stretch>
              <a:fillRect/>
            </a:stretch>
          </p:blipFill>
          <p:spPr>
            <a:xfrm>
              <a:off x="6135525" y="3660788"/>
              <a:ext cx="2167438" cy="2148410"/>
            </a:xfrm>
            <a:prstGeom prst="ellipse">
              <a:avLst/>
            </a:prstGeom>
          </p:spPr>
        </p:pic>
        <p:sp>
          <p:nvSpPr>
            <p:cNvPr id="28" name="ZoneTexte 150">
              <a:extLst>
                <a:ext uri="{FF2B5EF4-FFF2-40B4-BE49-F238E27FC236}">
                  <a16:creationId xmlns:a16="http://schemas.microsoft.com/office/drawing/2014/main" id="{7576D5D3-230A-20CF-2B8A-E834BA0FD309}"/>
                </a:ext>
              </a:extLst>
            </p:cNvPr>
            <p:cNvSpPr txBox="1"/>
            <p:nvPr/>
          </p:nvSpPr>
          <p:spPr>
            <a:xfrm>
              <a:off x="6471898" y="3366746"/>
              <a:ext cx="2217182" cy="354067"/>
            </a:xfrm>
            <a:prstGeom prst="rect">
              <a:avLst/>
            </a:prstGeom>
            <a:noFill/>
          </p:spPr>
          <p:txBody>
            <a:bodyPr wrap="square" rtlCol="0">
              <a:spAutoFit/>
            </a:bodyPr>
            <a:lstStyle/>
            <a:p>
              <a:r>
                <a:rPr lang="en-CH" sz="1600" dirty="0">
                  <a:latin typeface="+mj-lt"/>
                  <a:cs typeface="Arial" panose="020B0604020202020204" pitchFamily="34" charset="0"/>
                </a:rPr>
                <a:t>Drawn to </a:t>
              </a:r>
              <a:r>
                <a:rPr lang="en-US" sz="1600" dirty="0">
                  <a:latin typeface="+mj-lt"/>
                  <a:cs typeface="Arial" panose="020B0604020202020204" pitchFamily="34" charset="0"/>
                  <a:sym typeface="Symbol" panose="05050102010706020507" pitchFamily="18" charset="2"/>
                </a:rPr>
                <a:t> </a:t>
              </a:r>
              <a:r>
                <a:rPr lang="en-CH" sz="1600" dirty="0">
                  <a:latin typeface="+mj-lt"/>
                  <a:cs typeface="Arial" panose="020B0604020202020204" pitchFamily="34" charset="0"/>
                  <a:sym typeface="Symbol" panose="05050102010706020507" pitchFamily="18" charset="2"/>
                </a:rPr>
                <a:t>1</a:t>
              </a:r>
              <a:r>
                <a:rPr lang="it-IT" sz="1600" dirty="0">
                  <a:latin typeface="+mj-lt"/>
                  <a:cs typeface="Arial" panose="020B0604020202020204" pitchFamily="34" charset="0"/>
                  <a:sym typeface="Symbol" panose="05050102010706020507" pitchFamily="18" charset="2"/>
                </a:rPr>
                <a:t>.0</a:t>
              </a:r>
              <a:r>
                <a:rPr lang="en-US" sz="1600" dirty="0">
                  <a:latin typeface="+mj-lt"/>
                  <a:cs typeface="Arial" panose="020B0604020202020204" pitchFamily="34" charset="0"/>
                </a:rPr>
                <a:t> mm</a:t>
              </a:r>
            </a:p>
          </p:txBody>
        </p:sp>
      </p:grpSp>
      <p:sp>
        <p:nvSpPr>
          <p:cNvPr id="59" name="Slide Number Placeholder 29">
            <a:extLst>
              <a:ext uri="{FF2B5EF4-FFF2-40B4-BE49-F238E27FC236}">
                <a16:creationId xmlns:a16="http://schemas.microsoft.com/office/drawing/2014/main" id="{40D3CDC9-B9A8-E040-68FB-EA757B7D3AA6}"/>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mj-lt"/>
              </a:rPr>
              <a:pPr/>
              <a:t>10</a:t>
            </a:fld>
            <a:r>
              <a:rPr lang="en-US" sz="1800" dirty="0">
                <a:solidFill>
                  <a:schemeClr val="bg1"/>
                </a:solidFill>
                <a:latin typeface="+mj-lt"/>
              </a:rPr>
              <a:t>/</a:t>
            </a:r>
            <a:r>
              <a:rPr lang="en-CH" sz="1800" dirty="0">
                <a:solidFill>
                  <a:schemeClr val="bg1"/>
                </a:solidFill>
                <a:latin typeface="+mj-lt"/>
              </a:rPr>
              <a:t>15</a:t>
            </a:r>
            <a:endParaRPr lang="en-US" sz="1800" dirty="0">
              <a:solidFill>
                <a:schemeClr val="bg1"/>
              </a:solidFill>
              <a:latin typeface="+mj-lt"/>
            </a:endParaRPr>
          </a:p>
        </p:txBody>
      </p:sp>
      <p:sp>
        <p:nvSpPr>
          <p:cNvPr id="34" name="TextBox 33">
            <a:extLst>
              <a:ext uri="{FF2B5EF4-FFF2-40B4-BE49-F238E27FC236}">
                <a16:creationId xmlns:a16="http://schemas.microsoft.com/office/drawing/2014/main" id="{9D762842-86BA-E687-6EB7-80A7023A0503}"/>
              </a:ext>
            </a:extLst>
          </p:cNvPr>
          <p:cNvSpPr txBox="1"/>
          <p:nvPr/>
        </p:nvSpPr>
        <p:spPr>
          <a:xfrm>
            <a:off x="212773" y="4464496"/>
            <a:ext cx="4330989" cy="584775"/>
          </a:xfrm>
          <a:prstGeom prst="rect">
            <a:avLst/>
          </a:prstGeom>
          <a:solidFill>
            <a:schemeClr val="bg1"/>
          </a:solidFill>
          <a:ln w="38100">
            <a:solidFill>
              <a:schemeClr val="accent6"/>
            </a:solidFill>
          </a:ln>
        </p:spPr>
        <p:txBody>
          <a:bodyPr wrap="square" rtlCol="0">
            <a:spAutoFit/>
          </a:bodyPr>
          <a:lstStyle>
            <a:defPPr>
              <a:defRPr lang="en-US"/>
            </a:defPPr>
            <a:lvl1pPr indent="0">
              <a:buFont typeface="Symbol" panose="05050102010706020507" pitchFamily="18" charset="2"/>
              <a:buNone/>
              <a:defRPr sz="1600" b="1" i="0">
                <a:latin typeface="Gill Sans MT" panose="020B0502020104020203" pitchFamily="34" charset="0"/>
              </a:defRPr>
            </a:lvl1pPr>
          </a:lstStyle>
          <a:p>
            <a:r>
              <a:rPr lang="en-CH" dirty="0">
                <a:latin typeface="+mj-lt"/>
              </a:rPr>
              <a:t>No decomposition of OS: </a:t>
            </a:r>
            <a:r>
              <a:rPr lang="en-CH" b="0" dirty="0">
                <a:latin typeface="+mj-lt"/>
              </a:rPr>
              <a:t>confirmed by hardness </a:t>
            </a:r>
            <a:r>
              <a:rPr lang="en-CH" b="0" dirty="0" err="1">
                <a:latin typeface="+mj-lt"/>
              </a:rPr>
              <a:t>measur</a:t>
            </a:r>
            <a:r>
              <a:rPr lang="it-IT" b="0" dirty="0">
                <a:latin typeface="+mj-lt"/>
              </a:rPr>
              <a:t>e</a:t>
            </a:r>
            <a:r>
              <a:rPr lang="en-CH" b="0" dirty="0">
                <a:latin typeface="+mj-lt"/>
              </a:rPr>
              <a:t>ments, X-ray analysis</a:t>
            </a:r>
          </a:p>
        </p:txBody>
      </p:sp>
      <p:sp>
        <p:nvSpPr>
          <p:cNvPr id="9" name="TextBox 17">
            <a:extLst>
              <a:ext uri="{FF2B5EF4-FFF2-40B4-BE49-F238E27FC236}">
                <a16:creationId xmlns:a16="http://schemas.microsoft.com/office/drawing/2014/main" id="{F7C02144-E968-B44A-9A5D-46E23DFBE732}"/>
              </a:ext>
            </a:extLst>
          </p:cNvPr>
          <p:cNvSpPr txBox="1"/>
          <p:nvPr/>
        </p:nvSpPr>
        <p:spPr>
          <a:xfrm>
            <a:off x="212773" y="5116834"/>
            <a:ext cx="4330990" cy="1077218"/>
          </a:xfrm>
          <a:prstGeom prst="rect">
            <a:avLst/>
          </a:prstGeom>
          <a:solidFill>
            <a:schemeClr val="bg1"/>
          </a:solidFill>
          <a:ln w="38100">
            <a:solidFill>
              <a:schemeClr val="accent6"/>
            </a:solidFill>
          </a:ln>
        </p:spPr>
        <p:txBody>
          <a:bodyPr wrap="square" rtlCol="0">
            <a:spAutoFit/>
          </a:bodyPr>
          <a:lstStyle>
            <a:defPPr>
              <a:defRPr lang="en-US"/>
            </a:defPPr>
            <a:lvl1pPr indent="0">
              <a:buFont typeface="Symbol" panose="05050102010706020507" pitchFamily="18" charset="2"/>
              <a:buNone/>
              <a:defRPr sz="1600" b="1" i="0">
                <a:latin typeface="Gill Sans MT" panose="020B0502020104020203" pitchFamily="34" charset="0"/>
              </a:defRPr>
            </a:lvl1pPr>
          </a:lstStyle>
          <a:p>
            <a:r>
              <a:rPr lang="en-CH" b="0" dirty="0"/>
              <a:t>SE and filaments properties: </a:t>
            </a:r>
          </a:p>
          <a:p>
            <a:pPr marL="285750" indent="-285750">
              <a:buFont typeface="Arial" panose="020B0604020202020204" pitchFamily="34" charset="0"/>
              <a:buChar char="•"/>
            </a:pPr>
            <a:r>
              <a:rPr lang="en-CH" b="0" dirty="0"/>
              <a:t>1</a:t>
            </a:r>
            <a:r>
              <a:rPr lang="it-IT" b="0" dirty="0"/>
              <a:t>80</a:t>
            </a:r>
            <a:r>
              <a:rPr lang="en-CH" b="0" dirty="0"/>
              <a:t> Nb-Ta alloy filaments</a:t>
            </a:r>
          </a:p>
          <a:p>
            <a:pPr marL="285750" indent="-285750">
              <a:buFont typeface="Arial" panose="020B0604020202020204" pitchFamily="34" charset="0"/>
              <a:buChar char="•"/>
            </a:pPr>
            <a:r>
              <a:rPr lang="it-IT" b="0" dirty="0"/>
              <a:t>12 Nb/Cu </a:t>
            </a:r>
            <a:r>
              <a:rPr lang="it-IT" b="0" dirty="0" err="1"/>
              <a:t>filaments</a:t>
            </a:r>
            <a:r>
              <a:rPr lang="it-IT" b="0" dirty="0"/>
              <a:t> </a:t>
            </a:r>
            <a:r>
              <a:rPr lang="it-IT" b="0" dirty="0" err="1"/>
              <a:t>substituted</a:t>
            </a:r>
            <a:r>
              <a:rPr lang="it-IT" b="0" dirty="0"/>
              <a:t> with SnO</a:t>
            </a:r>
            <a:r>
              <a:rPr lang="it-IT" b="0" baseline="-25000" dirty="0"/>
              <a:t>2</a:t>
            </a:r>
            <a:endParaRPr lang="en-CH" b="0" dirty="0"/>
          </a:p>
          <a:p>
            <a:pPr marL="285750" indent="-285750">
              <a:buFont typeface="Arial" panose="020B0604020202020204" pitchFamily="34" charset="0"/>
              <a:buChar char="•"/>
            </a:pPr>
            <a:r>
              <a:rPr lang="en-CH" b="0" dirty="0"/>
              <a:t>Filaments produced by cold deformation</a:t>
            </a:r>
          </a:p>
        </p:txBody>
      </p:sp>
      <p:grpSp>
        <p:nvGrpSpPr>
          <p:cNvPr id="25" name="Gruppo 54">
            <a:extLst>
              <a:ext uri="{FF2B5EF4-FFF2-40B4-BE49-F238E27FC236}">
                <a16:creationId xmlns:a16="http://schemas.microsoft.com/office/drawing/2014/main" id="{7862E826-D730-A5A4-A051-4930386DCDE9}"/>
              </a:ext>
            </a:extLst>
          </p:cNvPr>
          <p:cNvGrpSpPr>
            <a:grpSpLocks noChangeAspect="1"/>
          </p:cNvGrpSpPr>
          <p:nvPr/>
        </p:nvGrpSpPr>
        <p:grpSpPr>
          <a:xfrm>
            <a:off x="5365083" y="909815"/>
            <a:ext cx="3756769" cy="3251069"/>
            <a:chOff x="6292093" y="1206636"/>
            <a:chExt cx="5025017" cy="4348597"/>
          </a:xfrm>
        </p:grpSpPr>
        <p:pic>
          <p:nvPicPr>
            <p:cNvPr id="30" name="Picture 1">
              <a:extLst>
                <a:ext uri="{FF2B5EF4-FFF2-40B4-BE49-F238E27FC236}">
                  <a16:creationId xmlns:a16="http://schemas.microsoft.com/office/drawing/2014/main" id="{B8D3CFAA-3AC3-FFA6-91D3-517DE6EC144E}"/>
                </a:ext>
              </a:extLst>
            </p:cNvPr>
            <p:cNvPicPr>
              <a:picLocks noChangeAspect="1"/>
            </p:cNvPicPr>
            <p:nvPr/>
          </p:nvPicPr>
          <p:blipFill>
            <a:blip r:embed="rId9" cstate="print"/>
            <a:srcRect/>
            <a:stretch>
              <a:fillRect/>
            </a:stretch>
          </p:blipFill>
          <p:spPr bwMode="auto">
            <a:xfrm>
              <a:off x="8756116" y="3275392"/>
              <a:ext cx="2542785" cy="2279841"/>
            </a:xfrm>
            <a:prstGeom prst="rect">
              <a:avLst/>
            </a:prstGeom>
            <a:noFill/>
            <a:ln w="9525">
              <a:noFill/>
              <a:miter lim="800000"/>
              <a:headEnd/>
              <a:tailEnd/>
            </a:ln>
          </p:spPr>
        </p:pic>
        <p:pic>
          <p:nvPicPr>
            <p:cNvPr id="36" name="Picture 1">
              <a:extLst>
                <a:ext uri="{FF2B5EF4-FFF2-40B4-BE49-F238E27FC236}">
                  <a16:creationId xmlns:a16="http://schemas.microsoft.com/office/drawing/2014/main" id="{D3D0688D-F1F1-CED6-33DE-E9BFE7A7EC05}"/>
                </a:ext>
              </a:extLst>
            </p:cNvPr>
            <p:cNvPicPr>
              <a:picLocks noChangeAspect="1"/>
            </p:cNvPicPr>
            <p:nvPr/>
          </p:nvPicPr>
          <p:blipFill>
            <a:blip r:embed="rId10" cstate="print"/>
            <a:srcRect/>
            <a:stretch>
              <a:fillRect/>
            </a:stretch>
          </p:blipFill>
          <p:spPr bwMode="auto">
            <a:xfrm>
              <a:off x="8774325" y="1207609"/>
              <a:ext cx="2542785" cy="2279841"/>
            </a:xfrm>
            <a:prstGeom prst="rect">
              <a:avLst/>
            </a:prstGeom>
            <a:noFill/>
            <a:ln w="9525">
              <a:noFill/>
              <a:miter lim="800000"/>
              <a:headEnd/>
              <a:tailEnd/>
            </a:ln>
          </p:spPr>
        </p:pic>
        <p:pic>
          <p:nvPicPr>
            <p:cNvPr id="37" name="Picture 1">
              <a:extLst>
                <a:ext uri="{FF2B5EF4-FFF2-40B4-BE49-F238E27FC236}">
                  <a16:creationId xmlns:a16="http://schemas.microsoft.com/office/drawing/2014/main" id="{956B2473-E159-CB44-4A60-B2DCE27EB1E8}"/>
                </a:ext>
              </a:extLst>
            </p:cNvPr>
            <p:cNvPicPr>
              <a:picLocks noChangeAspect="1"/>
            </p:cNvPicPr>
            <p:nvPr/>
          </p:nvPicPr>
          <p:blipFill>
            <a:blip r:embed="rId11" cstate="print"/>
            <a:srcRect/>
            <a:stretch>
              <a:fillRect/>
            </a:stretch>
          </p:blipFill>
          <p:spPr bwMode="auto">
            <a:xfrm>
              <a:off x="6312478" y="1206636"/>
              <a:ext cx="2542785" cy="2279841"/>
            </a:xfrm>
            <a:prstGeom prst="rect">
              <a:avLst/>
            </a:prstGeom>
            <a:noFill/>
            <a:ln w="9525">
              <a:noFill/>
              <a:miter lim="800000"/>
              <a:headEnd/>
              <a:tailEnd/>
            </a:ln>
          </p:spPr>
        </p:pic>
        <p:pic>
          <p:nvPicPr>
            <p:cNvPr id="39" name="Picture 1">
              <a:extLst>
                <a:ext uri="{FF2B5EF4-FFF2-40B4-BE49-F238E27FC236}">
                  <a16:creationId xmlns:a16="http://schemas.microsoft.com/office/drawing/2014/main" id="{F56D3C85-F0E5-2170-CA89-9EFDE02C6B38}"/>
                </a:ext>
              </a:extLst>
            </p:cNvPr>
            <p:cNvPicPr>
              <a:picLocks noChangeAspect="1"/>
            </p:cNvPicPr>
            <p:nvPr/>
          </p:nvPicPr>
          <p:blipFill>
            <a:blip r:embed="rId12" cstate="print"/>
            <a:srcRect/>
            <a:stretch>
              <a:fillRect/>
            </a:stretch>
          </p:blipFill>
          <p:spPr bwMode="auto">
            <a:xfrm>
              <a:off x="6292093" y="3274899"/>
              <a:ext cx="2542785" cy="2279841"/>
            </a:xfrm>
            <a:prstGeom prst="rect">
              <a:avLst/>
            </a:prstGeom>
            <a:noFill/>
            <a:ln w="9525">
              <a:noFill/>
              <a:miter lim="800000"/>
              <a:headEnd/>
              <a:tailEnd/>
            </a:ln>
          </p:spPr>
        </p:pic>
      </p:grpSp>
      <p:pic>
        <p:nvPicPr>
          <p:cNvPr id="40" name="Immagine 44" descr="Immagine che contiene cerchio, bianco e nero, schermata, arte&#10;&#10;Il contenuto generato dall'IA potrebbe non essere corretto.">
            <a:extLst>
              <a:ext uri="{FF2B5EF4-FFF2-40B4-BE49-F238E27FC236}">
                <a16:creationId xmlns:a16="http://schemas.microsoft.com/office/drawing/2014/main" id="{B2157383-3953-5536-2AA6-2855957E2395}"/>
              </a:ext>
            </a:extLst>
          </p:cNvPr>
          <p:cNvPicPr>
            <a:picLocks noChangeAspect="1"/>
          </p:cNvPicPr>
          <p:nvPr/>
        </p:nvPicPr>
        <p:blipFill>
          <a:blip r:embed="rId13">
            <a:extLst>
              <a:ext uri="{BEBA8EAE-BF5A-486C-A8C5-ECC9F3942E4B}">
                <a14:imgProps xmlns:a14="http://schemas.microsoft.com/office/drawing/2010/main">
                  <a14:imgLayer r:embed="rId14">
                    <a14:imgEffect>
                      <a14:brightnessContrast bright="-29000" contrast="47000"/>
                    </a14:imgEffect>
                  </a14:imgLayer>
                </a14:imgProps>
              </a:ext>
              <a:ext uri="{28A0092B-C50C-407E-A947-70E740481C1C}">
                <a14:useLocalDpi xmlns:a14="http://schemas.microsoft.com/office/drawing/2010/main" val="0"/>
              </a:ext>
            </a:extLst>
          </a:blip>
          <a:srcRect l="12608" t="3442" r="19060" b="11452"/>
          <a:stretch>
            <a:fillRect/>
          </a:stretch>
        </p:blipFill>
        <p:spPr>
          <a:xfrm>
            <a:off x="204676" y="1287189"/>
            <a:ext cx="3086817" cy="3075709"/>
          </a:xfrm>
          <a:prstGeom prst="ellipse">
            <a:avLst/>
          </a:prstGeom>
        </p:spPr>
      </p:pic>
      <p:grpSp>
        <p:nvGrpSpPr>
          <p:cNvPr id="42" name="Gruppo 51">
            <a:extLst>
              <a:ext uri="{FF2B5EF4-FFF2-40B4-BE49-F238E27FC236}">
                <a16:creationId xmlns:a16="http://schemas.microsoft.com/office/drawing/2014/main" id="{6BA421E1-FB12-BCF5-E390-20E95202744F}"/>
              </a:ext>
            </a:extLst>
          </p:cNvPr>
          <p:cNvGrpSpPr>
            <a:grpSpLocks noChangeAspect="1"/>
          </p:cNvGrpSpPr>
          <p:nvPr/>
        </p:nvGrpSpPr>
        <p:grpSpPr>
          <a:xfrm>
            <a:off x="2187927" y="974136"/>
            <a:ext cx="3341939" cy="2617861"/>
            <a:chOff x="2196041" y="1348441"/>
            <a:chExt cx="4470144" cy="3501625"/>
          </a:xfrm>
        </p:grpSpPr>
        <p:pic>
          <p:nvPicPr>
            <p:cNvPr id="45" name="Picture 1">
              <a:extLst>
                <a:ext uri="{FF2B5EF4-FFF2-40B4-BE49-F238E27FC236}">
                  <a16:creationId xmlns:a16="http://schemas.microsoft.com/office/drawing/2014/main" id="{54B8D803-E71A-B7DD-2415-68320C737D60}"/>
                </a:ext>
              </a:extLst>
            </p:cNvPr>
            <p:cNvPicPr>
              <a:picLocks noChangeAspect="1"/>
            </p:cNvPicPr>
            <p:nvPr/>
          </p:nvPicPr>
          <p:blipFill>
            <a:blip r:embed="rId15" cstate="print"/>
            <a:srcRect/>
            <a:stretch>
              <a:fillRect/>
            </a:stretch>
          </p:blipFill>
          <p:spPr bwMode="auto">
            <a:xfrm>
              <a:off x="2575240" y="1348441"/>
              <a:ext cx="4090945" cy="2554706"/>
            </a:xfrm>
            <a:prstGeom prst="rect">
              <a:avLst/>
            </a:prstGeom>
            <a:noFill/>
            <a:ln w="9525">
              <a:noFill/>
              <a:miter lim="800000"/>
              <a:headEnd/>
              <a:tailEnd/>
            </a:ln>
          </p:spPr>
        </p:pic>
        <p:sp>
          <p:nvSpPr>
            <p:cNvPr id="46" name="Ovale 45">
              <a:extLst>
                <a:ext uri="{FF2B5EF4-FFF2-40B4-BE49-F238E27FC236}">
                  <a16:creationId xmlns:a16="http://schemas.microsoft.com/office/drawing/2014/main" id="{9C3F7615-6DC6-B5B0-1AB6-106B787008B5}"/>
                </a:ext>
              </a:extLst>
            </p:cNvPr>
            <p:cNvSpPr/>
            <p:nvPr/>
          </p:nvSpPr>
          <p:spPr>
            <a:xfrm>
              <a:off x="2196041" y="4454209"/>
              <a:ext cx="406400" cy="395857"/>
            </a:xfrm>
            <a:prstGeom prst="ellipse">
              <a:avLst/>
            </a:prstGeom>
            <a:noFill/>
            <a:ln w="317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7" name="Connettore diritto 47">
              <a:extLst>
                <a:ext uri="{FF2B5EF4-FFF2-40B4-BE49-F238E27FC236}">
                  <a16:creationId xmlns:a16="http://schemas.microsoft.com/office/drawing/2014/main" id="{B89642DD-C29E-AF7E-4FEA-AC77D7C7197E}"/>
                </a:ext>
              </a:extLst>
            </p:cNvPr>
            <p:cNvCxnSpPr>
              <a:cxnSpLocks/>
              <a:stCxn id="46" idx="0"/>
            </p:cNvCxnSpPr>
            <p:nvPr/>
          </p:nvCxnSpPr>
          <p:spPr>
            <a:xfrm flipV="1">
              <a:off x="2399241" y="1535561"/>
              <a:ext cx="661494" cy="2918648"/>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8" name="Connettore diritto 48">
              <a:extLst>
                <a:ext uri="{FF2B5EF4-FFF2-40B4-BE49-F238E27FC236}">
                  <a16:creationId xmlns:a16="http://schemas.microsoft.com/office/drawing/2014/main" id="{CC702D23-954D-D038-CEA1-D16E0E09220A}"/>
                </a:ext>
              </a:extLst>
            </p:cNvPr>
            <p:cNvCxnSpPr>
              <a:cxnSpLocks/>
              <a:stCxn id="46" idx="5"/>
            </p:cNvCxnSpPr>
            <p:nvPr/>
          </p:nvCxnSpPr>
          <p:spPr>
            <a:xfrm flipV="1">
              <a:off x="2542925" y="3795775"/>
              <a:ext cx="3583180" cy="996319"/>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51" name="TextBox 20">
            <a:extLst>
              <a:ext uri="{FF2B5EF4-FFF2-40B4-BE49-F238E27FC236}">
                <a16:creationId xmlns:a16="http://schemas.microsoft.com/office/drawing/2014/main" id="{156FE098-9436-82D8-A727-FDAD9DBEE35D}"/>
              </a:ext>
            </a:extLst>
          </p:cNvPr>
          <p:cNvSpPr txBox="1">
            <a:spLocks noChangeAspect="1"/>
          </p:cNvSpPr>
          <p:nvPr/>
        </p:nvSpPr>
        <p:spPr>
          <a:xfrm>
            <a:off x="9486803" y="232954"/>
            <a:ext cx="2538972" cy="923330"/>
          </a:xfrm>
          <a:prstGeom prst="rect">
            <a:avLst/>
          </a:prstGeom>
          <a:noFill/>
        </p:spPr>
        <p:txBody>
          <a:bodyPr wrap="square">
            <a:spAutoFit/>
          </a:bodyPr>
          <a:lstStyle/>
          <a:p>
            <a:pPr algn="ctr"/>
            <a:r>
              <a:rPr lang="en-CH" sz="1800" b="1" i="1" dirty="0">
                <a:latin typeface="Gill Sans MT" panose="020B0502020104020203" pitchFamily="34" charset="0"/>
              </a:rPr>
              <a:t>HT: </a:t>
            </a:r>
            <a:r>
              <a:rPr lang="en-CH" sz="1800" i="1" dirty="0">
                <a:latin typeface="Gill Sans MT" panose="020B0502020104020203" pitchFamily="34" charset="0"/>
              </a:rPr>
              <a:t>210</a:t>
            </a:r>
            <a:r>
              <a:rPr lang="en-US" sz="1800" i="1" dirty="0">
                <a:latin typeface="Gill Sans MT" panose="020B0502020104020203" pitchFamily="34" charset="0"/>
              </a:rPr>
              <a:t>°C × </a:t>
            </a:r>
            <a:r>
              <a:rPr lang="en-CH" sz="1800" i="1" dirty="0">
                <a:latin typeface="Gill Sans MT" panose="020B0502020104020203" pitchFamily="34" charset="0"/>
              </a:rPr>
              <a:t>5</a:t>
            </a:r>
            <a:r>
              <a:rPr lang="en-US" sz="1800" i="1" dirty="0">
                <a:latin typeface="Gill Sans MT" panose="020B0502020104020203" pitchFamily="34" charset="0"/>
              </a:rPr>
              <a:t>0 h</a:t>
            </a:r>
            <a:r>
              <a:rPr lang="en-CH" sz="1800" i="1" dirty="0">
                <a:latin typeface="Gill Sans MT" panose="020B0502020104020203" pitchFamily="34" charset="0"/>
              </a:rPr>
              <a:t> + 400</a:t>
            </a:r>
            <a:r>
              <a:rPr lang="en-US" sz="1800" i="1" dirty="0">
                <a:latin typeface="Gill Sans MT" panose="020B0502020104020203" pitchFamily="34" charset="0"/>
              </a:rPr>
              <a:t>°C × </a:t>
            </a:r>
            <a:r>
              <a:rPr lang="en-CH" sz="1800" i="1" dirty="0">
                <a:latin typeface="Gill Sans MT" panose="020B0502020104020203" pitchFamily="34" charset="0"/>
              </a:rPr>
              <a:t>5</a:t>
            </a:r>
            <a:r>
              <a:rPr lang="en-US" sz="1800" i="1" dirty="0">
                <a:latin typeface="Gill Sans MT" panose="020B0502020104020203" pitchFamily="34" charset="0"/>
              </a:rPr>
              <a:t>0 h</a:t>
            </a:r>
            <a:r>
              <a:rPr lang="en-CH" sz="1800" i="1" dirty="0">
                <a:latin typeface="Gill Sans MT" panose="020B0502020104020203" pitchFamily="34" charset="0"/>
              </a:rPr>
              <a:t> + </a:t>
            </a:r>
            <a:r>
              <a:rPr lang="en-US" sz="1800" i="1" dirty="0">
                <a:latin typeface="Gill Sans MT" panose="020B0502020104020203" pitchFamily="34" charset="0"/>
              </a:rPr>
              <a:t>650°C × 200 h</a:t>
            </a:r>
            <a:endParaRPr lang="en-US" sz="1800" b="1" i="1" dirty="0">
              <a:latin typeface="Gill Sans MT" panose="020B0502020104020203" pitchFamily="34" charset="0"/>
            </a:endParaRPr>
          </a:p>
        </p:txBody>
      </p:sp>
      <p:sp>
        <p:nvSpPr>
          <p:cNvPr id="53" name="TextBox 10">
            <a:extLst>
              <a:ext uri="{FF2B5EF4-FFF2-40B4-BE49-F238E27FC236}">
                <a16:creationId xmlns:a16="http://schemas.microsoft.com/office/drawing/2014/main" id="{67C2D031-9F8E-C798-75CE-6CB718B5D97C}"/>
              </a:ext>
            </a:extLst>
          </p:cNvPr>
          <p:cNvSpPr txBox="1">
            <a:spLocks noChangeAspect="1"/>
          </p:cNvSpPr>
          <p:nvPr/>
        </p:nvSpPr>
        <p:spPr>
          <a:xfrm>
            <a:off x="9183862" y="4716066"/>
            <a:ext cx="2841913" cy="1323439"/>
          </a:xfrm>
          <a:prstGeom prst="rect">
            <a:avLst/>
          </a:prstGeom>
          <a:solidFill>
            <a:schemeClr val="bg1"/>
          </a:solidFill>
          <a:ln w="38100">
            <a:solidFill>
              <a:schemeClr val="accent1"/>
            </a:solidFill>
          </a:ln>
        </p:spPr>
        <p:txBody>
          <a:bodyPr wrap="square">
            <a:spAutoFit/>
          </a:bodyPr>
          <a:lstStyle>
            <a:defPPr>
              <a:defRPr lang="en-US"/>
            </a:defPPr>
            <a:lvl1pPr>
              <a:spcBef>
                <a:spcPct val="0"/>
              </a:spcBef>
              <a:defRPr i="1">
                <a:latin typeface="Gill Sans MT" panose="020B0502020104020203" pitchFamily="34" charset="0"/>
                <a:ea typeface="ＭＳ Ｐゴシック" panose="020B0600070205080204" pitchFamily="34" charset="-128"/>
              </a:defRPr>
            </a:lvl1pPr>
          </a:lstStyle>
          <a:p>
            <a:r>
              <a:rPr lang="en-US" sz="1600" i="0" dirty="0">
                <a:ea typeface="+mn-ea"/>
              </a:rPr>
              <a:t>The next step involves: </a:t>
            </a:r>
          </a:p>
          <a:p>
            <a:pPr marL="285750" indent="-285750">
              <a:buFont typeface="Arial" panose="020B0604020202020204" pitchFamily="34" charset="0"/>
              <a:buChar char="•"/>
            </a:pPr>
            <a:r>
              <a:rPr lang="en-US" sz="1600" i="0" dirty="0">
                <a:ea typeface="+mn-ea"/>
              </a:rPr>
              <a:t>the fabrication of a </a:t>
            </a:r>
            <a:r>
              <a:rPr lang="en-US" sz="1600" i="0" dirty="0" err="1">
                <a:ea typeface="+mn-ea"/>
              </a:rPr>
              <a:t>Subelement</a:t>
            </a:r>
            <a:r>
              <a:rPr lang="en-US" sz="1600" i="0" dirty="0">
                <a:ea typeface="+mn-ea"/>
              </a:rPr>
              <a:t> with the same layout and Nb-Ta-Hf alloy</a:t>
            </a:r>
          </a:p>
          <a:p>
            <a:pPr marL="285750" indent="-285750">
              <a:buFont typeface="Arial" panose="020B0604020202020204" pitchFamily="34" charset="0"/>
              <a:buChar char="•"/>
            </a:pPr>
            <a:r>
              <a:rPr lang="en-US" sz="1600" i="0" dirty="0">
                <a:ea typeface="+mn-ea"/>
              </a:rPr>
              <a:t>Reduction of </a:t>
            </a:r>
            <a:r>
              <a:rPr lang="en-US" sz="1600" i="0" dirty="0" err="1">
                <a:ea typeface="+mn-ea"/>
              </a:rPr>
              <a:t>sausaging</a:t>
            </a:r>
            <a:endParaRPr lang="en-CH" sz="1600" i="0" dirty="0">
              <a:ea typeface="+mn-ea"/>
            </a:endParaRPr>
          </a:p>
        </p:txBody>
      </p:sp>
      <p:sp>
        <p:nvSpPr>
          <p:cNvPr id="55" name="TextBox 54">
            <a:extLst>
              <a:ext uri="{FF2B5EF4-FFF2-40B4-BE49-F238E27FC236}">
                <a16:creationId xmlns:a16="http://schemas.microsoft.com/office/drawing/2014/main" id="{907434FB-EF3D-178B-19B7-5A86673060BD}"/>
              </a:ext>
            </a:extLst>
          </p:cNvPr>
          <p:cNvSpPr txBox="1">
            <a:spLocks noChangeAspect="1"/>
          </p:cNvSpPr>
          <p:nvPr/>
        </p:nvSpPr>
        <p:spPr>
          <a:xfrm>
            <a:off x="5758447" y="4716067"/>
            <a:ext cx="2841912" cy="1323439"/>
          </a:xfrm>
          <a:prstGeom prst="rect">
            <a:avLst/>
          </a:prstGeom>
          <a:solidFill>
            <a:schemeClr val="bg1"/>
          </a:solidFill>
          <a:ln w="38100">
            <a:solidFill>
              <a:schemeClr val="accent6"/>
            </a:solidFill>
          </a:ln>
        </p:spPr>
        <p:txBody>
          <a:bodyPr wrap="square" rtlCol="0">
            <a:spAutoFit/>
          </a:bodyPr>
          <a:lstStyle>
            <a:defPPr>
              <a:defRPr lang="en-US"/>
            </a:defPPr>
            <a:lvl1pPr indent="0">
              <a:buFont typeface="Symbol" panose="05050102010706020507" pitchFamily="18" charset="2"/>
              <a:buNone/>
              <a:defRPr sz="1600" b="1" i="0">
                <a:latin typeface="Gill Sans MT" panose="020B0502020104020203" pitchFamily="34" charset="0"/>
              </a:defRPr>
            </a:lvl1pPr>
          </a:lstStyle>
          <a:p>
            <a:pPr algn="ctr"/>
            <a:r>
              <a:rPr lang="en-US" b="0" dirty="0"/>
              <a:t>EDS measurements revealed </a:t>
            </a:r>
            <a:r>
              <a:rPr lang="en-US" dirty="0"/>
              <a:t>no regions </a:t>
            </a:r>
            <a:r>
              <a:rPr lang="en-US" b="0" dirty="0"/>
              <a:t>with a high oxygen concentration, confirming </a:t>
            </a:r>
            <a:r>
              <a:rPr lang="en-US" b="0"/>
              <a:t>the </a:t>
            </a:r>
            <a:r>
              <a:rPr lang="en-US"/>
              <a:t>decomposition</a:t>
            </a:r>
            <a:r>
              <a:rPr lang="en-US" b="0"/>
              <a:t> </a:t>
            </a:r>
            <a:r>
              <a:rPr lang="en-US" b="0" dirty="0"/>
              <a:t>of the OS during heat treatment</a:t>
            </a:r>
            <a:endParaRPr lang="en-CH" b="0" dirty="0"/>
          </a:p>
        </p:txBody>
      </p:sp>
      <p:grpSp>
        <p:nvGrpSpPr>
          <p:cNvPr id="7" name="Gruppo 6">
            <a:extLst>
              <a:ext uri="{FF2B5EF4-FFF2-40B4-BE49-F238E27FC236}">
                <a16:creationId xmlns:a16="http://schemas.microsoft.com/office/drawing/2014/main" id="{16C55D3C-78DF-01F4-FF58-246FBAD7F9AD}"/>
              </a:ext>
            </a:extLst>
          </p:cNvPr>
          <p:cNvGrpSpPr/>
          <p:nvPr/>
        </p:nvGrpSpPr>
        <p:grpSpPr>
          <a:xfrm>
            <a:off x="9428026" y="1246346"/>
            <a:ext cx="2353585" cy="2545397"/>
            <a:chOff x="9428026" y="1246346"/>
            <a:chExt cx="2353585" cy="2545397"/>
          </a:xfrm>
        </p:grpSpPr>
        <p:pic>
          <p:nvPicPr>
            <p:cNvPr id="22" name="Picture 21" descr="A metal object on a wood surface&#10;&#10;AI-generated content may be incorrect.">
              <a:extLst>
                <a:ext uri="{FF2B5EF4-FFF2-40B4-BE49-F238E27FC236}">
                  <a16:creationId xmlns:a16="http://schemas.microsoft.com/office/drawing/2014/main" id="{C4D37DF1-EF1C-6E7E-0A2D-DCF280A735BF}"/>
                </a:ext>
              </a:extLst>
            </p:cNvPr>
            <p:cNvPicPr>
              <a:picLocks noChangeAspect="1"/>
            </p:cNvPicPr>
            <p:nvPr/>
          </p:nvPicPr>
          <p:blipFill>
            <a:blip r:embed="rId16">
              <a:extLst>
                <a:ext uri="{28A0092B-C50C-407E-A947-70E740481C1C}">
                  <a14:useLocalDpi xmlns:a14="http://schemas.microsoft.com/office/drawing/2010/main" val="0"/>
                </a:ext>
              </a:extLst>
            </a:blip>
            <a:srcRect l="42924" t="28275" r="34160" b="57530"/>
            <a:stretch>
              <a:fillRect/>
            </a:stretch>
          </p:blipFill>
          <p:spPr>
            <a:xfrm rot="16200000">
              <a:off x="9536222" y="1546353"/>
              <a:ext cx="2137194" cy="2353585"/>
            </a:xfrm>
            <a:prstGeom prst="rect">
              <a:avLst/>
            </a:prstGeom>
          </p:spPr>
        </p:pic>
        <p:sp>
          <p:nvSpPr>
            <p:cNvPr id="4" name="CasellaDiTesto 3">
              <a:extLst>
                <a:ext uri="{FF2B5EF4-FFF2-40B4-BE49-F238E27FC236}">
                  <a16:creationId xmlns:a16="http://schemas.microsoft.com/office/drawing/2014/main" id="{021C61B4-0C1B-D285-E8D2-E8B1E4B62D49}"/>
                </a:ext>
              </a:extLst>
            </p:cNvPr>
            <p:cNvSpPr txBox="1"/>
            <p:nvPr/>
          </p:nvSpPr>
          <p:spPr>
            <a:xfrm>
              <a:off x="9613729" y="1246346"/>
              <a:ext cx="1982180" cy="646331"/>
            </a:xfrm>
            <a:prstGeom prst="rect">
              <a:avLst/>
            </a:prstGeom>
            <a:noFill/>
          </p:spPr>
          <p:txBody>
            <a:bodyPr wrap="square">
              <a:spAutoFit/>
            </a:bodyPr>
            <a:lstStyle/>
            <a:p>
              <a:pPr algn="ctr"/>
              <a:r>
                <a:rPr lang="en-US" sz="3600" dirty="0" err="1">
                  <a:ln w="6350">
                    <a:solidFill>
                      <a:schemeClr val="tx1"/>
                    </a:solidFill>
                  </a:ln>
                  <a:solidFill>
                    <a:srgbClr val="FFFF00"/>
                  </a:solidFill>
                </a:rPr>
                <a:t>S</a:t>
              </a:r>
              <a:r>
                <a:rPr lang="en-US" sz="3600" i="0" dirty="0" err="1">
                  <a:ln w="6350">
                    <a:solidFill>
                      <a:schemeClr val="tx1"/>
                    </a:solidFill>
                  </a:ln>
                  <a:solidFill>
                    <a:srgbClr val="FFFF00"/>
                  </a:solidFill>
                  <a:ea typeface="+mn-ea"/>
                </a:rPr>
                <a:t>ausaging</a:t>
              </a:r>
              <a:endParaRPr lang="it-IT" sz="3600" dirty="0">
                <a:ln w="6350">
                  <a:solidFill>
                    <a:schemeClr val="tx1"/>
                  </a:solidFill>
                </a:ln>
                <a:solidFill>
                  <a:srgbClr val="FFFF00"/>
                </a:solidFill>
              </a:endParaRPr>
            </a:p>
          </p:txBody>
        </p:sp>
      </p:grpSp>
    </p:spTree>
    <p:extLst>
      <p:ext uri="{BB962C8B-B14F-4D97-AF65-F5344CB8AC3E}">
        <p14:creationId xmlns:p14="http://schemas.microsoft.com/office/powerpoint/2010/main" val="282877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xit" presetSubtype="0" fill="hold" nodeType="afterEffect">
                                  <p:stCondLst>
                                    <p:cond delay="1000"/>
                                  </p:stCondLst>
                                  <p:childTnLst>
                                    <p:animEffect transition="out" filter="fade">
                                      <p:cBhvr>
                                        <p:cTn id="13" dur="500"/>
                                        <p:tgtEl>
                                          <p:spTgt spid="15"/>
                                        </p:tgtEl>
                                      </p:cBhvr>
                                    </p:animEffect>
                                    <p:set>
                                      <p:cBhvr>
                                        <p:cTn id="14" dur="1" fill="hold">
                                          <p:stCondLst>
                                            <p:cond delay="499"/>
                                          </p:stCondLst>
                                        </p:cTn>
                                        <p:tgtEl>
                                          <p:spTgt spid="15"/>
                                        </p:tgtEl>
                                        <p:attrNameLst>
                                          <p:attrName>style.visibility</p:attrName>
                                        </p:attrNameLst>
                                      </p:cBhvr>
                                      <p:to>
                                        <p:strVal val="hidden"/>
                                      </p:to>
                                    </p:set>
                                  </p:childTnLst>
                                </p:cTn>
                              </p:par>
                              <p:par>
                                <p:cTn id="15" presetID="10" presetClass="entr" presetSubtype="0" fill="hold" nodeType="withEffect">
                                  <p:stCondLst>
                                    <p:cond delay="100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500"/>
                                        <p:tgtEl>
                                          <p:spTgt spid="56"/>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xit" presetSubtype="0" fill="hold" nodeType="withEffect">
                                  <p:stCondLst>
                                    <p:cond delay="0"/>
                                  </p:stCondLst>
                                  <p:childTnLst>
                                    <p:animEffect transition="out" filter="fade">
                                      <p:cBhvr>
                                        <p:cTn id="27" dur="500"/>
                                        <p:tgtEl>
                                          <p:spTgt spid="13"/>
                                        </p:tgtEl>
                                      </p:cBhvr>
                                    </p:animEffect>
                                    <p:set>
                                      <p:cBhvr>
                                        <p:cTn id="28" dur="1" fill="hold">
                                          <p:stCondLst>
                                            <p:cond delay="499"/>
                                          </p:stCondLst>
                                        </p:cTn>
                                        <p:tgtEl>
                                          <p:spTgt spid="13"/>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56"/>
                                        </p:tgtEl>
                                      </p:cBhvr>
                                    </p:animEffect>
                                    <p:set>
                                      <p:cBhvr>
                                        <p:cTn id="34" dur="1" fill="hold">
                                          <p:stCondLst>
                                            <p:cond delay="499"/>
                                          </p:stCondLst>
                                        </p:cTn>
                                        <p:tgtEl>
                                          <p:spTgt spid="5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xit" presetSubtype="0" fill="hold" grpId="1" nodeType="withEffect">
                                  <p:stCondLst>
                                    <p:cond delay="0"/>
                                  </p:stCondLst>
                                  <p:childTnLst>
                                    <p:animEffect transition="out" filter="fade">
                                      <p:cBhvr>
                                        <p:cTn id="41" dur="500"/>
                                        <p:tgtEl>
                                          <p:spTgt spid="34"/>
                                        </p:tgtEl>
                                      </p:cBhvr>
                                    </p:animEffect>
                                    <p:set>
                                      <p:cBhvr>
                                        <p:cTn id="42" dur="1" fill="hold">
                                          <p:stCondLst>
                                            <p:cond delay="499"/>
                                          </p:stCondLst>
                                        </p:cTn>
                                        <p:tgtEl>
                                          <p:spTgt spid="34"/>
                                        </p:tgtEl>
                                        <p:attrNameLst>
                                          <p:attrName>style.visibility</p:attrName>
                                        </p:attrNameLst>
                                      </p:cBhvr>
                                      <p:to>
                                        <p:strVal val="hidden"/>
                                      </p:to>
                                    </p:set>
                                  </p:childTnLst>
                                </p:cTn>
                              </p:par>
                              <p:par>
                                <p:cTn id="43" presetID="10"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500"/>
                            </p:stCondLst>
                            <p:childTnLst>
                              <p:par>
                                <p:cTn id="47" presetID="22" presetClass="entr" presetSubtype="8"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childTnLst>
                          </p:cTn>
                        </p:par>
                        <p:par>
                          <p:cTn id="50" fill="hold">
                            <p:stCondLst>
                              <p:cond delay="1000"/>
                            </p:stCondLst>
                            <p:childTnLst>
                              <p:par>
                                <p:cTn id="51" presetID="10" presetClass="entr" presetSubtype="0"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51" grpId="0"/>
      <p:bldP spid="53" grpId="0" animBg="1"/>
      <p:bldP spid="5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1">
            <a:extLst>
              <a:ext uri="{FF2B5EF4-FFF2-40B4-BE49-F238E27FC236}">
                <a16:creationId xmlns:a16="http://schemas.microsoft.com/office/drawing/2014/main" id="{F38AA169-268F-110F-F626-C234904F4698}"/>
              </a:ext>
            </a:extLst>
          </p:cNvPr>
          <p:cNvSpPr txBox="1">
            <a:spLocks/>
          </p:cNvSpPr>
          <p:nvPr/>
        </p:nvSpPr>
        <p:spPr>
          <a:xfrm>
            <a:off x="838800" y="36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sz="4000" b="1" i="1" dirty="0">
                <a:solidFill>
                  <a:srgbClr val="007E63"/>
                </a:solidFill>
                <a:latin typeface="Gill Sans MT" panose="020B0502020104020203" pitchFamily="34" charset="0"/>
              </a:rPr>
              <a:t>Filaments with OS: Nb-Ta-Hf alloy</a:t>
            </a:r>
            <a:endParaRPr lang="en-GB" sz="4000" b="1" i="1" dirty="0">
              <a:solidFill>
                <a:srgbClr val="007E63"/>
              </a:solidFill>
              <a:latin typeface="Gill Sans MT" panose="020B0502020104020203" pitchFamily="34" charset="0"/>
            </a:endParaRPr>
          </a:p>
        </p:txBody>
      </p:sp>
      <p:grpSp>
        <p:nvGrpSpPr>
          <p:cNvPr id="16" name="Group 15">
            <a:extLst>
              <a:ext uri="{FF2B5EF4-FFF2-40B4-BE49-F238E27FC236}">
                <a16:creationId xmlns:a16="http://schemas.microsoft.com/office/drawing/2014/main" id="{9AD44BF7-90CD-A63B-1C6F-DE7BEC198231}"/>
              </a:ext>
            </a:extLst>
          </p:cNvPr>
          <p:cNvGrpSpPr/>
          <p:nvPr/>
        </p:nvGrpSpPr>
        <p:grpSpPr>
          <a:xfrm>
            <a:off x="1994841" y="1232624"/>
            <a:ext cx="3111713" cy="3143762"/>
            <a:chOff x="51180" y="1224765"/>
            <a:chExt cx="3111713" cy="3143762"/>
          </a:xfrm>
        </p:grpSpPr>
        <p:sp>
          <p:nvSpPr>
            <p:cNvPr id="15" name="Oval 14">
              <a:extLst>
                <a:ext uri="{FF2B5EF4-FFF2-40B4-BE49-F238E27FC236}">
                  <a16:creationId xmlns:a16="http://schemas.microsoft.com/office/drawing/2014/main" id="{9C0B8845-E4B7-42DB-04D6-E7FC6CDDEA78}"/>
                </a:ext>
              </a:extLst>
            </p:cNvPr>
            <p:cNvSpPr/>
            <p:nvPr/>
          </p:nvSpPr>
          <p:spPr>
            <a:xfrm>
              <a:off x="51180" y="1224765"/>
              <a:ext cx="3111713" cy="3143762"/>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CH" dirty="0">
                  <a:latin typeface="Gill Sans MT" panose="020B0502020104020203" pitchFamily="34" charset="0"/>
                </a:rPr>
                <a:t>c</a:t>
              </a:r>
            </a:p>
          </p:txBody>
        </p:sp>
        <p:grpSp>
          <p:nvGrpSpPr>
            <p:cNvPr id="4" name="Groupe 224">
              <a:extLst>
                <a:ext uri="{FF2B5EF4-FFF2-40B4-BE49-F238E27FC236}">
                  <a16:creationId xmlns:a16="http://schemas.microsoft.com/office/drawing/2014/main" id="{84FB28B6-87EE-68DC-0E7B-0E0C34D3F94F}"/>
                </a:ext>
              </a:extLst>
            </p:cNvPr>
            <p:cNvGrpSpPr/>
            <p:nvPr/>
          </p:nvGrpSpPr>
          <p:grpSpPr>
            <a:xfrm>
              <a:off x="386841" y="1577280"/>
              <a:ext cx="2440393" cy="2438733"/>
              <a:chOff x="678760" y="1200150"/>
              <a:chExt cx="2722192" cy="2720340"/>
            </a:xfrm>
          </p:grpSpPr>
          <p:pic>
            <p:nvPicPr>
              <p:cNvPr id="6" name="Image 189">
                <a:extLst>
                  <a:ext uri="{FF2B5EF4-FFF2-40B4-BE49-F238E27FC236}">
                    <a16:creationId xmlns:a16="http://schemas.microsoft.com/office/drawing/2014/main" id="{825C0ADD-BEA5-10CE-1314-E97D27B23E2F}"/>
                  </a:ext>
                </a:extLst>
              </p:cNvPr>
              <p:cNvPicPr>
                <a:picLocks noChangeAspect="1"/>
              </p:cNvPicPr>
              <p:nvPr/>
            </p:nvPicPr>
            <p:blipFill>
              <a:blip r:embed="rId4"/>
              <a:srcRect l="5442" t="477" r="5084" b="235"/>
              <a:stretch/>
            </p:blipFill>
            <p:spPr>
              <a:xfrm>
                <a:off x="678760" y="1200150"/>
                <a:ext cx="2722192" cy="2720340"/>
              </a:xfrm>
              <a:prstGeom prst="ellipse">
                <a:avLst/>
              </a:prstGeom>
            </p:spPr>
          </p:pic>
          <p:sp>
            <p:nvSpPr>
              <p:cNvPr id="7" name="Hexagone 218">
                <a:extLst>
                  <a:ext uri="{FF2B5EF4-FFF2-40B4-BE49-F238E27FC236}">
                    <a16:creationId xmlns:a16="http://schemas.microsoft.com/office/drawing/2014/main" id="{8B5B413C-9B39-9B8A-BAC5-6994D04CE270}"/>
                  </a:ext>
                </a:extLst>
              </p:cNvPr>
              <p:cNvSpPr>
                <a:spLocks noChangeAspect="1"/>
              </p:cNvSpPr>
              <p:nvPr/>
            </p:nvSpPr>
            <p:spPr>
              <a:xfrm>
                <a:off x="2643967" y="2113122"/>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8" name="Hexagone 219">
                <a:extLst>
                  <a:ext uri="{FF2B5EF4-FFF2-40B4-BE49-F238E27FC236}">
                    <a16:creationId xmlns:a16="http://schemas.microsoft.com/office/drawing/2014/main" id="{556BDF38-1CFA-7BCF-4538-3A379C7225A1}"/>
                  </a:ext>
                </a:extLst>
              </p:cNvPr>
              <p:cNvSpPr>
                <a:spLocks noChangeAspect="1"/>
              </p:cNvSpPr>
              <p:nvPr/>
            </p:nvSpPr>
            <p:spPr>
              <a:xfrm>
                <a:off x="2645695" y="2883536"/>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 name="Hexagone 220">
                <a:extLst>
                  <a:ext uri="{FF2B5EF4-FFF2-40B4-BE49-F238E27FC236}">
                    <a16:creationId xmlns:a16="http://schemas.microsoft.com/office/drawing/2014/main" id="{893D36EE-67DB-6BC8-6DE8-A78B0D722C66}"/>
                  </a:ext>
                </a:extLst>
              </p:cNvPr>
              <p:cNvSpPr>
                <a:spLocks noChangeAspect="1"/>
              </p:cNvSpPr>
              <p:nvPr/>
            </p:nvSpPr>
            <p:spPr>
              <a:xfrm>
                <a:off x="1978443" y="1728114"/>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 name="Hexagone 221">
                <a:extLst>
                  <a:ext uri="{FF2B5EF4-FFF2-40B4-BE49-F238E27FC236}">
                    <a16:creationId xmlns:a16="http://schemas.microsoft.com/office/drawing/2014/main" id="{96ABDEF3-CFEB-BDFB-BAA8-52BBA3DA3AE3}"/>
                  </a:ext>
                </a:extLst>
              </p:cNvPr>
              <p:cNvSpPr>
                <a:spLocks noChangeAspect="1"/>
              </p:cNvSpPr>
              <p:nvPr/>
            </p:nvSpPr>
            <p:spPr>
              <a:xfrm>
                <a:off x="1312551" y="2113122"/>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 name="Hexagone 222">
                <a:extLst>
                  <a:ext uri="{FF2B5EF4-FFF2-40B4-BE49-F238E27FC236}">
                    <a16:creationId xmlns:a16="http://schemas.microsoft.com/office/drawing/2014/main" id="{DE5575EB-2FFB-E4DA-B4B4-79389CA0D963}"/>
                  </a:ext>
                </a:extLst>
              </p:cNvPr>
              <p:cNvSpPr>
                <a:spLocks noChangeAspect="1"/>
              </p:cNvSpPr>
              <p:nvPr/>
            </p:nvSpPr>
            <p:spPr>
              <a:xfrm>
                <a:off x="1312551" y="2883536"/>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2" name="Hexagone 223">
                <a:extLst>
                  <a:ext uri="{FF2B5EF4-FFF2-40B4-BE49-F238E27FC236}">
                    <a16:creationId xmlns:a16="http://schemas.microsoft.com/office/drawing/2014/main" id="{22ED06C7-7753-D3D8-6CC1-426EB61C3650}"/>
                  </a:ext>
                </a:extLst>
              </p:cNvPr>
              <p:cNvSpPr>
                <a:spLocks noChangeAspect="1"/>
              </p:cNvSpPr>
              <p:nvPr/>
            </p:nvSpPr>
            <p:spPr>
              <a:xfrm>
                <a:off x="1978259" y="3268903"/>
                <a:ext cx="124950" cy="108000"/>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grpSp>
      <p:pic>
        <p:nvPicPr>
          <p:cNvPr id="14" name="Picture 13" descr="A copper container with many small round objects&#10;&#10;AI-generated content may be incorrect.">
            <a:extLst>
              <a:ext uri="{FF2B5EF4-FFF2-40B4-BE49-F238E27FC236}">
                <a16:creationId xmlns:a16="http://schemas.microsoft.com/office/drawing/2014/main" id="{5057F197-E2B3-1E74-5B04-47C232F07F7C}"/>
              </a:ext>
            </a:extLst>
          </p:cNvPr>
          <p:cNvPicPr>
            <a:picLocks noChangeAspect="1"/>
          </p:cNvPicPr>
          <p:nvPr/>
        </p:nvPicPr>
        <p:blipFill>
          <a:blip r:embed="rId5">
            <a:extLst>
              <a:ext uri="{28A0092B-C50C-407E-A947-70E740481C1C}">
                <a14:useLocalDpi xmlns:a14="http://schemas.microsoft.com/office/drawing/2010/main" val="0"/>
              </a:ext>
            </a:extLst>
          </a:blip>
          <a:srcRect l="4649" t="12892" r="3964" b="18567"/>
          <a:stretch>
            <a:fillRect/>
          </a:stretch>
        </p:blipFill>
        <p:spPr>
          <a:xfrm>
            <a:off x="1973577" y="1235947"/>
            <a:ext cx="3143763" cy="3143762"/>
          </a:xfrm>
          <a:prstGeom prst="ellipse">
            <a:avLst/>
          </a:prstGeom>
        </p:spPr>
      </p:pic>
      <p:sp>
        <p:nvSpPr>
          <p:cNvPr id="22" name="TextBox 21">
            <a:extLst>
              <a:ext uri="{FF2B5EF4-FFF2-40B4-BE49-F238E27FC236}">
                <a16:creationId xmlns:a16="http://schemas.microsoft.com/office/drawing/2014/main" id="{C70861E3-6BE8-9A92-1573-46B1398F4F11}"/>
              </a:ext>
            </a:extLst>
          </p:cNvPr>
          <p:cNvSpPr txBox="1"/>
          <p:nvPr>
            <p:custDataLst>
              <p:tags r:id="rId1"/>
            </p:custDataLst>
          </p:nvPr>
        </p:nvSpPr>
        <p:spPr>
          <a:xfrm>
            <a:off x="5815328" y="1585139"/>
            <a:ext cx="4758050" cy="584775"/>
          </a:xfrm>
          <a:prstGeom prst="rect">
            <a:avLst/>
          </a:prstGeom>
          <a:noFill/>
        </p:spPr>
        <p:txBody>
          <a:bodyPr wrap="square" rtlCol="0">
            <a:spAutoFit/>
          </a:bodyPr>
          <a:lstStyle/>
          <a:p>
            <a:pPr algn="ctr"/>
            <a:r>
              <a:rPr lang="en-US" sz="1600" i="1" dirty="0">
                <a:latin typeface="Gill Sans MT" panose="020B0502020104020203" pitchFamily="34" charset="0"/>
              </a:rPr>
              <a:t>Insertion of Sn in a 50 mm long segment, deformed </a:t>
            </a:r>
            <a:r>
              <a:rPr lang="en-US" sz="1600" b="1" i="1" dirty="0">
                <a:latin typeface="Gill Sans MT" panose="020B0502020104020203" pitchFamily="34" charset="0"/>
              </a:rPr>
              <a:t>down to 2.0 mm</a:t>
            </a:r>
            <a:r>
              <a:rPr lang="en-US" sz="1600" i="1" dirty="0">
                <a:latin typeface="Gill Sans MT" panose="020B0502020104020203" pitchFamily="34" charset="0"/>
              </a:rPr>
              <a:t>. </a:t>
            </a:r>
            <a:r>
              <a:rPr lang="en-CH" sz="1600" b="1" i="1" dirty="0">
                <a:latin typeface="Gill Sans MT" panose="020B0502020104020203" pitchFamily="34" charset="0"/>
              </a:rPr>
              <a:t>G</a:t>
            </a:r>
            <a:r>
              <a:rPr lang="en-US" sz="1600" b="1" i="1" dirty="0">
                <a:latin typeface="Gill Sans MT" panose="020B0502020104020203" pitchFamily="34" charset="0"/>
              </a:rPr>
              <a:t>rain refinement</a:t>
            </a:r>
            <a:r>
              <a:rPr lang="en-CH" sz="1600" b="1" i="1" dirty="0">
                <a:latin typeface="Gill Sans MT" panose="020B0502020104020203" pitchFamily="34" charset="0"/>
              </a:rPr>
              <a:t> </a:t>
            </a:r>
            <a:r>
              <a:rPr lang="en-CH" sz="1600" i="1" dirty="0">
                <a:latin typeface="Gill Sans MT" panose="020B0502020104020203" pitchFamily="34" charset="0"/>
              </a:rPr>
              <a:t>observed</a:t>
            </a:r>
            <a:r>
              <a:rPr lang="en-US" sz="1600" i="1" dirty="0">
                <a:latin typeface="Gill Sans MT" panose="020B0502020104020203" pitchFamily="34" charset="0"/>
              </a:rPr>
              <a:t> </a:t>
            </a:r>
            <a:r>
              <a:rPr lang="en-US" sz="1600" b="1" i="1" dirty="0">
                <a:latin typeface="Gill Sans MT" panose="020B0502020104020203" pitchFamily="34" charset="0"/>
              </a:rPr>
              <a:t> </a:t>
            </a:r>
          </a:p>
        </p:txBody>
      </p:sp>
      <p:pic>
        <p:nvPicPr>
          <p:cNvPr id="46" name="Picture 45">
            <a:extLst>
              <a:ext uri="{FF2B5EF4-FFF2-40B4-BE49-F238E27FC236}">
                <a16:creationId xmlns:a16="http://schemas.microsoft.com/office/drawing/2014/main" id="{2FE5EDD5-F7BB-73FF-C436-30899C27C4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89619" y="2169914"/>
            <a:ext cx="3340438" cy="2672348"/>
          </a:xfrm>
          <a:prstGeom prst="rect">
            <a:avLst/>
          </a:prstGeom>
        </p:spPr>
      </p:pic>
      <p:sp>
        <p:nvSpPr>
          <p:cNvPr id="24" name="Oval Callout 3">
            <a:extLst>
              <a:ext uri="{FF2B5EF4-FFF2-40B4-BE49-F238E27FC236}">
                <a16:creationId xmlns:a16="http://schemas.microsoft.com/office/drawing/2014/main" id="{E9492EF1-89E5-1440-5238-04C2E3188C21}"/>
              </a:ext>
            </a:extLst>
          </p:cNvPr>
          <p:cNvSpPr/>
          <p:nvPr/>
        </p:nvSpPr>
        <p:spPr>
          <a:xfrm>
            <a:off x="5674735" y="2289934"/>
            <a:ext cx="1385295" cy="585187"/>
          </a:xfrm>
          <a:prstGeom prst="wedgeEllipseCallout">
            <a:avLst>
              <a:gd name="adj1" fmla="val 56154"/>
              <a:gd name="adj2" fmla="val 6878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it-IT" sz="1600" b="1" i="1" dirty="0">
                <a:solidFill>
                  <a:srgbClr val="00A7FF"/>
                </a:solidFill>
                <a:latin typeface="Gill Sans MT" panose="020B0502020104020203" pitchFamily="34" charset="0"/>
              </a:rPr>
              <a:t>G</a:t>
            </a:r>
            <a:r>
              <a:rPr lang="en-CH" sz="1600" b="1" i="1" dirty="0">
                <a:solidFill>
                  <a:srgbClr val="00A7FF"/>
                </a:solidFill>
                <a:latin typeface="Gill Sans MT" panose="020B0502020104020203" pitchFamily="34" charset="0"/>
              </a:rPr>
              <a:t>rain size </a:t>
            </a:r>
            <a:r>
              <a:rPr lang="en-GB" sz="1600" b="1" i="1" dirty="0">
                <a:solidFill>
                  <a:srgbClr val="00A7FF"/>
                </a:solidFill>
                <a:latin typeface="Gill Sans MT" panose="020B0502020104020203" pitchFamily="34" charset="0"/>
              </a:rPr>
              <a:t>&lt; 70 nm</a:t>
            </a:r>
            <a:endParaRPr lang="en-GB" sz="1600" i="1" dirty="0">
              <a:solidFill>
                <a:srgbClr val="00A7FF"/>
              </a:solidFill>
              <a:latin typeface="Gill Sans MT" panose="020B0502020104020203" pitchFamily="34" charset="0"/>
            </a:endParaRPr>
          </a:p>
        </p:txBody>
      </p:sp>
      <p:pic>
        <p:nvPicPr>
          <p:cNvPr id="3" name="Immagine 2">
            <a:extLst>
              <a:ext uri="{FF2B5EF4-FFF2-40B4-BE49-F238E27FC236}">
                <a16:creationId xmlns:a16="http://schemas.microsoft.com/office/drawing/2014/main" id="{E6F01C55-1B2A-9556-61BD-8C0014AEE2B4}"/>
              </a:ext>
            </a:extLst>
          </p:cNvPr>
          <p:cNvPicPr>
            <a:picLocks noChangeAspect="1"/>
          </p:cNvPicPr>
          <p:nvPr/>
        </p:nvPicPr>
        <p:blipFill>
          <a:blip r:embed="rId7"/>
          <a:stretch>
            <a:fillRect/>
          </a:stretch>
        </p:blipFill>
        <p:spPr>
          <a:xfrm>
            <a:off x="0" y="6257925"/>
            <a:ext cx="12192000" cy="600075"/>
          </a:xfrm>
          <a:prstGeom prst="rect">
            <a:avLst/>
          </a:prstGeom>
        </p:spPr>
      </p:pic>
      <p:sp>
        <p:nvSpPr>
          <p:cNvPr id="23" name="Slide Number Placeholder 29">
            <a:extLst>
              <a:ext uri="{FF2B5EF4-FFF2-40B4-BE49-F238E27FC236}">
                <a16:creationId xmlns:a16="http://schemas.microsoft.com/office/drawing/2014/main" id="{E1145157-27C6-52A5-6FD0-4BA234611454}"/>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11</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15</a:t>
            </a:r>
            <a:endParaRPr lang="en-US" sz="1800" dirty="0">
              <a:solidFill>
                <a:schemeClr val="bg1"/>
              </a:solidFill>
              <a:latin typeface="Gill Sans MT" panose="020B0502020104020203" pitchFamily="34" charset="0"/>
            </a:endParaRPr>
          </a:p>
        </p:txBody>
      </p:sp>
      <p:sp>
        <p:nvSpPr>
          <p:cNvPr id="2" name="TextBox 2">
            <a:extLst>
              <a:ext uri="{FF2B5EF4-FFF2-40B4-BE49-F238E27FC236}">
                <a16:creationId xmlns:a16="http://schemas.microsoft.com/office/drawing/2014/main" id="{DC750029-320A-45D2-A059-9DA9C2445588}"/>
              </a:ext>
            </a:extLst>
          </p:cNvPr>
          <p:cNvSpPr txBox="1"/>
          <p:nvPr/>
        </p:nvSpPr>
        <p:spPr>
          <a:xfrm>
            <a:off x="1562431" y="4633154"/>
            <a:ext cx="3966054" cy="1077218"/>
          </a:xfrm>
          <a:prstGeom prst="rect">
            <a:avLst/>
          </a:prstGeom>
          <a:solidFill>
            <a:schemeClr val="bg1"/>
          </a:solidFill>
          <a:ln w="38100">
            <a:solidFill>
              <a:schemeClr val="accent6"/>
            </a:solidFill>
          </a:ln>
        </p:spPr>
        <p:txBody>
          <a:bodyPr wrap="square" rtlCol="0">
            <a:spAutoFit/>
          </a:bodyPr>
          <a:lstStyle>
            <a:defPPr>
              <a:defRPr lang="en-US"/>
            </a:defPPr>
            <a:lvl1pPr indent="0">
              <a:buFont typeface="Symbol" panose="05050102010706020507" pitchFamily="18" charset="2"/>
              <a:buNone/>
              <a:defRPr sz="1600" b="1" i="0">
                <a:latin typeface="Gill Sans MT" panose="020B0502020104020203" pitchFamily="34" charset="0"/>
              </a:defRPr>
            </a:lvl1pPr>
          </a:lstStyle>
          <a:p>
            <a:r>
              <a:rPr lang="en-CH" b="0" dirty="0"/>
              <a:t>SE and filaments properties: </a:t>
            </a:r>
          </a:p>
          <a:p>
            <a:pPr marL="285750" indent="-285750">
              <a:buFont typeface="Arial" panose="020B0604020202020204" pitchFamily="34" charset="0"/>
              <a:buChar char="•"/>
            </a:pPr>
            <a:r>
              <a:rPr lang="en-CH" b="0" dirty="0"/>
              <a:t>192 Nb-Ta-Hf alloy filaments</a:t>
            </a:r>
          </a:p>
          <a:p>
            <a:pPr marL="285750" indent="-285750">
              <a:buFont typeface="Arial" panose="020B0604020202020204" pitchFamily="34" charset="0"/>
              <a:buChar char="•"/>
            </a:pPr>
            <a:r>
              <a:rPr lang="it-IT" u="sng" dirty="0"/>
              <a:t>E</a:t>
            </a:r>
            <a:r>
              <a:rPr lang="en-CH" u="sng" dirty="0"/>
              <a:t>ach filament contains powder</a:t>
            </a:r>
          </a:p>
          <a:p>
            <a:pPr marL="285750" indent="-285750">
              <a:buFont typeface="Arial" panose="020B0604020202020204" pitchFamily="34" charset="0"/>
              <a:buChar char="•"/>
            </a:pPr>
            <a:r>
              <a:rPr lang="en-US" b="0" dirty="0"/>
              <a:t>Filaments produced by cold deformation</a:t>
            </a:r>
          </a:p>
        </p:txBody>
      </p:sp>
    </p:spTree>
    <p:extLst>
      <p:ext uri="{BB962C8B-B14F-4D97-AF65-F5344CB8AC3E}">
        <p14:creationId xmlns:p14="http://schemas.microsoft.com/office/powerpoint/2010/main" val="137527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54E6B-8007-9C5A-05C5-1B7C20EAAAE3}"/>
            </a:ext>
          </a:extLst>
        </p:cNvPr>
        <p:cNvGrpSpPr/>
        <p:nvPr/>
      </p:nvGrpSpPr>
      <p:grpSpPr>
        <a:xfrm>
          <a:off x="0" y="0"/>
          <a:ext cx="0" cy="0"/>
          <a:chOff x="0" y="0"/>
          <a:chExt cx="0" cy="0"/>
        </a:xfrm>
      </p:grpSpPr>
      <p:graphicFrame>
        <p:nvGraphicFramePr>
          <p:cNvPr id="33" name="Object 32">
            <a:extLst>
              <a:ext uri="{FF2B5EF4-FFF2-40B4-BE49-F238E27FC236}">
                <a16:creationId xmlns:a16="http://schemas.microsoft.com/office/drawing/2014/main" id="{F34F0996-85CB-8697-BDFE-578AFE426D74}"/>
              </a:ext>
            </a:extLst>
          </p:cNvPr>
          <p:cNvGraphicFramePr>
            <a:graphicFrameLocks noChangeAspect="1"/>
          </p:cNvGraphicFramePr>
          <p:nvPr>
            <p:extLst>
              <p:ext uri="{D42A27DB-BD31-4B8C-83A1-F6EECF244321}">
                <p14:modId xmlns:p14="http://schemas.microsoft.com/office/powerpoint/2010/main" val="1051223037"/>
              </p:ext>
            </p:extLst>
          </p:nvPr>
        </p:nvGraphicFramePr>
        <p:xfrm>
          <a:off x="5060619" y="563587"/>
          <a:ext cx="5580830" cy="4264141"/>
        </p:xfrm>
        <a:graphic>
          <a:graphicData uri="http://schemas.openxmlformats.org/presentationml/2006/ole">
            <mc:AlternateContent xmlns:mc="http://schemas.openxmlformats.org/markup-compatibility/2006">
              <mc:Choice xmlns:v="urn:schemas-microsoft-com:vml" Requires="v">
                <p:oleObj name="Graph" r:id="rId7" imgW="4631968" imgH="3536183" progId="Origin50.Graph">
                  <p:embed/>
                </p:oleObj>
              </mc:Choice>
              <mc:Fallback>
                <p:oleObj name="Graph" r:id="rId7" imgW="4631968" imgH="3536183" progId="Origin50.Graph">
                  <p:embed/>
                  <p:pic>
                    <p:nvPicPr>
                      <p:cNvPr id="3" name="Object 2">
                        <a:extLst>
                          <a:ext uri="{FF2B5EF4-FFF2-40B4-BE49-F238E27FC236}">
                            <a16:creationId xmlns:a16="http://schemas.microsoft.com/office/drawing/2014/main" id="{8AA9AF4D-5EA1-8BBB-3EE1-8980699EEAE3}"/>
                          </a:ext>
                        </a:extLst>
                      </p:cNvPr>
                      <p:cNvPicPr/>
                      <p:nvPr/>
                    </p:nvPicPr>
                    <p:blipFill>
                      <a:blip r:embed="rId8"/>
                      <a:stretch>
                        <a:fillRect/>
                      </a:stretch>
                    </p:blipFill>
                    <p:spPr>
                      <a:xfrm>
                        <a:off x="5060619" y="563587"/>
                        <a:ext cx="5580830" cy="4264141"/>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8AA9AF4D-5EA1-8BBB-3EE1-8980699EEAE3}"/>
              </a:ext>
            </a:extLst>
          </p:cNvPr>
          <p:cNvGraphicFramePr>
            <a:graphicFrameLocks noChangeAspect="1"/>
          </p:cNvGraphicFramePr>
          <p:nvPr>
            <p:extLst>
              <p:ext uri="{D42A27DB-BD31-4B8C-83A1-F6EECF244321}">
                <p14:modId xmlns:p14="http://schemas.microsoft.com/office/powerpoint/2010/main" val="1262647144"/>
              </p:ext>
            </p:extLst>
          </p:nvPr>
        </p:nvGraphicFramePr>
        <p:xfrm>
          <a:off x="5053790" y="566821"/>
          <a:ext cx="5585444" cy="4264141"/>
        </p:xfrm>
        <a:graphic>
          <a:graphicData uri="http://schemas.openxmlformats.org/presentationml/2006/ole">
            <mc:AlternateContent xmlns:mc="http://schemas.openxmlformats.org/markup-compatibility/2006">
              <mc:Choice xmlns:v="urn:schemas-microsoft-com:vml" Requires="v">
                <p:oleObj name="Graph" r:id="rId9" imgW="4631968" imgH="3536183" progId="Origin50.Graph">
                  <p:embed/>
                </p:oleObj>
              </mc:Choice>
              <mc:Fallback>
                <p:oleObj name="Graph" r:id="rId9" imgW="4631968" imgH="3536183" progId="Origin50.Graph">
                  <p:embed/>
                  <p:pic>
                    <p:nvPicPr>
                      <p:cNvPr id="3" name="Object 2">
                        <a:extLst>
                          <a:ext uri="{FF2B5EF4-FFF2-40B4-BE49-F238E27FC236}">
                            <a16:creationId xmlns:a16="http://schemas.microsoft.com/office/drawing/2014/main" id="{80A73835-5531-7B4E-D1DF-5EDE09311DFE}"/>
                          </a:ext>
                        </a:extLst>
                      </p:cNvPr>
                      <p:cNvPicPr/>
                      <p:nvPr/>
                    </p:nvPicPr>
                    <p:blipFill>
                      <a:blip r:embed="rId10"/>
                      <a:stretch>
                        <a:fillRect/>
                      </a:stretch>
                    </p:blipFill>
                    <p:spPr>
                      <a:xfrm>
                        <a:off x="5053790" y="566821"/>
                        <a:ext cx="5585444" cy="4264141"/>
                      </a:xfrm>
                      <a:prstGeom prst="rect">
                        <a:avLst/>
                      </a:prstGeom>
                    </p:spPr>
                  </p:pic>
                </p:oleObj>
              </mc:Fallback>
            </mc:AlternateContent>
          </a:graphicData>
        </a:graphic>
      </p:graphicFrame>
      <p:sp>
        <p:nvSpPr>
          <p:cNvPr id="200" name="Title 1">
            <a:extLst>
              <a:ext uri="{FF2B5EF4-FFF2-40B4-BE49-F238E27FC236}">
                <a16:creationId xmlns:a16="http://schemas.microsoft.com/office/drawing/2014/main" id="{1036F23C-F760-73B2-DE62-A83F48864890}"/>
              </a:ext>
            </a:extLst>
          </p:cNvPr>
          <p:cNvSpPr txBox="1">
            <a:spLocks/>
          </p:cNvSpPr>
          <p:nvPr/>
        </p:nvSpPr>
        <p:spPr>
          <a:xfrm>
            <a:off x="838200" y="-3166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sz="4000" b="1" i="1" dirty="0">
                <a:solidFill>
                  <a:srgbClr val="007E63"/>
                </a:solidFill>
                <a:latin typeface="Gill Sans MT" panose="020B0502020104020203" pitchFamily="34" charset="77"/>
              </a:rPr>
              <a:t>7/7 BBIT: f</a:t>
            </a:r>
            <a:r>
              <a:rPr lang="en-CH" sz="4000" b="1" i="1" dirty="0">
                <a:solidFill>
                  <a:srgbClr val="007E63"/>
                </a:solidFill>
                <a:latin typeface="Gill Sans MT" panose="020B0502020104020203" pitchFamily="34" charset="0"/>
              </a:rPr>
              <a:t>ilaments with OS</a:t>
            </a:r>
            <a:endParaRPr lang="en-US" sz="4000" b="1" i="1" dirty="0">
              <a:solidFill>
                <a:srgbClr val="007E63"/>
              </a:solidFill>
              <a:latin typeface="Gill Sans MT" panose="020B0502020104020203" pitchFamily="34" charset="77"/>
            </a:endParaRPr>
          </a:p>
        </p:txBody>
      </p:sp>
      <p:sp>
        <p:nvSpPr>
          <p:cNvPr id="22" name="TextBox 21">
            <a:extLst>
              <a:ext uri="{FF2B5EF4-FFF2-40B4-BE49-F238E27FC236}">
                <a16:creationId xmlns:a16="http://schemas.microsoft.com/office/drawing/2014/main" id="{72660B30-478D-F490-02BF-CE0961FEBBB3}"/>
              </a:ext>
            </a:extLst>
          </p:cNvPr>
          <p:cNvSpPr txBox="1"/>
          <p:nvPr>
            <p:custDataLst>
              <p:tags r:id="rId1"/>
            </p:custDataLst>
          </p:nvPr>
        </p:nvSpPr>
        <p:spPr>
          <a:xfrm>
            <a:off x="8778213" y="5295151"/>
            <a:ext cx="3259553" cy="830997"/>
          </a:xfrm>
          <a:prstGeom prst="rect">
            <a:avLst/>
          </a:prstGeom>
          <a:solidFill>
            <a:schemeClr val="bg1"/>
          </a:solidFill>
          <a:ln w="38100">
            <a:solidFill>
              <a:srgbClr val="007E62"/>
            </a:solidFill>
          </a:ln>
        </p:spPr>
        <p:txBody>
          <a:bodyPr wrap="square" rtlCol="0">
            <a:spAutoFit/>
          </a:bodyPr>
          <a:lstStyle/>
          <a:p>
            <a:pPr algn="ctr"/>
            <a:r>
              <a:rPr lang="en-US" sz="1600" b="1" i="1" dirty="0">
                <a:solidFill>
                  <a:srgbClr val="007E62"/>
                </a:solidFill>
                <a:latin typeface="Gill Sans MT" panose="020B0502020104020203" pitchFamily="34" charset="77"/>
              </a:rPr>
              <a:t>Internal oxidation successfully implemented in a (simplified) Nb</a:t>
            </a:r>
            <a:r>
              <a:rPr lang="en-US" sz="1600" b="1" i="1" baseline="-25000" dirty="0">
                <a:solidFill>
                  <a:srgbClr val="007E62"/>
                </a:solidFill>
                <a:latin typeface="Gill Sans MT" panose="020B0502020104020203" pitchFamily="34" charset="77"/>
              </a:rPr>
              <a:t>3</a:t>
            </a:r>
            <a:r>
              <a:rPr lang="en-US" sz="1600" b="1" i="1" dirty="0">
                <a:solidFill>
                  <a:srgbClr val="007E62"/>
                </a:solidFill>
                <a:latin typeface="Gill Sans MT" panose="020B0502020104020203" pitchFamily="34" charset="77"/>
              </a:rPr>
              <a:t>Sn RRP multifilamentary wire</a:t>
            </a:r>
          </a:p>
        </p:txBody>
      </p:sp>
      <p:sp>
        <p:nvSpPr>
          <p:cNvPr id="31" name="TextBox 30">
            <a:extLst>
              <a:ext uri="{FF2B5EF4-FFF2-40B4-BE49-F238E27FC236}">
                <a16:creationId xmlns:a16="http://schemas.microsoft.com/office/drawing/2014/main" id="{B8A494E8-3404-6055-D162-CFD52AF5C66B}"/>
              </a:ext>
            </a:extLst>
          </p:cNvPr>
          <p:cNvSpPr txBox="1"/>
          <p:nvPr>
            <p:custDataLst>
              <p:tags r:id="rId2"/>
            </p:custDataLst>
          </p:nvPr>
        </p:nvSpPr>
        <p:spPr>
          <a:xfrm>
            <a:off x="704298" y="4898456"/>
            <a:ext cx="3108561" cy="1077218"/>
          </a:xfrm>
          <a:prstGeom prst="rect">
            <a:avLst/>
          </a:prstGeom>
          <a:noFill/>
        </p:spPr>
        <p:txBody>
          <a:bodyPr wrap="square" rtlCol="0">
            <a:spAutoFit/>
          </a:bodyPr>
          <a:lstStyle/>
          <a:p>
            <a:pPr algn="ctr"/>
            <a:r>
              <a:rPr lang="en-US" sz="1600" i="1" dirty="0">
                <a:latin typeface="Gill Sans MT" panose="020B0502020104020203" pitchFamily="34" charset="77"/>
              </a:rPr>
              <a:t>Simplified RRP wire (7/7) made from cold deformed subelements </a:t>
            </a:r>
            <a:r>
              <a:rPr lang="en-US" sz="1600" b="1" i="1" dirty="0">
                <a:latin typeface="Gill Sans MT" panose="020B0502020104020203" pitchFamily="34" charset="77"/>
              </a:rPr>
              <a:t>(filaments and subelements are cold deformed)</a:t>
            </a:r>
            <a:endParaRPr lang="en-US" sz="1600" i="1" dirty="0">
              <a:latin typeface="Gill Sans MT" panose="020B0502020104020203" pitchFamily="34" charset="77"/>
            </a:endParaRPr>
          </a:p>
        </p:txBody>
      </p:sp>
      <p:pic>
        <p:nvPicPr>
          <p:cNvPr id="4" name="Picture 3">
            <a:extLst>
              <a:ext uri="{FF2B5EF4-FFF2-40B4-BE49-F238E27FC236}">
                <a16:creationId xmlns:a16="http://schemas.microsoft.com/office/drawing/2014/main" id="{1EAB85B4-9AA8-EDF4-B5A7-5B78E18DD09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8197" y="1716029"/>
            <a:ext cx="3108561" cy="3066390"/>
          </a:xfrm>
          <a:prstGeom prst="rect">
            <a:avLst/>
          </a:prstGeom>
        </p:spPr>
      </p:pic>
      <p:sp>
        <p:nvSpPr>
          <p:cNvPr id="20" name="TextBox 19">
            <a:extLst>
              <a:ext uri="{FF2B5EF4-FFF2-40B4-BE49-F238E27FC236}">
                <a16:creationId xmlns:a16="http://schemas.microsoft.com/office/drawing/2014/main" id="{8C02F838-B4D7-242B-FA0D-757A8A2BF658}"/>
              </a:ext>
            </a:extLst>
          </p:cNvPr>
          <p:cNvSpPr txBox="1"/>
          <p:nvPr>
            <p:custDataLst>
              <p:tags r:id="rId3"/>
            </p:custDataLst>
          </p:nvPr>
        </p:nvSpPr>
        <p:spPr>
          <a:xfrm>
            <a:off x="3984411" y="4636477"/>
            <a:ext cx="4117334" cy="1569660"/>
          </a:xfrm>
          <a:prstGeom prst="rect">
            <a:avLst/>
          </a:prstGeom>
          <a:noFill/>
        </p:spPr>
        <p:txBody>
          <a:bodyPr wrap="square" rtlCol="0">
            <a:spAutoFit/>
          </a:bodyPr>
          <a:lstStyle/>
          <a:p>
            <a:pPr algn="ctr"/>
            <a:r>
              <a:rPr lang="it-CH" sz="1600" b="1" i="1" dirty="0">
                <a:latin typeface="Gill Sans MT" panose="020B0502020104020203" pitchFamily="34" charset="77"/>
              </a:rPr>
              <a:t>Large error </a:t>
            </a:r>
            <a:r>
              <a:rPr lang="it-CH" sz="1600" i="1" dirty="0">
                <a:latin typeface="Gill Sans MT" panose="020B0502020104020203" pitchFamily="34" charset="77"/>
              </a:rPr>
              <a:t>on the determination of </a:t>
            </a:r>
            <a:r>
              <a:rPr lang="it-CH" sz="1600" b="1" i="1" dirty="0">
                <a:latin typeface="Gill Sans MT" panose="020B0502020104020203" pitchFamily="34" charset="77"/>
              </a:rPr>
              <a:t>J</a:t>
            </a:r>
            <a:r>
              <a:rPr lang="it-CH" sz="1600" b="1" i="1" baseline="-25000" dirty="0">
                <a:latin typeface="Gill Sans MT" panose="020B0502020104020203" pitchFamily="34" charset="77"/>
              </a:rPr>
              <a:t>c</a:t>
            </a:r>
            <a:r>
              <a:rPr lang="it-CH" sz="1600" i="1" dirty="0">
                <a:latin typeface="Gill Sans MT" panose="020B0502020104020203" pitchFamily="34" charset="77"/>
              </a:rPr>
              <a:t> due to </a:t>
            </a:r>
            <a:r>
              <a:rPr lang="it-CH" sz="1600" b="1" i="1" dirty="0">
                <a:latin typeface="Gill Sans MT" panose="020B0502020104020203" pitchFamily="34" charset="77"/>
              </a:rPr>
              <a:t>thin and inhomogenous reaction layer</a:t>
            </a:r>
            <a:r>
              <a:rPr lang="it-CH" sz="1600" i="1" dirty="0">
                <a:latin typeface="Gill Sans MT" panose="020B0502020104020203" pitchFamily="34" charset="77"/>
              </a:rPr>
              <a:t>.</a:t>
            </a:r>
          </a:p>
          <a:p>
            <a:pPr algn="ctr"/>
            <a:endParaRPr lang="it-CH" sz="1600" i="1" dirty="0">
              <a:latin typeface="Gill Sans MT" panose="020B0502020104020203" pitchFamily="34" charset="77"/>
            </a:endParaRPr>
          </a:p>
          <a:p>
            <a:pPr algn="ctr"/>
            <a:r>
              <a:rPr lang="it-CH" sz="1600" i="1" dirty="0" err="1">
                <a:latin typeface="Gill Sans MT" panose="020B0502020104020203" pitchFamily="34" charset="77"/>
              </a:rPr>
              <a:t>It</a:t>
            </a:r>
            <a:r>
              <a:rPr lang="it-CH" sz="1600" i="1" dirty="0">
                <a:latin typeface="Gill Sans MT" panose="020B0502020104020203" pitchFamily="34" charset="77"/>
              </a:rPr>
              <a:t> can be </a:t>
            </a:r>
            <a:r>
              <a:rPr lang="en-CH" sz="1600" i="1" dirty="0">
                <a:latin typeface="Gill Sans MT" panose="020B0502020104020203" pitchFamily="34" charset="77"/>
              </a:rPr>
              <a:t>improved </a:t>
            </a:r>
            <a:r>
              <a:rPr lang="en-CH" sz="1600" b="1" i="1" dirty="0">
                <a:latin typeface="Gill Sans MT" panose="020B0502020104020203" pitchFamily="34" charset="77"/>
              </a:rPr>
              <a:t>reducing the diameter </a:t>
            </a:r>
            <a:r>
              <a:rPr lang="en-CH" sz="1600" i="1" dirty="0">
                <a:latin typeface="Gill Sans MT" panose="020B0502020104020203" pitchFamily="34" charset="77"/>
              </a:rPr>
              <a:t>of the wire and </a:t>
            </a:r>
            <a:r>
              <a:rPr lang="en-CH" sz="1600" b="1" i="1" dirty="0">
                <a:latin typeface="Gill Sans MT" panose="020B0502020104020203" pitchFamily="34" charset="77"/>
              </a:rPr>
              <a:t>optimizing the </a:t>
            </a:r>
            <a:r>
              <a:rPr lang="it-IT" sz="1600" b="1" i="1" dirty="0" err="1">
                <a:latin typeface="Gill Sans MT" panose="020B0502020104020203" pitchFamily="34" charset="77"/>
              </a:rPr>
              <a:t>Heat</a:t>
            </a:r>
            <a:r>
              <a:rPr lang="it-IT" sz="1600" b="1" i="1" dirty="0">
                <a:latin typeface="Gill Sans MT" panose="020B0502020104020203" pitchFamily="34" charset="77"/>
              </a:rPr>
              <a:t> Treatment (</a:t>
            </a:r>
            <a:r>
              <a:rPr lang="it-CH" sz="1600" b="1" i="1" dirty="0">
                <a:latin typeface="Gill Sans MT" panose="020B0502020104020203" pitchFamily="34" charset="77"/>
              </a:rPr>
              <a:t>HT) schedule!</a:t>
            </a:r>
            <a:endParaRPr lang="en-US" sz="1600" b="1" i="1" dirty="0">
              <a:latin typeface="Gill Sans MT" panose="020B0502020104020203" pitchFamily="34" charset="77"/>
            </a:endParaRPr>
          </a:p>
        </p:txBody>
      </p:sp>
      <p:grpSp>
        <p:nvGrpSpPr>
          <p:cNvPr id="9" name="Group 8">
            <a:extLst>
              <a:ext uri="{FF2B5EF4-FFF2-40B4-BE49-F238E27FC236}">
                <a16:creationId xmlns:a16="http://schemas.microsoft.com/office/drawing/2014/main" id="{F6E9AC2D-5E30-6645-BA86-F46A2A8FA712}"/>
              </a:ext>
            </a:extLst>
          </p:cNvPr>
          <p:cNvGrpSpPr>
            <a:grpSpLocks noChangeAspect="1"/>
          </p:cNvGrpSpPr>
          <p:nvPr/>
        </p:nvGrpSpPr>
        <p:grpSpPr>
          <a:xfrm>
            <a:off x="6168566" y="2112740"/>
            <a:ext cx="576795" cy="584775"/>
            <a:chOff x="3230896" y="1784162"/>
            <a:chExt cx="2514852" cy="2549646"/>
          </a:xfrm>
        </p:grpSpPr>
        <p:pic>
          <p:nvPicPr>
            <p:cNvPr id="13" name="Picture 12">
              <a:extLst>
                <a:ext uri="{FF2B5EF4-FFF2-40B4-BE49-F238E27FC236}">
                  <a16:creationId xmlns:a16="http://schemas.microsoft.com/office/drawing/2014/main" id="{043A33E6-A5D6-0393-F894-89376716A05F}"/>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2379" b="94262" l="3831" r="93615">
                          <a14:foregroundMark x1="21603" y1="11966" x2="57290" y2="8782"/>
                          <a14:foregroundMark x1="57290" y1="8782" x2="79567" y2="20364"/>
                          <a14:foregroundMark x1="79567" y1="20364" x2="85669" y2="54234"/>
                          <a14:foregroundMark x1="85669" y1="54234" x2="59879" y2="82225"/>
                          <a14:foregroundMark x1="59879" y1="82225" x2="34232" y2="86249"/>
                          <a14:foregroundMark x1="34232" y1="86249" x2="19191" y2="69104"/>
                          <a14:foregroundMark x1="19191" y1="69104" x2="11493" y2="51365"/>
                          <a14:foregroundMark x1="11493" y1="51365" x2="21994" y2="13016"/>
                          <a14:foregroundMark x1="21994" y1="13016" x2="22419" y2="12491"/>
                          <a14:foregroundMark x1="44023" y1="4934" x2="66761" y2="11721"/>
                          <a14:foregroundMark x1="66761" y1="11721" x2="86272" y2="37194"/>
                          <a14:foregroundMark x1="86272" y1="37194" x2="81199" y2="71554"/>
                          <a14:foregroundMark x1="81199" y1="71554" x2="55445" y2="92722"/>
                          <a14:foregroundMark x1="55445" y1="92722" x2="36538" y2="93597"/>
                          <a14:foregroundMark x1="36538" y1="93597" x2="15431" y2="72358"/>
                          <a14:foregroundMark x1="15431" y1="72358" x2="6456" y2="54024"/>
                          <a14:foregroundMark x1="6456" y1="54024" x2="24938" y2="21449"/>
                          <a14:foregroundMark x1="24938" y1="21449" x2="45087" y2="2519"/>
                          <a14:foregroundMark x1="89926" y1="37299" x2="93615" y2="62176"/>
                          <a14:foregroundMark x1="93615" y1="62176" x2="87478" y2="73968"/>
                          <a14:foregroundMark x1="62611" y1="60497" x2="29479" y2="46676"/>
                          <a14:foregroundMark x1="29479" y1="46676" x2="34445" y2="33520"/>
                          <a14:foregroundMark x1="6279" y1="42967" x2="6563" y2="56998"/>
                          <a14:foregroundMark x1="28698" y1="48880" x2="41823" y2="55913"/>
                          <a14:foregroundMark x1="36077" y1="33520" x2="49769" y2="37824"/>
                          <a14:foregroundMark x1="42639" y1="47271" x2="62327" y2="53219"/>
                          <a14:foregroundMark x1="62327" y1="53219" x2="62327" y2="53219"/>
                          <a14:foregroundMark x1="55481" y1="57523" x2="58212" y2="62106"/>
                          <a14:foregroundMark x1="36360" y1="91777" x2="56900" y2="94262"/>
                          <a14:foregroundMark x1="56900" y1="94262" x2="63711" y2="90413"/>
                          <a14:foregroundMark x1="3831" y1="56718" x2="4647" y2="41882"/>
                          <a14:foregroundMark x1="58212" y1="64276" x2="59879" y2="63191"/>
                          <a14:foregroundMark x1="35793" y1="30546" x2="35545" y2="30021"/>
                          <a14:foregroundMark x1="39376" y1="24633" x2="37992" y2="24633"/>
                          <a14:foregroundMark x1="41540" y1="31631" x2="40724" y2="32190"/>
                          <a14:foregroundMark x1="39092" y1="31910" x2="39908" y2="29216"/>
                        </a14:backgroundRemoval>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230896" y="1784162"/>
              <a:ext cx="2514852" cy="2549646"/>
            </a:xfrm>
            <a:prstGeom prst="rect">
              <a:avLst/>
            </a:prstGeom>
          </p:spPr>
        </p:pic>
        <p:pic>
          <p:nvPicPr>
            <p:cNvPr id="14" name="Picture 13">
              <a:extLst>
                <a:ext uri="{FF2B5EF4-FFF2-40B4-BE49-F238E27FC236}">
                  <a16:creationId xmlns:a16="http://schemas.microsoft.com/office/drawing/2014/main" id="{268D0A6E-85CF-7494-5BAC-266AF3803B1F}"/>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45000"/>
                      </a14:imgEffect>
                    </a14:imgLayer>
                  </a14:imgProps>
                </a:ext>
                <a:ext uri="{28A0092B-C50C-407E-A947-70E740481C1C}">
                  <a14:useLocalDpi xmlns:a14="http://schemas.microsoft.com/office/drawing/2010/main" val="0"/>
                </a:ext>
              </a:extLst>
            </a:blip>
            <a:stretch>
              <a:fillRect/>
            </a:stretch>
          </p:blipFill>
          <p:spPr>
            <a:xfrm>
              <a:off x="3715886" y="2333050"/>
              <a:ext cx="1544873" cy="1451871"/>
            </a:xfrm>
            <a:prstGeom prst="rect">
              <a:avLst/>
            </a:prstGeom>
          </p:spPr>
        </p:pic>
      </p:grpSp>
      <p:cxnSp>
        <p:nvCxnSpPr>
          <p:cNvPr id="10" name="Straight Arrow Connector 9">
            <a:extLst>
              <a:ext uri="{FF2B5EF4-FFF2-40B4-BE49-F238E27FC236}">
                <a16:creationId xmlns:a16="http://schemas.microsoft.com/office/drawing/2014/main" id="{D399E130-7046-94D0-34B7-482E79B56D3A}"/>
              </a:ext>
            </a:extLst>
          </p:cNvPr>
          <p:cNvCxnSpPr>
            <a:cxnSpLocks/>
          </p:cNvCxnSpPr>
          <p:nvPr/>
        </p:nvCxnSpPr>
        <p:spPr>
          <a:xfrm>
            <a:off x="6587328" y="2694047"/>
            <a:ext cx="129263" cy="15891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B30342BD-8AA5-D1D3-30BB-C8A522A3E68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350113" y="1559803"/>
            <a:ext cx="592817" cy="584775"/>
          </a:xfrm>
          <a:prstGeom prst="rect">
            <a:avLst/>
          </a:prstGeom>
        </p:spPr>
      </p:pic>
      <p:cxnSp>
        <p:nvCxnSpPr>
          <p:cNvPr id="16" name="Straight Arrow Connector 15">
            <a:extLst>
              <a:ext uri="{FF2B5EF4-FFF2-40B4-BE49-F238E27FC236}">
                <a16:creationId xmlns:a16="http://schemas.microsoft.com/office/drawing/2014/main" id="{7D5C94F5-338D-A93E-C437-E802C0E8F4CC}"/>
              </a:ext>
            </a:extLst>
          </p:cNvPr>
          <p:cNvCxnSpPr>
            <a:cxnSpLocks/>
          </p:cNvCxnSpPr>
          <p:nvPr/>
        </p:nvCxnSpPr>
        <p:spPr>
          <a:xfrm flipH="1">
            <a:off x="7279469" y="2202824"/>
            <a:ext cx="209362" cy="3084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7" name="Immagine 2">
            <a:extLst>
              <a:ext uri="{FF2B5EF4-FFF2-40B4-BE49-F238E27FC236}">
                <a16:creationId xmlns:a16="http://schemas.microsoft.com/office/drawing/2014/main" id="{9CF50712-A445-47D6-3BB8-033534C879D8}"/>
              </a:ext>
            </a:extLst>
          </p:cNvPr>
          <p:cNvPicPr>
            <a:picLocks noChangeAspect="1"/>
          </p:cNvPicPr>
          <p:nvPr/>
        </p:nvPicPr>
        <p:blipFill>
          <a:blip r:embed="rId16"/>
          <a:stretch>
            <a:fillRect/>
          </a:stretch>
        </p:blipFill>
        <p:spPr>
          <a:xfrm>
            <a:off x="0" y="6257925"/>
            <a:ext cx="12192000" cy="600075"/>
          </a:xfrm>
          <a:prstGeom prst="rect">
            <a:avLst/>
          </a:prstGeom>
        </p:spPr>
      </p:pic>
      <p:sp>
        <p:nvSpPr>
          <p:cNvPr id="19" name="Slide Number Placeholder 29">
            <a:extLst>
              <a:ext uri="{FF2B5EF4-FFF2-40B4-BE49-F238E27FC236}">
                <a16:creationId xmlns:a16="http://schemas.microsoft.com/office/drawing/2014/main" id="{12777A2F-00D5-F5E7-3977-03ADB1D5498A}"/>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12</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15</a:t>
            </a:r>
            <a:endParaRPr lang="en-US" sz="1800" dirty="0">
              <a:solidFill>
                <a:schemeClr val="bg1"/>
              </a:solidFill>
              <a:latin typeface="Gill Sans MT" panose="020B0502020104020203" pitchFamily="34" charset="0"/>
            </a:endParaRPr>
          </a:p>
        </p:txBody>
      </p:sp>
      <p:sp>
        <p:nvSpPr>
          <p:cNvPr id="21" name="TextBox 20">
            <a:extLst>
              <a:ext uri="{FF2B5EF4-FFF2-40B4-BE49-F238E27FC236}">
                <a16:creationId xmlns:a16="http://schemas.microsoft.com/office/drawing/2014/main" id="{32BB7492-3362-500E-A6CE-2C73FFB07C9C}"/>
              </a:ext>
            </a:extLst>
          </p:cNvPr>
          <p:cNvSpPr txBox="1"/>
          <p:nvPr/>
        </p:nvSpPr>
        <p:spPr>
          <a:xfrm>
            <a:off x="199912" y="1069698"/>
            <a:ext cx="4117334" cy="646331"/>
          </a:xfrm>
          <a:prstGeom prst="rect">
            <a:avLst/>
          </a:prstGeom>
          <a:noFill/>
        </p:spPr>
        <p:txBody>
          <a:bodyPr wrap="square">
            <a:spAutoFit/>
          </a:bodyPr>
          <a:lstStyle/>
          <a:p>
            <a:pPr algn="ctr"/>
            <a:r>
              <a:rPr lang="en-CH" sz="1800" b="1" i="1" dirty="0">
                <a:latin typeface="Gill Sans MT" panose="020B0502020104020203" pitchFamily="34" charset="0"/>
              </a:rPr>
              <a:t>HT: </a:t>
            </a:r>
            <a:r>
              <a:rPr lang="en-CH" sz="1800" i="1" dirty="0">
                <a:latin typeface="Gill Sans MT" panose="020B0502020104020203" pitchFamily="34" charset="0"/>
              </a:rPr>
              <a:t>210</a:t>
            </a:r>
            <a:r>
              <a:rPr lang="en-US" sz="1800" i="1" dirty="0">
                <a:latin typeface="Gill Sans MT" panose="020B0502020104020203" pitchFamily="34" charset="0"/>
              </a:rPr>
              <a:t>°C × </a:t>
            </a:r>
            <a:r>
              <a:rPr lang="en-CH" sz="1800" i="1" dirty="0">
                <a:latin typeface="Gill Sans MT" panose="020B0502020104020203" pitchFamily="34" charset="0"/>
              </a:rPr>
              <a:t>5</a:t>
            </a:r>
            <a:r>
              <a:rPr lang="en-US" sz="1800" i="1" dirty="0">
                <a:latin typeface="Gill Sans MT" panose="020B0502020104020203" pitchFamily="34" charset="0"/>
              </a:rPr>
              <a:t>0 h</a:t>
            </a:r>
            <a:r>
              <a:rPr lang="en-CH" sz="1800" i="1" dirty="0">
                <a:latin typeface="Gill Sans MT" panose="020B0502020104020203" pitchFamily="34" charset="0"/>
              </a:rPr>
              <a:t> + 400</a:t>
            </a:r>
            <a:r>
              <a:rPr lang="en-US" sz="1800" i="1" dirty="0">
                <a:latin typeface="Gill Sans MT" panose="020B0502020104020203" pitchFamily="34" charset="0"/>
              </a:rPr>
              <a:t>°C × </a:t>
            </a:r>
            <a:r>
              <a:rPr lang="en-CH" sz="1800" i="1" dirty="0">
                <a:latin typeface="Gill Sans MT" panose="020B0502020104020203" pitchFamily="34" charset="0"/>
              </a:rPr>
              <a:t>5</a:t>
            </a:r>
            <a:r>
              <a:rPr lang="en-US" sz="1800" i="1" dirty="0">
                <a:latin typeface="Gill Sans MT" panose="020B0502020104020203" pitchFamily="34" charset="0"/>
              </a:rPr>
              <a:t>0 h</a:t>
            </a:r>
            <a:r>
              <a:rPr lang="en-CH" sz="1800" i="1" dirty="0">
                <a:latin typeface="Gill Sans MT" panose="020B0502020104020203" pitchFamily="34" charset="0"/>
              </a:rPr>
              <a:t> + </a:t>
            </a:r>
            <a:r>
              <a:rPr lang="en-US" sz="1800" i="1" dirty="0">
                <a:latin typeface="Gill Sans MT" panose="020B0502020104020203" pitchFamily="34" charset="0"/>
              </a:rPr>
              <a:t>650°C × 200 h</a:t>
            </a:r>
            <a:endParaRPr lang="en-US" sz="1800" b="1" i="1" dirty="0">
              <a:latin typeface="Gill Sans MT" panose="020B0502020104020203" pitchFamily="34" charset="0"/>
            </a:endParaRPr>
          </a:p>
        </p:txBody>
      </p:sp>
      <p:sp>
        <p:nvSpPr>
          <p:cNvPr id="11" name="CasellaDiTesto 18">
            <a:extLst>
              <a:ext uri="{FF2B5EF4-FFF2-40B4-BE49-F238E27FC236}">
                <a16:creationId xmlns:a16="http://schemas.microsoft.com/office/drawing/2014/main" id="{B8D51112-6439-1DB7-6D90-67C84EDD20A0}"/>
              </a:ext>
            </a:extLst>
          </p:cNvPr>
          <p:cNvSpPr txBox="1"/>
          <p:nvPr/>
        </p:nvSpPr>
        <p:spPr>
          <a:xfrm>
            <a:off x="6044537" y="3595531"/>
            <a:ext cx="1783902" cy="523220"/>
          </a:xfrm>
          <a:prstGeom prst="rect">
            <a:avLst/>
          </a:prstGeom>
          <a:noFill/>
        </p:spPr>
        <p:txBody>
          <a:bodyPr wrap="square" rtlCol="0">
            <a:spAutoFit/>
          </a:bodyPr>
          <a:lstStyle/>
          <a:p>
            <a:r>
              <a:rPr lang="en-GB" sz="1400" b="1" dirty="0">
                <a:latin typeface="Gill Sans MT" panose="020B0502020104020203" pitchFamily="34" charset="0"/>
              </a:rPr>
              <a:t>T = 4.2 K</a:t>
            </a:r>
            <a:endParaRPr lang="en-CH" sz="1400" b="1" dirty="0">
              <a:latin typeface="Gill Sans MT" panose="020B0502020104020203" pitchFamily="34" charset="0"/>
            </a:endParaRPr>
          </a:p>
          <a:p>
            <a:r>
              <a:rPr lang="it-IT" sz="1400" b="1" dirty="0">
                <a:latin typeface="Gill Sans MT" panose="020B0502020104020203" pitchFamily="34" charset="0"/>
              </a:rPr>
              <a:t>C</a:t>
            </a:r>
            <a:r>
              <a:rPr lang="en-CH" sz="1400" b="1" dirty="0" err="1">
                <a:latin typeface="Gill Sans MT" panose="020B0502020104020203" pitchFamily="34" charset="0"/>
              </a:rPr>
              <a:t>riteria</a:t>
            </a:r>
            <a:r>
              <a:rPr lang="en-CH" sz="1400" b="1" dirty="0">
                <a:latin typeface="Gill Sans MT" panose="020B0502020104020203" pitchFamily="34" charset="0"/>
              </a:rPr>
              <a:t> 0.1 </a:t>
            </a:r>
            <a:r>
              <a:rPr lang="el-GR" altLang="fr-FR" sz="1400" b="1" dirty="0">
                <a:sym typeface="Symbol" panose="05050102010706020507" pitchFamily="18" charset="2"/>
              </a:rPr>
              <a:t>μ</a:t>
            </a:r>
            <a:r>
              <a:rPr lang="en-CH" altLang="fr-FR" sz="1400" b="1" dirty="0">
                <a:latin typeface="Gill Sans MT" panose="020B0502020104020203" pitchFamily="34" charset="0"/>
                <a:sym typeface="Symbol" panose="05050102010706020507" pitchFamily="18" charset="2"/>
              </a:rPr>
              <a:t>V/cm</a:t>
            </a:r>
            <a:endParaRPr lang="en-GB" sz="1400" b="1" dirty="0">
              <a:latin typeface="Gill Sans MT" panose="020B0502020104020203" pitchFamily="34" charset="0"/>
            </a:endParaRPr>
          </a:p>
        </p:txBody>
      </p:sp>
      <p:sp>
        <p:nvSpPr>
          <p:cNvPr id="2" name="TextBox 21">
            <a:extLst>
              <a:ext uri="{FF2B5EF4-FFF2-40B4-BE49-F238E27FC236}">
                <a16:creationId xmlns:a16="http://schemas.microsoft.com/office/drawing/2014/main" id="{6FE4B461-A592-BDBF-E3C2-494BD4188786}"/>
              </a:ext>
            </a:extLst>
          </p:cNvPr>
          <p:cNvSpPr txBox="1"/>
          <p:nvPr>
            <p:custDataLst>
              <p:tags r:id="rId4"/>
            </p:custDataLst>
          </p:nvPr>
        </p:nvSpPr>
        <p:spPr>
          <a:xfrm>
            <a:off x="8778212" y="4414942"/>
            <a:ext cx="3259553" cy="830997"/>
          </a:xfrm>
          <a:prstGeom prst="rect">
            <a:avLst/>
          </a:prstGeom>
          <a:solidFill>
            <a:schemeClr val="bg1"/>
          </a:solidFill>
          <a:ln w="38100">
            <a:solidFill>
              <a:srgbClr val="007E62"/>
            </a:solidFill>
          </a:ln>
        </p:spPr>
        <p:txBody>
          <a:bodyPr wrap="square" rtlCol="0">
            <a:spAutoFit/>
          </a:bodyPr>
          <a:lstStyle/>
          <a:p>
            <a:pPr algn="ctr"/>
            <a:r>
              <a:rPr lang="en-US" sz="1600" b="1" i="1" dirty="0">
                <a:solidFill>
                  <a:srgbClr val="007E62"/>
                </a:solidFill>
                <a:latin typeface="Gill Sans MT" panose="020B0502020104020203" pitchFamily="34" charset="77"/>
              </a:rPr>
              <a:t>OS doesn’t decompose </a:t>
            </a:r>
            <a:r>
              <a:rPr lang="en-US" sz="1600" b="1" i="1">
                <a:solidFill>
                  <a:srgbClr val="007E62"/>
                </a:solidFill>
                <a:latin typeface="Gill Sans MT" panose="020B0502020104020203" pitchFamily="34" charset="77"/>
              </a:rPr>
              <a:t>during extrusion, </a:t>
            </a:r>
            <a:r>
              <a:rPr lang="en-US" sz="1600" b="1" i="1" dirty="0">
                <a:solidFill>
                  <a:srgbClr val="007E62"/>
                </a:solidFill>
                <a:latin typeface="Gill Sans MT" panose="020B0502020104020203" pitchFamily="34" charset="77"/>
              </a:rPr>
              <a:t>and it does during </a:t>
            </a:r>
            <a:r>
              <a:rPr lang="en-US" sz="1600" b="1" i="1">
                <a:solidFill>
                  <a:srgbClr val="007E62"/>
                </a:solidFill>
                <a:latin typeface="Gill Sans MT" panose="020B0502020104020203" pitchFamily="34" charset="77"/>
              </a:rPr>
              <a:t>the final HT</a:t>
            </a:r>
            <a:endParaRPr lang="en-US" sz="1600" b="1" i="1" dirty="0">
              <a:solidFill>
                <a:srgbClr val="007E62"/>
              </a:solidFill>
              <a:latin typeface="Gill Sans MT" panose="020B0502020104020203" pitchFamily="34" charset="77"/>
            </a:endParaRPr>
          </a:p>
        </p:txBody>
      </p:sp>
    </p:spTree>
    <p:extLst>
      <p:ext uri="{BB962C8B-B14F-4D97-AF65-F5344CB8AC3E}">
        <p14:creationId xmlns:p14="http://schemas.microsoft.com/office/powerpoint/2010/main" val="93315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xit" presetSubtype="0" fill="hold" nodeType="withEffect">
                                  <p:stCondLst>
                                    <p:cond delay="0"/>
                                  </p:stCondLst>
                                  <p:childTnLst>
                                    <p:animEffect transition="out" filter="fade">
                                      <p:cBhvr>
                                        <p:cTn id="28" dur="500"/>
                                        <p:tgtEl>
                                          <p:spTgt spid="33"/>
                                        </p:tgtEl>
                                      </p:cBhvr>
                                    </p:animEffect>
                                    <p:set>
                                      <p:cBhvr>
                                        <p:cTn id="29" dur="1" fill="hold">
                                          <p:stCondLst>
                                            <p:cond delay="499"/>
                                          </p:stCondLst>
                                        </p:cTn>
                                        <p:tgtEl>
                                          <p:spTgt spid="3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500"/>
                                        <p:tgtEl>
                                          <p:spTgt spid="2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p:bldP spid="11"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Table 25">
            <a:extLst>
              <a:ext uri="{FF2B5EF4-FFF2-40B4-BE49-F238E27FC236}">
                <a16:creationId xmlns:a16="http://schemas.microsoft.com/office/drawing/2014/main" id="{25FD2BAA-6194-6E82-17E1-850B199A292F}"/>
              </a:ext>
            </a:extLst>
          </p:cNvPr>
          <p:cNvGraphicFramePr>
            <a:graphicFrameLocks noGrp="1"/>
          </p:cNvGraphicFramePr>
          <p:nvPr>
            <p:extLst>
              <p:ext uri="{D42A27DB-BD31-4B8C-83A1-F6EECF244321}">
                <p14:modId xmlns:p14="http://schemas.microsoft.com/office/powerpoint/2010/main" val="2670794430"/>
              </p:ext>
            </p:extLst>
          </p:nvPr>
        </p:nvGraphicFramePr>
        <p:xfrm>
          <a:off x="425669" y="984447"/>
          <a:ext cx="9676357" cy="5126793"/>
        </p:xfrm>
        <a:graphic>
          <a:graphicData uri="http://schemas.openxmlformats.org/drawingml/2006/table">
            <a:tbl>
              <a:tblPr firstRow="1" bandRow="1">
                <a:tableStyleId>{5C22544A-7EE6-4342-B048-85BDC9FD1C3A}</a:tableStyleId>
              </a:tblPr>
              <a:tblGrid>
                <a:gridCol w="1612726">
                  <a:extLst>
                    <a:ext uri="{9D8B030D-6E8A-4147-A177-3AD203B41FA5}">
                      <a16:colId xmlns:a16="http://schemas.microsoft.com/office/drawing/2014/main" val="3491686851"/>
                    </a:ext>
                  </a:extLst>
                </a:gridCol>
                <a:gridCol w="1694339">
                  <a:extLst>
                    <a:ext uri="{9D8B030D-6E8A-4147-A177-3AD203B41FA5}">
                      <a16:colId xmlns:a16="http://schemas.microsoft.com/office/drawing/2014/main" val="3442591812"/>
                    </a:ext>
                  </a:extLst>
                </a:gridCol>
                <a:gridCol w="1531114">
                  <a:extLst>
                    <a:ext uri="{9D8B030D-6E8A-4147-A177-3AD203B41FA5}">
                      <a16:colId xmlns:a16="http://schemas.microsoft.com/office/drawing/2014/main" val="231604775"/>
                    </a:ext>
                  </a:extLst>
                </a:gridCol>
                <a:gridCol w="1612726">
                  <a:extLst>
                    <a:ext uri="{9D8B030D-6E8A-4147-A177-3AD203B41FA5}">
                      <a16:colId xmlns:a16="http://schemas.microsoft.com/office/drawing/2014/main" val="3386199763"/>
                    </a:ext>
                  </a:extLst>
                </a:gridCol>
                <a:gridCol w="1612726">
                  <a:extLst>
                    <a:ext uri="{9D8B030D-6E8A-4147-A177-3AD203B41FA5}">
                      <a16:colId xmlns:a16="http://schemas.microsoft.com/office/drawing/2014/main" val="2951310783"/>
                    </a:ext>
                  </a:extLst>
                </a:gridCol>
                <a:gridCol w="1612726">
                  <a:extLst>
                    <a:ext uri="{9D8B030D-6E8A-4147-A177-3AD203B41FA5}">
                      <a16:colId xmlns:a16="http://schemas.microsoft.com/office/drawing/2014/main" val="3060796620"/>
                    </a:ext>
                  </a:extLst>
                </a:gridCol>
              </a:tblGrid>
              <a:tr h="834756">
                <a:tc gridSpan="2">
                  <a:txBody>
                    <a:bodyPr/>
                    <a:lstStyle/>
                    <a:p>
                      <a:pPr algn="ctr"/>
                      <a:r>
                        <a:rPr lang="en-CH" dirty="0" err="1">
                          <a:solidFill>
                            <a:schemeClr val="tx1"/>
                          </a:solidFill>
                        </a:rPr>
                        <a:t>Subelement</a:t>
                      </a: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lang="en-CH" dirty="0">
                          <a:solidFill>
                            <a:schemeClr val="tx1"/>
                          </a:solidFill>
                        </a:rPr>
                        <a:t>Multifilamentary Wire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35293364"/>
                  </a:ext>
                </a:extLst>
              </a:tr>
              <a:tr h="1430679">
                <a:tc>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CH" sz="1200" b="1" dirty="0">
                          <a:solidFill>
                            <a:schemeClr val="tx1"/>
                          </a:solidFill>
                        </a:rPr>
                        <a:t>192</a:t>
                      </a:r>
                      <a:r>
                        <a:rPr lang="en-CH" sz="1200" dirty="0">
                          <a:solidFill>
                            <a:schemeClr val="tx1"/>
                          </a:solidFill>
                        </a:rPr>
                        <a:t> filaments</a:t>
                      </a:r>
                    </a:p>
                    <a:p>
                      <a:pPr marL="285750" indent="-285750" algn="l">
                        <a:buFont typeface="Arial" panose="020B0604020202020204" pitchFamily="34" charset="0"/>
                        <a:buChar char="•"/>
                      </a:pPr>
                      <a:r>
                        <a:rPr lang="en-CH" sz="1200" dirty="0">
                          <a:solidFill>
                            <a:schemeClr val="tx1"/>
                          </a:solidFill>
                        </a:rPr>
                        <a:t>NbTa alloy</a:t>
                      </a:r>
                    </a:p>
                    <a:p>
                      <a:pPr marL="285750" indent="-285750" algn="l">
                        <a:buFont typeface="Arial" panose="020B0604020202020204" pitchFamily="34" charset="0"/>
                        <a:buChar char="•"/>
                      </a:pPr>
                      <a:r>
                        <a:rPr lang="en-CH" sz="1200" u="sng" dirty="0">
                          <a:solidFill>
                            <a:schemeClr val="tx1"/>
                          </a:solidFill>
                        </a:rPr>
                        <a:t>Without</a:t>
                      </a:r>
                      <a:r>
                        <a:rPr lang="en-CH" sz="1200" dirty="0">
                          <a:solidFill>
                            <a:schemeClr val="tx1"/>
                          </a:solidFill>
                        </a:rPr>
                        <a:t> oxygen source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H">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2198637"/>
                  </a:ext>
                </a:extLst>
              </a:tr>
              <a:tr h="1430679">
                <a:tc>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CH" sz="1200" b="1" kern="1200" dirty="0">
                          <a:solidFill>
                            <a:schemeClr val="tx1"/>
                          </a:solidFill>
                          <a:latin typeface="+mn-lt"/>
                          <a:ea typeface="+mn-ea"/>
                          <a:cs typeface="+mn-cs"/>
                        </a:rPr>
                        <a:t>192</a:t>
                      </a:r>
                      <a:r>
                        <a:rPr lang="en-CH" sz="1200" kern="1200" dirty="0">
                          <a:solidFill>
                            <a:schemeClr val="tx1"/>
                          </a:solidFill>
                          <a:latin typeface="+mn-lt"/>
                          <a:ea typeface="+mn-ea"/>
                          <a:cs typeface="+mn-cs"/>
                        </a:rPr>
                        <a:t> filaments</a:t>
                      </a:r>
                    </a:p>
                    <a:p>
                      <a:pPr marL="285750" indent="-285750" algn="l">
                        <a:buFont typeface="Arial" panose="020B0604020202020204" pitchFamily="34" charset="0"/>
                        <a:buChar char="•"/>
                      </a:pPr>
                      <a:r>
                        <a:rPr lang="en-CH" sz="1200" kern="1200" dirty="0">
                          <a:solidFill>
                            <a:schemeClr val="tx1"/>
                          </a:solidFill>
                          <a:latin typeface="+mn-lt"/>
                          <a:ea typeface="+mn-ea"/>
                          <a:cs typeface="+mn-cs"/>
                        </a:rPr>
                        <a:t>NbTa alloy</a:t>
                      </a:r>
                    </a:p>
                    <a:p>
                      <a:pPr marL="285750" indent="-285750" algn="l">
                        <a:buFont typeface="Arial" panose="020B0604020202020204" pitchFamily="34" charset="0"/>
                        <a:buChar char="•"/>
                      </a:pPr>
                      <a:r>
                        <a:rPr lang="en-CH" sz="1200" u="sng" kern="1200" dirty="0">
                          <a:solidFill>
                            <a:schemeClr val="tx1"/>
                          </a:solidFill>
                          <a:latin typeface="+mn-lt"/>
                          <a:ea typeface="+mn-ea"/>
                          <a:cs typeface="+mn-cs"/>
                        </a:rPr>
                        <a:t>With</a:t>
                      </a:r>
                      <a:r>
                        <a:rPr lang="en-CH" sz="1200" kern="1200" dirty="0">
                          <a:solidFill>
                            <a:schemeClr val="tx1"/>
                          </a:solidFill>
                          <a:latin typeface="+mn-lt"/>
                          <a:ea typeface="+mn-ea"/>
                          <a:cs typeface="+mn-cs"/>
                        </a:rPr>
                        <a:t> oxygen source</a:t>
                      </a:r>
                    </a:p>
                    <a:p>
                      <a:pPr marL="285750" indent="-285750" algn="l">
                        <a:buFont typeface="Arial" panose="020B0604020202020204" pitchFamily="34" charset="0"/>
                        <a:buChar char="•"/>
                      </a:pPr>
                      <a:endParaRPr lang="en-CH"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r>
                        <a:rPr lang="en-US" sz="1400" b="1" kern="1200" dirty="0">
                          <a:solidFill>
                            <a:schemeClr val="tx1"/>
                          </a:solidFill>
                          <a:latin typeface="+mn-lt"/>
                          <a:ea typeface="+mn-ea"/>
                          <a:cs typeface="+mn-cs"/>
                        </a:rPr>
                        <a:t>To investigate the </a:t>
                      </a:r>
                      <a:r>
                        <a:rPr lang="en-US" sz="1400" b="1" kern="1200" dirty="0" err="1">
                          <a:solidFill>
                            <a:schemeClr val="tx1"/>
                          </a:solidFill>
                          <a:latin typeface="+mn-lt"/>
                          <a:ea typeface="+mn-ea"/>
                          <a:cs typeface="+mn-cs"/>
                        </a:rPr>
                        <a:t>behaviour</a:t>
                      </a:r>
                      <a:r>
                        <a:rPr lang="en-US" sz="1400" b="1" kern="1200" dirty="0">
                          <a:solidFill>
                            <a:schemeClr val="tx1"/>
                          </a:solidFill>
                          <a:latin typeface="+mn-lt"/>
                          <a:ea typeface="+mn-ea"/>
                          <a:cs typeface="+mn-cs"/>
                        </a:rPr>
                        <a:t> of the oxygen source in a multifilamentary wire</a:t>
                      </a:r>
                      <a:endParaRPr lang="en-CH" sz="1400" b="1"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9691912"/>
                  </a:ext>
                </a:extLst>
              </a:tr>
              <a:tr h="14306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CH" sz="1200" b="1" kern="1200" dirty="0">
                          <a:solidFill>
                            <a:schemeClr val="tx1"/>
                          </a:solidFill>
                          <a:latin typeface="+mn-lt"/>
                          <a:ea typeface="+mn-ea"/>
                          <a:cs typeface="+mn-cs"/>
                        </a:rPr>
                        <a:t>390</a:t>
                      </a:r>
                      <a:r>
                        <a:rPr lang="en-CH" sz="1200" kern="1200" dirty="0">
                          <a:solidFill>
                            <a:schemeClr val="tx1"/>
                          </a:solidFill>
                          <a:latin typeface="+mn-lt"/>
                          <a:ea typeface="+mn-ea"/>
                          <a:cs typeface="+mn-cs"/>
                        </a:rPr>
                        <a:t> filaments</a:t>
                      </a:r>
                    </a:p>
                    <a:p>
                      <a:pPr marL="285750" indent="-285750" algn="l">
                        <a:buFont typeface="Arial" panose="020B0604020202020204" pitchFamily="34" charset="0"/>
                        <a:buChar char="•"/>
                      </a:pPr>
                      <a:r>
                        <a:rPr lang="en-CH" sz="1200" kern="1200" dirty="0">
                          <a:solidFill>
                            <a:schemeClr val="tx1"/>
                          </a:solidFill>
                          <a:latin typeface="+mn-lt"/>
                          <a:ea typeface="+mn-ea"/>
                          <a:cs typeface="+mn-cs"/>
                        </a:rPr>
                        <a:t>NbTa alloy</a:t>
                      </a:r>
                    </a:p>
                    <a:p>
                      <a:pPr marL="285750" indent="-285750" algn="l">
                        <a:buFont typeface="Arial" panose="020B0604020202020204" pitchFamily="34" charset="0"/>
                        <a:buChar char="•"/>
                      </a:pPr>
                      <a:r>
                        <a:rPr lang="en-CH" sz="1200" u="sng" dirty="0">
                          <a:solidFill>
                            <a:schemeClr val="tx1"/>
                          </a:solidFill>
                        </a:rPr>
                        <a:t>Without</a:t>
                      </a:r>
                      <a:r>
                        <a:rPr lang="en-CH" sz="1200" kern="1200" dirty="0">
                          <a:solidFill>
                            <a:schemeClr val="tx1"/>
                          </a:solidFill>
                          <a:latin typeface="+mn-lt"/>
                          <a:ea typeface="+mn-ea"/>
                          <a:cs typeface="+mn-cs"/>
                        </a:rPr>
                        <a:t> oxygen source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H" sz="12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400" b="1" kern="1200" dirty="0">
                          <a:solidFill>
                            <a:schemeClr val="tx1"/>
                          </a:solidFill>
                          <a:latin typeface="+mn-lt"/>
                          <a:ea typeface="+mn-ea"/>
                          <a:cs typeface="+mn-cs"/>
                        </a:rPr>
                        <a:t>To study how the subelement design influence on the deformability of multifilamentary wire</a:t>
                      </a:r>
                    </a:p>
                    <a:p>
                      <a:pPr algn="ctr"/>
                      <a:endParaRPr lang="en-CH" sz="1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CH"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3276536"/>
                  </a:ext>
                </a:extLst>
              </a:tr>
            </a:tbl>
          </a:graphicData>
        </a:graphic>
      </p:graphicFrame>
      <p:pic>
        <p:nvPicPr>
          <p:cNvPr id="9" name="Picture 8">
            <a:extLst>
              <a:ext uri="{FF2B5EF4-FFF2-40B4-BE49-F238E27FC236}">
                <a16:creationId xmlns:a16="http://schemas.microsoft.com/office/drawing/2014/main" id="{45B98E43-2623-A357-DFEF-83687721F43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41" t="946" r="1443" b="3350"/>
          <a:stretch/>
        </p:blipFill>
        <p:spPr bwMode="auto">
          <a:xfrm>
            <a:off x="5431680" y="1867770"/>
            <a:ext cx="1296000" cy="1296000"/>
          </a:xfrm>
          <a:prstGeom prst="ellipse">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BF63E297-1E5F-4EF8-4CB5-30609DA51A5A}"/>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48000"/>
                    </a14:imgEffect>
                  </a14:imgLayer>
                </a14:imgProps>
              </a:ext>
              <a:ext uri="{28A0092B-C50C-407E-A947-70E740481C1C}">
                <a14:useLocalDpi xmlns:a14="http://schemas.microsoft.com/office/drawing/2010/main" val="0"/>
              </a:ext>
            </a:extLst>
          </a:blip>
          <a:srcRect l="2566" t="2450" r="2208" b="8547"/>
          <a:stretch/>
        </p:blipFill>
        <p:spPr>
          <a:xfrm rot="10800000" flipV="1">
            <a:off x="7052857" y="1884180"/>
            <a:ext cx="1293028" cy="1296000"/>
          </a:xfrm>
          <a:prstGeom prst="ellipse">
            <a:avLst/>
          </a:prstGeom>
        </p:spPr>
      </p:pic>
      <p:pic>
        <p:nvPicPr>
          <p:cNvPr id="11" name="Picture 10">
            <a:extLst>
              <a:ext uri="{FF2B5EF4-FFF2-40B4-BE49-F238E27FC236}">
                <a16:creationId xmlns:a16="http://schemas.microsoft.com/office/drawing/2014/main" id="{ECAE857E-EFE6-AC49-84F4-9EEFBE356153}"/>
              </a:ext>
            </a:extLst>
          </p:cNvPr>
          <p:cNvPicPr>
            <a:picLocks noChangeAspect="1"/>
          </p:cNvPicPr>
          <p:nvPr/>
        </p:nvPicPr>
        <p:blipFill>
          <a:blip r:embed="rId5" cstate="print">
            <a:extLst>
              <a:ext uri="{28A0092B-C50C-407E-A947-70E740481C1C}">
                <a14:useLocalDpi xmlns:a14="http://schemas.microsoft.com/office/drawing/2010/main" val="0"/>
              </a:ext>
            </a:extLst>
          </a:blip>
          <a:srcRect l="3397" t="905" r="4619" b="9222"/>
          <a:stretch>
            <a:fillRect/>
          </a:stretch>
        </p:blipFill>
        <p:spPr bwMode="auto">
          <a:xfrm>
            <a:off x="3851212" y="1867770"/>
            <a:ext cx="1292200" cy="1296000"/>
          </a:xfrm>
          <a:prstGeom prst="ellipse">
            <a:avLst/>
          </a:prstGeom>
          <a:noFill/>
          <a:ln>
            <a:noFill/>
          </a:ln>
        </p:spPr>
      </p:pic>
      <p:sp>
        <p:nvSpPr>
          <p:cNvPr id="12" name="Title 1">
            <a:extLst>
              <a:ext uri="{FF2B5EF4-FFF2-40B4-BE49-F238E27FC236}">
                <a16:creationId xmlns:a16="http://schemas.microsoft.com/office/drawing/2014/main" id="{DE01544E-E988-E11D-4B9C-EF3B58D287A6}"/>
              </a:ext>
            </a:extLst>
          </p:cNvPr>
          <p:cNvSpPr txBox="1">
            <a:spLocks/>
          </p:cNvSpPr>
          <p:nvPr/>
        </p:nvSpPr>
        <p:spPr>
          <a:xfrm>
            <a:off x="503990" y="3600"/>
            <a:ext cx="1168801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sz="4000" b="1" i="1" dirty="0">
                <a:solidFill>
                  <a:srgbClr val="007E63"/>
                </a:solidFill>
                <a:latin typeface="Gill Sans MT" panose="020B0502020104020203" pitchFamily="34" charset="0"/>
              </a:rPr>
              <a:t>Multifilamentary </a:t>
            </a:r>
            <a:r>
              <a:rPr lang="it-IT" sz="4000" b="1" i="1" dirty="0">
                <a:solidFill>
                  <a:srgbClr val="007E63"/>
                </a:solidFill>
                <a:latin typeface="Gill Sans MT" panose="020B0502020104020203" pitchFamily="34" charset="0"/>
              </a:rPr>
              <a:t>I</a:t>
            </a:r>
            <a:r>
              <a:rPr lang="en-CH" sz="4000" b="1" i="1" dirty="0" err="1">
                <a:solidFill>
                  <a:srgbClr val="007E63"/>
                </a:solidFill>
                <a:latin typeface="Gill Sans MT" panose="020B0502020104020203" pitchFamily="34" charset="0"/>
              </a:rPr>
              <a:t>nternal</a:t>
            </a:r>
            <a:r>
              <a:rPr lang="en-CH" sz="4000" b="1" i="1" dirty="0">
                <a:solidFill>
                  <a:srgbClr val="007E63"/>
                </a:solidFill>
                <a:latin typeface="Gill Sans MT" panose="020B0502020104020203" pitchFamily="34" charset="0"/>
              </a:rPr>
              <a:t> </a:t>
            </a:r>
            <a:r>
              <a:rPr lang="it-IT" sz="4000" b="1" i="1" dirty="0">
                <a:solidFill>
                  <a:srgbClr val="007E63"/>
                </a:solidFill>
                <a:latin typeface="Gill Sans MT" panose="020B0502020104020203" pitchFamily="34" charset="0"/>
              </a:rPr>
              <a:t>T</a:t>
            </a:r>
            <a:r>
              <a:rPr lang="en-CH" sz="4000" b="1" i="1" dirty="0">
                <a:solidFill>
                  <a:srgbClr val="007E63"/>
                </a:solidFill>
                <a:latin typeface="Gill Sans MT" panose="020B0502020104020203" pitchFamily="34" charset="0"/>
              </a:rPr>
              <a:t>in </a:t>
            </a:r>
            <a:r>
              <a:rPr lang="it-IT" sz="4000" b="1" i="1" dirty="0">
                <a:solidFill>
                  <a:srgbClr val="007E63"/>
                </a:solidFill>
                <a:latin typeface="Gill Sans MT" panose="020B0502020104020203" pitchFamily="34" charset="0"/>
              </a:rPr>
              <a:t>Nb</a:t>
            </a:r>
            <a:r>
              <a:rPr lang="it-IT" sz="4000" b="1" i="1" baseline="-25000" dirty="0">
                <a:solidFill>
                  <a:srgbClr val="007E63"/>
                </a:solidFill>
                <a:latin typeface="Gill Sans MT" panose="020B0502020104020203" pitchFamily="34" charset="0"/>
              </a:rPr>
              <a:t>3</a:t>
            </a:r>
            <a:r>
              <a:rPr lang="it-IT" sz="4000" b="1" i="1" dirty="0">
                <a:solidFill>
                  <a:srgbClr val="007E63"/>
                </a:solidFill>
                <a:latin typeface="Gill Sans MT" panose="020B0502020104020203" pitchFamily="34" charset="0"/>
              </a:rPr>
              <a:t>Sn </a:t>
            </a:r>
            <a:r>
              <a:rPr lang="it-IT" sz="4000" b="1" i="1" dirty="0" err="1">
                <a:solidFill>
                  <a:srgbClr val="007E63"/>
                </a:solidFill>
                <a:latin typeface="Gill Sans MT" panose="020B0502020104020203" pitchFamily="34" charset="0"/>
              </a:rPr>
              <a:t>wires</a:t>
            </a:r>
            <a:endParaRPr lang="it-IT" sz="4000" b="1" i="1" baseline="-25000" dirty="0">
              <a:solidFill>
                <a:srgbClr val="007E63"/>
              </a:solidFill>
              <a:latin typeface="Gill Sans MT" panose="020B0502020104020203" pitchFamily="34" charset="0"/>
            </a:endParaRPr>
          </a:p>
        </p:txBody>
      </p:sp>
      <p:pic>
        <p:nvPicPr>
          <p:cNvPr id="13" name="Picture 12">
            <a:extLst>
              <a:ext uri="{FF2B5EF4-FFF2-40B4-BE49-F238E27FC236}">
                <a16:creationId xmlns:a16="http://schemas.microsoft.com/office/drawing/2014/main" id="{6620B6A2-0245-8C18-8580-B4BACE769649}"/>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2799" b="95206" l="3938" r="96843">
                        <a14:foregroundMark x1="57432" y1="13821" x2="23271" y2="25297"/>
                        <a14:foregroundMark x1="23271" y1="25297" x2="13303" y2="51260"/>
                        <a14:foregroundMark x1="13303" y1="51260" x2="29301" y2="75647"/>
                        <a14:foregroundMark x1="29301" y1="75647" x2="46648" y2="79496"/>
                        <a14:foregroundMark x1="46648" y1="79496" x2="66016" y2="79286"/>
                        <a14:foregroundMark x1="66016" y1="79286" x2="79496" y2="58922"/>
                        <a14:foregroundMark x1="79496" y1="58922" x2="77900" y2="34045"/>
                        <a14:foregroundMark x1="77900" y1="34045" x2="60802" y2="16235"/>
                        <a14:foregroundMark x1="60802" y1="16235" x2="58602" y2="15675"/>
                        <a14:foregroundMark x1="39943" y1="12001" x2="56722" y2="10147"/>
                        <a14:foregroundMark x1="56722" y1="10147" x2="60447" y2="10147"/>
                        <a14:foregroundMark x1="42958" y1="8992" x2="58354" y2="6228"/>
                        <a14:foregroundMark x1="86130" y1="32925" x2="91947" y2="60077"/>
                        <a14:foregroundMark x1="9613" y1="32925" x2="3938" y2="50420"/>
                        <a14:foregroundMark x1="3938" y1="50420" x2="7272" y2="64206"/>
                        <a14:foregroundMark x1="49273" y1="95276" x2="59063" y2="90238"/>
                        <a14:foregroundMark x1="92870" y1="48565" x2="96843" y2="52484"/>
                        <a14:foregroundMark x1="52749" y1="5318" x2="50656" y2="2799"/>
                        <a14:foregroundMark x1="61405" y1="92512" x2="63959" y2="94367"/>
                      </a14:backgroundRemoval>
                    </a14:imgEffect>
                  </a14:imgLayer>
                </a14:imgProps>
              </a:ext>
              <a:ext uri="{28A0092B-C50C-407E-A947-70E740481C1C}">
                <a14:useLocalDpi xmlns:a14="http://schemas.microsoft.com/office/drawing/2010/main" val="0"/>
              </a:ext>
            </a:extLst>
          </a:blip>
          <a:srcRect l="1637" t="2352" r="3112" b="2971"/>
          <a:stretch>
            <a:fillRect/>
          </a:stretch>
        </p:blipFill>
        <p:spPr>
          <a:xfrm>
            <a:off x="8630904" y="1849544"/>
            <a:ext cx="1296000" cy="1296000"/>
          </a:xfrm>
          <a:prstGeom prst="ellipse">
            <a:avLst/>
          </a:prstGeom>
        </p:spPr>
      </p:pic>
      <p:pic>
        <p:nvPicPr>
          <p:cNvPr id="28" name="Immagine 2">
            <a:extLst>
              <a:ext uri="{FF2B5EF4-FFF2-40B4-BE49-F238E27FC236}">
                <a16:creationId xmlns:a16="http://schemas.microsoft.com/office/drawing/2014/main" id="{8A0136A1-358E-D273-3160-D4679C04C5C5}"/>
              </a:ext>
            </a:extLst>
          </p:cNvPr>
          <p:cNvPicPr>
            <a:picLocks noChangeAspect="1"/>
          </p:cNvPicPr>
          <p:nvPr/>
        </p:nvPicPr>
        <p:blipFill>
          <a:blip r:embed="rId8"/>
          <a:stretch>
            <a:fillRect/>
          </a:stretch>
        </p:blipFill>
        <p:spPr>
          <a:xfrm>
            <a:off x="0" y="6257925"/>
            <a:ext cx="12192000" cy="600075"/>
          </a:xfrm>
          <a:prstGeom prst="rect">
            <a:avLst/>
          </a:prstGeom>
        </p:spPr>
      </p:pic>
      <p:sp>
        <p:nvSpPr>
          <p:cNvPr id="29" name="Slide Number Placeholder 29">
            <a:extLst>
              <a:ext uri="{FF2B5EF4-FFF2-40B4-BE49-F238E27FC236}">
                <a16:creationId xmlns:a16="http://schemas.microsoft.com/office/drawing/2014/main" id="{10F13F6C-F4A8-E6A0-6DF3-76378FA92879}"/>
              </a:ext>
            </a:extLst>
          </p:cNvPr>
          <p:cNvSpPr txBox="1">
            <a:spLocks/>
          </p:cNvSpPr>
          <p:nvPr/>
        </p:nvSpPr>
        <p:spPr>
          <a:xfrm>
            <a:off x="9324975" y="63563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C310F5-D5C5-4055-880A-8F83089FBA31}" type="slidenum">
              <a:rPr lang="en-US" sz="1800" smtClean="0">
                <a:solidFill>
                  <a:schemeClr val="bg1"/>
                </a:solidFill>
                <a:latin typeface="Gill Sans MT" panose="020B0502020104020203" pitchFamily="34" charset="0"/>
              </a:rPr>
              <a:pPr/>
              <a:t>13</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15</a:t>
            </a:r>
            <a:endParaRPr lang="en-US" sz="1800" dirty="0">
              <a:solidFill>
                <a:schemeClr val="bg1"/>
              </a:solidFill>
              <a:latin typeface="Gill Sans MT" panose="020B0502020104020203" pitchFamily="34" charset="0"/>
            </a:endParaRPr>
          </a:p>
        </p:txBody>
      </p:sp>
      <p:pic>
        <p:nvPicPr>
          <p:cNvPr id="35" name="Picture 34">
            <a:extLst>
              <a:ext uri="{FF2B5EF4-FFF2-40B4-BE49-F238E27FC236}">
                <a16:creationId xmlns:a16="http://schemas.microsoft.com/office/drawing/2014/main" id="{8C374481-2A55-C09D-1990-352FA6774DC9}"/>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641054" y="1875653"/>
            <a:ext cx="1276843" cy="1296000"/>
          </a:xfrm>
          <a:prstGeom prst="ellipse">
            <a:avLst/>
          </a:prstGeom>
        </p:spPr>
      </p:pic>
      <p:pic>
        <p:nvPicPr>
          <p:cNvPr id="2" name="Picture 1" descr="A close-up of a cell&#10;&#10;AI-generated content may be incorrect.">
            <a:extLst>
              <a:ext uri="{FF2B5EF4-FFF2-40B4-BE49-F238E27FC236}">
                <a16:creationId xmlns:a16="http://schemas.microsoft.com/office/drawing/2014/main" id="{B0F9AA0B-3674-5407-DE9C-59AF69216A1F}"/>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55000"/>
                    </a14:imgEffect>
                  </a14:imgLayer>
                </a14:imgProps>
              </a:ext>
              <a:ext uri="{28A0092B-C50C-407E-A947-70E740481C1C}">
                <a14:useLocalDpi xmlns:a14="http://schemas.microsoft.com/office/drawing/2010/main" val="0"/>
              </a:ext>
            </a:extLst>
          </a:blip>
          <a:srcRect l="1557" t="444" r="3451" b="8751"/>
          <a:stretch>
            <a:fillRect/>
          </a:stretch>
        </p:blipFill>
        <p:spPr>
          <a:xfrm>
            <a:off x="622749" y="3318338"/>
            <a:ext cx="1307482" cy="1296001"/>
          </a:xfrm>
          <a:prstGeom prst="ellipse">
            <a:avLst/>
          </a:prstGeom>
        </p:spPr>
      </p:pic>
      <p:pic>
        <p:nvPicPr>
          <p:cNvPr id="3" name="Picture 60">
            <a:extLst>
              <a:ext uri="{FF2B5EF4-FFF2-40B4-BE49-F238E27FC236}">
                <a16:creationId xmlns:a16="http://schemas.microsoft.com/office/drawing/2014/main" id="{9F4C4DDF-F4AB-BE4B-4F39-3624294FC187}"/>
              </a:ext>
            </a:extLst>
          </p:cNvPr>
          <p:cNvPicPr>
            <a:picLocks noChangeAspect="1"/>
          </p:cNvPicPr>
          <p:nvPr/>
        </p:nvPicPr>
        <p:blipFill>
          <a:blip r:embed="rId12"/>
          <a:srcRect l="11877" t="15059" r="8476" b="1979"/>
          <a:stretch>
            <a:fillRect/>
          </a:stretch>
        </p:blipFill>
        <p:spPr>
          <a:xfrm>
            <a:off x="641054" y="4761024"/>
            <a:ext cx="1292271" cy="1296001"/>
          </a:xfrm>
          <a:prstGeom prst="ellipse">
            <a:avLst/>
          </a:prstGeom>
        </p:spPr>
      </p:pic>
      <p:sp>
        <p:nvSpPr>
          <p:cNvPr id="4" name="Rettangolo 3">
            <a:extLst>
              <a:ext uri="{FF2B5EF4-FFF2-40B4-BE49-F238E27FC236}">
                <a16:creationId xmlns:a16="http://schemas.microsoft.com/office/drawing/2014/main" id="{87B9772D-EF62-7AA2-2A91-ACC0B87D4AEA}"/>
              </a:ext>
            </a:extLst>
          </p:cNvPr>
          <p:cNvSpPr/>
          <p:nvPr/>
        </p:nvSpPr>
        <p:spPr>
          <a:xfrm>
            <a:off x="378033" y="4695282"/>
            <a:ext cx="9771628" cy="14412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F6EC5CC5-7C66-A490-EF28-71CA4C0AD92B}"/>
              </a:ext>
            </a:extLst>
          </p:cNvPr>
          <p:cNvSpPr/>
          <p:nvPr/>
        </p:nvSpPr>
        <p:spPr>
          <a:xfrm>
            <a:off x="414094" y="3262002"/>
            <a:ext cx="9769699" cy="14412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2301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2E4F3698-9CED-4F82-A3A7-232906704914}"/>
              </a:ext>
            </a:extLst>
          </p:cNvPr>
          <p:cNvSpPr txBox="1">
            <a:spLocks/>
          </p:cNvSpPr>
          <p:nvPr/>
        </p:nvSpPr>
        <p:spPr>
          <a:xfrm>
            <a:off x="482600" y="9401"/>
            <a:ext cx="110761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dirty="0">
                <a:solidFill>
                  <a:srgbClr val="007E63"/>
                </a:solidFill>
                <a:latin typeface="Gill Sans MT" panose="020B0502020104020203" pitchFamily="34" charset="77"/>
              </a:rPr>
              <a:t>Summary and future work</a:t>
            </a:r>
          </a:p>
        </p:txBody>
      </p:sp>
      <p:sp>
        <p:nvSpPr>
          <p:cNvPr id="8" name="TextBox 7">
            <a:extLst>
              <a:ext uri="{FF2B5EF4-FFF2-40B4-BE49-F238E27FC236}">
                <a16:creationId xmlns:a16="http://schemas.microsoft.com/office/drawing/2014/main" id="{5CDC702C-9C97-404B-8225-3EC65B6B94EF}"/>
              </a:ext>
            </a:extLst>
          </p:cNvPr>
          <p:cNvSpPr txBox="1"/>
          <p:nvPr/>
        </p:nvSpPr>
        <p:spPr>
          <a:xfrm>
            <a:off x="459929" y="1174986"/>
            <a:ext cx="11190216" cy="3465308"/>
          </a:xfrm>
          <a:prstGeom prst="rect">
            <a:avLst/>
          </a:prstGeom>
          <a:noFill/>
        </p:spPr>
        <p:txBody>
          <a:bodyPr wrap="square" rtlCol="0">
            <a:spAutoFit/>
          </a:bodyPr>
          <a:lstStyle/>
          <a:p>
            <a:pPr marL="342900" indent="-342900">
              <a:lnSpc>
                <a:spcPct val="200000"/>
              </a:lnSpc>
              <a:buFont typeface="Wingdings" panose="05000000000000000000" pitchFamily="2" charset="2"/>
              <a:buChar char="q"/>
            </a:pPr>
            <a:r>
              <a:rPr lang="en-US" sz="1600" i="1" dirty="0">
                <a:latin typeface="+mj-lt"/>
              </a:rPr>
              <a:t>Successful implementation of </a:t>
            </a:r>
            <a:r>
              <a:rPr lang="en-US" sz="1600" b="1" i="1" dirty="0">
                <a:latin typeface="+mj-lt"/>
              </a:rPr>
              <a:t>internal oxidation </a:t>
            </a:r>
            <a:r>
              <a:rPr lang="en-US" sz="1600" i="1" dirty="0">
                <a:latin typeface="+mj-lt"/>
              </a:rPr>
              <a:t>and</a:t>
            </a:r>
            <a:r>
              <a:rPr lang="en-US" sz="1600" b="1" i="1" dirty="0">
                <a:latin typeface="+mj-lt"/>
              </a:rPr>
              <a:t> APCs </a:t>
            </a:r>
            <a:r>
              <a:rPr lang="en-US" sz="1600" i="1" dirty="0">
                <a:latin typeface="+mj-lt"/>
              </a:rPr>
              <a:t>in </a:t>
            </a:r>
            <a:r>
              <a:rPr lang="en-US" sz="1600" b="1" i="1" dirty="0">
                <a:latin typeface="+mj-lt"/>
              </a:rPr>
              <a:t>a simplified RRP wire (7 subelements, cold deformed). </a:t>
            </a:r>
            <a:endParaRPr lang="en-CH" sz="1600" b="1" i="1" dirty="0">
              <a:latin typeface="+mj-lt"/>
            </a:endParaRPr>
          </a:p>
          <a:p>
            <a:pPr marL="800100" lvl="1" indent="-342900">
              <a:lnSpc>
                <a:spcPct val="200000"/>
              </a:lnSpc>
              <a:buFont typeface="Wingdings" panose="05000000000000000000" pitchFamily="2" charset="2"/>
              <a:buChar char="q"/>
            </a:pPr>
            <a:r>
              <a:rPr lang="en-US" sz="1600" i="1" dirty="0">
                <a:latin typeface="+mj-lt"/>
              </a:rPr>
              <a:t>Properties to be verified with additional</a:t>
            </a:r>
            <a:r>
              <a:rPr lang="en-US" sz="1600" b="1" i="1" dirty="0">
                <a:latin typeface="+mj-lt"/>
              </a:rPr>
              <a:t> high-magnetic field analysis</a:t>
            </a:r>
          </a:p>
          <a:p>
            <a:pPr marL="342900" indent="-342900">
              <a:lnSpc>
                <a:spcPct val="200000"/>
              </a:lnSpc>
              <a:buFont typeface="Wingdings" panose="05000000000000000000" pitchFamily="2" charset="2"/>
              <a:buChar char="q"/>
            </a:pPr>
            <a:r>
              <a:rPr lang="en-CH" sz="1600" i="1" dirty="0">
                <a:latin typeface="+mj-lt"/>
              </a:rPr>
              <a:t>Successfully </a:t>
            </a:r>
            <a:r>
              <a:rPr lang="en-CH" sz="1600" b="1" i="1" dirty="0">
                <a:latin typeface="+mj-lt"/>
              </a:rPr>
              <a:t>extru</a:t>
            </a:r>
            <a:r>
              <a:rPr lang="it-IT" sz="1600" b="1" i="1" dirty="0" err="1">
                <a:latin typeface="+mj-lt"/>
              </a:rPr>
              <a:t>sion</a:t>
            </a:r>
            <a:r>
              <a:rPr lang="it-IT" sz="1600" b="1" i="1" dirty="0">
                <a:latin typeface="+mj-lt"/>
              </a:rPr>
              <a:t> of </a:t>
            </a:r>
            <a:r>
              <a:rPr lang="en-CH" sz="1600" b="1" i="1" u="sng" dirty="0">
                <a:latin typeface="+mj-lt"/>
              </a:rPr>
              <a:t>two</a:t>
            </a:r>
            <a:r>
              <a:rPr lang="en-CH" sz="1600" b="1" i="1" dirty="0">
                <a:latin typeface="+mj-lt"/>
              </a:rPr>
              <a:t> different layout</a:t>
            </a:r>
            <a:r>
              <a:rPr lang="it-IT" sz="1600" b="1" i="1" dirty="0">
                <a:latin typeface="+mj-lt"/>
              </a:rPr>
              <a:t>s</a:t>
            </a:r>
            <a:r>
              <a:rPr lang="en-CH" sz="1600" b="1" i="1" dirty="0">
                <a:latin typeface="+mj-lt"/>
              </a:rPr>
              <a:t> </a:t>
            </a:r>
            <a:r>
              <a:rPr lang="en-CH" sz="1600" i="1" dirty="0">
                <a:latin typeface="+mj-lt"/>
              </a:rPr>
              <a:t>of</a:t>
            </a:r>
            <a:r>
              <a:rPr lang="it-IT" sz="1600" i="1" dirty="0">
                <a:latin typeface="+mj-lt"/>
              </a:rPr>
              <a:t> </a:t>
            </a:r>
            <a:r>
              <a:rPr lang="en-US" sz="1600" i="1" dirty="0">
                <a:latin typeface="+mj-lt"/>
              </a:rPr>
              <a:t>RRP </a:t>
            </a:r>
            <a:r>
              <a:rPr lang="en-US" sz="1600" i="1" dirty="0" err="1">
                <a:latin typeface="+mj-lt"/>
              </a:rPr>
              <a:t>subelement</a:t>
            </a:r>
            <a:r>
              <a:rPr lang="en-US" sz="1600" i="1" dirty="0">
                <a:latin typeface="+mj-lt"/>
              </a:rPr>
              <a:t> </a:t>
            </a:r>
            <a:r>
              <a:rPr lang="en-US" sz="1600" b="1" i="1" dirty="0">
                <a:latin typeface="+mj-lt"/>
              </a:rPr>
              <a:t>without decomposition of SnO</a:t>
            </a:r>
            <a:r>
              <a:rPr lang="en-US" sz="1600" b="1" i="1" baseline="-25000" dirty="0">
                <a:latin typeface="+mj-lt"/>
              </a:rPr>
              <a:t>2</a:t>
            </a:r>
          </a:p>
          <a:p>
            <a:pPr marL="800100" lvl="1" indent="-342900">
              <a:lnSpc>
                <a:spcPct val="200000"/>
              </a:lnSpc>
              <a:buFont typeface="Wingdings" panose="05000000000000000000" pitchFamily="2" charset="2"/>
              <a:buChar char="q"/>
            </a:pPr>
            <a:r>
              <a:rPr lang="en-US" sz="1600" i="1" dirty="0"/>
              <a:t>The OS decomposes during the final heat treatment to form </a:t>
            </a:r>
            <a:r>
              <a:rPr lang="en-US" sz="1600" i="1" dirty="0" err="1"/>
              <a:t>Nb₃Sn</a:t>
            </a:r>
            <a:r>
              <a:rPr lang="en-US" sz="1600" i="1" dirty="0"/>
              <a:t>.</a:t>
            </a:r>
          </a:p>
          <a:p>
            <a:pPr marL="800100" lvl="1" indent="-342900">
              <a:lnSpc>
                <a:spcPct val="200000"/>
              </a:lnSpc>
              <a:buFont typeface="Wingdings" panose="05000000000000000000" pitchFamily="2" charset="2"/>
              <a:buChar char="q"/>
            </a:pPr>
            <a:r>
              <a:rPr lang="en-US" sz="1600" i="1" dirty="0"/>
              <a:t>The extruded </a:t>
            </a:r>
            <a:r>
              <a:rPr lang="en-CH" sz="1600" i="1" dirty="0"/>
              <a:t>SE with </a:t>
            </a:r>
            <a:r>
              <a:rPr lang="en-CH" sz="1600" b="1" i="1" dirty="0"/>
              <a:t>OS </a:t>
            </a:r>
            <a:r>
              <a:rPr lang="it-IT" sz="1600" b="1" i="1" dirty="0"/>
              <a:t>S</a:t>
            </a:r>
            <a:r>
              <a:rPr lang="en-CH" sz="1600" b="1" i="1" dirty="0"/>
              <a:t>ubstitued</a:t>
            </a:r>
            <a:r>
              <a:rPr lang="en-CH" sz="1600" i="1" dirty="0"/>
              <a:t> to Nb filaments</a:t>
            </a:r>
            <a:r>
              <a:rPr lang="en-US" sz="1600" i="1" dirty="0"/>
              <a:t> is being deformed to </a:t>
            </a:r>
            <a:r>
              <a:rPr lang="en-US" sz="1600" b="1" i="1" dirty="0"/>
              <a:t>assemble a multifilamentary wire</a:t>
            </a:r>
          </a:p>
          <a:p>
            <a:pPr marL="342900" indent="-342900">
              <a:lnSpc>
                <a:spcPct val="200000"/>
              </a:lnSpc>
              <a:buFont typeface="Wingdings" panose="05000000000000000000" pitchFamily="2" charset="2"/>
              <a:buChar char="q"/>
            </a:pPr>
            <a:r>
              <a:rPr lang="en-CH" sz="1600" i="1" dirty="0"/>
              <a:t>Ready to extrude a Subelement with </a:t>
            </a:r>
            <a:r>
              <a:rPr lang="en-CH" sz="1600" b="1" dirty="0"/>
              <a:t>OS substitu</a:t>
            </a:r>
            <a:r>
              <a:rPr lang="it-IT" sz="1600" b="1" dirty="0"/>
              <a:t>t</a:t>
            </a:r>
            <a:r>
              <a:rPr lang="en-CH" sz="1600" b="1" dirty="0"/>
              <a:t>ed </a:t>
            </a:r>
            <a:r>
              <a:rPr lang="it-IT" sz="1600" dirty="0"/>
              <a:t>to Nb </a:t>
            </a:r>
            <a:r>
              <a:rPr lang="it-IT" sz="1600" dirty="0" err="1"/>
              <a:t>filaments</a:t>
            </a:r>
            <a:r>
              <a:rPr lang="en-CH" sz="1600" dirty="0"/>
              <a:t> and with </a:t>
            </a:r>
            <a:r>
              <a:rPr lang="en-CH" sz="1600" b="1" dirty="0"/>
              <a:t>Nb-Ta-Hf alloy</a:t>
            </a:r>
            <a:endParaRPr lang="en-US" sz="1600" b="1" i="1" dirty="0">
              <a:latin typeface="+mj-lt"/>
            </a:endParaRPr>
          </a:p>
          <a:p>
            <a:pPr marL="342900" indent="-342900">
              <a:lnSpc>
                <a:spcPct val="200000"/>
              </a:lnSpc>
              <a:buFont typeface="Wingdings" panose="05000000000000000000" pitchFamily="2" charset="2"/>
              <a:buChar char="q"/>
            </a:pPr>
            <a:r>
              <a:rPr lang="en-CH" sz="1600" b="1" i="1" dirty="0">
                <a:latin typeface="+mj-lt"/>
              </a:rPr>
              <a:t>Successfully extruded</a:t>
            </a:r>
            <a:r>
              <a:rPr lang="en-US" sz="1600" i="1" dirty="0">
                <a:latin typeface="+mj-lt"/>
              </a:rPr>
              <a:t> </a:t>
            </a:r>
            <a:r>
              <a:rPr lang="en-US" sz="1600" b="1" i="1" dirty="0">
                <a:latin typeface="+mj-lt"/>
              </a:rPr>
              <a:t>Nb</a:t>
            </a:r>
            <a:r>
              <a:rPr lang="en-CH" sz="1600" b="1" i="1" dirty="0">
                <a:latin typeface="+mj-lt"/>
              </a:rPr>
              <a:t> Ta Hf</a:t>
            </a:r>
            <a:r>
              <a:rPr lang="en-CH" sz="1600" i="1" dirty="0">
                <a:latin typeface="+mj-lt"/>
              </a:rPr>
              <a:t> and </a:t>
            </a:r>
            <a:r>
              <a:rPr lang="en-CH" sz="1600" b="1" i="1" dirty="0">
                <a:latin typeface="+mj-lt"/>
              </a:rPr>
              <a:t>NbTa Zr</a:t>
            </a:r>
            <a:r>
              <a:rPr lang="en-US" sz="1600" i="1" dirty="0">
                <a:latin typeface="+mj-lt"/>
              </a:rPr>
              <a:t> </a:t>
            </a:r>
            <a:r>
              <a:rPr lang="en-US" sz="1600" b="1" i="1" dirty="0">
                <a:latin typeface="+mj-lt"/>
              </a:rPr>
              <a:t>filaments with OS</a:t>
            </a:r>
            <a:r>
              <a:rPr lang="en-CH" sz="1600" b="1" i="1" dirty="0">
                <a:latin typeface="+mj-lt"/>
              </a:rPr>
              <a:t> </a:t>
            </a:r>
            <a:r>
              <a:rPr lang="en-CH" sz="1600" i="1" dirty="0">
                <a:latin typeface="+mj-lt"/>
              </a:rPr>
              <a:t>(Cold deformation for restack to subelement level is in process)</a:t>
            </a:r>
          </a:p>
        </p:txBody>
      </p:sp>
      <p:pic>
        <p:nvPicPr>
          <p:cNvPr id="26" name="Picture 25">
            <a:extLst>
              <a:ext uri="{FF2B5EF4-FFF2-40B4-BE49-F238E27FC236}">
                <a16:creationId xmlns:a16="http://schemas.microsoft.com/office/drawing/2014/main" id="{4DDD3646-93ED-30BA-EC67-4F4E858EFC35}"/>
              </a:ext>
            </a:extLst>
          </p:cNvPr>
          <p:cNvPicPr>
            <a:picLocks noChangeAspect="1"/>
          </p:cNvPicPr>
          <p:nvPr/>
        </p:nvPicPr>
        <p:blipFill>
          <a:blip r:embed="rId3"/>
          <a:stretch>
            <a:fillRect/>
          </a:stretch>
        </p:blipFill>
        <p:spPr>
          <a:xfrm>
            <a:off x="10277852" y="3060836"/>
            <a:ext cx="907302" cy="907302"/>
          </a:xfrm>
          <a:prstGeom prst="rect">
            <a:avLst/>
          </a:prstGeom>
        </p:spPr>
      </p:pic>
      <p:pic>
        <p:nvPicPr>
          <p:cNvPr id="27" name="Picture 35">
            <a:extLst>
              <a:ext uri="{FF2B5EF4-FFF2-40B4-BE49-F238E27FC236}">
                <a16:creationId xmlns:a16="http://schemas.microsoft.com/office/drawing/2014/main" id="{6BD15DEF-0E48-B35E-B96A-8F55F0198AD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250" b="90875" l="10000" r="90000">
                        <a14:foregroundMark x1="30750" y1="90875" x2="30750" y2="90875"/>
                        <a14:foregroundMark x1="84375" y1="9250" x2="84375" y2="9250"/>
                      </a14:backgroundRemoval>
                    </a14:imgEffect>
                  </a14:imgLayer>
                </a14:imgProps>
              </a:ext>
              <a:ext uri="{28A0092B-C50C-407E-A947-70E740481C1C}">
                <a14:useLocalDpi xmlns:a14="http://schemas.microsoft.com/office/drawing/2010/main" val="0"/>
              </a:ext>
            </a:extLst>
          </a:blip>
          <a:stretch>
            <a:fillRect/>
          </a:stretch>
        </p:blipFill>
        <p:spPr>
          <a:xfrm>
            <a:off x="539486" y="1266843"/>
            <a:ext cx="322184" cy="322184"/>
          </a:xfrm>
          <a:prstGeom prst="rect">
            <a:avLst/>
          </a:prstGeom>
        </p:spPr>
      </p:pic>
      <p:pic>
        <p:nvPicPr>
          <p:cNvPr id="28" name="Picture 35">
            <a:extLst>
              <a:ext uri="{FF2B5EF4-FFF2-40B4-BE49-F238E27FC236}">
                <a16:creationId xmlns:a16="http://schemas.microsoft.com/office/drawing/2014/main" id="{BCF5956B-7892-1DA1-86A8-2D5635F7439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250" b="90875" l="10000" r="90000">
                        <a14:foregroundMark x1="30750" y1="90875" x2="30750" y2="90875"/>
                        <a14:foregroundMark x1="84375" y1="9250" x2="84375" y2="9250"/>
                      </a14:backgroundRemoval>
                    </a14:imgEffect>
                  </a14:imgLayer>
                </a14:imgProps>
              </a:ext>
              <a:ext uri="{28A0092B-C50C-407E-A947-70E740481C1C}">
                <a14:useLocalDpi xmlns:a14="http://schemas.microsoft.com/office/drawing/2010/main" val="0"/>
              </a:ext>
            </a:extLst>
          </a:blip>
          <a:stretch>
            <a:fillRect/>
          </a:stretch>
        </p:blipFill>
        <p:spPr>
          <a:xfrm>
            <a:off x="539812" y="2246043"/>
            <a:ext cx="322184" cy="322184"/>
          </a:xfrm>
          <a:prstGeom prst="rect">
            <a:avLst/>
          </a:prstGeom>
        </p:spPr>
      </p:pic>
      <p:pic>
        <p:nvPicPr>
          <p:cNvPr id="29" name="Picture 35">
            <a:extLst>
              <a:ext uri="{FF2B5EF4-FFF2-40B4-BE49-F238E27FC236}">
                <a16:creationId xmlns:a16="http://schemas.microsoft.com/office/drawing/2014/main" id="{3E73D902-6E2D-E193-872C-F490C740364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250" b="90875" l="10000" r="90000">
                        <a14:foregroundMark x1="30750" y1="90875" x2="30750" y2="90875"/>
                        <a14:foregroundMark x1="84375" y1="9250" x2="84375" y2="9250"/>
                      </a14:backgroundRemoval>
                    </a14:imgEffect>
                  </a14:imgLayer>
                </a14:imgProps>
              </a:ext>
              <a:ext uri="{28A0092B-C50C-407E-A947-70E740481C1C}">
                <a14:useLocalDpi xmlns:a14="http://schemas.microsoft.com/office/drawing/2010/main" val="0"/>
              </a:ext>
            </a:extLst>
          </a:blip>
          <a:stretch>
            <a:fillRect/>
          </a:stretch>
        </p:blipFill>
        <p:spPr>
          <a:xfrm>
            <a:off x="539486" y="4210477"/>
            <a:ext cx="322184" cy="322184"/>
          </a:xfrm>
          <a:prstGeom prst="rect">
            <a:avLst/>
          </a:prstGeom>
        </p:spPr>
      </p:pic>
      <p:pic>
        <p:nvPicPr>
          <p:cNvPr id="2" name="Immagine 2">
            <a:extLst>
              <a:ext uri="{FF2B5EF4-FFF2-40B4-BE49-F238E27FC236}">
                <a16:creationId xmlns:a16="http://schemas.microsoft.com/office/drawing/2014/main" id="{2491E01A-618C-E5CF-F90A-8DCE9CAB5209}"/>
              </a:ext>
            </a:extLst>
          </p:cNvPr>
          <p:cNvPicPr>
            <a:picLocks noChangeAspect="1"/>
          </p:cNvPicPr>
          <p:nvPr/>
        </p:nvPicPr>
        <p:blipFill>
          <a:blip r:embed="rId6"/>
          <a:stretch>
            <a:fillRect/>
          </a:stretch>
        </p:blipFill>
        <p:spPr>
          <a:xfrm>
            <a:off x="0" y="6257925"/>
            <a:ext cx="12192000" cy="600075"/>
          </a:xfrm>
          <a:prstGeom prst="rect">
            <a:avLst/>
          </a:prstGeom>
        </p:spPr>
      </p:pic>
      <p:sp>
        <p:nvSpPr>
          <p:cNvPr id="3" name="Slide Number Placeholder 29">
            <a:extLst>
              <a:ext uri="{FF2B5EF4-FFF2-40B4-BE49-F238E27FC236}">
                <a16:creationId xmlns:a16="http://schemas.microsoft.com/office/drawing/2014/main" id="{8FB954FC-C6D9-C341-F890-98046A35376C}"/>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14</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15</a:t>
            </a:r>
            <a:endParaRPr lang="en-US" sz="1800" dirty="0">
              <a:solidFill>
                <a:schemeClr val="bg1"/>
              </a:solidFill>
              <a:latin typeface="Gill Sans MT" panose="020B0502020104020203" pitchFamily="34" charset="0"/>
            </a:endParaRPr>
          </a:p>
        </p:txBody>
      </p:sp>
      <p:pic>
        <p:nvPicPr>
          <p:cNvPr id="4" name="Picture 35">
            <a:extLst>
              <a:ext uri="{FF2B5EF4-FFF2-40B4-BE49-F238E27FC236}">
                <a16:creationId xmlns:a16="http://schemas.microsoft.com/office/drawing/2014/main" id="{181CD9C1-B529-CD15-18CA-CB24E0ED905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250" b="90875" l="10000" r="90000">
                        <a14:foregroundMark x1="30750" y1="90875" x2="30750" y2="90875"/>
                        <a14:foregroundMark x1="84375" y1="9250" x2="84375" y2="9250"/>
                      </a14:backgroundRemoval>
                    </a14:imgEffect>
                  </a14:imgLayer>
                </a14:imgProps>
              </a:ext>
              <a:ext uri="{28A0092B-C50C-407E-A947-70E740481C1C}">
                <a14:useLocalDpi xmlns:a14="http://schemas.microsoft.com/office/drawing/2010/main" val="0"/>
              </a:ext>
            </a:extLst>
          </a:blip>
          <a:stretch>
            <a:fillRect/>
          </a:stretch>
        </p:blipFill>
        <p:spPr>
          <a:xfrm>
            <a:off x="539486" y="3697924"/>
            <a:ext cx="322184" cy="322184"/>
          </a:xfrm>
          <a:prstGeom prst="rect">
            <a:avLst/>
          </a:prstGeom>
        </p:spPr>
      </p:pic>
      <p:pic>
        <p:nvPicPr>
          <p:cNvPr id="5" name="Picture 35">
            <a:extLst>
              <a:ext uri="{FF2B5EF4-FFF2-40B4-BE49-F238E27FC236}">
                <a16:creationId xmlns:a16="http://schemas.microsoft.com/office/drawing/2014/main" id="{F9AAF643-2099-F2F0-BAC5-EEABA3CD3ED8}"/>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250" b="90875" l="10000" r="90000">
                        <a14:foregroundMark x1="30750" y1="90875" x2="30750" y2="90875"/>
                        <a14:foregroundMark x1="84375" y1="9250" x2="84375" y2="9250"/>
                      </a14:backgroundRemoval>
                    </a14:imgEffect>
                  </a14:imgLayer>
                </a14:imgProps>
              </a:ext>
              <a:ext uri="{28A0092B-C50C-407E-A947-70E740481C1C}">
                <a14:useLocalDpi xmlns:a14="http://schemas.microsoft.com/office/drawing/2010/main" val="0"/>
              </a:ext>
            </a:extLst>
          </a:blip>
          <a:stretch>
            <a:fillRect/>
          </a:stretch>
        </p:blipFill>
        <p:spPr>
          <a:xfrm>
            <a:off x="1006846" y="2738652"/>
            <a:ext cx="322184" cy="322184"/>
          </a:xfrm>
          <a:prstGeom prst="rect">
            <a:avLst/>
          </a:prstGeom>
        </p:spPr>
      </p:pic>
    </p:spTree>
    <p:extLst>
      <p:ext uri="{BB962C8B-B14F-4D97-AF65-F5344CB8AC3E}">
        <p14:creationId xmlns:p14="http://schemas.microsoft.com/office/powerpoint/2010/main" val="2131431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a:extLst>
              <a:ext uri="{FF2B5EF4-FFF2-40B4-BE49-F238E27FC236}">
                <a16:creationId xmlns:a16="http://schemas.microsoft.com/office/drawing/2014/main" id="{CCD2402F-677C-FC46-A3A0-9C8BC2437144}"/>
              </a:ext>
            </a:extLst>
          </p:cNvPr>
          <p:cNvSpPr txBox="1">
            <a:spLocks/>
          </p:cNvSpPr>
          <p:nvPr/>
        </p:nvSpPr>
        <p:spPr>
          <a:xfrm>
            <a:off x="874259" y="1714501"/>
            <a:ext cx="10443482" cy="379729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4000" b="1" i="1" dirty="0">
              <a:solidFill>
                <a:srgbClr val="007E63"/>
              </a:solidFill>
              <a:latin typeface="Gill Sans MT" panose="020B0502020104020203" pitchFamily="34" charset="77"/>
            </a:endParaRPr>
          </a:p>
        </p:txBody>
      </p:sp>
      <p:sp>
        <p:nvSpPr>
          <p:cNvPr id="3" name="TextBox 2">
            <a:extLst>
              <a:ext uri="{FF2B5EF4-FFF2-40B4-BE49-F238E27FC236}">
                <a16:creationId xmlns:a16="http://schemas.microsoft.com/office/drawing/2014/main" id="{BBFBE070-5DA7-1A65-CF16-E10AB0B51887}"/>
              </a:ext>
            </a:extLst>
          </p:cNvPr>
          <p:cNvSpPr txBox="1"/>
          <p:nvPr/>
        </p:nvSpPr>
        <p:spPr>
          <a:xfrm>
            <a:off x="1290226" y="2884827"/>
            <a:ext cx="9378466" cy="1015663"/>
          </a:xfrm>
          <a:prstGeom prst="rect">
            <a:avLst/>
          </a:prstGeom>
          <a:noFill/>
        </p:spPr>
        <p:txBody>
          <a:bodyPr wrap="square">
            <a:spAutoFit/>
          </a:bodyPr>
          <a:lstStyle/>
          <a:p>
            <a:pPr algn="ctr"/>
            <a:r>
              <a:rPr lang="en-US" sz="6000" b="1" i="1" dirty="0">
                <a:solidFill>
                  <a:srgbClr val="007E63"/>
                </a:solidFill>
                <a:latin typeface="Gill Sans MT" panose="020B0502020104020203" pitchFamily="34" charset="77"/>
              </a:rPr>
              <a:t>Thanks for your attention</a:t>
            </a:r>
          </a:p>
        </p:txBody>
      </p:sp>
    </p:spTree>
    <p:extLst>
      <p:ext uri="{BB962C8B-B14F-4D97-AF65-F5344CB8AC3E}">
        <p14:creationId xmlns:p14="http://schemas.microsoft.com/office/powerpoint/2010/main" val="4018194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A0929B9D-F8A2-0B2D-8B8C-3C6E4140A42A}"/>
              </a:ext>
            </a:extLst>
          </p:cNvPr>
          <p:cNvGraphicFramePr>
            <a:graphicFrameLocks noChangeAspect="1"/>
          </p:cNvGraphicFramePr>
          <p:nvPr>
            <p:extLst>
              <p:ext uri="{D42A27DB-BD31-4B8C-83A1-F6EECF244321}">
                <p14:modId xmlns:p14="http://schemas.microsoft.com/office/powerpoint/2010/main" val="4255848631"/>
              </p:ext>
            </p:extLst>
          </p:nvPr>
        </p:nvGraphicFramePr>
        <p:xfrm>
          <a:off x="2577895" y="853016"/>
          <a:ext cx="7036210" cy="5404909"/>
        </p:xfrm>
        <a:graphic>
          <a:graphicData uri="http://schemas.openxmlformats.org/presentationml/2006/ole">
            <mc:AlternateContent xmlns:mc="http://schemas.openxmlformats.org/markup-compatibility/2006">
              <mc:Choice xmlns:v="urn:schemas-microsoft-com:vml" Requires="v">
                <p:oleObj name="Graph" r:id="rId2" imgW="3779404" imgH="2897042" progId="Origin50.Graph">
                  <p:embed/>
                </p:oleObj>
              </mc:Choice>
              <mc:Fallback>
                <p:oleObj name="Graph" r:id="rId2" imgW="3779404" imgH="2897042" progId="Origin50.Graph">
                  <p:embed/>
                  <p:pic>
                    <p:nvPicPr>
                      <p:cNvPr id="5" name="Object 4">
                        <a:extLst>
                          <a:ext uri="{FF2B5EF4-FFF2-40B4-BE49-F238E27FC236}">
                            <a16:creationId xmlns:a16="http://schemas.microsoft.com/office/drawing/2014/main" id="{999B1C72-8CB3-4097-BB44-98998AE610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7895" y="853016"/>
                        <a:ext cx="7036210" cy="5404909"/>
                      </a:xfrm>
                      <a:prstGeom prst="rect">
                        <a:avLst/>
                      </a:prstGeom>
                      <a:noFill/>
                    </p:spPr>
                  </p:pic>
                </p:oleObj>
              </mc:Fallback>
            </mc:AlternateContent>
          </a:graphicData>
        </a:graphic>
      </p:graphicFrame>
      <p:sp>
        <p:nvSpPr>
          <p:cNvPr id="5" name="Title 1">
            <a:extLst>
              <a:ext uri="{FF2B5EF4-FFF2-40B4-BE49-F238E27FC236}">
                <a16:creationId xmlns:a16="http://schemas.microsoft.com/office/drawing/2014/main" id="{64120E3B-0E74-2164-78F5-7CB55286792D}"/>
              </a:ext>
            </a:extLst>
          </p:cNvPr>
          <p:cNvSpPr txBox="1">
            <a:spLocks/>
          </p:cNvSpPr>
          <p:nvPr/>
        </p:nvSpPr>
        <p:spPr>
          <a:xfrm>
            <a:off x="838200" y="47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H" sz="4000" b="1" i="1" dirty="0">
                <a:solidFill>
                  <a:srgbClr val="007E63"/>
                </a:solidFill>
                <a:latin typeface="Gill Sans MT" panose="020B0502020104020203" pitchFamily="34" charset="0"/>
              </a:rPr>
              <a:t>Substituted filament: Nb-Ta alloy </a:t>
            </a:r>
            <a:endParaRPr lang="it-IT" sz="4000" b="1" i="1" dirty="0">
              <a:solidFill>
                <a:srgbClr val="007E63"/>
              </a:solidFill>
              <a:latin typeface="Gill Sans MT" panose="020B0502020104020203" pitchFamily="34" charset="0"/>
            </a:endParaRPr>
          </a:p>
          <a:p>
            <a:pPr algn="ctr"/>
            <a:r>
              <a:rPr lang="en-CH" sz="4000" b="1" i="1" dirty="0">
                <a:solidFill>
                  <a:srgbClr val="007E63"/>
                </a:solidFill>
                <a:latin typeface="Gill Sans MT" panose="020B0502020104020203" pitchFamily="34" charset="77"/>
              </a:rPr>
              <a:t>X-ray anal</a:t>
            </a:r>
            <a:r>
              <a:rPr lang="it-IT" sz="4000" b="1" i="1" dirty="0">
                <a:solidFill>
                  <a:srgbClr val="007E63"/>
                </a:solidFill>
                <a:latin typeface="Gill Sans MT" panose="020B0502020104020203" pitchFamily="34" charset="77"/>
              </a:rPr>
              <a:t>ysi</a:t>
            </a:r>
            <a:r>
              <a:rPr lang="en-CH" sz="4000" b="1" i="1" dirty="0">
                <a:solidFill>
                  <a:srgbClr val="007E63"/>
                </a:solidFill>
                <a:latin typeface="Gill Sans MT" panose="020B0502020104020203" pitchFamily="34" charset="77"/>
              </a:rPr>
              <a:t>s of SnO</a:t>
            </a:r>
            <a:r>
              <a:rPr lang="en-CH" sz="4000" b="1" i="1" baseline="-25000" dirty="0">
                <a:solidFill>
                  <a:srgbClr val="007E63"/>
                </a:solidFill>
                <a:latin typeface="Gill Sans MT" panose="020B0502020104020203" pitchFamily="34" charset="77"/>
              </a:rPr>
              <a:t>2</a:t>
            </a:r>
            <a:endParaRPr lang="en-US" sz="4000" b="1" i="1" baseline="-25000" dirty="0">
              <a:solidFill>
                <a:srgbClr val="007E63"/>
              </a:solidFill>
              <a:latin typeface="Gill Sans MT" panose="020B0502020104020203" pitchFamily="34" charset="77"/>
            </a:endParaRPr>
          </a:p>
        </p:txBody>
      </p:sp>
      <p:sp>
        <p:nvSpPr>
          <p:cNvPr id="6" name="Title 1">
            <a:extLst>
              <a:ext uri="{FF2B5EF4-FFF2-40B4-BE49-F238E27FC236}">
                <a16:creationId xmlns:a16="http://schemas.microsoft.com/office/drawing/2014/main" id="{3D16C54F-954A-34A7-3F5E-0A8D305145DC}"/>
              </a:ext>
            </a:extLst>
          </p:cNvPr>
          <p:cNvSpPr txBox="1">
            <a:spLocks/>
          </p:cNvSpPr>
          <p:nvPr/>
        </p:nvSpPr>
        <p:spPr>
          <a:xfrm>
            <a:off x="1177075" y="1651745"/>
            <a:ext cx="1057058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it-IT" sz="4000" b="1" i="1" dirty="0">
              <a:solidFill>
                <a:srgbClr val="007E63"/>
              </a:solidFill>
              <a:latin typeface="Gill Sans MT" panose="020B0502020104020203" pitchFamily="34" charset="0"/>
            </a:endParaRPr>
          </a:p>
        </p:txBody>
      </p:sp>
      <p:pic>
        <p:nvPicPr>
          <p:cNvPr id="7" name="Immagine 2">
            <a:extLst>
              <a:ext uri="{FF2B5EF4-FFF2-40B4-BE49-F238E27FC236}">
                <a16:creationId xmlns:a16="http://schemas.microsoft.com/office/drawing/2014/main" id="{698E7F89-F62E-FAB0-C439-4C559ED8872E}"/>
              </a:ext>
            </a:extLst>
          </p:cNvPr>
          <p:cNvPicPr>
            <a:picLocks noChangeAspect="1"/>
          </p:cNvPicPr>
          <p:nvPr/>
        </p:nvPicPr>
        <p:blipFill>
          <a:blip r:embed="rId4"/>
          <a:stretch>
            <a:fillRect/>
          </a:stretch>
        </p:blipFill>
        <p:spPr>
          <a:xfrm>
            <a:off x="0" y="6257925"/>
            <a:ext cx="12192000" cy="600075"/>
          </a:xfrm>
          <a:prstGeom prst="rect">
            <a:avLst/>
          </a:prstGeom>
        </p:spPr>
      </p:pic>
    </p:spTree>
    <p:extLst>
      <p:ext uri="{BB962C8B-B14F-4D97-AF65-F5344CB8AC3E}">
        <p14:creationId xmlns:p14="http://schemas.microsoft.com/office/powerpoint/2010/main" val="3739869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itle 1">
            <a:extLst>
              <a:ext uri="{FF2B5EF4-FFF2-40B4-BE49-F238E27FC236}">
                <a16:creationId xmlns:a16="http://schemas.microsoft.com/office/drawing/2014/main" id="{60EB700F-FCEF-CFFD-C260-E320108A738C}"/>
              </a:ext>
            </a:extLst>
          </p:cNvPr>
          <p:cNvSpPr txBox="1">
            <a:spLocks/>
          </p:cNvSpPr>
          <p:nvPr/>
        </p:nvSpPr>
        <p:spPr>
          <a:xfrm>
            <a:off x="838200" y="47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i="1" dirty="0">
                <a:solidFill>
                  <a:srgbClr val="007E63"/>
                </a:solidFill>
                <a:latin typeface="Gill Sans MT" panose="020B0502020104020203" pitchFamily="34" charset="77"/>
              </a:rPr>
              <a:t>Characterization on simplified sample</a:t>
            </a:r>
          </a:p>
        </p:txBody>
      </p:sp>
      <p:grpSp>
        <p:nvGrpSpPr>
          <p:cNvPr id="18" name="Group 17">
            <a:extLst>
              <a:ext uri="{FF2B5EF4-FFF2-40B4-BE49-F238E27FC236}">
                <a16:creationId xmlns:a16="http://schemas.microsoft.com/office/drawing/2014/main" id="{331B3571-C046-4447-AB7F-79244600D524}"/>
              </a:ext>
            </a:extLst>
          </p:cNvPr>
          <p:cNvGrpSpPr/>
          <p:nvPr>
            <p:custDataLst>
              <p:tags r:id="rId1"/>
            </p:custDataLst>
          </p:nvPr>
        </p:nvGrpSpPr>
        <p:grpSpPr>
          <a:xfrm>
            <a:off x="0" y="6245352"/>
            <a:ext cx="12192000" cy="612648"/>
            <a:chOff x="0" y="6245352"/>
            <a:chExt cx="12192000" cy="612648"/>
          </a:xfrm>
        </p:grpSpPr>
        <p:grpSp>
          <p:nvGrpSpPr>
            <p:cNvPr id="21" name="Group 20">
              <a:extLst>
                <a:ext uri="{FF2B5EF4-FFF2-40B4-BE49-F238E27FC236}">
                  <a16:creationId xmlns:a16="http://schemas.microsoft.com/office/drawing/2014/main" id="{EDD10AE2-3B8B-4C19-A54D-9F3F85AF6ECA}"/>
                </a:ext>
              </a:extLst>
            </p:cNvPr>
            <p:cNvGrpSpPr/>
            <p:nvPr/>
          </p:nvGrpSpPr>
          <p:grpSpPr>
            <a:xfrm>
              <a:off x="0" y="6245352"/>
              <a:ext cx="12192000" cy="612648"/>
              <a:chOff x="0" y="6245352"/>
              <a:chExt cx="12192000" cy="612648"/>
            </a:xfrm>
          </p:grpSpPr>
          <p:pic>
            <p:nvPicPr>
              <p:cNvPr id="29" name="Picture 28">
                <a:extLst>
                  <a:ext uri="{FF2B5EF4-FFF2-40B4-BE49-F238E27FC236}">
                    <a16:creationId xmlns:a16="http://schemas.microsoft.com/office/drawing/2014/main" id="{A99DA340-1FD8-471E-9C05-4054983DF7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6245352"/>
                <a:ext cx="12192000" cy="612648"/>
              </a:xfrm>
              <a:prstGeom prst="rect">
                <a:avLst/>
              </a:prstGeom>
            </p:spPr>
          </p:pic>
          <p:sp>
            <p:nvSpPr>
              <p:cNvPr id="30" name="ZoneTexte 4">
                <a:extLst>
                  <a:ext uri="{FF2B5EF4-FFF2-40B4-BE49-F238E27FC236}">
                    <a16:creationId xmlns:a16="http://schemas.microsoft.com/office/drawing/2014/main" id="{6FA9A98E-9579-4116-842C-D86565BCB12B}"/>
                  </a:ext>
                </a:extLst>
              </p:cNvPr>
              <p:cNvSpPr txBox="1"/>
              <p:nvPr/>
            </p:nvSpPr>
            <p:spPr>
              <a:xfrm>
                <a:off x="327720" y="6320843"/>
                <a:ext cx="6009670" cy="461665"/>
              </a:xfrm>
              <a:prstGeom prst="rect">
                <a:avLst/>
              </a:prstGeom>
              <a:noFill/>
            </p:spPr>
            <p:txBody>
              <a:bodyPr wrap="square" rtlCol="0" anchor="ctr">
                <a:spAutoFit/>
              </a:bodyPr>
              <a:lstStyle/>
              <a:p>
                <a:r>
                  <a:rPr lang="fr-CH" sz="1200" dirty="0">
                    <a:solidFill>
                      <a:schemeClr val="bg1"/>
                    </a:solidFill>
                    <a:latin typeface="Arial" pitchFamily="34" charset="0"/>
                    <a:cs typeface="Arial" pitchFamily="34" charset="0"/>
                  </a:rPr>
                  <a:t>FACULTY OF SCIENCES</a:t>
                </a:r>
              </a:p>
              <a:p>
                <a:r>
                  <a:rPr lang="fr-CH" sz="1200" b="1" dirty="0">
                    <a:solidFill>
                      <a:schemeClr val="bg1"/>
                    </a:solidFill>
                    <a:latin typeface="Arial" pitchFamily="34" charset="0"/>
                    <a:cs typeface="Arial" pitchFamily="34" charset="0"/>
                  </a:rPr>
                  <a:t>DEPARTMENT OF QUANTUM MATTER PHYSICS</a:t>
                </a:r>
              </a:p>
            </p:txBody>
          </p:sp>
        </p:grpSp>
        <p:sp>
          <p:nvSpPr>
            <p:cNvPr id="23" name="TextBox 22">
              <a:extLst>
                <a:ext uri="{FF2B5EF4-FFF2-40B4-BE49-F238E27FC236}">
                  <a16:creationId xmlns:a16="http://schemas.microsoft.com/office/drawing/2014/main" id="{0398709C-ABA2-4C31-87C0-1082FE4AC4CB}"/>
                </a:ext>
              </a:extLst>
            </p:cNvPr>
            <p:cNvSpPr txBox="1"/>
            <p:nvPr/>
          </p:nvSpPr>
          <p:spPr>
            <a:xfrm>
              <a:off x="11653076" y="6367009"/>
              <a:ext cx="431800" cy="369332"/>
            </a:xfrm>
            <a:prstGeom prst="rect">
              <a:avLst/>
            </a:prstGeom>
            <a:noFill/>
          </p:spPr>
          <p:txBody>
            <a:bodyPr wrap="square" rtlCol="0">
              <a:spAutoFit/>
            </a:bodyPr>
            <a:lstStyle/>
            <a:p>
              <a:pPr algn="ctr"/>
              <a:r>
                <a:rPr lang="en-US" b="1" i="1" dirty="0">
                  <a:solidFill>
                    <a:schemeClr val="bg1"/>
                  </a:solidFill>
                  <a:latin typeface="Gill Sans MT" panose="020B0502020104020203" pitchFamily="34" charset="0"/>
                </a:rPr>
                <a:t>3</a:t>
              </a:r>
            </a:p>
          </p:txBody>
        </p:sp>
        <p:grpSp>
          <p:nvGrpSpPr>
            <p:cNvPr id="24" name="Group 23">
              <a:extLst>
                <a:ext uri="{FF2B5EF4-FFF2-40B4-BE49-F238E27FC236}">
                  <a16:creationId xmlns:a16="http://schemas.microsoft.com/office/drawing/2014/main" id="{54378CE8-EFF8-4D39-9777-4496E7A7FB24}"/>
                </a:ext>
              </a:extLst>
            </p:cNvPr>
            <p:cNvGrpSpPr/>
            <p:nvPr/>
          </p:nvGrpSpPr>
          <p:grpSpPr>
            <a:xfrm>
              <a:off x="0" y="6245352"/>
              <a:ext cx="12192000" cy="612648"/>
              <a:chOff x="0" y="6245352"/>
              <a:chExt cx="12192000" cy="612648"/>
            </a:xfrm>
          </p:grpSpPr>
          <p:pic>
            <p:nvPicPr>
              <p:cNvPr id="27" name="Picture 26">
                <a:extLst>
                  <a:ext uri="{FF2B5EF4-FFF2-40B4-BE49-F238E27FC236}">
                    <a16:creationId xmlns:a16="http://schemas.microsoft.com/office/drawing/2014/main" id="{D3C3B094-8BB4-46F9-8433-631C708F0B5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6245352"/>
                <a:ext cx="12192000" cy="612648"/>
              </a:xfrm>
              <a:prstGeom prst="rect">
                <a:avLst/>
              </a:prstGeom>
            </p:spPr>
          </p:pic>
          <p:sp>
            <p:nvSpPr>
              <p:cNvPr id="28" name="ZoneTexte 4">
                <a:extLst>
                  <a:ext uri="{FF2B5EF4-FFF2-40B4-BE49-F238E27FC236}">
                    <a16:creationId xmlns:a16="http://schemas.microsoft.com/office/drawing/2014/main" id="{046ED655-77C7-4167-9189-DAF8D1F758BB}"/>
                  </a:ext>
                </a:extLst>
              </p:cNvPr>
              <p:cNvSpPr txBox="1"/>
              <p:nvPr/>
            </p:nvSpPr>
            <p:spPr>
              <a:xfrm>
                <a:off x="327720" y="6320843"/>
                <a:ext cx="6009670" cy="461665"/>
              </a:xfrm>
              <a:prstGeom prst="rect">
                <a:avLst/>
              </a:prstGeom>
              <a:noFill/>
            </p:spPr>
            <p:txBody>
              <a:bodyPr wrap="square" rtlCol="0" anchor="ctr">
                <a:spAutoFit/>
              </a:bodyPr>
              <a:lstStyle/>
              <a:p>
                <a:r>
                  <a:rPr lang="fr-CH" sz="1200" dirty="0">
                    <a:solidFill>
                      <a:schemeClr val="bg1"/>
                    </a:solidFill>
                    <a:latin typeface="Arial" pitchFamily="34" charset="0"/>
                    <a:cs typeface="Arial" pitchFamily="34" charset="0"/>
                  </a:rPr>
                  <a:t>FACULTY OF SCIENCES</a:t>
                </a:r>
              </a:p>
              <a:p>
                <a:r>
                  <a:rPr lang="fr-CH" sz="1200" b="1" dirty="0">
                    <a:solidFill>
                      <a:schemeClr val="bg1"/>
                    </a:solidFill>
                    <a:latin typeface="Arial" pitchFamily="34" charset="0"/>
                    <a:cs typeface="Arial" pitchFamily="34" charset="0"/>
                  </a:rPr>
                  <a:t>DEPARTMENT OF QUANTUM MATTER PHYSICS</a:t>
                </a:r>
              </a:p>
            </p:txBody>
          </p:sp>
        </p:grpSp>
        <p:pic>
          <p:nvPicPr>
            <p:cNvPr id="25" name="Picture 24">
              <a:extLst>
                <a:ext uri="{FF2B5EF4-FFF2-40B4-BE49-F238E27FC236}">
                  <a16:creationId xmlns:a16="http://schemas.microsoft.com/office/drawing/2014/main" id="{E145189B-C9AE-4379-BB8F-1394D722958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2195" t="20035" r="5462" b="19418"/>
            <a:stretch/>
          </p:blipFill>
          <p:spPr>
            <a:xfrm>
              <a:off x="10009194" y="6305612"/>
              <a:ext cx="1504950" cy="492126"/>
            </a:xfrm>
            <a:prstGeom prst="rect">
              <a:avLst/>
            </a:prstGeom>
          </p:spPr>
        </p:pic>
      </p:grpSp>
      <p:pic>
        <p:nvPicPr>
          <p:cNvPr id="4" name="Picture 3">
            <a:extLst>
              <a:ext uri="{FF2B5EF4-FFF2-40B4-BE49-F238E27FC236}">
                <a16:creationId xmlns:a16="http://schemas.microsoft.com/office/drawing/2014/main" id="{26ACB481-DE01-4170-8F3F-6D5012E78D3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7720" y="1071967"/>
            <a:ext cx="2656232" cy="2620197"/>
          </a:xfrm>
          <a:prstGeom prst="rect">
            <a:avLst/>
          </a:prstGeom>
        </p:spPr>
      </p:pic>
      <p:sp>
        <p:nvSpPr>
          <p:cNvPr id="20" name="TextBox 19">
            <a:extLst>
              <a:ext uri="{FF2B5EF4-FFF2-40B4-BE49-F238E27FC236}">
                <a16:creationId xmlns:a16="http://schemas.microsoft.com/office/drawing/2014/main" id="{77534709-B0E0-4DD1-ABAA-B725D15140B4}"/>
              </a:ext>
            </a:extLst>
          </p:cNvPr>
          <p:cNvSpPr txBox="1"/>
          <p:nvPr>
            <p:custDataLst>
              <p:tags r:id="rId2"/>
            </p:custDataLst>
          </p:nvPr>
        </p:nvSpPr>
        <p:spPr>
          <a:xfrm>
            <a:off x="3781663" y="4327918"/>
            <a:ext cx="3108561" cy="1477328"/>
          </a:xfrm>
          <a:prstGeom prst="rect">
            <a:avLst/>
          </a:prstGeom>
          <a:noFill/>
        </p:spPr>
        <p:txBody>
          <a:bodyPr wrap="square" rtlCol="0">
            <a:spAutoFit/>
          </a:bodyPr>
          <a:lstStyle/>
          <a:p>
            <a:pPr algn="ctr"/>
            <a:r>
              <a:rPr lang="en-US" b="1" i="1" dirty="0">
                <a:latin typeface="Gill Sans MT" panose="020B0502020104020203" pitchFamily="34" charset="77"/>
              </a:rPr>
              <a:t>Peak at </a:t>
            </a:r>
            <a:r>
              <a:rPr lang="en-US" b="1" i="1" dirty="0">
                <a:solidFill>
                  <a:srgbClr val="007E62"/>
                </a:solidFill>
                <a:latin typeface="Gill Sans MT" panose="020B0502020104020203" pitchFamily="34" charset="77"/>
              </a:rPr>
              <a:t>0.33</a:t>
            </a:r>
            <a:r>
              <a:rPr lang="en-US" b="1" i="1" dirty="0">
                <a:latin typeface="Gill Sans MT" panose="020B0502020104020203" pitchFamily="34" charset="77"/>
              </a:rPr>
              <a:t> indicates </a:t>
            </a:r>
            <a:r>
              <a:rPr lang="en-US" b="1" i="1" dirty="0">
                <a:solidFill>
                  <a:srgbClr val="007E62"/>
                </a:solidFill>
                <a:latin typeface="Gill Sans MT" panose="020B0502020104020203" pitchFamily="34" charset="77"/>
              </a:rPr>
              <a:t>APCs </a:t>
            </a:r>
            <a:r>
              <a:rPr lang="en-US" b="1" i="1" dirty="0">
                <a:latin typeface="Gill Sans MT" panose="020B0502020104020203" pitchFamily="34" charset="77"/>
              </a:rPr>
              <a:t>are contributing to the </a:t>
            </a:r>
            <a:r>
              <a:rPr lang="en-US" b="1" i="1" dirty="0">
                <a:solidFill>
                  <a:srgbClr val="007E62"/>
                </a:solidFill>
                <a:latin typeface="Gill Sans MT" panose="020B0502020104020203" pitchFamily="34" charset="77"/>
              </a:rPr>
              <a:t>pinning force</a:t>
            </a:r>
            <a:r>
              <a:rPr lang="en-US" b="1" i="1" dirty="0">
                <a:latin typeface="Gill Sans MT" panose="020B0502020104020203" pitchFamily="34" charset="77"/>
              </a:rPr>
              <a:t>. More data (B</a:t>
            </a:r>
            <a:r>
              <a:rPr lang="en-US" b="1" i="1" baseline="-25000" dirty="0">
                <a:latin typeface="Gill Sans MT" panose="020B0502020104020203" pitchFamily="34" charset="77"/>
              </a:rPr>
              <a:t>c2</a:t>
            </a:r>
            <a:r>
              <a:rPr lang="en-US" b="1" i="1" dirty="0">
                <a:latin typeface="Gill Sans MT" panose="020B0502020104020203" pitchFamily="34" charset="77"/>
              </a:rPr>
              <a:t> at high field and low field </a:t>
            </a:r>
            <a:r>
              <a:rPr lang="en-US" b="1" i="1" dirty="0" err="1">
                <a:latin typeface="Gill Sans MT" panose="020B0502020104020203" pitchFamily="34" charset="77"/>
              </a:rPr>
              <a:t>I</a:t>
            </a:r>
            <a:r>
              <a:rPr lang="en-US" b="1" i="1" baseline="-25000" dirty="0" err="1">
                <a:latin typeface="Gill Sans MT" panose="020B0502020104020203" pitchFamily="34" charset="77"/>
              </a:rPr>
              <a:t>c</a:t>
            </a:r>
            <a:r>
              <a:rPr lang="en-US" b="1" i="1" dirty="0">
                <a:latin typeface="Gill Sans MT" panose="020B0502020104020203" pitchFamily="34" charset="77"/>
              </a:rPr>
              <a:t>) to confirm</a:t>
            </a:r>
          </a:p>
        </p:txBody>
      </p:sp>
      <p:grpSp>
        <p:nvGrpSpPr>
          <p:cNvPr id="3" name="Group 2">
            <a:extLst>
              <a:ext uri="{FF2B5EF4-FFF2-40B4-BE49-F238E27FC236}">
                <a16:creationId xmlns:a16="http://schemas.microsoft.com/office/drawing/2014/main" id="{0544E98F-1A17-2043-0E0E-3B41432B3B69}"/>
              </a:ext>
            </a:extLst>
          </p:cNvPr>
          <p:cNvGrpSpPr/>
          <p:nvPr/>
        </p:nvGrpSpPr>
        <p:grpSpPr>
          <a:xfrm>
            <a:off x="6407171" y="653193"/>
            <a:ext cx="5659472" cy="5354812"/>
            <a:chOff x="6407171" y="653193"/>
            <a:chExt cx="5659472" cy="5354812"/>
          </a:xfrm>
        </p:grpSpPr>
        <p:graphicFrame>
          <p:nvGraphicFramePr>
            <p:cNvPr id="9" name="Object 8">
              <a:extLst>
                <a:ext uri="{FF2B5EF4-FFF2-40B4-BE49-F238E27FC236}">
                  <a16:creationId xmlns:a16="http://schemas.microsoft.com/office/drawing/2014/main" id="{E60EC8C0-BD62-43F8-BC34-8BF3BC6CBF35}"/>
                </a:ext>
              </a:extLst>
            </p:cNvPr>
            <p:cNvGraphicFramePr>
              <a:graphicFrameLocks noChangeAspect="1"/>
            </p:cNvGraphicFramePr>
            <p:nvPr>
              <p:extLst>
                <p:ext uri="{D42A27DB-BD31-4B8C-83A1-F6EECF244321}">
                  <p14:modId xmlns:p14="http://schemas.microsoft.com/office/powerpoint/2010/main" val="3495783916"/>
                </p:ext>
              </p:extLst>
            </p:nvPr>
          </p:nvGraphicFramePr>
          <p:xfrm>
            <a:off x="6407171" y="653193"/>
            <a:ext cx="5659472" cy="4337898"/>
          </p:xfrm>
          <a:graphic>
            <a:graphicData uri="http://schemas.openxmlformats.org/presentationml/2006/ole">
              <mc:AlternateContent xmlns:mc="http://schemas.openxmlformats.org/markup-compatibility/2006">
                <mc:Choice xmlns:v="urn:schemas-microsoft-com:vml" Requires="v">
                  <p:oleObj name="Graph" r:id="rId10" imgW="3779404" imgH="2897042" progId="Origin50.Graph">
                    <p:embed/>
                  </p:oleObj>
                </mc:Choice>
                <mc:Fallback>
                  <p:oleObj name="Graph" r:id="rId10" imgW="3779404" imgH="2897042" progId="Origin50.Graph">
                    <p:embed/>
                    <p:pic>
                      <p:nvPicPr>
                        <p:cNvPr id="9" name="Object 8">
                          <a:extLst>
                            <a:ext uri="{FF2B5EF4-FFF2-40B4-BE49-F238E27FC236}">
                              <a16:creationId xmlns:a16="http://schemas.microsoft.com/office/drawing/2014/main" id="{E60EC8C0-BD62-43F8-BC34-8BF3BC6CBF35}"/>
                            </a:ext>
                          </a:extLst>
                        </p:cNvPr>
                        <p:cNvPicPr/>
                        <p:nvPr/>
                      </p:nvPicPr>
                      <p:blipFill>
                        <a:blip r:embed="rId11"/>
                        <a:stretch>
                          <a:fillRect/>
                        </a:stretch>
                      </p:blipFill>
                      <p:spPr>
                        <a:xfrm>
                          <a:off x="6407171" y="653193"/>
                          <a:ext cx="5659472" cy="4337898"/>
                        </a:xfrm>
                        <a:prstGeom prst="rect">
                          <a:avLst/>
                        </a:prstGeom>
                      </p:spPr>
                    </p:pic>
                  </p:oleObj>
                </mc:Fallback>
              </mc:AlternateContent>
            </a:graphicData>
          </a:graphic>
        </p:graphicFrame>
        <p:cxnSp>
          <p:nvCxnSpPr>
            <p:cNvPr id="5" name="Straight Connector 4">
              <a:extLst>
                <a:ext uri="{FF2B5EF4-FFF2-40B4-BE49-F238E27FC236}">
                  <a16:creationId xmlns:a16="http://schemas.microsoft.com/office/drawing/2014/main" id="{923290E7-4D9E-4180-9ECE-60D74B509F2D}"/>
                </a:ext>
              </a:extLst>
            </p:cNvPr>
            <p:cNvCxnSpPr>
              <a:cxnSpLocks/>
            </p:cNvCxnSpPr>
            <p:nvPr/>
          </p:nvCxnSpPr>
          <p:spPr>
            <a:xfrm>
              <a:off x="8701087" y="1154906"/>
              <a:ext cx="0" cy="310276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Callout 3">
              <a:extLst>
                <a:ext uri="{FF2B5EF4-FFF2-40B4-BE49-F238E27FC236}">
                  <a16:creationId xmlns:a16="http://schemas.microsoft.com/office/drawing/2014/main" id="{F6A4330A-697B-470B-8B2A-DD6751CB7529}"/>
                </a:ext>
              </a:extLst>
            </p:cNvPr>
            <p:cNvSpPr/>
            <p:nvPr/>
          </p:nvSpPr>
          <p:spPr>
            <a:xfrm>
              <a:off x="7596553" y="3692861"/>
              <a:ext cx="951967" cy="487785"/>
            </a:xfrm>
            <a:prstGeom prst="wedgeEllipseCallout">
              <a:avLst>
                <a:gd name="adj1" fmla="val 62550"/>
                <a:gd name="adj2" fmla="val 6275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b="1" i="1" dirty="0">
                  <a:solidFill>
                    <a:srgbClr val="007E62"/>
                  </a:solidFill>
                  <a:latin typeface="Gill Sans MT" panose="020B0502020104020203" pitchFamily="34" charset="0"/>
                </a:rPr>
                <a:t>0.33</a:t>
              </a:r>
              <a:r>
                <a:rPr lang="en-GB" b="1" i="1" dirty="0">
                  <a:solidFill>
                    <a:schemeClr val="tx1"/>
                  </a:solidFill>
                  <a:latin typeface="Gill Sans MT" panose="020B0502020104020203" pitchFamily="34" charset="0"/>
                </a:rPr>
                <a:t> </a:t>
              </a:r>
              <a:endParaRPr lang="en-GB" b="1" i="1" baseline="-25000" dirty="0">
                <a:solidFill>
                  <a:schemeClr val="tx1"/>
                </a:solidFill>
                <a:latin typeface="Gill Sans MT" panose="020B0502020104020203" pitchFamily="34" charset="0"/>
              </a:endParaRPr>
            </a:p>
          </p:txBody>
        </p:sp>
        <p:sp>
          <p:nvSpPr>
            <p:cNvPr id="35" name="TextBox 34">
              <a:extLst>
                <a:ext uri="{FF2B5EF4-FFF2-40B4-BE49-F238E27FC236}">
                  <a16:creationId xmlns:a16="http://schemas.microsoft.com/office/drawing/2014/main" id="{1F6F72EA-9841-4A92-BC7C-DB1D8DDD9DC5}"/>
                </a:ext>
              </a:extLst>
            </p:cNvPr>
            <p:cNvSpPr txBox="1"/>
            <p:nvPr>
              <p:custDataLst>
                <p:tags r:id="rId5"/>
              </p:custDataLst>
            </p:nvPr>
          </p:nvSpPr>
          <p:spPr>
            <a:xfrm>
              <a:off x="7373278" y="4992342"/>
              <a:ext cx="3980522" cy="1015663"/>
            </a:xfrm>
            <a:prstGeom prst="rect">
              <a:avLst/>
            </a:prstGeom>
            <a:solidFill>
              <a:schemeClr val="bg1"/>
            </a:solidFill>
            <a:ln w="38100">
              <a:solidFill>
                <a:srgbClr val="007E62"/>
              </a:solidFill>
            </a:ln>
          </p:spPr>
          <p:txBody>
            <a:bodyPr wrap="square" rtlCol="0">
              <a:spAutoFit/>
            </a:bodyPr>
            <a:lstStyle/>
            <a:p>
              <a:pPr algn="ctr"/>
              <a:r>
                <a:rPr lang="en-US" sz="2000" b="1" i="1" dirty="0">
                  <a:solidFill>
                    <a:srgbClr val="007E62"/>
                  </a:solidFill>
                  <a:latin typeface="Gill Sans MT" panose="020B0502020104020203" pitchFamily="34" charset="77"/>
                </a:rPr>
                <a:t>Internal oxidation successfully implemented in a (simplified) Nb</a:t>
              </a:r>
              <a:r>
                <a:rPr lang="en-US" sz="2000" b="1" i="1" baseline="-25000" dirty="0">
                  <a:solidFill>
                    <a:srgbClr val="007E62"/>
                  </a:solidFill>
                  <a:latin typeface="Gill Sans MT" panose="020B0502020104020203" pitchFamily="34" charset="77"/>
                </a:rPr>
                <a:t>3</a:t>
              </a:r>
              <a:r>
                <a:rPr lang="en-US" sz="2000" b="1" i="1" dirty="0">
                  <a:solidFill>
                    <a:srgbClr val="007E62"/>
                  </a:solidFill>
                  <a:latin typeface="Gill Sans MT" panose="020B0502020104020203" pitchFamily="34" charset="77"/>
                </a:rPr>
                <a:t>Sn RRP multifilamentary wire</a:t>
              </a:r>
            </a:p>
          </p:txBody>
        </p:sp>
      </p:grpSp>
      <p:sp>
        <p:nvSpPr>
          <p:cNvPr id="36" name="TextBox 35">
            <a:extLst>
              <a:ext uri="{FF2B5EF4-FFF2-40B4-BE49-F238E27FC236}">
                <a16:creationId xmlns:a16="http://schemas.microsoft.com/office/drawing/2014/main" id="{7A870C64-17B7-495D-B5F1-C26B2888154D}"/>
              </a:ext>
            </a:extLst>
          </p:cNvPr>
          <p:cNvSpPr txBox="1"/>
          <p:nvPr>
            <p:custDataLst>
              <p:tags r:id="rId3"/>
            </p:custDataLst>
          </p:nvPr>
        </p:nvSpPr>
        <p:spPr>
          <a:xfrm>
            <a:off x="175663" y="3878644"/>
            <a:ext cx="3108561" cy="1200329"/>
          </a:xfrm>
          <a:prstGeom prst="rect">
            <a:avLst/>
          </a:prstGeom>
          <a:noFill/>
        </p:spPr>
        <p:txBody>
          <a:bodyPr wrap="square" rtlCol="0">
            <a:spAutoFit/>
          </a:bodyPr>
          <a:lstStyle/>
          <a:p>
            <a:pPr algn="ctr"/>
            <a:r>
              <a:rPr lang="en-US" i="1" dirty="0">
                <a:latin typeface="Gill Sans MT" panose="020B0502020104020203" pitchFamily="34" charset="77"/>
              </a:rPr>
              <a:t>Simplified RRP wire (7/7) made from cold deformed subelements </a:t>
            </a:r>
            <a:r>
              <a:rPr lang="en-US" b="1" i="1" dirty="0">
                <a:latin typeface="Gill Sans MT" panose="020B0502020104020203" pitchFamily="34" charset="77"/>
              </a:rPr>
              <a:t>(filaments and subelements are cold deformed)</a:t>
            </a:r>
            <a:endParaRPr lang="en-US" i="1" dirty="0">
              <a:latin typeface="Gill Sans MT" panose="020B0502020104020203" pitchFamily="34" charset="77"/>
            </a:endParaRPr>
          </a:p>
        </p:txBody>
      </p:sp>
      <p:graphicFrame>
        <p:nvGraphicFramePr>
          <p:cNvPr id="37" name="Table 36">
            <a:extLst>
              <a:ext uri="{FF2B5EF4-FFF2-40B4-BE49-F238E27FC236}">
                <a16:creationId xmlns:a16="http://schemas.microsoft.com/office/drawing/2014/main" id="{98B19143-94BE-4178-91D4-1B575110ED13}"/>
              </a:ext>
            </a:extLst>
          </p:cNvPr>
          <p:cNvGraphicFramePr>
            <a:graphicFrameLocks noGrp="1"/>
          </p:cNvGraphicFramePr>
          <p:nvPr>
            <p:extLst>
              <p:ext uri="{D42A27DB-BD31-4B8C-83A1-F6EECF244321}">
                <p14:modId xmlns:p14="http://schemas.microsoft.com/office/powerpoint/2010/main" val="3899910639"/>
              </p:ext>
            </p:extLst>
          </p:nvPr>
        </p:nvGraphicFramePr>
        <p:xfrm>
          <a:off x="3211292" y="1203960"/>
          <a:ext cx="3413694" cy="1854200"/>
        </p:xfrm>
        <a:graphic>
          <a:graphicData uri="http://schemas.openxmlformats.org/drawingml/2006/table">
            <a:tbl>
              <a:tblPr firstRow="1" bandRow="1">
                <a:tableStyleId>{5C22544A-7EE6-4342-B048-85BDC9FD1C3A}</a:tableStyleId>
              </a:tblPr>
              <a:tblGrid>
                <a:gridCol w="1448257">
                  <a:extLst>
                    <a:ext uri="{9D8B030D-6E8A-4147-A177-3AD203B41FA5}">
                      <a16:colId xmlns:a16="http://schemas.microsoft.com/office/drawing/2014/main" val="1284994435"/>
                    </a:ext>
                  </a:extLst>
                </a:gridCol>
                <a:gridCol w="934256">
                  <a:extLst>
                    <a:ext uri="{9D8B030D-6E8A-4147-A177-3AD203B41FA5}">
                      <a16:colId xmlns:a16="http://schemas.microsoft.com/office/drawing/2014/main" val="1082407920"/>
                    </a:ext>
                  </a:extLst>
                </a:gridCol>
                <a:gridCol w="1031181">
                  <a:extLst>
                    <a:ext uri="{9D8B030D-6E8A-4147-A177-3AD203B41FA5}">
                      <a16:colId xmlns:a16="http://schemas.microsoft.com/office/drawing/2014/main" val="3805376347"/>
                    </a:ext>
                  </a:extLst>
                </a:gridCol>
              </a:tblGrid>
              <a:tr h="370840">
                <a:tc>
                  <a:txBody>
                    <a:bodyPr/>
                    <a:lstStyle/>
                    <a:p>
                      <a:r>
                        <a:rPr lang="en-US" sz="1400" i="1" dirty="0">
                          <a:latin typeface="Gill Sans MT" panose="020B0502020104020203" pitchFamily="34" charset="0"/>
                        </a:rPr>
                        <a:t>Wire Properties</a:t>
                      </a:r>
                    </a:p>
                  </a:txBody>
                  <a:tcPr>
                    <a:solidFill>
                      <a:srgbClr val="007E62"/>
                    </a:solidFill>
                  </a:tcPr>
                </a:tc>
                <a:tc>
                  <a:txBody>
                    <a:bodyPr/>
                    <a:lstStyle/>
                    <a:p>
                      <a:r>
                        <a:rPr lang="en-US" sz="1400" i="1" dirty="0">
                          <a:latin typeface="Gill Sans MT" panose="020B0502020104020203" pitchFamily="34" charset="0"/>
                        </a:rPr>
                        <a:t>Value</a:t>
                      </a:r>
                    </a:p>
                  </a:txBody>
                  <a:tcPr>
                    <a:solidFill>
                      <a:srgbClr val="007E62"/>
                    </a:solidFill>
                  </a:tcPr>
                </a:tc>
                <a:tc>
                  <a:txBody>
                    <a:bodyPr/>
                    <a:lstStyle/>
                    <a:p>
                      <a:r>
                        <a:rPr lang="en-US" sz="1400" i="1" dirty="0">
                          <a:latin typeface="Gill Sans MT" panose="020B0502020104020203" pitchFamily="34" charset="0"/>
                        </a:rPr>
                        <a:t>Ideal</a:t>
                      </a:r>
                    </a:p>
                  </a:txBody>
                  <a:tcPr>
                    <a:solidFill>
                      <a:srgbClr val="007E62"/>
                    </a:solidFill>
                  </a:tcPr>
                </a:tc>
                <a:extLst>
                  <a:ext uri="{0D108BD9-81ED-4DB2-BD59-A6C34878D82A}">
                    <a16:rowId xmlns:a16="http://schemas.microsoft.com/office/drawing/2014/main" val="1006003195"/>
                  </a:ext>
                </a:extLst>
              </a:tr>
              <a:tr h="370840">
                <a:tc>
                  <a:txBody>
                    <a:bodyPr/>
                    <a:lstStyle/>
                    <a:p>
                      <a:r>
                        <a:rPr lang="en-US" sz="1400" i="1" dirty="0">
                          <a:latin typeface="Gill Sans MT" panose="020B0502020104020203" pitchFamily="34" charset="0"/>
                        </a:rPr>
                        <a:t>Reaction %</a:t>
                      </a:r>
                    </a:p>
                  </a:txBody>
                  <a:tcPr>
                    <a:solidFill>
                      <a:schemeClr val="accent6">
                        <a:lumMod val="40000"/>
                        <a:lumOff val="60000"/>
                      </a:schemeClr>
                    </a:solidFill>
                  </a:tcPr>
                </a:tc>
                <a:tc>
                  <a:txBody>
                    <a:bodyPr/>
                    <a:lstStyle/>
                    <a:p>
                      <a:r>
                        <a:rPr lang="en-US" sz="1400" i="1" dirty="0">
                          <a:latin typeface="Gill Sans MT" panose="020B0502020104020203" pitchFamily="34" charset="0"/>
                        </a:rPr>
                        <a:t>53.8 %</a:t>
                      </a:r>
                    </a:p>
                  </a:txBody>
                  <a:tcPr>
                    <a:solidFill>
                      <a:schemeClr val="accent6">
                        <a:lumMod val="40000"/>
                        <a:lumOff val="60000"/>
                      </a:schemeClr>
                    </a:solidFill>
                  </a:tcPr>
                </a:tc>
                <a:tc>
                  <a:txBody>
                    <a:bodyPr/>
                    <a:lstStyle/>
                    <a:p>
                      <a:r>
                        <a:rPr lang="en-US" sz="1400" i="1" dirty="0">
                          <a:latin typeface="Gill Sans MT" panose="020B0502020104020203" pitchFamily="34" charset="0"/>
                        </a:rPr>
                        <a:t>100 %</a:t>
                      </a:r>
                    </a:p>
                  </a:txBody>
                  <a:tcPr>
                    <a:solidFill>
                      <a:schemeClr val="accent6">
                        <a:lumMod val="40000"/>
                        <a:lumOff val="60000"/>
                      </a:schemeClr>
                    </a:solidFill>
                  </a:tcPr>
                </a:tc>
                <a:extLst>
                  <a:ext uri="{0D108BD9-81ED-4DB2-BD59-A6C34878D82A}">
                    <a16:rowId xmlns:a16="http://schemas.microsoft.com/office/drawing/2014/main" val="2721859611"/>
                  </a:ext>
                </a:extLst>
              </a:tr>
              <a:tr h="370840">
                <a:tc>
                  <a:txBody>
                    <a:bodyPr/>
                    <a:lstStyle/>
                    <a:p>
                      <a:r>
                        <a:rPr lang="en-US" sz="1400" i="1" dirty="0" err="1">
                          <a:latin typeface="Gill Sans MT" panose="020B0502020104020203" pitchFamily="34" charset="0"/>
                        </a:rPr>
                        <a:t>Nb</a:t>
                      </a:r>
                      <a:r>
                        <a:rPr lang="en-US" sz="1400" i="1" dirty="0">
                          <a:latin typeface="Gill Sans MT" panose="020B0502020104020203" pitchFamily="34" charset="0"/>
                        </a:rPr>
                        <a:t>/non Cu Area %</a:t>
                      </a:r>
                    </a:p>
                  </a:txBody>
                  <a:tcPr>
                    <a:solidFill>
                      <a:schemeClr val="accent6">
                        <a:lumMod val="20000"/>
                        <a:lumOff val="80000"/>
                      </a:schemeClr>
                    </a:solidFill>
                  </a:tcPr>
                </a:tc>
                <a:tc>
                  <a:txBody>
                    <a:bodyPr/>
                    <a:lstStyle/>
                    <a:p>
                      <a:r>
                        <a:rPr lang="en-US" sz="1400" i="1" dirty="0">
                          <a:latin typeface="Gill Sans MT" panose="020B0502020104020203" pitchFamily="34" charset="0"/>
                        </a:rPr>
                        <a:t>50.0 %</a:t>
                      </a:r>
                    </a:p>
                  </a:txBody>
                  <a:tcPr>
                    <a:solidFill>
                      <a:schemeClr val="accent6">
                        <a:lumMod val="20000"/>
                        <a:lumOff val="80000"/>
                      </a:schemeClr>
                    </a:solidFill>
                  </a:tcPr>
                </a:tc>
                <a:tc>
                  <a:txBody>
                    <a:bodyPr/>
                    <a:lstStyle/>
                    <a:p>
                      <a:r>
                        <a:rPr lang="en-US" sz="1400" i="1" dirty="0">
                          <a:latin typeface="Gill Sans MT" panose="020B0502020104020203" pitchFamily="34" charset="0"/>
                        </a:rPr>
                        <a:t>50 – 60 %</a:t>
                      </a:r>
                    </a:p>
                  </a:txBody>
                  <a:tcPr>
                    <a:solidFill>
                      <a:schemeClr val="accent6">
                        <a:lumMod val="20000"/>
                        <a:lumOff val="80000"/>
                      </a:schemeClr>
                    </a:solidFill>
                  </a:tcPr>
                </a:tc>
                <a:extLst>
                  <a:ext uri="{0D108BD9-81ED-4DB2-BD59-A6C34878D82A}">
                    <a16:rowId xmlns:a16="http://schemas.microsoft.com/office/drawing/2014/main" val="1568268073"/>
                  </a:ext>
                </a:extLst>
              </a:tr>
              <a:tr h="370840">
                <a:tc>
                  <a:txBody>
                    <a:bodyPr/>
                    <a:lstStyle/>
                    <a:p>
                      <a:r>
                        <a:rPr lang="en-US" sz="1400" i="1" dirty="0" err="1">
                          <a:latin typeface="Gill Sans MT" panose="020B0502020104020203" pitchFamily="34" charset="0"/>
                        </a:rPr>
                        <a:t>Nb</a:t>
                      </a:r>
                      <a:r>
                        <a:rPr lang="en-US" sz="1400" i="1" dirty="0">
                          <a:latin typeface="Gill Sans MT" panose="020B0502020104020203" pitchFamily="34" charset="0"/>
                        </a:rPr>
                        <a:t>/Sn at</a:t>
                      </a:r>
                    </a:p>
                  </a:txBody>
                  <a:tcPr>
                    <a:solidFill>
                      <a:schemeClr val="accent6">
                        <a:lumMod val="40000"/>
                        <a:lumOff val="60000"/>
                      </a:schemeClr>
                    </a:solidFill>
                  </a:tcPr>
                </a:tc>
                <a:tc>
                  <a:txBody>
                    <a:bodyPr/>
                    <a:lstStyle/>
                    <a:p>
                      <a:r>
                        <a:rPr lang="en-US" sz="1400" i="1" dirty="0">
                          <a:latin typeface="Gill Sans MT" panose="020B0502020104020203" pitchFamily="34" charset="0"/>
                        </a:rPr>
                        <a:t>3.1</a:t>
                      </a:r>
                    </a:p>
                  </a:txBody>
                  <a:tcPr>
                    <a:solidFill>
                      <a:schemeClr val="accent6">
                        <a:lumMod val="40000"/>
                        <a:lumOff val="60000"/>
                      </a:schemeClr>
                    </a:solidFill>
                  </a:tcPr>
                </a:tc>
                <a:tc>
                  <a:txBody>
                    <a:bodyPr/>
                    <a:lstStyle/>
                    <a:p>
                      <a:r>
                        <a:rPr lang="en-US" sz="1400" i="1" dirty="0">
                          <a:latin typeface="Gill Sans MT" panose="020B0502020104020203" pitchFamily="34" charset="0"/>
                        </a:rPr>
                        <a:t>3.1 – 3.6</a:t>
                      </a:r>
                    </a:p>
                  </a:txBody>
                  <a:tcPr>
                    <a:solidFill>
                      <a:schemeClr val="accent6">
                        <a:lumMod val="40000"/>
                        <a:lumOff val="60000"/>
                      </a:schemeClr>
                    </a:solidFill>
                  </a:tcPr>
                </a:tc>
                <a:extLst>
                  <a:ext uri="{0D108BD9-81ED-4DB2-BD59-A6C34878D82A}">
                    <a16:rowId xmlns:a16="http://schemas.microsoft.com/office/drawing/2014/main" val="218474620"/>
                  </a:ext>
                </a:extLst>
              </a:tr>
              <a:tr h="370840">
                <a:tc>
                  <a:txBody>
                    <a:bodyPr/>
                    <a:lstStyle/>
                    <a:p>
                      <a:r>
                        <a:rPr lang="en-US" sz="1400" i="1" dirty="0">
                          <a:latin typeface="Gill Sans MT" panose="020B0502020104020203" pitchFamily="34" charset="0"/>
                        </a:rPr>
                        <a:t>Sn/</a:t>
                      </a:r>
                      <a:r>
                        <a:rPr lang="en-US" sz="1400" i="1" dirty="0" err="1">
                          <a:latin typeface="Gill Sans MT" panose="020B0502020104020203" pitchFamily="34" charset="0"/>
                        </a:rPr>
                        <a:t>Sn+Cu</a:t>
                      </a:r>
                      <a:r>
                        <a:rPr lang="en-US" sz="1400" i="1" dirty="0">
                          <a:latin typeface="Gill Sans MT" panose="020B0502020104020203" pitchFamily="34" charset="0"/>
                        </a:rPr>
                        <a:t> </a:t>
                      </a:r>
                      <a:r>
                        <a:rPr lang="en-US" sz="1400" i="1" dirty="0" err="1">
                          <a:latin typeface="Gill Sans MT" panose="020B0502020104020203" pitchFamily="34" charset="0"/>
                        </a:rPr>
                        <a:t>wt</a:t>
                      </a:r>
                      <a:r>
                        <a:rPr lang="en-US" sz="1400" i="1" dirty="0">
                          <a:latin typeface="Gill Sans MT" panose="020B0502020104020203" pitchFamily="34" charset="0"/>
                        </a:rPr>
                        <a:t> %</a:t>
                      </a:r>
                    </a:p>
                  </a:txBody>
                  <a:tcPr>
                    <a:solidFill>
                      <a:schemeClr val="accent6">
                        <a:lumMod val="20000"/>
                        <a:lumOff val="80000"/>
                      </a:schemeClr>
                    </a:solidFill>
                  </a:tcPr>
                </a:tc>
                <a:tc>
                  <a:txBody>
                    <a:bodyPr/>
                    <a:lstStyle/>
                    <a:p>
                      <a:r>
                        <a:rPr lang="en-US" sz="1400" i="1" dirty="0">
                          <a:latin typeface="Gill Sans MT" panose="020B0502020104020203" pitchFamily="34" charset="0"/>
                        </a:rPr>
                        <a:t>45.1 %</a:t>
                      </a:r>
                    </a:p>
                  </a:txBody>
                  <a:tcPr>
                    <a:solidFill>
                      <a:schemeClr val="accent6">
                        <a:lumMod val="20000"/>
                        <a:lumOff val="80000"/>
                      </a:schemeClr>
                    </a:solidFill>
                  </a:tcPr>
                </a:tc>
                <a:tc>
                  <a:txBody>
                    <a:bodyPr/>
                    <a:lstStyle/>
                    <a:p>
                      <a:r>
                        <a:rPr lang="en-US" sz="1400" i="1" dirty="0">
                          <a:latin typeface="Gill Sans MT" panose="020B0502020104020203" pitchFamily="34" charset="0"/>
                        </a:rPr>
                        <a:t>50 – 60 %</a:t>
                      </a:r>
                    </a:p>
                  </a:txBody>
                  <a:tcPr>
                    <a:solidFill>
                      <a:schemeClr val="accent6">
                        <a:lumMod val="20000"/>
                        <a:lumOff val="80000"/>
                      </a:schemeClr>
                    </a:solidFill>
                  </a:tcPr>
                </a:tc>
                <a:extLst>
                  <a:ext uri="{0D108BD9-81ED-4DB2-BD59-A6C34878D82A}">
                    <a16:rowId xmlns:a16="http://schemas.microsoft.com/office/drawing/2014/main" val="870061515"/>
                  </a:ext>
                </a:extLst>
              </a:tr>
            </a:tbl>
          </a:graphicData>
        </a:graphic>
      </p:graphicFrame>
      <p:sp>
        <p:nvSpPr>
          <p:cNvPr id="2" name="TextBox 32">
            <a:extLst>
              <a:ext uri="{FF2B5EF4-FFF2-40B4-BE49-F238E27FC236}">
                <a16:creationId xmlns:a16="http://schemas.microsoft.com/office/drawing/2014/main" id="{682AFDA0-B7C4-B965-FEA7-533244B6651D}"/>
              </a:ext>
            </a:extLst>
          </p:cNvPr>
          <p:cNvSpPr txBox="1"/>
          <p:nvPr>
            <p:custDataLst>
              <p:tags r:id="rId4"/>
            </p:custDataLst>
          </p:nvPr>
        </p:nvSpPr>
        <p:spPr>
          <a:xfrm>
            <a:off x="3363858" y="3170662"/>
            <a:ext cx="3108561" cy="646331"/>
          </a:xfrm>
          <a:prstGeom prst="rect">
            <a:avLst/>
          </a:prstGeom>
          <a:noFill/>
        </p:spPr>
        <p:txBody>
          <a:bodyPr wrap="square" rtlCol="0">
            <a:spAutoFit/>
          </a:bodyPr>
          <a:lstStyle/>
          <a:p>
            <a:pPr algn="ctr"/>
            <a:r>
              <a:rPr lang="en-US" i="1" dirty="0">
                <a:latin typeface="Gill Sans MT" panose="020B0502020104020203" pitchFamily="34" charset="77"/>
              </a:rPr>
              <a:t>Excess of Cu and low Sn content causes the thin reaction layer.</a:t>
            </a:r>
          </a:p>
        </p:txBody>
      </p:sp>
    </p:spTree>
    <p:extLst>
      <p:ext uri="{BB962C8B-B14F-4D97-AF65-F5344CB8AC3E}">
        <p14:creationId xmlns:p14="http://schemas.microsoft.com/office/powerpoint/2010/main" val="2137468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itle 1">
            <a:extLst>
              <a:ext uri="{FF2B5EF4-FFF2-40B4-BE49-F238E27FC236}">
                <a16:creationId xmlns:a16="http://schemas.microsoft.com/office/drawing/2014/main" id="{60EB700F-FCEF-CFFD-C260-E320108A738C}"/>
              </a:ext>
            </a:extLst>
          </p:cNvPr>
          <p:cNvSpPr txBox="1">
            <a:spLocks/>
          </p:cNvSpPr>
          <p:nvPr/>
        </p:nvSpPr>
        <p:spPr>
          <a:xfrm>
            <a:off x="838200" y="47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i="1" dirty="0">
                <a:solidFill>
                  <a:srgbClr val="007E63"/>
                </a:solidFill>
                <a:latin typeface="Gill Sans MT" panose="020B0502020104020203" pitchFamily="34" charset="77"/>
              </a:rPr>
              <a:t>Characterization on simplified sample</a:t>
            </a:r>
          </a:p>
        </p:txBody>
      </p:sp>
      <p:grpSp>
        <p:nvGrpSpPr>
          <p:cNvPr id="18" name="Group 17">
            <a:extLst>
              <a:ext uri="{FF2B5EF4-FFF2-40B4-BE49-F238E27FC236}">
                <a16:creationId xmlns:a16="http://schemas.microsoft.com/office/drawing/2014/main" id="{331B3571-C046-4447-AB7F-79244600D524}"/>
              </a:ext>
            </a:extLst>
          </p:cNvPr>
          <p:cNvGrpSpPr/>
          <p:nvPr>
            <p:custDataLst>
              <p:tags r:id="rId1"/>
            </p:custDataLst>
          </p:nvPr>
        </p:nvGrpSpPr>
        <p:grpSpPr>
          <a:xfrm>
            <a:off x="0" y="6245352"/>
            <a:ext cx="12192000" cy="612648"/>
            <a:chOff x="0" y="6245352"/>
            <a:chExt cx="12192000" cy="612648"/>
          </a:xfrm>
        </p:grpSpPr>
        <p:grpSp>
          <p:nvGrpSpPr>
            <p:cNvPr id="21" name="Group 20">
              <a:extLst>
                <a:ext uri="{FF2B5EF4-FFF2-40B4-BE49-F238E27FC236}">
                  <a16:creationId xmlns:a16="http://schemas.microsoft.com/office/drawing/2014/main" id="{EDD10AE2-3B8B-4C19-A54D-9F3F85AF6ECA}"/>
                </a:ext>
              </a:extLst>
            </p:cNvPr>
            <p:cNvGrpSpPr/>
            <p:nvPr/>
          </p:nvGrpSpPr>
          <p:grpSpPr>
            <a:xfrm>
              <a:off x="0" y="6245352"/>
              <a:ext cx="12192000" cy="612648"/>
              <a:chOff x="0" y="6245352"/>
              <a:chExt cx="12192000" cy="612648"/>
            </a:xfrm>
          </p:grpSpPr>
          <p:pic>
            <p:nvPicPr>
              <p:cNvPr id="29" name="Picture 28">
                <a:extLst>
                  <a:ext uri="{FF2B5EF4-FFF2-40B4-BE49-F238E27FC236}">
                    <a16:creationId xmlns:a16="http://schemas.microsoft.com/office/drawing/2014/main" id="{A99DA340-1FD8-471E-9C05-4054983DF7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6245352"/>
                <a:ext cx="12192000" cy="612648"/>
              </a:xfrm>
              <a:prstGeom prst="rect">
                <a:avLst/>
              </a:prstGeom>
            </p:spPr>
          </p:pic>
          <p:sp>
            <p:nvSpPr>
              <p:cNvPr id="30" name="ZoneTexte 4">
                <a:extLst>
                  <a:ext uri="{FF2B5EF4-FFF2-40B4-BE49-F238E27FC236}">
                    <a16:creationId xmlns:a16="http://schemas.microsoft.com/office/drawing/2014/main" id="{6FA9A98E-9579-4116-842C-D86565BCB12B}"/>
                  </a:ext>
                </a:extLst>
              </p:cNvPr>
              <p:cNvSpPr txBox="1"/>
              <p:nvPr/>
            </p:nvSpPr>
            <p:spPr>
              <a:xfrm>
                <a:off x="327720" y="6320843"/>
                <a:ext cx="6009670" cy="461665"/>
              </a:xfrm>
              <a:prstGeom prst="rect">
                <a:avLst/>
              </a:prstGeom>
              <a:noFill/>
            </p:spPr>
            <p:txBody>
              <a:bodyPr wrap="square" rtlCol="0" anchor="ctr">
                <a:spAutoFit/>
              </a:bodyPr>
              <a:lstStyle/>
              <a:p>
                <a:r>
                  <a:rPr lang="fr-CH" sz="1200" dirty="0">
                    <a:solidFill>
                      <a:schemeClr val="bg1"/>
                    </a:solidFill>
                    <a:latin typeface="Arial" pitchFamily="34" charset="0"/>
                    <a:cs typeface="Arial" pitchFamily="34" charset="0"/>
                  </a:rPr>
                  <a:t>FACULTY OF SCIENCES</a:t>
                </a:r>
              </a:p>
              <a:p>
                <a:r>
                  <a:rPr lang="fr-CH" sz="1200" b="1" dirty="0">
                    <a:solidFill>
                      <a:schemeClr val="bg1"/>
                    </a:solidFill>
                    <a:latin typeface="Arial" pitchFamily="34" charset="0"/>
                    <a:cs typeface="Arial" pitchFamily="34" charset="0"/>
                  </a:rPr>
                  <a:t>DEPARTMENT OF QUANTUM MATTER PHYSICS</a:t>
                </a:r>
              </a:p>
            </p:txBody>
          </p:sp>
        </p:grpSp>
        <p:sp>
          <p:nvSpPr>
            <p:cNvPr id="23" name="TextBox 22">
              <a:extLst>
                <a:ext uri="{FF2B5EF4-FFF2-40B4-BE49-F238E27FC236}">
                  <a16:creationId xmlns:a16="http://schemas.microsoft.com/office/drawing/2014/main" id="{0398709C-ABA2-4C31-87C0-1082FE4AC4CB}"/>
                </a:ext>
              </a:extLst>
            </p:cNvPr>
            <p:cNvSpPr txBox="1"/>
            <p:nvPr/>
          </p:nvSpPr>
          <p:spPr>
            <a:xfrm>
              <a:off x="11653076" y="6367009"/>
              <a:ext cx="431800" cy="369332"/>
            </a:xfrm>
            <a:prstGeom prst="rect">
              <a:avLst/>
            </a:prstGeom>
            <a:noFill/>
          </p:spPr>
          <p:txBody>
            <a:bodyPr wrap="square" rtlCol="0">
              <a:spAutoFit/>
            </a:bodyPr>
            <a:lstStyle/>
            <a:p>
              <a:pPr algn="ctr"/>
              <a:r>
                <a:rPr lang="en-US" b="1" i="1" dirty="0">
                  <a:solidFill>
                    <a:schemeClr val="bg1"/>
                  </a:solidFill>
                  <a:latin typeface="Gill Sans MT" panose="020B0502020104020203" pitchFamily="34" charset="0"/>
                </a:rPr>
                <a:t>3</a:t>
              </a:r>
            </a:p>
          </p:txBody>
        </p:sp>
        <p:grpSp>
          <p:nvGrpSpPr>
            <p:cNvPr id="24" name="Group 23">
              <a:extLst>
                <a:ext uri="{FF2B5EF4-FFF2-40B4-BE49-F238E27FC236}">
                  <a16:creationId xmlns:a16="http://schemas.microsoft.com/office/drawing/2014/main" id="{54378CE8-EFF8-4D39-9777-4496E7A7FB24}"/>
                </a:ext>
              </a:extLst>
            </p:cNvPr>
            <p:cNvGrpSpPr/>
            <p:nvPr/>
          </p:nvGrpSpPr>
          <p:grpSpPr>
            <a:xfrm>
              <a:off x="0" y="6245352"/>
              <a:ext cx="12192000" cy="612648"/>
              <a:chOff x="0" y="6245352"/>
              <a:chExt cx="12192000" cy="612648"/>
            </a:xfrm>
          </p:grpSpPr>
          <p:pic>
            <p:nvPicPr>
              <p:cNvPr id="27" name="Picture 26">
                <a:extLst>
                  <a:ext uri="{FF2B5EF4-FFF2-40B4-BE49-F238E27FC236}">
                    <a16:creationId xmlns:a16="http://schemas.microsoft.com/office/drawing/2014/main" id="{D3C3B094-8BB4-46F9-8433-631C708F0B5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6245352"/>
                <a:ext cx="12192000" cy="612648"/>
              </a:xfrm>
              <a:prstGeom prst="rect">
                <a:avLst/>
              </a:prstGeom>
            </p:spPr>
          </p:pic>
          <p:sp>
            <p:nvSpPr>
              <p:cNvPr id="28" name="ZoneTexte 4">
                <a:extLst>
                  <a:ext uri="{FF2B5EF4-FFF2-40B4-BE49-F238E27FC236}">
                    <a16:creationId xmlns:a16="http://schemas.microsoft.com/office/drawing/2014/main" id="{046ED655-77C7-4167-9189-DAF8D1F758BB}"/>
                  </a:ext>
                </a:extLst>
              </p:cNvPr>
              <p:cNvSpPr txBox="1"/>
              <p:nvPr/>
            </p:nvSpPr>
            <p:spPr>
              <a:xfrm>
                <a:off x="327720" y="6320843"/>
                <a:ext cx="6009670" cy="461665"/>
              </a:xfrm>
              <a:prstGeom prst="rect">
                <a:avLst/>
              </a:prstGeom>
              <a:noFill/>
            </p:spPr>
            <p:txBody>
              <a:bodyPr wrap="square" rtlCol="0" anchor="ctr">
                <a:spAutoFit/>
              </a:bodyPr>
              <a:lstStyle/>
              <a:p>
                <a:r>
                  <a:rPr lang="fr-CH" sz="1200" dirty="0">
                    <a:solidFill>
                      <a:schemeClr val="bg1"/>
                    </a:solidFill>
                    <a:latin typeface="Arial" pitchFamily="34" charset="0"/>
                    <a:cs typeface="Arial" pitchFamily="34" charset="0"/>
                  </a:rPr>
                  <a:t>FACULTY OF SCIENCES</a:t>
                </a:r>
              </a:p>
              <a:p>
                <a:r>
                  <a:rPr lang="fr-CH" sz="1200" b="1" dirty="0">
                    <a:solidFill>
                      <a:schemeClr val="bg1"/>
                    </a:solidFill>
                    <a:latin typeface="Arial" pitchFamily="34" charset="0"/>
                    <a:cs typeface="Arial" pitchFamily="34" charset="0"/>
                  </a:rPr>
                  <a:t>DEPARTMENT OF QUANTUM MATTER PHYSICS</a:t>
                </a:r>
              </a:p>
            </p:txBody>
          </p:sp>
        </p:grpSp>
        <p:pic>
          <p:nvPicPr>
            <p:cNvPr id="25" name="Picture 24">
              <a:extLst>
                <a:ext uri="{FF2B5EF4-FFF2-40B4-BE49-F238E27FC236}">
                  <a16:creationId xmlns:a16="http://schemas.microsoft.com/office/drawing/2014/main" id="{E145189B-C9AE-4379-BB8F-1394D722958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2195" t="20035" r="5462" b="19418"/>
            <a:stretch/>
          </p:blipFill>
          <p:spPr>
            <a:xfrm>
              <a:off x="10009194" y="6305612"/>
              <a:ext cx="1504950" cy="492126"/>
            </a:xfrm>
            <a:prstGeom prst="rect">
              <a:avLst/>
            </a:prstGeom>
          </p:spPr>
        </p:pic>
      </p:grpSp>
      <p:sp>
        <p:nvSpPr>
          <p:cNvPr id="22" name="TextBox 21">
            <a:extLst>
              <a:ext uri="{FF2B5EF4-FFF2-40B4-BE49-F238E27FC236}">
                <a16:creationId xmlns:a16="http://schemas.microsoft.com/office/drawing/2014/main" id="{03E4C61D-D525-4642-B71C-92278A8F78A9}"/>
              </a:ext>
            </a:extLst>
          </p:cNvPr>
          <p:cNvSpPr txBox="1"/>
          <p:nvPr>
            <p:custDataLst>
              <p:tags r:id="rId2"/>
            </p:custDataLst>
          </p:nvPr>
        </p:nvSpPr>
        <p:spPr>
          <a:xfrm>
            <a:off x="7373278" y="4992342"/>
            <a:ext cx="3980522" cy="1015663"/>
          </a:xfrm>
          <a:prstGeom prst="rect">
            <a:avLst/>
          </a:prstGeom>
          <a:solidFill>
            <a:schemeClr val="bg1"/>
          </a:solidFill>
          <a:ln w="38100">
            <a:solidFill>
              <a:srgbClr val="007E62"/>
            </a:solidFill>
          </a:ln>
        </p:spPr>
        <p:txBody>
          <a:bodyPr wrap="square" rtlCol="0">
            <a:spAutoFit/>
          </a:bodyPr>
          <a:lstStyle/>
          <a:p>
            <a:pPr algn="ctr"/>
            <a:r>
              <a:rPr lang="en-US" sz="2000" b="1" i="1" dirty="0">
                <a:solidFill>
                  <a:srgbClr val="007E62"/>
                </a:solidFill>
                <a:latin typeface="Gill Sans MT" panose="020B0502020104020203" pitchFamily="34" charset="77"/>
              </a:rPr>
              <a:t>Internal oxidation successfully implemented in a (simplified) Nb</a:t>
            </a:r>
            <a:r>
              <a:rPr lang="en-US" sz="2000" b="1" i="1" baseline="-25000" dirty="0">
                <a:solidFill>
                  <a:srgbClr val="007E62"/>
                </a:solidFill>
                <a:latin typeface="Gill Sans MT" panose="020B0502020104020203" pitchFamily="34" charset="77"/>
              </a:rPr>
              <a:t>3</a:t>
            </a:r>
            <a:r>
              <a:rPr lang="en-US" sz="2000" b="1" i="1" dirty="0">
                <a:solidFill>
                  <a:srgbClr val="007E62"/>
                </a:solidFill>
                <a:latin typeface="Gill Sans MT" panose="020B0502020104020203" pitchFamily="34" charset="77"/>
              </a:rPr>
              <a:t>Sn RRP multifilamentary wire</a:t>
            </a:r>
          </a:p>
        </p:txBody>
      </p:sp>
      <p:sp>
        <p:nvSpPr>
          <p:cNvPr id="31" name="TextBox 30">
            <a:extLst>
              <a:ext uri="{FF2B5EF4-FFF2-40B4-BE49-F238E27FC236}">
                <a16:creationId xmlns:a16="http://schemas.microsoft.com/office/drawing/2014/main" id="{0111B3B7-8F30-4A22-AEAB-1AF21EA59215}"/>
              </a:ext>
            </a:extLst>
          </p:cNvPr>
          <p:cNvSpPr txBox="1"/>
          <p:nvPr>
            <p:custDataLst>
              <p:tags r:id="rId3"/>
            </p:custDataLst>
          </p:nvPr>
        </p:nvSpPr>
        <p:spPr>
          <a:xfrm>
            <a:off x="175663" y="3878644"/>
            <a:ext cx="3108561" cy="1200329"/>
          </a:xfrm>
          <a:prstGeom prst="rect">
            <a:avLst/>
          </a:prstGeom>
          <a:noFill/>
        </p:spPr>
        <p:txBody>
          <a:bodyPr wrap="square" rtlCol="0">
            <a:spAutoFit/>
          </a:bodyPr>
          <a:lstStyle/>
          <a:p>
            <a:pPr algn="ctr"/>
            <a:r>
              <a:rPr lang="en-US" i="1" dirty="0">
                <a:latin typeface="Gill Sans MT" panose="020B0502020104020203" pitchFamily="34" charset="77"/>
              </a:rPr>
              <a:t>Simplified RRP wire (7/7) made from cold deformed subelements </a:t>
            </a:r>
            <a:r>
              <a:rPr lang="en-US" b="1" i="1" dirty="0">
                <a:latin typeface="Gill Sans MT" panose="020B0502020104020203" pitchFamily="34" charset="77"/>
              </a:rPr>
              <a:t>(filaments and subelements are cold deformed)</a:t>
            </a:r>
            <a:endParaRPr lang="en-US" i="1" dirty="0">
              <a:latin typeface="Gill Sans MT" panose="020B0502020104020203" pitchFamily="34" charset="77"/>
            </a:endParaRPr>
          </a:p>
        </p:txBody>
      </p:sp>
      <p:pic>
        <p:nvPicPr>
          <p:cNvPr id="4" name="Picture 3">
            <a:extLst>
              <a:ext uri="{FF2B5EF4-FFF2-40B4-BE49-F238E27FC236}">
                <a16:creationId xmlns:a16="http://schemas.microsoft.com/office/drawing/2014/main" id="{26ACB481-DE01-4170-8F3F-6D5012E78D3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7720" y="1071967"/>
            <a:ext cx="2656232" cy="2620197"/>
          </a:xfrm>
          <a:prstGeom prst="rect">
            <a:avLst/>
          </a:prstGeom>
        </p:spPr>
      </p:pic>
      <p:graphicFrame>
        <p:nvGraphicFramePr>
          <p:cNvPr id="32" name="Table 31">
            <a:extLst>
              <a:ext uri="{FF2B5EF4-FFF2-40B4-BE49-F238E27FC236}">
                <a16:creationId xmlns:a16="http://schemas.microsoft.com/office/drawing/2014/main" id="{53A56241-BD42-4587-9C22-E81CB98B5C16}"/>
              </a:ext>
            </a:extLst>
          </p:cNvPr>
          <p:cNvGraphicFramePr>
            <a:graphicFrameLocks noGrp="1"/>
          </p:cNvGraphicFramePr>
          <p:nvPr>
            <p:extLst>
              <p:ext uri="{D42A27DB-BD31-4B8C-83A1-F6EECF244321}">
                <p14:modId xmlns:p14="http://schemas.microsoft.com/office/powerpoint/2010/main" val="121356927"/>
              </p:ext>
            </p:extLst>
          </p:nvPr>
        </p:nvGraphicFramePr>
        <p:xfrm>
          <a:off x="3211292" y="1203960"/>
          <a:ext cx="3413694" cy="1854200"/>
        </p:xfrm>
        <a:graphic>
          <a:graphicData uri="http://schemas.openxmlformats.org/drawingml/2006/table">
            <a:tbl>
              <a:tblPr firstRow="1" bandRow="1">
                <a:tableStyleId>{5C22544A-7EE6-4342-B048-85BDC9FD1C3A}</a:tableStyleId>
              </a:tblPr>
              <a:tblGrid>
                <a:gridCol w="1448257">
                  <a:extLst>
                    <a:ext uri="{9D8B030D-6E8A-4147-A177-3AD203B41FA5}">
                      <a16:colId xmlns:a16="http://schemas.microsoft.com/office/drawing/2014/main" val="1284994435"/>
                    </a:ext>
                  </a:extLst>
                </a:gridCol>
                <a:gridCol w="934256">
                  <a:extLst>
                    <a:ext uri="{9D8B030D-6E8A-4147-A177-3AD203B41FA5}">
                      <a16:colId xmlns:a16="http://schemas.microsoft.com/office/drawing/2014/main" val="1082407920"/>
                    </a:ext>
                  </a:extLst>
                </a:gridCol>
                <a:gridCol w="1031181">
                  <a:extLst>
                    <a:ext uri="{9D8B030D-6E8A-4147-A177-3AD203B41FA5}">
                      <a16:colId xmlns:a16="http://schemas.microsoft.com/office/drawing/2014/main" val="3805376347"/>
                    </a:ext>
                  </a:extLst>
                </a:gridCol>
              </a:tblGrid>
              <a:tr h="370840">
                <a:tc>
                  <a:txBody>
                    <a:bodyPr/>
                    <a:lstStyle/>
                    <a:p>
                      <a:r>
                        <a:rPr lang="en-US" sz="1400" i="1" dirty="0">
                          <a:latin typeface="Gill Sans MT" panose="020B0502020104020203" pitchFamily="34" charset="0"/>
                        </a:rPr>
                        <a:t>Wire Properties</a:t>
                      </a:r>
                    </a:p>
                  </a:txBody>
                  <a:tcPr>
                    <a:solidFill>
                      <a:srgbClr val="007E62"/>
                    </a:solidFill>
                  </a:tcPr>
                </a:tc>
                <a:tc>
                  <a:txBody>
                    <a:bodyPr/>
                    <a:lstStyle/>
                    <a:p>
                      <a:r>
                        <a:rPr lang="en-US" sz="1400" i="1" dirty="0">
                          <a:latin typeface="Gill Sans MT" panose="020B0502020104020203" pitchFamily="34" charset="0"/>
                        </a:rPr>
                        <a:t>Value</a:t>
                      </a:r>
                    </a:p>
                  </a:txBody>
                  <a:tcPr>
                    <a:solidFill>
                      <a:srgbClr val="007E62"/>
                    </a:solidFill>
                  </a:tcPr>
                </a:tc>
                <a:tc>
                  <a:txBody>
                    <a:bodyPr/>
                    <a:lstStyle/>
                    <a:p>
                      <a:r>
                        <a:rPr lang="en-US" sz="1400" i="1" dirty="0">
                          <a:latin typeface="Gill Sans MT" panose="020B0502020104020203" pitchFamily="34" charset="0"/>
                        </a:rPr>
                        <a:t>Ideal</a:t>
                      </a:r>
                    </a:p>
                  </a:txBody>
                  <a:tcPr>
                    <a:solidFill>
                      <a:srgbClr val="007E62"/>
                    </a:solidFill>
                  </a:tcPr>
                </a:tc>
                <a:extLst>
                  <a:ext uri="{0D108BD9-81ED-4DB2-BD59-A6C34878D82A}">
                    <a16:rowId xmlns:a16="http://schemas.microsoft.com/office/drawing/2014/main" val="1006003195"/>
                  </a:ext>
                </a:extLst>
              </a:tr>
              <a:tr h="370840">
                <a:tc>
                  <a:txBody>
                    <a:bodyPr/>
                    <a:lstStyle/>
                    <a:p>
                      <a:r>
                        <a:rPr lang="en-US" sz="1400" i="1" dirty="0">
                          <a:latin typeface="Gill Sans MT" panose="020B0502020104020203" pitchFamily="34" charset="0"/>
                        </a:rPr>
                        <a:t>Reaction %</a:t>
                      </a:r>
                    </a:p>
                  </a:txBody>
                  <a:tcPr>
                    <a:solidFill>
                      <a:schemeClr val="accent6">
                        <a:lumMod val="40000"/>
                        <a:lumOff val="60000"/>
                      </a:schemeClr>
                    </a:solidFill>
                  </a:tcPr>
                </a:tc>
                <a:tc>
                  <a:txBody>
                    <a:bodyPr/>
                    <a:lstStyle/>
                    <a:p>
                      <a:r>
                        <a:rPr lang="en-US" sz="1400" i="1" dirty="0">
                          <a:latin typeface="Gill Sans MT" panose="020B0502020104020203" pitchFamily="34" charset="0"/>
                        </a:rPr>
                        <a:t>53.8 %</a:t>
                      </a:r>
                    </a:p>
                  </a:txBody>
                  <a:tcPr>
                    <a:solidFill>
                      <a:schemeClr val="accent6">
                        <a:lumMod val="40000"/>
                        <a:lumOff val="60000"/>
                      </a:schemeClr>
                    </a:solidFill>
                  </a:tcPr>
                </a:tc>
                <a:tc>
                  <a:txBody>
                    <a:bodyPr/>
                    <a:lstStyle/>
                    <a:p>
                      <a:r>
                        <a:rPr lang="en-US" sz="1400" i="1" dirty="0">
                          <a:latin typeface="Gill Sans MT" panose="020B0502020104020203" pitchFamily="34" charset="0"/>
                        </a:rPr>
                        <a:t>100 %</a:t>
                      </a:r>
                    </a:p>
                  </a:txBody>
                  <a:tcPr>
                    <a:solidFill>
                      <a:schemeClr val="accent6">
                        <a:lumMod val="40000"/>
                        <a:lumOff val="60000"/>
                      </a:schemeClr>
                    </a:solidFill>
                  </a:tcPr>
                </a:tc>
                <a:extLst>
                  <a:ext uri="{0D108BD9-81ED-4DB2-BD59-A6C34878D82A}">
                    <a16:rowId xmlns:a16="http://schemas.microsoft.com/office/drawing/2014/main" val="2721859611"/>
                  </a:ext>
                </a:extLst>
              </a:tr>
              <a:tr h="370840">
                <a:tc>
                  <a:txBody>
                    <a:bodyPr/>
                    <a:lstStyle/>
                    <a:p>
                      <a:r>
                        <a:rPr lang="en-US" sz="1400" i="1" dirty="0" err="1">
                          <a:latin typeface="Gill Sans MT" panose="020B0502020104020203" pitchFamily="34" charset="0"/>
                        </a:rPr>
                        <a:t>Nb</a:t>
                      </a:r>
                      <a:r>
                        <a:rPr lang="en-US" sz="1400" i="1" dirty="0">
                          <a:latin typeface="Gill Sans MT" panose="020B0502020104020203" pitchFamily="34" charset="0"/>
                        </a:rPr>
                        <a:t>/non Cu Area %</a:t>
                      </a:r>
                    </a:p>
                  </a:txBody>
                  <a:tcPr>
                    <a:solidFill>
                      <a:schemeClr val="accent6">
                        <a:lumMod val="20000"/>
                        <a:lumOff val="80000"/>
                      </a:schemeClr>
                    </a:solidFill>
                  </a:tcPr>
                </a:tc>
                <a:tc>
                  <a:txBody>
                    <a:bodyPr/>
                    <a:lstStyle/>
                    <a:p>
                      <a:r>
                        <a:rPr lang="en-US" sz="1400" i="1" dirty="0">
                          <a:latin typeface="Gill Sans MT" panose="020B0502020104020203" pitchFamily="34" charset="0"/>
                        </a:rPr>
                        <a:t>50.0 %</a:t>
                      </a:r>
                    </a:p>
                  </a:txBody>
                  <a:tcPr>
                    <a:solidFill>
                      <a:schemeClr val="accent6">
                        <a:lumMod val="20000"/>
                        <a:lumOff val="80000"/>
                      </a:schemeClr>
                    </a:solidFill>
                  </a:tcPr>
                </a:tc>
                <a:tc>
                  <a:txBody>
                    <a:bodyPr/>
                    <a:lstStyle/>
                    <a:p>
                      <a:r>
                        <a:rPr lang="en-US" sz="1400" i="1" dirty="0">
                          <a:latin typeface="Gill Sans MT" panose="020B0502020104020203" pitchFamily="34" charset="0"/>
                        </a:rPr>
                        <a:t>50 – 60 %</a:t>
                      </a:r>
                    </a:p>
                  </a:txBody>
                  <a:tcPr>
                    <a:solidFill>
                      <a:schemeClr val="accent6">
                        <a:lumMod val="20000"/>
                        <a:lumOff val="80000"/>
                      </a:schemeClr>
                    </a:solidFill>
                  </a:tcPr>
                </a:tc>
                <a:extLst>
                  <a:ext uri="{0D108BD9-81ED-4DB2-BD59-A6C34878D82A}">
                    <a16:rowId xmlns:a16="http://schemas.microsoft.com/office/drawing/2014/main" val="1568268073"/>
                  </a:ext>
                </a:extLst>
              </a:tr>
              <a:tr h="370840">
                <a:tc>
                  <a:txBody>
                    <a:bodyPr/>
                    <a:lstStyle/>
                    <a:p>
                      <a:r>
                        <a:rPr lang="en-US" sz="1400" i="1" dirty="0" err="1">
                          <a:latin typeface="Gill Sans MT" panose="020B0502020104020203" pitchFamily="34" charset="0"/>
                        </a:rPr>
                        <a:t>Nb</a:t>
                      </a:r>
                      <a:r>
                        <a:rPr lang="en-US" sz="1400" i="1" dirty="0">
                          <a:latin typeface="Gill Sans MT" panose="020B0502020104020203" pitchFamily="34" charset="0"/>
                        </a:rPr>
                        <a:t>/Sn at</a:t>
                      </a:r>
                    </a:p>
                  </a:txBody>
                  <a:tcPr>
                    <a:solidFill>
                      <a:schemeClr val="accent6">
                        <a:lumMod val="40000"/>
                        <a:lumOff val="60000"/>
                      </a:schemeClr>
                    </a:solidFill>
                  </a:tcPr>
                </a:tc>
                <a:tc>
                  <a:txBody>
                    <a:bodyPr/>
                    <a:lstStyle/>
                    <a:p>
                      <a:r>
                        <a:rPr lang="en-US" sz="1400" i="1" dirty="0">
                          <a:latin typeface="Gill Sans MT" panose="020B0502020104020203" pitchFamily="34" charset="0"/>
                        </a:rPr>
                        <a:t>3.1</a:t>
                      </a:r>
                    </a:p>
                  </a:txBody>
                  <a:tcPr>
                    <a:solidFill>
                      <a:schemeClr val="accent6">
                        <a:lumMod val="40000"/>
                        <a:lumOff val="60000"/>
                      </a:schemeClr>
                    </a:solidFill>
                  </a:tcPr>
                </a:tc>
                <a:tc>
                  <a:txBody>
                    <a:bodyPr/>
                    <a:lstStyle/>
                    <a:p>
                      <a:r>
                        <a:rPr lang="en-US" sz="1400" i="1" dirty="0">
                          <a:latin typeface="Gill Sans MT" panose="020B0502020104020203" pitchFamily="34" charset="0"/>
                        </a:rPr>
                        <a:t>3.1 – 3.6</a:t>
                      </a:r>
                    </a:p>
                  </a:txBody>
                  <a:tcPr>
                    <a:solidFill>
                      <a:schemeClr val="accent6">
                        <a:lumMod val="40000"/>
                        <a:lumOff val="60000"/>
                      </a:schemeClr>
                    </a:solidFill>
                  </a:tcPr>
                </a:tc>
                <a:extLst>
                  <a:ext uri="{0D108BD9-81ED-4DB2-BD59-A6C34878D82A}">
                    <a16:rowId xmlns:a16="http://schemas.microsoft.com/office/drawing/2014/main" val="218474620"/>
                  </a:ext>
                </a:extLst>
              </a:tr>
              <a:tr h="370840">
                <a:tc>
                  <a:txBody>
                    <a:bodyPr/>
                    <a:lstStyle/>
                    <a:p>
                      <a:r>
                        <a:rPr lang="en-US" sz="1400" i="1" dirty="0">
                          <a:latin typeface="Gill Sans MT" panose="020B0502020104020203" pitchFamily="34" charset="0"/>
                        </a:rPr>
                        <a:t>Sn/</a:t>
                      </a:r>
                      <a:r>
                        <a:rPr lang="en-US" sz="1400" i="1" dirty="0" err="1">
                          <a:latin typeface="Gill Sans MT" panose="020B0502020104020203" pitchFamily="34" charset="0"/>
                        </a:rPr>
                        <a:t>Sn+Cu</a:t>
                      </a:r>
                      <a:r>
                        <a:rPr lang="en-US" sz="1400" i="1" dirty="0">
                          <a:latin typeface="Gill Sans MT" panose="020B0502020104020203" pitchFamily="34" charset="0"/>
                        </a:rPr>
                        <a:t> </a:t>
                      </a:r>
                      <a:r>
                        <a:rPr lang="en-US" sz="1400" i="1" dirty="0" err="1">
                          <a:latin typeface="Gill Sans MT" panose="020B0502020104020203" pitchFamily="34" charset="0"/>
                        </a:rPr>
                        <a:t>wt</a:t>
                      </a:r>
                      <a:r>
                        <a:rPr lang="en-US" sz="1400" i="1" dirty="0">
                          <a:latin typeface="Gill Sans MT" panose="020B0502020104020203" pitchFamily="34" charset="0"/>
                        </a:rPr>
                        <a:t> %</a:t>
                      </a:r>
                    </a:p>
                  </a:txBody>
                  <a:tcPr>
                    <a:solidFill>
                      <a:schemeClr val="accent6">
                        <a:lumMod val="20000"/>
                        <a:lumOff val="80000"/>
                      </a:schemeClr>
                    </a:solidFill>
                  </a:tcPr>
                </a:tc>
                <a:tc>
                  <a:txBody>
                    <a:bodyPr/>
                    <a:lstStyle/>
                    <a:p>
                      <a:r>
                        <a:rPr lang="en-US" sz="1400" i="1" dirty="0">
                          <a:latin typeface="Gill Sans MT" panose="020B0502020104020203" pitchFamily="34" charset="0"/>
                        </a:rPr>
                        <a:t>45.1 %</a:t>
                      </a:r>
                    </a:p>
                  </a:txBody>
                  <a:tcPr>
                    <a:solidFill>
                      <a:schemeClr val="accent6">
                        <a:lumMod val="20000"/>
                        <a:lumOff val="80000"/>
                      </a:schemeClr>
                    </a:solidFill>
                  </a:tcPr>
                </a:tc>
                <a:tc>
                  <a:txBody>
                    <a:bodyPr/>
                    <a:lstStyle/>
                    <a:p>
                      <a:r>
                        <a:rPr lang="en-US" sz="1400" i="1" dirty="0">
                          <a:latin typeface="Gill Sans MT" panose="020B0502020104020203" pitchFamily="34" charset="0"/>
                        </a:rPr>
                        <a:t>50 – 60 %</a:t>
                      </a:r>
                    </a:p>
                  </a:txBody>
                  <a:tcPr>
                    <a:solidFill>
                      <a:schemeClr val="accent6">
                        <a:lumMod val="20000"/>
                        <a:lumOff val="80000"/>
                      </a:schemeClr>
                    </a:solidFill>
                  </a:tcPr>
                </a:tc>
                <a:extLst>
                  <a:ext uri="{0D108BD9-81ED-4DB2-BD59-A6C34878D82A}">
                    <a16:rowId xmlns:a16="http://schemas.microsoft.com/office/drawing/2014/main" val="870061515"/>
                  </a:ext>
                </a:extLst>
              </a:tr>
            </a:tbl>
          </a:graphicData>
        </a:graphic>
      </p:graphicFrame>
      <p:sp>
        <p:nvSpPr>
          <p:cNvPr id="20" name="TextBox 19">
            <a:extLst>
              <a:ext uri="{FF2B5EF4-FFF2-40B4-BE49-F238E27FC236}">
                <a16:creationId xmlns:a16="http://schemas.microsoft.com/office/drawing/2014/main" id="{77534709-B0E0-4DD1-ABAA-B725D15140B4}"/>
              </a:ext>
            </a:extLst>
          </p:cNvPr>
          <p:cNvSpPr txBox="1"/>
          <p:nvPr>
            <p:custDataLst>
              <p:tags r:id="rId4"/>
            </p:custDataLst>
          </p:nvPr>
        </p:nvSpPr>
        <p:spPr>
          <a:xfrm>
            <a:off x="3555322" y="4332356"/>
            <a:ext cx="3335901" cy="1477328"/>
          </a:xfrm>
          <a:prstGeom prst="rect">
            <a:avLst/>
          </a:prstGeom>
          <a:noFill/>
        </p:spPr>
        <p:txBody>
          <a:bodyPr wrap="square" rtlCol="0">
            <a:spAutoFit/>
          </a:bodyPr>
          <a:lstStyle/>
          <a:p>
            <a:pPr algn="ctr"/>
            <a:r>
              <a:rPr lang="it-CH" b="1" i="1" dirty="0">
                <a:latin typeface="Gill Sans MT" panose="020B0502020104020203" pitchFamily="34" charset="77"/>
              </a:rPr>
              <a:t>Large error </a:t>
            </a:r>
            <a:r>
              <a:rPr lang="it-CH" i="1" dirty="0">
                <a:latin typeface="Gill Sans MT" panose="020B0502020104020203" pitchFamily="34" charset="77"/>
              </a:rPr>
              <a:t>on the determination of </a:t>
            </a:r>
            <a:r>
              <a:rPr lang="it-CH" b="1" i="1" dirty="0">
                <a:latin typeface="Gill Sans MT" panose="020B0502020104020203" pitchFamily="34" charset="77"/>
              </a:rPr>
              <a:t>J</a:t>
            </a:r>
            <a:r>
              <a:rPr lang="it-CH" b="1" i="1" baseline="-25000" dirty="0">
                <a:latin typeface="Gill Sans MT" panose="020B0502020104020203" pitchFamily="34" charset="77"/>
              </a:rPr>
              <a:t>c</a:t>
            </a:r>
            <a:r>
              <a:rPr lang="it-CH" i="1" dirty="0">
                <a:latin typeface="Gill Sans MT" panose="020B0502020104020203" pitchFamily="34" charset="77"/>
              </a:rPr>
              <a:t> due to </a:t>
            </a:r>
            <a:r>
              <a:rPr lang="it-CH" b="1" i="1" dirty="0">
                <a:latin typeface="Gill Sans MT" panose="020B0502020104020203" pitchFamily="34" charset="77"/>
              </a:rPr>
              <a:t>thin and inhomogenous reaction layer</a:t>
            </a:r>
            <a:r>
              <a:rPr lang="it-CH" i="1" dirty="0">
                <a:latin typeface="Gill Sans MT" panose="020B0502020104020203" pitchFamily="34" charset="77"/>
              </a:rPr>
              <a:t>.</a:t>
            </a:r>
          </a:p>
          <a:p>
            <a:pPr algn="ctr"/>
            <a:endParaRPr lang="it-CH" i="1" dirty="0">
              <a:latin typeface="Gill Sans MT" panose="020B0502020104020203" pitchFamily="34" charset="77"/>
            </a:endParaRPr>
          </a:p>
          <a:p>
            <a:pPr algn="ctr"/>
            <a:r>
              <a:rPr lang="it-CH" b="1" i="1" dirty="0">
                <a:latin typeface="Gill Sans MT" panose="020B0502020104020203" pitchFamily="34" charset="77"/>
              </a:rPr>
              <a:t>HT schedule to be optimized!</a:t>
            </a:r>
            <a:endParaRPr lang="en-US" b="1" i="1" dirty="0">
              <a:latin typeface="Gill Sans MT" panose="020B0502020104020203" pitchFamily="34" charset="77"/>
            </a:endParaRPr>
          </a:p>
        </p:txBody>
      </p:sp>
      <p:sp>
        <p:nvSpPr>
          <p:cNvPr id="33" name="TextBox 32">
            <a:extLst>
              <a:ext uri="{FF2B5EF4-FFF2-40B4-BE49-F238E27FC236}">
                <a16:creationId xmlns:a16="http://schemas.microsoft.com/office/drawing/2014/main" id="{105C9953-D2B8-40B9-AFF8-DF3018924FE5}"/>
              </a:ext>
            </a:extLst>
          </p:cNvPr>
          <p:cNvSpPr txBox="1"/>
          <p:nvPr>
            <p:custDataLst>
              <p:tags r:id="rId5"/>
            </p:custDataLst>
          </p:nvPr>
        </p:nvSpPr>
        <p:spPr>
          <a:xfrm>
            <a:off x="3363858" y="3170662"/>
            <a:ext cx="3108561" cy="646331"/>
          </a:xfrm>
          <a:prstGeom prst="rect">
            <a:avLst/>
          </a:prstGeom>
          <a:noFill/>
        </p:spPr>
        <p:txBody>
          <a:bodyPr wrap="square" rtlCol="0">
            <a:spAutoFit/>
          </a:bodyPr>
          <a:lstStyle/>
          <a:p>
            <a:pPr algn="ctr"/>
            <a:r>
              <a:rPr lang="en-US" i="1" dirty="0">
                <a:latin typeface="Gill Sans MT" panose="020B0502020104020203" pitchFamily="34" charset="77"/>
              </a:rPr>
              <a:t>Excess of Cu and low Sn content causes the thin reaction layer.</a:t>
            </a:r>
          </a:p>
        </p:txBody>
      </p:sp>
      <p:graphicFrame>
        <p:nvGraphicFramePr>
          <p:cNvPr id="5" name="Object 4">
            <a:extLst>
              <a:ext uri="{FF2B5EF4-FFF2-40B4-BE49-F238E27FC236}">
                <a16:creationId xmlns:a16="http://schemas.microsoft.com/office/drawing/2014/main" id="{BB6E5270-F12E-4180-823F-C8BDF9681116}"/>
              </a:ext>
            </a:extLst>
          </p:cNvPr>
          <p:cNvGraphicFramePr>
            <a:graphicFrameLocks noChangeAspect="1"/>
          </p:cNvGraphicFramePr>
          <p:nvPr>
            <p:extLst>
              <p:ext uri="{D42A27DB-BD31-4B8C-83A1-F6EECF244321}">
                <p14:modId xmlns:p14="http://schemas.microsoft.com/office/powerpoint/2010/main" val="1742215284"/>
              </p:ext>
            </p:extLst>
          </p:nvPr>
        </p:nvGraphicFramePr>
        <p:xfrm>
          <a:off x="6673227" y="697575"/>
          <a:ext cx="5656603" cy="4335699"/>
        </p:xfrm>
        <a:graphic>
          <a:graphicData uri="http://schemas.openxmlformats.org/presentationml/2006/ole">
            <mc:AlternateContent xmlns:mc="http://schemas.openxmlformats.org/markup-compatibility/2006">
              <mc:Choice xmlns:v="urn:schemas-microsoft-com:vml" Requires="v">
                <p:oleObj name="Graph" r:id="rId10" imgW="3779404" imgH="2897042" progId="Origin50.Graph">
                  <p:embed/>
                </p:oleObj>
              </mc:Choice>
              <mc:Fallback>
                <p:oleObj name="Graph" r:id="rId10" imgW="3779404" imgH="2897042" progId="Origin50.Graph">
                  <p:embed/>
                  <p:pic>
                    <p:nvPicPr>
                      <p:cNvPr id="0" name=""/>
                      <p:cNvPicPr/>
                      <p:nvPr/>
                    </p:nvPicPr>
                    <p:blipFill>
                      <a:blip r:embed="rId11"/>
                      <a:stretch>
                        <a:fillRect/>
                      </a:stretch>
                    </p:blipFill>
                    <p:spPr>
                      <a:xfrm>
                        <a:off x="6673227" y="697575"/>
                        <a:ext cx="5656603" cy="4335699"/>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9369F520-F51F-4FAD-BA14-438DE7F844E9}"/>
              </a:ext>
            </a:extLst>
          </p:cNvPr>
          <p:cNvGraphicFramePr>
            <a:graphicFrameLocks noChangeAspect="1"/>
          </p:cNvGraphicFramePr>
          <p:nvPr>
            <p:extLst>
              <p:ext uri="{D42A27DB-BD31-4B8C-83A1-F6EECF244321}">
                <p14:modId xmlns:p14="http://schemas.microsoft.com/office/powerpoint/2010/main" val="20309922"/>
              </p:ext>
            </p:extLst>
          </p:nvPr>
        </p:nvGraphicFramePr>
        <p:xfrm>
          <a:off x="6673227" y="697575"/>
          <a:ext cx="5656603" cy="4335699"/>
        </p:xfrm>
        <a:graphic>
          <a:graphicData uri="http://schemas.openxmlformats.org/presentationml/2006/ole">
            <mc:AlternateContent xmlns:mc="http://schemas.openxmlformats.org/markup-compatibility/2006">
              <mc:Choice xmlns:v="urn:schemas-microsoft-com:vml" Requires="v">
                <p:oleObj name="Graph" r:id="rId12" imgW="3779404" imgH="2897042" progId="Origin50.Graph">
                  <p:embed/>
                </p:oleObj>
              </mc:Choice>
              <mc:Fallback>
                <p:oleObj name="Graph" r:id="rId12" imgW="3779404" imgH="2897042" progId="Origin50.Graph">
                  <p:embed/>
                  <p:pic>
                    <p:nvPicPr>
                      <p:cNvPr id="5" name="Object 4">
                        <a:extLst>
                          <a:ext uri="{FF2B5EF4-FFF2-40B4-BE49-F238E27FC236}">
                            <a16:creationId xmlns:a16="http://schemas.microsoft.com/office/drawing/2014/main" id="{BB6E5270-F12E-4180-823F-C8BDF9681116}"/>
                          </a:ext>
                        </a:extLst>
                      </p:cNvPr>
                      <p:cNvPicPr/>
                      <p:nvPr/>
                    </p:nvPicPr>
                    <p:blipFill>
                      <a:blip r:embed="rId13"/>
                      <a:stretch>
                        <a:fillRect/>
                      </a:stretch>
                    </p:blipFill>
                    <p:spPr>
                      <a:xfrm>
                        <a:off x="6673227" y="697575"/>
                        <a:ext cx="5656603" cy="4335699"/>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6703901A-0859-4170-8C00-944DA8F30546}"/>
              </a:ext>
            </a:extLst>
          </p:cNvPr>
          <p:cNvGraphicFramePr>
            <a:graphicFrameLocks noChangeAspect="1"/>
          </p:cNvGraphicFramePr>
          <p:nvPr>
            <p:extLst>
              <p:ext uri="{D42A27DB-BD31-4B8C-83A1-F6EECF244321}">
                <p14:modId xmlns:p14="http://schemas.microsoft.com/office/powerpoint/2010/main" val="3220897374"/>
              </p:ext>
            </p:extLst>
          </p:nvPr>
        </p:nvGraphicFramePr>
        <p:xfrm>
          <a:off x="6673850" y="696913"/>
          <a:ext cx="5656263" cy="4337050"/>
        </p:xfrm>
        <a:graphic>
          <a:graphicData uri="http://schemas.openxmlformats.org/presentationml/2006/ole">
            <mc:AlternateContent xmlns:mc="http://schemas.openxmlformats.org/markup-compatibility/2006">
              <mc:Choice xmlns:v="urn:schemas-microsoft-com:vml" Requires="v">
                <p:oleObj name="Graph" r:id="rId14" imgW="3779404" imgH="2897042" progId="Origin50.Graph">
                  <p:embed/>
                </p:oleObj>
              </mc:Choice>
              <mc:Fallback>
                <p:oleObj name="Graph" r:id="rId14" imgW="3779404" imgH="2897042" progId="Origin50.Graph">
                  <p:embed/>
                  <p:pic>
                    <p:nvPicPr>
                      <p:cNvPr id="34" name="Object 33">
                        <a:extLst>
                          <a:ext uri="{FF2B5EF4-FFF2-40B4-BE49-F238E27FC236}">
                            <a16:creationId xmlns:a16="http://schemas.microsoft.com/office/drawing/2014/main" id="{9369F520-F51F-4FAD-BA14-438DE7F844E9}"/>
                          </a:ext>
                        </a:extLst>
                      </p:cNvPr>
                      <p:cNvPicPr/>
                      <p:nvPr/>
                    </p:nvPicPr>
                    <p:blipFill>
                      <a:blip r:embed="rId15"/>
                      <a:stretch>
                        <a:fillRect/>
                      </a:stretch>
                    </p:blipFill>
                    <p:spPr>
                      <a:xfrm>
                        <a:off x="6673850" y="696913"/>
                        <a:ext cx="5656263" cy="4337050"/>
                      </a:xfrm>
                      <a:prstGeom prst="rect">
                        <a:avLst/>
                      </a:prstGeom>
                    </p:spPr>
                  </p:pic>
                </p:oleObj>
              </mc:Fallback>
            </mc:AlternateContent>
          </a:graphicData>
        </a:graphic>
      </p:graphicFrame>
    </p:spTree>
    <p:extLst>
      <p:ext uri="{BB962C8B-B14F-4D97-AF65-F5344CB8AC3E}">
        <p14:creationId xmlns:p14="http://schemas.microsoft.com/office/powerpoint/2010/main" val="25966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randombar(horizontal)">
                                      <p:cBhvr>
                                        <p:cTn id="24" dur="500"/>
                                        <p:tgtEl>
                                          <p:spTgt spid="3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3C39896D-3396-47EB-A2FD-F85043C70823}"/>
              </a:ext>
            </a:extLst>
          </p:cNvPr>
          <p:cNvSpPr txBox="1">
            <a:spLocks/>
          </p:cNvSpPr>
          <p:nvPr/>
        </p:nvSpPr>
        <p:spPr>
          <a:xfrm>
            <a:off x="482600" y="14424"/>
            <a:ext cx="108585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dirty="0">
                <a:solidFill>
                  <a:srgbClr val="007E63"/>
                </a:solidFill>
                <a:latin typeface="Gill Sans MT" panose="020B0502020104020203" pitchFamily="34" charset="0"/>
              </a:rPr>
              <a:t>The challenges we are facing at </a:t>
            </a:r>
          </a:p>
        </p:txBody>
      </p:sp>
      <p:pic>
        <p:nvPicPr>
          <p:cNvPr id="13" name="Picture 28">
            <a:extLst>
              <a:ext uri="{FF2B5EF4-FFF2-40B4-BE49-F238E27FC236}">
                <a16:creationId xmlns:a16="http://schemas.microsoft.com/office/drawing/2014/main" id="{8F3F620C-B18E-4263-90F8-AA22BD95CD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0182" y="119688"/>
            <a:ext cx="2647194" cy="1266447"/>
          </a:xfrm>
          <a:prstGeom prst="rect">
            <a:avLst/>
          </a:prstGeom>
        </p:spPr>
      </p:pic>
      <p:grpSp>
        <p:nvGrpSpPr>
          <p:cNvPr id="31" name="Group 30">
            <a:extLst>
              <a:ext uri="{FF2B5EF4-FFF2-40B4-BE49-F238E27FC236}">
                <a16:creationId xmlns:a16="http://schemas.microsoft.com/office/drawing/2014/main" id="{C7ABC83A-BA9F-22A5-2E75-7184F556D37D}"/>
              </a:ext>
            </a:extLst>
          </p:cNvPr>
          <p:cNvGrpSpPr/>
          <p:nvPr/>
        </p:nvGrpSpPr>
        <p:grpSpPr>
          <a:xfrm>
            <a:off x="215900" y="1279027"/>
            <a:ext cx="6748780" cy="3427747"/>
            <a:chOff x="482600" y="1339987"/>
            <a:chExt cx="6748780" cy="3427747"/>
          </a:xfrm>
        </p:grpSpPr>
        <p:sp>
          <p:nvSpPr>
            <p:cNvPr id="32" name="Rectangle 31"/>
            <p:cNvSpPr/>
            <p:nvPr/>
          </p:nvSpPr>
          <p:spPr>
            <a:xfrm>
              <a:off x="482600" y="1339987"/>
              <a:ext cx="6748780" cy="461665"/>
            </a:xfrm>
            <a:prstGeom prst="rect">
              <a:avLst/>
            </a:prstGeom>
          </p:spPr>
          <p:txBody>
            <a:bodyPr wrap="square">
              <a:spAutoFit/>
            </a:bodyPr>
            <a:lstStyle/>
            <a:p>
              <a:pPr>
                <a:spcBef>
                  <a:spcPct val="0"/>
                </a:spcBef>
              </a:pPr>
              <a:r>
                <a:rPr lang="en-US" altLang="fr-FR" sz="2400" b="1" i="1" dirty="0">
                  <a:latin typeface="Gill Sans MT" panose="020B0502020104020203" pitchFamily="34" charset="0"/>
                  <a:sym typeface="Symbol" panose="05050102010706020507" pitchFamily="18" charset="2"/>
                </a:rPr>
                <a:t>The </a:t>
              </a:r>
              <a:r>
                <a:rPr lang="en-CH" altLang="fr-FR" sz="2400" b="1" i="1" dirty="0">
                  <a:latin typeface="Gill Sans MT" panose="020B0502020104020203" pitchFamily="34" charset="0"/>
                  <a:sym typeface="Symbol" panose="05050102010706020507" pitchFamily="18" charset="2"/>
                </a:rPr>
                <a:t>study of internal oxidation in RRP wire</a:t>
              </a:r>
              <a:endParaRPr lang="en-US" altLang="fr-FR" sz="2400" b="1" i="1" baseline="-25000" dirty="0">
                <a:latin typeface="Gill Sans MT" panose="020B0502020104020203" pitchFamily="34" charset="0"/>
                <a:sym typeface="Symbol" panose="05050102010706020507" pitchFamily="18" charset="2"/>
              </a:endParaRPr>
            </a:p>
          </p:txBody>
        </p:sp>
        <p:sp>
          <p:nvSpPr>
            <p:cNvPr id="33" name="Rectangle 32"/>
            <p:cNvSpPr/>
            <p:nvPr/>
          </p:nvSpPr>
          <p:spPr>
            <a:xfrm>
              <a:off x="560024" y="1939229"/>
              <a:ext cx="5123614" cy="400110"/>
            </a:xfrm>
            <a:prstGeom prst="rect">
              <a:avLst/>
            </a:prstGeom>
          </p:spPr>
          <p:txBody>
            <a:bodyPr wrap="square">
              <a:spAutoFit/>
            </a:bodyPr>
            <a:lstStyle/>
            <a:p>
              <a:pPr marL="457200" indent="-457200">
                <a:spcBef>
                  <a:spcPct val="0"/>
                </a:spcBef>
                <a:buFont typeface="+mj-lt"/>
                <a:buAutoNum type="arabicPeriod"/>
              </a:pPr>
              <a:r>
                <a:rPr lang="en-US" altLang="fr-FR" sz="2000" b="1" i="1" dirty="0">
                  <a:solidFill>
                    <a:srgbClr val="007E62"/>
                  </a:solidFill>
                  <a:latin typeface="Gill Sans MT" panose="020B0502020104020203" pitchFamily="34" charset="0"/>
                  <a:sym typeface="Symbol" panose="05050102010706020507" pitchFamily="18" charset="2"/>
                </a:rPr>
                <a:t>Material study</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34" name="Rectangle 33"/>
            <p:cNvSpPr/>
            <p:nvPr/>
          </p:nvSpPr>
          <p:spPr>
            <a:xfrm>
              <a:off x="585322" y="3241690"/>
              <a:ext cx="5363175" cy="400110"/>
            </a:xfrm>
            <a:prstGeom prst="rect">
              <a:avLst/>
            </a:prstGeom>
          </p:spPr>
          <p:txBody>
            <a:bodyPr wrap="square">
              <a:spAutoFit/>
            </a:bodyPr>
            <a:lstStyle/>
            <a:p>
              <a:pPr marL="457200" indent="-457200">
                <a:spcBef>
                  <a:spcPct val="0"/>
                </a:spcBef>
                <a:buFont typeface="+mj-lt"/>
                <a:buAutoNum type="arabicPeriod" startAt="2"/>
              </a:pPr>
              <a:r>
                <a:rPr lang="en-US" altLang="fr-FR" sz="2000" b="1" i="1" dirty="0">
                  <a:solidFill>
                    <a:srgbClr val="007E62"/>
                  </a:solidFill>
                  <a:latin typeface="Gill Sans MT" panose="020B0502020104020203" pitchFamily="34" charset="0"/>
                  <a:sym typeface="Symbol" panose="05050102010706020507" pitchFamily="18" charset="2"/>
                </a:rPr>
                <a:t>Determination of OS efficiency</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45" name="Rectangle 44"/>
            <p:cNvSpPr/>
            <p:nvPr/>
          </p:nvSpPr>
          <p:spPr>
            <a:xfrm>
              <a:off x="1155242" y="3585954"/>
              <a:ext cx="3788205"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Study of oxygen source (OS) configurations to optimize superconducting properties (</a:t>
              </a:r>
              <a:r>
                <a:rPr lang="en-US" altLang="fr-FR" sz="1600" dirty="0" err="1">
                  <a:latin typeface="Gill Sans MT" panose="020B0502020104020203" pitchFamily="34" charset="0"/>
                  <a:sym typeface="Symbol" panose="05050102010706020507" pitchFamily="18" charset="2"/>
                </a:rPr>
                <a:t>I</a:t>
              </a:r>
              <a:r>
                <a:rPr lang="en-US" altLang="fr-FR" sz="1600" baseline="-25000" dirty="0" err="1">
                  <a:latin typeface="Gill Sans MT" panose="020B0502020104020203" pitchFamily="34" charset="0"/>
                  <a:sym typeface="Symbol" panose="05050102010706020507" pitchFamily="18" charset="2"/>
                </a:rPr>
                <a:t>c</a:t>
              </a:r>
              <a:r>
                <a:rPr lang="en-US" altLang="fr-FR" sz="1600" dirty="0">
                  <a:latin typeface="Gill Sans MT" panose="020B0502020104020203" pitchFamily="34" charset="0"/>
                  <a:sym typeface="Symbol" panose="05050102010706020507" pitchFamily="18" charset="2"/>
                </a:rPr>
                <a:t>, B</a:t>
              </a:r>
              <a:r>
                <a:rPr lang="en-US" altLang="fr-FR" sz="1600" baseline="-25000" dirty="0">
                  <a:latin typeface="Gill Sans MT" panose="020B0502020104020203" pitchFamily="34" charset="0"/>
                  <a:sym typeface="Symbol" panose="05050102010706020507" pitchFamily="18" charset="2"/>
                </a:rPr>
                <a:t>c2</a:t>
              </a:r>
              <a:r>
                <a:rPr lang="en-US" altLang="fr-FR" sz="1600" dirty="0">
                  <a:latin typeface="Gill Sans MT" panose="020B0502020104020203" pitchFamily="34" charset="0"/>
                  <a:sym typeface="Symbol" panose="05050102010706020507" pitchFamily="18" charset="2"/>
                </a:rPr>
                <a:t>, pinning) on </a:t>
              </a:r>
              <a:r>
                <a:rPr lang="en-US" altLang="fr-FR" sz="1600" b="1" dirty="0">
                  <a:latin typeface="Gill Sans MT" panose="020B0502020104020203" pitchFamily="34" charset="0"/>
                  <a:sym typeface="Symbol" panose="05050102010706020507" pitchFamily="18" charset="2"/>
                </a:rPr>
                <a:t>simplified subelement</a:t>
              </a:r>
              <a:endParaRPr lang="en-US" altLang="fr-FR" sz="1600" b="1" baseline="-25000" dirty="0">
                <a:latin typeface="Gill Sans MT" panose="020B0502020104020203" pitchFamily="34" charset="0"/>
                <a:sym typeface="Symbol" panose="05050102010706020507" pitchFamily="18" charset="2"/>
              </a:endParaRPr>
            </a:p>
          </p:txBody>
        </p:sp>
        <p:pic>
          <p:nvPicPr>
            <p:cNvPr id="26" name="Picture 8">
              <a:extLst>
                <a:ext uri="{FF2B5EF4-FFF2-40B4-BE49-F238E27FC236}">
                  <a16:creationId xmlns:a16="http://schemas.microsoft.com/office/drawing/2014/main" id="{7B9BF001-9EF9-4B6C-9342-33B224A17F45}"/>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9222" b="90778" l="7781" r="90490">
                          <a14:foregroundMark x1="23055" y1="17867" x2="10086" y2="46830"/>
                          <a14:foregroundMark x1="10086" y1="46830" x2="21326" y2="76657"/>
                          <a14:foregroundMark x1="21326" y1="76657" x2="53170" y2="90058"/>
                          <a14:foregroundMark x1="53170" y1="90058" x2="80548" y2="72911"/>
                          <a14:foregroundMark x1="80548" y1="72911" x2="86888" y2="39337"/>
                          <a14:foregroundMark x1="86888" y1="39337" x2="65706" y2="12968"/>
                          <a14:foregroundMark x1="65706" y1="12968" x2="33862" y2="13256"/>
                          <a14:foregroundMark x1="33862" y1="13256" x2="22334" y2="18876"/>
                          <a14:foregroundMark x1="38761" y1="10807" x2="38761" y2="10807"/>
                          <a14:foregroundMark x1="51585" y1="9222" x2="51585" y2="9222"/>
                          <a14:foregroundMark x1="72190" y1="15130" x2="72190" y2="15130"/>
                          <a14:foregroundMark x1="81268" y1="22046" x2="81268" y2="22046"/>
                          <a14:foregroundMark x1="83573" y1="27522" x2="85014" y2="29395"/>
                          <a14:foregroundMark x1="87608" y1="34582" x2="87896" y2="35591"/>
                          <a14:foregroundMark x1="90490" y1="43804" x2="90490" y2="43804"/>
                          <a14:foregroundMark x1="51729" y1="88329" x2="51729" y2="88329"/>
                          <a14:foregroundMark x1="53890" y1="91066" x2="53890" y2="91066"/>
                          <a14:foregroundMark x1="10375" y1="52305" x2="10375" y2="52305"/>
                          <a14:foregroundMark x1="7781" y1="49424" x2="7781" y2="49424"/>
                          <a14:foregroundMark x1="51441" y1="45821" x2="41643" y2="44957"/>
                          <a14:foregroundMark x1="47406" y1="45389" x2="53026" y2="50865"/>
                          <a14:foregroundMark x1="50865" y1="49135" x2="42507" y2="47983"/>
                          <a14:foregroundMark x1="51585" y1="43516" x2="53746" y2="49135"/>
                        </a14:backgroundRemoval>
                      </a14:imgEffect>
                    </a14:imgLayer>
                  </a14:imgProps>
                </a:ext>
                <a:ext uri="{28A0092B-C50C-407E-A947-70E740481C1C}">
                  <a14:useLocalDpi xmlns:a14="http://schemas.microsoft.com/office/drawing/2010/main" val="0"/>
                </a:ext>
              </a:extLst>
            </a:blip>
            <a:srcRect l="4515" t="5438" r="2721" b="6259"/>
            <a:stretch/>
          </p:blipFill>
          <p:spPr>
            <a:xfrm>
              <a:off x="4270311" y="2052517"/>
              <a:ext cx="1139357" cy="1084571"/>
            </a:xfrm>
            <a:prstGeom prst="rect">
              <a:avLst/>
            </a:prstGeom>
          </p:spPr>
        </p:pic>
        <p:grpSp>
          <p:nvGrpSpPr>
            <p:cNvPr id="2" name="Group 1">
              <a:extLst>
                <a:ext uri="{FF2B5EF4-FFF2-40B4-BE49-F238E27FC236}">
                  <a16:creationId xmlns:a16="http://schemas.microsoft.com/office/drawing/2014/main" id="{5ED026AE-8738-4E98-8D25-00D77443E42C}"/>
                </a:ext>
              </a:extLst>
            </p:cNvPr>
            <p:cNvGrpSpPr>
              <a:grpSpLocks noChangeAspect="1"/>
            </p:cNvGrpSpPr>
            <p:nvPr/>
          </p:nvGrpSpPr>
          <p:grpSpPr>
            <a:xfrm>
              <a:off x="4953496" y="3095951"/>
              <a:ext cx="1648827" cy="1671783"/>
              <a:chOff x="8422044" y="3355037"/>
              <a:chExt cx="1700993" cy="1724675"/>
            </a:xfrm>
          </p:grpSpPr>
          <p:pic>
            <p:nvPicPr>
              <p:cNvPr id="29" name="Picture 28">
                <a:extLst>
                  <a:ext uri="{FF2B5EF4-FFF2-40B4-BE49-F238E27FC236}">
                    <a16:creationId xmlns:a16="http://schemas.microsoft.com/office/drawing/2014/main" id="{788C9DD8-639E-4B0D-BC60-072856C1084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667" t="1389" r="6537" b="8037"/>
              <a:stretch/>
            </p:blipFill>
            <p:spPr bwMode="auto">
              <a:xfrm>
                <a:off x="8422044" y="3355037"/>
                <a:ext cx="1700993" cy="1724675"/>
              </a:xfrm>
              <a:prstGeom prst="ellipse">
                <a:avLst/>
              </a:prstGeom>
              <a:noFill/>
              <a:ln>
                <a:noFill/>
              </a:ln>
              <a:extLst>
                <a:ext uri="{53640926-AAD7-44D8-BBD7-CCE9431645EC}">
                  <a14:shadowObscured xmlns:a14="http://schemas.microsoft.com/office/drawing/2010/main"/>
                </a:ext>
              </a:extLst>
            </p:spPr>
          </p:pic>
          <p:pic>
            <p:nvPicPr>
              <p:cNvPr id="126" name="Image 59" descr="Une image contenant texte, roue, matériel&#10;&#10;Description générée automatiquement">
                <a:extLst>
                  <a:ext uri="{FF2B5EF4-FFF2-40B4-BE49-F238E27FC236}">
                    <a16:creationId xmlns:a16="http://schemas.microsoft.com/office/drawing/2014/main" id="{4795F430-2F67-4C43-987B-BD971B298B73}"/>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6311" b="90176" l="2848" r="95843">
                            <a14:foregroundMark x1="20015" y1="22772" x2="45420" y2="9499"/>
                            <a14:foregroundMark x1="45420" y1="9499" x2="71824" y2="18087"/>
                            <a14:foregroundMark x1="71824" y1="18087" x2="91686" y2="35459"/>
                            <a14:foregroundMark x1="91686" y1="35459" x2="90993" y2="59727"/>
                            <a14:foregroundMark x1="90993" y1="59727" x2="75443" y2="81327"/>
                            <a14:foregroundMark x1="75443" y1="81327" x2="46497" y2="85882"/>
                            <a14:foregroundMark x1="46497" y1="85882" x2="18245" y2="77098"/>
                            <a14:foregroundMark x1="18245" y1="77098" x2="3849" y2="54717"/>
                            <a14:foregroundMark x1="3849" y1="54717" x2="5620" y2="30904"/>
                            <a14:foregroundMark x1="5620" y1="30904" x2="27945" y2="14899"/>
                            <a14:foregroundMark x1="27945" y1="14899" x2="29561" y2="14249"/>
                            <a14:foregroundMark x1="44188" y1="9044" x2="37028" y2="10475"/>
                            <a14:foregroundMark x1="40801" y1="6311" x2="40570" y2="6311"/>
                            <a14:foregroundMark x1="4850" y1="35589" x2="4311" y2="59466"/>
                            <a14:foregroundMark x1="3387" y1="49057" x2="4311" y2="42225"/>
                            <a14:foregroundMark x1="29176" y1="82238" x2="55966" y2="86662"/>
                            <a14:foregroundMark x1="57660" y1="83995" x2="33102" y2="86858"/>
                            <a14:foregroundMark x1="50346" y1="85556" x2="58968" y2="87508"/>
                            <a14:foregroundMark x1="60970" y1="90176" x2="60970" y2="90176"/>
                            <a14:foregroundMark x1="92610" y1="40208" x2="90993" y2="63761"/>
                            <a14:foregroundMark x1="91686" y1="61874" x2="92841" y2="52700"/>
                            <a14:foregroundMark x1="95843" y1="43201" x2="95843" y2="43201"/>
                            <a14:foregroundMark x1="40570" y1="69291" x2="30870" y2="53286"/>
                            <a14:foregroundMark x1="21478" y1="44763" x2="45651" y2="61874"/>
                            <a14:foregroundMark x1="45651" y1="61874" x2="72825" y2="51139"/>
                            <a14:foregroundMark x1="72825" y1="51139" x2="72594" y2="47755"/>
                            <a14:foregroundMark x1="31024" y1="58881" x2="33102" y2="58881"/>
                          </a14:backgroundRemoval>
                        </a14:imgEffect>
                      </a14:imgLayer>
                    </a14:imgProps>
                  </a:ext>
                  <a:ext uri="{28A0092B-C50C-407E-A947-70E740481C1C}">
                    <a14:useLocalDpi xmlns:a14="http://schemas.microsoft.com/office/drawing/2010/main" val="0"/>
                  </a:ext>
                </a:extLst>
              </a:blip>
              <a:srcRect b="7558"/>
              <a:stretch/>
            </p:blipFill>
            <p:spPr>
              <a:xfrm>
                <a:off x="8749317" y="3523562"/>
                <a:ext cx="1168275" cy="1277835"/>
              </a:xfrm>
              <a:prstGeom prst="rect">
                <a:avLst/>
              </a:prstGeom>
            </p:spPr>
          </p:pic>
        </p:grpSp>
        <p:sp>
          <p:nvSpPr>
            <p:cNvPr id="46" name="Rectangle 45"/>
            <p:cNvSpPr/>
            <p:nvPr/>
          </p:nvSpPr>
          <p:spPr>
            <a:xfrm>
              <a:off x="1153809" y="2320549"/>
              <a:ext cx="3151984"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Test of various alloys and oxides (and their combinations) on </a:t>
              </a:r>
              <a:r>
                <a:rPr lang="en-US" altLang="fr-FR" sz="1600" b="1" dirty="0">
                  <a:latin typeface="Gill Sans MT" panose="020B0502020104020203" pitchFamily="34" charset="0"/>
                  <a:sym typeface="Symbol" panose="05050102010706020507" pitchFamily="18" charset="2"/>
                </a:rPr>
                <a:t>monofilament</a:t>
              </a:r>
              <a:endParaRPr lang="en-US" altLang="fr-FR" sz="1600" b="1" baseline="-25000" dirty="0">
                <a:latin typeface="Gill Sans MT" panose="020B0502020104020203" pitchFamily="34" charset="0"/>
                <a:sym typeface="Symbol" panose="05050102010706020507" pitchFamily="18" charset="2"/>
              </a:endParaRPr>
            </a:p>
          </p:txBody>
        </p:sp>
      </p:grpSp>
      <p:grpSp>
        <p:nvGrpSpPr>
          <p:cNvPr id="37" name="Group 36">
            <a:extLst>
              <a:ext uri="{FF2B5EF4-FFF2-40B4-BE49-F238E27FC236}">
                <a16:creationId xmlns:a16="http://schemas.microsoft.com/office/drawing/2014/main" id="{BF885F9F-EB9F-93C5-5984-E99255512D03}"/>
              </a:ext>
            </a:extLst>
          </p:cNvPr>
          <p:cNvGrpSpPr/>
          <p:nvPr/>
        </p:nvGrpSpPr>
        <p:grpSpPr>
          <a:xfrm>
            <a:off x="293324" y="4601527"/>
            <a:ext cx="6308484" cy="1639895"/>
            <a:chOff x="560025" y="4641444"/>
            <a:chExt cx="6308484" cy="1639895"/>
          </a:xfrm>
        </p:grpSpPr>
        <p:pic>
          <p:nvPicPr>
            <p:cNvPr id="4" name="Picture 3" descr="A close-up of a circular object&#10;&#10;AI-generated content may be incorrect.">
              <a:extLst>
                <a:ext uri="{FF2B5EF4-FFF2-40B4-BE49-F238E27FC236}">
                  <a16:creationId xmlns:a16="http://schemas.microsoft.com/office/drawing/2014/main" id="{81F30273-6AD6-B4AE-8CBE-8AC8C8B3B495}"/>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12000" contrast="44000"/>
                      </a14:imgEffect>
                    </a14:imgLayer>
                  </a14:imgProps>
                </a:ext>
                <a:ext uri="{28A0092B-C50C-407E-A947-70E740481C1C}">
                  <a14:useLocalDpi xmlns:a14="http://schemas.microsoft.com/office/drawing/2010/main" val="0"/>
                </a:ext>
              </a:extLst>
            </a:blip>
            <a:stretch>
              <a:fillRect/>
            </a:stretch>
          </p:blipFill>
          <p:spPr>
            <a:xfrm>
              <a:off x="5315135" y="4974837"/>
              <a:ext cx="1287189" cy="1306502"/>
            </a:xfrm>
            <a:prstGeom prst="ellipse">
              <a:avLst/>
            </a:prstGeom>
          </p:spPr>
        </p:pic>
        <p:sp>
          <p:nvSpPr>
            <p:cNvPr id="44" name="Rectangle 43"/>
            <p:cNvSpPr/>
            <p:nvPr/>
          </p:nvSpPr>
          <p:spPr>
            <a:xfrm>
              <a:off x="560025" y="4641444"/>
              <a:ext cx="5663898" cy="400110"/>
            </a:xfrm>
            <a:prstGeom prst="rect">
              <a:avLst/>
            </a:prstGeom>
          </p:spPr>
          <p:txBody>
            <a:bodyPr wrap="square">
              <a:spAutoFit/>
            </a:bodyPr>
            <a:lstStyle/>
            <a:p>
              <a:pPr marL="457200" indent="-457200">
                <a:spcBef>
                  <a:spcPct val="0"/>
                </a:spcBef>
                <a:buFont typeface="+mj-lt"/>
                <a:buAutoNum type="arabicPeriod" startAt="3"/>
              </a:pPr>
              <a:r>
                <a:rPr lang="en-US" altLang="fr-FR" sz="2000" b="1" i="1" dirty="0">
                  <a:solidFill>
                    <a:srgbClr val="007E62"/>
                  </a:solidFill>
                  <a:latin typeface="Gill Sans MT" panose="020B0502020104020203" pitchFamily="34" charset="0"/>
                  <a:sym typeface="Symbol" panose="05050102010706020507" pitchFamily="18" charset="2"/>
                </a:rPr>
                <a:t>OS stability during </a:t>
              </a:r>
              <a:r>
                <a:rPr lang="en-CH" altLang="fr-FR" sz="2000" b="1" i="1" dirty="0">
                  <a:solidFill>
                    <a:srgbClr val="007E62"/>
                  </a:solidFill>
                  <a:latin typeface="Gill Sans MT" panose="020B0502020104020203" pitchFamily="34" charset="0"/>
                  <a:sym typeface="Symbol" panose="05050102010706020507" pitchFamily="18" charset="2"/>
                </a:rPr>
                <a:t>subelement </a:t>
              </a:r>
              <a:r>
                <a:rPr lang="en-US" altLang="fr-FR" sz="2000" b="1" i="1" dirty="0">
                  <a:solidFill>
                    <a:srgbClr val="007E62"/>
                  </a:solidFill>
                  <a:latin typeface="Gill Sans MT" panose="020B0502020104020203" pitchFamily="34" charset="0"/>
                  <a:sym typeface="Symbol" panose="05050102010706020507" pitchFamily="18" charset="2"/>
                </a:rPr>
                <a:t>manufacture</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35" name="Rectangle 34">
              <a:extLst>
                <a:ext uri="{FF2B5EF4-FFF2-40B4-BE49-F238E27FC236}">
                  <a16:creationId xmlns:a16="http://schemas.microsoft.com/office/drawing/2014/main" id="{35FFDC10-47EC-4FBB-889A-93773A8C166C}"/>
                </a:ext>
              </a:extLst>
            </p:cNvPr>
            <p:cNvSpPr/>
            <p:nvPr/>
          </p:nvSpPr>
          <p:spPr>
            <a:xfrm>
              <a:off x="1260685" y="5042616"/>
              <a:ext cx="3692812"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Verify OS stability during high temperature treatment along the preparation of a </a:t>
              </a:r>
              <a:r>
                <a:rPr lang="en-US" altLang="fr-FR" sz="1600" b="1" dirty="0">
                  <a:latin typeface="Gill Sans MT" panose="020B0502020104020203" pitchFamily="34" charset="0"/>
                  <a:sym typeface="Symbol" panose="05050102010706020507" pitchFamily="18" charset="2"/>
                </a:rPr>
                <a:t>RRP </a:t>
              </a:r>
              <a:r>
                <a:rPr lang="en-US" altLang="fr-FR" sz="1600" b="1" dirty="0" err="1">
                  <a:latin typeface="Gill Sans MT" panose="020B0502020104020203" pitchFamily="34" charset="0"/>
                  <a:sym typeface="Symbol" panose="05050102010706020507" pitchFamily="18" charset="2"/>
                </a:rPr>
                <a:t>Subelement</a:t>
              </a:r>
              <a:endParaRPr lang="en-US" altLang="fr-FR" sz="1600" b="1" baseline="-25000" dirty="0">
                <a:latin typeface="Gill Sans MT" panose="020B0502020104020203" pitchFamily="34" charset="0"/>
                <a:sym typeface="Symbol" panose="05050102010706020507" pitchFamily="18" charset="2"/>
              </a:endParaRPr>
            </a:p>
          </p:txBody>
        </p:sp>
        <p:pic>
          <p:nvPicPr>
            <p:cNvPr id="43" name="Picture 12">
              <a:extLst>
                <a:ext uri="{FF2B5EF4-FFF2-40B4-BE49-F238E27FC236}">
                  <a16:creationId xmlns:a16="http://schemas.microsoft.com/office/drawing/2014/main" id="{DA41ECE6-1270-4F5D-B19D-A87A2C75A6DB}"/>
                </a:ext>
              </a:extLst>
            </p:cNvPr>
            <p:cNvPicPr>
              <a:picLocks noChangeAspect="1"/>
            </p:cNvPicPr>
            <p:nvPr/>
          </p:nvPicPr>
          <p:blipFill>
            <a:blip r:embed="rId11">
              <a:lum bright="-18000" contrast="63000"/>
            </a:blip>
            <a:srcRect l="7172" r="6843" b="6448"/>
            <a:stretch>
              <a:fillRect/>
            </a:stretch>
          </p:blipFill>
          <p:spPr>
            <a:xfrm>
              <a:off x="6134449" y="4865645"/>
              <a:ext cx="734060" cy="722277"/>
            </a:xfrm>
            <a:prstGeom prst="ellipse">
              <a:avLst/>
            </a:prstGeom>
          </p:spPr>
        </p:pic>
      </p:grpSp>
      <p:sp>
        <p:nvSpPr>
          <p:cNvPr id="110" name="TextBox 109">
            <a:extLst>
              <a:ext uri="{FF2B5EF4-FFF2-40B4-BE49-F238E27FC236}">
                <a16:creationId xmlns:a16="http://schemas.microsoft.com/office/drawing/2014/main" id="{774E6728-8B8A-D3BD-AABB-3363CB8851AD}"/>
              </a:ext>
            </a:extLst>
          </p:cNvPr>
          <p:cNvSpPr txBox="1">
            <a:spLocks noChangeAspect="1"/>
          </p:cNvSpPr>
          <p:nvPr/>
        </p:nvSpPr>
        <p:spPr>
          <a:xfrm>
            <a:off x="6627527" y="2918607"/>
            <a:ext cx="1496907" cy="984885"/>
          </a:xfrm>
          <a:prstGeom prst="rect">
            <a:avLst/>
          </a:prstGeom>
          <a:noFill/>
        </p:spPr>
        <p:txBody>
          <a:bodyPr wrap="square" rtlCol="0">
            <a:spAutoFit/>
          </a:bodyPr>
          <a:lstStyle/>
          <a:p>
            <a:r>
              <a:rPr lang="en-GB" sz="1600" b="1" i="1" dirty="0">
                <a:solidFill>
                  <a:srgbClr val="FF6161"/>
                </a:solidFill>
                <a:latin typeface="Gill Sans MT" panose="020B0502020104020203" pitchFamily="34" charset="0"/>
              </a:rPr>
              <a:t>2. CoreOS</a:t>
            </a:r>
          </a:p>
          <a:p>
            <a:r>
              <a:rPr lang="en-GB" sz="1400" i="1" dirty="0">
                <a:latin typeface="Gill Sans MT" panose="020B0502020104020203" pitchFamily="34" charset="0"/>
              </a:rPr>
              <a:t>Oxide powder inside the Nb-alloy filaments</a:t>
            </a:r>
          </a:p>
        </p:txBody>
      </p:sp>
      <p:grpSp>
        <p:nvGrpSpPr>
          <p:cNvPr id="117" name="Group 116">
            <a:extLst>
              <a:ext uri="{FF2B5EF4-FFF2-40B4-BE49-F238E27FC236}">
                <a16:creationId xmlns:a16="http://schemas.microsoft.com/office/drawing/2014/main" id="{3787A1CB-62F8-8B64-6371-E3DF0C0C5A66}"/>
              </a:ext>
            </a:extLst>
          </p:cNvPr>
          <p:cNvGrpSpPr>
            <a:grpSpLocks noChangeAspect="1"/>
          </p:cNvGrpSpPr>
          <p:nvPr/>
        </p:nvGrpSpPr>
        <p:grpSpPr>
          <a:xfrm rot="18809584">
            <a:off x="4981199" y="2713899"/>
            <a:ext cx="1482201" cy="1585897"/>
            <a:chOff x="1919844" y="1210174"/>
            <a:chExt cx="1789770" cy="1914984"/>
          </a:xfrm>
        </p:grpSpPr>
        <p:grpSp>
          <p:nvGrpSpPr>
            <p:cNvPr id="118" name="Group 117">
              <a:extLst>
                <a:ext uri="{FF2B5EF4-FFF2-40B4-BE49-F238E27FC236}">
                  <a16:creationId xmlns:a16="http://schemas.microsoft.com/office/drawing/2014/main" id="{A80E686B-4C30-2EB0-992F-0ED40AF87F9A}"/>
                </a:ext>
              </a:extLst>
            </p:cNvPr>
            <p:cNvGrpSpPr/>
            <p:nvPr/>
          </p:nvGrpSpPr>
          <p:grpSpPr>
            <a:xfrm rot="1574197">
              <a:off x="1919844" y="1210174"/>
              <a:ext cx="1789770" cy="1914984"/>
              <a:chOff x="3098220" y="1692087"/>
              <a:chExt cx="1789770" cy="1914984"/>
            </a:xfrm>
          </p:grpSpPr>
          <p:sp>
            <p:nvSpPr>
              <p:cNvPr id="121" name="Block Arc 120">
                <a:extLst>
                  <a:ext uri="{FF2B5EF4-FFF2-40B4-BE49-F238E27FC236}">
                    <a16:creationId xmlns:a16="http://schemas.microsoft.com/office/drawing/2014/main" id="{5724CDD9-470A-31B8-C2A1-8746971EB217}"/>
                  </a:ext>
                </a:extLst>
              </p:cNvPr>
              <p:cNvSpPr/>
              <p:nvPr/>
            </p:nvSpPr>
            <p:spPr>
              <a:xfrm>
                <a:off x="3318849" y="1923298"/>
                <a:ext cx="1334977" cy="1371486"/>
              </a:xfrm>
              <a:prstGeom prst="blockArc">
                <a:avLst>
                  <a:gd name="adj1" fmla="val 16232257"/>
                  <a:gd name="adj2" fmla="val 86395"/>
                  <a:gd name="adj3" fmla="val 48883"/>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sp>
            <p:nvSpPr>
              <p:cNvPr id="122" name="Block Arc 121">
                <a:extLst>
                  <a:ext uri="{FF2B5EF4-FFF2-40B4-BE49-F238E27FC236}">
                    <a16:creationId xmlns:a16="http://schemas.microsoft.com/office/drawing/2014/main" id="{17A54840-7FA7-602F-0F03-28904F5AA251}"/>
                  </a:ext>
                </a:extLst>
              </p:cNvPr>
              <p:cNvSpPr/>
              <p:nvPr/>
            </p:nvSpPr>
            <p:spPr>
              <a:xfrm>
                <a:off x="3098220" y="1692087"/>
                <a:ext cx="1789770" cy="1914984"/>
              </a:xfrm>
              <a:prstGeom prst="blockArc">
                <a:avLst>
                  <a:gd name="adj1" fmla="val 16232257"/>
                  <a:gd name="adj2" fmla="val 21530819"/>
                  <a:gd name="adj3" fmla="val 7778"/>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grpSp>
        <p:cxnSp>
          <p:nvCxnSpPr>
            <p:cNvPr id="119" name="Straight Connector 118">
              <a:extLst>
                <a:ext uri="{FF2B5EF4-FFF2-40B4-BE49-F238E27FC236}">
                  <a16:creationId xmlns:a16="http://schemas.microsoft.com/office/drawing/2014/main" id="{1A6EB01A-F039-F7CF-088A-1CA753ECA3DE}"/>
                </a:ext>
              </a:extLst>
            </p:cNvPr>
            <p:cNvCxnSpPr>
              <a:cxnSpLocks/>
            </p:cNvCxnSpPr>
            <p:nvPr/>
          </p:nvCxnSpPr>
          <p:spPr>
            <a:xfrm>
              <a:off x="3169802" y="2308141"/>
              <a:ext cx="421411" cy="2226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0A7CD9FD-1585-6B17-6353-F671DF317DAF}"/>
                </a:ext>
              </a:extLst>
            </p:cNvPr>
            <p:cNvCxnSpPr>
              <a:cxnSpLocks/>
            </p:cNvCxnSpPr>
            <p:nvPr/>
          </p:nvCxnSpPr>
          <p:spPr>
            <a:xfrm flipV="1">
              <a:off x="2983740" y="1343932"/>
              <a:ext cx="245048" cy="4634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4" name="Oval Callout 3">
            <a:extLst>
              <a:ext uri="{FF2B5EF4-FFF2-40B4-BE49-F238E27FC236}">
                <a16:creationId xmlns:a16="http://schemas.microsoft.com/office/drawing/2014/main" id="{2E3F0AB9-ABDC-AF04-46B2-E97D7164157D}"/>
              </a:ext>
            </a:extLst>
          </p:cNvPr>
          <p:cNvSpPr>
            <a:spLocks noChangeAspect="1"/>
          </p:cNvSpPr>
          <p:nvPr/>
        </p:nvSpPr>
        <p:spPr>
          <a:xfrm>
            <a:off x="5392388" y="2494576"/>
            <a:ext cx="598282" cy="299923"/>
          </a:xfrm>
          <a:prstGeom prst="wedgeEllipseCallout">
            <a:avLst>
              <a:gd name="adj1" fmla="val -8908"/>
              <a:gd name="adj2" fmla="val 7845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i="1" dirty="0">
                <a:solidFill>
                  <a:schemeClr val="tx1"/>
                </a:solidFill>
                <a:latin typeface="Gill Sans MT" panose="020B0502020104020203" pitchFamily="34" charset="0"/>
              </a:rPr>
              <a:t>SnO</a:t>
            </a:r>
            <a:r>
              <a:rPr lang="en-GB" sz="1400" i="1" baseline="-25000" dirty="0">
                <a:solidFill>
                  <a:schemeClr val="tx1"/>
                </a:solidFill>
                <a:latin typeface="Gill Sans MT" panose="020B0502020104020203" pitchFamily="34" charset="0"/>
              </a:rPr>
              <a:t>2</a:t>
            </a:r>
          </a:p>
        </p:txBody>
      </p:sp>
      <p:sp>
        <p:nvSpPr>
          <p:cNvPr id="125" name="TextBox 124">
            <a:extLst>
              <a:ext uri="{FF2B5EF4-FFF2-40B4-BE49-F238E27FC236}">
                <a16:creationId xmlns:a16="http://schemas.microsoft.com/office/drawing/2014/main" id="{D1573F19-AFDF-8B4D-C67B-56BF794E2CEC}"/>
              </a:ext>
            </a:extLst>
          </p:cNvPr>
          <p:cNvSpPr txBox="1">
            <a:spLocks noChangeAspect="1"/>
          </p:cNvSpPr>
          <p:nvPr/>
        </p:nvSpPr>
        <p:spPr>
          <a:xfrm>
            <a:off x="5995143" y="1825838"/>
            <a:ext cx="1961645" cy="984885"/>
          </a:xfrm>
          <a:prstGeom prst="rect">
            <a:avLst/>
          </a:prstGeom>
          <a:noFill/>
        </p:spPr>
        <p:txBody>
          <a:bodyPr wrap="square" rtlCol="0">
            <a:spAutoFit/>
          </a:bodyPr>
          <a:lstStyle/>
          <a:p>
            <a:r>
              <a:rPr lang="en-GB" sz="1600" b="1" i="1" dirty="0">
                <a:solidFill>
                  <a:srgbClr val="00A7FF"/>
                </a:solidFill>
                <a:latin typeface="Gill Sans MT" panose="020B0502020104020203" pitchFamily="34" charset="0"/>
              </a:rPr>
              <a:t>1. AnnularOS</a:t>
            </a:r>
          </a:p>
          <a:p>
            <a:r>
              <a:rPr lang="en-GB" sz="1400" i="1" dirty="0">
                <a:latin typeface="Gill Sans MT" panose="020B0502020104020203" pitchFamily="34" charset="0"/>
              </a:rPr>
              <a:t>Oxide powder between the Nb-alloy filament and the copper jacket</a:t>
            </a:r>
          </a:p>
        </p:txBody>
      </p:sp>
      <p:grpSp>
        <p:nvGrpSpPr>
          <p:cNvPr id="127" name="Group 126">
            <a:extLst>
              <a:ext uri="{FF2B5EF4-FFF2-40B4-BE49-F238E27FC236}">
                <a16:creationId xmlns:a16="http://schemas.microsoft.com/office/drawing/2014/main" id="{49B74A70-B966-0CD7-6C46-DF786ED41EE0}"/>
              </a:ext>
            </a:extLst>
          </p:cNvPr>
          <p:cNvGrpSpPr>
            <a:grpSpLocks noChangeAspect="1"/>
          </p:cNvGrpSpPr>
          <p:nvPr/>
        </p:nvGrpSpPr>
        <p:grpSpPr>
          <a:xfrm>
            <a:off x="7695899" y="1256238"/>
            <a:ext cx="2599054" cy="2054218"/>
            <a:chOff x="13213633" y="4186455"/>
            <a:chExt cx="4690683" cy="3707381"/>
          </a:xfrm>
        </p:grpSpPr>
        <p:grpSp>
          <p:nvGrpSpPr>
            <p:cNvPr id="128" name="Group 127">
              <a:extLst>
                <a:ext uri="{FF2B5EF4-FFF2-40B4-BE49-F238E27FC236}">
                  <a16:creationId xmlns:a16="http://schemas.microsoft.com/office/drawing/2014/main" id="{6CF3C7BE-E5AE-8A88-F31A-42352CE33F47}"/>
                </a:ext>
              </a:extLst>
            </p:cNvPr>
            <p:cNvGrpSpPr/>
            <p:nvPr/>
          </p:nvGrpSpPr>
          <p:grpSpPr>
            <a:xfrm>
              <a:off x="13213633" y="4318235"/>
              <a:ext cx="4584105" cy="3575601"/>
              <a:chOff x="13284782" y="4585476"/>
              <a:chExt cx="4584105" cy="3575601"/>
            </a:xfrm>
          </p:grpSpPr>
          <p:graphicFrame>
            <p:nvGraphicFramePr>
              <p:cNvPr id="130" name="Object 129">
                <a:extLst>
                  <a:ext uri="{FF2B5EF4-FFF2-40B4-BE49-F238E27FC236}">
                    <a16:creationId xmlns:a16="http://schemas.microsoft.com/office/drawing/2014/main" id="{EE58A617-9CE1-6257-F3DE-B3A72A360C0D}"/>
                  </a:ext>
                </a:extLst>
              </p:cNvPr>
              <p:cNvGraphicFramePr>
                <a:graphicFrameLocks noChangeAspect="1"/>
              </p:cNvGraphicFramePr>
              <p:nvPr/>
            </p:nvGraphicFramePr>
            <p:xfrm>
              <a:off x="13284782" y="4585476"/>
              <a:ext cx="4584105" cy="3575601"/>
            </p:xfrm>
            <a:graphic>
              <a:graphicData uri="http://schemas.openxmlformats.org/presentationml/2006/ole">
                <mc:AlternateContent xmlns:mc="http://schemas.openxmlformats.org/markup-compatibility/2006">
                  <mc:Choice xmlns:v="urn:schemas-microsoft-com:vml" Requires="v">
                    <p:oleObj name="Graph" r:id="rId12" imgW="4031365" imgH="3090178" progId="Origin50.Graph">
                      <p:embed/>
                    </p:oleObj>
                  </mc:Choice>
                  <mc:Fallback>
                    <p:oleObj name="Graph" r:id="rId12" imgW="4031365" imgH="3090178" progId="Origin50.Graph">
                      <p:embed/>
                      <p:pic>
                        <p:nvPicPr>
                          <p:cNvPr id="130" name="Object 129">
                            <a:extLst>
                              <a:ext uri="{FF2B5EF4-FFF2-40B4-BE49-F238E27FC236}">
                                <a16:creationId xmlns:a16="http://schemas.microsoft.com/office/drawing/2014/main" id="{EE58A617-9CE1-6257-F3DE-B3A72A360C0D}"/>
                              </a:ext>
                            </a:extLst>
                          </p:cNvPr>
                          <p:cNvPicPr>
                            <a:picLocks noChangeAspect="1" noChangeArrowheads="1"/>
                          </p:cNvPicPr>
                          <p:nvPr/>
                        </p:nvPicPr>
                        <p:blipFill>
                          <a:blip r:embed="rId13"/>
                          <a:srcRect/>
                          <a:stretch>
                            <a:fillRect/>
                          </a:stretch>
                        </p:blipFill>
                        <p:spPr bwMode="auto">
                          <a:xfrm>
                            <a:off x="13284782" y="4585476"/>
                            <a:ext cx="4584105" cy="3575601"/>
                          </a:xfrm>
                          <a:prstGeom prst="rect">
                            <a:avLst/>
                          </a:prstGeom>
                          <a:noFill/>
                        </p:spPr>
                      </p:pic>
                    </p:oleObj>
                  </mc:Fallback>
                </mc:AlternateContent>
              </a:graphicData>
            </a:graphic>
          </p:graphicFrame>
          <p:sp>
            <p:nvSpPr>
              <p:cNvPr id="131" name="Arrow: Right 130">
                <a:extLst>
                  <a:ext uri="{FF2B5EF4-FFF2-40B4-BE49-F238E27FC236}">
                    <a16:creationId xmlns:a16="http://schemas.microsoft.com/office/drawing/2014/main" id="{71B89C16-54EE-CE2B-337A-BFBD4E8D3EC4}"/>
                  </a:ext>
                </a:extLst>
              </p:cNvPr>
              <p:cNvSpPr/>
              <p:nvPr/>
            </p:nvSpPr>
            <p:spPr>
              <a:xfrm rot="18844888">
                <a:off x="15163301" y="6524711"/>
                <a:ext cx="1259533" cy="148559"/>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129" name="TextBox 128">
              <a:extLst>
                <a:ext uri="{FF2B5EF4-FFF2-40B4-BE49-F238E27FC236}">
                  <a16:creationId xmlns:a16="http://schemas.microsoft.com/office/drawing/2014/main" id="{5470BE48-28A3-874A-6343-5397FA8EAA69}"/>
                </a:ext>
              </a:extLst>
            </p:cNvPr>
            <p:cNvSpPr txBox="1">
              <a:spLocks noChangeAspect="1"/>
            </p:cNvSpPr>
            <p:nvPr/>
          </p:nvSpPr>
          <p:spPr>
            <a:xfrm>
              <a:off x="13946622" y="4186455"/>
              <a:ext cx="3957694" cy="555465"/>
            </a:xfrm>
            <a:prstGeom prst="rect">
              <a:avLst/>
            </a:prstGeom>
            <a:noFill/>
          </p:spPr>
          <p:txBody>
            <a:bodyPr wrap="square" rtlCol="0">
              <a:spAutoFit/>
            </a:bodyPr>
            <a:lstStyle/>
            <a:p>
              <a:r>
                <a:rPr lang="en-CH" sz="1400" i="1" dirty="0">
                  <a:latin typeface="Gill Sans MT" panose="020B0502020104020203" pitchFamily="34" charset="0"/>
                </a:rPr>
                <a:t>Enhancement of layer J</a:t>
              </a:r>
              <a:r>
                <a:rPr lang="en-CH" sz="1400" i="1" baseline="-25000" dirty="0">
                  <a:latin typeface="Gill Sans MT" panose="020B0502020104020203" pitchFamily="34" charset="0"/>
                </a:rPr>
                <a:t>C</a:t>
              </a:r>
              <a:endParaRPr lang="en-GB" sz="1400" i="1" baseline="-25000" dirty="0">
                <a:latin typeface="Gill Sans MT" panose="020B0502020104020203" pitchFamily="34" charset="0"/>
              </a:endParaRPr>
            </a:p>
          </p:txBody>
        </p:sp>
      </p:grpSp>
      <p:grpSp>
        <p:nvGrpSpPr>
          <p:cNvPr id="132" name="Group 131">
            <a:extLst>
              <a:ext uri="{FF2B5EF4-FFF2-40B4-BE49-F238E27FC236}">
                <a16:creationId xmlns:a16="http://schemas.microsoft.com/office/drawing/2014/main" id="{B45E18A2-1BDB-36A4-E5BF-6D9FE1D9DBE8}"/>
              </a:ext>
            </a:extLst>
          </p:cNvPr>
          <p:cNvGrpSpPr>
            <a:grpSpLocks noChangeAspect="1"/>
          </p:cNvGrpSpPr>
          <p:nvPr/>
        </p:nvGrpSpPr>
        <p:grpSpPr>
          <a:xfrm>
            <a:off x="8030717" y="4397230"/>
            <a:ext cx="2572538" cy="1950078"/>
            <a:chOff x="7417609" y="893111"/>
            <a:chExt cx="4537508" cy="3502871"/>
          </a:xfrm>
        </p:grpSpPr>
        <p:grpSp>
          <p:nvGrpSpPr>
            <p:cNvPr id="133" name="Group 132">
              <a:extLst>
                <a:ext uri="{FF2B5EF4-FFF2-40B4-BE49-F238E27FC236}">
                  <a16:creationId xmlns:a16="http://schemas.microsoft.com/office/drawing/2014/main" id="{FAB5C305-7245-0037-12FB-5E42C8FB0B51}"/>
                </a:ext>
              </a:extLst>
            </p:cNvPr>
            <p:cNvGrpSpPr/>
            <p:nvPr/>
          </p:nvGrpSpPr>
          <p:grpSpPr>
            <a:xfrm>
              <a:off x="7417609" y="1042309"/>
              <a:ext cx="4537508" cy="3353673"/>
              <a:chOff x="5279319" y="623046"/>
              <a:chExt cx="6685071" cy="4983025"/>
            </a:xfrm>
          </p:grpSpPr>
          <p:graphicFrame>
            <p:nvGraphicFramePr>
              <p:cNvPr id="135" name="Object 134">
                <a:extLst>
                  <a:ext uri="{FF2B5EF4-FFF2-40B4-BE49-F238E27FC236}">
                    <a16:creationId xmlns:a16="http://schemas.microsoft.com/office/drawing/2014/main" id="{34DB7137-396E-CD76-D25D-402A2FFE5F69}"/>
                  </a:ext>
                </a:extLst>
              </p:cNvPr>
              <p:cNvGraphicFramePr>
                <a:graphicFrameLocks noChangeAspect="1"/>
              </p:cNvGraphicFramePr>
              <p:nvPr/>
            </p:nvGraphicFramePr>
            <p:xfrm>
              <a:off x="5279319" y="623046"/>
              <a:ext cx="6685071" cy="4983025"/>
            </p:xfrm>
            <a:graphic>
              <a:graphicData uri="http://schemas.openxmlformats.org/presentationml/2006/ole">
                <mc:AlternateContent xmlns:mc="http://schemas.openxmlformats.org/markup-compatibility/2006">
                  <mc:Choice xmlns:v="urn:schemas-microsoft-com:vml" Requires="v">
                    <p:oleObj name="Graph" r:id="rId14" imgW="3779404" imgH="2897042" progId="Origin50.Graph">
                      <p:embed/>
                    </p:oleObj>
                  </mc:Choice>
                  <mc:Fallback>
                    <p:oleObj name="Graph" r:id="rId14" imgW="3779404" imgH="2897042" progId="Origin50.Graph">
                      <p:embed/>
                      <p:pic>
                        <p:nvPicPr>
                          <p:cNvPr id="135" name="Object 134">
                            <a:extLst>
                              <a:ext uri="{FF2B5EF4-FFF2-40B4-BE49-F238E27FC236}">
                                <a16:creationId xmlns:a16="http://schemas.microsoft.com/office/drawing/2014/main" id="{34DB7137-396E-CD76-D25D-402A2FFE5F69}"/>
                              </a:ext>
                            </a:extLst>
                          </p:cNvPr>
                          <p:cNvPicPr/>
                          <p:nvPr/>
                        </p:nvPicPr>
                        <p:blipFill>
                          <a:blip r:embed="rId15"/>
                          <a:stretch>
                            <a:fillRect/>
                          </a:stretch>
                        </p:blipFill>
                        <p:spPr>
                          <a:xfrm>
                            <a:off x="5279319" y="623046"/>
                            <a:ext cx="6685071" cy="4983025"/>
                          </a:xfrm>
                          <a:prstGeom prst="rect">
                            <a:avLst/>
                          </a:prstGeom>
                          <a:ln>
                            <a:noFill/>
                          </a:ln>
                        </p:spPr>
                      </p:pic>
                    </p:oleObj>
                  </mc:Fallback>
                </mc:AlternateContent>
              </a:graphicData>
            </a:graphic>
          </p:graphicFrame>
          <p:sp>
            <p:nvSpPr>
              <p:cNvPr id="136" name="CasellaDiTesto 18">
                <a:extLst>
                  <a:ext uri="{FF2B5EF4-FFF2-40B4-BE49-F238E27FC236}">
                    <a16:creationId xmlns:a16="http://schemas.microsoft.com/office/drawing/2014/main" id="{D1C22075-3C78-FD36-D774-668A10D17F11}"/>
                  </a:ext>
                </a:extLst>
              </p:cNvPr>
              <p:cNvSpPr txBox="1"/>
              <p:nvPr/>
            </p:nvSpPr>
            <p:spPr>
              <a:xfrm>
                <a:off x="7830624" y="3754485"/>
                <a:ext cx="3455799" cy="821449"/>
              </a:xfrm>
              <a:prstGeom prst="rect">
                <a:avLst/>
              </a:prstGeom>
              <a:noFill/>
            </p:spPr>
            <p:txBody>
              <a:bodyPr wrap="square" rtlCol="0">
                <a:spAutoFit/>
              </a:bodyPr>
              <a:lstStyle/>
              <a:p>
                <a:pPr algn="ctr"/>
                <a:r>
                  <a:rPr lang="en-GB" sz="1400" b="1" i="1" dirty="0">
                    <a:latin typeface="Gill Sans MT" panose="020B0502020104020203" pitchFamily="34" charset="0"/>
                  </a:rPr>
                  <a:t>T = 4.2 K</a:t>
                </a:r>
              </a:p>
            </p:txBody>
          </p:sp>
          <p:sp>
            <p:nvSpPr>
              <p:cNvPr id="137" name="Arrow: Right 136">
                <a:extLst>
                  <a:ext uri="{FF2B5EF4-FFF2-40B4-BE49-F238E27FC236}">
                    <a16:creationId xmlns:a16="http://schemas.microsoft.com/office/drawing/2014/main" id="{2AF6B5D7-2095-F5E0-C9E3-36E3E9E557C2}"/>
                  </a:ext>
                </a:extLst>
              </p:cNvPr>
              <p:cNvSpPr/>
              <p:nvPr/>
            </p:nvSpPr>
            <p:spPr>
              <a:xfrm rot="20639032">
                <a:off x="7408594" y="2182131"/>
                <a:ext cx="1360447" cy="253344"/>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E62"/>
                  </a:solidFill>
                  <a:latin typeface="Gill Sans MT" panose="020B0502020104020203" pitchFamily="34" charset="0"/>
                </a:endParaRPr>
              </a:p>
            </p:txBody>
          </p:sp>
          <p:sp>
            <p:nvSpPr>
              <p:cNvPr id="138" name="Arrow: Right 137">
                <a:extLst>
                  <a:ext uri="{FF2B5EF4-FFF2-40B4-BE49-F238E27FC236}">
                    <a16:creationId xmlns:a16="http://schemas.microsoft.com/office/drawing/2014/main" id="{B4DBA9C3-6302-67FF-3681-92AC1D65D1E5}"/>
                  </a:ext>
                </a:extLst>
              </p:cNvPr>
              <p:cNvSpPr/>
              <p:nvPr/>
            </p:nvSpPr>
            <p:spPr>
              <a:xfrm rot="19470600">
                <a:off x="9592640" y="2264412"/>
                <a:ext cx="1360447" cy="253344"/>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134" name="TextBox 133">
              <a:extLst>
                <a:ext uri="{FF2B5EF4-FFF2-40B4-BE49-F238E27FC236}">
                  <a16:creationId xmlns:a16="http://schemas.microsoft.com/office/drawing/2014/main" id="{E012A735-66F2-4F58-CCAE-8E3528195E74}"/>
                </a:ext>
              </a:extLst>
            </p:cNvPr>
            <p:cNvSpPr txBox="1">
              <a:spLocks noChangeAspect="1"/>
            </p:cNvSpPr>
            <p:nvPr/>
          </p:nvSpPr>
          <p:spPr>
            <a:xfrm>
              <a:off x="8383247" y="893111"/>
              <a:ext cx="3167555" cy="552851"/>
            </a:xfrm>
            <a:prstGeom prst="rect">
              <a:avLst/>
            </a:prstGeom>
            <a:noFill/>
          </p:spPr>
          <p:txBody>
            <a:bodyPr wrap="square" rtlCol="0">
              <a:spAutoFit/>
            </a:bodyPr>
            <a:lstStyle/>
            <a:p>
              <a:r>
                <a:rPr lang="en-CH" sz="1400" i="1" dirty="0">
                  <a:latin typeface="Gill Sans MT" panose="020B0502020104020203" pitchFamily="34" charset="0"/>
                </a:rPr>
                <a:t>Enhancement of B</a:t>
              </a:r>
              <a:r>
                <a:rPr lang="en-CH" sz="1400" i="1" baseline="-25000" dirty="0">
                  <a:latin typeface="Gill Sans MT" panose="020B0502020104020203" pitchFamily="34" charset="0"/>
                </a:rPr>
                <a:t>C2</a:t>
              </a:r>
              <a:endParaRPr lang="en-GB" sz="1400" i="1" baseline="-25000" dirty="0">
                <a:latin typeface="Gill Sans MT" panose="020B0502020104020203" pitchFamily="34" charset="0"/>
              </a:endParaRPr>
            </a:p>
          </p:txBody>
        </p:sp>
      </p:grpSp>
      <p:graphicFrame>
        <p:nvGraphicFramePr>
          <p:cNvPr id="139" name="Object 138">
            <a:extLst>
              <a:ext uri="{FF2B5EF4-FFF2-40B4-BE49-F238E27FC236}">
                <a16:creationId xmlns:a16="http://schemas.microsoft.com/office/drawing/2014/main" id="{195C782A-626B-581C-B57B-B72739AC65F6}"/>
              </a:ext>
            </a:extLst>
          </p:cNvPr>
          <p:cNvGraphicFramePr>
            <a:graphicFrameLocks noChangeAspect="1"/>
          </p:cNvGraphicFramePr>
          <p:nvPr/>
        </p:nvGraphicFramePr>
        <p:xfrm>
          <a:off x="9730276" y="2796564"/>
          <a:ext cx="2473683" cy="1963388"/>
        </p:xfrm>
        <a:graphic>
          <a:graphicData uri="http://schemas.openxmlformats.org/presentationml/2006/ole">
            <mc:AlternateContent xmlns:mc="http://schemas.openxmlformats.org/markup-compatibility/2006">
              <mc:Choice xmlns:v="urn:schemas-microsoft-com:vml" Requires="v">
                <p:oleObj name="Graph" r:id="rId16" imgW="3920760" imgH="3000960" progId="Origin50.Graph">
                  <p:embed/>
                </p:oleObj>
              </mc:Choice>
              <mc:Fallback>
                <p:oleObj name="Graph" r:id="rId16" imgW="3920760" imgH="3000960" progId="Origin50.Graph">
                  <p:embed/>
                  <p:pic>
                    <p:nvPicPr>
                      <p:cNvPr id="139" name="Object 138">
                        <a:extLst>
                          <a:ext uri="{FF2B5EF4-FFF2-40B4-BE49-F238E27FC236}">
                            <a16:creationId xmlns:a16="http://schemas.microsoft.com/office/drawing/2014/main" id="{195C782A-626B-581C-B57B-B72739AC65F6}"/>
                          </a:ext>
                        </a:extLst>
                      </p:cNvPr>
                      <p:cNvPicPr>
                        <a:picLocks noChangeAspect="1" noChangeArrowheads="1"/>
                      </p:cNvPicPr>
                      <p:nvPr/>
                    </p:nvPicPr>
                    <p:blipFill>
                      <a:blip r:embed="rId17"/>
                      <a:srcRect/>
                      <a:stretch>
                        <a:fillRect/>
                      </a:stretch>
                    </p:blipFill>
                    <p:spPr bwMode="auto">
                      <a:xfrm>
                        <a:off x="9730276" y="2796564"/>
                        <a:ext cx="2473683" cy="1963388"/>
                      </a:xfrm>
                      <a:prstGeom prst="rect">
                        <a:avLst/>
                      </a:prstGeom>
                      <a:noFill/>
                    </p:spPr>
                  </p:pic>
                </p:oleObj>
              </mc:Fallback>
            </mc:AlternateContent>
          </a:graphicData>
        </a:graphic>
      </p:graphicFrame>
      <p:grpSp>
        <p:nvGrpSpPr>
          <p:cNvPr id="142" name="Group 141">
            <a:extLst>
              <a:ext uri="{FF2B5EF4-FFF2-40B4-BE49-F238E27FC236}">
                <a16:creationId xmlns:a16="http://schemas.microsoft.com/office/drawing/2014/main" id="{EA726F27-3CB7-7C61-9000-A7CA174FF8A3}"/>
              </a:ext>
            </a:extLst>
          </p:cNvPr>
          <p:cNvGrpSpPr/>
          <p:nvPr/>
        </p:nvGrpSpPr>
        <p:grpSpPr>
          <a:xfrm>
            <a:off x="5175237" y="3224547"/>
            <a:ext cx="1585897" cy="1482201"/>
            <a:chOff x="5745951" y="3284296"/>
            <a:chExt cx="1585897" cy="1482201"/>
          </a:xfrm>
        </p:grpSpPr>
        <p:sp>
          <p:nvSpPr>
            <p:cNvPr id="141" name="Isosceles Triangle 140">
              <a:extLst>
                <a:ext uri="{FF2B5EF4-FFF2-40B4-BE49-F238E27FC236}">
                  <a16:creationId xmlns:a16="http://schemas.microsoft.com/office/drawing/2014/main" id="{E79EA970-47CE-8202-826F-A6C1ED38DA1B}"/>
                </a:ext>
              </a:extLst>
            </p:cNvPr>
            <p:cNvSpPr/>
            <p:nvPr/>
          </p:nvSpPr>
          <p:spPr>
            <a:xfrm rot="18531222">
              <a:off x="6388879" y="3981405"/>
              <a:ext cx="434921" cy="226372"/>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11" name="Group 110">
              <a:extLst>
                <a:ext uri="{FF2B5EF4-FFF2-40B4-BE49-F238E27FC236}">
                  <a16:creationId xmlns:a16="http://schemas.microsoft.com/office/drawing/2014/main" id="{D3272671-6071-7954-7C3A-9606635EECA7}"/>
                </a:ext>
              </a:extLst>
            </p:cNvPr>
            <p:cNvGrpSpPr>
              <a:grpSpLocks noChangeAspect="1"/>
            </p:cNvGrpSpPr>
            <p:nvPr/>
          </p:nvGrpSpPr>
          <p:grpSpPr>
            <a:xfrm rot="20493744">
              <a:off x="5745951" y="3284296"/>
              <a:ext cx="1585897" cy="1482201"/>
              <a:chOff x="1283694" y="3121061"/>
              <a:chExt cx="1914984" cy="1789770"/>
            </a:xfrm>
          </p:grpSpPr>
          <p:grpSp>
            <p:nvGrpSpPr>
              <p:cNvPr id="112" name="Group 111">
                <a:extLst>
                  <a:ext uri="{FF2B5EF4-FFF2-40B4-BE49-F238E27FC236}">
                    <a16:creationId xmlns:a16="http://schemas.microsoft.com/office/drawing/2014/main" id="{0E799F4A-9B8E-A7C8-1C67-E7EE1F722520}"/>
                  </a:ext>
                </a:extLst>
              </p:cNvPr>
              <p:cNvGrpSpPr/>
              <p:nvPr/>
            </p:nvGrpSpPr>
            <p:grpSpPr>
              <a:xfrm rot="6189449">
                <a:off x="1346301" y="3058454"/>
                <a:ext cx="1789770" cy="1914984"/>
                <a:chOff x="3098221" y="1692087"/>
                <a:chExt cx="1789770" cy="1914984"/>
              </a:xfrm>
            </p:grpSpPr>
            <p:sp>
              <p:nvSpPr>
                <p:cNvPr id="115" name="Block Arc 114">
                  <a:extLst>
                    <a:ext uri="{FF2B5EF4-FFF2-40B4-BE49-F238E27FC236}">
                      <a16:creationId xmlns:a16="http://schemas.microsoft.com/office/drawing/2014/main" id="{7762F984-4884-DA12-5BAE-291D30F7EE51}"/>
                    </a:ext>
                  </a:extLst>
                </p:cNvPr>
                <p:cNvSpPr/>
                <p:nvPr/>
              </p:nvSpPr>
              <p:spPr>
                <a:xfrm>
                  <a:off x="3151799" y="1823059"/>
                  <a:ext cx="1660418" cy="1705989"/>
                </a:xfrm>
                <a:prstGeom prst="blockArc">
                  <a:avLst>
                    <a:gd name="adj1" fmla="val 16275895"/>
                    <a:gd name="adj2" fmla="val 21438601"/>
                    <a:gd name="adj3" fmla="val 33754"/>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Gill Sans MT" panose="020B0502020104020203" pitchFamily="34" charset="0"/>
                  </a:endParaRPr>
                </a:p>
              </p:txBody>
            </p:sp>
            <p:sp>
              <p:nvSpPr>
                <p:cNvPr id="116" name="Block Arc 115">
                  <a:extLst>
                    <a:ext uri="{FF2B5EF4-FFF2-40B4-BE49-F238E27FC236}">
                      <a16:creationId xmlns:a16="http://schemas.microsoft.com/office/drawing/2014/main" id="{EA5408EC-339F-9C90-D8D3-42A79CCB4A67}"/>
                    </a:ext>
                  </a:extLst>
                </p:cNvPr>
                <p:cNvSpPr/>
                <p:nvPr/>
              </p:nvSpPr>
              <p:spPr>
                <a:xfrm>
                  <a:off x="3098221" y="1692087"/>
                  <a:ext cx="1789770" cy="1914984"/>
                </a:xfrm>
                <a:prstGeom prst="blockArc">
                  <a:avLst>
                    <a:gd name="adj1" fmla="val 16232257"/>
                    <a:gd name="adj2" fmla="val 21530819"/>
                    <a:gd name="adj3" fmla="val 7778"/>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grpSp>
          <p:cxnSp>
            <p:nvCxnSpPr>
              <p:cNvPr id="113" name="Straight Connector 112">
                <a:extLst>
                  <a:ext uri="{FF2B5EF4-FFF2-40B4-BE49-F238E27FC236}">
                    <a16:creationId xmlns:a16="http://schemas.microsoft.com/office/drawing/2014/main" id="{BE27B816-9647-BC4A-8C41-43DA2A065607}"/>
                  </a:ext>
                </a:extLst>
              </p:cNvPr>
              <p:cNvCxnSpPr>
                <a:cxnSpLocks/>
              </p:cNvCxnSpPr>
              <p:nvPr/>
            </p:nvCxnSpPr>
            <p:spPr>
              <a:xfrm flipV="1">
                <a:off x="2067152" y="3997136"/>
                <a:ext cx="150781" cy="8332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137FE412-88F7-FDF7-8A5C-170E260BE938}"/>
                  </a:ext>
                </a:extLst>
              </p:cNvPr>
              <p:cNvCxnSpPr>
                <a:cxnSpLocks/>
              </p:cNvCxnSpPr>
              <p:nvPr/>
            </p:nvCxnSpPr>
            <p:spPr>
              <a:xfrm>
                <a:off x="2222595" y="4001493"/>
                <a:ext cx="576071" cy="14605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3" name="Oval Callout 3">
            <a:extLst>
              <a:ext uri="{FF2B5EF4-FFF2-40B4-BE49-F238E27FC236}">
                <a16:creationId xmlns:a16="http://schemas.microsoft.com/office/drawing/2014/main" id="{69751616-53F8-840B-438C-D6BE0A625983}"/>
              </a:ext>
            </a:extLst>
          </p:cNvPr>
          <p:cNvSpPr>
            <a:spLocks noChangeAspect="1"/>
          </p:cNvSpPr>
          <p:nvPr/>
        </p:nvSpPr>
        <p:spPr>
          <a:xfrm>
            <a:off x="6137559" y="4192777"/>
            <a:ext cx="598282" cy="299923"/>
          </a:xfrm>
          <a:prstGeom prst="wedgeEllipseCallout">
            <a:avLst>
              <a:gd name="adj1" fmla="val -61410"/>
              <a:gd name="adj2" fmla="val -8961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i="1" dirty="0">
                <a:solidFill>
                  <a:schemeClr val="tx1"/>
                </a:solidFill>
                <a:latin typeface="Gill Sans MT" panose="020B0502020104020203" pitchFamily="34" charset="0"/>
              </a:rPr>
              <a:t>SnO</a:t>
            </a:r>
            <a:r>
              <a:rPr lang="en-GB" sz="1400" i="1" baseline="-25000" dirty="0">
                <a:solidFill>
                  <a:schemeClr val="tx1"/>
                </a:solidFill>
                <a:latin typeface="Gill Sans MT" panose="020B0502020104020203" pitchFamily="34" charset="0"/>
              </a:rPr>
              <a:t>2</a:t>
            </a:r>
          </a:p>
        </p:txBody>
      </p:sp>
      <p:grpSp>
        <p:nvGrpSpPr>
          <p:cNvPr id="3" name="Group 2">
            <a:extLst>
              <a:ext uri="{FF2B5EF4-FFF2-40B4-BE49-F238E27FC236}">
                <a16:creationId xmlns:a16="http://schemas.microsoft.com/office/drawing/2014/main" id="{11EC4DF5-3EB0-5504-F3FC-D6423483A13A}"/>
              </a:ext>
            </a:extLst>
          </p:cNvPr>
          <p:cNvGrpSpPr/>
          <p:nvPr/>
        </p:nvGrpSpPr>
        <p:grpSpPr>
          <a:xfrm>
            <a:off x="10514824" y="3150063"/>
            <a:ext cx="158191" cy="1271121"/>
            <a:chOff x="10445064" y="2950359"/>
            <a:chExt cx="158191" cy="1271121"/>
          </a:xfrm>
        </p:grpSpPr>
        <p:cxnSp>
          <p:nvCxnSpPr>
            <p:cNvPr id="144" name="Straight Connector 143">
              <a:extLst>
                <a:ext uri="{FF2B5EF4-FFF2-40B4-BE49-F238E27FC236}">
                  <a16:creationId xmlns:a16="http://schemas.microsoft.com/office/drawing/2014/main" id="{C1DEA5E5-1E54-ED89-5CA6-09688053C5DD}"/>
                </a:ext>
              </a:extLst>
            </p:cNvPr>
            <p:cNvCxnSpPr>
              <a:cxnSpLocks/>
            </p:cNvCxnSpPr>
            <p:nvPr/>
          </p:nvCxnSpPr>
          <p:spPr>
            <a:xfrm>
              <a:off x="10445064" y="2950359"/>
              <a:ext cx="0" cy="1271121"/>
            </a:xfrm>
            <a:prstGeom prst="line">
              <a:avLst/>
            </a:prstGeom>
            <a:ln w="19050">
              <a:solidFill>
                <a:srgbClr val="1E3CFF"/>
              </a:solidFill>
              <a:prstDash val="sys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281B464A-CDBA-A0FA-F73C-C9876FEAC313}"/>
                </a:ext>
              </a:extLst>
            </p:cNvPr>
            <p:cNvCxnSpPr>
              <a:cxnSpLocks/>
            </p:cNvCxnSpPr>
            <p:nvPr/>
          </p:nvCxnSpPr>
          <p:spPr>
            <a:xfrm>
              <a:off x="10537921" y="2950359"/>
              <a:ext cx="0" cy="1263501"/>
            </a:xfrm>
            <a:prstGeom prst="line">
              <a:avLst/>
            </a:prstGeom>
            <a:ln w="19050">
              <a:solidFill>
                <a:srgbClr val="BBC4FF"/>
              </a:solidFill>
              <a:prstDash val="sysDash"/>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F65F3D9F-9E44-BCE9-E729-0F1F9DD2616C}"/>
                </a:ext>
              </a:extLst>
            </p:cNvPr>
            <p:cNvCxnSpPr>
              <a:cxnSpLocks/>
            </p:cNvCxnSpPr>
            <p:nvPr/>
          </p:nvCxnSpPr>
          <p:spPr>
            <a:xfrm>
              <a:off x="10603255" y="2950359"/>
              <a:ext cx="0" cy="1271121"/>
            </a:xfrm>
            <a:prstGeom prst="line">
              <a:avLst/>
            </a:prstGeom>
            <a:ln w="19050">
              <a:solidFill>
                <a:srgbClr val="D631FF"/>
              </a:solidFill>
              <a:prstDash val="sysDash"/>
            </a:ln>
          </p:spPr>
          <p:style>
            <a:lnRef idx="1">
              <a:schemeClr val="accent1"/>
            </a:lnRef>
            <a:fillRef idx="0">
              <a:schemeClr val="accent1"/>
            </a:fillRef>
            <a:effectRef idx="0">
              <a:schemeClr val="accent1"/>
            </a:effectRef>
            <a:fontRef idx="minor">
              <a:schemeClr val="tx1"/>
            </a:fontRef>
          </p:style>
        </p:cxnSp>
      </p:grpSp>
      <p:sp>
        <p:nvSpPr>
          <p:cNvPr id="147" name="Arrow: Right 146">
            <a:extLst>
              <a:ext uri="{FF2B5EF4-FFF2-40B4-BE49-F238E27FC236}">
                <a16:creationId xmlns:a16="http://schemas.microsoft.com/office/drawing/2014/main" id="{A3234692-B571-EAE6-5B1E-F210C0813DEB}"/>
              </a:ext>
            </a:extLst>
          </p:cNvPr>
          <p:cNvSpPr/>
          <p:nvPr/>
        </p:nvSpPr>
        <p:spPr>
          <a:xfrm>
            <a:off x="10440151" y="4287486"/>
            <a:ext cx="391278" cy="113755"/>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Arrow: Right 44">
            <a:extLst>
              <a:ext uri="{FF2B5EF4-FFF2-40B4-BE49-F238E27FC236}">
                <a16:creationId xmlns:a16="http://schemas.microsoft.com/office/drawing/2014/main" id="{1929912C-4D43-1E0B-2B99-72D5863CA82D}"/>
              </a:ext>
            </a:extLst>
          </p:cNvPr>
          <p:cNvSpPr/>
          <p:nvPr/>
        </p:nvSpPr>
        <p:spPr>
          <a:xfrm rot="16200000">
            <a:off x="11119974" y="3891958"/>
            <a:ext cx="338594" cy="83882"/>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Arrow: Right 44">
            <a:extLst>
              <a:ext uri="{FF2B5EF4-FFF2-40B4-BE49-F238E27FC236}">
                <a16:creationId xmlns:a16="http://schemas.microsoft.com/office/drawing/2014/main" id="{AAF45473-BDFD-EACB-A97F-A7476AEE7C1B}"/>
              </a:ext>
            </a:extLst>
          </p:cNvPr>
          <p:cNvSpPr/>
          <p:nvPr/>
        </p:nvSpPr>
        <p:spPr>
          <a:xfrm rot="5400000">
            <a:off x="10092573" y="3764626"/>
            <a:ext cx="338594" cy="83882"/>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E62"/>
              </a:solidFill>
            </a:endParaRPr>
          </a:p>
        </p:txBody>
      </p:sp>
      <p:sp>
        <p:nvSpPr>
          <p:cNvPr id="5" name="TextBox 4">
            <a:extLst>
              <a:ext uri="{FF2B5EF4-FFF2-40B4-BE49-F238E27FC236}">
                <a16:creationId xmlns:a16="http://schemas.microsoft.com/office/drawing/2014/main" id="{52DF2C40-BC45-ED81-F7A1-BB2BE758060E}"/>
              </a:ext>
            </a:extLst>
          </p:cNvPr>
          <p:cNvSpPr txBox="1">
            <a:spLocks noChangeAspect="1"/>
          </p:cNvSpPr>
          <p:nvPr/>
        </p:nvSpPr>
        <p:spPr>
          <a:xfrm>
            <a:off x="10078954" y="2549685"/>
            <a:ext cx="1936819" cy="523220"/>
          </a:xfrm>
          <a:prstGeom prst="rect">
            <a:avLst/>
          </a:prstGeom>
          <a:noFill/>
        </p:spPr>
        <p:txBody>
          <a:bodyPr wrap="square" rtlCol="0">
            <a:spAutoFit/>
          </a:bodyPr>
          <a:lstStyle/>
          <a:p>
            <a:pPr algn="ctr"/>
            <a:r>
              <a:rPr lang="en-CH" sz="1400" i="1" dirty="0">
                <a:latin typeface="Gill Sans MT" panose="020B0502020104020203" pitchFamily="34" charset="0"/>
              </a:rPr>
              <a:t>Modification of pinning mechanism </a:t>
            </a:r>
            <a:endParaRPr lang="en-GB" sz="1400" i="1" baseline="-25000" dirty="0">
              <a:latin typeface="Gill Sans MT" panose="020B0502020104020203" pitchFamily="34" charset="0"/>
            </a:endParaRPr>
          </a:p>
        </p:txBody>
      </p:sp>
      <p:pic>
        <p:nvPicPr>
          <p:cNvPr id="6" name="Immagine 2">
            <a:extLst>
              <a:ext uri="{FF2B5EF4-FFF2-40B4-BE49-F238E27FC236}">
                <a16:creationId xmlns:a16="http://schemas.microsoft.com/office/drawing/2014/main" id="{4241486D-6619-71D7-C3B8-CDC542DE05C7}"/>
              </a:ext>
            </a:extLst>
          </p:cNvPr>
          <p:cNvPicPr>
            <a:picLocks noChangeAspect="1"/>
          </p:cNvPicPr>
          <p:nvPr/>
        </p:nvPicPr>
        <p:blipFill>
          <a:blip r:embed="rId18"/>
          <a:stretch>
            <a:fillRect/>
          </a:stretch>
        </p:blipFill>
        <p:spPr>
          <a:xfrm>
            <a:off x="0" y="6257925"/>
            <a:ext cx="12192000" cy="600075"/>
          </a:xfrm>
          <a:prstGeom prst="rect">
            <a:avLst/>
          </a:prstGeom>
        </p:spPr>
      </p:pic>
    </p:spTree>
    <p:extLst>
      <p:ext uri="{BB962C8B-B14F-4D97-AF65-F5344CB8AC3E}">
        <p14:creationId xmlns:p14="http://schemas.microsoft.com/office/powerpoint/2010/main" val="376798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500"/>
                                        <p:tgtEl>
                                          <p:spTgt spid="1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9"/>
                                        </p:tgtEl>
                                        <p:attrNameLst>
                                          <p:attrName>style.visibility</p:attrName>
                                        </p:attrNameLst>
                                      </p:cBhvr>
                                      <p:to>
                                        <p:strVal val="visible"/>
                                      </p:to>
                                    </p:set>
                                    <p:animEffect transition="in" filter="fade">
                                      <p:cBhvr>
                                        <p:cTn id="12" dur="500"/>
                                        <p:tgtEl>
                                          <p:spTgt spid="13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wipe(left)">
                                      <p:cBhvr>
                                        <p:cTn id="19" dur="500"/>
                                        <p:tgtEl>
                                          <p:spTgt spid="147"/>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149"/>
                                        </p:tgtEl>
                                        <p:attrNameLst>
                                          <p:attrName>style.visibility</p:attrName>
                                        </p:attrNameLst>
                                      </p:cBhvr>
                                      <p:to>
                                        <p:strVal val="visible"/>
                                      </p:to>
                                    </p:set>
                                    <p:animEffect transition="in" filter="wipe(up)">
                                      <p:cBhvr>
                                        <p:cTn id="23" dur="500"/>
                                        <p:tgtEl>
                                          <p:spTgt spid="14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48"/>
                                        </p:tgtEl>
                                        <p:attrNameLst>
                                          <p:attrName>style.visibility</p:attrName>
                                        </p:attrNameLst>
                                      </p:cBhvr>
                                      <p:to>
                                        <p:strVal val="visible"/>
                                      </p:to>
                                    </p:set>
                                    <p:animEffect transition="in" filter="wipe(down)">
                                      <p:cBhvr>
                                        <p:cTn id="26" dur="500"/>
                                        <p:tgtEl>
                                          <p:spTgt spid="148"/>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148" grpId="0" animBg="1"/>
      <p:bldP spid="149"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0B905B7-5162-4938-90C2-108E79FE741A}"/>
              </a:ext>
            </a:extLst>
          </p:cNvPr>
          <p:cNvSpPr txBox="1">
            <a:spLocks/>
          </p:cNvSpPr>
          <p:nvPr/>
        </p:nvSpPr>
        <p:spPr>
          <a:xfrm>
            <a:off x="838800" y="36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i="1" dirty="0">
                <a:solidFill>
                  <a:srgbClr val="007E63"/>
                </a:solidFill>
                <a:latin typeface="Gill Sans MT" panose="020B0502020104020203" pitchFamily="34" charset="0"/>
              </a:rPr>
              <a:t>Outline of the presentation</a:t>
            </a:r>
            <a:endParaRPr lang="it-IT" sz="4000" b="1" i="1" baseline="-25000" dirty="0">
              <a:solidFill>
                <a:srgbClr val="007E63"/>
              </a:solidFill>
              <a:latin typeface="Gill Sans MT" panose="020B0502020104020203" pitchFamily="34" charset="0"/>
            </a:endParaRPr>
          </a:p>
        </p:txBody>
      </p:sp>
      <p:sp>
        <p:nvSpPr>
          <p:cNvPr id="4" name="CasellaDiTesto 6">
            <a:extLst>
              <a:ext uri="{FF2B5EF4-FFF2-40B4-BE49-F238E27FC236}">
                <a16:creationId xmlns:a16="http://schemas.microsoft.com/office/drawing/2014/main" id="{EDC901F5-6476-4BA3-A2CC-6E7CA1B3F341}"/>
              </a:ext>
            </a:extLst>
          </p:cNvPr>
          <p:cNvSpPr txBox="1"/>
          <p:nvPr/>
        </p:nvSpPr>
        <p:spPr>
          <a:xfrm>
            <a:off x="574564" y="1342799"/>
            <a:ext cx="8847966" cy="4459234"/>
          </a:xfrm>
          <a:prstGeom prst="rect">
            <a:avLst/>
          </a:prstGeom>
          <a:noFill/>
        </p:spPr>
        <p:txBody>
          <a:bodyPr wrap="square" rtlCol="0">
            <a:spAutoFit/>
          </a:bodyPr>
          <a:lstStyle/>
          <a:p>
            <a:pPr marL="342900" indent="-342900">
              <a:lnSpc>
                <a:spcPct val="150000"/>
              </a:lnSpc>
              <a:buFont typeface="Gill Sans MT" panose="020B0502020104020203" pitchFamily="34" charset="0"/>
              <a:buChar char="-"/>
            </a:pPr>
            <a:r>
              <a:rPr lang="it-IT" sz="2400" b="1" i="1" dirty="0">
                <a:latin typeface="Gill Sans MT" panose="020B0502020104020203" pitchFamily="34" charset="0"/>
              </a:rPr>
              <a:t>Context and previous results</a:t>
            </a:r>
            <a:endParaRPr lang="en-CH" sz="2400" b="1" i="1" dirty="0">
              <a:latin typeface="Gill Sans MT" panose="020B0502020104020203" pitchFamily="34" charset="0"/>
            </a:endParaRPr>
          </a:p>
          <a:p>
            <a:pPr marL="800100" lvl="1" indent="-342900">
              <a:lnSpc>
                <a:spcPct val="150000"/>
              </a:lnSpc>
              <a:buFont typeface="Gill Sans MT" panose="020B0502020104020203" pitchFamily="34" charset="0"/>
              <a:buChar char="-"/>
            </a:pPr>
            <a:r>
              <a:rPr lang="en-CH" sz="2400" i="1" dirty="0">
                <a:latin typeface="Gill Sans MT" panose="020B0502020104020203" pitchFamily="34" charset="0"/>
              </a:rPr>
              <a:t>Microstructure and r</a:t>
            </a:r>
            <a:r>
              <a:rPr lang="en-US" sz="2400" i="1" dirty="0">
                <a:latin typeface="Gill Sans MT" panose="020B0502020104020203" pitchFamily="34" charset="0"/>
              </a:rPr>
              <a:t>ole of internal oxidation in superconducting</a:t>
            </a:r>
            <a:r>
              <a:rPr lang="en-CH" sz="2400" i="1" dirty="0">
                <a:latin typeface="Gill Sans MT" panose="020B0502020104020203" pitchFamily="34" charset="0"/>
              </a:rPr>
              <a:t> properties</a:t>
            </a:r>
            <a:r>
              <a:rPr lang="en-US" sz="2400" i="1" dirty="0">
                <a:latin typeface="Gill Sans MT" panose="020B0502020104020203" pitchFamily="34" charset="0"/>
              </a:rPr>
              <a:t> </a:t>
            </a:r>
            <a:endParaRPr lang="en-CH" sz="2400" i="1" dirty="0">
              <a:latin typeface="Gill Sans MT" panose="020B0502020104020203" pitchFamily="34" charset="0"/>
            </a:endParaRPr>
          </a:p>
          <a:p>
            <a:pPr marL="800100" lvl="1" indent="-342900">
              <a:lnSpc>
                <a:spcPct val="150000"/>
              </a:lnSpc>
              <a:buFont typeface="Gill Sans MT" panose="020B0502020104020203" pitchFamily="34" charset="0"/>
              <a:buChar char="-"/>
            </a:pPr>
            <a:r>
              <a:rPr lang="en-CH" sz="2400" i="1" dirty="0">
                <a:latin typeface="Gill Sans MT" panose="020B0502020104020203" pitchFamily="34" charset="0"/>
              </a:rPr>
              <a:t>Comparison between </a:t>
            </a:r>
            <a:r>
              <a:rPr lang="en-US" sz="2400" i="1" dirty="0">
                <a:latin typeface="Gill Sans MT" panose="020B0502020104020203" pitchFamily="34" charset="0"/>
              </a:rPr>
              <a:t>PIT </a:t>
            </a:r>
            <a:r>
              <a:rPr lang="en-CH" sz="2400" i="1" dirty="0">
                <a:latin typeface="Gill Sans MT" panose="020B0502020104020203" pitchFamily="34" charset="0"/>
              </a:rPr>
              <a:t>and</a:t>
            </a:r>
            <a:r>
              <a:rPr lang="en-US" sz="2400" i="1" dirty="0">
                <a:latin typeface="Gill Sans MT" panose="020B0502020104020203" pitchFamily="34" charset="0"/>
              </a:rPr>
              <a:t> RRP</a:t>
            </a:r>
            <a:r>
              <a:rPr lang="en-CH" sz="2400" i="1" dirty="0">
                <a:latin typeface="Gill Sans MT" panose="020B0502020104020203" pitchFamily="34" charset="0"/>
              </a:rPr>
              <a:t> </a:t>
            </a:r>
            <a:r>
              <a:rPr lang="en-US" sz="2400" i="1" dirty="0">
                <a:latin typeface="Gill Sans MT" panose="020B0502020104020203" pitchFamily="34" charset="0"/>
              </a:rPr>
              <a:t>wire technology </a:t>
            </a:r>
            <a:endParaRPr lang="en-CH" sz="2400" i="1" dirty="0">
              <a:latin typeface="Gill Sans MT" panose="020B0502020104020203" pitchFamily="34" charset="0"/>
            </a:endParaRPr>
          </a:p>
          <a:p>
            <a:pPr marL="800100" lvl="1" indent="-342900">
              <a:lnSpc>
                <a:spcPct val="150000"/>
              </a:lnSpc>
              <a:buFont typeface="Gill Sans MT" panose="020B0502020104020203" pitchFamily="34" charset="0"/>
              <a:buChar char="-"/>
            </a:pPr>
            <a:r>
              <a:rPr lang="en-CH" sz="2400" i="1" dirty="0">
                <a:latin typeface="Gill Sans MT" panose="020B0502020104020203" pitchFamily="34" charset="0"/>
              </a:rPr>
              <a:t>Simplified subelement</a:t>
            </a:r>
            <a:endParaRPr lang="en-US" sz="2400" i="1" dirty="0">
              <a:latin typeface="Gill Sans MT" panose="020B0502020104020203" pitchFamily="34" charset="0"/>
            </a:endParaRPr>
          </a:p>
          <a:p>
            <a:pPr marL="342900" indent="-342900">
              <a:lnSpc>
                <a:spcPct val="150000"/>
              </a:lnSpc>
              <a:buFont typeface="Gill Sans MT" panose="020B0502020104020203" pitchFamily="34" charset="0"/>
              <a:buChar char="-"/>
            </a:pPr>
            <a:r>
              <a:rPr lang="en-CH" sz="2400" b="1" i="1" dirty="0">
                <a:latin typeface="Gill Sans MT" panose="020B0502020104020203" pitchFamily="34" charset="0"/>
              </a:rPr>
              <a:t>RRP subelement produced at </a:t>
            </a:r>
            <a:r>
              <a:rPr lang="en-CH" sz="2400" b="1" i="1" dirty="0" err="1">
                <a:latin typeface="Gill Sans MT" panose="020B0502020104020203" pitchFamily="34" charset="0"/>
              </a:rPr>
              <a:t>UniGe</a:t>
            </a:r>
            <a:endParaRPr lang="en-US" sz="2400" i="1" dirty="0">
              <a:latin typeface="Gill Sans MT" panose="020B0502020104020203" pitchFamily="34" charset="0"/>
            </a:endParaRPr>
          </a:p>
          <a:p>
            <a:pPr marL="342900" indent="-342900">
              <a:lnSpc>
                <a:spcPct val="150000"/>
              </a:lnSpc>
              <a:buFont typeface="Gill Sans MT" panose="020B0502020104020203" pitchFamily="34" charset="0"/>
              <a:buChar char="-"/>
            </a:pPr>
            <a:r>
              <a:rPr lang="en-CH" sz="2400" b="1" i="1" dirty="0">
                <a:latin typeface="Gill Sans MT" panose="020B0502020104020203" pitchFamily="34" charset="0"/>
              </a:rPr>
              <a:t>Implementation of Internal Oxidation</a:t>
            </a:r>
            <a:r>
              <a:rPr lang="en-US" sz="2400" b="1" i="1" dirty="0">
                <a:latin typeface="Gill Sans MT" panose="020B0502020104020203" pitchFamily="34" charset="0"/>
              </a:rPr>
              <a:t> in RRP wires</a:t>
            </a:r>
            <a:r>
              <a:rPr lang="en-CH" sz="2400" b="1" i="1" dirty="0">
                <a:latin typeface="Gill Sans MT" panose="020B0502020104020203" pitchFamily="34" charset="0"/>
              </a:rPr>
              <a:t> </a:t>
            </a:r>
            <a:endParaRPr lang="it-IT" sz="2400" b="1" i="1" dirty="0">
              <a:latin typeface="Gill Sans MT" panose="020B0502020104020203" pitchFamily="34" charset="0"/>
            </a:endParaRPr>
          </a:p>
          <a:p>
            <a:pPr marL="342900" indent="-342900">
              <a:lnSpc>
                <a:spcPct val="150000"/>
              </a:lnSpc>
              <a:buFont typeface="Gill Sans MT" panose="020B0502020104020203" pitchFamily="34" charset="0"/>
              <a:buChar char="-"/>
            </a:pPr>
            <a:r>
              <a:rPr lang="it-IT" sz="2400" b="1" i="1" dirty="0">
                <a:latin typeface="Gill Sans MT" panose="020B0502020104020203" pitchFamily="34" charset="0"/>
              </a:rPr>
              <a:t>S</a:t>
            </a:r>
            <a:r>
              <a:rPr lang="en-CH" sz="2400" b="1" i="1" dirty="0" err="1">
                <a:latin typeface="Gill Sans MT" panose="020B0502020104020203" pitchFamily="34" charset="0"/>
              </a:rPr>
              <a:t>ummary</a:t>
            </a:r>
            <a:r>
              <a:rPr lang="en-CH" sz="2400" b="1" i="1" dirty="0">
                <a:latin typeface="Gill Sans MT" panose="020B0502020104020203" pitchFamily="34" charset="0"/>
              </a:rPr>
              <a:t> and Futu</a:t>
            </a:r>
            <a:r>
              <a:rPr lang="it-IT" sz="2400" b="1" i="1" dirty="0">
                <a:latin typeface="Gill Sans MT" panose="020B0502020104020203" pitchFamily="34" charset="0"/>
              </a:rPr>
              <a:t>r</a:t>
            </a:r>
            <a:r>
              <a:rPr lang="en-CH" sz="2400" b="1" i="1" dirty="0">
                <a:latin typeface="Gill Sans MT" panose="020B0502020104020203" pitchFamily="34" charset="0"/>
              </a:rPr>
              <a:t>e work</a:t>
            </a:r>
          </a:p>
        </p:txBody>
      </p:sp>
      <p:grpSp>
        <p:nvGrpSpPr>
          <p:cNvPr id="17" name="Group 16">
            <a:extLst>
              <a:ext uri="{FF2B5EF4-FFF2-40B4-BE49-F238E27FC236}">
                <a16:creationId xmlns:a16="http://schemas.microsoft.com/office/drawing/2014/main" id="{5838E1BE-2BE2-A02A-1150-F4C4D73F99D2}"/>
              </a:ext>
            </a:extLst>
          </p:cNvPr>
          <p:cNvGrpSpPr/>
          <p:nvPr/>
        </p:nvGrpSpPr>
        <p:grpSpPr>
          <a:xfrm>
            <a:off x="8768936" y="567254"/>
            <a:ext cx="2587233" cy="6010323"/>
            <a:chOff x="8767167" y="160417"/>
            <a:chExt cx="2587233" cy="6010323"/>
          </a:xfrm>
        </p:grpSpPr>
        <p:pic>
          <p:nvPicPr>
            <p:cNvPr id="12" name="Picture 11">
              <a:extLst>
                <a:ext uri="{FF2B5EF4-FFF2-40B4-BE49-F238E27FC236}">
                  <a16:creationId xmlns:a16="http://schemas.microsoft.com/office/drawing/2014/main" id="{C038EB4F-FC18-8D43-251C-12E24883A1FB}"/>
                </a:ext>
              </a:extLst>
            </p:cNvPr>
            <p:cNvPicPr preferRelativeResize="0">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454511" y="3418610"/>
              <a:ext cx="1196168" cy="1214109"/>
            </a:xfrm>
            <a:prstGeom prst="rect">
              <a:avLst/>
            </a:prstGeom>
          </p:spPr>
        </p:pic>
        <p:grpSp>
          <p:nvGrpSpPr>
            <p:cNvPr id="90" name="Group 89">
              <a:extLst>
                <a:ext uri="{FF2B5EF4-FFF2-40B4-BE49-F238E27FC236}">
                  <a16:creationId xmlns:a16="http://schemas.microsoft.com/office/drawing/2014/main" id="{D84AC8D3-314F-0BE0-5F3B-FF2CC2C57B68}"/>
                </a:ext>
              </a:extLst>
            </p:cNvPr>
            <p:cNvGrpSpPr/>
            <p:nvPr/>
          </p:nvGrpSpPr>
          <p:grpSpPr>
            <a:xfrm>
              <a:off x="10158232" y="4956631"/>
              <a:ext cx="1196168" cy="1214109"/>
              <a:chOff x="9123466" y="4357869"/>
              <a:chExt cx="1525119" cy="1548000"/>
            </a:xfrm>
          </p:grpSpPr>
          <p:pic>
            <p:nvPicPr>
              <p:cNvPr id="79" name="Picture 78">
                <a:extLst>
                  <a:ext uri="{FF2B5EF4-FFF2-40B4-BE49-F238E27FC236}">
                    <a16:creationId xmlns:a16="http://schemas.microsoft.com/office/drawing/2014/main" id="{DD613283-797B-8238-3E04-C341025B3AC8}"/>
                  </a:ext>
                </a:extLst>
              </p:cNvPr>
              <p:cNvPicPr preferRelativeResize="0">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123466" y="4357869"/>
                <a:ext cx="1525119" cy="1548000"/>
              </a:xfrm>
              <a:prstGeom prst="rect">
                <a:avLst/>
              </a:prstGeom>
            </p:spPr>
          </p:pic>
          <p:grpSp>
            <p:nvGrpSpPr>
              <p:cNvPr id="78" name="Group 77">
                <a:extLst>
                  <a:ext uri="{FF2B5EF4-FFF2-40B4-BE49-F238E27FC236}">
                    <a16:creationId xmlns:a16="http://schemas.microsoft.com/office/drawing/2014/main" id="{752F00E4-AE35-C817-CDED-7BC8569E74CF}"/>
                  </a:ext>
                </a:extLst>
              </p:cNvPr>
              <p:cNvGrpSpPr>
                <a:grpSpLocks noChangeAspect="1"/>
              </p:cNvGrpSpPr>
              <p:nvPr/>
            </p:nvGrpSpPr>
            <p:grpSpPr>
              <a:xfrm>
                <a:off x="9298738" y="4545069"/>
                <a:ext cx="1174575" cy="1173600"/>
                <a:chOff x="8404995" y="3659380"/>
                <a:chExt cx="3098573" cy="3096000"/>
              </a:xfrm>
            </p:grpSpPr>
            <p:pic>
              <p:nvPicPr>
                <p:cNvPr id="40" name="Image 189">
                  <a:extLst>
                    <a:ext uri="{FF2B5EF4-FFF2-40B4-BE49-F238E27FC236}">
                      <a16:creationId xmlns:a16="http://schemas.microsoft.com/office/drawing/2014/main" id="{14C4A3F9-53DE-4435-DAE3-6F9D4A4D0E6A}"/>
                    </a:ext>
                  </a:extLst>
                </p:cNvPr>
                <p:cNvPicPr>
                  <a:picLocks noChangeAspect="1"/>
                </p:cNvPicPr>
                <p:nvPr/>
              </p:nvPicPr>
              <p:blipFill>
                <a:blip r:embed="rId3"/>
                <a:srcRect l="5442" t="477" r="5084" b="235"/>
                <a:stretch/>
              </p:blipFill>
              <p:spPr>
                <a:xfrm>
                  <a:off x="8404995" y="3659380"/>
                  <a:ext cx="3098573" cy="3096000"/>
                </a:xfrm>
                <a:prstGeom prst="ellipse">
                  <a:avLst/>
                </a:prstGeom>
              </p:spPr>
            </p:pic>
            <p:sp>
              <p:nvSpPr>
                <p:cNvPr id="50" name="Hexagone 218">
                  <a:extLst>
                    <a:ext uri="{FF2B5EF4-FFF2-40B4-BE49-F238E27FC236}">
                      <a16:creationId xmlns:a16="http://schemas.microsoft.com/office/drawing/2014/main" id="{3AC83E3E-5305-B8AC-81C5-FDCB39BD1D20}"/>
                    </a:ext>
                  </a:extLst>
                </p:cNvPr>
                <p:cNvSpPr>
                  <a:spLocks noChangeAspect="1"/>
                </p:cNvSpPr>
                <p:nvPr/>
              </p:nvSpPr>
              <p:spPr>
                <a:xfrm>
                  <a:off x="10641919" y="4698427"/>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51" name="Hexagone 219">
                  <a:extLst>
                    <a:ext uri="{FF2B5EF4-FFF2-40B4-BE49-F238E27FC236}">
                      <a16:creationId xmlns:a16="http://schemas.microsoft.com/office/drawing/2014/main" id="{8C456A24-C7BD-5FB7-B612-067D11B7D527}"/>
                    </a:ext>
                  </a:extLst>
                </p:cNvPr>
                <p:cNvSpPr>
                  <a:spLocks noChangeAspect="1"/>
                </p:cNvSpPr>
                <p:nvPr/>
              </p:nvSpPr>
              <p:spPr>
                <a:xfrm>
                  <a:off x="10643886" y="5575230"/>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52" name="Hexagone 220">
                  <a:extLst>
                    <a:ext uri="{FF2B5EF4-FFF2-40B4-BE49-F238E27FC236}">
                      <a16:creationId xmlns:a16="http://schemas.microsoft.com/office/drawing/2014/main" id="{D0768102-97E1-DE4D-B743-B977D897088C}"/>
                    </a:ext>
                  </a:extLst>
                </p:cNvPr>
                <p:cNvSpPr>
                  <a:spLocks noChangeAspect="1"/>
                </p:cNvSpPr>
                <p:nvPr/>
              </p:nvSpPr>
              <p:spPr>
                <a:xfrm>
                  <a:off x="9884377" y="4260252"/>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53" name="Hexagone 221">
                  <a:extLst>
                    <a:ext uri="{FF2B5EF4-FFF2-40B4-BE49-F238E27FC236}">
                      <a16:creationId xmlns:a16="http://schemas.microsoft.com/office/drawing/2014/main" id="{A8F66836-2D70-F77B-58CF-92B878E583CA}"/>
                    </a:ext>
                  </a:extLst>
                </p:cNvPr>
                <p:cNvSpPr>
                  <a:spLocks noChangeAspect="1"/>
                </p:cNvSpPr>
                <p:nvPr/>
              </p:nvSpPr>
              <p:spPr>
                <a:xfrm>
                  <a:off x="9126416" y="4698427"/>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54" name="Hexagone 222">
                  <a:extLst>
                    <a:ext uri="{FF2B5EF4-FFF2-40B4-BE49-F238E27FC236}">
                      <a16:creationId xmlns:a16="http://schemas.microsoft.com/office/drawing/2014/main" id="{90D69B9F-04D4-C74E-4B26-6F027D0C0019}"/>
                    </a:ext>
                  </a:extLst>
                </p:cNvPr>
                <p:cNvSpPr>
                  <a:spLocks noChangeAspect="1"/>
                </p:cNvSpPr>
                <p:nvPr/>
              </p:nvSpPr>
              <p:spPr>
                <a:xfrm>
                  <a:off x="9126416" y="5575230"/>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55" name="Hexagone 223">
                  <a:extLst>
                    <a:ext uri="{FF2B5EF4-FFF2-40B4-BE49-F238E27FC236}">
                      <a16:creationId xmlns:a16="http://schemas.microsoft.com/office/drawing/2014/main" id="{8B01EB0E-94CD-68A2-4B20-B3ED129F0CFF}"/>
                    </a:ext>
                  </a:extLst>
                </p:cNvPr>
                <p:cNvSpPr>
                  <a:spLocks noChangeAspect="1"/>
                </p:cNvSpPr>
                <p:nvPr/>
              </p:nvSpPr>
              <p:spPr>
                <a:xfrm>
                  <a:off x="9884168" y="6013813"/>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nvGrpSpPr>
                <p:cNvPr id="27" name="Group 26">
                  <a:extLst>
                    <a:ext uri="{FF2B5EF4-FFF2-40B4-BE49-F238E27FC236}">
                      <a16:creationId xmlns:a16="http://schemas.microsoft.com/office/drawing/2014/main" id="{A561802D-4385-6102-D375-85BA22EB027D}"/>
                    </a:ext>
                  </a:extLst>
                </p:cNvPr>
                <p:cNvGrpSpPr>
                  <a:grpSpLocks noChangeAspect="1"/>
                </p:cNvGrpSpPr>
                <p:nvPr/>
              </p:nvGrpSpPr>
              <p:grpSpPr>
                <a:xfrm>
                  <a:off x="8864179" y="3965683"/>
                  <a:ext cx="2191547" cy="2459132"/>
                  <a:chOff x="964646" y="1113856"/>
                  <a:chExt cx="2737679" cy="3071941"/>
                </a:xfrm>
              </p:grpSpPr>
              <p:sp>
                <p:nvSpPr>
                  <p:cNvPr id="28" name="Hexagone 4">
                    <a:extLst>
                      <a:ext uri="{FF2B5EF4-FFF2-40B4-BE49-F238E27FC236}">
                        <a16:creationId xmlns:a16="http://schemas.microsoft.com/office/drawing/2014/main" id="{E874B68D-767D-A1D7-931A-93FEFBCF27B4}"/>
                      </a:ext>
                    </a:extLst>
                  </p:cNvPr>
                  <p:cNvSpPr>
                    <a:spLocks noChangeAspect="1"/>
                  </p:cNvSpPr>
                  <p:nvPr/>
                </p:nvSpPr>
                <p:spPr>
                  <a:xfrm>
                    <a:off x="2243148" y="1113856"/>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29" name="Hexagone 5">
                    <a:extLst>
                      <a:ext uri="{FF2B5EF4-FFF2-40B4-BE49-F238E27FC236}">
                        <a16:creationId xmlns:a16="http://schemas.microsoft.com/office/drawing/2014/main" id="{91449943-187F-FB18-C8CA-9F2086870E03}"/>
                      </a:ext>
                    </a:extLst>
                  </p:cNvPr>
                  <p:cNvSpPr>
                    <a:spLocks noChangeAspect="1"/>
                  </p:cNvSpPr>
                  <p:nvPr/>
                </p:nvSpPr>
                <p:spPr>
                  <a:xfrm>
                    <a:off x="3511537" y="1836546"/>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0" name="Hexagone 6">
                    <a:extLst>
                      <a:ext uri="{FF2B5EF4-FFF2-40B4-BE49-F238E27FC236}">
                        <a16:creationId xmlns:a16="http://schemas.microsoft.com/office/drawing/2014/main" id="{2A11D2C8-62E2-41B8-C891-9A9643562338}"/>
                      </a:ext>
                    </a:extLst>
                  </p:cNvPr>
                  <p:cNvSpPr>
                    <a:spLocks noChangeAspect="1"/>
                  </p:cNvSpPr>
                  <p:nvPr/>
                </p:nvSpPr>
                <p:spPr>
                  <a:xfrm>
                    <a:off x="2879280" y="1464633"/>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1" name="Hexagone 9">
                    <a:extLst>
                      <a:ext uri="{FF2B5EF4-FFF2-40B4-BE49-F238E27FC236}">
                        <a16:creationId xmlns:a16="http://schemas.microsoft.com/office/drawing/2014/main" id="{9F3A1B38-C448-B98A-2FE2-35404FBC0E34}"/>
                      </a:ext>
                    </a:extLst>
                  </p:cNvPr>
                  <p:cNvSpPr>
                    <a:spLocks noChangeAspect="1"/>
                  </p:cNvSpPr>
                  <p:nvPr/>
                </p:nvSpPr>
                <p:spPr>
                  <a:xfrm>
                    <a:off x="1603205" y="147614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2" name="Hexagone 10">
                    <a:extLst>
                      <a:ext uri="{FF2B5EF4-FFF2-40B4-BE49-F238E27FC236}">
                        <a16:creationId xmlns:a16="http://schemas.microsoft.com/office/drawing/2014/main" id="{A673A90B-10CE-BCC6-3EC4-ECB5A2E0979B}"/>
                      </a:ext>
                    </a:extLst>
                  </p:cNvPr>
                  <p:cNvSpPr>
                    <a:spLocks noChangeAspect="1"/>
                  </p:cNvSpPr>
                  <p:nvPr/>
                </p:nvSpPr>
                <p:spPr>
                  <a:xfrm>
                    <a:off x="3528989" y="330674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3" name="Hexagone 11">
                    <a:extLst>
                      <a:ext uri="{FF2B5EF4-FFF2-40B4-BE49-F238E27FC236}">
                        <a16:creationId xmlns:a16="http://schemas.microsoft.com/office/drawing/2014/main" id="{D4E3B54C-BC9D-3584-0436-0CC31166FC40}"/>
                      </a:ext>
                    </a:extLst>
                  </p:cNvPr>
                  <p:cNvSpPr>
                    <a:spLocks noChangeAspect="1"/>
                  </p:cNvSpPr>
                  <p:nvPr/>
                </p:nvSpPr>
                <p:spPr>
                  <a:xfrm>
                    <a:off x="2243148" y="403326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4" name="Hexagone 12">
                    <a:extLst>
                      <a:ext uri="{FF2B5EF4-FFF2-40B4-BE49-F238E27FC236}">
                        <a16:creationId xmlns:a16="http://schemas.microsoft.com/office/drawing/2014/main" id="{C5B5CC22-6504-4CB4-99F1-34C3DE6BD9AC}"/>
                      </a:ext>
                    </a:extLst>
                  </p:cNvPr>
                  <p:cNvSpPr>
                    <a:spLocks noChangeAspect="1"/>
                  </p:cNvSpPr>
                  <p:nvPr/>
                </p:nvSpPr>
                <p:spPr>
                  <a:xfrm>
                    <a:off x="964646" y="330674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5" name="Hexagone 14">
                    <a:extLst>
                      <a:ext uri="{FF2B5EF4-FFF2-40B4-BE49-F238E27FC236}">
                        <a16:creationId xmlns:a16="http://schemas.microsoft.com/office/drawing/2014/main" id="{B4804531-A820-8A92-41E6-33A11584102F}"/>
                      </a:ext>
                    </a:extLst>
                  </p:cNvPr>
                  <p:cNvSpPr>
                    <a:spLocks noChangeAspect="1"/>
                  </p:cNvSpPr>
                  <p:nvPr/>
                </p:nvSpPr>
                <p:spPr>
                  <a:xfrm>
                    <a:off x="970465" y="184428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6" name="Hexagone 17">
                    <a:extLst>
                      <a:ext uri="{FF2B5EF4-FFF2-40B4-BE49-F238E27FC236}">
                        <a16:creationId xmlns:a16="http://schemas.microsoft.com/office/drawing/2014/main" id="{B8C78683-8998-1C11-A58D-69B296CE8F4A}"/>
                      </a:ext>
                    </a:extLst>
                  </p:cNvPr>
                  <p:cNvSpPr>
                    <a:spLocks noChangeAspect="1"/>
                  </p:cNvSpPr>
                  <p:nvPr/>
                </p:nvSpPr>
                <p:spPr>
                  <a:xfrm>
                    <a:off x="972079" y="2575103"/>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7" name="Hexagone 18">
                    <a:extLst>
                      <a:ext uri="{FF2B5EF4-FFF2-40B4-BE49-F238E27FC236}">
                        <a16:creationId xmlns:a16="http://schemas.microsoft.com/office/drawing/2014/main" id="{FE096BA5-93D5-945C-68BC-30B709D33570}"/>
                      </a:ext>
                    </a:extLst>
                  </p:cNvPr>
                  <p:cNvSpPr>
                    <a:spLocks noChangeAspect="1"/>
                  </p:cNvSpPr>
                  <p:nvPr/>
                </p:nvSpPr>
                <p:spPr>
                  <a:xfrm>
                    <a:off x="3507297" y="257968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8" name="Hexagone 22">
                    <a:extLst>
                      <a:ext uri="{FF2B5EF4-FFF2-40B4-BE49-F238E27FC236}">
                        <a16:creationId xmlns:a16="http://schemas.microsoft.com/office/drawing/2014/main" id="{E7E3F741-841F-C1D5-530F-B43205E4B0A4}"/>
                      </a:ext>
                    </a:extLst>
                  </p:cNvPr>
                  <p:cNvSpPr>
                    <a:spLocks noChangeAspect="1"/>
                  </p:cNvSpPr>
                  <p:nvPr/>
                </p:nvSpPr>
                <p:spPr>
                  <a:xfrm>
                    <a:off x="2883822" y="3673390"/>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39" name="Hexagone 25">
                    <a:extLst>
                      <a:ext uri="{FF2B5EF4-FFF2-40B4-BE49-F238E27FC236}">
                        <a16:creationId xmlns:a16="http://schemas.microsoft.com/office/drawing/2014/main" id="{26C3BDBA-8BC5-C0AC-C7A0-E1748B2897AC}"/>
                      </a:ext>
                    </a:extLst>
                  </p:cNvPr>
                  <p:cNvSpPr>
                    <a:spLocks noChangeAspect="1"/>
                  </p:cNvSpPr>
                  <p:nvPr/>
                </p:nvSpPr>
                <p:spPr>
                  <a:xfrm>
                    <a:off x="1601875" y="3672374"/>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grpSp>
          <p:sp>
            <p:nvSpPr>
              <p:cNvPr id="80" name="Oval 79">
                <a:extLst>
                  <a:ext uri="{FF2B5EF4-FFF2-40B4-BE49-F238E27FC236}">
                    <a16:creationId xmlns:a16="http://schemas.microsoft.com/office/drawing/2014/main" id="{50823509-F9DF-CA05-39C8-1AF387CA9EEF}"/>
                  </a:ext>
                </a:extLst>
              </p:cNvPr>
              <p:cNvSpPr>
                <a:spLocks noChangeAspect="1"/>
              </p:cNvSpPr>
              <p:nvPr/>
            </p:nvSpPr>
            <p:spPr>
              <a:xfrm>
                <a:off x="9623269" y="4869113"/>
                <a:ext cx="525512" cy="525512"/>
              </a:xfrm>
              <a:prstGeom prst="ellipse">
                <a:avLst/>
              </a:prstGeom>
              <a:solidFill>
                <a:srgbClr val="B3B3B3"/>
              </a:solidFill>
              <a:ln>
                <a:solidFill>
                  <a:srgbClr val="B3B3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grpSp>
        <p:grpSp>
          <p:nvGrpSpPr>
            <p:cNvPr id="101" name="Group 100">
              <a:extLst>
                <a:ext uri="{FF2B5EF4-FFF2-40B4-BE49-F238E27FC236}">
                  <a16:creationId xmlns:a16="http://schemas.microsoft.com/office/drawing/2014/main" id="{C39F1AF7-D16D-DB06-3384-E648A0CE9B0D}"/>
                </a:ext>
              </a:extLst>
            </p:cNvPr>
            <p:cNvGrpSpPr/>
            <p:nvPr/>
          </p:nvGrpSpPr>
          <p:grpSpPr>
            <a:xfrm>
              <a:off x="8767167" y="4956631"/>
              <a:ext cx="1196168" cy="1214109"/>
              <a:chOff x="6946205" y="4022504"/>
              <a:chExt cx="1525119" cy="1548000"/>
            </a:xfrm>
          </p:grpSpPr>
          <p:pic>
            <p:nvPicPr>
              <p:cNvPr id="99" name="Picture 98">
                <a:extLst>
                  <a:ext uri="{FF2B5EF4-FFF2-40B4-BE49-F238E27FC236}">
                    <a16:creationId xmlns:a16="http://schemas.microsoft.com/office/drawing/2014/main" id="{0E6D52A8-4BF6-3B8B-D4B2-46DF66EF2918}"/>
                  </a:ext>
                </a:extLst>
              </p:cNvPr>
              <p:cNvPicPr preferRelativeResize="0">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946205" y="4022504"/>
                <a:ext cx="1525119" cy="1548000"/>
              </a:xfrm>
              <a:prstGeom prst="ellipse">
                <a:avLst/>
              </a:prstGeom>
            </p:spPr>
          </p:pic>
          <p:grpSp>
            <p:nvGrpSpPr>
              <p:cNvPr id="91" name="Group 90">
                <a:extLst>
                  <a:ext uri="{FF2B5EF4-FFF2-40B4-BE49-F238E27FC236}">
                    <a16:creationId xmlns:a16="http://schemas.microsoft.com/office/drawing/2014/main" id="{C4629D2C-1B3C-16FF-B6D5-68DFCFCDF305}"/>
                  </a:ext>
                </a:extLst>
              </p:cNvPr>
              <p:cNvGrpSpPr>
                <a:grpSpLocks noChangeAspect="1"/>
              </p:cNvGrpSpPr>
              <p:nvPr/>
            </p:nvGrpSpPr>
            <p:grpSpPr>
              <a:xfrm>
                <a:off x="7121477" y="4209704"/>
                <a:ext cx="1174575" cy="1173600"/>
                <a:chOff x="8736760" y="1938372"/>
                <a:chExt cx="3098573" cy="3096000"/>
              </a:xfrm>
            </p:grpSpPr>
            <p:pic>
              <p:nvPicPr>
                <p:cNvPr id="92" name="Image 189">
                  <a:extLst>
                    <a:ext uri="{FF2B5EF4-FFF2-40B4-BE49-F238E27FC236}">
                      <a16:creationId xmlns:a16="http://schemas.microsoft.com/office/drawing/2014/main" id="{84ED2598-F5D2-D6B9-2C0A-472984496DF0}"/>
                    </a:ext>
                  </a:extLst>
                </p:cNvPr>
                <p:cNvPicPr>
                  <a:picLocks noChangeAspect="1"/>
                </p:cNvPicPr>
                <p:nvPr/>
              </p:nvPicPr>
              <p:blipFill>
                <a:blip r:embed="rId3"/>
                <a:srcRect l="5442" t="477" r="5084" b="235"/>
                <a:stretch/>
              </p:blipFill>
              <p:spPr>
                <a:xfrm>
                  <a:off x="8736760" y="1938372"/>
                  <a:ext cx="3098573" cy="3096000"/>
                </a:xfrm>
                <a:prstGeom prst="ellipse">
                  <a:avLst/>
                </a:prstGeom>
              </p:spPr>
            </p:pic>
            <p:sp>
              <p:nvSpPr>
                <p:cNvPr id="93" name="Hexagone 218">
                  <a:extLst>
                    <a:ext uri="{FF2B5EF4-FFF2-40B4-BE49-F238E27FC236}">
                      <a16:creationId xmlns:a16="http://schemas.microsoft.com/office/drawing/2014/main" id="{1163EFD7-2C13-6E9C-187C-F0328996F3FA}"/>
                    </a:ext>
                  </a:extLst>
                </p:cNvPr>
                <p:cNvSpPr>
                  <a:spLocks noChangeAspect="1"/>
                </p:cNvSpPr>
                <p:nvPr/>
              </p:nvSpPr>
              <p:spPr>
                <a:xfrm>
                  <a:off x="10970378" y="2977419"/>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4" name="Hexagone 219">
                  <a:extLst>
                    <a:ext uri="{FF2B5EF4-FFF2-40B4-BE49-F238E27FC236}">
                      <a16:creationId xmlns:a16="http://schemas.microsoft.com/office/drawing/2014/main" id="{C0940E76-6CAC-3BC0-612E-7573C4093A49}"/>
                    </a:ext>
                  </a:extLst>
                </p:cNvPr>
                <p:cNvSpPr>
                  <a:spLocks noChangeAspect="1"/>
                </p:cNvSpPr>
                <p:nvPr/>
              </p:nvSpPr>
              <p:spPr>
                <a:xfrm>
                  <a:off x="10960153" y="3850916"/>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5" name="Hexagone 220">
                  <a:extLst>
                    <a:ext uri="{FF2B5EF4-FFF2-40B4-BE49-F238E27FC236}">
                      <a16:creationId xmlns:a16="http://schemas.microsoft.com/office/drawing/2014/main" id="{4717DC52-E473-C862-997F-3DBCFAD1A6DE}"/>
                    </a:ext>
                  </a:extLst>
                </p:cNvPr>
                <p:cNvSpPr>
                  <a:spLocks noChangeAspect="1"/>
                </p:cNvSpPr>
                <p:nvPr/>
              </p:nvSpPr>
              <p:spPr>
                <a:xfrm>
                  <a:off x="10212836" y="2535938"/>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6" name="Hexagone 221">
                  <a:extLst>
                    <a:ext uri="{FF2B5EF4-FFF2-40B4-BE49-F238E27FC236}">
                      <a16:creationId xmlns:a16="http://schemas.microsoft.com/office/drawing/2014/main" id="{509E7E19-4602-8074-033F-BD5654B392BC}"/>
                    </a:ext>
                  </a:extLst>
                </p:cNvPr>
                <p:cNvSpPr>
                  <a:spLocks noChangeAspect="1"/>
                </p:cNvSpPr>
                <p:nvPr/>
              </p:nvSpPr>
              <p:spPr>
                <a:xfrm>
                  <a:off x="9454875" y="2974113"/>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7" name="Hexagone 222">
                  <a:extLst>
                    <a:ext uri="{FF2B5EF4-FFF2-40B4-BE49-F238E27FC236}">
                      <a16:creationId xmlns:a16="http://schemas.microsoft.com/office/drawing/2014/main" id="{36A0E8C6-DD0A-A35E-808F-7CF275616DEA}"/>
                    </a:ext>
                  </a:extLst>
                </p:cNvPr>
                <p:cNvSpPr>
                  <a:spLocks noChangeAspect="1"/>
                </p:cNvSpPr>
                <p:nvPr/>
              </p:nvSpPr>
              <p:spPr>
                <a:xfrm>
                  <a:off x="9460971" y="3854222"/>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8" name="Hexagone 223">
                  <a:extLst>
                    <a:ext uri="{FF2B5EF4-FFF2-40B4-BE49-F238E27FC236}">
                      <a16:creationId xmlns:a16="http://schemas.microsoft.com/office/drawing/2014/main" id="{26362871-6EFB-9263-E966-241EED2F9ED0}"/>
                    </a:ext>
                  </a:extLst>
                </p:cNvPr>
                <p:cNvSpPr>
                  <a:spLocks noChangeAspect="1"/>
                </p:cNvSpPr>
                <p:nvPr/>
              </p:nvSpPr>
              <p:spPr>
                <a:xfrm>
                  <a:off x="10212627" y="4292805"/>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sp>
            <p:nvSpPr>
              <p:cNvPr id="100" name="Oval 99">
                <a:extLst>
                  <a:ext uri="{FF2B5EF4-FFF2-40B4-BE49-F238E27FC236}">
                    <a16:creationId xmlns:a16="http://schemas.microsoft.com/office/drawing/2014/main" id="{67EA958D-3EAC-E9F4-408F-FF4A9C84E12D}"/>
                  </a:ext>
                </a:extLst>
              </p:cNvPr>
              <p:cNvSpPr>
                <a:spLocks noChangeAspect="1"/>
              </p:cNvSpPr>
              <p:nvPr/>
            </p:nvSpPr>
            <p:spPr>
              <a:xfrm>
                <a:off x="7446008" y="4533748"/>
                <a:ext cx="525512" cy="525512"/>
              </a:xfrm>
              <a:prstGeom prst="ellipse">
                <a:avLst/>
              </a:prstGeom>
              <a:solidFill>
                <a:srgbClr val="B3B3B3"/>
              </a:solidFill>
              <a:ln>
                <a:solidFill>
                  <a:srgbClr val="B3B3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grpSp>
        <p:grpSp>
          <p:nvGrpSpPr>
            <p:cNvPr id="2" name="Group 1">
              <a:extLst>
                <a:ext uri="{FF2B5EF4-FFF2-40B4-BE49-F238E27FC236}">
                  <a16:creationId xmlns:a16="http://schemas.microsoft.com/office/drawing/2014/main" id="{31DF3007-8430-86EF-1266-C5D38272BAA3}"/>
                </a:ext>
              </a:extLst>
            </p:cNvPr>
            <p:cNvGrpSpPr>
              <a:grpSpLocks noChangeAspect="1"/>
            </p:cNvGrpSpPr>
            <p:nvPr/>
          </p:nvGrpSpPr>
          <p:grpSpPr>
            <a:xfrm>
              <a:off x="9454511" y="1742740"/>
              <a:ext cx="1214114" cy="1214109"/>
              <a:chOff x="228271" y="1696476"/>
              <a:chExt cx="2040425" cy="2040425"/>
            </a:xfrm>
          </p:grpSpPr>
          <p:grpSp>
            <p:nvGrpSpPr>
              <p:cNvPr id="3" name="Group 2">
                <a:extLst>
                  <a:ext uri="{FF2B5EF4-FFF2-40B4-BE49-F238E27FC236}">
                    <a16:creationId xmlns:a16="http://schemas.microsoft.com/office/drawing/2014/main" id="{5FE332F1-5102-F576-06D7-04291404D5F8}"/>
                  </a:ext>
                </a:extLst>
              </p:cNvPr>
              <p:cNvGrpSpPr>
                <a:grpSpLocks noChangeAspect="1"/>
              </p:cNvGrpSpPr>
              <p:nvPr/>
            </p:nvGrpSpPr>
            <p:grpSpPr>
              <a:xfrm>
                <a:off x="228271" y="1696476"/>
                <a:ext cx="2040425" cy="2040425"/>
                <a:chOff x="6171969" y="1577731"/>
                <a:chExt cx="2743200" cy="2743200"/>
              </a:xfrm>
            </p:grpSpPr>
            <p:grpSp>
              <p:nvGrpSpPr>
                <p:cNvPr id="6" name="Group 5">
                  <a:extLst>
                    <a:ext uri="{FF2B5EF4-FFF2-40B4-BE49-F238E27FC236}">
                      <a16:creationId xmlns:a16="http://schemas.microsoft.com/office/drawing/2014/main" id="{7F1AAF9F-A534-5375-C490-DD0F09FB82EA}"/>
                    </a:ext>
                  </a:extLst>
                </p:cNvPr>
                <p:cNvGrpSpPr>
                  <a:grpSpLocks noChangeAspect="1"/>
                </p:cNvGrpSpPr>
                <p:nvPr/>
              </p:nvGrpSpPr>
              <p:grpSpPr>
                <a:xfrm>
                  <a:off x="6171969" y="1577731"/>
                  <a:ext cx="2743200" cy="2743200"/>
                  <a:chOff x="7851997" y="3137828"/>
                  <a:chExt cx="2876314" cy="2876313"/>
                </a:xfrm>
              </p:grpSpPr>
              <p:sp>
                <p:nvSpPr>
                  <p:cNvPr id="81" name="Oval 80">
                    <a:extLst>
                      <a:ext uri="{FF2B5EF4-FFF2-40B4-BE49-F238E27FC236}">
                        <a16:creationId xmlns:a16="http://schemas.microsoft.com/office/drawing/2014/main" id="{EB9D5355-016B-C42F-4C67-E1DEE0385397}"/>
                      </a:ext>
                    </a:extLst>
                  </p:cNvPr>
                  <p:cNvSpPr/>
                  <p:nvPr/>
                </p:nvSpPr>
                <p:spPr>
                  <a:xfrm>
                    <a:off x="7851997" y="3137828"/>
                    <a:ext cx="2876314" cy="2876313"/>
                  </a:xfrm>
                  <a:prstGeom prst="ellipse">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
                <p:nvSpPr>
                  <p:cNvPr id="82" name="Oval 81">
                    <a:extLst>
                      <a:ext uri="{FF2B5EF4-FFF2-40B4-BE49-F238E27FC236}">
                        <a16:creationId xmlns:a16="http://schemas.microsoft.com/office/drawing/2014/main" id="{8907DAC1-5FAE-711D-C389-5A844D21221C}"/>
                      </a:ext>
                    </a:extLst>
                  </p:cNvPr>
                  <p:cNvSpPr>
                    <a:spLocks noChangeAspect="1"/>
                  </p:cNvSpPr>
                  <p:nvPr/>
                </p:nvSpPr>
                <p:spPr>
                  <a:xfrm>
                    <a:off x="8430200" y="3703127"/>
                    <a:ext cx="1719907" cy="1745711"/>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83" name="Oval 82">
                    <a:extLst>
                      <a:ext uri="{FF2B5EF4-FFF2-40B4-BE49-F238E27FC236}">
                        <a16:creationId xmlns:a16="http://schemas.microsoft.com/office/drawing/2014/main" id="{2FDA6B20-BD86-9B16-F447-A12B3202FBD5}"/>
                      </a:ext>
                    </a:extLst>
                  </p:cNvPr>
                  <p:cNvSpPr>
                    <a:spLocks noChangeAspect="1"/>
                  </p:cNvSpPr>
                  <p:nvPr/>
                </p:nvSpPr>
                <p:spPr>
                  <a:xfrm>
                    <a:off x="8539251" y="3813816"/>
                    <a:ext cx="1501803" cy="152433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85" name="Oval 84">
                    <a:extLst>
                      <a:ext uri="{FF2B5EF4-FFF2-40B4-BE49-F238E27FC236}">
                        <a16:creationId xmlns:a16="http://schemas.microsoft.com/office/drawing/2014/main" id="{1E23A547-633E-3675-09B6-A13940E460D3}"/>
                      </a:ext>
                    </a:extLst>
                  </p:cNvPr>
                  <p:cNvSpPr>
                    <a:spLocks noChangeAspect="1"/>
                  </p:cNvSpPr>
                  <p:nvPr/>
                </p:nvSpPr>
                <p:spPr>
                  <a:xfrm>
                    <a:off x="8564946" y="4432501"/>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86" name="Oval 85">
                    <a:extLst>
                      <a:ext uri="{FF2B5EF4-FFF2-40B4-BE49-F238E27FC236}">
                        <a16:creationId xmlns:a16="http://schemas.microsoft.com/office/drawing/2014/main" id="{0AA59E35-8265-F6E3-FD44-D8069C831188}"/>
                      </a:ext>
                    </a:extLst>
                  </p:cNvPr>
                  <p:cNvSpPr>
                    <a:spLocks noChangeAspect="1"/>
                  </p:cNvSpPr>
                  <p:nvPr/>
                </p:nvSpPr>
                <p:spPr>
                  <a:xfrm>
                    <a:off x="9152852" y="3841680"/>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87" name="Oval 86">
                    <a:extLst>
                      <a:ext uri="{FF2B5EF4-FFF2-40B4-BE49-F238E27FC236}">
                        <a16:creationId xmlns:a16="http://schemas.microsoft.com/office/drawing/2014/main" id="{1F0CA925-4E27-D2CD-58BE-6B8055050D89}"/>
                      </a:ext>
                    </a:extLst>
                  </p:cNvPr>
                  <p:cNvSpPr>
                    <a:spLocks noChangeAspect="1"/>
                  </p:cNvSpPr>
                  <p:nvPr/>
                </p:nvSpPr>
                <p:spPr>
                  <a:xfrm>
                    <a:off x="8648651" y="4141210"/>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88" name="Oval 87">
                    <a:extLst>
                      <a:ext uri="{FF2B5EF4-FFF2-40B4-BE49-F238E27FC236}">
                        <a16:creationId xmlns:a16="http://schemas.microsoft.com/office/drawing/2014/main" id="{B992A939-47F1-8A61-5FCD-67EE788B93E8}"/>
                      </a:ext>
                    </a:extLst>
                  </p:cNvPr>
                  <p:cNvSpPr>
                    <a:spLocks noChangeAspect="1"/>
                  </p:cNvSpPr>
                  <p:nvPr/>
                </p:nvSpPr>
                <p:spPr>
                  <a:xfrm>
                    <a:off x="9668588" y="4131692"/>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16" name="Oval 115">
                    <a:extLst>
                      <a:ext uri="{FF2B5EF4-FFF2-40B4-BE49-F238E27FC236}">
                        <a16:creationId xmlns:a16="http://schemas.microsoft.com/office/drawing/2014/main" id="{23A63B26-C03A-35DE-7B58-0DD1C79E80AF}"/>
                      </a:ext>
                    </a:extLst>
                  </p:cNvPr>
                  <p:cNvSpPr>
                    <a:spLocks noChangeAspect="1"/>
                  </p:cNvSpPr>
                  <p:nvPr/>
                </p:nvSpPr>
                <p:spPr>
                  <a:xfrm>
                    <a:off x="9449558" y="3920842"/>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17" name="Oval 116">
                    <a:extLst>
                      <a:ext uri="{FF2B5EF4-FFF2-40B4-BE49-F238E27FC236}">
                        <a16:creationId xmlns:a16="http://schemas.microsoft.com/office/drawing/2014/main" id="{A3025C1A-8EA9-0C9C-E7E0-6CBB95C3AD0B}"/>
                      </a:ext>
                    </a:extLst>
                  </p:cNvPr>
                  <p:cNvSpPr>
                    <a:spLocks noChangeAspect="1"/>
                  </p:cNvSpPr>
                  <p:nvPr/>
                </p:nvSpPr>
                <p:spPr>
                  <a:xfrm>
                    <a:off x="9671530" y="4733310"/>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18" name="Oval 117">
                    <a:extLst>
                      <a:ext uri="{FF2B5EF4-FFF2-40B4-BE49-F238E27FC236}">
                        <a16:creationId xmlns:a16="http://schemas.microsoft.com/office/drawing/2014/main" id="{AF1E3AB8-7FF1-6659-B28A-C0159DBFF13B}"/>
                      </a:ext>
                    </a:extLst>
                  </p:cNvPr>
                  <p:cNvSpPr>
                    <a:spLocks noChangeAspect="1"/>
                  </p:cNvSpPr>
                  <p:nvPr/>
                </p:nvSpPr>
                <p:spPr>
                  <a:xfrm>
                    <a:off x="9460132" y="4956818"/>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19" name="Oval 118">
                    <a:extLst>
                      <a:ext uri="{FF2B5EF4-FFF2-40B4-BE49-F238E27FC236}">
                        <a16:creationId xmlns:a16="http://schemas.microsoft.com/office/drawing/2014/main" id="{A84B7370-65FA-8FFD-2F3F-02750D30A4C2}"/>
                      </a:ext>
                    </a:extLst>
                  </p:cNvPr>
                  <p:cNvSpPr>
                    <a:spLocks noChangeAspect="1"/>
                  </p:cNvSpPr>
                  <p:nvPr/>
                </p:nvSpPr>
                <p:spPr>
                  <a:xfrm>
                    <a:off x="9745306" y="4432501"/>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20" name="Oval 119">
                    <a:extLst>
                      <a:ext uri="{FF2B5EF4-FFF2-40B4-BE49-F238E27FC236}">
                        <a16:creationId xmlns:a16="http://schemas.microsoft.com/office/drawing/2014/main" id="{F1B64F8C-86BF-DB4A-4213-4D7C084CFDFD}"/>
                      </a:ext>
                    </a:extLst>
                  </p:cNvPr>
                  <p:cNvSpPr>
                    <a:spLocks noChangeAspect="1"/>
                  </p:cNvSpPr>
                  <p:nvPr/>
                </p:nvSpPr>
                <p:spPr>
                  <a:xfrm>
                    <a:off x="9160090" y="5033675"/>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21" name="Oval 120">
                    <a:extLst>
                      <a:ext uri="{FF2B5EF4-FFF2-40B4-BE49-F238E27FC236}">
                        <a16:creationId xmlns:a16="http://schemas.microsoft.com/office/drawing/2014/main" id="{E22381FC-30AA-3FF1-E13E-E6DA610B4686}"/>
                      </a:ext>
                    </a:extLst>
                  </p:cNvPr>
                  <p:cNvSpPr>
                    <a:spLocks noChangeAspect="1"/>
                  </p:cNvSpPr>
                  <p:nvPr/>
                </p:nvSpPr>
                <p:spPr>
                  <a:xfrm>
                    <a:off x="8856146" y="4956818"/>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22" name="Oval 121">
                    <a:extLst>
                      <a:ext uri="{FF2B5EF4-FFF2-40B4-BE49-F238E27FC236}">
                        <a16:creationId xmlns:a16="http://schemas.microsoft.com/office/drawing/2014/main" id="{E5F859CF-19EB-4136-7486-E9549CC32403}"/>
                      </a:ext>
                    </a:extLst>
                  </p:cNvPr>
                  <p:cNvSpPr>
                    <a:spLocks noChangeAspect="1"/>
                  </p:cNvSpPr>
                  <p:nvPr/>
                </p:nvSpPr>
                <p:spPr>
                  <a:xfrm>
                    <a:off x="8861688" y="4139749"/>
                    <a:ext cx="863876" cy="862995"/>
                  </a:xfrm>
                  <a:prstGeom prst="ellipse">
                    <a:avLst/>
                  </a:prstGeom>
                  <a:solidFill>
                    <a:schemeClr val="bg1">
                      <a:lumMod val="85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23" name="Oval 122">
                    <a:extLst>
                      <a:ext uri="{FF2B5EF4-FFF2-40B4-BE49-F238E27FC236}">
                        <a16:creationId xmlns:a16="http://schemas.microsoft.com/office/drawing/2014/main" id="{146BEA0B-AFD2-1BB1-781A-C8EF2F75230C}"/>
                      </a:ext>
                    </a:extLst>
                  </p:cNvPr>
                  <p:cNvSpPr>
                    <a:spLocks noChangeAspect="1"/>
                  </p:cNvSpPr>
                  <p:nvPr/>
                </p:nvSpPr>
                <p:spPr>
                  <a:xfrm>
                    <a:off x="8639094" y="4730151"/>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24" name="Oval 123">
                    <a:extLst>
                      <a:ext uri="{FF2B5EF4-FFF2-40B4-BE49-F238E27FC236}">
                        <a16:creationId xmlns:a16="http://schemas.microsoft.com/office/drawing/2014/main" id="{412BF9BA-11A6-DAF1-0098-A619455F8ABE}"/>
                      </a:ext>
                    </a:extLst>
                  </p:cNvPr>
                  <p:cNvSpPr>
                    <a:spLocks noChangeAspect="1"/>
                  </p:cNvSpPr>
                  <p:nvPr/>
                </p:nvSpPr>
                <p:spPr>
                  <a:xfrm>
                    <a:off x="8856146" y="3921367"/>
                    <a:ext cx="274599" cy="274320"/>
                  </a:xfrm>
                  <a:prstGeom prst="ellipse">
                    <a:avLst/>
                  </a:prstGeom>
                  <a:solidFill>
                    <a:schemeClr val="bg1">
                      <a:lumMod val="6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8" name="Group 7">
                  <a:extLst>
                    <a:ext uri="{FF2B5EF4-FFF2-40B4-BE49-F238E27FC236}">
                      <a16:creationId xmlns:a16="http://schemas.microsoft.com/office/drawing/2014/main" id="{C10CEBED-67D6-E109-E070-3EDDB4EBB3AC}"/>
                    </a:ext>
                  </a:extLst>
                </p:cNvPr>
                <p:cNvGrpSpPr/>
                <p:nvPr/>
              </p:nvGrpSpPr>
              <p:grpSpPr>
                <a:xfrm>
                  <a:off x="7429150" y="2262406"/>
                  <a:ext cx="228832" cy="228600"/>
                  <a:chOff x="8346502" y="2313420"/>
                  <a:chExt cx="228832" cy="228600"/>
                </a:xfrm>
              </p:grpSpPr>
              <p:sp>
                <p:nvSpPr>
                  <p:cNvPr id="76" name="Oval 75">
                    <a:extLst>
                      <a:ext uri="{FF2B5EF4-FFF2-40B4-BE49-F238E27FC236}">
                        <a16:creationId xmlns:a16="http://schemas.microsoft.com/office/drawing/2014/main" id="{098516BF-9DB7-AB39-B265-6C8B0A1FBC0D}"/>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77" name="Oval 76">
                    <a:extLst>
                      <a:ext uri="{FF2B5EF4-FFF2-40B4-BE49-F238E27FC236}">
                        <a16:creationId xmlns:a16="http://schemas.microsoft.com/office/drawing/2014/main" id="{BB5E7F3B-701E-4DD6-E971-2195336F22F8}"/>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9" name="Group 8">
                  <a:extLst>
                    <a:ext uri="{FF2B5EF4-FFF2-40B4-BE49-F238E27FC236}">
                      <a16:creationId xmlns:a16="http://schemas.microsoft.com/office/drawing/2014/main" id="{C6478F16-4E2B-6FA0-F85D-3E57D2141CF2}"/>
                    </a:ext>
                  </a:extLst>
                </p:cNvPr>
                <p:cNvGrpSpPr/>
                <p:nvPr/>
              </p:nvGrpSpPr>
              <p:grpSpPr>
                <a:xfrm>
                  <a:off x="7712125" y="2343779"/>
                  <a:ext cx="228832" cy="228600"/>
                  <a:chOff x="8346502" y="2313420"/>
                  <a:chExt cx="228832" cy="228600"/>
                </a:xfrm>
              </p:grpSpPr>
              <p:sp>
                <p:nvSpPr>
                  <p:cNvPr id="74" name="Oval 73">
                    <a:extLst>
                      <a:ext uri="{FF2B5EF4-FFF2-40B4-BE49-F238E27FC236}">
                        <a16:creationId xmlns:a16="http://schemas.microsoft.com/office/drawing/2014/main" id="{791CAEEF-5C99-EEBB-37D9-025A620038F9}"/>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75" name="Oval 74">
                    <a:extLst>
                      <a:ext uri="{FF2B5EF4-FFF2-40B4-BE49-F238E27FC236}">
                        <a16:creationId xmlns:a16="http://schemas.microsoft.com/office/drawing/2014/main" id="{115060F8-946B-CF99-CEC8-111EE202E9A7}"/>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13" name="Group 12">
                  <a:extLst>
                    <a:ext uri="{FF2B5EF4-FFF2-40B4-BE49-F238E27FC236}">
                      <a16:creationId xmlns:a16="http://schemas.microsoft.com/office/drawing/2014/main" id="{3E095957-EE7A-A4A0-A1DC-3353184C0FF1}"/>
                    </a:ext>
                  </a:extLst>
                </p:cNvPr>
                <p:cNvGrpSpPr/>
                <p:nvPr/>
              </p:nvGrpSpPr>
              <p:grpSpPr>
                <a:xfrm>
                  <a:off x="7921772" y="2544752"/>
                  <a:ext cx="228832" cy="228600"/>
                  <a:chOff x="8346502" y="2313420"/>
                  <a:chExt cx="228832" cy="228600"/>
                </a:xfrm>
              </p:grpSpPr>
              <p:sp>
                <p:nvSpPr>
                  <p:cNvPr id="72" name="Oval 71">
                    <a:extLst>
                      <a:ext uri="{FF2B5EF4-FFF2-40B4-BE49-F238E27FC236}">
                        <a16:creationId xmlns:a16="http://schemas.microsoft.com/office/drawing/2014/main" id="{78E1F6D3-49D5-07A9-9854-3CFD12A3C3C8}"/>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73" name="Oval 72">
                    <a:extLst>
                      <a:ext uri="{FF2B5EF4-FFF2-40B4-BE49-F238E27FC236}">
                        <a16:creationId xmlns:a16="http://schemas.microsoft.com/office/drawing/2014/main" id="{FFE6FCD0-9CA8-0DED-B323-6C734E29121D}"/>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25" name="Group 24">
                  <a:extLst>
                    <a:ext uri="{FF2B5EF4-FFF2-40B4-BE49-F238E27FC236}">
                      <a16:creationId xmlns:a16="http://schemas.microsoft.com/office/drawing/2014/main" id="{4BB6B8C8-FBA2-A0AF-43D1-50B054BFC936}"/>
                    </a:ext>
                  </a:extLst>
                </p:cNvPr>
                <p:cNvGrpSpPr/>
                <p:nvPr/>
              </p:nvGrpSpPr>
              <p:grpSpPr>
                <a:xfrm>
                  <a:off x="7145881" y="2336898"/>
                  <a:ext cx="228832" cy="228600"/>
                  <a:chOff x="8346502" y="2313420"/>
                  <a:chExt cx="228832" cy="228600"/>
                </a:xfrm>
              </p:grpSpPr>
              <p:sp>
                <p:nvSpPr>
                  <p:cNvPr id="70" name="Oval 69">
                    <a:extLst>
                      <a:ext uri="{FF2B5EF4-FFF2-40B4-BE49-F238E27FC236}">
                        <a16:creationId xmlns:a16="http://schemas.microsoft.com/office/drawing/2014/main" id="{A77A9C61-4C68-791F-2BFE-8FEC6C3E09D9}"/>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71" name="Oval 70">
                    <a:extLst>
                      <a:ext uri="{FF2B5EF4-FFF2-40B4-BE49-F238E27FC236}">
                        <a16:creationId xmlns:a16="http://schemas.microsoft.com/office/drawing/2014/main" id="{29CA5BB8-670A-CB37-1610-28DF3C548611}"/>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26" name="Group 25">
                  <a:extLst>
                    <a:ext uri="{FF2B5EF4-FFF2-40B4-BE49-F238E27FC236}">
                      <a16:creationId xmlns:a16="http://schemas.microsoft.com/office/drawing/2014/main" id="{105C51A1-7C67-8E18-AC0E-3585A4481A15}"/>
                    </a:ext>
                  </a:extLst>
                </p:cNvPr>
                <p:cNvGrpSpPr/>
                <p:nvPr/>
              </p:nvGrpSpPr>
              <p:grpSpPr>
                <a:xfrm>
                  <a:off x="6946285" y="2551189"/>
                  <a:ext cx="228832" cy="228600"/>
                  <a:chOff x="8346502" y="2313420"/>
                  <a:chExt cx="228832" cy="228600"/>
                </a:xfrm>
              </p:grpSpPr>
              <p:sp>
                <p:nvSpPr>
                  <p:cNvPr id="68" name="Oval 67">
                    <a:extLst>
                      <a:ext uri="{FF2B5EF4-FFF2-40B4-BE49-F238E27FC236}">
                        <a16:creationId xmlns:a16="http://schemas.microsoft.com/office/drawing/2014/main" id="{D8361113-2E4F-CBA1-5DFB-4454159105AA}"/>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9" name="Oval 68">
                    <a:extLst>
                      <a:ext uri="{FF2B5EF4-FFF2-40B4-BE49-F238E27FC236}">
                        <a16:creationId xmlns:a16="http://schemas.microsoft.com/office/drawing/2014/main" id="{4AB171A7-4F7C-116D-8C57-BDE1C1F95551}"/>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1" name="Group 40">
                  <a:extLst>
                    <a:ext uri="{FF2B5EF4-FFF2-40B4-BE49-F238E27FC236}">
                      <a16:creationId xmlns:a16="http://schemas.microsoft.com/office/drawing/2014/main" id="{AD187694-0C72-AFF9-6E2A-021CDD4BF41D}"/>
                    </a:ext>
                  </a:extLst>
                </p:cNvPr>
                <p:cNvGrpSpPr/>
                <p:nvPr/>
              </p:nvGrpSpPr>
              <p:grpSpPr>
                <a:xfrm>
                  <a:off x="7994186" y="2825400"/>
                  <a:ext cx="228832" cy="228600"/>
                  <a:chOff x="8346502" y="2313420"/>
                  <a:chExt cx="228832" cy="228600"/>
                </a:xfrm>
              </p:grpSpPr>
              <p:sp>
                <p:nvSpPr>
                  <p:cNvPr id="66" name="Oval 65">
                    <a:extLst>
                      <a:ext uri="{FF2B5EF4-FFF2-40B4-BE49-F238E27FC236}">
                        <a16:creationId xmlns:a16="http://schemas.microsoft.com/office/drawing/2014/main" id="{F6FAB951-3224-0338-EEBA-8E98D985129B}"/>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7" name="Oval 66">
                    <a:extLst>
                      <a:ext uri="{FF2B5EF4-FFF2-40B4-BE49-F238E27FC236}">
                        <a16:creationId xmlns:a16="http://schemas.microsoft.com/office/drawing/2014/main" id="{47ED4E37-2845-7172-8343-44D5A8F57EC7}"/>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2" name="Group 41">
                  <a:extLst>
                    <a:ext uri="{FF2B5EF4-FFF2-40B4-BE49-F238E27FC236}">
                      <a16:creationId xmlns:a16="http://schemas.microsoft.com/office/drawing/2014/main" id="{66C2F606-EC47-434E-7FD4-294262CC520A}"/>
                    </a:ext>
                  </a:extLst>
                </p:cNvPr>
                <p:cNvGrpSpPr/>
                <p:nvPr/>
              </p:nvGrpSpPr>
              <p:grpSpPr>
                <a:xfrm>
                  <a:off x="7925885" y="3113748"/>
                  <a:ext cx="228832" cy="228600"/>
                  <a:chOff x="8346502" y="2313420"/>
                  <a:chExt cx="228832" cy="228600"/>
                </a:xfrm>
              </p:grpSpPr>
              <p:sp>
                <p:nvSpPr>
                  <p:cNvPr id="64" name="Oval 63">
                    <a:extLst>
                      <a:ext uri="{FF2B5EF4-FFF2-40B4-BE49-F238E27FC236}">
                        <a16:creationId xmlns:a16="http://schemas.microsoft.com/office/drawing/2014/main" id="{7EE3CC90-C856-3290-EE80-6A0F58811C4E}"/>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5" name="Oval 64">
                    <a:extLst>
                      <a:ext uri="{FF2B5EF4-FFF2-40B4-BE49-F238E27FC236}">
                        <a16:creationId xmlns:a16="http://schemas.microsoft.com/office/drawing/2014/main" id="{61FB317D-1DCC-CDAE-475B-348790A7F834}"/>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3" name="Group 42">
                  <a:extLst>
                    <a:ext uri="{FF2B5EF4-FFF2-40B4-BE49-F238E27FC236}">
                      <a16:creationId xmlns:a16="http://schemas.microsoft.com/office/drawing/2014/main" id="{C5818FFB-6255-1BC5-1D22-7B2D96DECFD4}"/>
                    </a:ext>
                  </a:extLst>
                </p:cNvPr>
                <p:cNvGrpSpPr/>
                <p:nvPr/>
              </p:nvGrpSpPr>
              <p:grpSpPr>
                <a:xfrm>
                  <a:off x="7723318" y="3328812"/>
                  <a:ext cx="228832" cy="228600"/>
                  <a:chOff x="8346502" y="2313420"/>
                  <a:chExt cx="228832" cy="228600"/>
                </a:xfrm>
              </p:grpSpPr>
              <p:sp>
                <p:nvSpPr>
                  <p:cNvPr id="62" name="Oval 61">
                    <a:extLst>
                      <a:ext uri="{FF2B5EF4-FFF2-40B4-BE49-F238E27FC236}">
                        <a16:creationId xmlns:a16="http://schemas.microsoft.com/office/drawing/2014/main" id="{5570A37A-6023-FFC6-BD5A-91091266363D}"/>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3" name="Oval 62">
                    <a:extLst>
                      <a:ext uri="{FF2B5EF4-FFF2-40B4-BE49-F238E27FC236}">
                        <a16:creationId xmlns:a16="http://schemas.microsoft.com/office/drawing/2014/main" id="{BF552F39-C386-E6F5-5898-E528E6B9FE14}"/>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4" name="Group 43">
                  <a:extLst>
                    <a:ext uri="{FF2B5EF4-FFF2-40B4-BE49-F238E27FC236}">
                      <a16:creationId xmlns:a16="http://schemas.microsoft.com/office/drawing/2014/main" id="{E7484BB7-E4B3-8B7F-A283-46ED1340F53E}"/>
                    </a:ext>
                  </a:extLst>
                </p:cNvPr>
                <p:cNvGrpSpPr/>
                <p:nvPr/>
              </p:nvGrpSpPr>
              <p:grpSpPr>
                <a:xfrm>
                  <a:off x="6868452" y="2825400"/>
                  <a:ext cx="228832" cy="228600"/>
                  <a:chOff x="8346502" y="2313420"/>
                  <a:chExt cx="228832" cy="228600"/>
                </a:xfrm>
              </p:grpSpPr>
              <p:sp>
                <p:nvSpPr>
                  <p:cNvPr id="60" name="Oval 59">
                    <a:extLst>
                      <a:ext uri="{FF2B5EF4-FFF2-40B4-BE49-F238E27FC236}">
                        <a16:creationId xmlns:a16="http://schemas.microsoft.com/office/drawing/2014/main" id="{1AAA8540-7DB0-BBC7-3601-BC7C4A8EE682}"/>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1" name="Oval 60">
                    <a:extLst>
                      <a:ext uri="{FF2B5EF4-FFF2-40B4-BE49-F238E27FC236}">
                        <a16:creationId xmlns:a16="http://schemas.microsoft.com/office/drawing/2014/main" id="{3375E94D-3009-9649-AFFE-D27F07A49785}"/>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5" name="Group 44">
                  <a:extLst>
                    <a:ext uri="{FF2B5EF4-FFF2-40B4-BE49-F238E27FC236}">
                      <a16:creationId xmlns:a16="http://schemas.microsoft.com/office/drawing/2014/main" id="{60678E7D-596C-99C2-4DBF-9DA03A8FB130}"/>
                    </a:ext>
                  </a:extLst>
                </p:cNvPr>
                <p:cNvGrpSpPr/>
                <p:nvPr/>
              </p:nvGrpSpPr>
              <p:grpSpPr>
                <a:xfrm>
                  <a:off x="6937135" y="3110753"/>
                  <a:ext cx="228832" cy="228600"/>
                  <a:chOff x="8346502" y="2313420"/>
                  <a:chExt cx="228832" cy="228600"/>
                </a:xfrm>
              </p:grpSpPr>
              <p:sp>
                <p:nvSpPr>
                  <p:cNvPr id="58" name="Oval 57">
                    <a:extLst>
                      <a:ext uri="{FF2B5EF4-FFF2-40B4-BE49-F238E27FC236}">
                        <a16:creationId xmlns:a16="http://schemas.microsoft.com/office/drawing/2014/main" id="{B2B1166D-BBAC-4E7B-2E20-5B60627F8CB8}"/>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59" name="Oval 58">
                    <a:extLst>
                      <a:ext uri="{FF2B5EF4-FFF2-40B4-BE49-F238E27FC236}">
                        <a16:creationId xmlns:a16="http://schemas.microsoft.com/office/drawing/2014/main" id="{4CB0441F-34DA-4458-4DE1-46B52AA655B9}"/>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6" name="Group 45">
                  <a:extLst>
                    <a:ext uri="{FF2B5EF4-FFF2-40B4-BE49-F238E27FC236}">
                      <a16:creationId xmlns:a16="http://schemas.microsoft.com/office/drawing/2014/main" id="{07982C06-6434-8DC8-F73F-2FC898C83A68}"/>
                    </a:ext>
                  </a:extLst>
                </p:cNvPr>
                <p:cNvGrpSpPr/>
                <p:nvPr/>
              </p:nvGrpSpPr>
              <p:grpSpPr>
                <a:xfrm>
                  <a:off x="7148668" y="3329352"/>
                  <a:ext cx="228832" cy="228600"/>
                  <a:chOff x="8346502" y="2313420"/>
                  <a:chExt cx="228832" cy="228600"/>
                </a:xfrm>
              </p:grpSpPr>
              <p:sp>
                <p:nvSpPr>
                  <p:cNvPr id="56" name="Oval 55">
                    <a:extLst>
                      <a:ext uri="{FF2B5EF4-FFF2-40B4-BE49-F238E27FC236}">
                        <a16:creationId xmlns:a16="http://schemas.microsoft.com/office/drawing/2014/main" id="{A67DC387-AAB3-137B-9025-13050869A0CE}"/>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57" name="Oval 56">
                    <a:extLst>
                      <a:ext uri="{FF2B5EF4-FFF2-40B4-BE49-F238E27FC236}">
                        <a16:creationId xmlns:a16="http://schemas.microsoft.com/office/drawing/2014/main" id="{FBDFD7AC-F2A5-AC40-0D5D-6D5068185BDA}"/>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47" name="Group 46">
                  <a:extLst>
                    <a:ext uri="{FF2B5EF4-FFF2-40B4-BE49-F238E27FC236}">
                      <a16:creationId xmlns:a16="http://schemas.microsoft.com/office/drawing/2014/main" id="{7A4076FE-52D6-E617-5C2E-C4F18E86889E}"/>
                    </a:ext>
                  </a:extLst>
                </p:cNvPr>
                <p:cNvGrpSpPr/>
                <p:nvPr/>
              </p:nvGrpSpPr>
              <p:grpSpPr>
                <a:xfrm>
                  <a:off x="7434738" y="3401982"/>
                  <a:ext cx="228832" cy="228600"/>
                  <a:chOff x="8346502" y="2313420"/>
                  <a:chExt cx="228832" cy="228600"/>
                </a:xfrm>
              </p:grpSpPr>
              <p:sp>
                <p:nvSpPr>
                  <p:cNvPr id="48" name="Oval 47">
                    <a:extLst>
                      <a:ext uri="{FF2B5EF4-FFF2-40B4-BE49-F238E27FC236}">
                        <a16:creationId xmlns:a16="http://schemas.microsoft.com/office/drawing/2014/main" id="{CD488D75-0035-E691-54E2-A64B66C2A2E3}"/>
                      </a:ext>
                    </a:extLst>
                  </p:cNvPr>
                  <p:cNvSpPr>
                    <a:spLocks noChangeAspect="1"/>
                  </p:cNvSpPr>
                  <p:nvPr/>
                </p:nvSpPr>
                <p:spPr>
                  <a:xfrm>
                    <a:off x="8346502" y="2313420"/>
                    <a:ext cx="228832" cy="228600"/>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49" name="Oval 48">
                    <a:extLst>
                      <a:ext uri="{FF2B5EF4-FFF2-40B4-BE49-F238E27FC236}">
                        <a16:creationId xmlns:a16="http://schemas.microsoft.com/office/drawing/2014/main" id="{17E5BF59-0E49-A8DB-187D-9E5FC6C4E58E}"/>
                      </a:ext>
                    </a:extLst>
                  </p:cNvPr>
                  <p:cNvSpPr>
                    <a:spLocks noChangeAspect="1"/>
                  </p:cNvSpPr>
                  <p:nvPr/>
                </p:nvSpPr>
                <p:spPr>
                  <a:xfrm>
                    <a:off x="8369145" y="2338753"/>
                    <a:ext cx="182880" cy="182695"/>
                  </a:xfrm>
                  <a:prstGeom prst="ellipse">
                    <a:avLst/>
                  </a:pr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pic>
            <p:nvPicPr>
              <p:cNvPr id="5" name="Picture 4">
                <a:extLst>
                  <a:ext uri="{FF2B5EF4-FFF2-40B4-BE49-F238E27FC236}">
                    <a16:creationId xmlns:a16="http://schemas.microsoft.com/office/drawing/2014/main" id="{96E4A58F-9A87-CD16-0CA4-389872FB3D3F}"/>
                  </a:ext>
                </a:extLst>
              </p:cNvPr>
              <p:cNvPicPr preferRelativeResize="0">
                <a:picLocks noChangeAspect="1"/>
              </p:cNvPicPr>
              <p:nvPr/>
            </p:nvPicPr>
            <p:blipFill rotWithShape="1">
              <a:blip r:embed="rId4" cstate="print">
                <a:extLst>
                  <a:ext uri="{BEBA8EAE-BF5A-486C-A8C5-ECC9F3942E4B}">
                    <a14:imgProps xmlns:a14="http://schemas.microsoft.com/office/drawing/2010/main">
                      <a14:imgLayer r:embed="rId5">
                        <a14:imgEffect>
                          <a14:backgroundRemoval t="4211" b="91579" l="2058" r="97531">
                            <a14:foregroundMark x1="32922" y1="9123" x2="60082" y2="8070"/>
                            <a14:foregroundMark x1="60082" y1="8070" x2="84774" y2="20000"/>
                            <a14:foregroundMark x1="84774" y1="20000" x2="96296" y2="40000"/>
                            <a14:foregroundMark x1="96296" y1="40000" x2="93416" y2="64912"/>
                            <a14:foregroundMark x1="93416" y1="64912" x2="74486" y2="82807"/>
                            <a14:foregroundMark x1="74486" y1="82807" x2="47737" y2="86316"/>
                            <a14:foregroundMark x1="47737" y1="86316" x2="23457" y2="78246"/>
                            <a14:foregroundMark x1="23457" y1="78246" x2="4938" y2="60702"/>
                            <a14:foregroundMark x1="4938" y1="60702" x2="6584" y2="37895"/>
                            <a14:foregroundMark x1="6584" y1="37895" x2="19753" y2="16842"/>
                            <a14:foregroundMark x1="19753" y1="16842" x2="34568" y2="8070"/>
                            <a14:foregroundMark x1="5761" y1="30526" x2="5761" y2="30526"/>
                            <a14:foregroundMark x1="9877" y1="28070" x2="5350" y2="34386"/>
                            <a14:foregroundMark x1="3704" y1="42807" x2="4938" y2="33333"/>
                            <a14:foregroundMark x1="38272" y1="8772" x2="45679" y2="5263"/>
                            <a14:foregroundMark x1="49794" y1="5965" x2="55144" y2="5965"/>
                            <a14:foregroundMark x1="68724" y1="7719" x2="68724" y2="7368"/>
                            <a14:foregroundMark x1="76955" y1="14386" x2="88889" y2="22105"/>
                            <a14:foregroundMark x1="91358" y1="26316" x2="95473" y2="48772"/>
                            <a14:foregroundMark x1="95473" y1="48772" x2="91770" y2="54737"/>
                            <a14:foregroundMark x1="92593" y1="66667" x2="95473" y2="56842"/>
                            <a14:foregroundMark x1="96296" y1="48421" x2="96296" y2="48421"/>
                            <a14:foregroundMark x1="96296" y1="45965" x2="96296" y2="53684"/>
                            <a14:foregroundMark x1="94239" y1="60702" x2="96708" y2="42807"/>
                            <a14:foregroundMark x1="96708" y1="40000" x2="96708" y2="38596"/>
                            <a14:foregroundMark x1="97531" y1="38596" x2="97119" y2="40351"/>
                            <a14:foregroundMark x1="18107" y1="15789" x2="5350" y2="25263"/>
                            <a14:foregroundMark x1="28807" y1="8421" x2="38272" y2="4912"/>
                            <a14:foregroundMark x1="2469" y1="32632" x2="2469" y2="32632"/>
                            <a14:foregroundMark x1="4115" y1="46667" x2="4115" y2="46667"/>
                            <a14:foregroundMark x1="3704" y1="43158" x2="3292" y2="47719"/>
                            <a14:foregroundMark x1="7407" y1="67368" x2="12346" y2="73333"/>
                            <a14:foregroundMark x1="24691" y1="80702" x2="31276" y2="83860"/>
                            <a14:foregroundMark x1="31687" y1="87719" x2="30453" y2="87018"/>
                            <a14:foregroundMark x1="53086" y1="89474" x2="51852" y2="87368"/>
                            <a14:foregroundMark x1="50206" y1="91579" x2="50206" y2="91579"/>
                          </a14:backgroundRemoval>
                        </a14:imgEffect>
                        <a14:imgEffect>
                          <a14:brightnessContrast bright="-21000" contrast="39000"/>
                        </a14:imgEffect>
                      </a14:imgLayer>
                    </a14:imgProps>
                  </a:ext>
                  <a:ext uri="{28A0092B-C50C-407E-A947-70E740481C1C}">
                    <a14:useLocalDpi xmlns:a14="http://schemas.microsoft.com/office/drawing/2010/main" val="0"/>
                  </a:ext>
                </a:extLst>
              </a:blip>
              <a:srcRect l="986" b="6951"/>
              <a:stretch/>
            </p:blipFill>
            <p:spPr bwMode="auto">
              <a:xfrm>
                <a:off x="467573" y="1882698"/>
                <a:ext cx="1599091" cy="1730286"/>
              </a:xfrm>
              <a:prstGeom prst="rect">
                <a:avLst/>
              </a:prstGeom>
              <a:noFill/>
              <a:ln>
                <a:noFill/>
              </a:ln>
            </p:spPr>
          </p:pic>
        </p:grpSp>
        <p:sp>
          <p:nvSpPr>
            <p:cNvPr id="11" name="Arrow: Down 10">
              <a:extLst>
                <a:ext uri="{FF2B5EF4-FFF2-40B4-BE49-F238E27FC236}">
                  <a16:creationId xmlns:a16="http://schemas.microsoft.com/office/drawing/2014/main" id="{E03E95FC-D31C-6CE2-9771-B499691056A0}"/>
                </a:ext>
              </a:extLst>
            </p:cNvPr>
            <p:cNvSpPr/>
            <p:nvPr/>
          </p:nvSpPr>
          <p:spPr>
            <a:xfrm>
              <a:off x="9989314" y="2997213"/>
              <a:ext cx="146855" cy="381033"/>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pic>
          <p:nvPicPr>
            <p:cNvPr id="15" name="Picture 8">
              <a:extLst>
                <a:ext uri="{FF2B5EF4-FFF2-40B4-BE49-F238E27FC236}">
                  <a16:creationId xmlns:a16="http://schemas.microsoft.com/office/drawing/2014/main" id="{94E2EF10-58F5-A4D9-CD04-231C2C1582CA}"/>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9222" b="90778" l="7781" r="90490">
                          <a14:foregroundMark x1="23055" y1="17867" x2="10086" y2="46830"/>
                          <a14:foregroundMark x1="10086" y1="46830" x2="21326" y2="76657"/>
                          <a14:foregroundMark x1="21326" y1="76657" x2="53170" y2="90058"/>
                          <a14:foregroundMark x1="53170" y1="90058" x2="80548" y2="72911"/>
                          <a14:foregroundMark x1="80548" y1="72911" x2="86888" y2="39337"/>
                          <a14:foregroundMark x1="86888" y1="39337" x2="65706" y2="12968"/>
                          <a14:foregroundMark x1="65706" y1="12968" x2="33862" y2="13256"/>
                          <a14:foregroundMark x1="33862" y1="13256" x2="22334" y2="18876"/>
                          <a14:foregroundMark x1="38761" y1="10807" x2="38761" y2="10807"/>
                          <a14:foregroundMark x1="51585" y1="9222" x2="51585" y2="9222"/>
                          <a14:foregroundMark x1="72190" y1="15130" x2="72190" y2="15130"/>
                          <a14:foregroundMark x1="81268" y1="22046" x2="81268" y2="22046"/>
                          <a14:foregroundMark x1="83573" y1="27522" x2="85014" y2="29395"/>
                          <a14:foregroundMark x1="87608" y1="34582" x2="87896" y2="35591"/>
                          <a14:foregroundMark x1="90490" y1="43804" x2="90490" y2="43804"/>
                          <a14:foregroundMark x1="51729" y1="88329" x2="51729" y2="88329"/>
                          <a14:foregroundMark x1="53890" y1="91066" x2="53890" y2="91066"/>
                          <a14:foregroundMark x1="10375" y1="52305" x2="10375" y2="52305"/>
                          <a14:foregroundMark x1="7781" y1="49424" x2="7781" y2="49424"/>
                          <a14:foregroundMark x1="51441" y1="45821" x2="41643" y2="44957"/>
                          <a14:foregroundMark x1="47406" y1="45389" x2="53026" y2="50865"/>
                          <a14:foregroundMark x1="50865" y1="49135" x2="42507" y2="47983"/>
                          <a14:foregroundMark x1="51585" y1="43516" x2="53746" y2="49135"/>
                        </a14:backgroundRemoval>
                      </a14:imgEffect>
                    </a14:imgLayer>
                  </a14:imgProps>
                </a:ext>
                <a:ext uri="{28A0092B-C50C-407E-A947-70E740481C1C}">
                  <a14:useLocalDpi xmlns:a14="http://schemas.microsoft.com/office/drawing/2010/main" val="0"/>
                </a:ext>
              </a:extLst>
            </a:blip>
            <a:srcRect l="4515" t="5438" r="2721" b="6259"/>
            <a:stretch/>
          </p:blipFill>
          <p:spPr>
            <a:xfrm>
              <a:off x="9492464" y="160417"/>
              <a:ext cx="1139357" cy="1084571"/>
            </a:xfrm>
            <a:prstGeom prst="rect">
              <a:avLst/>
            </a:prstGeom>
          </p:spPr>
        </p:pic>
        <p:sp>
          <p:nvSpPr>
            <p:cNvPr id="16" name="Arrow: Down 15">
              <a:extLst>
                <a:ext uri="{FF2B5EF4-FFF2-40B4-BE49-F238E27FC236}">
                  <a16:creationId xmlns:a16="http://schemas.microsoft.com/office/drawing/2014/main" id="{F41B33A1-20D6-4FE2-4FB1-F50E037E86D8}"/>
                </a:ext>
              </a:extLst>
            </p:cNvPr>
            <p:cNvSpPr/>
            <p:nvPr/>
          </p:nvSpPr>
          <p:spPr>
            <a:xfrm>
              <a:off x="9979166" y="1300603"/>
              <a:ext cx="146855" cy="381033"/>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18" name="TextBox 17">
            <a:extLst>
              <a:ext uri="{FF2B5EF4-FFF2-40B4-BE49-F238E27FC236}">
                <a16:creationId xmlns:a16="http://schemas.microsoft.com/office/drawing/2014/main" id="{2B8ABF4A-9E44-5469-98CB-5FD6CB4DB411}"/>
              </a:ext>
            </a:extLst>
          </p:cNvPr>
          <p:cNvSpPr txBox="1"/>
          <p:nvPr/>
        </p:nvSpPr>
        <p:spPr>
          <a:xfrm>
            <a:off x="9923578" y="2053998"/>
            <a:ext cx="2114240" cy="1156983"/>
          </a:xfrm>
          <a:prstGeom prst="rect">
            <a:avLst/>
          </a:prstGeom>
          <a:noFill/>
        </p:spPr>
        <p:txBody>
          <a:bodyPr wrap="square">
            <a:spAutoFit/>
          </a:bodyPr>
          <a:lstStyle/>
          <a:p>
            <a:pPr lvl="1" algn="r">
              <a:lnSpc>
                <a:spcPct val="150000"/>
              </a:lnSpc>
            </a:pPr>
            <a:r>
              <a:rPr lang="en-CH" sz="1600" i="1" dirty="0">
                <a:latin typeface="Gill Sans MT" panose="020B0502020104020203" pitchFamily="34" charset="0"/>
              </a:rPr>
              <a:t>Simplified</a:t>
            </a:r>
          </a:p>
          <a:p>
            <a:pPr lvl="1" algn="r">
              <a:lnSpc>
                <a:spcPct val="150000"/>
              </a:lnSpc>
            </a:pPr>
            <a:r>
              <a:rPr lang="it-IT" sz="1600" i="1" dirty="0">
                <a:latin typeface="Gill Sans MT" panose="020B0502020104020203" pitchFamily="34" charset="0"/>
              </a:rPr>
              <a:t>S</a:t>
            </a:r>
            <a:r>
              <a:rPr lang="en-CH" sz="1600" i="1" dirty="0" err="1">
                <a:latin typeface="Gill Sans MT" panose="020B0502020104020203" pitchFamily="34" charset="0"/>
              </a:rPr>
              <a:t>ubelement</a:t>
            </a:r>
            <a:r>
              <a:rPr lang="en-CH" sz="1600" i="1" dirty="0">
                <a:latin typeface="Gill Sans MT" panose="020B0502020104020203" pitchFamily="34" charset="0"/>
              </a:rPr>
              <a:t> with ox</a:t>
            </a:r>
            <a:r>
              <a:rPr lang="it-IT" sz="1600" i="1" dirty="0">
                <a:latin typeface="Gill Sans MT" panose="020B0502020104020203" pitchFamily="34" charset="0"/>
              </a:rPr>
              <a:t>y</a:t>
            </a:r>
            <a:r>
              <a:rPr lang="en-CH" sz="1600" i="1" dirty="0">
                <a:latin typeface="Gill Sans MT" panose="020B0502020104020203" pitchFamily="34" charset="0"/>
              </a:rPr>
              <a:t>gen source</a:t>
            </a:r>
            <a:endParaRPr lang="en-US" sz="1600" i="1" dirty="0">
              <a:latin typeface="Gill Sans MT" panose="020B0502020104020203" pitchFamily="34" charset="0"/>
            </a:endParaRPr>
          </a:p>
        </p:txBody>
      </p:sp>
      <p:sp>
        <p:nvSpPr>
          <p:cNvPr id="19" name="TextBox 18">
            <a:extLst>
              <a:ext uri="{FF2B5EF4-FFF2-40B4-BE49-F238E27FC236}">
                <a16:creationId xmlns:a16="http://schemas.microsoft.com/office/drawing/2014/main" id="{9DC2B58F-E917-8D03-47D6-3C1281E1A5DE}"/>
              </a:ext>
            </a:extLst>
          </p:cNvPr>
          <p:cNvSpPr txBox="1"/>
          <p:nvPr/>
        </p:nvSpPr>
        <p:spPr>
          <a:xfrm>
            <a:off x="10091938" y="3790240"/>
            <a:ext cx="1945880" cy="1156983"/>
          </a:xfrm>
          <a:prstGeom prst="rect">
            <a:avLst/>
          </a:prstGeom>
          <a:noFill/>
        </p:spPr>
        <p:txBody>
          <a:bodyPr wrap="square">
            <a:spAutoFit/>
          </a:bodyPr>
          <a:lstStyle/>
          <a:p>
            <a:pPr lvl="1" algn="r">
              <a:lnSpc>
                <a:spcPct val="150000"/>
              </a:lnSpc>
            </a:pPr>
            <a:r>
              <a:rPr lang="en-CH" sz="1600" i="1" dirty="0">
                <a:latin typeface="Gill Sans MT" panose="020B0502020104020203" pitchFamily="34" charset="0"/>
              </a:rPr>
              <a:t>Subelement without </a:t>
            </a:r>
          </a:p>
          <a:p>
            <a:pPr lvl="1" algn="r">
              <a:lnSpc>
                <a:spcPct val="150000"/>
              </a:lnSpc>
            </a:pPr>
            <a:r>
              <a:rPr lang="en-CH" sz="1600" i="1" dirty="0">
                <a:latin typeface="Gill Sans MT" panose="020B0502020104020203" pitchFamily="34" charset="0"/>
              </a:rPr>
              <a:t>ox</a:t>
            </a:r>
            <a:r>
              <a:rPr lang="it-IT" sz="1600" i="1" dirty="0">
                <a:latin typeface="Gill Sans MT" panose="020B0502020104020203" pitchFamily="34" charset="0"/>
              </a:rPr>
              <a:t>y</a:t>
            </a:r>
            <a:r>
              <a:rPr lang="en-CH" sz="1600" i="1" dirty="0">
                <a:latin typeface="Gill Sans MT" panose="020B0502020104020203" pitchFamily="34" charset="0"/>
              </a:rPr>
              <a:t>gen source</a:t>
            </a:r>
            <a:endParaRPr lang="en-US" sz="1600" i="1" dirty="0">
              <a:latin typeface="Gill Sans MT" panose="020B0502020104020203" pitchFamily="34" charset="0"/>
            </a:endParaRPr>
          </a:p>
        </p:txBody>
      </p:sp>
      <p:sp>
        <p:nvSpPr>
          <p:cNvPr id="20" name="TextBox 19">
            <a:extLst>
              <a:ext uri="{FF2B5EF4-FFF2-40B4-BE49-F238E27FC236}">
                <a16:creationId xmlns:a16="http://schemas.microsoft.com/office/drawing/2014/main" id="{EAF110DC-FC52-CE65-4D40-1C3CE003E53C}"/>
              </a:ext>
            </a:extLst>
          </p:cNvPr>
          <p:cNvSpPr txBox="1"/>
          <p:nvPr/>
        </p:nvSpPr>
        <p:spPr>
          <a:xfrm>
            <a:off x="10020729" y="662657"/>
            <a:ext cx="2013046" cy="787652"/>
          </a:xfrm>
          <a:prstGeom prst="rect">
            <a:avLst/>
          </a:prstGeom>
          <a:noFill/>
        </p:spPr>
        <p:txBody>
          <a:bodyPr wrap="square">
            <a:spAutoFit/>
          </a:bodyPr>
          <a:lstStyle/>
          <a:p>
            <a:pPr lvl="1" algn="r">
              <a:lnSpc>
                <a:spcPct val="150000"/>
              </a:lnSpc>
            </a:pPr>
            <a:r>
              <a:rPr lang="en-CH" sz="1600" i="1" dirty="0">
                <a:latin typeface="Gill Sans MT" panose="020B0502020104020203" pitchFamily="34" charset="0"/>
              </a:rPr>
              <a:t>Filament with ox</a:t>
            </a:r>
            <a:r>
              <a:rPr lang="it-IT" sz="1600" i="1" dirty="0">
                <a:latin typeface="Gill Sans MT" panose="020B0502020104020203" pitchFamily="34" charset="0"/>
              </a:rPr>
              <a:t>y</a:t>
            </a:r>
            <a:r>
              <a:rPr lang="en-CH" sz="1600" i="1" dirty="0">
                <a:latin typeface="Gill Sans MT" panose="020B0502020104020203" pitchFamily="34" charset="0"/>
              </a:rPr>
              <a:t>gen source</a:t>
            </a:r>
            <a:endParaRPr lang="en-US" sz="1600" i="1" dirty="0">
              <a:latin typeface="Gill Sans MT" panose="020B0502020104020203" pitchFamily="34" charset="0"/>
            </a:endParaRPr>
          </a:p>
        </p:txBody>
      </p:sp>
      <p:sp>
        <p:nvSpPr>
          <p:cNvPr id="22" name="TextBox 21">
            <a:extLst>
              <a:ext uri="{FF2B5EF4-FFF2-40B4-BE49-F238E27FC236}">
                <a16:creationId xmlns:a16="http://schemas.microsoft.com/office/drawing/2014/main" id="{A90299E9-376C-A147-BDE9-699B3ECF440E}"/>
              </a:ext>
            </a:extLst>
          </p:cNvPr>
          <p:cNvSpPr txBox="1"/>
          <p:nvPr/>
        </p:nvSpPr>
        <p:spPr>
          <a:xfrm>
            <a:off x="8144354" y="6376098"/>
            <a:ext cx="3752750" cy="459036"/>
          </a:xfrm>
          <a:prstGeom prst="rect">
            <a:avLst/>
          </a:prstGeom>
          <a:noFill/>
        </p:spPr>
        <p:txBody>
          <a:bodyPr wrap="square">
            <a:spAutoFit/>
          </a:bodyPr>
          <a:lstStyle/>
          <a:p>
            <a:pPr lvl="1">
              <a:lnSpc>
                <a:spcPct val="150000"/>
              </a:lnSpc>
            </a:pPr>
            <a:r>
              <a:rPr lang="en-CH" sz="1800" i="1" dirty="0">
                <a:latin typeface="Gill Sans MT" panose="020B0502020104020203" pitchFamily="34" charset="0"/>
              </a:rPr>
              <a:t>Subelement without ox</a:t>
            </a:r>
            <a:r>
              <a:rPr lang="it-IT" sz="1800" i="1" dirty="0">
                <a:latin typeface="Gill Sans MT" panose="020B0502020104020203" pitchFamily="34" charset="0"/>
              </a:rPr>
              <a:t>y</a:t>
            </a:r>
            <a:r>
              <a:rPr lang="en-CH" sz="1800" i="1" dirty="0">
                <a:latin typeface="Gill Sans MT" panose="020B0502020104020203" pitchFamily="34" charset="0"/>
              </a:rPr>
              <a:t>gen source</a:t>
            </a:r>
            <a:endParaRPr lang="en-US" sz="1800" i="1" dirty="0">
              <a:latin typeface="Gill Sans MT" panose="020B0502020104020203" pitchFamily="34" charset="0"/>
            </a:endParaRPr>
          </a:p>
        </p:txBody>
      </p:sp>
      <p:sp>
        <p:nvSpPr>
          <p:cNvPr id="24" name="Arrow: Down 23">
            <a:extLst>
              <a:ext uri="{FF2B5EF4-FFF2-40B4-BE49-F238E27FC236}">
                <a16:creationId xmlns:a16="http://schemas.microsoft.com/office/drawing/2014/main" id="{14F178F7-10D0-779E-3A8A-EA3421BE06EB}"/>
              </a:ext>
            </a:extLst>
          </p:cNvPr>
          <p:cNvSpPr/>
          <p:nvPr/>
        </p:nvSpPr>
        <p:spPr>
          <a:xfrm rot="19305926">
            <a:off x="10186741" y="5053975"/>
            <a:ext cx="146855" cy="462769"/>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03" name="Arrow: Down 102">
            <a:extLst>
              <a:ext uri="{FF2B5EF4-FFF2-40B4-BE49-F238E27FC236}">
                <a16:creationId xmlns:a16="http://schemas.microsoft.com/office/drawing/2014/main" id="{BDE228C9-167D-0E19-9AD5-64EAA48DFEB1}"/>
              </a:ext>
            </a:extLst>
          </p:cNvPr>
          <p:cNvSpPr/>
          <p:nvPr/>
        </p:nvSpPr>
        <p:spPr>
          <a:xfrm rot="2033208">
            <a:off x="9800519" y="5059804"/>
            <a:ext cx="146855" cy="462769"/>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Tree>
    <p:extLst>
      <p:ext uri="{BB962C8B-B14F-4D97-AF65-F5344CB8AC3E}">
        <p14:creationId xmlns:p14="http://schemas.microsoft.com/office/powerpoint/2010/main" val="59973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B670F235-4BD8-4FE1-9007-597BDC9B1E29}"/>
              </a:ext>
            </a:extLst>
          </p:cNvPr>
          <p:cNvSpPr txBox="1">
            <a:spLocks/>
          </p:cNvSpPr>
          <p:nvPr/>
        </p:nvSpPr>
        <p:spPr>
          <a:xfrm>
            <a:off x="482600" y="13700"/>
            <a:ext cx="1120952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solidFill>
                  <a:srgbClr val="007E63"/>
                </a:solidFill>
                <a:latin typeface="Gill Sans MT" panose="020B0502020104020203" pitchFamily="34" charset="0"/>
              </a:rPr>
              <a:t>High Field Magnets for a </a:t>
            </a:r>
            <a:r>
              <a:rPr lang="en-CH" sz="3600" b="1" i="1" dirty="0">
                <a:solidFill>
                  <a:srgbClr val="007E63"/>
                </a:solidFill>
                <a:latin typeface="Gill Sans MT" panose="020B0502020104020203" pitchFamily="34" charset="0"/>
              </a:rPr>
              <a:t>FCC-hh</a:t>
            </a:r>
            <a:r>
              <a:rPr lang="en-US" sz="3600" b="1" i="1" dirty="0">
                <a:solidFill>
                  <a:srgbClr val="007E63"/>
                </a:solidFill>
                <a:latin typeface="Gill Sans MT" panose="020B0502020104020203" pitchFamily="34" charset="0"/>
              </a:rPr>
              <a:t> 85 TeV</a:t>
            </a:r>
          </a:p>
        </p:txBody>
      </p:sp>
      <p:pic>
        <p:nvPicPr>
          <p:cNvPr id="9" name="Immagine 2">
            <a:extLst>
              <a:ext uri="{FF2B5EF4-FFF2-40B4-BE49-F238E27FC236}">
                <a16:creationId xmlns:a16="http://schemas.microsoft.com/office/drawing/2014/main" id="{9D71D5A3-792E-8D39-B39E-61E17C35DCD6}"/>
              </a:ext>
            </a:extLst>
          </p:cNvPr>
          <p:cNvPicPr>
            <a:picLocks noChangeAspect="1"/>
          </p:cNvPicPr>
          <p:nvPr/>
        </p:nvPicPr>
        <p:blipFill>
          <a:blip r:embed="rId3"/>
          <a:stretch>
            <a:fillRect/>
          </a:stretch>
        </p:blipFill>
        <p:spPr>
          <a:xfrm>
            <a:off x="0" y="6257925"/>
            <a:ext cx="12192000" cy="600075"/>
          </a:xfrm>
          <a:prstGeom prst="rect">
            <a:avLst/>
          </a:prstGeom>
        </p:spPr>
      </p:pic>
      <p:graphicFrame>
        <p:nvGraphicFramePr>
          <p:cNvPr id="20" name="Table 4">
            <a:extLst>
              <a:ext uri="{FF2B5EF4-FFF2-40B4-BE49-F238E27FC236}">
                <a16:creationId xmlns:a16="http://schemas.microsoft.com/office/drawing/2014/main" id="{F1AEDC8F-76D5-6475-45AF-66A26622A4E9}"/>
              </a:ext>
            </a:extLst>
          </p:cNvPr>
          <p:cNvGraphicFramePr>
            <a:graphicFrameLocks noGrp="1"/>
          </p:cNvGraphicFramePr>
          <p:nvPr/>
        </p:nvGraphicFramePr>
        <p:xfrm>
          <a:off x="312059" y="1693414"/>
          <a:ext cx="5959983" cy="3032860"/>
        </p:xfrm>
        <a:graphic>
          <a:graphicData uri="http://schemas.openxmlformats.org/drawingml/2006/table">
            <a:tbl>
              <a:tblPr firstRow="1" bandRow="1">
                <a:tableStyleId>{3C2FFA5D-87B4-456A-9821-1D502468CF0F}</a:tableStyleId>
              </a:tblPr>
              <a:tblGrid>
                <a:gridCol w="2769447">
                  <a:extLst>
                    <a:ext uri="{9D8B030D-6E8A-4147-A177-3AD203B41FA5}">
                      <a16:colId xmlns:a16="http://schemas.microsoft.com/office/drawing/2014/main" val="20000"/>
                    </a:ext>
                  </a:extLst>
                </a:gridCol>
                <a:gridCol w="1595268">
                  <a:extLst>
                    <a:ext uri="{9D8B030D-6E8A-4147-A177-3AD203B41FA5}">
                      <a16:colId xmlns:a16="http://schemas.microsoft.com/office/drawing/2014/main" val="20001"/>
                    </a:ext>
                  </a:extLst>
                </a:gridCol>
                <a:gridCol w="1595268">
                  <a:extLst>
                    <a:ext uri="{9D8B030D-6E8A-4147-A177-3AD203B41FA5}">
                      <a16:colId xmlns:a16="http://schemas.microsoft.com/office/drawing/2014/main" val="1616715416"/>
                    </a:ext>
                  </a:extLst>
                </a:gridCol>
              </a:tblGrid>
              <a:tr h="297189">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400" b="1" kern="1200" dirty="0">
                          <a:solidFill>
                            <a:schemeClr val="tx1"/>
                          </a:solidFill>
                        </a:rPr>
                        <a:t>PARAMETER</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FCC-</a:t>
                      </a:r>
                      <a:r>
                        <a:rPr lang="en-GB" sz="1400" b="1" kern="1200" dirty="0" err="1">
                          <a:solidFill>
                            <a:schemeClr val="tx1"/>
                          </a:solidFill>
                        </a:rPr>
                        <a:t>hh</a:t>
                      </a:r>
                      <a:endParaRPr lang="en-GB" sz="1400" b="1" kern="120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CDR 2019</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nchor="ct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FCC-</a:t>
                      </a:r>
                      <a:r>
                        <a:rPr lang="en-GB" sz="1400" b="1" kern="1200" dirty="0" err="1">
                          <a:solidFill>
                            <a:schemeClr val="tx1"/>
                          </a:solidFill>
                        </a:rPr>
                        <a:t>hh</a:t>
                      </a:r>
                      <a:endParaRPr lang="en-GB" sz="1400" b="1" kern="120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FSR 2025</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nchor="ctr"/>
                </a:tc>
                <a:extLst>
                  <a:ext uri="{0D108BD9-81ED-4DB2-BD59-A6C34878D82A}">
                    <a16:rowId xmlns:a16="http://schemas.microsoft.com/office/drawing/2014/main" val="10000"/>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collision energy </a:t>
                      </a:r>
                      <a:r>
                        <a:rPr lang="en-CH" sz="1400" b="1" kern="1200" dirty="0">
                          <a:solidFill>
                            <a:schemeClr val="tx1"/>
                          </a:solidFill>
                        </a:rPr>
                        <a:t>(</a:t>
                      </a:r>
                      <a:r>
                        <a:rPr lang="en-GB" sz="1400" b="1" kern="1200" dirty="0">
                          <a:solidFill>
                            <a:schemeClr val="tx1"/>
                          </a:solidFill>
                        </a:rPr>
                        <a:t>c</a:t>
                      </a:r>
                      <a:r>
                        <a:rPr lang="en-CH" sz="1400" b="1" kern="1200" dirty="0">
                          <a:solidFill>
                            <a:schemeClr val="tx1"/>
                          </a:solidFill>
                        </a:rPr>
                        <a:t>.</a:t>
                      </a:r>
                      <a:r>
                        <a:rPr lang="en-GB" sz="1400" b="1" kern="1200" dirty="0">
                          <a:solidFill>
                            <a:schemeClr val="tx1"/>
                          </a:solidFill>
                        </a:rPr>
                        <a:t>m</a:t>
                      </a:r>
                      <a:r>
                        <a:rPr lang="en-CH" sz="1400" b="1" kern="1200" dirty="0">
                          <a:solidFill>
                            <a:schemeClr val="tx1"/>
                          </a:solidFill>
                        </a:rPr>
                        <a:t>.</a:t>
                      </a:r>
                      <a:r>
                        <a:rPr lang="en-GB" sz="1400" b="1" kern="1200" dirty="0">
                          <a:solidFill>
                            <a:schemeClr val="tx1"/>
                          </a:solidFill>
                        </a:rPr>
                        <a:t>s</a:t>
                      </a:r>
                      <a:r>
                        <a:rPr lang="en-CH" sz="1400" b="1" kern="1200" dirty="0">
                          <a:solidFill>
                            <a:schemeClr val="tx1"/>
                          </a:solidFill>
                        </a:rPr>
                        <a:t>.)</a:t>
                      </a:r>
                      <a:r>
                        <a:rPr lang="en-GB" sz="1400" b="1" kern="1200" dirty="0">
                          <a:solidFill>
                            <a:schemeClr val="tx1"/>
                          </a:solidFill>
                        </a:rPr>
                        <a:t> </a:t>
                      </a:r>
                      <a:r>
                        <a:rPr lang="en-CH" sz="1400" b="1" kern="1200" dirty="0">
                          <a:solidFill>
                            <a:schemeClr val="tx1"/>
                          </a:solidFill>
                        </a:rPr>
                        <a:t>[TeV]</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100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rPr>
                        <a:t>85</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01"/>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dipole field </a:t>
                      </a:r>
                      <a:r>
                        <a:rPr lang="en-CH" sz="1400" b="1" kern="1200" dirty="0">
                          <a:solidFill>
                            <a:schemeClr val="tx1"/>
                          </a:solidFill>
                        </a:rPr>
                        <a:t>[T]</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16</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rPr>
                        <a:t>14</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02"/>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1400" b="1" kern="1200" dirty="0" err="1">
                          <a:solidFill>
                            <a:schemeClr val="tx1"/>
                          </a:solidFill>
                        </a:rPr>
                        <a:t>Circumference</a:t>
                      </a:r>
                      <a:r>
                        <a:rPr lang="en-CH" sz="1400" b="1" kern="1200" dirty="0">
                          <a:solidFill>
                            <a:schemeClr val="tx1"/>
                          </a:solidFill>
                        </a:rPr>
                        <a:t> [km]</a:t>
                      </a:r>
                      <a:r>
                        <a:rPr lang="de-AT" sz="1400" b="1" kern="1200" dirty="0">
                          <a:solidFill>
                            <a:schemeClr val="tx1"/>
                          </a:solidFill>
                        </a:rPr>
                        <a:t> </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97.8</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1400" b="1" kern="1200" dirty="0">
                          <a:solidFill>
                            <a:schemeClr val="tx1"/>
                          </a:solidFill>
                        </a:rPr>
                        <a:t>90.7</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03"/>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beam current [A]</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0.5</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0.5</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05"/>
                  </a:ext>
                </a:extLst>
              </a:tr>
              <a:tr h="2743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err="1">
                          <a:solidFill>
                            <a:schemeClr val="tx1"/>
                          </a:solidFill>
                        </a:rPr>
                        <a:t>synchr</a:t>
                      </a:r>
                      <a:r>
                        <a:rPr lang="en-GB" sz="1400" b="1" kern="1200" dirty="0">
                          <a:solidFill>
                            <a:schemeClr val="tx1"/>
                          </a:solidFill>
                        </a:rPr>
                        <a:t>. rad. per ring [kW]</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2400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1200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3724798972"/>
                  </a:ext>
                </a:extLst>
              </a:tr>
              <a:tr h="2743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rPr>
                        <a:t>peak </a:t>
                      </a:r>
                      <a:r>
                        <a:rPr lang="en-US" sz="1400" b="1" kern="1200" dirty="0" err="1">
                          <a:solidFill>
                            <a:schemeClr val="tx1"/>
                          </a:solidFill>
                        </a:rPr>
                        <a:t>luminos</a:t>
                      </a:r>
                      <a:r>
                        <a:rPr lang="en-US" sz="1400" b="1" kern="1200" dirty="0">
                          <a:solidFill>
                            <a:schemeClr val="tx1"/>
                          </a:solidFill>
                        </a:rPr>
                        <a:t>. [1034 cm</a:t>
                      </a:r>
                      <a:r>
                        <a:rPr lang="en-US" sz="1400" b="1" kern="1200" baseline="30000" dirty="0">
                          <a:solidFill>
                            <a:schemeClr val="tx1"/>
                          </a:solidFill>
                        </a:rPr>
                        <a:t>-2</a:t>
                      </a:r>
                      <a:r>
                        <a:rPr lang="en-US" sz="1400" b="1" kern="1200" dirty="0">
                          <a:solidFill>
                            <a:schemeClr val="tx1"/>
                          </a:solidFill>
                        </a:rPr>
                        <a:t>s</a:t>
                      </a:r>
                      <a:r>
                        <a:rPr lang="en-US" sz="1400" b="1" kern="1200" baseline="30000" dirty="0">
                          <a:solidFill>
                            <a:schemeClr val="tx1"/>
                          </a:solidFill>
                        </a:rPr>
                        <a:t>-1</a:t>
                      </a:r>
                      <a:r>
                        <a:rPr lang="en-US" sz="1400" b="1" kern="1200" dirty="0">
                          <a:solidFill>
                            <a:schemeClr val="tx1"/>
                          </a:solidFill>
                        </a:rPr>
                        <a:t>]</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30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rPr>
                        <a:t>30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849368322"/>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events/bunch crossing</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1000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1000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12"/>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stored energy/beam [GJ]</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8.3</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rPr>
                        <a:t>6.5 </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10013"/>
                  </a:ext>
                </a:extLst>
              </a:tr>
              <a:tr h="274329">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err="1">
                          <a:solidFill>
                            <a:schemeClr val="tx1"/>
                          </a:solidFill>
                        </a:rPr>
                        <a:t>integr</a:t>
                      </a:r>
                      <a:r>
                        <a:rPr lang="en-GB" sz="1400" b="1" kern="1200" dirty="0">
                          <a:solidFill>
                            <a:schemeClr val="tx1"/>
                          </a:solidFill>
                        </a:rPr>
                        <a:t>. luminosity / IP [fb-1]</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20000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rPr>
                        <a:t>20000</a:t>
                      </a:r>
                      <a:endParaRPr lang="en-GB" sz="1400" b="1" kern="1200" dirty="0">
                        <a:solidFill>
                          <a:schemeClr val="tx1"/>
                        </a:solidFill>
                        <a:latin typeface="Arial" panose="020B0604020202020204" pitchFamily="34" charset="0"/>
                        <a:ea typeface="+mn-ea"/>
                        <a:cs typeface="Arial" panose="020B0604020202020204" pitchFamily="34" charset="0"/>
                      </a:endParaRPr>
                    </a:p>
                  </a:txBody>
                  <a:tcPr marL="68579" marR="68579" marT="34295" marB="34295"/>
                </a:tc>
                <a:extLst>
                  <a:ext uri="{0D108BD9-81ED-4DB2-BD59-A6C34878D82A}">
                    <a16:rowId xmlns:a16="http://schemas.microsoft.com/office/drawing/2014/main" val="3507897425"/>
                  </a:ext>
                </a:extLst>
              </a:tr>
            </a:tbl>
          </a:graphicData>
        </a:graphic>
      </p:graphicFrame>
      <p:pic>
        <p:nvPicPr>
          <p:cNvPr id="21" name="Image 15">
            <a:extLst>
              <a:ext uri="{FF2B5EF4-FFF2-40B4-BE49-F238E27FC236}">
                <a16:creationId xmlns:a16="http://schemas.microsoft.com/office/drawing/2014/main" id="{B82E24FA-D70A-F0A2-D1C1-6D7CD4CA4075}"/>
              </a:ext>
            </a:extLst>
          </p:cNvPr>
          <p:cNvPicPr>
            <a:picLocks noChangeAspect="1"/>
          </p:cNvPicPr>
          <p:nvPr/>
        </p:nvPicPr>
        <p:blipFill>
          <a:blip r:embed="rId4"/>
          <a:stretch>
            <a:fillRect/>
          </a:stretch>
        </p:blipFill>
        <p:spPr>
          <a:xfrm>
            <a:off x="9372726" y="136526"/>
            <a:ext cx="2577259" cy="1482806"/>
          </a:xfrm>
          <a:prstGeom prst="rect">
            <a:avLst/>
          </a:prstGeom>
        </p:spPr>
      </p:pic>
      <p:grpSp>
        <p:nvGrpSpPr>
          <p:cNvPr id="22" name="Groupe 24">
            <a:extLst>
              <a:ext uri="{FF2B5EF4-FFF2-40B4-BE49-F238E27FC236}">
                <a16:creationId xmlns:a16="http://schemas.microsoft.com/office/drawing/2014/main" id="{8BE23A38-0879-B31B-4A7C-C06F54DB8EC4}"/>
              </a:ext>
            </a:extLst>
          </p:cNvPr>
          <p:cNvGrpSpPr/>
          <p:nvPr/>
        </p:nvGrpSpPr>
        <p:grpSpPr>
          <a:xfrm>
            <a:off x="3875996" y="1693415"/>
            <a:ext cx="2321866" cy="3377626"/>
            <a:chOff x="9027849" y="1471807"/>
            <a:chExt cx="2516451" cy="3697559"/>
          </a:xfrm>
        </p:grpSpPr>
        <p:sp>
          <p:nvSpPr>
            <p:cNvPr id="23" name="Rectangle 22">
              <a:extLst>
                <a:ext uri="{FF2B5EF4-FFF2-40B4-BE49-F238E27FC236}">
                  <a16:creationId xmlns:a16="http://schemas.microsoft.com/office/drawing/2014/main" id="{91846F14-CE76-F6A6-433A-59C5CF775CEF}"/>
                </a:ext>
              </a:extLst>
            </p:cNvPr>
            <p:cNvSpPr/>
            <p:nvPr/>
          </p:nvSpPr>
          <p:spPr>
            <a:xfrm>
              <a:off x="9982200" y="1471807"/>
              <a:ext cx="1562100" cy="3288900"/>
            </a:xfrm>
            <a:prstGeom prst="rect">
              <a:avLst/>
            </a:prstGeom>
            <a:noFill/>
            <a:ln w="38100">
              <a:solidFill>
                <a:srgbClr val="CE3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solidFill>
                  <a:srgbClr val="CE3E3E"/>
                </a:solidFill>
              </a:endParaRPr>
            </a:p>
          </p:txBody>
        </p:sp>
        <p:sp>
          <p:nvSpPr>
            <p:cNvPr id="24" name="Rectangle 23">
              <a:extLst>
                <a:ext uri="{FF2B5EF4-FFF2-40B4-BE49-F238E27FC236}">
                  <a16:creationId xmlns:a16="http://schemas.microsoft.com/office/drawing/2014/main" id="{C64B1F8F-75C4-E1B5-A7BA-4375DDD6BA3F}"/>
                </a:ext>
              </a:extLst>
            </p:cNvPr>
            <p:cNvSpPr/>
            <p:nvPr/>
          </p:nvSpPr>
          <p:spPr>
            <a:xfrm>
              <a:off x="9027849" y="4800034"/>
              <a:ext cx="2109873" cy="369332"/>
            </a:xfrm>
            <a:prstGeom prst="rect">
              <a:avLst/>
            </a:prstGeom>
          </p:spPr>
          <p:txBody>
            <a:bodyPr wrap="none">
              <a:spAutoFit/>
            </a:bodyPr>
            <a:lstStyle/>
            <a:p>
              <a:r>
                <a:rPr lang="en-US" b="1" dirty="0">
                  <a:solidFill>
                    <a:srgbClr val="CE3E3E"/>
                  </a:solidFill>
                </a:rPr>
                <a:t>UPDATED BASELINE </a:t>
              </a:r>
              <a:endParaRPr lang="fr-CH" dirty="0">
                <a:solidFill>
                  <a:srgbClr val="CE3E3E"/>
                </a:solidFill>
              </a:endParaRPr>
            </a:p>
          </p:txBody>
        </p:sp>
      </p:grpSp>
      <p:sp>
        <p:nvSpPr>
          <p:cNvPr id="19" name="Slide Number Placeholder 29">
            <a:extLst>
              <a:ext uri="{FF2B5EF4-FFF2-40B4-BE49-F238E27FC236}">
                <a16:creationId xmlns:a16="http://schemas.microsoft.com/office/drawing/2014/main" id="{6A3F3339-E801-E75B-4CEC-D8C2C29AEB37}"/>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mj-lt"/>
              </a:rPr>
              <a:pPr/>
              <a:t>3</a:t>
            </a:fld>
            <a:r>
              <a:rPr lang="en-US" sz="1800" dirty="0">
                <a:solidFill>
                  <a:schemeClr val="bg1"/>
                </a:solidFill>
                <a:latin typeface="+mj-lt"/>
              </a:rPr>
              <a:t>/</a:t>
            </a:r>
            <a:r>
              <a:rPr lang="en-CH" sz="1800" dirty="0">
                <a:solidFill>
                  <a:schemeClr val="bg1"/>
                </a:solidFill>
                <a:latin typeface="+mj-lt"/>
              </a:rPr>
              <a:t>1</a:t>
            </a:r>
            <a:r>
              <a:rPr lang="it-IT" sz="1800" dirty="0">
                <a:solidFill>
                  <a:schemeClr val="bg1"/>
                </a:solidFill>
                <a:latin typeface="+mj-lt"/>
              </a:rPr>
              <a:t>5</a:t>
            </a:r>
            <a:endParaRPr lang="en-US" sz="1800" dirty="0">
              <a:solidFill>
                <a:schemeClr val="bg1"/>
              </a:solidFill>
              <a:latin typeface="+mj-lt"/>
            </a:endParaRPr>
          </a:p>
        </p:txBody>
      </p:sp>
      <p:sp>
        <p:nvSpPr>
          <p:cNvPr id="2" name="Title 1">
            <a:extLst>
              <a:ext uri="{FF2B5EF4-FFF2-40B4-BE49-F238E27FC236}">
                <a16:creationId xmlns:a16="http://schemas.microsoft.com/office/drawing/2014/main" id="{39E5C8A7-8E24-E444-F2DD-7252FC816C75}"/>
              </a:ext>
            </a:extLst>
          </p:cNvPr>
          <p:cNvSpPr txBox="1">
            <a:spLocks/>
          </p:cNvSpPr>
          <p:nvPr/>
        </p:nvSpPr>
        <p:spPr>
          <a:xfrm>
            <a:off x="7016396" y="2099660"/>
            <a:ext cx="4617158" cy="2308324"/>
          </a:xfrm>
          <a:prstGeom prst="rect">
            <a:avLst/>
          </a:prstGeom>
          <a:solidFill>
            <a:schemeClr val="bg1"/>
          </a:solidFill>
          <a:ln w="38100">
            <a:solidFill>
              <a:schemeClr val="accent1"/>
            </a:solidFill>
          </a:ln>
        </p:spPr>
        <p:txBody>
          <a:bodyPr wrap="square">
            <a:spAutoFit/>
          </a:bodyPr>
          <a:lstStyle>
            <a:defPPr>
              <a:defRPr lang="en-US"/>
            </a:defPPr>
            <a:lvl1pPr algn="ctr">
              <a:spcBef>
                <a:spcPct val="0"/>
              </a:spcBef>
              <a:defRPr i="1">
                <a:latin typeface="Gill Sans MT" panose="020B0502020104020203" pitchFamily="34" charset="0"/>
                <a:ea typeface="ＭＳ Ｐゴシック" panose="020B0600070205080204" pitchFamily="34" charset="-128"/>
              </a:defRPr>
            </a:lvl1pPr>
          </a:lstStyle>
          <a:p>
            <a:pPr algn="l"/>
            <a:r>
              <a:rPr lang="en-US" i="0" dirty="0"/>
              <a:t>Increasing </a:t>
            </a:r>
            <a:r>
              <a:rPr lang="en-US" b="1" i="0" dirty="0"/>
              <a:t>Nb</a:t>
            </a:r>
            <a:r>
              <a:rPr lang="en-US" b="1" i="0" baseline="-25000" dirty="0"/>
              <a:t>3</a:t>
            </a:r>
            <a:r>
              <a:rPr lang="en-US" b="1" i="0" dirty="0"/>
              <a:t>Sn</a:t>
            </a:r>
            <a:r>
              <a:rPr lang="en-US" i="0" dirty="0"/>
              <a:t> </a:t>
            </a:r>
            <a:r>
              <a:rPr lang="en-US" b="1" i="0" dirty="0"/>
              <a:t>transport properties</a:t>
            </a:r>
            <a:r>
              <a:rPr lang="en-US" i="0" dirty="0"/>
              <a:t> offers two possibilities</a:t>
            </a:r>
            <a:r>
              <a:rPr lang="en-CH" i="0" dirty="0"/>
              <a:t>:</a:t>
            </a:r>
          </a:p>
          <a:p>
            <a:pPr marL="285750" indent="-285750" algn="l">
              <a:buFont typeface="Arial" panose="020B0604020202020204" pitchFamily="34" charset="0"/>
              <a:buChar char="•"/>
            </a:pPr>
            <a:r>
              <a:rPr lang="en-US" i="0" dirty="0"/>
              <a:t>For a given target dipole field, the necessary amount of material can be reduced → </a:t>
            </a:r>
            <a:r>
              <a:rPr lang="en-US" b="1" i="0" dirty="0"/>
              <a:t>resulting in a more compact magnet</a:t>
            </a:r>
            <a:endParaRPr lang="en-CH" b="1" i="0" dirty="0"/>
          </a:p>
          <a:p>
            <a:pPr marL="285750" indent="-285750" algn="l">
              <a:buFont typeface="Arial" panose="020B0604020202020204" pitchFamily="34" charset="0"/>
              <a:buChar char="•"/>
            </a:pPr>
            <a:r>
              <a:rPr lang="en-US" i="0" dirty="0"/>
              <a:t>For a given magnet design and material amount</a:t>
            </a:r>
            <a:r>
              <a:rPr lang="en-CH" i="0" dirty="0"/>
              <a:t> </a:t>
            </a:r>
            <a:r>
              <a:rPr lang="en-US" i="0" dirty="0"/>
              <a:t>→ </a:t>
            </a:r>
            <a:r>
              <a:rPr lang="en-US" b="1" i="0" dirty="0"/>
              <a:t>the produced dipole field can be increased</a:t>
            </a:r>
          </a:p>
        </p:txBody>
      </p:sp>
      <p:sp>
        <p:nvSpPr>
          <p:cNvPr id="3" name="Rectangle 2">
            <a:extLst>
              <a:ext uri="{FF2B5EF4-FFF2-40B4-BE49-F238E27FC236}">
                <a16:creationId xmlns:a16="http://schemas.microsoft.com/office/drawing/2014/main" id="{29190DB3-7B19-F5A4-D31C-D4C0133CCF66}"/>
              </a:ext>
            </a:extLst>
          </p:cNvPr>
          <p:cNvSpPr/>
          <p:nvPr/>
        </p:nvSpPr>
        <p:spPr>
          <a:xfrm>
            <a:off x="1575228" y="5071041"/>
            <a:ext cx="4786866" cy="1200329"/>
          </a:xfrm>
          <a:prstGeom prst="rect">
            <a:avLst/>
          </a:prstGeom>
        </p:spPr>
        <p:txBody>
          <a:bodyPr wrap="square">
            <a:spAutoFit/>
          </a:bodyPr>
          <a:lstStyle/>
          <a:p>
            <a:pPr>
              <a:buClr>
                <a:srgbClr val="00578C"/>
              </a:buClr>
            </a:pPr>
            <a:r>
              <a:rPr lang="en-US" b="1" dirty="0">
                <a:latin typeface="Gill Sans MT" panose="020B0502020104020203" pitchFamily="34" charset="0"/>
              </a:rPr>
              <a:t>The updated baseline of the FCC study</a:t>
            </a:r>
            <a:r>
              <a:rPr lang="en-CH" b="1" dirty="0">
                <a:latin typeface="Gill Sans MT" panose="020B0502020104020203" pitchFamily="34" charset="0"/>
              </a:rPr>
              <a:t>:</a:t>
            </a:r>
          </a:p>
          <a:p>
            <a:pPr marL="285750" indent="-285750">
              <a:buClr>
                <a:srgbClr val="00578C"/>
              </a:buClr>
              <a:buFont typeface="Arial" panose="020B0604020202020204" pitchFamily="34" charset="0"/>
              <a:buChar char="•"/>
            </a:pPr>
            <a:r>
              <a:rPr lang="en-US" b="1" dirty="0">
                <a:latin typeface="Gill Sans MT" panose="020B0502020104020203" pitchFamily="34" charset="0"/>
              </a:rPr>
              <a:t>91 km-ring</a:t>
            </a:r>
          </a:p>
          <a:p>
            <a:pPr marL="285750" indent="-285750">
              <a:buClr>
                <a:srgbClr val="00578C"/>
              </a:buClr>
              <a:buFont typeface="Arial" panose="020B0604020202020204" pitchFamily="34" charset="0"/>
              <a:buChar char="•"/>
            </a:pPr>
            <a:r>
              <a:rPr lang="en-US" b="1" dirty="0">
                <a:latin typeface="Gill Sans MT" panose="020B0502020104020203" pitchFamily="34" charset="0"/>
              </a:rPr>
              <a:t>14 T-dipoles based on Nb</a:t>
            </a:r>
            <a:r>
              <a:rPr lang="en-US" b="1" baseline="-25000" dirty="0">
                <a:latin typeface="Gill Sans MT" panose="020B0502020104020203" pitchFamily="34" charset="0"/>
              </a:rPr>
              <a:t>3</a:t>
            </a:r>
            <a:r>
              <a:rPr lang="en-US" b="1" dirty="0">
                <a:latin typeface="Gill Sans MT" panose="020B0502020104020203" pitchFamily="34" charset="0"/>
              </a:rPr>
              <a:t>Sn</a:t>
            </a:r>
            <a:endParaRPr lang="en-CH" b="1" dirty="0">
              <a:latin typeface="Gill Sans MT" panose="020B0502020104020203" pitchFamily="34" charset="0"/>
            </a:endParaRPr>
          </a:p>
          <a:p>
            <a:pPr marL="285750" indent="-285750">
              <a:buClr>
                <a:srgbClr val="00578C"/>
              </a:buClr>
              <a:buFont typeface="Arial" panose="020B0604020202020204" pitchFamily="34" charset="0"/>
              <a:buChar char="•"/>
            </a:pPr>
            <a:r>
              <a:rPr lang="en-GB" b="1" dirty="0"/>
              <a:t>collision energy</a:t>
            </a:r>
            <a:r>
              <a:rPr lang="en-CH" b="1" dirty="0"/>
              <a:t> of</a:t>
            </a:r>
            <a:r>
              <a:rPr lang="en-GB" b="1" dirty="0"/>
              <a:t> </a:t>
            </a:r>
            <a:r>
              <a:rPr lang="en-US" b="1" dirty="0">
                <a:latin typeface="Gill Sans MT" panose="020B0502020104020203" pitchFamily="34" charset="0"/>
              </a:rPr>
              <a:t>85 TeV</a:t>
            </a:r>
          </a:p>
        </p:txBody>
      </p:sp>
      <p:sp>
        <p:nvSpPr>
          <p:cNvPr id="4" name="Rectangle 3">
            <a:extLst>
              <a:ext uri="{FF2B5EF4-FFF2-40B4-BE49-F238E27FC236}">
                <a16:creationId xmlns:a16="http://schemas.microsoft.com/office/drawing/2014/main" id="{60F15303-9CCF-EDD2-EF57-2FE7924A26D4}"/>
              </a:ext>
            </a:extLst>
          </p:cNvPr>
          <p:cNvSpPr>
            <a:spLocks noChangeAspect="1"/>
          </p:cNvSpPr>
          <p:nvPr/>
        </p:nvSpPr>
        <p:spPr>
          <a:xfrm>
            <a:off x="0" y="5553346"/>
            <a:ext cx="1575228" cy="577081"/>
          </a:xfrm>
          <a:prstGeom prst="rect">
            <a:avLst/>
          </a:prstGeom>
        </p:spPr>
        <p:txBody>
          <a:bodyPr wrap="square">
            <a:spAutoFit/>
          </a:bodyPr>
          <a:lstStyle/>
          <a:p>
            <a:r>
              <a:rPr lang="en-US" sz="1050" u="sng" dirty="0">
                <a:latin typeface="Gill Sans MT" panose="020B0502020104020203" pitchFamily="34" charset="0"/>
              </a:rPr>
              <a:t>Adapted from </a:t>
            </a:r>
            <a:r>
              <a:rPr lang="en-US" sz="1050" u="sng" dirty="0">
                <a:latin typeface="Gill Sans MT" panose="020B0502020104020203" pitchFamily="34" charset="0"/>
                <a:hlinkClick r:id="rId5">
                  <a:extLst>
                    <a:ext uri="{A12FA001-AC4F-418D-AE19-62706E023703}">
                      <ahyp:hlinkClr xmlns:ahyp="http://schemas.microsoft.com/office/drawing/2018/hyperlinkcolor" val="tx"/>
                    </a:ext>
                  </a:extLst>
                </a:hlinkClick>
              </a:rPr>
              <a:t>M. Benedikt, FCC Week 2025</a:t>
            </a:r>
            <a:endParaRPr lang="en-US" sz="1050" u="sng" dirty="0">
              <a:latin typeface="Gill Sans MT" panose="020B0502020104020203" pitchFamily="34" charset="0"/>
            </a:endParaRPr>
          </a:p>
        </p:txBody>
      </p:sp>
      <p:sp>
        <p:nvSpPr>
          <p:cNvPr id="6" name="TextBox 5">
            <a:extLst>
              <a:ext uri="{FF2B5EF4-FFF2-40B4-BE49-F238E27FC236}">
                <a16:creationId xmlns:a16="http://schemas.microsoft.com/office/drawing/2014/main" id="{89BA478D-D394-6C6D-A076-F1E2094BB2D4}"/>
              </a:ext>
            </a:extLst>
          </p:cNvPr>
          <p:cNvSpPr txBox="1"/>
          <p:nvPr/>
        </p:nvSpPr>
        <p:spPr>
          <a:xfrm>
            <a:off x="6929761" y="5225536"/>
            <a:ext cx="4885929" cy="369332"/>
          </a:xfrm>
          <a:prstGeom prst="rect">
            <a:avLst/>
          </a:prstGeom>
          <a:solidFill>
            <a:schemeClr val="bg1"/>
          </a:solidFill>
          <a:ln w="38100">
            <a:solidFill>
              <a:schemeClr val="accent1"/>
            </a:solidFill>
          </a:ln>
        </p:spPr>
        <p:txBody>
          <a:bodyPr wrap="square">
            <a:spAutoFit/>
          </a:bodyPr>
          <a:lstStyle>
            <a:defPPr>
              <a:defRPr lang="en-US"/>
            </a:defPPr>
            <a:lvl1pPr>
              <a:spcBef>
                <a:spcPct val="0"/>
              </a:spcBef>
              <a:defRPr i="0">
                <a:latin typeface="Gill Sans MT" panose="020B0502020104020203" pitchFamily="34" charset="0"/>
                <a:ea typeface="ＭＳ Ｐゴシック" panose="020B0600070205080204" pitchFamily="34" charset="-128"/>
              </a:defRPr>
            </a:lvl1pPr>
          </a:lstStyle>
          <a:p>
            <a:pPr algn="ctr"/>
            <a:r>
              <a:rPr lang="en-CH" b="1" dirty="0"/>
              <a:t>How to increase the </a:t>
            </a:r>
            <a:r>
              <a:rPr lang="en-US" b="1" dirty="0"/>
              <a:t>transport properties</a:t>
            </a:r>
            <a:r>
              <a:rPr lang="en-CH" b="1" dirty="0"/>
              <a:t> ?</a:t>
            </a:r>
            <a:r>
              <a:rPr lang="en-US" b="1" dirty="0"/>
              <a:t> </a:t>
            </a:r>
            <a:endParaRPr lang="en-CH" b="1" dirty="0"/>
          </a:p>
        </p:txBody>
      </p:sp>
    </p:spTree>
    <p:extLst>
      <p:ext uri="{BB962C8B-B14F-4D97-AF65-F5344CB8AC3E}">
        <p14:creationId xmlns:p14="http://schemas.microsoft.com/office/powerpoint/2010/main" val="291698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a:extLst>
              <a:ext uri="{FF2B5EF4-FFF2-40B4-BE49-F238E27FC236}">
                <a16:creationId xmlns:a16="http://schemas.microsoft.com/office/drawing/2014/main" id="{EE8F621A-DE97-440F-A596-A87210650174}"/>
              </a:ext>
            </a:extLst>
          </p:cNvPr>
          <p:cNvPicPr>
            <a:picLocks noChangeAspect="1"/>
          </p:cNvPicPr>
          <p:nvPr/>
        </p:nvPicPr>
        <p:blipFill>
          <a:blip r:embed="rId3">
            <a:lum bright="-17000" contrast="71000"/>
          </a:blip>
          <a:stretch>
            <a:fillRect/>
          </a:stretch>
        </p:blipFill>
        <p:spPr>
          <a:xfrm>
            <a:off x="120564" y="1169982"/>
            <a:ext cx="2968812" cy="2684880"/>
          </a:xfrm>
          <a:prstGeom prst="rect">
            <a:avLst/>
          </a:prstGeom>
        </p:spPr>
      </p:pic>
      <p:pic>
        <p:nvPicPr>
          <p:cNvPr id="10" name="Picture 45">
            <a:extLst>
              <a:ext uri="{FF2B5EF4-FFF2-40B4-BE49-F238E27FC236}">
                <a16:creationId xmlns:a16="http://schemas.microsoft.com/office/drawing/2014/main" id="{8B351CF7-46CA-4B07-F895-F886AAD3DAC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 b="96000" l="5400" r="96400">
                        <a14:foregroundMark x1="75200" y1="11600" x2="53000" y2="4000"/>
                        <a14:foregroundMark x1="53000" y1="4000" x2="31000" y2="9600"/>
                        <a14:foregroundMark x1="31000" y1="9600" x2="10800" y2="25800"/>
                        <a14:foregroundMark x1="10800" y1="25800" x2="6600" y2="47000"/>
                        <a14:foregroundMark x1="6600" y1="47000" x2="11000" y2="71000"/>
                        <a14:foregroundMark x1="11000" y1="71000" x2="29000" y2="86000"/>
                        <a14:foregroundMark x1="29000" y1="86000" x2="50000" y2="95000"/>
                        <a14:foregroundMark x1="50000" y1="95000" x2="71400" y2="88600"/>
                        <a14:foregroundMark x1="71400" y1="88600" x2="89000" y2="74400"/>
                        <a14:foregroundMark x1="89000" y1="74400" x2="95400" y2="52200"/>
                        <a14:foregroundMark x1="95400" y1="52200" x2="80800" y2="11400"/>
                        <a14:foregroundMark x1="80800" y1="11400" x2="85400" y2="42600"/>
                        <a14:foregroundMark x1="85400" y1="42600" x2="69000" y2="18200"/>
                        <a14:foregroundMark x1="69000" y1="18200" x2="78000" y2="43000"/>
                        <a14:foregroundMark x1="78000" y1="43000" x2="66400" y2="25400"/>
                        <a14:foregroundMark x1="66400" y1="25400" x2="75800" y2="50400"/>
                        <a14:foregroundMark x1="75800" y1="50400" x2="70200" y2="79000"/>
                        <a14:foregroundMark x1="70200" y1="79000" x2="55200" y2="61200"/>
                        <a14:foregroundMark x1="55200" y1="61200" x2="55000" y2="85000"/>
                        <a14:foregroundMark x1="55000" y1="85000" x2="34800" y2="78800"/>
                        <a14:foregroundMark x1="34800" y1="78800" x2="8800" y2="44000"/>
                        <a14:foregroundMark x1="8800" y1="44000" x2="14000" y2="67800"/>
                        <a14:foregroundMark x1="14000" y1="67800" x2="18000" y2="42200"/>
                        <a14:foregroundMark x1="18000" y1="42200" x2="31400" y2="22600"/>
                        <a14:foregroundMark x1="31400" y1="22600" x2="50400" y2="11600"/>
                        <a14:foregroundMark x1="50400" y1="11600" x2="77200" y2="19400"/>
                        <a14:foregroundMark x1="77200" y1="19400" x2="85000" y2="40600"/>
                        <a14:foregroundMark x1="85000" y1="40600" x2="61200" y2="22200"/>
                        <a14:foregroundMark x1="61200" y1="22200" x2="32800" y2="15600"/>
                        <a14:foregroundMark x1="32800" y1="15600" x2="15800" y2="29800"/>
                        <a14:foregroundMark x1="15800" y1="29800" x2="35600" y2="22600"/>
                        <a14:foregroundMark x1="35600" y1="22600" x2="60800" y2="21200"/>
                        <a14:foregroundMark x1="60800" y1="21200" x2="55400" y2="50400"/>
                        <a14:foregroundMark x1="55400" y1="50400" x2="30200" y2="42200"/>
                        <a14:foregroundMark x1="30200" y1="42200" x2="57800" y2="36800"/>
                        <a14:foregroundMark x1="57800" y1="36800" x2="67400" y2="51600"/>
                        <a14:foregroundMark x1="65400" y1="7400" x2="52000" y2="4600"/>
                        <a14:foregroundMark x1="50000" y1="5000" x2="44200" y2="3800"/>
                        <a14:foregroundMark x1="40200" y1="1000" x2="40200" y2="1000"/>
                        <a14:foregroundMark x1="38400" y1="3200" x2="47000" y2="1200"/>
                        <a14:foregroundMark x1="89800" y1="34200" x2="92400" y2="46800"/>
                        <a14:foregroundMark x1="92200" y1="46800" x2="94200" y2="61600"/>
                        <a14:foregroundMark x1="93600" y1="66400" x2="96400" y2="62200"/>
                        <a14:foregroundMark x1="96400" y1="59600" x2="96400" y2="59600"/>
                        <a14:foregroundMark x1="70400" y1="61400" x2="49800" y2="51000"/>
                        <a14:foregroundMark x1="49800" y1="51000" x2="42200" y2="30200"/>
                        <a14:foregroundMark x1="42200" y1="30200" x2="27800" y2="45600"/>
                        <a14:foregroundMark x1="27800" y1="45600" x2="32400" y2="61000"/>
                        <a14:foregroundMark x1="54600" y1="74400" x2="66600" y2="59600"/>
                        <a14:foregroundMark x1="69800" y1="64400" x2="52600" y2="75200"/>
                        <a14:foregroundMark x1="47200" y1="71000" x2="43600" y2="69600"/>
                        <a14:foregroundMark x1="49600" y1="75000" x2="28600" y2="62000"/>
                        <a14:foregroundMark x1="28600" y1="62000" x2="27400" y2="59600"/>
                        <a14:foregroundMark x1="27400" y1="59600" x2="26800" y2="34000"/>
                        <a14:foregroundMark x1="31000" y1="34800" x2="36600" y2="28000"/>
                        <a14:foregroundMark x1="35800" y1="25800" x2="25600" y2="37600"/>
                        <a14:foregroundMark x1="28200" y1="38600" x2="26400" y2="60200"/>
                        <a14:foregroundMark x1="26400" y1="60200" x2="26600" y2="61000"/>
                        <a14:foregroundMark x1="25000" y1="53000" x2="21000" y2="36400"/>
                        <a14:foregroundMark x1="23600" y1="42000" x2="25000" y2="57600"/>
                        <a14:foregroundMark x1="56000" y1="42400" x2="55000" y2="42000"/>
                        <a14:foregroundMark x1="53400" y1="42000" x2="50600" y2="42600"/>
                        <a14:foregroundMark x1="50000" y1="42800" x2="52200" y2="43800"/>
                        <a14:foregroundMark x1="57600" y1="96000" x2="50000" y2="92800"/>
                        <a14:foregroundMark x1="9400" y1="47000" x2="5400" y2="35600"/>
                      </a14:backgroundRemoval>
                    </a14:imgEffect>
                  </a14:imgLayer>
                </a14:imgProps>
              </a:ext>
              <a:ext uri="{28A0092B-C50C-407E-A947-70E740481C1C}">
                <a14:useLocalDpi xmlns:a14="http://schemas.microsoft.com/office/drawing/2010/main" val="0"/>
              </a:ext>
            </a:extLst>
          </a:blip>
          <a:stretch>
            <a:fillRect/>
          </a:stretch>
        </p:blipFill>
        <p:spPr>
          <a:xfrm rot="20928200" flipH="1">
            <a:off x="2030221" y="3424823"/>
            <a:ext cx="2179612" cy="2179611"/>
          </a:xfrm>
          <a:prstGeom prst="rect">
            <a:avLst/>
          </a:prstGeom>
        </p:spPr>
      </p:pic>
      <p:pic>
        <p:nvPicPr>
          <p:cNvPr id="63" name="Immagine 62" descr="Immagine che contiene cerchio&#10;&#10;Descrizione generata automaticamente">
            <a:extLst>
              <a:ext uri="{FF2B5EF4-FFF2-40B4-BE49-F238E27FC236}">
                <a16:creationId xmlns:a16="http://schemas.microsoft.com/office/drawing/2014/main" id="{3CC2B072-677E-DD58-7F59-9E5F11EAC2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9941" y="3245325"/>
            <a:ext cx="2238394" cy="2357142"/>
          </a:xfrm>
          <a:prstGeom prst="rect">
            <a:avLst/>
          </a:prstGeom>
        </p:spPr>
      </p:pic>
      <p:pic>
        <p:nvPicPr>
          <p:cNvPr id="52" name="Immagine 51">
            <a:extLst>
              <a:ext uri="{FF2B5EF4-FFF2-40B4-BE49-F238E27FC236}">
                <a16:creationId xmlns:a16="http://schemas.microsoft.com/office/drawing/2014/main" id="{544A4568-14F4-1EFD-9DCF-A5F183CC0D9C}"/>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21000" contrast="74000"/>
                    </a14:imgEffect>
                  </a14:imgLayer>
                </a14:imgProps>
              </a:ext>
            </a:extLst>
          </a:blip>
          <a:srcRect l="3811" t="5944" r="3768" b="5183"/>
          <a:stretch/>
        </p:blipFill>
        <p:spPr>
          <a:xfrm rot="16200000">
            <a:off x="4255037" y="1174897"/>
            <a:ext cx="2513530" cy="2489197"/>
          </a:xfrm>
          <a:prstGeom prst="ellipse">
            <a:avLst/>
          </a:prstGeom>
        </p:spPr>
      </p:pic>
      <p:grpSp>
        <p:nvGrpSpPr>
          <p:cNvPr id="58" name="Gruppo 57">
            <a:extLst>
              <a:ext uri="{FF2B5EF4-FFF2-40B4-BE49-F238E27FC236}">
                <a16:creationId xmlns:a16="http://schemas.microsoft.com/office/drawing/2014/main" id="{E03D0112-F77E-91AA-3D4B-1993B565A02D}"/>
              </a:ext>
            </a:extLst>
          </p:cNvPr>
          <p:cNvGrpSpPr/>
          <p:nvPr/>
        </p:nvGrpSpPr>
        <p:grpSpPr>
          <a:xfrm>
            <a:off x="1839507" y="2573534"/>
            <a:ext cx="1363708" cy="2440905"/>
            <a:chOff x="1818640" y="2046942"/>
            <a:chExt cx="1363708" cy="2440905"/>
          </a:xfrm>
        </p:grpSpPr>
        <p:sp>
          <p:nvSpPr>
            <p:cNvPr id="6" name="Rectangle 5">
              <a:extLst>
                <a:ext uri="{FF2B5EF4-FFF2-40B4-BE49-F238E27FC236}">
                  <a16:creationId xmlns:a16="http://schemas.microsoft.com/office/drawing/2014/main" id="{5DFB2ECB-CA96-4C90-BE56-CA84D9E29186}"/>
                </a:ext>
              </a:extLst>
            </p:cNvPr>
            <p:cNvSpPr/>
            <p:nvPr/>
          </p:nvSpPr>
          <p:spPr>
            <a:xfrm>
              <a:off x="1818640" y="2046942"/>
              <a:ext cx="274320" cy="28853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19">
              <a:extLst>
                <a:ext uri="{FF2B5EF4-FFF2-40B4-BE49-F238E27FC236}">
                  <a16:creationId xmlns:a16="http://schemas.microsoft.com/office/drawing/2014/main" id="{0F16E05C-C68F-4FE2-9C12-5544831F1B3C}"/>
                </a:ext>
              </a:extLst>
            </p:cNvPr>
            <p:cNvCxnSpPr>
              <a:cxnSpLocks/>
            </p:cNvCxnSpPr>
            <p:nvPr/>
          </p:nvCxnSpPr>
          <p:spPr>
            <a:xfrm>
              <a:off x="2100114" y="2050173"/>
              <a:ext cx="1082234" cy="8111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50">
              <a:extLst>
                <a:ext uri="{FF2B5EF4-FFF2-40B4-BE49-F238E27FC236}">
                  <a16:creationId xmlns:a16="http://schemas.microsoft.com/office/drawing/2014/main" id="{187D64A4-0533-46A0-974B-0942701970C6}"/>
                </a:ext>
              </a:extLst>
            </p:cNvPr>
            <p:cNvCxnSpPr>
              <a:cxnSpLocks/>
            </p:cNvCxnSpPr>
            <p:nvPr/>
          </p:nvCxnSpPr>
          <p:spPr>
            <a:xfrm>
              <a:off x="1834800" y="2335193"/>
              <a:ext cx="302546" cy="21526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2B15C17C-B76D-483E-BC5E-1D7D54A7C616}"/>
              </a:ext>
            </a:extLst>
          </p:cNvPr>
          <p:cNvGrpSpPr/>
          <p:nvPr/>
        </p:nvGrpSpPr>
        <p:grpSpPr>
          <a:xfrm>
            <a:off x="4511582" y="3973599"/>
            <a:ext cx="3574917" cy="2063593"/>
            <a:chOff x="3732286" y="1565160"/>
            <a:chExt cx="3873414" cy="2292774"/>
          </a:xfrm>
        </p:grpSpPr>
        <p:pic>
          <p:nvPicPr>
            <p:cNvPr id="22" name="Picture 16">
              <a:extLst>
                <a:ext uri="{FF2B5EF4-FFF2-40B4-BE49-F238E27FC236}">
                  <a16:creationId xmlns:a16="http://schemas.microsoft.com/office/drawing/2014/main" id="{21DBB5EF-BF99-46A4-951A-698F93D89678}"/>
                </a:ext>
              </a:extLst>
            </p:cNvPr>
            <p:cNvPicPr>
              <a:picLocks noChangeAspect="1"/>
            </p:cNvPicPr>
            <p:nvPr/>
          </p:nvPicPr>
          <p:blipFill rotWithShape="1">
            <a:blip r:embed="rId9"/>
            <a:srcRect l="79484" t="44188" r="15972" b="48941"/>
            <a:stretch/>
          </p:blipFill>
          <p:spPr>
            <a:xfrm>
              <a:off x="6343709" y="2043577"/>
              <a:ext cx="327201" cy="245401"/>
            </a:xfrm>
            <a:prstGeom prst="rect">
              <a:avLst/>
            </a:prstGeom>
            <a:ln w="38100">
              <a:noFill/>
            </a:ln>
          </p:spPr>
        </p:pic>
        <p:sp>
          <p:nvSpPr>
            <p:cNvPr id="23" name="Rectangle 22">
              <a:extLst>
                <a:ext uri="{FF2B5EF4-FFF2-40B4-BE49-F238E27FC236}">
                  <a16:creationId xmlns:a16="http://schemas.microsoft.com/office/drawing/2014/main" id="{6747C32D-57AF-4970-B130-3E0627F17EB5}"/>
                </a:ext>
              </a:extLst>
            </p:cNvPr>
            <p:cNvSpPr/>
            <p:nvPr/>
          </p:nvSpPr>
          <p:spPr>
            <a:xfrm>
              <a:off x="5497575" y="3276606"/>
              <a:ext cx="2108125" cy="581328"/>
            </a:xfrm>
            <a:prstGeom prst="rect">
              <a:avLst/>
            </a:prstGeom>
          </p:spPr>
          <p:txBody>
            <a:bodyPr wrap="square">
              <a:spAutoFit/>
            </a:bodyPr>
            <a:lstStyle/>
            <a:p>
              <a:pPr algn="ctr">
                <a:spcBef>
                  <a:spcPct val="0"/>
                </a:spcBef>
              </a:pPr>
              <a:r>
                <a:rPr lang="en-US" altLang="fr-FR" sz="1400" b="1" i="1" dirty="0" err="1">
                  <a:latin typeface="Gill Sans MT" panose="020B0502020104020203" pitchFamily="34" charset="0"/>
                  <a:sym typeface="Symbol" panose="05050102010706020507" pitchFamily="18" charset="2"/>
                </a:rPr>
                <a:t>Subelement</a:t>
              </a:r>
              <a:r>
                <a:rPr lang="en-US" altLang="fr-FR" sz="1400" b="1" i="1" dirty="0">
                  <a:latin typeface="Gill Sans MT" panose="020B0502020104020203" pitchFamily="34" charset="0"/>
                  <a:sym typeface="Symbol" panose="05050102010706020507" pitchFamily="18" charset="2"/>
                </a:rPr>
                <a:t> after reaction</a:t>
              </a:r>
            </a:p>
          </p:txBody>
        </p:sp>
        <p:cxnSp>
          <p:nvCxnSpPr>
            <p:cNvPr id="24" name="Straight Arrow Connector 37">
              <a:extLst>
                <a:ext uri="{FF2B5EF4-FFF2-40B4-BE49-F238E27FC236}">
                  <a16:creationId xmlns:a16="http://schemas.microsoft.com/office/drawing/2014/main" id="{C6E2B6B1-6F56-479F-92B8-5CA76B8226D1}"/>
                </a:ext>
              </a:extLst>
            </p:cNvPr>
            <p:cNvCxnSpPr>
              <a:cxnSpLocks/>
              <a:stCxn id="26" idx="3"/>
            </p:cNvCxnSpPr>
            <p:nvPr/>
          </p:nvCxnSpPr>
          <p:spPr>
            <a:xfrm flipV="1">
              <a:off x="5067009" y="2389960"/>
              <a:ext cx="696477" cy="179436"/>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53C8ED8-10F7-4023-9F3B-37C98B3D9DCB}"/>
                </a:ext>
              </a:extLst>
            </p:cNvPr>
            <p:cNvSpPr/>
            <p:nvPr/>
          </p:nvSpPr>
          <p:spPr>
            <a:xfrm>
              <a:off x="4047563" y="2415508"/>
              <a:ext cx="1019446" cy="307777"/>
            </a:xfrm>
            <a:prstGeom prst="rect">
              <a:avLst/>
            </a:prstGeom>
          </p:spPr>
          <p:txBody>
            <a:bodyPr wrap="none">
              <a:spAutoFit/>
            </a:bodyPr>
            <a:lstStyle/>
            <a:p>
              <a:r>
                <a:rPr lang="en-US" altLang="fr-FR" sz="1400" i="1" dirty="0">
                  <a:latin typeface="Gill Sans MT" panose="020B0502020104020203" pitchFamily="34" charset="0"/>
                </a:rPr>
                <a:t>Nb</a:t>
              </a:r>
              <a:r>
                <a:rPr lang="en-US" altLang="fr-FR" sz="1400" i="1" baseline="-25000" dirty="0">
                  <a:latin typeface="Gill Sans MT" panose="020B0502020104020203" pitchFamily="34" charset="0"/>
                </a:rPr>
                <a:t>3</a:t>
              </a:r>
              <a:r>
                <a:rPr lang="en-US" altLang="fr-FR" sz="1400" i="1" dirty="0">
                  <a:latin typeface="Gill Sans MT" panose="020B0502020104020203" pitchFamily="34" charset="0"/>
                </a:rPr>
                <a:t>Sn layer</a:t>
              </a:r>
              <a:endParaRPr lang="en-US" sz="1400" i="1" dirty="0">
                <a:latin typeface="Gill Sans MT" panose="020B0502020104020203" pitchFamily="34" charset="0"/>
              </a:endParaRPr>
            </a:p>
          </p:txBody>
        </p:sp>
        <p:sp>
          <p:nvSpPr>
            <p:cNvPr id="27" name="Rectangle 26">
              <a:extLst>
                <a:ext uri="{FF2B5EF4-FFF2-40B4-BE49-F238E27FC236}">
                  <a16:creationId xmlns:a16="http://schemas.microsoft.com/office/drawing/2014/main" id="{21263C0C-3C74-4736-9DD3-3E6C81D6B348}"/>
                </a:ext>
              </a:extLst>
            </p:cNvPr>
            <p:cNvSpPr/>
            <p:nvPr/>
          </p:nvSpPr>
          <p:spPr>
            <a:xfrm>
              <a:off x="3732286" y="1703648"/>
              <a:ext cx="1289007" cy="307777"/>
            </a:xfrm>
            <a:prstGeom prst="rect">
              <a:avLst/>
            </a:prstGeom>
          </p:spPr>
          <p:txBody>
            <a:bodyPr wrap="none">
              <a:spAutoFit/>
            </a:bodyPr>
            <a:lstStyle/>
            <a:p>
              <a:r>
                <a:rPr lang="en-US" altLang="fr-FR" sz="1400" i="1" dirty="0">
                  <a:latin typeface="Gill Sans MT" panose="020B0502020104020203" pitchFamily="34" charset="0"/>
                </a:rPr>
                <a:t>Ta or Nb barrier</a:t>
              </a:r>
              <a:endParaRPr lang="en-US" sz="1400" i="1" dirty="0">
                <a:latin typeface="Gill Sans MT" panose="020B0502020104020203" pitchFamily="34" charset="0"/>
              </a:endParaRPr>
            </a:p>
          </p:txBody>
        </p:sp>
        <p:cxnSp>
          <p:nvCxnSpPr>
            <p:cNvPr id="28" name="Straight Arrow Connector 37">
              <a:extLst>
                <a:ext uri="{FF2B5EF4-FFF2-40B4-BE49-F238E27FC236}">
                  <a16:creationId xmlns:a16="http://schemas.microsoft.com/office/drawing/2014/main" id="{2A54F717-CCFB-4B88-8189-CE708EE40ED5}"/>
                </a:ext>
              </a:extLst>
            </p:cNvPr>
            <p:cNvCxnSpPr>
              <a:cxnSpLocks/>
            </p:cNvCxnSpPr>
            <p:nvPr/>
          </p:nvCxnSpPr>
          <p:spPr>
            <a:xfrm flipV="1">
              <a:off x="5073795" y="1565160"/>
              <a:ext cx="450519" cy="36127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49" name="Rectangle 48">
            <a:extLst>
              <a:ext uri="{FF2B5EF4-FFF2-40B4-BE49-F238E27FC236}">
                <a16:creationId xmlns:a16="http://schemas.microsoft.com/office/drawing/2014/main" id="{6747C32D-57AF-4970-B130-3E0627F17EB5}"/>
              </a:ext>
            </a:extLst>
          </p:cNvPr>
          <p:cNvSpPr/>
          <p:nvPr/>
        </p:nvSpPr>
        <p:spPr>
          <a:xfrm>
            <a:off x="324604" y="892476"/>
            <a:ext cx="2649022" cy="307777"/>
          </a:xfrm>
          <a:prstGeom prst="rect">
            <a:avLst/>
          </a:prstGeom>
        </p:spPr>
        <p:txBody>
          <a:bodyPr wrap="square">
            <a:spAutoFit/>
          </a:bodyPr>
          <a:lstStyle/>
          <a:p>
            <a:pPr algn="ctr">
              <a:spcBef>
                <a:spcPct val="0"/>
              </a:spcBef>
            </a:pPr>
            <a:r>
              <a:rPr lang="en-US" altLang="fr-FR" sz="1400" b="1" i="1" dirty="0">
                <a:latin typeface="Gill Sans MT" panose="020B0502020104020203" pitchFamily="34" charset="0"/>
                <a:sym typeface="Symbol" panose="05050102010706020507" pitchFamily="18" charset="2"/>
              </a:rPr>
              <a:t>Wire before heat-treatment</a:t>
            </a:r>
          </a:p>
        </p:txBody>
      </p:sp>
      <p:sp>
        <p:nvSpPr>
          <p:cNvPr id="30" name="Title 1">
            <a:extLst>
              <a:ext uri="{FF2B5EF4-FFF2-40B4-BE49-F238E27FC236}">
                <a16:creationId xmlns:a16="http://schemas.microsoft.com/office/drawing/2014/main" id="{262D9D56-F57F-B039-FF7A-DFFEC040D38B}"/>
              </a:ext>
            </a:extLst>
          </p:cNvPr>
          <p:cNvSpPr txBox="1">
            <a:spLocks noChangeArrowheads="1"/>
          </p:cNvSpPr>
          <p:nvPr/>
        </p:nvSpPr>
        <p:spPr>
          <a:xfrm>
            <a:off x="482600" y="36513"/>
            <a:ext cx="10790238" cy="1325562"/>
          </a:xfrm>
          <a:prstGeom prst="rect">
            <a:avLst/>
          </a:prstGeom>
        </p:spPr>
        <p:txBody>
          <a:bodyPr/>
          <a:lst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CH" altLang="it-IT" sz="3600" b="1" i="1" dirty="0">
                <a:solidFill>
                  <a:srgbClr val="007E63"/>
                </a:solidFill>
                <a:latin typeface="Gill Sans MT" panose="020B0502020104020203" pitchFamily="34" charset="0"/>
              </a:rPr>
              <a:t>I</a:t>
            </a:r>
            <a:r>
              <a:rPr lang="en-US" altLang="it-IT" sz="3600" b="1" i="1" dirty="0" err="1">
                <a:solidFill>
                  <a:srgbClr val="007E63"/>
                </a:solidFill>
                <a:latin typeface="Gill Sans MT" panose="020B0502020104020203" pitchFamily="34" charset="0"/>
              </a:rPr>
              <a:t>nternal</a:t>
            </a:r>
            <a:r>
              <a:rPr lang="en-US" altLang="it-IT" sz="3600" b="1" i="1" dirty="0">
                <a:solidFill>
                  <a:srgbClr val="007E63"/>
                </a:solidFill>
                <a:latin typeface="Gill Sans MT" panose="020B0502020104020203" pitchFamily="34" charset="0"/>
              </a:rPr>
              <a:t> Sn Nb</a:t>
            </a:r>
            <a:r>
              <a:rPr lang="en-US" altLang="it-IT" sz="3600" b="1" i="1" baseline="-25000" dirty="0">
                <a:solidFill>
                  <a:srgbClr val="007E63"/>
                </a:solidFill>
                <a:latin typeface="Gill Sans MT" panose="020B0502020104020203" pitchFamily="34" charset="0"/>
              </a:rPr>
              <a:t>3</a:t>
            </a:r>
            <a:r>
              <a:rPr lang="en-US" altLang="it-IT" sz="3600" b="1" i="1" dirty="0">
                <a:solidFill>
                  <a:srgbClr val="007E63"/>
                </a:solidFill>
                <a:latin typeface="Gill Sans MT" panose="020B0502020104020203" pitchFamily="34" charset="0"/>
              </a:rPr>
              <a:t>Sn wire</a:t>
            </a:r>
            <a:r>
              <a:rPr lang="en-CH" altLang="it-IT" sz="3600" b="1" i="1" dirty="0">
                <a:solidFill>
                  <a:srgbClr val="007E63"/>
                </a:solidFill>
                <a:latin typeface="Gill Sans MT" panose="020B0502020104020203" pitchFamily="34" charset="0"/>
              </a:rPr>
              <a:t> is made and current density</a:t>
            </a:r>
            <a:r>
              <a:rPr lang="en-US" altLang="it-IT" sz="3600" b="1" i="1" dirty="0">
                <a:solidFill>
                  <a:srgbClr val="007E63"/>
                </a:solidFill>
                <a:latin typeface="Gill Sans MT" panose="020B0502020104020203" pitchFamily="34" charset="0"/>
              </a:rPr>
              <a:t> </a:t>
            </a:r>
            <a:endParaRPr lang="LID4096" altLang="it-IT" sz="3600" b="1" i="1" dirty="0">
              <a:solidFill>
                <a:srgbClr val="007E63"/>
              </a:solidFill>
              <a:latin typeface="Gill Sans MT" panose="020B0502020104020203" pitchFamily="34" charset="0"/>
            </a:endParaRPr>
          </a:p>
        </p:txBody>
      </p:sp>
      <p:grpSp>
        <p:nvGrpSpPr>
          <p:cNvPr id="42" name="Gruppo 41">
            <a:extLst>
              <a:ext uri="{FF2B5EF4-FFF2-40B4-BE49-F238E27FC236}">
                <a16:creationId xmlns:a16="http://schemas.microsoft.com/office/drawing/2014/main" id="{11882F29-C4CC-C72E-4B2A-A7B8367E25B0}"/>
              </a:ext>
            </a:extLst>
          </p:cNvPr>
          <p:cNvGrpSpPr/>
          <p:nvPr/>
        </p:nvGrpSpPr>
        <p:grpSpPr>
          <a:xfrm>
            <a:off x="5627833" y="2723026"/>
            <a:ext cx="1595914" cy="2245019"/>
            <a:chOff x="2185548" y="2403576"/>
            <a:chExt cx="1809400" cy="2390902"/>
          </a:xfrm>
        </p:grpSpPr>
        <p:cxnSp>
          <p:nvCxnSpPr>
            <p:cNvPr id="38" name="Straight Connector 50">
              <a:extLst>
                <a:ext uri="{FF2B5EF4-FFF2-40B4-BE49-F238E27FC236}">
                  <a16:creationId xmlns:a16="http://schemas.microsoft.com/office/drawing/2014/main" id="{C9685472-483F-FCCC-B591-EEC810C9A82A}"/>
                </a:ext>
              </a:extLst>
            </p:cNvPr>
            <p:cNvCxnSpPr>
              <a:cxnSpLocks/>
            </p:cNvCxnSpPr>
            <p:nvPr/>
          </p:nvCxnSpPr>
          <p:spPr>
            <a:xfrm>
              <a:off x="2198553" y="2682460"/>
              <a:ext cx="532484" cy="21120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5">
              <a:extLst>
                <a:ext uri="{FF2B5EF4-FFF2-40B4-BE49-F238E27FC236}">
                  <a16:creationId xmlns:a16="http://schemas.microsoft.com/office/drawing/2014/main" id="{8AD51AEE-CF3E-5F41-067F-88EB8C577AE9}"/>
                </a:ext>
              </a:extLst>
            </p:cNvPr>
            <p:cNvSpPr/>
            <p:nvPr/>
          </p:nvSpPr>
          <p:spPr>
            <a:xfrm>
              <a:off x="2185548" y="2403679"/>
              <a:ext cx="274320" cy="28853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19">
              <a:extLst>
                <a:ext uri="{FF2B5EF4-FFF2-40B4-BE49-F238E27FC236}">
                  <a16:creationId xmlns:a16="http://schemas.microsoft.com/office/drawing/2014/main" id="{B21EDD9B-0082-9F14-B1B4-1C4CD78A5B6E}"/>
                </a:ext>
              </a:extLst>
            </p:cNvPr>
            <p:cNvCxnSpPr>
              <a:cxnSpLocks/>
            </p:cNvCxnSpPr>
            <p:nvPr/>
          </p:nvCxnSpPr>
          <p:spPr>
            <a:xfrm>
              <a:off x="2459868" y="2403576"/>
              <a:ext cx="1535080" cy="6299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47">
            <a:extLst>
              <a:ext uri="{FF2B5EF4-FFF2-40B4-BE49-F238E27FC236}">
                <a16:creationId xmlns:a16="http://schemas.microsoft.com/office/drawing/2014/main" id="{A4B778C9-4B78-4F8D-BA4B-5F29AA9152F4}"/>
              </a:ext>
            </a:extLst>
          </p:cNvPr>
          <p:cNvGrpSpPr/>
          <p:nvPr/>
        </p:nvGrpSpPr>
        <p:grpSpPr>
          <a:xfrm>
            <a:off x="2153348" y="3370259"/>
            <a:ext cx="3184869" cy="2221572"/>
            <a:chOff x="3720243" y="2806115"/>
            <a:chExt cx="3184869" cy="2221572"/>
          </a:xfrm>
        </p:grpSpPr>
        <p:cxnSp>
          <p:nvCxnSpPr>
            <p:cNvPr id="12" name="Straight Arrow Connector 30">
              <a:extLst>
                <a:ext uri="{FF2B5EF4-FFF2-40B4-BE49-F238E27FC236}">
                  <a16:creationId xmlns:a16="http://schemas.microsoft.com/office/drawing/2014/main" id="{3803E418-21A0-496F-B24A-220D5925FDFE}"/>
                </a:ext>
              </a:extLst>
            </p:cNvPr>
            <p:cNvCxnSpPr>
              <a:cxnSpLocks/>
            </p:cNvCxnSpPr>
            <p:nvPr/>
          </p:nvCxnSpPr>
          <p:spPr>
            <a:xfrm flipH="1">
              <a:off x="5016829" y="3587673"/>
              <a:ext cx="841951" cy="297249"/>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F4189662-CB81-46E6-AB0E-1CD7E12209A6}"/>
                </a:ext>
              </a:extLst>
            </p:cNvPr>
            <p:cNvSpPr/>
            <p:nvPr/>
          </p:nvSpPr>
          <p:spPr>
            <a:xfrm>
              <a:off x="5830020" y="3361530"/>
              <a:ext cx="351378" cy="307777"/>
            </a:xfrm>
            <a:prstGeom prst="rect">
              <a:avLst/>
            </a:prstGeom>
          </p:spPr>
          <p:txBody>
            <a:bodyPr wrap="square">
              <a:spAutoFit/>
            </a:bodyPr>
            <a:lstStyle/>
            <a:p>
              <a:pPr algn="ctr"/>
              <a:r>
                <a:rPr lang="en-US" altLang="fr-FR" sz="1400" i="1" dirty="0">
                  <a:latin typeface="Gill Sans MT" panose="020B0502020104020203" pitchFamily="34" charset="0"/>
                </a:rPr>
                <a:t>Sn</a:t>
              </a:r>
              <a:endParaRPr lang="en-US" sz="1400" i="1" dirty="0">
                <a:latin typeface="Gill Sans MT" panose="020B0502020104020203" pitchFamily="34" charset="0"/>
              </a:endParaRPr>
            </a:p>
          </p:txBody>
        </p:sp>
        <p:cxnSp>
          <p:nvCxnSpPr>
            <p:cNvPr id="14" name="Straight Arrow Connector 37">
              <a:extLst>
                <a:ext uri="{FF2B5EF4-FFF2-40B4-BE49-F238E27FC236}">
                  <a16:creationId xmlns:a16="http://schemas.microsoft.com/office/drawing/2014/main" id="{19E88203-EB5F-4CDE-A415-4263A3D8B338}"/>
                </a:ext>
              </a:extLst>
            </p:cNvPr>
            <p:cNvCxnSpPr>
              <a:cxnSpLocks/>
            </p:cNvCxnSpPr>
            <p:nvPr/>
          </p:nvCxnSpPr>
          <p:spPr>
            <a:xfrm flipH="1">
              <a:off x="5218461" y="3174641"/>
              <a:ext cx="359252" cy="19581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702289C6-06CC-4A71-ADD7-BBF055A18CC5}"/>
                </a:ext>
              </a:extLst>
            </p:cNvPr>
            <p:cNvSpPr/>
            <p:nvPr/>
          </p:nvSpPr>
          <p:spPr>
            <a:xfrm>
              <a:off x="5223445" y="2806115"/>
              <a:ext cx="1196960" cy="523220"/>
            </a:xfrm>
            <a:prstGeom prst="rect">
              <a:avLst/>
            </a:prstGeom>
          </p:spPr>
          <p:txBody>
            <a:bodyPr wrap="square">
              <a:spAutoFit/>
            </a:bodyPr>
            <a:lstStyle/>
            <a:p>
              <a:pPr algn="ctr"/>
              <a:r>
                <a:rPr lang="en-US" altLang="fr-FR" sz="1400" i="1" dirty="0">
                  <a:latin typeface="Gill Sans MT" panose="020B0502020104020203" pitchFamily="34" charset="0"/>
                </a:rPr>
                <a:t>Nb</a:t>
              </a:r>
              <a:r>
                <a:rPr lang="en-CH" altLang="fr-FR" sz="1400" i="1" dirty="0">
                  <a:latin typeface="Gill Sans MT" panose="020B0502020104020203" pitchFamily="34" charset="0"/>
                </a:rPr>
                <a:t> filaments</a:t>
              </a:r>
              <a:r>
                <a:rPr lang="en-US" altLang="fr-FR" sz="1400" i="1" dirty="0">
                  <a:latin typeface="Gill Sans MT" panose="020B0502020104020203" pitchFamily="34" charset="0"/>
                </a:rPr>
                <a:t>-alloy</a:t>
              </a:r>
              <a:endParaRPr lang="en-US" sz="1400" i="1" dirty="0">
                <a:latin typeface="Gill Sans MT" panose="020B0502020104020203" pitchFamily="34" charset="0"/>
              </a:endParaRPr>
            </a:p>
          </p:txBody>
        </p:sp>
        <p:cxnSp>
          <p:nvCxnSpPr>
            <p:cNvPr id="16" name="Straight Arrow Connector 40">
              <a:extLst>
                <a:ext uri="{FF2B5EF4-FFF2-40B4-BE49-F238E27FC236}">
                  <a16:creationId xmlns:a16="http://schemas.microsoft.com/office/drawing/2014/main" id="{2AD4F4B4-8501-4725-8E47-636C4CE70381}"/>
                </a:ext>
              </a:extLst>
            </p:cNvPr>
            <p:cNvCxnSpPr>
              <a:cxnSpLocks/>
            </p:cNvCxnSpPr>
            <p:nvPr/>
          </p:nvCxnSpPr>
          <p:spPr>
            <a:xfrm flipV="1">
              <a:off x="4021408" y="4403901"/>
              <a:ext cx="455800" cy="416895"/>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5B5DFB2-C320-4328-B32F-4CB4A77A2BD4}"/>
                </a:ext>
              </a:extLst>
            </p:cNvPr>
            <p:cNvSpPr/>
            <p:nvPr/>
          </p:nvSpPr>
          <p:spPr>
            <a:xfrm>
              <a:off x="3720243" y="4709098"/>
              <a:ext cx="369011" cy="307777"/>
            </a:xfrm>
            <a:prstGeom prst="rect">
              <a:avLst/>
            </a:prstGeom>
          </p:spPr>
          <p:txBody>
            <a:bodyPr wrap="none">
              <a:spAutoFit/>
            </a:bodyPr>
            <a:lstStyle/>
            <a:p>
              <a:pPr algn="ctr"/>
              <a:r>
                <a:rPr lang="en-US" altLang="fr-FR" sz="1400" i="1" dirty="0">
                  <a:latin typeface="Gill Sans MT" panose="020B0502020104020203" pitchFamily="34" charset="0"/>
                </a:rPr>
                <a:t>Cu</a:t>
              </a:r>
              <a:endParaRPr lang="en-US" sz="1400" i="1" dirty="0">
                <a:latin typeface="Gill Sans MT" panose="020B0502020104020203" pitchFamily="34" charset="0"/>
              </a:endParaRPr>
            </a:p>
          </p:txBody>
        </p:sp>
        <p:cxnSp>
          <p:nvCxnSpPr>
            <p:cNvPr id="18" name="Straight Arrow Connector 43">
              <a:extLst>
                <a:ext uri="{FF2B5EF4-FFF2-40B4-BE49-F238E27FC236}">
                  <a16:creationId xmlns:a16="http://schemas.microsoft.com/office/drawing/2014/main" id="{27BA9722-09EA-4C8E-9D2F-2E71DCB545A6}"/>
                </a:ext>
              </a:extLst>
            </p:cNvPr>
            <p:cNvCxnSpPr>
              <a:cxnSpLocks/>
              <a:stCxn id="19" idx="1"/>
            </p:cNvCxnSpPr>
            <p:nvPr/>
          </p:nvCxnSpPr>
          <p:spPr>
            <a:xfrm flipH="1" flipV="1">
              <a:off x="5243887" y="4679125"/>
              <a:ext cx="372218" cy="194674"/>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937837B-9530-4A03-9754-8F0A3D9C4BB2}"/>
                </a:ext>
              </a:extLst>
            </p:cNvPr>
            <p:cNvSpPr/>
            <p:nvPr/>
          </p:nvSpPr>
          <p:spPr>
            <a:xfrm>
              <a:off x="5616105" y="4719910"/>
              <a:ext cx="1289007" cy="307777"/>
            </a:xfrm>
            <a:prstGeom prst="rect">
              <a:avLst/>
            </a:prstGeom>
          </p:spPr>
          <p:txBody>
            <a:bodyPr wrap="none">
              <a:spAutoFit/>
            </a:bodyPr>
            <a:lstStyle/>
            <a:p>
              <a:pPr algn="ctr"/>
              <a:r>
                <a:rPr lang="en-US" altLang="fr-FR" sz="1400" i="1" dirty="0">
                  <a:latin typeface="Gill Sans MT" panose="020B0502020104020203" pitchFamily="34" charset="0"/>
                </a:rPr>
                <a:t>Ta or Nb barrier</a:t>
              </a:r>
              <a:endParaRPr lang="en-US" sz="1400" i="1" dirty="0">
                <a:latin typeface="Gill Sans MT" panose="020B0502020104020203" pitchFamily="34" charset="0"/>
              </a:endParaRPr>
            </a:p>
          </p:txBody>
        </p:sp>
      </p:grpSp>
      <mc:AlternateContent xmlns:mc="http://schemas.openxmlformats.org/markup-compatibility/2006">
        <mc:Choice xmlns:a14="http://schemas.microsoft.com/office/drawing/2010/main" Requires="a14">
          <p:sp>
            <p:nvSpPr>
              <p:cNvPr id="50" name="CasellaDiTesto 49">
                <a:extLst>
                  <a:ext uri="{FF2B5EF4-FFF2-40B4-BE49-F238E27FC236}">
                    <a16:creationId xmlns:a16="http://schemas.microsoft.com/office/drawing/2014/main" id="{9CFD18C1-79B4-ABF4-9586-A6BC696153DE}"/>
                  </a:ext>
                </a:extLst>
              </p:cNvPr>
              <p:cNvSpPr txBox="1"/>
              <p:nvPr/>
            </p:nvSpPr>
            <p:spPr>
              <a:xfrm>
                <a:off x="8438274" y="4089269"/>
                <a:ext cx="3539609" cy="77412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1600" b="1" i="1" dirty="0" smtClean="0">
                          <a:latin typeface="+mj-lt"/>
                        </a:rPr>
                        <m:t>Critical</m:t>
                      </m:r>
                      <m:r>
                        <m:rPr>
                          <m:nor/>
                        </m:rPr>
                        <a:rPr lang="en-US" sz="1600" b="1" i="1" dirty="0" smtClean="0">
                          <a:latin typeface="+mj-lt"/>
                        </a:rPr>
                        <m:t> </m:t>
                      </m:r>
                      <m:r>
                        <m:rPr>
                          <m:nor/>
                        </m:rPr>
                        <a:rPr lang="en-US" sz="1600" b="1" i="1" dirty="0" smtClean="0">
                          <a:latin typeface="+mj-lt"/>
                        </a:rPr>
                        <m:t>current</m:t>
                      </m:r>
                      <m:r>
                        <m:rPr>
                          <m:nor/>
                        </m:rPr>
                        <a:rPr lang="en-US" sz="1600" b="1" i="1" dirty="0" smtClean="0">
                          <a:latin typeface="+mj-lt"/>
                        </a:rPr>
                        <m:t> </m:t>
                      </m:r>
                      <m:r>
                        <m:rPr>
                          <m:nor/>
                        </m:rPr>
                        <a:rPr lang="en-US" sz="1600" b="1" i="1" dirty="0" smtClean="0">
                          <a:latin typeface="+mj-lt"/>
                        </a:rPr>
                        <m:t>density</m:t>
                      </m:r>
                      <m:r>
                        <m:rPr>
                          <m:nor/>
                        </m:rPr>
                        <a:rPr lang="it-IT" sz="1600" b="1" i="0" dirty="0" smtClean="0">
                          <a:latin typeface="+mj-lt"/>
                        </a:rPr>
                        <m:t> : </m:t>
                      </m:r>
                    </m:oMath>
                  </m:oMathPara>
                </a14:m>
                <a:endParaRPr lang="it-IT" sz="1600" b="1" i="0" dirty="0">
                  <a:latin typeface="+mj-lt"/>
                </a:endParaRPr>
              </a:p>
              <a:p>
                <a:pPr algn="ctr"/>
                <a14:m>
                  <m:oMath xmlns:m="http://schemas.openxmlformats.org/officeDocument/2006/math">
                    <m:r>
                      <m:rPr>
                        <m:nor/>
                      </m:rPr>
                      <a:rPr lang="fr-CH" sz="1600" b="1" dirty="0" smtClean="0">
                        <a:latin typeface="+mj-lt"/>
                      </a:rPr>
                      <m:t>J</m:t>
                    </m:r>
                    <m:r>
                      <m:rPr>
                        <m:nor/>
                      </m:rPr>
                      <a:rPr lang="en-CH" sz="1600" b="1" baseline="-25000" dirty="0" smtClean="0">
                        <a:latin typeface="+mj-lt"/>
                      </a:rPr>
                      <m:t>C</m:t>
                    </m:r>
                    <m:r>
                      <m:rPr>
                        <m:nor/>
                      </m:rPr>
                      <a:rPr lang="it-IT" sz="1600" b="1" baseline="-25000" dirty="0" smtClean="0">
                        <a:latin typeface="+mj-lt"/>
                      </a:rPr>
                      <m:t> </m:t>
                    </m:r>
                  </m:oMath>
                </a14:m>
                <a:r>
                  <a:rPr lang="en-US" sz="1600" b="1" i="1" dirty="0">
                    <a:latin typeface="+mj-lt"/>
                    <a:sym typeface="Symbol" panose="05050102010706020507" pitchFamily="18" charset="2"/>
                  </a:rPr>
                  <a:t></a:t>
                </a:r>
                <a:r>
                  <a:rPr lang="en-US" sz="1600" b="1" i="1" dirty="0">
                    <a:latin typeface="+mj-lt"/>
                  </a:rPr>
                  <a:t> </a:t>
                </a:r>
                <a14:m>
                  <m:oMath xmlns:m="http://schemas.openxmlformats.org/officeDocument/2006/math">
                    <m:f>
                      <m:fPr>
                        <m:ctrlPr>
                          <a:rPr lang="en-US" b="1" i="1">
                            <a:latin typeface="Cambria Math" panose="02040503050406030204" pitchFamily="18" charset="0"/>
                          </a:rPr>
                        </m:ctrlPr>
                      </m:fPr>
                      <m:num>
                        <m:r>
                          <a:rPr lang="it-IT" b="1" i="1">
                            <a:latin typeface="Cambria Math" panose="02040503050406030204" pitchFamily="18" charset="0"/>
                          </a:rPr>
                          <m:t>𝟏</m:t>
                        </m:r>
                      </m:num>
                      <m:den>
                        <m:r>
                          <a:rPr lang="it-IT" b="1" i="1">
                            <a:latin typeface="Cambria Math" panose="02040503050406030204" pitchFamily="18" charset="0"/>
                          </a:rPr>
                          <m:t>𝒈𝒓𝒂𝒊𝒏</m:t>
                        </m:r>
                        <m:r>
                          <a:rPr lang="it-IT" b="1" i="1">
                            <a:latin typeface="Cambria Math" panose="02040503050406030204" pitchFamily="18" charset="0"/>
                          </a:rPr>
                          <m:t> </m:t>
                        </m:r>
                        <m:r>
                          <a:rPr lang="it-IT" b="1" i="1">
                            <a:latin typeface="Cambria Math" panose="02040503050406030204" pitchFamily="18" charset="0"/>
                          </a:rPr>
                          <m:t>𝒔𝒊𝒛𝒆</m:t>
                        </m:r>
                      </m:den>
                    </m:f>
                  </m:oMath>
                </a14:m>
                <a:endParaRPr lang="it-IT" sz="1600" b="1" i="1" dirty="0">
                  <a:latin typeface="+mj-lt"/>
                </a:endParaRPr>
              </a:p>
            </p:txBody>
          </p:sp>
        </mc:Choice>
        <mc:Fallback>
          <p:sp>
            <p:nvSpPr>
              <p:cNvPr id="50" name="CasellaDiTesto 49">
                <a:extLst>
                  <a:ext uri="{FF2B5EF4-FFF2-40B4-BE49-F238E27FC236}">
                    <a16:creationId xmlns:a16="http://schemas.microsoft.com/office/drawing/2014/main" id="{9CFD18C1-79B4-ABF4-9586-A6BC696153DE}"/>
                  </a:ext>
                </a:extLst>
              </p:cNvPr>
              <p:cNvSpPr txBox="1">
                <a:spLocks noRot="1" noChangeAspect="1" noMove="1" noResize="1" noEditPoints="1" noAdjustHandles="1" noChangeArrowheads="1" noChangeShapeType="1" noTextEdit="1"/>
              </p:cNvSpPr>
              <p:nvPr/>
            </p:nvSpPr>
            <p:spPr>
              <a:xfrm>
                <a:off x="8438274" y="4089269"/>
                <a:ext cx="3539609" cy="774123"/>
              </a:xfrm>
              <a:prstGeom prst="rect">
                <a:avLst/>
              </a:prstGeom>
              <a:blipFill>
                <a:blip r:embed="rId10"/>
                <a:stretch>
                  <a:fillRect b="-3150"/>
                </a:stretch>
              </a:blipFill>
            </p:spPr>
            <p:txBody>
              <a:bodyPr/>
              <a:lstStyle/>
              <a:p>
                <a:r>
                  <a:rPr lang="it-IT">
                    <a:noFill/>
                  </a:rPr>
                  <a:t> </a:t>
                </a:r>
              </a:p>
            </p:txBody>
          </p:sp>
        </mc:Fallback>
      </mc:AlternateContent>
      <p:sp>
        <p:nvSpPr>
          <p:cNvPr id="54" name="CasellaDiTesto 53">
            <a:extLst>
              <a:ext uri="{FF2B5EF4-FFF2-40B4-BE49-F238E27FC236}">
                <a16:creationId xmlns:a16="http://schemas.microsoft.com/office/drawing/2014/main" id="{CF86B02F-D652-2497-C6CB-A9C29C115CA0}"/>
              </a:ext>
            </a:extLst>
          </p:cNvPr>
          <p:cNvSpPr txBox="1"/>
          <p:nvPr/>
        </p:nvSpPr>
        <p:spPr>
          <a:xfrm>
            <a:off x="4230179" y="885435"/>
            <a:ext cx="2622812" cy="307777"/>
          </a:xfrm>
          <a:prstGeom prst="rect">
            <a:avLst/>
          </a:prstGeom>
          <a:noFill/>
        </p:spPr>
        <p:txBody>
          <a:bodyPr wrap="square">
            <a:spAutoFit/>
          </a:bodyPr>
          <a:lstStyle/>
          <a:p>
            <a:pPr algn="ctr">
              <a:spcBef>
                <a:spcPct val="0"/>
              </a:spcBef>
            </a:pPr>
            <a:r>
              <a:rPr lang="en-US" altLang="fr-FR" sz="1400" b="1" i="1" dirty="0">
                <a:latin typeface="Gill Sans MT" panose="020B0502020104020203" pitchFamily="34" charset="0"/>
                <a:sym typeface="Symbol" panose="05050102010706020507" pitchFamily="18" charset="2"/>
              </a:rPr>
              <a:t>Wire after heat-treatment</a:t>
            </a:r>
          </a:p>
        </p:txBody>
      </p:sp>
      <p:sp>
        <p:nvSpPr>
          <p:cNvPr id="60" name="CasellaDiTesto 59">
            <a:extLst>
              <a:ext uri="{FF2B5EF4-FFF2-40B4-BE49-F238E27FC236}">
                <a16:creationId xmlns:a16="http://schemas.microsoft.com/office/drawing/2014/main" id="{F28CBA5A-0B8A-FCC5-3C39-8C5C307A1AA0}"/>
              </a:ext>
            </a:extLst>
          </p:cNvPr>
          <p:cNvSpPr txBox="1"/>
          <p:nvPr/>
        </p:nvSpPr>
        <p:spPr>
          <a:xfrm>
            <a:off x="2232840" y="5657780"/>
            <a:ext cx="1707226" cy="523220"/>
          </a:xfrm>
          <a:prstGeom prst="rect">
            <a:avLst/>
          </a:prstGeom>
          <a:noFill/>
        </p:spPr>
        <p:txBody>
          <a:bodyPr wrap="square">
            <a:spAutoFit/>
          </a:bodyPr>
          <a:lstStyle/>
          <a:p>
            <a:pPr algn="ctr">
              <a:spcBef>
                <a:spcPct val="0"/>
              </a:spcBef>
            </a:pPr>
            <a:r>
              <a:rPr lang="en-US" altLang="fr-FR" sz="1400" b="1" i="1" dirty="0" err="1">
                <a:latin typeface="Gill Sans MT" panose="020B0502020104020203" pitchFamily="34" charset="0"/>
                <a:sym typeface="Symbol" panose="05050102010706020507" pitchFamily="18" charset="2"/>
              </a:rPr>
              <a:t>Subelement</a:t>
            </a:r>
            <a:r>
              <a:rPr lang="en-US" altLang="fr-FR" sz="1400" b="1" i="1" dirty="0">
                <a:latin typeface="Gill Sans MT" panose="020B0502020104020203" pitchFamily="34" charset="0"/>
                <a:sym typeface="Symbol" panose="05050102010706020507" pitchFamily="18" charset="2"/>
              </a:rPr>
              <a:t> before reaction</a:t>
            </a:r>
          </a:p>
        </p:txBody>
      </p:sp>
      <p:pic>
        <p:nvPicPr>
          <p:cNvPr id="31" name="Content Placeholder 13">
            <a:extLst>
              <a:ext uri="{FF2B5EF4-FFF2-40B4-BE49-F238E27FC236}">
                <a16:creationId xmlns:a16="http://schemas.microsoft.com/office/drawing/2014/main" id="{A60E2404-7AFE-4FE7-97EF-A8C8FFE7670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31818" y="1133299"/>
            <a:ext cx="2794932" cy="2379122"/>
          </a:xfrm>
          <a:prstGeom prst="rect">
            <a:avLst/>
          </a:prstGeom>
          <a:ln w="38100">
            <a:noFill/>
          </a:ln>
        </p:spPr>
      </p:pic>
      <p:sp>
        <p:nvSpPr>
          <p:cNvPr id="33" name="Rectangle 48">
            <a:extLst>
              <a:ext uri="{FF2B5EF4-FFF2-40B4-BE49-F238E27FC236}">
                <a16:creationId xmlns:a16="http://schemas.microsoft.com/office/drawing/2014/main" id="{DF0B197A-9731-0B24-FC93-F6E667079D04}"/>
              </a:ext>
            </a:extLst>
          </p:cNvPr>
          <p:cNvSpPr/>
          <p:nvPr/>
        </p:nvSpPr>
        <p:spPr>
          <a:xfrm>
            <a:off x="8242415" y="640380"/>
            <a:ext cx="3825760" cy="523220"/>
          </a:xfrm>
          <a:prstGeom prst="rect">
            <a:avLst/>
          </a:prstGeom>
        </p:spPr>
        <p:txBody>
          <a:bodyPr wrap="square">
            <a:spAutoFit/>
          </a:bodyPr>
          <a:lstStyle/>
          <a:p>
            <a:pPr algn="ctr">
              <a:spcBef>
                <a:spcPct val="0"/>
              </a:spcBef>
            </a:pPr>
            <a:r>
              <a:rPr lang="en-US" altLang="fr-FR" sz="1400" b="1" i="1" dirty="0">
                <a:latin typeface="Gill Sans MT" panose="020B0502020104020203" pitchFamily="34" charset="0"/>
              </a:rPr>
              <a:t>Nb</a:t>
            </a:r>
            <a:r>
              <a:rPr lang="en-US" altLang="fr-FR" sz="1400" b="1" i="1" baseline="-25000" dirty="0">
                <a:latin typeface="Gill Sans MT" panose="020B0502020104020203" pitchFamily="34" charset="0"/>
              </a:rPr>
              <a:t>3</a:t>
            </a:r>
            <a:r>
              <a:rPr lang="en-US" altLang="fr-FR" sz="1400" b="1" i="1" dirty="0">
                <a:latin typeface="Gill Sans MT" panose="020B0502020104020203" pitchFamily="34" charset="0"/>
              </a:rPr>
              <a:t>Sn microstructure: grains formation and growth during the heat-treatment</a:t>
            </a:r>
            <a:endParaRPr lang="en-US" altLang="fr-FR" sz="1400" b="1" i="1" dirty="0">
              <a:latin typeface="Gill Sans MT" panose="020B0502020104020203" pitchFamily="34" charset="0"/>
              <a:sym typeface="Symbol" panose="05050102010706020507" pitchFamily="18" charset="2"/>
            </a:endParaRPr>
          </a:p>
        </p:txBody>
      </p:sp>
      <p:grpSp>
        <p:nvGrpSpPr>
          <p:cNvPr id="69" name="Gruppo 68">
            <a:extLst>
              <a:ext uri="{FF2B5EF4-FFF2-40B4-BE49-F238E27FC236}">
                <a16:creationId xmlns:a16="http://schemas.microsoft.com/office/drawing/2014/main" id="{5432676F-2527-2FC8-2980-9A95B439C5FF}"/>
              </a:ext>
            </a:extLst>
          </p:cNvPr>
          <p:cNvGrpSpPr/>
          <p:nvPr/>
        </p:nvGrpSpPr>
        <p:grpSpPr>
          <a:xfrm>
            <a:off x="7667738" y="1154944"/>
            <a:ext cx="3859012" cy="3067244"/>
            <a:chOff x="2185548" y="-614313"/>
            <a:chExt cx="3671915" cy="3306530"/>
          </a:xfrm>
        </p:grpSpPr>
        <p:cxnSp>
          <p:nvCxnSpPr>
            <p:cNvPr id="70" name="Straight Connector 50">
              <a:extLst>
                <a:ext uri="{FF2B5EF4-FFF2-40B4-BE49-F238E27FC236}">
                  <a16:creationId xmlns:a16="http://schemas.microsoft.com/office/drawing/2014/main" id="{E39BC436-F61E-61AA-3D11-419E6AC186A1}"/>
                </a:ext>
              </a:extLst>
            </p:cNvPr>
            <p:cNvCxnSpPr>
              <a:cxnSpLocks/>
            </p:cNvCxnSpPr>
            <p:nvPr/>
          </p:nvCxnSpPr>
          <p:spPr>
            <a:xfrm flipV="1">
              <a:off x="2472958" y="1936877"/>
              <a:ext cx="3384505" cy="7501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ectangle 5">
              <a:extLst>
                <a:ext uri="{FF2B5EF4-FFF2-40B4-BE49-F238E27FC236}">
                  <a16:creationId xmlns:a16="http://schemas.microsoft.com/office/drawing/2014/main" id="{2F4A7FA4-BE96-34A1-9328-2AB82AB177F9}"/>
                </a:ext>
              </a:extLst>
            </p:cNvPr>
            <p:cNvSpPr/>
            <p:nvPr/>
          </p:nvSpPr>
          <p:spPr>
            <a:xfrm>
              <a:off x="2185548" y="2403679"/>
              <a:ext cx="274320" cy="28853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19">
              <a:extLst>
                <a:ext uri="{FF2B5EF4-FFF2-40B4-BE49-F238E27FC236}">
                  <a16:creationId xmlns:a16="http://schemas.microsoft.com/office/drawing/2014/main" id="{105C4C26-D387-F273-DE86-288EF68106DD}"/>
                </a:ext>
              </a:extLst>
            </p:cNvPr>
            <p:cNvCxnSpPr>
              <a:cxnSpLocks/>
            </p:cNvCxnSpPr>
            <p:nvPr/>
          </p:nvCxnSpPr>
          <p:spPr>
            <a:xfrm flipV="1">
              <a:off x="2217756" y="-614313"/>
              <a:ext cx="980282" cy="300337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Rectangle 39">
            <a:extLst>
              <a:ext uri="{FF2B5EF4-FFF2-40B4-BE49-F238E27FC236}">
                <a16:creationId xmlns:a16="http://schemas.microsoft.com/office/drawing/2014/main" id="{4D5F8E94-656F-714B-F7CC-6AD837C46051}"/>
              </a:ext>
            </a:extLst>
          </p:cNvPr>
          <p:cNvSpPr/>
          <p:nvPr/>
        </p:nvSpPr>
        <p:spPr>
          <a:xfrm>
            <a:off x="8670077" y="5230790"/>
            <a:ext cx="2970436" cy="707886"/>
          </a:xfrm>
          <a:prstGeom prst="rect">
            <a:avLst/>
          </a:prstGeom>
          <a:solidFill>
            <a:schemeClr val="bg1"/>
          </a:solidFill>
          <a:ln>
            <a:solidFill>
              <a:schemeClr val="accent1"/>
            </a:solidFill>
          </a:ln>
        </p:spPr>
        <p:txBody>
          <a:bodyPr wrap="square">
            <a:spAutoFit/>
          </a:bodyPr>
          <a:lstStyle/>
          <a:p>
            <a:pPr algn="ctr"/>
            <a:r>
              <a:rPr lang="it-IT" sz="2000" b="1" dirty="0">
                <a:latin typeface="Gill Sans MT" panose="020B0502020104020203" pitchFamily="34" charset="0"/>
                <a:ea typeface="Cambria" panose="02040503050406030204" pitchFamily="18" charset="0"/>
              </a:rPr>
              <a:t>How to reduce the grain size?</a:t>
            </a:r>
            <a:endParaRPr lang="en-US" sz="2000" b="1" dirty="0">
              <a:latin typeface="Gill Sans MT" panose="020B0502020104020203" pitchFamily="34" charset="0"/>
              <a:ea typeface="Cambria" panose="02040503050406030204" pitchFamily="18" charset="0"/>
            </a:endParaRPr>
          </a:p>
        </p:txBody>
      </p:sp>
      <mc:AlternateContent xmlns:mc="http://schemas.openxmlformats.org/markup-compatibility/2006" xmlns:a14="http://schemas.microsoft.com/office/drawing/2010/main">
        <mc:Choice Requires="a14">
          <p:sp>
            <p:nvSpPr>
              <p:cNvPr id="40" name="Rectangle 39">
                <a:extLst>
                  <a:ext uri="{FF2B5EF4-FFF2-40B4-BE49-F238E27FC236}">
                    <a16:creationId xmlns:a16="http://schemas.microsoft.com/office/drawing/2014/main" id="{C4B6BE6E-7570-4280-AFFD-E97A837E1D35}"/>
                  </a:ext>
                </a:extLst>
              </p:cNvPr>
              <p:cNvSpPr/>
              <p:nvPr/>
            </p:nvSpPr>
            <p:spPr>
              <a:xfrm>
                <a:off x="8540422" y="2459136"/>
                <a:ext cx="3177724" cy="523220"/>
              </a:xfrm>
              <a:prstGeom prst="rect">
                <a:avLst/>
              </a:prstGeom>
            </p:spPr>
            <p:txBody>
              <a:bodyPr wrap="square">
                <a:spAutoFit/>
              </a:bodyPr>
              <a:lstStyle/>
              <a:p>
                <a:pPr marL="0" marR="0" lvl="0" indent="0" algn="ctr" defTabSz="914400" latinLnBrk="0">
                  <a:lnSpc>
                    <a:spcPct val="100000"/>
                  </a:lnSpc>
                  <a:buClrTx/>
                  <a:buSzTx/>
                  <a:buFontTx/>
                  <a:buNone/>
                  <a:tabLst/>
                  <a:defRPr/>
                </a:pPr>
                <a:r>
                  <a:rPr lang="en-US" sz="2400" b="1" i="1" dirty="0">
                    <a:ln>
                      <a:solidFill>
                        <a:schemeClr val="tx1"/>
                      </a:solidFill>
                    </a:ln>
                    <a:solidFill>
                      <a:schemeClr val="bg1"/>
                    </a:solidFill>
                    <a:latin typeface="Gill Sans MT" panose="020B0502020104020203" pitchFamily="34" charset="0"/>
                  </a:rPr>
                  <a:t> </a:t>
                </a:r>
                <a14:m>
                  <m:oMath xmlns:m="http://schemas.openxmlformats.org/officeDocument/2006/math">
                    <m:sSub>
                      <m:sSubPr>
                        <m:ctrlPr>
                          <a:rPr lang="en-US" sz="2800" b="1" i="1">
                            <a:ln>
                              <a:solidFill>
                                <a:schemeClr val="tx1"/>
                              </a:solidFill>
                            </a:ln>
                            <a:solidFill>
                              <a:schemeClr val="bg1"/>
                            </a:solidFill>
                            <a:latin typeface="Cambria Math" panose="02040503050406030204" pitchFamily="18" charset="0"/>
                          </a:rPr>
                        </m:ctrlPr>
                      </m:sSubPr>
                      <m:e>
                        <m:r>
                          <a:rPr lang="en-US" sz="2800" b="1" i="1">
                            <a:ln>
                              <a:solidFill>
                                <a:schemeClr val="tx1"/>
                              </a:solidFill>
                            </a:ln>
                            <a:solidFill>
                              <a:schemeClr val="bg1"/>
                            </a:solidFill>
                            <a:latin typeface="Cambria Math" panose="02040503050406030204" pitchFamily="18" charset="0"/>
                          </a:rPr>
                          <m:t>𝑱</m:t>
                        </m:r>
                      </m:e>
                      <m:sub>
                        <m:r>
                          <a:rPr lang="en-US" sz="2800" b="1" i="1">
                            <a:ln>
                              <a:solidFill>
                                <a:schemeClr val="tx1"/>
                              </a:solidFill>
                            </a:ln>
                            <a:solidFill>
                              <a:schemeClr val="bg1"/>
                            </a:solidFill>
                            <a:latin typeface="Cambria Math" panose="02040503050406030204" pitchFamily="18" charset="0"/>
                          </a:rPr>
                          <m:t>𝒄</m:t>
                        </m:r>
                      </m:sub>
                    </m:sSub>
                    <m:r>
                      <a:rPr lang="en-US" sz="2800" b="1" i="1">
                        <a:ln>
                          <a:solidFill>
                            <a:schemeClr val="tx1"/>
                          </a:solidFill>
                        </a:ln>
                        <a:solidFill>
                          <a:schemeClr val="bg1"/>
                        </a:solidFill>
                        <a:latin typeface="Cambria Math" panose="02040503050406030204" pitchFamily="18" charset="0"/>
                      </a:rPr>
                      <m:t> </m:t>
                    </m:r>
                  </m:oMath>
                </a14:m>
                <a:r>
                  <a:rPr lang="en-US" sz="2800" b="1" i="1" dirty="0">
                    <a:ln>
                      <a:solidFill>
                        <a:schemeClr val="tx1"/>
                      </a:solidFill>
                    </a:ln>
                    <a:solidFill>
                      <a:schemeClr val="bg1"/>
                    </a:solidFill>
                    <a:latin typeface="Gill Sans MT" panose="020B0502020104020203" pitchFamily="34" charset="0"/>
                    <a:sym typeface="Symbol" panose="05050102010706020507" pitchFamily="18" charset="2"/>
                  </a:rPr>
                  <a:t></a:t>
                </a:r>
                <a:r>
                  <a:rPr lang="en-US" sz="2800" b="1" i="1" dirty="0">
                    <a:ln>
                      <a:solidFill>
                        <a:schemeClr val="tx1"/>
                      </a:solidFill>
                    </a:ln>
                    <a:solidFill>
                      <a:schemeClr val="bg1"/>
                    </a:solidFill>
                    <a:latin typeface="Gill Sans MT" panose="020B0502020104020203" pitchFamily="34" charset="0"/>
                  </a:rPr>
                  <a:t> 1/(grain size)</a:t>
                </a:r>
                <a:endParaRPr lang="en-US" sz="2400" b="1" i="1" dirty="0">
                  <a:ln>
                    <a:solidFill>
                      <a:schemeClr val="tx1"/>
                    </a:solidFill>
                  </a:ln>
                  <a:solidFill>
                    <a:schemeClr val="bg1"/>
                  </a:solidFill>
                  <a:latin typeface="Gill Sans MT" panose="020B0502020104020203" pitchFamily="34" charset="0"/>
                </a:endParaRPr>
              </a:p>
            </p:txBody>
          </p:sp>
        </mc:Choice>
        <mc:Fallback xmlns="">
          <p:sp>
            <p:nvSpPr>
              <p:cNvPr id="40" name="Rectangle 39">
                <a:extLst>
                  <a:ext uri="{FF2B5EF4-FFF2-40B4-BE49-F238E27FC236}">
                    <a16:creationId xmlns:a16="http://schemas.microsoft.com/office/drawing/2014/main" id="{C4B6BE6E-7570-4280-AFFD-E97A837E1D35}"/>
                  </a:ext>
                </a:extLst>
              </p:cNvPr>
              <p:cNvSpPr>
                <a:spLocks noRot="1" noChangeAspect="1" noMove="1" noResize="1" noEditPoints="1" noAdjustHandles="1" noChangeArrowheads="1" noChangeShapeType="1" noTextEdit="1"/>
              </p:cNvSpPr>
              <p:nvPr/>
            </p:nvSpPr>
            <p:spPr>
              <a:xfrm>
                <a:off x="8540422" y="2459136"/>
                <a:ext cx="3177724" cy="523220"/>
              </a:xfrm>
              <a:prstGeom prst="rect">
                <a:avLst/>
              </a:prstGeom>
              <a:blipFill>
                <a:blip r:embed="rId12"/>
                <a:stretch>
                  <a:fillRect/>
                </a:stretch>
              </a:blipFill>
            </p:spPr>
            <p:txBody>
              <a:bodyPr/>
              <a:lstStyle/>
              <a:p>
                <a:r>
                  <a:rPr lang="it-IT">
                    <a:noFill/>
                  </a:rPr>
                  <a:t> </a:t>
                </a:r>
              </a:p>
            </p:txBody>
          </p:sp>
        </mc:Fallback>
      </mc:AlternateContent>
      <p:sp>
        <p:nvSpPr>
          <p:cNvPr id="53" name="TextBox 22">
            <a:extLst>
              <a:ext uri="{FF2B5EF4-FFF2-40B4-BE49-F238E27FC236}">
                <a16:creationId xmlns:a16="http://schemas.microsoft.com/office/drawing/2014/main" id="{4A868619-E445-0777-F4A6-05E8E27640DB}"/>
              </a:ext>
            </a:extLst>
          </p:cNvPr>
          <p:cNvSpPr txBox="1"/>
          <p:nvPr/>
        </p:nvSpPr>
        <p:spPr>
          <a:xfrm>
            <a:off x="-51414" y="3690652"/>
            <a:ext cx="2114377" cy="2308324"/>
          </a:xfrm>
          <a:prstGeom prst="rect">
            <a:avLst/>
          </a:prstGeom>
          <a:noFill/>
        </p:spPr>
        <p:txBody>
          <a:bodyPr wrap="square" rtlCol="0">
            <a:spAutoFit/>
          </a:bodyPr>
          <a:lstStyle/>
          <a:p>
            <a:pPr algn="ctr"/>
            <a:r>
              <a:rPr lang="en-GB" sz="1600" i="1" dirty="0">
                <a:latin typeface="Gill Sans MT" panose="020B0502020104020203" pitchFamily="34" charset="77"/>
              </a:rPr>
              <a:t>Nb</a:t>
            </a:r>
            <a:r>
              <a:rPr lang="en-GB" sz="1600" i="1" baseline="-25000" dirty="0">
                <a:latin typeface="Gill Sans MT" panose="020B0502020104020203" pitchFamily="34" charset="77"/>
              </a:rPr>
              <a:t>3</a:t>
            </a:r>
            <a:r>
              <a:rPr lang="en-GB" sz="1600" i="1" dirty="0">
                <a:latin typeface="Gill Sans MT" panose="020B0502020104020203" pitchFamily="34" charset="77"/>
              </a:rPr>
              <a:t>Sn is </a:t>
            </a:r>
            <a:r>
              <a:rPr lang="en-GB" sz="1600" b="1" i="1" u="sng" dirty="0">
                <a:latin typeface="Gill Sans MT" panose="020B0502020104020203" pitchFamily="34" charset="77"/>
              </a:rPr>
              <a:t>hard</a:t>
            </a:r>
            <a:r>
              <a:rPr lang="en-GB" sz="1600" i="1" dirty="0">
                <a:latin typeface="Gill Sans MT" panose="020B0502020104020203" pitchFamily="34" charset="77"/>
              </a:rPr>
              <a:t> and </a:t>
            </a:r>
            <a:r>
              <a:rPr lang="en-GB" sz="1600" b="1" i="1" u="sng" dirty="0">
                <a:latin typeface="Gill Sans MT" panose="020B0502020104020203" pitchFamily="34" charset="77"/>
              </a:rPr>
              <a:t>brittle</a:t>
            </a:r>
            <a:r>
              <a:rPr lang="en-GB" sz="1600" i="1" dirty="0">
                <a:latin typeface="Gill Sans MT" panose="020B0502020104020203" pitchFamily="34" charset="77"/>
              </a:rPr>
              <a:t> and cannot sustain deformation process. Nb</a:t>
            </a:r>
            <a:r>
              <a:rPr lang="en-GB" sz="1600" i="1" baseline="-25000" dirty="0">
                <a:latin typeface="Gill Sans MT" panose="020B0502020104020203" pitchFamily="34" charset="77"/>
              </a:rPr>
              <a:t>3</a:t>
            </a:r>
            <a:r>
              <a:rPr lang="en-GB" sz="1600" i="1" dirty="0">
                <a:latin typeface="Gill Sans MT" panose="020B0502020104020203" pitchFamily="34" charset="77"/>
              </a:rPr>
              <a:t>Sn wires manufacturing starts from ductile metals (Nb, Sn, Cu). </a:t>
            </a:r>
            <a:r>
              <a:rPr lang="en-GB" sz="1600" b="1" i="1" dirty="0">
                <a:latin typeface="Gill Sans MT" panose="020B0502020104020203" pitchFamily="34" charset="77"/>
              </a:rPr>
              <a:t>Nb</a:t>
            </a:r>
            <a:r>
              <a:rPr lang="en-GB" sz="1600" b="1" i="1" baseline="-25000" dirty="0">
                <a:latin typeface="Gill Sans MT" panose="020B0502020104020203" pitchFamily="34" charset="77"/>
              </a:rPr>
              <a:t>3</a:t>
            </a:r>
            <a:r>
              <a:rPr lang="en-GB" sz="1600" b="1" i="1" dirty="0">
                <a:latin typeface="Gill Sans MT" panose="020B0502020104020203" pitchFamily="34" charset="77"/>
              </a:rPr>
              <a:t>Sn</a:t>
            </a:r>
            <a:r>
              <a:rPr lang="en-GB" sz="1600" i="1" dirty="0">
                <a:latin typeface="Gill Sans MT" panose="020B0502020104020203" pitchFamily="34" charset="77"/>
              </a:rPr>
              <a:t> will form during a final </a:t>
            </a:r>
            <a:r>
              <a:rPr lang="en-GB" sz="1600" b="1" i="1" dirty="0">
                <a:latin typeface="Gill Sans MT" panose="020B0502020104020203" pitchFamily="34" charset="77"/>
              </a:rPr>
              <a:t>heat-treatment</a:t>
            </a:r>
          </a:p>
        </p:txBody>
      </p:sp>
      <p:pic>
        <p:nvPicPr>
          <p:cNvPr id="3" name="Immagine 19">
            <a:extLst>
              <a:ext uri="{FF2B5EF4-FFF2-40B4-BE49-F238E27FC236}">
                <a16:creationId xmlns:a16="http://schemas.microsoft.com/office/drawing/2014/main" id="{D05858D2-CEB6-2F9C-B0B5-D090540316CA}"/>
              </a:ext>
            </a:extLst>
          </p:cNvPr>
          <p:cNvPicPr>
            <a:picLocks noChangeAspect="1"/>
          </p:cNvPicPr>
          <p:nvPr/>
        </p:nvPicPr>
        <p:blipFill>
          <a:blip r:embed="rId13"/>
          <a:stretch>
            <a:fillRect/>
          </a:stretch>
        </p:blipFill>
        <p:spPr>
          <a:xfrm>
            <a:off x="0" y="6257925"/>
            <a:ext cx="12192000" cy="600075"/>
          </a:xfrm>
          <a:prstGeom prst="rect">
            <a:avLst/>
          </a:prstGeom>
        </p:spPr>
      </p:pic>
      <p:sp>
        <p:nvSpPr>
          <p:cNvPr id="5" name="Slide Number Placeholder 29">
            <a:extLst>
              <a:ext uri="{FF2B5EF4-FFF2-40B4-BE49-F238E27FC236}">
                <a16:creationId xmlns:a16="http://schemas.microsoft.com/office/drawing/2014/main" id="{642B0395-1B63-8530-2EB1-77A42EB9DD7A}"/>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rPr>
              <a:pPr/>
              <a:t>4</a:t>
            </a:fld>
            <a:r>
              <a:rPr lang="en-US" sz="1800" dirty="0">
                <a:solidFill>
                  <a:schemeClr val="bg1"/>
                </a:solidFill>
              </a:rPr>
              <a:t>/15</a:t>
            </a:r>
          </a:p>
        </p:txBody>
      </p:sp>
      <p:sp>
        <p:nvSpPr>
          <p:cNvPr id="21" name="ZoneTexte 20">
            <a:extLst>
              <a:ext uri="{FF2B5EF4-FFF2-40B4-BE49-F238E27FC236}">
                <a16:creationId xmlns:a16="http://schemas.microsoft.com/office/drawing/2014/main" id="{9E709B72-49EB-E9B5-0E15-C5EE47BC8CA8}"/>
              </a:ext>
            </a:extLst>
          </p:cNvPr>
          <p:cNvSpPr txBox="1"/>
          <p:nvPr/>
        </p:nvSpPr>
        <p:spPr>
          <a:xfrm>
            <a:off x="2608492" y="1246475"/>
            <a:ext cx="839445" cy="338554"/>
          </a:xfrm>
          <a:prstGeom prst="rect">
            <a:avLst/>
          </a:prstGeom>
          <a:noFill/>
        </p:spPr>
        <p:txBody>
          <a:bodyPr wrap="square">
            <a:spAutoFit/>
          </a:bodyPr>
          <a:lstStyle/>
          <a:p>
            <a:r>
              <a:rPr lang="en-CH" sz="1600" dirty="0">
                <a:latin typeface="Gill Sans MT" panose="020B0502020104020203" pitchFamily="34" charset="77"/>
              </a:rPr>
              <a:t>⌀ 1 mm</a:t>
            </a:r>
          </a:p>
        </p:txBody>
      </p:sp>
    </p:spTree>
    <p:extLst>
      <p:ext uri="{BB962C8B-B14F-4D97-AF65-F5344CB8AC3E}">
        <p14:creationId xmlns:p14="http://schemas.microsoft.com/office/powerpoint/2010/main" val="3781954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22" presetClass="entr" presetSubtype="8"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500"/>
                                        <p:tgtEl>
                                          <p:spTgt spid="42"/>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left)">
                                      <p:cBhvr>
                                        <p:cTn id="19" dur="500"/>
                                        <p:tgtEl>
                                          <p:spTgt spid="6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left)">
                                      <p:cBhvr>
                                        <p:cTn id="24" dur="500"/>
                                        <p:tgtEl>
                                          <p:spTgt spid="69"/>
                                        </p:tgtEl>
                                      </p:cBhvr>
                                    </p:animEffect>
                                  </p:childTnLst>
                                </p:cTn>
                              </p:par>
                              <p:par>
                                <p:cTn id="25" presetID="10"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P spid="33" grpId="0"/>
      <p:bldP spid="2" grpId="0" animBg="1"/>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B670F235-4BD8-4FE1-9007-597BDC9B1E29}"/>
              </a:ext>
            </a:extLst>
          </p:cNvPr>
          <p:cNvSpPr txBox="1">
            <a:spLocks/>
          </p:cNvSpPr>
          <p:nvPr/>
        </p:nvSpPr>
        <p:spPr>
          <a:xfrm>
            <a:off x="482600" y="13700"/>
            <a:ext cx="110761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dirty="0">
                <a:solidFill>
                  <a:srgbClr val="007E63"/>
                </a:solidFill>
                <a:latin typeface="Gill Sans MT" panose="020B0502020104020203" pitchFamily="34" charset="0"/>
              </a:rPr>
              <a:t>The importance of oxidation for Nb</a:t>
            </a:r>
            <a:r>
              <a:rPr lang="en-US" b="1" i="1" baseline="-25000" dirty="0">
                <a:solidFill>
                  <a:srgbClr val="007E63"/>
                </a:solidFill>
                <a:latin typeface="Gill Sans MT" panose="020B0502020104020203" pitchFamily="34" charset="0"/>
              </a:rPr>
              <a:t>3</a:t>
            </a:r>
            <a:r>
              <a:rPr lang="en-US" b="1" i="1" dirty="0">
                <a:solidFill>
                  <a:srgbClr val="007E63"/>
                </a:solidFill>
                <a:latin typeface="Gill Sans MT" panose="020B0502020104020203" pitchFamily="34" charset="0"/>
              </a:rPr>
              <a:t>Sn</a:t>
            </a:r>
          </a:p>
        </p:txBody>
      </p:sp>
      <p:sp>
        <p:nvSpPr>
          <p:cNvPr id="18" name="TextBox 28">
            <a:extLst>
              <a:ext uri="{FF2B5EF4-FFF2-40B4-BE49-F238E27FC236}">
                <a16:creationId xmlns:a16="http://schemas.microsoft.com/office/drawing/2014/main" id="{7F184614-2D3E-764E-F34D-BA46B92B8DC6}"/>
              </a:ext>
            </a:extLst>
          </p:cNvPr>
          <p:cNvSpPr txBox="1"/>
          <p:nvPr/>
        </p:nvSpPr>
        <p:spPr>
          <a:xfrm>
            <a:off x="717269" y="908813"/>
            <a:ext cx="9027046" cy="369332"/>
          </a:xfrm>
          <a:prstGeom prst="rect">
            <a:avLst/>
          </a:prstGeom>
          <a:noFill/>
        </p:spPr>
        <p:txBody>
          <a:bodyPr wrap="square" rtlCol="0">
            <a:spAutoFit/>
          </a:bodyPr>
          <a:lstStyle/>
          <a:p>
            <a:pPr algn="ctr"/>
            <a:r>
              <a:rPr lang="en-US" b="1" dirty="0">
                <a:latin typeface="Gill Sans MT" panose="020B0502020104020203" pitchFamily="34" charset="0"/>
              </a:rPr>
              <a:t>The transport properties of </a:t>
            </a:r>
            <a:r>
              <a:rPr lang="en-US" b="1" dirty="0" err="1">
                <a:latin typeface="Gill Sans MT" panose="020B0502020104020203" pitchFamily="34" charset="0"/>
              </a:rPr>
              <a:t>Nb₃Sn</a:t>
            </a:r>
            <a:r>
              <a:rPr lang="en-US" b="1" dirty="0">
                <a:latin typeface="Gill Sans MT" panose="020B0502020104020203" pitchFamily="34" charset="0"/>
              </a:rPr>
              <a:t> can be improved by reducing its grain size</a:t>
            </a:r>
            <a:endParaRPr lang="en-GB" b="1" dirty="0">
              <a:latin typeface="Gill Sans MT" panose="020B0502020104020203" pitchFamily="34" charset="0"/>
            </a:endParaRPr>
          </a:p>
        </p:txBody>
      </p:sp>
      <p:grpSp>
        <p:nvGrpSpPr>
          <p:cNvPr id="6" name="Group 5">
            <a:extLst>
              <a:ext uri="{FF2B5EF4-FFF2-40B4-BE49-F238E27FC236}">
                <a16:creationId xmlns:a16="http://schemas.microsoft.com/office/drawing/2014/main" id="{21E36E7A-0F66-610E-82AF-C0A41C73E215}"/>
              </a:ext>
            </a:extLst>
          </p:cNvPr>
          <p:cNvGrpSpPr/>
          <p:nvPr/>
        </p:nvGrpSpPr>
        <p:grpSpPr>
          <a:xfrm>
            <a:off x="7760403" y="1822934"/>
            <a:ext cx="2838804" cy="4464973"/>
            <a:chOff x="4257061" y="1897571"/>
            <a:chExt cx="2529413" cy="4332529"/>
          </a:xfrm>
        </p:grpSpPr>
        <p:sp>
          <p:nvSpPr>
            <p:cNvPr id="63" name="TextBox 28">
              <a:extLst>
                <a:ext uri="{FF2B5EF4-FFF2-40B4-BE49-F238E27FC236}">
                  <a16:creationId xmlns:a16="http://schemas.microsoft.com/office/drawing/2014/main" id="{87EA8A23-3823-D8DB-AFA9-DC8D4AB06A9C}"/>
                </a:ext>
              </a:extLst>
            </p:cNvPr>
            <p:cNvSpPr txBox="1">
              <a:spLocks noChangeAspect="1"/>
            </p:cNvSpPr>
            <p:nvPr/>
          </p:nvSpPr>
          <p:spPr>
            <a:xfrm>
              <a:off x="4465376" y="1897571"/>
              <a:ext cx="2261760" cy="806347"/>
            </a:xfrm>
            <a:prstGeom prst="rect">
              <a:avLst/>
            </a:prstGeom>
            <a:noFill/>
          </p:spPr>
          <p:txBody>
            <a:bodyPr wrap="square" rtlCol="0">
              <a:spAutoFit/>
            </a:bodyPr>
            <a:lstStyle/>
            <a:p>
              <a:pPr algn="ctr"/>
              <a:r>
                <a:rPr lang="en-GB" sz="1600" i="1" dirty="0">
                  <a:latin typeface="Gill Sans MT" panose="020B0502020104020203" pitchFamily="34" charset="0"/>
                </a:rPr>
                <a:t>Higher J</a:t>
              </a:r>
              <a:r>
                <a:rPr lang="en-GB" sz="1600" i="1" baseline="-25000" dirty="0">
                  <a:latin typeface="Gill Sans MT" panose="020B0502020104020203" pitchFamily="34" charset="0"/>
                </a:rPr>
                <a:t>c</a:t>
              </a:r>
              <a:r>
                <a:rPr lang="en-GB" sz="1600" i="1" dirty="0">
                  <a:latin typeface="Gill Sans MT" panose="020B0502020104020203" pitchFamily="34" charset="0"/>
                </a:rPr>
                <a:t> </a:t>
              </a:r>
              <a:r>
                <a:rPr lang="en-CH" sz="1600" i="1" dirty="0">
                  <a:latin typeface="Gill Sans MT" panose="020B0502020104020203" pitchFamily="34" charset="0"/>
                </a:rPr>
                <a:t>due to grain refinement and oxide nanoparticles</a:t>
              </a:r>
              <a:endParaRPr lang="en-GB" sz="1600" b="1" i="1" dirty="0">
                <a:latin typeface="Gill Sans MT" panose="020B0502020104020203" pitchFamily="34" charset="0"/>
              </a:endParaRPr>
            </a:p>
          </p:txBody>
        </p:sp>
        <p:grpSp>
          <p:nvGrpSpPr>
            <p:cNvPr id="64" name="Gruppo 6">
              <a:extLst>
                <a:ext uri="{FF2B5EF4-FFF2-40B4-BE49-F238E27FC236}">
                  <a16:creationId xmlns:a16="http://schemas.microsoft.com/office/drawing/2014/main" id="{BD84036B-8E16-0BE2-B5F3-C8D3240993B3}"/>
                </a:ext>
              </a:extLst>
            </p:cNvPr>
            <p:cNvGrpSpPr>
              <a:grpSpLocks noChangeAspect="1"/>
            </p:cNvGrpSpPr>
            <p:nvPr/>
          </p:nvGrpSpPr>
          <p:grpSpPr>
            <a:xfrm>
              <a:off x="4257061" y="2510199"/>
              <a:ext cx="2529413" cy="3719901"/>
              <a:chOff x="2570972" y="-466605"/>
              <a:chExt cx="4336439" cy="6377415"/>
            </a:xfrm>
          </p:grpSpPr>
          <p:grpSp>
            <p:nvGrpSpPr>
              <p:cNvPr id="65" name="Group 64">
                <a:extLst>
                  <a:ext uri="{FF2B5EF4-FFF2-40B4-BE49-F238E27FC236}">
                    <a16:creationId xmlns:a16="http://schemas.microsoft.com/office/drawing/2014/main" id="{7D47AEDF-10C2-62F7-A1BD-04B891BE38E8}"/>
                  </a:ext>
                </a:extLst>
              </p:cNvPr>
              <p:cNvGrpSpPr/>
              <p:nvPr/>
            </p:nvGrpSpPr>
            <p:grpSpPr>
              <a:xfrm>
                <a:off x="2570972" y="-466605"/>
                <a:ext cx="4336439" cy="6377415"/>
                <a:chOff x="2570972" y="-466605"/>
                <a:chExt cx="4336439" cy="6377415"/>
              </a:xfrm>
            </p:grpSpPr>
            <p:pic>
              <p:nvPicPr>
                <p:cNvPr id="67" name="Picture 66">
                  <a:extLst>
                    <a:ext uri="{FF2B5EF4-FFF2-40B4-BE49-F238E27FC236}">
                      <a16:creationId xmlns:a16="http://schemas.microsoft.com/office/drawing/2014/main" id="{C2534221-DCFE-E58A-5630-97AFCB0977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0972" y="2685199"/>
                  <a:ext cx="3868213" cy="3225611"/>
                </a:xfrm>
                <a:prstGeom prst="rect">
                  <a:avLst/>
                </a:prstGeom>
              </p:spPr>
            </p:pic>
            <p:sp>
              <p:nvSpPr>
                <p:cNvPr id="68" name="Arrow: Down 67">
                  <a:extLst>
                    <a:ext uri="{FF2B5EF4-FFF2-40B4-BE49-F238E27FC236}">
                      <a16:creationId xmlns:a16="http://schemas.microsoft.com/office/drawing/2014/main" id="{1B040425-0C0D-6815-C32E-7F12A032F87F}"/>
                    </a:ext>
                  </a:extLst>
                </p:cNvPr>
                <p:cNvSpPr/>
                <p:nvPr/>
              </p:nvSpPr>
              <p:spPr>
                <a:xfrm rot="12631082">
                  <a:off x="3870678" y="3681722"/>
                  <a:ext cx="335071" cy="1058737"/>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aphicFrame>
              <p:nvGraphicFramePr>
                <p:cNvPr id="69" name="Object 68">
                  <a:extLst>
                    <a:ext uri="{FF2B5EF4-FFF2-40B4-BE49-F238E27FC236}">
                      <a16:creationId xmlns:a16="http://schemas.microsoft.com/office/drawing/2014/main" id="{CCDE5802-D551-3901-E5F4-6A1910BF35F7}"/>
                    </a:ext>
                  </a:extLst>
                </p:cNvPr>
                <p:cNvGraphicFramePr>
                  <a:graphicFrameLocks noChangeAspect="1"/>
                </p:cNvGraphicFramePr>
                <p:nvPr>
                  <p:extLst>
                    <p:ext uri="{D42A27DB-BD31-4B8C-83A1-F6EECF244321}">
                      <p14:modId xmlns:p14="http://schemas.microsoft.com/office/powerpoint/2010/main" val="3979005490"/>
                    </p:ext>
                  </p:extLst>
                </p:nvPr>
              </p:nvGraphicFramePr>
              <p:xfrm>
                <a:off x="2570972" y="-466605"/>
                <a:ext cx="4336439" cy="3379211"/>
              </p:xfrm>
              <a:graphic>
                <a:graphicData uri="http://schemas.openxmlformats.org/presentationml/2006/ole">
                  <mc:AlternateContent xmlns:mc="http://schemas.openxmlformats.org/markup-compatibility/2006">
                    <mc:Choice xmlns:v="urn:schemas-microsoft-com:vml" Requires="v">
                      <p:oleObj name="Graph" r:id="rId4" imgW="3920760" imgH="3000960" progId="Origin50.Graph">
                        <p:embed/>
                      </p:oleObj>
                    </mc:Choice>
                    <mc:Fallback>
                      <p:oleObj name="Graph" r:id="rId4" imgW="3920760" imgH="3000960" progId="Origin50.Graph">
                        <p:embed/>
                        <p:pic>
                          <p:nvPicPr>
                            <p:cNvPr id="43" name="Object 42">
                              <a:extLst>
                                <a:ext uri="{FF2B5EF4-FFF2-40B4-BE49-F238E27FC236}">
                                  <a16:creationId xmlns:a16="http://schemas.microsoft.com/office/drawing/2014/main" id="{A3835BE0-BAA9-4C58-B055-325DEEB56D57}"/>
                                </a:ext>
                              </a:extLst>
                            </p:cNvPr>
                            <p:cNvPicPr>
                              <a:picLocks noChangeAspect="1" noChangeArrowheads="1"/>
                            </p:cNvPicPr>
                            <p:nvPr/>
                          </p:nvPicPr>
                          <p:blipFill>
                            <a:blip r:embed="rId5"/>
                            <a:srcRect/>
                            <a:stretch>
                              <a:fillRect/>
                            </a:stretch>
                          </p:blipFill>
                          <p:spPr bwMode="auto">
                            <a:xfrm>
                              <a:off x="2570972" y="-466605"/>
                              <a:ext cx="4336439" cy="3379211"/>
                            </a:xfrm>
                            <a:prstGeom prst="rect">
                              <a:avLst/>
                            </a:prstGeom>
                            <a:noFill/>
                          </p:spPr>
                        </p:pic>
                      </p:oleObj>
                    </mc:Fallback>
                  </mc:AlternateContent>
                </a:graphicData>
              </a:graphic>
            </p:graphicFrame>
          </p:grpSp>
          <p:sp>
            <p:nvSpPr>
              <p:cNvPr id="66" name="Arrow: Down 24">
                <a:extLst>
                  <a:ext uri="{FF2B5EF4-FFF2-40B4-BE49-F238E27FC236}">
                    <a16:creationId xmlns:a16="http://schemas.microsoft.com/office/drawing/2014/main" id="{574C5E16-662F-7AC0-3236-EB129D7A85EB}"/>
                  </a:ext>
                </a:extLst>
              </p:cNvPr>
              <p:cNvSpPr/>
              <p:nvPr/>
            </p:nvSpPr>
            <p:spPr>
              <a:xfrm rot="13437005">
                <a:off x="3891597" y="412536"/>
                <a:ext cx="231358" cy="1041852"/>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grpSp>
        <p:nvGrpSpPr>
          <p:cNvPr id="77" name="Group 76">
            <a:extLst>
              <a:ext uri="{FF2B5EF4-FFF2-40B4-BE49-F238E27FC236}">
                <a16:creationId xmlns:a16="http://schemas.microsoft.com/office/drawing/2014/main" id="{583E12A0-935C-B539-66FB-4970E2E5E794}"/>
              </a:ext>
            </a:extLst>
          </p:cNvPr>
          <p:cNvGrpSpPr/>
          <p:nvPr/>
        </p:nvGrpSpPr>
        <p:grpSpPr>
          <a:xfrm>
            <a:off x="840287" y="1147764"/>
            <a:ext cx="4333069" cy="1612821"/>
            <a:chOff x="5992144" y="1138004"/>
            <a:chExt cx="4333069" cy="1612821"/>
          </a:xfrm>
        </p:grpSpPr>
        <p:pic>
          <p:nvPicPr>
            <p:cNvPr id="37" name="Image 16" descr="Une image contenant capture d’écran, barrière de corail, Photographie monochrome, monochrome&#10;&#10;Description générée automatiquement">
              <a:extLst>
                <a:ext uri="{FF2B5EF4-FFF2-40B4-BE49-F238E27FC236}">
                  <a16:creationId xmlns:a16="http://schemas.microsoft.com/office/drawing/2014/main" id="{85ABAC9D-A4E8-44DB-9F42-BA977FFE53BF}"/>
                </a:ext>
              </a:extLst>
            </p:cNvPr>
            <p:cNvPicPr>
              <a:picLocks noChangeAspect="1"/>
            </p:cNvPicPr>
            <p:nvPr/>
          </p:nvPicPr>
          <p:blipFill rotWithShape="1">
            <a:blip r:embed="rId6">
              <a:extLst>
                <a:ext uri="{28A0092B-C50C-407E-A947-70E740481C1C}">
                  <a14:useLocalDpi xmlns:a14="http://schemas.microsoft.com/office/drawing/2010/main" val="0"/>
                </a:ext>
              </a:extLst>
            </a:blip>
            <a:srcRect l="1422" t="6717" r="2379" b="3499"/>
            <a:stretch/>
          </p:blipFill>
          <p:spPr>
            <a:xfrm>
              <a:off x="6263826" y="1414754"/>
              <a:ext cx="3725782" cy="1336071"/>
            </a:xfrm>
            <a:prstGeom prst="rect">
              <a:avLst/>
            </a:prstGeom>
          </p:spPr>
        </p:pic>
        <p:sp>
          <p:nvSpPr>
            <p:cNvPr id="39" name="Oval Callout 3">
              <a:extLst>
                <a:ext uri="{FF2B5EF4-FFF2-40B4-BE49-F238E27FC236}">
                  <a16:creationId xmlns:a16="http://schemas.microsoft.com/office/drawing/2014/main" id="{234D7C40-DB34-43F5-9917-642EC376426E}"/>
                </a:ext>
              </a:extLst>
            </p:cNvPr>
            <p:cNvSpPr/>
            <p:nvPr/>
          </p:nvSpPr>
          <p:spPr>
            <a:xfrm>
              <a:off x="5992144" y="2340149"/>
              <a:ext cx="1201652" cy="393734"/>
            </a:xfrm>
            <a:prstGeom prst="wedgeEllipseCallout">
              <a:avLst>
                <a:gd name="adj1" fmla="val 45666"/>
                <a:gd name="adj2" fmla="val -922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400" b="1" i="1" dirty="0">
                  <a:solidFill>
                    <a:srgbClr val="FF6161"/>
                  </a:solidFill>
                  <a:latin typeface="Gill Sans MT" panose="020B0502020104020203" pitchFamily="34" charset="0"/>
                </a:rPr>
                <a:t>&gt; 100 nm</a:t>
              </a:r>
              <a:endParaRPr lang="en-GB" sz="1400" b="1" i="1" baseline="-25000" dirty="0">
                <a:solidFill>
                  <a:srgbClr val="FF6161"/>
                </a:solidFill>
                <a:latin typeface="Gill Sans MT" panose="020B0502020104020203" pitchFamily="34" charset="0"/>
              </a:endParaRPr>
            </a:p>
          </p:txBody>
        </p:sp>
        <p:sp>
          <p:nvSpPr>
            <p:cNvPr id="40" name="Oval Callout 3">
              <a:extLst>
                <a:ext uri="{FF2B5EF4-FFF2-40B4-BE49-F238E27FC236}">
                  <a16:creationId xmlns:a16="http://schemas.microsoft.com/office/drawing/2014/main" id="{DE9FB53E-6B1F-4F02-8A6B-8D597209D8C9}"/>
                </a:ext>
              </a:extLst>
            </p:cNvPr>
            <p:cNvSpPr/>
            <p:nvPr/>
          </p:nvSpPr>
          <p:spPr>
            <a:xfrm>
              <a:off x="9271443" y="1407746"/>
              <a:ext cx="1053770" cy="333717"/>
            </a:xfrm>
            <a:prstGeom prst="wedgeEllipseCallout">
              <a:avLst>
                <a:gd name="adj1" fmla="val -63954"/>
                <a:gd name="adj2" fmla="val 10247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400" b="1" i="1" dirty="0">
                  <a:solidFill>
                    <a:srgbClr val="00A7FF"/>
                  </a:solidFill>
                  <a:latin typeface="Gill Sans MT" panose="020B0502020104020203" pitchFamily="34" charset="0"/>
                </a:rPr>
                <a:t>&lt; 60 nm</a:t>
              </a:r>
              <a:endParaRPr lang="en-GB" sz="1400" b="1" i="1" baseline="-25000" dirty="0">
                <a:solidFill>
                  <a:srgbClr val="00A7FF"/>
                </a:solidFill>
                <a:latin typeface="Gill Sans MT" panose="020B0502020104020203" pitchFamily="34" charset="0"/>
              </a:endParaRPr>
            </a:p>
          </p:txBody>
        </p:sp>
        <p:sp>
          <p:nvSpPr>
            <p:cNvPr id="41" name="TextBox 28">
              <a:extLst>
                <a:ext uri="{FF2B5EF4-FFF2-40B4-BE49-F238E27FC236}">
                  <a16:creationId xmlns:a16="http://schemas.microsoft.com/office/drawing/2014/main" id="{DAE381B7-1FB4-4B84-BA0C-590E6673D8B5}"/>
                </a:ext>
              </a:extLst>
            </p:cNvPr>
            <p:cNvSpPr txBox="1"/>
            <p:nvPr/>
          </p:nvSpPr>
          <p:spPr>
            <a:xfrm>
              <a:off x="6634213" y="1138004"/>
              <a:ext cx="3193377" cy="369332"/>
            </a:xfrm>
            <a:prstGeom prst="rect">
              <a:avLst/>
            </a:prstGeom>
            <a:noFill/>
          </p:spPr>
          <p:txBody>
            <a:bodyPr wrap="square" rtlCol="0">
              <a:spAutoFit/>
            </a:bodyPr>
            <a:lstStyle/>
            <a:p>
              <a:pPr algn="ctr"/>
              <a:r>
                <a:rPr lang="en-GB" b="1" i="1" dirty="0">
                  <a:solidFill>
                    <a:srgbClr val="00B050"/>
                  </a:solidFill>
                  <a:latin typeface="Gill Sans MT" panose="020B0502020104020203" pitchFamily="34" charset="0"/>
                </a:rPr>
                <a:t>Internal oxidation !</a:t>
              </a:r>
            </a:p>
          </p:txBody>
        </p:sp>
      </p:grpSp>
      <p:sp>
        <p:nvSpPr>
          <p:cNvPr id="19" name="TextBox 28">
            <a:extLst>
              <a:ext uri="{FF2B5EF4-FFF2-40B4-BE49-F238E27FC236}">
                <a16:creationId xmlns:a16="http://schemas.microsoft.com/office/drawing/2014/main" id="{D752C58D-E631-9BF3-1CE9-F7090AEEB951}"/>
              </a:ext>
            </a:extLst>
          </p:cNvPr>
          <p:cNvSpPr txBox="1"/>
          <p:nvPr/>
        </p:nvSpPr>
        <p:spPr>
          <a:xfrm>
            <a:off x="5240520" y="1492384"/>
            <a:ext cx="2369438" cy="1200329"/>
          </a:xfrm>
          <a:prstGeom prst="rect">
            <a:avLst/>
          </a:prstGeom>
          <a:solidFill>
            <a:schemeClr val="bg1"/>
          </a:solidFill>
          <a:ln>
            <a:solidFill>
              <a:schemeClr val="accent1"/>
            </a:solidFill>
          </a:ln>
        </p:spPr>
        <p:txBody>
          <a:bodyPr wrap="square">
            <a:spAutoFit/>
          </a:bodyPr>
          <a:lstStyle>
            <a:defPPr>
              <a:defRPr lang="en-US"/>
            </a:defPPr>
            <a:lvl1pPr algn="ctr">
              <a:spcBef>
                <a:spcPct val="0"/>
              </a:spcBef>
              <a:defRPr b="1">
                <a:latin typeface="Gill Sans MT" panose="020B0502020104020203" pitchFamily="34" charset="0"/>
              </a:defRPr>
            </a:lvl1pPr>
          </a:lstStyle>
          <a:p>
            <a:r>
              <a:rPr lang="en-GB" dirty="0"/>
              <a:t>Grain refinement induced by precipitation of oxide nanoparticles</a:t>
            </a:r>
          </a:p>
        </p:txBody>
      </p:sp>
      <p:sp>
        <p:nvSpPr>
          <p:cNvPr id="10" name="TextBox 9">
            <a:extLst>
              <a:ext uri="{FF2B5EF4-FFF2-40B4-BE49-F238E27FC236}">
                <a16:creationId xmlns:a16="http://schemas.microsoft.com/office/drawing/2014/main" id="{7E09E005-0F32-9F4E-FB80-6202285DEA38}"/>
              </a:ext>
            </a:extLst>
          </p:cNvPr>
          <p:cNvSpPr txBox="1"/>
          <p:nvPr/>
        </p:nvSpPr>
        <p:spPr>
          <a:xfrm>
            <a:off x="10076746" y="4340105"/>
            <a:ext cx="2049182" cy="1938992"/>
          </a:xfrm>
          <a:prstGeom prst="rect">
            <a:avLst/>
          </a:prstGeom>
          <a:noFill/>
        </p:spPr>
        <p:txBody>
          <a:bodyPr wrap="square">
            <a:spAutoFit/>
          </a:bodyPr>
          <a:lstStyle/>
          <a:p>
            <a:pPr marL="171450" indent="-171450" algn="r">
              <a:buFontTx/>
              <a:buChar char="-"/>
            </a:pPr>
            <a:r>
              <a:rPr lang="en-US" sz="1000" dirty="0">
                <a:latin typeface="Gill Sans MT" panose="020B0502020104020203" pitchFamily="34" charset="0"/>
              </a:rPr>
              <a:t>Xu X. et al. </a:t>
            </a:r>
            <a:r>
              <a:rPr lang="fr-FR" sz="1000" i="1" u="sng" dirty="0">
                <a:latin typeface="Gill Sans MT" panose="020B0502020104020203" pitchFamily="34" charset="0"/>
              </a:rPr>
              <a:t>Supercond. </a:t>
            </a:r>
            <a:r>
              <a:rPr lang="fr-FR" sz="1000" i="1" u="sng" dirty="0" err="1">
                <a:latin typeface="Gill Sans MT" panose="020B0502020104020203" pitchFamily="34" charset="0"/>
              </a:rPr>
              <a:t>Sci</a:t>
            </a:r>
            <a:r>
              <a:rPr lang="fr-FR" sz="1000" i="1" u="sng" dirty="0">
                <a:latin typeface="Gill Sans MT" panose="020B0502020104020203" pitchFamily="34" charset="0"/>
              </a:rPr>
              <a:t>. </a:t>
            </a:r>
            <a:r>
              <a:rPr lang="fr-FR" sz="1000" i="1" u="sng" dirty="0" err="1">
                <a:latin typeface="Gill Sans MT" panose="020B0502020104020203" pitchFamily="34" charset="0"/>
              </a:rPr>
              <a:t>Technol</a:t>
            </a:r>
            <a:r>
              <a:rPr lang="fr-FR" sz="1000" i="1" u="sng" dirty="0">
                <a:latin typeface="Gill Sans MT" panose="020B0502020104020203" pitchFamily="34" charset="0"/>
              </a:rPr>
              <a:t>.</a:t>
            </a:r>
            <a:r>
              <a:rPr lang="fr-FR" sz="1000" i="1" dirty="0">
                <a:latin typeface="Gill Sans MT" panose="020B0502020104020203" pitchFamily="34" charset="0"/>
              </a:rPr>
              <a:t> 36 085008 (2023)  </a:t>
            </a:r>
            <a:r>
              <a:rPr lang="fr-FR" sz="1000" b="1" i="1" dirty="0">
                <a:latin typeface="Gill Sans MT" panose="020B0502020104020203" pitchFamily="34" charset="0"/>
              </a:rPr>
              <a:t>DOI</a:t>
            </a:r>
            <a:r>
              <a:rPr lang="en-US" sz="1000" b="1" i="1" dirty="0">
                <a:latin typeface="Gill Sans MT" panose="020B0502020104020203" pitchFamily="34" charset="0"/>
              </a:rPr>
              <a:t>: </a:t>
            </a:r>
            <a:r>
              <a:rPr lang="en-US" sz="1000" dirty="0">
                <a:latin typeface="Gill Sans MT" panose="020B0502020104020203" pitchFamily="34" charset="0"/>
                <a:hlinkClick r:id="rId7"/>
              </a:rPr>
              <a:t>10.1088/1361-6668/acdf8c</a:t>
            </a:r>
            <a:r>
              <a:rPr lang="en-US" sz="1000" dirty="0">
                <a:latin typeface="Gill Sans MT" panose="020B0502020104020203" pitchFamily="34" charset="0"/>
              </a:rPr>
              <a:t>.</a:t>
            </a:r>
          </a:p>
          <a:p>
            <a:pPr marL="171450" indent="-171450" algn="r">
              <a:buFontTx/>
              <a:buChar char="-"/>
            </a:pPr>
            <a:r>
              <a:rPr lang="en-US" sz="1000" dirty="0">
                <a:latin typeface="Gill Sans MT" panose="020B0502020104020203" pitchFamily="34" charset="0"/>
              </a:rPr>
              <a:t>Xu X. et al. </a:t>
            </a:r>
            <a:r>
              <a:rPr lang="fr-FR" sz="1000" i="1" u="sng" dirty="0">
                <a:latin typeface="Gill Sans MT" panose="020B0502020104020203" pitchFamily="34" charset="0"/>
              </a:rPr>
              <a:t>Supercond. </a:t>
            </a:r>
            <a:r>
              <a:rPr lang="fr-FR" sz="1000" i="1" u="sng" dirty="0" err="1">
                <a:latin typeface="Gill Sans MT" panose="020B0502020104020203" pitchFamily="34" charset="0"/>
              </a:rPr>
              <a:t>Sci</a:t>
            </a:r>
            <a:r>
              <a:rPr lang="fr-FR" sz="1000" i="1" u="sng" dirty="0">
                <a:latin typeface="Gill Sans MT" panose="020B0502020104020203" pitchFamily="34" charset="0"/>
              </a:rPr>
              <a:t>. </a:t>
            </a:r>
            <a:r>
              <a:rPr lang="fr-FR" sz="1000" i="1" u="sng" dirty="0" err="1">
                <a:latin typeface="Gill Sans MT" panose="020B0502020104020203" pitchFamily="34" charset="0"/>
              </a:rPr>
              <a:t>Technol</a:t>
            </a:r>
            <a:r>
              <a:rPr lang="fr-FR" sz="1000" i="1" dirty="0">
                <a:latin typeface="Gill Sans MT" panose="020B0502020104020203" pitchFamily="34" charset="0"/>
              </a:rPr>
              <a:t>. 36 </a:t>
            </a:r>
            <a:r>
              <a:rPr lang="en-US" sz="1000" dirty="0">
                <a:latin typeface="Gill Sans MT" panose="020B0502020104020203" pitchFamily="34" charset="0"/>
              </a:rPr>
              <a:t>035012</a:t>
            </a:r>
            <a:r>
              <a:rPr lang="fr-FR" sz="1000" i="1" dirty="0">
                <a:latin typeface="Gill Sans MT" panose="020B0502020104020203" pitchFamily="34" charset="0"/>
              </a:rPr>
              <a:t> (2023)  </a:t>
            </a:r>
            <a:r>
              <a:rPr lang="fr-FR" sz="1000" b="1" i="1" dirty="0">
                <a:latin typeface="Gill Sans MT" panose="020B0502020104020203" pitchFamily="34" charset="0"/>
              </a:rPr>
              <a:t>DOI</a:t>
            </a:r>
            <a:r>
              <a:rPr lang="en-US" sz="1000" b="1" i="1" dirty="0">
                <a:latin typeface="Gill Sans MT" panose="020B0502020104020203" pitchFamily="34" charset="0"/>
              </a:rPr>
              <a:t>: </a:t>
            </a:r>
            <a:r>
              <a:rPr lang="en-US" sz="1000" i="1" dirty="0">
                <a:latin typeface="Gill Sans MT" panose="020B0502020104020203" pitchFamily="34" charset="0"/>
                <a:hlinkClick r:id="rId8"/>
              </a:rPr>
              <a:t>10.1088/1361-6668/acb17a</a:t>
            </a:r>
            <a:endParaRPr lang="en-US" sz="1000" dirty="0">
              <a:latin typeface="Gill Sans MT" panose="020B0502020104020203" pitchFamily="34" charset="0"/>
            </a:endParaRPr>
          </a:p>
          <a:p>
            <a:pPr marL="171450" indent="-171450" algn="r">
              <a:buFontTx/>
              <a:buChar char="-"/>
            </a:pPr>
            <a:r>
              <a:rPr lang="en-US" sz="1000" dirty="0">
                <a:latin typeface="Gill Sans MT" panose="020B0502020104020203" pitchFamily="34" charset="0"/>
              </a:rPr>
              <a:t>Bovone G. et al. </a:t>
            </a:r>
            <a:r>
              <a:rPr lang="fr-FR" sz="1000" i="1" u="sng" dirty="0">
                <a:latin typeface="Gill Sans MT" panose="020B0502020104020203" pitchFamily="34" charset="0"/>
              </a:rPr>
              <a:t>Supercond.</a:t>
            </a:r>
            <a:r>
              <a:rPr lang="en-CH" sz="1000" i="1" u="sng" dirty="0">
                <a:latin typeface="Gill Sans MT" panose="020B0502020104020203" pitchFamily="34" charset="0"/>
              </a:rPr>
              <a:t> </a:t>
            </a:r>
            <a:r>
              <a:rPr lang="fr-FR" sz="1000" i="1" u="sng" dirty="0" err="1">
                <a:latin typeface="Gill Sans MT" panose="020B0502020104020203" pitchFamily="34" charset="0"/>
              </a:rPr>
              <a:t>Sci</a:t>
            </a:r>
            <a:r>
              <a:rPr lang="fr-FR" sz="1000" i="1" u="sng" dirty="0">
                <a:latin typeface="Gill Sans MT" panose="020B0502020104020203" pitchFamily="34" charset="0"/>
              </a:rPr>
              <a:t>. </a:t>
            </a:r>
            <a:r>
              <a:rPr lang="fr-FR" sz="1000" i="1" u="sng" dirty="0" err="1">
                <a:latin typeface="Gill Sans MT" panose="020B0502020104020203" pitchFamily="34" charset="0"/>
              </a:rPr>
              <a:t>Technol</a:t>
            </a:r>
            <a:r>
              <a:rPr lang="fr-FR" sz="1000" i="1" dirty="0">
                <a:latin typeface="Gill Sans MT" panose="020B0502020104020203" pitchFamily="34" charset="0"/>
              </a:rPr>
              <a:t>. 36 095018 (2023)  </a:t>
            </a:r>
            <a:r>
              <a:rPr lang="en-US" sz="1000" b="1" i="1" dirty="0">
                <a:latin typeface="Gill Sans MT" panose="020B0502020104020203" pitchFamily="34" charset="0"/>
              </a:rPr>
              <a:t>DOI:</a:t>
            </a:r>
            <a:r>
              <a:rPr lang="en-US" sz="1000" i="1" dirty="0">
                <a:latin typeface="Gill Sans MT" panose="020B0502020104020203" pitchFamily="34" charset="0"/>
              </a:rPr>
              <a:t> </a:t>
            </a:r>
            <a:r>
              <a:rPr lang="en-US" sz="1000" i="1" dirty="0">
                <a:latin typeface="Gill Sans MT" panose="020B0502020104020203" pitchFamily="34" charset="0"/>
                <a:hlinkClick r:id="rId9"/>
              </a:rPr>
              <a:t>10.1088/1361-6668/aced25</a:t>
            </a:r>
            <a:r>
              <a:rPr lang="en-US" sz="1000" dirty="0">
                <a:latin typeface="Gill Sans MT" panose="020B0502020104020203" pitchFamily="34" charset="0"/>
              </a:rPr>
              <a:t> </a:t>
            </a:r>
          </a:p>
          <a:p>
            <a:pPr marL="171450" indent="-171450" algn="r">
              <a:buFontTx/>
              <a:buChar char="-"/>
            </a:pPr>
            <a:endParaRPr lang="en-US" sz="1000" b="1" i="1" dirty="0">
              <a:latin typeface="Gill Sans MT" panose="020B0502020104020203" pitchFamily="34" charset="0"/>
            </a:endParaRPr>
          </a:p>
        </p:txBody>
      </p:sp>
      <p:sp>
        <p:nvSpPr>
          <p:cNvPr id="13" name="TextBox 12">
            <a:extLst>
              <a:ext uri="{FF2B5EF4-FFF2-40B4-BE49-F238E27FC236}">
                <a16:creationId xmlns:a16="http://schemas.microsoft.com/office/drawing/2014/main" id="{AE3F825D-D41F-82D0-9E6A-F06F36A0D2C4}"/>
              </a:ext>
            </a:extLst>
          </p:cNvPr>
          <p:cNvSpPr txBox="1"/>
          <p:nvPr/>
        </p:nvSpPr>
        <p:spPr>
          <a:xfrm>
            <a:off x="10003166" y="935181"/>
            <a:ext cx="2196343" cy="1631216"/>
          </a:xfrm>
          <a:prstGeom prst="rect">
            <a:avLst/>
          </a:prstGeom>
          <a:noFill/>
        </p:spPr>
        <p:txBody>
          <a:bodyPr wrap="square" rtlCol="0">
            <a:spAutoFit/>
          </a:bodyPr>
          <a:lstStyle/>
          <a:p>
            <a:pPr marL="171450" indent="-171450" algn="r">
              <a:buFontTx/>
              <a:buChar char="-"/>
            </a:pPr>
            <a:r>
              <a:rPr lang="en-US" sz="1000" dirty="0">
                <a:latin typeface="Gill Sans MT" panose="020B0502020104020203" pitchFamily="34" charset="0"/>
              </a:rPr>
              <a:t>Xu X. et al. </a:t>
            </a:r>
            <a:r>
              <a:rPr lang="fr-FR" sz="1000" i="1" u="sng" dirty="0" err="1">
                <a:latin typeface="Gill Sans MT" panose="020B0502020104020203" pitchFamily="34" charset="0"/>
              </a:rPr>
              <a:t>Appl</a:t>
            </a:r>
            <a:r>
              <a:rPr lang="fr-FR" sz="1000" i="1" u="sng" dirty="0">
                <a:latin typeface="Gill Sans MT" panose="020B0502020104020203" pitchFamily="34" charset="0"/>
              </a:rPr>
              <a:t>. Phys. </a:t>
            </a:r>
            <a:r>
              <a:rPr lang="fr-FR" sz="1000" i="1" u="sng" dirty="0" err="1">
                <a:latin typeface="Gill Sans MT" panose="020B0502020104020203" pitchFamily="34" charset="0"/>
              </a:rPr>
              <a:t>Lett</a:t>
            </a:r>
            <a:r>
              <a:rPr lang="fr-FR" sz="1000" i="1" u="sng" dirty="0">
                <a:latin typeface="Gill Sans MT" panose="020B0502020104020203" pitchFamily="34" charset="0"/>
              </a:rPr>
              <a:t>.</a:t>
            </a:r>
            <a:r>
              <a:rPr lang="fr-FR" sz="1000" i="1" dirty="0">
                <a:latin typeface="Gill Sans MT" panose="020B0502020104020203" pitchFamily="34" charset="0"/>
              </a:rPr>
              <a:t> 104, 082602 (2014)                            </a:t>
            </a:r>
            <a:r>
              <a:rPr lang="fr-FR" sz="1000" b="1" i="1" dirty="0">
                <a:latin typeface="Gill Sans MT" panose="020B0502020104020203" pitchFamily="34" charset="0"/>
              </a:rPr>
              <a:t>DOI:</a:t>
            </a:r>
            <a:r>
              <a:rPr lang="fr-FR" sz="1000" i="1" dirty="0">
                <a:latin typeface="Gill Sans MT" panose="020B0502020104020203" pitchFamily="34" charset="0"/>
              </a:rPr>
              <a:t> </a:t>
            </a:r>
            <a:r>
              <a:rPr lang="en-US" sz="1000" dirty="0">
                <a:latin typeface="Gill Sans MT" panose="020B0502020104020203" pitchFamily="34" charset="0"/>
                <a:hlinkClick r:id="rId10"/>
              </a:rPr>
              <a:t>10.1063/1.4866865</a:t>
            </a:r>
            <a:r>
              <a:rPr lang="en-US" sz="1000" dirty="0">
                <a:latin typeface="Gill Sans MT" panose="020B0502020104020203" pitchFamily="34" charset="0"/>
              </a:rPr>
              <a:t>. </a:t>
            </a:r>
          </a:p>
          <a:p>
            <a:pPr marL="171450" indent="-171450" algn="r">
              <a:buFontTx/>
              <a:buChar char="-"/>
            </a:pPr>
            <a:r>
              <a:rPr lang="en-US" sz="1000" dirty="0">
                <a:latin typeface="Gill Sans MT" panose="020B0502020104020203" pitchFamily="34" charset="0"/>
              </a:rPr>
              <a:t>Benz M. G. , </a:t>
            </a:r>
            <a:r>
              <a:rPr lang="fr-FR" sz="1000" i="1" dirty="0">
                <a:latin typeface="Gill Sans MT" panose="020B0502020104020203" pitchFamily="34" charset="0"/>
                <a:hlinkClick r:id="rId11">
                  <a:extLst>
                    <a:ext uri="{A12FA001-AC4F-418D-AE19-62706E023703}">
                      <ahyp:hlinkClr xmlns:ahyp="http://schemas.microsoft.com/office/drawing/2018/hyperlinkcolor" val="tx"/>
                    </a:ext>
                  </a:extLst>
                </a:hlinkClick>
              </a:rPr>
              <a:t>Trans. Met. Soc. AIME, 242: 1067-70</a:t>
            </a:r>
            <a:r>
              <a:rPr lang="fr-FR" sz="1000" i="1" dirty="0">
                <a:latin typeface="Gill Sans MT" panose="020B0502020104020203" pitchFamily="34" charset="0"/>
              </a:rPr>
              <a:t> (1968)</a:t>
            </a:r>
            <a:r>
              <a:rPr lang="en-US" sz="1000" dirty="0">
                <a:latin typeface="Gill Sans MT" panose="020B0502020104020203" pitchFamily="34" charset="0"/>
              </a:rPr>
              <a:t>.</a:t>
            </a:r>
          </a:p>
          <a:p>
            <a:pPr marL="171450" indent="-171450" algn="r">
              <a:buFontTx/>
              <a:buChar char="-"/>
            </a:pPr>
            <a:r>
              <a:rPr lang="en-US" sz="1000" dirty="0" err="1">
                <a:latin typeface="Gill Sans MT" panose="020B0502020104020203" pitchFamily="34" charset="0"/>
              </a:rPr>
              <a:t>Rumaner</a:t>
            </a:r>
            <a:r>
              <a:rPr lang="en-US" sz="1000" dirty="0">
                <a:latin typeface="Gill Sans MT" panose="020B0502020104020203" pitchFamily="34" charset="0"/>
              </a:rPr>
              <a:t> L. E. et al. </a:t>
            </a:r>
            <a:r>
              <a:rPr lang="en-US" sz="1000" i="1" u="sng" dirty="0" err="1">
                <a:latin typeface="Gill Sans MT" panose="020B0502020104020203" pitchFamily="34" charset="0"/>
              </a:rPr>
              <a:t>Metall</a:t>
            </a:r>
            <a:r>
              <a:rPr lang="en-US" sz="1000" i="1" u="sng" dirty="0">
                <a:latin typeface="Gill Sans MT" panose="020B0502020104020203" pitchFamily="34" charset="0"/>
              </a:rPr>
              <a:t> Mater Trans A </a:t>
            </a:r>
            <a:r>
              <a:rPr lang="en-US" sz="1000" i="1" dirty="0">
                <a:latin typeface="Gill Sans MT" panose="020B0502020104020203" pitchFamily="34" charset="0"/>
              </a:rPr>
              <a:t>25, 213–219 (1994)        </a:t>
            </a:r>
            <a:r>
              <a:rPr lang="en-US" sz="1000" b="1" i="1" dirty="0">
                <a:latin typeface="Gill Sans MT" panose="020B0502020104020203" pitchFamily="34" charset="0"/>
              </a:rPr>
              <a:t>DOI:</a:t>
            </a:r>
            <a:r>
              <a:rPr lang="en-US" sz="1000" i="1" dirty="0">
                <a:latin typeface="Gill Sans MT" panose="020B0502020104020203" pitchFamily="34" charset="0"/>
              </a:rPr>
              <a:t> </a:t>
            </a:r>
            <a:r>
              <a:rPr lang="en-US" sz="1000" i="1" dirty="0">
                <a:latin typeface="Gill Sans MT" panose="020B0502020104020203" pitchFamily="34" charset="0"/>
                <a:hlinkClick r:id="rId12"/>
              </a:rPr>
              <a:t>10.1007/BF02646689</a:t>
            </a:r>
            <a:r>
              <a:rPr lang="en-US" sz="1000" dirty="0">
                <a:latin typeface="Gill Sans MT" panose="020B0502020104020203" pitchFamily="34" charset="0"/>
              </a:rPr>
              <a:t>.</a:t>
            </a:r>
          </a:p>
          <a:p>
            <a:pPr marL="171450" indent="-171450" algn="r">
              <a:buFontTx/>
              <a:buChar char="-"/>
            </a:pPr>
            <a:r>
              <a:rPr lang="en-US" sz="1000" dirty="0">
                <a:latin typeface="Gill Sans MT" panose="020B0502020104020203" pitchFamily="34" charset="0"/>
              </a:rPr>
              <a:t>Todesco E. , </a:t>
            </a:r>
            <a:r>
              <a:rPr lang="en-US" sz="1000" i="1" u="sng" dirty="0">
                <a:latin typeface="Gill Sans MT" panose="020B0502020104020203" pitchFamily="34" charset="0"/>
              </a:rPr>
              <a:t>IEEE Transactions on Applied Superconductivity</a:t>
            </a:r>
            <a:r>
              <a:rPr lang="en-US" sz="1000" i="1" dirty="0">
                <a:latin typeface="Gill Sans MT" panose="020B0502020104020203" pitchFamily="34" charset="0"/>
              </a:rPr>
              <a:t> (2025)</a:t>
            </a:r>
            <a:endParaRPr lang="en-US" sz="1050" i="1" dirty="0">
              <a:latin typeface="Gill Sans MT" panose="020B0502020104020203" pitchFamily="34" charset="0"/>
            </a:endParaRPr>
          </a:p>
        </p:txBody>
      </p:sp>
      <p:pic>
        <p:nvPicPr>
          <p:cNvPr id="9" name="Immagine 2">
            <a:extLst>
              <a:ext uri="{FF2B5EF4-FFF2-40B4-BE49-F238E27FC236}">
                <a16:creationId xmlns:a16="http://schemas.microsoft.com/office/drawing/2014/main" id="{9D71D5A3-792E-8D39-B39E-61E17C35DCD6}"/>
              </a:ext>
            </a:extLst>
          </p:cNvPr>
          <p:cNvPicPr>
            <a:picLocks noChangeAspect="1"/>
          </p:cNvPicPr>
          <p:nvPr/>
        </p:nvPicPr>
        <p:blipFill>
          <a:blip r:embed="rId13"/>
          <a:stretch>
            <a:fillRect/>
          </a:stretch>
        </p:blipFill>
        <p:spPr>
          <a:xfrm>
            <a:off x="0" y="6257925"/>
            <a:ext cx="12192000" cy="600075"/>
          </a:xfrm>
          <a:prstGeom prst="rect">
            <a:avLst/>
          </a:prstGeom>
        </p:spPr>
      </p:pic>
      <p:sp>
        <p:nvSpPr>
          <p:cNvPr id="11" name="Slide Number Placeholder 29">
            <a:extLst>
              <a:ext uri="{FF2B5EF4-FFF2-40B4-BE49-F238E27FC236}">
                <a16:creationId xmlns:a16="http://schemas.microsoft.com/office/drawing/2014/main" id="{FFE58130-C242-13C3-ABB5-08F34F61AEBF}"/>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5</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a:t>
            </a:r>
            <a:r>
              <a:rPr lang="it-IT" sz="1800" dirty="0">
                <a:solidFill>
                  <a:schemeClr val="bg1"/>
                </a:solidFill>
                <a:latin typeface="Gill Sans MT" panose="020B0502020104020203" pitchFamily="34" charset="0"/>
              </a:rPr>
              <a:t>5</a:t>
            </a:r>
            <a:endParaRPr lang="en-US" sz="1800" dirty="0">
              <a:solidFill>
                <a:schemeClr val="bg1"/>
              </a:solidFill>
              <a:latin typeface="Gill Sans MT" panose="020B0502020104020203" pitchFamily="34" charset="0"/>
            </a:endParaRPr>
          </a:p>
        </p:txBody>
      </p:sp>
      <p:graphicFrame>
        <p:nvGraphicFramePr>
          <p:cNvPr id="92" name="Object 91">
            <a:extLst>
              <a:ext uri="{FF2B5EF4-FFF2-40B4-BE49-F238E27FC236}">
                <a16:creationId xmlns:a16="http://schemas.microsoft.com/office/drawing/2014/main" id="{7C0FE088-920C-F05A-2A79-5C357EFA4378}"/>
              </a:ext>
            </a:extLst>
          </p:cNvPr>
          <p:cNvGraphicFramePr>
            <a:graphicFrameLocks noChangeAspect="1"/>
          </p:cNvGraphicFramePr>
          <p:nvPr>
            <p:extLst>
              <p:ext uri="{D42A27DB-BD31-4B8C-83A1-F6EECF244321}">
                <p14:modId xmlns:p14="http://schemas.microsoft.com/office/powerpoint/2010/main" val="2706263293"/>
              </p:ext>
            </p:extLst>
          </p:nvPr>
        </p:nvGraphicFramePr>
        <p:xfrm>
          <a:off x="-27593" y="2766398"/>
          <a:ext cx="4291412" cy="3358451"/>
        </p:xfrm>
        <a:graphic>
          <a:graphicData uri="http://schemas.openxmlformats.org/presentationml/2006/ole">
            <mc:AlternateContent xmlns:mc="http://schemas.openxmlformats.org/markup-compatibility/2006">
              <mc:Choice xmlns:v="urn:schemas-microsoft-com:vml" Requires="v">
                <p:oleObj name="Graph" r:id="rId14" imgW="4031365" imgH="3090178" progId="Origin50.Graph">
                  <p:embed/>
                </p:oleObj>
              </mc:Choice>
              <mc:Fallback>
                <p:oleObj name="Graph" r:id="rId14" imgW="4031365" imgH="3090178" progId="Origin50.Graph">
                  <p:embed/>
                  <p:pic>
                    <p:nvPicPr>
                      <p:cNvPr id="33" name="Object 32">
                        <a:extLst>
                          <a:ext uri="{FF2B5EF4-FFF2-40B4-BE49-F238E27FC236}">
                            <a16:creationId xmlns:a16="http://schemas.microsoft.com/office/drawing/2014/main" id="{A4FB554E-BB08-3486-9431-57CF536F5FBA}"/>
                          </a:ext>
                        </a:extLst>
                      </p:cNvPr>
                      <p:cNvPicPr/>
                      <p:nvPr/>
                    </p:nvPicPr>
                    <p:blipFill>
                      <a:blip r:embed="rId15"/>
                      <a:stretch>
                        <a:fillRect/>
                      </a:stretch>
                    </p:blipFill>
                    <p:spPr>
                      <a:xfrm>
                        <a:off x="-27593" y="2766398"/>
                        <a:ext cx="4291412" cy="3358451"/>
                      </a:xfrm>
                      <a:prstGeom prst="rect">
                        <a:avLst/>
                      </a:prstGeom>
                    </p:spPr>
                  </p:pic>
                </p:oleObj>
              </mc:Fallback>
            </mc:AlternateContent>
          </a:graphicData>
        </a:graphic>
      </p:graphicFrame>
      <p:grpSp>
        <p:nvGrpSpPr>
          <p:cNvPr id="93" name="Group 92">
            <a:extLst>
              <a:ext uri="{FF2B5EF4-FFF2-40B4-BE49-F238E27FC236}">
                <a16:creationId xmlns:a16="http://schemas.microsoft.com/office/drawing/2014/main" id="{D89DC7EA-DAD0-AA4C-942F-8AD57CD01A40}"/>
              </a:ext>
            </a:extLst>
          </p:cNvPr>
          <p:cNvGrpSpPr/>
          <p:nvPr/>
        </p:nvGrpSpPr>
        <p:grpSpPr>
          <a:xfrm>
            <a:off x="-355880" y="2718762"/>
            <a:ext cx="6416037" cy="3494273"/>
            <a:chOff x="1638337" y="2664743"/>
            <a:chExt cx="6416037" cy="3494273"/>
          </a:xfrm>
        </p:grpSpPr>
        <p:graphicFrame>
          <p:nvGraphicFramePr>
            <p:cNvPr id="94" name="Objet 2">
              <a:extLst>
                <a:ext uri="{FF2B5EF4-FFF2-40B4-BE49-F238E27FC236}">
                  <a16:creationId xmlns:a16="http://schemas.microsoft.com/office/drawing/2014/main" id="{4E277262-B31C-33B1-E231-1F11B9321151}"/>
                </a:ext>
              </a:extLst>
            </p:cNvPr>
            <p:cNvGraphicFramePr>
              <a:graphicFrameLocks noChangeAspect="1"/>
            </p:cNvGraphicFramePr>
            <p:nvPr/>
          </p:nvGraphicFramePr>
          <p:xfrm>
            <a:off x="1638337" y="3223728"/>
            <a:ext cx="4641847" cy="2935288"/>
          </p:xfrm>
          <a:graphic>
            <a:graphicData uri="http://schemas.openxmlformats.org/presentationml/2006/ole">
              <mc:AlternateContent xmlns:mc="http://schemas.openxmlformats.org/markup-compatibility/2006">
                <mc:Choice xmlns:v="urn:schemas-microsoft-com:vml" Requires="v">
                  <p:oleObj name="Graph" r:id="rId16" imgW="4271596" imgH="2987864" progId="Origin50.Graph">
                    <p:embed/>
                  </p:oleObj>
                </mc:Choice>
                <mc:Fallback>
                  <p:oleObj name="Graph" r:id="rId16" imgW="4271596" imgH="2987864" progId="Origin50.Graph">
                    <p:embed/>
                    <p:pic>
                      <p:nvPicPr>
                        <p:cNvPr id="9" name="Objet 2">
                          <a:extLst>
                            <a:ext uri="{FF2B5EF4-FFF2-40B4-BE49-F238E27FC236}">
                              <a16:creationId xmlns:a16="http://schemas.microsoft.com/office/drawing/2014/main" id="{86DB8991-F69E-1AD9-17A7-2454733376B0}"/>
                            </a:ext>
                          </a:extLst>
                        </p:cNvPr>
                        <p:cNvPicPr/>
                        <p:nvPr/>
                      </p:nvPicPr>
                      <p:blipFill>
                        <a:blip r:embed="rId17"/>
                        <a:stretch>
                          <a:fillRect/>
                        </a:stretch>
                      </p:blipFill>
                      <p:spPr>
                        <a:xfrm>
                          <a:off x="1638337" y="3223728"/>
                          <a:ext cx="4641847" cy="2935288"/>
                        </a:xfrm>
                        <a:prstGeom prst="rect">
                          <a:avLst/>
                        </a:prstGeom>
                      </p:spPr>
                    </p:pic>
                  </p:oleObj>
                </mc:Fallback>
              </mc:AlternateContent>
            </a:graphicData>
          </a:graphic>
        </p:graphicFrame>
        <p:grpSp>
          <p:nvGrpSpPr>
            <p:cNvPr id="95" name="Group 94">
              <a:extLst>
                <a:ext uri="{FF2B5EF4-FFF2-40B4-BE49-F238E27FC236}">
                  <a16:creationId xmlns:a16="http://schemas.microsoft.com/office/drawing/2014/main" id="{C6F57768-A408-65A8-36FE-91C247A4C889}"/>
                </a:ext>
              </a:extLst>
            </p:cNvPr>
            <p:cNvGrpSpPr/>
            <p:nvPr/>
          </p:nvGrpSpPr>
          <p:grpSpPr>
            <a:xfrm>
              <a:off x="2364863" y="2664743"/>
              <a:ext cx="5689511" cy="3164280"/>
              <a:chOff x="2364863" y="2664743"/>
              <a:chExt cx="5689511" cy="3164280"/>
            </a:xfrm>
          </p:grpSpPr>
          <p:cxnSp>
            <p:nvCxnSpPr>
              <p:cNvPr id="96" name="Connecteur droit avec flèche 3">
                <a:extLst>
                  <a:ext uri="{FF2B5EF4-FFF2-40B4-BE49-F238E27FC236}">
                    <a16:creationId xmlns:a16="http://schemas.microsoft.com/office/drawing/2014/main" id="{5F3FC723-9488-CD89-FA92-FA2DAFACD8EC}"/>
                  </a:ext>
                </a:extLst>
              </p:cNvPr>
              <p:cNvCxnSpPr>
                <a:cxnSpLocks/>
              </p:cNvCxnSpPr>
              <p:nvPr/>
            </p:nvCxnSpPr>
            <p:spPr>
              <a:xfrm flipV="1">
                <a:off x="2737199" y="3074600"/>
                <a:ext cx="0" cy="24233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7" name="Connecteur droit avec flèche 4">
                <a:extLst>
                  <a:ext uri="{FF2B5EF4-FFF2-40B4-BE49-F238E27FC236}">
                    <a16:creationId xmlns:a16="http://schemas.microsoft.com/office/drawing/2014/main" id="{D8BEEB13-64E8-6B93-0DF1-B01D15DFF2B1}"/>
                  </a:ext>
                </a:extLst>
              </p:cNvPr>
              <p:cNvCxnSpPr/>
              <p:nvPr/>
            </p:nvCxnSpPr>
            <p:spPr>
              <a:xfrm>
                <a:off x="2737199" y="5493678"/>
                <a:ext cx="363403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8" name="Rectangle 11">
                <a:extLst>
                  <a:ext uri="{FF2B5EF4-FFF2-40B4-BE49-F238E27FC236}">
                    <a16:creationId xmlns:a16="http://schemas.microsoft.com/office/drawing/2014/main" id="{28A14591-E3BC-D799-68CF-F23B72780A99}"/>
                  </a:ext>
                </a:extLst>
              </p:cNvPr>
              <p:cNvSpPr>
                <a:spLocks noChangeArrowheads="1"/>
              </p:cNvSpPr>
              <p:nvPr/>
            </p:nvSpPr>
            <p:spPr bwMode="auto">
              <a:xfrm rot="16200000">
                <a:off x="1718533" y="3311073"/>
                <a:ext cx="16312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fr-FR" sz="1600" b="1" dirty="0">
                    <a:latin typeface="Calibri" panose="020F0502020204030204" pitchFamily="34" charset="0"/>
                    <a:sym typeface="Symbol" panose="05050102010706020507" pitchFamily="18" charset="2"/>
                  </a:rPr>
                  <a:t>pinning force F</a:t>
                </a:r>
                <a:r>
                  <a:rPr lang="en-GB" altLang="fr-FR" sz="1600" b="1" baseline="-25000" dirty="0">
                    <a:latin typeface="Calibri" panose="020F0502020204030204" pitchFamily="34" charset="0"/>
                    <a:sym typeface="Symbol" panose="05050102010706020507" pitchFamily="18" charset="2"/>
                  </a:rPr>
                  <a:t>P</a:t>
                </a:r>
              </a:p>
            </p:txBody>
          </p:sp>
          <p:sp>
            <p:nvSpPr>
              <p:cNvPr id="99" name="Rectangle 11">
                <a:extLst>
                  <a:ext uri="{FF2B5EF4-FFF2-40B4-BE49-F238E27FC236}">
                    <a16:creationId xmlns:a16="http://schemas.microsoft.com/office/drawing/2014/main" id="{3F48241C-9884-9F89-A7AD-8AC779CC788C}"/>
                  </a:ext>
                </a:extLst>
              </p:cNvPr>
              <p:cNvSpPr>
                <a:spLocks noChangeArrowheads="1"/>
              </p:cNvSpPr>
              <p:nvPr/>
            </p:nvSpPr>
            <p:spPr bwMode="auto">
              <a:xfrm>
                <a:off x="6100974" y="5490469"/>
                <a:ext cx="1953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fr-FR" sz="1600" b="1" dirty="0">
                    <a:latin typeface="Calibri" panose="020F0502020204030204" pitchFamily="34" charset="0"/>
                    <a:sym typeface="Symbol" panose="05050102010706020507" pitchFamily="18" charset="2"/>
                  </a:rPr>
                  <a:t>magnetic field </a:t>
                </a:r>
                <a:r>
                  <a:rPr lang="en-CH" altLang="fr-FR" sz="1600" b="1" dirty="0">
                    <a:latin typeface="Calibri" panose="020F0502020204030204" pitchFamily="34" charset="0"/>
                    <a:sym typeface="Symbol" panose="05050102010706020507" pitchFamily="18" charset="2"/>
                  </a:rPr>
                  <a:t>H</a:t>
                </a:r>
                <a:endParaRPr lang="en-GB" altLang="fr-FR" sz="1600" b="1" baseline="-25000" dirty="0">
                  <a:latin typeface="Calibri" panose="020F0502020204030204" pitchFamily="34" charset="0"/>
                  <a:sym typeface="Symbol" panose="05050102010706020507" pitchFamily="18" charset="2"/>
                </a:endParaRPr>
              </a:p>
            </p:txBody>
          </p:sp>
        </p:grpSp>
      </p:grpSp>
      <p:grpSp>
        <p:nvGrpSpPr>
          <p:cNvPr id="100" name="Group 99">
            <a:extLst>
              <a:ext uri="{FF2B5EF4-FFF2-40B4-BE49-F238E27FC236}">
                <a16:creationId xmlns:a16="http://schemas.microsoft.com/office/drawing/2014/main" id="{5CA49C5B-3B85-36B8-7AC7-7765BAD8FAA5}"/>
              </a:ext>
            </a:extLst>
          </p:cNvPr>
          <p:cNvGrpSpPr/>
          <p:nvPr/>
        </p:nvGrpSpPr>
        <p:grpSpPr>
          <a:xfrm>
            <a:off x="-316611" y="2764656"/>
            <a:ext cx="5792541" cy="3598140"/>
            <a:chOff x="5329378" y="2471963"/>
            <a:chExt cx="5792541" cy="3598140"/>
          </a:xfrm>
        </p:grpSpPr>
        <p:graphicFrame>
          <p:nvGraphicFramePr>
            <p:cNvPr id="101" name="Objet 13">
              <a:extLst>
                <a:ext uri="{FF2B5EF4-FFF2-40B4-BE49-F238E27FC236}">
                  <a16:creationId xmlns:a16="http://schemas.microsoft.com/office/drawing/2014/main" id="{40AC9EFC-0568-7AC3-E9D3-569AAA4A6F21}"/>
                </a:ext>
              </a:extLst>
            </p:cNvPr>
            <p:cNvGraphicFramePr>
              <a:graphicFrameLocks noChangeAspect="1"/>
            </p:cNvGraphicFramePr>
            <p:nvPr/>
          </p:nvGraphicFramePr>
          <p:xfrm>
            <a:off x="5329378" y="2471963"/>
            <a:ext cx="4489896" cy="3598140"/>
          </p:xfrm>
          <a:graphic>
            <a:graphicData uri="http://schemas.openxmlformats.org/presentationml/2006/ole">
              <mc:AlternateContent xmlns:mc="http://schemas.openxmlformats.org/markup-compatibility/2006">
                <mc:Choice xmlns:v="urn:schemas-microsoft-com:vml" Requires="v">
                  <p:oleObj name="Graph" r:id="rId18" imgW="4154400" imgH="2901600" progId="Origin50.Graph">
                    <p:embed/>
                  </p:oleObj>
                </mc:Choice>
                <mc:Fallback>
                  <p:oleObj name="Graph" r:id="rId18" imgW="4154400" imgH="2901600" progId="Origin50.Graph">
                    <p:embed/>
                    <p:pic>
                      <p:nvPicPr>
                        <p:cNvPr id="8" name="Objet 13">
                          <a:extLst>
                            <a:ext uri="{FF2B5EF4-FFF2-40B4-BE49-F238E27FC236}">
                              <a16:creationId xmlns:a16="http://schemas.microsoft.com/office/drawing/2014/main" id="{24FCECAF-FC1D-88E1-4198-7AD5C5CBC22B}"/>
                            </a:ext>
                          </a:extLst>
                        </p:cNvPr>
                        <p:cNvPicPr/>
                        <p:nvPr/>
                      </p:nvPicPr>
                      <p:blipFill>
                        <a:blip r:embed="rId19"/>
                        <a:stretch>
                          <a:fillRect/>
                        </a:stretch>
                      </p:blipFill>
                      <p:spPr>
                        <a:xfrm>
                          <a:off x="5329378" y="2471963"/>
                          <a:ext cx="4489896" cy="3598140"/>
                        </a:xfrm>
                        <a:prstGeom prst="rect">
                          <a:avLst/>
                        </a:prstGeom>
                      </p:spPr>
                    </p:pic>
                  </p:oleObj>
                </mc:Fallback>
              </mc:AlternateContent>
            </a:graphicData>
          </a:graphic>
        </p:graphicFrame>
        <p:sp>
          <p:nvSpPr>
            <p:cNvPr id="102" name="Rectangle 101">
              <a:extLst>
                <a:ext uri="{FF2B5EF4-FFF2-40B4-BE49-F238E27FC236}">
                  <a16:creationId xmlns:a16="http://schemas.microsoft.com/office/drawing/2014/main" id="{8A0D2230-D1A5-3913-ECB9-CBBD257182A0}"/>
                </a:ext>
              </a:extLst>
            </p:cNvPr>
            <p:cNvSpPr/>
            <p:nvPr/>
          </p:nvSpPr>
          <p:spPr>
            <a:xfrm>
              <a:off x="8450211" y="3419861"/>
              <a:ext cx="2671708" cy="523220"/>
            </a:xfrm>
            <a:prstGeom prst="rect">
              <a:avLst/>
            </a:prstGeom>
          </p:spPr>
          <p:txBody>
            <a:bodyPr wrap="square">
              <a:spAutoFit/>
            </a:bodyPr>
            <a:lstStyle/>
            <a:p>
              <a:r>
                <a:rPr lang="en-US" sz="1400" b="1" dirty="0">
                  <a:solidFill>
                    <a:srgbClr val="00568B"/>
                  </a:solidFill>
                  <a:latin typeface="Calibri" panose="020F0502020204030204" pitchFamily="34" charset="0"/>
                </a:rPr>
                <a:t>Increase the grain boundary density i.e. refine the grain size </a:t>
              </a:r>
              <a:endParaRPr lang="en-CH" sz="1400" dirty="0"/>
            </a:p>
          </p:txBody>
        </p:sp>
      </p:grpSp>
      <p:grpSp>
        <p:nvGrpSpPr>
          <p:cNvPr id="103" name="Group 102">
            <a:extLst>
              <a:ext uri="{FF2B5EF4-FFF2-40B4-BE49-F238E27FC236}">
                <a16:creationId xmlns:a16="http://schemas.microsoft.com/office/drawing/2014/main" id="{BDE57E6E-8804-982F-8A58-1D6EE5D47A58}"/>
              </a:ext>
            </a:extLst>
          </p:cNvPr>
          <p:cNvGrpSpPr/>
          <p:nvPr/>
        </p:nvGrpSpPr>
        <p:grpSpPr>
          <a:xfrm>
            <a:off x="-344964" y="3258559"/>
            <a:ext cx="6079931" cy="2935287"/>
            <a:chOff x="-306126" y="2904114"/>
            <a:chExt cx="6116939" cy="2935287"/>
          </a:xfrm>
        </p:grpSpPr>
        <p:graphicFrame>
          <p:nvGraphicFramePr>
            <p:cNvPr id="104" name="Objet 19">
              <a:extLst>
                <a:ext uri="{FF2B5EF4-FFF2-40B4-BE49-F238E27FC236}">
                  <a16:creationId xmlns:a16="http://schemas.microsoft.com/office/drawing/2014/main" id="{D34C7966-AF06-70A6-1ECF-152230649C9C}"/>
                </a:ext>
              </a:extLst>
            </p:cNvPr>
            <p:cNvGraphicFramePr>
              <a:graphicFrameLocks noChangeAspect="1"/>
            </p:cNvGraphicFramePr>
            <p:nvPr/>
          </p:nvGraphicFramePr>
          <p:xfrm>
            <a:off x="-306126" y="2904114"/>
            <a:ext cx="4668837" cy="2935287"/>
          </p:xfrm>
          <a:graphic>
            <a:graphicData uri="http://schemas.openxmlformats.org/presentationml/2006/ole">
              <mc:AlternateContent xmlns:mc="http://schemas.openxmlformats.org/markup-compatibility/2006">
                <mc:Choice xmlns:v="urn:schemas-microsoft-com:vml" Requires="v">
                  <p:oleObj name="Graph" r:id="rId20" imgW="4271596" imgH="2987864" progId="Origin50.Graph">
                    <p:embed/>
                  </p:oleObj>
                </mc:Choice>
                <mc:Fallback>
                  <p:oleObj name="Graph" r:id="rId20" imgW="4271596" imgH="2987864" progId="Origin50.Graph">
                    <p:embed/>
                    <p:pic>
                      <p:nvPicPr>
                        <p:cNvPr id="12" name="Objet 19">
                          <a:extLst>
                            <a:ext uri="{FF2B5EF4-FFF2-40B4-BE49-F238E27FC236}">
                              <a16:creationId xmlns:a16="http://schemas.microsoft.com/office/drawing/2014/main" id="{971E1BFC-4D94-72E9-8162-AFA30ECC06F0}"/>
                            </a:ext>
                          </a:extLst>
                        </p:cNvPr>
                        <p:cNvPicPr/>
                        <p:nvPr/>
                      </p:nvPicPr>
                      <p:blipFill>
                        <a:blip r:embed="rId21"/>
                        <a:stretch>
                          <a:fillRect/>
                        </a:stretch>
                      </p:blipFill>
                      <p:spPr>
                        <a:xfrm>
                          <a:off x="-306126" y="2904114"/>
                          <a:ext cx="4668837" cy="2935287"/>
                        </a:xfrm>
                        <a:prstGeom prst="rect">
                          <a:avLst/>
                        </a:prstGeom>
                      </p:spPr>
                    </p:pic>
                  </p:oleObj>
                </mc:Fallback>
              </mc:AlternateContent>
            </a:graphicData>
          </a:graphic>
        </p:graphicFrame>
        <p:sp>
          <p:nvSpPr>
            <p:cNvPr id="105" name="Rectangle 104">
              <a:extLst>
                <a:ext uri="{FF2B5EF4-FFF2-40B4-BE49-F238E27FC236}">
                  <a16:creationId xmlns:a16="http://schemas.microsoft.com/office/drawing/2014/main" id="{5CA950E6-8D6F-AFC8-6E57-93EE964979A9}"/>
                </a:ext>
              </a:extLst>
            </p:cNvPr>
            <p:cNvSpPr/>
            <p:nvPr/>
          </p:nvSpPr>
          <p:spPr>
            <a:xfrm>
              <a:off x="2912309" y="3947520"/>
              <a:ext cx="2898504" cy="523220"/>
            </a:xfrm>
            <a:prstGeom prst="rect">
              <a:avLst/>
            </a:prstGeom>
          </p:spPr>
          <p:txBody>
            <a:bodyPr wrap="square">
              <a:spAutoFit/>
            </a:bodyPr>
            <a:lstStyle/>
            <a:p>
              <a:r>
                <a:rPr lang="en-US" sz="1400" b="1" dirty="0">
                  <a:solidFill>
                    <a:srgbClr val="CE3D3D"/>
                  </a:solidFill>
                  <a:latin typeface="Calibri" panose="020F0502020204030204" pitchFamily="34" charset="0"/>
                </a:rPr>
                <a:t>Add</a:t>
              </a:r>
              <a:r>
                <a:rPr lang="en-CH" sz="1400" b="1" dirty="0" err="1">
                  <a:solidFill>
                    <a:srgbClr val="CE3D3D"/>
                  </a:solidFill>
                  <a:latin typeface="Calibri" panose="020F0502020204030204" pitchFamily="34" charset="0"/>
                </a:rPr>
                <a:t>itional</a:t>
              </a:r>
              <a:r>
                <a:rPr lang="en-US" sz="1400" b="1" dirty="0">
                  <a:solidFill>
                    <a:srgbClr val="CE3D3D"/>
                  </a:solidFill>
                  <a:latin typeface="Calibri" panose="020F0502020204030204" pitchFamily="34" charset="0"/>
                </a:rPr>
                <a:t> artificial pinning centers i.e.</a:t>
              </a:r>
              <a:r>
                <a:rPr lang="en-CH" sz="1400" b="1" dirty="0">
                  <a:solidFill>
                    <a:srgbClr val="CE3D3D"/>
                  </a:solidFill>
                  <a:latin typeface="Calibri" panose="020F0502020204030204" pitchFamily="34" charset="0"/>
                </a:rPr>
                <a:t> </a:t>
              </a:r>
              <a:r>
                <a:rPr lang="en-US" sz="1400" b="1" dirty="0">
                  <a:solidFill>
                    <a:srgbClr val="CE3D3D"/>
                  </a:solidFill>
                  <a:latin typeface="Calibri" panose="020F0502020204030204" pitchFamily="34" charset="0"/>
                </a:rPr>
                <a:t>modify the pinning </a:t>
              </a:r>
              <a:r>
                <a:rPr lang="en-CH" sz="1400" b="1" dirty="0">
                  <a:solidFill>
                    <a:srgbClr val="CE3D3D"/>
                  </a:solidFill>
                  <a:latin typeface="Calibri" panose="020F0502020204030204" pitchFamily="34" charset="0"/>
                </a:rPr>
                <a:t>mechanism</a:t>
              </a:r>
              <a:endParaRPr lang="en-CH" sz="1400" dirty="0"/>
            </a:p>
          </p:txBody>
        </p:sp>
      </p:grpSp>
      <p:cxnSp>
        <p:nvCxnSpPr>
          <p:cNvPr id="106" name="Connecteur droit 23">
            <a:extLst>
              <a:ext uri="{FF2B5EF4-FFF2-40B4-BE49-F238E27FC236}">
                <a16:creationId xmlns:a16="http://schemas.microsoft.com/office/drawing/2014/main" id="{9C555AE4-EB2E-BED9-C51A-3145080A5416}"/>
              </a:ext>
            </a:extLst>
          </p:cNvPr>
          <p:cNvCxnSpPr>
            <a:cxnSpLocks/>
          </p:cNvCxnSpPr>
          <p:nvPr/>
        </p:nvCxnSpPr>
        <p:spPr>
          <a:xfrm>
            <a:off x="1624119" y="3866919"/>
            <a:ext cx="0" cy="1667100"/>
          </a:xfrm>
          <a:prstGeom prst="line">
            <a:avLst/>
          </a:prstGeom>
          <a:ln w="38100">
            <a:solidFill>
              <a:srgbClr val="CE3E3E"/>
            </a:solidFill>
            <a:prstDash val="dash"/>
          </a:ln>
        </p:spPr>
        <p:style>
          <a:lnRef idx="1">
            <a:schemeClr val="accent1"/>
          </a:lnRef>
          <a:fillRef idx="0">
            <a:schemeClr val="accent1"/>
          </a:fillRef>
          <a:effectRef idx="0">
            <a:schemeClr val="accent1"/>
          </a:effectRef>
          <a:fontRef idx="minor">
            <a:schemeClr val="tx1"/>
          </a:fontRef>
        </p:style>
      </p:cxnSp>
      <p:cxnSp>
        <p:nvCxnSpPr>
          <p:cNvPr id="107" name="Connecteur droit 7">
            <a:extLst>
              <a:ext uri="{FF2B5EF4-FFF2-40B4-BE49-F238E27FC236}">
                <a16:creationId xmlns:a16="http://schemas.microsoft.com/office/drawing/2014/main" id="{BC4ACCB7-F366-BDED-B338-D49C10946BA2}"/>
              </a:ext>
            </a:extLst>
          </p:cNvPr>
          <p:cNvCxnSpPr>
            <a:cxnSpLocks/>
          </p:cNvCxnSpPr>
          <p:nvPr/>
        </p:nvCxnSpPr>
        <p:spPr>
          <a:xfrm>
            <a:off x="1265616" y="3392261"/>
            <a:ext cx="0" cy="2141758"/>
          </a:xfrm>
          <a:prstGeom prst="line">
            <a:avLst/>
          </a:prstGeom>
          <a:ln w="38100">
            <a:solidFill>
              <a:srgbClr val="00578C"/>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8" name="TextBox 107">
                <a:extLst>
                  <a:ext uri="{FF2B5EF4-FFF2-40B4-BE49-F238E27FC236}">
                    <a16:creationId xmlns:a16="http://schemas.microsoft.com/office/drawing/2014/main" id="{9FF1EE16-222A-1638-F93C-267ACC3526D2}"/>
                  </a:ext>
                </a:extLst>
              </p:cNvPr>
              <p:cNvSpPr txBox="1"/>
              <p:nvPr/>
            </p:nvSpPr>
            <p:spPr>
              <a:xfrm>
                <a:off x="482623" y="5518474"/>
                <a:ext cx="976442" cy="769441"/>
              </a:xfrm>
              <a:prstGeom prst="rect">
                <a:avLst/>
              </a:prstGeom>
              <a:noFill/>
            </p:spPr>
            <p:txBody>
              <a:bodyPr wrap="square" rtlCol="0">
                <a:spAutoFit/>
              </a:bodyPr>
              <a:lstStyle/>
              <a:p>
                <a:pPr algn="r"/>
                <a:r>
                  <a:rPr lang="en-CH" sz="1100" i="1" dirty="0">
                    <a:latin typeface="Gill Sans MT" panose="020B0502020104020203" pitchFamily="34" charset="0"/>
                  </a:rPr>
                  <a:t>0.2</a:t>
                </a:r>
                <a14:m>
                  <m:oMath xmlns:m="http://schemas.openxmlformats.org/officeDocument/2006/math">
                    <m:sSub>
                      <m:sSubPr>
                        <m:ctrlPr>
                          <a:rPr lang="en-CH" sz="1100" i="1" dirty="0">
                            <a:latin typeface="Cambria Math" panose="02040503050406030204" pitchFamily="18" charset="0"/>
                          </a:rPr>
                        </m:ctrlPr>
                      </m:sSubPr>
                      <m:e>
                        <m:r>
                          <a:rPr lang="en-CH" sz="1100" b="0" i="1" dirty="0" smtClean="0">
                            <a:latin typeface="Cambria Math" panose="02040503050406030204" pitchFamily="18" charset="0"/>
                          </a:rPr>
                          <m:t>𝐻</m:t>
                        </m:r>
                      </m:e>
                      <m:sub>
                        <m:r>
                          <a:rPr lang="en-CH" sz="1100" i="1" dirty="0">
                            <a:latin typeface="Cambria Math" panose="02040503050406030204" pitchFamily="18" charset="0"/>
                          </a:rPr>
                          <m:t>𝑐</m:t>
                        </m:r>
                        <m:r>
                          <a:rPr lang="en-CH" sz="1100" i="1" dirty="0">
                            <a:latin typeface="Cambria Math" panose="02040503050406030204" pitchFamily="18" charset="0"/>
                          </a:rPr>
                          <m:t>2</m:t>
                        </m:r>
                      </m:sub>
                    </m:sSub>
                  </m:oMath>
                </a14:m>
                <a:endParaRPr lang="en-CH" sz="1100" i="1" dirty="0">
                  <a:latin typeface="Gill Sans MT" panose="020B0502020104020203" pitchFamily="34" charset="0"/>
                </a:endParaRPr>
              </a:p>
              <a:p>
                <a:pPr algn="r"/>
                <a:r>
                  <a:rPr lang="en-CH" sz="1100" i="1" dirty="0">
                    <a:latin typeface="Gill Sans MT" panose="020B0502020104020203" pitchFamily="34" charset="0"/>
                  </a:rPr>
                  <a:t>Grain boundary pinning </a:t>
                </a:r>
              </a:p>
            </p:txBody>
          </p:sp>
        </mc:Choice>
        <mc:Fallback xmlns="">
          <p:sp>
            <p:nvSpPr>
              <p:cNvPr id="108" name="TextBox 107">
                <a:extLst>
                  <a:ext uri="{FF2B5EF4-FFF2-40B4-BE49-F238E27FC236}">
                    <a16:creationId xmlns:a16="http://schemas.microsoft.com/office/drawing/2014/main" id="{9FF1EE16-222A-1638-F93C-267ACC3526D2}"/>
                  </a:ext>
                </a:extLst>
              </p:cNvPr>
              <p:cNvSpPr txBox="1">
                <a:spLocks noRot="1" noChangeAspect="1" noMove="1" noResize="1" noEditPoints="1" noAdjustHandles="1" noChangeArrowheads="1" noChangeShapeType="1" noTextEdit="1"/>
              </p:cNvSpPr>
              <p:nvPr/>
            </p:nvSpPr>
            <p:spPr>
              <a:xfrm>
                <a:off x="482623" y="5518474"/>
                <a:ext cx="976442" cy="769441"/>
              </a:xfrm>
              <a:prstGeom prst="rect">
                <a:avLst/>
              </a:prstGeom>
              <a:blipFill>
                <a:blip r:embed="rId22"/>
                <a:stretch>
                  <a:fillRect t="-794" r="-3750" b="-476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09" name="TextBox 108">
                <a:extLst>
                  <a:ext uri="{FF2B5EF4-FFF2-40B4-BE49-F238E27FC236}">
                    <a16:creationId xmlns:a16="http://schemas.microsoft.com/office/drawing/2014/main" id="{4DB3FE6D-1516-BF3C-3CC6-063B2B25F768}"/>
                  </a:ext>
                </a:extLst>
              </p:cNvPr>
              <p:cNvSpPr txBox="1"/>
              <p:nvPr/>
            </p:nvSpPr>
            <p:spPr>
              <a:xfrm>
                <a:off x="1477027" y="5534209"/>
                <a:ext cx="902619" cy="600164"/>
              </a:xfrm>
              <a:prstGeom prst="rect">
                <a:avLst/>
              </a:prstGeom>
              <a:noFill/>
            </p:spPr>
            <p:txBody>
              <a:bodyPr wrap="square" rtlCol="0">
                <a:spAutoFit/>
              </a:bodyPr>
              <a:lstStyle/>
              <a:p>
                <a:r>
                  <a:rPr lang="en-CH" sz="1100" i="1" dirty="0">
                    <a:latin typeface="Gill Sans MT" panose="020B0502020104020203" pitchFamily="34" charset="0"/>
                  </a:rPr>
                  <a:t>0.33</a:t>
                </a:r>
                <a14:m>
                  <m:oMath xmlns:m="http://schemas.openxmlformats.org/officeDocument/2006/math">
                    <m:sSub>
                      <m:sSubPr>
                        <m:ctrlPr>
                          <a:rPr lang="en-CH" sz="1100" i="1" dirty="0">
                            <a:latin typeface="Cambria Math" panose="02040503050406030204" pitchFamily="18" charset="0"/>
                          </a:rPr>
                        </m:ctrlPr>
                      </m:sSubPr>
                      <m:e>
                        <m:r>
                          <a:rPr lang="en-CH" sz="1100" b="0" i="1" dirty="0" smtClean="0">
                            <a:latin typeface="Cambria Math" panose="02040503050406030204" pitchFamily="18" charset="0"/>
                          </a:rPr>
                          <m:t>𝐻</m:t>
                        </m:r>
                      </m:e>
                      <m:sub>
                        <m:r>
                          <a:rPr lang="en-CH" sz="1100" i="1" dirty="0">
                            <a:latin typeface="Cambria Math" panose="02040503050406030204" pitchFamily="18" charset="0"/>
                          </a:rPr>
                          <m:t>𝑐</m:t>
                        </m:r>
                        <m:r>
                          <a:rPr lang="en-CH" sz="1100" i="1" dirty="0">
                            <a:latin typeface="Cambria Math" panose="02040503050406030204" pitchFamily="18" charset="0"/>
                          </a:rPr>
                          <m:t>2</m:t>
                        </m:r>
                      </m:sub>
                    </m:sSub>
                  </m:oMath>
                </a14:m>
                <a:endParaRPr lang="en-CH" sz="1100" i="1" dirty="0">
                  <a:latin typeface="Gill Sans MT" panose="020B0502020104020203" pitchFamily="34" charset="0"/>
                </a:endParaRPr>
              </a:p>
              <a:p>
                <a:r>
                  <a:rPr lang="en-CH" sz="1100" i="1" dirty="0">
                    <a:latin typeface="Gill Sans MT" panose="020B0502020104020203" pitchFamily="34" charset="0"/>
                  </a:rPr>
                  <a:t>Point-like pinning </a:t>
                </a:r>
              </a:p>
            </p:txBody>
          </p:sp>
        </mc:Choice>
        <mc:Fallback xmlns="">
          <p:sp>
            <p:nvSpPr>
              <p:cNvPr id="109" name="TextBox 108">
                <a:extLst>
                  <a:ext uri="{FF2B5EF4-FFF2-40B4-BE49-F238E27FC236}">
                    <a16:creationId xmlns:a16="http://schemas.microsoft.com/office/drawing/2014/main" id="{4DB3FE6D-1516-BF3C-3CC6-063B2B25F768}"/>
                  </a:ext>
                </a:extLst>
              </p:cNvPr>
              <p:cNvSpPr txBox="1">
                <a:spLocks noRot="1" noChangeAspect="1" noMove="1" noResize="1" noEditPoints="1" noAdjustHandles="1" noChangeArrowheads="1" noChangeShapeType="1" noTextEdit="1"/>
              </p:cNvSpPr>
              <p:nvPr/>
            </p:nvSpPr>
            <p:spPr>
              <a:xfrm>
                <a:off x="1477027" y="5534209"/>
                <a:ext cx="902619" cy="600164"/>
              </a:xfrm>
              <a:prstGeom prst="rect">
                <a:avLst/>
              </a:prstGeom>
              <a:blipFill>
                <a:blip r:embed="rId23"/>
                <a:stretch>
                  <a:fillRect t="-1020" b="-6122"/>
                </a:stretch>
              </a:blipFill>
            </p:spPr>
            <p:txBody>
              <a:bodyPr/>
              <a:lstStyle/>
              <a:p>
                <a:r>
                  <a:rPr lang="en-CH">
                    <a:noFill/>
                  </a:rPr>
                  <a:t> </a:t>
                </a:r>
              </a:p>
            </p:txBody>
          </p:sp>
        </mc:Fallback>
      </mc:AlternateContent>
      <p:cxnSp>
        <p:nvCxnSpPr>
          <p:cNvPr id="110" name="Straight Arrow Connector 109">
            <a:extLst>
              <a:ext uri="{FF2B5EF4-FFF2-40B4-BE49-F238E27FC236}">
                <a16:creationId xmlns:a16="http://schemas.microsoft.com/office/drawing/2014/main" id="{07C01450-3C57-8DB5-A1D6-15C92BADA301}"/>
              </a:ext>
            </a:extLst>
          </p:cNvPr>
          <p:cNvCxnSpPr>
            <a:cxnSpLocks/>
          </p:cNvCxnSpPr>
          <p:nvPr/>
        </p:nvCxnSpPr>
        <p:spPr>
          <a:xfrm flipH="1" flipV="1">
            <a:off x="1259582" y="3365032"/>
            <a:ext cx="788" cy="424467"/>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F7ED90FB-6DE6-7E1C-A023-0A7100439EFF}"/>
              </a:ext>
            </a:extLst>
          </p:cNvPr>
          <p:cNvCxnSpPr>
            <a:cxnSpLocks/>
          </p:cNvCxnSpPr>
          <p:nvPr/>
        </p:nvCxnSpPr>
        <p:spPr>
          <a:xfrm flipV="1">
            <a:off x="1251380" y="3793846"/>
            <a:ext cx="383399" cy="324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0F8DF7C1-4BF2-5E80-353C-F516465FDB1F}"/>
              </a:ext>
            </a:extLst>
          </p:cNvPr>
          <p:cNvSpPr/>
          <p:nvPr/>
        </p:nvSpPr>
        <p:spPr>
          <a:xfrm>
            <a:off x="5668238" y="3278276"/>
            <a:ext cx="2138955" cy="2031325"/>
          </a:xfrm>
          <a:prstGeom prst="rect">
            <a:avLst/>
          </a:prstGeom>
          <a:solidFill>
            <a:schemeClr val="bg1"/>
          </a:solidFill>
          <a:ln>
            <a:solidFill>
              <a:schemeClr val="accent1"/>
            </a:solidFill>
          </a:ln>
        </p:spPr>
        <p:txBody>
          <a:bodyPr wrap="square">
            <a:spAutoFit/>
          </a:bodyPr>
          <a:lstStyle/>
          <a:p>
            <a:pPr algn="ctr">
              <a:spcBef>
                <a:spcPct val="0"/>
              </a:spcBef>
            </a:pPr>
            <a:r>
              <a:rPr lang="en-CH" b="1" dirty="0">
                <a:latin typeface="Gill Sans MT" panose="020B0502020104020203" pitchFamily="34" charset="0"/>
              </a:rPr>
              <a:t>Grain refinement and </a:t>
            </a:r>
            <a:r>
              <a:rPr lang="it-IT" b="1" dirty="0">
                <a:latin typeface="Gill Sans MT" panose="020B0502020104020203" pitchFamily="34" charset="0"/>
              </a:rPr>
              <a:t>the addition of nanoparticles of the appropriate size can </a:t>
            </a:r>
            <a:r>
              <a:rPr lang="en-GB" b="1" dirty="0">
                <a:latin typeface="Gill Sans MT" panose="020B0502020104020203" pitchFamily="34" charset="0"/>
              </a:rPr>
              <a:t>enhance vortex pinning</a:t>
            </a:r>
            <a:r>
              <a:rPr lang="en-CH" b="1" dirty="0">
                <a:latin typeface="Gill Sans MT" panose="020B0502020104020203" pitchFamily="34" charset="0"/>
              </a:rPr>
              <a:t> force</a:t>
            </a:r>
            <a:endParaRPr lang="en-GB" b="1" dirty="0">
              <a:latin typeface="Gill Sans MT" panose="020B0502020104020203" pitchFamily="34" charset="0"/>
            </a:endParaRPr>
          </a:p>
        </p:txBody>
      </p:sp>
      <p:cxnSp>
        <p:nvCxnSpPr>
          <p:cNvPr id="113" name="Straight Arrow Connector 112">
            <a:extLst>
              <a:ext uri="{FF2B5EF4-FFF2-40B4-BE49-F238E27FC236}">
                <a16:creationId xmlns:a16="http://schemas.microsoft.com/office/drawing/2014/main" id="{A96A36C3-18FE-72DB-5E54-D67EE21B8978}"/>
              </a:ext>
            </a:extLst>
          </p:cNvPr>
          <p:cNvCxnSpPr>
            <a:cxnSpLocks/>
          </p:cNvCxnSpPr>
          <p:nvPr/>
        </p:nvCxnSpPr>
        <p:spPr>
          <a:xfrm flipV="1">
            <a:off x="1271969" y="3208750"/>
            <a:ext cx="218569" cy="529017"/>
          </a:xfrm>
          <a:prstGeom prst="straightConnector1">
            <a:avLst/>
          </a:prstGeom>
          <a:ln w="38100">
            <a:solidFill>
              <a:srgbClr val="009300"/>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9FFAD681-A46C-D086-B5E8-74D41F1FBA1A}"/>
              </a:ext>
            </a:extLst>
          </p:cNvPr>
          <p:cNvSpPr/>
          <p:nvPr/>
        </p:nvSpPr>
        <p:spPr>
          <a:xfrm>
            <a:off x="2188834" y="3191011"/>
            <a:ext cx="2671708" cy="307777"/>
          </a:xfrm>
          <a:prstGeom prst="rect">
            <a:avLst/>
          </a:prstGeom>
        </p:spPr>
        <p:txBody>
          <a:bodyPr wrap="square">
            <a:spAutoFit/>
          </a:bodyPr>
          <a:lstStyle/>
          <a:p>
            <a:r>
              <a:rPr lang="en-CH" sz="1400" b="1" dirty="0">
                <a:solidFill>
                  <a:srgbClr val="009300"/>
                </a:solidFill>
                <a:latin typeface="Calibri" panose="020F0502020204030204" pitchFamily="34" charset="0"/>
              </a:rPr>
              <a:t>Total increase due to</a:t>
            </a:r>
            <a:r>
              <a:rPr lang="it-IT" sz="1400" b="1" dirty="0">
                <a:solidFill>
                  <a:srgbClr val="009300"/>
                </a:solidFill>
                <a:latin typeface="Calibri" panose="020F0502020204030204" pitchFamily="34" charset="0"/>
              </a:rPr>
              <a:t> </a:t>
            </a:r>
            <a:r>
              <a:rPr lang="en-CH" sz="1400" b="1" dirty="0">
                <a:solidFill>
                  <a:srgbClr val="009300"/>
                </a:solidFill>
                <a:latin typeface="Calibri" panose="020F0502020204030204" pitchFamily="34" charset="0"/>
              </a:rPr>
              <a:t>both effect</a:t>
            </a:r>
            <a:r>
              <a:rPr lang="it-IT" sz="1400" b="1" dirty="0">
                <a:solidFill>
                  <a:srgbClr val="009300"/>
                </a:solidFill>
                <a:latin typeface="Calibri" panose="020F0502020204030204" pitchFamily="34" charset="0"/>
              </a:rPr>
              <a:t>s</a:t>
            </a:r>
            <a:endParaRPr lang="en-CH" sz="1400" dirty="0">
              <a:solidFill>
                <a:srgbClr val="009300"/>
              </a:solidFill>
            </a:endParaRPr>
          </a:p>
        </p:txBody>
      </p:sp>
      <p:sp>
        <p:nvSpPr>
          <p:cNvPr id="120" name="TextBox 119">
            <a:extLst>
              <a:ext uri="{FF2B5EF4-FFF2-40B4-BE49-F238E27FC236}">
                <a16:creationId xmlns:a16="http://schemas.microsoft.com/office/drawing/2014/main" id="{DED20D69-2D6C-8EB4-1447-45B338F84560}"/>
              </a:ext>
            </a:extLst>
          </p:cNvPr>
          <p:cNvSpPr txBox="1"/>
          <p:nvPr/>
        </p:nvSpPr>
        <p:spPr>
          <a:xfrm>
            <a:off x="1293164" y="2810626"/>
            <a:ext cx="1099810" cy="369332"/>
          </a:xfrm>
          <a:prstGeom prst="rect">
            <a:avLst/>
          </a:prstGeom>
          <a:noFill/>
        </p:spPr>
        <p:txBody>
          <a:bodyPr wrap="square">
            <a:spAutoFit/>
          </a:bodyPr>
          <a:lstStyle/>
          <a:p>
            <a:r>
              <a:rPr lang="en-CH" b="1" i="0" dirty="0">
                <a:latin typeface="+mj-lt"/>
              </a:rPr>
              <a:t>F</a:t>
            </a:r>
            <a:r>
              <a:rPr lang="en-CH" b="1" i="0" baseline="-25000" dirty="0">
                <a:latin typeface="+mj-lt"/>
              </a:rPr>
              <a:t>P</a:t>
            </a:r>
            <a:r>
              <a:rPr lang="en-CH" b="1" i="0" dirty="0">
                <a:latin typeface="+mj-lt"/>
              </a:rPr>
              <a:t>=J</a:t>
            </a:r>
            <a:r>
              <a:rPr lang="en-CH" b="1" i="0" baseline="-25000" dirty="0">
                <a:latin typeface="+mj-lt"/>
              </a:rPr>
              <a:t>C</a:t>
            </a:r>
            <a:r>
              <a:rPr lang="en-CH" b="1" i="0" dirty="0">
                <a:latin typeface="+mj-lt"/>
              </a:rPr>
              <a:t>×B</a:t>
            </a:r>
            <a:endParaRPr lang="en-CH" b="1" dirty="0">
              <a:latin typeface="Gill Sans MT" panose="020B0502020104020203" pitchFamily="34" charset="0"/>
            </a:endParaRPr>
          </a:p>
        </p:txBody>
      </p:sp>
      <mc:AlternateContent xmlns:mc="http://schemas.openxmlformats.org/markup-compatibility/2006" xmlns:a14="http://schemas.microsoft.com/office/drawing/2010/main">
        <mc:Choice Requires="a14">
          <p:sp>
            <p:nvSpPr>
              <p:cNvPr id="121" name="ZoneTexte 12">
                <a:extLst>
                  <a:ext uri="{FF2B5EF4-FFF2-40B4-BE49-F238E27FC236}">
                    <a16:creationId xmlns:a16="http://schemas.microsoft.com/office/drawing/2014/main" id="{9CE81EF5-A378-1452-E11F-17190F17DCF4}"/>
                  </a:ext>
                </a:extLst>
              </p:cNvPr>
              <p:cNvSpPr txBox="1"/>
              <p:nvPr/>
            </p:nvSpPr>
            <p:spPr>
              <a:xfrm>
                <a:off x="3065962" y="5541736"/>
                <a:ext cx="619125"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sz="1100" i="1" dirty="0" smtClean="0">
                              <a:latin typeface="Cambria Math" panose="02040503050406030204" pitchFamily="18" charset="0"/>
                            </a:rPr>
                          </m:ctrlPr>
                        </m:sSubPr>
                        <m:e>
                          <m:r>
                            <a:rPr lang="en-CH" sz="1100" b="0" i="1" dirty="0" smtClean="0">
                              <a:latin typeface="Cambria Math" panose="02040503050406030204" pitchFamily="18" charset="0"/>
                            </a:rPr>
                            <m:t>𝐻</m:t>
                          </m:r>
                        </m:e>
                        <m:sub>
                          <m:r>
                            <a:rPr lang="en-CH" sz="1100" i="1" dirty="0">
                              <a:latin typeface="Cambria Math" panose="02040503050406030204" pitchFamily="18" charset="0"/>
                            </a:rPr>
                            <m:t>𝑐</m:t>
                          </m:r>
                          <m:r>
                            <a:rPr lang="en-CH" sz="1100" i="1" dirty="0">
                              <a:latin typeface="Cambria Math" panose="02040503050406030204" pitchFamily="18" charset="0"/>
                            </a:rPr>
                            <m:t>2</m:t>
                          </m:r>
                        </m:sub>
                      </m:sSub>
                    </m:oMath>
                  </m:oMathPara>
                </a14:m>
                <a:endParaRPr lang="en-CH" sz="1100" dirty="0"/>
              </a:p>
            </p:txBody>
          </p:sp>
        </mc:Choice>
        <mc:Fallback xmlns="">
          <p:sp>
            <p:nvSpPr>
              <p:cNvPr id="121" name="ZoneTexte 12">
                <a:extLst>
                  <a:ext uri="{FF2B5EF4-FFF2-40B4-BE49-F238E27FC236}">
                    <a16:creationId xmlns:a16="http://schemas.microsoft.com/office/drawing/2014/main" id="{9CE81EF5-A378-1452-E11F-17190F17DCF4}"/>
                  </a:ext>
                </a:extLst>
              </p:cNvPr>
              <p:cNvSpPr txBox="1">
                <a:spLocks noRot="1" noChangeAspect="1" noMove="1" noResize="1" noEditPoints="1" noAdjustHandles="1" noChangeArrowheads="1" noChangeShapeType="1" noTextEdit="1"/>
              </p:cNvSpPr>
              <p:nvPr/>
            </p:nvSpPr>
            <p:spPr>
              <a:xfrm>
                <a:off x="3065962" y="5541736"/>
                <a:ext cx="619125" cy="261610"/>
              </a:xfrm>
              <a:prstGeom prst="rect">
                <a:avLst/>
              </a:prstGeom>
              <a:blipFill>
                <a:blip r:embed="rId24"/>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101264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fade">
                                      <p:cBhvr>
                                        <p:cTn id="17" dur="500"/>
                                        <p:tgtEl>
                                          <p:spTgt spid="13">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xEl>
                                              <p:pRg st="1" end="1"/>
                                            </p:txEl>
                                          </p:spTgt>
                                        </p:tgtEl>
                                        <p:attrNameLst>
                                          <p:attrName>style.visibility</p:attrName>
                                        </p:attrNameLst>
                                      </p:cBhvr>
                                      <p:to>
                                        <p:strVal val="visible"/>
                                      </p:to>
                                    </p:set>
                                    <p:animEffect transition="in" filter="fade">
                                      <p:cBhvr>
                                        <p:cTn id="20" dur="500"/>
                                        <p:tgtEl>
                                          <p:spTgt spid="13">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animEffect transition="in" filter="fade">
                                      <p:cBhvr>
                                        <p:cTn id="23" dur="500"/>
                                        <p:tgtEl>
                                          <p:spTgt spid="1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xEl>
                                              <p:pRg st="3" end="3"/>
                                            </p:txEl>
                                          </p:spTgt>
                                        </p:tgtEl>
                                        <p:attrNameLst>
                                          <p:attrName>style.visibility</p:attrName>
                                        </p:attrNameLst>
                                      </p:cBhvr>
                                      <p:to>
                                        <p:strVal val="visible"/>
                                      </p:to>
                                    </p:set>
                                    <p:animEffect transition="in" filter="fade">
                                      <p:cBhvr>
                                        <p:cTn id="26" dur="500"/>
                                        <p:tgtEl>
                                          <p:spTgt spid="1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500"/>
                                        <p:tgtEl>
                                          <p:spTgt spid="9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22" presetClass="entr" presetSubtype="4" fill="hold" nodeType="withEffect">
                                  <p:stCondLst>
                                    <p:cond delay="0"/>
                                  </p:stCondLst>
                                  <p:childTnLst>
                                    <p:set>
                                      <p:cBhvr>
                                        <p:cTn id="44" dur="1" fill="hold">
                                          <p:stCondLst>
                                            <p:cond delay="0"/>
                                          </p:stCondLst>
                                        </p:cTn>
                                        <p:tgtEl>
                                          <p:spTgt spid="110"/>
                                        </p:tgtEl>
                                        <p:attrNameLst>
                                          <p:attrName>style.visibility</p:attrName>
                                        </p:attrNameLst>
                                      </p:cBhvr>
                                      <p:to>
                                        <p:strVal val="visible"/>
                                      </p:to>
                                    </p:set>
                                    <p:animEffect transition="in" filter="wipe(down)">
                                      <p:cBhvr>
                                        <p:cTn id="45" dur="500"/>
                                        <p:tgtEl>
                                          <p:spTgt spid="110"/>
                                        </p:tgtEl>
                                      </p:cBhvr>
                                    </p:animEffect>
                                  </p:childTnLst>
                                </p:cTn>
                              </p:par>
                              <p:par>
                                <p:cTn id="46" presetID="22" presetClass="entr" presetSubtype="1" fill="hold" nodeType="with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wipe(up)">
                                      <p:cBhvr>
                                        <p:cTn id="48" dur="500"/>
                                        <p:tgtEl>
                                          <p:spTgt spid="10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8"/>
                                        </p:tgtEl>
                                        <p:attrNameLst>
                                          <p:attrName>style.visibility</p:attrName>
                                        </p:attrNameLst>
                                      </p:cBhvr>
                                      <p:to>
                                        <p:strVal val="visible"/>
                                      </p:to>
                                    </p:set>
                                    <p:animEffect transition="in" filter="fade">
                                      <p:cBhvr>
                                        <p:cTn id="51" dur="500"/>
                                        <p:tgtEl>
                                          <p:spTgt spid="10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fade">
                                      <p:cBhvr>
                                        <p:cTn id="56" dur="500"/>
                                        <p:tgtEl>
                                          <p:spTgt spid="103"/>
                                        </p:tgtEl>
                                      </p:cBhvr>
                                    </p:animEffect>
                                  </p:childTnLst>
                                </p:cTn>
                              </p:par>
                              <p:par>
                                <p:cTn id="57" presetID="22" presetClass="entr" presetSubtype="8" fill="hold" nodeType="withEffect">
                                  <p:stCondLst>
                                    <p:cond delay="0"/>
                                  </p:stCondLst>
                                  <p:childTnLst>
                                    <p:set>
                                      <p:cBhvr>
                                        <p:cTn id="58" dur="1" fill="hold">
                                          <p:stCondLst>
                                            <p:cond delay="0"/>
                                          </p:stCondLst>
                                        </p:cTn>
                                        <p:tgtEl>
                                          <p:spTgt spid="111"/>
                                        </p:tgtEl>
                                        <p:attrNameLst>
                                          <p:attrName>style.visibility</p:attrName>
                                        </p:attrNameLst>
                                      </p:cBhvr>
                                      <p:to>
                                        <p:strVal val="visible"/>
                                      </p:to>
                                    </p:set>
                                    <p:animEffect transition="in" filter="wipe(left)">
                                      <p:cBhvr>
                                        <p:cTn id="59" dur="500"/>
                                        <p:tgtEl>
                                          <p:spTgt spid="111"/>
                                        </p:tgtEl>
                                      </p:cBhvr>
                                    </p:animEffect>
                                  </p:childTnLst>
                                </p:cTn>
                              </p:par>
                              <p:par>
                                <p:cTn id="60" presetID="22" presetClass="entr" presetSubtype="1" fill="hold" nodeType="with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500"/>
                                        <p:tgtEl>
                                          <p:spTgt spid="10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9"/>
                                        </p:tgtEl>
                                        <p:attrNameLst>
                                          <p:attrName>style.visibility</p:attrName>
                                        </p:attrNameLst>
                                      </p:cBhvr>
                                      <p:to>
                                        <p:strVal val="visible"/>
                                      </p:to>
                                    </p:set>
                                    <p:animEffect transition="in" filter="fade">
                                      <p:cBhvr>
                                        <p:cTn id="65" dur="500"/>
                                        <p:tgtEl>
                                          <p:spTgt spid="10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14"/>
                                        </p:tgtEl>
                                        <p:attrNameLst>
                                          <p:attrName>style.visibility</p:attrName>
                                        </p:attrNameLst>
                                      </p:cBhvr>
                                      <p:to>
                                        <p:strVal val="visible"/>
                                      </p:to>
                                    </p:set>
                                    <p:animEffect transition="in" filter="fade">
                                      <p:cBhvr>
                                        <p:cTn id="70" dur="500"/>
                                        <p:tgtEl>
                                          <p:spTgt spid="114"/>
                                        </p:tgtEl>
                                      </p:cBhvr>
                                    </p:animEffect>
                                  </p:childTnLst>
                                </p:cTn>
                              </p:par>
                              <p:par>
                                <p:cTn id="71" presetID="10"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22" presetClass="entr" presetSubtype="4" fill="hold" nodeType="withEffect">
                                  <p:stCondLst>
                                    <p:cond delay="0"/>
                                  </p:stCondLst>
                                  <p:childTnLst>
                                    <p:set>
                                      <p:cBhvr>
                                        <p:cTn id="75" dur="1" fill="hold">
                                          <p:stCondLst>
                                            <p:cond delay="0"/>
                                          </p:stCondLst>
                                        </p:cTn>
                                        <p:tgtEl>
                                          <p:spTgt spid="113"/>
                                        </p:tgtEl>
                                        <p:attrNameLst>
                                          <p:attrName>style.visibility</p:attrName>
                                        </p:attrNameLst>
                                      </p:cBhvr>
                                      <p:to>
                                        <p:strVal val="visible"/>
                                      </p:to>
                                    </p:set>
                                    <p:animEffect transition="in" filter="wipe(down)">
                                      <p:cBhvr>
                                        <p:cTn id="76" dur="500"/>
                                        <p:tgtEl>
                                          <p:spTgt spid="11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fade">
                                      <p:cBhvr>
                                        <p:cTn id="81" dur="500"/>
                                        <p:tgtEl>
                                          <p:spTgt spid="11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10" grpId="0"/>
      <p:bldP spid="108" grpId="0"/>
      <p:bldP spid="109" grpId="0"/>
      <p:bldP spid="112" grpId="0" animBg="1"/>
      <p:bldP spid="114" grpId="0"/>
      <p:bldP spid="120" grpId="0"/>
      <p:bldP spid="1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B670F235-4BD8-4FE1-9007-597BDC9B1E29}"/>
              </a:ext>
            </a:extLst>
          </p:cNvPr>
          <p:cNvSpPr txBox="1">
            <a:spLocks/>
          </p:cNvSpPr>
          <p:nvPr/>
        </p:nvSpPr>
        <p:spPr>
          <a:xfrm>
            <a:off x="482600" y="4175"/>
            <a:ext cx="110761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i="1" dirty="0">
                <a:solidFill>
                  <a:srgbClr val="007E63"/>
                </a:solidFill>
                <a:latin typeface="Gill Sans MT" panose="020B0502020104020203" pitchFamily="34" charset="0"/>
              </a:rPr>
              <a:t>Commercial Nb</a:t>
            </a:r>
            <a:r>
              <a:rPr lang="it-IT" b="1" i="1" baseline="-25000" dirty="0">
                <a:solidFill>
                  <a:srgbClr val="007E63"/>
                </a:solidFill>
                <a:latin typeface="Gill Sans MT" panose="020B0502020104020203" pitchFamily="34" charset="0"/>
              </a:rPr>
              <a:t>3</a:t>
            </a:r>
            <a:r>
              <a:rPr lang="it-IT" b="1" i="1" dirty="0">
                <a:solidFill>
                  <a:srgbClr val="007E63"/>
                </a:solidFill>
                <a:latin typeface="Gill Sans MT" panose="020B0502020104020203" pitchFamily="34" charset="0"/>
              </a:rPr>
              <a:t>Sn </a:t>
            </a:r>
            <a:r>
              <a:rPr lang="it-IT" b="1" i="1" dirty="0" err="1">
                <a:solidFill>
                  <a:srgbClr val="007E63"/>
                </a:solidFill>
                <a:latin typeface="Gill Sans MT" panose="020B0502020104020203" pitchFamily="34" charset="0"/>
              </a:rPr>
              <a:t>wires</a:t>
            </a:r>
            <a:r>
              <a:rPr lang="en-CH" b="1" i="1" dirty="0">
                <a:solidFill>
                  <a:srgbClr val="007E63"/>
                </a:solidFill>
                <a:latin typeface="Gill Sans MT" panose="020B0502020104020203" pitchFamily="34" charset="0"/>
              </a:rPr>
              <a:t>: </a:t>
            </a:r>
            <a:r>
              <a:rPr lang="en-US" b="1" i="1" dirty="0">
                <a:solidFill>
                  <a:srgbClr val="007E63"/>
                </a:solidFill>
                <a:latin typeface="Gill Sans MT" panose="020B0502020104020203" pitchFamily="34" charset="0"/>
              </a:rPr>
              <a:t>RRP vs PIT</a:t>
            </a:r>
          </a:p>
        </p:txBody>
      </p:sp>
      <p:pic>
        <p:nvPicPr>
          <p:cNvPr id="15" name="Picture 14">
            <a:extLst>
              <a:ext uri="{FF2B5EF4-FFF2-40B4-BE49-F238E27FC236}">
                <a16:creationId xmlns:a16="http://schemas.microsoft.com/office/drawing/2014/main" id="{AC9CB68A-95C6-49CD-AD40-CEDD2247D1E9}"/>
              </a:ext>
            </a:extLst>
          </p:cNvPr>
          <p:cNvPicPr>
            <a:picLocks noChangeAspect="1"/>
          </p:cNvPicPr>
          <p:nvPr/>
        </p:nvPicPr>
        <p:blipFill rotWithShape="1">
          <a:blip r:embed="rId10"/>
          <a:srcRect l="2764" t="1211" r="49216" b="16979"/>
          <a:stretch/>
        </p:blipFill>
        <p:spPr>
          <a:xfrm>
            <a:off x="660903" y="1164688"/>
            <a:ext cx="2454866" cy="2440478"/>
          </a:xfrm>
          <a:prstGeom prst="rect">
            <a:avLst/>
          </a:prstGeom>
        </p:spPr>
      </p:pic>
      <p:sp>
        <p:nvSpPr>
          <p:cNvPr id="17" name="Rectangle 16">
            <a:extLst>
              <a:ext uri="{FF2B5EF4-FFF2-40B4-BE49-F238E27FC236}">
                <a16:creationId xmlns:a16="http://schemas.microsoft.com/office/drawing/2014/main" id="{C1DD6997-85D6-48F4-91ED-C6C612F00E6C}"/>
              </a:ext>
            </a:extLst>
          </p:cNvPr>
          <p:cNvSpPr>
            <a:spLocks noChangeArrowheads="1"/>
          </p:cNvSpPr>
          <p:nvPr/>
        </p:nvSpPr>
        <p:spPr bwMode="auto">
          <a:xfrm>
            <a:off x="624325" y="1113974"/>
            <a:ext cx="2769271" cy="646331"/>
          </a:xfrm>
          <a:prstGeom prst="rect">
            <a:avLst/>
          </a:prstGeom>
          <a:noFill/>
          <a:ln w="254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1363" indent="-284163">
              <a:spcBef>
                <a:spcPct val="20000"/>
              </a:spcBef>
              <a:buChar char="–"/>
              <a:defRPr sz="2800">
                <a:solidFill>
                  <a:schemeClr val="tx1"/>
                </a:solidFill>
                <a:latin typeface="Arial" panose="020B0604020202020204" pitchFamily="34" charset="0"/>
              </a:defRPr>
            </a:lvl2pPr>
            <a:lvl3pPr marL="1141413" indent="-227013">
              <a:spcBef>
                <a:spcPct val="20000"/>
              </a:spcBef>
              <a:buChar char="•"/>
              <a:defRPr sz="2400">
                <a:solidFill>
                  <a:schemeClr val="tx1"/>
                </a:solidFill>
                <a:latin typeface="Arial" panose="020B0604020202020204" pitchFamily="34" charset="0"/>
              </a:defRPr>
            </a:lvl3pPr>
            <a:lvl4pPr marL="1598613" indent="-227013">
              <a:spcBef>
                <a:spcPct val="20000"/>
              </a:spcBef>
              <a:buChar char="–"/>
              <a:defRPr sz="2000">
                <a:solidFill>
                  <a:schemeClr val="tx1"/>
                </a:solidFill>
                <a:latin typeface="Arial" panose="020B0604020202020204" pitchFamily="34" charset="0"/>
              </a:defRPr>
            </a:lvl4pPr>
            <a:lvl5pPr marL="2055813" indent="-227013">
              <a:spcBef>
                <a:spcPct val="20000"/>
              </a:spcBef>
              <a:buChar char="»"/>
              <a:defRPr sz="2000">
                <a:solidFill>
                  <a:schemeClr val="tx1"/>
                </a:solidFill>
                <a:latin typeface="Arial" panose="020B0604020202020204" pitchFamily="34" charset="0"/>
              </a:defRPr>
            </a:lvl5pPr>
            <a:lvl6pPr marL="2513013" indent="-227013" eaLnBrk="0" fontAlgn="base" hangingPunct="0">
              <a:spcBef>
                <a:spcPct val="20000"/>
              </a:spcBef>
              <a:spcAft>
                <a:spcPct val="0"/>
              </a:spcAft>
              <a:buChar char="»"/>
              <a:defRPr sz="2000">
                <a:solidFill>
                  <a:schemeClr val="tx1"/>
                </a:solidFill>
                <a:latin typeface="Arial" panose="020B0604020202020204" pitchFamily="34" charset="0"/>
              </a:defRPr>
            </a:lvl6pPr>
            <a:lvl7pPr marL="2970213" indent="-227013" eaLnBrk="0" fontAlgn="base" hangingPunct="0">
              <a:spcBef>
                <a:spcPct val="20000"/>
              </a:spcBef>
              <a:spcAft>
                <a:spcPct val="0"/>
              </a:spcAft>
              <a:buChar char="»"/>
              <a:defRPr sz="2000">
                <a:solidFill>
                  <a:schemeClr val="tx1"/>
                </a:solidFill>
                <a:latin typeface="Arial" panose="020B0604020202020204" pitchFamily="34" charset="0"/>
              </a:defRPr>
            </a:lvl7pPr>
            <a:lvl8pPr marL="3427413" indent="-227013" eaLnBrk="0" fontAlgn="base" hangingPunct="0">
              <a:spcBef>
                <a:spcPct val="20000"/>
              </a:spcBef>
              <a:spcAft>
                <a:spcPct val="0"/>
              </a:spcAft>
              <a:buChar char="»"/>
              <a:defRPr sz="2000">
                <a:solidFill>
                  <a:schemeClr val="tx1"/>
                </a:solidFill>
                <a:latin typeface="Arial" panose="020B0604020202020204" pitchFamily="34" charset="0"/>
              </a:defRPr>
            </a:lvl8pPr>
            <a:lvl9pPr marL="3884613" indent="-227013"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algn="ctr">
              <a:spcBef>
                <a:spcPct val="0"/>
              </a:spcBef>
              <a:buNone/>
            </a:pPr>
            <a:r>
              <a:rPr lang="en-US" altLang="fr-FR" sz="1800" b="1" i="1" dirty="0">
                <a:ln>
                  <a:solidFill>
                    <a:schemeClr val="tx1"/>
                  </a:solidFill>
                </a:ln>
                <a:solidFill>
                  <a:schemeClr val="bg1"/>
                </a:solidFill>
                <a:latin typeface="Gill Sans MT" panose="020B0502020104020203" pitchFamily="34" charset="0"/>
                <a:sym typeface="Symbol" panose="05050102010706020507" pitchFamily="18" charset="2"/>
              </a:rPr>
              <a:t>Section of a Nb3Sn dipole magnet</a:t>
            </a:r>
          </a:p>
        </p:txBody>
      </p:sp>
      <p:pic>
        <p:nvPicPr>
          <p:cNvPr id="13" name="Picture 7">
            <a:extLst>
              <a:ext uri="{FF2B5EF4-FFF2-40B4-BE49-F238E27FC236}">
                <a16:creationId xmlns:a16="http://schemas.microsoft.com/office/drawing/2014/main" id="{79B2358D-4A10-4DE9-BF05-B10CEB118AD8}"/>
              </a:ext>
            </a:extLst>
          </p:cNvPr>
          <p:cNvPicPr>
            <a:picLocks noChangeAspect="1"/>
          </p:cNvPicPr>
          <p:nvPr/>
        </p:nvPicPr>
        <p:blipFill>
          <a:blip r:embed="rId11"/>
          <a:stretch>
            <a:fillRect/>
          </a:stretch>
        </p:blipFill>
        <p:spPr>
          <a:xfrm>
            <a:off x="163919" y="3712356"/>
            <a:ext cx="3501586" cy="347560"/>
          </a:xfrm>
          <a:prstGeom prst="rect">
            <a:avLst/>
          </a:prstGeom>
        </p:spPr>
      </p:pic>
      <p:sp>
        <p:nvSpPr>
          <p:cNvPr id="21" name="Rectangle 20">
            <a:extLst>
              <a:ext uri="{FF2B5EF4-FFF2-40B4-BE49-F238E27FC236}">
                <a16:creationId xmlns:a16="http://schemas.microsoft.com/office/drawing/2014/main" id="{726E9657-FAB2-4FEF-881C-75B36086140F}"/>
              </a:ext>
            </a:extLst>
          </p:cNvPr>
          <p:cNvSpPr/>
          <p:nvPr/>
        </p:nvSpPr>
        <p:spPr>
          <a:xfrm>
            <a:off x="169140" y="3713611"/>
            <a:ext cx="469022" cy="361711"/>
          </a:xfrm>
          <a:prstGeom prst="rect">
            <a:avLst/>
          </a:prstGeom>
          <a:noFill/>
          <a:ln w="38100">
            <a:solidFill>
              <a:srgbClr val="CE3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solidFill>
                <a:srgbClr val="CE3E3E"/>
              </a:solidFill>
              <a:latin typeface="Gill Sans MT" panose="020B0502020104020203" pitchFamily="34" charset="0"/>
            </a:endParaRPr>
          </a:p>
        </p:txBody>
      </p:sp>
      <p:pic>
        <p:nvPicPr>
          <p:cNvPr id="22" name="Picture 7">
            <a:extLst>
              <a:ext uri="{FF2B5EF4-FFF2-40B4-BE49-F238E27FC236}">
                <a16:creationId xmlns:a16="http://schemas.microsoft.com/office/drawing/2014/main" id="{9B5F2AD4-C23D-454F-B3C0-78C39BA6F1B4}"/>
              </a:ext>
            </a:extLst>
          </p:cNvPr>
          <p:cNvPicPr>
            <a:picLocks noChangeAspect="1"/>
          </p:cNvPicPr>
          <p:nvPr/>
        </p:nvPicPr>
        <p:blipFill rotWithShape="1">
          <a:blip r:embed="rId11"/>
          <a:srcRect r="86037"/>
          <a:stretch/>
        </p:blipFill>
        <p:spPr>
          <a:xfrm>
            <a:off x="439963" y="4540500"/>
            <a:ext cx="1440001" cy="972367"/>
          </a:xfrm>
          <a:prstGeom prst="rect">
            <a:avLst/>
          </a:prstGeom>
          <a:ln w="57150">
            <a:solidFill>
              <a:srgbClr val="CE3E3E"/>
            </a:solidFill>
          </a:ln>
        </p:spPr>
      </p:pic>
      <p:sp>
        <p:nvSpPr>
          <p:cNvPr id="30" name="Rectangle 29">
            <a:extLst>
              <a:ext uri="{FF2B5EF4-FFF2-40B4-BE49-F238E27FC236}">
                <a16:creationId xmlns:a16="http://schemas.microsoft.com/office/drawing/2014/main" id="{DBDA25C0-2F70-4E91-88D5-05B00A03D779}"/>
              </a:ext>
            </a:extLst>
          </p:cNvPr>
          <p:cNvSpPr/>
          <p:nvPr/>
        </p:nvSpPr>
        <p:spPr>
          <a:xfrm>
            <a:off x="8328966" y="5798461"/>
            <a:ext cx="3861474" cy="430887"/>
          </a:xfrm>
          <a:prstGeom prst="rect">
            <a:avLst/>
          </a:prstGeom>
        </p:spPr>
        <p:txBody>
          <a:bodyPr wrap="square">
            <a:spAutoFit/>
          </a:bodyPr>
          <a:lstStyle/>
          <a:p>
            <a:pPr marL="171450" indent="-171450">
              <a:buFontTx/>
              <a:buChar char="-"/>
            </a:pPr>
            <a:r>
              <a:rPr lang="da-DK" sz="1050" dirty="0">
                <a:latin typeface="Gill Sans MT" panose="020B0502020104020203" pitchFamily="34" charset="0"/>
              </a:rPr>
              <a:t>Segal C. et al.,</a:t>
            </a:r>
            <a:r>
              <a:rPr lang="fr-FR" sz="1050" u="sng" dirty="0" err="1">
                <a:latin typeface="Gill Sans MT" panose="020B0502020104020203" pitchFamily="34" charset="0"/>
              </a:rPr>
              <a:t>Supercond</a:t>
            </a:r>
            <a:r>
              <a:rPr lang="fr-FR" sz="1050" u="sng" dirty="0">
                <a:latin typeface="Gill Sans MT" panose="020B0502020104020203" pitchFamily="34" charset="0"/>
              </a:rPr>
              <a:t>. </a:t>
            </a:r>
            <a:r>
              <a:rPr lang="fr-FR" sz="1050" u="sng" dirty="0" err="1">
                <a:latin typeface="Gill Sans MT" panose="020B0502020104020203" pitchFamily="34" charset="0"/>
              </a:rPr>
              <a:t>Sci</a:t>
            </a:r>
            <a:r>
              <a:rPr lang="fr-FR" sz="1050" u="sng" dirty="0">
                <a:latin typeface="Gill Sans MT" panose="020B0502020104020203" pitchFamily="34" charset="0"/>
              </a:rPr>
              <a:t>. </a:t>
            </a:r>
            <a:r>
              <a:rPr lang="fr-FR" sz="1050" u="sng" dirty="0" err="1">
                <a:latin typeface="Gill Sans MT" panose="020B0502020104020203" pitchFamily="34" charset="0"/>
              </a:rPr>
              <a:t>Technol</a:t>
            </a:r>
            <a:r>
              <a:rPr lang="fr-FR" sz="1050" dirty="0">
                <a:latin typeface="Gill Sans MT" panose="020B0502020104020203" pitchFamily="34" charset="0"/>
              </a:rPr>
              <a:t>. 29 (2016) 085003</a:t>
            </a:r>
            <a:r>
              <a:rPr lang="en-US" sz="1050" dirty="0">
                <a:latin typeface="Gill Sans MT" panose="020B0502020104020203" pitchFamily="34" charset="0"/>
              </a:rPr>
              <a:t> </a:t>
            </a:r>
            <a:r>
              <a:rPr lang="en-US" sz="1050" b="1" i="1" dirty="0">
                <a:latin typeface="Gill Sans MT" panose="020B0502020104020203" pitchFamily="34" charset="0"/>
              </a:rPr>
              <a:t>DOI: </a:t>
            </a:r>
            <a:r>
              <a:rPr lang="fr-CH" sz="1050" i="1" dirty="0">
                <a:latin typeface="Gill Sans MT" panose="020B0502020104020203" pitchFamily="34" charset="0"/>
                <a:hlinkClick r:id="rId12">
                  <a:extLst>
                    <a:ext uri="{A12FA001-AC4F-418D-AE19-62706E023703}">
                      <ahyp:hlinkClr xmlns:ahyp="http://schemas.microsoft.com/office/drawing/2018/hyperlinkcolor" val="tx"/>
                    </a:ext>
                  </a:extLst>
                </a:hlinkClick>
              </a:rPr>
              <a:t>10.1088/0953-2048/29/8/085003</a:t>
            </a:r>
            <a:endParaRPr lang="fr-CH" sz="1050" i="1" dirty="0">
              <a:latin typeface="Gill Sans MT" panose="020B0502020104020203" pitchFamily="34" charset="0"/>
            </a:endParaRPr>
          </a:p>
        </p:txBody>
      </p:sp>
      <p:pic>
        <p:nvPicPr>
          <p:cNvPr id="39" name="Image 5">
            <a:extLst>
              <a:ext uri="{FF2B5EF4-FFF2-40B4-BE49-F238E27FC236}">
                <a16:creationId xmlns:a16="http://schemas.microsoft.com/office/drawing/2014/main" id="{63FCE36B-6B00-432F-A972-512ADBF1039B}"/>
              </a:ext>
            </a:extLst>
          </p:cNvPr>
          <p:cNvPicPr>
            <a:picLocks noChangeAspect="1"/>
          </p:cNvPicPr>
          <p:nvPr/>
        </p:nvPicPr>
        <p:blipFill>
          <a:blip r:embed="rId13"/>
          <a:stretch>
            <a:fillRect/>
          </a:stretch>
        </p:blipFill>
        <p:spPr>
          <a:xfrm>
            <a:off x="2779926" y="4262990"/>
            <a:ext cx="1695029" cy="1263226"/>
          </a:xfrm>
          <a:prstGeom prst="rect">
            <a:avLst/>
          </a:prstGeom>
        </p:spPr>
      </p:pic>
      <p:sp>
        <p:nvSpPr>
          <p:cNvPr id="38" name="Rectangle 37">
            <a:extLst>
              <a:ext uri="{FF2B5EF4-FFF2-40B4-BE49-F238E27FC236}">
                <a16:creationId xmlns:a16="http://schemas.microsoft.com/office/drawing/2014/main" id="{C10D8ED3-81CC-4568-8045-0CC514995B94}"/>
              </a:ext>
            </a:extLst>
          </p:cNvPr>
          <p:cNvSpPr/>
          <p:nvPr/>
        </p:nvSpPr>
        <p:spPr>
          <a:xfrm>
            <a:off x="2309524" y="5453005"/>
            <a:ext cx="2635835" cy="830997"/>
          </a:xfrm>
          <a:prstGeom prst="rect">
            <a:avLst/>
          </a:prstGeom>
        </p:spPr>
        <p:txBody>
          <a:bodyPr wrap="square">
            <a:spAutoFit/>
          </a:bodyPr>
          <a:lstStyle/>
          <a:p>
            <a:pPr algn="ctr">
              <a:spcBef>
                <a:spcPct val="0"/>
              </a:spcBef>
            </a:pPr>
            <a:r>
              <a:rPr lang="en-US" altLang="fr-FR" sz="1600" b="1" u="sng" dirty="0">
                <a:latin typeface="Gill Sans MT" panose="020B0502020104020203" pitchFamily="34" charset="0"/>
                <a:ea typeface="ＭＳ Ｐゴシック" panose="020B0600070205080204" pitchFamily="34" charset="-128"/>
              </a:rPr>
              <a:t>PIT wire:</a:t>
            </a:r>
            <a:r>
              <a:rPr lang="en-US" altLang="fr-FR" sz="1600" dirty="0">
                <a:latin typeface="Gill Sans MT" panose="020B0502020104020203" pitchFamily="34" charset="0"/>
                <a:ea typeface="ＭＳ Ｐゴシック" panose="020B0600070205080204" pitchFamily="34" charset="-128"/>
              </a:rPr>
              <a:t> Distorted filaments</a:t>
            </a:r>
            <a:r>
              <a:rPr lang="en-CH" altLang="fr-FR" sz="1600" dirty="0">
                <a:latin typeface="Gill Sans MT" panose="020B0502020104020203" pitchFamily="34" charset="0"/>
                <a:ea typeface="ＭＳ Ｐゴシック" panose="020B0600070205080204" pitchFamily="34" charset="-128"/>
              </a:rPr>
              <a:t> </a:t>
            </a:r>
            <a:r>
              <a:rPr lang="en-US" altLang="fr-FR" sz="1600" dirty="0">
                <a:latin typeface="Gill Sans MT" panose="020B0502020104020203" pitchFamily="34" charset="0"/>
                <a:ea typeface="ＭＳ Ｐゴシック" panose="020B0600070205080204" pitchFamily="34" charset="-128"/>
              </a:rPr>
              <a:t>are partly reacted</a:t>
            </a:r>
            <a:r>
              <a:rPr lang="en-CH" altLang="fr-FR" sz="1600" dirty="0">
                <a:latin typeface="Gill Sans MT" panose="020B0502020104020203" pitchFamily="34" charset="0"/>
                <a:ea typeface="ＭＳ Ｐゴシック" panose="020B0600070205080204" pitchFamily="34" charset="-128"/>
              </a:rPr>
              <a:t> due to </a:t>
            </a:r>
            <a:r>
              <a:rPr lang="en-US" altLang="fr-FR" sz="1600" dirty="0">
                <a:latin typeface="Gill Sans MT" panose="020B0502020104020203" pitchFamily="34" charset="0"/>
                <a:ea typeface="ＭＳ Ｐゴシック" panose="020B0600070205080204" pitchFamily="34" charset="-128"/>
              </a:rPr>
              <a:t>Sn leak, lower I</a:t>
            </a:r>
            <a:r>
              <a:rPr lang="en-US" altLang="fr-FR" sz="1600" baseline="-25000" dirty="0">
                <a:latin typeface="Gill Sans MT" panose="020B0502020104020203" pitchFamily="34" charset="0"/>
                <a:ea typeface="ＭＳ Ｐゴシック" panose="020B0600070205080204" pitchFamily="34" charset="-128"/>
              </a:rPr>
              <a:t>c</a:t>
            </a:r>
          </a:p>
        </p:txBody>
      </p:sp>
      <p:sp>
        <p:nvSpPr>
          <p:cNvPr id="46" name="Rectangle 45">
            <a:extLst>
              <a:ext uri="{FF2B5EF4-FFF2-40B4-BE49-F238E27FC236}">
                <a16:creationId xmlns:a16="http://schemas.microsoft.com/office/drawing/2014/main" id="{595A8048-2443-4675-871D-019E3741C301}"/>
              </a:ext>
            </a:extLst>
          </p:cNvPr>
          <p:cNvSpPr/>
          <p:nvPr/>
        </p:nvSpPr>
        <p:spPr>
          <a:xfrm>
            <a:off x="-25226" y="5590919"/>
            <a:ext cx="2346402" cy="584775"/>
          </a:xfrm>
          <a:prstGeom prst="rect">
            <a:avLst/>
          </a:prstGeom>
        </p:spPr>
        <p:txBody>
          <a:bodyPr wrap="square">
            <a:spAutoFit/>
          </a:bodyPr>
          <a:lstStyle/>
          <a:p>
            <a:pPr algn="ctr">
              <a:spcBef>
                <a:spcPct val="0"/>
              </a:spcBef>
            </a:pPr>
            <a:r>
              <a:rPr lang="en-US" altLang="fr-FR" sz="1600" dirty="0">
                <a:latin typeface="Gill Sans MT" panose="020B0502020104020203" pitchFamily="34" charset="0"/>
                <a:ea typeface="ＭＳ Ｐゴシック" panose="020B0600070205080204" pitchFamily="34" charset="-128"/>
              </a:rPr>
              <a:t>Cabling induce wire distortion</a:t>
            </a:r>
          </a:p>
        </p:txBody>
      </p:sp>
      <p:sp>
        <p:nvSpPr>
          <p:cNvPr id="37" name="Rectangle 36">
            <a:extLst>
              <a:ext uri="{FF2B5EF4-FFF2-40B4-BE49-F238E27FC236}">
                <a16:creationId xmlns:a16="http://schemas.microsoft.com/office/drawing/2014/main" id="{5A871A55-69DE-44F7-BF61-1A65F24E73BE}"/>
              </a:ext>
            </a:extLst>
          </p:cNvPr>
          <p:cNvSpPr/>
          <p:nvPr/>
        </p:nvSpPr>
        <p:spPr>
          <a:xfrm>
            <a:off x="8328295" y="5284764"/>
            <a:ext cx="3981911" cy="430887"/>
          </a:xfrm>
          <a:prstGeom prst="rect">
            <a:avLst/>
          </a:prstGeom>
        </p:spPr>
        <p:txBody>
          <a:bodyPr wrap="square">
            <a:spAutoFit/>
          </a:bodyPr>
          <a:lstStyle/>
          <a:p>
            <a:pPr marL="171450" indent="-171450">
              <a:buFontTx/>
              <a:buChar char="-"/>
            </a:pPr>
            <a:r>
              <a:rPr lang="da-DK" sz="1050" dirty="0">
                <a:latin typeface="Gill Sans MT" panose="020B0502020104020203" pitchFamily="34" charset="0"/>
              </a:rPr>
              <a:t>Brown M. et al. </a:t>
            </a:r>
            <a:r>
              <a:rPr lang="fr-FR" sz="1050" u="sng" dirty="0" err="1">
                <a:latin typeface="Gill Sans MT" panose="020B0502020104020203" pitchFamily="34" charset="0"/>
              </a:rPr>
              <a:t>Supercond</a:t>
            </a:r>
            <a:r>
              <a:rPr lang="fr-FR" sz="1050" u="sng" dirty="0">
                <a:latin typeface="Gill Sans MT" panose="020B0502020104020203" pitchFamily="34" charset="0"/>
              </a:rPr>
              <a:t>. </a:t>
            </a:r>
            <a:r>
              <a:rPr lang="fr-FR" sz="1050" u="sng" dirty="0" err="1">
                <a:latin typeface="Gill Sans MT" panose="020B0502020104020203" pitchFamily="34" charset="0"/>
              </a:rPr>
              <a:t>Sci</a:t>
            </a:r>
            <a:r>
              <a:rPr lang="fr-FR" sz="1050" u="sng" dirty="0">
                <a:latin typeface="Gill Sans MT" panose="020B0502020104020203" pitchFamily="34" charset="0"/>
              </a:rPr>
              <a:t>. </a:t>
            </a:r>
            <a:r>
              <a:rPr lang="fr-FR" sz="1050" u="sng" dirty="0" err="1">
                <a:latin typeface="Gill Sans MT" panose="020B0502020104020203" pitchFamily="34" charset="0"/>
              </a:rPr>
              <a:t>Technol</a:t>
            </a:r>
            <a:r>
              <a:rPr lang="fr-FR" sz="1050" u="sng" dirty="0">
                <a:latin typeface="Gill Sans MT" panose="020B0502020104020203" pitchFamily="34" charset="0"/>
              </a:rPr>
              <a:t>. </a:t>
            </a:r>
            <a:r>
              <a:rPr lang="fr-FR" sz="1050" dirty="0">
                <a:latin typeface="Gill Sans MT" panose="020B0502020104020203" pitchFamily="34" charset="0"/>
              </a:rPr>
              <a:t>29 084008 (2016) </a:t>
            </a:r>
            <a:r>
              <a:rPr lang="en-US" sz="1050" b="1" i="1" dirty="0">
                <a:latin typeface="Gill Sans MT" panose="020B0502020104020203" pitchFamily="34" charset="0"/>
              </a:rPr>
              <a:t>DOI: </a:t>
            </a:r>
            <a:r>
              <a:rPr lang="fr-CH" sz="1050" i="1" dirty="0">
                <a:latin typeface="Gill Sans MT" panose="020B0502020104020203" pitchFamily="34" charset="0"/>
                <a:hlinkClick r:id="rId14">
                  <a:extLst>
                    <a:ext uri="{A12FA001-AC4F-418D-AE19-62706E023703}">
                      <ahyp:hlinkClr xmlns:ahyp="http://schemas.microsoft.com/office/drawing/2018/hyperlinkcolor" val="tx"/>
                    </a:ext>
                  </a:extLst>
                </a:hlinkClick>
              </a:rPr>
              <a:t>10.1088/0953-2048/29/8/084008</a:t>
            </a:r>
            <a:endParaRPr lang="en-CH" sz="1050" i="1" dirty="0">
              <a:latin typeface="Gill Sans MT" panose="020B0502020104020203" pitchFamily="34" charset="0"/>
            </a:endParaRPr>
          </a:p>
        </p:txBody>
      </p:sp>
      <p:sp>
        <p:nvSpPr>
          <p:cNvPr id="2" name="Rectangle 1">
            <a:extLst>
              <a:ext uri="{FF2B5EF4-FFF2-40B4-BE49-F238E27FC236}">
                <a16:creationId xmlns:a16="http://schemas.microsoft.com/office/drawing/2014/main" id="{13E86ADB-11FF-5B91-6359-41D6B9B6897D}"/>
              </a:ext>
            </a:extLst>
          </p:cNvPr>
          <p:cNvSpPr/>
          <p:nvPr/>
        </p:nvSpPr>
        <p:spPr>
          <a:xfrm>
            <a:off x="1257721" y="3437335"/>
            <a:ext cx="751240" cy="96289"/>
          </a:xfrm>
          <a:prstGeom prst="rect">
            <a:avLst/>
          </a:prstGeom>
          <a:noFill/>
          <a:ln w="38100">
            <a:solidFill>
              <a:srgbClr val="CE3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solidFill>
                <a:srgbClr val="CE3E3E"/>
              </a:solidFill>
              <a:latin typeface="Gill Sans MT" panose="020B0502020104020203" pitchFamily="34" charset="0"/>
            </a:endParaRPr>
          </a:p>
        </p:txBody>
      </p:sp>
      <p:cxnSp>
        <p:nvCxnSpPr>
          <p:cNvPr id="4" name="Straight Connector 3">
            <a:extLst>
              <a:ext uri="{FF2B5EF4-FFF2-40B4-BE49-F238E27FC236}">
                <a16:creationId xmlns:a16="http://schemas.microsoft.com/office/drawing/2014/main" id="{EF7AE7C1-2DBA-63D9-1F88-1AEDC059B67C}"/>
              </a:ext>
            </a:extLst>
          </p:cNvPr>
          <p:cNvCxnSpPr>
            <a:cxnSpLocks/>
            <a:stCxn id="2" idx="1"/>
          </p:cNvCxnSpPr>
          <p:nvPr/>
        </p:nvCxnSpPr>
        <p:spPr>
          <a:xfrm flipH="1">
            <a:off x="159338" y="3485480"/>
            <a:ext cx="1098383" cy="209808"/>
          </a:xfrm>
          <a:prstGeom prst="line">
            <a:avLst/>
          </a:prstGeom>
          <a:ln w="38100">
            <a:solidFill>
              <a:srgbClr val="CE3E3E"/>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05D99B2-AEE3-E710-3B98-B3ED56F050D4}"/>
              </a:ext>
            </a:extLst>
          </p:cNvPr>
          <p:cNvCxnSpPr>
            <a:cxnSpLocks/>
            <a:stCxn id="2" idx="3"/>
          </p:cNvCxnSpPr>
          <p:nvPr/>
        </p:nvCxnSpPr>
        <p:spPr>
          <a:xfrm>
            <a:off x="2008961" y="3485480"/>
            <a:ext cx="1618481" cy="221373"/>
          </a:xfrm>
          <a:prstGeom prst="line">
            <a:avLst/>
          </a:prstGeom>
          <a:ln w="38100">
            <a:solidFill>
              <a:srgbClr val="CE3E3E"/>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E47F201-3717-150F-CEAA-72DE65CA9589}"/>
              </a:ext>
            </a:extLst>
          </p:cNvPr>
          <p:cNvCxnSpPr>
            <a:cxnSpLocks/>
            <a:stCxn id="21" idx="1"/>
          </p:cNvCxnSpPr>
          <p:nvPr/>
        </p:nvCxnSpPr>
        <p:spPr>
          <a:xfrm>
            <a:off x="169140" y="3894467"/>
            <a:ext cx="234511" cy="574053"/>
          </a:xfrm>
          <a:prstGeom prst="line">
            <a:avLst/>
          </a:prstGeom>
          <a:ln w="38100">
            <a:solidFill>
              <a:srgbClr val="CE3E3E"/>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F560CCF-3BC0-A665-EDA5-E89E0416D7B5}"/>
              </a:ext>
            </a:extLst>
          </p:cNvPr>
          <p:cNvCxnSpPr>
            <a:cxnSpLocks/>
            <a:stCxn id="21" idx="3"/>
          </p:cNvCxnSpPr>
          <p:nvPr/>
        </p:nvCxnSpPr>
        <p:spPr>
          <a:xfrm>
            <a:off x="638162" y="3894467"/>
            <a:ext cx="1250174" cy="583387"/>
          </a:xfrm>
          <a:prstGeom prst="line">
            <a:avLst/>
          </a:prstGeom>
          <a:ln w="38100">
            <a:solidFill>
              <a:srgbClr val="CE3E3E"/>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AEF4F97-D5C9-1E14-E09E-314C7C8E1884}"/>
              </a:ext>
            </a:extLst>
          </p:cNvPr>
          <p:cNvSpPr/>
          <p:nvPr>
            <p:custDataLst>
              <p:tags r:id="rId1"/>
            </p:custDataLst>
          </p:nvPr>
        </p:nvSpPr>
        <p:spPr>
          <a:xfrm>
            <a:off x="4859396" y="1174150"/>
            <a:ext cx="3096489" cy="646331"/>
          </a:xfrm>
          <a:prstGeom prst="rect">
            <a:avLst/>
          </a:prstGeom>
          <a:solidFill>
            <a:schemeClr val="bg1"/>
          </a:solidFill>
          <a:ln>
            <a:solidFill>
              <a:schemeClr val="accent1"/>
            </a:solidFill>
          </a:ln>
        </p:spPr>
        <p:txBody>
          <a:bodyPr wrap="square">
            <a:spAutoFit/>
          </a:bodyPr>
          <a:lstStyle/>
          <a:p>
            <a:pPr algn="ctr">
              <a:spcBef>
                <a:spcPct val="0"/>
              </a:spcBef>
            </a:pPr>
            <a:r>
              <a:rPr lang="en-GB" altLang="fr-FR" b="1" dirty="0">
                <a:latin typeface="Gill Sans MT" panose="020B0502020104020203" pitchFamily="34" charset="0"/>
              </a:rPr>
              <a:t>PIT</a:t>
            </a:r>
            <a:r>
              <a:rPr lang="en-GB" altLang="fr-FR" dirty="0">
                <a:latin typeface="Gill Sans MT" panose="020B0502020104020203" pitchFamily="34" charset="0"/>
              </a:rPr>
              <a:t>, Ø  1.0 mm</a:t>
            </a:r>
          </a:p>
          <a:p>
            <a:pPr algn="ctr">
              <a:spcBef>
                <a:spcPct val="0"/>
              </a:spcBef>
            </a:pPr>
            <a:r>
              <a:rPr lang="en-GB" altLang="fr-FR" dirty="0">
                <a:latin typeface="Gill Sans MT" panose="020B0502020104020203" pitchFamily="34" charset="0"/>
              </a:rPr>
              <a:t>Tested in a 1.15 mm groove</a:t>
            </a:r>
            <a:endParaRPr lang="en-US" altLang="fr-FR" dirty="0">
              <a:latin typeface="Gill Sans MT" panose="020B0502020104020203" pitchFamily="34" charset="0"/>
            </a:endParaRPr>
          </a:p>
        </p:txBody>
      </p:sp>
      <p:sp>
        <p:nvSpPr>
          <p:cNvPr id="51" name="Rectangle 50">
            <a:extLst>
              <a:ext uri="{FF2B5EF4-FFF2-40B4-BE49-F238E27FC236}">
                <a16:creationId xmlns:a16="http://schemas.microsoft.com/office/drawing/2014/main" id="{925063B8-1BDD-93CD-4412-712F03399DD8}"/>
              </a:ext>
            </a:extLst>
          </p:cNvPr>
          <p:cNvSpPr/>
          <p:nvPr>
            <p:custDataLst>
              <p:tags r:id="rId2"/>
            </p:custDataLst>
          </p:nvPr>
        </p:nvSpPr>
        <p:spPr>
          <a:xfrm>
            <a:off x="8328295" y="1170161"/>
            <a:ext cx="2826053" cy="646331"/>
          </a:xfrm>
          <a:prstGeom prst="rect">
            <a:avLst/>
          </a:prstGeom>
          <a:solidFill>
            <a:schemeClr val="bg1"/>
          </a:solidFill>
          <a:ln>
            <a:solidFill>
              <a:schemeClr val="accent1"/>
            </a:solidFill>
          </a:ln>
        </p:spPr>
        <p:txBody>
          <a:bodyPr wrap="square">
            <a:spAutoFit/>
          </a:bodyPr>
          <a:lstStyle/>
          <a:p>
            <a:pPr algn="ctr">
              <a:spcBef>
                <a:spcPct val="0"/>
              </a:spcBef>
            </a:pPr>
            <a:r>
              <a:rPr lang="en-GB" altLang="fr-FR" b="1" dirty="0">
                <a:latin typeface="Gill Sans MT" panose="020B0502020104020203" pitchFamily="34" charset="0"/>
              </a:rPr>
              <a:t>RRP</a:t>
            </a:r>
            <a:r>
              <a:rPr lang="en-GB" altLang="fr-FR" dirty="0">
                <a:latin typeface="Gill Sans MT" panose="020B0502020104020203" pitchFamily="34" charset="0"/>
              </a:rPr>
              <a:t>, Ø  0.85 mm</a:t>
            </a:r>
          </a:p>
          <a:p>
            <a:pPr algn="ctr">
              <a:spcBef>
                <a:spcPct val="0"/>
              </a:spcBef>
            </a:pPr>
            <a:r>
              <a:rPr lang="en-GB" altLang="fr-FR" dirty="0">
                <a:latin typeface="Gill Sans MT" panose="020B0502020104020203" pitchFamily="34" charset="0"/>
              </a:rPr>
              <a:t>Tested in a 1.15 mm groove</a:t>
            </a:r>
            <a:endParaRPr lang="en-US" altLang="fr-FR" dirty="0">
              <a:latin typeface="Gill Sans MT" panose="020B0502020104020203" pitchFamily="34" charset="0"/>
            </a:endParaRPr>
          </a:p>
        </p:txBody>
      </p:sp>
      <p:graphicFrame>
        <p:nvGraphicFramePr>
          <p:cNvPr id="52" name="Object 23">
            <a:extLst>
              <a:ext uri="{FF2B5EF4-FFF2-40B4-BE49-F238E27FC236}">
                <a16:creationId xmlns:a16="http://schemas.microsoft.com/office/drawing/2014/main" id="{F992E9AF-5785-49CC-7386-B70665580C06}"/>
              </a:ext>
            </a:extLst>
          </p:cNvPr>
          <p:cNvGraphicFramePr>
            <a:graphicFrameLocks noChangeAspect="1"/>
          </p:cNvGraphicFramePr>
          <p:nvPr>
            <p:custDataLst>
              <p:tags r:id="rId3"/>
            </p:custDataLst>
            <p:extLst>
              <p:ext uri="{D42A27DB-BD31-4B8C-83A1-F6EECF244321}">
                <p14:modId xmlns:p14="http://schemas.microsoft.com/office/powerpoint/2010/main" val="3092573190"/>
              </p:ext>
            </p:extLst>
          </p:nvPr>
        </p:nvGraphicFramePr>
        <p:xfrm>
          <a:off x="4340645" y="1664892"/>
          <a:ext cx="3927055" cy="2982008"/>
        </p:xfrm>
        <a:graphic>
          <a:graphicData uri="http://schemas.openxmlformats.org/presentationml/2006/ole">
            <mc:AlternateContent xmlns:mc="http://schemas.openxmlformats.org/markup-compatibility/2006">
              <mc:Choice xmlns:v="urn:schemas-microsoft-com:vml" Requires="v">
                <p:oleObj name="Graph" r:id="rId15" imgW="3906000" imgH="2964960" progId="Origin50.Graph">
                  <p:embed/>
                </p:oleObj>
              </mc:Choice>
              <mc:Fallback>
                <p:oleObj name="Graph" r:id="rId15" imgW="3906000" imgH="2964960" progId="Origin50.Graph">
                  <p:embed/>
                  <p:pic>
                    <p:nvPicPr>
                      <p:cNvPr id="13" name="Object 23">
                        <a:extLst>
                          <a:ext uri="{FF2B5EF4-FFF2-40B4-BE49-F238E27FC236}">
                            <a16:creationId xmlns:a16="http://schemas.microsoft.com/office/drawing/2014/main" id="{D15000FE-6BBA-49DB-915E-3B8D2F47E4DF}"/>
                          </a:ext>
                        </a:extLst>
                      </p:cNvPr>
                      <p:cNvPicPr/>
                      <p:nvPr/>
                    </p:nvPicPr>
                    <p:blipFill>
                      <a:blip r:embed="rId16"/>
                      <a:stretch>
                        <a:fillRect/>
                      </a:stretch>
                    </p:blipFill>
                    <p:spPr>
                      <a:xfrm>
                        <a:off x="4340645" y="1664892"/>
                        <a:ext cx="3927055" cy="2982008"/>
                      </a:xfrm>
                      <a:prstGeom prst="rect">
                        <a:avLst/>
                      </a:prstGeom>
                      <a:noFill/>
                    </p:spPr>
                  </p:pic>
                </p:oleObj>
              </mc:Fallback>
            </mc:AlternateContent>
          </a:graphicData>
        </a:graphic>
      </p:graphicFrame>
      <p:graphicFrame>
        <p:nvGraphicFramePr>
          <p:cNvPr id="53" name="Object 52">
            <a:extLst>
              <a:ext uri="{FF2B5EF4-FFF2-40B4-BE49-F238E27FC236}">
                <a16:creationId xmlns:a16="http://schemas.microsoft.com/office/drawing/2014/main" id="{0E604B0A-12C4-18E2-34AC-400D02BDC241}"/>
              </a:ext>
            </a:extLst>
          </p:cNvPr>
          <p:cNvGraphicFramePr>
            <a:graphicFrameLocks noChangeAspect="1"/>
          </p:cNvGraphicFramePr>
          <p:nvPr>
            <p:custDataLst>
              <p:tags r:id="rId4"/>
            </p:custDataLst>
            <p:extLst>
              <p:ext uri="{D42A27DB-BD31-4B8C-83A1-F6EECF244321}">
                <p14:modId xmlns:p14="http://schemas.microsoft.com/office/powerpoint/2010/main" val="4024676127"/>
              </p:ext>
            </p:extLst>
          </p:nvPr>
        </p:nvGraphicFramePr>
        <p:xfrm>
          <a:off x="7689850" y="1604963"/>
          <a:ext cx="4041775" cy="3070225"/>
        </p:xfrm>
        <a:graphic>
          <a:graphicData uri="http://schemas.openxmlformats.org/presentationml/2006/ole">
            <mc:AlternateContent xmlns:mc="http://schemas.openxmlformats.org/markup-compatibility/2006">
              <mc:Choice xmlns:v="urn:schemas-microsoft-com:vml" Requires="v">
                <p:oleObj name="Graph" r:id="rId17" imgW="4016188" imgH="3053107" progId="Origin50.Graph">
                  <p:embed/>
                </p:oleObj>
              </mc:Choice>
              <mc:Fallback>
                <p:oleObj name="Graph" r:id="rId17" imgW="4016188" imgH="3053107" progId="Origin50.Graph">
                  <p:embed/>
                  <p:pic>
                    <p:nvPicPr>
                      <p:cNvPr id="14" name="Object 13">
                        <a:extLst>
                          <a:ext uri="{FF2B5EF4-FFF2-40B4-BE49-F238E27FC236}">
                            <a16:creationId xmlns:a16="http://schemas.microsoft.com/office/drawing/2014/main" id="{61505936-D8A3-47F9-AD34-ECE4E006AAE6}"/>
                          </a:ext>
                        </a:extLst>
                      </p:cNvPr>
                      <p:cNvPicPr/>
                      <p:nvPr/>
                    </p:nvPicPr>
                    <p:blipFill>
                      <a:blip r:embed="rId18"/>
                      <a:stretch>
                        <a:fillRect/>
                      </a:stretch>
                    </p:blipFill>
                    <p:spPr>
                      <a:xfrm>
                        <a:off x="7689850" y="1604963"/>
                        <a:ext cx="4041775" cy="3070225"/>
                      </a:xfrm>
                      <a:prstGeom prst="rect">
                        <a:avLst/>
                      </a:prstGeom>
                    </p:spPr>
                  </p:pic>
                </p:oleObj>
              </mc:Fallback>
            </mc:AlternateContent>
          </a:graphicData>
        </a:graphic>
      </p:graphicFrame>
      <p:grpSp>
        <p:nvGrpSpPr>
          <p:cNvPr id="54" name="Groupe 8">
            <a:extLst>
              <a:ext uri="{FF2B5EF4-FFF2-40B4-BE49-F238E27FC236}">
                <a16:creationId xmlns:a16="http://schemas.microsoft.com/office/drawing/2014/main" id="{1D86254C-7FC1-EBD3-3C97-81EB0D7E50AD}"/>
              </a:ext>
            </a:extLst>
          </p:cNvPr>
          <p:cNvGrpSpPr/>
          <p:nvPr>
            <p:custDataLst>
              <p:tags r:id="rId5"/>
            </p:custDataLst>
          </p:nvPr>
        </p:nvGrpSpPr>
        <p:grpSpPr>
          <a:xfrm>
            <a:off x="5384529" y="2178075"/>
            <a:ext cx="1839286" cy="2762536"/>
            <a:chOff x="-788241" y="2907188"/>
            <a:chExt cx="2554907" cy="3712314"/>
          </a:xfrm>
        </p:grpSpPr>
        <p:cxnSp>
          <p:nvCxnSpPr>
            <p:cNvPr id="55" name="Connecteur droit avec flèche 4">
              <a:extLst>
                <a:ext uri="{FF2B5EF4-FFF2-40B4-BE49-F238E27FC236}">
                  <a16:creationId xmlns:a16="http://schemas.microsoft.com/office/drawing/2014/main" id="{EF283E75-B15F-EDB6-903B-F065822809D0}"/>
                </a:ext>
              </a:extLst>
            </p:cNvPr>
            <p:cNvCxnSpPr/>
            <p:nvPr/>
          </p:nvCxnSpPr>
          <p:spPr>
            <a:xfrm>
              <a:off x="349059" y="2907188"/>
              <a:ext cx="0" cy="2628001"/>
            </a:xfrm>
            <a:prstGeom prst="straightConnector1">
              <a:avLst/>
            </a:prstGeom>
            <a:ln w="635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BC017D4A-1CD8-207F-BCF7-4121E99753F5}"/>
                </a:ext>
              </a:extLst>
            </p:cNvPr>
            <p:cNvSpPr/>
            <p:nvPr/>
          </p:nvSpPr>
          <p:spPr>
            <a:xfrm>
              <a:off x="-788241" y="6081832"/>
              <a:ext cx="2554907" cy="537670"/>
            </a:xfrm>
            <a:prstGeom prst="rect">
              <a:avLst/>
            </a:prstGeom>
          </p:spPr>
          <p:txBody>
            <a:bodyPr wrap="none">
              <a:spAutoFit/>
            </a:bodyPr>
            <a:lstStyle/>
            <a:p>
              <a:pPr algn="ctr">
                <a:spcBef>
                  <a:spcPct val="0"/>
                </a:spcBef>
              </a:pPr>
              <a:r>
                <a:rPr lang="en-US" altLang="fr-FR" sz="2000" b="1" dirty="0">
                  <a:latin typeface="Gill Sans MT" panose="020B0502020104020203" pitchFamily="34" charset="0"/>
                  <a:sym typeface="Symbol" panose="05050102010706020507" pitchFamily="18" charset="2"/>
                </a:rPr>
                <a:t></a:t>
              </a:r>
              <a:r>
                <a:rPr lang="en-US" altLang="fr-FR" sz="2000" b="1" baseline="-25000" dirty="0" err="1">
                  <a:latin typeface="Gill Sans MT" panose="020B0502020104020203" pitchFamily="34" charset="0"/>
                </a:rPr>
                <a:t>irr</a:t>
              </a:r>
              <a:r>
                <a:rPr lang="en-US" altLang="fr-FR" sz="2000" b="1" dirty="0">
                  <a:latin typeface="Gill Sans MT" panose="020B0502020104020203" pitchFamily="34" charset="0"/>
                </a:rPr>
                <a:t> </a:t>
              </a:r>
              <a:r>
                <a:rPr lang="en-US" altLang="fr-FR" sz="2000" b="1" dirty="0">
                  <a:latin typeface="Gill Sans MT" panose="020B0502020104020203" pitchFamily="34" charset="0"/>
                  <a:sym typeface="Symbol" panose="05050102010706020507" pitchFamily="18" charset="2"/>
                </a:rPr>
                <a:t></a:t>
              </a:r>
              <a:r>
                <a:rPr lang="en-US" altLang="fr-FR" sz="2000" b="1" dirty="0">
                  <a:latin typeface="Gill Sans MT" panose="020B0502020104020203" pitchFamily="34" charset="0"/>
                </a:rPr>
                <a:t> 110 MPa</a:t>
              </a:r>
            </a:p>
          </p:txBody>
        </p:sp>
      </p:grpSp>
      <p:grpSp>
        <p:nvGrpSpPr>
          <p:cNvPr id="57" name="Groupe 16">
            <a:extLst>
              <a:ext uri="{FF2B5EF4-FFF2-40B4-BE49-F238E27FC236}">
                <a16:creationId xmlns:a16="http://schemas.microsoft.com/office/drawing/2014/main" id="{C26383CE-D2FE-6325-BD52-3CB27E5827A9}"/>
              </a:ext>
            </a:extLst>
          </p:cNvPr>
          <p:cNvGrpSpPr/>
          <p:nvPr>
            <p:custDataLst>
              <p:tags r:id="rId6"/>
            </p:custDataLst>
          </p:nvPr>
        </p:nvGrpSpPr>
        <p:grpSpPr>
          <a:xfrm>
            <a:off x="8906107" y="2211567"/>
            <a:ext cx="1839286" cy="2729042"/>
            <a:chOff x="4895497" y="2311985"/>
            <a:chExt cx="2270676" cy="3659569"/>
          </a:xfrm>
        </p:grpSpPr>
        <p:cxnSp>
          <p:nvCxnSpPr>
            <p:cNvPr id="58" name="Connecteur droit avec flèche 4">
              <a:extLst>
                <a:ext uri="{FF2B5EF4-FFF2-40B4-BE49-F238E27FC236}">
                  <a16:creationId xmlns:a16="http://schemas.microsoft.com/office/drawing/2014/main" id="{72F0F9BF-B8ED-59E9-4F98-A0E951266DC1}"/>
                </a:ext>
              </a:extLst>
            </p:cNvPr>
            <p:cNvCxnSpPr/>
            <p:nvPr/>
          </p:nvCxnSpPr>
          <p:spPr>
            <a:xfrm>
              <a:off x="6551410" y="2311985"/>
              <a:ext cx="0" cy="2628000"/>
            </a:xfrm>
            <a:prstGeom prst="straightConnector1">
              <a:avLst/>
            </a:prstGeom>
            <a:ln w="635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4148B154-3E39-4031-6CF3-00E96734665E}"/>
                </a:ext>
              </a:extLst>
            </p:cNvPr>
            <p:cNvSpPr/>
            <p:nvPr/>
          </p:nvSpPr>
          <p:spPr>
            <a:xfrm>
              <a:off x="4895497" y="5435018"/>
              <a:ext cx="2270676" cy="536536"/>
            </a:xfrm>
            <a:prstGeom prst="rect">
              <a:avLst/>
            </a:prstGeom>
          </p:spPr>
          <p:txBody>
            <a:bodyPr wrap="none">
              <a:spAutoFit/>
            </a:bodyPr>
            <a:lstStyle/>
            <a:p>
              <a:pPr algn="ctr">
                <a:spcBef>
                  <a:spcPct val="0"/>
                </a:spcBef>
              </a:pPr>
              <a:r>
                <a:rPr lang="en-US" altLang="fr-FR" sz="2000" b="1" dirty="0">
                  <a:latin typeface="Gill Sans MT" panose="020B0502020104020203" pitchFamily="34" charset="0"/>
                  <a:sym typeface="Symbol" panose="05050102010706020507" pitchFamily="18" charset="2"/>
                </a:rPr>
                <a:t></a:t>
              </a:r>
              <a:r>
                <a:rPr lang="en-US" altLang="fr-FR" sz="2000" b="1" baseline="-25000" dirty="0" err="1">
                  <a:latin typeface="Gill Sans MT" panose="020B0502020104020203" pitchFamily="34" charset="0"/>
                </a:rPr>
                <a:t>irr</a:t>
              </a:r>
              <a:r>
                <a:rPr lang="en-US" altLang="fr-FR" sz="2000" b="1" dirty="0">
                  <a:latin typeface="Gill Sans MT" panose="020B0502020104020203" pitchFamily="34" charset="0"/>
                </a:rPr>
                <a:t> </a:t>
              </a:r>
              <a:r>
                <a:rPr lang="en-US" altLang="fr-FR" sz="2000" b="1" dirty="0">
                  <a:latin typeface="Gill Sans MT" panose="020B0502020104020203" pitchFamily="34" charset="0"/>
                  <a:sym typeface="Symbol" panose="05050102010706020507" pitchFamily="18" charset="2"/>
                </a:rPr>
                <a:t></a:t>
              </a:r>
              <a:r>
                <a:rPr lang="en-US" altLang="fr-FR" sz="2000" b="1" dirty="0">
                  <a:latin typeface="Gill Sans MT" panose="020B0502020104020203" pitchFamily="34" charset="0"/>
                </a:rPr>
                <a:t> 175 MPa</a:t>
              </a:r>
            </a:p>
          </p:txBody>
        </p:sp>
      </p:grpSp>
      <p:sp>
        <p:nvSpPr>
          <p:cNvPr id="60" name="Rectangle 59">
            <a:extLst>
              <a:ext uri="{FF2B5EF4-FFF2-40B4-BE49-F238E27FC236}">
                <a16:creationId xmlns:a16="http://schemas.microsoft.com/office/drawing/2014/main" id="{2BC7654E-7013-9D21-86C9-9032D9428FCA}"/>
              </a:ext>
            </a:extLst>
          </p:cNvPr>
          <p:cNvSpPr/>
          <p:nvPr>
            <p:custDataLst>
              <p:tags r:id="rId7"/>
            </p:custDataLst>
          </p:nvPr>
        </p:nvSpPr>
        <p:spPr>
          <a:xfrm>
            <a:off x="4655926" y="5037706"/>
            <a:ext cx="3611773" cy="1200329"/>
          </a:xfrm>
          <a:prstGeom prst="rect">
            <a:avLst/>
          </a:prstGeom>
          <a:solidFill>
            <a:schemeClr val="bg1"/>
          </a:solidFill>
          <a:ln>
            <a:solidFill>
              <a:schemeClr val="accent1"/>
            </a:solidFill>
          </a:ln>
        </p:spPr>
        <p:txBody>
          <a:bodyPr wrap="square">
            <a:spAutoFit/>
          </a:bodyPr>
          <a:lstStyle/>
          <a:p>
            <a:pPr algn="ctr">
              <a:spcBef>
                <a:spcPct val="0"/>
              </a:spcBef>
            </a:pPr>
            <a:r>
              <a:rPr lang="en-US" altLang="fr-FR" b="1" dirty="0">
                <a:latin typeface="Gill Sans MT" panose="020B0502020104020203" pitchFamily="34" charset="0"/>
              </a:rPr>
              <a:t>RRP</a:t>
            </a:r>
            <a:r>
              <a:rPr lang="en-US" altLang="fr-FR" dirty="0">
                <a:latin typeface="Gill Sans MT" panose="020B0502020104020203" pitchFamily="34" charset="0"/>
              </a:rPr>
              <a:t> wires have </a:t>
            </a:r>
            <a:r>
              <a:rPr lang="en-US" altLang="fr-FR" b="1" dirty="0">
                <a:latin typeface="Gill Sans MT" panose="020B0502020104020203" pitchFamily="34" charset="0"/>
              </a:rPr>
              <a:t>higher transversal stress tolerance</a:t>
            </a:r>
            <a:r>
              <a:rPr lang="en-US" altLang="fr-FR" dirty="0">
                <a:latin typeface="Gill Sans MT" panose="020B0502020104020203" pitchFamily="34" charset="0"/>
              </a:rPr>
              <a:t>. They are </a:t>
            </a:r>
            <a:r>
              <a:rPr lang="en-CH" altLang="fr-FR" dirty="0">
                <a:latin typeface="Gill Sans MT" panose="020B0502020104020203" pitchFamily="34" charset="0"/>
              </a:rPr>
              <a:t>mechanically </a:t>
            </a:r>
            <a:r>
              <a:rPr lang="it-IT" altLang="fr-FR" b="1" dirty="0">
                <a:latin typeface="Gill Sans MT" panose="020B0502020104020203" pitchFamily="34" charset="0"/>
              </a:rPr>
              <a:t>more </a:t>
            </a:r>
            <a:r>
              <a:rPr lang="en-US" altLang="fr-FR" b="1" dirty="0">
                <a:latin typeface="Gill Sans MT" panose="020B0502020104020203" pitchFamily="34" charset="0"/>
              </a:rPr>
              <a:t>robust </a:t>
            </a:r>
            <a:r>
              <a:rPr lang="en-US" altLang="fr-FR" dirty="0">
                <a:latin typeface="Gill Sans MT" panose="020B0502020104020203" pitchFamily="34" charset="0"/>
              </a:rPr>
              <a:t>than </a:t>
            </a:r>
            <a:r>
              <a:rPr lang="en-CH" altLang="fr-FR" dirty="0">
                <a:latin typeface="Gill Sans MT" panose="020B0502020104020203" pitchFamily="34" charset="0"/>
              </a:rPr>
              <a:t>current </a:t>
            </a:r>
            <a:r>
              <a:rPr lang="en-US" altLang="fr-FR" dirty="0">
                <a:latin typeface="Gill Sans MT" panose="020B0502020104020203" pitchFamily="34" charset="0"/>
              </a:rPr>
              <a:t>PIT wires</a:t>
            </a:r>
          </a:p>
        </p:txBody>
      </p:sp>
      <p:sp>
        <p:nvSpPr>
          <p:cNvPr id="64" name="TextBox 63">
            <a:extLst>
              <a:ext uri="{FF2B5EF4-FFF2-40B4-BE49-F238E27FC236}">
                <a16:creationId xmlns:a16="http://schemas.microsoft.com/office/drawing/2014/main" id="{30380C69-DC2E-72AE-9BA8-2FBD00F2D313}"/>
              </a:ext>
            </a:extLst>
          </p:cNvPr>
          <p:cNvSpPr txBox="1"/>
          <p:nvPr/>
        </p:nvSpPr>
        <p:spPr>
          <a:xfrm>
            <a:off x="9897785" y="576439"/>
            <a:ext cx="2513126" cy="577081"/>
          </a:xfrm>
          <a:prstGeom prst="rect">
            <a:avLst/>
          </a:prstGeom>
          <a:noFill/>
        </p:spPr>
        <p:txBody>
          <a:bodyPr wrap="square">
            <a:spAutoFit/>
          </a:bodyPr>
          <a:lstStyle/>
          <a:p>
            <a:pPr marL="171450" indent="-171450">
              <a:buFontTx/>
              <a:buChar char="-"/>
            </a:pPr>
            <a:r>
              <a:rPr lang="fr-CH" sz="1050" dirty="0">
                <a:latin typeface="Gill Sans MT" panose="020B0502020104020203" pitchFamily="34" charset="0"/>
              </a:rPr>
              <a:t>Senatore C. et al., Supercond. </a:t>
            </a:r>
            <a:r>
              <a:rPr lang="fr-CH" sz="1050" dirty="0" err="1">
                <a:latin typeface="Gill Sans MT" panose="020B0502020104020203" pitchFamily="34" charset="0"/>
              </a:rPr>
              <a:t>Sci</a:t>
            </a:r>
            <a:r>
              <a:rPr lang="fr-CH" sz="1050" dirty="0">
                <a:latin typeface="Gill Sans MT" panose="020B0502020104020203" pitchFamily="34" charset="0"/>
              </a:rPr>
              <a:t>. </a:t>
            </a:r>
            <a:r>
              <a:rPr lang="fr-CH" sz="1050" dirty="0" err="1">
                <a:latin typeface="Gill Sans MT" panose="020B0502020104020203" pitchFamily="34" charset="0"/>
              </a:rPr>
              <a:t>Technol</a:t>
            </a:r>
            <a:r>
              <a:rPr lang="fr-CH" sz="1050" dirty="0">
                <a:latin typeface="Gill Sans MT" panose="020B0502020104020203" pitchFamily="34" charset="0"/>
              </a:rPr>
              <a:t>., 36 (2023) 075001 </a:t>
            </a:r>
            <a:endParaRPr lang="en-CH" sz="1050" dirty="0">
              <a:latin typeface="Gill Sans MT" panose="020B0502020104020203" pitchFamily="34" charset="0"/>
            </a:endParaRPr>
          </a:p>
          <a:p>
            <a:r>
              <a:rPr lang="en-CH" sz="1050" dirty="0">
                <a:latin typeface="Gill Sans MT" panose="020B0502020104020203" pitchFamily="34" charset="0"/>
              </a:rPr>
              <a:t>   </a:t>
            </a:r>
            <a:r>
              <a:rPr lang="fr-CH" sz="1050" dirty="0">
                <a:latin typeface="Gill Sans MT" panose="020B0502020104020203" pitchFamily="34" charset="0"/>
              </a:rPr>
              <a:t> DOI: 10.1088/1361-6668/acca50</a:t>
            </a:r>
          </a:p>
        </p:txBody>
      </p:sp>
      <p:sp>
        <p:nvSpPr>
          <p:cNvPr id="16" name="Rectangle 15">
            <a:extLst>
              <a:ext uri="{FF2B5EF4-FFF2-40B4-BE49-F238E27FC236}">
                <a16:creationId xmlns:a16="http://schemas.microsoft.com/office/drawing/2014/main" id="{396176F9-21A2-407E-904D-F7E0313CA564}"/>
              </a:ext>
            </a:extLst>
          </p:cNvPr>
          <p:cNvSpPr>
            <a:spLocks noChangeArrowheads="1"/>
          </p:cNvSpPr>
          <p:nvPr/>
        </p:nvSpPr>
        <p:spPr bwMode="auto">
          <a:xfrm>
            <a:off x="932285" y="3627938"/>
            <a:ext cx="3565889" cy="369332"/>
          </a:xfrm>
          <a:prstGeom prst="rect">
            <a:avLst/>
          </a:prstGeom>
          <a:noFill/>
          <a:ln w="254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1363" indent="-284163">
              <a:spcBef>
                <a:spcPct val="20000"/>
              </a:spcBef>
              <a:buChar char="–"/>
              <a:defRPr sz="2800">
                <a:solidFill>
                  <a:schemeClr val="tx1"/>
                </a:solidFill>
                <a:latin typeface="Arial" panose="020B0604020202020204" pitchFamily="34" charset="0"/>
              </a:defRPr>
            </a:lvl2pPr>
            <a:lvl3pPr marL="1141413" indent="-227013">
              <a:spcBef>
                <a:spcPct val="20000"/>
              </a:spcBef>
              <a:buChar char="•"/>
              <a:defRPr sz="2400">
                <a:solidFill>
                  <a:schemeClr val="tx1"/>
                </a:solidFill>
                <a:latin typeface="Arial" panose="020B0604020202020204" pitchFamily="34" charset="0"/>
              </a:defRPr>
            </a:lvl3pPr>
            <a:lvl4pPr marL="1598613" indent="-227013">
              <a:spcBef>
                <a:spcPct val="20000"/>
              </a:spcBef>
              <a:buChar char="–"/>
              <a:defRPr sz="2000">
                <a:solidFill>
                  <a:schemeClr val="tx1"/>
                </a:solidFill>
                <a:latin typeface="Arial" panose="020B0604020202020204" pitchFamily="34" charset="0"/>
              </a:defRPr>
            </a:lvl4pPr>
            <a:lvl5pPr marL="2055813" indent="-227013">
              <a:spcBef>
                <a:spcPct val="20000"/>
              </a:spcBef>
              <a:buChar char="»"/>
              <a:defRPr sz="2000">
                <a:solidFill>
                  <a:schemeClr val="tx1"/>
                </a:solidFill>
                <a:latin typeface="Arial" panose="020B0604020202020204" pitchFamily="34" charset="0"/>
              </a:defRPr>
            </a:lvl5pPr>
            <a:lvl6pPr marL="2513013" indent="-227013" eaLnBrk="0" fontAlgn="base" hangingPunct="0">
              <a:spcBef>
                <a:spcPct val="20000"/>
              </a:spcBef>
              <a:spcAft>
                <a:spcPct val="0"/>
              </a:spcAft>
              <a:buChar char="»"/>
              <a:defRPr sz="2000">
                <a:solidFill>
                  <a:schemeClr val="tx1"/>
                </a:solidFill>
                <a:latin typeface="Arial" panose="020B0604020202020204" pitchFamily="34" charset="0"/>
              </a:defRPr>
            </a:lvl6pPr>
            <a:lvl7pPr marL="2970213" indent="-227013" eaLnBrk="0" fontAlgn="base" hangingPunct="0">
              <a:spcBef>
                <a:spcPct val="20000"/>
              </a:spcBef>
              <a:spcAft>
                <a:spcPct val="0"/>
              </a:spcAft>
              <a:buChar char="»"/>
              <a:defRPr sz="2000">
                <a:solidFill>
                  <a:schemeClr val="tx1"/>
                </a:solidFill>
                <a:latin typeface="Arial" panose="020B0604020202020204" pitchFamily="34" charset="0"/>
              </a:defRPr>
            </a:lvl7pPr>
            <a:lvl8pPr marL="3427413" indent="-227013" eaLnBrk="0" fontAlgn="base" hangingPunct="0">
              <a:spcBef>
                <a:spcPct val="20000"/>
              </a:spcBef>
              <a:spcAft>
                <a:spcPct val="0"/>
              </a:spcAft>
              <a:buChar char="»"/>
              <a:defRPr sz="2000">
                <a:solidFill>
                  <a:schemeClr val="tx1"/>
                </a:solidFill>
                <a:latin typeface="Arial" panose="020B0604020202020204" pitchFamily="34" charset="0"/>
              </a:defRPr>
            </a:lvl8pPr>
            <a:lvl9pPr marL="3884613" indent="-227013"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algn="ctr">
              <a:spcBef>
                <a:spcPct val="0"/>
              </a:spcBef>
              <a:buNone/>
            </a:pPr>
            <a:r>
              <a:rPr lang="en-US" altLang="fr-FR" sz="1800" b="1" i="1" dirty="0">
                <a:ln>
                  <a:solidFill>
                    <a:schemeClr val="tx1"/>
                  </a:solidFill>
                </a:ln>
                <a:solidFill>
                  <a:schemeClr val="bg1"/>
                </a:solidFill>
                <a:latin typeface="Gill Sans MT" panose="020B0502020104020203" pitchFamily="34" charset="0"/>
                <a:sym typeface="Symbol" panose="05050102010706020507" pitchFamily="18" charset="2"/>
              </a:rPr>
              <a:t>Rutherford cable</a:t>
            </a:r>
          </a:p>
        </p:txBody>
      </p:sp>
      <p:pic>
        <p:nvPicPr>
          <p:cNvPr id="3" name="Immagine 2">
            <a:extLst>
              <a:ext uri="{FF2B5EF4-FFF2-40B4-BE49-F238E27FC236}">
                <a16:creationId xmlns:a16="http://schemas.microsoft.com/office/drawing/2014/main" id="{EE69D4BE-8B41-8ABB-1CFB-B550B44B794F}"/>
              </a:ext>
            </a:extLst>
          </p:cNvPr>
          <p:cNvPicPr>
            <a:picLocks noChangeAspect="1"/>
          </p:cNvPicPr>
          <p:nvPr/>
        </p:nvPicPr>
        <p:blipFill>
          <a:blip r:embed="rId19"/>
          <a:stretch>
            <a:fillRect/>
          </a:stretch>
        </p:blipFill>
        <p:spPr>
          <a:xfrm>
            <a:off x="0" y="6257925"/>
            <a:ext cx="12192000" cy="600075"/>
          </a:xfrm>
          <a:prstGeom prst="rect">
            <a:avLst/>
          </a:prstGeom>
        </p:spPr>
      </p:pic>
      <p:sp>
        <p:nvSpPr>
          <p:cNvPr id="5" name="Slide Number Placeholder 29">
            <a:extLst>
              <a:ext uri="{FF2B5EF4-FFF2-40B4-BE49-F238E27FC236}">
                <a16:creationId xmlns:a16="http://schemas.microsoft.com/office/drawing/2014/main" id="{97C6642F-1F7C-B852-EFAD-A42F8704F374}"/>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6</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a:t>
            </a:r>
            <a:r>
              <a:rPr lang="it-IT" sz="1800" dirty="0">
                <a:solidFill>
                  <a:schemeClr val="bg1"/>
                </a:solidFill>
                <a:latin typeface="Gill Sans MT" panose="020B0502020104020203" pitchFamily="34" charset="0"/>
              </a:rPr>
              <a:t>5</a:t>
            </a:r>
            <a:endParaRPr lang="en-US" sz="1800"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404899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par>
                                <p:cTn id="25" presetID="10"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500"/>
                                        <p:tgtEl>
                                          <p:spTgt spid="6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ntr" presetSubtype="0"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8" grpId="0"/>
      <p:bldP spid="37" grpId="0"/>
      <p:bldP spid="50" grpId="0" animBg="1"/>
      <p:bldP spid="51" grpId="0" animBg="1"/>
      <p:bldP spid="60" grpId="0" animBg="1"/>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3C39896D-3396-47EB-A2FD-F85043C70823}"/>
              </a:ext>
            </a:extLst>
          </p:cNvPr>
          <p:cNvSpPr txBox="1">
            <a:spLocks/>
          </p:cNvSpPr>
          <p:nvPr>
            <p:custDataLst>
              <p:tags r:id="rId1"/>
            </p:custDataLst>
          </p:nvPr>
        </p:nvSpPr>
        <p:spPr>
          <a:xfrm>
            <a:off x="482600" y="14424"/>
            <a:ext cx="108585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dirty="0">
                <a:solidFill>
                  <a:srgbClr val="007E63"/>
                </a:solidFill>
                <a:latin typeface="Gill Sans MT" panose="020B0502020104020203" pitchFamily="34" charset="0"/>
              </a:rPr>
              <a:t>The challenges we are facing at </a:t>
            </a:r>
          </a:p>
        </p:txBody>
      </p:sp>
      <p:pic>
        <p:nvPicPr>
          <p:cNvPr id="13" name="Picture 28">
            <a:extLst>
              <a:ext uri="{FF2B5EF4-FFF2-40B4-BE49-F238E27FC236}">
                <a16:creationId xmlns:a16="http://schemas.microsoft.com/office/drawing/2014/main" id="{8F3F620C-B18E-4263-90F8-AA22BD95CD1E}"/>
              </a:ext>
            </a:extLst>
          </p:cNvPr>
          <p:cNvPicPr>
            <a:picLocks noChangeAspect="1"/>
          </p:cNvPicPr>
          <p:nvPr>
            <p:custDataLst>
              <p:tags r:id="rId2"/>
            </p:custDataLst>
          </p:nvPr>
        </p:nvPicPr>
        <p:blipFill>
          <a:blip r:embed="rId22" cstate="print">
            <a:extLst>
              <a:ext uri="{28A0092B-C50C-407E-A947-70E740481C1C}">
                <a14:useLocalDpi xmlns:a14="http://schemas.microsoft.com/office/drawing/2010/main" val="0"/>
              </a:ext>
            </a:extLst>
          </a:blip>
          <a:stretch>
            <a:fillRect/>
          </a:stretch>
        </p:blipFill>
        <p:spPr>
          <a:xfrm>
            <a:off x="8430182" y="119688"/>
            <a:ext cx="2647194" cy="1266447"/>
          </a:xfrm>
          <a:prstGeom prst="rect">
            <a:avLst/>
          </a:prstGeom>
        </p:spPr>
      </p:pic>
      <p:grpSp>
        <p:nvGrpSpPr>
          <p:cNvPr id="31" name="Group 30">
            <a:extLst>
              <a:ext uri="{FF2B5EF4-FFF2-40B4-BE49-F238E27FC236}">
                <a16:creationId xmlns:a16="http://schemas.microsoft.com/office/drawing/2014/main" id="{C7ABC83A-BA9F-22A5-2E75-7184F556D37D}"/>
              </a:ext>
            </a:extLst>
          </p:cNvPr>
          <p:cNvGrpSpPr/>
          <p:nvPr>
            <p:custDataLst>
              <p:tags r:id="rId3"/>
            </p:custDataLst>
          </p:nvPr>
        </p:nvGrpSpPr>
        <p:grpSpPr>
          <a:xfrm>
            <a:off x="215900" y="1279027"/>
            <a:ext cx="6748780" cy="3427747"/>
            <a:chOff x="482600" y="1339987"/>
            <a:chExt cx="6748780" cy="3427747"/>
          </a:xfrm>
        </p:grpSpPr>
        <p:sp>
          <p:nvSpPr>
            <p:cNvPr id="32" name="Rectangle 31"/>
            <p:cNvSpPr/>
            <p:nvPr/>
          </p:nvSpPr>
          <p:spPr>
            <a:xfrm>
              <a:off x="482600" y="1339987"/>
              <a:ext cx="6748780" cy="461665"/>
            </a:xfrm>
            <a:prstGeom prst="rect">
              <a:avLst/>
            </a:prstGeom>
          </p:spPr>
          <p:txBody>
            <a:bodyPr wrap="square">
              <a:spAutoFit/>
            </a:bodyPr>
            <a:lstStyle/>
            <a:p>
              <a:pPr>
                <a:spcBef>
                  <a:spcPct val="0"/>
                </a:spcBef>
              </a:pPr>
              <a:r>
                <a:rPr lang="en-US" altLang="fr-FR" sz="2400" b="1" i="1" dirty="0">
                  <a:latin typeface="Gill Sans MT" panose="020B0502020104020203" pitchFamily="34" charset="0"/>
                  <a:sym typeface="Symbol" panose="05050102010706020507" pitchFamily="18" charset="2"/>
                </a:rPr>
                <a:t>The </a:t>
              </a:r>
              <a:r>
                <a:rPr lang="en-CH" altLang="fr-FR" sz="2400" b="1" i="1" dirty="0">
                  <a:latin typeface="Gill Sans MT" panose="020B0502020104020203" pitchFamily="34" charset="0"/>
                  <a:sym typeface="Symbol" panose="05050102010706020507" pitchFamily="18" charset="2"/>
                </a:rPr>
                <a:t>study of internal oxidation in RRP wire</a:t>
              </a:r>
              <a:endParaRPr lang="en-US" altLang="fr-FR" sz="2400" b="1" i="1" baseline="-25000" dirty="0">
                <a:latin typeface="Gill Sans MT" panose="020B0502020104020203" pitchFamily="34" charset="0"/>
                <a:sym typeface="Symbol" panose="05050102010706020507" pitchFamily="18" charset="2"/>
              </a:endParaRPr>
            </a:p>
          </p:txBody>
        </p:sp>
        <p:sp>
          <p:nvSpPr>
            <p:cNvPr id="33" name="Rectangle 32"/>
            <p:cNvSpPr/>
            <p:nvPr/>
          </p:nvSpPr>
          <p:spPr>
            <a:xfrm>
              <a:off x="560024" y="1939229"/>
              <a:ext cx="5123614" cy="400110"/>
            </a:xfrm>
            <a:prstGeom prst="rect">
              <a:avLst/>
            </a:prstGeom>
          </p:spPr>
          <p:txBody>
            <a:bodyPr wrap="square">
              <a:spAutoFit/>
            </a:bodyPr>
            <a:lstStyle/>
            <a:p>
              <a:pPr marL="457200" indent="-457200">
                <a:spcBef>
                  <a:spcPct val="0"/>
                </a:spcBef>
                <a:buFont typeface="+mj-lt"/>
                <a:buAutoNum type="arabicPeriod"/>
              </a:pPr>
              <a:r>
                <a:rPr lang="en-US" altLang="fr-FR" sz="2000" b="1" i="1" dirty="0">
                  <a:solidFill>
                    <a:srgbClr val="007E62"/>
                  </a:solidFill>
                  <a:latin typeface="Gill Sans MT" panose="020B0502020104020203" pitchFamily="34" charset="0"/>
                  <a:sym typeface="Symbol" panose="05050102010706020507" pitchFamily="18" charset="2"/>
                </a:rPr>
                <a:t>Material study</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34" name="Rectangle 33"/>
            <p:cNvSpPr/>
            <p:nvPr/>
          </p:nvSpPr>
          <p:spPr>
            <a:xfrm>
              <a:off x="585322" y="3241690"/>
              <a:ext cx="5363175" cy="400110"/>
            </a:xfrm>
            <a:prstGeom prst="rect">
              <a:avLst/>
            </a:prstGeom>
          </p:spPr>
          <p:txBody>
            <a:bodyPr wrap="square">
              <a:spAutoFit/>
            </a:bodyPr>
            <a:lstStyle/>
            <a:p>
              <a:pPr marL="457200" indent="-457200">
                <a:spcBef>
                  <a:spcPct val="0"/>
                </a:spcBef>
                <a:buFont typeface="+mj-lt"/>
                <a:buAutoNum type="arabicPeriod" startAt="2"/>
              </a:pPr>
              <a:r>
                <a:rPr lang="en-US" altLang="fr-FR" sz="2000" b="1" i="1" dirty="0">
                  <a:solidFill>
                    <a:srgbClr val="007E62"/>
                  </a:solidFill>
                  <a:latin typeface="Gill Sans MT" panose="020B0502020104020203" pitchFamily="34" charset="0"/>
                  <a:sym typeface="Symbol" panose="05050102010706020507" pitchFamily="18" charset="2"/>
                </a:rPr>
                <a:t>Determination of OS efficiency</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45" name="Rectangle 44"/>
            <p:cNvSpPr/>
            <p:nvPr/>
          </p:nvSpPr>
          <p:spPr>
            <a:xfrm>
              <a:off x="1155242" y="3585954"/>
              <a:ext cx="4048959"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Study of oxygen source configurations to optimize superconducting properties (</a:t>
              </a:r>
              <a:r>
                <a:rPr lang="en-US" altLang="fr-FR" sz="1600" dirty="0" err="1">
                  <a:latin typeface="Gill Sans MT" panose="020B0502020104020203" pitchFamily="34" charset="0"/>
                  <a:sym typeface="Symbol" panose="05050102010706020507" pitchFamily="18" charset="2"/>
                </a:rPr>
                <a:t>I</a:t>
              </a:r>
              <a:r>
                <a:rPr lang="en-US" altLang="fr-FR" sz="1600" baseline="-25000" dirty="0" err="1">
                  <a:latin typeface="Gill Sans MT" panose="020B0502020104020203" pitchFamily="34" charset="0"/>
                  <a:sym typeface="Symbol" panose="05050102010706020507" pitchFamily="18" charset="2"/>
                </a:rPr>
                <a:t>c</a:t>
              </a:r>
              <a:r>
                <a:rPr lang="en-US" altLang="fr-FR" sz="1600" dirty="0">
                  <a:latin typeface="Gill Sans MT" panose="020B0502020104020203" pitchFamily="34" charset="0"/>
                  <a:sym typeface="Symbol" panose="05050102010706020507" pitchFamily="18" charset="2"/>
                </a:rPr>
                <a:t>, B</a:t>
              </a:r>
              <a:r>
                <a:rPr lang="en-US" altLang="fr-FR" sz="1600" baseline="-25000" dirty="0">
                  <a:latin typeface="Gill Sans MT" panose="020B0502020104020203" pitchFamily="34" charset="0"/>
                  <a:sym typeface="Symbol" panose="05050102010706020507" pitchFamily="18" charset="2"/>
                </a:rPr>
                <a:t>c2</a:t>
              </a:r>
              <a:r>
                <a:rPr lang="en-US" altLang="fr-FR" sz="1600" dirty="0">
                  <a:latin typeface="Gill Sans MT" panose="020B0502020104020203" pitchFamily="34" charset="0"/>
                  <a:sym typeface="Symbol" panose="05050102010706020507" pitchFamily="18" charset="2"/>
                </a:rPr>
                <a:t>, pinning) on </a:t>
              </a:r>
              <a:r>
                <a:rPr lang="en-US" altLang="fr-FR" sz="1600" u="sng" dirty="0">
                  <a:latin typeface="Gill Sans MT" panose="020B0502020104020203" pitchFamily="34" charset="0"/>
                  <a:sym typeface="Symbol" panose="05050102010706020507" pitchFamily="18" charset="2"/>
                </a:rPr>
                <a:t>simplified subelement</a:t>
              </a:r>
              <a:endParaRPr lang="en-US" altLang="fr-FR" sz="1600" u="sng" baseline="-25000" dirty="0">
                <a:latin typeface="Gill Sans MT" panose="020B0502020104020203" pitchFamily="34" charset="0"/>
                <a:sym typeface="Symbol" panose="05050102010706020507" pitchFamily="18" charset="2"/>
              </a:endParaRPr>
            </a:p>
          </p:txBody>
        </p:sp>
        <p:pic>
          <p:nvPicPr>
            <p:cNvPr id="26" name="Picture 8">
              <a:extLst>
                <a:ext uri="{FF2B5EF4-FFF2-40B4-BE49-F238E27FC236}">
                  <a16:creationId xmlns:a16="http://schemas.microsoft.com/office/drawing/2014/main" id="{7B9BF001-9EF9-4B6C-9342-33B224A17F45}"/>
                </a:ext>
              </a:extLst>
            </p:cNvPr>
            <p:cNvPicPr>
              <a:picLocks noChangeAspect="1"/>
            </p:cNvPicPr>
            <p:nvPr/>
          </p:nvPicPr>
          <p:blipFill rotWithShape="1">
            <a:blip r:embed="rId23" cstate="print">
              <a:extLst>
                <a:ext uri="{BEBA8EAE-BF5A-486C-A8C5-ECC9F3942E4B}">
                  <a14:imgProps xmlns:a14="http://schemas.microsoft.com/office/drawing/2010/main">
                    <a14:imgLayer r:embed="rId24">
                      <a14:imgEffect>
                        <a14:backgroundRemoval t="9222" b="90778" l="7781" r="90490">
                          <a14:foregroundMark x1="23055" y1="17867" x2="10086" y2="46830"/>
                          <a14:foregroundMark x1="10086" y1="46830" x2="21326" y2="76657"/>
                          <a14:foregroundMark x1="21326" y1="76657" x2="53170" y2="90058"/>
                          <a14:foregroundMark x1="53170" y1="90058" x2="80548" y2="72911"/>
                          <a14:foregroundMark x1="80548" y1="72911" x2="86888" y2="39337"/>
                          <a14:foregroundMark x1="86888" y1="39337" x2="65706" y2="12968"/>
                          <a14:foregroundMark x1="65706" y1="12968" x2="33862" y2="13256"/>
                          <a14:foregroundMark x1="33862" y1="13256" x2="22334" y2="18876"/>
                          <a14:foregroundMark x1="38761" y1="10807" x2="38761" y2="10807"/>
                          <a14:foregroundMark x1="51585" y1="9222" x2="51585" y2="9222"/>
                          <a14:foregroundMark x1="72190" y1="15130" x2="72190" y2="15130"/>
                          <a14:foregroundMark x1="81268" y1="22046" x2="81268" y2="22046"/>
                          <a14:foregroundMark x1="83573" y1="27522" x2="85014" y2="29395"/>
                          <a14:foregroundMark x1="87608" y1="34582" x2="87896" y2="35591"/>
                          <a14:foregroundMark x1="90490" y1="43804" x2="90490" y2="43804"/>
                          <a14:foregroundMark x1="51729" y1="88329" x2="51729" y2="88329"/>
                          <a14:foregroundMark x1="53890" y1="91066" x2="53890" y2="91066"/>
                          <a14:foregroundMark x1="10375" y1="52305" x2="10375" y2="52305"/>
                          <a14:foregroundMark x1="7781" y1="49424" x2="7781" y2="49424"/>
                          <a14:foregroundMark x1="51441" y1="45821" x2="41643" y2="44957"/>
                          <a14:foregroundMark x1="47406" y1="45389" x2="53026" y2="50865"/>
                          <a14:foregroundMark x1="50865" y1="49135" x2="42507" y2="47983"/>
                          <a14:foregroundMark x1="51585" y1="43516" x2="53746" y2="49135"/>
                        </a14:backgroundRemoval>
                      </a14:imgEffect>
                    </a14:imgLayer>
                  </a14:imgProps>
                </a:ext>
                <a:ext uri="{28A0092B-C50C-407E-A947-70E740481C1C}">
                  <a14:useLocalDpi xmlns:a14="http://schemas.microsoft.com/office/drawing/2010/main" val="0"/>
                </a:ext>
              </a:extLst>
            </a:blip>
            <a:srcRect l="4515" t="5438" r="2721" b="6259"/>
            <a:stretch/>
          </p:blipFill>
          <p:spPr>
            <a:xfrm>
              <a:off x="4270311" y="2052517"/>
              <a:ext cx="1139357" cy="1084571"/>
            </a:xfrm>
            <a:prstGeom prst="rect">
              <a:avLst/>
            </a:prstGeom>
          </p:spPr>
        </p:pic>
        <p:grpSp>
          <p:nvGrpSpPr>
            <p:cNvPr id="2" name="Group 1">
              <a:extLst>
                <a:ext uri="{FF2B5EF4-FFF2-40B4-BE49-F238E27FC236}">
                  <a16:creationId xmlns:a16="http://schemas.microsoft.com/office/drawing/2014/main" id="{5ED026AE-8738-4E98-8D25-00D77443E42C}"/>
                </a:ext>
              </a:extLst>
            </p:cNvPr>
            <p:cNvGrpSpPr>
              <a:grpSpLocks noChangeAspect="1"/>
            </p:cNvGrpSpPr>
            <p:nvPr/>
          </p:nvGrpSpPr>
          <p:grpSpPr>
            <a:xfrm>
              <a:off x="4953496" y="3095951"/>
              <a:ext cx="1648827" cy="1671783"/>
              <a:chOff x="8422044" y="3355037"/>
              <a:chExt cx="1700993" cy="1724675"/>
            </a:xfrm>
          </p:grpSpPr>
          <p:pic>
            <p:nvPicPr>
              <p:cNvPr id="29" name="Picture 28">
                <a:extLst>
                  <a:ext uri="{FF2B5EF4-FFF2-40B4-BE49-F238E27FC236}">
                    <a16:creationId xmlns:a16="http://schemas.microsoft.com/office/drawing/2014/main" id="{788C9DD8-639E-4B0D-BC60-072856C10840}"/>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l="3667" t="1389" r="6537" b="8037"/>
              <a:stretch/>
            </p:blipFill>
            <p:spPr bwMode="auto">
              <a:xfrm>
                <a:off x="8422044" y="3355037"/>
                <a:ext cx="1700993" cy="1724675"/>
              </a:xfrm>
              <a:prstGeom prst="ellipse">
                <a:avLst/>
              </a:prstGeom>
              <a:noFill/>
              <a:ln>
                <a:noFill/>
              </a:ln>
              <a:extLst>
                <a:ext uri="{53640926-AAD7-44D8-BBD7-CCE9431645EC}">
                  <a14:shadowObscured xmlns:a14="http://schemas.microsoft.com/office/drawing/2010/main"/>
                </a:ext>
              </a:extLst>
            </p:spPr>
          </p:pic>
          <p:pic>
            <p:nvPicPr>
              <p:cNvPr id="126" name="Image 59" descr="Une image contenant texte, roue, matériel&#10;&#10;Description générée automatiquement">
                <a:extLst>
                  <a:ext uri="{FF2B5EF4-FFF2-40B4-BE49-F238E27FC236}">
                    <a16:creationId xmlns:a16="http://schemas.microsoft.com/office/drawing/2014/main" id="{4795F430-2F67-4C43-987B-BD971B298B73}"/>
                  </a:ext>
                </a:extLst>
              </p:cNvPr>
              <p:cNvPicPr>
                <a:picLocks noChangeAspect="1"/>
              </p:cNvPicPr>
              <p:nvPr/>
            </p:nvPicPr>
            <p:blipFill rotWithShape="1">
              <a:blip r:embed="rId26">
                <a:extLst>
                  <a:ext uri="{BEBA8EAE-BF5A-486C-A8C5-ECC9F3942E4B}">
                    <a14:imgProps xmlns:a14="http://schemas.microsoft.com/office/drawing/2010/main">
                      <a14:imgLayer r:embed="rId27">
                        <a14:imgEffect>
                          <a14:backgroundRemoval t="6311" b="90176" l="2848" r="95843">
                            <a14:foregroundMark x1="20015" y1="22772" x2="45420" y2="9499"/>
                            <a14:foregroundMark x1="45420" y1="9499" x2="71824" y2="18087"/>
                            <a14:foregroundMark x1="71824" y1="18087" x2="91686" y2="35459"/>
                            <a14:foregroundMark x1="91686" y1="35459" x2="90993" y2="59727"/>
                            <a14:foregroundMark x1="90993" y1="59727" x2="75443" y2="81327"/>
                            <a14:foregroundMark x1="75443" y1="81327" x2="46497" y2="85882"/>
                            <a14:foregroundMark x1="46497" y1="85882" x2="18245" y2="77098"/>
                            <a14:foregroundMark x1="18245" y1="77098" x2="3849" y2="54717"/>
                            <a14:foregroundMark x1="3849" y1="54717" x2="5620" y2="30904"/>
                            <a14:foregroundMark x1="5620" y1="30904" x2="27945" y2="14899"/>
                            <a14:foregroundMark x1="27945" y1="14899" x2="29561" y2="14249"/>
                            <a14:foregroundMark x1="44188" y1="9044" x2="37028" y2="10475"/>
                            <a14:foregroundMark x1="40801" y1="6311" x2="40570" y2="6311"/>
                            <a14:foregroundMark x1="4850" y1="35589" x2="4311" y2="59466"/>
                            <a14:foregroundMark x1="3387" y1="49057" x2="4311" y2="42225"/>
                            <a14:foregroundMark x1="29176" y1="82238" x2="55966" y2="86662"/>
                            <a14:foregroundMark x1="57660" y1="83995" x2="33102" y2="86858"/>
                            <a14:foregroundMark x1="50346" y1="85556" x2="58968" y2="87508"/>
                            <a14:foregroundMark x1="60970" y1="90176" x2="60970" y2="90176"/>
                            <a14:foregroundMark x1="92610" y1="40208" x2="90993" y2="63761"/>
                            <a14:foregroundMark x1="91686" y1="61874" x2="92841" y2="52700"/>
                            <a14:foregroundMark x1="95843" y1="43201" x2="95843" y2="43201"/>
                            <a14:foregroundMark x1="40570" y1="69291" x2="30870" y2="53286"/>
                            <a14:foregroundMark x1="21478" y1="44763" x2="45651" y2="61874"/>
                            <a14:foregroundMark x1="45651" y1="61874" x2="72825" y2="51139"/>
                            <a14:foregroundMark x1="72825" y1="51139" x2="72594" y2="47755"/>
                            <a14:foregroundMark x1="31024" y1="58881" x2="33102" y2="58881"/>
                          </a14:backgroundRemoval>
                        </a14:imgEffect>
                      </a14:imgLayer>
                    </a14:imgProps>
                  </a:ext>
                  <a:ext uri="{28A0092B-C50C-407E-A947-70E740481C1C}">
                    <a14:useLocalDpi xmlns:a14="http://schemas.microsoft.com/office/drawing/2010/main" val="0"/>
                  </a:ext>
                </a:extLst>
              </a:blip>
              <a:srcRect b="7558"/>
              <a:stretch/>
            </p:blipFill>
            <p:spPr>
              <a:xfrm>
                <a:off x="8749317" y="3523562"/>
                <a:ext cx="1168275" cy="1277835"/>
              </a:xfrm>
              <a:prstGeom prst="rect">
                <a:avLst/>
              </a:prstGeom>
            </p:spPr>
          </p:pic>
        </p:grpSp>
        <p:sp>
          <p:nvSpPr>
            <p:cNvPr id="46" name="Rectangle 45"/>
            <p:cNvSpPr/>
            <p:nvPr/>
          </p:nvSpPr>
          <p:spPr>
            <a:xfrm>
              <a:off x="1153809" y="2320549"/>
              <a:ext cx="3151984"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Test of various alloys and oxides (and their combinations) on </a:t>
              </a:r>
              <a:r>
                <a:rPr lang="en-US" altLang="fr-FR" sz="1600" u="sng" dirty="0">
                  <a:latin typeface="Gill Sans MT" panose="020B0502020104020203" pitchFamily="34" charset="0"/>
                  <a:sym typeface="Symbol" panose="05050102010706020507" pitchFamily="18" charset="2"/>
                </a:rPr>
                <a:t>monofilament</a:t>
              </a:r>
              <a:endParaRPr lang="en-US" altLang="fr-FR" sz="1600" u="sng" baseline="-25000" dirty="0">
                <a:latin typeface="Gill Sans MT" panose="020B0502020104020203" pitchFamily="34" charset="0"/>
                <a:sym typeface="Symbol" panose="05050102010706020507" pitchFamily="18" charset="2"/>
              </a:endParaRPr>
            </a:p>
          </p:txBody>
        </p:sp>
      </p:grpSp>
      <p:grpSp>
        <p:nvGrpSpPr>
          <p:cNvPr id="30" name="Group 29">
            <a:extLst>
              <a:ext uri="{FF2B5EF4-FFF2-40B4-BE49-F238E27FC236}">
                <a16:creationId xmlns:a16="http://schemas.microsoft.com/office/drawing/2014/main" id="{E525DB73-30E7-AC9B-F554-A0F6863283B7}"/>
              </a:ext>
            </a:extLst>
          </p:cNvPr>
          <p:cNvGrpSpPr/>
          <p:nvPr>
            <p:custDataLst>
              <p:tags r:id="rId4"/>
            </p:custDataLst>
          </p:nvPr>
        </p:nvGrpSpPr>
        <p:grpSpPr>
          <a:xfrm>
            <a:off x="293324" y="4601527"/>
            <a:ext cx="6308484" cy="1639895"/>
            <a:chOff x="560025" y="4641444"/>
            <a:chExt cx="6308484" cy="1639895"/>
          </a:xfrm>
        </p:grpSpPr>
        <p:pic>
          <p:nvPicPr>
            <p:cNvPr id="35" name="Picture 34" descr="A close-up of a circular object&#10;&#10;AI-generated content may be incorrect.">
              <a:extLst>
                <a:ext uri="{FF2B5EF4-FFF2-40B4-BE49-F238E27FC236}">
                  <a16:creationId xmlns:a16="http://schemas.microsoft.com/office/drawing/2014/main" id="{32A2D79F-53EF-D8AC-E680-2C9B6633885B}"/>
                </a:ext>
              </a:extLst>
            </p:cNvPr>
            <p:cNvPicPr>
              <a:picLocks noChangeAspect="1"/>
            </p:cNvPicPr>
            <p:nvPr/>
          </p:nvPicPr>
          <p:blipFill>
            <a:blip r:embed="rId28">
              <a:extLst>
                <a:ext uri="{BEBA8EAE-BF5A-486C-A8C5-ECC9F3942E4B}">
                  <a14:imgProps xmlns:a14="http://schemas.microsoft.com/office/drawing/2010/main">
                    <a14:imgLayer r:embed="rId29">
                      <a14:imgEffect>
                        <a14:brightnessContrast bright="-12000" contrast="44000"/>
                      </a14:imgEffect>
                    </a14:imgLayer>
                  </a14:imgProps>
                </a:ext>
                <a:ext uri="{28A0092B-C50C-407E-A947-70E740481C1C}">
                  <a14:useLocalDpi xmlns:a14="http://schemas.microsoft.com/office/drawing/2010/main" val="0"/>
                </a:ext>
              </a:extLst>
            </a:blip>
            <a:stretch>
              <a:fillRect/>
            </a:stretch>
          </p:blipFill>
          <p:spPr>
            <a:xfrm>
              <a:off x="5315135" y="4974837"/>
              <a:ext cx="1287189" cy="1306502"/>
            </a:xfrm>
            <a:prstGeom prst="ellipse">
              <a:avLst/>
            </a:prstGeom>
          </p:spPr>
        </p:pic>
        <p:sp>
          <p:nvSpPr>
            <p:cNvPr id="36" name="Rectangle 35">
              <a:extLst>
                <a:ext uri="{FF2B5EF4-FFF2-40B4-BE49-F238E27FC236}">
                  <a16:creationId xmlns:a16="http://schemas.microsoft.com/office/drawing/2014/main" id="{A71C26D5-AAA3-E7C1-3789-A819BDC4BD9B}"/>
                </a:ext>
              </a:extLst>
            </p:cNvPr>
            <p:cNvSpPr/>
            <p:nvPr/>
          </p:nvSpPr>
          <p:spPr>
            <a:xfrm>
              <a:off x="560025" y="4641444"/>
              <a:ext cx="5663898" cy="400110"/>
            </a:xfrm>
            <a:prstGeom prst="rect">
              <a:avLst/>
            </a:prstGeom>
          </p:spPr>
          <p:txBody>
            <a:bodyPr wrap="square">
              <a:spAutoFit/>
            </a:bodyPr>
            <a:lstStyle/>
            <a:p>
              <a:pPr marL="457200" indent="-457200">
                <a:spcBef>
                  <a:spcPct val="0"/>
                </a:spcBef>
                <a:buFont typeface="+mj-lt"/>
                <a:buAutoNum type="arabicPeriod" startAt="3"/>
              </a:pPr>
              <a:r>
                <a:rPr lang="en-US" altLang="fr-FR" sz="2000" b="1" i="1" dirty="0">
                  <a:solidFill>
                    <a:srgbClr val="007E62"/>
                  </a:solidFill>
                  <a:latin typeface="Gill Sans MT" panose="020B0502020104020203" pitchFamily="34" charset="0"/>
                  <a:sym typeface="Symbol" panose="05050102010706020507" pitchFamily="18" charset="2"/>
                </a:rPr>
                <a:t>OS stability during </a:t>
              </a:r>
              <a:r>
                <a:rPr lang="en-CH" altLang="fr-FR" sz="2000" b="1" i="1" dirty="0">
                  <a:solidFill>
                    <a:srgbClr val="007E62"/>
                  </a:solidFill>
                  <a:latin typeface="Gill Sans MT" panose="020B0502020104020203" pitchFamily="34" charset="0"/>
                  <a:sym typeface="Symbol" panose="05050102010706020507" pitchFamily="18" charset="2"/>
                </a:rPr>
                <a:t>subelement </a:t>
              </a:r>
              <a:r>
                <a:rPr lang="en-US" altLang="fr-FR" sz="2000" b="1" i="1" dirty="0">
                  <a:solidFill>
                    <a:srgbClr val="007E62"/>
                  </a:solidFill>
                  <a:latin typeface="Gill Sans MT" panose="020B0502020104020203" pitchFamily="34" charset="0"/>
                  <a:sym typeface="Symbol" panose="05050102010706020507" pitchFamily="18" charset="2"/>
                </a:rPr>
                <a:t>manufacture</a:t>
              </a:r>
              <a:endParaRPr lang="en-US" altLang="fr-FR" sz="2000" b="1" i="1" baseline="-25000" dirty="0">
                <a:solidFill>
                  <a:srgbClr val="007E62"/>
                </a:solidFill>
                <a:latin typeface="Gill Sans MT" panose="020B0502020104020203" pitchFamily="34" charset="0"/>
                <a:sym typeface="Symbol" panose="05050102010706020507" pitchFamily="18" charset="2"/>
              </a:endParaRPr>
            </a:p>
          </p:txBody>
        </p:sp>
        <p:sp>
          <p:nvSpPr>
            <p:cNvPr id="37" name="Rectangle 36">
              <a:extLst>
                <a:ext uri="{FF2B5EF4-FFF2-40B4-BE49-F238E27FC236}">
                  <a16:creationId xmlns:a16="http://schemas.microsoft.com/office/drawing/2014/main" id="{F3E42A5E-EAEF-5E6C-4BE4-67A89D8E609A}"/>
                </a:ext>
              </a:extLst>
            </p:cNvPr>
            <p:cNvSpPr/>
            <p:nvPr/>
          </p:nvSpPr>
          <p:spPr>
            <a:xfrm>
              <a:off x="1260685" y="5042616"/>
              <a:ext cx="3692812" cy="830997"/>
            </a:xfrm>
            <a:prstGeom prst="rect">
              <a:avLst/>
            </a:prstGeom>
          </p:spPr>
          <p:txBody>
            <a:bodyPr wrap="square">
              <a:spAutoFit/>
            </a:bodyPr>
            <a:lstStyle/>
            <a:p>
              <a:pPr>
                <a:spcBef>
                  <a:spcPct val="0"/>
                </a:spcBef>
              </a:pPr>
              <a:r>
                <a:rPr lang="en-US" altLang="fr-FR" sz="1600" dirty="0">
                  <a:latin typeface="Gill Sans MT" panose="020B0502020104020203" pitchFamily="34" charset="0"/>
                  <a:sym typeface="Symbol" panose="05050102010706020507" pitchFamily="18" charset="2"/>
                </a:rPr>
                <a:t>Verify OS stability during high temperature treatment along the preparation of a </a:t>
              </a:r>
              <a:r>
                <a:rPr lang="en-US" altLang="fr-FR" sz="1600" u="sng" dirty="0">
                  <a:latin typeface="Gill Sans MT" panose="020B0502020104020203" pitchFamily="34" charset="0"/>
                  <a:sym typeface="Symbol" panose="05050102010706020507" pitchFamily="18" charset="2"/>
                </a:rPr>
                <a:t>RRP </a:t>
              </a:r>
              <a:r>
                <a:rPr lang="en-US" altLang="fr-FR" sz="1600" u="sng" dirty="0" err="1">
                  <a:latin typeface="Gill Sans MT" panose="020B0502020104020203" pitchFamily="34" charset="0"/>
                  <a:sym typeface="Symbol" panose="05050102010706020507" pitchFamily="18" charset="2"/>
                </a:rPr>
                <a:t>subelement</a:t>
              </a:r>
              <a:endParaRPr lang="en-US" altLang="fr-FR" sz="1600" u="sng" baseline="-25000" dirty="0">
                <a:latin typeface="Gill Sans MT" panose="020B0502020104020203" pitchFamily="34" charset="0"/>
                <a:sym typeface="Symbol" panose="05050102010706020507" pitchFamily="18" charset="2"/>
              </a:endParaRPr>
            </a:p>
          </p:txBody>
        </p:sp>
        <p:pic>
          <p:nvPicPr>
            <p:cNvPr id="38" name="Picture 12">
              <a:extLst>
                <a:ext uri="{FF2B5EF4-FFF2-40B4-BE49-F238E27FC236}">
                  <a16:creationId xmlns:a16="http://schemas.microsoft.com/office/drawing/2014/main" id="{D4FCA0DA-CF47-6386-4C76-5417751CCA83}"/>
                </a:ext>
              </a:extLst>
            </p:cNvPr>
            <p:cNvPicPr>
              <a:picLocks noChangeAspect="1"/>
            </p:cNvPicPr>
            <p:nvPr/>
          </p:nvPicPr>
          <p:blipFill>
            <a:blip r:embed="rId30">
              <a:lum bright="-18000" contrast="63000"/>
            </a:blip>
            <a:srcRect l="7172" r="6843" b="6448"/>
            <a:stretch>
              <a:fillRect/>
            </a:stretch>
          </p:blipFill>
          <p:spPr>
            <a:xfrm>
              <a:off x="6134449" y="4865645"/>
              <a:ext cx="734060" cy="722277"/>
            </a:xfrm>
            <a:prstGeom prst="ellipse">
              <a:avLst/>
            </a:prstGeom>
          </p:spPr>
        </p:pic>
      </p:grpSp>
      <p:sp>
        <p:nvSpPr>
          <p:cNvPr id="110" name="TextBox 109">
            <a:extLst>
              <a:ext uri="{FF2B5EF4-FFF2-40B4-BE49-F238E27FC236}">
                <a16:creationId xmlns:a16="http://schemas.microsoft.com/office/drawing/2014/main" id="{774E6728-8B8A-D3BD-AABB-3363CB8851AD}"/>
              </a:ext>
            </a:extLst>
          </p:cNvPr>
          <p:cNvSpPr txBox="1">
            <a:spLocks noChangeAspect="1"/>
          </p:cNvSpPr>
          <p:nvPr>
            <p:custDataLst>
              <p:tags r:id="rId5"/>
            </p:custDataLst>
          </p:nvPr>
        </p:nvSpPr>
        <p:spPr>
          <a:xfrm>
            <a:off x="6627527" y="2918607"/>
            <a:ext cx="1496907" cy="984885"/>
          </a:xfrm>
          <a:prstGeom prst="rect">
            <a:avLst/>
          </a:prstGeom>
          <a:noFill/>
        </p:spPr>
        <p:txBody>
          <a:bodyPr wrap="square" rtlCol="0">
            <a:spAutoFit/>
          </a:bodyPr>
          <a:lstStyle/>
          <a:p>
            <a:r>
              <a:rPr lang="en-GB" sz="1600" b="1" i="1" dirty="0">
                <a:solidFill>
                  <a:srgbClr val="FF6161"/>
                </a:solidFill>
                <a:latin typeface="Gill Sans MT" panose="020B0502020104020203" pitchFamily="34" charset="0"/>
              </a:rPr>
              <a:t>2. CoreOS</a:t>
            </a:r>
          </a:p>
          <a:p>
            <a:r>
              <a:rPr lang="en-GB" sz="1400" i="1" dirty="0">
                <a:latin typeface="Gill Sans MT" panose="020B0502020104020203" pitchFamily="34" charset="0"/>
              </a:rPr>
              <a:t>Oxide powder inside the Nb-alloy filaments</a:t>
            </a:r>
          </a:p>
        </p:txBody>
      </p:sp>
      <p:grpSp>
        <p:nvGrpSpPr>
          <p:cNvPr id="117" name="Group 116">
            <a:extLst>
              <a:ext uri="{FF2B5EF4-FFF2-40B4-BE49-F238E27FC236}">
                <a16:creationId xmlns:a16="http://schemas.microsoft.com/office/drawing/2014/main" id="{3787A1CB-62F8-8B64-6371-E3DF0C0C5A66}"/>
              </a:ext>
            </a:extLst>
          </p:cNvPr>
          <p:cNvGrpSpPr>
            <a:grpSpLocks noChangeAspect="1"/>
          </p:cNvGrpSpPr>
          <p:nvPr>
            <p:custDataLst>
              <p:tags r:id="rId6"/>
            </p:custDataLst>
          </p:nvPr>
        </p:nvGrpSpPr>
        <p:grpSpPr>
          <a:xfrm rot="18809584">
            <a:off x="4981199" y="2713899"/>
            <a:ext cx="1482201" cy="1585897"/>
            <a:chOff x="1919844" y="1210174"/>
            <a:chExt cx="1789770" cy="1914984"/>
          </a:xfrm>
        </p:grpSpPr>
        <p:grpSp>
          <p:nvGrpSpPr>
            <p:cNvPr id="118" name="Group 117">
              <a:extLst>
                <a:ext uri="{FF2B5EF4-FFF2-40B4-BE49-F238E27FC236}">
                  <a16:creationId xmlns:a16="http://schemas.microsoft.com/office/drawing/2014/main" id="{A80E686B-4C30-2EB0-992F-0ED40AF87F9A}"/>
                </a:ext>
              </a:extLst>
            </p:cNvPr>
            <p:cNvGrpSpPr/>
            <p:nvPr/>
          </p:nvGrpSpPr>
          <p:grpSpPr>
            <a:xfrm rot="1574197">
              <a:off x="1919844" y="1210174"/>
              <a:ext cx="1789770" cy="1914984"/>
              <a:chOff x="3098220" y="1692087"/>
              <a:chExt cx="1789770" cy="1914984"/>
            </a:xfrm>
          </p:grpSpPr>
          <p:sp>
            <p:nvSpPr>
              <p:cNvPr id="121" name="Block Arc 120">
                <a:extLst>
                  <a:ext uri="{FF2B5EF4-FFF2-40B4-BE49-F238E27FC236}">
                    <a16:creationId xmlns:a16="http://schemas.microsoft.com/office/drawing/2014/main" id="{5724CDD9-470A-31B8-C2A1-8746971EB217}"/>
                  </a:ext>
                </a:extLst>
              </p:cNvPr>
              <p:cNvSpPr/>
              <p:nvPr/>
            </p:nvSpPr>
            <p:spPr>
              <a:xfrm>
                <a:off x="3318849" y="1923298"/>
                <a:ext cx="1334977" cy="1371486"/>
              </a:xfrm>
              <a:prstGeom prst="blockArc">
                <a:avLst>
                  <a:gd name="adj1" fmla="val 16232257"/>
                  <a:gd name="adj2" fmla="val 86395"/>
                  <a:gd name="adj3" fmla="val 48883"/>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sp>
            <p:nvSpPr>
              <p:cNvPr id="122" name="Block Arc 121">
                <a:extLst>
                  <a:ext uri="{FF2B5EF4-FFF2-40B4-BE49-F238E27FC236}">
                    <a16:creationId xmlns:a16="http://schemas.microsoft.com/office/drawing/2014/main" id="{17A54840-7FA7-602F-0F03-28904F5AA251}"/>
                  </a:ext>
                </a:extLst>
              </p:cNvPr>
              <p:cNvSpPr/>
              <p:nvPr/>
            </p:nvSpPr>
            <p:spPr>
              <a:xfrm>
                <a:off x="3098220" y="1692087"/>
                <a:ext cx="1789770" cy="1914984"/>
              </a:xfrm>
              <a:prstGeom prst="blockArc">
                <a:avLst>
                  <a:gd name="adj1" fmla="val 16232257"/>
                  <a:gd name="adj2" fmla="val 21530819"/>
                  <a:gd name="adj3" fmla="val 7778"/>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grpSp>
        <p:cxnSp>
          <p:nvCxnSpPr>
            <p:cNvPr id="119" name="Straight Connector 118">
              <a:extLst>
                <a:ext uri="{FF2B5EF4-FFF2-40B4-BE49-F238E27FC236}">
                  <a16:creationId xmlns:a16="http://schemas.microsoft.com/office/drawing/2014/main" id="{1A6EB01A-F039-F7CF-088A-1CA753ECA3DE}"/>
                </a:ext>
              </a:extLst>
            </p:cNvPr>
            <p:cNvCxnSpPr>
              <a:cxnSpLocks/>
            </p:cNvCxnSpPr>
            <p:nvPr/>
          </p:nvCxnSpPr>
          <p:spPr>
            <a:xfrm>
              <a:off x="3169802" y="2308141"/>
              <a:ext cx="421411" cy="2226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0A7CD9FD-1585-6B17-6353-F671DF317DAF}"/>
                </a:ext>
              </a:extLst>
            </p:cNvPr>
            <p:cNvCxnSpPr>
              <a:cxnSpLocks/>
            </p:cNvCxnSpPr>
            <p:nvPr/>
          </p:nvCxnSpPr>
          <p:spPr>
            <a:xfrm flipV="1">
              <a:off x="2983740" y="1343932"/>
              <a:ext cx="245048" cy="4634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4" name="Oval Callout 3">
            <a:extLst>
              <a:ext uri="{FF2B5EF4-FFF2-40B4-BE49-F238E27FC236}">
                <a16:creationId xmlns:a16="http://schemas.microsoft.com/office/drawing/2014/main" id="{2E3F0AB9-ABDC-AF04-46B2-E97D7164157D}"/>
              </a:ext>
            </a:extLst>
          </p:cNvPr>
          <p:cNvSpPr>
            <a:spLocks noChangeAspect="1"/>
          </p:cNvSpPr>
          <p:nvPr>
            <p:custDataLst>
              <p:tags r:id="rId7"/>
            </p:custDataLst>
          </p:nvPr>
        </p:nvSpPr>
        <p:spPr>
          <a:xfrm>
            <a:off x="5392388" y="2494576"/>
            <a:ext cx="598282" cy="299923"/>
          </a:xfrm>
          <a:prstGeom prst="wedgeEllipseCallout">
            <a:avLst>
              <a:gd name="adj1" fmla="val -8908"/>
              <a:gd name="adj2" fmla="val 7845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i="1" dirty="0">
                <a:solidFill>
                  <a:schemeClr val="tx1"/>
                </a:solidFill>
                <a:latin typeface="Gill Sans MT" panose="020B0502020104020203" pitchFamily="34" charset="0"/>
              </a:rPr>
              <a:t>SnO</a:t>
            </a:r>
            <a:r>
              <a:rPr lang="en-GB" sz="1400" i="1" baseline="-25000" dirty="0">
                <a:solidFill>
                  <a:schemeClr val="tx1"/>
                </a:solidFill>
                <a:latin typeface="Gill Sans MT" panose="020B0502020104020203" pitchFamily="34" charset="0"/>
              </a:rPr>
              <a:t>2</a:t>
            </a:r>
          </a:p>
        </p:txBody>
      </p:sp>
      <p:sp>
        <p:nvSpPr>
          <p:cNvPr id="125" name="TextBox 124">
            <a:extLst>
              <a:ext uri="{FF2B5EF4-FFF2-40B4-BE49-F238E27FC236}">
                <a16:creationId xmlns:a16="http://schemas.microsoft.com/office/drawing/2014/main" id="{D1573F19-AFDF-8B4D-C67B-56BF794E2CEC}"/>
              </a:ext>
            </a:extLst>
          </p:cNvPr>
          <p:cNvSpPr txBox="1">
            <a:spLocks noChangeAspect="1"/>
          </p:cNvSpPr>
          <p:nvPr>
            <p:custDataLst>
              <p:tags r:id="rId8"/>
            </p:custDataLst>
          </p:nvPr>
        </p:nvSpPr>
        <p:spPr>
          <a:xfrm>
            <a:off x="5995143" y="1825838"/>
            <a:ext cx="1961645" cy="984885"/>
          </a:xfrm>
          <a:prstGeom prst="rect">
            <a:avLst/>
          </a:prstGeom>
          <a:noFill/>
        </p:spPr>
        <p:txBody>
          <a:bodyPr wrap="square" rtlCol="0">
            <a:spAutoFit/>
          </a:bodyPr>
          <a:lstStyle/>
          <a:p>
            <a:r>
              <a:rPr lang="en-GB" sz="1600" b="1" i="1" dirty="0">
                <a:solidFill>
                  <a:srgbClr val="00A7FF"/>
                </a:solidFill>
                <a:latin typeface="Gill Sans MT" panose="020B0502020104020203" pitchFamily="34" charset="0"/>
              </a:rPr>
              <a:t>1. AnnularOS</a:t>
            </a:r>
          </a:p>
          <a:p>
            <a:r>
              <a:rPr lang="en-GB" sz="1400" i="1" dirty="0">
                <a:latin typeface="Gill Sans MT" panose="020B0502020104020203" pitchFamily="34" charset="0"/>
              </a:rPr>
              <a:t>Oxide powder between the Nb-alloy filament and the copper jacket</a:t>
            </a:r>
          </a:p>
        </p:txBody>
      </p:sp>
      <p:grpSp>
        <p:nvGrpSpPr>
          <p:cNvPr id="3" name="Group 2">
            <a:extLst>
              <a:ext uri="{FF2B5EF4-FFF2-40B4-BE49-F238E27FC236}">
                <a16:creationId xmlns:a16="http://schemas.microsoft.com/office/drawing/2014/main" id="{32C8E23E-FD97-955A-6280-CB0B17D61EF3}"/>
              </a:ext>
            </a:extLst>
          </p:cNvPr>
          <p:cNvGrpSpPr>
            <a:grpSpLocks noChangeAspect="1"/>
          </p:cNvGrpSpPr>
          <p:nvPr>
            <p:custDataLst>
              <p:tags r:id="rId9"/>
            </p:custDataLst>
          </p:nvPr>
        </p:nvGrpSpPr>
        <p:grpSpPr>
          <a:xfrm>
            <a:off x="7695899" y="1256238"/>
            <a:ext cx="2599054" cy="2054218"/>
            <a:chOff x="13213633" y="4186455"/>
            <a:chExt cx="4690683" cy="3707381"/>
          </a:xfrm>
        </p:grpSpPr>
        <p:grpSp>
          <p:nvGrpSpPr>
            <p:cNvPr id="4" name="Group 3">
              <a:extLst>
                <a:ext uri="{FF2B5EF4-FFF2-40B4-BE49-F238E27FC236}">
                  <a16:creationId xmlns:a16="http://schemas.microsoft.com/office/drawing/2014/main" id="{9586A72E-AFF0-6D82-E3FB-34E1729DA607}"/>
                </a:ext>
              </a:extLst>
            </p:cNvPr>
            <p:cNvGrpSpPr/>
            <p:nvPr/>
          </p:nvGrpSpPr>
          <p:grpSpPr>
            <a:xfrm>
              <a:off x="13213633" y="4318235"/>
              <a:ext cx="4584105" cy="3575601"/>
              <a:chOff x="13284782" y="4585476"/>
              <a:chExt cx="4584105" cy="3575601"/>
            </a:xfrm>
          </p:grpSpPr>
          <p:graphicFrame>
            <p:nvGraphicFramePr>
              <p:cNvPr id="8" name="Object 7">
                <a:extLst>
                  <a:ext uri="{FF2B5EF4-FFF2-40B4-BE49-F238E27FC236}">
                    <a16:creationId xmlns:a16="http://schemas.microsoft.com/office/drawing/2014/main" id="{848760E6-4C6A-E95D-665E-A1A255D75705}"/>
                  </a:ext>
                </a:extLst>
              </p:cNvPr>
              <p:cNvGraphicFramePr>
                <a:graphicFrameLocks noChangeAspect="1"/>
              </p:cNvGraphicFramePr>
              <p:nvPr/>
            </p:nvGraphicFramePr>
            <p:xfrm>
              <a:off x="13284782" y="4585476"/>
              <a:ext cx="4584105" cy="3575601"/>
            </p:xfrm>
            <a:graphic>
              <a:graphicData uri="http://schemas.openxmlformats.org/presentationml/2006/ole">
                <mc:AlternateContent xmlns:mc="http://schemas.openxmlformats.org/markup-compatibility/2006">
                  <mc:Choice xmlns:v="urn:schemas-microsoft-com:vml" Requires="v">
                    <p:oleObj name="Graph" r:id="rId31" imgW="4031365" imgH="3090178" progId="Origin50.Graph">
                      <p:embed/>
                    </p:oleObj>
                  </mc:Choice>
                  <mc:Fallback>
                    <p:oleObj name="Graph" r:id="rId31" imgW="4031365" imgH="3090178" progId="Origin50.Graph">
                      <p:embed/>
                      <p:pic>
                        <p:nvPicPr>
                          <p:cNvPr id="8" name="Object 7">
                            <a:extLst>
                              <a:ext uri="{FF2B5EF4-FFF2-40B4-BE49-F238E27FC236}">
                                <a16:creationId xmlns:a16="http://schemas.microsoft.com/office/drawing/2014/main" id="{848760E6-4C6A-E95D-665E-A1A255D75705}"/>
                              </a:ext>
                            </a:extLst>
                          </p:cNvPr>
                          <p:cNvPicPr>
                            <a:picLocks noChangeAspect="1" noChangeArrowheads="1"/>
                          </p:cNvPicPr>
                          <p:nvPr/>
                        </p:nvPicPr>
                        <p:blipFill>
                          <a:blip r:embed="rId32"/>
                          <a:srcRect/>
                          <a:stretch>
                            <a:fillRect/>
                          </a:stretch>
                        </p:blipFill>
                        <p:spPr bwMode="auto">
                          <a:xfrm>
                            <a:off x="13284782" y="4585476"/>
                            <a:ext cx="4584105" cy="3575601"/>
                          </a:xfrm>
                          <a:prstGeom prst="rect">
                            <a:avLst/>
                          </a:prstGeom>
                          <a:noFill/>
                        </p:spPr>
                      </p:pic>
                    </p:oleObj>
                  </mc:Fallback>
                </mc:AlternateContent>
              </a:graphicData>
            </a:graphic>
          </p:graphicFrame>
          <p:sp>
            <p:nvSpPr>
              <p:cNvPr id="9" name="Arrow: Right 8">
                <a:extLst>
                  <a:ext uri="{FF2B5EF4-FFF2-40B4-BE49-F238E27FC236}">
                    <a16:creationId xmlns:a16="http://schemas.microsoft.com/office/drawing/2014/main" id="{C7DAE1EE-6F30-3FD1-363A-6C16D894BE09}"/>
                  </a:ext>
                </a:extLst>
              </p:cNvPr>
              <p:cNvSpPr/>
              <p:nvPr/>
            </p:nvSpPr>
            <p:spPr>
              <a:xfrm rot="18844888">
                <a:off x="15163301" y="6524711"/>
                <a:ext cx="1259533" cy="148559"/>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5" name="TextBox 4">
              <a:extLst>
                <a:ext uri="{FF2B5EF4-FFF2-40B4-BE49-F238E27FC236}">
                  <a16:creationId xmlns:a16="http://schemas.microsoft.com/office/drawing/2014/main" id="{26A67CA0-0063-4495-5D3A-99831A08C240}"/>
                </a:ext>
              </a:extLst>
            </p:cNvPr>
            <p:cNvSpPr txBox="1">
              <a:spLocks noChangeAspect="1"/>
            </p:cNvSpPr>
            <p:nvPr/>
          </p:nvSpPr>
          <p:spPr>
            <a:xfrm>
              <a:off x="13946622" y="4186455"/>
              <a:ext cx="3957694" cy="555465"/>
            </a:xfrm>
            <a:prstGeom prst="rect">
              <a:avLst/>
            </a:prstGeom>
            <a:noFill/>
          </p:spPr>
          <p:txBody>
            <a:bodyPr wrap="square" rtlCol="0">
              <a:spAutoFit/>
            </a:bodyPr>
            <a:lstStyle/>
            <a:p>
              <a:r>
                <a:rPr lang="en-CH" sz="1400" i="1" dirty="0">
                  <a:latin typeface="Gill Sans MT" panose="020B0502020104020203" pitchFamily="34" charset="0"/>
                </a:rPr>
                <a:t>Enhancement of layer J</a:t>
              </a:r>
              <a:r>
                <a:rPr lang="en-CH" sz="1400" i="1" baseline="-25000" dirty="0">
                  <a:latin typeface="Gill Sans MT" panose="020B0502020104020203" pitchFamily="34" charset="0"/>
                </a:rPr>
                <a:t>C</a:t>
              </a:r>
              <a:endParaRPr lang="en-GB" sz="1400" i="1" baseline="-25000" dirty="0">
                <a:latin typeface="Gill Sans MT" panose="020B0502020104020203" pitchFamily="34" charset="0"/>
              </a:endParaRPr>
            </a:p>
          </p:txBody>
        </p:sp>
      </p:grpSp>
      <p:grpSp>
        <p:nvGrpSpPr>
          <p:cNvPr id="21" name="Group 20">
            <a:extLst>
              <a:ext uri="{FF2B5EF4-FFF2-40B4-BE49-F238E27FC236}">
                <a16:creationId xmlns:a16="http://schemas.microsoft.com/office/drawing/2014/main" id="{C83DD233-5AC8-45B6-E68F-80A8287CB3E2}"/>
              </a:ext>
            </a:extLst>
          </p:cNvPr>
          <p:cNvGrpSpPr>
            <a:grpSpLocks noChangeAspect="1"/>
          </p:cNvGrpSpPr>
          <p:nvPr>
            <p:custDataLst>
              <p:tags r:id="rId10"/>
            </p:custDataLst>
          </p:nvPr>
        </p:nvGrpSpPr>
        <p:grpSpPr>
          <a:xfrm>
            <a:off x="8030717" y="4397230"/>
            <a:ext cx="2572538" cy="1950078"/>
            <a:chOff x="7417609" y="893111"/>
            <a:chExt cx="4537508" cy="3502871"/>
          </a:xfrm>
        </p:grpSpPr>
        <p:grpSp>
          <p:nvGrpSpPr>
            <p:cNvPr id="22" name="Group 21">
              <a:extLst>
                <a:ext uri="{FF2B5EF4-FFF2-40B4-BE49-F238E27FC236}">
                  <a16:creationId xmlns:a16="http://schemas.microsoft.com/office/drawing/2014/main" id="{260A5314-79AD-CA4F-E71F-3877071FEC2F}"/>
                </a:ext>
              </a:extLst>
            </p:cNvPr>
            <p:cNvGrpSpPr/>
            <p:nvPr/>
          </p:nvGrpSpPr>
          <p:grpSpPr>
            <a:xfrm>
              <a:off x="7417609" y="1042309"/>
              <a:ext cx="4537508" cy="3353673"/>
              <a:chOff x="5279319" y="623046"/>
              <a:chExt cx="6685071" cy="4983025"/>
            </a:xfrm>
          </p:grpSpPr>
          <p:graphicFrame>
            <p:nvGraphicFramePr>
              <p:cNvPr id="24" name="Object 23">
                <a:extLst>
                  <a:ext uri="{FF2B5EF4-FFF2-40B4-BE49-F238E27FC236}">
                    <a16:creationId xmlns:a16="http://schemas.microsoft.com/office/drawing/2014/main" id="{2F053FD0-82F6-F8DD-F54C-F150083AC0AD}"/>
                  </a:ext>
                </a:extLst>
              </p:cNvPr>
              <p:cNvGraphicFramePr>
                <a:graphicFrameLocks noChangeAspect="1"/>
              </p:cNvGraphicFramePr>
              <p:nvPr/>
            </p:nvGraphicFramePr>
            <p:xfrm>
              <a:off x="5279319" y="623046"/>
              <a:ext cx="6685071" cy="4983025"/>
            </p:xfrm>
            <a:graphic>
              <a:graphicData uri="http://schemas.openxmlformats.org/presentationml/2006/ole">
                <mc:AlternateContent xmlns:mc="http://schemas.openxmlformats.org/markup-compatibility/2006">
                  <mc:Choice xmlns:v="urn:schemas-microsoft-com:vml" Requires="v">
                    <p:oleObj name="Graph" r:id="rId33" imgW="3779404" imgH="2897042" progId="Origin50.Graph">
                      <p:embed/>
                    </p:oleObj>
                  </mc:Choice>
                  <mc:Fallback>
                    <p:oleObj name="Graph" r:id="rId33" imgW="3779404" imgH="2897042" progId="Origin50.Graph">
                      <p:embed/>
                      <p:pic>
                        <p:nvPicPr>
                          <p:cNvPr id="24" name="Object 23">
                            <a:extLst>
                              <a:ext uri="{FF2B5EF4-FFF2-40B4-BE49-F238E27FC236}">
                                <a16:creationId xmlns:a16="http://schemas.microsoft.com/office/drawing/2014/main" id="{2F053FD0-82F6-F8DD-F54C-F150083AC0AD}"/>
                              </a:ext>
                            </a:extLst>
                          </p:cNvPr>
                          <p:cNvPicPr/>
                          <p:nvPr/>
                        </p:nvPicPr>
                        <p:blipFill>
                          <a:blip r:embed="rId34"/>
                          <a:stretch>
                            <a:fillRect/>
                          </a:stretch>
                        </p:blipFill>
                        <p:spPr>
                          <a:xfrm>
                            <a:off x="5279319" y="623046"/>
                            <a:ext cx="6685071" cy="4983025"/>
                          </a:xfrm>
                          <a:prstGeom prst="rect">
                            <a:avLst/>
                          </a:prstGeom>
                          <a:ln>
                            <a:noFill/>
                          </a:ln>
                        </p:spPr>
                      </p:pic>
                    </p:oleObj>
                  </mc:Fallback>
                </mc:AlternateContent>
              </a:graphicData>
            </a:graphic>
          </p:graphicFrame>
          <p:sp>
            <p:nvSpPr>
              <p:cNvPr id="25" name="CasellaDiTesto 18">
                <a:extLst>
                  <a:ext uri="{FF2B5EF4-FFF2-40B4-BE49-F238E27FC236}">
                    <a16:creationId xmlns:a16="http://schemas.microsoft.com/office/drawing/2014/main" id="{53F850C9-9193-D6DB-AAD5-5EDA628F9CAA}"/>
                  </a:ext>
                </a:extLst>
              </p:cNvPr>
              <p:cNvSpPr txBox="1"/>
              <p:nvPr/>
            </p:nvSpPr>
            <p:spPr>
              <a:xfrm>
                <a:off x="7830624" y="3754485"/>
                <a:ext cx="3455799" cy="821449"/>
              </a:xfrm>
              <a:prstGeom prst="rect">
                <a:avLst/>
              </a:prstGeom>
              <a:noFill/>
            </p:spPr>
            <p:txBody>
              <a:bodyPr wrap="square" rtlCol="0">
                <a:spAutoFit/>
              </a:bodyPr>
              <a:lstStyle/>
              <a:p>
                <a:pPr algn="ctr"/>
                <a:r>
                  <a:rPr lang="en-GB" sz="1400" b="1" i="1" dirty="0">
                    <a:latin typeface="Gill Sans MT" panose="020B0502020104020203" pitchFamily="34" charset="0"/>
                  </a:rPr>
                  <a:t>T = 4.2 K</a:t>
                </a:r>
              </a:p>
            </p:txBody>
          </p:sp>
          <p:sp>
            <p:nvSpPr>
              <p:cNvPr id="27" name="Arrow: Right 26">
                <a:extLst>
                  <a:ext uri="{FF2B5EF4-FFF2-40B4-BE49-F238E27FC236}">
                    <a16:creationId xmlns:a16="http://schemas.microsoft.com/office/drawing/2014/main" id="{82A87AD3-7AFE-F6CA-BE29-5A398AD03FD4}"/>
                  </a:ext>
                </a:extLst>
              </p:cNvPr>
              <p:cNvSpPr/>
              <p:nvPr/>
            </p:nvSpPr>
            <p:spPr>
              <a:xfrm rot="20639032">
                <a:off x="7408594" y="2182131"/>
                <a:ext cx="1360447" cy="253344"/>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E62"/>
                  </a:solidFill>
                  <a:latin typeface="Gill Sans MT" panose="020B0502020104020203" pitchFamily="34" charset="0"/>
                </a:endParaRPr>
              </a:p>
            </p:txBody>
          </p:sp>
          <p:sp>
            <p:nvSpPr>
              <p:cNvPr id="28" name="Arrow: Right 27">
                <a:extLst>
                  <a:ext uri="{FF2B5EF4-FFF2-40B4-BE49-F238E27FC236}">
                    <a16:creationId xmlns:a16="http://schemas.microsoft.com/office/drawing/2014/main" id="{CA007756-A810-A9A1-9605-AA546032DAD0}"/>
                  </a:ext>
                </a:extLst>
              </p:cNvPr>
              <p:cNvSpPr/>
              <p:nvPr/>
            </p:nvSpPr>
            <p:spPr>
              <a:xfrm rot="19470600">
                <a:off x="9592640" y="2264412"/>
                <a:ext cx="1360447" cy="253344"/>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23" name="TextBox 22">
              <a:extLst>
                <a:ext uri="{FF2B5EF4-FFF2-40B4-BE49-F238E27FC236}">
                  <a16:creationId xmlns:a16="http://schemas.microsoft.com/office/drawing/2014/main" id="{373F451F-5843-C30B-C648-9CC390CC0EFC}"/>
                </a:ext>
              </a:extLst>
            </p:cNvPr>
            <p:cNvSpPr txBox="1">
              <a:spLocks noChangeAspect="1"/>
            </p:cNvSpPr>
            <p:nvPr/>
          </p:nvSpPr>
          <p:spPr>
            <a:xfrm>
              <a:off x="8383247" y="893111"/>
              <a:ext cx="3167555" cy="552851"/>
            </a:xfrm>
            <a:prstGeom prst="rect">
              <a:avLst/>
            </a:prstGeom>
            <a:noFill/>
          </p:spPr>
          <p:txBody>
            <a:bodyPr wrap="square" rtlCol="0">
              <a:spAutoFit/>
            </a:bodyPr>
            <a:lstStyle/>
            <a:p>
              <a:r>
                <a:rPr lang="en-CH" sz="1400" i="1" dirty="0">
                  <a:latin typeface="Gill Sans MT" panose="020B0502020104020203" pitchFamily="34" charset="0"/>
                </a:rPr>
                <a:t>Enhancement of B</a:t>
              </a:r>
              <a:r>
                <a:rPr lang="en-CH" sz="1400" i="1" baseline="-25000" dirty="0">
                  <a:latin typeface="Gill Sans MT" panose="020B0502020104020203" pitchFamily="34" charset="0"/>
                </a:rPr>
                <a:t>C2</a:t>
              </a:r>
              <a:endParaRPr lang="en-GB" sz="1400" i="1" baseline="-25000" dirty="0">
                <a:latin typeface="Gill Sans MT" panose="020B0502020104020203" pitchFamily="34" charset="0"/>
              </a:endParaRPr>
            </a:p>
          </p:txBody>
        </p:sp>
      </p:grpSp>
      <p:graphicFrame>
        <p:nvGraphicFramePr>
          <p:cNvPr id="10" name="Object 9">
            <a:extLst>
              <a:ext uri="{FF2B5EF4-FFF2-40B4-BE49-F238E27FC236}">
                <a16:creationId xmlns:a16="http://schemas.microsoft.com/office/drawing/2014/main" id="{8D488471-7DB6-5DED-A9A2-465FA9FCA6C8}"/>
              </a:ext>
            </a:extLst>
          </p:cNvPr>
          <p:cNvGraphicFramePr>
            <a:graphicFrameLocks noChangeAspect="1"/>
          </p:cNvGraphicFramePr>
          <p:nvPr>
            <p:custDataLst>
              <p:tags r:id="rId11"/>
            </p:custDataLst>
          </p:nvPr>
        </p:nvGraphicFramePr>
        <p:xfrm>
          <a:off x="9730276" y="2796564"/>
          <a:ext cx="2473683" cy="1963388"/>
        </p:xfrm>
        <a:graphic>
          <a:graphicData uri="http://schemas.openxmlformats.org/presentationml/2006/ole">
            <mc:AlternateContent xmlns:mc="http://schemas.openxmlformats.org/markup-compatibility/2006">
              <mc:Choice xmlns:v="urn:schemas-microsoft-com:vml" Requires="v">
                <p:oleObj name="Graph" r:id="rId35" imgW="3920760" imgH="3000960" progId="Origin50.Graph">
                  <p:embed/>
                </p:oleObj>
              </mc:Choice>
              <mc:Fallback>
                <p:oleObj name="Graph" r:id="rId35" imgW="3920760" imgH="3000960" progId="Origin50.Graph">
                  <p:embed/>
                  <p:pic>
                    <p:nvPicPr>
                      <p:cNvPr id="10" name="Object 9">
                        <a:extLst>
                          <a:ext uri="{FF2B5EF4-FFF2-40B4-BE49-F238E27FC236}">
                            <a16:creationId xmlns:a16="http://schemas.microsoft.com/office/drawing/2014/main" id="{8D488471-7DB6-5DED-A9A2-465FA9FCA6C8}"/>
                          </a:ext>
                        </a:extLst>
                      </p:cNvPr>
                      <p:cNvPicPr>
                        <a:picLocks noChangeAspect="1" noChangeArrowheads="1"/>
                      </p:cNvPicPr>
                      <p:nvPr/>
                    </p:nvPicPr>
                    <p:blipFill>
                      <a:blip r:embed="rId36"/>
                      <a:srcRect/>
                      <a:stretch>
                        <a:fillRect/>
                      </a:stretch>
                    </p:blipFill>
                    <p:spPr bwMode="auto">
                      <a:xfrm>
                        <a:off x="9730276" y="2796564"/>
                        <a:ext cx="2473683" cy="1963388"/>
                      </a:xfrm>
                      <a:prstGeom prst="rect">
                        <a:avLst/>
                      </a:prstGeom>
                      <a:noFill/>
                    </p:spPr>
                  </p:pic>
                </p:oleObj>
              </mc:Fallback>
            </mc:AlternateContent>
          </a:graphicData>
        </a:graphic>
      </p:graphicFrame>
      <p:grpSp>
        <p:nvGrpSpPr>
          <p:cNvPr id="142" name="Group 141">
            <a:extLst>
              <a:ext uri="{FF2B5EF4-FFF2-40B4-BE49-F238E27FC236}">
                <a16:creationId xmlns:a16="http://schemas.microsoft.com/office/drawing/2014/main" id="{EA726F27-3CB7-7C61-9000-A7CA174FF8A3}"/>
              </a:ext>
            </a:extLst>
          </p:cNvPr>
          <p:cNvGrpSpPr/>
          <p:nvPr>
            <p:custDataLst>
              <p:tags r:id="rId12"/>
            </p:custDataLst>
          </p:nvPr>
        </p:nvGrpSpPr>
        <p:grpSpPr>
          <a:xfrm>
            <a:off x="5175237" y="3224547"/>
            <a:ext cx="1585897" cy="1482201"/>
            <a:chOff x="5745951" y="3284296"/>
            <a:chExt cx="1585897" cy="1482201"/>
          </a:xfrm>
        </p:grpSpPr>
        <p:sp>
          <p:nvSpPr>
            <p:cNvPr id="141" name="Isosceles Triangle 140">
              <a:extLst>
                <a:ext uri="{FF2B5EF4-FFF2-40B4-BE49-F238E27FC236}">
                  <a16:creationId xmlns:a16="http://schemas.microsoft.com/office/drawing/2014/main" id="{E79EA970-47CE-8202-826F-A6C1ED38DA1B}"/>
                </a:ext>
              </a:extLst>
            </p:cNvPr>
            <p:cNvSpPr/>
            <p:nvPr/>
          </p:nvSpPr>
          <p:spPr>
            <a:xfrm rot="18531222">
              <a:off x="6388879" y="3981405"/>
              <a:ext cx="434921" cy="226372"/>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11" name="Group 110">
              <a:extLst>
                <a:ext uri="{FF2B5EF4-FFF2-40B4-BE49-F238E27FC236}">
                  <a16:creationId xmlns:a16="http://schemas.microsoft.com/office/drawing/2014/main" id="{D3272671-6071-7954-7C3A-9606635EECA7}"/>
                </a:ext>
              </a:extLst>
            </p:cNvPr>
            <p:cNvGrpSpPr>
              <a:grpSpLocks noChangeAspect="1"/>
            </p:cNvGrpSpPr>
            <p:nvPr/>
          </p:nvGrpSpPr>
          <p:grpSpPr>
            <a:xfrm rot="20493744">
              <a:off x="5745951" y="3284296"/>
              <a:ext cx="1585897" cy="1482201"/>
              <a:chOff x="1283694" y="3121061"/>
              <a:chExt cx="1914984" cy="1789770"/>
            </a:xfrm>
          </p:grpSpPr>
          <p:grpSp>
            <p:nvGrpSpPr>
              <p:cNvPr id="112" name="Group 111">
                <a:extLst>
                  <a:ext uri="{FF2B5EF4-FFF2-40B4-BE49-F238E27FC236}">
                    <a16:creationId xmlns:a16="http://schemas.microsoft.com/office/drawing/2014/main" id="{0E799F4A-9B8E-A7C8-1C67-E7EE1F722520}"/>
                  </a:ext>
                </a:extLst>
              </p:cNvPr>
              <p:cNvGrpSpPr/>
              <p:nvPr/>
            </p:nvGrpSpPr>
            <p:grpSpPr>
              <a:xfrm rot="6189449">
                <a:off x="1346301" y="3058454"/>
                <a:ext cx="1789770" cy="1914984"/>
                <a:chOff x="3098221" y="1692087"/>
                <a:chExt cx="1789770" cy="1914984"/>
              </a:xfrm>
            </p:grpSpPr>
            <p:sp>
              <p:nvSpPr>
                <p:cNvPr id="115" name="Block Arc 114">
                  <a:extLst>
                    <a:ext uri="{FF2B5EF4-FFF2-40B4-BE49-F238E27FC236}">
                      <a16:creationId xmlns:a16="http://schemas.microsoft.com/office/drawing/2014/main" id="{7762F984-4884-DA12-5BAE-291D30F7EE51}"/>
                    </a:ext>
                  </a:extLst>
                </p:cNvPr>
                <p:cNvSpPr/>
                <p:nvPr/>
              </p:nvSpPr>
              <p:spPr>
                <a:xfrm>
                  <a:off x="3151799" y="1823059"/>
                  <a:ext cx="1660418" cy="1705989"/>
                </a:xfrm>
                <a:prstGeom prst="blockArc">
                  <a:avLst>
                    <a:gd name="adj1" fmla="val 16275895"/>
                    <a:gd name="adj2" fmla="val 21438601"/>
                    <a:gd name="adj3" fmla="val 33754"/>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Gill Sans MT" panose="020B0502020104020203" pitchFamily="34" charset="0"/>
                  </a:endParaRPr>
                </a:p>
              </p:txBody>
            </p:sp>
            <p:sp>
              <p:nvSpPr>
                <p:cNvPr id="116" name="Block Arc 115">
                  <a:extLst>
                    <a:ext uri="{FF2B5EF4-FFF2-40B4-BE49-F238E27FC236}">
                      <a16:creationId xmlns:a16="http://schemas.microsoft.com/office/drawing/2014/main" id="{EA5408EC-339F-9C90-D8D3-42A79CCB4A67}"/>
                    </a:ext>
                  </a:extLst>
                </p:cNvPr>
                <p:cNvSpPr/>
                <p:nvPr/>
              </p:nvSpPr>
              <p:spPr>
                <a:xfrm>
                  <a:off x="3098221" y="1692087"/>
                  <a:ext cx="1789770" cy="1914984"/>
                </a:xfrm>
                <a:prstGeom prst="blockArc">
                  <a:avLst>
                    <a:gd name="adj1" fmla="val 16232257"/>
                    <a:gd name="adj2" fmla="val 21530819"/>
                    <a:gd name="adj3" fmla="val 7778"/>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ill Sans MT" panose="020B0502020104020203" pitchFamily="34" charset="0"/>
                  </a:endParaRPr>
                </a:p>
              </p:txBody>
            </p:sp>
          </p:grpSp>
          <p:cxnSp>
            <p:nvCxnSpPr>
              <p:cNvPr id="113" name="Straight Connector 112">
                <a:extLst>
                  <a:ext uri="{FF2B5EF4-FFF2-40B4-BE49-F238E27FC236}">
                    <a16:creationId xmlns:a16="http://schemas.microsoft.com/office/drawing/2014/main" id="{BE27B816-9647-BC4A-8C41-43DA2A065607}"/>
                  </a:ext>
                </a:extLst>
              </p:cNvPr>
              <p:cNvCxnSpPr>
                <a:cxnSpLocks/>
              </p:cNvCxnSpPr>
              <p:nvPr/>
            </p:nvCxnSpPr>
            <p:spPr>
              <a:xfrm flipV="1">
                <a:off x="2067152" y="3997136"/>
                <a:ext cx="150781" cy="8332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137FE412-88F7-FDF7-8A5C-170E260BE938}"/>
                  </a:ext>
                </a:extLst>
              </p:cNvPr>
              <p:cNvCxnSpPr>
                <a:cxnSpLocks/>
              </p:cNvCxnSpPr>
              <p:nvPr/>
            </p:nvCxnSpPr>
            <p:spPr>
              <a:xfrm>
                <a:off x="2222595" y="4001493"/>
                <a:ext cx="576071" cy="14605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3" name="Oval Callout 3">
            <a:extLst>
              <a:ext uri="{FF2B5EF4-FFF2-40B4-BE49-F238E27FC236}">
                <a16:creationId xmlns:a16="http://schemas.microsoft.com/office/drawing/2014/main" id="{69751616-53F8-840B-438C-D6BE0A625983}"/>
              </a:ext>
            </a:extLst>
          </p:cNvPr>
          <p:cNvSpPr>
            <a:spLocks noChangeAspect="1"/>
          </p:cNvSpPr>
          <p:nvPr>
            <p:custDataLst>
              <p:tags r:id="rId13"/>
            </p:custDataLst>
          </p:nvPr>
        </p:nvSpPr>
        <p:spPr>
          <a:xfrm>
            <a:off x="6137559" y="4192777"/>
            <a:ext cx="598282" cy="299923"/>
          </a:xfrm>
          <a:prstGeom prst="wedgeEllipseCallout">
            <a:avLst>
              <a:gd name="adj1" fmla="val -61410"/>
              <a:gd name="adj2" fmla="val -8961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400" i="1" dirty="0">
                <a:solidFill>
                  <a:schemeClr val="tx1"/>
                </a:solidFill>
                <a:latin typeface="Gill Sans MT" panose="020B0502020104020203" pitchFamily="34" charset="0"/>
              </a:rPr>
              <a:t>SnO</a:t>
            </a:r>
            <a:r>
              <a:rPr lang="en-GB" sz="1400" i="1" baseline="-25000" dirty="0">
                <a:solidFill>
                  <a:schemeClr val="tx1"/>
                </a:solidFill>
                <a:latin typeface="Gill Sans MT" panose="020B0502020104020203" pitchFamily="34" charset="0"/>
              </a:rPr>
              <a:t>2</a:t>
            </a:r>
          </a:p>
        </p:txBody>
      </p:sp>
      <p:grpSp>
        <p:nvGrpSpPr>
          <p:cNvPr id="17" name="Group 16">
            <a:extLst>
              <a:ext uri="{FF2B5EF4-FFF2-40B4-BE49-F238E27FC236}">
                <a16:creationId xmlns:a16="http://schemas.microsoft.com/office/drawing/2014/main" id="{528A7332-1C7C-B488-2EDD-EA4C3FC3984C}"/>
              </a:ext>
            </a:extLst>
          </p:cNvPr>
          <p:cNvGrpSpPr/>
          <p:nvPr>
            <p:custDataLst>
              <p:tags r:id="rId14"/>
            </p:custDataLst>
          </p:nvPr>
        </p:nvGrpSpPr>
        <p:grpSpPr>
          <a:xfrm>
            <a:off x="10514824" y="3150063"/>
            <a:ext cx="158191" cy="1271121"/>
            <a:chOff x="10445064" y="2950359"/>
            <a:chExt cx="158191" cy="1271121"/>
          </a:xfrm>
        </p:grpSpPr>
        <p:cxnSp>
          <p:nvCxnSpPr>
            <p:cNvPr id="18" name="Straight Connector 17">
              <a:extLst>
                <a:ext uri="{FF2B5EF4-FFF2-40B4-BE49-F238E27FC236}">
                  <a16:creationId xmlns:a16="http://schemas.microsoft.com/office/drawing/2014/main" id="{40002A5E-282D-61B1-630D-C56455936790}"/>
                </a:ext>
              </a:extLst>
            </p:cNvPr>
            <p:cNvCxnSpPr>
              <a:cxnSpLocks/>
            </p:cNvCxnSpPr>
            <p:nvPr/>
          </p:nvCxnSpPr>
          <p:spPr>
            <a:xfrm>
              <a:off x="10445064" y="2950359"/>
              <a:ext cx="0" cy="1271121"/>
            </a:xfrm>
            <a:prstGeom prst="line">
              <a:avLst/>
            </a:prstGeom>
            <a:ln w="19050">
              <a:solidFill>
                <a:srgbClr val="1E3CFF"/>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9124D3-BD79-E78B-C1BC-1AA3CB111C50}"/>
                </a:ext>
              </a:extLst>
            </p:cNvPr>
            <p:cNvCxnSpPr>
              <a:cxnSpLocks/>
            </p:cNvCxnSpPr>
            <p:nvPr/>
          </p:nvCxnSpPr>
          <p:spPr>
            <a:xfrm>
              <a:off x="10537921" y="2950359"/>
              <a:ext cx="0" cy="1263501"/>
            </a:xfrm>
            <a:prstGeom prst="line">
              <a:avLst/>
            </a:prstGeom>
            <a:ln w="19050">
              <a:solidFill>
                <a:srgbClr val="BBC4FF"/>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9E2AD6B-7C7D-6D94-839A-7744F82227BC}"/>
                </a:ext>
              </a:extLst>
            </p:cNvPr>
            <p:cNvCxnSpPr>
              <a:cxnSpLocks/>
            </p:cNvCxnSpPr>
            <p:nvPr/>
          </p:nvCxnSpPr>
          <p:spPr>
            <a:xfrm>
              <a:off x="10603255" y="2950359"/>
              <a:ext cx="0" cy="1271121"/>
            </a:xfrm>
            <a:prstGeom prst="line">
              <a:avLst/>
            </a:prstGeom>
            <a:ln w="19050">
              <a:solidFill>
                <a:srgbClr val="D631FF"/>
              </a:solidFill>
              <a:prstDash val="sysDash"/>
            </a:ln>
          </p:spPr>
          <p:style>
            <a:lnRef idx="1">
              <a:schemeClr val="accent1"/>
            </a:lnRef>
            <a:fillRef idx="0">
              <a:schemeClr val="accent1"/>
            </a:fillRef>
            <a:effectRef idx="0">
              <a:schemeClr val="accent1"/>
            </a:effectRef>
            <a:fontRef idx="minor">
              <a:schemeClr val="tx1"/>
            </a:fontRef>
          </p:style>
        </p:cxnSp>
      </p:grpSp>
      <p:sp>
        <p:nvSpPr>
          <p:cNvPr id="12" name="Arrow: Right 11">
            <a:extLst>
              <a:ext uri="{FF2B5EF4-FFF2-40B4-BE49-F238E27FC236}">
                <a16:creationId xmlns:a16="http://schemas.microsoft.com/office/drawing/2014/main" id="{A56409E9-E663-BE9D-F64D-AFFD5C30FD1C}"/>
              </a:ext>
            </a:extLst>
          </p:cNvPr>
          <p:cNvSpPr/>
          <p:nvPr>
            <p:custDataLst>
              <p:tags r:id="rId15"/>
            </p:custDataLst>
          </p:nvPr>
        </p:nvSpPr>
        <p:spPr>
          <a:xfrm>
            <a:off x="10440151" y="4287486"/>
            <a:ext cx="391278" cy="113755"/>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44">
            <a:extLst>
              <a:ext uri="{FF2B5EF4-FFF2-40B4-BE49-F238E27FC236}">
                <a16:creationId xmlns:a16="http://schemas.microsoft.com/office/drawing/2014/main" id="{FCEBEE06-5058-9D96-1DB5-261121781A77}"/>
              </a:ext>
            </a:extLst>
          </p:cNvPr>
          <p:cNvSpPr/>
          <p:nvPr>
            <p:custDataLst>
              <p:tags r:id="rId16"/>
            </p:custDataLst>
          </p:nvPr>
        </p:nvSpPr>
        <p:spPr>
          <a:xfrm rot="16200000">
            <a:off x="11119974" y="3891958"/>
            <a:ext cx="338594" cy="83882"/>
          </a:xfrm>
          <a:prstGeom prst="right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F92674F8-6AC4-4079-2755-1193D6E82781}"/>
              </a:ext>
            </a:extLst>
          </p:cNvPr>
          <p:cNvSpPr txBox="1">
            <a:spLocks noChangeAspect="1"/>
          </p:cNvSpPr>
          <p:nvPr>
            <p:custDataLst>
              <p:tags r:id="rId17"/>
            </p:custDataLst>
          </p:nvPr>
        </p:nvSpPr>
        <p:spPr>
          <a:xfrm>
            <a:off x="10078954" y="2549685"/>
            <a:ext cx="1936819" cy="523220"/>
          </a:xfrm>
          <a:prstGeom prst="rect">
            <a:avLst/>
          </a:prstGeom>
          <a:noFill/>
        </p:spPr>
        <p:txBody>
          <a:bodyPr wrap="square" rtlCol="0">
            <a:spAutoFit/>
          </a:bodyPr>
          <a:lstStyle/>
          <a:p>
            <a:pPr algn="ctr"/>
            <a:r>
              <a:rPr lang="en-CH" sz="1400" i="1" dirty="0">
                <a:latin typeface="Gill Sans MT" panose="020B0502020104020203" pitchFamily="34" charset="0"/>
              </a:rPr>
              <a:t>Modification of pinning mechanism </a:t>
            </a:r>
            <a:endParaRPr lang="en-GB" sz="1400" i="1" baseline="-25000" dirty="0">
              <a:latin typeface="Gill Sans MT" panose="020B0502020104020203" pitchFamily="34" charset="0"/>
            </a:endParaRPr>
          </a:p>
        </p:txBody>
      </p:sp>
      <p:pic>
        <p:nvPicPr>
          <p:cNvPr id="6" name="Immagine 2">
            <a:extLst>
              <a:ext uri="{FF2B5EF4-FFF2-40B4-BE49-F238E27FC236}">
                <a16:creationId xmlns:a16="http://schemas.microsoft.com/office/drawing/2014/main" id="{4241486D-6619-71D7-C3B8-CDC542DE05C7}"/>
              </a:ext>
            </a:extLst>
          </p:cNvPr>
          <p:cNvPicPr>
            <a:picLocks noChangeAspect="1"/>
          </p:cNvPicPr>
          <p:nvPr>
            <p:custDataLst>
              <p:tags r:id="rId18"/>
            </p:custDataLst>
          </p:nvPr>
        </p:nvPicPr>
        <p:blipFill>
          <a:blip r:embed="rId37"/>
          <a:stretch>
            <a:fillRect/>
          </a:stretch>
        </p:blipFill>
        <p:spPr>
          <a:xfrm>
            <a:off x="0" y="6257925"/>
            <a:ext cx="12192000" cy="600075"/>
          </a:xfrm>
          <a:prstGeom prst="rect">
            <a:avLst/>
          </a:prstGeom>
        </p:spPr>
      </p:pic>
      <p:sp>
        <p:nvSpPr>
          <p:cNvPr id="7" name="Slide Number Placeholder 29">
            <a:extLst>
              <a:ext uri="{FF2B5EF4-FFF2-40B4-BE49-F238E27FC236}">
                <a16:creationId xmlns:a16="http://schemas.microsoft.com/office/drawing/2014/main" id="{E85322A5-D342-808F-BA77-6D27C7EF77B5}"/>
              </a:ext>
            </a:extLst>
          </p:cNvPr>
          <p:cNvSpPr>
            <a:spLocks noGrp="1"/>
          </p:cNvSpPr>
          <p:nvPr>
            <p:ph type="sldNum" sz="quarter" idx="12"/>
            <p:custDataLst>
              <p:tags r:id="rId19"/>
            </p:custDataLst>
          </p:nvPr>
        </p:nvSpPr>
        <p:spPr>
          <a:xfrm>
            <a:off x="9324975" y="6356349"/>
            <a:ext cx="2743200" cy="365125"/>
          </a:xfrm>
        </p:spPr>
        <p:txBody>
          <a:bodyPr/>
          <a:lstStyle/>
          <a:p>
            <a:r>
              <a:rPr lang="en-US" sz="1800" dirty="0">
                <a:solidFill>
                  <a:schemeClr val="bg1"/>
                </a:solidFill>
                <a:latin typeface="Gill Sans MT" panose="020B0502020104020203" pitchFamily="34" charset="0"/>
              </a:rPr>
              <a:t>5/</a:t>
            </a:r>
            <a:r>
              <a:rPr lang="en-CH" sz="1800" dirty="0">
                <a:solidFill>
                  <a:schemeClr val="bg1"/>
                </a:solidFill>
                <a:latin typeface="Gill Sans MT" panose="020B0502020104020203" pitchFamily="34" charset="0"/>
              </a:rPr>
              <a:t>1</a:t>
            </a:r>
            <a:r>
              <a:rPr lang="it-IT" sz="1800" dirty="0">
                <a:solidFill>
                  <a:schemeClr val="bg1"/>
                </a:solidFill>
                <a:latin typeface="Gill Sans MT" panose="020B0502020104020203" pitchFamily="34" charset="0"/>
              </a:rPr>
              <a:t>5</a:t>
            </a:r>
            <a:endParaRPr lang="en-US" sz="1800" dirty="0">
              <a:solidFill>
                <a:schemeClr val="bg1"/>
              </a:solidFill>
              <a:latin typeface="Gill Sans MT" panose="020B0502020104020203" pitchFamily="34" charset="0"/>
            </a:endParaRPr>
          </a:p>
        </p:txBody>
      </p:sp>
    </p:spTree>
    <p:extLst>
      <p:ext uri="{BB962C8B-B14F-4D97-AF65-F5344CB8AC3E}">
        <p14:creationId xmlns:p14="http://schemas.microsoft.com/office/powerpoint/2010/main" val="231159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A62669-1096-4C0B-9ABA-2277B86C16EC}"/>
              </a:ext>
            </a:extLst>
          </p:cNvPr>
          <p:cNvSpPr txBox="1"/>
          <p:nvPr>
            <p:custDataLst>
              <p:tags r:id="rId1"/>
            </p:custDataLst>
          </p:nvPr>
        </p:nvSpPr>
        <p:spPr>
          <a:xfrm>
            <a:off x="341701" y="921215"/>
            <a:ext cx="3688056" cy="461665"/>
          </a:xfrm>
          <a:prstGeom prst="rect">
            <a:avLst/>
          </a:prstGeom>
          <a:noFill/>
        </p:spPr>
        <p:txBody>
          <a:bodyPr wrap="square" rtlCol="0">
            <a:spAutoFit/>
          </a:bodyPr>
          <a:lstStyle/>
          <a:p>
            <a:r>
              <a:rPr lang="en-US" sz="2400" b="1" i="1" u="sng" dirty="0">
                <a:solidFill>
                  <a:srgbClr val="007E62"/>
                </a:solidFill>
                <a:latin typeface="Gill Sans MT" panose="020B0502020104020203" pitchFamily="34" charset="0"/>
              </a:rPr>
              <a:t>1. Filament processing</a:t>
            </a:r>
          </a:p>
        </p:txBody>
      </p:sp>
      <p:sp>
        <p:nvSpPr>
          <p:cNvPr id="33" name="TextBox 32">
            <a:extLst>
              <a:ext uri="{FF2B5EF4-FFF2-40B4-BE49-F238E27FC236}">
                <a16:creationId xmlns:a16="http://schemas.microsoft.com/office/drawing/2014/main" id="{D11457E5-2842-4256-82D1-87C7393EA1AC}"/>
              </a:ext>
            </a:extLst>
          </p:cNvPr>
          <p:cNvSpPr txBox="1"/>
          <p:nvPr>
            <p:custDataLst>
              <p:tags r:id="rId2"/>
            </p:custDataLst>
          </p:nvPr>
        </p:nvSpPr>
        <p:spPr>
          <a:xfrm>
            <a:off x="341701" y="3215781"/>
            <a:ext cx="3688056" cy="461665"/>
          </a:xfrm>
          <a:prstGeom prst="rect">
            <a:avLst/>
          </a:prstGeom>
          <a:noFill/>
        </p:spPr>
        <p:txBody>
          <a:bodyPr wrap="square" rtlCol="0">
            <a:spAutoFit/>
          </a:bodyPr>
          <a:lstStyle/>
          <a:p>
            <a:r>
              <a:rPr lang="en-US" sz="2400" b="1" i="1" u="sng" dirty="0">
                <a:solidFill>
                  <a:srgbClr val="007E62"/>
                </a:solidFill>
                <a:latin typeface="Gill Sans MT" panose="020B0502020104020203" pitchFamily="34" charset="0"/>
              </a:rPr>
              <a:t>2. </a:t>
            </a:r>
            <a:r>
              <a:rPr lang="en-US" sz="2400" b="1" i="1" u="sng" dirty="0" err="1">
                <a:solidFill>
                  <a:srgbClr val="007E62"/>
                </a:solidFill>
                <a:latin typeface="Gill Sans MT" panose="020B0502020104020203" pitchFamily="34" charset="0"/>
              </a:rPr>
              <a:t>Subelement</a:t>
            </a:r>
            <a:r>
              <a:rPr lang="en-US" sz="2400" b="1" i="1" u="sng" dirty="0">
                <a:solidFill>
                  <a:srgbClr val="007E62"/>
                </a:solidFill>
                <a:latin typeface="Gill Sans MT" panose="020B0502020104020203" pitchFamily="34" charset="0"/>
              </a:rPr>
              <a:t> processing</a:t>
            </a:r>
          </a:p>
        </p:txBody>
      </p:sp>
      <p:sp>
        <p:nvSpPr>
          <p:cNvPr id="45" name="TextBox 44">
            <a:extLst>
              <a:ext uri="{FF2B5EF4-FFF2-40B4-BE49-F238E27FC236}">
                <a16:creationId xmlns:a16="http://schemas.microsoft.com/office/drawing/2014/main" id="{FAE6AC2B-88FB-4B4B-AC7B-9605EC6E9BB9}"/>
              </a:ext>
            </a:extLst>
          </p:cNvPr>
          <p:cNvSpPr txBox="1"/>
          <p:nvPr>
            <p:custDataLst>
              <p:tags r:id="rId3"/>
            </p:custDataLst>
          </p:nvPr>
        </p:nvSpPr>
        <p:spPr>
          <a:xfrm>
            <a:off x="7581200" y="3215781"/>
            <a:ext cx="3688056" cy="461665"/>
          </a:xfrm>
          <a:prstGeom prst="rect">
            <a:avLst/>
          </a:prstGeom>
          <a:noFill/>
        </p:spPr>
        <p:txBody>
          <a:bodyPr wrap="square" rtlCol="0">
            <a:spAutoFit/>
          </a:bodyPr>
          <a:lstStyle/>
          <a:p>
            <a:r>
              <a:rPr lang="en-US" sz="2400" b="1" i="1" u="sng" dirty="0">
                <a:solidFill>
                  <a:srgbClr val="007E62"/>
                </a:solidFill>
                <a:latin typeface="Gill Sans MT" panose="020B0502020104020203" pitchFamily="34" charset="0"/>
              </a:rPr>
              <a:t>3. Wire processing</a:t>
            </a:r>
          </a:p>
        </p:txBody>
      </p:sp>
      <p:sp>
        <p:nvSpPr>
          <p:cNvPr id="62" name="Title 1">
            <a:extLst>
              <a:ext uri="{FF2B5EF4-FFF2-40B4-BE49-F238E27FC236}">
                <a16:creationId xmlns:a16="http://schemas.microsoft.com/office/drawing/2014/main" id="{665DBEDB-1D09-4055-B290-AEF797CCD8EB}"/>
              </a:ext>
            </a:extLst>
          </p:cNvPr>
          <p:cNvSpPr txBox="1">
            <a:spLocks/>
          </p:cNvSpPr>
          <p:nvPr/>
        </p:nvSpPr>
        <p:spPr>
          <a:xfrm>
            <a:off x="456753" y="-2816"/>
            <a:ext cx="1127849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dirty="0">
                <a:solidFill>
                  <a:srgbClr val="007E63"/>
                </a:solidFill>
                <a:latin typeface="Gill Sans MT" panose="020B0502020104020203" pitchFamily="34" charset="0"/>
              </a:rPr>
              <a:t>How it’s made: Nb</a:t>
            </a:r>
            <a:r>
              <a:rPr lang="en-US" b="1" i="1" baseline="-25000" dirty="0">
                <a:solidFill>
                  <a:srgbClr val="007E63"/>
                </a:solidFill>
                <a:latin typeface="Gill Sans MT" panose="020B0502020104020203" pitchFamily="34" charset="0"/>
              </a:rPr>
              <a:t>3</a:t>
            </a:r>
            <a:r>
              <a:rPr lang="en-US" b="1" i="1" dirty="0">
                <a:solidFill>
                  <a:srgbClr val="007E63"/>
                </a:solidFill>
                <a:latin typeface="Gill Sans MT" panose="020B0502020104020203" pitchFamily="34" charset="0"/>
              </a:rPr>
              <a:t>Sn RRP wire</a:t>
            </a:r>
          </a:p>
        </p:txBody>
      </p:sp>
      <p:grpSp>
        <p:nvGrpSpPr>
          <p:cNvPr id="2" name="Group 1">
            <a:extLst>
              <a:ext uri="{FF2B5EF4-FFF2-40B4-BE49-F238E27FC236}">
                <a16:creationId xmlns:a16="http://schemas.microsoft.com/office/drawing/2014/main" id="{E44CF3BA-5122-496B-A62C-E26FCC779514}"/>
              </a:ext>
            </a:extLst>
          </p:cNvPr>
          <p:cNvGrpSpPr/>
          <p:nvPr/>
        </p:nvGrpSpPr>
        <p:grpSpPr>
          <a:xfrm>
            <a:off x="715923" y="1338706"/>
            <a:ext cx="7364783" cy="2067704"/>
            <a:chOff x="868323" y="1338706"/>
            <a:chExt cx="7364783" cy="2067704"/>
          </a:xfrm>
        </p:grpSpPr>
        <p:grpSp>
          <p:nvGrpSpPr>
            <p:cNvPr id="54" name="Group 53">
              <a:extLst>
                <a:ext uri="{FF2B5EF4-FFF2-40B4-BE49-F238E27FC236}">
                  <a16:creationId xmlns:a16="http://schemas.microsoft.com/office/drawing/2014/main" id="{BCCB164E-5576-42AA-AEBA-6FCB21757B00}"/>
                </a:ext>
              </a:extLst>
            </p:cNvPr>
            <p:cNvGrpSpPr/>
            <p:nvPr/>
          </p:nvGrpSpPr>
          <p:grpSpPr>
            <a:xfrm>
              <a:off x="868323" y="1338706"/>
              <a:ext cx="7364783" cy="2067704"/>
              <a:chOff x="868323" y="1397074"/>
              <a:chExt cx="7364783" cy="2067704"/>
            </a:xfrm>
          </p:grpSpPr>
          <p:pic>
            <p:nvPicPr>
              <p:cNvPr id="5" name="Picture 4">
                <a:extLst>
                  <a:ext uri="{FF2B5EF4-FFF2-40B4-BE49-F238E27FC236}">
                    <a16:creationId xmlns:a16="http://schemas.microsoft.com/office/drawing/2014/main" id="{59966828-3A32-4256-86EF-B9C4AB9E83C3}"/>
                  </a:ext>
                </a:extLst>
              </p:cNvPr>
              <p:cNvPicPr>
                <a:picLocks noChangeAspect="1"/>
              </p:cNvPicPr>
              <p:nvPr/>
            </p:nvPicPr>
            <p:blipFill rotWithShape="1">
              <a:blip r:embed="rId6"/>
              <a:srcRect l="34753" t="39637" r="25897" b="24177"/>
              <a:stretch/>
            </p:blipFill>
            <p:spPr>
              <a:xfrm>
                <a:off x="1496432" y="1585550"/>
                <a:ext cx="508476" cy="835680"/>
              </a:xfrm>
              <a:prstGeom prst="rect">
                <a:avLst/>
              </a:prstGeom>
            </p:spPr>
          </p:pic>
          <p:grpSp>
            <p:nvGrpSpPr>
              <p:cNvPr id="51" name="Group 50">
                <a:extLst>
                  <a:ext uri="{FF2B5EF4-FFF2-40B4-BE49-F238E27FC236}">
                    <a16:creationId xmlns:a16="http://schemas.microsoft.com/office/drawing/2014/main" id="{02E6DA44-ECCE-441C-9A61-2BC8F5180145}"/>
                  </a:ext>
                </a:extLst>
              </p:cNvPr>
              <p:cNvGrpSpPr/>
              <p:nvPr/>
            </p:nvGrpSpPr>
            <p:grpSpPr>
              <a:xfrm>
                <a:off x="868323" y="1397074"/>
                <a:ext cx="7364783" cy="2067704"/>
                <a:chOff x="868323" y="1343976"/>
                <a:chExt cx="7364783" cy="2067704"/>
              </a:xfrm>
            </p:grpSpPr>
            <p:pic>
              <p:nvPicPr>
                <p:cNvPr id="12" name="Picture 11">
                  <a:extLst>
                    <a:ext uri="{FF2B5EF4-FFF2-40B4-BE49-F238E27FC236}">
                      <a16:creationId xmlns:a16="http://schemas.microsoft.com/office/drawing/2014/main" id="{5F67628B-D1E8-422F-980F-14328C5C8D12}"/>
                    </a:ext>
                  </a:extLst>
                </p:cNvPr>
                <p:cNvPicPr>
                  <a:picLocks noChangeAspect="1"/>
                </p:cNvPicPr>
                <p:nvPr/>
              </p:nvPicPr>
              <p:blipFill>
                <a:blip r:embed="rId7"/>
                <a:stretch>
                  <a:fillRect/>
                </a:stretch>
              </p:blipFill>
              <p:spPr>
                <a:xfrm>
                  <a:off x="2987944" y="1536748"/>
                  <a:ext cx="701040" cy="1371600"/>
                </a:xfrm>
                <a:prstGeom prst="rect">
                  <a:avLst/>
                </a:prstGeom>
              </p:spPr>
            </p:pic>
            <p:pic>
              <p:nvPicPr>
                <p:cNvPr id="3" name="Picture 2">
                  <a:extLst>
                    <a:ext uri="{FF2B5EF4-FFF2-40B4-BE49-F238E27FC236}">
                      <a16:creationId xmlns:a16="http://schemas.microsoft.com/office/drawing/2014/main" id="{A0A6A076-56F3-4140-AFBA-44576F9C7CCB}"/>
                    </a:ext>
                  </a:extLst>
                </p:cNvPr>
                <p:cNvPicPr>
                  <a:picLocks noChangeAspect="1"/>
                </p:cNvPicPr>
                <p:nvPr/>
              </p:nvPicPr>
              <p:blipFill rotWithShape="1">
                <a:blip r:embed="rId8">
                  <a:extLst>
                    <a:ext uri="{28A0092B-C50C-407E-A947-70E740481C1C}">
                      <a14:useLocalDpi xmlns:a14="http://schemas.microsoft.com/office/drawing/2010/main" val="0"/>
                    </a:ext>
                  </a:extLst>
                </a:blip>
                <a:srcRect l="26202" t="11157" r="49319" b="32850"/>
                <a:stretch/>
              </p:blipFill>
              <p:spPr>
                <a:xfrm>
                  <a:off x="868323" y="1617597"/>
                  <a:ext cx="1065223" cy="1371600"/>
                </a:xfrm>
                <a:prstGeom prst="rect">
                  <a:avLst/>
                </a:prstGeom>
              </p:spPr>
            </p:pic>
            <p:pic>
              <p:nvPicPr>
                <p:cNvPr id="6" name="Picture 5">
                  <a:extLst>
                    <a:ext uri="{FF2B5EF4-FFF2-40B4-BE49-F238E27FC236}">
                      <a16:creationId xmlns:a16="http://schemas.microsoft.com/office/drawing/2014/main" id="{AFA32DE0-DBA4-4075-9C01-BCFD345EFD5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720710">
                  <a:off x="7212590" y="1696011"/>
                  <a:ext cx="1053569" cy="987463"/>
                </a:xfrm>
                <a:prstGeom prst="rect">
                  <a:avLst/>
                </a:prstGeom>
              </p:spPr>
            </p:pic>
            <p:sp>
              <p:nvSpPr>
                <p:cNvPr id="9" name="TextBox 8">
                  <a:extLst>
                    <a:ext uri="{FF2B5EF4-FFF2-40B4-BE49-F238E27FC236}">
                      <a16:creationId xmlns:a16="http://schemas.microsoft.com/office/drawing/2014/main" id="{11D1E18D-CC57-4C62-9704-0CFBB5FE32A1}"/>
                    </a:ext>
                  </a:extLst>
                </p:cNvPr>
                <p:cNvSpPr txBox="1"/>
                <p:nvPr/>
              </p:nvSpPr>
              <p:spPr>
                <a:xfrm>
                  <a:off x="4506559" y="3011570"/>
                  <a:ext cx="1861995" cy="400110"/>
                </a:xfrm>
                <a:prstGeom prst="rect">
                  <a:avLst/>
                </a:prstGeom>
                <a:noFill/>
              </p:spPr>
              <p:txBody>
                <a:bodyPr wrap="square" rtlCol="0">
                  <a:spAutoFit/>
                </a:bodyPr>
                <a:lstStyle/>
                <a:p>
                  <a:pPr algn="ctr"/>
                  <a:r>
                    <a:rPr lang="en-US" sz="2000" b="1" i="1" dirty="0">
                      <a:solidFill>
                        <a:srgbClr val="FF6161"/>
                      </a:solidFill>
                      <a:latin typeface="Gill Sans MT" panose="020B0502020104020203" pitchFamily="34" charset="0"/>
                    </a:rPr>
                    <a:t>Hot Extrusion</a:t>
                  </a:r>
                  <a:endParaRPr lang="en-CH" sz="2000" b="1" i="1" dirty="0">
                    <a:solidFill>
                      <a:srgbClr val="FF6161"/>
                    </a:solidFill>
                    <a:latin typeface="Gill Sans MT" panose="020B0502020104020203" pitchFamily="34" charset="0"/>
                  </a:endParaRPr>
                </a:p>
              </p:txBody>
            </p:sp>
            <p:sp>
              <p:nvSpPr>
                <p:cNvPr id="10" name="TextBox 9">
                  <a:extLst>
                    <a:ext uri="{FF2B5EF4-FFF2-40B4-BE49-F238E27FC236}">
                      <a16:creationId xmlns:a16="http://schemas.microsoft.com/office/drawing/2014/main" id="{86A18329-C2D6-4DF2-BC65-163706DD2F72}"/>
                    </a:ext>
                  </a:extLst>
                </p:cNvPr>
                <p:cNvSpPr txBox="1"/>
                <p:nvPr/>
              </p:nvSpPr>
              <p:spPr>
                <a:xfrm>
                  <a:off x="5711716" y="2366676"/>
                  <a:ext cx="2144883" cy="584775"/>
                </a:xfrm>
                <a:prstGeom prst="rect">
                  <a:avLst/>
                </a:prstGeom>
                <a:noFill/>
              </p:spPr>
              <p:txBody>
                <a:bodyPr wrap="square" rtlCol="0">
                  <a:spAutoFit/>
                </a:bodyPr>
                <a:lstStyle/>
                <a:p>
                  <a:pPr algn="ctr"/>
                  <a:r>
                    <a:rPr lang="en-US" sz="1600" b="1" i="1" dirty="0">
                      <a:latin typeface="Gill Sans MT" panose="020B0502020104020203" pitchFamily="34" charset="0"/>
                    </a:rPr>
                    <a:t>Cold </a:t>
                  </a:r>
                </a:p>
                <a:p>
                  <a:pPr algn="ctr"/>
                  <a:r>
                    <a:rPr lang="en-US" sz="1600" b="1" i="1" dirty="0">
                      <a:latin typeface="Gill Sans MT" panose="020B0502020104020203" pitchFamily="34" charset="0"/>
                    </a:rPr>
                    <a:t>Deformation</a:t>
                  </a:r>
                  <a:endParaRPr lang="en-CH" sz="1600" b="1" i="1" dirty="0">
                    <a:latin typeface="Gill Sans MT" panose="020B0502020104020203" pitchFamily="34" charset="0"/>
                  </a:endParaRPr>
                </a:p>
              </p:txBody>
            </p:sp>
            <p:pic>
              <p:nvPicPr>
                <p:cNvPr id="25" name="Immagine 2">
                  <a:extLst>
                    <a:ext uri="{FF2B5EF4-FFF2-40B4-BE49-F238E27FC236}">
                      <a16:creationId xmlns:a16="http://schemas.microsoft.com/office/drawing/2014/main" id="{B8625056-A090-4E68-9406-7A6043FCD790}"/>
                    </a:ext>
                  </a:extLst>
                </p:cNvPr>
                <p:cNvPicPr>
                  <a:picLocks noChangeAspect="1"/>
                </p:cNvPicPr>
                <p:nvPr/>
              </p:nvPicPr>
              <p:blipFill>
                <a:blip r:embed="rId10"/>
                <a:stretch>
                  <a:fillRect/>
                </a:stretch>
              </p:blipFill>
              <p:spPr>
                <a:xfrm>
                  <a:off x="4686814" y="1343976"/>
                  <a:ext cx="1501486" cy="1660862"/>
                </a:xfrm>
                <a:prstGeom prst="rect">
                  <a:avLst/>
                </a:prstGeom>
              </p:spPr>
            </p:pic>
          </p:grpSp>
        </p:grpSp>
        <p:sp>
          <p:nvSpPr>
            <p:cNvPr id="63" name="Arrow: Down 62">
              <a:extLst>
                <a:ext uri="{FF2B5EF4-FFF2-40B4-BE49-F238E27FC236}">
                  <a16:creationId xmlns:a16="http://schemas.microsoft.com/office/drawing/2014/main" id="{0A06FFD8-B393-46D3-9A04-CEA7892A05D2}"/>
                </a:ext>
              </a:extLst>
            </p:cNvPr>
            <p:cNvSpPr/>
            <p:nvPr/>
          </p:nvSpPr>
          <p:spPr>
            <a:xfrm rot="16200000">
              <a:off x="2326819" y="1894240"/>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
          <p:nvSpPr>
            <p:cNvPr id="52" name="Arrow: Down 51">
              <a:extLst>
                <a:ext uri="{FF2B5EF4-FFF2-40B4-BE49-F238E27FC236}">
                  <a16:creationId xmlns:a16="http://schemas.microsoft.com/office/drawing/2014/main" id="{2816CD08-4279-4952-8E20-FFEC2664535F}"/>
                </a:ext>
              </a:extLst>
            </p:cNvPr>
            <p:cNvSpPr/>
            <p:nvPr/>
          </p:nvSpPr>
          <p:spPr>
            <a:xfrm rot="16200000">
              <a:off x="3987746" y="1885000"/>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53" name="Arrow: Down 52">
              <a:extLst>
                <a:ext uri="{FF2B5EF4-FFF2-40B4-BE49-F238E27FC236}">
                  <a16:creationId xmlns:a16="http://schemas.microsoft.com/office/drawing/2014/main" id="{635DE6A1-1055-4A69-A7C4-D5310D8B3884}"/>
                </a:ext>
              </a:extLst>
            </p:cNvPr>
            <p:cNvSpPr/>
            <p:nvPr/>
          </p:nvSpPr>
          <p:spPr>
            <a:xfrm rot="16200000">
              <a:off x="6624051" y="1890453"/>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grpSp>
        <p:nvGrpSpPr>
          <p:cNvPr id="7" name="Group 6">
            <a:extLst>
              <a:ext uri="{FF2B5EF4-FFF2-40B4-BE49-F238E27FC236}">
                <a16:creationId xmlns:a16="http://schemas.microsoft.com/office/drawing/2014/main" id="{58FEE187-8678-474F-9DA1-9A6087A9705F}"/>
              </a:ext>
            </a:extLst>
          </p:cNvPr>
          <p:cNvGrpSpPr/>
          <p:nvPr/>
        </p:nvGrpSpPr>
        <p:grpSpPr>
          <a:xfrm>
            <a:off x="131218" y="3736713"/>
            <a:ext cx="7037904" cy="2242754"/>
            <a:chOff x="131218" y="3736713"/>
            <a:chExt cx="7037904" cy="2242754"/>
          </a:xfrm>
        </p:grpSpPr>
        <p:pic>
          <p:nvPicPr>
            <p:cNvPr id="16" name="Picture 40" descr="cid:12da14ff-4379-4d01-9f96-39b9f02e47e3@unige.ch">
              <a:extLst>
                <a:ext uri="{FF2B5EF4-FFF2-40B4-BE49-F238E27FC236}">
                  <a16:creationId xmlns:a16="http://schemas.microsoft.com/office/drawing/2014/main" id="{55D41696-BCD3-45B6-9F44-51EE7AB27A70}"/>
                </a:ext>
              </a:extLst>
            </p:cNvPr>
            <p:cNvPicPr>
              <a:picLocks noChangeAspect="1" noChangeArrowheads="1"/>
            </p:cNvPicPr>
            <p:nvPr/>
          </p:nvPicPr>
          <p:blipFill rotWithShape="1">
            <a:blip r:embed="rId11" r:link="rId12" cstate="email">
              <a:extLst>
                <a:ext uri="{28A0092B-C50C-407E-A947-70E740481C1C}">
                  <a14:useLocalDpi xmlns:a14="http://schemas.microsoft.com/office/drawing/2010/main" val="0"/>
                </a:ext>
              </a:extLst>
            </a:blip>
            <a:srcRect t="22589" b="21124"/>
            <a:stretch>
              <a:fillRect/>
            </a:stretch>
          </p:blipFill>
          <p:spPr bwMode="auto">
            <a:xfrm>
              <a:off x="970190" y="3781499"/>
              <a:ext cx="1997672" cy="199791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3">
              <a:extLst>
                <a:ext uri="{FF2B5EF4-FFF2-40B4-BE49-F238E27FC236}">
                  <a16:creationId xmlns:a16="http://schemas.microsoft.com/office/drawing/2014/main" id="{60D23CF6-53A2-4BE3-AB9F-EA13CCCE9831}"/>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rot="5704325">
              <a:off x="102129" y="3765802"/>
              <a:ext cx="927230" cy="869051"/>
            </a:xfrm>
            <a:prstGeom prst="rect">
              <a:avLst/>
            </a:prstGeom>
          </p:spPr>
        </p:pic>
        <p:sp>
          <p:nvSpPr>
            <p:cNvPr id="34" name="TextBox 33">
              <a:extLst>
                <a:ext uri="{FF2B5EF4-FFF2-40B4-BE49-F238E27FC236}">
                  <a16:creationId xmlns:a16="http://schemas.microsoft.com/office/drawing/2014/main" id="{05A450BB-A0DC-470A-AFDC-A1F530607427}"/>
                </a:ext>
              </a:extLst>
            </p:cNvPr>
            <p:cNvSpPr txBox="1"/>
            <p:nvPr/>
          </p:nvSpPr>
          <p:spPr>
            <a:xfrm>
              <a:off x="5338251" y="5579357"/>
              <a:ext cx="1830871" cy="400110"/>
            </a:xfrm>
            <a:prstGeom prst="rect">
              <a:avLst/>
            </a:prstGeom>
            <a:noFill/>
          </p:spPr>
          <p:txBody>
            <a:bodyPr wrap="square" rtlCol="0">
              <a:spAutoFit/>
            </a:bodyPr>
            <a:lstStyle/>
            <a:p>
              <a:pPr algn="ctr"/>
              <a:r>
                <a:rPr lang="en-US" sz="2000" b="1" i="1" dirty="0">
                  <a:solidFill>
                    <a:srgbClr val="FF6161"/>
                  </a:solidFill>
                  <a:latin typeface="Gill Sans MT" panose="020B0502020104020203" pitchFamily="34" charset="0"/>
                </a:rPr>
                <a:t>Hot Extrusion</a:t>
              </a:r>
              <a:endParaRPr lang="en-CH" sz="2000" b="1" i="1" dirty="0">
                <a:solidFill>
                  <a:srgbClr val="FF6161"/>
                </a:solidFill>
                <a:latin typeface="Gill Sans MT" panose="020B0502020104020203" pitchFamily="34" charset="0"/>
              </a:endParaRPr>
            </a:p>
          </p:txBody>
        </p:sp>
        <p:pic>
          <p:nvPicPr>
            <p:cNvPr id="35" name="Picture 34">
              <a:extLst>
                <a:ext uri="{FF2B5EF4-FFF2-40B4-BE49-F238E27FC236}">
                  <a16:creationId xmlns:a16="http://schemas.microsoft.com/office/drawing/2014/main" id="{035D7B35-3E1E-4854-9186-B8C09EBBBE6D}"/>
                </a:ext>
              </a:extLst>
            </p:cNvPr>
            <p:cNvPicPr>
              <a:picLocks noChangeAspect="1"/>
            </p:cNvPicPr>
            <p:nvPr/>
          </p:nvPicPr>
          <p:blipFill>
            <a:blip r:embed="rId7"/>
            <a:stretch>
              <a:fillRect/>
            </a:stretch>
          </p:blipFill>
          <p:spPr>
            <a:xfrm>
              <a:off x="3776754" y="4040888"/>
              <a:ext cx="701040" cy="1371600"/>
            </a:xfrm>
            <a:prstGeom prst="rect">
              <a:avLst/>
            </a:prstGeom>
          </p:spPr>
        </p:pic>
        <p:pic>
          <p:nvPicPr>
            <p:cNvPr id="37" name="Immagine 2">
              <a:extLst>
                <a:ext uri="{FF2B5EF4-FFF2-40B4-BE49-F238E27FC236}">
                  <a16:creationId xmlns:a16="http://schemas.microsoft.com/office/drawing/2014/main" id="{EE61FEFB-2AAB-476D-981A-910199E1A909}"/>
                </a:ext>
              </a:extLst>
            </p:cNvPr>
            <p:cNvPicPr>
              <a:picLocks noChangeAspect="1"/>
            </p:cNvPicPr>
            <p:nvPr/>
          </p:nvPicPr>
          <p:blipFill>
            <a:blip r:embed="rId10"/>
            <a:stretch>
              <a:fillRect/>
            </a:stretch>
          </p:blipFill>
          <p:spPr>
            <a:xfrm>
              <a:off x="5446137" y="3830689"/>
              <a:ext cx="1565820" cy="1732024"/>
            </a:xfrm>
            <a:prstGeom prst="rect">
              <a:avLst/>
            </a:prstGeom>
          </p:spPr>
        </p:pic>
        <p:sp>
          <p:nvSpPr>
            <p:cNvPr id="38" name="Rectangle 37">
              <a:extLst>
                <a:ext uri="{FF2B5EF4-FFF2-40B4-BE49-F238E27FC236}">
                  <a16:creationId xmlns:a16="http://schemas.microsoft.com/office/drawing/2014/main" id="{EE648FA4-0F2E-40E0-B7FA-146BCEBEF15A}"/>
                </a:ext>
              </a:extLst>
            </p:cNvPr>
            <p:cNvSpPr/>
            <p:nvPr/>
          </p:nvSpPr>
          <p:spPr>
            <a:xfrm>
              <a:off x="4191895" y="4892036"/>
              <a:ext cx="1382785" cy="923330"/>
            </a:xfrm>
            <a:prstGeom prst="rect">
              <a:avLst/>
            </a:prstGeom>
          </p:spPr>
          <p:txBody>
            <a:bodyPr wrap="square">
              <a:spAutoFit/>
            </a:bodyPr>
            <a:lstStyle/>
            <a:p>
              <a:pPr algn="ctr"/>
              <a:r>
                <a:rPr lang="en-US" b="1" i="1" dirty="0">
                  <a:solidFill>
                    <a:srgbClr val="FF6161"/>
                  </a:solidFill>
                  <a:latin typeface="Gill Sans MT" panose="020B0502020104020203" pitchFamily="34" charset="0"/>
                  <a:cs typeface="Calibri" panose="020F0502020204030204" pitchFamily="34" charset="0"/>
                </a:rPr>
                <a:t>Hot Isostatic Pressing</a:t>
              </a:r>
              <a:endParaRPr lang="aa-ET" b="1" i="1" dirty="0">
                <a:solidFill>
                  <a:srgbClr val="FF6161"/>
                </a:solidFill>
                <a:latin typeface="Gill Sans MT" panose="020B0502020104020203" pitchFamily="34" charset="0"/>
                <a:cs typeface="Calibri" panose="020F0502020204030204" pitchFamily="34" charset="0"/>
              </a:endParaRPr>
            </a:p>
          </p:txBody>
        </p:sp>
        <p:sp>
          <p:nvSpPr>
            <p:cNvPr id="65" name="Arrow: Down 64">
              <a:extLst>
                <a:ext uri="{FF2B5EF4-FFF2-40B4-BE49-F238E27FC236}">
                  <a16:creationId xmlns:a16="http://schemas.microsoft.com/office/drawing/2014/main" id="{472002CB-B56F-45E2-9336-F8D514A9285C}"/>
                </a:ext>
              </a:extLst>
            </p:cNvPr>
            <p:cNvSpPr/>
            <p:nvPr/>
          </p:nvSpPr>
          <p:spPr>
            <a:xfrm rot="16200000">
              <a:off x="3217815" y="4410054"/>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6" name="Arrow: Down 65">
              <a:extLst>
                <a:ext uri="{FF2B5EF4-FFF2-40B4-BE49-F238E27FC236}">
                  <a16:creationId xmlns:a16="http://schemas.microsoft.com/office/drawing/2014/main" id="{8FE4A37E-2D7B-47E4-AF70-57303352883E}"/>
                </a:ext>
              </a:extLst>
            </p:cNvPr>
            <p:cNvSpPr/>
            <p:nvPr/>
          </p:nvSpPr>
          <p:spPr>
            <a:xfrm rot="16200000">
              <a:off x="4773402" y="4410054"/>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69" name="Arrow: Down 68">
              <a:extLst>
                <a:ext uri="{FF2B5EF4-FFF2-40B4-BE49-F238E27FC236}">
                  <a16:creationId xmlns:a16="http://schemas.microsoft.com/office/drawing/2014/main" id="{76396F64-4208-47EA-878E-0E7503761756}"/>
                </a:ext>
              </a:extLst>
            </p:cNvPr>
            <p:cNvSpPr/>
            <p:nvPr/>
          </p:nvSpPr>
          <p:spPr>
            <a:xfrm rot="17604068">
              <a:off x="1052000" y="4225728"/>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15" name="Rectangle 14">
            <a:extLst>
              <a:ext uri="{FF2B5EF4-FFF2-40B4-BE49-F238E27FC236}">
                <a16:creationId xmlns:a16="http://schemas.microsoft.com/office/drawing/2014/main" id="{035E32F7-4E89-9F46-FB7E-E93C83B84551}"/>
              </a:ext>
            </a:extLst>
          </p:cNvPr>
          <p:cNvSpPr/>
          <p:nvPr/>
        </p:nvSpPr>
        <p:spPr>
          <a:xfrm>
            <a:off x="8366227" y="2042463"/>
            <a:ext cx="3621666" cy="1200329"/>
          </a:xfrm>
          <a:prstGeom prst="rect">
            <a:avLst/>
          </a:prstGeom>
          <a:solidFill>
            <a:schemeClr val="bg1"/>
          </a:solidFill>
          <a:ln w="38100">
            <a:solidFill>
              <a:schemeClr val="accent1"/>
            </a:solidFill>
          </a:ln>
        </p:spPr>
        <p:txBody>
          <a:bodyPr wrap="square">
            <a:spAutoFit/>
          </a:bodyPr>
          <a:lstStyle/>
          <a:p>
            <a:pPr algn="ctr">
              <a:spcBef>
                <a:spcPct val="0"/>
              </a:spcBef>
            </a:pPr>
            <a:r>
              <a:rPr lang="en-US" altLang="fr-FR" dirty="0">
                <a:latin typeface="Gill Sans MT" panose="020B0502020104020203" pitchFamily="34" charset="0"/>
                <a:ea typeface="ＭＳ Ｐゴシック" panose="020B0600070205080204" pitchFamily="34" charset="-128"/>
              </a:rPr>
              <a:t>RRP wire production involves </a:t>
            </a:r>
            <a:r>
              <a:rPr lang="en-CH" altLang="fr-FR" dirty="0">
                <a:latin typeface="Gill Sans MT" panose="020B0502020104020203" pitchFamily="34" charset="0"/>
                <a:ea typeface="ＭＳ Ｐゴシック" panose="020B0600070205080204" pitchFamily="34" charset="-128"/>
              </a:rPr>
              <a:t>2 </a:t>
            </a:r>
            <a:r>
              <a:rPr lang="en-US" altLang="fr-FR" dirty="0">
                <a:latin typeface="Gill Sans MT" panose="020B0502020104020203" pitchFamily="34" charset="0"/>
                <a:ea typeface="ＭＳ Ｐゴシック" panose="020B0600070205080204" pitchFamily="34" charset="-128"/>
              </a:rPr>
              <a:t>hot extrusion, and a hot isostatic pressing</a:t>
            </a:r>
            <a:r>
              <a:rPr lang="en-CH" altLang="fr-FR" dirty="0">
                <a:latin typeface="Gill Sans MT" panose="020B0502020104020203" pitchFamily="34" charset="0"/>
                <a:ea typeface="ＭＳ Ｐゴシック" panose="020B0600070205080204" pitchFamily="34" charset="-128"/>
              </a:rPr>
              <a:t>.</a:t>
            </a:r>
            <a:r>
              <a:rPr lang="en-US" altLang="fr-FR" dirty="0">
                <a:latin typeface="Gill Sans MT" panose="020B0502020104020203" pitchFamily="34" charset="0"/>
                <a:ea typeface="ＭＳ Ｐゴシック" panose="020B0600070205080204" pitchFamily="34" charset="-128"/>
              </a:rPr>
              <a:t> </a:t>
            </a:r>
            <a:r>
              <a:rPr lang="en-US" altLang="fr-FR" u="sng" dirty="0">
                <a:latin typeface="Gill Sans MT" panose="020B0502020104020203" pitchFamily="34" charset="0"/>
                <a:ea typeface="ＭＳ Ｐゴシック" panose="020B0600070205080204" pitchFamily="34" charset="-128"/>
              </a:rPr>
              <a:t>Can we stabilize the OS to high temperature process?</a:t>
            </a:r>
          </a:p>
        </p:txBody>
      </p:sp>
      <p:sp>
        <p:nvSpPr>
          <p:cNvPr id="17" name="TextBox 16">
            <a:extLst>
              <a:ext uri="{FF2B5EF4-FFF2-40B4-BE49-F238E27FC236}">
                <a16:creationId xmlns:a16="http://schemas.microsoft.com/office/drawing/2014/main" id="{DE3DE900-29BB-5EAB-9925-39527F805E9F}"/>
              </a:ext>
            </a:extLst>
          </p:cNvPr>
          <p:cNvSpPr txBox="1"/>
          <p:nvPr/>
        </p:nvSpPr>
        <p:spPr>
          <a:xfrm>
            <a:off x="8366227" y="1347231"/>
            <a:ext cx="3606880" cy="646331"/>
          </a:xfrm>
          <a:prstGeom prst="rect">
            <a:avLst/>
          </a:prstGeom>
          <a:solidFill>
            <a:schemeClr val="bg1"/>
          </a:solidFill>
          <a:ln w="38100">
            <a:solidFill>
              <a:schemeClr val="accent1"/>
            </a:solidFill>
          </a:ln>
        </p:spPr>
        <p:txBody>
          <a:bodyPr wrap="square">
            <a:spAutoFit/>
          </a:bodyPr>
          <a:lstStyle>
            <a:defPPr>
              <a:defRPr lang="en-US"/>
            </a:defPPr>
            <a:lvl1pPr algn="ctr">
              <a:spcBef>
                <a:spcPct val="0"/>
              </a:spcBef>
              <a:defRPr sz="2000" b="1" i="1">
                <a:solidFill>
                  <a:srgbClr val="007E62"/>
                </a:solidFill>
                <a:latin typeface="Gill Sans MT" panose="020B0502020104020203" pitchFamily="34" charset="0"/>
                <a:ea typeface="ＭＳ Ｐゴシック" panose="020B0600070205080204" pitchFamily="34" charset="-128"/>
              </a:defRPr>
            </a:lvl1pPr>
          </a:lstStyle>
          <a:p>
            <a:r>
              <a:rPr lang="en-US" altLang="fr-FR" sz="1800" b="0" i="0" dirty="0">
                <a:solidFill>
                  <a:schemeClr val="tx1"/>
                </a:solidFill>
              </a:rPr>
              <a:t>No powder in the wire layout!</a:t>
            </a:r>
            <a:endParaRPr lang="en-CH" altLang="fr-FR" sz="1800" b="0" i="0" dirty="0">
              <a:solidFill>
                <a:schemeClr val="tx1"/>
              </a:solidFill>
            </a:endParaRPr>
          </a:p>
          <a:p>
            <a:r>
              <a:rPr lang="en-US" altLang="fr-FR" sz="1800" b="0" i="0" u="sng" dirty="0">
                <a:solidFill>
                  <a:schemeClr val="tx1"/>
                </a:solidFill>
              </a:rPr>
              <a:t>Where should we add the OS? </a:t>
            </a:r>
            <a:endParaRPr lang="en-US" sz="1800" b="0" i="0" u="sng" dirty="0">
              <a:solidFill>
                <a:schemeClr val="tx1"/>
              </a:solidFill>
            </a:endParaRPr>
          </a:p>
        </p:txBody>
      </p:sp>
      <p:sp>
        <p:nvSpPr>
          <p:cNvPr id="19" name="TextBox 18">
            <a:extLst>
              <a:ext uri="{FF2B5EF4-FFF2-40B4-BE49-F238E27FC236}">
                <a16:creationId xmlns:a16="http://schemas.microsoft.com/office/drawing/2014/main" id="{A486D756-E9B5-FFA4-5234-EB9DF4D7CA0D}"/>
              </a:ext>
            </a:extLst>
          </p:cNvPr>
          <p:cNvSpPr txBox="1"/>
          <p:nvPr/>
        </p:nvSpPr>
        <p:spPr>
          <a:xfrm>
            <a:off x="8366227" y="866283"/>
            <a:ext cx="3606880" cy="369332"/>
          </a:xfrm>
          <a:prstGeom prst="rect">
            <a:avLst/>
          </a:prstGeom>
          <a:solidFill>
            <a:schemeClr val="bg1"/>
          </a:solidFill>
          <a:ln w="38100">
            <a:solidFill>
              <a:schemeClr val="accent1"/>
            </a:solidFill>
          </a:ln>
        </p:spPr>
        <p:txBody>
          <a:bodyPr wrap="square">
            <a:spAutoFit/>
          </a:bodyPr>
          <a:lstStyle>
            <a:defPPr>
              <a:defRPr lang="en-US"/>
            </a:defPPr>
            <a:lvl1pPr algn="ctr">
              <a:spcBef>
                <a:spcPct val="0"/>
              </a:spcBef>
              <a:defRPr sz="2000" b="1" i="1">
                <a:solidFill>
                  <a:srgbClr val="007E62"/>
                </a:solidFill>
                <a:latin typeface="Gill Sans MT" panose="020B0502020104020203" pitchFamily="34" charset="0"/>
                <a:ea typeface="ＭＳ Ｐゴシック" panose="020B0600070205080204" pitchFamily="34" charset="-128"/>
              </a:defRPr>
            </a:lvl1pPr>
          </a:lstStyle>
          <a:p>
            <a:r>
              <a:rPr lang="en-CH" altLang="fr-FR" sz="1800" b="0" i="0" dirty="0">
                <a:solidFill>
                  <a:schemeClr val="tx1"/>
                </a:solidFill>
              </a:rPr>
              <a:t>Simplified </a:t>
            </a:r>
            <a:r>
              <a:rPr lang="en-US" altLang="fr-FR" sz="1800" b="0" i="0" dirty="0">
                <a:solidFill>
                  <a:schemeClr val="tx1"/>
                </a:solidFill>
              </a:rPr>
              <a:t>RRP </a:t>
            </a:r>
            <a:r>
              <a:rPr lang="en-CH" altLang="fr-FR" sz="1800" b="0" i="0" dirty="0">
                <a:solidFill>
                  <a:schemeClr val="tx1"/>
                </a:solidFill>
              </a:rPr>
              <a:t>wire</a:t>
            </a:r>
            <a:r>
              <a:rPr lang="en-US" altLang="fr-FR" sz="1800" b="0" i="0" dirty="0">
                <a:solidFill>
                  <a:schemeClr val="tx1"/>
                </a:solidFill>
              </a:rPr>
              <a:t> </a:t>
            </a:r>
            <a:r>
              <a:rPr lang="en-CH" altLang="fr-FR" sz="1800" b="0" i="0" dirty="0">
                <a:solidFill>
                  <a:schemeClr val="tx1"/>
                </a:solidFill>
              </a:rPr>
              <a:t>made at</a:t>
            </a:r>
            <a:r>
              <a:rPr lang="en-US" altLang="fr-FR" sz="1800" b="0" i="0" dirty="0">
                <a:solidFill>
                  <a:schemeClr val="tx1"/>
                </a:solidFill>
              </a:rPr>
              <a:t> </a:t>
            </a:r>
            <a:r>
              <a:rPr lang="en-US" altLang="fr-FR" sz="1800" b="0" i="0" dirty="0" err="1">
                <a:solidFill>
                  <a:schemeClr val="tx1"/>
                </a:solidFill>
              </a:rPr>
              <a:t>UniGe</a:t>
            </a:r>
            <a:endParaRPr lang="en-US" altLang="fr-FR" sz="1800" b="0" i="0" dirty="0">
              <a:solidFill>
                <a:schemeClr val="tx1"/>
              </a:solidFill>
            </a:endParaRPr>
          </a:p>
        </p:txBody>
      </p:sp>
      <p:pic>
        <p:nvPicPr>
          <p:cNvPr id="21" name="Immagine 2">
            <a:extLst>
              <a:ext uri="{FF2B5EF4-FFF2-40B4-BE49-F238E27FC236}">
                <a16:creationId xmlns:a16="http://schemas.microsoft.com/office/drawing/2014/main" id="{16C093ED-5EC4-B67C-3095-E010673C7588}"/>
              </a:ext>
            </a:extLst>
          </p:cNvPr>
          <p:cNvPicPr>
            <a:picLocks noChangeAspect="1"/>
          </p:cNvPicPr>
          <p:nvPr/>
        </p:nvPicPr>
        <p:blipFill>
          <a:blip r:embed="rId14"/>
          <a:stretch>
            <a:fillRect/>
          </a:stretch>
        </p:blipFill>
        <p:spPr>
          <a:xfrm>
            <a:off x="0" y="6257925"/>
            <a:ext cx="12192000" cy="600075"/>
          </a:xfrm>
          <a:prstGeom prst="rect">
            <a:avLst/>
          </a:prstGeom>
        </p:spPr>
      </p:pic>
      <p:sp>
        <p:nvSpPr>
          <p:cNvPr id="22" name="Slide Number Placeholder 29">
            <a:extLst>
              <a:ext uri="{FF2B5EF4-FFF2-40B4-BE49-F238E27FC236}">
                <a16:creationId xmlns:a16="http://schemas.microsoft.com/office/drawing/2014/main" id="{2ED69723-25CC-F580-793F-2D107CDFADBF}"/>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8</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a:t>
            </a:r>
            <a:r>
              <a:rPr lang="it-IT" sz="1800" dirty="0">
                <a:solidFill>
                  <a:schemeClr val="bg1"/>
                </a:solidFill>
                <a:latin typeface="Gill Sans MT" panose="020B0502020104020203" pitchFamily="34" charset="0"/>
              </a:rPr>
              <a:t>5</a:t>
            </a:r>
            <a:endParaRPr lang="en-US" sz="1800" dirty="0">
              <a:solidFill>
                <a:schemeClr val="bg1"/>
              </a:solidFill>
              <a:latin typeface="Gill Sans MT" panose="020B0502020104020203" pitchFamily="34" charset="0"/>
            </a:endParaRPr>
          </a:p>
        </p:txBody>
      </p:sp>
      <p:grpSp>
        <p:nvGrpSpPr>
          <p:cNvPr id="24" name="Gruppo 23">
            <a:extLst>
              <a:ext uri="{FF2B5EF4-FFF2-40B4-BE49-F238E27FC236}">
                <a16:creationId xmlns:a16="http://schemas.microsoft.com/office/drawing/2014/main" id="{7B283399-A1DA-0D5F-361C-15EDE6D6D6AE}"/>
              </a:ext>
            </a:extLst>
          </p:cNvPr>
          <p:cNvGrpSpPr/>
          <p:nvPr/>
        </p:nvGrpSpPr>
        <p:grpSpPr>
          <a:xfrm>
            <a:off x="7219878" y="3907498"/>
            <a:ext cx="2718581" cy="2194638"/>
            <a:chOff x="7219878" y="3907498"/>
            <a:chExt cx="2718581" cy="2194638"/>
          </a:xfrm>
        </p:grpSpPr>
        <p:grpSp>
          <p:nvGrpSpPr>
            <p:cNvPr id="14" name="Gruppo 13">
              <a:extLst>
                <a:ext uri="{FF2B5EF4-FFF2-40B4-BE49-F238E27FC236}">
                  <a16:creationId xmlns:a16="http://schemas.microsoft.com/office/drawing/2014/main" id="{E1E10C53-F55A-8CDA-3AE3-EBFDE530DD67}"/>
                </a:ext>
              </a:extLst>
            </p:cNvPr>
            <p:cNvGrpSpPr/>
            <p:nvPr/>
          </p:nvGrpSpPr>
          <p:grpSpPr>
            <a:xfrm>
              <a:off x="7219878" y="4555540"/>
              <a:ext cx="2718581" cy="1546596"/>
              <a:chOff x="7219878" y="4555540"/>
              <a:chExt cx="2718581" cy="1546596"/>
            </a:xfrm>
          </p:grpSpPr>
          <p:sp>
            <p:nvSpPr>
              <p:cNvPr id="49" name="TextBox 48">
                <a:extLst>
                  <a:ext uri="{FF2B5EF4-FFF2-40B4-BE49-F238E27FC236}">
                    <a16:creationId xmlns:a16="http://schemas.microsoft.com/office/drawing/2014/main" id="{49ADEB7B-C689-429C-980C-FA9966FEE69E}"/>
                  </a:ext>
                </a:extLst>
              </p:cNvPr>
              <p:cNvSpPr txBox="1"/>
              <p:nvPr/>
            </p:nvSpPr>
            <p:spPr>
              <a:xfrm>
                <a:off x="7679097" y="5517361"/>
                <a:ext cx="2259362" cy="584775"/>
              </a:xfrm>
              <a:prstGeom prst="rect">
                <a:avLst/>
              </a:prstGeom>
              <a:noFill/>
            </p:spPr>
            <p:txBody>
              <a:bodyPr wrap="square" rtlCol="0">
                <a:spAutoFit/>
              </a:bodyPr>
              <a:lstStyle/>
              <a:p>
                <a:pPr algn="ctr"/>
                <a:r>
                  <a:rPr lang="en-US" sz="1600" b="1" i="1" dirty="0">
                    <a:latin typeface="Gill Sans MT" panose="020B0502020104020203" pitchFamily="34" charset="0"/>
                  </a:rPr>
                  <a:t>Sn rod insertion</a:t>
                </a:r>
              </a:p>
              <a:p>
                <a:pPr algn="ctr"/>
                <a:r>
                  <a:rPr lang="en-US" sz="1600" b="1" i="1" dirty="0">
                    <a:latin typeface="Gill Sans MT" panose="020B0502020104020203" pitchFamily="34" charset="0"/>
                  </a:rPr>
                  <a:t>and cold deformation</a:t>
                </a:r>
                <a:endParaRPr lang="en-CH" sz="1600" b="1" i="1" dirty="0">
                  <a:latin typeface="Gill Sans MT" panose="020B0502020104020203" pitchFamily="34" charset="0"/>
                </a:endParaRPr>
              </a:p>
            </p:txBody>
          </p:sp>
          <p:sp>
            <p:nvSpPr>
              <p:cNvPr id="67" name="Arrow: Down 66">
                <a:extLst>
                  <a:ext uri="{FF2B5EF4-FFF2-40B4-BE49-F238E27FC236}">
                    <a16:creationId xmlns:a16="http://schemas.microsoft.com/office/drawing/2014/main" id="{54CF5F70-C11A-4C59-AC17-5E24A673917A}"/>
                  </a:ext>
                </a:extLst>
              </p:cNvPr>
              <p:cNvSpPr/>
              <p:nvPr/>
            </p:nvSpPr>
            <p:spPr>
              <a:xfrm rot="16200000">
                <a:off x="7365364" y="4410054"/>
                <a:ext cx="335072" cy="626044"/>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pic>
          <p:nvPicPr>
            <p:cNvPr id="23" name="Picture 33" descr="A close-up of a circular object&#10;&#10;AI-generated content may be incorrect.">
              <a:extLst>
                <a:ext uri="{FF2B5EF4-FFF2-40B4-BE49-F238E27FC236}">
                  <a16:creationId xmlns:a16="http://schemas.microsoft.com/office/drawing/2014/main" id="{DE718A6E-6D31-AB0D-0C5A-0309E9B17ED9}"/>
                </a:ext>
              </a:extLst>
            </p:cNvPr>
            <p:cNvPicPr>
              <a:picLocks noChangeAspect="1"/>
            </p:cNvPicPr>
            <p:nvPr/>
          </p:nvPicPr>
          <p:blipFill>
            <a:blip r:embed="rId15">
              <a:extLst>
                <a:ext uri="{BEBA8EAE-BF5A-486C-A8C5-ECC9F3942E4B}">
                  <a14:imgProps xmlns:a14="http://schemas.microsoft.com/office/drawing/2010/main">
                    <a14:imgLayer r:embed="rId16">
                      <a14:imgEffect>
                        <a14:brightnessContrast bright="-12000" contrast="44000"/>
                      </a14:imgEffect>
                    </a14:imgLayer>
                  </a14:imgProps>
                </a:ext>
                <a:ext uri="{28A0092B-C50C-407E-A947-70E740481C1C}">
                  <a14:useLocalDpi xmlns:a14="http://schemas.microsoft.com/office/drawing/2010/main" val="0"/>
                </a:ext>
              </a:extLst>
            </a:blip>
            <a:stretch>
              <a:fillRect/>
            </a:stretch>
          </p:blipFill>
          <p:spPr>
            <a:xfrm>
              <a:off x="7969675" y="3907498"/>
              <a:ext cx="1479966" cy="1502172"/>
            </a:xfrm>
            <a:prstGeom prst="ellipse">
              <a:avLst/>
            </a:prstGeom>
          </p:spPr>
        </p:pic>
      </p:grpSp>
      <p:grpSp>
        <p:nvGrpSpPr>
          <p:cNvPr id="27" name="Gruppo 26">
            <a:extLst>
              <a:ext uri="{FF2B5EF4-FFF2-40B4-BE49-F238E27FC236}">
                <a16:creationId xmlns:a16="http://schemas.microsoft.com/office/drawing/2014/main" id="{61BBF149-534E-7F64-59D6-C31D0B50ECCB}"/>
              </a:ext>
            </a:extLst>
          </p:cNvPr>
          <p:cNvGrpSpPr/>
          <p:nvPr/>
        </p:nvGrpSpPr>
        <p:grpSpPr>
          <a:xfrm>
            <a:off x="9587254" y="3473822"/>
            <a:ext cx="2759811" cy="2729418"/>
            <a:chOff x="9587254" y="3473822"/>
            <a:chExt cx="2759811" cy="2729418"/>
          </a:xfrm>
        </p:grpSpPr>
        <p:sp>
          <p:nvSpPr>
            <p:cNvPr id="48" name="TextBox 47">
              <a:extLst>
                <a:ext uri="{FF2B5EF4-FFF2-40B4-BE49-F238E27FC236}">
                  <a16:creationId xmlns:a16="http://schemas.microsoft.com/office/drawing/2014/main" id="{3252ED9D-C8CA-4C72-A4D3-0318547278B4}"/>
                </a:ext>
              </a:extLst>
            </p:cNvPr>
            <p:cNvSpPr txBox="1"/>
            <p:nvPr/>
          </p:nvSpPr>
          <p:spPr>
            <a:xfrm>
              <a:off x="9875048" y="5372243"/>
              <a:ext cx="2472017" cy="830997"/>
            </a:xfrm>
            <a:prstGeom prst="rect">
              <a:avLst/>
            </a:prstGeom>
            <a:noFill/>
          </p:spPr>
          <p:txBody>
            <a:bodyPr wrap="square" rtlCol="0">
              <a:spAutoFit/>
            </a:bodyPr>
            <a:lstStyle/>
            <a:p>
              <a:pPr algn="ctr"/>
              <a:r>
                <a:rPr lang="en-US" sz="1600" b="1" dirty="0">
                  <a:latin typeface="Gill Sans MT" panose="020B0502020104020203" pitchFamily="34" charset="0"/>
                </a:rPr>
                <a:t>Subelement restack and cold deformation to final diameter</a:t>
              </a:r>
              <a:endParaRPr lang="en-CH" sz="1600" b="1" dirty="0">
                <a:latin typeface="Gill Sans MT" panose="020B0502020104020203" pitchFamily="34" charset="0"/>
              </a:endParaRPr>
            </a:p>
          </p:txBody>
        </p:sp>
        <p:grpSp>
          <p:nvGrpSpPr>
            <p:cNvPr id="20" name="Gruppo 19">
              <a:extLst>
                <a:ext uri="{FF2B5EF4-FFF2-40B4-BE49-F238E27FC236}">
                  <a16:creationId xmlns:a16="http://schemas.microsoft.com/office/drawing/2014/main" id="{36AF2234-916F-21E1-D8C1-1FC9C53562F5}"/>
                </a:ext>
              </a:extLst>
            </p:cNvPr>
            <p:cNvGrpSpPr/>
            <p:nvPr/>
          </p:nvGrpSpPr>
          <p:grpSpPr>
            <a:xfrm>
              <a:off x="10025379" y="3968557"/>
              <a:ext cx="1916193" cy="1502172"/>
              <a:chOff x="10025379" y="3968557"/>
              <a:chExt cx="1916193" cy="1502172"/>
            </a:xfrm>
          </p:grpSpPr>
          <p:pic>
            <p:nvPicPr>
              <p:cNvPr id="13" name="Picture 12">
                <a:extLst>
                  <a:ext uri="{FF2B5EF4-FFF2-40B4-BE49-F238E27FC236}">
                    <a16:creationId xmlns:a16="http://schemas.microsoft.com/office/drawing/2014/main" id="{0D9BF707-99BC-0532-90E2-EF423490177B}"/>
                  </a:ext>
                </a:extLst>
              </p:cNvPr>
              <p:cNvPicPr>
                <a:picLocks noChangeAspect="1"/>
              </p:cNvPicPr>
              <p:nvPr/>
            </p:nvPicPr>
            <p:blipFill>
              <a:blip r:embed="rId17">
                <a:lum bright="-18000" contrast="63000"/>
              </a:blip>
              <a:stretch>
                <a:fillRect/>
              </a:stretch>
            </p:blipFill>
            <p:spPr>
              <a:xfrm>
                <a:off x="10280542" y="3968557"/>
                <a:ext cx="1661030" cy="1502172"/>
              </a:xfrm>
              <a:prstGeom prst="rect">
                <a:avLst/>
              </a:prstGeom>
            </p:spPr>
          </p:pic>
          <p:sp>
            <p:nvSpPr>
              <p:cNvPr id="68" name="Arrow: Down 67">
                <a:extLst>
                  <a:ext uri="{FF2B5EF4-FFF2-40B4-BE49-F238E27FC236}">
                    <a16:creationId xmlns:a16="http://schemas.microsoft.com/office/drawing/2014/main" id="{7E8B5EB4-0C00-4BA8-966E-47A9AA2E6688}"/>
                  </a:ext>
                </a:extLst>
              </p:cNvPr>
              <p:cNvSpPr/>
              <p:nvPr/>
            </p:nvSpPr>
            <p:spPr>
              <a:xfrm rot="16200000">
                <a:off x="10011012" y="4570590"/>
                <a:ext cx="335072" cy="306337"/>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8" name="TextBox 47">
              <a:extLst>
                <a:ext uri="{FF2B5EF4-FFF2-40B4-BE49-F238E27FC236}">
                  <a16:creationId xmlns:a16="http://schemas.microsoft.com/office/drawing/2014/main" id="{6198E670-3A71-ABB7-879B-725DBC371AC5}"/>
                </a:ext>
              </a:extLst>
            </p:cNvPr>
            <p:cNvSpPr txBox="1"/>
            <p:nvPr/>
          </p:nvSpPr>
          <p:spPr>
            <a:xfrm>
              <a:off x="9856645" y="3473822"/>
              <a:ext cx="2472017" cy="584775"/>
            </a:xfrm>
            <a:prstGeom prst="rect">
              <a:avLst/>
            </a:prstGeom>
            <a:noFill/>
          </p:spPr>
          <p:txBody>
            <a:bodyPr wrap="square" rtlCol="0">
              <a:spAutoFit/>
            </a:bodyPr>
            <a:lstStyle/>
            <a:p>
              <a:pPr algn="ctr"/>
              <a:r>
                <a:rPr lang="en-US" sz="1600" b="1" dirty="0">
                  <a:solidFill>
                    <a:srgbClr val="00B050"/>
                  </a:solidFill>
                  <a:latin typeface="Gill Sans MT" panose="020B0502020104020203" pitchFamily="34" charset="0"/>
                </a:rPr>
                <a:t>Example of practical multifilamentary wire</a:t>
              </a:r>
              <a:endParaRPr lang="en-CH" sz="1600" b="1" dirty="0">
                <a:solidFill>
                  <a:srgbClr val="00B050"/>
                </a:solidFill>
                <a:latin typeface="Gill Sans MT" panose="020B0502020104020203" pitchFamily="34" charset="0"/>
              </a:endParaRPr>
            </a:p>
          </p:txBody>
        </p:sp>
        <p:sp>
          <p:nvSpPr>
            <p:cNvPr id="11" name="Rettangolo 10">
              <a:extLst>
                <a:ext uri="{FF2B5EF4-FFF2-40B4-BE49-F238E27FC236}">
                  <a16:creationId xmlns:a16="http://schemas.microsoft.com/office/drawing/2014/main" id="{21E75C78-DAD8-7E34-E753-DD1BB7C4992B}"/>
                </a:ext>
              </a:extLst>
            </p:cNvPr>
            <p:cNvSpPr/>
            <p:nvPr/>
          </p:nvSpPr>
          <p:spPr>
            <a:xfrm>
              <a:off x="9801860" y="4640580"/>
              <a:ext cx="156919" cy="159593"/>
            </a:xfrm>
            <a:prstGeom prst="rect">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Gill Sans MT" panose="020B0502020104020203" pitchFamily="34" charset="0"/>
              </a:endParaRPr>
            </a:p>
          </p:txBody>
        </p:sp>
        <p:sp>
          <p:nvSpPr>
            <p:cNvPr id="26" name="Rettangolo 25">
              <a:extLst>
                <a:ext uri="{FF2B5EF4-FFF2-40B4-BE49-F238E27FC236}">
                  <a16:creationId xmlns:a16="http://schemas.microsoft.com/office/drawing/2014/main" id="{7DE116CD-79A7-D7E7-C639-6413A5C853EC}"/>
                </a:ext>
              </a:extLst>
            </p:cNvPr>
            <p:cNvSpPr/>
            <p:nvPr/>
          </p:nvSpPr>
          <p:spPr>
            <a:xfrm>
              <a:off x="9587254" y="4640580"/>
              <a:ext cx="156919" cy="159593"/>
            </a:xfrm>
            <a:prstGeom prst="rect">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Gill Sans MT" panose="020B0502020104020203" pitchFamily="34" charset="0"/>
              </a:endParaRPr>
            </a:p>
          </p:txBody>
        </p:sp>
      </p:grpSp>
    </p:spTree>
    <p:extLst>
      <p:ext uri="{BB962C8B-B14F-4D97-AF65-F5344CB8AC3E}">
        <p14:creationId xmlns:p14="http://schemas.microsoft.com/office/powerpoint/2010/main" val="78748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left)">
                                      <p:cBhvr>
                                        <p:cTn id="25" dur="500"/>
                                        <p:tgtEl>
                                          <p:spTgt spid="45"/>
                                        </p:tgtEl>
                                      </p:cBhvr>
                                    </p:animEffect>
                                  </p:childTnLst>
                                </p:cTn>
                              </p:par>
                              <p:par>
                                <p:cTn id="26" presetID="10"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3" grpId="0"/>
      <p:bldP spid="45" grpId="0"/>
      <p:bldP spid="15" grpId="0" animBg="1"/>
      <p:bldP spid="17"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4FCA5FC-75D4-6537-FDD7-76DD25409E87}"/>
              </a:ext>
            </a:extLst>
          </p:cNvPr>
          <p:cNvSpPr txBox="1"/>
          <p:nvPr/>
        </p:nvSpPr>
        <p:spPr>
          <a:xfrm>
            <a:off x="4327238" y="2035044"/>
            <a:ext cx="3662397" cy="584775"/>
          </a:xfrm>
          <a:prstGeom prst="rect">
            <a:avLst/>
          </a:prstGeom>
          <a:solidFill>
            <a:schemeClr val="bg1"/>
          </a:solidFill>
          <a:ln w="38100">
            <a:solidFill>
              <a:srgbClr val="00B050"/>
            </a:solidFill>
          </a:ln>
        </p:spPr>
        <p:txBody>
          <a:bodyPr wrap="square" rtlCol="0">
            <a:spAutoFit/>
          </a:bodyPr>
          <a:lstStyle>
            <a:defPPr>
              <a:defRPr lang="it-CH"/>
            </a:defPPr>
            <a:lvl1pPr algn="ctr">
              <a:defRPr sz="1600" b="1" i="1">
                <a:latin typeface="Gill Sans MT" panose="020B0502020104020203" pitchFamily="34" charset="77"/>
              </a:defRPr>
            </a:lvl1pPr>
          </a:lstStyle>
          <a:p>
            <a:r>
              <a:rPr lang="en-US" dirty="0">
                <a:latin typeface="Gill Sans MT" panose="020B0502020104020203" pitchFamily="34" charset="0"/>
              </a:rPr>
              <a:t>Good deformability without breakages and damage of the </a:t>
            </a:r>
            <a:r>
              <a:rPr lang="en-US" dirty="0" err="1">
                <a:latin typeface="Gill Sans MT" panose="020B0502020104020203" pitchFamily="34" charset="0"/>
              </a:rPr>
              <a:t>Subelement</a:t>
            </a:r>
            <a:r>
              <a:rPr lang="en-US" dirty="0">
                <a:latin typeface="Gill Sans MT" panose="020B0502020104020203" pitchFamily="34" charset="0"/>
              </a:rPr>
              <a:t> (SE).</a:t>
            </a:r>
            <a:r>
              <a:rPr lang="en-CH" dirty="0">
                <a:latin typeface="Gill Sans MT" panose="020B0502020104020203" pitchFamily="34" charset="0"/>
              </a:rPr>
              <a:t> </a:t>
            </a:r>
          </a:p>
        </p:txBody>
      </p:sp>
      <p:sp>
        <p:nvSpPr>
          <p:cNvPr id="30" name="Title 1">
            <a:extLst>
              <a:ext uri="{FF2B5EF4-FFF2-40B4-BE49-F238E27FC236}">
                <a16:creationId xmlns:a16="http://schemas.microsoft.com/office/drawing/2014/main" id="{F38AA169-268F-110F-F626-C234904F4698}"/>
              </a:ext>
            </a:extLst>
          </p:cNvPr>
          <p:cNvSpPr txBox="1">
            <a:spLocks/>
          </p:cNvSpPr>
          <p:nvPr/>
        </p:nvSpPr>
        <p:spPr>
          <a:xfrm>
            <a:off x="503990" y="3600"/>
            <a:ext cx="1168801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sz="4000" b="1" i="1" dirty="0">
                <a:solidFill>
                  <a:srgbClr val="007E63"/>
                </a:solidFill>
                <a:latin typeface="Gill Sans MT" panose="020B0502020104020203" pitchFamily="34" charset="0"/>
              </a:rPr>
              <a:t>7/7 </a:t>
            </a:r>
            <a:r>
              <a:rPr lang="it-IT" sz="4000" b="1" i="1" dirty="0">
                <a:solidFill>
                  <a:srgbClr val="007E63"/>
                </a:solidFill>
                <a:latin typeface="Gill Sans MT" panose="020B0502020104020203" pitchFamily="34" charset="0"/>
              </a:rPr>
              <a:t>B</a:t>
            </a:r>
            <a:r>
              <a:rPr lang="en-CH" sz="4000" b="1" i="1" dirty="0" err="1">
                <a:solidFill>
                  <a:srgbClr val="007E63"/>
                </a:solidFill>
                <a:latin typeface="Gill Sans MT" panose="020B0502020104020203" pitchFamily="34" charset="0"/>
              </a:rPr>
              <a:t>undle</a:t>
            </a:r>
            <a:r>
              <a:rPr lang="en-CH" sz="4000" b="1" i="1" dirty="0">
                <a:solidFill>
                  <a:srgbClr val="007E63"/>
                </a:solidFill>
                <a:latin typeface="Gill Sans MT" panose="020B0502020104020203" pitchFamily="34" charset="0"/>
              </a:rPr>
              <a:t> </a:t>
            </a:r>
            <a:r>
              <a:rPr lang="it-IT" sz="4000" b="1" i="1" dirty="0">
                <a:solidFill>
                  <a:srgbClr val="007E63"/>
                </a:solidFill>
                <a:latin typeface="Gill Sans MT" panose="020B0502020104020203" pitchFamily="34" charset="0"/>
              </a:rPr>
              <a:t>B</a:t>
            </a:r>
            <a:r>
              <a:rPr lang="en-CH" sz="4000" b="1" i="1" dirty="0" err="1">
                <a:solidFill>
                  <a:srgbClr val="007E63"/>
                </a:solidFill>
                <a:latin typeface="Gill Sans MT" panose="020B0502020104020203" pitchFamily="34" charset="0"/>
              </a:rPr>
              <a:t>arrier</a:t>
            </a:r>
            <a:r>
              <a:rPr lang="en-CH" sz="4000" b="1" i="1" dirty="0">
                <a:solidFill>
                  <a:srgbClr val="007E63"/>
                </a:solidFill>
                <a:latin typeface="Gill Sans MT" panose="020B0502020104020203" pitchFamily="34" charset="0"/>
              </a:rPr>
              <a:t> </a:t>
            </a:r>
            <a:r>
              <a:rPr lang="it-IT" sz="4000" b="1" i="1" dirty="0">
                <a:solidFill>
                  <a:srgbClr val="007E63"/>
                </a:solidFill>
                <a:latin typeface="Gill Sans MT" panose="020B0502020104020203" pitchFamily="34" charset="0"/>
              </a:rPr>
              <a:t>I</a:t>
            </a:r>
            <a:r>
              <a:rPr lang="en-CH" sz="4000" b="1" i="1" dirty="0" err="1">
                <a:solidFill>
                  <a:srgbClr val="007E63"/>
                </a:solidFill>
                <a:latin typeface="Gill Sans MT" panose="020B0502020104020203" pitchFamily="34" charset="0"/>
              </a:rPr>
              <a:t>nternal</a:t>
            </a:r>
            <a:r>
              <a:rPr lang="en-CH" sz="4000" b="1" i="1" dirty="0">
                <a:solidFill>
                  <a:srgbClr val="007E63"/>
                </a:solidFill>
                <a:latin typeface="Gill Sans MT" panose="020B0502020104020203" pitchFamily="34" charset="0"/>
              </a:rPr>
              <a:t> </a:t>
            </a:r>
            <a:r>
              <a:rPr lang="it-IT" sz="4000" b="1" i="1" dirty="0">
                <a:solidFill>
                  <a:srgbClr val="007E63"/>
                </a:solidFill>
                <a:latin typeface="Gill Sans MT" panose="020B0502020104020203" pitchFamily="34" charset="0"/>
              </a:rPr>
              <a:t>T</a:t>
            </a:r>
            <a:r>
              <a:rPr lang="en-CH" sz="4000" b="1" i="1" dirty="0">
                <a:solidFill>
                  <a:srgbClr val="007E63"/>
                </a:solidFill>
                <a:latin typeface="Gill Sans MT" panose="020B0502020104020203" pitchFamily="34" charset="0"/>
              </a:rPr>
              <a:t>in </a:t>
            </a:r>
            <a:r>
              <a:rPr lang="it-IT" sz="4000" b="1" i="1" dirty="0">
                <a:solidFill>
                  <a:srgbClr val="007E63"/>
                </a:solidFill>
                <a:latin typeface="Gill Sans MT" panose="020B0502020104020203" pitchFamily="34" charset="0"/>
              </a:rPr>
              <a:t>Nb</a:t>
            </a:r>
            <a:r>
              <a:rPr lang="it-IT" sz="4000" b="1" i="1" baseline="-25000" dirty="0">
                <a:solidFill>
                  <a:srgbClr val="007E63"/>
                </a:solidFill>
                <a:latin typeface="Gill Sans MT" panose="020B0502020104020203" pitchFamily="34" charset="0"/>
              </a:rPr>
              <a:t>3</a:t>
            </a:r>
            <a:r>
              <a:rPr lang="it-IT" sz="4000" b="1" i="1" dirty="0">
                <a:solidFill>
                  <a:srgbClr val="007E63"/>
                </a:solidFill>
                <a:latin typeface="Gill Sans MT" panose="020B0502020104020203" pitchFamily="34" charset="0"/>
              </a:rPr>
              <a:t>Sn </a:t>
            </a:r>
            <a:r>
              <a:rPr lang="it-IT" sz="4000" b="1" i="1" dirty="0" err="1">
                <a:solidFill>
                  <a:srgbClr val="007E63"/>
                </a:solidFill>
                <a:latin typeface="Gill Sans MT" panose="020B0502020104020203" pitchFamily="34" charset="0"/>
              </a:rPr>
              <a:t>wire_noOS</a:t>
            </a:r>
            <a:endParaRPr lang="it-IT" sz="4000" b="1" i="1" baseline="-25000" dirty="0">
              <a:solidFill>
                <a:srgbClr val="007E63"/>
              </a:solidFill>
              <a:latin typeface="Gill Sans MT" panose="020B0502020104020203" pitchFamily="34" charset="0"/>
            </a:endParaRPr>
          </a:p>
        </p:txBody>
      </p:sp>
      <p:sp>
        <p:nvSpPr>
          <p:cNvPr id="73" name="TextBox 72">
            <a:extLst>
              <a:ext uri="{FF2B5EF4-FFF2-40B4-BE49-F238E27FC236}">
                <a16:creationId xmlns:a16="http://schemas.microsoft.com/office/drawing/2014/main" id="{86D3738D-80D6-EECB-10B6-D5F64ECDC181}"/>
              </a:ext>
            </a:extLst>
          </p:cNvPr>
          <p:cNvSpPr txBox="1"/>
          <p:nvPr/>
        </p:nvSpPr>
        <p:spPr>
          <a:xfrm>
            <a:off x="702438" y="1033706"/>
            <a:ext cx="3394154" cy="584775"/>
          </a:xfrm>
          <a:prstGeom prst="rect">
            <a:avLst/>
          </a:prstGeom>
          <a:noFill/>
        </p:spPr>
        <p:txBody>
          <a:bodyPr wrap="square">
            <a:spAutoFit/>
          </a:bodyPr>
          <a:lstStyle/>
          <a:p>
            <a:pPr algn="ctr"/>
            <a:r>
              <a:rPr lang="en-CH" sz="1600" b="1" i="1" dirty="0">
                <a:latin typeface="Gill Sans MT" panose="020B0502020104020203" pitchFamily="34" charset="0"/>
              </a:rPr>
              <a:t>HT: </a:t>
            </a:r>
            <a:r>
              <a:rPr lang="en-CH" sz="1600" i="1" dirty="0">
                <a:latin typeface="Gill Sans MT" panose="020B0502020104020203" pitchFamily="34" charset="0"/>
              </a:rPr>
              <a:t>210</a:t>
            </a:r>
            <a:r>
              <a:rPr lang="en-US" sz="1600" i="1" dirty="0">
                <a:latin typeface="Gill Sans MT" panose="020B0502020104020203" pitchFamily="34" charset="0"/>
              </a:rPr>
              <a:t>°C × </a:t>
            </a:r>
            <a:r>
              <a:rPr lang="en-CH" sz="1600" i="1" dirty="0">
                <a:latin typeface="Gill Sans MT" panose="020B0502020104020203" pitchFamily="34" charset="0"/>
              </a:rPr>
              <a:t>5</a:t>
            </a:r>
            <a:r>
              <a:rPr lang="en-US" sz="1600" i="1" dirty="0">
                <a:latin typeface="Gill Sans MT" panose="020B0502020104020203" pitchFamily="34" charset="0"/>
              </a:rPr>
              <a:t>0 h</a:t>
            </a:r>
            <a:r>
              <a:rPr lang="en-CH" sz="1600" i="1" dirty="0">
                <a:latin typeface="Gill Sans MT" panose="020B0502020104020203" pitchFamily="34" charset="0"/>
              </a:rPr>
              <a:t> + 400</a:t>
            </a:r>
            <a:r>
              <a:rPr lang="en-US" sz="1600" i="1" dirty="0">
                <a:latin typeface="Gill Sans MT" panose="020B0502020104020203" pitchFamily="34" charset="0"/>
              </a:rPr>
              <a:t>°C × </a:t>
            </a:r>
            <a:r>
              <a:rPr lang="en-CH" sz="1600" i="1" dirty="0">
                <a:latin typeface="Gill Sans MT" panose="020B0502020104020203" pitchFamily="34" charset="0"/>
              </a:rPr>
              <a:t>5</a:t>
            </a:r>
            <a:r>
              <a:rPr lang="en-US" sz="1600" i="1" dirty="0">
                <a:latin typeface="Gill Sans MT" panose="020B0502020104020203" pitchFamily="34" charset="0"/>
              </a:rPr>
              <a:t>0 h</a:t>
            </a:r>
            <a:r>
              <a:rPr lang="en-CH" sz="1600" i="1" dirty="0">
                <a:latin typeface="Gill Sans MT" panose="020B0502020104020203" pitchFamily="34" charset="0"/>
              </a:rPr>
              <a:t> + </a:t>
            </a:r>
            <a:r>
              <a:rPr lang="en-US" sz="1600" i="1" dirty="0">
                <a:latin typeface="Gill Sans MT" panose="020B0502020104020203" pitchFamily="34" charset="0"/>
              </a:rPr>
              <a:t>650°C × 200 h</a:t>
            </a:r>
            <a:endParaRPr lang="en-US" sz="1600" b="1" i="1" dirty="0">
              <a:latin typeface="Gill Sans MT" panose="020B0502020104020203" pitchFamily="34" charset="0"/>
            </a:endParaRPr>
          </a:p>
        </p:txBody>
      </p:sp>
      <p:grpSp>
        <p:nvGrpSpPr>
          <p:cNvPr id="26" name="Group 25">
            <a:extLst>
              <a:ext uri="{FF2B5EF4-FFF2-40B4-BE49-F238E27FC236}">
                <a16:creationId xmlns:a16="http://schemas.microsoft.com/office/drawing/2014/main" id="{18E0F816-E70D-CB3B-64FB-E083B310E02E}"/>
              </a:ext>
            </a:extLst>
          </p:cNvPr>
          <p:cNvGrpSpPr/>
          <p:nvPr/>
        </p:nvGrpSpPr>
        <p:grpSpPr>
          <a:xfrm>
            <a:off x="899032" y="1592064"/>
            <a:ext cx="3049899" cy="3049899"/>
            <a:chOff x="848245" y="1847876"/>
            <a:chExt cx="3049899" cy="3049899"/>
          </a:xfrm>
        </p:grpSpPr>
        <p:grpSp>
          <p:nvGrpSpPr>
            <p:cNvPr id="71" name="Group 70">
              <a:extLst>
                <a:ext uri="{FF2B5EF4-FFF2-40B4-BE49-F238E27FC236}">
                  <a16:creationId xmlns:a16="http://schemas.microsoft.com/office/drawing/2014/main" id="{C99F0AAB-BAB2-A789-CEBC-78805CC55A9D}"/>
                </a:ext>
              </a:extLst>
            </p:cNvPr>
            <p:cNvGrpSpPr/>
            <p:nvPr/>
          </p:nvGrpSpPr>
          <p:grpSpPr>
            <a:xfrm>
              <a:off x="848245" y="1847876"/>
              <a:ext cx="3049899" cy="3049899"/>
              <a:chOff x="806366" y="2098345"/>
              <a:chExt cx="3049899" cy="3049899"/>
            </a:xfrm>
          </p:grpSpPr>
          <p:sp>
            <p:nvSpPr>
              <p:cNvPr id="55" name="Oval 54">
                <a:extLst>
                  <a:ext uri="{FF2B5EF4-FFF2-40B4-BE49-F238E27FC236}">
                    <a16:creationId xmlns:a16="http://schemas.microsoft.com/office/drawing/2014/main" id="{25215753-2E4C-15EA-670D-09F0CC286494}"/>
                  </a:ext>
                </a:extLst>
              </p:cNvPr>
              <p:cNvSpPr>
                <a:spLocks noChangeAspect="1"/>
              </p:cNvSpPr>
              <p:nvPr/>
            </p:nvSpPr>
            <p:spPr>
              <a:xfrm>
                <a:off x="806366" y="2098345"/>
                <a:ext cx="3049899" cy="3049899"/>
              </a:xfrm>
              <a:prstGeom prst="ellipse">
                <a:avLst/>
              </a:prstGeom>
              <a:solidFill>
                <a:srgbClr val="16171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pic>
            <p:nvPicPr>
              <p:cNvPr id="31" name="Picture 30">
                <a:extLst>
                  <a:ext uri="{FF2B5EF4-FFF2-40B4-BE49-F238E27FC236}">
                    <a16:creationId xmlns:a16="http://schemas.microsoft.com/office/drawing/2014/main" id="{DC23C120-5E65-5F5E-AAE8-F29994A332A8}"/>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5000"/>
                        </a14:imgEffect>
                      </a14:imgLayer>
                    </a14:imgProps>
                  </a:ext>
                  <a:ext uri="{28A0092B-C50C-407E-A947-70E740481C1C}">
                    <a14:useLocalDpi xmlns:a14="http://schemas.microsoft.com/office/drawing/2010/main" val="0"/>
                  </a:ext>
                </a:extLst>
              </a:blip>
              <a:srcRect l="-901" t="-11" r="901" b="11"/>
              <a:stretch>
                <a:fillRect/>
              </a:stretch>
            </p:blipFill>
            <p:spPr>
              <a:xfrm>
                <a:off x="1161813" y="2453792"/>
                <a:ext cx="2339005" cy="2339005"/>
              </a:xfrm>
              <a:prstGeom prst="ellipse">
                <a:avLst/>
              </a:prstGeom>
            </p:spPr>
          </p:pic>
        </p:grpSp>
        <p:sp>
          <p:nvSpPr>
            <p:cNvPr id="20" name="TextBox 19">
              <a:extLst>
                <a:ext uri="{FF2B5EF4-FFF2-40B4-BE49-F238E27FC236}">
                  <a16:creationId xmlns:a16="http://schemas.microsoft.com/office/drawing/2014/main" id="{3324923C-C655-A65A-D5C9-0219F59CD121}"/>
                </a:ext>
              </a:extLst>
            </p:cNvPr>
            <p:cNvSpPr txBox="1"/>
            <p:nvPr/>
          </p:nvSpPr>
          <p:spPr>
            <a:xfrm>
              <a:off x="2002324" y="1945148"/>
              <a:ext cx="1114599" cy="261610"/>
            </a:xfrm>
            <a:prstGeom prst="rect">
              <a:avLst/>
            </a:prstGeom>
            <a:noFill/>
          </p:spPr>
          <p:txBody>
            <a:bodyPr wrap="square" rtlCol="0">
              <a:spAutoFit/>
            </a:bodyPr>
            <a:lstStyle/>
            <a:p>
              <a:pPr algn="ctr"/>
              <a:r>
                <a:rPr lang="it-IT" sz="1100" b="1" i="1" dirty="0" err="1">
                  <a:solidFill>
                    <a:schemeClr val="bg1"/>
                  </a:solidFill>
                  <a:latin typeface="Gill Sans MT" panose="020B0502020104020203" pitchFamily="34" charset="0"/>
                </a:rPr>
                <a:t>Stabilizer</a:t>
              </a:r>
              <a:r>
                <a:rPr lang="en-CH" sz="1100" b="1" i="1" dirty="0">
                  <a:solidFill>
                    <a:schemeClr val="bg1"/>
                  </a:solidFill>
                  <a:latin typeface="Gill Sans MT" panose="020B0502020104020203" pitchFamily="34" charset="0"/>
                </a:rPr>
                <a:t> Cu</a:t>
              </a:r>
            </a:p>
          </p:txBody>
        </p:sp>
        <p:sp>
          <p:nvSpPr>
            <p:cNvPr id="22" name="TextBox 21">
              <a:extLst>
                <a:ext uri="{FF2B5EF4-FFF2-40B4-BE49-F238E27FC236}">
                  <a16:creationId xmlns:a16="http://schemas.microsoft.com/office/drawing/2014/main" id="{31EC4222-E6EF-DD0F-C0C3-433D315961E5}"/>
                </a:ext>
              </a:extLst>
            </p:cNvPr>
            <p:cNvSpPr txBox="1"/>
            <p:nvPr/>
          </p:nvSpPr>
          <p:spPr>
            <a:xfrm>
              <a:off x="3208323" y="3120732"/>
              <a:ext cx="389992" cy="261610"/>
            </a:xfrm>
            <a:prstGeom prst="rect">
              <a:avLst/>
            </a:prstGeom>
            <a:noFill/>
          </p:spPr>
          <p:txBody>
            <a:bodyPr wrap="square" rtlCol="0">
              <a:spAutoFit/>
            </a:bodyPr>
            <a:lstStyle/>
            <a:p>
              <a:pPr algn="ctr"/>
              <a:r>
                <a:rPr lang="en-CH" sz="1100" b="1" i="1" dirty="0">
                  <a:latin typeface="Gill Sans MT" panose="020B0502020104020203" pitchFamily="34" charset="0"/>
                </a:rPr>
                <a:t>Ta</a:t>
              </a:r>
            </a:p>
          </p:txBody>
        </p:sp>
      </p:grpSp>
      <p:sp>
        <p:nvSpPr>
          <p:cNvPr id="27" name="Rectangle 26">
            <a:extLst>
              <a:ext uri="{FF2B5EF4-FFF2-40B4-BE49-F238E27FC236}">
                <a16:creationId xmlns:a16="http://schemas.microsoft.com/office/drawing/2014/main" id="{64ED2E04-041B-F704-5EE5-D6344D691101}"/>
              </a:ext>
            </a:extLst>
          </p:cNvPr>
          <p:cNvSpPr/>
          <p:nvPr/>
        </p:nvSpPr>
        <p:spPr>
          <a:xfrm>
            <a:off x="2647077" y="4748933"/>
            <a:ext cx="3206744" cy="1323439"/>
          </a:xfrm>
          <a:prstGeom prst="rect">
            <a:avLst/>
          </a:prstGeom>
        </p:spPr>
        <p:txBody>
          <a:bodyPr wrap="square">
            <a:spAutoFit/>
          </a:bodyPr>
          <a:lstStyle/>
          <a:p>
            <a:pPr>
              <a:spcBef>
                <a:spcPct val="0"/>
              </a:spcBef>
            </a:pPr>
            <a:r>
              <a:rPr lang="en-CH" altLang="fr-FR" sz="1600" dirty="0">
                <a:latin typeface="Gill Sans MT" panose="020B0502020104020203" pitchFamily="34" charset="0"/>
                <a:sym typeface="Symbol" panose="05050102010706020507" pitchFamily="18" charset="2"/>
              </a:rPr>
              <a:t>Subelement properties</a:t>
            </a:r>
            <a:endParaRPr lang="it-IT" altLang="fr-FR" sz="1600" dirty="0">
              <a:latin typeface="Gill Sans MT" panose="020B0502020104020203" pitchFamily="34" charset="0"/>
              <a:sym typeface="Symbol" panose="05050102010706020507" pitchFamily="18" charset="2"/>
            </a:endParaRPr>
          </a:p>
          <a:p>
            <a:pPr marL="285750" indent="-285750">
              <a:spcBef>
                <a:spcPct val="0"/>
              </a:spcBef>
              <a:buFont typeface="Arial" panose="020B0604020202020204" pitchFamily="34" charset="0"/>
              <a:buChar char="•"/>
            </a:pPr>
            <a:r>
              <a:rPr lang="it-IT" sz="1600" dirty="0" err="1">
                <a:latin typeface="Gill Sans MT" panose="020B0502020104020203" pitchFamily="34" charset="0"/>
              </a:rPr>
              <a:t>It</a:t>
            </a:r>
            <a:r>
              <a:rPr lang="it-IT" sz="1600" dirty="0">
                <a:latin typeface="Gill Sans MT" panose="020B0502020104020203" pitchFamily="34" charset="0"/>
              </a:rPr>
              <a:t> </a:t>
            </a:r>
            <a:r>
              <a:rPr lang="it-IT" sz="1600" dirty="0" err="1">
                <a:latin typeface="Gill Sans MT" panose="020B0502020104020203" pitchFamily="34" charset="0"/>
              </a:rPr>
              <a:t>doesn’t</a:t>
            </a:r>
            <a:r>
              <a:rPr lang="it-IT" sz="1600" dirty="0">
                <a:latin typeface="Gill Sans MT" panose="020B0502020104020203" pitchFamily="34" charset="0"/>
              </a:rPr>
              <a:t> </a:t>
            </a:r>
            <a:r>
              <a:rPr lang="it-IT" sz="1600" dirty="0" err="1">
                <a:latin typeface="Gill Sans MT" panose="020B0502020104020203" pitchFamily="34" charset="0"/>
              </a:rPr>
              <a:t>contain</a:t>
            </a:r>
            <a:r>
              <a:rPr lang="en-CH" sz="1600" dirty="0">
                <a:latin typeface="Gill Sans MT" panose="020B0502020104020203" pitchFamily="34" charset="0"/>
              </a:rPr>
              <a:t> OS</a:t>
            </a:r>
            <a:endParaRPr lang="en-CH" altLang="fr-FR" sz="1600" dirty="0">
              <a:latin typeface="Gill Sans MT" panose="020B0502020104020203" pitchFamily="34" charset="0"/>
              <a:sym typeface="Symbol" panose="05050102010706020507" pitchFamily="18" charset="2"/>
            </a:endParaRPr>
          </a:p>
          <a:p>
            <a:pPr marL="285750" indent="-285750">
              <a:spcBef>
                <a:spcPct val="0"/>
              </a:spcBef>
              <a:buFont typeface="Arial" panose="020B0604020202020204" pitchFamily="34" charset="0"/>
              <a:buChar char="•"/>
            </a:pPr>
            <a:r>
              <a:rPr lang="it-IT" altLang="fr-FR" sz="1600" dirty="0">
                <a:latin typeface="Gill Sans MT" panose="020B0502020104020203" pitchFamily="34" charset="0"/>
                <a:sym typeface="Symbol" panose="05050102010706020507" pitchFamily="18" charset="2"/>
              </a:rPr>
              <a:t>D</a:t>
            </a:r>
            <a:r>
              <a:rPr lang="en-CH" altLang="fr-FR" sz="1600" dirty="0" err="1">
                <a:latin typeface="Gill Sans MT" panose="020B0502020104020203" pitchFamily="34" charset="0"/>
                <a:sym typeface="Symbol" panose="05050102010706020507" pitchFamily="18" charset="2"/>
              </a:rPr>
              <a:t>imension</a:t>
            </a:r>
            <a:r>
              <a:rPr lang="en-CH" altLang="fr-FR" sz="1600" dirty="0">
                <a:latin typeface="Gill Sans MT" panose="020B0502020104020203" pitchFamily="34" charset="0"/>
                <a:sym typeface="Symbol" panose="05050102010706020507" pitchFamily="18" charset="2"/>
              </a:rPr>
              <a:t>: 130 </a:t>
            </a:r>
            <a:r>
              <a:rPr lang="el-GR" altLang="fr-FR" sz="1600"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μ</a:t>
            </a:r>
            <a:r>
              <a:rPr lang="en-CH" altLang="fr-FR" sz="1600" dirty="0">
                <a:latin typeface="Gill Sans MT" panose="020B0502020104020203" pitchFamily="34" charset="0"/>
                <a:ea typeface="Calibri" panose="020F0502020204030204" pitchFamily="34" charset="0"/>
                <a:cs typeface="Calibri" panose="020F0502020204030204" pitchFamily="34" charset="0"/>
                <a:sym typeface="Symbol" panose="05050102010706020507" pitchFamily="18" charset="2"/>
              </a:rPr>
              <a:t>m</a:t>
            </a:r>
            <a:endParaRPr lang="en-CH" altLang="fr-FR" sz="1600" dirty="0">
              <a:latin typeface="Gill Sans MT" panose="020B0502020104020203" pitchFamily="34" charset="0"/>
              <a:sym typeface="Symbol" panose="05050102010706020507" pitchFamily="18" charset="2"/>
            </a:endParaRPr>
          </a:p>
          <a:p>
            <a:pPr marL="285750" indent="-285750">
              <a:spcBef>
                <a:spcPct val="0"/>
              </a:spcBef>
              <a:buFont typeface="Arial" panose="020B0604020202020204" pitchFamily="34" charset="0"/>
              <a:buChar char="•"/>
            </a:pPr>
            <a:r>
              <a:rPr lang="en-CH" altLang="fr-FR" sz="1600" dirty="0">
                <a:latin typeface="Gill Sans MT" panose="020B0502020104020203" pitchFamily="34" charset="0"/>
                <a:sym typeface="Symbol" panose="05050102010706020507" pitchFamily="18" charset="2"/>
              </a:rPr>
              <a:t># Nb filaments: 192</a:t>
            </a:r>
          </a:p>
          <a:p>
            <a:pPr marL="285750" indent="-285750">
              <a:spcBef>
                <a:spcPct val="0"/>
              </a:spcBef>
              <a:buFont typeface="Arial" panose="020B0604020202020204" pitchFamily="34" charset="0"/>
              <a:buChar char="•"/>
            </a:pPr>
            <a:r>
              <a:rPr lang="it-IT" altLang="fr-FR" sz="1600" dirty="0">
                <a:latin typeface="Gill Sans MT" panose="020B0502020104020203" pitchFamily="34" charset="0"/>
                <a:sym typeface="Symbol" panose="05050102010706020507" pitchFamily="18" charset="2"/>
              </a:rPr>
              <a:t>F</a:t>
            </a:r>
            <a:r>
              <a:rPr lang="en-CH" altLang="fr-FR" sz="1600" dirty="0" err="1">
                <a:latin typeface="Gill Sans MT" panose="020B0502020104020203" pitchFamily="34" charset="0"/>
                <a:sym typeface="Symbol" panose="05050102010706020507" pitchFamily="18" charset="2"/>
              </a:rPr>
              <a:t>ully</a:t>
            </a:r>
            <a:r>
              <a:rPr lang="en-CH" altLang="fr-FR" sz="1600" dirty="0">
                <a:latin typeface="Gill Sans MT" panose="020B0502020104020203" pitchFamily="34" charset="0"/>
                <a:sym typeface="Symbol" panose="05050102010706020507" pitchFamily="18" charset="2"/>
              </a:rPr>
              <a:t> reacted</a:t>
            </a:r>
          </a:p>
        </p:txBody>
      </p:sp>
      <p:sp>
        <p:nvSpPr>
          <p:cNvPr id="29" name="Oval 28">
            <a:extLst>
              <a:ext uri="{FF2B5EF4-FFF2-40B4-BE49-F238E27FC236}">
                <a16:creationId xmlns:a16="http://schemas.microsoft.com/office/drawing/2014/main" id="{E2228CB6-BF47-3358-3D90-A0DE4B6A3602}"/>
              </a:ext>
            </a:extLst>
          </p:cNvPr>
          <p:cNvSpPr/>
          <p:nvPr/>
        </p:nvSpPr>
        <p:spPr>
          <a:xfrm>
            <a:off x="2048820" y="3461299"/>
            <a:ext cx="692534" cy="648282"/>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cxnSp>
        <p:nvCxnSpPr>
          <p:cNvPr id="35" name="Straight Connector 34">
            <a:extLst>
              <a:ext uri="{FF2B5EF4-FFF2-40B4-BE49-F238E27FC236}">
                <a16:creationId xmlns:a16="http://schemas.microsoft.com/office/drawing/2014/main" id="{35D6051D-6CAD-13DE-D554-196746BDF8AC}"/>
              </a:ext>
            </a:extLst>
          </p:cNvPr>
          <p:cNvCxnSpPr>
            <a:cxnSpLocks/>
            <a:stCxn id="29" idx="5"/>
            <a:endCxn id="8" idx="6"/>
          </p:cNvCxnSpPr>
          <p:nvPr/>
        </p:nvCxnSpPr>
        <p:spPr>
          <a:xfrm flipH="1">
            <a:off x="2090903" y="4014642"/>
            <a:ext cx="549032" cy="146858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0AC5BD2-7ACF-0462-9ED8-77C67A798AD7}"/>
              </a:ext>
            </a:extLst>
          </p:cNvPr>
          <p:cNvCxnSpPr>
            <a:cxnSpLocks/>
            <a:stCxn id="29" idx="2"/>
            <a:endCxn id="8" idx="1"/>
          </p:cNvCxnSpPr>
          <p:nvPr/>
        </p:nvCxnSpPr>
        <p:spPr>
          <a:xfrm flipH="1">
            <a:off x="736388" y="3785440"/>
            <a:ext cx="1312432" cy="112970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F2677FA-35C4-06C0-CCC5-FC91CA64B973}"/>
              </a:ext>
            </a:extLst>
          </p:cNvPr>
          <p:cNvPicPr>
            <a:picLocks noChangeAspect="1"/>
          </p:cNvPicPr>
          <p:nvPr/>
        </p:nvPicPr>
        <p:blipFill>
          <a:blip r:embed="rId5"/>
          <a:srcRect t="10771" r="4790" b="-1148"/>
          <a:stretch>
            <a:fillRect/>
          </a:stretch>
        </p:blipFill>
        <p:spPr>
          <a:xfrm>
            <a:off x="503990" y="4679842"/>
            <a:ext cx="1586913" cy="1606764"/>
          </a:xfrm>
          <a:prstGeom prst="ellipse">
            <a:avLst/>
          </a:prstGeom>
        </p:spPr>
      </p:pic>
      <p:sp>
        <p:nvSpPr>
          <p:cNvPr id="33" name="TextBox 32">
            <a:extLst>
              <a:ext uri="{FF2B5EF4-FFF2-40B4-BE49-F238E27FC236}">
                <a16:creationId xmlns:a16="http://schemas.microsoft.com/office/drawing/2014/main" id="{C2656C2B-9358-EC1F-68BD-BF2506577575}"/>
              </a:ext>
            </a:extLst>
          </p:cNvPr>
          <p:cNvSpPr txBox="1"/>
          <p:nvPr/>
        </p:nvSpPr>
        <p:spPr>
          <a:xfrm>
            <a:off x="4316426" y="2873492"/>
            <a:ext cx="3684020" cy="1077218"/>
          </a:xfrm>
          <a:prstGeom prst="rect">
            <a:avLst/>
          </a:prstGeom>
          <a:solidFill>
            <a:schemeClr val="bg1"/>
          </a:solidFill>
          <a:ln w="38100">
            <a:solidFill>
              <a:srgbClr val="00B050"/>
            </a:solidFill>
          </a:ln>
        </p:spPr>
        <p:txBody>
          <a:bodyPr wrap="square" rtlCol="0">
            <a:spAutoFit/>
          </a:bodyPr>
          <a:lstStyle>
            <a:defPPr>
              <a:defRPr lang="it-CH"/>
            </a:defPPr>
            <a:lvl1pPr algn="ctr">
              <a:defRPr sz="1600" b="1" i="1">
                <a:latin typeface="Gill Sans MT" panose="020B0502020104020203" pitchFamily="34" charset="77"/>
              </a:defRPr>
            </a:lvl1pPr>
          </a:lstStyle>
          <a:p>
            <a:r>
              <a:rPr lang="en-US" dirty="0">
                <a:latin typeface="Gill Sans MT" panose="020B0502020104020203" pitchFamily="34" charset="0"/>
              </a:rPr>
              <a:t>The Bundle Barrier Internal Tin (BBIT) design is used as a reference to compare its non-cu J</a:t>
            </a:r>
            <a:r>
              <a:rPr lang="en-US" baseline="-25000" dirty="0">
                <a:latin typeface="Gill Sans MT" panose="020B0502020104020203" pitchFamily="34" charset="0"/>
              </a:rPr>
              <a:t>C</a:t>
            </a:r>
            <a:r>
              <a:rPr lang="en-US" dirty="0">
                <a:latin typeface="Gill Sans MT" panose="020B0502020104020203" pitchFamily="34" charset="0"/>
              </a:rPr>
              <a:t> with that of wires with </a:t>
            </a:r>
            <a:r>
              <a:rPr lang="en-CH" dirty="0">
                <a:latin typeface="Gill Sans MT" panose="020B0502020104020203" pitchFamily="34" charset="0"/>
              </a:rPr>
              <a:t>OS</a:t>
            </a:r>
          </a:p>
        </p:txBody>
      </p:sp>
      <p:pic>
        <p:nvPicPr>
          <p:cNvPr id="34" name="Immagine 2">
            <a:extLst>
              <a:ext uri="{FF2B5EF4-FFF2-40B4-BE49-F238E27FC236}">
                <a16:creationId xmlns:a16="http://schemas.microsoft.com/office/drawing/2014/main" id="{A51D1CC9-FD69-4AE0-7D15-39192AB309DC}"/>
              </a:ext>
            </a:extLst>
          </p:cNvPr>
          <p:cNvPicPr>
            <a:picLocks noChangeAspect="1"/>
          </p:cNvPicPr>
          <p:nvPr/>
        </p:nvPicPr>
        <p:blipFill>
          <a:blip r:embed="rId6"/>
          <a:stretch>
            <a:fillRect/>
          </a:stretch>
        </p:blipFill>
        <p:spPr>
          <a:xfrm>
            <a:off x="0" y="6257925"/>
            <a:ext cx="12192000" cy="600075"/>
          </a:xfrm>
          <a:prstGeom prst="rect">
            <a:avLst/>
          </a:prstGeom>
        </p:spPr>
      </p:pic>
      <p:sp>
        <p:nvSpPr>
          <p:cNvPr id="36" name="Slide Number Placeholder 29">
            <a:extLst>
              <a:ext uri="{FF2B5EF4-FFF2-40B4-BE49-F238E27FC236}">
                <a16:creationId xmlns:a16="http://schemas.microsoft.com/office/drawing/2014/main" id="{035C1E3F-5233-311E-71D0-1DB2C5C0946D}"/>
              </a:ext>
            </a:extLst>
          </p:cNvPr>
          <p:cNvSpPr>
            <a:spLocks noGrp="1"/>
          </p:cNvSpPr>
          <p:nvPr>
            <p:ph type="sldNum" sz="quarter" idx="12"/>
          </p:nvPr>
        </p:nvSpPr>
        <p:spPr>
          <a:xfrm>
            <a:off x="9324975" y="6356349"/>
            <a:ext cx="2743200" cy="365125"/>
          </a:xfrm>
        </p:spPr>
        <p:txBody>
          <a:bodyPr/>
          <a:lstStyle/>
          <a:p>
            <a:fld id="{A4C310F5-D5C5-4055-880A-8F83089FBA31}" type="slidenum">
              <a:rPr lang="en-US" sz="1800" smtClean="0">
                <a:solidFill>
                  <a:schemeClr val="bg1"/>
                </a:solidFill>
                <a:latin typeface="Gill Sans MT" panose="020B0502020104020203" pitchFamily="34" charset="0"/>
              </a:rPr>
              <a:pPr/>
              <a:t>9</a:t>
            </a:fld>
            <a:r>
              <a:rPr lang="en-US" sz="1800" dirty="0">
                <a:solidFill>
                  <a:schemeClr val="bg1"/>
                </a:solidFill>
                <a:latin typeface="Gill Sans MT" panose="020B0502020104020203" pitchFamily="34" charset="0"/>
              </a:rPr>
              <a:t>/</a:t>
            </a:r>
            <a:r>
              <a:rPr lang="en-CH" sz="1800" dirty="0">
                <a:solidFill>
                  <a:schemeClr val="bg1"/>
                </a:solidFill>
                <a:latin typeface="Gill Sans MT" panose="020B0502020104020203" pitchFamily="34" charset="0"/>
              </a:rPr>
              <a:t>1</a:t>
            </a:r>
            <a:r>
              <a:rPr lang="it-IT" sz="1800" dirty="0">
                <a:solidFill>
                  <a:schemeClr val="bg1"/>
                </a:solidFill>
                <a:latin typeface="Gill Sans MT" panose="020B0502020104020203" pitchFamily="34" charset="0"/>
              </a:rPr>
              <a:t>5</a:t>
            </a:r>
            <a:endParaRPr lang="en-US" sz="1800" dirty="0">
              <a:solidFill>
                <a:schemeClr val="bg1"/>
              </a:solidFill>
              <a:latin typeface="Gill Sans MT" panose="020B0502020104020203" pitchFamily="34" charset="0"/>
            </a:endParaRPr>
          </a:p>
        </p:txBody>
      </p:sp>
      <p:sp>
        <p:nvSpPr>
          <p:cNvPr id="13" name="Title 1">
            <a:extLst>
              <a:ext uri="{FF2B5EF4-FFF2-40B4-BE49-F238E27FC236}">
                <a16:creationId xmlns:a16="http://schemas.microsoft.com/office/drawing/2014/main" id="{3D1CE241-3329-A943-4DFB-971104750B43}"/>
              </a:ext>
            </a:extLst>
          </p:cNvPr>
          <p:cNvSpPr txBox="1">
            <a:spLocks/>
          </p:cNvSpPr>
          <p:nvPr/>
        </p:nvSpPr>
        <p:spPr>
          <a:xfrm>
            <a:off x="8108515" y="1162227"/>
            <a:ext cx="3891698" cy="646331"/>
          </a:xfrm>
          <a:prstGeom prst="rect">
            <a:avLst/>
          </a:prstGeom>
          <a:solidFill>
            <a:schemeClr val="bg1"/>
          </a:solidFill>
          <a:ln w="38100">
            <a:solidFill>
              <a:schemeClr val="accent1"/>
            </a:solidFill>
          </a:ln>
        </p:spPr>
        <p:txBody>
          <a:bodyPr wrap="square">
            <a:spAutoFit/>
          </a:bodyPr>
          <a:lstStyle>
            <a:defPPr>
              <a:defRPr lang="en-US"/>
            </a:defPPr>
            <a:lvl1pPr algn="ctr">
              <a:spcBef>
                <a:spcPct val="0"/>
              </a:spcBef>
              <a:defRPr i="1">
                <a:latin typeface="Gill Sans MT" panose="020B0502020104020203" pitchFamily="34" charset="0"/>
                <a:ea typeface="ＭＳ Ｐゴシック" panose="020B0600070205080204" pitchFamily="34" charset="-128"/>
              </a:defRPr>
            </a:lvl1pPr>
          </a:lstStyle>
          <a:p>
            <a:r>
              <a:rPr lang="en-CH" dirty="0"/>
              <a:t>How to introduce the Oxygen Source into the subelement?</a:t>
            </a:r>
          </a:p>
        </p:txBody>
      </p:sp>
      <p:grpSp>
        <p:nvGrpSpPr>
          <p:cNvPr id="124" name="Gruppo 123">
            <a:extLst>
              <a:ext uri="{FF2B5EF4-FFF2-40B4-BE49-F238E27FC236}">
                <a16:creationId xmlns:a16="http://schemas.microsoft.com/office/drawing/2014/main" id="{5496E11C-E6AA-A85F-0333-1B49DCF0F3AD}"/>
              </a:ext>
            </a:extLst>
          </p:cNvPr>
          <p:cNvGrpSpPr/>
          <p:nvPr/>
        </p:nvGrpSpPr>
        <p:grpSpPr>
          <a:xfrm>
            <a:off x="8485585" y="1934041"/>
            <a:ext cx="3285064" cy="4317676"/>
            <a:chOff x="8485585" y="1934041"/>
            <a:chExt cx="3285064" cy="4317676"/>
          </a:xfrm>
        </p:grpSpPr>
        <p:grpSp>
          <p:nvGrpSpPr>
            <p:cNvPr id="119" name="Gruppo 118">
              <a:extLst>
                <a:ext uri="{FF2B5EF4-FFF2-40B4-BE49-F238E27FC236}">
                  <a16:creationId xmlns:a16="http://schemas.microsoft.com/office/drawing/2014/main" id="{5FCD8CE3-3990-19B9-6962-BF2B5C66BCDA}"/>
                </a:ext>
              </a:extLst>
            </p:cNvPr>
            <p:cNvGrpSpPr>
              <a:grpSpLocks noChangeAspect="1"/>
            </p:cNvGrpSpPr>
            <p:nvPr/>
          </p:nvGrpSpPr>
          <p:grpSpPr>
            <a:xfrm>
              <a:off x="8485585" y="1934041"/>
              <a:ext cx="3137558" cy="3337530"/>
              <a:chOff x="8768936" y="3825447"/>
              <a:chExt cx="2587233" cy="2752130"/>
            </a:xfrm>
          </p:grpSpPr>
          <p:pic>
            <p:nvPicPr>
              <p:cNvPr id="3" name="Picture 11">
                <a:extLst>
                  <a:ext uri="{FF2B5EF4-FFF2-40B4-BE49-F238E27FC236}">
                    <a16:creationId xmlns:a16="http://schemas.microsoft.com/office/drawing/2014/main" id="{13BF9254-A46E-EA4A-228A-9459E4E222B0}"/>
                  </a:ext>
                </a:extLst>
              </p:cNvPr>
              <p:cNvPicPr preferRelativeResize="0">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456280" y="3825447"/>
                <a:ext cx="1196168" cy="1214109"/>
              </a:xfrm>
              <a:prstGeom prst="rect">
                <a:avLst/>
              </a:prstGeom>
            </p:spPr>
          </p:pic>
          <p:grpSp>
            <p:nvGrpSpPr>
              <p:cNvPr id="4" name="Group 89">
                <a:extLst>
                  <a:ext uri="{FF2B5EF4-FFF2-40B4-BE49-F238E27FC236}">
                    <a16:creationId xmlns:a16="http://schemas.microsoft.com/office/drawing/2014/main" id="{72E455C5-8B23-14AB-608C-BB529C77B0C7}"/>
                  </a:ext>
                </a:extLst>
              </p:cNvPr>
              <p:cNvGrpSpPr/>
              <p:nvPr/>
            </p:nvGrpSpPr>
            <p:grpSpPr>
              <a:xfrm>
                <a:off x="10160001" y="5363468"/>
                <a:ext cx="1196168" cy="1214109"/>
                <a:chOff x="9123466" y="4357869"/>
                <a:chExt cx="1525119" cy="1548000"/>
              </a:xfrm>
            </p:grpSpPr>
            <p:pic>
              <p:nvPicPr>
                <p:cNvPr id="94" name="Picture 78">
                  <a:extLst>
                    <a:ext uri="{FF2B5EF4-FFF2-40B4-BE49-F238E27FC236}">
                      <a16:creationId xmlns:a16="http://schemas.microsoft.com/office/drawing/2014/main" id="{A67F751F-B049-AE2D-3E4A-673872943515}"/>
                    </a:ext>
                  </a:extLst>
                </p:cNvPr>
                <p:cNvPicPr preferRelativeResize="0">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123466" y="4357869"/>
                  <a:ext cx="1525119" cy="1548000"/>
                </a:xfrm>
                <a:prstGeom prst="rect">
                  <a:avLst/>
                </a:prstGeom>
              </p:spPr>
            </p:pic>
            <p:grpSp>
              <p:nvGrpSpPr>
                <p:cNvPr id="95" name="Group 77">
                  <a:extLst>
                    <a:ext uri="{FF2B5EF4-FFF2-40B4-BE49-F238E27FC236}">
                      <a16:creationId xmlns:a16="http://schemas.microsoft.com/office/drawing/2014/main" id="{36E0BE61-A2F3-36D1-54A6-DFFE8B451CCB}"/>
                    </a:ext>
                  </a:extLst>
                </p:cNvPr>
                <p:cNvGrpSpPr>
                  <a:grpSpLocks noChangeAspect="1"/>
                </p:cNvGrpSpPr>
                <p:nvPr/>
              </p:nvGrpSpPr>
              <p:grpSpPr>
                <a:xfrm>
                  <a:off x="9298738" y="4545069"/>
                  <a:ext cx="1174575" cy="1173600"/>
                  <a:chOff x="8404995" y="3659380"/>
                  <a:chExt cx="3098573" cy="3096000"/>
                </a:xfrm>
              </p:grpSpPr>
              <p:pic>
                <p:nvPicPr>
                  <p:cNvPr id="97" name="Image 189">
                    <a:extLst>
                      <a:ext uri="{FF2B5EF4-FFF2-40B4-BE49-F238E27FC236}">
                        <a16:creationId xmlns:a16="http://schemas.microsoft.com/office/drawing/2014/main" id="{45073739-EEF3-2760-E219-ADCAD22CDD0D}"/>
                      </a:ext>
                    </a:extLst>
                  </p:cNvPr>
                  <p:cNvPicPr>
                    <a:picLocks noChangeAspect="1"/>
                  </p:cNvPicPr>
                  <p:nvPr/>
                </p:nvPicPr>
                <p:blipFill>
                  <a:blip r:embed="rId8"/>
                  <a:srcRect l="5442" t="477" r="5084" b="235"/>
                  <a:stretch/>
                </p:blipFill>
                <p:spPr>
                  <a:xfrm>
                    <a:off x="8404995" y="3659380"/>
                    <a:ext cx="3098573" cy="3096000"/>
                  </a:xfrm>
                  <a:prstGeom prst="ellipse">
                    <a:avLst/>
                  </a:prstGeom>
                </p:spPr>
              </p:pic>
              <p:sp>
                <p:nvSpPr>
                  <p:cNvPr id="98" name="Hexagone 218">
                    <a:extLst>
                      <a:ext uri="{FF2B5EF4-FFF2-40B4-BE49-F238E27FC236}">
                        <a16:creationId xmlns:a16="http://schemas.microsoft.com/office/drawing/2014/main" id="{72C9EFD0-7C37-EE86-9D43-FDBEAF79797C}"/>
                      </a:ext>
                    </a:extLst>
                  </p:cNvPr>
                  <p:cNvSpPr>
                    <a:spLocks noChangeAspect="1"/>
                  </p:cNvSpPr>
                  <p:nvPr/>
                </p:nvSpPr>
                <p:spPr>
                  <a:xfrm>
                    <a:off x="10641919" y="4698427"/>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9" name="Hexagone 219">
                    <a:extLst>
                      <a:ext uri="{FF2B5EF4-FFF2-40B4-BE49-F238E27FC236}">
                        <a16:creationId xmlns:a16="http://schemas.microsoft.com/office/drawing/2014/main" id="{EA8E993B-C055-924E-8834-9F41A45F4325}"/>
                      </a:ext>
                    </a:extLst>
                  </p:cNvPr>
                  <p:cNvSpPr>
                    <a:spLocks noChangeAspect="1"/>
                  </p:cNvSpPr>
                  <p:nvPr/>
                </p:nvSpPr>
                <p:spPr>
                  <a:xfrm>
                    <a:off x="10643886" y="5575230"/>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0" name="Hexagone 220">
                    <a:extLst>
                      <a:ext uri="{FF2B5EF4-FFF2-40B4-BE49-F238E27FC236}">
                        <a16:creationId xmlns:a16="http://schemas.microsoft.com/office/drawing/2014/main" id="{295ECBB4-353E-3CC6-FABA-5BEF1FFB9B5F}"/>
                      </a:ext>
                    </a:extLst>
                  </p:cNvPr>
                  <p:cNvSpPr>
                    <a:spLocks noChangeAspect="1"/>
                  </p:cNvSpPr>
                  <p:nvPr/>
                </p:nvSpPr>
                <p:spPr>
                  <a:xfrm>
                    <a:off x="9884377" y="4260252"/>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1" name="Hexagone 221">
                    <a:extLst>
                      <a:ext uri="{FF2B5EF4-FFF2-40B4-BE49-F238E27FC236}">
                        <a16:creationId xmlns:a16="http://schemas.microsoft.com/office/drawing/2014/main" id="{ED79B2B2-ABC2-6277-4010-044F5B2E25F8}"/>
                      </a:ext>
                    </a:extLst>
                  </p:cNvPr>
                  <p:cNvSpPr>
                    <a:spLocks noChangeAspect="1"/>
                  </p:cNvSpPr>
                  <p:nvPr/>
                </p:nvSpPr>
                <p:spPr>
                  <a:xfrm>
                    <a:off x="9126416" y="4698427"/>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2" name="Hexagone 222">
                    <a:extLst>
                      <a:ext uri="{FF2B5EF4-FFF2-40B4-BE49-F238E27FC236}">
                        <a16:creationId xmlns:a16="http://schemas.microsoft.com/office/drawing/2014/main" id="{4C08EB70-C0DD-F191-1208-E86CB7CB2862}"/>
                      </a:ext>
                    </a:extLst>
                  </p:cNvPr>
                  <p:cNvSpPr>
                    <a:spLocks noChangeAspect="1"/>
                  </p:cNvSpPr>
                  <p:nvPr/>
                </p:nvSpPr>
                <p:spPr>
                  <a:xfrm>
                    <a:off x="9126416" y="5575230"/>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3" name="Hexagone 223">
                    <a:extLst>
                      <a:ext uri="{FF2B5EF4-FFF2-40B4-BE49-F238E27FC236}">
                        <a16:creationId xmlns:a16="http://schemas.microsoft.com/office/drawing/2014/main" id="{3A2DF5B9-2327-AC58-59CF-F511E4F06349}"/>
                      </a:ext>
                    </a:extLst>
                  </p:cNvPr>
                  <p:cNvSpPr>
                    <a:spLocks noChangeAspect="1"/>
                  </p:cNvSpPr>
                  <p:nvPr/>
                </p:nvSpPr>
                <p:spPr>
                  <a:xfrm>
                    <a:off x="9884168" y="6013813"/>
                    <a:ext cx="142226" cy="122915"/>
                  </a:xfrm>
                  <a:prstGeom prst="hexagon">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nvGrpSpPr>
                  <p:cNvPr id="104" name="Group 26">
                    <a:extLst>
                      <a:ext uri="{FF2B5EF4-FFF2-40B4-BE49-F238E27FC236}">
                        <a16:creationId xmlns:a16="http://schemas.microsoft.com/office/drawing/2014/main" id="{CE708EE7-ACE9-D47B-659C-728A3463EA8D}"/>
                      </a:ext>
                    </a:extLst>
                  </p:cNvPr>
                  <p:cNvGrpSpPr>
                    <a:grpSpLocks noChangeAspect="1"/>
                  </p:cNvGrpSpPr>
                  <p:nvPr/>
                </p:nvGrpSpPr>
                <p:grpSpPr>
                  <a:xfrm>
                    <a:off x="8864179" y="3965683"/>
                    <a:ext cx="2191547" cy="2459132"/>
                    <a:chOff x="964646" y="1113856"/>
                    <a:chExt cx="2737679" cy="3071941"/>
                  </a:xfrm>
                </p:grpSpPr>
                <p:sp>
                  <p:nvSpPr>
                    <p:cNvPr id="105" name="Hexagone 4">
                      <a:extLst>
                        <a:ext uri="{FF2B5EF4-FFF2-40B4-BE49-F238E27FC236}">
                          <a16:creationId xmlns:a16="http://schemas.microsoft.com/office/drawing/2014/main" id="{7572871B-6DD4-5EF7-A1E7-0A25317D57D3}"/>
                        </a:ext>
                      </a:extLst>
                    </p:cNvPr>
                    <p:cNvSpPr>
                      <a:spLocks noChangeAspect="1"/>
                    </p:cNvSpPr>
                    <p:nvPr/>
                  </p:nvSpPr>
                  <p:spPr>
                    <a:xfrm>
                      <a:off x="2243148" y="1113856"/>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6" name="Hexagone 5">
                      <a:extLst>
                        <a:ext uri="{FF2B5EF4-FFF2-40B4-BE49-F238E27FC236}">
                          <a16:creationId xmlns:a16="http://schemas.microsoft.com/office/drawing/2014/main" id="{402DF86D-E475-7DF7-BD88-42D8CE20227F}"/>
                        </a:ext>
                      </a:extLst>
                    </p:cNvPr>
                    <p:cNvSpPr>
                      <a:spLocks noChangeAspect="1"/>
                    </p:cNvSpPr>
                    <p:nvPr/>
                  </p:nvSpPr>
                  <p:spPr>
                    <a:xfrm>
                      <a:off x="3511537" y="1836546"/>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7" name="Hexagone 6">
                      <a:extLst>
                        <a:ext uri="{FF2B5EF4-FFF2-40B4-BE49-F238E27FC236}">
                          <a16:creationId xmlns:a16="http://schemas.microsoft.com/office/drawing/2014/main" id="{2FCA4D23-7812-51F7-5304-16A0086D6E6D}"/>
                        </a:ext>
                      </a:extLst>
                    </p:cNvPr>
                    <p:cNvSpPr>
                      <a:spLocks noChangeAspect="1"/>
                    </p:cNvSpPr>
                    <p:nvPr/>
                  </p:nvSpPr>
                  <p:spPr>
                    <a:xfrm>
                      <a:off x="2879280" y="1464633"/>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8" name="Hexagone 9">
                      <a:extLst>
                        <a:ext uri="{FF2B5EF4-FFF2-40B4-BE49-F238E27FC236}">
                          <a16:creationId xmlns:a16="http://schemas.microsoft.com/office/drawing/2014/main" id="{4BCE95D3-20B2-B230-66C5-CE3C6B18659D}"/>
                        </a:ext>
                      </a:extLst>
                    </p:cNvPr>
                    <p:cNvSpPr>
                      <a:spLocks noChangeAspect="1"/>
                    </p:cNvSpPr>
                    <p:nvPr/>
                  </p:nvSpPr>
                  <p:spPr>
                    <a:xfrm>
                      <a:off x="1603205" y="147614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09" name="Hexagone 10">
                      <a:extLst>
                        <a:ext uri="{FF2B5EF4-FFF2-40B4-BE49-F238E27FC236}">
                          <a16:creationId xmlns:a16="http://schemas.microsoft.com/office/drawing/2014/main" id="{780A5C0F-B11B-4843-1298-D190FA0FF872}"/>
                        </a:ext>
                      </a:extLst>
                    </p:cNvPr>
                    <p:cNvSpPr>
                      <a:spLocks noChangeAspect="1"/>
                    </p:cNvSpPr>
                    <p:nvPr/>
                  </p:nvSpPr>
                  <p:spPr>
                    <a:xfrm>
                      <a:off x="3528989" y="330674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0" name="Hexagone 11">
                      <a:extLst>
                        <a:ext uri="{FF2B5EF4-FFF2-40B4-BE49-F238E27FC236}">
                          <a16:creationId xmlns:a16="http://schemas.microsoft.com/office/drawing/2014/main" id="{41126942-34B7-0BF7-E9BB-8D19BDFB2D10}"/>
                        </a:ext>
                      </a:extLst>
                    </p:cNvPr>
                    <p:cNvSpPr>
                      <a:spLocks noChangeAspect="1"/>
                    </p:cNvSpPr>
                    <p:nvPr/>
                  </p:nvSpPr>
                  <p:spPr>
                    <a:xfrm>
                      <a:off x="2243148" y="403326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1" name="Hexagone 12">
                      <a:extLst>
                        <a:ext uri="{FF2B5EF4-FFF2-40B4-BE49-F238E27FC236}">
                          <a16:creationId xmlns:a16="http://schemas.microsoft.com/office/drawing/2014/main" id="{F45E7710-8781-A38F-8B29-F54211229D8B}"/>
                        </a:ext>
                      </a:extLst>
                    </p:cNvPr>
                    <p:cNvSpPr>
                      <a:spLocks noChangeAspect="1"/>
                    </p:cNvSpPr>
                    <p:nvPr/>
                  </p:nvSpPr>
                  <p:spPr>
                    <a:xfrm>
                      <a:off x="964646" y="3306749"/>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2" name="Hexagone 14">
                      <a:extLst>
                        <a:ext uri="{FF2B5EF4-FFF2-40B4-BE49-F238E27FC236}">
                          <a16:creationId xmlns:a16="http://schemas.microsoft.com/office/drawing/2014/main" id="{49453BA1-50B4-404C-C6B1-729484C4ACB6}"/>
                        </a:ext>
                      </a:extLst>
                    </p:cNvPr>
                    <p:cNvSpPr>
                      <a:spLocks noChangeAspect="1"/>
                    </p:cNvSpPr>
                    <p:nvPr/>
                  </p:nvSpPr>
                  <p:spPr>
                    <a:xfrm>
                      <a:off x="970465" y="1844288"/>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3" name="Hexagone 17">
                      <a:extLst>
                        <a:ext uri="{FF2B5EF4-FFF2-40B4-BE49-F238E27FC236}">
                          <a16:creationId xmlns:a16="http://schemas.microsoft.com/office/drawing/2014/main" id="{0556932E-5162-47D8-92FC-93B240FFEFE6}"/>
                        </a:ext>
                      </a:extLst>
                    </p:cNvPr>
                    <p:cNvSpPr>
                      <a:spLocks noChangeAspect="1"/>
                    </p:cNvSpPr>
                    <p:nvPr/>
                  </p:nvSpPr>
                  <p:spPr>
                    <a:xfrm>
                      <a:off x="972079" y="2575103"/>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4" name="Hexagone 18">
                      <a:extLst>
                        <a:ext uri="{FF2B5EF4-FFF2-40B4-BE49-F238E27FC236}">
                          <a16:creationId xmlns:a16="http://schemas.microsoft.com/office/drawing/2014/main" id="{8D214401-9102-D6F5-ABF5-FFAE8B06CD1D}"/>
                        </a:ext>
                      </a:extLst>
                    </p:cNvPr>
                    <p:cNvSpPr>
                      <a:spLocks noChangeAspect="1"/>
                    </p:cNvSpPr>
                    <p:nvPr/>
                  </p:nvSpPr>
                  <p:spPr>
                    <a:xfrm>
                      <a:off x="3507297" y="2579681"/>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5" name="Hexagone 22">
                      <a:extLst>
                        <a:ext uri="{FF2B5EF4-FFF2-40B4-BE49-F238E27FC236}">
                          <a16:creationId xmlns:a16="http://schemas.microsoft.com/office/drawing/2014/main" id="{F9158A00-A1C1-7A66-7205-1F0A551F2B44}"/>
                        </a:ext>
                      </a:extLst>
                    </p:cNvPr>
                    <p:cNvSpPr>
                      <a:spLocks noChangeAspect="1"/>
                    </p:cNvSpPr>
                    <p:nvPr/>
                  </p:nvSpPr>
                  <p:spPr>
                    <a:xfrm>
                      <a:off x="2883822" y="3673390"/>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116" name="Hexagone 25">
                      <a:extLst>
                        <a:ext uri="{FF2B5EF4-FFF2-40B4-BE49-F238E27FC236}">
                          <a16:creationId xmlns:a16="http://schemas.microsoft.com/office/drawing/2014/main" id="{E4B2E6F7-3098-53B8-7E90-2132163C820A}"/>
                        </a:ext>
                      </a:extLst>
                    </p:cNvPr>
                    <p:cNvSpPr>
                      <a:spLocks noChangeAspect="1"/>
                    </p:cNvSpPr>
                    <p:nvPr/>
                  </p:nvSpPr>
                  <p:spPr>
                    <a:xfrm>
                      <a:off x="1601875" y="3672374"/>
                      <a:ext cx="173336" cy="152529"/>
                    </a:xfrm>
                    <a:prstGeom prst="hexagon">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grpSp>
            <p:sp>
              <p:nvSpPr>
                <p:cNvPr id="96" name="Oval 79">
                  <a:extLst>
                    <a:ext uri="{FF2B5EF4-FFF2-40B4-BE49-F238E27FC236}">
                      <a16:creationId xmlns:a16="http://schemas.microsoft.com/office/drawing/2014/main" id="{BDFB13FA-20D3-DFEF-278C-DF8518A8031E}"/>
                    </a:ext>
                  </a:extLst>
                </p:cNvPr>
                <p:cNvSpPr>
                  <a:spLocks noChangeAspect="1"/>
                </p:cNvSpPr>
                <p:nvPr/>
              </p:nvSpPr>
              <p:spPr>
                <a:xfrm>
                  <a:off x="9623269" y="4869113"/>
                  <a:ext cx="525512" cy="525512"/>
                </a:xfrm>
                <a:prstGeom prst="ellipse">
                  <a:avLst/>
                </a:prstGeom>
                <a:solidFill>
                  <a:srgbClr val="B3B3B3"/>
                </a:solidFill>
                <a:ln>
                  <a:solidFill>
                    <a:srgbClr val="B3B3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grpSp>
          <p:grpSp>
            <p:nvGrpSpPr>
              <p:cNvPr id="5" name="Group 100">
                <a:extLst>
                  <a:ext uri="{FF2B5EF4-FFF2-40B4-BE49-F238E27FC236}">
                    <a16:creationId xmlns:a16="http://schemas.microsoft.com/office/drawing/2014/main" id="{79E95267-7970-D9CC-093B-3C7FB935A4C4}"/>
                  </a:ext>
                </a:extLst>
              </p:cNvPr>
              <p:cNvGrpSpPr/>
              <p:nvPr/>
            </p:nvGrpSpPr>
            <p:grpSpPr>
              <a:xfrm>
                <a:off x="8768936" y="5363468"/>
                <a:ext cx="1196168" cy="1214109"/>
                <a:chOff x="6946205" y="4022504"/>
                <a:chExt cx="1525119" cy="1548000"/>
              </a:xfrm>
            </p:grpSpPr>
            <p:pic>
              <p:nvPicPr>
                <p:cNvPr id="84" name="Picture 98">
                  <a:extLst>
                    <a:ext uri="{FF2B5EF4-FFF2-40B4-BE49-F238E27FC236}">
                      <a16:creationId xmlns:a16="http://schemas.microsoft.com/office/drawing/2014/main" id="{29254C5C-C50E-2473-4586-123A6387B25A}"/>
                    </a:ext>
                  </a:extLst>
                </p:cNvPr>
                <p:cNvPicPr preferRelativeResize="0">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6946205" y="4022504"/>
                  <a:ext cx="1525119" cy="1548000"/>
                </a:xfrm>
                <a:prstGeom prst="ellipse">
                  <a:avLst/>
                </a:prstGeom>
              </p:spPr>
            </p:pic>
            <p:grpSp>
              <p:nvGrpSpPr>
                <p:cNvPr id="85" name="Group 90">
                  <a:extLst>
                    <a:ext uri="{FF2B5EF4-FFF2-40B4-BE49-F238E27FC236}">
                      <a16:creationId xmlns:a16="http://schemas.microsoft.com/office/drawing/2014/main" id="{1AD9A92E-7161-FF81-1955-E4614A2827E5}"/>
                    </a:ext>
                  </a:extLst>
                </p:cNvPr>
                <p:cNvGrpSpPr>
                  <a:grpSpLocks noChangeAspect="1"/>
                </p:cNvGrpSpPr>
                <p:nvPr/>
              </p:nvGrpSpPr>
              <p:grpSpPr>
                <a:xfrm>
                  <a:off x="7121477" y="4209704"/>
                  <a:ext cx="1174575" cy="1173600"/>
                  <a:chOff x="8736760" y="1938372"/>
                  <a:chExt cx="3098573" cy="3096000"/>
                </a:xfrm>
              </p:grpSpPr>
              <p:pic>
                <p:nvPicPr>
                  <p:cNvPr id="87" name="Image 189">
                    <a:extLst>
                      <a:ext uri="{FF2B5EF4-FFF2-40B4-BE49-F238E27FC236}">
                        <a16:creationId xmlns:a16="http://schemas.microsoft.com/office/drawing/2014/main" id="{B38328E2-BF4F-3888-F9FF-4DF0FFBFDAEF}"/>
                      </a:ext>
                    </a:extLst>
                  </p:cNvPr>
                  <p:cNvPicPr>
                    <a:picLocks noChangeAspect="1"/>
                  </p:cNvPicPr>
                  <p:nvPr/>
                </p:nvPicPr>
                <p:blipFill>
                  <a:blip r:embed="rId8"/>
                  <a:srcRect l="5442" t="477" r="5084" b="235"/>
                  <a:stretch/>
                </p:blipFill>
                <p:spPr>
                  <a:xfrm>
                    <a:off x="8736760" y="1938372"/>
                    <a:ext cx="3098573" cy="3096000"/>
                  </a:xfrm>
                  <a:prstGeom prst="ellipse">
                    <a:avLst/>
                  </a:prstGeom>
                </p:spPr>
              </p:pic>
              <p:sp>
                <p:nvSpPr>
                  <p:cNvPr id="88" name="Hexagone 218">
                    <a:extLst>
                      <a:ext uri="{FF2B5EF4-FFF2-40B4-BE49-F238E27FC236}">
                        <a16:creationId xmlns:a16="http://schemas.microsoft.com/office/drawing/2014/main" id="{DC5628C0-C2B5-3ADC-491A-29E58AFFFE2E}"/>
                      </a:ext>
                    </a:extLst>
                  </p:cNvPr>
                  <p:cNvSpPr>
                    <a:spLocks noChangeAspect="1"/>
                  </p:cNvSpPr>
                  <p:nvPr/>
                </p:nvSpPr>
                <p:spPr>
                  <a:xfrm>
                    <a:off x="10970378" y="2977419"/>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89" name="Hexagone 219">
                    <a:extLst>
                      <a:ext uri="{FF2B5EF4-FFF2-40B4-BE49-F238E27FC236}">
                        <a16:creationId xmlns:a16="http://schemas.microsoft.com/office/drawing/2014/main" id="{AEC92463-CCB1-0E25-A7B2-98A3150CD2B7}"/>
                      </a:ext>
                    </a:extLst>
                  </p:cNvPr>
                  <p:cNvSpPr>
                    <a:spLocks noChangeAspect="1"/>
                  </p:cNvSpPr>
                  <p:nvPr/>
                </p:nvSpPr>
                <p:spPr>
                  <a:xfrm>
                    <a:off x="10960153" y="3850916"/>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0" name="Hexagone 220">
                    <a:extLst>
                      <a:ext uri="{FF2B5EF4-FFF2-40B4-BE49-F238E27FC236}">
                        <a16:creationId xmlns:a16="http://schemas.microsoft.com/office/drawing/2014/main" id="{9D53BD9E-9744-8CEB-CB28-C0EB8661C992}"/>
                      </a:ext>
                    </a:extLst>
                  </p:cNvPr>
                  <p:cNvSpPr>
                    <a:spLocks noChangeAspect="1"/>
                  </p:cNvSpPr>
                  <p:nvPr/>
                </p:nvSpPr>
                <p:spPr>
                  <a:xfrm>
                    <a:off x="10212836" y="2535938"/>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1" name="Hexagone 221">
                    <a:extLst>
                      <a:ext uri="{FF2B5EF4-FFF2-40B4-BE49-F238E27FC236}">
                        <a16:creationId xmlns:a16="http://schemas.microsoft.com/office/drawing/2014/main" id="{AAF19209-27C6-D205-38A9-EFB1ED5F5C21}"/>
                      </a:ext>
                    </a:extLst>
                  </p:cNvPr>
                  <p:cNvSpPr>
                    <a:spLocks noChangeAspect="1"/>
                  </p:cNvSpPr>
                  <p:nvPr/>
                </p:nvSpPr>
                <p:spPr>
                  <a:xfrm>
                    <a:off x="9454875" y="2974113"/>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2" name="Hexagone 222">
                    <a:extLst>
                      <a:ext uri="{FF2B5EF4-FFF2-40B4-BE49-F238E27FC236}">
                        <a16:creationId xmlns:a16="http://schemas.microsoft.com/office/drawing/2014/main" id="{2EE69C31-2F69-AEA2-9D3B-79D2A14382FF}"/>
                      </a:ext>
                    </a:extLst>
                  </p:cNvPr>
                  <p:cNvSpPr>
                    <a:spLocks noChangeAspect="1"/>
                  </p:cNvSpPr>
                  <p:nvPr/>
                </p:nvSpPr>
                <p:spPr>
                  <a:xfrm>
                    <a:off x="9460971" y="3854222"/>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sp>
                <p:nvSpPr>
                  <p:cNvPr id="93" name="Hexagone 223">
                    <a:extLst>
                      <a:ext uri="{FF2B5EF4-FFF2-40B4-BE49-F238E27FC236}">
                        <a16:creationId xmlns:a16="http://schemas.microsoft.com/office/drawing/2014/main" id="{BC28035B-3742-020A-80BE-1555FDC91E3E}"/>
                      </a:ext>
                    </a:extLst>
                  </p:cNvPr>
                  <p:cNvSpPr>
                    <a:spLocks noChangeAspect="1"/>
                  </p:cNvSpPr>
                  <p:nvPr/>
                </p:nvSpPr>
                <p:spPr>
                  <a:xfrm>
                    <a:off x="10212627" y="4292805"/>
                    <a:ext cx="142226" cy="122915"/>
                  </a:xfrm>
                  <a:prstGeom prst="ellipse">
                    <a:avLst/>
                  </a:prstGeom>
                  <a:solidFill>
                    <a:srgbClr val="808080"/>
                  </a:solidFill>
                  <a:ln>
                    <a:solidFill>
                      <a:srgbClr val="8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latin typeface="Gill Sans MT" panose="020B0502020104020203" pitchFamily="34" charset="0"/>
                    </a:endParaRPr>
                  </a:p>
                </p:txBody>
              </p:sp>
            </p:grpSp>
            <p:sp>
              <p:nvSpPr>
                <p:cNvPr id="86" name="Oval 99">
                  <a:extLst>
                    <a:ext uri="{FF2B5EF4-FFF2-40B4-BE49-F238E27FC236}">
                      <a16:creationId xmlns:a16="http://schemas.microsoft.com/office/drawing/2014/main" id="{E7D9C6BB-BBB1-69C0-671A-23A581ED8FD3}"/>
                    </a:ext>
                  </a:extLst>
                </p:cNvPr>
                <p:cNvSpPr>
                  <a:spLocks noChangeAspect="1"/>
                </p:cNvSpPr>
                <p:nvPr/>
              </p:nvSpPr>
              <p:spPr>
                <a:xfrm>
                  <a:off x="7446008" y="4533748"/>
                  <a:ext cx="525512" cy="525512"/>
                </a:xfrm>
                <a:prstGeom prst="ellipse">
                  <a:avLst/>
                </a:prstGeom>
                <a:solidFill>
                  <a:srgbClr val="B3B3B3"/>
                </a:solidFill>
                <a:ln>
                  <a:solidFill>
                    <a:srgbClr val="B3B3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grpSp>
          <p:sp>
            <p:nvSpPr>
              <p:cNvPr id="117" name="Arrow: Down 23">
                <a:extLst>
                  <a:ext uri="{FF2B5EF4-FFF2-40B4-BE49-F238E27FC236}">
                    <a16:creationId xmlns:a16="http://schemas.microsoft.com/office/drawing/2014/main" id="{DC7915BA-1A75-28D6-A75B-1BD7C66059DD}"/>
                  </a:ext>
                </a:extLst>
              </p:cNvPr>
              <p:cNvSpPr/>
              <p:nvPr/>
            </p:nvSpPr>
            <p:spPr>
              <a:xfrm rot="19305926">
                <a:off x="10186741" y="5053975"/>
                <a:ext cx="146855" cy="462769"/>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sp>
            <p:nvSpPr>
              <p:cNvPr id="118" name="Arrow: Down 102">
                <a:extLst>
                  <a:ext uri="{FF2B5EF4-FFF2-40B4-BE49-F238E27FC236}">
                    <a16:creationId xmlns:a16="http://schemas.microsoft.com/office/drawing/2014/main" id="{1F447E1A-5B16-8AD8-C54B-ACB8AE1AFED7}"/>
                  </a:ext>
                </a:extLst>
              </p:cNvPr>
              <p:cNvSpPr/>
              <p:nvPr/>
            </p:nvSpPr>
            <p:spPr>
              <a:xfrm rot="2033208">
                <a:off x="9800519" y="5059804"/>
                <a:ext cx="146855" cy="462769"/>
              </a:xfrm>
              <a:prstGeom prst="downArrow">
                <a:avLst/>
              </a:prstGeom>
              <a:solidFill>
                <a:srgbClr val="007E6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MT" panose="020B0502020104020203" pitchFamily="34" charset="0"/>
                </a:endParaRPr>
              </a:p>
            </p:txBody>
          </p:sp>
        </p:grpSp>
        <p:sp>
          <p:nvSpPr>
            <p:cNvPr id="121" name="CasellaDiTesto 120">
              <a:extLst>
                <a:ext uri="{FF2B5EF4-FFF2-40B4-BE49-F238E27FC236}">
                  <a16:creationId xmlns:a16="http://schemas.microsoft.com/office/drawing/2014/main" id="{AA055FA8-9568-6006-7D9F-45F4571B7193}"/>
                </a:ext>
              </a:extLst>
            </p:cNvPr>
            <p:cNvSpPr txBox="1"/>
            <p:nvPr/>
          </p:nvSpPr>
          <p:spPr>
            <a:xfrm>
              <a:off x="8571203" y="5426386"/>
              <a:ext cx="1226423" cy="646331"/>
            </a:xfrm>
            <a:prstGeom prst="rect">
              <a:avLst/>
            </a:prstGeom>
            <a:noFill/>
          </p:spPr>
          <p:txBody>
            <a:bodyPr wrap="square">
              <a:spAutoFit/>
            </a:bodyPr>
            <a:lstStyle/>
            <a:p>
              <a:pPr algn="ctr"/>
              <a:r>
                <a:rPr lang="en-CH" dirty="0"/>
                <a:t>Filaments with OS</a:t>
              </a:r>
            </a:p>
          </p:txBody>
        </p:sp>
        <p:sp>
          <p:nvSpPr>
            <p:cNvPr id="123" name="CasellaDiTesto 122">
              <a:extLst>
                <a:ext uri="{FF2B5EF4-FFF2-40B4-BE49-F238E27FC236}">
                  <a16:creationId xmlns:a16="http://schemas.microsoft.com/office/drawing/2014/main" id="{C26713E2-148F-9589-DC8A-2F2E4F9984F0}"/>
                </a:ext>
              </a:extLst>
            </p:cNvPr>
            <p:cNvSpPr txBox="1"/>
            <p:nvPr/>
          </p:nvSpPr>
          <p:spPr>
            <a:xfrm>
              <a:off x="10054364" y="5328387"/>
              <a:ext cx="1716285" cy="923330"/>
            </a:xfrm>
            <a:prstGeom prst="rect">
              <a:avLst/>
            </a:prstGeom>
            <a:noFill/>
          </p:spPr>
          <p:txBody>
            <a:bodyPr wrap="square">
              <a:spAutoFit/>
            </a:bodyPr>
            <a:lstStyle/>
            <a:p>
              <a:pPr algn="ctr"/>
              <a:r>
                <a:rPr lang="en-CH" dirty="0"/>
                <a:t>Oxygen Source Substituted for Nb filaments</a:t>
              </a:r>
              <a:endParaRPr lang="en-US" dirty="0"/>
            </a:p>
          </p:txBody>
        </p:sp>
      </p:grpSp>
      <p:grpSp>
        <p:nvGrpSpPr>
          <p:cNvPr id="10" name="Group 9">
            <a:extLst>
              <a:ext uri="{FF2B5EF4-FFF2-40B4-BE49-F238E27FC236}">
                <a16:creationId xmlns:a16="http://schemas.microsoft.com/office/drawing/2014/main" id="{06B23A6E-C733-DC68-08E0-19BA5E1BE175}"/>
              </a:ext>
            </a:extLst>
          </p:cNvPr>
          <p:cNvGrpSpPr/>
          <p:nvPr/>
        </p:nvGrpSpPr>
        <p:grpSpPr>
          <a:xfrm>
            <a:off x="921892" y="1597127"/>
            <a:ext cx="3049899" cy="3049899"/>
            <a:chOff x="848245" y="1847876"/>
            <a:chExt cx="3049899" cy="3049899"/>
          </a:xfrm>
        </p:grpSpPr>
        <p:grpSp>
          <p:nvGrpSpPr>
            <p:cNvPr id="11" name="Group 10">
              <a:extLst>
                <a:ext uri="{FF2B5EF4-FFF2-40B4-BE49-F238E27FC236}">
                  <a16:creationId xmlns:a16="http://schemas.microsoft.com/office/drawing/2014/main" id="{1E1FDDFE-BB8C-2716-FE55-0A0C9C33B793}"/>
                </a:ext>
              </a:extLst>
            </p:cNvPr>
            <p:cNvGrpSpPr/>
            <p:nvPr/>
          </p:nvGrpSpPr>
          <p:grpSpPr>
            <a:xfrm>
              <a:off x="848245" y="1847876"/>
              <a:ext cx="3049899" cy="3049899"/>
              <a:chOff x="806366" y="2098345"/>
              <a:chExt cx="3049899" cy="3049899"/>
            </a:xfrm>
          </p:grpSpPr>
          <p:sp>
            <p:nvSpPr>
              <p:cNvPr id="15" name="Oval 14">
                <a:extLst>
                  <a:ext uri="{FF2B5EF4-FFF2-40B4-BE49-F238E27FC236}">
                    <a16:creationId xmlns:a16="http://schemas.microsoft.com/office/drawing/2014/main" id="{2F4923A6-CAAC-1045-5433-5B94E53D81D0}"/>
                  </a:ext>
                </a:extLst>
              </p:cNvPr>
              <p:cNvSpPr>
                <a:spLocks noChangeAspect="1"/>
              </p:cNvSpPr>
              <p:nvPr/>
            </p:nvSpPr>
            <p:spPr>
              <a:xfrm>
                <a:off x="806366" y="2098345"/>
                <a:ext cx="3049899" cy="3049899"/>
              </a:xfrm>
              <a:prstGeom prst="ellipse">
                <a:avLst/>
              </a:prstGeom>
              <a:solidFill>
                <a:srgbClr val="16171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pic>
            <p:nvPicPr>
              <p:cNvPr id="16" name="Picture 15">
                <a:extLst>
                  <a:ext uri="{FF2B5EF4-FFF2-40B4-BE49-F238E27FC236}">
                    <a16:creationId xmlns:a16="http://schemas.microsoft.com/office/drawing/2014/main" id="{63E00DFD-4CBF-ED99-B25A-73A9CB10588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5000"/>
                        </a14:imgEffect>
                      </a14:imgLayer>
                    </a14:imgProps>
                  </a:ext>
                  <a:ext uri="{28A0092B-C50C-407E-A947-70E740481C1C}">
                    <a14:useLocalDpi xmlns:a14="http://schemas.microsoft.com/office/drawing/2010/main" val="0"/>
                  </a:ext>
                </a:extLst>
              </a:blip>
              <a:srcRect l="-901" t="-11" r="901" b="11"/>
              <a:stretch>
                <a:fillRect/>
              </a:stretch>
            </p:blipFill>
            <p:spPr>
              <a:xfrm>
                <a:off x="1161813" y="2453792"/>
                <a:ext cx="2339005" cy="2339005"/>
              </a:xfrm>
              <a:prstGeom prst="ellipse">
                <a:avLst/>
              </a:prstGeom>
            </p:spPr>
          </p:pic>
        </p:grpSp>
        <p:sp>
          <p:nvSpPr>
            <p:cNvPr id="12" name="TextBox 11">
              <a:extLst>
                <a:ext uri="{FF2B5EF4-FFF2-40B4-BE49-F238E27FC236}">
                  <a16:creationId xmlns:a16="http://schemas.microsoft.com/office/drawing/2014/main" id="{FEB933AA-6837-E12A-B43D-2A39F18EAA0E}"/>
                </a:ext>
              </a:extLst>
            </p:cNvPr>
            <p:cNvSpPr txBox="1"/>
            <p:nvPr/>
          </p:nvSpPr>
          <p:spPr>
            <a:xfrm>
              <a:off x="2002324" y="1945148"/>
              <a:ext cx="1114599" cy="261610"/>
            </a:xfrm>
            <a:prstGeom prst="rect">
              <a:avLst/>
            </a:prstGeom>
            <a:noFill/>
          </p:spPr>
          <p:txBody>
            <a:bodyPr wrap="square" rtlCol="0">
              <a:spAutoFit/>
            </a:bodyPr>
            <a:lstStyle/>
            <a:p>
              <a:pPr algn="ctr"/>
              <a:r>
                <a:rPr lang="it-IT" sz="1100" b="1" i="1" dirty="0" err="1">
                  <a:solidFill>
                    <a:schemeClr val="bg1"/>
                  </a:solidFill>
                  <a:latin typeface="Gill Sans MT" panose="020B0502020104020203" pitchFamily="34" charset="0"/>
                </a:rPr>
                <a:t>Stabilizer</a:t>
              </a:r>
              <a:r>
                <a:rPr lang="en-CH" sz="1100" b="1" i="1" dirty="0">
                  <a:solidFill>
                    <a:schemeClr val="bg1"/>
                  </a:solidFill>
                  <a:latin typeface="Gill Sans MT" panose="020B0502020104020203" pitchFamily="34" charset="0"/>
                </a:rPr>
                <a:t> Cu</a:t>
              </a:r>
            </a:p>
          </p:txBody>
        </p:sp>
        <p:sp>
          <p:nvSpPr>
            <p:cNvPr id="14" name="TextBox 13">
              <a:extLst>
                <a:ext uri="{FF2B5EF4-FFF2-40B4-BE49-F238E27FC236}">
                  <a16:creationId xmlns:a16="http://schemas.microsoft.com/office/drawing/2014/main" id="{8E15AEC3-37F4-671C-80B6-FC176AC6F033}"/>
                </a:ext>
              </a:extLst>
            </p:cNvPr>
            <p:cNvSpPr txBox="1"/>
            <p:nvPr/>
          </p:nvSpPr>
          <p:spPr>
            <a:xfrm>
              <a:off x="3208323" y="3120732"/>
              <a:ext cx="389992" cy="261610"/>
            </a:xfrm>
            <a:prstGeom prst="rect">
              <a:avLst/>
            </a:prstGeom>
            <a:noFill/>
          </p:spPr>
          <p:txBody>
            <a:bodyPr wrap="square" rtlCol="0">
              <a:spAutoFit/>
            </a:bodyPr>
            <a:lstStyle/>
            <a:p>
              <a:pPr algn="ctr"/>
              <a:r>
                <a:rPr lang="en-CH" sz="1100" b="1" i="1" dirty="0">
                  <a:latin typeface="Gill Sans MT" panose="020B0502020104020203" pitchFamily="34" charset="0"/>
                </a:rPr>
                <a:t>Ta</a:t>
              </a:r>
            </a:p>
          </p:txBody>
        </p:sp>
      </p:grpSp>
      <p:sp>
        <p:nvSpPr>
          <p:cNvPr id="17" name="Oval 16">
            <a:extLst>
              <a:ext uri="{FF2B5EF4-FFF2-40B4-BE49-F238E27FC236}">
                <a16:creationId xmlns:a16="http://schemas.microsoft.com/office/drawing/2014/main" id="{64E15596-793E-B4E3-9C0B-6ACBA55980EC}"/>
              </a:ext>
            </a:extLst>
          </p:cNvPr>
          <p:cNvSpPr/>
          <p:nvPr/>
        </p:nvSpPr>
        <p:spPr>
          <a:xfrm>
            <a:off x="2071680" y="3466362"/>
            <a:ext cx="692534" cy="648282"/>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atin typeface="Gill Sans MT" panose="020B0502020104020203" pitchFamily="34" charset="0"/>
            </a:endParaRPr>
          </a:p>
        </p:txBody>
      </p:sp>
      <p:cxnSp>
        <p:nvCxnSpPr>
          <p:cNvPr id="18" name="Straight Connector 17">
            <a:extLst>
              <a:ext uri="{FF2B5EF4-FFF2-40B4-BE49-F238E27FC236}">
                <a16:creationId xmlns:a16="http://schemas.microsoft.com/office/drawing/2014/main" id="{ACCD1A46-E9C2-8103-E793-65866E1FB29D}"/>
              </a:ext>
            </a:extLst>
          </p:cNvPr>
          <p:cNvCxnSpPr>
            <a:cxnSpLocks/>
            <a:stCxn id="17" idx="5"/>
            <a:endCxn id="21" idx="6"/>
          </p:cNvCxnSpPr>
          <p:nvPr/>
        </p:nvCxnSpPr>
        <p:spPr>
          <a:xfrm flipH="1">
            <a:off x="2113763" y="4019705"/>
            <a:ext cx="549032" cy="146858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0A5C418-0EB9-C473-EFA4-E9314F6CDAC6}"/>
              </a:ext>
            </a:extLst>
          </p:cNvPr>
          <p:cNvCxnSpPr>
            <a:cxnSpLocks/>
            <a:stCxn id="17" idx="2"/>
            <a:endCxn id="21" idx="1"/>
          </p:cNvCxnSpPr>
          <p:nvPr/>
        </p:nvCxnSpPr>
        <p:spPr>
          <a:xfrm flipH="1">
            <a:off x="759248" y="3790503"/>
            <a:ext cx="1312432" cy="112970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0E1B3E2D-7F3A-98C3-361C-A58C47C79648}"/>
              </a:ext>
            </a:extLst>
          </p:cNvPr>
          <p:cNvPicPr>
            <a:picLocks noChangeAspect="1"/>
          </p:cNvPicPr>
          <p:nvPr/>
        </p:nvPicPr>
        <p:blipFill>
          <a:blip r:embed="rId5"/>
          <a:srcRect t="10771" r="4790" b="-1148"/>
          <a:stretch>
            <a:fillRect/>
          </a:stretch>
        </p:blipFill>
        <p:spPr>
          <a:xfrm>
            <a:off x="526850" y="4684905"/>
            <a:ext cx="1586913" cy="1606764"/>
          </a:xfrm>
          <a:prstGeom prst="ellipse">
            <a:avLst/>
          </a:prstGeom>
        </p:spPr>
      </p:pic>
    </p:spTree>
    <p:extLst>
      <p:ext uri="{BB962C8B-B14F-4D97-AF65-F5344CB8AC3E}">
        <p14:creationId xmlns:p14="http://schemas.microsoft.com/office/powerpoint/2010/main" val="278590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4"/>
                                        </p:tgtEl>
                                        <p:attrNameLst>
                                          <p:attrName>style.visibility</p:attrName>
                                        </p:attrNameLst>
                                      </p:cBhvr>
                                      <p:to>
                                        <p:strVal val="visible"/>
                                      </p:to>
                                    </p:set>
                                    <p:animEffect transition="in" filter="fade">
                                      <p:cBhvr>
                                        <p:cTn id="1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SHAPEID" val=" 3"/>
</p:tagLst>
</file>

<file path=ppt/tags/tag10.xml><?xml version="1.0" encoding="utf-8"?>
<p:tagLst xmlns:a="http://schemas.openxmlformats.org/drawingml/2006/main" xmlns:r="http://schemas.openxmlformats.org/officeDocument/2006/relationships" xmlns:p="http://schemas.openxmlformats.org/presentationml/2006/main">
  <p:tag name="SHAPEID" val=" 31"/>
</p:tagLst>
</file>

<file path=ppt/tags/tag11.xml><?xml version="1.0" encoding="utf-8"?>
<p:tagLst xmlns:a="http://schemas.openxmlformats.org/drawingml/2006/main" xmlns:r="http://schemas.openxmlformats.org/officeDocument/2006/relationships" xmlns:p="http://schemas.openxmlformats.org/presentationml/2006/main">
  <p:tag name="SHAPEID" val=" 37"/>
</p:tagLst>
</file>

<file path=ppt/tags/tag12.xml><?xml version="1.0" encoding="utf-8"?>
<p:tagLst xmlns:a="http://schemas.openxmlformats.org/drawingml/2006/main" xmlns:r="http://schemas.openxmlformats.org/officeDocument/2006/relationships" xmlns:p="http://schemas.openxmlformats.org/presentationml/2006/main">
  <p:tag name="SHAPEID" val=" 110"/>
</p:tagLst>
</file>

<file path=ppt/tags/tag13.xml><?xml version="1.0" encoding="utf-8"?>
<p:tagLst xmlns:a="http://schemas.openxmlformats.org/drawingml/2006/main" xmlns:r="http://schemas.openxmlformats.org/officeDocument/2006/relationships" xmlns:p="http://schemas.openxmlformats.org/presentationml/2006/main">
  <p:tag name="SHAPEID" val=" 117"/>
</p:tagLst>
</file>

<file path=ppt/tags/tag14.xml><?xml version="1.0" encoding="utf-8"?>
<p:tagLst xmlns:a="http://schemas.openxmlformats.org/drawingml/2006/main" xmlns:r="http://schemas.openxmlformats.org/officeDocument/2006/relationships" xmlns:p="http://schemas.openxmlformats.org/presentationml/2006/main">
  <p:tag name="SHAPEID" val=" 124"/>
</p:tagLst>
</file>

<file path=ppt/tags/tag15.xml><?xml version="1.0" encoding="utf-8"?>
<p:tagLst xmlns:a="http://schemas.openxmlformats.org/drawingml/2006/main" xmlns:r="http://schemas.openxmlformats.org/officeDocument/2006/relationships" xmlns:p="http://schemas.openxmlformats.org/presentationml/2006/main">
  <p:tag name="SHAPEID" val=" 125"/>
</p:tagLst>
</file>

<file path=ppt/tags/tag16.xml><?xml version="1.0" encoding="utf-8"?>
<p:tagLst xmlns:a="http://schemas.openxmlformats.org/drawingml/2006/main" xmlns:r="http://schemas.openxmlformats.org/officeDocument/2006/relationships" xmlns:p="http://schemas.openxmlformats.org/presentationml/2006/main">
  <p:tag name="SHAPEID" val=" 127"/>
</p:tagLst>
</file>

<file path=ppt/tags/tag17.xml><?xml version="1.0" encoding="utf-8"?>
<p:tagLst xmlns:a="http://schemas.openxmlformats.org/drawingml/2006/main" xmlns:r="http://schemas.openxmlformats.org/officeDocument/2006/relationships" xmlns:p="http://schemas.openxmlformats.org/presentationml/2006/main">
  <p:tag name="SHAPEID" val=" 132"/>
</p:tagLst>
</file>

<file path=ppt/tags/tag18.xml><?xml version="1.0" encoding="utf-8"?>
<p:tagLst xmlns:a="http://schemas.openxmlformats.org/drawingml/2006/main" xmlns:r="http://schemas.openxmlformats.org/officeDocument/2006/relationships" xmlns:p="http://schemas.openxmlformats.org/presentationml/2006/main">
  <p:tag name="SHAPEID" val=" 139"/>
</p:tagLst>
</file>

<file path=ppt/tags/tag19.xml><?xml version="1.0" encoding="utf-8"?>
<p:tagLst xmlns:a="http://schemas.openxmlformats.org/drawingml/2006/main" xmlns:r="http://schemas.openxmlformats.org/officeDocument/2006/relationships" xmlns:p="http://schemas.openxmlformats.org/presentationml/2006/main">
  <p:tag name="SHAPEID" val=" 142"/>
</p:tagLst>
</file>

<file path=ppt/tags/tag2.xml><?xml version="1.0" encoding="utf-8"?>
<p:tagLst xmlns:a="http://schemas.openxmlformats.org/drawingml/2006/main" xmlns:r="http://schemas.openxmlformats.org/officeDocument/2006/relationships" xmlns:p="http://schemas.openxmlformats.org/presentationml/2006/main">
  <p:tag name="SHAPEID" val=" 5"/>
</p:tagLst>
</file>

<file path=ppt/tags/tag20.xml><?xml version="1.0" encoding="utf-8"?>
<p:tagLst xmlns:a="http://schemas.openxmlformats.org/drawingml/2006/main" xmlns:r="http://schemas.openxmlformats.org/officeDocument/2006/relationships" xmlns:p="http://schemas.openxmlformats.org/presentationml/2006/main">
  <p:tag name="SHAPEID" val=" 123"/>
</p:tagLst>
</file>

<file path=ppt/tags/tag21.xml><?xml version="1.0" encoding="utf-8"?>
<p:tagLst xmlns:a="http://schemas.openxmlformats.org/drawingml/2006/main" xmlns:r="http://schemas.openxmlformats.org/officeDocument/2006/relationships" xmlns:p="http://schemas.openxmlformats.org/presentationml/2006/main">
  <p:tag name="SHAPEID" val=" 3"/>
</p:tagLst>
</file>

<file path=ppt/tags/tag22.xml><?xml version="1.0" encoding="utf-8"?>
<p:tagLst xmlns:a="http://schemas.openxmlformats.org/drawingml/2006/main" xmlns:r="http://schemas.openxmlformats.org/officeDocument/2006/relationships" xmlns:p="http://schemas.openxmlformats.org/presentationml/2006/main">
  <p:tag name="SHAPEID" val=" 147"/>
</p:tagLst>
</file>

<file path=ppt/tags/tag23.xml><?xml version="1.0" encoding="utf-8"?>
<p:tagLst xmlns:a="http://schemas.openxmlformats.org/drawingml/2006/main" xmlns:r="http://schemas.openxmlformats.org/officeDocument/2006/relationships" xmlns:p="http://schemas.openxmlformats.org/presentationml/2006/main">
  <p:tag name="SHAPEID" val=" 148"/>
</p:tagLst>
</file>

<file path=ppt/tags/tag24.xml><?xml version="1.0" encoding="utf-8"?>
<p:tagLst xmlns:a="http://schemas.openxmlformats.org/drawingml/2006/main" xmlns:r="http://schemas.openxmlformats.org/officeDocument/2006/relationships" xmlns:p="http://schemas.openxmlformats.org/presentationml/2006/main">
  <p:tag name="SHAPEID" val=" 5"/>
</p:tagLst>
</file>

<file path=ppt/tags/tag25.xml><?xml version="1.0" encoding="utf-8"?>
<p:tagLst xmlns:a="http://schemas.openxmlformats.org/drawingml/2006/main" xmlns:r="http://schemas.openxmlformats.org/officeDocument/2006/relationships" xmlns:p="http://schemas.openxmlformats.org/presentationml/2006/main">
  <p:tag name="SHAPEID" val=" 6"/>
</p:tagLst>
</file>

<file path=ppt/tags/tag26.xml><?xml version="1.0" encoding="utf-8"?>
<p:tagLst xmlns:a="http://schemas.openxmlformats.org/drawingml/2006/main" xmlns:r="http://schemas.openxmlformats.org/officeDocument/2006/relationships" xmlns:p="http://schemas.openxmlformats.org/presentationml/2006/main">
  <p:tag name="SHAPEID" val=" 7"/>
</p:tagLst>
</file>

<file path=ppt/tags/tag27.xml><?xml version="1.0" encoding="utf-8"?>
<p:tagLst xmlns:a="http://schemas.openxmlformats.org/drawingml/2006/main" xmlns:r="http://schemas.openxmlformats.org/officeDocument/2006/relationships" xmlns:p="http://schemas.openxmlformats.org/presentationml/2006/main">
  <p:tag name="SHAPEID" val=" 27"/>
</p:tagLst>
</file>

<file path=ppt/tags/tag28.xml><?xml version="1.0" encoding="utf-8"?>
<p:tagLst xmlns:a="http://schemas.openxmlformats.org/drawingml/2006/main" xmlns:r="http://schemas.openxmlformats.org/officeDocument/2006/relationships" xmlns:p="http://schemas.openxmlformats.org/presentationml/2006/main">
  <p:tag name="SHAPEID" val=" 27"/>
</p:tagLst>
</file>

<file path=ppt/tags/tag29.xml><?xml version="1.0" encoding="utf-8"?>
<p:tagLst xmlns:a="http://schemas.openxmlformats.org/drawingml/2006/main" xmlns:r="http://schemas.openxmlformats.org/officeDocument/2006/relationships" xmlns:p="http://schemas.openxmlformats.org/presentationml/2006/main">
  <p:tag name="SHAPEID" val=" 27"/>
</p:tagLst>
</file>

<file path=ppt/tags/tag3.xml><?xml version="1.0" encoding="utf-8"?>
<p:tagLst xmlns:a="http://schemas.openxmlformats.org/drawingml/2006/main" xmlns:r="http://schemas.openxmlformats.org/officeDocument/2006/relationships" xmlns:p="http://schemas.openxmlformats.org/presentationml/2006/main">
  <p:tag name="SHAPEID" val=" 6"/>
</p:tagLst>
</file>

<file path=ppt/tags/tag30.xml><?xml version="1.0" encoding="utf-8"?>
<p:tagLst xmlns:a="http://schemas.openxmlformats.org/drawingml/2006/main" xmlns:r="http://schemas.openxmlformats.org/officeDocument/2006/relationships" xmlns:p="http://schemas.openxmlformats.org/presentationml/2006/main">
  <p:tag name="SHAPEID" val=" 27"/>
</p:tagLst>
</file>

<file path=ppt/tags/tag31.xml><?xml version="1.0" encoding="utf-8"?>
<p:tagLst xmlns:a="http://schemas.openxmlformats.org/drawingml/2006/main" xmlns:r="http://schemas.openxmlformats.org/officeDocument/2006/relationships" xmlns:p="http://schemas.openxmlformats.org/presentationml/2006/main">
  <p:tag name="SHAPEID" val=" 27"/>
</p:tagLst>
</file>

<file path=ppt/tags/tag32.xml><?xml version="1.0" encoding="utf-8"?>
<p:tagLst xmlns:a="http://schemas.openxmlformats.org/drawingml/2006/main" xmlns:r="http://schemas.openxmlformats.org/officeDocument/2006/relationships" xmlns:p="http://schemas.openxmlformats.org/presentationml/2006/main">
  <p:tag name="SHAPEID" val=" 27"/>
</p:tagLst>
</file>

<file path=ppt/tags/tag33.xml><?xml version="1.0" encoding="utf-8"?>
<p:tagLst xmlns:a="http://schemas.openxmlformats.org/drawingml/2006/main" xmlns:r="http://schemas.openxmlformats.org/officeDocument/2006/relationships" xmlns:p="http://schemas.openxmlformats.org/presentationml/2006/main">
  <p:tag name="SHAPEID" val=" 27"/>
</p:tagLst>
</file>

<file path=ppt/tags/tag34.xml><?xml version="1.0" encoding="utf-8"?>
<p:tagLst xmlns:a="http://schemas.openxmlformats.org/drawingml/2006/main" xmlns:r="http://schemas.openxmlformats.org/officeDocument/2006/relationships" xmlns:p="http://schemas.openxmlformats.org/presentationml/2006/main">
  <p:tag name="SHAPEID" val=" 27"/>
</p:tagLst>
</file>

<file path=ppt/tags/tag35.xml><?xml version="1.0" encoding="utf-8"?>
<p:tagLst xmlns:a="http://schemas.openxmlformats.org/drawingml/2006/main" xmlns:r="http://schemas.openxmlformats.org/officeDocument/2006/relationships" xmlns:p="http://schemas.openxmlformats.org/presentationml/2006/main">
  <p:tag name="SHAPEID" val=" 21"/>
</p:tagLst>
</file>

<file path=ppt/tags/tag36.xml><?xml version="1.0" encoding="utf-8"?>
<p:tagLst xmlns:a="http://schemas.openxmlformats.org/drawingml/2006/main" xmlns:r="http://schemas.openxmlformats.org/officeDocument/2006/relationships" xmlns:p="http://schemas.openxmlformats.org/presentationml/2006/main">
  <p:tag name="SHAPEID" val=" 27"/>
</p:tagLst>
</file>

<file path=ppt/tags/tag37.xml><?xml version="1.0" encoding="utf-8"?>
<p:tagLst xmlns:a="http://schemas.openxmlformats.org/drawingml/2006/main" xmlns:r="http://schemas.openxmlformats.org/officeDocument/2006/relationships" xmlns:p="http://schemas.openxmlformats.org/presentationml/2006/main">
  <p:tag name="SHAPEID" val=" 27"/>
</p:tagLst>
</file>

<file path=ppt/tags/tag38.xml><?xml version="1.0" encoding="utf-8"?>
<p:tagLst xmlns:a="http://schemas.openxmlformats.org/drawingml/2006/main" xmlns:r="http://schemas.openxmlformats.org/officeDocument/2006/relationships" xmlns:p="http://schemas.openxmlformats.org/presentationml/2006/main">
  <p:tag name="SHAPEID" val=" 27"/>
</p:tagLst>
</file>

<file path=ppt/tags/tag39.xml><?xml version="1.0" encoding="utf-8"?>
<p:tagLst xmlns:a="http://schemas.openxmlformats.org/drawingml/2006/main" xmlns:r="http://schemas.openxmlformats.org/officeDocument/2006/relationships" xmlns:p="http://schemas.openxmlformats.org/presentationml/2006/main">
  <p:tag name="SHAPEID" val=" 27"/>
</p:tagLst>
</file>

<file path=ppt/tags/tag4.xml><?xml version="1.0" encoding="utf-8"?>
<p:tagLst xmlns:a="http://schemas.openxmlformats.org/drawingml/2006/main" xmlns:r="http://schemas.openxmlformats.org/officeDocument/2006/relationships" xmlns:p="http://schemas.openxmlformats.org/presentationml/2006/main">
  <p:tag name="SHAPEID" val=" 7"/>
</p:tagLst>
</file>

<file path=ppt/tags/tag40.xml><?xml version="1.0" encoding="utf-8"?>
<p:tagLst xmlns:a="http://schemas.openxmlformats.org/drawingml/2006/main" xmlns:r="http://schemas.openxmlformats.org/officeDocument/2006/relationships" xmlns:p="http://schemas.openxmlformats.org/presentationml/2006/main">
  <p:tag name="SHAPEID" val=" 21"/>
</p:tagLst>
</file>

<file path=ppt/tags/tag41.xml><?xml version="1.0" encoding="utf-8"?>
<p:tagLst xmlns:a="http://schemas.openxmlformats.org/drawingml/2006/main" xmlns:r="http://schemas.openxmlformats.org/officeDocument/2006/relationships" xmlns:p="http://schemas.openxmlformats.org/presentationml/2006/main">
  <p:tag name="SHAPEID" val=" 27"/>
</p:tagLst>
</file>

<file path=ppt/tags/tag42.xml><?xml version="1.0" encoding="utf-8"?>
<p:tagLst xmlns:a="http://schemas.openxmlformats.org/drawingml/2006/main" xmlns:r="http://schemas.openxmlformats.org/officeDocument/2006/relationships" xmlns:p="http://schemas.openxmlformats.org/presentationml/2006/main">
  <p:tag name="SHAPEID" val=" 27"/>
</p:tagLst>
</file>

<file path=ppt/tags/tag43.xml><?xml version="1.0" encoding="utf-8"?>
<p:tagLst xmlns:a="http://schemas.openxmlformats.org/drawingml/2006/main" xmlns:r="http://schemas.openxmlformats.org/officeDocument/2006/relationships" xmlns:p="http://schemas.openxmlformats.org/presentationml/2006/main">
  <p:tag name="SHAPEID" val=" 27"/>
</p:tagLst>
</file>

<file path=ppt/tags/tag44.xml><?xml version="1.0" encoding="utf-8"?>
<p:tagLst xmlns:a="http://schemas.openxmlformats.org/drawingml/2006/main" xmlns:r="http://schemas.openxmlformats.org/officeDocument/2006/relationships" xmlns:p="http://schemas.openxmlformats.org/presentationml/2006/main">
  <p:tag name="SHAPEID" val=" 27"/>
</p:tagLst>
</file>

<file path=ppt/tags/tag5.xml><?xml version="1.0" encoding="utf-8"?>
<p:tagLst xmlns:a="http://schemas.openxmlformats.org/drawingml/2006/main" xmlns:r="http://schemas.openxmlformats.org/officeDocument/2006/relationships" xmlns:p="http://schemas.openxmlformats.org/presentationml/2006/main">
  <p:tag name="SHAPEID" val=" 9"/>
</p:tagLst>
</file>

<file path=ppt/tags/tag6.xml><?xml version="1.0" encoding="utf-8"?>
<p:tagLst xmlns:a="http://schemas.openxmlformats.org/drawingml/2006/main" xmlns:r="http://schemas.openxmlformats.org/officeDocument/2006/relationships" xmlns:p="http://schemas.openxmlformats.org/presentationml/2006/main">
  <p:tag name="SHAPEID" val=" 17"/>
</p:tagLst>
</file>

<file path=ppt/tags/tag7.xml><?xml version="1.0" encoding="utf-8"?>
<p:tagLst xmlns:a="http://schemas.openxmlformats.org/drawingml/2006/main" xmlns:r="http://schemas.openxmlformats.org/officeDocument/2006/relationships" xmlns:p="http://schemas.openxmlformats.org/presentationml/2006/main">
  <p:tag name="SHAPEID" val=" 16"/>
</p:tagLst>
</file>

<file path=ppt/tags/tag8.xml><?xml version="1.0" encoding="utf-8"?>
<p:tagLst xmlns:a="http://schemas.openxmlformats.org/drawingml/2006/main" xmlns:r="http://schemas.openxmlformats.org/officeDocument/2006/relationships" xmlns:p="http://schemas.openxmlformats.org/presentationml/2006/main">
  <p:tag name="SHAPEID" val=" 14"/>
</p:tagLst>
</file>

<file path=ppt/tags/tag9.xml><?xml version="1.0" encoding="utf-8"?>
<p:tagLst xmlns:a="http://schemas.openxmlformats.org/drawingml/2006/main" xmlns:r="http://schemas.openxmlformats.org/officeDocument/2006/relationships" xmlns:p="http://schemas.openxmlformats.org/presentationml/2006/main">
  <p:tag name="SHAPEID" val=" 1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44707</TotalTime>
  <Words>3144</Words>
  <Application>Microsoft Office PowerPoint</Application>
  <PresentationFormat>Widescreen</PresentationFormat>
  <Paragraphs>367</Paragraphs>
  <Slides>19</Slides>
  <Notes>15</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19</vt:i4>
      </vt:variant>
    </vt:vector>
  </HeadingPairs>
  <TitlesOfParts>
    <vt:vector size="27" baseType="lpstr">
      <vt:lpstr>Arial</vt:lpstr>
      <vt:lpstr>Calibri</vt:lpstr>
      <vt:lpstr>Cambria Math</vt:lpstr>
      <vt:lpstr>Gill Sans MT</vt:lpstr>
      <vt:lpstr>Symbol</vt:lpstr>
      <vt:lpstr>Wingdings</vt:lpstr>
      <vt:lpstr>Office Theme</vt:lpstr>
      <vt:lpstr>Graph</vt:lpstr>
      <vt:lpstr>Advanced Niobium-Tin superconductors with enhanced current carrying capabilities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Nb3Sn wire R&amp;D activities at UNIGE</dc:title>
  <dc:creator>Gianmarco Bovone</dc:creator>
  <cp:lastModifiedBy>Francesco Lonardo</cp:lastModifiedBy>
  <cp:revision>876</cp:revision>
  <dcterms:created xsi:type="dcterms:W3CDTF">2023-09-21T12:15:36Z</dcterms:created>
  <dcterms:modified xsi:type="dcterms:W3CDTF">2025-11-12T11:40:11Z</dcterms:modified>
</cp:coreProperties>
</file>