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6"/>
  </p:notesMasterIdLst>
  <p:handoutMasterIdLst>
    <p:handoutMasterId r:id="rId27"/>
  </p:handoutMasterIdLst>
  <p:sldIdLst>
    <p:sldId id="328" r:id="rId5"/>
    <p:sldId id="292" r:id="rId6"/>
    <p:sldId id="819" r:id="rId7"/>
    <p:sldId id="821" r:id="rId8"/>
    <p:sldId id="4788" r:id="rId9"/>
    <p:sldId id="4791" r:id="rId10"/>
    <p:sldId id="4776" r:id="rId11"/>
    <p:sldId id="4773" r:id="rId12"/>
    <p:sldId id="4790" r:id="rId13"/>
    <p:sldId id="4792" r:id="rId14"/>
    <p:sldId id="4793" r:id="rId15"/>
    <p:sldId id="4786" r:id="rId16"/>
    <p:sldId id="4795" r:id="rId17"/>
    <p:sldId id="4794" r:id="rId18"/>
    <p:sldId id="4789" r:id="rId19"/>
    <p:sldId id="4787" r:id="rId20"/>
    <p:sldId id="4796" r:id="rId21"/>
    <p:sldId id="4750" r:id="rId22"/>
    <p:sldId id="4756" r:id="rId23"/>
    <p:sldId id="4749" r:id="rId24"/>
    <p:sldId id="4753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5F5F5"/>
    <a:srgbClr val="F0F0F0"/>
    <a:srgbClr val="CBCCF5"/>
    <a:srgbClr val="E7E7FA"/>
    <a:srgbClr val="EBE7F9"/>
    <a:srgbClr val="D5CCF2"/>
    <a:srgbClr val="FF66FF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A26A7-C2A4-5148-AE18-C7DCF3E8117F}" v="271" dt="2025-11-12T07:32:17.5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92"/>
    <p:restoredTop sz="94523"/>
  </p:normalViewPr>
  <p:slideViewPr>
    <p:cSldViewPr snapToGrid="0">
      <p:cViewPr varScale="1">
        <p:scale>
          <a:sx n="186" d="100"/>
          <a:sy n="186" d="100"/>
        </p:scale>
        <p:origin x="15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aievich, Paolo" userId="6d00b92c-d0dd-405e-b34b-abf8782dc7de" providerId="ADAL" clId="{5689593B-82F5-5EEA-A6BB-D3306AC7A0BD}"/>
    <pc:docChg chg="undo custSel addSld delSld modSld">
      <pc:chgData name="Craievich, Paolo" userId="6d00b92c-d0dd-405e-b34b-abf8782dc7de" providerId="ADAL" clId="{5689593B-82F5-5EEA-A6BB-D3306AC7A0BD}" dt="2025-11-12T07:36:42.721" v="329" actId="20577"/>
      <pc:docMkLst>
        <pc:docMk/>
      </pc:docMkLst>
      <pc:sldChg chg="modSp">
        <pc:chgData name="Craievich, Paolo" userId="6d00b92c-d0dd-405e-b34b-abf8782dc7de" providerId="ADAL" clId="{5689593B-82F5-5EEA-A6BB-D3306AC7A0BD}" dt="2025-11-12T07:30:24.082" v="236" actId="1076"/>
        <pc:sldMkLst>
          <pc:docMk/>
          <pc:sldMk cId="324790283" sldId="328"/>
        </pc:sldMkLst>
        <pc:picChg chg="mod">
          <ac:chgData name="Craievich, Paolo" userId="6d00b92c-d0dd-405e-b34b-abf8782dc7de" providerId="ADAL" clId="{5689593B-82F5-5EEA-A6BB-D3306AC7A0BD}" dt="2025-11-12T07:30:24.082" v="236" actId="1076"/>
          <ac:picMkLst>
            <pc:docMk/>
            <pc:sldMk cId="324790283" sldId="328"/>
            <ac:picMk id="10" creationId="{FFD62C28-47FE-0ABF-CC15-630AFDC1BE1C}"/>
          </ac:picMkLst>
        </pc:picChg>
        <pc:picChg chg="mod">
          <ac:chgData name="Craievich, Paolo" userId="6d00b92c-d0dd-405e-b34b-abf8782dc7de" providerId="ADAL" clId="{5689593B-82F5-5EEA-A6BB-D3306AC7A0BD}" dt="2025-11-12T07:30:24.082" v="236" actId="1076"/>
          <ac:picMkLst>
            <pc:docMk/>
            <pc:sldMk cId="324790283" sldId="328"/>
            <ac:picMk id="11" creationId="{DA28C73B-E296-7B8F-5CBF-BF3FB674BAE2}"/>
          </ac:picMkLst>
        </pc:picChg>
        <pc:picChg chg="mod">
          <ac:chgData name="Craievich, Paolo" userId="6d00b92c-d0dd-405e-b34b-abf8782dc7de" providerId="ADAL" clId="{5689593B-82F5-5EEA-A6BB-D3306AC7A0BD}" dt="2025-11-12T07:30:24.082" v="236" actId="1076"/>
          <ac:picMkLst>
            <pc:docMk/>
            <pc:sldMk cId="324790283" sldId="328"/>
            <ac:picMk id="12" creationId="{AA171027-391D-1363-5CEA-611A56A2F0C4}"/>
          </ac:picMkLst>
        </pc:picChg>
        <pc:picChg chg="mod">
          <ac:chgData name="Craievich, Paolo" userId="6d00b92c-d0dd-405e-b34b-abf8782dc7de" providerId="ADAL" clId="{5689593B-82F5-5EEA-A6BB-D3306AC7A0BD}" dt="2025-11-12T07:30:24.082" v="236" actId="1076"/>
          <ac:picMkLst>
            <pc:docMk/>
            <pc:sldMk cId="324790283" sldId="328"/>
            <ac:picMk id="1026" creationId="{D1CEF489-1808-AC07-83F3-D69DA481E666}"/>
          </ac:picMkLst>
        </pc:picChg>
      </pc:sldChg>
      <pc:sldChg chg="addSp modSp mod">
        <pc:chgData name="Craievich, Paolo" userId="6d00b92c-d0dd-405e-b34b-abf8782dc7de" providerId="ADAL" clId="{5689593B-82F5-5EEA-A6BB-D3306AC7A0BD}" dt="2025-11-12T07:27:52.103" v="202" actId="1076"/>
        <pc:sldMkLst>
          <pc:docMk/>
          <pc:sldMk cId="2835238728" sldId="4773"/>
        </pc:sldMkLst>
        <pc:picChg chg="add mod">
          <ac:chgData name="Craievich, Paolo" userId="6d00b92c-d0dd-405e-b34b-abf8782dc7de" providerId="ADAL" clId="{5689593B-82F5-5EEA-A6BB-D3306AC7A0BD}" dt="2025-11-12T07:27:52.103" v="202" actId="1076"/>
          <ac:picMkLst>
            <pc:docMk/>
            <pc:sldMk cId="2835238728" sldId="4773"/>
            <ac:picMk id="6" creationId="{C354B668-4410-A598-232D-97296EA08EB2}"/>
          </ac:picMkLst>
        </pc:picChg>
      </pc:sldChg>
      <pc:sldChg chg="addSp modSp mod">
        <pc:chgData name="Craievich, Paolo" userId="6d00b92c-d0dd-405e-b34b-abf8782dc7de" providerId="ADAL" clId="{5689593B-82F5-5EEA-A6BB-D3306AC7A0BD}" dt="2025-11-12T07:29:08.269" v="225" actId="1076"/>
        <pc:sldMkLst>
          <pc:docMk/>
          <pc:sldMk cId="1551678058" sldId="4786"/>
        </pc:sldMkLst>
        <pc:picChg chg="add mod">
          <ac:chgData name="Craievich, Paolo" userId="6d00b92c-d0dd-405e-b34b-abf8782dc7de" providerId="ADAL" clId="{5689593B-82F5-5EEA-A6BB-D3306AC7A0BD}" dt="2025-11-12T07:29:08.269" v="225" actId="1076"/>
          <ac:picMkLst>
            <pc:docMk/>
            <pc:sldMk cId="1551678058" sldId="4786"/>
            <ac:picMk id="7" creationId="{C9BDB22E-0A03-28A5-D368-3C08DE0EB185}"/>
          </ac:picMkLst>
        </pc:picChg>
      </pc:sldChg>
      <pc:sldChg chg="addSp delSp modSp mod">
        <pc:chgData name="Craievich, Paolo" userId="6d00b92c-d0dd-405e-b34b-abf8782dc7de" providerId="ADAL" clId="{5689593B-82F5-5EEA-A6BB-D3306AC7A0BD}" dt="2025-11-12T07:27:20.663" v="196" actId="1076"/>
        <pc:sldMkLst>
          <pc:docMk/>
          <pc:sldMk cId="1015137592" sldId="4788"/>
        </pc:sldMkLst>
        <pc:spChg chg="mod">
          <ac:chgData name="Craievich, Paolo" userId="6d00b92c-d0dd-405e-b34b-abf8782dc7de" providerId="ADAL" clId="{5689593B-82F5-5EEA-A6BB-D3306AC7A0BD}" dt="2025-11-12T07:22:05.207" v="152" actId="20577"/>
          <ac:spMkLst>
            <pc:docMk/>
            <pc:sldMk cId="1015137592" sldId="4788"/>
            <ac:spMk id="2" creationId="{97FB99D2-E85E-CF42-C773-C140DB95B141}"/>
          </ac:spMkLst>
        </pc:spChg>
        <pc:spChg chg="mod">
          <ac:chgData name="Craievich, Paolo" userId="6d00b92c-d0dd-405e-b34b-abf8782dc7de" providerId="ADAL" clId="{5689593B-82F5-5EEA-A6BB-D3306AC7A0BD}" dt="2025-11-12T07:19:53.953" v="52" actId="1035"/>
          <ac:spMkLst>
            <pc:docMk/>
            <pc:sldMk cId="1015137592" sldId="4788"/>
            <ac:spMk id="3" creationId="{DF476B75-078D-1BA7-5D9A-4DC6B7E190F5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4" creationId="{60A6E235-B10F-6D6A-B377-ED67A1E12C4D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7" creationId="{B92D8BE7-C5DB-EF8F-0992-B0F101A48F3A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10" creationId="{0850E536-D064-68A6-F05E-561C70F884E3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14" creationId="{1BE8B179-3816-622A-D39E-EE97BF570750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15" creationId="{2265C662-3CC2-13DE-E740-F9008F26915B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16" creationId="{6E7EC3DF-35FF-2FEE-6A1E-0F1FA365CA73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23" creationId="{2FA2D8F0-EF81-1887-3F2B-66C59EAF3C34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28" creationId="{849AB6F2-FD5B-3694-A99D-29101E777355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32" creationId="{AB0B2212-970F-A6A2-B237-C9C3D576ABCB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33" creationId="{D450E4D5-E3DB-E1DF-E0AE-88CEC204DE2D}"/>
          </ac:spMkLst>
        </pc:spChg>
        <pc:spChg chg="del mod">
          <ac:chgData name="Craievich, Paolo" userId="6d00b92c-d0dd-405e-b34b-abf8782dc7de" providerId="ADAL" clId="{5689593B-82F5-5EEA-A6BB-D3306AC7A0BD}" dt="2025-11-12T07:22:31.499" v="153" actId="478"/>
          <ac:spMkLst>
            <pc:docMk/>
            <pc:sldMk cId="1015137592" sldId="4788"/>
            <ac:spMk id="34" creationId="{E46024B3-52E5-34CD-B052-DD01C6E6E441}"/>
          </ac:spMkLst>
        </pc:spChg>
        <pc:spChg chg="del mod">
          <ac:chgData name="Craievich, Paolo" userId="6d00b92c-d0dd-405e-b34b-abf8782dc7de" providerId="ADAL" clId="{5689593B-82F5-5EEA-A6BB-D3306AC7A0BD}" dt="2025-11-12T07:22:33.812" v="154" actId="478"/>
          <ac:spMkLst>
            <pc:docMk/>
            <pc:sldMk cId="1015137592" sldId="4788"/>
            <ac:spMk id="35" creationId="{79CA0035-7B91-0265-D2D2-1B3C90DA4954}"/>
          </ac:spMkLst>
        </pc:spChg>
        <pc:spChg chg="mod">
          <ac:chgData name="Craievich, Paolo" userId="6d00b92c-d0dd-405e-b34b-abf8782dc7de" providerId="ADAL" clId="{5689593B-82F5-5EEA-A6BB-D3306AC7A0BD}" dt="2025-11-12T07:20:51.085" v="135" actId="1037"/>
          <ac:spMkLst>
            <pc:docMk/>
            <pc:sldMk cId="1015137592" sldId="4788"/>
            <ac:spMk id="36" creationId="{6848FE2A-7E95-AB37-83F9-591DDD6EC963}"/>
          </ac:spMkLst>
        </pc:spChg>
        <pc:spChg chg="mod">
          <ac:chgData name="Craievich, Paolo" userId="6d00b92c-d0dd-405e-b34b-abf8782dc7de" providerId="ADAL" clId="{5689593B-82F5-5EEA-A6BB-D3306AC7A0BD}" dt="2025-11-12T07:21:08.243" v="139" actId="14100"/>
          <ac:spMkLst>
            <pc:docMk/>
            <pc:sldMk cId="1015137592" sldId="4788"/>
            <ac:spMk id="46" creationId="{AD47B5A3-30EF-0971-9E94-3298B6337F17}"/>
          </ac:spMkLst>
        </pc:spChg>
        <pc:spChg chg="mod">
          <ac:chgData name="Craievich, Paolo" userId="6d00b92c-d0dd-405e-b34b-abf8782dc7de" providerId="ADAL" clId="{5689593B-82F5-5EEA-A6BB-D3306AC7A0BD}" dt="2025-11-12T07:21:34.281" v="146" actId="14100"/>
          <ac:spMkLst>
            <pc:docMk/>
            <pc:sldMk cId="1015137592" sldId="4788"/>
            <ac:spMk id="47" creationId="{A668C8D9-E08C-24B4-759F-9828FB8F8807}"/>
          </ac:spMkLst>
        </pc:spChg>
        <pc:spChg chg="mod">
          <ac:chgData name="Craievich, Paolo" userId="6d00b92c-d0dd-405e-b34b-abf8782dc7de" providerId="ADAL" clId="{5689593B-82F5-5EEA-A6BB-D3306AC7A0BD}" dt="2025-11-12T07:23:44.382" v="192" actId="1076"/>
          <ac:spMkLst>
            <pc:docMk/>
            <pc:sldMk cId="1015137592" sldId="4788"/>
            <ac:spMk id="52" creationId="{80B3B36A-7584-43FC-9B32-B185A600AC82}"/>
          </ac:spMkLst>
        </pc:spChg>
        <pc:spChg chg="mod">
          <ac:chgData name="Craievich, Paolo" userId="6d00b92c-d0dd-405e-b34b-abf8782dc7de" providerId="ADAL" clId="{5689593B-82F5-5EEA-A6BB-D3306AC7A0BD}" dt="2025-11-12T07:21:30.590" v="145" actId="1076"/>
          <ac:spMkLst>
            <pc:docMk/>
            <pc:sldMk cId="1015137592" sldId="4788"/>
            <ac:spMk id="54" creationId="{B92242F0-3FA2-8046-2682-374F38C56457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63" creationId="{C1BE61F4-5F2F-F51D-149C-D58A4CEDA57C}"/>
          </ac:spMkLst>
        </pc:spChg>
        <pc:spChg chg="mod">
          <ac:chgData name="Craievich, Paolo" userId="6d00b92c-d0dd-405e-b34b-abf8782dc7de" providerId="ADAL" clId="{5689593B-82F5-5EEA-A6BB-D3306AC7A0BD}" dt="2025-11-12T07:19:29.617" v="4"/>
          <ac:spMkLst>
            <pc:docMk/>
            <pc:sldMk cId="1015137592" sldId="4788"/>
            <ac:spMk id="64" creationId="{FFE552C7-70AE-7763-8904-84CF45E1A76A}"/>
          </ac:spMkLst>
        </pc:spChg>
        <pc:spChg chg="mod">
          <ac:chgData name="Craievich, Paolo" userId="6d00b92c-d0dd-405e-b34b-abf8782dc7de" providerId="ADAL" clId="{5689593B-82F5-5EEA-A6BB-D3306AC7A0BD}" dt="2025-11-12T07:19:29.617" v="4"/>
          <ac:spMkLst>
            <pc:docMk/>
            <pc:sldMk cId="1015137592" sldId="4788"/>
            <ac:spMk id="66" creationId="{6E4A39F7-3AE4-1BC9-BFB4-2E3B70DBCD3A}"/>
          </ac:spMkLst>
        </pc:spChg>
        <pc:spChg chg="mod">
          <ac:chgData name="Craievich, Paolo" userId="6d00b92c-d0dd-405e-b34b-abf8782dc7de" providerId="ADAL" clId="{5689593B-82F5-5EEA-A6BB-D3306AC7A0BD}" dt="2025-11-12T07:19:29.617" v="4"/>
          <ac:spMkLst>
            <pc:docMk/>
            <pc:sldMk cId="1015137592" sldId="4788"/>
            <ac:spMk id="72" creationId="{4794A576-5ECE-59C2-E099-4380A1A9369B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78" creationId="{1FABA25F-2A17-40AB-BBEC-8771DBC39E12}"/>
          </ac:spMkLst>
        </pc:spChg>
        <pc:spChg chg="mod">
          <ac:chgData name="Craievich, Paolo" userId="6d00b92c-d0dd-405e-b34b-abf8782dc7de" providerId="ADAL" clId="{5689593B-82F5-5EEA-A6BB-D3306AC7A0BD}" dt="2025-11-12T07:19:29.617" v="4"/>
          <ac:spMkLst>
            <pc:docMk/>
            <pc:sldMk cId="1015137592" sldId="4788"/>
            <ac:spMk id="84" creationId="{36862990-647B-4D8D-B120-BDD685C4EA5F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86" creationId="{AC403F0A-BC5E-4386-0831-425C045B22EA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87" creationId="{37E32C8F-965B-C4A9-A222-9943D50AE6BB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88" creationId="{333658A0-03D3-5FDF-A6D0-EA58C31AC78C}"/>
          </ac:spMkLst>
        </pc:spChg>
        <pc:spChg chg="mod">
          <ac:chgData name="Craievich, Paolo" userId="6d00b92c-d0dd-405e-b34b-abf8782dc7de" providerId="ADAL" clId="{5689593B-82F5-5EEA-A6BB-D3306AC7A0BD}" dt="2025-11-12T07:19:45.043" v="22" actId="1035"/>
          <ac:spMkLst>
            <pc:docMk/>
            <pc:sldMk cId="1015137592" sldId="4788"/>
            <ac:spMk id="90" creationId="{80E1BB92-4EA1-2CC9-1C74-F756DEEEE95B}"/>
          </ac:spMkLst>
        </pc:spChg>
        <pc:spChg chg="mod">
          <ac:chgData name="Craievich, Paolo" userId="6d00b92c-d0dd-405e-b34b-abf8782dc7de" providerId="ADAL" clId="{5689593B-82F5-5EEA-A6BB-D3306AC7A0BD}" dt="2025-11-12T07:19:29.617" v="4"/>
          <ac:spMkLst>
            <pc:docMk/>
            <pc:sldMk cId="1015137592" sldId="4788"/>
            <ac:spMk id="93" creationId="{560D663A-4DE3-BD22-D38D-E63F81185B12}"/>
          </ac:spMkLst>
        </pc:spChg>
        <pc:spChg chg="add mod">
          <ac:chgData name="Craievich, Paolo" userId="6d00b92c-d0dd-405e-b34b-abf8782dc7de" providerId="ADAL" clId="{5689593B-82F5-5EEA-A6BB-D3306AC7A0BD}" dt="2025-11-12T07:23:14.932" v="188" actId="1076"/>
          <ac:spMkLst>
            <pc:docMk/>
            <pc:sldMk cId="1015137592" sldId="4788"/>
            <ac:spMk id="106" creationId="{9134C1B1-81A2-704D-BB0A-2B40FE28DD87}"/>
          </ac:spMkLst>
        </pc:spChg>
        <pc:grpChg chg="mod">
          <ac:chgData name="Craievich, Paolo" userId="6d00b92c-d0dd-405e-b34b-abf8782dc7de" providerId="ADAL" clId="{5689593B-82F5-5EEA-A6BB-D3306AC7A0BD}" dt="2025-11-12T07:21:52.179" v="150" actId="14100"/>
          <ac:grpSpMkLst>
            <pc:docMk/>
            <pc:sldMk cId="1015137592" sldId="4788"/>
            <ac:grpSpMk id="48" creationId="{329B3387-99FE-7BF1-EFBA-0D536806AB5A}"/>
          </ac:grpSpMkLst>
        </pc:grpChg>
        <pc:picChg chg="mod">
          <ac:chgData name="Craievich, Paolo" userId="6d00b92c-d0dd-405e-b34b-abf8782dc7de" providerId="ADAL" clId="{5689593B-82F5-5EEA-A6BB-D3306AC7A0BD}" dt="2025-11-12T07:20:37.171" v="108" actId="1037"/>
          <ac:picMkLst>
            <pc:docMk/>
            <pc:sldMk cId="1015137592" sldId="4788"/>
            <ac:picMk id="11" creationId="{5E6BBA4C-0045-421E-4E86-B68526E1937F}"/>
          </ac:picMkLst>
        </pc:picChg>
        <pc:picChg chg="add mod">
          <ac:chgData name="Craievich, Paolo" userId="6d00b92c-d0dd-405e-b34b-abf8782dc7de" providerId="ADAL" clId="{5689593B-82F5-5EEA-A6BB-D3306AC7A0BD}" dt="2025-11-12T07:27:20.663" v="196" actId="1076"/>
          <ac:picMkLst>
            <pc:docMk/>
            <pc:sldMk cId="1015137592" sldId="4788"/>
            <ac:picMk id="34" creationId="{C8B87078-8069-B647-6A18-A290407C8625}"/>
          </ac:picMkLst>
        </pc:picChg>
        <pc:picChg chg="mod">
          <ac:chgData name="Craievich, Paolo" userId="6d00b92c-d0dd-405e-b34b-abf8782dc7de" providerId="ADAL" clId="{5689593B-82F5-5EEA-A6BB-D3306AC7A0BD}" dt="2025-11-12T07:20:37.171" v="108" actId="1037"/>
          <ac:picMkLst>
            <pc:docMk/>
            <pc:sldMk cId="1015137592" sldId="4788"/>
            <ac:picMk id="50" creationId="{9A5F5AFC-DD7C-3502-76FC-EE15B41CA661}"/>
          </ac:picMkLst>
        </pc:picChg>
        <pc:cxnChg chg="mod">
          <ac:chgData name="Craievich, Paolo" userId="6d00b92c-d0dd-405e-b34b-abf8782dc7de" providerId="ADAL" clId="{5689593B-82F5-5EEA-A6BB-D3306AC7A0BD}" dt="2025-11-12T07:20:37.171" v="108" actId="1037"/>
          <ac:cxnSpMkLst>
            <pc:docMk/>
            <pc:sldMk cId="1015137592" sldId="4788"/>
            <ac:cxnSpMk id="39" creationId="{7ECF305C-ABA6-0089-CDD3-C2523CA6A5A1}"/>
          </ac:cxnSpMkLst>
        </pc:cxnChg>
        <pc:cxnChg chg="mod">
          <ac:chgData name="Craievich, Paolo" userId="6d00b92c-d0dd-405e-b34b-abf8782dc7de" providerId="ADAL" clId="{5689593B-82F5-5EEA-A6BB-D3306AC7A0BD}" dt="2025-11-12T07:23:42.086" v="191" actId="14100"/>
          <ac:cxnSpMkLst>
            <pc:docMk/>
            <pc:sldMk cId="1015137592" sldId="4788"/>
            <ac:cxnSpMk id="58" creationId="{B6A9D38E-70FE-177E-0F59-E17A88676012}"/>
          </ac:cxnSpMkLst>
        </pc:cxnChg>
      </pc:sldChg>
      <pc:sldChg chg="addSp delSp modSp mod">
        <pc:chgData name="Craievich, Paolo" userId="6d00b92c-d0dd-405e-b34b-abf8782dc7de" providerId="ADAL" clId="{5689593B-82F5-5EEA-A6BB-D3306AC7A0BD}" dt="2025-11-12T07:32:18.453" v="275" actId="478"/>
        <pc:sldMkLst>
          <pc:docMk/>
          <pc:sldMk cId="2530348070" sldId="4789"/>
        </pc:sldMkLst>
        <pc:graphicFrameChg chg="add del modGraphic">
          <ac:chgData name="Craievich, Paolo" userId="6d00b92c-d0dd-405e-b34b-abf8782dc7de" providerId="ADAL" clId="{5689593B-82F5-5EEA-A6BB-D3306AC7A0BD}" dt="2025-11-12T07:32:16.058" v="273" actId="478"/>
          <ac:graphicFrameMkLst>
            <pc:docMk/>
            <pc:sldMk cId="2530348070" sldId="4789"/>
            <ac:graphicFrameMk id="4" creationId="{C5CE739C-AE31-1B1A-5E50-741667E3F930}"/>
          </ac:graphicFrameMkLst>
        </pc:graphicFrameChg>
        <pc:picChg chg="add mod">
          <ac:chgData name="Craievich, Paolo" userId="6d00b92c-d0dd-405e-b34b-abf8782dc7de" providerId="ADAL" clId="{5689593B-82F5-5EEA-A6BB-D3306AC7A0BD}" dt="2025-11-12T07:31:04.379" v="250" actId="1076"/>
          <ac:picMkLst>
            <pc:docMk/>
            <pc:sldMk cId="2530348070" sldId="4789"/>
            <ac:picMk id="8" creationId="{D36E7209-330A-90C1-759E-28FEAA0F6930}"/>
          </ac:picMkLst>
        </pc:picChg>
        <pc:picChg chg="add mod">
          <ac:chgData name="Craievich, Paolo" userId="6d00b92c-d0dd-405e-b34b-abf8782dc7de" providerId="ADAL" clId="{5689593B-82F5-5EEA-A6BB-D3306AC7A0BD}" dt="2025-11-12T07:31:03.289" v="249" actId="1076"/>
          <ac:picMkLst>
            <pc:docMk/>
            <pc:sldMk cId="2530348070" sldId="4789"/>
            <ac:picMk id="10" creationId="{F793B7B8-01B4-31C5-122F-767F7E893378}"/>
          </ac:picMkLst>
        </pc:picChg>
        <pc:picChg chg="add mod">
          <ac:chgData name="Craievich, Paolo" userId="6d00b92c-d0dd-405e-b34b-abf8782dc7de" providerId="ADAL" clId="{5689593B-82F5-5EEA-A6BB-D3306AC7A0BD}" dt="2025-11-12T07:31:06.173" v="251" actId="1076"/>
          <ac:picMkLst>
            <pc:docMk/>
            <pc:sldMk cId="2530348070" sldId="4789"/>
            <ac:picMk id="11" creationId="{89C002FE-B59C-6F0E-E0AB-22C0585F98C2}"/>
          </ac:picMkLst>
        </pc:picChg>
        <pc:picChg chg="add del mod">
          <ac:chgData name="Craievich, Paolo" userId="6d00b92c-d0dd-405e-b34b-abf8782dc7de" providerId="ADAL" clId="{5689593B-82F5-5EEA-A6BB-D3306AC7A0BD}" dt="2025-11-12T07:32:17.551" v="274" actId="478"/>
          <ac:picMkLst>
            <pc:docMk/>
            <pc:sldMk cId="2530348070" sldId="4789"/>
            <ac:picMk id="12" creationId="{24E5B394-CAFC-CF38-E448-D849E17D9932}"/>
          </ac:picMkLst>
        </pc:picChg>
        <pc:picChg chg="add del mod">
          <ac:chgData name="Craievich, Paolo" userId="6d00b92c-d0dd-405e-b34b-abf8782dc7de" providerId="ADAL" clId="{5689593B-82F5-5EEA-A6BB-D3306AC7A0BD}" dt="2025-11-12T07:32:18.453" v="275" actId="478"/>
          <ac:picMkLst>
            <pc:docMk/>
            <pc:sldMk cId="2530348070" sldId="4789"/>
            <ac:picMk id="13" creationId="{2CA9225D-EC07-856B-6434-0FB7F0156684}"/>
          </ac:picMkLst>
        </pc:picChg>
      </pc:sldChg>
      <pc:sldChg chg="addSp modSp mod">
        <pc:chgData name="Craievich, Paolo" userId="6d00b92c-d0dd-405e-b34b-abf8782dc7de" providerId="ADAL" clId="{5689593B-82F5-5EEA-A6BB-D3306AC7A0BD}" dt="2025-11-12T07:27:36.938" v="199" actId="1076"/>
        <pc:sldMkLst>
          <pc:docMk/>
          <pc:sldMk cId="2757776304" sldId="4791"/>
        </pc:sldMkLst>
        <pc:picChg chg="add mod">
          <ac:chgData name="Craievich, Paolo" userId="6d00b92c-d0dd-405e-b34b-abf8782dc7de" providerId="ADAL" clId="{5689593B-82F5-5EEA-A6BB-D3306AC7A0BD}" dt="2025-11-12T07:27:36.938" v="199" actId="1076"/>
          <ac:picMkLst>
            <pc:docMk/>
            <pc:sldMk cId="2757776304" sldId="4791"/>
            <ac:picMk id="4" creationId="{657FB088-16F1-0194-094A-B7B9484CF4F4}"/>
          </ac:picMkLst>
        </pc:picChg>
      </pc:sldChg>
      <pc:sldChg chg="addSp modSp">
        <pc:chgData name="Craievich, Paolo" userId="6d00b92c-d0dd-405e-b34b-abf8782dc7de" providerId="ADAL" clId="{5689593B-82F5-5EEA-A6BB-D3306AC7A0BD}" dt="2025-11-12T07:28:09.319" v="208" actId="1076"/>
        <pc:sldMkLst>
          <pc:docMk/>
          <pc:sldMk cId="3146879749" sldId="4792"/>
        </pc:sldMkLst>
        <pc:picChg chg="add mod">
          <ac:chgData name="Craievich, Paolo" userId="6d00b92c-d0dd-405e-b34b-abf8782dc7de" providerId="ADAL" clId="{5689593B-82F5-5EEA-A6BB-D3306AC7A0BD}" dt="2025-11-12T07:28:09.319" v="208" actId="1076"/>
          <ac:picMkLst>
            <pc:docMk/>
            <pc:sldMk cId="3146879749" sldId="4792"/>
            <ac:picMk id="11" creationId="{7B9F88A5-30A2-5311-88B9-DE1E0739CA17}"/>
          </ac:picMkLst>
        </pc:picChg>
      </pc:sldChg>
      <pc:sldChg chg="addSp modSp mod">
        <pc:chgData name="Craievich, Paolo" userId="6d00b92c-d0dd-405e-b34b-abf8782dc7de" providerId="ADAL" clId="{5689593B-82F5-5EEA-A6BB-D3306AC7A0BD}" dt="2025-11-12T07:28:51.371" v="221" actId="1076"/>
        <pc:sldMkLst>
          <pc:docMk/>
          <pc:sldMk cId="1323233541" sldId="4793"/>
        </pc:sldMkLst>
        <pc:picChg chg="add mod">
          <ac:chgData name="Craievich, Paolo" userId="6d00b92c-d0dd-405e-b34b-abf8782dc7de" providerId="ADAL" clId="{5689593B-82F5-5EEA-A6BB-D3306AC7A0BD}" dt="2025-11-12T07:28:51.371" v="221" actId="1076"/>
          <ac:picMkLst>
            <pc:docMk/>
            <pc:sldMk cId="1323233541" sldId="4793"/>
            <ac:picMk id="7" creationId="{262BDC28-AD27-9592-4F51-7248622BCFF4}"/>
          </ac:picMkLst>
        </pc:picChg>
        <pc:picChg chg="add mod">
          <ac:chgData name="Craievich, Paolo" userId="6d00b92c-d0dd-405e-b34b-abf8782dc7de" providerId="ADAL" clId="{5689593B-82F5-5EEA-A6BB-D3306AC7A0BD}" dt="2025-11-12T07:28:46.782" v="218" actId="1076"/>
          <ac:picMkLst>
            <pc:docMk/>
            <pc:sldMk cId="1323233541" sldId="4793"/>
            <ac:picMk id="9" creationId="{4FBBF98B-23E0-4F93-5AFC-60555DCDCED1}"/>
          </ac:picMkLst>
        </pc:picChg>
        <pc:picChg chg="add mod">
          <ac:chgData name="Craievich, Paolo" userId="6d00b92c-d0dd-405e-b34b-abf8782dc7de" providerId="ADAL" clId="{5689593B-82F5-5EEA-A6BB-D3306AC7A0BD}" dt="2025-11-12T07:28:48.052" v="219" actId="1076"/>
          <ac:picMkLst>
            <pc:docMk/>
            <pc:sldMk cId="1323233541" sldId="4793"/>
            <ac:picMk id="16" creationId="{33A9B970-1907-39EA-A3F9-FAA75B12A0BC}"/>
          </ac:picMkLst>
        </pc:picChg>
      </pc:sldChg>
      <pc:sldChg chg="addSp modSp mod">
        <pc:chgData name="Craievich, Paolo" userId="6d00b92c-d0dd-405e-b34b-abf8782dc7de" providerId="ADAL" clId="{5689593B-82F5-5EEA-A6BB-D3306AC7A0BD}" dt="2025-11-12T07:36:42.721" v="329" actId="20577"/>
        <pc:sldMkLst>
          <pc:docMk/>
          <pc:sldMk cId="3411679848" sldId="4794"/>
        </pc:sldMkLst>
        <pc:spChg chg="mod">
          <ac:chgData name="Craievich, Paolo" userId="6d00b92c-d0dd-405e-b34b-abf8782dc7de" providerId="ADAL" clId="{5689593B-82F5-5EEA-A6BB-D3306AC7A0BD}" dt="2025-11-12T07:36:42.721" v="329" actId="20577"/>
          <ac:spMkLst>
            <pc:docMk/>
            <pc:sldMk cId="3411679848" sldId="4794"/>
            <ac:spMk id="4" creationId="{744ED8CC-EBF8-9BC3-8622-282E0403A927}"/>
          </ac:spMkLst>
        </pc:spChg>
        <pc:picChg chg="add mod">
          <ac:chgData name="Craievich, Paolo" userId="6d00b92c-d0dd-405e-b34b-abf8782dc7de" providerId="ADAL" clId="{5689593B-82F5-5EEA-A6BB-D3306AC7A0BD}" dt="2025-11-12T07:30:09.535" v="235" actId="1076"/>
          <ac:picMkLst>
            <pc:docMk/>
            <pc:sldMk cId="3411679848" sldId="4794"/>
            <ac:picMk id="5" creationId="{41A83C3E-D131-A9B9-A47C-BBA2CD672FC6}"/>
          </ac:picMkLst>
        </pc:picChg>
      </pc:sldChg>
      <pc:sldChg chg="addSp modSp mod">
        <pc:chgData name="Craievich, Paolo" userId="6d00b92c-d0dd-405e-b34b-abf8782dc7de" providerId="ADAL" clId="{5689593B-82F5-5EEA-A6BB-D3306AC7A0BD}" dt="2025-11-12T07:29:30.866" v="232" actId="1076"/>
        <pc:sldMkLst>
          <pc:docMk/>
          <pc:sldMk cId="25726805" sldId="4795"/>
        </pc:sldMkLst>
        <pc:grpChg chg="mod">
          <ac:chgData name="Craievich, Paolo" userId="6d00b92c-d0dd-405e-b34b-abf8782dc7de" providerId="ADAL" clId="{5689593B-82F5-5EEA-A6BB-D3306AC7A0BD}" dt="2025-11-12T07:19:25.288" v="3" actId="14100"/>
          <ac:grpSpMkLst>
            <pc:docMk/>
            <pc:sldMk cId="25726805" sldId="4795"/>
            <ac:grpSpMk id="4" creationId="{0559C775-2327-043B-A20D-CA11A3353E1C}"/>
          </ac:grpSpMkLst>
        </pc:grpChg>
        <pc:picChg chg="add mod">
          <ac:chgData name="Craievich, Paolo" userId="6d00b92c-d0dd-405e-b34b-abf8782dc7de" providerId="ADAL" clId="{5689593B-82F5-5EEA-A6BB-D3306AC7A0BD}" dt="2025-11-12T07:29:30.866" v="232" actId="1076"/>
          <ac:picMkLst>
            <pc:docMk/>
            <pc:sldMk cId="25726805" sldId="4795"/>
            <ac:picMk id="69" creationId="{7A136AB3-B79C-0164-55BF-55A27274589D}"/>
          </ac:picMkLst>
        </pc:picChg>
      </pc:sldChg>
      <pc:sldChg chg="add del">
        <pc:chgData name="Craievich, Paolo" userId="6d00b92c-d0dd-405e-b34b-abf8782dc7de" providerId="ADAL" clId="{5689593B-82F5-5EEA-A6BB-D3306AC7A0BD}" dt="2025-11-12T07:29:14.931" v="227"/>
        <pc:sldMkLst>
          <pc:docMk/>
          <pc:sldMk cId="996790581" sldId="47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12.11.25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12.11.25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4AD58A54-A013-9559-3ADA-2133567753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54144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48029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50C9E-9613-3F6B-82B1-0A21F7551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47AFF3-D2EB-8897-BBDF-945B5A37DF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50716A-596F-62A8-7276-7B054A97E1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AAD64-9D73-CE03-E6E5-19BBD6A62D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7467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604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0439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3490DA-B46E-7480-FCD4-0A0E89389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635C7E-CC25-79EB-61D3-69D19F0EB7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ED9736-C17E-70B2-7EB6-5A1647D3C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E0436F-49E8-2B55-333C-B1FEA14E46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086787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948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7E320-2ACD-27FD-9A87-E4C5088DD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42E63F-6D72-D461-B894-95EC04FF0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950145-7D79-B0DA-E720-DE127FD46F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08C5B-2BBE-92FC-744B-06E5FE98D1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182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/>
              <a:t>Here the content of my presentation as in the proposal.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475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8566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1990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6968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722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3262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6027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912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2" name="Slide Number Placeholder 12">
            <a:extLst>
              <a:ext uri="{FF2B5EF4-FFF2-40B4-BE49-F238E27FC236}">
                <a16:creationId xmlns:a16="http://schemas.microsoft.com/office/drawing/2014/main" id="{904B2B6C-FA60-FFF0-764E-4211212F9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C0BC2A92-23A7-620A-70FE-97473B0C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77F173BE-0799-CE3C-CB52-F738EBC3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810EE6B2-A7EC-5A77-DFC1-ACE90E86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CEB9280E-8C5D-CD86-EF62-98AAA3312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2D9C52DE-EC57-19DF-BF56-AAFBD608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524D4083-0128-1814-8ECA-0786AECB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9C8B1087-8220-9385-CC1D-CC50844F4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D8FE6CD2-02A5-4EDB-3EC9-10A948F7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B37A3339-B24C-45DA-F80C-3CE08E12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925AAB0B-B911-B5B7-CB7D-794F94A16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B5A7F572-557F-E7BC-0FDD-E46365CC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D9F75035-04C0-3835-8401-3BA2C39A5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C72AA8D2-4448-A043-6AE6-748EC2E67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id="{01F1F946-571F-E590-B484-B16F7BAD0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9E28AB6A-1BDF-441D-6ECD-1337F2276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193171C2-E6C2-EA9C-07F8-358A6FC1F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443EEDBB-178F-2701-F196-87A2D8F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9BCB086F-2EC0-5C27-80F5-45EB5BABE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F029675E-85FF-2EDA-122F-46DC260FA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AB1A787D-4BC6-E092-9A4D-DAC9CA7C5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480354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12.11.25</a:t>
            </a:fld>
            <a:endParaRPr lang="en-GB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9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0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2.png"/><Relationship Id="rId5" Type="http://schemas.openxmlformats.org/officeDocument/2006/relationships/hyperlink" Target="https://chart.ch/reports/" TargetMode="External"/><Relationship Id="rId4" Type="http://schemas.openxmlformats.org/officeDocument/2006/relationships/hyperlink" Target="https://chart.ch/" TargetMode="External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80377/contributions/5817758/attachments/2806577/4897351/2024023_FCC-ee_booster_intrinsic_spin_resonances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60.png"/><Relationship Id="rId4" Type="http://schemas.openxmlformats.org/officeDocument/2006/relationships/hyperlink" Target="https://indico.cern.ch/event/1398060/contributions/5880744/attachments/2831463/4947178/20240404_FCC-ee_booster_imperfection_spin_resonance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s://home.cern/news/news/accelerators/cern-releases-report-feasibility-possible-future-circular-collid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hyperlink" Target="https://physicsworld.com/a/new-positron-source-could-give-lepton-colliders-a-boos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4.png"/><Relationship Id="rId11" Type="http://schemas.openxmlformats.org/officeDocument/2006/relationships/image" Target="../media/image11.png"/><Relationship Id="rId5" Type="http://schemas.openxmlformats.org/officeDocument/2006/relationships/image" Target="../media/image13.gif"/><Relationship Id="rId10" Type="http://schemas.openxmlformats.org/officeDocument/2006/relationships/image" Target="../media/image12.png"/><Relationship Id="rId4" Type="http://schemas.openxmlformats.org/officeDocument/2006/relationships/image" Target="../media/image27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0.pn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8.png"/><Relationship Id="rId7" Type="http://schemas.openxmlformats.org/officeDocument/2006/relationships/image" Target="../media/image42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236" y="3030024"/>
            <a:ext cx="10449880" cy="657757"/>
          </a:xfrm>
        </p:spPr>
        <p:txBody>
          <a:bodyPr/>
          <a:lstStyle/>
          <a:p>
            <a:r>
              <a:rPr lang="en-GB" noProof="0" dirty="0"/>
              <a:t>FCC-ee Injector complex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6624811" cy="288032"/>
          </a:xfrm>
        </p:spPr>
        <p:txBody>
          <a:bodyPr/>
          <a:lstStyle/>
          <a:p>
            <a:r>
              <a:rPr lang="en-GB" dirty="0"/>
              <a:t>Paolo Craievich (PSI)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29300"/>
            <a:ext cx="7992963" cy="252028"/>
          </a:xfrm>
        </p:spPr>
        <p:txBody>
          <a:bodyPr/>
          <a:lstStyle/>
          <a:p>
            <a:r>
              <a:rPr lang="en-GB" dirty="0"/>
              <a:t>CHART workshop, 12 November </a:t>
            </a:r>
            <a:r>
              <a:rPr lang="en-GB" noProof="0" dirty="0"/>
              <a:t>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D62C28-47FE-0ABF-CC15-630AFDC1B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527" y="1214712"/>
            <a:ext cx="1053174" cy="774392"/>
          </a:xfrm>
          <a:prstGeom prst="rect">
            <a:avLst/>
          </a:prstGeom>
        </p:spPr>
      </p:pic>
      <p:pic>
        <p:nvPicPr>
          <p:cNvPr id="11" name="Picture 10" descr="No photo description available.">
            <a:extLst>
              <a:ext uri="{FF2B5EF4-FFF2-40B4-BE49-F238E27FC236}">
                <a16:creationId xmlns:a16="http://schemas.microsoft.com/office/drawing/2014/main" id="{DA28C73B-E296-7B8F-5CBF-BF3FB674BA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1591978" y="1217901"/>
            <a:ext cx="972387" cy="77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ERN Logo">
            <a:extLst>
              <a:ext uri="{FF2B5EF4-FFF2-40B4-BE49-F238E27FC236}">
                <a16:creationId xmlns:a16="http://schemas.microsoft.com/office/drawing/2014/main" id="{AA171027-391D-1363-5CEA-611A56A2F0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690236" y="1198057"/>
            <a:ext cx="795460" cy="79104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6D4CA0-F902-CC14-035D-56B042D6CD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3872" y="422317"/>
            <a:ext cx="2210369" cy="657757"/>
          </a:xfrm>
          <a:prstGeom prst="rect">
            <a:avLst/>
          </a:prstGeom>
        </p:spPr>
      </p:pic>
      <p:pic>
        <p:nvPicPr>
          <p:cNvPr id="22" name="Picture 21" descr="A black and white logo&#10;&#10;Description automatically generated">
            <a:extLst>
              <a:ext uri="{FF2B5EF4-FFF2-40B4-BE49-F238E27FC236}">
                <a16:creationId xmlns:a16="http://schemas.microsoft.com/office/drawing/2014/main" id="{90C60E33-45BC-99FF-E11F-4B8B440988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476672"/>
            <a:ext cx="1530812" cy="580403"/>
          </a:xfrm>
          <a:prstGeom prst="rect">
            <a:avLst/>
          </a:prstGeom>
        </p:spPr>
      </p:pic>
      <p:pic>
        <p:nvPicPr>
          <p:cNvPr id="1026" name="Picture 2" descr="Logo resources | SLAC National Accelerator Laboratory">
            <a:extLst>
              <a:ext uri="{FF2B5EF4-FFF2-40B4-BE49-F238E27FC236}">
                <a16:creationId xmlns:a16="http://schemas.microsoft.com/office/drawing/2014/main" id="{D1CEF489-1808-AC07-83F3-D69DA481E6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2" t="35519" r="41556" b="35457"/>
          <a:stretch>
            <a:fillRect/>
          </a:stretch>
        </p:blipFill>
        <p:spPr bwMode="auto">
          <a:xfrm>
            <a:off x="690559" y="2047345"/>
            <a:ext cx="972387" cy="32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CA1EE82-F2F3-79DD-8A65-3AFC4AEDD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046648"/>
            <a:ext cx="1085302" cy="3301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 descr="A logo with a light coming out of it&#10;&#10;Description automatically generated">
            <a:extLst>
              <a:ext uri="{FF2B5EF4-FFF2-40B4-BE49-F238E27FC236}">
                <a16:creationId xmlns:a16="http://schemas.microsoft.com/office/drawing/2014/main" id="{BC34A38A-9C99-B4B7-BCB9-0A3EEE44A7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181" y="1153226"/>
            <a:ext cx="656038" cy="656038"/>
          </a:xfrm>
          <a:prstGeom prst="rect">
            <a:avLst/>
          </a:prstGeo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5969E764-3606-1162-1956-ACEC0DCE86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Status, highlights and outlook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994A2-3084-66D7-C7FA-600058D7D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WP3: Positron source, capture and linac</a:t>
            </a:r>
            <a:br>
              <a:rPr lang="en-CH" dirty="0"/>
            </a:br>
            <a:r>
              <a:rPr lang="en-CH" dirty="0">
                <a:solidFill>
                  <a:schemeClr val="bg1">
                    <a:lumMod val="65000"/>
                  </a:schemeClr>
                </a:solidFill>
              </a:rPr>
              <a:t>Simulations and concepts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2B17BA-6DF8-FE7F-64A0-5228163D5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4A19C9-251F-63B4-0D84-205237A6EBB4}"/>
              </a:ext>
            </a:extLst>
          </p:cNvPr>
          <p:cNvSpPr txBox="1"/>
          <p:nvPr/>
        </p:nvSpPr>
        <p:spPr>
          <a:xfrm>
            <a:off x="411387" y="6504669"/>
            <a:ext cx="27560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/>
              <a:t>I. </a:t>
            </a:r>
            <a:r>
              <a:rPr lang="en-GB" sz="1600" dirty="0"/>
              <a:t>Chaikovska</a:t>
            </a:r>
            <a:r>
              <a:rPr lang="en-CH" sz="1600" dirty="0"/>
              <a:t> (IJCLab) et al.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2865A6-39EE-6949-E859-04F10FA36B1F}"/>
              </a:ext>
            </a:extLst>
          </p:cNvPr>
          <p:cNvSpPr txBox="1"/>
          <p:nvPr/>
        </p:nvSpPr>
        <p:spPr>
          <a:xfrm>
            <a:off x="486338" y="1241077"/>
            <a:ext cx="5876145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Aft>
                <a:spcPts val="600"/>
              </a:spcAft>
              <a:buFont typeface="System Font Regular"/>
              <a:buChar char="−"/>
            </a:pPr>
            <a:r>
              <a:rPr lang="en-CH" dirty="0"/>
              <a:t>Robust solution included in the FSR, up to 13.5 nC at the linac-end (3.4 nC needed for the inejction into the collider).</a:t>
            </a:r>
          </a:p>
          <a:p>
            <a:pPr marL="342900" indent="-342900" algn="l">
              <a:spcAft>
                <a:spcPts val="600"/>
              </a:spcAft>
              <a:buFont typeface="System Font Regular"/>
              <a:buChar char="−"/>
            </a:pPr>
            <a:r>
              <a:rPr lang="en-CH" dirty="0"/>
              <a:t>RF frequency: 2 GHz (no power source on market, development of the klystron is necessary) </a:t>
            </a:r>
          </a:p>
          <a:p>
            <a:pPr marL="342900" indent="-342900" algn="l">
              <a:spcAft>
                <a:spcPts val="600"/>
              </a:spcAft>
              <a:buFont typeface="System Font Regular"/>
              <a:buChar char="−"/>
            </a:pPr>
            <a:r>
              <a:rPr lang="en-CH" dirty="0"/>
              <a:t>Next study: </a:t>
            </a:r>
            <a:r>
              <a:rPr lang="en-GB" dirty="0">
                <a:cs typeface="Calibri Light" panose="020F0302020204030204" pitchFamily="34" charset="0"/>
              </a:rPr>
              <a:t>optimization of the linac based on 3 GHz RF structures (1.5 GHz for capture linac?) and Low-Temperature SC solenoids around the RF structures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BCE67A-472E-9C13-0BCE-FECF0BCB4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8582" y="914401"/>
            <a:ext cx="5312031" cy="3365292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798CBE1-8F85-C532-8FFC-E678D4F9A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461936"/>
              </p:ext>
            </p:extLst>
          </p:nvPr>
        </p:nvGraphicFramePr>
        <p:xfrm>
          <a:off x="598917" y="4279692"/>
          <a:ext cx="4417369" cy="2072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70810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867583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  <a:gridCol w="789488">
                  <a:extLst>
                    <a:ext uri="{9D8B030D-6E8A-4147-A177-3AD203B41FA5}">
                      <a16:colId xmlns:a16="http://schemas.microsoft.com/office/drawing/2014/main" val="4162031651"/>
                    </a:ext>
                  </a:extLst>
                </a:gridCol>
                <a:gridCol w="789488">
                  <a:extLst>
                    <a:ext uri="{9D8B030D-6E8A-4147-A177-3AD203B41FA5}">
                      <a16:colId xmlns:a16="http://schemas.microsoft.com/office/drawing/2014/main" val="1620644039"/>
                    </a:ext>
                  </a:extLst>
                </a:gridCol>
              </a:tblGrid>
              <a:tr h="2920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Configuration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2GHz</a:t>
                      </a:r>
                    </a:p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60 (FS)</a:t>
                      </a:r>
                      <a:endParaRPr 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3 GHz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40 </a:t>
                      </a:r>
                      <a:endParaRPr 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3 GHz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40 </a:t>
                      </a:r>
                      <a:endParaRPr 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92082"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1" kern="1200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yield @ </a:t>
                      </a:r>
                      <a:r>
                        <a:rPr lang="en-US" sz="14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Linac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end [N</a:t>
                      </a:r>
                      <a:r>
                        <a:rPr lang="en-US" sz="1400" b="1" kern="1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/N</a:t>
                      </a:r>
                      <a:r>
                        <a:rPr lang="en-US" sz="1400" b="1" kern="1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e-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92082"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1" kern="1200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yield @ DR, acc./acc. with ECS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1.9/2.0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2.7/3.2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992708"/>
                  </a:ext>
                </a:extLst>
              </a:tr>
              <a:tr h="2920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Norm. emittance  [</a:t>
                      </a:r>
                      <a:r>
                        <a:rPr lang="en-US" sz="14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mm∙rad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~13.1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~6.4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~13.0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pic>
        <p:nvPicPr>
          <p:cNvPr id="8" name="Image 15">
            <a:extLst>
              <a:ext uri="{FF2B5EF4-FFF2-40B4-BE49-F238E27FC236}">
                <a16:creationId xmlns:a16="http://schemas.microsoft.com/office/drawing/2014/main" id="{35BCD75A-4261-7C74-2DCF-33FAA20C10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" t="7237" r="6100" b="1842"/>
          <a:stretch/>
        </p:blipFill>
        <p:spPr>
          <a:xfrm>
            <a:off x="6474474" y="4384644"/>
            <a:ext cx="3548539" cy="20196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0D396F-F9FF-5168-6A1B-E427CFBB0152}"/>
              </a:ext>
            </a:extLst>
          </p:cNvPr>
          <p:cNvSpPr txBox="1"/>
          <p:nvPr/>
        </p:nvSpPr>
        <p:spPr>
          <a:xfrm>
            <a:off x="6689788" y="6441444"/>
            <a:ext cx="32657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Longitudinal phase space at the linac end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D705-275F-AB60-FE1F-04C5FDCB0C20}"/>
              </a:ext>
            </a:extLst>
          </p:cNvPr>
          <p:cNvSpPr txBox="1"/>
          <p:nvPr/>
        </p:nvSpPr>
        <p:spPr>
          <a:xfrm>
            <a:off x="8770101" y="4820334"/>
            <a:ext cx="180546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Ideal E-t window for acceptance in the DR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9F01E-01C8-DD55-A232-FD40EAFC8440}"/>
              </a:ext>
            </a:extLst>
          </p:cNvPr>
          <p:cNvSpPr txBox="1"/>
          <p:nvPr/>
        </p:nvSpPr>
        <p:spPr>
          <a:xfrm>
            <a:off x="4018000" y="3937476"/>
            <a:ext cx="1179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 err="1">
                <a:solidFill>
                  <a:srgbClr val="FF6700"/>
                </a:solidFill>
                <a:cs typeface="Calibri Light" panose="020F0302020204030204" pitchFamily="34" charset="0"/>
              </a:rPr>
              <a:t>B</a:t>
            </a:r>
            <a:r>
              <a:rPr lang="en-GB" sz="1800" b="1" baseline="-25000" dirty="0" err="1">
                <a:solidFill>
                  <a:srgbClr val="FF6700"/>
                </a:solidFill>
                <a:cs typeface="Calibri Light" panose="020F0302020204030204" pitchFamily="34" charset="0"/>
              </a:rPr>
              <a:t>z</a:t>
            </a:r>
            <a:r>
              <a:rPr lang="en-GB" sz="1800" b="1" dirty="0">
                <a:solidFill>
                  <a:srgbClr val="FF6700"/>
                </a:solidFill>
                <a:cs typeface="Calibri Light" panose="020F0302020204030204" pitchFamily="34" charset="0"/>
              </a:rPr>
              <a:t> = 1-2 T 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4D57B9-67D9-103E-2866-511E0F12745E}"/>
              </a:ext>
            </a:extLst>
          </p:cNvPr>
          <p:cNvSpPr txBox="1"/>
          <p:nvPr/>
        </p:nvSpPr>
        <p:spPr>
          <a:xfrm>
            <a:off x="2748139" y="3958078"/>
            <a:ext cx="1179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 err="1">
                <a:solidFill>
                  <a:srgbClr val="FF6700"/>
                </a:solidFill>
                <a:cs typeface="Calibri Light" panose="020F0302020204030204" pitchFamily="34" charset="0"/>
              </a:rPr>
              <a:t>B</a:t>
            </a:r>
            <a:r>
              <a:rPr lang="en-GB" sz="1800" b="1" baseline="-25000" dirty="0" err="1">
                <a:solidFill>
                  <a:srgbClr val="FF6700"/>
                </a:solidFill>
                <a:cs typeface="Calibri Light" panose="020F0302020204030204" pitchFamily="34" charset="0"/>
              </a:rPr>
              <a:t>z</a:t>
            </a:r>
            <a:r>
              <a:rPr lang="en-GB" sz="1800" b="1" dirty="0">
                <a:solidFill>
                  <a:srgbClr val="FF6700"/>
                </a:solidFill>
                <a:cs typeface="Calibri Light" panose="020F0302020204030204" pitchFamily="34" charset="0"/>
              </a:rPr>
              <a:t> =0.4 T 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6F3A39-21AF-3C01-ADA2-B8BD4C77EEDA}"/>
              </a:ext>
            </a:extLst>
          </p:cNvPr>
          <p:cNvSpPr txBox="1"/>
          <p:nvPr/>
        </p:nvSpPr>
        <p:spPr>
          <a:xfrm>
            <a:off x="686781" y="3958619"/>
            <a:ext cx="18144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F6700"/>
                </a:solidFill>
                <a:cs typeface="Calibri Light" panose="020F0302020204030204" pitchFamily="34" charset="0"/>
              </a:rPr>
              <a:t>Solenoidal field</a:t>
            </a:r>
            <a:endParaRPr lang="en-CH" sz="1400" dirty="0"/>
          </a:p>
        </p:txBody>
      </p:sp>
      <p:pic>
        <p:nvPicPr>
          <p:cNvPr id="11" name="Picture 10" descr="No photo description available.">
            <a:extLst>
              <a:ext uri="{FF2B5EF4-FFF2-40B4-BE49-F238E27FC236}">
                <a16:creationId xmlns:a16="http://schemas.microsoft.com/office/drawing/2014/main" id="{7B9F88A5-30A2-5311-88B9-DE1E0739C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9955557" y="278296"/>
            <a:ext cx="537378" cy="42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879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198B-4309-9898-3EA4-03E99C53B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WP4: Damping ring (INFN LNF/CERN/IJCLab/PSI)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3C82EA-D701-C87E-6B92-6C5117C1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FBCA7-8AF7-2B25-4D0F-DDE60A79B363}"/>
              </a:ext>
            </a:extLst>
          </p:cNvPr>
          <p:cNvSpPr txBox="1"/>
          <p:nvPr/>
        </p:nvSpPr>
        <p:spPr>
          <a:xfrm>
            <a:off x="489312" y="1519168"/>
            <a:ext cx="298984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Emittance of the positron beam is </a:t>
            </a:r>
            <a:r>
              <a:rPr lang="en-CH" sz="1600" dirty="0">
                <a:solidFill>
                  <a:schemeClr val="accent4"/>
                </a:solidFill>
              </a:rPr>
              <a:t>three/four orders of magnitude </a:t>
            </a:r>
            <a:r>
              <a:rPr lang="en-CH" sz="1600" dirty="0"/>
              <a:t>higher than the specification for the injection into the booster ring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22FAD85D-57FE-6A2C-9108-EBD2D444FA0A}"/>
              </a:ext>
            </a:extLst>
          </p:cNvPr>
          <p:cNvSpPr/>
          <p:nvPr/>
        </p:nvSpPr>
        <p:spPr>
          <a:xfrm>
            <a:off x="6155776" y="1797419"/>
            <a:ext cx="905041" cy="49244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38380-37E6-8C8E-EAB8-974B9869067B}"/>
              </a:ext>
            </a:extLst>
          </p:cNvPr>
          <p:cNvSpPr txBox="1"/>
          <p:nvPr/>
        </p:nvSpPr>
        <p:spPr>
          <a:xfrm>
            <a:off x="7455070" y="1797418"/>
            <a:ext cx="205164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Damping ring (DR) to cool down the emittance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31CE3DA-A4AB-B090-AD0B-46E157B160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3" t="23517" r="30468" b="14413"/>
          <a:stretch>
            <a:fillRect/>
          </a:stretch>
        </p:blipFill>
        <p:spPr bwMode="auto">
          <a:xfrm>
            <a:off x="9737433" y="1188730"/>
            <a:ext cx="2051641" cy="170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colorful sphere with numbers and a grid&#10;&#10;AI-generated content may be incorrect.">
            <a:extLst>
              <a:ext uri="{FF2B5EF4-FFF2-40B4-BE49-F238E27FC236}">
                <a16:creationId xmlns:a16="http://schemas.microsoft.com/office/drawing/2014/main" id="{9BAEA22F-7F5F-F1CC-7380-9C7C72391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5" t="25126" r="28860" b="11152"/>
          <a:stretch>
            <a:fillRect/>
          </a:stretch>
        </p:blipFill>
        <p:spPr>
          <a:xfrm>
            <a:off x="3740720" y="1271176"/>
            <a:ext cx="2153496" cy="18548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C0EB16-CF01-041B-4AA3-6A2FF69697ED}"/>
              </a:ext>
            </a:extLst>
          </p:cNvPr>
          <p:cNvSpPr txBox="1"/>
          <p:nvPr/>
        </p:nvSpPr>
        <p:spPr>
          <a:xfrm>
            <a:off x="411563" y="3496765"/>
            <a:ext cx="11040256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CH" sz="2000" dirty="0"/>
              <a:t>Three designs for the damping ring:</a:t>
            </a:r>
          </a:p>
          <a:p>
            <a:pPr marL="342900" indent="-342900">
              <a:spcAft>
                <a:spcPts val="600"/>
              </a:spcAft>
              <a:buFont typeface="System Font Regular"/>
              <a:buChar char="−"/>
            </a:pPr>
            <a:r>
              <a:rPr lang="en-CH" dirty="0"/>
              <a:t>1.54 GeV (K. Oide - KEK), </a:t>
            </a:r>
            <a:r>
              <a:rPr lang="en-CH" dirty="0">
                <a:solidFill>
                  <a:schemeClr val="accent4"/>
                </a:solidFill>
              </a:rPr>
              <a:t>2.86 GeV (INFN LNF), </a:t>
            </a:r>
            <a:r>
              <a:rPr lang="en-CH" dirty="0"/>
              <a:t>2.4 GeV (SLS1/PSI)</a:t>
            </a:r>
            <a:endParaRPr lang="en-CH" dirty="0">
              <a:solidFill>
                <a:schemeClr val="accent4"/>
              </a:solidFill>
            </a:endParaRPr>
          </a:p>
          <a:p>
            <a:pPr marL="342900" indent="-342900">
              <a:spcAft>
                <a:spcPts val="600"/>
              </a:spcAft>
              <a:buFont typeface="System Font Regular"/>
              <a:buChar char="−"/>
            </a:pPr>
            <a:r>
              <a:rPr lang="en-GB" dirty="0"/>
              <a:t>Start-to-end simulations from the target to the DR including the turns in the DR (ongoing) – CERN/IJCLab</a:t>
            </a:r>
          </a:p>
          <a:p>
            <a:pPr marL="342900" indent="-342900">
              <a:spcAft>
                <a:spcPts val="600"/>
              </a:spcAft>
              <a:buFont typeface="System Font Regular"/>
              <a:buChar char="−"/>
            </a:pPr>
            <a:r>
              <a:rPr lang="en-GB" dirty="0"/>
              <a:t>Optimization of the Dynamic Aperture (DA) and Momentum Acceptance (MA) using an energy compressor and optimum matching in the transfer line - IJCLab</a:t>
            </a:r>
          </a:p>
          <a:p>
            <a:pPr marL="342900" indent="-342900">
              <a:spcAft>
                <a:spcPts val="600"/>
              </a:spcAft>
              <a:buFont typeface="System Font Regular"/>
              <a:buChar char="−"/>
            </a:pPr>
            <a:r>
              <a:rPr lang="en-GB" dirty="0"/>
              <a:t>And </a:t>
            </a:r>
            <a:r>
              <a:rPr lang="en-GB" dirty="0">
                <a:solidFill>
                  <a:schemeClr val="accent4"/>
                </a:solidFill>
              </a:rPr>
              <a:t>with the damping time &lt; 14 ms </a:t>
            </a:r>
            <a:r>
              <a:rPr lang="en-GB" dirty="0"/>
              <a:t>(limited by the overall timing system of the injector)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9F8169-8A4F-3C3B-8314-35F79278AAA1}"/>
              </a:ext>
            </a:extLst>
          </p:cNvPr>
          <p:cNvSpPr txBox="1"/>
          <p:nvPr/>
        </p:nvSpPr>
        <p:spPr>
          <a:xfrm>
            <a:off x="9645985" y="1007403"/>
            <a:ext cx="24658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Phase space after the DR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657FF6-B288-A179-8C0F-471E3119BB38}"/>
              </a:ext>
            </a:extLst>
          </p:cNvPr>
          <p:cNvSpPr txBox="1"/>
          <p:nvPr/>
        </p:nvSpPr>
        <p:spPr>
          <a:xfrm>
            <a:off x="3740720" y="1007403"/>
            <a:ext cx="25458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Phase space before the DR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D914ED-4121-8C5A-2E5D-34956BEBD46C}"/>
              </a:ext>
            </a:extLst>
          </p:cNvPr>
          <p:cNvSpPr txBox="1"/>
          <p:nvPr/>
        </p:nvSpPr>
        <p:spPr>
          <a:xfrm>
            <a:off x="1334125" y="5868065"/>
            <a:ext cx="999843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/>
              <a:t>Physic design of the DR is key topic for the next months (</a:t>
            </a:r>
            <a:r>
              <a:rPr lang="en-CH" sz="2000" dirty="0">
                <a:solidFill>
                  <a:schemeClr val="accent4"/>
                </a:solidFill>
              </a:rPr>
              <a:t>first milestone to be satisfied!)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047606-DBBB-8455-719B-26DA4403197B}"/>
              </a:ext>
            </a:extLst>
          </p:cNvPr>
          <p:cNvSpPr txBox="1"/>
          <p:nvPr/>
        </p:nvSpPr>
        <p:spPr>
          <a:xfrm>
            <a:off x="489312" y="2688260"/>
            <a:ext cx="35355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Norm emittance: ~ 10’000 mm mrad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29C52B-4E9A-7E70-1411-EC237AE847F5}"/>
              </a:ext>
            </a:extLst>
          </p:cNvPr>
          <p:cNvSpPr txBox="1"/>
          <p:nvPr/>
        </p:nvSpPr>
        <p:spPr>
          <a:xfrm>
            <a:off x="7570822" y="2775439"/>
            <a:ext cx="32482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Norm emittance: ~ 10x1 mm mrad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2BDC28-AD27-9592-4F51-7248622BCF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8614" y="255415"/>
            <a:ext cx="624729" cy="459359"/>
          </a:xfrm>
          <a:prstGeom prst="rect">
            <a:avLst/>
          </a:prstGeom>
        </p:spPr>
      </p:pic>
      <p:pic>
        <p:nvPicPr>
          <p:cNvPr id="9" name="Picture 8" descr="No photo description available.">
            <a:extLst>
              <a:ext uri="{FF2B5EF4-FFF2-40B4-BE49-F238E27FC236}">
                <a16:creationId xmlns:a16="http://schemas.microsoft.com/office/drawing/2014/main" id="{4FBBF98B-23E0-4F93-5AFC-60555DCDCE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9960988" y="278296"/>
            <a:ext cx="576808" cy="45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ERN Logo">
            <a:extLst>
              <a:ext uri="{FF2B5EF4-FFF2-40B4-BE49-F238E27FC236}">
                <a16:creationId xmlns:a16="http://schemas.microsoft.com/office/drawing/2014/main" id="{33A9B970-1907-39EA-A3F9-FAA75B12A0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9338606" y="250476"/>
            <a:ext cx="471857" cy="4692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23233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39E47-201C-7B3A-E695-435E5E0FD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4BA5F-DA40-BDCE-1A3D-4C1771062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WP5: towards TDR – PSI/CERN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3D9F1-3774-9F3F-1D58-A7DABE1D9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826564-7BC7-195F-2C3B-39C3C530F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81" y="3678887"/>
            <a:ext cx="4037728" cy="28014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E03D44-2570-83B2-624E-29E14767EA3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809"/>
          <a:stretch>
            <a:fillRect/>
          </a:stretch>
        </p:blipFill>
        <p:spPr>
          <a:xfrm>
            <a:off x="0" y="692666"/>
            <a:ext cx="7059472" cy="27335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0631C5-F8DE-5610-70ED-A11D0DCB0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2620" y="3429000"/>
            <a:ext cx="4554635" cy="3202888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88DBAC-5C8D-0729-453E-22B093A43AEB}"/>
              </a:ext>
            </a:extLst>
          </p:cNvPr>
          <p:cNvSpPr txBox="1"/>
          <p:nvPr/>
        </p:nvSpPr>
        <p:spPr>
          <a:xfrm>
            <a:off x="6952940" y="651369"/>
            <a:ext cx="5122687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Total length: 1.2 km (to be revised)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For shielding purposes, the tunnels will be constructed in a series of trenches, </a:t>
            </a:r>
            <a:r>
              <a:rPr lang="en-GB" sz="1400" dirty="0">
                <a:solidFill>
                  <a:schemeClr val="accent4"/>
                </a:solidFill>
              </a:rPr>
              <a:t>reaching up to 15 m below ground level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Preliminary Civil Engineering (CE) and Technical Infrastructure (TI) considerations are included in the Feasibility Study Report (FSR)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Detailed cost estimate (Class 3) and power consumption analysis are also included in the FSR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This CHART phase covers the </a:t>
            </a:r>
            <a:r>
              <a:rPr lang="en-GB" sz="1400" dirty="0">
                <a:solidFill>
                  <a:schemeClr val="accent4"/>
                </a:solidFill>
              </a:rPr>
              <a:t>transition from the Feasibility Study (FS) to the pre-TDR stage</a:t>
            </a:r>
          </a:p>
        </p:txBody>
      </p:sp>
      <p:sp>
        <p:nvSpPr>
          <p:cNvPr id="3" name="Bent Arrow 2">
            <a:extLst>
              <a:ext uri="{FF2B5EF4-FFF2-40B4-BE49-F238E27FC236}">
                <a16:creationId xmlns:a16="http://schemas.microsoft.com/office/drawing/2014/main" id="{A2D17AB0-32CD-844D-F293-3AED4642BFE0}"/>
              </a:ext>
            </a:extLst>
          </p:cNvPr>
          <p:cNvSpPr/>
          <p:nvPr/>
        </p:nvSpPr>
        <p:spPr>
          <a:xfrm rot="10800000">
            <a:off x="4684426" y="3674872"/>
            <a:ext cx="554636" cy="904623"/>
          </a:xfrm>
          <a:prstGeom prst="ben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>
              <a:solidFill>
                <a:schemeClr val="tx1"/>
              </a:solidFill>
            </a:endParaRPr>
          </a:p>
        </p:txBody>
      </p:sp>
      <p:sp>
        <p:nvSpPr>
          <p:cNvPr id="4" name="Bent Arrow 3">
            <a:extLst>
              <a:ext uri="{FF2B5EF4-FFF2-40B4-BE49-F238E27FC236}">
                <a16:creationId xmlns:a16="http://schemas.microsoft.com/office/drawing/2014/main" id="{F1BEA191-1253-1F54-DCFF-3BECEE624FD8}"/>
              </a:ext>
            </a:extLst>
          </p:cNvPr>
          <p:cNvSpPr/>
          <p:nvPr/>
        </p:nvSpPr>
        <p:spPr>
          <a:xfrm rot="10800000" flipH="1">
            <a:off x="6398304" y="3674872"/>
            <a:ext cx="554636" cy="904623"/>
          </a:xfrm>
          <a:prstGeom prst="ben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2E82A3-D791-75B9-2340-E09C001F23FA}"/>
              </a:ext>
            </a:extLst>
          </p:cNvPr>
          <p:cNvSpPr txBox="1"/>
          <p:nvPr/>
        </p:nvSpPr>
        <p:spPr>
          <a:xfrm rot="20771988">
            <a:off x="2198680" y="5995605"/>
            <a:ext cx="16439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FCC-ee booster and collider rings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B78B3E-4E7E-F40A-55DE-D472F53189E5}"/>
              </a:ext>
            </a:extLst>
          </p:cNvPr>
          <p:cNvSpPr txBox="1"/>
          <p:nvPr/>
        </p:nvSpPr>
        <p:spPr>
          <a:xfrm rot="2825009">
            <a:off x="2477558" y="4694780"/>
            <a:ext cx="164393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Transfer 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DDAEBA-6BA6-167F-0EE1-1C2B491EA4C5}"/>
              </a:ext>
            </a:extLst>
          </p:cNvPr>
          <p:cNvSpPr txBox="1"/>
          <p:nvPr/>
        </p:nvSpPr>
        <p:spPr>
          <a:xfrm rot="18726758">
            <a:off x="208024" y="4222950"/>
            <a:ext cx="164393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Injector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5ADAB2-D577-F489-70C3-80841F2E3623}"/>
              </a:ext>
            </a:extLst>
          </p:cNvPr>
          <p:cNvSpPr txBox="1"/>
          <p:nvPr/>
        </p:nvSpPr>
        <p:spPr>
          <a:xfrm>
            <a:off x="519721" y="3648674"/>
            <a:ext cx="12366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CERN site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0C7AF5-CB6F-EEDA-BC4E-76E96A5A707A}"/>
              </a:ext>
            </a:extLst>
          </p:cNvPr>
          <p:cNvSpPr txBox="1"/>
          <p:nvPr/>
        </p:nvSpPr>
        <p:spPr>
          <a:xfrm>
            <a:off x="4486493" y="4785072"/>
            <a:ext cx="2843300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3350" indent="-1333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Less than 5 m elevation change over the 1200 m of terrain provides ideal conditions for “cut and cover” technique</a:t>
            </a:r>
          </a:p>
          <a:p>
            <a:pPr marL="133350" indent="-1333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‘Cut-and-cover’ tunnels will be back-filled using the excavated material from the trench formation, and then a surface hall will be constructed above the tunnels</a:t>
            </a:r>
          </a:p>
        </p:txBody>
      </p:sp>
      <p:pic>
        <p:nvPicPr>
          <p:cNvPr id="7" name="Picture 6" descr="CERN Logo">
            <a:extLst>
              <a:ext uri="{FF2B5EF4-FFF2-40B4-BE49-F238E27FC236}">
                <a16:creationId xmlns:a16="http://schemas.microsoft.com/office/drawing/2014/main" id="{C9BDB22E-0A03-28A5-D368-3C08DE0EB1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10138021" y="260593"/>
            <a:ext cx="434483" cy="4320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551678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A6F03-9277-96C1-7355-C25573B20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WP5: towards TDR – PSI/CERN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79DD45-CCDC-0542-E6B9-008001112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559C775-2327-043B-A20D-CA11A3353E1C}"/>
              </a:ext>
            </a:extLst>
          </p:cNvPr>
          <p:cNvGrpSpPr>
            <a:grpSpLocks noChangeAspect="1"/>
          </p:cNvGrpSpPr>
          <p:nvPr/>
        </p:nvGrpSpPr>
        <p:grpSpPr>
          <a:xfrm>
            <a:off x="284187" y="844207"/>
            <a:ext cx="11623626" cy="2448272"/>
            <a:chOff x="1601899" y="4821000"/>
            <a:chExt cx="7747430" cy="163183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8023B4C-165A-6CD2-C853-D83570AF07AE}"/>
                </a:ext>
              </a:extLst>
            </p:cNvPr>
            <p:cNvCxnSpPr/>
            <p:nvPr/>
          </p:nvCxnSpPr>
          <p:spPr bwMode="auto">
            <a:xfrm>
              <a:off x="4467597" y="5641975"/>
              <a:ext cx="253125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A9A3FDF-01B1-1B42-98B4-776A6239675E}"/>
                </a:ext>
              </a:extLst>
            </p:cNvPr>
            <p:cNvCxnSpPr/>
            <p:nvPr/>
          </p:nvCxnSpPr>
          <p:spPr bwMode="auto">
            <a:xfrm>
              <a:off x="6665326" y="5861010"/>
              <a:ext cx="142752" cy="15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3F06E58-7F0F-E1DC-83D9-29301909D30A}"/>
                </a:ext>
              </a:extLst>
            </p:cNvPr>
            <p:cNvCxnSpPr/>
            <p:nvPr/>
          </p:nvCxnSpPr>
          <p:spPr bwMode="auto">
            <a:xfrm>
              <a:off x="2868431" y="5632241"/>
              <a:ext cx="14175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F61FC16-40EF-F670-C2B2-112D9049B828}"/>
                </a:ext>
              </a:extLst>
            </p:cNvPr>
            <p:cNvGrpSpPr/>
            <p:nvPr/>
          </p:nvGrpSpPr>
          <p:grpSpPr>
            <a:xfrm>
              <a:off x="6860869" y="5830860"/>
              <a:ext cx="145581" cy="31674"/>
              <a:chOff x="7491079" y="5863915"/>
              <a:chExt cx="145581" cy="31674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F3993129-2BEC-0961-4DFF-89338B94BB48}"/>
                  </a:ext>
                </a:extLst>
              </p:cNvPr>
              <p:cNvCxnSpPr/>
              <p:nvPr/>
            </p:nvCxnSpPr>
            <p:spPr bwMode="auto">
              <a:xfrm>
                <a:off x="7599505" y="5895589"/>
                <a:ext cx="37155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5DC374E0-8AAB-48F5-F454-79FE5BA8A849}"/>
                  </a:ext>
                </a:extLst>
              </p:cNvPr>
              <p:cNvCxnSpPr/>
              <p:nvPr/>
            </p:nvCxnSpPr>
            <p:spPr bwMode="auto">
              <a:xfrm flipV="1">
                <a:off x="7491079" y="5864364"/>
                <a:ext cx="23873" cy="2970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5A3A528-12BD-62ED-DD99-D5B9891BD5BC}"/>
                  </a:ext>
                </a:extLst>
              </p:cNvPr>
              <p:cNvCxnSpPr/>
              <p:nvPr/>
            </p:nvCxnSpPr>
            <p:spPr bwMode="auto">
              <a:xfrm>
                <a:off x="7514952" y="5863915"/>
                <a:ext cx="5109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6F26568-717F-30B3-7711-70AC5CC5EE2D}"/>
                  </a:ext>
                </a:extLst>
              </p:cNvPr>
              <p:cNvCxnSpPr/>
              <p:nvPr/>
            </p:nvCxnSpPr>
            <p:spPr bwMode="auto">
              <a:xfrm>
                <a:off x="7567279" y="5868704"/>
                <a:ext cx="17639" cy="2536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E455F28-0B80-D7A2-B0A1-5598C71AFE7B}"/>
                </a:ext>
              </a:extLst>
            </p:cNvPr>
            <p:cNvCxnSpPr/>
            <p:nvPr/>
          </p:nvCxnSpPr>
          <p:spPr bwMode="auto">
            <a:xfrm>
              <a:off x="4416639" y="5404295"/>
              <a:ext cx="2633192" cy="41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75DBF3A-CA75-C4C6-FA10-53F6BEA33E25}"/>
                </a:ext>
              </a:extLst>
            </p:cNvPr>
            <p:cNvCxnSpPr/>
            <p:nvPr/>
          </p:nvCxnSpPr>
          <p:spPr bwMode="auto">
            <a:xfrm>
              <a:off x="2559333" y="5861009"/>
              <a:ext cx="4278057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5FA29D-8B7D-89AA-4B52-922A7890AB42}"/>
                </a:ext>
              </a:extLst>
            </p:cNvPr>
            <p:cNvCxnSpPr/>
            <p:nvPr/>
          </p:nvCxnSpPr>
          <p:spPr bwMode="auto">
            <a:xfrm>
              <a:off x="2016470" y="5861009"/>
              <a:ext cx="35501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30C309-E082-4BE5-98D5-46BE2DB954DF}"/>
                </a:ext>
              </a:extLst>
            </p:cNvPr>
            <p:cNvGrpSpPr/>
            <p:nvPr/>
          </p:nvGrpSpPr>
          <p:grpSpPr>
            <a:xfrm>
              <a:off x="2407263" y="5773904"/>
              <a:ext cx="118770" cy="182293"/>
              <a:chOff x="1160890" y="3324053"/>
              <a:chExt cx="211146" cy="324076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CB3FA9E-D2DA-864B-E15E-71D14BBCFB22}"/>
                  </a:ext>
                </a:extLst>
              </p:cNvPr>
              <p:cNvCxnSpPr/>
              <p:nvPr/>
            </p:nvCxnSpPr>
            <p:spPr bwMode="auto">
              <a:xfrm flipV="1">
                <a:off x="1160890" y="3324053"/>
                <a:ext cx="63611" cy="15485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C5979D6-CA2F-56BE-F158-67ED47347400}"/>
                  </a:ext>
                </a:extLst>
              </p:cNvPr>
              <p:cNvCxnSpPr/>
              <p:nvPr/>
            </p:nvCxnSpPr>
            <p:spPr bwMode="auto">
              <a:xfrm>
                <a:off x="1232452" y="3324053"/>
                <a:ext cx="82826" cy="31267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E803A89D-B13F-982E-3993-D4F190B46C5A}"/>
                  </a:ext>
                </a:extLst>
              </p:cNvPr>
              <p:cNvCxnSpPr/>
              <p:nvPr/>
            </p:nvCxnSpPr>
            <p:spPr bwMode="auto">
              <a:xfrm flipV="1">
                <a:off x="1331302" y="3478909"/>
                <a:ext cx="40734" cy="1692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DACF77E-8E74-89F3-3F6E-27403F701CB5}"/>
                </a:ext>
              </a:extLst>
            </p:cNvPr>
            <p:cNvSpPr txBox="1"/>
            <p:nvPr/>
          </p:nvSpPr>
          <p:spPr>
            <a:xfrm>
              <a:off x="5124495" y="5391251"/>
              <a:ext cx="12225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Positron linac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13AA2C2-4E97-C3C1-6F94-2646DA3ED715}"/>
                </a:ext>
              </a:extLst>
            </p:cNvPr>
            <p:cNvSpPr txBox="1"/>
            <p:nvPr/>
          </p:nvSpPr>
          <p:spPr>
            <a:xfrm>
              <a:off x="3030435" y="5374365"/>
              <a:ext cx="12732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Electron linac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946E10-CAD0-4F70-9D6B-746D168C1504}"/>
                </a:ext>
              </a:extLst>
            </p:cNvPr>
            <p:cNvSpPr txBox="1"/>
            <p:nvPr/>
          </p:nvSpPr>
          <p:spPr>
            <a:xfrm>
              <a:off x="4916841" y="5155996"/>
              <a:ext cx="16935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Electron transfer line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6191BF4-C25F-28A1-DF5F-A207BB11DFC4}"/>
                </a:ext>
              </a:extLst>
            </p:cNvPr>
            <p:cNvSpPr txBox="1"/>
            <p:nvPr/>
          </p:nvSpPr>
          <p:spPr>
            <a:xfrm>
              <a:off x="4442382" y="5886188"/>
              <a:ext cx="823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 linac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19B002A-2C49-8FB5-0BAD-AF075355CB15}"/>
                </a:ext>
              </a:extLst>
            </p:cNvPr>
            <p:cNvCxnSpPr/>
            <p:nvPr/>
          </p:nvCxnSpPr>
          <p:spPr bwMode="auto">
            <a:xfrm flipV="1">
              <a:off x="4264764" y="5398437"/>
              <a:ext cx="147479" cy="2495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6998A4F-E8C7-FB45-8C74-37B6A99B5FA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112011" y="5857572"/>
              <a:ext cx="1073033" cy="5169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0F2E480-5CDE-22C6-D8D3-127B8A0EEB60}"/>
                </a:ext>
              </a:extLst>
            </p:cNvPr>
            <p:cNvCxnSpPr>
              <a:cxnSpLocks/>
              <a:stCxn id="22" idx="3"/>
            </p:cNvCxnSpPr>
            <p:nvPr/>
          </p:nvCxnSpPr>
          <p:spPr bwMode="auto">
            <a:xfrm flipV="1">
              <a:off x="7112011" y="5164280"/>
              <a:ext cx="737757" cy="6982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58B6EDF-73FF-0751-A2AA-ADA3F97C976C}"/>
                </a:ext>
              </a:extLst>
            </p:cNvPr>
            <p:cNvCxnSpPr>
              <a:endCxn id="36" idx="1"/>
            </p:cNvCxnSpPr>
            <p:nvPr/>
          </p:nvCxnSpPr>
          <p:spPr bwMode="auto">
            <a:xfrm flipV="1">
              <a:off x="7114430" y="5059976"/>
              <a:ext cx="842042" cy="5831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860C71A-5F25-4F57-D4AC-8E674A06F3CA}"/>
                </a:ext>
              </a:extLst>
            </p:cNvPr>
            <p:cNvCxnSpPr/>
            <p:nvPr/>
          </p:nvCxnSpPr>
          <p:spPr bwMode="auto">
            <a:xfrm>
              <a:off x="7110870" y="5408872"/>
              <a:ext cx="770728" cy="7211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861CE16-28C5-D28F-8089-6131BB2EE5B2}"/>
                </a:ext>
              </a:extLst>
            </p:cNvPr>
            <p:cNvSpPr/>
            <p:nvPr/>
          </p:nvSpPr>
          <p:spPr bwMode="auto">
            <a:xfrm>
              <a:off x="7084843" y="5848841"/>
              <a:ext cx="27168" cy="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2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660A696-BE11-C645-0B30-9475F2D2353C}"/>
                </a:ext>
              </a:extLst>
            </p:cNvPr>
            <p:cNvSpPr/>
            <p:nvPr/>
          </p:nvSpPr>
          <p:spPr bwMode="auto">
            <a:xfrm>
              <a:off x="7095981" y="5398531"/>
              <a:ext cx="27168" cy="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2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B2D6B3-31FA-A8F9-C29F-F8AA4F028201}"/>
                </a:ext>
              </a:extLst>
            </p:cNvPr>
            <p:cNvSpPr/>
            <p:nvPr/>
          </p:nvSpPr>
          <p:spPr bwMode="auto">
            <a:xfrm>
              <a:off x="7087263" y="5630998"/>
              <a:ext cx="27168" cy="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20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01B7C81-DB0A-5897-350A-CFA0FABCCCD5}"/>
                </a:ext>
              </a:extLst>
            </p:cNvPr>
            <p:cNvCxnSpPr>
              <a:stCxn id="24" idx="1"/>
            </p:cNvCxnSpPr>
            <p:nvPr/>
          </p:nvCxnSpPr>
          <p:spPr bwMode="auto">
            <a:xfrm flipH="1" flipV="1">
              <a:off x="6998847" y="5644644"/>
              <a:ext cx="88416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AF3565-3FA3-57EC-1EF5-D66FC6724957}"/>
                </a:ext>
              </a:extLst>
            </p:cNvPr>
            <p:cNvCxnSpPr/>
            <p:nvPr/>
          </p:nvCxnSpPr>
          <p:spPr bwMode="auto">
            <a:xfrm flipH="1">
              <a:off x="6977207" y="5856420"/>
              <a:ext cx="10713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17B2A6E-D2AB-690B-A271-ABD4B1D1E26E}"/>
                </a:ext>
              </a:extLst>
            </p:cNvPr>
            <p:cNvCxnSpPr>
              <a:stCxn id="23" idx="1"/>
            </p:cNvCxnSpPr>
            <p:nvPr/>
          </p:nvCxnSpPr>
          <p:spPr bwMode="auto">
            <a:xfrm flipH="1" flipV="1">
              <a:off x="7033950" y="5408413"/>
              <a:ext cx="62030" cy="37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Sun 27">
              <a:extLst>
                <a:ext uri="{FF2B5EF4-FFF2-40B4-BE49-F238E27FC236}">
                  <a16:creationId xmlns:a16="http://schemas.microsoft.com/office/drawing/2014/main" id="{F930CC05-6345-D017-4E8D-4C05F03A2626}"/>
                </a:ext>
              </a:extLst>
            </p:cNvPr>
            <p:cNvSpPr/>
            <p:nvPr/>
          </p:nvSpPr>
          <p:spPr bwMode="auto">
            <a:xfrm>
              <a:off x="2766340" y="5548250"/>
              <a:ext cx="162000" cy="162000"/>
            </a:xfrm>
            <a:prstGeom prst="su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406"/>
            </a:p>
          </p:txBody>
        </p:sp>
        <p:sp>
          <p:nvSpPr>
            <p:cNvPr id="29" name="Sun 28">
              <a:extLst>
                <a:ext uri="{FF2B5EF4-FFF2-40B4-BE49-F238E27FC236}">
                  <a16:creationId xmlns:a16="http://schemas.microsoft.com/office/drawing/2014/main" id="{540E7272-0BCD-D470-F6D3-A42287B4084F}"/>
                </a:ext>
              </a:extLst>
            </p:cNvPr>
            <p:cNvSpPr/>
            <p:nvPr/>
          </p:nvSpPr>
          <p:spPr bwMode="auto">
            <a:xfrm>
              <a:off x="4423538" y="5554180"/>
              <a:ext cx="162000" cy="162000"/>
            </a:xfrm>
            <a:prstGeom prst="sun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406">
                <a:solidFill>
                  <a:srgbClr val="C0000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890D6D7-0248-CB43-62C4-BA3FF798757C}"/>
                </a:ext>
              </a:extLst>
            </p:cNvPr>
            <p:cNvSpPr txBox="1"/>
            <p:nvPr/>
          </p:nvSpPr>
          <p:spPr>
            <a:xfrm>
              <a:off x="7336882" y="5095583"/>
              <a:ext cx="3487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+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74FF90-057A-AC30-40D0-A667362BD85B}"/>
                </a:ext>
              </a:extLst>
            </p:cNvPr>
            <p:cNvSpPr txBox="1"/>
            <p:nvPr/>
          </p:nvSpPr>
          <p:spPr>
            <a:xfrm>
              <a:off x="7266225" y="5709304"/>
              <a:ext cx="350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-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ADA9B25-11F7-DD77-3663-9F2CBE534D95}"/>
                </a:ext>
              </a:extLst>
            </p:cNvPr>
            <p:cNvSpPr txBox="1"/>
            <p:nvPr/>
          </p:nvSpPr>
          <p:spPr>
            <a:xfrm>
              <a:off x="7406553" y="6067420"/>
              <a:ext cx="368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8C9D437-CF91-CC53-59E0-43689B9265E5}"/>
                </a:ext>
              </a:extLst>
            </p:cNvPr>
            <p:cNvSpPr txBox="1"/>
            <p:nvPr/>
          </p:nvSpPr>
          <p:spPr>
            <a:xfrm>
              <a:off x="7473356" y="5465135"/>
              <a:ext cx="3874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-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41C2212-669D-48ED-D1F8-73CD59C62097}"/>
                </a:ext>
              </a:extLst>
            </p:cNvPr>
            <p:cNvSpPr txBox="1"/>
            <p:nvPr/>
          </p:nvSpPr>
          <p:spPr>
            <a:xfrm>
              <a:off x="1601899" y="5562691"/>
              <a:ext cx="74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 GeV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855D5DC-74AC-A78B-7187-681611FD27F0}"/>
                </a:ext>
              </a:extLst>
            </p:cNvPr>
            <p:cNvSpPr txBox="1"/>
            <p:nvPr/>
          </p:nvSpPr>
          <p:spPr>
            <a:xfrm>
              <a:off x="8295927" y="5509493"/>
              <a:ext cx="9574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2.86 GeV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186F716-1B48-E5E0-7E3F-73EBCB0EFD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17496" y="4821000"/>
              <a:ext cx="1631833" cy="1631833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" name="Triangle 36">
              <a:extLst>
                <a:ext uri="{FF2B5EF4-FFF2-40B4-BE49-F238E27FC236}">
                  <a16:creationId xmlns:a16="http://schemas.microsoft.com/office/drawing/2014/main" id="{3BAE99D2-61AF-9299-1DB5-8693C47B1119}"/>
                </a:ext>
              </a:extLst>
            </p:cNvPr>
            <p:cNvSpPr>
              <a:spLocks/>
            </p:cNvSpPr>
            <p:nvPr/>
          </p:nvSpPr>
          <p:spPr bwMode="auto">
            <a:xfrm rot="7880990">
              <a:off x="7492362" y="5757440"/>
              <a:ext cx="36000" cy="54000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Triangle 37">
              <a:extLst>
                <a:ext uri="{FF2B5EF4-FFF2-40B4-BE49-F238E27FC236}">
                  <a16:creationId xmlns:a16="http://schemas.microsoft.com/office/drawing/2014/main" id="{23F65485-617D-40F6-19B6-04B62E1ED2D2}"/>
                </a:ext>
              </a:extLst>
            </p:cNvPr>
            <p:cNvSpPr>
              <a:spLocks/>
            </p:cNvSpPr>
            <p:nvPr/>
          </p:nvSpPr>
          <p:spPr bwMode="auto">
            <a:xfrm rot="3244520">
              <a:off x="7539768" y="5314292"/>
              <a:ext cx="45719" cy="50139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Triangle 38">
              <a:extLst>
                <a:ext uri="{FF2B5EF4-FFF2-40B4-BE49-F238E27FC236}">
                  <a16:creationId xmlns:a16="http://schemas.microsoft.com/office/drawing/2014/main" id="{EA50CE40-FD71-FA9B-C5EB-74FBC68D73A3}"/>
                </a:ext>
              </a:extLst>
            </p:cNvPr>
            <p:cNvSpPr>
              <a:spLocks/>
            </p:cNvSpPr>
            <p:nvPr/>
          </p:nvSpPr>
          <p:spPr bwMode="auto">
            <a:xfrm rot="13676156">
              <a:off x="7485737" y="5460369"/>
              <a:ext cx="45719" cy="50139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Triangle 39">
              <a:extLst>
                <a:ext uri="{FF2B5EF4-FFF2-40B4-BE49-F238E27FC236}">
                  <a16:creationId xmlns:a16="http://schemas.microsoft.com/office/drawing/2014/main" id="{11EF300C-BB93-9176-26B0-F2627A89A004}"/>
                </a:ext>
              </a:extLst>
            </p:cNvPr>
            <p:cNvSpPr>
              <a:spLocks/>
            </p:cNvSpPr>
            <p:nvPr/>
          </p:nvSpPr>
          <p:spPr bwMode="auto">
            <a:xfrm rot="17810644">
              <a:off x="7485763" y="6022097"/>
              <a:ext cx="45719" cy="50139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492EDAC-8023-737C-ABA6-85E26772AC25}"/>
                </a:ext>
              </a:extLst>
            </p:cNvPr>
            <p:cNvCxnSpPr/>
            <p:nvPr/>
          </p:nvCxnSpPr>
          <p:spPr bwMode="auto">
            <a:xfrm>
              <a:off x="1837183" y="5862488"/>
              <a:ext cx="37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690C4F7-C537-631B-7912-47CEA29C7423}"/>
                </a:ext>
              </a:extLst>
            </p:cNvPr>
            <p:cNvGrpSpPr/>
            <p:nvPr/>
          </p:nvGrpSpPr>
          <p:grpSpPr>
            <a:xfrm>
              <a:off x="1898020" y="5830859"/>
              <a:ext cx="93839" cy="30150"/>
              <a:chOff x="2356123" y="5878227"/>
              <a:chExt cx="93839" cy="30150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07A5B21-0E69-C19A-DC6F-1AE725895E51}"/>
                  </a:ext>
                </a:extLst>
              </p:cNvPr>
              <p:cNvCxnSpPr/>
              <p:nvPr/>
            </p:nvCxnSpPr>
            <p:spPr bwMode="auto">
              <a:xfrm flipV="1">
                <a:off x="2356123" y="5878676"/>
                <a:ext cx="23873" cy="2970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9F786188-4E20-3DA2-5A30-F57F600C9E7F}"/>
                  </a:ext>
                </a:extLst>
              </p:cNvPr>
              <p:cNvCxnSpPr/>
              <p:nvPr/>
            </p:nvCxnSpPr>
            <p:spPr bwMode="auto">
              <a:xfrm>
                <a:off x="2379996" y="5878227"/>
                <a:ext cx="5109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B075BC1-5EE5-0F77-940B-32587A9D024F}"/>
                  </a:ext>
                </a:extLst>
              </p:cNvPr>
              <p:cNvCxnSpPr/>
              <p:nvPr/>
            </p:nvCxnSpPr>
            <p:spPr bwMode="auto">
              <a:xfrm>
                <a:off x="2432323" y="5883016"/>
                <a:ext cx="17639" cy="2536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FAE2E66-814E-5CBE-72C2-F3DE5F4A9206}"/>
                </a:ext>
              </a:extLst>
            </p:cNvPr>
            <p:cNvSpPr txBox="1"/>
            <p:nvPr/>
          </p:nvSpPr>
          <p:spPr>
            <a:xfrm>
              <a:off x="6738645" y="5903647"/>
              <a:ext cx="480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BC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6D9D534-60E7-1AE5-2BE3-BFC622686E8C}"/>
                </a:ext>
              </a:extLst>
            </p:cNvPr>
            <p:cNvSpPr txBox="1"/>
            <p:nvPr/>
          </p:nvSpPr>
          <p:spPr>
            <a:xfrm>
              <a:off x="1757534" y="5903646"/>
              <a:ext cx="480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EC</a:t>
              </a:r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003836E8-9BCE-ECAA-7B36-59A9D2642925}"/>
              </a:ext>
            </a:extLst>
          </p:cNvPr>
          <p:cNvSpPr/>
          <p:nvPr/>
        </p:nvSpPr>
        <p:spPr>
          <a:xfrm>
            <a:off x="512347" y="4092932"/>
            <a:ext cx="1080120" cy="72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/>
              <a:t>Design</a:t>
            </a:r>
          </a:p>
          <a:p>
            <a:pPr algn="ctr"/>
            <a:r>
              <a:rPr lang="en-CH" sz="2000" dirty="0"/>
              <a:t>phase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FB72FFB-7066-53A4-C91C-5E39287706E9}"/>
              </a:ext>
            </a:extLst>
          </p:cNvPr>
          <p:cNvSpPr/>
          <p:nvPr/>
        </p:nvSpPr>
        <p:spPr>
          <a:xfrm>
            <a:off x="4714835" y="4092932"/>
            <a:ext cx="2147465" cy="72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/>
              <a:t>Functional spec. documents (FSD)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8CB26E9-A29D-AB96-C5D1-EC325050BE8C}"/>
              </a:ext>
            </a:extLst>
          </p:cNvPr>
          <p:cNvSpPr/>
          <p:nvPr/>
        </p:nvSpPr>
        <p:spPr>
          <a:xfrm>
            <a:off x="7301054" y="4125688"/>
            <a:ext cx="2304256" cy="72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/>
              <a:t>Engineering specs</a:t>
            </a:r>
          </a:p>
          <a:p>
            <a:pPr algn="ctr"/>
            <a:r>
              <a:rPr lang="en-CH" sz="2000"/>
              <a:t>documents</a:t>
            </a:r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E60F611B-3BFB-119E-0CF5-6A1C18FCAC17}"/>
              </a:ext>
            </a:extLst>
          </p:cNvPr>
          <p:cNvSpPr/>
          <p:nvPr/>
        </p:nvSpPr>
        <p:spPr>
          <a:xfrm>
            <a:off x="1592467" y="4363316"/>
            <a:ext cx="438754" cy="16166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err="1"/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4684FDE4-DDD2-7EB4-1EC1-91526ED450B5}"/>
              </a:ext>
            </a:extLst>
          </p:cNvPr>
          <p:cNvSpPr/>
          <p:nvPr/>
        </p:nvSpPr>
        <p:spPr>
          <a:xfrm>
            <a:off x="6862300" y="4399879"/>
            <a:ext cx="438754" cy="16166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err="1"/>
          </a:p>
        </p:txBody>
      </p:sp>
      <p:sp>
        <p:nvSpPr>
          <p:cNvPr id="60" name="Right Arrow 59">
            <a:extLst>
              <a:ext uri="{FF2B5EF4-FFF2-40B4-BE49-F238E27FC236}">
                <a16:creationId xmlns:a16="http://schemas.microsoft.com/office/drawing/2014/main" id="{60B3E0C2-385F-9C41-93FF-7EC7BE823BE8}"/>
              </a:ext>
            </a:extLst>
          </p:cNvPr>
          <p:cNvSpPr/>
          <p:nvPr/>
        </p:nvSpPr>
        <p:spPr>
          <a:xfrm>
            <a:off x="9605310" y="4439345"/>
            <a:ext cx="438754" cy="16166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err="1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A5606D2-8D86-855D-9EF3-750BA71FFDD5}"/>
              </a:ext>
            </a:extLst>
          </p:cNvPr>
          <p:cNvSpPr/>
          <p:nvPr/>
        </p:nvSpPr>
        <p:spPr>
          <a:xfrm>
            <a:off x="10027510" y="4160137"/>
            <a:ext cx="1080120" cy="72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/>
              <a:t>pre-TDR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BF03A87-B10E-43D9-254D-C52B8388B464}"/>
              </a:ext>
            </a:extLst>
          </p:cNvPr>
          <p:cNvSpPr/>
          <p:nvPr/>
        </p:nvSpPr>
        <p:spPr>
          <a:xfrm>
            <a:off x="2031221" y="4102470"/>
            <a:ext cx="2244860" cy="72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/>
              <a:t>Global req. doc.</a:t>
            </a:r>
          </a:p>
          <a:p>
            <a:pPr algn="ctr"/>
            <a:r>
              <a:rPr lang="en-CH" sz="2000"/>
              <a:t>(updated FSR)</a:t>
            </a:r>
          </a:p>
        </p:txBody>
      </p:sp>
      <p:sp>
        <p:nvSpPr>
          <p:cNvPr id="63" name="Right Arrow 62">
            <a:extLst>
              <a:ext uri="{FF2B5EF4-FFF2-40B4-BE49-F238E27FC236}">
                <a16:creationId xmlns:a16="http://schemas.microsoft.com/office/drawing/2014/main" id="{2D9CA6A8-9197-BA00-B64A-B928E06C0D9B}"/>
              </a:ext>
            </a:extLst>
          </p:cNvPr>
          <p:cNvSpPr/>
          <p:nvPr/>
        </p:nvSpPr>
        <p:spPr>
          <a:xfrm>
            <a:off x="4276081" y="4379270"/>
            <a:ext cx="438754" cy="16166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err="1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C5970C39-C213-D188-3D71-D91A9A8B6609}"/>
              </a:ext>
            </a:extLst>
          </p:cNvPr>
          <p:cNvSpPr/>
          <p:nvPr/>
        </p:nvSpPr>
        <p:spPr>
          <a:xfrm rot="16200000">
            <a:off x="3543913" y="1936108"/>
            <a:ext cx="291214" cy="6345560"/>
          </a:xfrm>
          <a:prstGeom prst="leftBrace">
            <a:avLst>
              <a:gd name="adj1" fmla="val 13058"/>
              <a:gd name="adj2" fmla="val 5039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5" name="Left Brace 64">
            <a:extLst>
              <a:ext uri="{FF2B5EF4-FFF2-40B4-BE49-F238E27FC236}">
                <a16:creationId xmlns:a16="http://schemas.microsoft.com/office/drawing/2014/main" id="{FA207151-DE16-C7A6-DF48-FCFB1D301ACA}"/>
              </a:ext>
            </a:extLst>
          </p:cNvPr>
          <p:cNvSpPr/>
          <p:nvPr/>
        </p:nvSpPr>
        <p:spPr>
          <a:xfrm rot="16200000">
            <a:off x="9092672" y="3171295"/>
            <a:ext cx="291214" cy="3894146"/>
          </a:xfrm>
          <a:prstGeom prst="leftBrace">
            <a:avLst>
              <a:gd name="adj1" fmla="val 13058"/>
              <a:gd name="adj2" fmla="val 5039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E982935-1424-FE9F-3BE7-1DA576EB1C59}"/>
              </a:ext>
            </a:extLst>
          </p:cNvPr>
          <p:cNvSpPr txBox="1"/>
          <p:nvPr/>
        </p:nvSpPr>
        <p:spPr>
          <a:xfrm>
            <a:off x="1401387" y="5395535"/>
            <a:ext cx="534424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>
                <a:solidFill>
                  <a:schemeClr val="accent4"/>
                </a:solidFill>
              </a:rPr>
              <a:t>Included in CHART/FCC-ee Injector project</a:t>
            </a:r>
          </a:p>
          <a:p>
            <a:pPr algn="l"/>
            <a:r>
              <a:rPr lang="en-CH" sz="2000" dirty="0"/>
              <a:t>(milestones and deliverables well defined in the proposal)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A1AB69A-9D50-307D-41B0-098D86869298}"/>
              </a:ext>
            </a:extLst>
          </p:cNvPr>
          <p:cNvSpPr txBox="1"/>
          <p:nvPr/>
        </p:nvSpPr>
        <p:spPr>
          <a:xfrm>
            <a:off x="7219198" y="5336228"/>
            <a:ext cx="468051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to be organized at CERN based on the FSD and priorities for the pre-TDR, resources from technical groups from next year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0428870-D028-6905-6B70-B3269D5905C9}"/>
              </a:ext>
            </a:extLst>
          </p:cNvPr>
          <p:cNvSpPr txBox="1"/>
          <p:nvPr/>
        </p:nvSpPr>
        <p:spPr>
          <a:xfrm>
            <a:off x="474073" y="3420094"/>
            <a:ext cx="36004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/>
              <a:t>From FSR to pre-TDR: </a:t>
            </a:r>
          </a:p>
        </p:txBody>
      </p:sp>
      <p:pic>
        <p:nvPicPr>
          <p:cNvPr id="69" name="Picture 68" descr="CERN Logo">
            <a:extLst>
              <a:ext uri="{FF2B5EF4-FFF2-40B4-BE49-F238E27FC236}">
                <a16:creationId xmlns:a16="http://schemas.microsoft.com/office/drawing/2014/main" id="{7A136AB3-B79C-0164-55BF-55A2727458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10027510" y="228725"/>
            <a:ext cx="490178" cy="48745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726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99EF0-4612-50FF-1E47-BDFC5C7E0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 and final remarks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AEEDE5-23FA-3C3B-438B-FFA70989F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4ED8CC-EBF8-9BC3-8622-282E0403A927}"/>
              </a:ext>
            </a:extLst>
          </p:cNvPr>
          <p:cNvSpPr txBox="1"/>
          <p:nvPr/>
        </p:nvSpPr>
        <p:spPr>
          <a:xfrm>
            <a:off x="547341" y="940376"/>
            <a:ext cx="11228882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System Font Regular"/>
              <a:buChar char="−"/>
            </a:pPr>
            <a:r>
              <a:rPr lang="en-GB" sz="2000" dirty="0"/>
              <a:t>Proposal submitted to CHART 2025-2025 was approved by CHART Council in August 2025.</a:t>
            </a:r>
          </a:p>
          <a:p>
            <a:pPr marL="342900" indent="-342900" algn="l">
              <a:spcAft>
                <a:spcPts val="1200"/>
              </a:spcAft>
              <a:buFont typeface="System Font Regular"/>
              <a:buChar char="−"/>
            </a:pPr>
            <a:r>
              <a:rPr lang="en-GB" sz="2000" dirty="0"/>
              <a:t>The organisation of the CHART/FCC-ee Injector project is ongoing, and meetings relating to the work packages resumed this summer.</a:t>
            </a:r>
          </a:p>
          <a:p>
            <a:pPr marL="342900" indent="-342900" algn="l">
              <a:spcAft>
                <a:spcPts val="1200"/>
              </a:spcAft>
              <a:buFont typeface="System Font Regular"/>
              <a:buChar char="−"/>
            </a:pPr>
            <a:r>
              <a:rPr lang="en-GB" sz="2000" dirty="0"/>
              <a:t>Main deliverables: positron and electron sources in operation at PSI, high power tests of the RF prototypes for linac (RF structure(s) and pulse compressor).</a:t>
            </a:r>
          </a:p>
          <a:p>
            <a:pPr marL="342900" indent="-342900" algn="l">
              <a:spcAft>
                <a:spcPts val="1200"/>
              </a:spcAft>
              <a:buFont typeface="System Font Regular"/>
              <a:buChar char="−"/>
            </a:pPr>
            <a:r>
              <a:rPr lang="en-GB" sz="2000" dirty="0">
                <a:solidFill>
                  <a:schemeClr val="accent4"/>
                </a:solidFill>
              </a:rPr>
              <a:t>FCC-ee Injector pre-TDR phase </a:t>
            </a:r>
            <a:r>
              <a:rPr lang="en-GB" sz="2000" dirty="0"/>
              <a:t>is under discussion at CERN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Dedicated meetings are planned at CERN by the end of 2025 to define, organise and synchronise activities between CERN and PSI (and collaborators).</a:t>
            </a:r>
          </a:p>
          <a:p>
            <a:pPr marL="342900" indent="-342900">
              <a:spcAft>
                <a:spcPts val="1200"/>
              </a:spcAft>
              <a:buFont typeface="System Font Regular"/>
              <a:buChar char="−"/>
            </a:pPr>
            <a:r>
              <a:rPr lang="en-GB" sz="2000" dirty="0"/>
              <a:t>Collaborations: FACET-II PAC (SLAC) approved the experiments for beam time (bunch compression study and trajectory jitter amplification at high charge) – spring 2026</a:t>
            </a:r>
          </a:p>
          <a:p>
            <a:pPr marL="342900" indent="-342900">
              <a:spcAft>
                <a:spcPts val="1200"/>
              </a:spcAft>
              <a:buFont typeface="System Font Regular"/>
              <a:buChar char="−"/>
            </a:pPr>
            <a:r>
              <a:rPr lang="en-GB" sz="2000" dirty="0">
                <a:solidFill>
                  <a:schemeClr val="accent4"/>
                </a:solidFill>
              </a:rPr>
              <a:t>…new requests are on the doors: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polarized electrons and positrons at the injector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different time separation between bunches in the train to mitigate e-cloud instability in the collider ring (see L. Sabato </a:t>
            </a:r>
            <a:r>
              <a:rPr lang="en-GB" sz="2000"/>
              <a:t>contribution)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83C3E-D131-A9B9-A47C-BBA2CD672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364" y="178756"/>
            <a:ext cx="1769147" cy="52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679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75B5C-A3BD-F633-CC48-CF934B91B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2C59FF-0D92-113F-9675-D9821375D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8404DA3C-084A-254A-04C9-B92E164900CF}"/>
              </a:ext>
            </a:extLst>
          </p:cNvPr>
          <p:cNvSpPr txBox="1">
            <a:spLocks/>
          </p:cNvSpPr>
          <p:nvPr/>
        </p:nvSpPr>
        <p:spPr>
          <a:xfrm>
            <a:off x="223580" y="223173"/>
            <a:ext cx="3600400" cy="504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Acknowledgements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C5CE739C-AE31-1B1A-5E50-741667E3F9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099995"/>
              </p:ext>
            </p:extLst>
          </p:nvPr>
        </p:nvGraphicFramePr>
        <p:xfrm>
          <a:off x="313741" y="868911"/>
          <a:ext cx="11686915" cy="369329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41496">
                  <a:extLst>
                    <a:ext uri="{9D8B030D-6E8A-4147-A177-3AD203B41FA5}">
                      <a16:colId xmlns:a16="http://schemas.microsoft.com/office/drawing/2014/main" val="547279261"/>
                    </a:ext>
                  </a:extLst>
                </a:gridCol>
                <a:gridCol w="10145419">
                  <a:extLst>
                    <a:ext uri="{9D8B030D-6E8A-4147-A177-3AD203B41FA5}">
                      <a16:colId xmlns:a16="http://schemas.microsoft.com/office/drawing/2014/main" val="2791368337"/>
                    </a:ext>
                  </a:extLst>
                </a:gridCol>
              </a:tblGrid>
              <a:tr h="1047937">
                <a:tc>
                  <a:txBody>
                    <a:bodyPr/>
                    <a:lstStyle/>
                    <a:p>
                      <a:r>
                        <a:rPr lang="en-CH" sz="1600" b="1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PSI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R. Zennaro, D. Hauenstein, M. Zykova, N. Strohmaier, S. Bettoni, , J.-Y. Raguin, M. Duda, M. Pedrozzi, M. </a:t>
                      </a:r>
                      <a:r>
                        <a:rPr lang="en-GB" sz="1600" b="0" i="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D’amico</a:t>
                      </a:r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B. Auchmann, I. M. Besana, R. Fortunati, H. Garcia-Rodrigues, R. Ischebeck, P. </a:t>
                      </a:r>
                      <a:r>
                        <a:rPr lang="en-GB" sz="1600" b="0" i="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Juranic</a:t>
                      </a:r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J. Kosse, F. Marcellini, U. </a:t>
                      </a:r>
                      <a:r>
                        <a:rPr lang="en-GB" sz="1600" b="0" i="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Michlmayr</a:t>
                      </a:r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G. L. Orlandi, S. Reiche, S. Sanfilippo, H.H. Braun, M. Seidel</a:t>
                      </a:r>
                    </a:p>
                    <a:p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all the technical groups involved  in the P3 experiment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8489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IJCLab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Alharthi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R. Chehab, I. Chaikovska, V.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Mytrochenko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Y. Wang</a:t>
                      </a:r>
                      <a:endParaRPr lang="en-CH" sz="1600" b="0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111555"/>
                  </a:ext>
                </a:extLst>
              </a:tr>
              <a:tr h="717363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CERN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W. Bartmann, H. Bartosik, M.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Calviani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S. Doebert, Y.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Duthell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J. L. Grenard, A. Grudiev, B.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Humann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A. Kurtulus, A. Latina, A. Lechner, R. Mena Andrade, A.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Perillo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Marcone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K.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Oide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Y.  Zhao, F. Zimmermann, Z. Vostrel, M. Benedikt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662409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INFN-LNF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C. Milardi, A. De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Santis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O.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Etisken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S.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Bilanishvili</a:t>
                      </a:r>
                      <a:endParaRPr lang="en-CH" sz="1600" b="0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934586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CH" sz="1600" b="1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SLAC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T. Raubenheimer, B. O’Shea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418876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KEK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Y. Enomoto, K. Furukawa, 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1993"/>
                  </a:ext>
                </a:extLst>
              </a:tr>
              <a:tr h="415614">
                <a:tc gridSpan="2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and L. Bandiera, M. Soldani, A. Sytov (INFN/Ferrara), A. Bacci, M. Rossetti Conti (INFN/Milano)</a:t>
                      </a:r>
                      <a:endParaRPr lang="en-GB" sz="1600" dirty="0">
                        <a:effectLst/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936427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BD79741-4443-8FB3-6156-BC95A1133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09" y="4820453"/>
            <a:ext cx="2095984" cy="6237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1D7DC2-A605-2A4B-6FE8-10F00B1E5E8B}"/>
              </a:ext>
            </a:extLst>
          </p:cNvPr>
          <p:cNvSpPr txBox="1"/>
          <p:nvPr/>
        </p:nvSpPr>
        <p:spPr>
          <a:xfrm>
            <a:off x="2385092" y="4824803"/>
            <a:ext cx="961556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ea typeface="Lato" panose="020F0502020204030203" pitchFamily="34" charset="0"/>
                <a:cs typeface="Lato" panose="020F0502020204030203" pitchFamily="34" charset="0"/>
              </a:rPr>
              <a:t>This work was done under the auspices of CHART (Swiss Accelerator Research and Technology) Collaboration, </a:t>
            </a:r>
            <a:r>
              <a:rPr lang="en-GB" dirty="0">
                <a:ea typeface="Lato" panose="020F0502020204030203" pitchFamily="34" charset="0"/>
                <a:cs typeface="Lato" panose="020F0502020204030203" pitchFamily="34" charset="0"/>
                <a:hlinkClick r:id="rId4"/>
              </a:rPr>
              <a:t>https://chart.ch</a:t>
            </a:r>
            <a:r>
              <a:rPr lang="en-GB" dirty="0">
                <a:ea typeface="Lato" panose="020F0502020204030203" pitchFamily="34" charset="0"/>
                <a:cs typeface="Lato" panose="020F0502020204030203" pitchFamily="34" charset="0"/>
              </a:rPr>
              <a:t> - </a:t>
            </a:r>
            <a:r>
              <a:rPr lang="en-GB" b="1" dirty="0">
                <a:solidFill>
                  <a:srgbClr val="C00000"/>
                </a:solidFill>
                <a:ea typeface="Lato" panose="020F0502020204030203" pitchFamily="34" charset="0"/>
                <a:cs typeface="Lato" panose="020F0502020204030203" pitchFamily="34" charset="0"/>
              </a:rPr>
              <a:t>CHART Scientific Report: </a:t>
            </a:r>
            <a:r>
              <a:rPr lang="en-GB" b="1" dirty="0">
                <a:solidFill>
                  <a:srgbClr val="000000"/>
                </a:solidFill>
                <a:ea typeface="Lato" panose="020F0502020204030203" pitchFamily="34" charset="0"/>
                <a:cs typeface="Lato" panose="020F050202020403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b="1" dirty="0">
                <a:solidFill>
                  <a:srgbClr val="C00000"/>
                </a:solidFill>
                <a:ea typeface="Lato" panose="020F0502020204030203" pitchFamily="34" charset="0"/>
                <a:cs typeface="Lato" panose="020F050202020403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b="1" dirty="0">
                <a:solidFill>
                  <a:srgbClr val="C00000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A6056F-7D16-0223-A081-F3C890AD6313}"/>
              </a:ext>
            </a:extLst>
          </p:cNvPr>
          <p:cNvSpPr/>
          <p:nvPr/>
        </p:nvSpPr>
        <p:spPr>
          <a:xfrm>
            <a:off x="2394398" y="5694347"/>
            <a:ext cx="955106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DA2319-64C5-900B-006D-2AE19B2FE5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552" y="5840907"/>
            <a:ext cx="1639095" cy="5539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6E7209-330A-90C1-759E-28FEAA0F69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1022" y="230854"/>
            <a:ext cx="620075" cy="455937"/>
          </a:xfrm>
          <a:prstGeom prst="rect">
            <a:avLst/>
          </a:prstGeom>
        </p:spPr>
      </p:pic>
      <p:pic>
        <p:nvPicPr>
          <p:cNvPr id="10" name="Picture 9" descr="No photo description available.">
            <a:extLst>
              <a:ext uri="{FF2B5EF4-FFF2-40B4-BE49-F238E27FC236}">
                <a16:creationId xmlns:a16="http://schemas.microsoft.com/office/drawing/2014/main" id="{F793B7B8-01B4-31C5-122F-767F7E8933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0" t="15026" r="6834" b="15850"/>
          <a:stretch/>
        </p:blipFill>
        <p:spPr bwMode="auto">
          <a:xfrm>
            <a:off x="9972832" y="247232"/>
            <a:ext cx="574879" cy="45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ERN Logo">
            <a:extLst>
              <a:ext uri="{FF2B5EF4-FFF2-40B4-BE49-F238E27FC236}">
                <a16:creationId xmlns:a16="http://schemas.microsoft.com/office/drawing/2014/main" id="{89C002FE-B59C-6F0E-E0AB-22C0585F9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8756673" y="247232"/>
            <a:ext cx="458482" cy="45593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30348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EFA2A8-FF0C-EB38-1E54-83806CC7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C5F42E29-154F-E794-A6C0-EB2F7ACF7BBD}"/>
              </a:ext>
            </a:extLst>
          </p:cNvPr>
          <p:cNvSpPr txBox="1">
            <a:spLocks/>
          </p:cNvSpPr>
          <p:nvPr/>
        </p:nvSpPr>
        <p:spPr>
          <a:xfrm>
            <a:off x="5087888" y="260648"/>
            <a:ext cx="3600400" cy="504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That’s all!!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DC42F7-7EE7-4D02-6AD8-FFC90325B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898" y="985787"/>
            <a:ext cx="7329639" cy="48864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56FC43-B324-FBBD-5974-D7CB4962C3E5}"/>
              </a:ext>
            </a:extLst>
          </p:cNvPr>
          <p:cNvSpPr txBox="1"/>
          <p:nvPr/>
        </p:nvSpPr>
        <p:spPr>
          <a:xfrm>
            <a:off x="8080925" y="5872213"/>
            <a:ext cx="21218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Image generated by Copilot</a:t>
            </a:r>
          </a:p>
        </p:txBody>
      </p:sp>
    </p:spTree>
    <p:extLst>
      <p:ext uri="{BB962C8B-B14F-4D97-AF65-F5344CB8AC3E}">
        <p14:creationId xmlns:p14="http://schemas.microsoft.com/office/powerpoint/2010/main" val="2409284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7E8D3-D99D-E795-ACFB-9D1DC45B1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453" y="3143699"/>
            <a:ext cx="4279691" cy="810444"/>
          </a:xfrm>
        </p:spPr>
        <p:txBody>
          <a:bodyPr/>
          <a:lstStyle/>
          <a:p>
            <a:r>
              <a:rPr lang="en-CH" dirty="0"/>
              <a:t>Some more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050164-B3B0-4DD5-52BC-EB94C1B4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09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B725D-8CC2-1E0F-7809-99528ADD8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</a:t>
            </a:r>
            <a:r>
              <a:rPr lang="en-CH" u="sng" dirty="0"/>
              <a:t>potential</a:t>
            </a:r>
            <a:r>
              <a:rPr lang="en-CH" dirty="0"/>
              <a:t> collaborations (1)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8BE3EC-9BA1-69FD-38D0-C8FC3D854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30D52E-3DD5-7B90-2BF7-789BBB4B45CE}"/>
              </a:ext>
            </a:extLst>
          </p:cNvPr>
          <p:cNvSpPr txBox="1"/>
          <p:nvPr/>
        </p:nvSpPr>
        <p:spPr>
          <a:xfrm>
            <a:off x="623392" y="784671"/>
            <a:ext cx="11318352" cy="39934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sz="2000" b="1" kern="0" dirty="0">
                <a:solidFill>
                  <a:schemeClr val="accent4"/>
                </a:solidFill>
                <a:cs typeface="Calibri" panose="020F0502020204030204" pitchFamily="34" charset="0"/>
              </a:rPr>
              <a:t>SLAC/FACET II (ref. B. O’Shea’s)</a:t>
            </a:r>
          </a:p>
          <a:p>
            <a:pPr marL="358775" lvl="1" indent="-354013">
              <a:spcAft>
                <a:spcPts val="900"/>
              </a:spcAft>
              <a:buFont typeface="System Font Regular"/>
              <a:buChar char="－"/>
            </a:pPr>
            <a:r>
              <a:rPr lang="en-GB" dirty="0">
                <a:effectLst/>
              </a:rPr>
              <a:t>BUNCH COMPRESSION + EMITTANCE GROWTH</a:t>
            </a:r>
          </a:p>
          <a:p>
            <a:pPr marL="815975" lvl="3" indent="-354013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M</a:t>
            </a:r>
            <a:r>
              <a:rPr lang="en-GB" sz="1600" dirty="0">
                <a:effectLst/>
              </a:rPr>
              <a:t>easure emittance growth of 5 nC bunches, from 335 MeV to 4.5 GeV and 4.5 GeV to 10 GeV</a:t>
            </a:r>
          </a:p>
          <a:p>
            <a:pPr marL="358775" lvl="1" indent="-354013">
              <a:spcAft>
                <a:spcPts val="900"/>
              </a:spcAft>
              <a:buFont typeface="System Font Regular"/>
              <a:buChar char="－"/>
            </a:pPr>
            <a:r>
              <a:rPr lang="en-GB" dirty="0">
                <a:effectLst/>
              </a:rPr>
              <a:t>JITTER + WAKEFIELDS + OPTICS</a:t>
            </a:r>
          </a:p>
          <a:p>
            <a:pPr marL="815975" lvl="3" indent="-354013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</a:rPr>
              <a:t>Examine jitter amplification and damping; multiple bunch wakefields</a:t>
            </a:r>
          </a:p>
          <a:p>
            <a:pPr marL="815975" lvl="3" indent="-354013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</a:rPr>
              <a:t>Kick on one bunch due on the preceding one</a:t>
            </a:r>
          </a:p>
          <a:p>
            <a:pPr marL="815975" lvl="3" indent="-354013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</a:rPr>
              <a:t>Characterization of the wakefield; model versus measurements comparison</a:t>
            </a:r>
          </a:p>
          <a:p>
            <a:pPr marL="358775" lvl="1" indent="-354013">
              <a:spcAft>
                <a:spcPts val="900"/>
              </a:spcAft>
              <a:buFont typeface="System Font Regular"/>
              <a:buChar char="－"/>
            </a:pPr>
            <a:r>
              <a:rPr lang="en-GB" dirty="0">
                <a:effectLst/>
              </a:rPr>
              <a:t>PHOTOINJECTOR + TOP-UP INJECTION</a:t>
            </a:r>
          </a:p>
          <a:p>
            <a:pPr marL="815975" lvl="3" indent="-354013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M</a:t>
            </a:r>
            <a:r>
              <a:rPr lang="en-GB" sz="1600" dirty="0">
                <a:effectLst/>
              </a:rPr>
              <a:t>easure how beam parameters vary at 125 MeV by adjusting the beam energy and transverse size using “</a:t>
            </a:r>
            <a:r>
              <a:rPr lang="en-GB" sz="1600" dirty="0" err="1">
                <a:effectLst/>
              </a:rPr>
              <a:t>analog</a:t>
            </a:r>
            <a:r>
              <a:rPr lang="en-GB" sz="1600" dirty="0">
                <a:effectLst/>
              </a:rPr>
              <a:t> methods”</a:t>
            </a:r>
          </a:p>
          <a:p>
            <a:pPr marL="815975" lvl="3" indent="-354013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E</a:t>
            </a:r>
            <a:r>
              <a:rPr lang="en-GB" sz="1600" dirty="0">
                <a:effectLst/>
              </a:rPr>
              <a:t>xplore methods to reach 100 Hz variation: spatial light modulator and Pockels cell at beam rate (30 Hz)</a:t>
            </a:r>
            <a:endParaRPr lang="en-CH" sz="1600" dirty="0"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F40435-17DA-7AF7-5B4D-69C89BA72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4778072"/>
            <a:ext cx="10456097" cy="18016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4C7E7D-8E6E-B75F-8BA0-EC93401C4236}"/>
              </a:ext>
            </a:extLst>
          </p:cNvPr>
          <p:cNvSpPr txBox="1"/>
          <p:nvPr/>
        </p:nvSpPr>
        <p:spPr>
          <a:xfrm rot="19866343">
            <a:off x="9497774" y="2120818"/>
            <a:ext cx="254528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rgbClr val="C00000"/>
                </a:solidFill>
              </a:rPr>
              <a:t>FACET-II PAC approved the experiments for beam time!</a:t>
            </a:r>
            <a:endParaRPr lang="en-CH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23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4F3EE-FDD8-C00C-A9CA-C01AE33E1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95F86-7FA5-E88C-1876-3C8C418CE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236" y="260354"/>
            <a:ext cx="8964613" cy="810444"/>
          </a:xfrm>
        </p:spPr>
        <p:txBody>
          <a:bodyPr/>
          <a:lstStyle/>
          <a:p>
            <a:r>
              <a:rPr lang="en-CH" dirty="0"/>
              <a:t>Future </a:t>
            </a:r>
            <a:r>
              <a:rPr lang="en-CH" u="sng" dirty="0"/>
              <a:t>potential</a:t>
            </a:r>
            <a:r>
              <a:rPr lang="en-CH" dirty="0"/>
              <a:t> collaborations (2)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8B537-A8A2-E84E-60BD-CFD8AFDB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85666A-A834-F2B4-91E2-9294366EB175}"/>
              </a:ext>
            </a:extLst>
          </p:cNvPr>
          <p:cNvSpPr txBox="1"/>
          <p:nvPr/>
        </p:nvSpPr>
        <p:spPr>
          <a:xfrm>
            <a:off x="537830" y="885780"/>
            <a:ext cx="11318352" cy="1485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sz="2000" b="1" kern="0" dirty="0">
                <a:solidFill>
                  <a:schemeClr val="accent4"/>
                </a:solidFill>
                <a:cs typeface="Calibri" panose="020F0502020204030204" pitchFamily="34" charset="0"/>
              </a:rPr>
              <a:t>SuperKEKB (2-bunch at 96 ns)</a:t>
            </a:r>
          </a:p>
          <a:p>
            <a:pPr marL="358775" lvl="1" indent="-354013">
              <a:spcAft>
                <a:spcPts val="900"/>
              </a:spcAft>
              <a:buFont typeface="System Font Regular"/>
              <a:buChar char="－"/>
            </a:pPr>
            <a:r>
              <a:rPr lang="en-GB" sz="1600" dirty="0"/>
              <a:t>Study of the emittance growth in the electron linac </a:t>
            </a:r>
          </a:p>
          <a:p>
            <a:pPr marL="358775" lvl="1" indent="-354013">
              <a:spcAft>
                <a:spcPts val="900"/>
              </a:spcAft>
              <a:buFont typeface="System Font Regular"/>
              <a:buChar char="－"/>
            </a:pPr>
            <a:r>
              <a:rPr lang="en-GB" sz="1600" dirty="0"/>
              <a:t>Validation of the models used for the trajectory jitter amplification and damping</a:t>
            </a:r>
          </a:p>
          <a:p>
            <a:pPr marL="358775" lvl="1" indent="-354013">
              <a:spcAft>
                <a:spcPts val="900"/>
              </a:spcAft>
              <a:buFont typeface="System Font Regular"/>
              <a:buChar char="－"/>
            </a:pPr>
            <a:r>
              <a:rPr lang="en-GB" sz="1600" dirty="0"/>
              <a:t>Characterization of the wakefield; model versus measurements comparison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5E3282-5A0A-17F7-05A4-46B2FAA0F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44" y="2612760"/>
            <a:ext cx="6797207" cy="37488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C842-DEE7-2589-A7F4-767C976D2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2064" y="3386712"/>
            <a:ext cx="2648449" cy="19441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C60589-F7CE-620D-2950-A8CD8CA95C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849" y="3422684"/>
            <a:ext cx="2520006" cy="18722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0448A9-4539-A0D5-487B-EA884D7DC189}"/>
              </a:ext>
            </a:extLst>
          </p:cNvPr>
          <p:cNvSpPr txBox="1"/>
          <p:nvPr/>
        </p:nvSpPr>
        <p:spPr>
          <a:xfrm>
            <a:off x="7824192" y="5410209"/>
            <a:ext cx="38884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</a:rPr>
              <a:t>Mitsuhiro Yoshida (INJ-Group of Injector Linac)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F020E9-1C7F-4F9B-1CE4-429EEC456645}"/>
              </a:ext>
            </a:extLst>
          </p:cNvPr>
          <p:cNvSpPr txBox="1"/>
          <p:nvPr/>
        </p:nvSpPr>
        <p:spPr>
          <a:xfrm>
            <a:off x="7463694" y="3139100"/>
            <a:ext cx="43924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Emittance growths along the SuperKEKB electron linac  </a:t>
            </a:r>
          </a:p>
        </p:txBody>
      </p:sp>
    </p:spTree>
    <p:extLst>
      <p:ext uri="{BB962C8B-B14F-4D97-AF65-F5344CB8AC3E}">
        <p14:creationId xmlns:p14="http://schemas.microsoft.com/office/powerpoint/2010/main" val="517504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5400675" cy="485168"/>
          </a:xfrm>
        </p:spPr>
        <p:txBody>
          <a:bodyPr/>
          <a:lstStyle/>
          <a:p>
            <a:r>
              <a:rPr lang="en-GB" noProof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273" y="1263859"/>
            <a:ext cx="7700267" cy="925714"/>
          </a:xfrm>
        </p:spPr>
        <p:txBody>
          <a:bodyPr/>
          <a:lstStyle/>
          <a:p>
            <a:pPr marL="404813" indent="-404813">
              <a:spcBef>
                <a:spcPts val="0"/>
              </a:spcBef>
              <a:spcAft>
                <a:spcPts val="1200"/>
              </a:spcAft>
              <a:buFont typeface="System Font Regular"/>
              <a:buChar char="－"/>
            </a:pPr>
            <a:r>
              <a:rPr lang="en-US" dirty="0"/>
              <a:t>CHART project 2021-2024: Status of Deliverables</a:t>
            </a:r>
          </a:p>
          <a:p>
            <a:pPr marL="404813" indent="-404813">
              <a:spcBef>
                <a:spcPts val="0"/>
              </a:spcBef>
              <a:spcAft>
                <a:spcPts val="1200"/>
              </a:spcAft>
              <a:buFont typeface="System Font Regular"/>
              <a:buChar char="－"/>
            </a:pPr>
            <a:r>
              <a:rPr lang="en-US" dirty="0"/>
              <a:t>CHART project 2025-2028: Overview of Planned Activities</a:t>
            </a:r>
          </a:p>
        </p:txBody>
      </p:sp>
      <p:sp>
        <p:nvSpPr>
          <p:cNvPr id="11" name="Slide Number Placeholder 12">
            <a:extLst>
              <a:ext uri="{FF2B5EF4-FFF2-40B4-BE49-F238E27FC236}">
                <a16:creationId xmlns:a16="http://schemas.microsoft.com/office/drawing/2014/main" id="{1BF84B76-8402-FCAC-7412-2B886B801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5517" y="6480354"/>
            <a:ext cx="322338" cy="14789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Cartoon of people in a room&#10;&#10;AI-generated content may be incorrect.">
            <a:extLst>
              <a:ext uri="{FF2B5EF4-FFF2-40B4-BE49-F238E27FC236}">
                <a16:creationId xmlns:a16="http://schemas.microsoft.com/office/drawing/2014/main" id="{8C332215-DF90-9E55-4B99-9ABBD42A7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186" y="2375941"/>
            <a:ext cx="3777525" cy="3777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F781C0-3114-E30C-3244-6EBD0EBD87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296" y="253079"/>
            <a:ext cx="1729527" cy="5146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8C43DE-AF72-566D-322B-43F3387CE5B6}"/>
              </a:ext>
            </a:extLst>
          </p:cNvPr>
          <p:cNvSpPr txBox="1"/>
          <p:nvPr/>
        </p:nvSpPr>
        <p:spPr>
          <a:xfrm>
            <a:off x="8447724" y="6232112"/>
            <a:ext cx="19404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Situation in 2021 at PSI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20C31F-EE9E-16FA-E4AD-0988E2000D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26" y="2927120"/>
            <a:ext cx="4452357" cy="32263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24786D-FDA6-A17F-CB9B-B8AEF56E2698}"/>
              </a:ext>
            </a:extLst>
          </p:cNvPr>
          <p:cNvSpPr txBox="1"/>
          <p:nvPr/>
        </p:nvSpPr>
        <p:spPr>
          <a:xfrm>
            <a:off x="1920006" y="4278683"/>
            <a:ext cx="20162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/>
              <a:t>Tunnel Circumference: 90.7 km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C0FA52-EF4D-B099-D5D2-77AF77A19E59}"/>
              </a:ext>
            </a:extLst>
          </p:cNvPr>
          <p:cNvSpPr/>
          <p:nvPr/>
        </p:nvSpPr>
        <p:spPr>
          <a:xfrm>
            <a:off x="1851284" y="3110459"/>
            <a:ext cx="562131" cy="24733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9EE514-9CB3-21B0-6804-C43F28C73F91}"/>
              </a:ext>
            </a:extLst>
          </p:cNvPr>
          <p:cNvCxnSpPr>
            <a:cxnSpLocks/>
          </p:cNvCxnSpPr>
          <p:nvPr/>
        </p:nvCxnSpPr>
        <p:spPr>
          <a:xfrm flipV="1">
            <a:off x="2132349" y="2777218"/>
            <a:ext cx="74952" cy="29980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9C323A-E39F-4A7C-8646-196759C714CC}"/>
              </a:ext>
            </a:extLst>
          </p:cNvPr>
          <p:cNvSpPr txBox="1"/>
          <p:nvPr/>
        </p:nvSpPr>
        <p:spPr>
          <a:xfrm>
            <a:off x="1603946" y="2512285"/>
            <a:ext cx="23322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FCC-e</a:t>
            </a:r>
            <a:r>
              <a:rPr lang="en-CH" sz="1400" baseline="30000" dirty="0"/>
              <a:t>+</a:t>
            </a:r>
            <a:r>
              <a:rPr lang="en-CH" sz="1400" dirty="0"/>
              <a:t>e</a:t>
            </a:r>
            <a:r>
              <a:rPr lang="en-CH" sz="1400" baseline="30000" dirty="0"/>
              <a:t>-</a:t>
            </a:r>
            <a:r>
              <a:rPr lang="en-CH" sz="1400" dirty="0"/>
              <a:t> Injector (~1.2 km)</a:t>
            </a:r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FB841-901D-3E41-93FE-2F8B877E8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7" y="268710"/>
            <a:ext cx="10258971" cy="810444"/>
          </a:xfrm>
        </p:spPr>
        <p:txBody>
          <a:bodyPr/>
          <a:lstStyle/>
          <a:p>
            <a:r>
              <a:rPr lang="en-CH" dirty="0"/>
              <a:t>Polarized electron and positron pilot bunches (1)</a:t>
            </a:r>
            <a:br>
              <a:rPr lang="en-CH" dirty="0"/>
            </a:br>
            <a:r>
              <a:rPr lang="en-CH" sz="2200" b="0" dirty="0"/>
              <a:t>~1.6 nC, ~100 bunches, twice per day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890695-0E27-1524-7A0D-25016CA49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D44296-3B26-BF91-3E48-20C149DBA153}"/>
              </a:ext>
            </a:extLst>
          </p:cNvPr>
          <p:cNvSpPr txBox="1"/>
          <p:nvPr/>
        </p:nvSpPr>
        <p:spPr>
          <a:xfrm>
            <a:off x="911424" y="2725968"/>
            <a:ext cx="30963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Courtesy of </a:t>
            </a:r>
            <a:r>
              <a:rPr lang="en-GB" sz="1400" dirty="0"/>
              <a:t>Erdong Wang</a:t>
            </a:r>
            <a:endParaRPr lang="en-CH" sz="1400" dirty="0"/>
          </a:p>
        </p:txBody>
      </p:sp>
      <p:pic>
        <p:nvPicPr>
          <p:cNvPr id="6" name="Picture 5" descr="A picture containing timeline&#10;&#10;AI-generated content may be incorrect.">
            <a:extLst>
              <a:ext uri="{FF2B5EF4-FFF2-40B4-BE49-F238E27FC236}">
                <a16:creationId xmlns:a16="http://schemas.microsoft.com/office/drawing/2014/main" id="{5EAEA1D5-BD01-8F9F-6329-C2FE48DBB7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9939" b="61922"/>
          <a:stretch/>
        </p:blipFill>
        <p:spPr>
          <a:xfrm>
            <a:off x="608577" y="2932059"/>
            <a:ext cx="6282644" cy="2229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745896-50B9-4123-25AA-74A2FDD91F43}"/>
              </a:ext>
            </a:extLst>
          </p:cNvPr>
          <p:cNvSpPr txBox="1"/>
          <p:nvPr/>
        </p:nvSpPr>
        <p:spPr>
          <a:xfrm>
            <a:off x="574810" y="2404320"/>
            <a:ext cx="47905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System Font Regular"/>
              <a:buChar char="－"/>
            </a:pPr>
            <a:r>
              <a:rPr lang="en-GB" sz="2000" dirty="0"/>
              <a:t>EIC electron pre-injector concept (BNL)</a:t>
            </a:r>
            <a:endParaRPr lang="en-CH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97E318-1A8A-992F-EBDD-471C613C6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7615" y="3068960"/>
            <a:ext cx="5154385" cy="1681179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59F0DE-44E2-B302-1E6B-D36D55417041}"/>
              </a:ext>
            </a:extLst>
          </p:cNvPr>
          <p:cNvSpPr txBox="1"/>
          <p:nvPr/>
        </p:nvSpPr>
        <p:spPr>
          <a:xfrm>
            <a:off x="695400" y="4989531"/>
            <a:ext cx="51125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Charge achieved 7.5 nC, polarization &gt;86%, rep rate 30 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DA13B3-8E85-3860-BAC9-EE393210F103}"/>
              </a:ext>
            </a:extLst>
          </p:cNvPr>
          <p:cNvSpPr txBox="1"/>
          <p:nvPr/>
        </p:nvSpPr>
        <p:spPr>
          <a:xfrm>
            <a:off x="619659" y="5536372"/>
            <a:ext cx="1095268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n-GB" dirty="0"/>
              <a:t>Preliminary simulations for FCC-ee have shown that − using the current positron source with polarized electrons − positrons accepted in DR can preserve a polarization of about 4-5% (F. Alharthi and I. Chaikovska </a:t>
            </a:r>
            <a:r>
              <a:rPr lang="en-GB" dirty="0">
                <a:sym typeface="Wingdings" pitchFamily="2" charset="2"/>
              </a:rPr>
              <a:t> not enough for pilot bunches but more detailed simulations will be done.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774718-7444-852C-0484-4E93FB3F42D8}"/>
              </a:ext>
            </a:extLst>
          </p:cNvPr>
          <p:cNvSpPr txBox="1"/>
          <p:nvPr/>
        </p:nvSpPr>
        <p:spPr>
          <a:xfrm>
            <a:off x="574810" y="1143954"/>
            <a:ext cx="11114385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System Font Regular"/>
              <a:buChar char="－"/>
            </a:pPr>
            <a:r>
              <a:rPr lang="en-GB" sz="2000" dirty="0"/>
              <a:t>Motivation (from J. Heron’s talk at FCC week 2024):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i="1" dirty="0"/>
              <a:t>pre-polarised (electron and positron) bunches to be injected into the CR for </a:t>
            </a:r>
            <a:r>
              <a:rPr lang="en-GB" i="1" dirty="0">
                <a:solidFill>
                  <a:schemeClr val="accent4"/>
                </a:solidFill>
              </a:rPr>
              <a:t>energy calibration </a:t>
            </a:r>
            <a:r>
              <a:rPr lang="en-GB" i="1" dirty="0"/>
              <a:t>may be extremely valuable to boost integrated luminosity (15-40 % gain over the baseline configuration) but positive effect becomes even more relevant for increasing fault rate</a:t>
            </a:r>
            <a:endParaRPr lang="en-CH" i="1" dirty="0"/>
          </a:p>
        </p:txBody>
      </p:sp>
    </p:spTree>
    <p:extLst>
      <p:ext uri="{BB962C8B-B14F-4D97-AF65-F5344CB8AC3E}">
        <p14:creationId xmlns:p14="http://schemas.microsoft.com/office/powerpoint/2010/main" val="3333562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26CF3-6DBB-5758-9CFE-B535CE104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BBB13-8DF7-D82E-ED48-4140DC581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7" y="268710"/>
            <a:ext cx="10258971" cy="810444"/>
          </a:xfrm>
        </p:spPr>
        <p:txBody>
          <a:bodyPr/>
          <a:lstStyle/>
          <a:p>
            <a:r>
              <a:rPr lang="en-CH" dirty="0"/>
              <a:t>Polarized electron and positron pilot bunches (2)</a:t>
            </a:r>
            <a:endParaRPr lang="en-CH" sz="2200" b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B8FB7-0FF2-99BA-694F-20FDE39F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CF36AB-66B6-14D4-27FB-F768F8F7835E}"/>
              </a:ext>
            </a:extLst>
          </p:cNvPr>
          <p:cNvSpPr txBox="1"/>
          <p:nvPr/>
        </p:nvSpPr>
        <p:spPr>
          <a:xfrm>
            <a:off x="479463" y="1079154"/>
            <a:ext cx="9145016" cy="358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Aft>
                <a:spcPts val="600"/>
              </a:spcAft>
              <a:buFont typeface="System Font Regular"/>
              <a:buChar char="－"/>
            </a:pPr>
            <a:r>
              <a:rPr lang="en-GB" sz="2000" dirty="0">
                <a:solidFill>
                  <a:srgbClr val="000000"/>
                </a:solidFill>
              </a:rPr>
              <a:t>S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</a:rPr>
              <a:t>mall polarizer storage ring for pilot positron (and electron) bunches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the ring</a:t>
            </a:r>
            <a:r>
              <a:rPr lang="en-GB" dirty="0"/>
              <a:t> could be installed inside the perimeter of DR or even in the damping ring tunnel. This option in under investigation by C. Carli.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342900" indent="-342900" algn="l">
              <a:spcAft>
                <a:spcPts val="600"/>
              </a:spcAft>
              <a:buFont typeface="System Font Regular"/>
              <a:buChar char="－"/>
            </a:pPr>
            <a:r>
              <a:rPr lang="en-GB" sz="2000" dirty="0">
                <a:solidFill>
                  <a:srgbClr val="000000"/>
                </a:solidFill>
              </a:rPr>
              <a:t>In addition, spin rotators in the transfer lines are needed.</a:t>
            </a:r>
          </a:p>
          <a:p>
            <a:pPr marL="342900" indent="-342900">
              <a:spcAft>
                <a:spcPts val="600"/>
              </a:spcAft>
              <a:buFont typeface="System Font Regular"/>
              <a:buChar char="－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</a:rPr>
              <a:t>The depolarisation in the FCC-ee booster was studied by Zhe Duan (IHEP) </a:t>
            </a:r>
            <a:r>
              <a:rPr lang="en-GB" sz="2000" dirty="0">
                <a:solidFill>
                  <a:srgbClr val="000000"/>
                </a:solidFill>
              </a:rPr>
              <a:t>with inputs from F. Zimmermann, A. Chance, B. Dalena and A. Vanel. Some conclusions (</a:t>
            </a:r>
            <a:r>
              <a:rPr lang="en-GB" sz="2000" dirty="0">
                <a:solidFill>
                  <a:srgbClr val="000000"/>
                </a:solidFill>
                <a:hlinkClick r:id="rId3"/>
              </a:rPr>
              <a:t>link 1</a:t>
            </a:r>
            <a:r>
              <a:rPr lang="en-GB" sz="2000" dirty="0">
                <a:solidFill>
                  <a:srgbClr val="000000"/>
                </a:solidFill>
              </a:rPr>
              <a:t> and </a:t>
            </a:r>
            <a:r>
              <a:rPr lang="en-GB" sz="2000" dirty="0">
                <a:solidFill>
                  <a:srgbClr val="000000"/>
                </a:solidFill>
                <a:hlinkClick r:id="rId4"/>
              </a:rPr>
              <a:t>link 2</a:t>
            </a:r>
            <a:r>
              <a:rPr lang="en-GB" sz="2000" dirty="0">
                <a:solidFill>
                  <a:srgbClr val="000000"/>
                </a:solidFill>
              </a:rPr>
              <a:t>):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Polarization transmission are typically ~90% (Z), ~60%(W), ~15%(H) and zero (top) for different lattice seeds of the two lattice designs.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More comprehensive error sources and more sophisticated error correction schemes are yet to be included.</a:t>
            </a:r>
          </a:p>
        </p:txBody>
      </p:sp>
      <p:pic>
        <p:nvPicPr>
          <p:cNvPr id="17" name="Picture 16" descr="A circular structure with many machinery&#10;&#10;AI-generated content may be incorrect.">
            <a:extLst>
              <a:ext uri="{FF2B5EF4-FFF2-40B4-BE49-F238E27FC236}">
                <a16:creationId xmlns:a16="http://schemas.microsoft.com/office/drawing/2014/main" id="{D2109574-3883-A719-5013-985930811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8408" y="1059462"/>
            <a:ext cx="2285851" cy="34287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93F607-22F2-FF8B-357B-81F11355F307}"/>
              </a:ext>
            </a:extLst>
          </p:cNvPr>
          <p:cNvSpPr txBox="1"/>
          <p:nvPr/>
        </p:nvSpPr>
        <p:spPr>
          <a:xfrm>
            <a:off x="10099979" y="4579146"/>
            <a:ext cx="195049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Image produced by AI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F1336B-C564-5492-BFEF-6686C8B0E6C4}"/>
              </a:ext>
            </a:extLst>
          </p:cNvPr>
          <p:cNvSpPr txBox="1"/>
          <p:nvPr/>
        </p:nvSpPr>
        <p:spPr>
          <a:xfrm>
            <a:off x="407368" y="5086527"/>
            <a:ext cx="1157488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System Font Regular"/>
              <a:buChar char="－"/>
            </a:pPr>
            <a:r>
              <a:rPr lang="en-GB" sz="2000" dirty="0">
                <a:solidFill>
                  <a:srgbClr val="000000"/>
                </a:solidFill>
              </a:rPr>
              <a:t>Next steps: 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Proposal for the polarizer small ring(s) and for their installation. 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Electron source: keep open this possibilities during the discussion on the buildings.</a:t>
            </a:r>
          </a:p>
        </p:txBody>
      </p:sp>
    </p:spTree>
    <p:extLst>
      <p:ext uri="{BB962C8B-B14F-4D97-AF65-F5344CB8AC3E}">
        <p14:creationId xmlns:p14="http://schemas.microsoft.com/office/powerpoint/2010/main" val="380983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C42AE5A-DB21-2ACD-BA8E-F8DFD816C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60648"/>
            <a:ext cx="10153128" cy="810444"/>
          </a:xfrm>
        </p:spPr>
        <p:txBody>
          <a:bodyPr/>
          <a:lstStyle/>
          <a:p>
            <a:r>
              <a:rPr lang="en-GB" dirty="0"/>
              <a:t>CHART 2021-2024: FCC-ee injector study and p-cubed project</a:t>
            </a:r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D67486-9496-8806-A8FE-8AF6AC47D3E5}"/>
              </a:ext>
            </a:extLst>
          </p:cNvPr>
          <p:cNvSpPr txBox="1"/>
          <p:nvPr/>
        </p:nvSpPr>
        <p:spPr>
          <a:xfrm>
            <a:off x="398959" y="782642"/>
            <a:ext cx="11377264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Aft>
                <a:spcPts val="600"/>
              </a:spcAft>
              <a:buFont typeface="System Font Regular"/>
              <a:buChar char="－"/>
            </a:pPr>
            <a:r>
              <a:rPr lang="en-GB" sz="1900" dirty="0"/>
              <a:t>This CHART project is a collaboration between PSI and CERN with external partners, CNRS-IJCLab (Orsay), INFN-LNF (Frascati) and some observers (KEK, SLAC, INFN Ferrara)</a:t>
            </a:r>
          </a:p>
          <a:p>
            <a:pPr marL="342900" indent="-342900" algn="l">
              <a:spcAft>
                <a:spcPts val="600"/>
              </a:spcAft>
              <a:buFont typeface="System Font Regular"/>
              <a:buChar char="－"/>
            </a:pPr>
            <a:r>
              <a:rPr lang="en-GB" sz="1900" dirty="0"/>
              <a:t>Two deliverables: (1)</a:t>
            </a:r>
            <a:r>
              <a:rPr lang="en-GB" sz="1900" dirty="0">
                <a:solidFill>
                  <a:srgbClr val="00B050"/>
                </a:solidFill>
              </a:rPr>
              <a:t> CDR+ </a:t>
            </a:r>
            <a:r>
              <a:rPr lang="en-GB" sz="1900" dirty="0">
                <a:solidFill>
                  <a:srgbClr val="00B050"/>
                </a:solidFill>
                <a:sym typeface="Wingdings" pitchFamily="2" charset="2"/>
              </a:rPr>
              <a:t> MTR  FSR + cost estimate </a:t>
            </a:r>
            <a:r>
              <a:rPr lang="en-GB" sz="1900" dirty="0">
                <a:sym typeface="Wingdings" pitchFamily="2" charset="2"/>
              </a:rPr>
              <a:t>and (2) </a:t>
            </a:r>
            <a:r>
              <a:rPr lang="en-GB" sz="1900" dirty="0">
                <a:solidFill>
                  <a:srgbClr val="C00000"/>
                </a:solidFill>
                <a:sym typeface="Wingdings" pitchFamily="2" charset="2"/>
              </a:rPr>
              <a:t>proof of principle for the positron source</a:t>
            </a:r>
            <a:endParaRPr lang="en-GB" sz="1900" dirty="0">
              <a:solidFill>
                <a:srgbClr val="C00000"/>
              </a:solidFill>
            </a:endParaRPr>
          </a:p>
        </p:txBody>
      </p:sp>
      <p:sp>
        <p:nvSpPr>
          <p:cNvPr id="14" name="Slide Number Placeholder 12">
            <a:extLst>
              <a:ext uri="{FF2B5EF4-FFF2-40B4-BE49-F238E27FC236}">
                <a16:creationId xmlns:a16="http://schemas.microsoft.com/office/drawing/2014/main" id="{FD558EC0-DB8D-2D53-BA05-23BE47044583}"/>
              </a:ext>
            </a:extLst>
          </p:cNvPr>
          <p:cNvSpPr txBox="1">
            <a:spLocks/>
          </p:cNvSpPr>
          <p:nvPr/>
        </p:nvSpPr>
        <p:spPr>
          <a:xfrm>
            <a:off x="11352584" y="6480354"/>
            <a:ext cx="322338" cy="14789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000" smtClean="0"/>
              <a:pPr/>
              <a:t>3</a:t>
            </a:fld>
            <a:endParaRPr lang="en-US" sz="10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6639CED-DC78-67AF-5841-3B5A4D0867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55" r="2847"/>
          <a:stretch/>
        </p:blipFill>
        <p:spPr>
          <a:xfrm>
            <a:off x="3921388" y="1711534"/>
            <a:ext cx="3851141" cy="435111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303CDBE-3FC5-BADD-257E-2761BA35A0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996" t="5909" r="6514" b="15904"/>
          <a:stretch/>
        </p:blipFill>
        <p:spPr>
          <a:xfrm>
            <a:off x="494528" y="2144624"/>
            <a:ext cx="3062730" cy="408454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196F382-C887-B9B3-41B2-611D37BC8F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92" y="4736265"/>
            <a:ext cx="2939664" cy="135023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7213C9C-B0A2-A832-9F6E-C7923C3C85DD}"/>
              </a:ext>
            </a:extLst>
          </p:cNvPr>
          <p:cNvSpPr txBox="1"/>
          <p:nvPr/>
        </p:nvSpPr>
        <p:spPr>
          <a:xfrm>
            <a:off x="583875" y="3789132"/>
            <a:ext cx="2927726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300"/>
              <a:t>FCC-ee injector complex is included in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628A2D-88BC-4A15-5A6A-CC5C74AC48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18" y="2587569"/>
            <a:ext cx="2951538" cy="12258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141878-6828-7785-F513-A32E7C4D06B1}"/>
              </a:ext>
            </a:extLst>
          </p:cNvPr>
          <p:cNvSpPr txBox="1"/>
          <p:nvPr/>
        </p:nvSpPr>
        <p:spPr>
          <a:xfrm>
            <a:off x="8158772" y="2839453"/>
            <a:ext cx="3913892" cy="32470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CH" sz="1600" dirty="0"/>
              <a:t>Some numbers: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&gt; 40 collaborators in 7 different Reseach Institutes 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&gt; 25 between proceedings and publications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1 review with international committee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2 dedicated workshops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&gt; 125 dedicated meetings on injector study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3 PhD students and 4 PostDocs</a:t>
            </a:r>
          </a:p>
          <a:p>
            <a:pPr marL="285750" indent="-285750" algn="l">
              <a:spcAft>
                <a:spcPts val="600"/>
              </a:spcAft>
              <a:buFont typeface="System Font Regular"/>
              <a:buChar char="−"/>
            </a:pPr>
            <a:r>
              <a:rPr lang="en-CH" sz="1600" dirty="0"/>
              <a:t>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AD682-F384-9843-E5DD-BD0A9325704D}"/>
              </a:ext>
            </a:extLst>
          </p:cNvPr>
          <p:cNvSpPr txBox="1"/>
          <p:nvPr/>
        </p:nvSpPr>
        <p:spPr>
          <a:xfrm rot="19298667">
            <a:off x="74960" y="2395858"/>
            <a:ext cx="12961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>
                <a:hlinkClick r:id="rId7"/>
              </a:rPr>
              <a:t>Released!</a:t>
            </a:r>
            <a:endParaRPr lang="en-CH" sz="2000"/>
          </a:p>
        </p:txBody>
      </p:sp>
    </p:spTree>
    <p:extLst>
      <p:ext uri="{BB962C8B-B14F-4D97-AF65-F5344CB8AC3E}">
        <p14:creationId xmlns:p14="http://schemas.microsoft.com/office/powerpoint/2010/main" val="2415781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70CA5F-865A-C361-48C1-E1414A7E8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978" y="237241"/>
            <a:ext cx="8964613" cy="441556"/>
          </a:xfrm>
        </p:spPr>
        <p:txBody>
          <a:bodyPr/>
          <a:lstStyle/>
          <a:p>
            <a:r>
              <a:rPr lang="en-GB" dirty="0"/>
              <a:t>The PSI Positron Production (P</a:t>
            </a:r>
            <a:r>
              <a:rPr lang="en-GB" baseline="30000" dirty="0"/>
              <a:t>3</a:t>
            </a:r>
            <a:r>
              <a:rPr lang="en-GB" dirty="0"/>
              <a:t>) Experiment 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792364-3573-85F1-9773-29E920703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" name="Picture 1" descr="A logo with a light coming out of it&#10;&#10;Description automatically generated">
            <a:extLst>
              <a:ext uri="{FF2B5EF4-FFF2-40B4-BE49-F238E27FC236}">
                <a16:creationId xmlns:a16="http://schemas.microsoft.com/office/drawing/2014/main" id="{EC2AF15B-411A-E13E-BEBA-13CDE27DC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037" y="188640"/>
            <a:ext cx="576064" cy="5760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DA6330-A19C-5E12-2988-BB9C40146AC8}"/>
              </a:ext>
            </a:extLst>
          </p:cNvPr>
          <p:cNvSpPr txBox="1"/>
          <p:nvPr/>
        </p:nvSpPr>
        <p:spPr>
          <a:xfrm>
            <a:off x="385276" y="704145"/>
            <a:ext cx="114736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2250" indent="-222250">
              <a:buFont typeface="Arial" panose="020B0604020202020204" pitchFamily="34" charset="0"/>
              <a:buChar char="•"/>
            </a:pPr>
            <a:r>
              <a:rPr lang="en-US" sz="1800" dirty="0"/>
              <a:t>P</a:t>
            </a:r>
            <a:r>
              <a:rPr lang="en-US" sz="1800" baseline="30000" dirty="0"/>
              <a:t>3</a:t>
            </a:r>
            <a:r>
              <a:rPr lang="en-US" sz="1800" dirty="0"/>
              <a:t> or </a:t>
            </a:r>
            <a:r>
              <a:rPr lang="en-US" sz="1800" i="1" dirty="0"/>
              <a:t>P-cubed </a:t>
            </a:r>
            <a:r>
              <a:rPr lang="en-US" sz="1800" dirty="0"/>
              <a:t>is a Proof-of-principle study of a e+ source and capture system that can enhance the state-of-the-art e+ yield.</a:t>
            </a:r>
          </a:p>
          <a:p>
            <a:pPr marL="222250" indent="-222250">
              <a:buFont typeface="Arial" panose="020B0604020202020204" pitchFamily="34" charset="0"/>
              <a:buChar char="•"/>
            </a:pPr>
            <a:r>
              <a:rPr lang="en-US" dirty="0"/>
              <a:t>CHART 2021-2024 deliverable: design, engineering, procurement, CHART 2025-2028: installation (2025/2026) and commissioning (2026/2027). </a:t>
            </a:r>
          </a:p>
          <a:p>
            <a:pPr marL="222250" indent="-222250">
              <a:buFont typeface="Arial" panose="020B0604020202020204" pitchFamily="34" charset="0"/>
              <a:buChar char="•"/>
            </a:pPr>
            <a:r>
              <a:rPr lang="en-US" sz="1800" dirty="0"/>
              <a:t>Strong support from PSI/CAS management and most of the technical groups, despite the ongoing SLS 2 project.</a:t>
            </a:r>
          </a:p>
        </p:txBody>
      </p:sp>
      <p:pic>
        <p:nvPicPr>
          <p:cNvPr id="59" name="Picture 58" descr="A machine with many boxes&#10;&#10;Description automatically generated">
            <a:extLst>
              <a:ext uri="{FF2B5EF4-FFF2-40B4-BE49-F238E27FC236}">
                <a16:creationId xmlns:a16="http://schemas.microsoft.com/office/drawing/2014/main" id="{C70250C3-75D2-D4A1-1569-794BA9D5E8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" y="2232169"/>
            <a:ext cx="5263106" cy="3003403"/>
          </a:xfrm>
          <a:prstGeom prst="rect">
            <a:avLst/>
          </a:prstGeom>
        </p:spPr>
      </p:pic>
      <p:pic>
        <p:nvPicPr>
          <p:cNvPr id="60" name="Picture 2">
            <a:extLst>
              <a:ext uri="{FF2B5EF4-FFF2-40B4-BE49-F238E27FC236}">
                <a16:creationId xmlns:a16="http://schemas.microsoft.com/office/drawing/2014/main" id="{BDBF9F3B-195F-492F-2228-A4218519E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171" y="2348602"/>
            <a:ext cx="3694051" cy="277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CF78E40F-9B8F-B9F4-9AD4-777A5E4340B0}"/>
              </a:ext>
            </a:extLst>
          </p:cNvPr>
          <p:cNvSpPr txBox="1"/>
          <p:nvPr/>
        </p:nvSpPr>
        <p:spPr>
          <a:xfrm>
            <a:off x="8576603" y="5268832"/>
            <a:ext cx="3043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HTS Solenoid, </a:t>
            </a:r>
            <a:r>
              <a:rPr lang="en-GB" dirty="0">
                <a:solidFill>
                  <a:schemeClr val="accent4"/>
                </a:solidFill>
              </a:rPr>
              <a:t>Jaap Kosse</a:t>
            </a:r>
            <a:endParaRPr lang="en-CH" dirty="0">
              <a:solidFill>
                <a:schemeClr val="accent4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F589EDB-E6B2-E454-5AFE-4C93BC26C912}"/>
              </a:ext>
            </a:extLst>
          </p:cNvPr>
          <p:cNvSpPr txBox="1"/>
          <p:nvPr/>
        </p:nvSpPr>
        <p:spPr>
          <a:xfrm>
            <a:off x="5662746" y="6398473"/>
            <a:ext cx="5105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N. Vallis et al, Phys. Rev. Accel. Beams 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27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, 013401 </a:t>
            </a:r>
            <a:r>
              <a:rPr lang="en-GB" sz="1400" dirty="0">
                <a:solidFill>
                  <a:srgbClr val="000000"/>
                </a:solidFill>
                <a:latin typeface="Noto Sans" panose="020B0502040504020204" pitchFamily="34" charset="0"/>
              </a:rPr>
              <a:t>(2024)</a:t>
            </a:r>
            <a:endParaRPr lang="en-CH" sz="1400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B0345C47-244E-5491-9699-82DFEE43CD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408" y="5977088"/>
            <a:ext cx="1350634" cy="690901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AF1D3643-3F9D-C616-7D6C-A06E03502C70}"/>
              </a:ext>
            </a:extLst>
          </p:cNvPr>
          <p:cNvSpPr txBox="1"/>
          <p:nvPr/>
        </p:nvSpPr>
        <p:spPr>
          <a:xfrm>
            <a:off x="834667" y="5283164"/>
            <a:ext cx="43369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Status of the PSI Positron Production (P³) Experiment, </a:t>
            </a:r>
            <a:r>
              <a:rPr lang="en-GB" dirty="0">
                <a:solidFill>
                  <a:schemeClr val="accent4"/>
                </a:solidFill>
              </a:rPr>
              <a:t>Riccardo Zennaro</a:t>
            </a:r>
            <a:endParaRPr lang="en-CH" dirty="0">
              <a:solidFill>
                <a:schemeClr val="accent4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E628044-9877-D1D1-BC15-58689B351651}"/>
              </a:ext>
            </a:extLst>
          </p:cNvPr>
          <p:cNvSpPr txBox="1"/>
          <p:nvPr/>
        </p:nvSpPr>
        <p:spPr>
          <a:xfrm>
            <a:off x="2181958" y="6021658"/>
            <a:ext cx="28248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75"/>
              </a:spcAft>
              <a:buNone/>
            </a:pPr>
            <a:r>
              <a:rPr lang="en-GB" b="0" i="0" dirty="0">
                <a:solidFill>
                  <a:srgbClr val="333333"/>
                </a:solidFill>
                <a:effectLst/>
                <a:latin typeface="franklin-gothic-urw-cond"/>
                <a:hlinkClick r:id="rId7"/>
              </a:rPr>
              <a:t>New positron source could give lepton colliders a boost</a:t>
            </a:r>
            <a:endParaRPr lang="en-GB" b="0" i="0" dirty="0">
              <a:solidFill>
                <a:srgbClr val="333333"/>
              </a:solidFill>
              <a:effectLst/>
              <a:latin typeface="franklin-gothic-urw-cond"/>
            </a:endParaRPr>
          </a:p>
        </p:txBody>
      </p:sp>
      <p:pic>
        <p:nvPicPr>
          <p:cNvPr id="73" name="Picture 72" descr="A machine on a yellow stand&#10;&#10;AI-generated content may be incorrect.">
            <a:extLst>
              <a:ext uri="{FF2B5EF4-FFF2-40B4-BE49-F238E27FC236}">
                <a16:creationId xmlns:a16="http://schemas.microsoft.com/office/drawing/2014/main" id="{07C65FEE-7D57-7C1B-2E17-12AAD9A4F2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6" t="27109" r="12513"/>
          <a:stretch>
            <a:fillRect/>
          </a:stretch>
        </p:blipFill>
        <p:spPr>
          <a:xfrm>
            <a:off x="5774621" y="2277477"/>
            <a:ext cx="2181310" cy="291278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D5ADD3C4-0443-C068-C1F9-C5CAC1CD88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74621" y="4748782"/>
            <a:ext cx="451353" cy="44148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CE1A3768-2800-2F0E-8015-D166150543D9}"/>
              </a:ext>
            </a:extLst>
          </p:cNvPr>
          <p:cNvSpPr txBox="1"/>
          <p:nvPr/>
        </p:nvSpPr>
        <p:spPr>
          <a:xfrm>
            <a:off x="5651339" y="5268832"/>
            <a:ext cx="24455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/>
              <a:t>Target Insertion Device </a:t>
            </a:r>
          </a:p>
        </p:txBody>
      </p:sp>
    </p:spTree>
    <p:extLst>
      <p:ext uri="{BB962C8B-B14F-4D97-AF65-F5344CB8AC3E}">
        <p14:creationId xmlns:p14="http://schemas.microsoft.com/office/powerpoint/2010/main" val="192865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B99D2-E85E-CF42-C773-C140DB95B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827426" cy="810444"/>
          </a:xfrm>
        </p:spPr>
        <p:txBody>
          <a:bodyPr/>
          <a:lstStyle/>
          <a:p>
            <a:r>
              <a:rPr lang="en-CH" dirty="0"/>
              <a:t>CHART 2025-2028: Work packages, Milestones and Deliverables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476B75-078D-1BA7-5D9A-4DC6B7E19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604109"/>
            <a:ext cx="703263" cy="144016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6" name="Down Arrow 45">
            <a:extLst>
              <a:ext uri="{FF2B5EF4-FFF2-40B4-BE49-F238E27FC236}">
                <a16:creationId xmlns:a16="http://schemas.microsoft.com/office/drawing/2014/main" id="{AD47B5A3-30EF-0971-9E94-3298B6337F17}"/>
              </a:ext>
            </a:extLst>
          </p:cNvPr>
          <p:cNvSpPr/>
          <p:nvPr/>
        </p:nvSpPr>
        <p:spPr>
          <a:xfrm rot="19224898">
            <a:off x="10126654" y="4294874"/>
            <a:ext cx="246222" cy="509402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668C8D9-E08C-24B4-759F-9828FB8F8807}"/>
              </a:ext>
            </a:extLst>
          </p:cNvPr>
          <p:cNvSpPr/>
          <p:nvPr/>
        </p:nvSpPr>
        <p:spPr>
          <a:xfrm>
            <a:off x="9663380" y="5014015"/>
            <a:ext cx="1382964" cy="391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pre-TDR chapter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97E5305-EC54-3D28-92AE-45F7623B41FC}"/>
              </a:ext>
            </a:extLst>
          </p:cNvPr>
          <p:cNvGrpSpPr/>
          <p:nvPr/>
        </p:nvGrpSpPr>
        <p:grpSpPr>
          <a:xfrm>
            <a:off x="652294" y="1068158"/>
            <a:ext cx="9354261" cy="4321811"/>
            <a:chOff x="1114479" y="1088740"/>
            <a:chExt cx="9354261" cy="432181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0A6E235-B10F-6D6A-B377-ED67A1E12C4D}"/>
                </a:ext>
              </a:extLst>
            </p:cNvPr>
            <p:cNvSpPr/>
            <p:nvPr/>
          </p:nvSpPr>
          <p:spPr>
            <a:xfrm>
              <a:off x="4632769" y="1088740"/>
              <a:ext cx="2520280" cy="91270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400" b="1" dirty="0">
                  <a:solidFill>
                    <a:schemeClr val="tx1"/>
                  </a:solidFill>
                </a:rPr>
                <a:t>Injector linacs and sources</a:t>
              </a:r>
            </a:p>
            <a:p>
              <a:pPr algn="ctr"/>
              <a:r>
                <a:rPr lang="en-CH" sz="1400" dirty="0">
                  <a:solidFill>
                    <a:schemeClr val="tx1"/>
                  </a:solidFill>
                </a:rPr>
                <a:t>Coordination (WP0)</a:t>
              </a:r>
            </a:p>
            <a:p>
              <a:pPr algn="ctr"/>
              <a:endParaRPr lang="en-CH" sz="2000" dirty="0">
                <a:solidFill>
                  <a:schemeClr val="tx1"/>
                </a:solidFill>
              </a:endParaRPr>
            </a:p>
          </p:txBody>
        </p:sp>
        <p:pic>
          <p:nvPicPr>
            <p:cNvPr id="5" name="Picture 4" descr="CERN Logo">
              <a:extLst>
                <a:ext uri="{FF2B5EF4-FFF2-40B4-BE49-F238E27FC236}">
                  <a16:creationId xmlns:a16="http://schemas.microsoft.com/office/drawing/2014/main" id="{EAEF93E0-BB51-5B43-1A43-BFF970B991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4" r="22926"/>
            <a:stretch/>
          </p:blipFill>
          <p:spPr bwMode="auto">
            <a:xfrm>
              <a:off x="6054626" y="1599439"/>
              <a:ext cx="360040" cy="35804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7CE542-0894-3E08-9D60-70C8E122B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4908" y="1637440"/>
              <a:ext cx="646892" cy="26767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2D8BE7-C5DB-EF8F-0992-B0F101A48F3A}"/>
                </a:ext>
              </a:extLst>
            </p:cNvPr>
            <p:cNvSpPr/>
            <p:nvPr/>
          </p:nvSpPr>
          <p:spPr>
            <a:xfrm>
              <a:off x="7480420" y="1208108"/>
              <a:ext cx="1242367" cy="6739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400" dirty="0">
                  <a:solidFill>
                    <a:schemeClr val="tx1"/>
                  </a:solidFill>
                </a:rPr>
                <a:t>Collaborations</a:t>
              </a:r>
            </a:p>
            <a:p>
              <a:pPr algn="ctr"/>
              <a:endParaRPr lang="en-CH" sz="2000" dirty="0">
                <a:solidFill>
                  <a:schemeClr val="tx1"/>
                </a:solidFill>
              </a:endParaRPr>
            </a:p>
          </p:txBody>
        </p:sp>
        <p:pic>
          <p:nvPicPr>
            <p:cNvPr id="8" name="Picture 2" descr="Logo resources | SLAC National Accelerator Laboratory">
              <a:extLst>
                <a:ext uri="{FF2B5EF4-FFF2-40B4-BE49-F238E27FC236}">
                  <a16:creationId xmlns:a16="http://schemas.microsoft.com/office/drawing/2014/main" id="{A1EB2F84-5E15-237C-DEB8-826B2C6D16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2" t="35519" r="41556" b="35457"/>
            <a:stretch>
              <a:fillRect/>
            </a:stretch>
          </p:blipFill>
          <p:spPr bwMode="auto">
            <a:xfrm>
              <a:off x="7645570" y="1594369"/>
              <a:ext cx="378271" cy="12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1767B54C-3D5D-C623-ECBC-496EECC74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1603" y="1599439"/>
              <a:ext cx="504056" cy="15331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50E536-D064-68A6-F05E-561C70F884E3}"/>
                </a:ext>
              </a:extLst>
            </p:cNvPr>
            <p:cNvSpPr/>
            <p:nvPr/>
          </p:nvSpPr>
          <p:spPr>
            <a:xfrm>
              <a:off x="1232698" y="1137348"/>
              <a:ext cx="1242367" cy="8640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400" dirty="0">
                  <a:solidFill>
                    <a:schemeClr val="tx1"/>
                  </a:solidFill>
                </a:rPr>
                <a:t>FCC-ee project</a:t>
              </a: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pic>
          <p:nvPicPr>
            <p:cNvPr id="11" name="Picture 10" descr="CERN Logo">
              <a:extLst>
                <a:ext uri="{FF2B5EF4-FFF2-40B4-BE49-F238E27FC236}">
                  <a16:creationId xmlns:a16="http://schemas.microsoft.com/office/drawing/2014/main" id="{5E6BBA4C-0045-421E-4E86-B68526E193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4" r="22926"/>
            <a:stretch/>
          </p:blipFill>
          <p:spPr bwMode="auto">
            <a:xfrm>
              <a:off x="1313822" y="1517053"/>
              <a:ext cx="360040" cy="35804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A94500-A9E8-0528-30D5-1E25AEC57A28}"/>
                </a:ext>
              </a:extLst>
            </p:cNvPr>
            <p:cNvSpPr/>
            <p:nvPr/>
          </p:nvSpPr>
          <p:spPr>
            <a:xfrm>
              <a:off x="1464417" y="2435521"/>
              <a:ext cx="1664151" cy="8640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WP1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Electron and positron linacs</a:t>
              </a: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8244397-6C59-EE7B-9630-D4F0B5685694}"/>
                </a:ext>
              </a:extLst>
            </p:cNvPr>
            <p:cNvSpPr/>
            <p:nvPr/>
          </p:nvSpPr>
          <p:spPr>
            <a:xfrm>
              <a:off x="3264953" y="2430443"/>
              <a:ext cx="1664151" cy="8640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WP2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Electron source</a:t>
              </a: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2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E8B179-3816-622A-D39E-EE97BF570750}"/>
                </a:ext>
              </a:extLst>
            </p:cNvPr>
            <p:cNvSpPr/>
            <p:nvPr/>
          </p:nvSpPr>
          <p:spPr>
            <a:xfrm>
              <a:off x="5065489" y="2436183"/>
              <a:ext cx="1664151" cy="8640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WP3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Positron source and linac</a:t>
              </a: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2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265C662-3CC2-13DE-E740-F9008F26915B}"/>
                </a:ext>
              </a:extLst>
            </p:cNvPr>
            <p:cNvSpPr/>
            <p:nvPr/>
          </p:nvSpPr>
          <p:spPr>
            <a:xfrm>
              <a:off x="6860782" y="2430443"/>
              <a:ext cx="1805779" cy="8640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WP4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Damping ring and transfer lines</a:t>
              </a: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E7EC3DF-35FF-2FEE-6A1E-0F1FA365CA73}"/>
                </a:ext>
              </a:extLst>
            </p:cNvPr>
            <p:cNvSpPr/>
            <p:nvPr/>
          </p:nvSpPr>
          <p:spPr>
            <a:xfrm>
              <a:off x="8808399" y="2430443"/>
              <a:ext cx="1656184" cy="8640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WP5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Towards TDR</a:t>
              </a: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  <a:p>
              <a:pPr algn="ctr"/>
              <a:endParaRPr lang="en-CH" sz="1000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 descr="CERN Logo">
              <a:extLst>
                <a:ext uri="{FF2B5EF4-FFF2-40B4-BE49-F238E27FC236}">
                  <a16:creationId xmlns:a16="http://schemas.microsoft.com/office/drawing/2014/main" id="{FFA77B0C-A318-09F3-FB5A-EC9E7C0077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4" r="22926"/>
            <a:stretch/>
          </p:blipFill>
          <p:spPr bwMode="auto">
            <a:xfrm>
              <a:off x="2116472" y="2881887"/>
              <a:ext cx="360040" cy="35804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88C36E7-9C67-1A4F-C983-F1D570B4F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5207" y="2961326"/>
              <a:ext cx="537700" cy="222496"/>
            </a:xfrm>
            <a:prstGeom prst="rect">
              <a:avLst/>
            </a:prstGeom>
          </p:spPr>
        </p:pic>
        <p:pic>
          <p:nvPicPr>
            <p:cNvPr id="19" name="Picture 18" descr="No photo description available.">
              <a:extLst>
                <a:ext uri="{FF2B5EF4-FFF2-40B4-BE49-F238E27FC236}">
                  <a16:creationId xmlns:a16="http://schemas.microsoft.com/office/drawing/2014/main" id="{5C20AFEB-C5DB-49A9-22A0-57071F81C4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0" t="15026" r="6834" b="15850"/>
            <a:stretch/>
          </p:blipFill>
          <p:spPr bwMode="auto">
            <a:xfrm>
              <a:off x="5649011" y="2876656"/>
              <a:ext cx="446925" cy="3544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3519EA4-8F00-F32D-FA27-2A02FB1269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43497" y="2841180"/>
              <a:ext cx="465994" cy="34264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4DF51D3-7098-732D-B629-CBEF739EA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78097" y="2895479"/>
              <a:ext cx="537700" cy="222496"/>
            </a:xfrm>
            <a:prstGeom prst="rect">
              <a:avLst/>
            </a:prstGeom>
          </p:spPr>
        </p:pic>
        <p:pic>
          <p:nvPicPr>
            <p:cNvPr id="22" name="Picture 21" descr="CERN Logo">
              <a:extLst>
                <a:ext uri="{FF2B5EF4-FFF2-40B4-BE49-F238E27FC236}">
                  <a16:creationId xmlns:a16="http://schemas.microsoft.com/office/drawing/2014/main" id="{85704E57-C81C-0403-D85E-7EE0FDA166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4" r="22926"/>
            <a:stretch/>
          </p:blipFill>
          <p:spPr bwMode="auto">
            <a:xfrm>
              <a:off x="9774385" y="2883686"/>
              <a:ext cx="273234" cy="27171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A2D8F0-EF81-1887-3F2B-66C59EAF3C34}"/>
                </a:ext>
              </a:extLst>
            </p:cNvPr>
            <p:cNvSpPr/>
            <p:nvPr/>
          </p:nvSpPr>
          <p:spPr>
            <a:xfrm>
              <a:off x="1464413" y="4992538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D1.1: Industrialization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processfor RF structues</a:t>
              </a:r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59AE3F2-B7BC-9B75-80FA-9EF4143E54C8}"/>
                </a:ext>
              </a:extLst>
            </p:cNvPr>
            <p:cNvSpPr/>
            <p:nvPr/>
          </p:nvSpPr>
          <p:spPr>
            <a:xfrm>
              <a:off x="1464414" y="3926069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M1.2, M1.3: RF prototypes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1128D19-0FEF-0E49-D397-BA36495414BA}"/>
                </a:ext>
              </a:extLst>
            </p:cNvPr>
            <p:cNvSpPr/>
            <p:nvPr/>
          </p:nvSpPr>
          <p:spPr>
            <a:xfrm>
              <a:off x="1464415" y="3400496"/>
              <a:ext cx="1664151" cy="41801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M1.1: working frequency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951F220-9E8B-E7F2-045A-EA65138E46CF}"/>
                </a:ext>
              </a:extLst>
            </p:cNvPr>
            <p:cNvSpPr/>
            <p:nvPr/>
          </p:nvSpPr>
          <p:spPr>
            <a:xfrm>
              <a:off x="1464413" y="4454336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M1.4: High power test, BDR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BFAC86A-1F53-3CC6-81ED-8CD6605949AC}"/>
                </a:ext>
              </a:extLst>
            </p:cNvPr>
            <p:cNvSpPr/>
            <p:nvPr/>
          </p:nvSpPr>
          <p:spPr>
            <a:xfrm>
              <a:off x="3264952" y="3935637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D2: demostration charge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modulation up to 5 nC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49AB6F2-FD5B-3694-A99D-29101E777355}"/>
                </a:ext>
              </a:extLst>
            </p:cNvPr>
            <p:cNvSpPr/>
            <p:nvPr/>
          </p:nvSpPr>
          <p:spPr>
            <a:xfrm>
              <a:off x="3264953" y="3410064"/>
              <a:ext cx="1664151" cy="41801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M2.1: Concept for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electron source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C9BECA-21D4-9D53-5734-BA2FE3873F6D}"/>
                </a:ext>
              </a:extLst>
            </p:cNvPr>
            <p:cNvSpPr txBox="1"/>
            <p:nvPr/>
          </p:nvSpPr>
          <p:spPr>
            <a:xfrm rot="16200000">
              <a:off x="353210" y="4191558"/>
              <a:ext cx="17687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600" dirty="0"/>
                <a:t>e-, p- and HE-linac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60C823E-568A-F1FF-9C57-299AB48E7BAC}"/>
                </a:ext>
              </a:extLst>
            </p:cNvPr>
            <p:cNvSpPr/>
            <p:nvPr/>
          </p:nvSpPr>
          <p:spPr>
            <a:xfrm>
              <a:off x="5065488" y="3934438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D3.1: TD and integration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target and capture system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B0669C-7DB5-46E2-6298-74BCEEDD1CA4}"/>
                </a:ext>
              </a:extLst>
            </p:cNvPr>
            <p:cNvSpPr/>
            <p:nvPr/>
          </p:nvSpPr>
          <p:spPr>
            <a:xfrm>
              <a:off x="5065489" y="3408865"/>
              <a:ext cx="1664151" cy="41801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M3.1: working frequency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B0B2212-970F-A6A2-B237-C9C3D576ABCB}"/>
                </a:ext>
              </a:extLst>
            </p:cNvPr>
            <p:cNvSpPr/>
            <p:nvPr/>
          </p:nvSpPr>
          <p:spPr>
            <a:xfrm>
              <a:off x="5065487" y="4462705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D3.2: P-cubed project: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positron production @SF</a:t>
              </a:r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450E4D5-E3DB-E1DF-E0AE-88CEC204DE2D}"/>
                </a:ext>
              </a:extLst>
            </p:cNvPr>
            <p:cNvSpPr/>
            <p:nvPr/>
          </p:nvSpPr>
          <p:spPr>
            <a:xfrm>
              <a:off x="6867667" y="3400496"/>
              <a:ext cx="1798894" cy="41801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D4.1: Physics design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Damping ring and TLs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48FE2A-7E95-AB37-83F9-591DDD6EC963}"/>
                </a:ext>
              </a:extLst>
            </p:cNvPr>
            <p:cNvSpPr/>
            <p:nvPr/>
          </p:nvSpPr>
          <p:spPr>
            <a:xfrm>
              <a:off x="8804589" y="3406171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D5.1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Unified Global Requirement</a:t>
              </a:r>
              <a:endParaRPr lang="en-CH" sz="1400" dirty="0">
                <a:solidFill>
                  <a:schemeClr val="tx1"/>
                </a:solidFill>
              </a:endParaRPr>
            </a:p>
            <a:p>
              <a:pPr algn="ctr"/>
              <a:endParaRPr lang="en-CH" sz="1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4AD2581-DDF4-D09C-0765-9B4236D790B4}"/>
                </a:ext>
              </a:extLst>
            </p:cNvPr>
            <p:cNvSpPr/>
            <p:nvPr/>
          </p:nvSpPr>
          <p:spPr>
            <a:xfrm>
              <a:off x="8804588" y="3934438"/>
              <a:ext cx="1664151" cy="4180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D5.2</a:t>
              </a:r>
            </a:p>
            <a:p>
              <a:pPr algn="ctr"/>
              <a:r>
                <a:rPr lang="en-CH" sz="1000" dirty="0">
                  <a:solidFill>
                    <a:schemeClr val="tx1"/>
                  </a:solidFill>
                </a:rPr>
                <a:t>Functional Spec. Docs</a:t>
              </a:r>
              <a:endParaRPr lang="en-CH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575CDE2-3B52-1730-230E-A50F4B0D8C4C}"/>
                </a:ext>
              </a:extLst>
            </p:cNvPr>
            <p:cNvCxnSpPr>
              <a:stCxn id="4" idx="3"/>
              <a:endCxn id="7" idx="1"/>
            </p:cNvCxnSpPr>
            <p:nvPr/>
          </p:nvCxnSpPr>
          <p:spPr>
            <a:xfrm flipV="1">
              <a:off x="7153049" y="1545091"/>
              <a:ext cx="327371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ECF305C-ABA6-0089-CDD3-C2523CA6A5A1}"/>
                </a:ext>
              </a:extLst>
            </p:cNvPr>
            <p:cNvCxnSpPr>
              <a:stCxn id="4" idx="1"/>
              <a:endCxn id="10" idx="3"/>
            </p:cNvCxnSpPr>
            <p:nvPr/>
          </p:nvCxnSpPr>
          <p:spPr>
            <a:xfrm flipH="1">
              <a:off x="2475065" y="1545092"/>
              <a:ext cx="2157704" cy="243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6E1942B-E73B-72B1-AB08-3B909197051D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2296493" y="2233431"/>
              <a:ext cx="0" cy="2020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48EFE1F-C929-2AC1-EF0B-A386DBBD357B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H="1" flipV="1">
              <a:off x="4097027" y="2233431"/>
              <a:ext cx="2" cy="1970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BE7F95A-2B3B-E1DA-F2C0-C8FE43748754}"/>
                </a:ext>
              </a:extLst>
            </p:cNvPr>
            <p:cNvCxnSpPr>
              <a:stCxn id="16" idx="0"/>
            </p:cNvCxnSpPr>
            <p:nvPr/>
          </p:nvCxnSpPr>
          <p:spPr>
            <a:xfrm flipV="1">
              <a:off x="9636491" y="2230070"/>
              <a:ext cx="172" cy="2003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BA34C09-9A96-B2AD-9045-C3770A404BF5}"/>
                </a:ext>
              </a:extLst>
            </p:cNvPr>
            <p:cNvCxnSpPr/>
            <p:nvPr/>
          </p:nvCxnSpPr>
          <p:spPr>
            <a:xfrm flipH="1">
              <a:off x="2296488" y="2230070"/>
              <a:ext cx="73400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0A405C7-D028-8A7D-F1B8-737E4B80E3B6}"/>
                </a:ext>
              </a:extLst>
            </p:cNvPr>
            <p:cNvCxnSpPr>
              <a:stCxn id="14" idx="0"/>
              <a:endCxn id="4" idx="2"/>
            </p:cNvCxnSpPr>
            <p:nvPr/>
          </p:nvCxnSpPr>
          <p:spPr>
            <a:xfrm flipH="1" flipV="1">
              <a:off x="5892909" y="2001443"/>
              <a:ext cx="4656" cy="4347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9CE-68C0-2A10-32D5-B24897F2D187}"/>
                </a:ext>
              </a:extLst>
            </p:cNvPr>
            <p:cNvCxnSpPr>
              <a:stCxn id="15" idx="0"/>
            </p:cNvCxnSpPr>
            <p:nvPr/>
          </p:nvCxnSpPr>
          <p:spPr>
            <a:xfrm flipH="1" flipV="1">
              <a:off x="7763671" y="2230070"/>
              <a:ext cx="1" cy="2003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Picture 48" descr="A logo with a light coming out of it&#10;&#10;Description automatically generated">
              <a:extLst>
                <a:ext uri="{FF2B5EF4-FFF2-40B4-BE49-F238E27FC236}">
                  <a16:creationId xmlns:a16="http://schemas.microsoft.com/office/drawing/2014/main" id="{16F3893F-78E9-81D1-D3EA-79AE0DEF6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3351" y="4495572"/>
              <a:ext cx="393120" cy="393120"/>
            </a:xfrm>
            <a:prstGeom prst="rect">
              <a:avLst/>
            </a:prstGeom>
          </p:spPr>
        </p:pic>
        <p:pic>
          <p:nvPicPr>
            <p:cNvPr id="50" name="Picture 49" descr="A black and white logo&#10;&#10;Description automatically generated">
              <a:extLst>
                <a:ext uri="{FF2B5EF4-FFF2-40B4-BE49-F238E27FC236}">
                  <a16:creationId xmlns:a16="http://schemas.microsoft.com/office/drawing/2014/main" id="{9A5F5AFC-DD7C-3502-76FC-EE15B41CA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4294" y="1631986"/>
              <a:ext cx="637058" cy="24153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</p:pic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80B3B36A-7584-43FC-9B32-B185A600AC82}"/>
              </a:ext>
            </a:extLst>
          </p:cNvPr>
          <p:cNvSpPr txBox="1"/>
          <p:nvPr/>
        </p:nvSpPr>
        <p:spPr>
          <a:xfrm>
            <a:off x="10506946" y="4274832"/>
            <a:ext cx="15931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/>
              <a:t>Interface with CERN technical groups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2242F0-3FA2-8046-2682-374F38C56457}"/>
              </a:ext>
            </a:extLst>
          </p:cNvPr>
          <p:cNvSpPr/>
          <p:nvPr/>
        </p:nvSpPr>
        <p:spPr>
          <a:xfrm>
            <a:off x="10736626" y="5513732"/>
            <a:ext cx="1301828" cy="41801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H" sz="1000" dirty="0">
              <a:solidFill>
                <a:schemeClr val="tx1"/>
              </a:solidFill>
            </a:endParaRP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Civil engineering </a:t>
            </a:r>
          </a:p>
          <a:p>
            <a:pPr algn="ctr"/>
            <a:r>
              <a:rPr lang="en-CH" sz="1000" dirty="0">
                <a:solidFill>
                  <a:schemeClr val="tx1"/>
                </a:solidFill>
              </a:rPr>
              <a:t>Technical infrastruc.</a:t>
            </a:r>
          </a:p>
          <a:p>
            <a:pPr algn="ctr"/>
            <a:endParaRPr lang="en-CH" sz="1000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6A9D38E-70FE-177E-0F59-E17A88676012}"/>
              </a:ext>
            </a:extLst>
          </p:cNvPr>
          <p:cNvCxnSpPr>
            <a:cxnSpLocks/>
          </p:cNvCxnSpPr>
          <p:nvPr/>
        </p:nvCxnSpPr>
        <p:spPr>
          <a:xfrm flipV="1">
            <a:off x="9439633" y="3891356"/>
            <a:ext cx="1471290" cy="112265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29B3387-99FE-7BF1-EFBA-0D536806AB5A}"/>
              </a:ext>
            </a:extLst>
          </p:cNvPr>
          <p:cNvGrpSpPr>
            <a:grpSpLocks noChangeAspect="1"/>
          </p:cNvGrpSpPr>
          <p:nvPr/>
        </p:nvGrpSpPr>
        <p:grpSpPr>
          <a:xfrm>
            <a:off x="1269562" y="5022018"/>
            <a:ext cx="7853145" cy="1654099"/>
            <a:chOff x="1601899" y="4821000"/>
            <a:chExt cx="7747430" cy="1631833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A4DCB5-6BD1-D792-C71E-C46CED8B4519}"/>
                </a:ext>
              </a:extLst>
            </p:cNvPr>
            <p:cNvCxnSpPr/>
            <p:nvPr/>
          </p:nvCxnSpPr>
          <p:spPr bwMode="auto">
            <a:xfrm>
              <a:off x="4467597" y="5641975"/>
              <a:ext cx="253125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2C4CE69-E708-2002-EBCD-9507EF5E036E}"/>
                </a:ext>
              </a:extLst>
            </p:cNvPr>
            <p:cNvCxnSpPr/>
            <p:nvPr/>
          </p:nvCxnSpPr>
          <p:spPr bwMode="auto">
            <a:xfrm>
              <a:off x="6665326" y="5861010"/>
              <a:ext cx="142752" cy="15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F02BF71-E45D-7D59-1CDC-7FDAE7C8E53D}"/>
                </a:ext>
              </a:extLst>
            </p:cNvPr>
            <p:cNvCxnSpPr/>
            <p:nvPr/>
          </p:nvCxnSpPr>
          <p:spPr bwMode="auto">
            <a:xfrm>
              <a:off x="2868431" y="5632241"/>
              <a:ext cx="14175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B239E9A-2E91-4D76-15B9-0ECC9FC56440}"/>
                </a:ext>
              </a:extLst>
            </p:cNvPr>
            <p:cNvGrpSpPr/>
            <p:nvPr/>
          </p:nvGrpSpPr>
          <p:grpSpPr>
            <a:xfrm>
              <a:off x="6860869" y="5830860"/>
              <a:ext cx="145581" cy="31674"/>
              <a:chOff x="7491079" y="5863915"/>
              <a:chExt cx="145581" cy="31674"/>
            </a:xfrm>
          </p:grpSpPr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0107240-5917-0F89-5114-2A132DBA4DCC}"/>
                  </a:ext>
                </a:extLst>
              </p:cNvPr>
              <p:cNvCxnSpPr/>
              <p:nvPr/>
            </p:nvCxnSpPr>
            <p:spPr bwMode="auto">
              <a:xfrm>
                <a:off x="7599505" y="5895589"/>
                <a:ext cx="37155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58A5EBD-6FFB-A641-3F7A-0E1EF297C15D}"/>
                  </a:ext>
                </a:extLst>
              </p:cNvPr>
              <p:cNvCxnSpPr/>
              <p:nvPr/>
            </p:nvCxnSpPr>
            <p:spPr bwMode="auto">
              <a:xfrm flipV="1">
                <a:off x="7491079" y="5864364"/>
                <a:ext cx="23873" cy="2970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642D69B7-E9E6-BB8D-93D7-8EC7FEDE5FE8}"/>
                  </a:ext>
                </a:extLst>
              </p:cNvPr>
              <p:cNvCxnSpPr/>
              <p:nvPr/>
            </p:nvCxnSpPr>
            <p:spPr bwMode="auto">
              <a:xfrm>
                <a:off x="7514952" y="5863915"/>
                <a:ext cx="5109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37C01FA-6540-9D48-361F-F1B703448ABA}"/>
                  </a:ext>
                </a:extLst>
              </p:cNvPr>
              <p:cNvCxnSpPr/>
              <p:nvPr/>
            </p:nvCxnSpPr>
            <p:spPr bwMode="auto">
              <a:xfrm>
                <a:off x="7567279" y="5868704"/>
                <a:ext cx="17639" cy="2536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29812F5-0B95-B300-5A47-5A0854DF9263}"/>
                </a:ext>
              </a:extLst>
            </p:cNvPr>
            <p:cNvCxnSpPr/>
            <p:nvPr/>
          </p:nvCxnSpPr>
          <p:spPr bwMode="auto">
            <a:xfrm>
              <a:off x="4416639" y="5404295"/>
              <a:ext cx="2633192" cy="411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072A9AB-EC75-A78A-156C-EFB1CF2DA060}"/>
                </a:ext>
              </a:extLst>
            </p:cNvPr>
            <p:cNvCxnSpPr/>
            <p:nvPr/>
          </p:nvCxnSpPr>
          <p:spPr bwMode="auto">
            <a:xfrm>
              <a:off x="2559333" y="5861009"/>
              <a:ext cx="4278057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56CA89C-53C3-9E4B-888E-E71A10C03E73}"/>
                </a:ext>
              </a:extLst>
            </p:cNvPr>
            <p:cNvCxnSpPr/>
            <p:nvPr/>
          </p:nvCxnSpPr>
          <p:spPr bwMode="auto">
            <a:xfrm>
              <a:off x="2016470" y="5861009"/>
              <a:ext cx="35501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D047F3-C6A3-E8AB-0BB9-43E7A572EB54}"/>
                </a:ext>
              </a:extLst>
            </p:cNvPr>
            <p:cNvGrpSpPr/>
            <p:nvPr/>
          </p:nvGrpSpPr>
          <p:grpSpPr>
            <a:xfrm>
              <a:off x="2407263" y="5773904"/>
              <a:ext cx="118770" cy="182293"/>
              <a:chOff x="1160890" y="3324053"/>
              <a:chExt cx="211146" cy="324076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A4296E56-1443-E96F-46A4-B9501791A276}"/>
                  </a:ext>
                </a:extLst>
              </p:cNvPr>
              <p:cNvCxnSpPr/>
              <p:nvPr/>
            </p:nvCxnSpPr>
            <p:spPr bwMode="auto">
              <a:xfrm flipV="1">
                <a:off x="1160890" y="3324053"/>
                <a:ext cx="63611" cy="15485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F7FFAE89-C0CF-2CFE-55C0-4D1DAA541166}"/>
                  </a:ext>
                </a:extLst>
              </p:cNvPr>
              <p:cNvCxnSpPr/>
              <p:nvPr/>
            </p:nvCxnSpPr>
            <p:spPr bwMode="auto">
              <a:xfrm>
                <a:off x="1232452" y="3324053"/>
                <a:ext cx="82826" cy="31267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A3F27CCD-39E2-6031-C6C8-5B557B6BDA9E}"/>
                  </a:ext>
                </a:extLst>
              </p:cNvPr>
              <p:cNvCxnSpPr/>
              <p:nvPr/>
            </p:nvCxnSpPr>
            <p:spPr bwMode="auto">
              <a:xfrm flipV="1">
                <a:off x="1331302" y="3478909"/>
                <a:ext cx="40734" cy="1692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1BE61F4-5F2F-F51D-149C-D58A4CEDA57C}"/>
                </a:ext>
              </a:extLst>
            </p:cNvPr>
            <p:cNvSpPr txBox="1"/>
            <p:nvPr/>
          </p:nvSpPr>
          <p:spPr>
            <a:xfrm>
              <a:off x="5124495" y="5391251"/>
              <a:ext cx="12225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Positron linac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FE552C7-70AE-7763-8904-84CF45E1A76A}"/>
                </a:ext>
              </a:extLst>
            </p:cNvPr>
            <p:cNvSpPr txBox="1"/>
            <p:nvPr/>
          </p:nvSpPr>
          <p:spPr>
            <a:xfrm>
              <a:off x="3030435" y="5374365"/>
              <a:ext cx="12732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Electron linac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031E873-379C-2548-7526-F9B0C06707C4}"/>
                </a:ext>
              </a:extLst>
            </p:cNvPr>
            <p:cNvSpPr txBox="1"/>
            <p:nvPr/>
          </p:nvSpPr>
          <p:spPr>
            <a:xfrm>
              <a:off x="4916841" y="5155996"/>
              <a:ext cx="16935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Electron transfer line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E4A39F7-3AE4-1BC9-BFB4-2E3B70DBCD3A}"/>
                </a:ext>
              </a:extLst>
            </p:cNvPr>
            <p:cNvSpPr txBox="1"/>
            <p:nvPr/>
          </p:nvSpPr>
          <p:spPr>
            <a:xfrm>
              <a:off x="4442382" y="5886188"/>
              <a:ext cx="823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 linac</a:t>
              </a: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2405214-1EA7-4B7B-0EB7-4D64495C6C28}"/>
                </a:ext>
              </a:extLst>
            </p:cNvPr>
            <p:cNvCxnSpPr/>
            <p:nvPr/>
          </p:nvCxnSpPr>
          <p:spPr bwMode="auto">
            <a:xfrm flipV="1">
              <a:off x="4264764" y="5398437"/>
              <a:ext cx="147479" cy="2495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3E33DBC-82F4-C1BF-431C-213C08FB23B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112011" y="5857572"/>
              <a:ext cx="1073033" cy="5169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7C25262-1EB0-32A9-67B4-3489AB87EBD6}"/>
                </a:ext>
              </a:extLst>
            </p:cNvPr>
            <p:cNvCxnSpPr>
              <a:cxnSpLocks/>
              <a:stCxn id="72" idx="3"/>
            </p:cNvCxnSpPr>
            <p:nvPr/>
          </p:nvCxnSpPr>
          <p:spPr bwMode="auto">
            <a:xfrm flipV="1">
              <a:off x="7112011" y="5164280"/>
              <a:ext cx="737757" cy="6982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0C36513-D363-38FB-37D5-52300B561607}"/>
                </a:ext>
              </a:extLst>
            </p:cNvPr>
            <p:cNvCxnSpPr>
              <a:endCxn id="86" idx="1"/>
            </p:cNvCxnSpPr>
            <p:nvPr/>
          </p:nvCxnSpPr>
          <p:spPr bwMode="auto">
            <a:xfrm flipV="1">
              <a:off x="7114430" y="5059976"/>
              <a:ext cx="842042" cy="5831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5D8702D-9973-EE05-2A6E-A5CB354BFA69}"/>
                </a:ext>
              </a:extLst>
            </p:cNvPr>
            <p:cNvCxnSpPr/>
            <p:nvPr/>
          </p:nvCxnSpPr>
          <p:spPr bwMode="auto">
            <a:xfrm>
              <a:off x="7110870" y="5408872"/>
              <a:ext cx="770728" cy="7211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794A576-5ECE-59C2-E099-4380A1A9369B}"/>
                </a:ext>
              </a:extLst>
            </p:cNvPr>
            <p:cNvSpPr/>
            <p:nvPr/>
          </p:nvSpPr>
          <p:spPr bwMode="auto">
            <a:xfrm>
              <a:off x="7084843" y="5848841"/>
              <a:ext cx="27168" cy="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2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61F02AB-F789-3F02-300A-360C05425DC6}"/>
                </a:ext>
              </a:extLst>
            </p:cNvPr>
            <p:cNvSpPr/>
            <p:nvPr/>
          </p:nvSpPr>
          <p:spPr bwMode="auto">
            <a:xfrm>
              <a:off x="7095981" y="5398531"/>
              <a:ext cx="27168" cy="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20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57EFD48-8930-2EAE-BE27-23DAF448A0E2}"/>
                </a:ext>
              </a:extLst>
            </p:cNvPr>
            <p:cNvSpPr/>
            <p:nvPr/>
          </p:nvSpPr>
          <p:spPr bwMode="auto">
            <a:xfrm>
              <a:off x="7087263" y="5630998"/>
              <a:ext cx="27168" cy="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20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FE068C3-DF59-A8D1-0150-A7BD67E85FE9}"/>
                </a:ext>
              </a:extLst>
            </p:cNvPr>
            <p:cNvCxnSpPr>
              <a:stCxn id="74" idx="1"/>
            </p:cNvCxnSpPr>
            <p:nvPr/>
          </p:nvCxnSpPr>
          <p:spPr bwMode="auto">
            <a:xfrm flipH="1" flipV="1">
              <a:off x="6998847" y="5644644"/>
              <a:ext cx="88416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6750994-A787-256C-F65A-931F0AF51828}"/>
                </a:ext>
              </a:extLst>
            </p:cNvPr>
            <p:cNvCxnSpPr/>
            <p:nvPr/>
          </p:nvCxnSpPr>
          <p:spPr bwMode="auto">
            <a:xfrm flipH="1">
              <a:off x="6977207" y="5856420"/>
              <a:ext cx="10713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85E8BAA-0748-F5D5-8DCD-8B6BB6637C13}"/>
                </a:ext>
              </a:extLst>
            </p:cNvPr>
            <p:cNvCxnSpPr>
              <a:stCxn id="73" idx="1"/>
            </p:cNvCxnSpPr>
            <p:nvPr/>
          </p:nvCxnSpPr>
          <p:spPr bwMode="auto">
            <a:xfrm flipH="1" flipV="1">
              <a:off x="7033950" y="5408413"/>
              <a:ext cx="62030" cy="37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8" name="Sun 77">
              <a:extLst>
                <a:ext uri="{FF2B5EF4-FFF2-40B4-BE49-F238E27FC236}">
                  <a16:creationId xmlns:a16="http://schemas.microsoft.com/office/drawing/2014/main" id="{1FABA25F-2A17-40AB-BBEC-8771DBC39E12}"/>
                </a:ext>
              </a:extLst>
            </p:cNvPr>
            <p:cNvSpPr/>
            <p:nvPr/>
          </p:nvSpPr>
          <p:spPr bwMode="auto">
            <a:xfrm>
              <a:off x="2766340" y="5548250"/>
              <a:ext cx="162000" cy="162000"/>
            </a:xfrm>
            <a:prstGeom prst="su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406"/>
            </a:p>
          </p:txBody>
        </p:sp>
        <p:sp>
          <p:nvSpPr>
            <p:cNvPr id="79" name="Sun 78">
              <a:extLst>
                <a:ext uri="{FF2B5EF4-FFF2-40B4-BE49-F238E27FC236}">
                  <a16:creationId xmlns:a16="http://schemas.microsoft.com/office/drawing/2014/main" id="{EFE99E5B-A7B1-6ACB-7112-86A3C1FDF82B}"/>
                </a:ext>
              </a:extLst>
            </p:cNvPr>
            <p:cNvSpPr/>
            <p:nvPr/>
          </p:nvSpPr>
          <p:spPr bwMode="auto">
            <a:xfrm>
              <a:off x="4423538" y="5554180"/>
              <a:ext cx="162000" cy="162000"/>
            </a:xfrm>
            <a:prstGeom prst="sun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1435" tIns="25718" rIns="51435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719761"/>
              <a:endParaRPr lang="en-CH" sz="1406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E4ED52D-62A0-A0DC-9A66-2A1D30100B58}"/>
                </a:ext>
              </a:extLst>
            </p:cNvPr>
            <p:cNvSpPr txBox="1"/>
            <p:nvPr/>
          </p:nvSpPr>
          <p:spPr>
            <a:xfrm>
              <a:off x="7336882" y="5095583"/>
              <a:ext cx="3487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+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DBE9DA5-066E-A741-E818-4789B8D07CDD}"/>
                </a:ext>
              </a:extLst>
            </p:cNvPr>
            <p:cNvSpPr txBox="1"/>
            <p:nvPr/>
          </p:nvSpPr>
          <p:spPr>
            <a:xfrm>
              <a:off x="7266225" y="5709304"/>
              <a:ext cx="350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-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4C80B2D-D7BA-141B-1898-5BC3ED1D7083}"/>
                </a:ext>
              </a:extLst>
            </p:cNvPr>
            <p:cNvSpPr txBox="1"/>
            <p:nvPr/>
          </p:nvSpPr>
          <p:spPr>
            <a:xfrm>
              <a:off x="7406553" y="6067420"/>
              <a:ext cx="368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+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F9FFC0E-1F48-07BC-5D9A-B1D555988061}"/>
                </a:ext>
              </a:extLst>
            </p:cNvPr>
            <p:cNvSpPr txBox="1"/>
            <p:nvPr/>
          </p:nvSpPr>
          <p:spPr>
            <a:xfrm>
              <a:off x="7473356" y="5465135"/>
              <a:ext cx="3874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</a:t>
              </a:r>
              <a:r>
                <a:rPr lang="en-CH" sz="1200" baseline="300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-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6862990-647B-4D8D-B120-BDD685C4EA5F}"/>
                </a:ext>
              </a:extLst>
            </p:cNvPr>
            <p:cNvSpPr txBox="1"/>
            <p:nvPr/>
          </p:nvSpPr>
          <p:spPr>
            <a:xfrm>
              <a:off x="1601899" y="5562691"/>
              <a:ext cx="744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 GeV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6D39345-14F3-A606-8E67-9FF19506D758}"/>
                </a:ext>
              </a:extLst>
            </p:cNvPr>
            <p:cNvSpPr txBox="1"/>
            <p:nvPr/>
          </p:nvSpPr>
          <p:spPr>
            <a:xfrm>
              <a:off x="8295927" y="5509493"/>
              <a:ext cx="9574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2.86 GeV</a:t>
              </a: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AC403F0A-BC5E-4386-0831-425C045B22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17496" y="4821000"/>
              <a:ext cx="1631833" cy="1631833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7" name="Triangle 86">
              <a:extLst>
                <a:ext uri="{FF2B5EF4-FFF2-40B4-BE49-F238E27FC236}">
                  <a16:creationId xmlns:a16="http://schemas.microsoft.com/office/drawing/2014/main" id="{37E32C8F-965B-C4A9-A222-9943D50AE6BB}"/>
                </a:ext>
              </a:extLst>
            </p:cNvPr>
            <p:cNvSpPr>
              <a:spLocks/>
            </p:cNvSpPr>
            <p:nvPr/>
          </p:nvSpPr>
          <p:spPr bwMode="auto">
            <a:xfrm rot="7880990">
              <a:off x="7492362" y="5757440"/>
              <a:ext cx="36000" cy="54000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8" name="Triangle 87">
              <a:extLst>
                <a:ext uri="{FF2B5EF4-FFF2-40B4-BE49-F238E27FC236}">
                  <a16:creationId xmlns:a16="http://schemas.microsoft.com/office/drawing/2014/main" id="{333658A0-03D3-5FDF-A6D0-EA58C31AC78C}"/>
                </a:ext>
              </a:extLst>
            </p:cNvPr>
            <p:cNvSpPr>
              <a:spLocks/>
            </p:cNvSpPr>
            <p:nvPr/>
          </p:nvSpPr>
          <p:spPr bwMode="auto">
            <a:xfrm rot="3244520">
              <a:off x="7539768" y="5314292"/>
              <a:ext cx="45719" cy="50139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9" name="Triangle 88">
              <a:extLst>
                <a:ext uri="{FF2B5EF4-FFF2-40B4-BE49-F238E27FC236}">
                  <a16:creationId xmlns:a16="http://schemas.microsoft.com/office/drawing/2014/main" id="{BB213F93-E2DA-8F11-8DEA-DAE54BB39A74}"/>
                </a:ext>
              </a:extLst>
            </p:cNvPr>
            <p:cNvSpPr>
              <a:spLocks/>
            </p:cNvSpPr>
            <p:nvPr/>
          </p:nvSpPr>
          <p:spPr bwMode="auto">
            <a:xfrm rot="13676156">
              <a:off x="7485737" y="5460369"/>
              <a:ext cx="45719" cy="50139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0" name="Triangle 89">
              <a:extLst>
                <a:ext uri="{FF2B5EF4-FFF2-40B4-BE49-F238E27FC236}">
                  <a16:creationId xmlns:a16="http://schemas.microsoft.com/office/drawing/2014/main" id="{80E1BB92-4EA1-2CC9-1C74-F756DEEEE95B}"/>
                </a:ext>
              </a:extLst>
            </p:cNvPr>
            <p:cNvSpPr>
              <a:spLocks/>
            </p:cNvSpPr>
            <p:nvPr/>
          </p:nvSpPr>
          <p:spPr bwMode="auto">
            <a:xfrm rot="17810644">
              <a:off x="7485763" y="6022097"/>
              <a:ext cx="45719" cy="50139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79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79D2D2-C484-F11E-7C78-D4E903976F63}"/>
                </a:ext>
              </a:extLst>
            </p:cNvPr>
            <p:cNvCxnSpPr/>
            <p:nvPr/>
          </p:nvCxnSpPr>
          <p:spPr bwMode="auto">
            <a:xfrm>
              <a:off x="1837183" y="5862488"/>
              <a:ext cx="3715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C1327C4-9FA5-DE15-9308-7074907747E6}"/>
                </a:ext>
              </a:extLst>
            </p:cNvPr>
            <p:cNvGrpSpPr/>
            <p:nvPr/>
          </p:nvGrpSpPr>
          <p:grpSpPr>
            <a:xfrm>
              <a:off x="1898020" y="5830859"/>
              <a:ext cx="93839" cy="30150"/>
              <a:chOff x="2356123" y="5878227"/>
              <a:chExt cx="93839" cy="3015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C048EA0-E262-839D-F0D8-7C0E782B6378}"/>
                  </a:ext>
                </a:extLst>
              </p:cNvPr>
              <p:cNvCxnSpPr/>
              <p:nvPr/>
            </p:nvCxnSpPr>
            <p:spPr bwMode="auto">
              <a:xfrm flipV="1">
                <a:off x="2356123" y="5878676"/>
                <a:ext cx="23873" cy="2970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8224A292-F095-38B9-BE59-81B0D490E2F5}"/>
                  </a:ext>
                </a:extLst>
              </p:cNvPr>
              <p:cNvCxnSpPr/>
              <p:nvPr/>
            </p:nvCxnSpPr>
            <p:spPr bwMode="auto">
              <a:xfrm>
                <a:off x="2379996" y="5878227"/>
                <a:ext cx="5109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36E6B8C8-7885-A9ED-7B6E-ABB96D900C00}"/>
                  </a:ext>
                </a:extLst>
              </p:cNvPr>
              <p:cNvCxnSpPr/>
              <p:nvPr/>
            </p:nvCxnSpPr>
            <p:spPr bwMode="auto">
              <a:xfrm>
                <a:off x="2432323" y="5883016"/>
                <a:ext cx="17639" cy="2536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60D663A-4DE3-BD22-D38D-E63F81185B12}"/>
                </a:ext>
              </a:extLst>
            </p:cNvPr>
            <p:cNvSpPr txBox="1"/>
            <p:nvPr/>
          </p:nvSpPr>
          <p:spPr>
            <a:xfrm>
              <a:off x="6738645" y="5903647"/>
              <a:ext cx="480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BC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D7F32E0-AE7E-0557-81CC-FAB2EA92A68E}"/>
                </a:ext>
              </a:extLst>
            </p:cNvPr>
            <p:cNvSpPr txBox="1"/>
            <p:nvPr/>
          </p:nvSpPr>
          <p:spPr>
            <a:xfrm>
              <a:off x="1757534" y="5903646"/>
              <a:ext cx="480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EC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9134C1B1-81A2-704D-BB0A-2B40FE28DD87}"/>
              </a:ext>
            </a:extLst>
          </p:cNvPr>
          <p:cNvSpPr txBox="1"/>
          <p:nvPr/>
        </p:nvSpPr>
        <p:spPr>
          <a:xfrm>
            <a:off x="3877606" y="6550360"/>
            <a:ext cx="259194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Schematic layout as in FSR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8B87078-8069-B647-6A18-A290407C86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45296" y="806927"/>
            <a:ext cx="1593158" cy="47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37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87BA4-4FFD-426D-B1E0-861D66635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WP1: Electron and HE linac beam dymanics simulations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DECACE-99F3-970F-9B24-3AE41A89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5576CE-C1D3-0F02-B49A-D6E0CA03DE0E}"/>
              </a:ext>
            </a:extLst>
          </p:cNvPr>
          <p:cNvSpPr txBox="1"/>
          <p:nvPr/>
        </p:nvSpPr>
        <p:spPr>
          <a:xfrm>
            <a:off x="7108462" y="5509449"/>
            <a:ext cx="48137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0000"/>
                </a:solidFill>
                <a:effectLst/>
              </a:rPr>
              <a:t>A. Kurtulus et al., Phys. Rev. Accel. Beams </a:t>
            </a:r>
            <a:r>
              <a:rPr lang="en-GB" sz="1400" b="1" i="0" dirty="0">
                <a:solidFill>
                  <a:srgbClr val="000000"/>
                </a:solidFill>
                <a:effectLst/>
              </a:rPr>
              <a:t>28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, 101601 </a:t>
            </a:r>
            <a:r>
              <a:rPr lang="en-GB" sz="1400" dirty="0">
                <a:solidFill>
                  <a:srgbClr val="000000"/>
                </a:solidFill>
              </a:rPr>
              <a:t>(</a:t>
            </a:r>
            <a:r>
              <a:rPr lang="en-GB" sz="1400" b="1" i="0" dirty="0">
                <a:solidFill>
                  <a:srgbClr val="000000"/>
                </a:solidFill>
                <a:effectLst/>
              </a:rPr>
              <a:t>2025)</a:t>
            </a:r>
            <a:endParaRPr lang="en-CH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AEA18E-7F76-98B6-C4CC-BEC79BF47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17" y="1948909"/>
            <a:ext cx="6196333" cy="19325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B94E5F-B09C-D197-5389-A2640AEBAE61}"/>
              </a:ext>
            </a:extLst>
          </p:cNvPr>
          <p:cNvSpPr txBox="1"/>
          <p:nvPr/>
        </p:nvSpPr>
        <p:spPr>
          <a:xfrm>
            <a:off x="926431" y="3914623"/>
            <a:ext cx="50605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0000"/>
                </a:solidFill>
                <a:effectLst/>
              </a:rPr>
              <a:t>S. Bettoni, A. Latina, A. Grudiev</a:t>
            </a:r>
          </a:p>
          <a:p>
            <a:r>
              <a:rPr lang="en-GB" sz="1400" dirty="0"/>
              <a:t>Phys. Rev. Accel. Beams </a:t>
            </a:r>
            <a:r>
              <a:rPr lang="en-GB" sz="1400" b="1" dirty="0"/>
              <a:t>28</a:t>
            </a:r>
            <a:r>
              <a:rPr lang="en-GB" sz="1400" dirty="0"/>
              <a:t>, 061601 (</a:t>
            </a:r>
            <a:r>
              <a:rPr lang="en-GB" sz="1400" b="1" dirty="0"/>
              <a:t>2025)</a:t>
            </a:r>
            <a:endParaRPr lang="en-CH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2FF1FE-A04B-1A36-1AA6-D1D5A95123D7}"/>
              </a:ext>
            </a:extLst>
          </p:cNvPr>
          <p:cNvSpPr txBox="1"/>
          <p:nvPr/>
        </p:nvSpPr>
        <p:spPr>
          <a:xfrm>
            <a:off x="414698" y="4632286"/>
            <a:ext cx="633411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System Font Regular"/>
              <a:buChar char="－"/>
            </a:pPr>
            <a:r>
              <a:rPr lang="en-CH" dirty="0"/>
              <a:t>On-going beam dynamics simulation to define specifications for the RF structures and number of quadrupoles, design of the BC and EC, in general finalizing the baseline layout. </a:t>
            </a:r>
          </a:p>
          <a:p>
            <a:pPr marL="285750" indent="-285750">
              <a:buFont typeface="System Font Regular"/>
              <a:buChar char="－"/>
            </a:pPr>
            <a:r>
              <a:rPr lang="en-CH" dirty="0"/>
              <a:t>Goal: produce the list with components (‘holy list’), RF design and functional specification for the linac sub-systems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F1D2A3-DF1B-E84C-4821-3BFBDC38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865" y="1990461"/>
            <a:ext cx="5453990" cy="31165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FF3724-71C0-DCFF-57EE-7489C7EFBB48}"/>
              </a:ext>
            </a:extLst>
          </p:cNvPr>
          <p:cNvSpPr txBox="1"/>
          <p:nvPr/>
        </p:nvSpPr>
        <p:spPr>
          <a:xfrm>
            <a:off x="8468532" y="5107027"/>
            <a:ext cx="23828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A. Grudiev, A. Kurtulus</a:t>
            </a:r>
            <a:endParaRPr lang="en-CH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B3CDD0-4230-E0CD-E908-7F00A81B4A36}"/>
              </a:ext>
            </a:extLst>
          </p:cNvPr>
          <p:cNvSpPr txBox="1"/>
          <p:nvPr/>
        </p:nvSpPr>
        <p:spPr>
          <a:xfrm>
            <a:off x="1136980" y="844150"/>
            <a:ext cx="375503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/>
              <a:t>Beam dynamics simulations</a:t>
            </a:r>
          </a:p>
          <a:p>
            <a:pPr algn="l"/>
            <a:r>
              <a:rPr lang="en-CH" sz="2000" dirty="0"/>
              <a:t>considering jitter amplification due to collective effects </a:t>
            </a:r>
          </a:p>
        </p:txBody>
      </p:sp>
      <p:sp>
        <p:nvSpPr>
          <p:cNvPr id="13" name="Left-right Arrow 12">
            <a:extLst>
              <a:ext uri="{FF2B5EF4-FFF2-40B4-BE49-F238E27FC236}">
                <a16:creationId xmlns:a16="http://schemas.microsoft.com/office/drawing/2014/main" id="{53657FF3-BEAB-BA81-2AFE-5DEF83E46576}"/>
              </a:ext>
            </a:extLst>
          </p:cNvPr>
          <p:cNvSpPr/>
          <p:nvPr/>
        </p:nvSpPr>
        <p:spPr>
          <a:xfrm>
            <a:off x="5177631" y="1063078"/>
            <a:ext cx="893657" cy="372172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2DC803-D7EB-7DBF-BCA9-723AFEF9996D}"/>
              </a:ext>
            </a:extLst>
          </p:cNvPr>
          <p:cNvSpPr txBox="1"/>
          <p:nvPr/>
        </p:nvSpPr>
        <p:spPr>
          <a:xfrm>
            <a:off x="6556027" y="883073"/>
            <a:ext cx="494064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/>
              <a:t>RF design based on the beam dynamics simulation </a:t>
            </a:r>
            <a:r>
              <a:rPr lang="en-CH" sz="2000" dirty="0">
                <a:sym typeface="Wingdings" pitchFamily="2" charset="2"/>
              </a:rPr>
              <a:t> definition of the aperture of the RF structures  RF design</a:t>
            </a:r>
            <a:r>
              <a:rPr lang="en-CH" sz="2000" dirty="0"/>
              <a:t> </a:t>
            </a:r>
          </a:p>
        </p:txBody>
      </p:sp>
      <p:pic>
        <p:nvPicPr>
          <p:cNvPr id="4" name="Picture 3" descr="CERN Logo">
            <a:extLst>
              <a:ext uri="{FF2B5EF4-FFF2-40B4-BE49-F238E27FC236}">
                <a16:creationId xmlns:a16="http://schemas.microsoft.com/office/drawing/2014/main" id="{657FB088-16F1-0194-094A-B7B9484CF4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10013952" y="229821"/>
            <a:ext cx="564354" cy="56122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57776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1E0ED-5124-0411-96BF-30344BD59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009187" cy="453029"/>
          </a:xfrm>
        </p:spPr>
        <p:txBody>
          <a:bodyPr/>
          <a:lstStyle/>
          <a:p>
            <a:r>
              <a:rPr lang="en-CH" dirty="0"/>
              <a:t>WP1: RF protoypes: accelerating RF structures and pulse compr.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50CECE-0CDE-7563-EAAC-557C5073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54136-A50A-2015-EBA9-6C5568BD3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15" y="1028709"/>
            <a:ext cx="5226603" cy="2642016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9F50EB2F-4B05-7642-078F-7168F66B6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615" y="3848544"/>
            <a:ext cx="3626204" cy="27311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8DE26C-4710-7EF6-6BEA-726C9E38B592}"/>
              </a:ext>
            </a:extLst>
          </p:cNvPr>
          <p:cNvSpPr txBox="1"/>
          <p:nvPr/>
        </p:nvSpPr>
        <p:spPr>
          <a:xfrm>
            <a:off x="6039602" y="969919"/>
            <a:ext cx="5817618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SzPct val="80000"/>
            </a:pPr>
            <a:r>
              <a:rPr lang="en-US" sz="1600" dirty="0">
                <a:solidFill>
                  <a:schemeClr val="accent4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PSI Tuning-free technology</a:t>
            </a:r>
            <a:r>
              <a:rPr lang="en-US" sz="1600" dirty="0"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 developed for the SwissFEL project and extended to S-band and X-band frequencies</a:t>
            </a:r>
          </a:p>
          <a:p>
            <a:pPr>
              <a:spcAft>
                <a:spcPts val="1200"/>
              </a:spcAft>
              <a:buSzPct val="80000"/>
            </a:pPr>
            <a:r>
              <a:rPr lang="en-US" sz="1600" dirty="0"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  <a:sym typeface="Wingdings"/>
              </a:rPr>
              <a:t>FCC-ee injector: ~110 RF unit module (~440 rf structures)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B09B69-4AE2-315F-6AAD-BC6CF0C94D8B}"/>
              </a:ext>
            </a:extLst>
          </p:cNvPr>
          <p:cNvSpPr txBox="1"/>
          <p:nvPr/>
        </p:nvSpPr>
        <p:spPr>
          <a:xfrm>
            <a:off x="695325" y="3362948"/>
            <a:ext cx="16561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/>
              <a:t>SwissFEL linac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340766-A928-F977-908E-660A0016E05A}"/>
              </a:ext>
            </a:extLst>
          </p:cNvPr>
          <p:cNvSpPr txBox="1"/>
          <p:nvPr/>
        </p:nvSpPr>
        <p:spPr>
          <a:xfrm>
            <a:off x="637615" y="652777"/>
            <a:ext cx="65437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Demonstration of the gradient and (most important) reliability  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0798A-CB6E-E33D-C362-20315020CB09}"/>
              </a:ext>
            </a:extLst>
          </p:cNvPr>
          <p:cNvSpPr txBox="1"/>
          <p:nvPr/>
        </p:nvSpPr>
        <p:spPr>
          <a:xfrm>
            <a:off x="6089609" y="2131223"/>
            <a:ext cx="5702003" cy="1310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</a:pPr>
            <a:r>
              <a:rPr lang="en-GB" b="1" dirty="0">
                <a:solidFill>
                  <a:schemeClr val="accent1"/>
                </a:solidFill>
              </a:rPr>
              <a:t>Deliverable: Definition of the industrialization process for large-scale series production for linacs </a:t>
            </a:r>
            <a:r>
              <a:rPr lang="en-GB" b="1" dirty="0">
                <a:solidFill>
                  <a:schemeClr val="accent1"/>
                </a:solidFill>
                <a:sym typeface="Wingdings" pitchFamily="2" charset="2"/>
              </a:rPr>
              <a:t></a:t>
            </a:r>
            <a:r>
              <a:rPr lang="en-GB" b="1" dirty="0">
                <a:solidFill>
                  <a:schemeClr val="accent1"/>
                </a:solidFill>
              </a:rPr>
              <a:t> Potential industry involvement for production cost and schedule estimate</a:t>
            </a:r>
            <a:endParaRPr lang="en-CH" b="1" dirty="0">
              <a:solidFill>
                <a:schemeClr val="accent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64ADEB-C371-BAD3-32CC-A67B925C6E8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060" t="13866" r="12423" b="22046"/>
          <a:stretch>
            <a:fillRect/>
          </a:stretch>
        </p:blipFill>
        <p:spPr>
          <a:xfrm>
            <a:off x="7523069" y="3670725"/>
            <a:ext cx="3181443" cy="240962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1691D1-8554-F28F-6356-2BCCAC207010}"/>
              </a:ext>
            </a:extLst>
          </p:cNvPr>
          <p:cNvSpPr txBox="1"/>
          <p:nvPr/>
        </p:nvSpPr>
        <p:spPr>
          <a:xfrm>
            <a:off x="7330190" y="6049467"/>
            <a:ext cx="478284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RF pulse compressor (1-m long): Corrugated cylindrical cavity</a:t>
            </a:r>
          </a:p>
          <a:p>
            <a:pPr algn="l"/>
            <a:r>
              <a:rPr lang="en-CH" sz="1400" dirty="0"/>
              <a:t>RF design and engineering on going</a:t>
            </a:r>
          </a:p>
          <a:p>
            <a:pPr algn="l"/>
            <a:r>
              <a:rPr lang="en-CH" sz="1400" b="1" dirty="0"/>
              <a:t>Ref.: R. Zennaro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A00806-6144-C1F5-24F2-EF32D54EA34E}"/>
              </a:ext>
            </a:extLst>
          </p:cNvPr>
          <p:cNvSpPr txBox="1"/>
          <p:nvPr/>
        </p:nvSpPr>
        <p:spPr>
          <a:xfrm>
            <a:off x="1871623" y="6082251"/>
            <a:ext cx="2479989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bg1"/>
                </a:solidFill>
              </a:rPr>
              <a:t>Example of the S-band RF structure produced at PSI</a:t>
            </a:r>
          </a:p>
        </p:txBody>
      </p:sp>
      <p:pic>
        <p:nvPicPr>
          <p:cNvPr id="19" name="Picture 18" descr="IMG_0279">
            <a:extLst>
              <a:ext uri="{FF2B5EF4-FFF2-40B4-BE49-F238E27FC236}">
                <a16:creationId xmlns:a16="http://schemas.microsoft.com/office/drawing/2014/main" id="{52BF40A4-B788-6B81-5988-E75F399EC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8"/>
          <a:stretch>
            <a:fillRect/>
          </a:stretch>
        </p:blipFill>
        <p:spPr bwMode="auto">
          <a:xfrm>
            <a:off x="4556599" y="3900782"/>
            <a:ext cx="1557950" cy="267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C31CBBC-8114-6129-5E81-914A80DBF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906" y="6043335"/>
            <a:ext cx="18816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2"/>
                <a:cs typeface="ヒラギノ角ゴ Pro W3" charset="2"/>
              </a:defRPr>
            </a:lvl9pPr>
          </a:lstStyle>
          <a:p>
            <a:r>
              <a:rPr lang="en-US" altLang="en-CH" sz="1600" dirty="0">
                <a:solidFill>
                  <a:schemeClr val="bg1"/>
                </a:solidFill>
                <a:latin typeface="+mn-lt"/>
              </a:rPr>
              <a:t>Vacuum brazing furnace at PSI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DF9AFC-915F-C6AF-C907-3625CB7F5DAE}"/>
              </a:ext>
            </a:extLst>
          </p:cNvPr>
          <p:cNvSpPr txBox="1"/>
          <p:nvPr/>
        </p:nvSpPr>
        <p:spPr>
          <a:xfrm>
            <a:off x="7773400" y="3971357"/>
            <a:ext cx="12911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New entry:</a:t>
            </a:r>
          </a:p>
        </p:txBody>
      </p:sp>
    </p:spTree>
    <p:extLst>
      <p:ext uri="{BB962C8B-B14F-4D97-AF65-F5344CB8AC3E}">
        <p14:creationId xmlns:p14="http://schemas.microsoft.com/office/powerpoint/2010/main" val="1081204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0DEAF-2EE8-340F-54A9-905B554DF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3DD-A08B-7B5D-DBF3-5E7325E0B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50" y="278296"/>
            <a:ext cx="10585251" cy="486408"/>
          </a:xfrm>
        </p:spPr>
        <p:txBody>
          <a:bodyPr/>
          <a:lstStyle/>
          <a:p>
            <a:r>
              <a:rPr lang="en-GB" dirty="0"/>
              <a:t>WP2: Electron source for t</a:t>
            </a:r>
            <a:r>
              <a:rPr lang="en-GB" i="0" dirty="0">
                <a:effectLst/>
              </a:rPr>
              <a:t>op-up operation in the collider ring</a:t>
            </a:r>
            <a:br>
              <a:rPr lang="en-GB" dirty="0"/>
            </a:br>
            <a:endParaRPr lang="en-GB" sz="2000" b="0" i="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91CD75-6614-3F62-A1B5-8B0067BBC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9D033D-2689-2AA1-3321-8196453461ED}"/>
              </a:ext>
            </a:extLst>
          </p:cNvPr>
          <p:cNvSpPr txBox="1"/>
          <p:nvPr/>
        </p:nvSpPr>
        <p:spPr>
          <a:xfrm>
            <a:off x="509667" y="877140"/>
            <a:ext cx="11452268" cy="13080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Aft>
                <a:spcPts val="600"/>
              </a:spcAft>
              <a:buFont typeface="System Font Regular"/>
              <a:buChar char="−"/>
            </a:pPr>
            <a:r>
              <a:rPr lang="en-CH" sz="2000" dirty="0"/>
              <a:t>Top-up operation in the Collider ring needs a </a:t>
            </a:r>
            <a:r>
              <a:rPr lang="en-CH" sz="2000" dirty="0">
                <a:solidFill>
                  <a:schemeClr val="accent4"/>
                </a:solidFill>
              </a:rPr>
              <a:t>100% charge modulation </a:t>
            </a:r>
            <a:r>
              <a:rPr lang="en-CH" sz="2000" dirty="0"/>
              <a:t>up to 5 nC at 100 Hz for 4 bunches and </a:t>
            </a:r>
            <a:r>
              <a:rPr lang="en-CH" sz="2000" dirty="0">
                <a:sym typeface="Wingdings" pitchFamily="2" charset="2"/>
              </a:rPr>
              <a:t>this poses a challenging on</a:t>
            </a:r>
            <a:r>
              <a:rPr lang="en-GB" sz="2000" dirty="0">
                <a:sym typeface="Wingdings" pitchFamily="2" charset="2"/>
              </a:rPr>
              <a:t> t</a:t>
            </a:r>
            <a:r>
              <a:rPr lang="en-CH" sz="2000" dirty="0">
                <a:sym typeface="Wingdings" pitchFamily="2" charset="2"/>
              </a:rPr>
              <a:t>he electron source  needed a proof of principle</a:t>
            </a:r>
          </a:p>
          <a:p>
            <a:pPr marL="342900" indent="-342900">
              <a:spcAft>
                <a:spcPts val="600"/>
              </a:spcAft>
              <a:buFont typeface="System Font Regular"/>
              <a:buChar char="−"/>
            </a:pPr>
            <a:r>
              <a:rPr lang="en-GB" sz="2000" dirty="0"/>
              <a:t>Review of the electron sources including the DC/RF thermionic gun (</a:t>
            </a:r>
            <a:r>
              <a:rPr lang="en-GB" sz="2000" b="1" dirty="0"/>
              <a:t>Zdenek Vostrel </a:t>
            </a:r>
            <a:r>
              <a:rPr lang="en-GB" sz="2000" dirty="0"/>
              <a:t>starts his PhD on this task at CERN)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89B028-C0B4-E346-3280-B31224AA4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20" y="2820538"/>
            <a:ext cx="5226571" cy="2729802"/>
          </a:xfrm>
          <a:prstGeom prst="rect">
            <a:avLst/>
          </a:prstGeom>
        </p:spPr>
      </p:pic>
      <p:pic>
        <p:nvPicPr>
          <p:cNvPr id="4" name="Picture 2" descr="Mattia SCHAER | PhD Student | Doctor of Philosophy | Paul Scherrer  Institute, Villigen | PSI | Large Project SwissFEL | Research profile">
            <a:extLst>
              <a:ext uri="{FF2B5EF4-FFF2-40B4-BE49-F238E27FC236}">
                <a16:creationId xmlns:a16="http://schemas.microsoft.com/office/drawing/2014/main" id="{667CFF20-AE45-F21C-8E77-F0270E240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483" y="2741952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272355-9C7C-C081-F0BF-4BA8D8CC056E}"/>
              </a:ext>
            </a:extLst>
          </p:cNvPr>
          <p:cNvSpPr txBox="1"/>
          <p:nvPr/>
        </p:nvSpPr>
        <p:spPr>
          <a:xfrm>
            <a:off x="6463543" y="5479368"/>
            <a:ext cx="17281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SwissFEL RF gun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3155B-21F7-2D77-9236-CD0C4625157F}"/>
              </a:ext>
            </a:extLst>
          </p:cNvPr>
          <p:cNvSpPr txBox="1"/>
          <p:nvPr/>
        </p:nvSpPr>
        <p:spPr>
          <a:xfrm>
            <a:off x="9696400" y="5427229"/>
            <a:ext cx="17281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PSI RF test stand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6DC48C-68F4-0674-F206-4BEE8D8E4E36}"/>
              </a:ext>
            </a:extLst>
          </p:cNvPr>
          <p:cNvSpPr txBox="1"/>
          <p:nvPr/>
        </p:nvSpPr>
        <p:spPr>
          <a:xfrm>
            <a:off x="1057065" y="5665304"/>
            <a:ext cx="36724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Schemes for laser intensity modulations</a:t>
            </a:r>
          </a:p>
        </p:txBody>
      </p:sp>
      <p:pic>
        <p:nvPicPr>
          <p:cNvPr id="12" name="Picture 11" descr="A group of people standing in a room with machines and wires&#10;&#10;AI-generated content may be incorrect.">
            <a:extLst>
              <a:ext uri="{FF2B5EF4-FFF2-40B4-BE49-F238E27FC236}">
                <a16:creationId xmlns:a16="http://schemas.microsoft.com/office/drawing/2014/main" id="{DF1B5669-F493-3A67-0DB6-51575B59A8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470" y="2741952"/>
            <a:ext cx="3456385" cy="25922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E80EEE-56AA-BF9B-D206-93FAC8C6D588}"/>
              </a:ext>
            </a:extLst>
          </p:cNvPr>
          <p:cNvSpPr txBox="1"/>
          <p:nvPr/>
        </p:nvSpPr>
        <p:spPr>
          <a:xfrm>
            <a:off x="4519327" y="6518932"/>
            <a:ext cx="36724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T. Lucas (PSI) and S. Doebert (CERN)</a:t>
            </a:r>
          </a:p>
        </p:txBody>
      </p:sp>
      <p:pic>
        <p:nvPicPr>
          <p:cNvPr id="6" name="Picture 5" descr="CERN Logo">
            <a:extLst>
              <a:ext uri="{FF2B5EF4-FFF2-40B4-BE49-F238E27FC236}">
                <a16:creationId xmlns:a16="http://schemas.microsoft.com/office/drawing/2014/main" id="{C354B668-4410-A598-232D-97296EA08E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4" r="22926"/>
          <a:stretch/>
        </p:blipFill>
        <p:spPr bwMode="auto">
          <a:xfrm>
            <a:off x="10068149" y="275088"/>
            <a:ext cx="492347" cy="48961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35238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1146B-7247-862E-0DD3-F349277ED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WP2: </a:t>
            </a:r>
            <a:r>
              <a:rPr lang="de-CH" dirty="0" err="1"/>
              <a:t>Electron</a:t>
            </a:r>
            <a:r>
              <a:rPr lang="de-CH" dirty="0"/>
              <a:t> Source Test Facility (@PSI)</a:t>
            </a: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1AA4BD-D830-DC4F-BBC0-8D57C6973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1B9CCB-8C25-AAA0-A396-BB5AC5DBF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47" y="1039331"/>
            <a:ext cx="10764752" cy="44297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F8D1365-4B38-33C4-3DAC-099139EE0A55}"/>
              </a:ext>
            </a:extLst>
          </p:cNvPr>
          <p:cNvSpPr/>
          <p:nvPr/>
        </p:nvSpPr>
        <p:spPr>
          <a:xfrm>
            <a:off x="5159896" y="4437112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98DEF8-7D21-A874-E479-18303BB901F7}"/>
              </a:ext>
            </a:extLst>
          </p:cNvPr>
          <p:cNvSpPr/>
          <p:nvPr/>
        </p:nvSpPr>
        <p:spPr>
          <a:xfrm>
            <a:off x="3787598" y="4433237"/>
            <a:ext cx="1290653" cy="1286613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76303B-D10E-1629-9099-8C3720A82964}"/>
              </a:ext>
            </a:extLst>
          </p:cNvPr>
          <p:cNvSpPr/>
          <p:nvPr/>
        </p:nvSpPr>
        <p:spPr>
          <a:xfrm>
            <a:off x="3816877" y="4456281"/>
            <a:ext cx="1261373" cy="123988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61F382-8728-74AE-EBFD-50DA72561028}"/>
              </a:ext>
            </a:extLst>
          </p:cNvPr>
          <p:cNvSpPr/>
          <p:nvPr/>
        </p:nvSpPr>
        <p:spPr>
          <a:xfrm>
            <a:off x="3450259" y="2946511"/>
            <a:ext cx="7172603" cy="1161001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A92D1-A349-5A40-9688-53647444ACAA}"/>
              </a:ext>
            </a:extLst>
          </p:cNvPr>
          <p:cNvSpPr/>
          <p:nvPr/>
        </p:nvSpPr>
        <p:spPr>
          <a:xfrm>
            <a:off x="1457303" y="2367955"/>
            <a:ext cx="1949522" cy="2035868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4ED2FC-086C-F38A-7BFC-42C387809EEC}"/>
              </a:ext>
            </a:extLst>
          </p:cNvPr>
          <p:cNvCxnSpPr>
            <a:cxnSpLocks/>
          </p:cNvCxnSpPr>
          <p:nvPr/>
        </p:nvCxnSpPr>
        <p:spPr>
          <a:xfrm flipH="1">
            <a:off x="2963643" y="1092671"/>
            <a:ext cx="36267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F4FF175-156D-9801-EF56-02A2F77F55AC}"/>
              </a:ext>
            </a:extLst>
          </p:cNvPr>
          <p:cNvCxnSpPr>
            <a:cxnSpLocks/>
          </p:cNvCxnSpPr>
          <p:nvPr/>
        </p:nvCxnSpPr>
        <p:spPr>
          <a:xfrm>
            <a:off x="6590419" y="1092671"/>
            <a:ext cx="0" cy="15308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E107F6-3D2F-0E80-296F-5EC4B7A57315}"/>
              </a:ext>
            </a:extLst>
          </p:cNvPr>
          <p:cNvCxnSpPr>
            <a:cxnSpLocks/>
          </p:cNvCxnSpPr>
          <p:nvPr/>
        </p:nvCxnSpPr>
        <p:spPr>
          <a:xfrm flipH="1">
            <a:off x="3782107" y="2639531"/>
            <a:ext cx="28006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1359E1-EF93-73DF-2FB3-8ED61B759CE2}"/>
              </a:ext>
            </a:extLst>
          </p:cNvPr>
          <p:cNvCxnSpPr>
            <a:cxnSpLocks/>
          </p:cNvCxnSpPr>
          <p:nvPr/>
        </p:nvCxnSpPr>
        <p:spPr>
          <a:xfrm>
            <a:off x="3782107" y="2047443"/>
            <a:ext cx="0" cy="5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07E4E4-832F-9C5D-E3E6-4DBDD7F668C2}"/>
              </a:ext>
            </a:extLst>
          </p:cNvPr>
          <p:cNvCxnSpPr>
            <a:cxnSpLocks/>
          </p:cNvCxnSpPr>
          <p:nvPr/>
        </p:nvCxnSpPr>
        <p:spPr>
          <a:xfrm flipH="1" flipV="1">
            <a:off x="2990019" y="2038091"/>
            <a:ext cx="792088" cy="9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067C07A-6E82-0785-971D-DDDB5B1583FB}"/>
              </a:ext>
            </a:extLst>
          </p:cNvPr>
          <p:cNvCxnSpPr>
            <a:cxnSpLocks/>
          </p:cNvCxnSpPr>
          <p:nvPr/>
        </p:nvCxnSpPr>
        <p:spPr>
          <a:xfrm>
            <a:off x="2971371" y="1092671"/>
            <a:ext cx="0" cy="9547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8F36A4C0-1441-601B-DB80-3A0E11DB6E5F}"/>
              </a:ext>
            </a:extLst>
          </p:cNvPr>
          <p:cNvSpPr/>
          <p:nvPr/>
        </p:nvSpPr>
        <p:spPr>
          <a:xfrm>
            <a:off x="3118795" y="2407483"/>
            <a:ext cx="288029" cy="54219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42A3A9-A038-91F2-2DE0-0CD503822D11}"/>
              </a:ext>
            </a:extLst>
          </p:cNvPr>
          <p:cNvSpPr/>
          <p:nvPr/>
        </p:nvSpPr>
        <p:spPr>
          <a:xfrm>
            <a:off x="1138400" y="4737211"/>
            <a:ext cx="2223467" cy="982639"/>
          </a:xfrm>
          <a:prstGeom prst="rect">
            <a:avLst/>
          </a:prstGeom>
          <a:solidFill>
            <a:srgbClr val="FFFFFF">
              <a:alpha val="5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B34D57B-B7D6-DE42-6FC1-08CE5BF481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83" r="19785"/>
          <a:stretch/>
        </p:blipFill>
        <p:spPr>
          <a:xfrm rot="10800000">
            <a:off x="2547308" y="3035544"/>
            <a:ext cx="1766709" cy="53747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B1C5530-6625-5C3C-798E-E9D20F05052B}"/>
              </a:ext>
            </a:extLst>
          </p:cNvPr>
          <p:cNvSpPr/>
          <p:nvPr/>
        </p:nvSpPr>
        <p:spPr>
          <a:xfrm>
            <a:off x="1457303" y="1746652"/>
            <a:ext cx="1315157" cy="332399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282122-9606-2938-DCFE-021882AF9EED}"/>
              </a:ext>
            </a:extLst>
          </p:cNvPr>
          <p:cNvSpPr/>
          <p:nvPr/>
        </p:nvSpPr>
        <p:spPr>
          <a:xfrm>
            <a:off x="3816878" y="1143000"/>
            <a:ext cx="2726042" cy="1459442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176226-9FD5-443F-F3D1-8768BBBA37EC}"/>
              </a:ext>
            </a:extLst>
          </p:cNvPr>
          <p:cNvSpPr/>
          <p:nvPr/>
        </p:nvSpPr>
        <p:spPr>
          <a:xfrm>
            <a:off x="1199456" y="4755259"/>
            <a:ext cx="2136966" cy="940903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36A5659-3C7F-765C-C496-4901C8A6EB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959"/>
          <a:stretch/>
        </p:blipFill>
        <p:spPr>
          <a:xfrm rot="5400000">
            <a:off x="885492" y="3342048"/>
            <a:ext cx="1566365" cy="4540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3A7CCB5-D4CB-9541-9D21-447C58D03516}"/>
              </a:ext>
            </a:extLst>
          </p:cNvPr>
          <p:cNvSpPr txBox="1"/>
          <p:nvPr/>
        </p:nvSpPr>
        <p:spPr>
          <a:xfrm>
            <a:off x="3981735" y="5789764"/>
            <a:ext cx="88056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C-band</a:t>
            </a:r>
          </a:p>
          <a:p>
            <a:pPr algn="ctr"/>
            <a:r>
              <a:rPr lang="de-CH" sz="1200" dirty="0"/>
              <a:t>Modulator</a:t>
            </a:r>
          </a:p>
          <a:p>
            <a:pPr algn="ctr"/>
            <a:r>
              <a:rPr lang="de-CH" sz="1200" dirty="0"/>
              <a:t>(in </a:t>
            </a:r>
            <a:r>
              <a:rPr lang="de-CH" sz="1200" dirty="0" err="1"/>
              <a:t>operation</a:t>
            </a:r>
            <a:r>
              <a:rPr lang="de-CH" sz="1200" dirty="0"/>
              <a:t>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64127E8-CEA6-1D8B-6D92-AF1F259318B2}"/>
              </a:ext>
            </a:extLst>
          </p:cNvPr>
          <p:cNvGrpSpPr/>
          <p:nvPr/>
        </p:nvGrpSpPr>
        <p:grpSpPr>
          <a:xfrm>
            <a:off x="5276743" y="4440263"/>
            <a:ext cx="3838102" cy="2118571"/>
            <a:chOff x="6467163" y="4453451"/>
            <a:chExt cx="3838102" cy="211857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D141BD-95C2-28FB-607A-A950B8505AA6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F231E03-1103-BE87-CF3C-1E0EB0A31D2C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FC9B6D-D87C-B0A3-115A-CEE9B0E45BB8}"/>
                </a:ext>
              </a:extLst>
            </p:cNvPr>
            <p:cNvSpPr txBox="1"/>
            <p:nvPr/>
          </p:nvSpPr>
          <p:spPr>
            <a:xfrm>
              <a:off x="6467163" y="5833358"/>
              <a:ext cx="1056956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S-band</a:t>
              </a:r>
            </a:p>
            <a:p>
              <a:pPr algn="ctr"/>
              <a:r>
                <a:rPr lang="de-CH" sz="1200" dirty="0"/>
                <a:t>Modulator </a:t>
              </a:r>
              <a:r>
                <a:rPr lang="de-CH" sz="1200" dirty="0" err="1"/>
                <a:t>for</a:t>
              </a:r>
              <a:endParaRPr lang="de-CH" sz="1200" dirty="0"/>
            </a:p>
            <a:p>
              <a:pPr algn="ctr"/>
              <a:r>
                <a:rPr lang="de-CH" sz="1200" dirty="0" err="1"/>
                <a:t>Electron</a:t>
              </a:r>
              <a:r>
                <a:rPr lang="de-CH" sz="1200" dirty="0"/>
                <a:t> Source</a:t>
              </a:r>
            </a:p>
            <a:p>
              <a:pPr algn="ctr"/>
              <a:r>
                <a:rPr lang="de-CH" sz="1200" dirty="0"/>
                <a:t>(</a:t>
              </a:r>
              <a:r>
                <a:rPr lang="de-CH" sz="1200" dirty="0" err="1"/>
                <a:t>from</a:t>
              </a:r>
              <a:r>
                <a:rPr lang="de-CH" sz="1200" dirty="0"/>
                <a:t> 2027)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8489E0-8A9E-6110-901C-8B86F5087796}"/>
              </a:ext>
            </a:extLst>
          </p:cNvPr>
          <p:cNvGrpSpPr/>
          <p:nvPr/>
        </p:nvGrpSpPr>
        <p:grpSpPr>
          <a:xfrm>
            <a:off x="9332209" y="4425732"/>
            <a:ext cx="1290653" cy="1709756"/>
            <a:chOff x="9014612" y="4453451"/>
            <a:chExt cx="1290653" cy="170975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D187265-967A-13A0-27AD-42E0086C5F16}"/>
                </a:ext>
              </a:extLst>
            </p:cNvPr>
            <p:cNvSpPr/>
            <p:nvPr/>
          </p:nvSpPr>
          <p:spPr>
            <a:xfrm>
              <a:off x="9014612" y="4453451"/>
              <a:ext cx="1290653" cy="1286613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E692B67-78CC-03DE-D6BB-B3BD29A68971}"/>
                </a:ext>
              </a:extLst>
            </p:cNvPr>
            <p:cNvSpPr/>
            <p:nvPr/>
          </p:nvSpPr>
          <p:spPr>
            <a:xfrm>
              <a:off x="9029251" y="4479969"/>
              <a:ext cx="1261373" cy="123988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3AFA2EA-23D1-235D-0F5A-F8B4BAACBE28}"/>
                </a:ext>
              </a:extLst>
            </p:cNvPr>
            <p:cNvSpPr txBox="1"/>
            <p:nvPr/>
          </p:nvSpPr>
          <p:spPr>
            <a:xfrm>
              <a:off x="9283604" y="5793875"/>
              <a:ext cx="82663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CH" sz="1200" dirty="0"/>
                <a:t>Storage and</a:t>
              </a:r>
            </a:p>
            <a:p>
              <a:pPr algn="ctr"/>
              <a:r>
                <a:rPr lang="de-CH" sz="1200" dirty="0" err="1"/>
                <a:t>loading</a:t>
              </a:r>
              <a:r>
                <a:rPr lang="de-CH" sz="1200" dirty="0"/>
                <a:t> Area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91C2BCC1-41D4-3F79-1A16-C4EA60C83EFC}"/>
              </a:ext>
            </a:extLst>
          </p:cNvPr>
          <p:cNvSpPr/>
          <p:nvPr/>
        </p:nvSpPr>
        <p:spPr>
          <a:xfrm>
            <a:off x="10368929" y="293508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F3846A-BE0D-6C0A-E4D2-459F2D67F6A6}"/>
              </a:ext>
            </a:extLst>
          </p:cNvPr>
          <p:cNvSpPr/>
          <p:nvPr/>
        </p:nvSpPr>
        <p:spPr>
          <a:xfrm>
            <a:off x="9824454" y="3234459"/>
            <a:ext cx="306159" cy="862743"/>
          </a:xfrm>
          <a:prstGeom prst="rect">
            <a:avLst/>
          </a:prstGeom>
          <a:solidFill>
            <a:schemeClr val="tx2">
              <a:lumMod val="40000"/>
              <a:lumOff val="60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E5E6BBA-A35F-F90D-916B-B1D93B1FA76C}"/>
              </a:ext>
            </a:extLst>
          </p:cNvPr>
          <p:cNvSpPr/>
          <p:nvPr/>
        </p:nvSpPr>
        <p:spPr>
          <a:xfrm>
            <a:off x="10618269" y="3797832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CEDFC8-6AC3-1021-29E4-02BFADE0C84F}"/>
              </a:ext>
            </a:extLst>
          </p:cNvPr>
          <p:cNvSpPr/>
          <p:nvPr/>
        </p:nvSpPr>
        <p:spPr>
          <a:xfrm>
            <a:off x="1355226" y="1143000"/>
            <a:ext cx="1315157" cy="310024"/>
          </a:xfrm>
          <a:prstGeom prst="rect">
            <a:avLst/>
          </a:prstGeom>
          <a:solidFill>
            <a:srgbClr val="FFFFFF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85EA468-C2F2-82FB-9B60-53F23A133926}"/>
              </a:ext>
            </a:extLst>
          </p:cNvPr>
          <p:cNvSpPr/>
          <p:nvPr/>
        </p:nvSpPr>
        <p:spPr>
          <a:xfrm>
            <a:off x="3912577" y="1381362"/>
            <a:ext cx="1858314" cy="112661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Photocathode Laser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04B9CE-E238-06F1-284A-E4FBCBD3DE0A}"/>
              </a:ext>
            </a:extLst>
          </p:cNvPr>
          <p:cNvCxnSpPr>
            <a:cxnSpLocks/>
          </p:cNvCxnSpPr>
          <p:nvPr/>
        </p:nvCxnSpPr>
        <p:spPr>
          <a:xfrm flipH="1">
            <a:off x="3215680" y="2465403"/>
            <a:ext cx="864096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81742B3-8202-88A9-788B-C1DAE4749B64}"/>
              </a:ext>
            </a:extLst>
          </p:cNvPr>
          <p:cNvCxnSpPr>
            <a:cxnSpLocks/>
          </p:cNvCxnSpPr>
          <p:nvPr/>
        </p:nvCxnSpPr>
        <p:spPr>
          <a:xfrm flipH="1">
            <a:off x="3175178" y="2433588"/>
            <a:ext cx="51003" cy="5100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7758F58-7F32-5DEF-548C-1864C4C2BE72}"/>
              </a:ext>
            </a:extLst>
          </p:cNvPr>
          <p:cNvCxnSpPr>
            <a:cxnSpLocks/>
          </p:cNvCxnSpPr>
          <p:nvPr/>
        </p:nvCxnSpPr>
        <p:spPr>
          <a:xfrm>
            <a:off x="3214455" y="2474089"/>
            <a:ext cx="0" cy="37101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902470DE-D723-BC9E-289A-01D678537AB2}"/>
              </a:ext>
            </a:extLst>
          </p:cNvPr>
          <p:cNvSpPr/>
          <p:nvPr/>
        </p:nvSpPr>
        <p:spPr>
          <a:xfrm>
            <a:off x="3828967" y="447278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7685145-C6FB-64A5-DA1A-2DFA4BEC08A6}"/>
              </a:ext>
            </a:extLst>
          </p:cNvPr>
          <p:cNvSpPr/>
          <p:nvPr/>
        </p:nvSpPr>
        <p:spPr>
          <a:xfrm>
            <a:off x="5204166" y="4479317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CD0ACFD-8474-3632-3BF8-A63EA452D9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2588" y="3117222"/>
            <a:ext cx="1489463" cy="345768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6093778A-B75A-9B7B-D993-E67D1E9D68F2}"/>
              </a:ext>
            </a:extLst>
          </p:cNvPr>
          <p:cNvSpPr/>
          <p:nvPr/>
        </p:nvSpPr>
        <p:spPr>
          <a:xfrm>
            <a:off x="2441176" y="1764024"/>
            <a:ext cx="48027" cy="299211"/>
          </a:xfrm>
          <a:prstGeom prst="rect">
            <a:avLst/>
          </a:prstGeom>
          <a:solidFill>
            <a:srgbClr val="FFC000">
              <a:alpha val="8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D150170-3ED9-1A06-4840-9F74E8809D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435432" y="3041608"/>
            <a:ext cx="1143204" cy="752649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E57314D9-8B81-E9F2-1090-299DCF4636FA}"/>
              </a:ext>
            </a:extLst>
          </p:cNvPr>
          <p:cNvSpPr/>
          <p:nvPr/>
        </p:nvSpPr>
        <p:spPr>
          <a:xfrm>
            <a:off x="7871166" y="4473456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B960FD-313C-1ED9-7E08-97BA519268A2}"/>
              </a:ext>
            </a:extLst>
          </p:cNvPr>
          <p:cNvSpPr txBox="1"/>
          <p:nvPr/>
        </p:nvSpPr>
        <p:spPr>
          <a:xfrm>
            <a:off x="8067100" y="5769213"/>
            <a:ext cx="87722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Test Place</a:t>
            </a:r>
          </a:p>
          <a:p>
            <a:pPr algn="ctr"/>
            <a:r>
              <a:rPr lang="de-CH" sz="1200" dirty="0"/>
              <a:t>With RF Load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8F76955-0299-CFC0-8D8B-EFC4AD11FF4C}"/>
              </a:ext>
            </a:extLst>
          </p:cNvPr>
          <p:cNvGrpSpPr/>
          <p:nvPr/>
        </p:nvGrpSpPr>
        <p:grpSpPr>
          <a:xfrm>
            <a:off x="6748157" y="4403823"/>
            <a:ext cx="760463" cy="1038021"/>
            <a:chOff x="6748157" y="4403823"/>
            <a:chExt cx="760463" cy="133153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253A12F-1615-F05E-CE58-2E016159DF66}"/>
                </a:ext>
              </a:extLst>
            </p:cNvPr>
            <p:cNvSpPr/>
            <p:nvPr/>
          </p:nvSpPr>
          <p:spPr>
            <a:xfrm>
              <a:off x="6756771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1A2D836-48C1-A1D7-1AFF-2FCBBD873A45}"/>
                </a:ext>
              </a:extLst>
            </p:cNvPr>
            <p:cNvSpPr/>
            <p:nvPr/>
          </p:nvSpPr>
          <p:spPr>
            <a:xfrm>
              <a:off x="6757492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26A24C-5085-423F-9D79-8EC9C01ECD0E}"/>
                </a:ext>
              </a:extLst>
            </p:cNvPr>
            <p:cNvSpPr/>
            <p:nvPr/>
          </p:nvSpPr>
          <p:spPr>
            <a:xfrm>
              <a:off x="6757785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009D7A0-ABAD-1815-78C6-F1642AD5CCF4}"/>
                </a:ext>
              </a:extLst>
            </p:cNvPr>
            <p:cNvSpPr/>
            <p:nvPr/>
          </p:nvSpPr>
          <p:spPr>
            <a:xfrm>
              <a:off x="6752022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745D31F-8211-077D-8827-4BA07FED7AAB}"/>
                </a:ext>
              </a:extLst>
            </p:cNvPr>
            <p:cNvSpPr/>
            <p:nvPr/>
          </p:nvSpPr>
          <p:spPr>
            <a:xfrm>
              <a:off x="6748157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BC64B2B-E9B9-CD5D-1719-8FB57A13283C}"/>
                </a:ext>
              </a:extLst>
            </p:cNvPr>
            <p:cNvSpPr/>
            <p:nvPr/>
          </p:nvSpPr>
          <p:spPr>
            <a:xfrm>
              <a:off x="7256898" y="44038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333D724-9624-BF1B-D6D7-BD0B24BD6E97}"/>
                </a:ext>
              </a:extLst>
            </p:cNvPr>
            <p:cNvSpPr/>
            <p:nvPr/>
          </p:nvSpPr>
          <p:spPr>
            <a:xfrm>
              <a:off x="7257619" y="467312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EC06EEE-6993-2521-BF96-9D84CBACAC67}"/>
                </a:ext>
              </a:extLst>
            </p:cNvPr>
            <p:cNvSpPr/>
            <p:nvPr/>
          </p:nvSpPr>
          <p:spPr>
            <a:xfrm>
              <a:off x="7257912" y="493889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A9A8A55-9926-C005-0DDF-F6541C620B02}"/>
                </a:ext>
              </a:extLst>
            </p:cNvPr>
            <p:cNvSpPr/>
            <p:nvPr/>
          </p:nvSpPr>
          <p:spPr>
            <a:xfrm>
              <a:off x="7252149" y="521181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22DF10F-0C9A-D2FE-6301-D6187FD1BB81}"/>
                </a:ext>
              </a:extLst>
            </p:cNvPr>
            <p:cNvSpPr/>
            <p:nvPr/>
          </p:nvSpPr>
          <p:spPr>
            <a:xfrm>
              <a:off x="7248284" y="5484649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7E40E65-84B7-899A-CBF8-41AF31488D54}"/>
              </a:ext>
            </a:extLst>
          </p:cNvPr>
          <p:cNvGrpSpPr/>
          <p:nvPr/>
        </p:nvGrpSpPr>
        <p:grpSpPr>
          <a:xfrm>
            <a:off x="6701161" y="1055751"/>
            <a:ext cx="264684" cy="1591917"/>
            <a:chOff x="6725939" y="1104747"/>
            <a:chExt cx="264684" cy="1591917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9872DEE-1A5B-8AA9-A3B7-4F484C7E4FA8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9E6FA2B-57D9-AA8E-9971-24B31B3725AE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5A579CC-5DDF-FDC2-0A6A-168D361CC37B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83CEE85-E11F-88B0-F4DD-737F4102EBC7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C4866E53-4BC7-DEEA-3B62-5BE1B7D693FE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6BE44F-F7FE-59FE-268C-5AFFEDCAA5BC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BE910D8-0D01-9B77-552A-B7D193F0067B}"/>
              </a:ext>
            </a:extLst>
          </p:cNvPr>
          <p:cNvGrpSpPr/>
          <p:nvPr/>
        </p:nvGrpSpPr>
        <p:grpSpPr>
          <a:xfrm>
            <a:off x="7726080" y="1030227"/>
            <a:ext cx="264684" cy="1591917"/>
            <a:chOff x="6725939" y="1104747"/>
            <a:chExt cx="264684" cy="1591917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3E824DC-9344-6226-39D9-FACDD07E0A25}"/>
                </a:ext>
              </a:extLst>
            </p:cNvPr>
            <p:cNvSpPr/>
            <p:nvPr/>
          </p:nvSpPr>
          <p:spPr>
            <a:xfrm>
              <a:off x="6738901" y="11047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4B27BD8-C965-F3F7-B1A0-2EE1DC9B4AC6}"/>
                </a:ext>
              </a:extLst>
            </p:cNvPr>
            <p:cNvSpPr/>
            <p:nvPr/>
          </p:nvSpPr>
          <p:spPr>
            <a:xfrm>
              <a:off x="6739622" y="137404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642AC6C-4B5E-9FF9-DD4F-193A11D497EF}"/>
                </a:ext>
              </a:extLst>
            </p:cNvPr>
            <p:cNvSpPr/>
            <p:nvPr/>
          </p:nvSpPr>
          <p:spPr>
            <a:xfrm>
              <a:off x="6739915" y="1639821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CDC829D6-7FBF-EFFF-1C55-E82433977713}"/>
                </a:ext>
              </a:extLst>
            </p:cNvPr>
            <p:cNvSpPr/>
            <p:nvPr/>
          </p:nvSpPr>
          <p:spPr>
            <a:xfrm>
              <a:off x="6734152" y="1912737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4404DBB-3751-14C7-4457-0AFEAF3D7436}"/>
                </a:ext>
              </a:extLst>
            </p:cNvPr>
            <p:cNvSpPr/>
            <p:nvPr/>
          </p:nvSpPr>
          <p:spPr>
            <a:xfrm>
              <a:off x="6730287" y="2185573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357078A-BE03-A6B5-E066-C359DB4A4F0A}"/>
                </a:ext>
              </a:extLst>
            </p:cNvPr>
            <p:cNvSpPr/>
            <p:nvPr/>
          </p:nvSpPr>
          <p:spPr>
            <a:xfrm>
              <a:off x="6725939" y="2445956"/>
              <a:ext cx="250708" cy="25070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6626CB10-C294-1DE6-CA96-DFFCEE5134BC}"/>
              </a:ext>
            </a:extLst>
          </p:cNvPr>
          <p:cNvSpPr/>
          <p:nvPr/>
        </p:nvSpPr>
        <p:spPr>
          <a:xfrm>
            <a:off x="7007479" y="1055751"/>
            <a:ext cx="671101" cy="15650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100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A96F1A3-A833-48B8-3F30-91AF675FFCF5}"/>
              </a:ext>
            </a:extLst>
          </p:cNvPr>
          <p:cNvSpPr/>
          <p:nvPr/>
        </p:nvSpPr>
        <p:spPr>
          <a:xfrm>
            <a:off x="8551145" y="10371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64ED95E-1B30-2315-E51F-32D215DAED55}"/>
              </a:ext>
            </a:extLst>
          </p:cNvPr>
          <p:cNvSpPr/>
          <p:nvPr/>
        </p:nvSpPr>
        <p:spPr>
          <a:xfrm>
            <a:off x="8551866" y="1306459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7BD6963-CC36-485C-9413-E222440ACED1}"/>
              </a:ext>
            </a:extLst>
          </p:cNvPr>
          <p:cNvSpPr/>
          <p:nvPr/>
        </p:nvSpPr>
        <p:spPr>
          <a:xfrm>
            <a:off x="8552159" y="1572233"/>
            <a:ext cx="250708" cy="250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7DADF895-EE3C-11CC-1EAF-598AF0D46C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5384" y="4529177"/>
            <a:ext cx="1261374" cy="1144197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428CFF5D-F801-3EE0-8B5F-F375E7F034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5097" y="4549847"/>
            <a:ext cx="1144325" cy="1038021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48199373-0CA4-7705-2745-99B5C90188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058" r="44072"/>
          <a:stretch/>
        </p:blipFill>
        <p:spPr>
          <a:xfrm>
            <a:off x="2576691" y="4822207"/>
            <a:ext cx="549289" cy="765661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3E5836E-A928-9FB0-040D-D81EE8CD58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3402" y="4826870"/>
            <a:ext cx="461394" cy="511728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5D352BBD-EC9D-BBD9-4927-99279068B3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6771" y="5443990"/>
            <a:ext cx="260418" cy="432293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7EFD7A6-42F5-D933-455A-EEAD98841A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1251733" y="5360306"/>
            <a:ext cx="260418" cy="432293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BC4C4B73-D534-B3DA-9A42-A590884AA7D9}"/>
              </a:ext>
            </a:extLst>
          </p:cNvPr>
          <p:cNvSpPr/>
          <p:nvPr/>
        </p:nvSpPr>
        <p:spPr>
          <a:xfrm>
            <a:off x="1853506" y="5562102"/>
            <a:ext cx="432294" cy="1234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8A9F897-AC8E-17C7-D0AE-A6AF2761084F}"/>
              </a:ext>
            </a:extLst>
          </p:cNvPr>
          <p:cNvSpPr/>
          <p:nvPr/>
        </p:nvSpPr>
        <p:spPr>
          <a:xfrm>
            <a:off x="3434617" y="4726880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A087DD2-7654-71F9-99A0-A20078D250DD}"/>
              </a:ext>
            </a:extLst>
          </p:cNvPr>
          <p:cNvSpPr/>
          <p:nvPr/>
        </p:nvSpPr>
        <p:spPr>
          <a:xfrm>
            <a:off x="3430752" y="4939574"/>
            <a:ext cx="250708" cy="1954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D9D70F3-5D75-0E5F-4A54-A1AA9AFA1F65}"/>
              </a:ext>
            </a:extLst>
          </p:cNvPr>
          <p:cNvSpPr/>
          <p:nvPr/>
        </p:nvSpPr>
        <p:spPr>
          <a:xfrm>
            <a:off x="2308993" y="4022649"/>
            <a:ext cx="1089040" cy="347244"/>
          </a:xfrm>
          <a:prstGeom prst="rect">
            <a:avLst/>
          </a:prstGeom>
          <a:solidFill>
            <a:schemeClr val="bg1">
              <a:lumMod val="75000"/>
              <a:alpha val="87843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58F7369-CCD0-BD87-46E4-C147383CA771}"/>
              </a:ext>
            </a:extLst>
          </p:cNvPr>
          <p:cNvSpPr txBox="1"/>
          <p:nvPr/>
        </p:nvSpPr>
        <p:spPr>
          <a:xfrm>
            <a:off x="2622391" y="4123435"/>
            <a:ext cx="5146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CH" sz="1200" dirty="0"/>
              <a:t>Chillers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7AB93B9-1367-E07D-FBC3-20FF9BF9252D}"/>
              </a:ext>
            </a:extLst>
          </p:cNvPr>
          <p:cNvSpPr txBox="1"/>
          <p:nvPr/>
        </p:nvSpPr>
        <p:spPr>
          <a:xfrm rot="18000000">
            <a:off x="6375185" y="1549694"/>
            <a:ext cx="197001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100" dirty="0">
                <a:solidFill>
                  <a:schemeClr val="bg1"/>
                </a:solidFill>
              </a:rPr>
              <a:t>Laser 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Development</a:t>
            </a:r>
          </a:p>
          <a:p>
            <a:pPr algn="ctr"/>
            <a:r>
              <a:rPr lang="de-CH" sz="1100" dirty="0">
                <a:solidFill>
                  <a:schemeClr val="bg1"/>
                </a:solidFill>
              </a:rPr>
              <a:t>Area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3AE1B090-3C3B-2E5E-CF07-8D06F93F01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7216" y="4570925"/>
            <a:ext cx="1160419" cy="1052620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27BA731C-60CB-6C08-6439-47F669257683}"/>
              </a:ext>
            </a:extLst>
          </p:cNvPr>
          <p:cNvSpPr txBox="1"/>
          <p:nvPr/>
        </p:nvSpPr>
        <p:spPr>
          <a:xfrm>
            <a:off x="2561519" y="3552800"/>
            <a:ext cx="16206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S-band RF </a:t>
            </a:r>
            <a:r>
              <a:rPr lang="de-CH" sz="1200" dirty="0" err="1"/>
              <a:t>gun</a:t>
            </a:r>
            <a:r>
              <a:rPr lang="de-CH" sz="1200" dirty="0"/>
              <a:t> </a:t>
            </a:r>
            <a:r>
              <a:rPr lang="de-CH" sz="1200" dirty="0" err="1"/>
              <a:t>beamline</a:t>
            </a:r>
            <a:endParaRPr lang="de-CH" sz="120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5097BC1-1D9F-B057-5905-515527C30825}"/>
              </a:ext>
            </a:extLst>
          </p:cNvPr>
          <p:cNvSpPr/>
          <p:nvPr/>
        </p:nvSpPr>
        <p:spPr>
          <a:xfrm>
            <a:off x="1904691" y="4765059"/>
            <a:ext cx="634548" cy="2195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/>
              <a:t>Water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82439BA-F89F-36BF-D2FB-9F780A536189}"/>
              </a:ext>
            </a:extLst>
          </p:cNvPr>
          <p:cNvSpPr txBox="1"/>
          <p:nvPr/>
        </p:nvSpPr>
        <p:spPr>
          <a:xfrm>
            <a:off x="4500935" y="3554175"/>
            <a:ext cx="138025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S-band RF </a:t>
            </a:r>
            <a:r>
              <a:rPr lang="de-CH" sz="1200" dirty="0" err="1"/>
              <a:t>test</a:t>
            </a:r>
            <a:r>
              <a:rPr lang="de-CH" sz="1200" dirty="0"/>
              <a:t> stand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49354ED-EEB4-CA18-53FF-7BD68F0E7D8B}"/>
              </a:ext>
            </a:extLst>
          </p:cNvPr>
          <p:cNvSpPr txBox="1"/>
          <p:nvPr/>
        </p:nvSpPr>
        <p:spPr>
          <a:xfrm>
            <a:off x="152055" y="6392616"/>
            <a:ext cx="60972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/>
              <a:t>Ref.: T. Lucas (PSI) </a:t>
            </a:r>
          </a:p>
        </p:txBody>
      </p:sp>
    </p:spTree>
    <p:extLst>
      <p:ext uri="{BB962C8B-B14F-4D97-AF65-F5344CB8AC3E}">
        <p14:creationId xmlns:p14="http://schemas.microsoft.com/office/powerpoint/2010/main" val="82924195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bc24777f-78b6-4f3c-a73a-d5fa08e4d537"/>
    <ds:schemaRef ds:uri="c9077d15-72ed-4fec-bcfe-3472729e91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schemas.openxmlformats.org/package/2006/metadata/core-properties"/>
    <ds:schemaRef ds:uri="c9077d15-72ed-4fec-bcfe-3472729e9195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2092</TotalTime>
  <Words>2577</Words>
  <Application>Microsoft Macintosh PowerPoint</Application>
  <PresentationFormat>Widescreen</PresentationFormat>
  <Paragraphs>342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Aptos</vt:lpstr>
      <vt:lpstr>Arial</vt:lpstr>
      <vt:lpstr>Calibri</vt:lpstr>
      <vt:lpstr>Calibri Light</vt:lpstr>
      <vt:lpstr>Courier New</vt:lpstr>
      <vt:lpstr>franklin-gothic-urw-cond</vt:lpstr>
      <vt:lpstr>Lato</vt:lpstr>
      <vt:lpstr>Noto Sans</vt:lpstr>
      <vt:lpstr>System Font Regular</vt:lpstr>
      <vt:lpstr>Wingdings</vt:lpstr>
      <vt:lpstr>Benutzerdefiniertes Design</vt:lpstr>
      <vt:lpstr>FCC-ee Injector complex</vt:lpstr>
      <vt:lpstr>Content</vt:lpstr>
      <vt:lpstr>CHART 2021-2024: FCC-ee injector study and p-cubed project</vt:lpstr>
      <vt:lpstr>The PSI Positron Production (P3) Experiment  </vt:lpstr>
      <vt:lpstr>CHART 2025-2028: Work packages, Milestones and Deliverables</vt:lpstr>
      <vt:lpstr>WP1: Electron and HE linac beam dymanics simulations</vt:lpstr>
      <vt:lpstr>WP1: RF protoypes: accelerating RF structures and pulse compr.</vt:lpstr>
      <vt:lpstr>WP2: Electron source for top-up operation in the collider ring </vt:lpstr>
      <vt:lpstr>WP2: Electron Source Test Facility (@PSI)</vt:lpstr>
      <vt:lpstr>WP3: Positron source, capture and linac Simulations and concepts</vt:lpstr>
      <vt:lpstr>WP4: Damping ring (INFN LNF/CERN/IJCLab/PSI)</vt:lpstr>
      <vt:lpstr>WP5: towards TDR – PSI/CERN</vt:lpstr>
      <vt:lpstr>WP5: towards TDR – PSI/CERN</vt:lpstr>
      <vt:lpstr>Conclusion and final remarks</vt:lpstr>
      <vt:lpstr>PowerPoint Presentation</vt:lpstr>
      <vt:lpstr>PowerPoint Presentation</vt:lpstr>
      <vt:lpstr>Some more information</vt:lpstr>
      <vt:lpstr>Future potential collaborations (1) </vt:lpstr>
      <vt:lpstr>Future potential collaborations (2) </vt:lpstr>
      <vt:lpstr>Polarized electron and positron pilot bunches (1) ~1.6 nC, ~100 bunches, twice per day </vt:lpstr>
      <vt:lpstr>Polarized electron and positron pilot bunches 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Craievich Paolo</dc:creator>
  <dc:description>erstellt durch Vorlagenbauer.ch</dc:description>
  <cp:lastModifiedBy>Craievich, Paolo</cp:lastModifiedBy>
  <cp:revision>2</cp:revision>
  <dcterms:created xsi:type="dcterms:W3CDTF">2024-06-08T09:11:17Z</dcterms:created>
  <dcterms:modified xsi:type="dcterms:W3CDTF">2025-11-12T07:36:42Z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