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34" r:id="rId2"/>
    <p:sldId id="256" r:id="rId3"/>
    <p:sldId id="494" r:id="rId4"/>
    <p:sldId id="353" r:id="rId5"/>
    <p:sldId id="479" r:id="rId6"/>
    <p:sldId id="493" r:id="rId7"/>
    <p:sldId id="318" r:id="rId8"/>
    <p:sldId id="319" r:id="rId9"/>
    <p:sldId id="488" r:id="rId10"/>
    <p:sldId id="258" r:id="rId11"/>
    <p:sldId id="501" r:id="rId12"/>
    <p:sldId id="276" r:id="rId13"/>
    <p:sldId id="497" r:id="rId14"/>
    <p:sldId id="496" r:id="rId15"/>
    <p:sldId id="502" r:id="rId16"/>
    <p:sldId id="490" r:id="rId17"/>
    <p:sldId id="314" r:id="rId18"/>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32"/>
    <p:restoredTop sz="67713"/>
  </p:normalViewPr>
  <p:slideViewPr>
    <p:cSldViewPr snapToGrid="0">
      <p:cViewPr>
        <p:scale>
          <a:sx n="78" d="100"/>
          <a:sy n="78" d="100"/>
        </p:scale>
        <p:origin x="832"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DC8B55-16CE-E946-90B6-1BD53250B05D}" type="datetimeFigureOut">
              <a:rPr lang="en-CH" smtClean="0"/>
              <a:t>10.11.2025</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8C60D0-0CE8-F248-B376-50ED59938662}" type="slidenum">
              <a:rPr lang="en-CH" smtClean="0"/>
              <a:t>‹#›</a:t>
            </a:fld>
            <a:endParaRPr lang="en-CH"/>
          </a:p>
        </p:txBody>
      </p:sp>
    </p:spTree>
    <p:extLst>
      <p:ext uri="{BB962C8B-B14F-4D97-AF65-F5344CB8AC3E}">
        <p14:creationId xmlns:p14="http://schemas.microsoft.com/office/powerpoint/2010/main" val="3589488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11138" y="619125"/>
            <a:ext cx="6435725" cy="362108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CF50783-AAED-1941-8BCC-9F6140F0A6B1}" type="slidenum">
              <a:rPr lang="fr-FR" smtClean="0"/>
              <a:pPr/>
              <a:t>1</a:t>
            </a:fld>
            <a:endParaRPr lang="fr-FR" dirty="0"/>
          </a:p>
        </p:txBody>
      </p:sp>
      <p:sp>
        <p:nvSpPr>
          <p:cNvPr id="5" name="Espace réservé de la date 4">
            <a:extLst>
              <a:ext uri="{FF2B5EF4-FFF2-40B4-BE49-F238E27FC236}">
                <a16:creationId xmlns:a16="http://schemas.microsoft.com/office/drawing/2014/main" id="{BB08DC05-305F-594F-9F18-9CF1E4DB5A23}"/>
              </a:ext>
            </a:extLst>
          </p:cNvPr>
          <p:cNvSpPr>
            <a:spLocks noGrp="1"/>
          </p:cNvSpPr>
          <p:nvPr>
            <p:ph type="dt" idx="1"/>
          </p:nvPr>
        </p:nvSpPr>
        <p:spPr/>
        <p:txBody>
          <a:bodyPr/>
          <a:lstStyle/>
          <a:p>
            <a:fld id="{84187D2A-749C-4618-AC33-92A48B9916CC}" type="datetime1">
              <a:rPr lang="fr-CH" smtClean="0"/>
              <a:t>10.11.25</a:t>
            </a:fld>
            <a:endParaRPr lang="fr-FR" dirty="0"/>
          </a:p>
        </p:txBody>
      </p:sp>
      <p:sp>
        <p:nvSpPr>
          <p:cNvPr id="6" name="Espace réservé du pied de page 5">
            <a:extLst>
              <a:ext uri="{FF2B5EF4-FFF2-40B4-BE49-F238E27FC236}">
                <a16:creationId xmlns:a16="http://schemas.microsoft.com/office/drawing/2014/main" id="{8F2F41A5-B12E-1843-83F7-B86B38C0CE97}"/>
              </a:ext>
            </a:extLst>
          </p:cNvPr>
          <p:cNvSpPr>
            <a:spLocks noGrp="1"/>
          </p:cNvSpPr>
          <p:nvPr>
            <p:ph type="ftr" sz="quarter" idx="4"/>
          </p:nvPr>
        </p:nvSpPr>
        <p:spPr/>
        <p:txBody>
          <a:bodyPr/>
          <a:lstStyle/>
          <a:p>
            <a:r>
              <a:rPr lang="fr-FR"/>
              <a:t>Speaker</a:t>
            </a:r>
            <a:endParaRPr lang="fr-FR" dirty="0"/>
          </a:p>
        </p:txBody>
      </p:sp>
      <p:sp>
        <p:nvSpPr>
          <p:cNvPr id="7" name="Espace réservé de l'en-tête 6">
            <a:extLst>
              <a:ext uri="{FF2B5EF4-FFF2-40B4-BE49-F238E27FC236}">
                <a16:creationId xmlns:a16="http://schemas.microsoft.com/office/drawing/2014/main" id="{4D206A73-DDB0-2740-9475-00E48E475A11}"/>
              </a:ext>
            </a:extLst>
          </p:cNvPr>
          <p:cNvSpPr>
            <a:spLocks noGrp="1"/>
          </p:cNvSpPr>
          <p:nvPr>
            <p:ph type="hdr" sz="quarter"/>
          </p:nvPr>
        </p:nvSpPr>
        <p:spPr/>
        <p:txBody>
          <a:bodyPr/>
          <a:lstStyle/>
          <a:p>
            <a:r>
              <a:rPr lang="fr-FR"/>
              <a:t>NAME EVENT / NAME PRESENTATION</a:t>
            </a:r>
            <a:endParaRPr lang="fr-FR" dirty="0"/>
          </a:p>
        </p:txBody>
      </p:sp>
    </p:spTree>
    <p:extLst>
      <p:ext uri="{BB962C8B-B14F-4D97-AF65-F5344CB8AC3E}">
        <p14:creationId xmlns:p14="http://schemas.microsoft.com/office/powerpoint/2010/main" val="300436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optmizations of the machine for high luminosity have already done for baseline design. but high lumi implies a strong bb force which can be characterized by the xi. but we want to consolidate these estimates eg lumi lifetimes with more detailed models using simulatons of radiation ip tuning topup and beam symm so these are the studies that i will highlight in this preso.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during beambeam collisions the beams experience the EM field of each other. This perturbation leads to a change in the optical beta function, called beta beating and causes an amplitude dependent tune shift. The consequnece of this is that the beam will have a lartge tune footprint which potentially crosses many resonance lines which can be dangeorus for the beam stability. the beambeam force that the particles experience from each other at collisions is highly nonlinear. For small amplitudes this beambeam force can be characterized by this parameter xi, shown in the top right plot, which can be expressed in terms of the beam parameters.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For the machine design a small value for xi is crucial, but at the same time luminosity has to be maximized. This is challenging as you can see the luminosity can be expressed as a function of the xi, so on one hand we minimize xi but also want to keep L at maximum.</a:t>
            </a:r>
          </a:p>
        </p:txBody>
      </p:sp>
      <p:sp>
        <p:nvSpPr>
          <p:cNvPr id="4" name="Slide Number Placeholder 3"/>
          <p:cNvSpPr>
            <a:spLocks noGrp="1"/>
          </p:cNvSpPr>
          <p:nvPr>
            <p:ph type="sldNum" sz="quarter" idx="5"/>
          </p:nvPr>
        </p:nvSpPr>
        <p:spPr/>
        <p:txBody>
          <a:bodyPr/>
          <a:lstStyle/>
          <a:p>
            <a:fld id="{5C68A8F8-81AF-DF44-9431-14AFBFCFA52F}" type="slidenum">
              <a:rPr lang="en-CH" smtClean="0"/>
              <a:t>4</a:t>
            </a:fld>
            <a:endParaRPr lang="en-CH"/>
          </a:p>
        </p:txBody>
      </p:sp>
    </p:spTree>
    <p:extLst>
      <p:ext uri="{BB962C8B-B14F-4D97-AF65-F5344CB8AC3E}">
        <p14:creationId xmlns:p14="http://schemas.microsoft.com/office/powerpoint/2010/main" val="2823858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 </a:t>
            </a:r>
            <a:r>
              <a:rPr lang="en-CH" sz="1800" b="0" dirty="0"/>
              <a:t>addition to the beambeam force, the electrons and positrons at collisions can undergo radiation. </a:t>
            </a:r>
            <a:r>
              <a:rPr lang="en-CH" sz="2400" b="1" dirty="0"/>
              <a:t>Bhabha</a:t>
            </a:r>
            <a:r>
              <a:rPr lang="en-CH" sz="1800" b="0" dirty="0"/>
              <a:t> scattering is an incoherent effect and it is when a beam particle deflects due to the Coulomb field of another beam particle of the opposite bunch. </a:t>
            </a:r>
            <a:r>
              <a:rPr lang="en-CH" sz="2400" b="1" dirty="0"/>
              <a:t>Beamstrahlung</a:t>
            </a:r>
            <a:r>
              <a:rPr lang="en-CH" sz="1800" b="0" dirty="0"/>
              <a:t> is a collective effect, in this case the beam particle is deflected due to the collective EM field of the opposite bunch.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Both</a:t>
            </a:r>
            <a:r>
              <a:rPr lang="en-CH" sz="1800" b="0" dirty="0"/>
              <a:t> mechanisms can result in the emission of photons. </a:t>
            </a:r>
            <a:r>
              <a:rPr lang="en-CH" sz="2400" b="1" dirty="0"/>
              <a:t>On</a:t>
            </a:r>
            <a:r>
              <a:rPr lang="en-CH" sz="1800" b="0" dirty="0"/>
              <a:t> the plot you see an energy spectrum for these. </a:t>
            </a:r>
            <a:r>
              <a:rPr lang="en-CH" sz="2400" b="1" dirty="0"/>
              <a:t>Photons</a:t>
            </a:r>
            <a:r>
              <a:rPr lang="en-CH" sz="1800" b="0" dirty="0"/>
              <a:t> from Bhabha scattering are more rare than from beamstrahlung but they have typically a larger energy. </a:t>
            </a:r>
            <a:r>
              <a:rPr lang="en-CH" sz="2400" b="1" dirty="0"/>
              <a:t>The</a:t>
            </a:r>
            <a:r>
              <a:rPr lang="en-CH" sz="1800" b="0" dirty="0"/>
              <a:t> energy loss carried away by these photons leads to particle losses and therefore they also result in the decrease of luminosity. </a:t>
            </a:r>
            <a:r>
              <a:rPr lang="en-CH" sz="2400" b="1" dirty="0"/>
              <a:t>In</a:t>
            </a:r>
            <a:r>
              <a:rPr lang="en-CH" sz="1800" b="0" dirty="0"/>
              <a:t> the FCC-ee these mainly two types of radiation determine the beam lifetime.</a:t>
            </a:r>
          </a:p>
        </p:txBody>
      </p:sp>
      <p:sp>
        <p:nvSpPr>
          <p:cNvPr id="4" name="Slide Number Placeholder 3"/>
          <p:cNvSpPr>
            <a:spLocks noGrp="1"/>
          </p:cNvSpPr>
          <p:nvPr>
            <p:ph type="sldNum" sz="quarter" idx="5"/>
          </p:nvPr>
        </p:nvSpPr>
        <p:spPr/>
        <p:txBody>
          <a:bodyPr/>
          <a:lstStyle/>
          <a:p>
            <a:fld id="{5C68A8F8-81AF-DF44-9431-14AFBFCFA52F}" type="slidenum">
              <a:rPr lang="en-CH" smtClean="0"/>
              <a:t>5</a:t>
            </a:fld>
            <a:endParaRPr lang="en-CH"/>
          </a:p>
        </p:txBody>
      </p:sp>
    </p:spTree>
    <p:extLst>
      <p:ext uri="{BB962C8B-B14F-4D97-AF65-F5344CB8AC3E}">
        <p14:creationId xmlns:p14="http://schemas.microsoft.com/office/powerpoint/2010/main" val="4212160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There exist several numerical tools to model the </a:t>
            </a:r>
            <a:r>
              <a:rPr lang="en-US" sz="1600" dirty="0" err="1"/>
              <a:t>fccee</a:t>
            </a:r>
            <a:r>
              <a:rPr lang="en-US" sz="1600" dirty="0"/>
              <a:t> beam-beam effects that are collected in this table. The columns show the various features that are important for the FCC-</a:t>
            </a:r>
            <a:r>
              <a:rPr lang="en-US" sz="1600" dirty="0" err="1"/>
              <a:t>ee</a:t>
            </a:r>
            <a:r>
              <a:rPr lang="en-US" sz="1600" dirty="0"/>
              <a:t>. You can see that each of them has different features but none is able to tick all the boxes. Therefore for many of these studies we are using </a:t>
            </a:r>
            <a:r>
              <a:rPr lang="en-US" sz="1600" dirty="0" err="1"/>
              <a:t>xsuite</a:t>
            </a:r>
            <a:r>
              <a:rPr lang="en-US" sz="1600" dirty="0"/>
              <a:t>, a new general purpose beam dynamics simulation tool, developed at CERN, that is developed by taking into account the simulation needs of the FCC-</a:t>
            </a:r>
            <a:r>
              <a:rPr lang="en-US" sz="1600" dirty="0" err="1"/>
              <a:t>ee</a:t>
            </a:r>
            <a:r>
              <a:rPr lang="en-US" sz="1600" dirty="0"/>
              <a:t>. We have a dedicated beam-beam working group working on various aspects of beam-beam effects.</a:t>
            </a:r>
          </a:p>
        </p:txBody>
      </p:sp>
      <p:sp>
        <p:nvSpPr>
          <p:cNvPr id="4" name="Slide Number Placeholder 3"/>
          <p:cNvSpPr>
            <a:spLocks noGrp="1"/>
          </p:cNvSpPr>
          <p:nvPr>
            <p:ph type="sldNum" sz="quarter" idx="5"/>
          </p:nvPr>
        </p:nvSpPr>
        <p:spPr/>
        <p:txBody>
          <a:bodyPr/>
          <a:lstStyle/>
          <a:p>
            <a:fld id="{5C68A8F8-81AF-DF44-9431-14AFBFCFA52F}" type="slidenum">
              <a:rPr lang="en-CH" smtClean="0"/>
              <a:t>6</a:t>
            </a:fld>
            <a:endParaRPr lang="en-CH"/>
          </a:p>
        </p:txBody>
      </p:sp>
    </p:spTree>
    <p:extLst>
      <p:ext uri="{BB962C8B-B14F-4D97-AF65-F5344CB8AC3E}">
        <p14:creationId xmlns:p14="http://schemas.microsoft.com/office/powerpoint/2010/main" val="2298186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The moment we have the midels of BB and radiation is. We can use these to study the performances in terms of Dynamcis aperture (the largest area in x,y sace where particles performe stable motion in the accelerator top plot) andf in terms of luminosity eprformances bottom. Here knows for relax optical function at the IP have been developed and scanned to highlight the dependencies of our stability indicators (DA and Lumi) beghavive versus the changes in beta function ir waist. As a result f these studies tollernces on acceptable errors on beta values can be defined and robust design ensured. This preliminary developments and studies have enabkles and justified new PHD studies i.e. at UNIGE and new CHART 3 project on chromatic coupling and space charge.</a:t>
            </a:r>
          </a:p>
        </p:txBody>
      </p:sp>
      <p:sp>
        <p:nvSpPr>
          <p:cNvPr id="4" name="Slide Number Placeholder 3"/>
          <p:cNvSpPr>
            <a:spLocks noGrp="1"/>
          </p:cNvSpPr>
          <p:nvPr>
            <p:ph type="sldNum" sz="quarter" idx="5"/>
          </p:nvPr>
        </p:nvSpPr>
        <p:spPr/>
        <p:txBody>
          <a:bodyPr/>
          <a:lstStyle/>
          <a:p>
            <a:fld id="{828C60D0-0CE8-F248-B376-50ED59938662}" type="slidenum">
              <a:rPr lang="en-CH" smtClean="0"/>
              <a:t>7</a:t>
            </a:fld>
            <a:endParaRPr lang="en-CH"/>
          </a:p>
        </p:txBody>
      </p:sp>
    </p:spTree>
    <p:extLst>
      <p:ext uri="{BB962C8B-B14F-4D97-AF65-F5344CB8AC3E}">
        <p14:creationId xmlns:p14="http://schemas.microsoft.com/office/powerpoint/2010/main" val="3904006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Another study that has highlighted the challenges of the IR desgn of the FCC-ee is the dispersion at the IR. Dispersion is an optical function that is used to quantify the orbt deviation that particles with energy deviation will have. As a result the beams will have much larger transverse spot at the collision that oes with D^2 ad delta/p^2. The IR design is such that dispersion is kept as close as possible to zero. But this has certain limitations. Introducing dispersion at the IP we can see the very stron impact to luminsoity that helps us defining our tollerances. </a:t>
            </a:r>
            <a:r>
              <a:rPr lang="en-GB" dirty="0"/>
              <a:t>A</a:t>
            </a:r>
            <a:r>
              <a:rPr lang="en-CH" dirty="0"/>
              <a:t> control at 5% on lumi results in exteremelly tight constrains on dispersion at mum level. In additionto to luminosity measing it at the IP is also an unsolved problem. In this context a new PHD project has started to developp possible measurements techniques and counter actions for correcting it at the mum level. </a:t>
            </a:r>
          </a:p>
        </p:txBody>
      </p:sp>
      <p:sp>
        <p:nvSpPr>
          <p:cNvPr id="4" name="Slide Number Placeholder 3"/>
          <p:cNvSpPr>
            <a:spLocks noGrp="1"/>
          </p:cNvSpPr>
          <p:nvPr>
            <p:ph type="sldNum" sz="quarter" idx="5"/>
          </p:nvPr>
        </p:nvSpPr>
        <p:spPr/>
        <p:txBody>
          <a:bodyPr/>
          <a:lstStyle/>
          <a:p>
            <a:fld id="{828C60D0-0CE8-F248-B376-50ED59938662}" type="slidenum">
              <a:rPr lang="en-CH" smtClean="0"/>
              <a:t>8</a:t>
            </a:fld>
            <a:endParaRPr lang="en-CH"/>
          </a:p>
        </p:txBody>
      </p:sp>
    </p:spTree>
    <p:extLst>
      <p:ext uri="{BB962C8B-B14F-4D97-AF65-F5344CB8AC3E}">
        <p14:creationId xmlns:p14="http://schemas.microsoft.com/office/powerpoint/2010/main" val="3027528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relative change in emittance (relative to nominal zeta=1)</a:t>
            </a:r>
          </a:p>
          <a:p>
            <a:endParaRPr lang="en-GB" sz="1800" dirty="0"/>
          </a:p>
          <a:p>
            <a:r>
              <a:rPr lang="en-GB" sz="1800" dirty="0"/>
              <a:t>the currently preferred injection scheme for the </a:t>
            </a:r>
            <a:r>
              <a:rPr lang="en-GB" sz="1800" dirty="0" err="1"/>
              <a:t>fccee</a:t>
            </a:r>
            <a:r>
              <a:rPr lang="en-GB" sz="1800" dirty="0"/>
              <a:t> is </a:t>
            </a:r>
            <a:r>
              <a:rPr lang="en-GB" sz="1800" dirty="0" err="1"/>
              <a:t>longiduitnal</a:t>
            </a:r>
            <a:r>
              <a:rPr lang="en-GB" sz="1800" dirty="0"/>
              <a:t> </a:t>
            </a:r>
            <a:r>
              <a:rPr lang="en-GB" sz="1800" dirty="0" err="1"/>
              <a:t>topup</a:t>
            </a:r>
            <a:r>
              <a:rPr lang="en-GB" sz="1800" dirty="0"/>
              <a:t> where low intensity bunches are injected with high frequency with an offset in energy to merge with the stored beam. </a:t>
            </a:r>
          </a:p>
          <a:p>
            <a:endParaRPr lang="en-GB" sz="1800" dirty="0"/>
          </a:p>
          <a:p>
            <a:r>
              <a:rPr lang="en-GB" sz="1800" dirty="0"/>
              <a:t>In such a setup there will always be an asymmetry in the bunch intensity of the 2 beams which can potentially trigger a </a:t>
            </a:r>
            <a:r>
              <a:rPr lang="en-GB" sz="1800" dirty="0" err="1"/>
              <a:t>blowup</a:t>
            </a:r>
            <a:r>
              <a:rPr lang="en-GB" sz="1800" dirty="0"/>
              <a:t> for one of the beams.</a:t>
            </a:r>
          </a:p>
          <a:p>
            <a:endParaRPr lang="en-GB" sz="1800" dirty="0"/>
          </a:p>
          <a:p>
            <a:r>
              <a:rPr lang="en-GB" sz="1800" dirty="0"/>
              <a:t>For this Xsuite is a particularly useful tool because the injection process and the </a:t>
            </a:r>
            <a:r>
              <a:rPr lang="en-GB" sz="1800" dirty="0" err="1"/>
              <a:t>beambeam</a:t>
            </a:r>
            <a:r>
              <a:rPr lang="en-GB" sz="1800" dirty="0"/>
              <a:t> can be simulated with the same tool. Here we simulated the  </a:t>
            </a:r>
            <a:r>
              <a:rPr lang="en-GB" sz="1800" dirty="0" err="1"/>
              <a:t>longitudnal</a:t>
            </a:r>
            <a:r>
              <a:rPr lang="en-GB" sz="1800" dirty="0"/>
              <a:t> </a:t>
            </a:r>
            <a:r>
              <a:rPr lang="en-GB" sz="1800" dirty="0" err="1"/>
              <a:t>toputp</a:t>
            </a:r>
            <a:r>
              <a:rPr lang="en-GB" sz="1800" dirty="0"/>
              <a:t> which is currently the preferred injection option. In this example we initialized the first beam at nominal parameters and the second with a bunch </a:t>
            </a:r>
            <a:r>
              <a:rPr lang="en-GB" sz="1800" dirty="0" err="1"/>
              <a:t>intensit</a:t>
            </a:r>
            <a:r>
              <a:rPr lang="en-GB" sz="1800" dirty="0"/>
              <a:t> y5% lower </a:t>
            </a:r>
            <a:r>
              <a:rPr lang="en-GB" sz="1800" dirty="0" err="1"/>
              <a:t>athan</a:t>
            </a:r>
            <a:r>
              <a:rPr lang="en-GB" sz="1800" dirty="0"/>
              <a:t> nominal. Then we performed tracking with </a:t>
            </a:r>
            <a:r>
              <a:rPr lang="en-GB" sz="1800" dirty="0" err="1"/>
              <a:t>xsuite</a:t>
            </a:r>
            <a:r>
              <a:rPr lang="en-GB" sz="1800" dirty="0"/>
              <a:t> using a linear transfer </a:t>
            </a:r>
            <a:r>
              <a:rPr lang="en-GB" sz="1800" dirty="0" err="1"/>
              <a:t>mao</a:t>
            </a:r>
            <a:r>
              <a:rPr lang="en-GB" sz="1800" dirty="0"/>
              <a:t> fir the arc and the </a:t>
            </a:r>
            <a:r>
              <a:rPr lang="en-GB" sz="1800" dirty="0" err="1"/>
              <a:t>beambeam</a:t>
            </a:r>
            <a:r>
              <a:rPr lang="en-GB" sz="1800" dirty="0"/>
              <a:t> and track till equilibrium, then </a:t>
            </a:r>
            <a:r>
              <a:rPr lang="en-GB" sz="1800" dirty="0" err="1"/>
              <a:t>topup</a:t>
            </a:r>
            <a:r>
              <a:rPr lang="en-GB" sz="1800" dirty="0"/>
              <a:t> the weak beam and track again till convergence. The </a:t>
            </a:r>
            <a:r>
              <a:rPr lang="en-GB" sz="1800" dirty="0" err="1"/>
              <a:t>polots</a:t>
            </a:r>
            <a:r>
              <a:rPr lang="en-GB" sz="1800" dirty="0"/>
              <a:t> on the right show the rms and luminosity evolution over the turns. The luminosity is normalized to the nominal value and here it is about 10% smaller because of the asymmetric setup. This should be taken into </a:t>
            </a:r>
            <a:r>
              <a:rPr lang="en-GB" sz="1800" dirty="0" err="1"/>
              <a:t>acccount</a:t>
            </a:r>
            <a:r>
              <a:rPr lang="en-GB" sz="1800" dirty="0"/>
              <a:t> in the </a:t>
            </a:r>
            <a:r>
              <a:rPr lang="en-GB" sz="1800" dirty="0" err="1"/>
              <a:t>maching</a:t>
            </a:r>
            <a:r>
              <a:rPr lang="en-GB" sz="1800" dirty="0"/>
              <a:t> design by appropriate working point optimization.</a:t>
            </a:r>
          </a:p>
        </p:txBody>
      </p:sp>
      <p:sp>
        <p:nvSpPr>
          <p:cNvPr id="4" name="Slide Number Placeholder 3"/>
          <p:cNvSpPr>
            <a:spLocks noGrp="1"/>
          </p:cNvSpPr>
          <p:nvPr>
            <p:ph type="sldNum" sz="quarter" idx="5"/>
          </p:nvPr>
        </p:nvSpPr>
        <p:spPr/>
        <p:txBody>
          <a:bodyPr/>
          <a:lstStyle/>
          <a:p>
            <a:fld id="{5C68A8F8-81AF-DF44-9431-14AFBFCFA52F}" type="slidenum">
              <a:rPr lang="en-CH" smtClean="0"/>
              <a:t>9</a:t>
            </a:fld>
            <a:endParaRPr lang="en-CH"/>
          </a:p>
        </p:txBody>
      </p:sp>
    </p:spTree>
    <p:extLst>
      <p:ext uri="{BB962C8B-B14F-4D97-AF65-F5344CB8AC3E}">
        <p14:creationId xmlns:p14="http://schemas.microsoft.com/office/powerpoint/2010/main" val="1812719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34783828091_2_158: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9" name="Google Shape;309;g34783828091_2_1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3AB4B-E845-E647-506E-201BA194104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9CE25EFA-0EF4-1CF9-B42F-1CCE7435A9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1B2EE027-5566-012F-97B1-B99EBF9A7DE5}"/>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5" name="Footer Placeholder 4">
            <a:extLst>
              <a:ext uri="{FF2B5EF4-FFF2-40B4-BE49-F238E27FC236}">
                <a16:creationId xmlns:a16="http://schemas.microsoft.com/office/drawing/2014/main" id="{DAF320B6-0516-56EF-6394-A081E8A93811}"/>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D004B35-B01C-F5E5-5511-EC5893ADF771}"/>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2924377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CCF3C-07FC-E4CB-AFE0-4D6001151E25}"/>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D07C059A-CF1B-353C-E4E4-D7023757780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665934C-3124-4A37-B697-AA00DEBFEC0B}"/>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5" name="Footer Placeholder 4">
            <a:extLst>
              <a:ext uri="{FF2B5EF4-FFF2-40B4-BE49-F238E27FC236}">
                <a16:creationId xmlns:a16="http://schemas.microsoft.com/office/drawing/2014/main" id="{18507B44-1A79-9A43-BE22-4B49D16D8A1A}"/>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01B0F4C3-C569-8471-05FB-44EF99A2E4A3}"/>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2871332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E9CB23-6B9A-7BC7-96B0-CA73490B609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8F8C1226-81E4-EE8C-E741-ED950D60F5B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5148FBA0-2E3E-EDF1-9A4B-BD550C74D741}"/>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5" name="Footer Placeholder 4">
            <a:extLst>
              <a:ext uri="{FF2B5EF4-FFF2-40B4-BE49-F238E27FC236}">
                <a16:creationId xmlns:a16="http://schemas.microsoft.com/office/drawing/2014/main" id="{8C3FD6FE-B208-8D19-A993-FCDC55AB6B6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A0EC0FF-32AD-F699-6818-A0282AD458A9}"/>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3430893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_EPFL">
    <p:spTree>
      <p:nvGrpSpPr>
        <p:cNvPr id="1" name=""/>
        <p:cNvGrpSpPr/>
        <p:nvPr/>
      </p:nvGrpSpPr>
      <p:grpSpPr>
        <a:xfrm>
          <a:off x="0" y="0"/>
          <a:ext cx="0" cy="0"/>
          <a:chOff x="0" y="0"/>
          <a:chExt cx="0" cy="0"/>
        </a:xfrm>
      </p:grpSpPr>
      <p:sp>
        <p:nvSpPr>
          <p:cNvPr id="12" name="Espace réservé pour une image  11">
            <a:extLst>
              <a:ext uri="{FF2B5EF4-FFF2-40B4-BE49-F238E27FC236}">
                <a16:creationId xmlns:a16="http://schemas.microsoft.com/office/drawing/2014/main" id="{4CF6F629-51E7-9F40-939D-F50AE3925ADE}"/>
              </a:ext>
            </a:extLst>
          </p:cNvPr>
          <p:cNvSpPr>
            <a:spLocks noGrp="1"/>
          </p:cNvSpPr>
          <p:nvPr>
            <p:ph type="pic" sz="quarter" idx="10"/>
          </p:nvPr>
        </p:nvSpPr>
        <p:spPr>
          <a:xfrm>
            <a:off x="1775885" y="0"/>
            <a:ext cx="10416116" cy="6597651"/>
          </a:xfrm>
        </p:spPr>
        <p:txBody>
          <a:bodyPr/>
          <a:lstStyle/>
          <a:p>
            <a:r>
              <a:rPr lang="en-US"/>
              <a:t>Click icon to add picture</a:t>
            </a:r>
            <a:endParaRPr lang="fr-FR"/>
          </a:p>
        </p:txBody>
      </p:sp>
      <p:sp>
        <p:nvSpPr>
          <p:cNvPr id="2" name="Title 1"/>
          <p:cNvSpPr>
            <a:spLocks noGrp="1"/>
          </p:cNvSpPr>
          <p:nvPr>
            <p:ph type="ctrTitle"/>
          </p:nvPr>
        </p:nvSpPr>
        <p:spPr>
          <a:xfrm>
            <a:off x="8540752" y="1048714"/>
            <a:ext cx="3651249" cy="3117849"/>
          </a:xfrm>
          <a:solidFill>
            <a:schemeClr val="accent1"/>
          </a:solidFill>
        </p:spPr>
        <p:txBody>
          <a:bodyPr lIns="216000" anchor="ctr" anchorCtr="0">
            <a:normAutofit/>
          </a:bodyPr>
          <a:lstStyle>
            <a:lvl1pPr algn="l">
              <a:defRPr sz="48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6102351" y="4166563"/>
            <a:ext cx="2438400" cy="2091267"/>
          </a:xfrm>
          <a:solidFill>
            <a:schemeClr val="tx1"/>
          </a:solidFill>
        </p:spPr>
        <p:txBody>
          <a:bodyPr lIns="90000" anchor="ctr" anchorCtr="0">
            <a:norm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pic>
        <p:nvPicPr>
          <p:cNvPr id="9" name="Image 8">
            <a:extLst>
              <a:ext uri="{FF2B5EF4-FFF2-40B4-BE49-F238E27FC236}">
                <a16:creationId xmlns:a16="http://schemas.microsoft.com/office/drawing/2014/main" id="{6535A482-EC85-1C41-A1E4-7882A0E39FFD}"/>
              </a:ext>
            </a:extLst>
          </p:cNvPr>
          <p:cNvPicPr>
            <a:picLocks noChangeAspect="1"/>
          </p:cNvPicPr>
          <p:nvPr userDrawn="1"/>
        </p:nvPicPr>
        <p:blipFill>
          <a:blip r:embed="rId2"/>
          <a:stretch>
            <a:fillRect/>
          </a:stretch>
        </p:blipFill>
        <p:spPr>
          <a:xfrm>
            <a:off x="110197" y="107044"/>
            <a:ext cx="1567068" cy="678207"/>
          </a:xfrm>
          <a:prstGeom prst="rect">
            <a:avLst/>
          </a:prstGeom>
        </p:spPr>
      </p:pic>
      <p:sp>
        <p:nvSpPr>
          <p:cNvPr id="16" name="Espace réservé du texte 4">
            <a:extLst>
              <a:ext uri="{FF2B5EF4-FFF2-40B4-BE49-F238E27FC236}">
                <a16:creationId xmlns:a16="http://schemas.microsoft.com/office/drawing/2014/main" id="{01960462-6F28-0740-916D-499D3BEDB2BE}"/>
              </a:ext>
            </a:extLst>
          </p:cNvPr>
          <p:cNvSpPr>
            <a:spLocks noGrp="1"/>
          </p:cNvSpPr>
          <p:nvPr>
            <p:ph type="body" sz="quarter" idx="11"/>
          </p:nvPr>
        </p:nvSpPr>
        <p:spPr>
          <a:xfrm>
            <a:off x="8534400" y="6244168"/>
            <a:ext cx="2438400" cy="613833"/>
          </a:xfrm>
          <a:solidFill>
            <a:schemeClr val="bg1"/>
          </a:solidFill>
        </p:spPr>
        <p:txBody>
          <a:bodyPr lIns="90000" anchor="ctr">
            <a:noAutofit/>
          </a:bodyPr>
          <a:lstStyle>
            <a:lvl1pPr marL="0" indent="0" algn="ctr">
              <a:buNone/>
              <a:defRPr sz="1467"/>
            </a:lvl1pPr>
          </a:lstStyle>
          <a:p>
            <a:pPr lvl="0"/>
            <a:r>
              <a:rPr lang="en-US"/>
              <a:t>Click to edit Master text styles</a:t>
            </a:r>
          </a:p>
        </p:txBody>
      </p:sp>
      <p:pic>
        <p:nvPicPr>
          <p:cNvPr id="8" name="Image 7">
            <a:extLst>
              <a:ext uri="{FF2B5EF4-FFF2-40B4-BE49-F238E27FC236}">
                <a16:creationId xmlns:a16="http://schemas.microsoft.com/office/drawing/2014/main" id="{05041849-939B-E04F-AABC-A900B2B4E3DF}"/>
              </a:ext>
            </a:extLst>
          </p:cNvPr>
          <p:cNvPicPr>
            <a:picLocks noChangeAspect="1"/>
          </p:cNvPicPr>
          <p:nvPr userDrawn="1"/>
        </p:nvPicPr>
        <p:blipFill>
          <a:blip r:embed="rId3"/>
          <a:stretch>
            <a:fillRect/>
          </a:stretch>
        </p:blipFill>
        <p:spPr>
          <a:xfrm>
            <a:off x="266701" y="6105691"/>
            <a:ext cx="748724" cy="489843"/>
          </a:xfrm>
          <a:prstGeom prst="rect">
            <a:avLst/>
          </a:prstGeom>
        </p:spPr>
      </p:pic>
      <p:sp>
        <p:nvSpPr>
          <p:cNvPr id="10" name="Rectangle 9">
            <a:extLst>
              <a:ext uri="{FF2B5EF4-FFF2-40B4-BE49-F238E27FC236}">
                <a16:creationId xmlns:a16="http://schemas.microsoft.com/office/drawing/2014/main" id="{82865CD0-FD83-AF44-9C32-763AAD652C05}"/>
              </a:ext>
            </a:extLst>
          </p:cNvPr>
          <p:cNvSpPr/>
          <p:nvPr userDrawn="1"/>
        </p:nvSpPr>
        <p:spPr>
          <a:xfrm rot="16200000">
            <a:off x="119573" y="6121903"/>
            <a:ext cx="60959" cy="797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latin typeface="Arial" panose="020B0604020202020204" pitchFamily="34" charset="0"/>
            </a:endParaRPr>
          </a:p>
        </p:txBody>
      </p:sp>
    </p:spTree>
    <p:extLst>
      <p:ext uri="{BB962C8B-B14F-4D97-AF65-F5344CB8AC3E}">
        <p14:creationId xmlns:p14="http://schemas.microsoft.com/office/powerpoint/2010/main" val="50407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guide id="3" pos="126">
          <p15:clr>
            <a:srgbClr val="FBAE40"/>
          </p15:clr>
        </p15:guide>
        <p15:guide id="5" orient="horz" pos="123">
          <p15:clr>
            <a:srgbClr val="FBAE40"/>
          </p15:clr>
        </p15:guide>
        <p15:guide id="6" orient="horz" pos="3117">
          <p15:clr>
            <a:srgbClr val="FBAE40"/>
          </p15:clr>
        </p15:guide>
        <p15:guide id="7" pos="839">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 Text">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6" b="1"/>
            </a:lvl1pPr>
            <a:lvl2pPr marL="0" indent="0">
              <a:buFontTx/>
              <a:buNone/>
              <a:defRPr sz="1799" b="1"/>
            </a:lvl2pPr>
            <a:lvl3pPr marL="0" indent="0">
              <a:buFontTx/>
              <a:buNone/>
              <a:defRPr sz="1799" b="1"/>
            </a:lvl3pPr>
            <a:lvl4pPr marL="0" indent="0">
              <a:buFontTx/>
              <a:buNone/>
              <a:defRPr sz="1799" b="1"/>
            </a:lvl4pPr>
            <a:lvl5pPr marL="0" indent="0">
              <a:buFontTx/>
              <a:buNone/>
              <a:defRPr sz="1799"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599"/>
              </a:lnSpc>
              <a:defRPr sz="2133"/>
            </a:lvl1pPr>
            <a:lvl2pPr marL="453453" indent="-453453">
              <a:lnSpc>
                <a:spcPts val="2599"/>
              </a:lnSpc>
              <a:defRPr sz="2133"/>
            </a:lvl2pPr>
            <a:lvl3pPr marL="906905" indent="-453453">
              <a:lnSpc>
                <a:spcPts val="2599"/>
              </a:lnSpc>
              <a:defRPr sz="2133"/>
            </a:lvl3pPr>
            <a:lvl4pPr marL="1360358" indent="-453453">
              <a:lnSpc>
                <a:spcPts val="2599"/>
              </a:lnSpc>
              <a:defRPr sz="2133"/>
            </a:lvl4pPr>
            <a:lvl5pPr marL="1813810" indent="-453453">
              <a:lnSpc>
                <a:spcPts val="2599"/>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1"/>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1"/>
            <a:ext cx="5364163" cy="455399"/>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pic>
        <p:nvPicPr>
          <p:cNvPr id="8" name="Grafik 16">
            <a:extLst>
              <a:ext uri="{FF2B5EF4-FFF2-40B4-BE49-F238E27FC236}">
                <a16:creationId xmlns:a16="http://schemas.microsoft.com/office/drawing/2014/main" id="{42C024AE-25D7-7A46-A9C3-E69A35F0D8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45630" y="120000"/>
            <a:ext cx="597087" cy="240001"/>
          </a:xfrm>
          <a:prstGeom prst="rect">
            <a:avLst/>
          </a:prstGeom>
        </p:spPr>
      </p:pic>
      <p:sp>
        <p:nvSpPr>
          <p:cNvPr id="12" name="Foliennummernplatzhalter 2">
            <a:extLst>
              <a:ext uri="{FF2B5EF4-FFF2-40B4-BE49-F238E27FC236}">
                <a16:creationId xmlns:a16="http://schemas.microsoft.com/office/drawing/2014/main" id="{C7B1DB0F-E925-914C-9A65-510FCAE5DFA9}"/>
              </a:ext>
            </a:extLst>
          </p:cNvPr>
          <p:cNvSpPr>
            <a:spLocks noGrp="1"/>
          </p:cNvSpPr>
          <p:nvPr>
            <p:ph type="sldNum" sz="quarter" idx="10"/>
          </p:nvPr>
        </p:nvSpPr>
        <p:spPr>
          <a:xfrm>
            <a:off x="11660402" y="178803"/>
            <a:ext cx="385972" cy="226762"/>
          </a:xfrm>
        </p:spPr>
        <p:txBody>
          <a:bodyPr/>
          <a:lstStyle>
            <a:lvl1pPr>
              <a:defRPr>
                <a:solidFill>
                  <a:schemeClr val="bg1"/>
                </a:solidFill>
              </a:defRPr>
            </a:lvl1pPr>
          </a:lstStyle>
          <a:p>
            <a:fld id="{88A1DFE4-5FC5-43BD-BB7E-75EAD82B965F}" type="slidenum">
              <a:rPr lang="en-US" smtClean="0"/>
              <a:pPr/>
              <a:t>‹#›</a:t>
            </a:fld>
            <a:endParaRPr lang="en-US" dirty="0"/>
          </a:p>
        </p:txBody>
      </p:sp>
      <p:cxnSp>
        <p:nvCxnSpPr>
          <p:cNvPr id="4" name="Straight Connector 3">
            <a:extLst>
              <a:ext uri="{FF2B5EF4-FFF2-40B4-BE49-F238E27FC236}">
                <a16:creationId xmlns:a16="http://schemas.microsoft.com/office/drawing/2014/main" id="{0F0A6267-A559-4C4B-9788-C7696FF21BF4}"/>
              </a:ext>
            </a:extLst>
          </p:cNvPr>
          <p:cNvCxnSpPr>
            <a:cxnSpLocks/>
          </p:cNvCxnSpPr>
          <p:nvPr userDrawn="1"/>
        </p:nvCxnSpPr>
        <p:spPr>
          <a:xfrm>
            <a:off x="0" y="483509"/>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9726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_Content_Image1">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6501" y="2084917"/>
            <a:ext cx="6108700" cy="4515696"/>
          </a:xfrm>
        </p:spPr>
        <p:txBody>
          <a:bodyPr/>
          <a:lstStyle/>
          <a:p>
            <a:pPr lvl="0"/>
            <a:r>
              <a:rPr lang="en-US"/>
              <a:t>Click to edit Master text styles</a:t>
            </a:r>
          </a:p>
        </p:txBody>
      </p:sp>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7315200" y="0"/>
            <a:ext cx="4193117" cy="6858000"/>
          </a:xfrm>
        </p:spPr>
        <p:txBody>
          <a:bodyPr/>
          <a:lstStyle/>
          <a:p>
            <a:r>
              <a:rPr lang="en-US"/>
              <a:t>Click icon to add picture</a:t>
            </a:r>
            <a:endParaRPr lang="fr-FR"/>
          </a:p>
        </p:txBody>
      </p:sp>
      <p:sp>
        <p:nvSpPr>
          <p:cNvPr id="5" name="Titre 4">
            <a:extLst>
              <a:ext uri="{FF2B5EF4-FFF2-40B4-BE49-F238E27FC236}">
                <a16:creationId xmlns:a16="http://schemas.microsoft.com/office/drawing/2014/main" id="{55F20A3C-6DA6-684F-8F84-A7C8F1339C00}"/>
              </a:ext>
            </a:extLst>
          </p:cNvPr>
          <p:cNvSpPr>
            <a:spLocks noGrp="1"/>
          </p:cNvSpPr>
          <p:nvPr>
            <p:ph type="title"/>
          </p:nvPr>
        </p:nvSpPr>
        <p:spPr/>
        <p:txBody>
          <a:bodyPr/>
          <a:lstStyle/>
          <a:p>
            <a:r>
              <a:rPr lang="en-US"/>
              <a:t>Click to edit Master title style</a:t>
            </a:r>
            <a:endParaRPr lang="fr-FR"/>
          </a:p>
        </p:txBody>
      </p:sp>
      <p:sp>
        <p:nvSpPr>
          <p:cNvPr id="6" name="Espace réservé de la date 5">
            <a:extLst>
              <a:ext uri="{FF2B5EF4-FFF2-40B4-BE49-F238E27FC236}">
                <a16:creationId xmlns:a16="http://schemas.microsoft.com/office/drawing/2014/main" id="{B633A2CC-2D27-AE47-AE09-87A5F61228B8}"/>
              </a:ext>
            </a:extLst>
          </p:cNvPr>
          <p:cNvSpPr>
            <a:spLocks noGrp="1"/>
          </p:cNvSpPr>
          <p:nvPr>
            <p:ph type="dt" sz="half" idx="14"/>
          </p:nvPr>
        </p:nvSpPr>
        <p:spPr/>
        <p:txBody>
          <a:bodyPr/>
          <a:lstStyle/>
          <a:p>
            <a:r>
              <a:rPr lang="en-US"/>
              <a:t>Studies with corrected lattice + beam-beam</a:t>
            </a:r>
            <a:endParaRPr lang="fr-FR" dirty="0"/>
          </a:p>
        </p:txBody>
      </p:sp>
      <p:sp>
        <p:nvSpPr>
          <p:cNvPr id="11" name="Espace réservé du pied de page 10">
            <a:extLst>
              <a:ext uri="{FF2B5EF4-FFF2-40B4-BE49-F238E27FC236}">
                <a16:creationId xmlns:a16="http://schemas.microsoft.com/office/drawing/2014/main" id="{CABC000E-4E22-1A40-9D3F-FE2F141E5CA4}"/>
              </a:ext>
            </a:extLst>
          </p:cNvPr>
          <p:cNvSpPr>
            <a:spLocks noGrp="1"/>
          </p:cNvSpPr>
          <p:nvPr>
            <p:ph type="ftr" sz="quarter" idx="15"/>
          </p:nvPr>
        </p:nvSpPr>
        <p:spPr/>
        <p:txBody>
          <a:bodyPr/>
          <a:lstStyle/>
          <a:p>
            <a:r>
              <a:rPr lang="fr-FR"/>
              <a:t>L van Riesen-Haupt</a:t>
            </a:r>
            <a:endParaRPr lang="fr-FR" dirty="0"/>
          </a:p>
        </p:txBody>
      </p:sp>
      <p:sp>
        <p:nvSpPr>
          <p:cNvPr id="12" name="Espace réservé du numéro de diapositive 11">
            <a:extLst>
              <a:ext uri="{FF2B5EF4-FFF2-40B4-BE49-F238E27FC236}">
                <a16:creationId xmlns:a16="http://schemas.microsoft.com/office/drawing/2014/main" id="{0AF49D93-C78A-F646-92B0-A7932C43D9EE}"/>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2953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BD439-FE7E-E9B9-6DBF-A554CA325EE6}"/>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B3269919-6717-10F9-3C72-59B94FB27F2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F59C3A4-611E-0213-00F7-76084C2886B1}"/>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5" name="Footer Placeholder 4">
            <a:extLst>
              <a:ext uri="{FF2B5EF4-FFF2-40B4-BE49-F238E27FC236}">
                <a16:creationId xmlns:a16="http://schemas.microsoft.com/office/drawing/2014/main" id="{AAF30475-EED4-7CD0-489C-2F2F8B09E52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75C6428-9203-1B6D-59E1-441C98702CC0}"/>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959145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EBBD5-F45F-120E-A6A2-7EAB6240229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DC495C2B-2717-9BF9-624F-A7E37706EF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FDEC0E4-9FEF-9F13-0552-C0A1E76C2EC2}"/>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5" name="Footer Placeholder 4">
            <a:extLst>
              <a:ext uri="{FF2B5EF4-FFF2-40B4-BE49-F238E27FC236}">
                <a16:creationId xmlns:a16="http://schemas.microsoft.com/office/drawing/2014/main" id="{CEDEA908-3896-A8EA-7694-A520D1195E3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CE68025-BC83-A59B-26BF-10787810C60C}"/>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2945306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FA707-DA4E-13FE-4B79-E0540BC68AB4}"/>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D2135AD4-B880-044A-6A9D-951142B8607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5912381B-1984-DE1B-231A-A07E7AC43EA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FBE72CF2-7EDA-A138-8FC5-1F2539A17C4D}"/>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6" name="Footer Placeholder 5">
            <a:extLst>
              <a:ext uri="{FF2B5EF4-FFF2-40B4-BE49-F238E27FC236}">
                <a16:creationId xmlns:a16="http://schemas.microsoft.com/office/drawing/2014/main" id="{C63EB59F-996B-41C7-9864-831A062A5A9B}"/>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A70DAC4B-E3C1-F63D-7667-3B39E0C849BF}"/>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445034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C7705-8745-1912-2C46-49A1B91A8BF4}"/>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2E6D2C90-E1BC-F7B0-2B16-0ABA3C98DD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C4F18AC-682C-0F1F-26B4-6A6C958671E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A7DD319F-0F06-A623-F942-0C2D908000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472CF2F-B4B7-374C-C9C5-BFBE4B62CF7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1773F090-EC57-C8CD-8741-9F689DE3C5FC}"/>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8" name="Footer Placeholder 7">
            <a:extLst>
              <a:ext uri="{FF2B5EF4-FFF2-40B4-BE49-F238E27FC236}">
                <a16:creationId xmlns:a16="http://schemas.microsoft.com/office/drawing/2014/main" id="{9FAA0614-3354-404D-83EC-5C96DF35144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A8CE3AE0-B41F-9E3E-166F-978928E30B66}"/>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1774310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9502F-493D-B2E0-8FA3-9C65EBEF818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0EE6F4E8-7E10-EB63-F5D0-C2B3FCC4029E}"/>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4" name="Footer Placeholder 3">
            <a:extLst>
              <a:ext uri="{FF2B5EF4-FFF2-40B4-BE49-F238E27FC236}">
                <a16:creationId xmlns:a16="http://schemas.microsoft.com/office/drawing/2014/main" id="{2BCE2051-7D82-8FB2-0A44-8ED14AC31F84}"/>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17D34D41-06FA-3C4E-4A79-58F2C3C8CBDF}"/>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1574892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64F501-1411-BEE7-50C8-0B86534E7DF3}"/>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3" name="Footer Placeholder 2">
            <a:extLst>
              <a:ext uri="{FF2B5EF4-FFF2-40B4-BE49-F238E27FC236}">
                <a16:creationId xmlns:a16="http://schemas.microsoft.com/office/drawing/2014/main" id="{6BBDF86A-92FD-32D7-9A7B-82BC808A8250}"/>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C92D3C4E-BBA8-AC91-58CB-FF813B994CD7}"/>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975897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33408-1774-AC32-D2D1-44C0CEA476F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1BDF0E8E-9110-E528-8166-8379C5DED1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57736DEB-89E1-8D66-FF6F-0D1D503B49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D9D3765-4C42-AB50-D11E-8871FA8C249C}"/>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6" name="Footer Placeholder 5">
            <a:extLst>
              <a:ext uri="{FF2B5EF4-FFF2-40B4-BE49-F238E27FC236}">
                <a16:creationId xmlns:a16="http://schemas.microsoft.com/office/drawing/2014/main" id="{84818550-BA50-7114-B2B9-7645D3E28A4F}"/>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572A7D8D-14C5-E5C6-E43F-32869618BC64}"/>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1930894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8EB5B-5815-6672-0CE9-F4797705F5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A2305C57-759D-6AF1-6FB7-DE8F3D96BC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B8EB1E0E-D3EC-5469-E75A-CF4E8ED5E2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D3DC7DA-C009-A9A2-32EB-26B3611B2086}"/>
              </a:ext>
            </a:extLst>
          </p:cNvPr>
          <p:cNvSpPr>
            <a:spLocks noGrp="1"/>
          </p:cNvSpPr>
          <p:nvPr>
            <p:ph type="dt" sz="half" idx="10"/>
          </p:nvPr>
        </p:nvSpPr>
        <p:spPr/>
        <p:txBody>
          <a:bodyPr/>
          <a:lstStyle/>
          <a:p>
            <a:fld id="{74AE8884-C311-A84A-B5A5-7DA8F3D32E15}" type="datetimeFigureOut">
              <a:rPr lang="en-CH" smtClean="0"/>
              <a:t>10.11.2025</a:t>
            </a:fld>
            <a:endParaRPr lang="en-CH"/>
          </a:p>
        </p:txBody>
      </p:sp>
      <p:sp>
        <p:nvSpPr>
          <p:cNvPr id="6" name="Footer Placeholder 5">
            <a:extLst>
              <a:ext uri="{FF2B5EF4-FFF2-40B4-BE49-F238E27FC236}">
                <a16:creationId xmlns:a16="http://schemas.microsoft.com/office/drawing/2014/main" id="{1AB73B7E-3F3A-2080-2E89-0BA316F9C99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35332187-AC85-A2D0-2979-4362682D3B7B}"/>
              </a:ext>
            </a:extLst>
          </p:cNvPr>
          <p:cNvSpPr>
            <a:spLocks noGrp="1"/>
          </p:cNvSpPr>
          <p:nvPr>
            <p:ph type="sldNum" sz="quarter" idx="12"/>
          </p:nvPr>
        </p:nvSpPr>
        <p:spPr/>
        <p:txBody>
          <a:bodyPr/>
          <a:lstStyle/>
          <a:p>
            <a:fld id="{D1966826-D312-554E-8003-AC91946BA54B}" type="slidenum">
              <a:rPr lang="en-CH" smtClean="0"/>
              <a:t>‹#›</a:t>
            </a:fld>
            <a:endParaRPr lang="en-CH"/>
          </a:p>
        </p:txBody>
      </p:sp>
    </p:spTree>
    <p:extLst>
      <p:ext uri="{BB962C8B-B14F-4D97-AF65-F5344CB8AC3E}">
        <p14:creationId xmlns:p14="http://schemas.microsoft.com/office/powerpoint/2010/main" val="1842462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2F5FFF-B36F-458B-7A9F-36B81EE149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738A325-EC75-A35F-2F6C-73FCF47662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1A1C2A36-7C6C-5FD9-2076-106179EF82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AE8884-C311-A84A-B5A5-7DA8F3D32E15}" type="datetimeFigureOut">
              <a:rPr lang="en-CH" smtClean="0"/>
              <a:t>10.11.2025</a:t>
            </a:fld>
            <a:endParaRPr lang="en-CH"/>
          </a:p>
        </p:txBody>
      </p:sp>
      <p:sp>
        <p:nvSpPr>
          <p:cNvPr id="5" name="Footer Placeholder 4">
            <a:extLst>
              <a:ext uri="{FF2B5EF4-FFF2-40B4-BE49-F238E27FC236}">
                <a16:creationId xmlns:a16="http://schemas.microsoft.com/office/drawing/2014/main" id="{6FC7B962-C5DF-1D1C-006D-B8501A8A67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897FAEF1-7D76-F9C7-7985-FFF5FE48EA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966826-D312-554E-8003-AC91946BA54B}" type="slidenum">
              <a:rPr lang="en-CH" smtClean="0"/>
              <a:t>‹#›</a:t>
            </a:fld>
            <a:endParaRPr lang="en-CH"/>
          </a:p>
        </p:txBody>
      </p:sp>
    </p:spTree>
    <p:extLst>
      <p:ext uri="{BB962C8B-B14F-4D97-AF65-F5344CB8AC3E}">
        <p14:creationId xmlns:p14="http://schemas.microsoft.com/office/powerpoint/2010/main" val="18545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40.gif"/></Relationships>
</file>

<file path=ppt/slides/_rels/slide12.xml.rels><?xml version="1.0" encoding="UTF-8" standalone="yes"?>
<Relationships xmlns="http://schemas.openxmlformats.org/package/2006/relationships"><Relationship Id="rId3" Type="http://schemas.openxmlformats.org/officeDocument/2006/relationships/image" Target="../media/image41.gif"/><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rxiv.org/html/2402.11077v1" TargetMode="External"/><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8" Type="http://schemas.openxmlformats.org/officeDocument/2006/relationships/hyperlink" Target="https://link.springer.com/article/10.1140/epjc/s10052-023-12192-5" TargetMode="External"/><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50.png"/><Relationship Id="rId4" Type="http://schemas.openxmlformats.org/officeDocument/2006/relationships/image" Target="../media/image46.png"/><Relationship Id="rId9" Type="http://schemas.openxmlformats.org/officeDocument/2006/relationships/hyperlink" Target="https://indico.cern.ch/event/1559978/contributions/6664804/attachments/3146052/5585274/HLM_JW_lumi.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indico.desy.de/event/45968/contributions/186262/" TargetMode="External"/><Relationship Id="rId7" Type="http://schemas.openxmlformats.org/officeDocument/2006/relationships/image" Target="../media/image53.png"/><Relationship Id="rId2" Type="http://schemas.openxmlformats.org/officeDocument/2006/relationships/hyperlink" Target="https://indico.desy.de/event/45968/contributions/186249/" TargetMode="Externa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hyperlink" Target="https://arxiv.org/abs/2504.21417"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5.png"/><Relationship Id="rId4" Type="http://schemas.openxmlformats.org/officeDocument/2006/relationships/image" Target="../media/image9.png"/><Relationship Id="rId9"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oleObject" Target="../embeddings/oleObject1.bin"/><Relationship Id="rId3" Type="http://schemas.openxmlformats.org/officeDocument/2006/relationships/tags" Target="../tags/tag3.xml"/><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xml"/><Relationship Id="rId11" Type="http://schemas.openxmlformats.org/officeDocument/2006/relationships/image" Target="../media/image19.png"/><Relationship Id="rId5" Type="http://schemas.openxmlformats.org/officeDocument/2006/relationships/slideLayout" Target="../slideLayouts/slideLayout13.xml"/><Relationship Id="rId10" Type="http://schemas.openxmlformats.org/officeDocument/2006/relationships/image" Target="../media/image18.png"/><Relationship Id="rId4" Type="http://schemas.openxmlformats.org/officeDocument/2006/relationships/tags" Target="../tags/tag4.xml"/><Relationship Id="rId9" Type="http://schemas.openxmlformats.org/officeDocument/2006/relationships/image" Target="../media/image17.png"/><Relationship Id="rId14" Type="http://schemas.openxmlformats.org/officeDocument/2006/relationships/image" Target="../media/image21.wmf"/></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7.xml"/><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3.xml"/><Relationship Id="rId11" Type="http://schemas.openxmlformats.org/officeDocument/2006/relationships/image" Target="../media/image26.png"/><Relationship Id="rId5" Type="http://schemas.openxmlformats.org/officeDocument/2006/relationships/slideLayout" Target="../slideLayouts/slideLayout13.xml"/><Relationship Id="rId10" Type="http://schemas.openxmlformats.org/officeDocument/2006/relationships/image" Target="../media/image25.png"/><Relationship Id="rId4" Type="http://schemas.openxmlformats.org/officeDocument/2006/relationships/tags" Target="../tags/tag8.xml"/><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hyperlink" Target="https://infoscience.epfl.ch/entities/publication/9f194f9b-76e8-4ba8-ab62-b19b17597ccc"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hyperlink" Target="https://xsuite.readthedocs.io/en/latest/usersguide.html" TargetMode="Externa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image" Target="../media/image32.tmp"/><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8" Type="http://schemas.openxmlformats.org/officeDocument/2006/relationships/hyperlink" Target="https://inspirehep.net/literature/2834231" TargetMode="External"/><Relationship Id="rId3" Type="http://schemas.openxmlformats.org/officeDocument/2006/relationships/notesSlide" Target="../notesSlides/notesSlide7.xml"/><Relationship Id="rId7" Type="http://schemas.openxmlformats.org/officeDocument/2006/relationships/hyperlink" Target="https://arxiv.org/abs/2501.04609" TargetMode="External"/><Relationship Id="rId2" Type="http://schemas.openxmlformats.org/officeDocument/2006/relationships/slideLayout" Target="../slideLayouts/slideLayout13.xml"/><Relationship Id="rId1" Type="http://schemas.openxmlformats.org/officeDocument/2006/relationships/tags" Target="../tags/tag9.xml"/><Relationship Id="rId6" Type="http://schemas.openxmlformats.org/officeDocument/2006/relationships/hyperlink" Target="https://infoscience.epfl.ch/entities/publication/9f194f9b-76e8-4ba8-ab62-b19b17597ccc" TargetMode="External"/><Relationship Id="rId5" Type="http://schemas.openxmlformats.org/officeDocument/2006/relationships/image" Target="../media/image16.png"/><Relationship Id="rId4" Type="http://schemas.openxmlformats.org/officeDocument/2006/relationships/image" Target="../media/image3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a:extLst>
              <a:ext uri="{FF2B5EF4-FFF2-40B4-BE49-F238E27FC236}">
                <a16:creationId xmlns:a16="http://schemas.microsoft.com/office/drawing/2014/main" id="{E960A335-C256-A843-B598-1911C29BAB69}"/>
              </a:ext>
            </a:extLst>
          </p:cNvPr>
          <p:cNvPicPr>
            <a:picLocks noGrp="1" noChangeAspect="1"/>
          </p:cNvPicPr>
          <p:nvPr>
            <p:ph type="pic" sz="quarter" idx="10"/>
          </p:nvPr>
        </p:nvPicPr>
        <p:blipFill>
          <a:blip r:embed="rId3"/>
          <a:srcRect t="7675" b="7675"/>
          <a:stretch>
            <a:fillRect/>
          </a:stretch>
        </p:blipFill>
        <p:spPr/>
      </p:pic>
      <p:sp>
        <p:nvSpPr>
          <p:cNvPr id="9" name="Titre 8">
            <a:extLst>
              <a:ext uri="{FF2B5EF4-FFF2-40B4-BE49-F238E27FC236}">
                <a16:creationId xmlns:a16="http://schemas.microsoft.com/office/drawing/2014/main" id="{6AF2DA65-CF00-774A-9D7C-EEFA627B218F}"/>
              </a:ext>
            </a:extLst>
          </p:cNvPr>
          <p:cNvSpPr>
            <a:spLocks noGrp="1"/>
          </p:cNvSpPr>
          <p:nvPr>
            <p:ph type="ctrTitle"/>
          </p:nvPr>
        </p:nvSpPr>
        <p:spPr>
          <a:xfrm>
            <a:off x="7680960" y="2357120"/>
            <a:ext cx="4423247" cy="844686"/>
          </a:xfrm>
          <a:solidFill>
            <a:srgbClr val="FF0000"/>
          </a:solidFill>
        </p:spPr>
        <p:txBody>
          <a:bodyPr>
            <a:noAutofit/>
          </a:bodyPr>
          <a:lstStyle/>
          <a:p>
            <a:pPr algn="ctr"/>
            <a:r>
              <a:rPr lang="en-GB" sz="2133" b="1" dirty="0">
                <a:latin typeface="Roboto" panose="02000000000000000000" pitchFamily="2" charset="0"/>
              </a:rPr>
              <a:t>Beam Dynamics in FCC-</a:t>
            </a:r>
            <a:r>
              <a:rPr lang="en-GB" sz="2133" b="1" dirty="0" err="1">
                <a:latin typeface="Roboto" panose="02000000000000000000" pitchFamily="2" charset="0"/>
              </a:rPr>
              <a:t>ee</a:t>
            </a:r>
            <a:endParaRPr lang="fr-FR" sz="4267" dirty="0"/>
          </a:p>
        </p:txBody>
      </p:sp>
      <p:sp>
        <p:nvSpPr>
          <p:cNvPr id="10" name="Sous-titre 9">
            <a:extLst>
              <a:ext uri="{FF2B5EF4-FFF2-40B4-BE49-F238E27FC236}">
                <a16:creationId xmlns:a16="http://schemas.microsoft.com/office/drawing/2014/main" id="{2F4A7CFE-65FA-E249-9125-D938BCA44079}"/>
              </a:ext>
            </a:extLst>
          </p:cNvPr>
          <p:cNvSpPr>
            <a:spLocks noGrp="1"/>
          </p:cNvSpPr>
          <p:nvPr>
            <p:ph type="subTitle" idx="1"/>
          </p:nvPr>
        </p:nvSpPr>
        <p:spPr>
          <a:xfrm>
            <a:off x="6671733" y="4166433"/>
            <a:ext cx="5248431" cy="1113104"/>
          </a:xfrm>
        </p:spPr>
        <p:txBody>
          <a:bodyPr vert="horz" lIns="120000" tIns="45720" rIns="91440" bIns="45720" rtlCol="0" anchor="ctr" anchorCtr="0">
            <a:normAutofit/>
          </a:bodyPr>
          <a:lstStyle/>
          <a:p>
            <a:pPr algn="l"/>
            <a:r>
              <a:rPr lang="fr-FR" dirty="0" err="1"/>
              <a:t>T</a:t>
            </a:r>
            <a:r>
              <a:rPr lang="fr-FR" dirty="0"/>
              <a:t>. </a:t>
            </a:r>
            <a:r>
              <a:rPr lang="fr-FR" dirty="0" err="1"/>
              <a:t>Pieloni</a:t>
            </a:r>
            <a:r>
              <a:rPr lang="fr-FR" dirty="0"/>
              <a:t>, </a:t>
            </a:r>
            <a:r>
              <a:rPr lang="fr-FR" dirty="0" err="1"/>
              <a:t>L.van</a:t>
            </a:r>
            <a:r>
              <a:rPr lang="fr-FR" dirty="0"/>
              <a:t> </a:t>
            </a:r>
            <a:r>
              <a:rPr lang="fr-FR" dirty="0" err="1"/>
              <a:t>Riesen-Hapt</a:t>
            </a:r>
            <a:r>
              <a:rPr lang="fr-FR" dirty="0"/>
              <a:t>, L. Sabato, P. </a:t>
            </a:r>
            <a:r>
              <a:rPr lang="fr-FR" dirty="0" err="1"/>
              <a:t>Kicsiny</a:t>
            </a:r>
            <a:r>
              <a:rPr lang="fr-FR" dirty="0"/>
              <a:t>, M. Seidel, F. Carlier, C. Garcia, L. </a:t>
            </a:r>
            <a:r>
              <a:rPr lang="fr-FR" dirty="0" err="1"/>
              <a:t>Vanheckec</a:t>
            </a:r>
            <a:r>
              <a:rPr lang="fr-FR" dirty="0"/>
              <a:t>, </a:t>
            </a:r>
            <a:r>
              <a:rPr lang="fr-FR" dirty="0" err="1"/>
              <a:t>Sietse</a:t>
            </a:r>
            <a:endParaRPr lang="fr-FR" dirty="0"/>
          </a:p>
          <a:p>
            <a:pPr algn="l"/>
            <a:r>
              <a:rPr lang="fr-FR" dirty="0"/>
              <a:t>M. </a:t>
            </a:r>
            <a:r>
              <a:rPr lang="fr-FR" dirty="0" err="1"/>
              <a:t>Hofner</a:t>
            </a:r>
            <a:r>
              <a:rPr lang="fr-FR" dirty="0"/>
              <a:t>, R. Tomas, X. </a:t>
            </a:r>
            <a:r>
              <a:rPr lang="fr-FR" dirty="0" err="1"/>
              <a:t>Buffat</a:t>
            </a:r>
            <a:r>
              <a:rPr lang="fr-FR" dirty="0"/>
              <a:t>, G. </a:t>
            </a:r>
            <a:r>
              <a:rPr lang="fr-FR" dirty="0" err="1"/>
              <a:t>Iadarola</a:t>
            </a:r>
            <a:r>
              <a:rPr lang="fr-FR" dirty="0"/>
              <a:t>, K. </a:t>
            </a:r>
            <a:r>
              <a:rPr lang="fr-FR" dirty="0" err="1"/>
              <a:t>Oide</a:t>
            </a:r>
            <a:r>
              <a:rPr lang="fr-FR" dirty="0"/>
              <a:t>, F. Zimmermann</a:t>
            </a:r>
          </a:p>
        </p:txBody>
      </p:sp>
      <p:sp>
        <p:nvSpPr>
          <p:cNvPr id="3" name="Espace réservé du texte 2">
            <a:extLst>
              <a:ext uri="{FF2B5EF4-FFF2-40B4-BE49-F238E27FC236}">
                <a16:creationId xmlns:a16="http://schemas.microsoft.com/office/drawing/2014/main" id="{2AF0A55C-66AB-F046-AA02-AFC919A1C191}"/>
              </a:ext>
            </a:extLst>
          </p:cNvPr>
          <p:cNvSpPr>
            <a:spLocks noGrp="1"/>
          </p:cNvSpPr>
          <p:nvPr>
            <p:ph type="body" sz="quarter" idx="11"/>
          </p:nvPr>
        </p:nvSpPr>
        <p:spPr>
          <a:xfrm>
            <a:off x="7837713" y="6244168"/>
            <a:ext cx="3808765" cy="613833"/>
          </a:xfrm>
        </p:spPr>
        <p:txBody>
          <a:bodyPr/>
          <a:lstStyle/>
          <a:p>
            <a:r>
              <a:rPr lang="fr-FR" b="1" dirty="0"/>
              <a:t>10 </a:t>
            </a:r>
            <a:r>
              <a:rPr lang="fr-FR" b="1" dirty="0" err="1"/>
              <a:t>Years</a:t>
            </a:r>
            <a:r>
              <a:rPr lang="fr-FR" b="1" dirty="0"/>
              <a:t> of CHART, 12</a:t>
            </a:r>
            <a:r>
              <a:rPr lang="fr-FR" b="1" baseline="30000" dirty="0"/>
              <a:t>th</a:t>
            </a:r>
            <a:r>
              <a:rPr lang="fr-FR" b="1" dirty="0"/>
              <a:t> </a:t>
            </a:r>
            <a:r>
              <a:rPr lang="fr-FR" b="1" dirty="0" err="1"/>
              <a:t>November</a:t>
            </a:r>
            <a:r>
              <a:rPr lang="fr-FR" b="1" dirty="0"/>
              <a:t> 2025</a:t>
            </a:r>
          </a:p>
        </p:txBody>
      </p:sp>
      <p:pic>
        <p:nvPicPr>
          <p:cNvPr id="8" name="Picture 7" descr="A red and black map with white text&#10;&#10;Description automatically generated">
            <a:extLst>
              <a:ext uri="{FF2B5EF4-FFF2-40B4-BE49-F238E27FC236}">
                <a16:creationId xmlns:a16="http://schemas.microsoft.com/office/drawing/2014/main" id="{D784E7B8-8667-41BA-ACAC-7916DF40BC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858069"/>
            <a:ext cx="1775884" cy="1775884"/>
          </a:xfrm>
          <a:prstGeom prst="rect">
            <a:avLst/>
          </a:prstGeom>
        </p:spPr>
      </p:pic>
      <p:pic>
        <p:nvPicPr>
          <p:cNvPr id="4" name="Picture 3">
            <a:extLst>
              <a:ext uri="{FF2B5EF4-FFF2-40B4-BE49-F238E27FC236}">
                <a16:creationId xmlns:a16="http://schemas.microsoft.com/office/drawing/2014/main" id="{9BD049BF-FF22-2EA9-CBEB-EBD74020669E}"/>
              </a:ext>
            </a:extLst>
          </p:cNvPr>
          <p:cNvPicPr>
            <a:picLocks noChangeAspect="1"/>
          </p:cNvPicPr>
          <p:nvPr/>
        </p:nvPicPr>
        <p:blipFill>
          <a:blip r:embed="rId5"/>
          <a:stretch>
            <a:fillRect/>
          </a:stretch>
        </p:blipFill>
        <p:spPr>
          <a:xfrm>
            <a:off x="87793" y="2873142"/>
            <a:ext cx="1497344" cy="615125"/>
          </a:xfrm>
          <a:prstGeom prst="rect">
            <a:avLst/>
          </a:prstGeom>
        </p:spPr>
      </p:pic>
    </p:spTree>
    <p:extLst>
      <p:ext uri="{BB962C8B-B14F-4D97-AF65-F5344CB8AC3E}">
        <p14:creationId xmlns:p14="http://schemas.microsoft.com/office/powerpoint/2010/main" val="213017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4AC7C-66BA-6C81-DD09-06E7FB7A5284}"/>
              </a:ext>
            </a:extLst>
          </p:cNvPr>
          <p:cNvSpPr>
            <a:spLocks noGrp="1"/>
          </p:cNvSpPr>
          <p:nvPr>
            <p:ph type="title"/>
          </p:nvPr>
        </p:nvSpPr>
        <p:spPr>
          <a:xfrm>
            <a:off x="711200" y="182245"/>
            <a:ext cx="11049000" cy="1325563"/>
          </a:xfrm>
        </p:spPr>
        <p:txBody>
          <a:bodyPr/>
          <a:lstStyle/>
          <a:p>
            <a:r>
              <a:rPr lang="en-CH" dirty="0">
                <a:solidFill>
                  <a:srgbClr val="FF0000"/>
                </a:solidFill>
              </a:rPr>
              <a:t>Alternative optics for FCC-ee: Nested Magnets</a:t>
            </a:r>
          </a:p>
        </p:txBody>
      </p:sp>
      <p:sp>
        <p:nvSpPr>
          <p:cNvPr id="10" name="Rectangle 1">
            <a:extLst>
              <a:ext uri="{FF2B5EF4-FFF2-40B4-BE49-F238E27FC236}">
                <a16:creationId xmlns:a16="http://schemas.microsoft.com/office/drawing/2014/main" id="{E4B75781-93AF-0FE1-F554-2237EA680111}"/>
              </a:ext>
            </a:extLst>
          </p:cNvPr>
          <p:cNvSpPr>
            <a:spLocks noChangeArrowheads="1"/>
          </p:cNvSpPr>
          <p:nvPr/>
        </p:nvSpPr>
        <p:spPr bwMode="auto">
          <a:xfrm>
            <a:off x="-5719110" y="-16300782"/>
            <a:ext cx="3219749" cy="50783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400" b="1" i="0" u="none" strike="noStrike" cap="none" normalizeH="0" baseline="0">
                <a:ln>
                  <a:noFill/>
                </a:ln>
                <a:solidFill>
                  <a:srgbClr val="413C3A"/>
                </a:solidFill>
                <a:effectLst/>
                <a:latin typeface="Arial" panose="020B0604020202020204" pitchFamily="34" charset="0"/>
              </a:rPr>
              <a:t>Odd Arcs</a:t>
            </a:r>
            <a:endParaRPr kumimoji="0" lang="en-CH" altLang="en-CH" sz="1000" b="0" i="0" u="none" strike="noStrike" cap="none" normalizeH="0" baseline="0">
              <a:ln>
                <a:noFill/>
              </a:ln>
              <a:solidFill>
                <a:srgbClr val="0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CH" altLang="en-CH" sz="1800" b="0" i="0" u="none" strike="noStrike" cap="none" normalizeH="0" baseline="0">
                <a:ln>
                  <a:noFill/>
                </a:ln>
                <a:solidFill>
                  <a:srgbClr val="000000"/>
                </a:solidFill>
                <a:effectLst/>
                <a:latin typeface="Arial" panose="020B0604020202020204" pitchFamily="34" charset="0"/>
              </a:rPr>
            </a:br>
            <a:endParaRPr kumimoji="0" lang="en-CH" altLang="en-CH" sz="1800" b="0" i="0" u="none" strike="noStrike" cap="none" normalizeH="0" baseline="0">
              <a:ln>
                <a:noFill/>
              </a:ln>
              <a:solidFill>
                <a:srgbClr val="00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400" b="1" i="0" u="none" strike="noStrike" cap="none" normalizeH="0" baseline="0">
                <a:ln>
                  <a:noFill/>
                </a:ln>
                <a:solidFill>
                  <a:srgbClr val="413C3A"/>
                </a:solidFill>
                <a:effectLst/>
                <a:latin typeface="Arial" panose="020B0604020202020204" pitchFamily="34" charset="0"/>
                <a:cs typeface="Arial" panose="020B0604020202020204" pitchFamily="34" charset="0"/>
              </a:rPr>
              <a:t>Even Arcs</a:t>
            </a:r>
            <a:endParaRPr kumimoji="0" lang="en-CH" altLang="en-CH" sz="1000" b="0" i="0" u="none" strike="noStrike" cap="none" normalizeH="0" baseline="0">
              <a:ln>
                <a:noFill/>
              </a:ln>
              <a:solidFill>
                <a:srgbClr val="0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800" b="0" i="0" u="none" strike="noStrike" cap="none" normalizeH="0" baseline="0">
                <a:ln>
                  <a:noFill/>
                </a:ln>
                <a:solidFill>
                  <a:srgbClr val="000000"/>
                </a:solidFill>
                <a:effectLst/>
                <a:latin typeface="Arial" panose="020B0604020202020204" pitchFamily="34" charset="0"/>
              </a:rPr>
              <a:t>  </a:t>
            </a:r>
            <a:r>
              <a:rPr kumimoji="0" lang="en-CH" altLang="en-CH" sz="32300" b="0" i="0" u="none" strike="noStrike" cap="none" normalizeH="0" baseline="0">
                <a:ln>
                  <a:noFill/>
                </a:ln>
                <a:solidFill>
                  <a:srgbClr val="000000"/>
                </a:solidFill>
                <a:effectLst/>
                <a:latin typeface="Arial" panose="020B0604020202020204" pitchFamily="34" charset="0"/>
              </a:rPr>
              <a:t>                   </a:t>
            </a:r>
            <a:endParaRPr kumimoji="0" lang="en-CH" altLang="en-CH" sz="1800" b="0" i="0" u="none" strike="noStrike" cap="none" normalizeH="0" baseline="0">
              <a:ln>
                <a:noFill/>
              </a:ln>
              <a:solidFill>
                <a:schemeClr val="tx1"/>
              </a:solidFill>
              <a:effectLst/>
              <a:latin typeface="Arial" panose="020B0604020202020204" pitchFamily="34" charset="0"/>
            </a:endParaRPr>
          </a:p>
        </p:txBody>
      </p:sp>
      <p:pic>
        <p:nvPicPr>
          <p:cNvPr id="2050" name="Picture 2">
            <a:extLst>
              <a:ext uri="{FF2B5EF4-FFF2-40B4-BE49-F238E27FC236}">
                <a16:creationId xmlns:a16="http://schemas.microsoft.com/office/drawing/2014/main" id="{5B9A08E4-F930-BD78-8687-5194E89E72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 y="1589088"/>
            <a:ext cx="5547360" cy="135497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5CD58DAF-17D6-3F0D-398A-DD9F3AAE06FD}"/>
              </a:ext>
            </a:extLst>
          </p:cNvPr>
          <p:cNvSpPr txBox="1"/>
          <p:nvPr/>
        </p:nvSpPr>
        <p:spPr>
          <a:xfrm>
            <a:off x="-1264920" y="8908534"/>
            <a:ext cx="8971280" cy="369332"/>
          </a:xfrm>
          <a:prstGeom prst="rect">
            <a:avLst/>
          </a:prstGeom>
          <a:noFill/>
        </p:spPr>
        <p:txBody>
          <a:bodyPr wrap="square">
            <a:spAutoFit/>
          </a:bodyPr>
          <a:lstStyle/>
          <a:p>
            <a:r>
              <a:rPr lang="en-CH" b="0" i="0" u="none" strike="noStrike" dirty="0">
                <a:solidFill>
                  <a:srgbClr val="000000"/>
                </a:solidFill>
                <a:effectLst/>
              </a:rPr>
              <a:t> </a:t>
            </a:r>
            <a:endParaRPr lang="en-CH" dirty="0"/>
          </a:p>
        </p:txBody>
      </p:sp>
      <p:pic>
        <p:nvPicPr>
          <p:cNvPr id="14" name="Picture 13">
            <a:extLst>
              <a:ext uri="{FF2B5EF4-FFF2-40B4-BE49-F238E27FC236}">
                <a16:creationId xmlns:a16="http://schemas.microsoft.com/office/drawing/2014/main" id="{D48A8884-9A49-3E15-F8BC-89BCE5724768}"/>
              </a:ext>
            </a:extLst>
          </p:cNvPr>
          <p:cNvPicPr>
            <a:picLocks noChangeAspect="1"/>
          </p:cNvPicPr>
          <p:nvPr/>
        </p:nvPicPr>
        <p:blipFill>
          <a:blip r:embed="rId3"/>
          <a:stretch>
            <a:fillRect/>
          </a:stretch>
        </p:blipFill>
        <p:spPr>
          <a:xfrm>
            <a:off x="7665720" y="1191792"/>
            <a:ext cx="3290460" cy="2162493"/>
          </a:xfrm>
          <a:prstGeom prst="rect">
            <a:avLst/>
          </a:prstGeom>
        </p:spPr>
      </p:pic>
      <p:sp>
        <p:nvSpPr>
          <p:cNvPr id="15" name="TextBox 14">
            <a:extLst>
              <a:ext uri="{FF2B5EF4-FFF2-40B4-BE49-F238E27FC236}">
                <a16:creationId xmlns:a16="http://schemas.microsoft.com/office/drawing/2014/main" id="{63212532-2643-9276-24DD-2582110E11F5}"/>
              </a:ext>
            </a:extLst>
          </p:cNvPr>
          <p:cNvSpPr txBox="1"/>
          <p:nvPr/>
        </p:nvSpPr>
        <p:spPr>
          <a:xfrm>
            <a:off x="162560" y="3556000"/>
            <a:ext cx="11597640" cy="2554545"/>
          </a:xfrm>
          <a:prstGeom prst="rect">
            <a:avLst/>
          </a:prstGeom>
          <a:noFill/>
        </p:spPr>
        <p:txBody>
          <a:bodyPr wrap="square" rtlCol="0">
            <a:spAutoFit/>
          </a:bodyPr>
          <a:lstStyle/>
          <a:p>
            <a:r>
              <a:rPr lang="en-CH" sz="2000" dirty="0"/>
              <a:t>A</a:t>
            </a:r>
            <a:r>
              <a:rPr lang="en-GB" sz="2000" dirty="0"/>
              <a:t>l</a:t>
            </a:r>
            <a:r>
              <a:rPr lang="en-CH" sz="2000" dirty="0"/>
              <a:t>ternative optics for the FCC-ee arcs have been developed and it is fully trasparent to IR design GHC and LCC</a:t>
            </a:r>
          </a:p>
          <a:p>
            <a:endParaRPr lang="en-CH" sz="2000" dirty="0"/>
          </a:p>
          <a:p>
            <a:pPr marL="285750" indent="-285750">
              <a:buFont typeface="Wingdings" pitchFamily="2" charset="2"/>
              <a:buChar char="à"/>
            </a:pPr>
            <a:r>
              <a:rPr lang="en-GB" sz="2000" dirty="0">
                <a:sym typeface="Wingdings" pitchFamily="2" charset="2"/>
              </a:rPr>
              <a:t>N</a:t>
            </a:r>
            <a:r>
              <a:rPr lang="en-CH" sz="2000" dirty="0">
                <a:sym typeface="Wingdings" pitchFamily="2" charset="2"/>
              </a:rPr>
              <a:t>et reductions of SR is achieved respect to Baseline (50MW/beam): GHC (Oide) 17% and LCC(Pantaleo)7%</a:t>
            </a:r>
          </a:p>
          <a:p>
            <a:pPr marL="285750" indent="-285750">
              <a:buFont typeface="Wingdings" pitchFamily="2" charset="2"/>
              <a:buChar char="à"/>
            </a:pPr>
            <a:r>
              <a:rPr lang="en-CH" sz="2000" dirty="0">
                <a:sym typeface="Wingdings" pitchFamily="2" charset="2"/>
              </a:rPr>
              <a:t>Optics differences are less than 1% beta-beating, phase differences, dispersion</a:t>
            </a:r>
          </a:p>
          <a:p>
            <a:pPr marL="285750" indent="-285750">
              <a:buFont typeface="Wingdings" pitchFamily="2" charset="2"/>
              <a:buChar char="à"/>
            </a:pPr>
            <a:r>
              <a:rPr lang="en-CH" sz="2000" dirty="0">
                <a:sym typeface="Wingdings" pitchFamily="2" charset="2"/>
              </a:rPr>
              <a:t>Support possible application of Nested Magnets technology (i.e. CHART-PSI developments of HTS based magnets)</a:t>
            </a:r>
          </a:p>
          <a:p>
            <a:endParaRPr lang="en-CH" sz="2000" dirty="0">
              <a:sym typeface="Wingdings" pitchFamily="2" charset="2"/>
            </a:endParaRPr>
          </a:p>
          <a:p>
            <a:pPr marL="285750" indent="-285750">
              <a:buFont typeface="Wingdings" pitchFamily="2" charset="2"/>
              <a:buChar char="à"/>
            </a:pPr>
            <a:r>
              <a:rPr lang="en-CH" sz="2000" dirty="0">
                <a:sym typeface="Wingdings" pitchFamily="2" charset="2"/>
              </a:rPr>
              <a:t>Need further investigation to quantify errors effect on dynamic aperture</a:t>
            </a:r>
            <a:endParaRPr lang="en-CH" sz="2000" dirty="0"/>
          </a:p>
        </p:txBody>
      </p:sp>
      <p:sp>
        <p:nvSpPr>
          <p:cNvPr id="16" name="TextBox 15">
            <a:extLst>
              <a:ext uri="{FF2B5EF4-FFF2-40B4-BE49-F238E27FC236}">
                <a16:creationId xmlns:a16="http://schemas.microsoft.com/office/drawing/2014/main" id="{28A3EF9E-BFD5-FA9A-26AD-EDE0AD2B8640}"/>
              </a:ext>
            </a:extLst>
          </p:cNvPr>
          <p:cNvSpPr txBox="1"/>
          <p:nvPr/>
        </p:nvSpPr>
        <p:spPr>
          <a:xfrm>
            <a:off x="9742812" y="6498752"/>
            <a:ext cx="2004010" cy="369332"/>
          </a:xfrm>
          <a:prstGeom prst="rect">
            <a:avLst/>
          </a:prstGeom>
          <a:noFill/>
        </p:spPr>
        <p:txBody>
          <a:bodyPr wrap="none" rtlCol="0">
            <a:spAutoFit/>
          </a:bodyPr>
          <a:lstStyle/>
          <a:p>
            <a:r>
              <a:rPr lang="en-CH" b="1" dirty="0"/>
              <a:t>EPFL-PHD C. Garcia</a:t>
            </a:r>
          </a:p>
        </p:txBody>
      </p:sp>
      <p:pic>
        <p:nvPicPr>
          <p:cNvPr id="21" name="Picture 20">
            <a:extLst>
              <a:ext uri="{FF2B5EF4-FFF2-40B4-BE49-F238E27FC236}">
                <a16:creationId xmlns:a16="http://schemas.microsoft.com/office/drawing/2014/main" id="{A8FC8D54-5BAA-7CC1-8E68-813B24ED3D5F}"/>
              </a:ext>
            </a:extLst>
          </p:cNvPr>
          <p:cNvPicPr>
            <a:picLocks noChangeAspect="1"/>
          </p:cNvPicPr>
          <p:nvPr/>
        </p:nvPicPr>
        <p:blipFill>
          <a:blip r:embed="rId4"/>
          <a:stretch>
            <a:fillRect/>
          </a:stretch>
        </p:blipFill>
        <p:spPr>
          <a:xfrm>
            <a:off x="9074485" y="5327097"/>
            <a:ext cx="2814980" cy="1087606"/>
          </a:xfrm>
          <a:prstGeom prst="rect">
            <a:avLst/>
          </a:prstGeom>
        </p:spPr>
      </p:pic>
    </p:spTree>
    <p:extLst>
      <p:ext uri="{BB962C8B-B14F-4D97-AF65-F5344CB8AC3E}">
        <p14:creationId xmlns:p14="http://schemas.microsoft.com/office/powerpoint/2010/main" val="3129751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B8D927-9B0A-D7C5-B18E-F9B4B36B9153}"/>
              </a:ext>
            </a:extLst>
          </p:cNvPr>
          <p:cNvPicPr>
            <a:picLocks noChangeAspect="1"/>
          </p:cNvPicPr>
          <p:nvPr/>
        </p:nvPicPr>
        <p:blipFill>
          <a:blip r:embed="rId2"/>
          <a:stretch>
            <a:fillRect/>
          </a:stretch>
        </p:blipFill>
        <p:spPr>
          <a:xfrm>
            <a:off x="10154890" y="5821606"/>
            <a:ext cx="2037110" cy="831385"/>
          </a:xfrm>
          <a:prstGeom prst="rect">
            <a:avLst/>
          </a:prstGeom>
        </p:spPr>
      </p:pic>
      <p:sp>
        <p:nvSpPr>
          <p:cNvPr id="6" name="TextBox 5">
            <a:extLst>
              <a:ext uri="{FF2B5EF4-FFF2-40B4-BE49-F238E27FC236}">
                <a16:creationId xmlns:a16="http://schemas.microsoft.com/office/drawing/2014/main" id="{D8AA4A00-7A2C-6373-4A0A-B5946FD2CF13}"/>
              </a:ext>
            </a:extLst>
          </p:cNvPr>
          <p:cNvSpPr txBox="1"/>
          <p:nvPr/>
        </p:nvSpPr>
        <p:spPr>
          <a:xfrm>
            <a:off x="8622647" y="6468325"/>
            <a:ext cx="2289601" cy="369332"/>
          </a:xfrm>
          <a:prstGeom prst="rect">
            <a:avLst/>
          </a:prstGeom>
          <a:noFill/>
        </p:spPr>
        <p:txBody>
          <a:bodyPr wrap="none" rtlCol="0">
            <a:spAutoFit/>
          </a:bodyPr>
          <a:lstStyle/>
          <a:p>
            <a:r>
              <a:rPr lang="en-CH" b="1" dirty="0"/>
              <a:t>EPFL-PHD L. Vanhecke</a:t>
            </a:r>
          </a:p>
        </p:txBody>
      </p:sp>
      <p:sp>
        <p:nvSpPr>
          <p:cNvPr id="7" name="Title 1">
            <a:extLst>
              <a:ext uri="{FF2B5EF4-FFF2-40B4-BE49-F238E27FC236}">
                <a16:creationId xmlns:a16="http://schemas.microsoft.com/office/drawing/2014/main" id="{6589BD1B-34A0-BCAF-BD33-F368B5F5D390}"/>
              </a:ext>
            </a:extLst>
          </p:cNvPr>
          <p:cNvSpPr>
            <a:spLocks noGrp="1"/>
          </p:cNvSpPr>
          <p:nvPr>
            <p:ph type="title"/>
          </p:nvPr>
        </p:nvSpPr>
        <p:spPr>
          <a:xfrm>
            <a:off x="134951" y="-68479"/>
            <a:ext cx="8581249" cy="1325563"/>
          </a:xfrm>
        </p:spPr>
        <p:txBody>
          <a:bodyPr>
            <a:normAutofit/>
          </a:bodyPr>
          <a:lstStyle/>
          <a:p>
            <a:r>
              <a:rPr lang="en-CH" sz="4000" dirty="0">
                <a:solidFill>
                  <a:srgbClr val="FF0000"/>
                </a:solidFill>
              </a:rPr>
              <a:t>Energy Recovery Linac based collider</a:t>
            </a:r>
          </a:p>
        </p:txBody>
      </p:sp>
      <p:sp>
        <p:nvSpPr>
          <p:cNvPr id="8" name="TextBox 7">
            <a:extLst>
              <a:ext uri="{FF2B5EF4-FFF2-40B4-BE49-F238E27FC236}">
                <a16:creationId xmlns:a16="http://schemas.microsoft.com/office/drawing/2014/main" id="{B3332CBE-7826-AFF9-9CBC-6A3002B367D9}"/>
              </a:ext>
            </a:extLst>
          </p:cNvPr>
          <p:cNvSpPr txBox="1"/>
          <p:nvPr/>
        </p:nvSpPr>
        <p:spPr>
          <a:xfrm>
            <a:off x="90393" y="901367"/>
            <a:ext cx="6961501" cy="5940088"/>
          </a:xfrm>
          <a:prstGeom prst="rect">
            <a:avLst/>
          </a:prstGeom>
          <a:noFill/>
        </p:spPr>
        <p:txBody>
          <a:bodyPr wrap="square" rtlCol="0">
            <a:spAutoFit/>
          </a:bodyPr>
          <a:lstStyle/>
          <a:p>
            <a:pPr algn="l" rtl="0" fontAlgn="base"/>
            <a:r>
              <a:rPr lang="en-GB" sz="2000" b="0" i="0" u="none" strike="noStrike" dirty="0">
                <a:effectLst/>
                <a:latin typeface="Arial" panose="020B0604020202020204" pitchFamily="34" charset="0"/>
              </a:rPr>
              <a:t>Can we make accelerators/colliders more sustainable and efficient?​</a:t>
            </a:r>
          </a:p>
          <a:p>
            <a:pPr algn="l" rtl="0" fontAlgn="base"/>
            <a:r>
              <a:rPr lang="en-GB" sz="2000" b="0" i="0" u="none" strike="noStrike" dirty="0">
                <a:effectLst/>
                <a:latin typeface="Arial" panose="020B0604020202020204" pitchFamily="34" charset="0"/>
              </a:rPr>
              <a:t>Pioneered in 1965 by M. </a:t>
            </a:r>
            <a:r>
              <a:rPr lang="en-GB" sz="2000" b="0" i="0" u="none" strike="noStrike" dirty="0" err="1">
                <a:effectLst/>
                <a:latin typeface="Arial" panose="020B0604020202020204" pitchFamily="34" charset="0"/>
              </a:rPr>
              <a:t>Tigner</a:t>
            </a:r>
            <a:r>
              <a:rPr lang="en-GB" sz="2000" b="0" i="0" u="none" strike="noStrike" dirty="0">
                <a:effectLst/>
                <a:latin typeface="Arial" panose="020B0604020202020204" pitchFamily="34" charset="0"/>
              </a:rPr>
              <a:t>​</a:t>
            </a:r>
          </a:p>
          <a:p>
            <a:pPr algn="l" rtl="0" fontAlgn="base">
              <a:buFont typeface="Arial" panose="020B0604020202020204" pitchFamily="34" charset="0"/>
              <a:buChar char="•"/>
            </a:pPr>
            <a:r>
              <a:rPr lang="en-GB" sz="2000" b="0" i="0" u="none" strike="noStrike" dirty="0">
                <a:effectLst/>
                <a:latin typeface="Arial" panose="020B0604020202020204" pitchFamily="34" charset="0"/>
              </a:rPr>
              <a:t> Linear accelerator BUT recirculate </a:t>
            </a:r>
            <a:r>
              <a:rPr lang="en-GB" sz="2000" b="1" i="0" u="none" strike="noStrike" dirty="0">
                <a:effectLst/>
                <a:latin typeface="Arial" panose="020B0604020202020204" pitchFamily="34" charset="0"/>
              </a:rPr>
              <a:t>SPEND</a:t>
            </a:r>
            <a:r>
              <a:rPr lang="en-GB" sz="2000" b="0" i="0" u="none" strike="noStrike" dirty="0">
                <a:effectLst/>
                <a:latin typeface="Arial" panose="020B0604020202020204" pitchFamily="34" charset="0"/>
              </a:rPr>
              <a:t> beams into accelerating structure</a:t>
            </a:r>
            <a:r>
              <a:rPr lang="en-US" sz="2000" b="0" i="0" u="none" strike="noStrike" dirty="0">
                <a:effectLst/>
                <a:latin typeface="Arial" panose="020B0604020202020204" pitchFamily="34" charset="0"/>
              </a:rPr>
              <a:t>​</a:t>
            </a:r>
          </a:p>
          <a:p>
            <a:pPr algn="l" rtl="0" fontAlgn="base">
              <a:buFont typeface="Arial" panose="020B0604020202020204" pitchFamily="34" charset="0"/>
              <a:buChar char="•"/>
            </a:pPr>
            <a:r>
              <a:rPr lang="en-GB" sz="2000" b="0" i="0" u="none" strike="noStrike" dirty="0">
                <a:effectLst/>
                <a:latin typeface="Arial" panose="020B0604020202020204" pitchFamily="34" charset="0"/>
              </a:rPr>
              <a:t> Recover kinetic energy of particles</a:t>
            </a:r>
            <a:r>
              <a:rPr lang="en-US" sz="2000" b="0" i="0" u="none" strike="noStrike" dirty="0">
                <a:effectLst/>
                <a:latin typeface="Arial" panose="020B0604020202020204" pitchFamily="34" charset="0"/>
              </a:rPr>
              <a:t>​</a:t>
            </a:r>
          </a:p>
          <a:p>
            <a:pPr algn="l" rtl="0" fontAlgn="base">
              <a:buFont typeface="Arial" panose="020B0604020202020204" pitchFamily="34" charset="0"/>
              <a:buChar char="•"/>
            </a:pPr>
            <a:r>
              <a:rPr lang="en-GB" sz="2000" b="0" i="0" u="none" strike="noStrike" dirty="0">
                <a:effectLst/>
                <a:latin typeface="Arial" panose="020B0604020202020204" pitchFamily="34" charset="0"/>
              </a:rPr>
              <a:t> Use energy to accelerate fresh beams</a:t>
            </a:r>
            <a:r>
              <a:rPr lang="en-US" sz="2000" b="0" i="0" u="none" strike="noStrike" dirty="0">
                <a:effectLst/>
                <a:latin typeface="Arial" panose="020B0604020202020204" pitchFamily="34" charset="0"/>
              </a:rPr>
              <a:t>​</a:t>
            </a:r>
            <a:endParaRPr lang="en-US" sz="2000" dirty="0">
              <a:latin typeface="Arial" panose="020B0604020202020204" pitchFamily="34" charset="0"/>
            </a:endParaRPr>
          </a:p>
          <a:p>
            <a:pPr algn="l" rtl="0" fontAlgn="base"/>
            <a:endParaRPr lang="en-US" sz="2000" b="1" dirty="0">
              <a:latin typeface="Arial" panose="020B0604020202020204" pitchFamily="34" charset="0"/>
            </a:endParaRPr>
          </a:p>
          <a:p>
            <a:pPr algn="l" rtl="0" fontAlgn="base"/>
            <a:endParaRPr lang="en-CH" sz="2000" dirty="0"/>
          </a:p>
          <a:p>
            <a:pPr marL="342900" indent="-342900">
              <a:buFont typeface="Arial" panose="020B0604020202020204" pitchFamily="34" charset="0"/>
              <a:buChar char="•"/>
            </a:pPr>
            <a:r>
              <a:rPr lang="en-CH" sz="2000" dirty="0"/>
              <a:t>Model the recirculation of bunches after collision </a:t>
            </a:r>
          </a:p>
          <a:p>
            <a:r>
              <a:rPr lang="en-CH" sz="2000" dirty="0"/>
              <a:t>in RF cavities for energy recovery and link to collider model (RF-T</a:t>
            </a:r>
            <a:r>
              <a:rPr lang="en-GB" sz="2000" dirty="0"/>
              <a:t>r</a:t>
            </a:r>
            <a:r>
              <a:rPr lang="en-CH" sz="2000" dirty="0"/>
              <a:t>ack+XSUITE)</a:t>
            </a:r>
          </a:p>
          <a:p>
            <a:pPr marL="342900" indent="-342900">
              <a:buFont typeface="Arial" panose="020B0604020202020204" pitchFamily="34" charset="0"/>
              <a:buChar char="•"/>
            </a:pPr>
            <a:r>
              <a:rPr lang="en-CH" sz="2000" dirty="0"/>
              <a:t>Test and evaluate “realistic” performance for possible future colliders: linear and circular</a:t>
            </a:r>
          </a:p>
          <a:p>
            <a:pPr marL="342900" indent="-342900">
              <a:buFont typeface="Arial" panose="020B0604020202020204" pitchFamily="34" charset="0"/>
              <a:buChar char="•"/>
            </a:pPr>
            <a:endParaRPr lang="en-CH" sz="2000" dirty="0"/>
          </a:p>
          <a:p>
            <a:endParaRPr lang="en-CH" sz="2000" dirty="0">
              <a:sym typeface="Wingdings" pitchFamily="2" charset="2"/>
            </a:endParaRPr>
          </a:p>
          <a:p>
            <a:r>
              <a:rPr lang="en-CH" sz="2000" dirty="0">
                <a:sym typeface="Wingdings" pitchFamily="2" charset="2"/>
              </a:rPr>
              <a:t>Start to end simulations to quantify efficiency, performances and limitations </a:t>
            </a:r>
            <a:endParaRPr lang="en-CH" sz="2000" dirty="0"/>
          </a:p>
          <a:p>
            <a:pPr marL="342900" indent="-342900">
              <a:buFont typeface="Arial" panose="020B0604020202020204" pitchFamily="34" charset="0"/>
              <a:buChar char="•"/>
            </a:pPr>
            <a:endParaRPr lang="en-CH" sz="2000" dirty="0"/>
          </a:p>
        </p:txBody>
      </p:sp>
      <p:pic>
        <p:nvPicPr>
          <p:cNvPr id="9" name="Picture 8">
            <a:extLst>
              <a:ext uri="{FF2B5EF4-FFF2-40B4-BE49-F238E27FC236}">
                <a16:creationId xmlns:a16="http://schemas.microsoft.com/office/drawing/2014/main" id="{5EA20E72-D00C-B003-6DA9-C8E81E24F2C2}"/>
              </a:ext>
            </a:extLst>
          </p:cNvPr>
          <p:cNvPicPr>
            <a:picLocks noChangeAspect="1"/>
          </p:cNvPicPr>
          <p:nvPr/>
        </p:nvPicPr>
        <p:blipFill>
          <a:blip r:embed="rId3"/>
          <a:stretch>
            <a:fillRect/>
          </a:stretch>
        </p:blipFill>
        <p:spPr>
          <a:xfrm>
            <a:off x="6809020" y="2208741"/>
            <a:ext cx="5411320" cy="3359814"/>
          </a:xfrm>
          <a:prstGeom prst="rect">
            <a:avLst/>
          </a:prstGeom>
        </p:spPr>
      </p:pic>
      <p:cxnSp>
        <p:nvCxnSpPr>
          <p:cNvPr id="10" name="Straight Arrow Connector 9">
            <a:extLst>
              <a:ext uri="{FF2B5EF4-FFF2-40B4-BE49-F238E27FC236}">
                <a16:creationId xmlns:a16="http://schemas.microsoft.com/office/drawing/2014/main" id="{60123E2B-2FE5-7E38-5AED-2E087329EFD1}"/>
              </a:ext>
            </a:extLst>
          </p:cNvPr>
          <p:cNvCxnSpPr>
            <a:cxnSpLocks/>
          </p:cNvCxnSpPr>
          <p:nvPr/>
        </p:nvCxnSpPr>
        <p:spPr>
          <a:xfrm flipH="1">
            <a:off x="8864263" y="2610007"/>
            <a:ext cx="903185" cy="363739"/>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C5E7668D-88C8-3944-2412-BA3AC589E7D2}"/>
              </a:ext>
            </a:extLst>
          </p:cNvPr>
          <p:cNvPicPr>
            <a:picLocks noChangeAspect="1"/>
          </p:cNvPicPr>
          <p:nvPr/>
        </p:nvPicPr>
        <p:blipFill>
          <a:blip r:embed="rId4"/>
          <a:srcRect l="5598" t="11258" r="9696"/>
          <a:stretch>
            <a:fillRect/>
          </a:stretch>
        </p:blipFill>
        <p:spPr>
          <a:xfrm>
            <a:off x="8716200" y="105574"/>
            <a:ext cx="2874265" cy="1355055"/>
          </a:xfrm>
          <a:prstGeom prst="rect">
            <a:avLst/>
          </a:prstGeom>
        </p:spPr>
      </p:pic>
      <p:sp>
        <p:nvSpPr>
          <p:cNvPr id="14" name="TextBox 13">
            <a:extLst>
              <a:ext uri="{FF2B5EF4-FFF2-40B4-BE49-F238E27FC236}">
                <a16:creationId xmlns:a16="http://schemas.microsoft.com/office/drawing/2014/main" id="{08D3C4AE-1674-2D63-A5EA-EE64AC599A34}"/>
              </a:ext>
            </a:extLst>
          </p:cNvPr>
          <p:cNvSpPr txBox="1"/>
          <p:nvPr/>
        </p:nvSpPr>
        <p:spPr>
          <a:xfrm>
            <a:off x="8331646" y="1390031"/>
            <a:ext cx="3725403" cy="646331"/>
          </a:xfrm>
          <a:prstGeom prst="rect">
            <a:avLst/>
          </a:prstGeom>
          <a:noFill/>
        </p:spPr>
        <p:txBody>
          <a:bodyPr wrap="square" rtlCol="0">
            <a:spAutoFit/>
          </a:bodyPr>
          <a:lstStyle/>
          <a:p>
            <a:pPr algn="ctr"/>
            <a:r>
              <a:rPr lang="en-GB" sz="1200" dirty="0">
                <a:solidFill>
                  <a:schemeClr val="tx1">
                    <a:lumMod val="60000"/>
                    <a:lumOff val="40000"/>
                  </a:schemeClr>
                </a:solidFill>
              </a:rPr>
              <a:t>Gif 1: Time-evolving axial electric field amplitude in a 5 half-wave cell cavity with particles accelerating and decelerating along the axis.</a:t>
            </a:r>
          </a:p>
        </p:txBody>
      </p:sp>
    </p:spTree>
    <p:extLst>
      <p:ext uri="{BB962C8B-B14F-4D97-AF65-F5344CB8AC3E}">
        <p14:creationId xmlns:p14="http://schemas.microsoft.com/office/powerpoint/2010/main" val="1742258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45"/>
          <p:cNvSpPr txBox="1">
            <a:spLocks noGrp="1"/>
          </p:cNvSpPr>
          <p:nvPr>
            <p:ph type="title"/>
          </p:nvPr>
        </p:nvSpPr>
        <p:spPr>
          <a:xfrm>
            <a:off x="123953" y="1"/>
            <a:ext cx="11944095" cy="804231"/>
          </a:xfrm>
          <a:prstGeom prst="rect">
            <a:avLst/>
          </a:prstGeom>
          <a:noFill/>
          <a:ln>
            <a:noFill/>
          </a:ln>
        </p:spPr>
        <p:txBody>
          <a:bodyPr spcFirstLastPara="1" vert="horz" wrap="square" lIns="91433" tIns="45700" rIns="91433" bIns="45700" rtlCol="0" anchor="ctr" anchorCtr="0">
            <a:noAutofit/>
          </a:bodyPr>
          <a:lstStyle/>
          <a:p>
            <a:pPr algn="ctr">
              <a:spcBef>
                <a:spcPts val="0"/>
              </a:spcBef>
              <a:buClr>
                <a:srgbClr val="2F5496"/>
              </a:buClr>
              <a:buSzPts val="3300"/>
            </a:pPr>
            <a:r>
              <a:rPr lang="en-GB" dirty="0">
                <a:solidFill>
                  <a:srgbClr val="FF0000"/>
                </a:solidFill>
              </a:rPr>
              <a:t>ML4FCC: Deep Learning for simulations</a:t>
            </a:r>
            <a:endParaRPr dirty="0">
              <a:solidFill>
                <a:srgbClr val="FF0000"/>
              </a:solidFill>
            </a:endParaRPr>
          </a:p>
        </p:txBody>
      </p:sp>
      <p:pic>
        <p:nvPicPr>
          <p:cNvPr id="312" name="Google Shape;312;p45"/>
          <p:cNvPicPr preferRelativeResize="0"/>
          <p:nvPr/>
        </p:nvPicPr>
        <p:blipFill rotWithShape="1">
          <a:blip r:embed="rId3">
            <a:alphaModFix/>
          </a:blip>
          <a:srcRect/>
          <a:stretch/>
        </p:blipFill>
        <p:spPr>
          <a:xfrm>
            <a:off x="1130561" y="804232"/>
            <a:ext cx="3329352" cy="3185041"/>
          </a:xfrm>
          <a:prstGeom prst="rect">
            <a:avLst/>
          </a:prstGeom>
          <a:noFill/>
          <a:ln>
            <a:noFill/>
          </a:ln>
        </p:spPr>
      </p:pic>
      <p:sp>
        <p:nvSpPr>
          <p:cNvPr id="313" name="Google Shape;313;p45"/>
          <p:cNvSpPr txBox="1"/>
          <p:nvPr/>
        </p:nvSpPr>
        <p:spPr>
          <a:xfrm>
            <a:off x="5939134" y="891342"/>
            <a:ext cx="5342931" cy="5075316"/>
          </a:xfrm>
          <a:prstGeom prst="rect">
            <a:avLst/>
          </a:prstGeom>
          <a:blipFill rotWithShape="1">
            <a:blip r:embed="rId4">
              <a:alphaModFix/>
            </a:blip>
            <a:stretch>
              <a:fillRect l="-935" t="-410" r="-1496" b="-9071"/>
            </a:stretch>
          </a:blipFill>
          <a:ln>
            <a:noFill/>
          </a:ln>
        </p:spPr>
        <p:txBody>
          <a:bodyPr spcFirstLastPara="1" wrap="square" lIns="91433" tIns="45700" rIns="91433" bIns="45700" anchor="t" anchorCtr="0">
            <a:noAutofit/>
          </a:bodyPr>
          <a:lstStyle/>
          <a:p>
            <a:r>
              <a:rPr lang="en-GB" sz="1867" dirty="0">
                <a:latin typeface="Calibri"/>
                <a:ea typeface="Calibri"/>
                <a:cs typeface="Calibri"/>
                <a:sym typeface="Calibri"/>
              </a:rPr>
              <a:t> </a:t>
            </a:r>
            <a:endParaRPr sz="1467" dirty="0"/>
          </a:p>
        </p:txBody>
      </p:sp>
      <p:sp>
        <p:nvSpPr>
          <p:cNvPr id="314" name="Google Shape;314;p45"/>
          <p:cNvSpPr txBox="1">
            <a:spLocks noGrp="1"/>
          </p:cNvSpPr>
          <p:nvPr>
            <p:ph type="sldNum" idx="12"/>
          </p:nvPr>
        </p:nvSpPr>
        <p:spPr>
          <a:xfrm>
            <a:off x="8610600" y="6356351"/>
            <a:ext cx="2743200" cy="365200"/>
          </a:xfrm>
          <a:prstGeom prst="rect">
            <a:avLst/>
          </a:prstGeom>
        </p:spPr>
        <p:txBody>
          <a:bodyPr spcFirstLastPara="1" vert="horz" wrap="square" lIns="91433" tIns="45700" rIns="91433" bIns="45700" rtlCol="0" anchor="ctr" anchorCtr="0">
            <a:noAutofit/>
          </a:bodyPr>
          <a:lstStyle/>
          <a:p>
            <a:pPr>
              <a:buClr>
                <a:srgbClr val="000000"/>
              </a:buClr>
            </a:pPr>
            <a:fld id="{00000000-1234-1234-1234-123412341234}" type="slidenum">
              <a:rPr lang="en-GB"/>
              <a:pPr>
                <a:buClr>
                  <a:srgbClr val="000000"/>
                </a:buClr>
              </a:pPr>
              <a:t>12</a:t>
            </a:fld>
            <a:endParaRPr/>
          </a:p>
        </p:txBody>
      </p:sp>
      <p:pic>
        <p:nvPicPr>
          <p:cNvPr id="2" name="Google Shape;280;p41">
            <a:extLst>
              <a:ext uri="{FF2B5EF4-FFF2-40B4-BE49-F238E27FC236}">
                <a16:creationId xmlns:a16="http://schemas.microsoft.com/office/drawing/2014/main" id="{1F6E9E05-C0AD-7EE3-F92C-996A03F0C1AE}"/>
              </a:ext>
            </a:extLst>
          </p:cNvPr>
          <p:cNvPicPr preferRelativeResize="0"/>
          <p:nvPr/>
        </p:nvPicPr>
        <p:blipFill>
          <a:blip r:embed="rId5">
            <a:alphaModFix/>
          </a:blip>
          <a:stretch>
            <a:fillRect/>
          </a:stretch>
        </p:blipFill>
        <p:spPr>
          <a:xfrm>
            <a:off x="686059" y="4169723"/>
            <a:ext cx="4235001" cy="2369228"/>
          </a:xfrm>
          <a:prstGeom prst="rect">
            <a:avLst/>
          </a:prstGeom>
          <a:noFill/>
          <a:ln>
            <a:noFill/>
          </a:ln>
        </p:spPr>
      </p:pic>
      <p:sp>
        <p:nvSpPr>
          <p:cNvPr id="3" name="TextBox 2">
            <a:hlinkClick r:id="rId6"/>
            <a:extLst>
              <a:ext uri="{FF2B5EF4-FFF2-40B4-BE49-F238E27FC236}">
                <a16:creationId xmlns:a16="http://schemas.microsoft.com/office/drawing/2014/main" id="{D19E584D-1877-D990-03E2-E4902C45E662}"/>
              </a:ext>
            </a:extLst>
          </p:cNvPr>
          <p:cNvSpPr txBox="1"/>
          <p:nvPr/>
        </p:nvSpPr>
        <p:spPr>
          <a:xfrm>
            <a:off x="8065139" y="6010536"/>
            <a:ext cx="1707647" cy="369332"/>
          </a:xfrm>
          <a:prstGeom prst="rect">
            <a:avLst/>
          </a:prstGeom>
          <a:noFill/>
        </p:spPr>
        <p:txBody>
          <a:bodyPr wrap="none" rtlCol="0">
            <a:spAutoFit/>
          </a:bodyPr>
          <a:lstStyle/>
          <a:p>
            <a:r>
              <a:rPr lang="en-CH" b="1" dirty="0"/>
              <a:t>D. DiCroce et al.</a:t>
            </a:r>
          </a:p>
        </p:txBody>
      </p:sp>
      <p:pic>
        <p:nvPicPr>
          <p:cNvPr id="4" name="Picture 3">
            <a:extLst>
              <a:ext uri="{FF2B5EF4-FFF2-40B4-BE49-F238E27FC236}">
                <a16:creationId xmlns:a16="http://schemas.microsoft.com/office/drawing/2014/main" id="{88B0B5BF-998D-76E3-88A2-50B131D2E793}"/>
              </a:ext>
            </a:extLst>
          </p:cNvPr>
          <p:cNvPicPr>
            <a:picLocks noChangeAspect="1"/>
          </p:cNvPicPr>
          <p:nvPr/>
        </p:nvPicPr>
        <p:blipFill>
          <a:blip r:embed="rId7"/>
          <a:stretch>
            <a:fillRect/>
          </a:stretch>
        </p:blipFill>
        <p:spPr>
          <a:xfrm>
            <a:off x="6607481" y="5934948"/>
            <a:ext cx="1184928" cy="630825"/>
          </a:xfrm>
          <a:prstGeom prst="rect">
            <a:avLst/>
          </a:prstGeom>
        </p:spPr>
      </p:pic>
      <p:sp>
        <p:nvSpPr>
          <p:cNvPr id="6" name="TextBox 5">
            <a:hlinkClick r:id="rId6"/>
            <a:extLst>
              <a:ext uri="{FF2B5EF4-FFF2-40B4-BE49-F238E27FC236}">
                <a16:creationId xmlns:a16="http://schemas.microsoft.com/office/drawing/2014/main" id="{D5D19E76-CBAF-B429-CF91-40DDEB5BB7F5}"/>
              </a:ext>
            </a:extLst>
          </p:cNvPr>
          <p:cNvSpPr txBox="1"/>
          <p:nvPr/>
        </p:nvSpPr>
        <p:spPr>
          <a:xfrm>
            <a:off x="5150878" y="6424985"/>
            <a:ext cx="6101254" cy="307777"/>
          </a:xfrm>
          <a:prstGeom prst="rect">
            <a:avLst/>
          </a:prstGeom>
          <a:noFill/>
        </p:spPr>
        <p:txBody>
          <a:bodyPr wrap="square">
            <a:spAutoFit/>
          </a:bodyPr>
          <a:lstStyle/>
          <a:p>
            <a:pPr algn="ctr" rtl="0"/>
            <a:r>
              <a:rPr lang="en-GB" sz="1400" b="1" i="0" u="none" strike="noStrike" dirty="0">
                <a:solidFill>
                  <a:schemeClr val="accent1"/>
                </a:solidFill>
                <a:effectLst/>
                <a:latin typeface="var(--headings-font-family)"/>
              </a:rPr>
              <a:t>Optimizing Dynamic Aperture Studies with Active Learning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FBBEC-31E3-1745-6887-DBB826CA1662}"/>
              </a:ext>
            </a:extLst>
          </p:cNvPr>
          <p:cNvSpPr>
            <a:spLocks noGrp="1"/>
          </p:cNvSpPr>
          <p:nvPr>
            <p:ph type="title"/>
          </p:nvPr>
        </p:nvSpPr>
        <p:spPr>
          <a:xfrm>
            <a:off x="838200" y="193895"/>
            <a:ext cx="10515600" cy="1325563"/>
          </a:xfrm>
        </p:spPr>
        <p:txBody>
          <a:bodyPr>
            <a:normAutofit/>
          </a:bodyPr>
          <a:lstStyle/>
          <a:p>
            <a:r>
              <a:rPr lang="en-CH" sz="4000" dirty="0">
                <a:solidFill>
                  <a:srgbClr val="FF0000"/>
                </a:solidFill>
              </a:rPr>
              <a:t>Luminosity precision in Hadron Colliders</a:t>
            </a:r>
          </a:p>
        </p:txBody>
      </p:sp>
      <mc:AlternateContent xmlns:mc="http://schemas.openxmlformats.org/markup-compatibility/2006">
        <mc:Choice xmlns:a14="http://schemas.microsoft.com/office/drawing/2010/main" Requires="a14">
          <p:sp>
            <p:nvSpPr>
              <p:cNvPr id="7" name="Beam-beam bias :">
                <a:extLst>
                  <a:ext uri="{FF2B5EF4-FFF2-40B4-BE49-F238E27FC236}">
                    <a16:creationId xmlns:a16="http://schemas.microsoft.com/office/drawing/2014/main" id="{7D89E8C8-F836-EBAE-BB10-D5245482D426}"/>
                  </a:ext>
                </a:extLst>
              </p:cNvPr>
              <p:cNvSpPr txBox="1"/>
              <p:nvPr/>
            </p:nvSpPr>
            <p:spPr>
              <a:xfrm>
                <a:off x="5078070" y="1334451"/>
                <a:ext cx="1681582" cy="229743"/>
              </a:xfrm>
              <a:prstGeom prst="rect">
                <a:avLst/>
              </a:prstGeom>
              <a:solidFill>
                <a:srgbClr val="FFFFFF"/>
              </a:solidFill>
              <a:ln w="12700">
                <a:miter lim="400000"/>
              </a:ln>
              <a:extLst>
                <a:ext uri="{C572A759-6A51-4108-AA02-DFA0A04FC94B}">
                  <ma14:wrappingTextBoxFlag xmlns="" xmlns:m="http://schemas.openxmlformats.org/officeDocument/2006/math" xmlns:ma14="http://schemas.microsoft.com/office/mac/drawingml/2011/main" val="1"/>
                </a:ext>
              </a:extLst>
            </p:spPr>
            <p:txBody>
              <a:bodyPr lIns="19050" tIns="19050" rIns="19050" bIns="19050" anchor="ctr">
                <a:spAutoFit/>
              </a:bodyPr>
              <a:lstStyle/>
              <a:p>
                <a:pPr>
                  <a:defRPr sz="1800"/>
                </a:pPr>
                <a:r>
                  <a:rPr sz="863" dirty="0"/>
                  <a:t>Beam-beam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𝑐</m:t>
                            </m:r>
                          </m:sub>
                        </m:sSub>
                      </m:den>
                    </m:f>
                  </m:oMath>
                </a14:m>
                <a:endParaRPr sz="863" dirty="0"/>
              </a:p>
            </p:txBody>
          </p:sp>
        </mc:Choice>
        <mc:Fallback>
          <p:sp>
            <p:nvSpPr>
              <p:cNvPr id="7" name="Beam-beam bias :">
                <a:extLst>
                  <a:ext uri="{FF2B5EF4-FFF2-40B4-BE49-F238E27FC236}">
                    <a16:creationId xmlns:a16="http://schemas.microsoft.com/office/drawing/2014/main" id="{7D89E8C8-F836-EBAE-BB10-D5245482D426}"/>
                  </a:ext>
                </a:extLst>
              </p:cNvPr>
              <p:cNvSpPr txBox="1">
                <a:spLocks noRot="1" noChangeAspect="1" noMove="1" noResize="1" noEditPoints="1" noAdjustHandles="1" noChangeArrowheads="1" noChangeShapeType="1" noTextEdit="1"/>
              </p:cNvSpPr>
              <p:nvPr/>
            </p:nvSpPr>
            <p:spPr>
              <a:xfrm>
                <a:off x="5078070" y="1334451"/>
                <a:ext cx="1681582" cy="229743"/>
              </a:xfrm>
              <a:prstGeom prst="rect">
                <a:avLst/>
              </a:prstGeom>
              <a:blipFill>
                <a:blip r:embed="rId2"/>
                <a:stretch>
                  <a:fillRect l="-2239"/>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8" name="1e-3 coupling bias :">
                <a:extLst>
                  <a:ext uri="{FF2B5EF4-FFF2-40B4-BE49-F238E27FC236}">
                    <a16:creationId xmlns:a16="http://schemas.microsoft.com/office/drawing/2014/main" id="{2106D291-4A00-4D44-FB02-D4C927B188AC}"/>
                  </a:ext>
                </a:extLst>
              </p:cNvPr>
              <p:cNvSpPr txBox="1"/>
              <p:nvPr/>
            </p:nvSpPr>
            <p:spPr>
              <a:xfrm>
                <a:off x="7405741" y="1248525"/>
                <a:ext cx="1681582" cy="230256"/>
              </a:xfrm>
              <a:prstGeom prst="rect">
                <a:avLst/>
              </a:prstGeom>
              <a:solidFill>
                <a:srgbClr val="FFFFFF"/>
              </a:solidFill>
              <a:ln w="12700">
                <a:miter lim="400000"/>
              </a:ln>
              <a:extLst>
                <a:ext uri="{C572A759-6A51-4108-AA02-DFA0A04FC94B}">
                  <ma14:wrappingTextBoxFlag xmlns="" xmlns:m="http://schemas.openxmlformats.org/officeDocument/2006/math" xmlns:ma14="http://schemas.microsoft.com/office/mac/drawingml/2011/main" val="1"/>
                </a:ext>
              </a:extLst>
            </p:spPr>
            <p:txBody>
              <a:bodyPr lIns="19050" tIns="19050" rIns="19050" bIns="19050" anchor="ctr">
                <a:spAutoFit/>
              </a:bodyPr>
              <a:lstStyle/>
              <a:p>
                <a:pPr>
                  <a:defRPr sz="1800"/>
                </a:pPr>
                <a:r>
                  <a:rPr sz="863"/>
                  <a:t>1e-3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sub>
                        </m:sSub>
                      </m:den>
                    </m:f>
                  </m:oMath>
                </a14:m>
                <a:endParaRPr sz="863"/>
              </a:p>
            </p:txBody>
          </p:sp>
        </mc:Choice>
        <mc:Fallback>
          <p:sp>
            <p:nvSpPr>
              <p:cNvPr id="8" name="1e-3 coupling bias :">
                <a:extLst>
                  <a:ext uri="{FF2B5EF4-FFF2-40B4-BE49-F238E27FC236}">
                    <a16:creationId xmlns:a16="http://schemas.microsoft.com/office/drawing/2014/main" id="{2106D291-4A00-4D44-FB02-D4C927B188AC}"/>
                  </a:ext>
                </a:extLst>
              </p:cNvPr>
              <p:cNvSpPr txBox="1">
                <a:spLocks noRot="1" noChangeAspect="1" noMove="1" noResize="1" noEditPoints="1" noAdjustHandles="1" noChangeArrowheads="1" noChangeShapeType="1" noTextEdit="1"/>
              </p:cNvSpPr>
              <p:nvPr/>
            </p:nvSpPr>
            <p:spPr>
              <a:xfrm>
                <a:off x="7405741" y="1248525"/>
                <a:ext cx="1681582" cy="230256"/>
              </a:xfrm>
              <a:prstGeom prst="rect">
                <a:avLst/>
              </a:prstGeom>
              <a:blipFill>
                <a:blip r:embed="rId3"/>
                <a:stretch>
                  <a:fillRect l="-3008" b="-5263"/>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9" name="Beam-beam + coupling bias :">
                <a:extLst>
                  <a:ext uri="{FF2B5EF4-FFF2-40B4-BE49-F238E27FC236}">
                    <a16:creationId xmlns:a16="http://schemas.microsoft.com/office/drawing/2014/main" id="{A7DFAF4A-4AD1-22A7-0653-3ADD1B48B452}"/>
                  </a:ext>
                </a:extLst>
              </p:cNvPr>
              <p:cNvSpPr txBox="1"/>
              <p:nvPr/>
            </p:nvSpPr>
            <p:spPr>
              <a:xfrm>
                <a:off x="9614496" y="1248781"/>
                <a:ext cx="1909040" cy="229743"/>
              </a:xfrm>
              <a:prstGeom prst="rect">
                <a:avLst/>
              </a:prstGeom>
              <a:solidFill>
                <a:srgbClr val="FFFFFF"/>
              </a:solidFill>
              <a:ln w="12700">
                <a:miter lim="400000"/>
              </a:ln>
              <a:extLst>
                <a:ext uri="{C572A759-6A51-4108-AA02-DFA0A04FC94B}">
                  <ma14:wrappingTextBoxFlag xmlns="" xmlns:m="http://schemas.openxmlformats.org/officeDocument/2006/math" xmlns:ma14="http://schemas.microsoft.com/office/mac/drawingml/2011/main" val="1"/>
                </a:ext>
              </a:extLst>
            </p:spPr>
            <p:txBody>
              <a:bodyPr lIns="19050" tIns="19050" rIns="19050" bIns="19050" anchor="ctr">
                <a:spAutoFit/>
              </a:bodyPr>
              <a:lstStyle/>
              <a:p>
                <a:pPr>
                  <a:defRPr sz="1800"/>
                </a:pPr>
                <a:r>
                  <a:rPr sz="863"/>
                  <a:t>Beam-beam + coupling bias : </a:t>
                </a:r>
                <a14:m>
                  <m:oMath xmlns:m="http://schemas.openxmlformats.org/officeDocument/2006/math">
                    <m:f>
                      <m:fPr>
                        <m:ctrlPr>
                          <a:rPr sz="806" i="1">
                            <a:solidFill>
                              <a:srgbClr val="000000"/>
                            </a:solidFill>
                            <a:latin typeface="Cambria Math" panose="02040503050406030204" pitchFamily="18" charset="0"/>
                          </a:rPr>
                        </m:ctrlPr>
                      </m:fPr>
                      <m:num>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𝑏𝑏</m:t>
                            </m:r>
                            <m:r>
                              <a:rPr sz="806" i="1">
                                <a:solidFill>
                                  <a:srgbClr val="000000"/>
                                </a:solidFill>
                                <a:latin typeface="Cambria Math" panose="02040503050406030204" pitchFamily="18" charset="0"/>
                              </a:rPr>
                              <m:t>+</m:t>
                            </m:r>
                            <m:r>
                              <a:rPr sz="806" i="1">
                                <a:solidFill>
                                  <a:srgbClr val="000000"/>
                                </a:solidFill>
                                <a:latin typeface="Cambria Math" panose="02040503050406030204" pitchFamily="18" charset="0"/>
                              </a:rPr>
                              <m:t>𝑐</m:t>
                            </m:r>
                          </m:sub>
                        </m:sSub>
                      </m:num>
                      <m:den>
                        <m:sSub>
                          <m:sSubPr>
                            <m:ctrlPr>
                              <a:rPr sz="806" i="1">
                                <a:solidFill>
                                  <a:srgbClr val="000000"/>
                                </a:solidFill>
                                <a:latin typeface="Cambria Math" panose="02040503050406030204" pitchFamily="18" charset="0"/>
                              </a:rPr>
                            </m:ctrlPr>
                          </m:sSubPr>
                          <m:e>
                            <m:r>
                              <a:rPr sz="806" i="1">
                                <a:solidFill>
                                  <a:srgbClr val="000000"/>
                                </a:solidFill>
                                <a:latin typeface="Cambria Math" panose="02040503050406030204" pitchFamily="18" charset="0"/>
                              </a:rPr>
                              <m:t>𝐿</m:t>
                            </m:r>
                          </m:e>
                          <m:sub>
                            <m:r>
                              <a:rPr sz="806" i="1">
                                <a:solidFill>
                                  <a:srgbClr val="000000"/>
                                </a:solidFill>
                                <a:latin typeface="Cambria Math" panose="02040503050406030204" pitchFamily="18" charset="0"/>
                              </a:rPr>
                              <m:t>0</m:t>
                            </m:r>
                          </m:sub>
                        </m:sSub>
                      </m:den>
                    </m:f>
                  </m:oMath>
                </a14:m>
                <a:endParaRPr sz="863"/>
              </a:p>
            </p:txBody>
          </p:sp>
        </mc:Choice>
        <mc:Fallback>
          <p:sp>
            <p:nvSpPr>
              <p:cNvPr id="9" name="Beam-beam + coupling bias :">
                <a:extLst>
                  <a:ext uri="{FF2B5EF4-FFF2-40B4-BE49-F238E27FC236}">
                    <a16:creationId xmlns:a16="http://schemas.microsoft.com/office/drawing/2014/main" id="{A7DFAF4A-4AD1-22A7-0653-3ADD1B48B452}"/>
                  </a:ext>
                </a:extLst>
              </p:cNvPr>
              <p:cNvSpPr txBox="1">
                <a:spLocks noRot="1" noChangeAspect="1" noMove="1" noResize="1" noEditPoints="1" noAdjustHandles="1" noChangeArrowheads="1" noChangeShapeType="1" noTextEdit="1"/>
              </p:cNvSpPr>
              <p:nvPr/>
            </p:nvSpPr>
            <p:spPr>
              <a:xfrm>
                <a:off x="9614496" y="1248781"/>
                <a:ext cx="1909040" cy="229743"/>
              </a:xfrm>
              <a:prstGeom prst="rect">
                <a:avLst/>
              </a:prstGeom>
              <a:blipFill>
                <a:blip r:embed="rId4"/>
                <a:stretch>
                  <a:fillRect l="-1974" b="-5263"/>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CH">
                    <a:noFill/>
                  </a:rPr>
                  <a:t> </a:t>
                </a:r>
              </a:p>
            </p:txBody>
          </p:sp>
        </mc:Fallback>
      </mc:AlternateContent>
      <p:pic>
        <p:nvPicPr>
          <p:cNvPr id="10" name="half_1e-3.png" descr="half_1e-3.png">
            <a:extLst>
              <a:ext uri="{FF2B5EF4-FFF2-40B4-BE49-F238E27FC236}">
                <a16:creationId xmlns:a16="http://schemas.microsoft.com/office/drawing/2014/main" id="{876BA316-7DFD-9022-13D4-CC37960DA6FF}"/>
              </a:ext>
            </a:extLst>
          </p:cNvPr>
          <p:cNvPicPr>
            <a:picLocks noChangeAspect="1"/>
          </p:cNvPicPr>
          <p:nvPr/>
        </p:nvPicPr>
        <p:blipFill>
          <a:blip r:embed="rId5"/>
          <a:srcRect l="7333" t="6803" r="11877" b="2669"/>
          <a:stretch>
            <a:fillRect/>
          </a:stretch>
        </p:blipFill>
        <p:spPr>
          <a:xfrm>
            <a:off x="4780549" y="1634340"/>
            <a:ext cx="2276602" cy="2040833"/>
          </a:xfrm>
          <a:prstGeom prst="rect">
            <a:avLst/>
          </a:prstGeom>
          <a:ln w="12700">
            <a:miter lim="400000"/>
          </a:ln>
        </p:spPr>
      </p:pic>
      <p:pic>
        <p:nvPicPr>
          <p:cNvPr id="11" name="half_1e-3.png" descr="half_1e-3.png">
            <a:extLst>
              <a:ext uri="{FF2B5EF4-FFF2-40B4-BE49-F238E27FC236}">
                <a16:creationId xmlns:a16="http://schemas.microsoft.com/office/drawing/2014/main" id="{D67D010E-78AB-895C-ABBE-B0B499D6332C}"/>
              </a:ext>
            </a:extLst>
          </p:cNvPr>
          <p:cNvPicPr>
            <a:picLocks noChangeAspect="1"/>
          </p:cNvPicPr>
          <p:nvPr/>
        </p:nvPicPr>
        <p:blipFill>
          <a:blip r:embed="rId6"/>
          <a:srcRect l="7145" t="6981" r="10615" b="1323"/>
          <a:stretch>
            <a:fillRect/>
          </a:stretch>
        </p:blipFill>
        <p:spPr>
          <a:xfrm>
            <a:off x="7119482" y="1604941"/>
            <a:ext cx="2396317" cy="2137470"/>
          </a:xfrm>
          <a:prstGeom prst="rect">
            <a:avLst/>
          </a:prstGeom>
          <a:ln w="12700">
            <a:miter lim="400000"/>
          </a:ln>
        </p:spPr>
      </p:pic>
      <p:pic>
        <p:nvPicPr>
          <p:cNvPr id="12" name="half_1e-3.png" descr="half_1e-3.png">
            <a:extLst>
              <a:ext uri="{FF2B5EF4-FFF2-40B4-BE49-F238E27FC236}">
                <a16:creationId xmlns:a16="http://schemas.microsoft.com/office/drawing/2014/main" id="{122AEC57-CAC5-278E-EAEF-1AA0B5BFAD98}"/>
              </a:ext>
            </a:extLst>
          </p:cNvPr>
          <p:cNvPicPr>
            <a:picLocks noChangeAspect="1"/>
          </p:cNvPicPr>
          <p:nvPr/>
        </p:nvPicPr>
        <p:blipFill>
          <a:blip r:embed="rId7"/>
          <a:srcRect l="4518" t="5826" r="8883" b="930"/>
          <a:stretch>
            <a:fillRect/>
          </a:stretch>
        </p:blipFill>
        <p:spPr>
          <a:xfrm>
            <a:off x="9492981" y="1585445"/>
            <a:ext cx="2526631" cy="2176398"/>
          </a:xfrm>
          <a:prstGeom prst="rect">
            <a:avLst/>
          </a:prstGeom>
          <a:ln w="12700">
            <a:miter lim="400000"/>
          </a:ln>
        </p:spPr>
      </p:pic>
      <p:sp>
        <p:nvSpPr>
          <p:cNvPr id="13" name="TextBox 12">
            <a:extLst>
              <a:ext uri="{FF2B5EF4-FFF2-40B4-BE49-F238E27FC236}">
                <a16:creationId xmlns:a16="http://schemas.microsoft.com/office/drawing/2014/main" id="{06739A5D-0662-CA66-2E2D-AFBDAC716428}"/>
              </a:ext>
            </a:extLst>
          </p:cNvPr>
          <p:cNvSpPr txBox="1"/>
          <p:nvPr/>
        </p:nvSpPr>
        <p:spPr>
          <a:xfrm>
            <a:off x="172387" y="1338511"/>
            <a:ext cx="4109818" cy="503355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CH" dirty="0"/>
              <a:t>Luminous region model inported and available in XSUITE</a:t>
            </a:r>
          </a:p>
          <a:p>
            <a:pPr marL="285750" indent="-285750">
              <a:lnSpc>
                <a:spcPct val="150000"/>
              </a:lnSpc>
              <a:buFont typeface="Arial" panose="020B0604020202020204" pitchFamily="34" charset="0"/>
              <a:buChar char="•"/>
            </a:pPr>
            <a:r>
              <a:rPr lang="en-CH" dirty="0"/>
              <a:t>Understand luminosity and distribution changes due to BB and coupling</a:t>
            </a:r>
          </a:p>
          <a:p>
            <a:pPr marL="285750" indent="-285750">
              <a:lnSpc>
                <a:spcPct val="150000"/>
              </a:lnSpc>
              <a:buFont typeface="Arial" panose="020B0604020202020204" pitchFamily="34" charset="0"/>
              <a:buChar char="•"/>
            </a:pPr>
            <a:r>
              <a:rPr lang="en-CH" dirty="0"/>
              <a:t>Benchmark to data at LHC</a:t>
            </a:r>
          </a:p>
          <a:p>
            <a:pPr marL="285750" indent="-285750">
              <a:lnSpc>
                <a:spcPct val="150000"/>
              </a:lnSpc>
              <a:buFont typeface="Arial" panose="020B0604020202020204" pitchFamily="34" charset="0"/>
              <a:buChar char="•"/>
            </a:pPr>
            <a:r>
              <a:rPr lang="en-CH" dirty="0"/>
              <a:t>Provided valuable results to correct for luminosity biases from Beam-beam effects</a:t>
            </a:r>
            <a:r>
              <a:rPr lang="en-CH" dirty="0">
                <a:sym typeface="Wingdings" pitchFamily="2" charset="2"/>
              </a:rPr>
              <a:t> </a:t>
            </a:r>
            <a:r>
              <a:rPr lang="en-CH" dirty="0">
                <a:sym typeface="Wingdings" pitchFamily="2" charset="2"/>
                <a:hlinkClick r:id="rId8"/>
              </a:rPr>
              <a:t>parametric correction fully implemented in ATLAS, CMS analysis</a:t>
            </a:r>
            <a:endParaRPr lang="en-CH" dirty="0">
              <a:sym typeface="Wingdings" pitchFamily="2" charset="2"/>
            </a:endParaRPr>
          </a:p>
          <a:p>
            <a:pPr marL="285750" indent="-285750">
              <a:lnSpc>
                <a:spcPct val="150000"/>
              </a:lnSpc>
              <a:buFont typeface="Arial" panose="020B0604020202020204" pitchFamily="34" charset="0"/>
              <a:buChar char="•"/>
            </a:pPr>
            <a:r>
              <a:rPr lang="en-CH" dirty="0">
                <a:sym typeface="Wingdings" pitchFamily="2" charset="2"/>
                <a:hlinkClick r:id="rId9"/>
              </a:rPr>
              <a:t>Proposed enhancing HL-LHC integrated lumi using Beam-beam </a:t>
            </a:r>
            <a:r>
              <a:rPr lang="en-CH" dirty="0">
                <a:sym typeface="Wingdings" pitchFamily="2" charset="2"/>
              </a:rPr>
              <a:t>  4-7%</a:t>
            </a:r>
            <a:endParaRPr lang="en-CH" dirty="0"/>
          </a:p>
        </p:txBody>
      </p:sp>
      <p:pic>
        <p:nvPicPr>
          <p:cNvPr id="15" name="Picture 14">
            <a:extLst>
              <a:ext uri="{FF2B5EF4-FFF2-40B4-BE49-F238E27FC236}">
                <a16:creationId xmlns:a16="http://schemas.microsoft.com/office/drawing/2014/main" id="{F7C12AEE-2CC7-B4ED-51CC-5673E44416B7}"/>
              </a:ext>
            </a:extLst>
          </p:cNvPr>
          <p:cNvPicPr>
            <a:picLocks noChangeAspect="1"/>
          </p:cNvPicPr>
          <p:nvPr/>
        </p:nvPicPr>
        <p:blipFill>
          <a:blip r:embed="rId10"/>
          <a:stretch>
            <a:fillRect/>
          </a:stretch>
        </p:blipFill>
        <p:spPr>
          <a:xfrm>
            <a:off x="5602135" y="3945402"/>
            <a:ext cx="3645613" cy="2912598"/>
          </a:xfrm>
          <a:prstGeom prst="rect">
            <a:avLst/>
          </a:prstGeom>
        </p:spPr>
      </p:pic>
      <p:sp>
        <p:nvSpPr>
          <p:cNvPr id="16" name="TextBox 15">
            <a:extLst>
              <a:ext uri="{FF2B5EF4-FFF2-40B4-BE49-F238E27FC236}">
                <a16:creationId xmlns:a16="http://schemas.microsoft.com/office/drawing/2014/main" id="{EF641F71-2F08-9BDA-BC33-D5D01E7DB926}"/>
              </a:ext>
            </a:extLst>
          </p:cNvPr>
          <p:cNvSpPr txBox="1"/>
          <p:nvPr/>
        </p:nvSpPr>
        <p:spPr>
          <a:xfrm>
            <a:off x="9113656" y="5401701"/>
            <a:ext cx="3003930" cy="1200329"/>
          </a:xfrm>
          <a:prstGeom prst="rect">
            <a:avLst/>
          </a:prstGeom>
          <a:noFill/>
        </p:spPr>
        <p:txBody>
          <a:bodyPr wrap="square" rtlCol="0">
            <a:spAutoFit/>
          </a:bodyPr>
          <a:lstStyle/>
          <a:p>
            <a:r>
              <a:rPr lang="en-CH" b="1" dirty="0"/>
              <a:t>J. Wanczik EPFL-PHD 2024</a:t>
            </a:r>
          </a:p>
          <a:p>
            <a:r>
              <a:rPr lang="en-CH" b="1" dirty="0"/>
              <a:t>Future work FCC-ee EPFL-PHD possibly with benchmark to data at SuperkEKB</a:t>
            </a:r>
          </a:p>
        </p:txBody>
      </p:sp>
      <p:sp>
        <p:nvSpPr>
          <p:cNvPr id="17" name="TextBox 16">
            <a:extLst>
              <a:ext uri="{FF2B5EF4-FFF2-40B4-BE49-F238E27FC236}">
                <a16:creationId xmlns:a16="http://schemas.microsoft.com/office/drawing/2014/main" id="{E952BE13-2B0D-0CAD-0380-7841D0E39B22}"/>
              </a:ext>
            </a:extLst>
          </p:cNvPr>
          <p:cNvSpPr txBox="1"/>
          <p:nvPr/>
        </p:nvSpPr>
        <p:spPr>
          <a:xfrm>
            <a:off x="8102189" y="4294060"/>
            <a:ext cx="666208" cy="369332"/>
          </a:xfrm>
          <a:prstGeom prst="rect">
            <a:avLst/>
          </a:prstGeom>
          <a:noFill/>
        </p:spPr>
        <p:txBody>
          <a:bodyPr wrap="none" rtlCol="0">
            <a:spAutoFit/>
          </a:bodyPr>
          <a:lstStyle/>
          <a:p>
            <a:r>
              <a:rPr lang="en-CH" dirty="0"/>
              <a:t>DATA</a:t>
            </a:r>
          </a:p>
        </p:txBody>
      </p:sp>
    </p:spTree>
    <p:extLst>
      <p:ext uri="{BB962C8B-B14F-4D97-AF65-F5344CB8AC3E}">
        <p14:creationId xmlns:p14="http://schemas.microsoft.com/office/powerpoint/2010/main" val="338766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5B0E8C-EABF-A03B-09B0-FF11ED14FE6B}"/>
              </a:ext>
            </a:extLst>
          </p:cNvPr>
          <p:cNvSpPr txBox="1"/>
          <p:nvPr/>
        </p:nvSpPr>
        <p:spPr>
          <a:xfrm>
            <a:off x="934720" y="223520"/>
            <a:ext cx="4059125" cy="553998"/>
          </a:xfrm>
          <a:prstGeom prst="rect">
            <a:avLst/>
          </a:prstGeom>
          <a:noFill/>
        </p:spPr>
        <p:txBody>
          <a:bodyPr wrap="none" rtlCol="0">
            <a:spAutoFit/>
          </a:bodyPr>
          <a:lstStyle/>
          <a:p>
            <a:r>
              <a:rPr lang="en-CH" sz="3000" dirty="0">
                <a:solidFill>
                  <a:srgbClr val="FF0000"/>
                </a:solidFill>
              </a:rPr>
              <a:t>Conclusions and Outlook</a:t>
            </a:r>
          </a:p>
        </p:txBody>
      </p:sp>
      <p:sp>
        <p:nvSpPr>
          <p:cNvPr id="3" name="TextBox 2">
            <a:extLst>
              <a:ext uri="{FF2B5EF4-FFF2-40B4-BE49-F238E27FC236}">
                <a16:creationId xmlns:a16="http://schemas.microsoft.com/office/drawing/2014/main" id="{1319AE3C-6F92-B507-D2B3-0AEA9B88167C}"/>
              </a:ext>
            </a:extLst>
          </p:cNvPr>
          <p:cNvSpPr txBox="1"/>
          <p:nvPr/>
        </p:nvSpPr>
        <p:spPr>
          <a:xfrm>
            <a:off x="365760" y="719464"/>
            <a:ext cx="11460480" cy="6046271"/>
          </a:xfrm>
          <a:prstGeom prst="rect">
            <a:avLst/>
          </a:prstGeom>
          <a:noFill/>
        </p:spPr>
        <p:txBody>
          <a:bodyPr wrap="square" rtlCol="0">
            <a:spAutoFit/>
          </a:bodyPr>
          <a:lstStyle/>
          <a:p>
            <a:pPr>
              <a:lnSpc>
                <a:spcPct val="150000"/>
              </a:lnSpc>
            </a:pPr>
            <a:r>
              <a:rPr lang="en-CH" sz="2000" dirty="0"/>
              <a:t>Several studies have initiated under the auspice of CHART since 2015 </a:t>
            </a:r>
          </a:p>
          <a:p>
            <a:pPr>
              <a:lnSpc>
                <a:spcPct val="150000"/>
              </a:lnSpc>
            </a:pPr>
            <a:r>
              <a:rPr lang="en-CH" sz="2000" dirty="0">
                <a:sym typeface="Wingdings" pitchFamily="2" charset="2"/>
              </a:rPr>
              <a:t> </a:t>
            </a:r>
            <a:r>
              <a:rPr lang="en-CH" sz="2000" dirty="0"/>
              <a:t>Beam dynamics studies are possible today for different machine/options</a:t>
            </a:r>
          </a:p>
          <a:p>
            <a:pPr marL="342900" indent="-342900">
              <a:lnSpc>
                <a:spcPct val="150000"/>
              </a:lnSpc>
              <a:buFont typeface="Arial" panose="020B0604020202020204" pitchFamily="34" charset="0"/>
              <a:buChar char="•"/>
            </a:pPr>
            <a:r>
              <a:rPr lang="en-CH" sz="2000" b="1" dirty="0"/>
              <a:t>Modern Numerical Models  developed (XSUITE) </a:t>
            </a:r>
            <a:r>
              <a:rPr lang="en-CH" sz="2000" dirty="0"/>
              <a:t>for FCC-ee but also FCC-hh in mind</a:t>
            </a:r>
          </a:p>
          <a:p>
            <a:pPr marL="342900" indent="-342900">
              <a:lnSpc>
                <a:spcPct val="150000"/>
              </a:lnSpc>
              <a:buFont typeface="Arial" panose="020B0604020202020204" pitchFamily="34" charset="0"/>
              <a:buChar char="•"/>
            </a:pPr>
            <a:r>
              <a:rPr lang="en-CH" sz="2000" dirty="0"/>
              <a:t>Systematic studies on beam-beam, radiation and errors feasible </a:t>
            </a:r>
            <a:r>
              <a:rPr lang="en-CH" sz="2000" dirty="0">
                <a:sym typeface="Wingdings" pitchFamily="2" charset="2"/>
              </a:rPr>
              <a:t> </a:t>
            </a:r>
            <a:r>
              <a:rPr lang="en-CH" sz="2000" b="1" dirty="0">
                <a:sym typeface="Wingdings" pitchFamily="2" charset="2"/>
              </a:rPr>
              <a:t>DA, MA, lifetimes and luminosity</a:t>
            </a:r>
          </a:p>
          <a:p>
            <a:pPr marL="342900" indent="-342900">
              <a:lnSpc>
                <a:spcPct val="150000"/>
              </a:lnSpc>
              <a:buFont typeface="Arial" panose="020B0604020202020204" pitchFamily="34" charset="0"/>
              <a:buChar char="•"/>
            </a:pPr>
            <a:r>
              <a:rPr lang="en-CH" sz="2000" b="1" dirty="0">
                <a:sym typeface="Wingdings" pitchFamily="2" charset="2"/>
              </a:rPr>
              <a:t>Correction schemes </a:t>
            </a:r>
            <a:r>
              <a:rPr lang="en-CH" sz="2000" dirty="0">
                <a:sym typeface="Wingdings" pitchFamily="2" charset="2"/>
              </a:rPr>
              <a:t>under development for orbit and imperfections</a:t>
            </a:r>
          </a:p>
          <a:p>
            <a:pPr marL="342900" indent="-342900">
              <a:lnSpc>
                <a:spcPct val="150000"/>
              </a:lnSpc>
              <a:buFont typeface="Arial" panose="020B0604020202020204" pitchFamily="34" charset="0"/>
              <a:buChar char="•"/>
            </a:pPr>
            <a:r>
              <a:rPr lang="en-CH" sz="2000" b="1" dirty="0">
                <a:sym typeface="Wingdings" pitchFamily="2" charset="2"/>
              </a:rPr>
              <a:t>Alternative optics </a:t>
            </a:r>
            <a:r>
              <a:rPr lang="en-CH" sz="2000" dirty="0">
                <a:sym typeface="Wingdings" pitchFamily="2" charset="2"/>
              </a:rPr>
              <a:t>using NM allows reduction of SR 17%-7%</a:t>
            </a:r>
          </a:p>
          <a:p>
            <a:pPr>
              <a:lnSpc>
                <a:spcPct val="150000"/>
              </a:lnSpc>
            </a:pPr>
            <a:r>
              <a:rPr lang="en-CH" sz="2000" b="1" dirty="0">
                <a:sym typeface="Wingdings" pitchFamily="2" charset="2"/>
              </a:rPr>
              <a:t>ERL based collider </a:t>
            </a:r>
            <a:r>
              <a:rPr lang="en-CH" sz="2000" dirty="0">
                <a:sym typeface="Wingdings" pitchFamily="2" charset="2"/>
              </a:rPr>
              <a:t>modelling, </a:t>
            </a:r>
            <a:r>
              <a:rPr lang="en-CH" sz="2000" b="1" dirty="0">
                <a:sym typeface="Wingdings" pitchFamily="2" charset="2"/>
              </a:rPr>
              <a:t>ML4FCC</a:t>
            </a:r>
            <a:r>
              <a:rPr lang="en-CH" sz="2000" dirty="0">
                <a:sym typeface="Wingdings" pitchFamily="2" charset="2"/>
              </a:rPr>
              <a:t> developments,</a:t>
            </a:r>
            <a:r>
              <a:rPr lang="en-CH" sz="2000" b="1" dirty="0">
                <a:sym typeface="Wingdings" pitchFamily="2" charset="2"/>
              </a:rPr>
              <a:t>Luminosity developments,Muon collider feasibility study.</a:t>
            </a:r>
          </a:p>
          <a:p>
            <a:pPr>
              <a:lnSpc>
                <a:spcPct val="150000"/>
              </a:lnSpc>
            </a:pPr>
            <a:r>
              <a:rPr lang="en-CH" sz="2000" b="1" dirty="0">
                <a:solidFill>
                  <a:srgbClr val="FF0000"/>
                </a:solidFill>
                <a:sym typeface="Wingdings" pitchFamily="2" charset="2"/>
              </a:rPr>
              <a:t>All results have been summarized in the FCC-ee feasibility study report and many papers</a:t>
            </a:r>
            <a:endParaRPr lang="en-CH" sz="2000" b="1" dirty="0">
              <a:sym typeface="Wingdings" pitchFamily="2" charset="2"/>
            </a:endParaRPr>
          </a:p>
          <a:p>
            <a:pPr>
              <a:lnSpc>
                <a:spcPct val="150000"/>
              </a:lnSpc>
            </a:pPr>
            <a:r>
              <a:rPr lang="en-CH" sz="2000" b="1" dirty="0">
                <a:solidFill>
                  <a:srgbClr val="FF0000"/>
                </a:solidFill>
                <a:sym typeface="Wingdings" pitchFamily="2" charset="2"/>
              </a:rPr>
              <a:t>Future:</a:t>
            </a:r>
          </a:p>
          <a:p>
            <a:pPr marL="342900" indent="-342900">
              <a:lnSpc>
                <a:spcPct val="150000"/>
              </a:lnSpc>
              <a:buFont typeface="Wingdings" pitchFamily="2" charset="2"/>
              <a:buChar char="à"/>
            </a:pPr>
            <a:r>
              <a:rPr lang="en-GB" sz="2000" dirty="0">
                <a:sym typeface="Wingdings" pitchFamily="2" charset="2"/>
              </a:rPr>
              <a:t>T</a:t>
            </a:r>
            <a:r>
              <a:rPr lang="en-CH" sz="2000" dirty="0">
                <a:sym typeface="Wingdings" pitchFamily="2" charset="2"/>
              </a:rPr>
              <a:t>oward FCC-ee TDR</a:t>
            </a:r>
          </a:p>
          <a:p>
            <a:pPr marL="342900" indent="-342900">
              <a:lnSpc>
                <a:spcPct val="150000"/>
              </a:lnSpc>
              <a:buFont typeface="Wingdings" pitchFamily="2" charset="2"/>
              <a:buChar char="à"/>
            </a:pPr>
            <a:r>
              <a:rPr lang="en-CH" sz="2000" dirty="0">
                <a:sym typeface="Wingdings" pitchFamily="2" charset="2"/>
              </a:rPr>
              <a:t>SuperKEKB benchmark</a:t>
            </a:r>
          </a:p>
          <a:p>
            <a:pPr marL="342900" indent="-342900">
              <a:lnSpc>
                <a:spcPct val="150000"/>
              </a:lnSpc>
              <a:buFont typeface="Wingdings" pitchFamily="2" charset="2"/>
              <a:buChar char="à"/>
            </a:pPr>
            <a:r>
              <a:rPr lang="en-CH" sz="2000" dirty="0">
                <a:sym typeface="Wingdings" pitchFamily="2" charset="2"/>
              </a:rPr>
              <a:t>Electron Ion Collider opportunity toward FCC</a:t>
            </a:r>
          </a:p>
        </p:txBody>
      </p:sp>
    </p:spTree>
    <p:extLst>
      <p:ext uri="{BB962C8B-B14F-4D97-AF65-F5344CB8AC3E}">
        <p14:creationId xmlns:p14="http://schemas.microsoft.com/office/powerpoint/2010/main" val="2639602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B54F21-F276-6FEF-F428-71A54470ABC2}"/>
              </a:ext>
            </a:extLst>
          </p:cNvPr>
          <p:cNvSpPr txBox="1"/>
          <p:nvPr/>
        </p:nvSpPr>
        <p:spPr>
          <a:xfrm>
            <a:off x="614855" y="2622000"/>
            <a:ext cx="11228744" cy="954107"/>
          </a:xfrm>
          <a:prstGeom prst="rect">
            <a:avLst/>
          </a:prstGeom>
          <a:noFill/>
        </p:spPr>
        <p:txBody>
          <a:bodyPr wrap="square" rtlCol="0">
            <a:spAutoFit/>
          </a:bodyPr>
          <a:lstStyle/>
          <a:p>
            <a:pPr algn="ctr"/>
            <a:r>
              <a:rPr lang="en-CH" sz="2800" dirty="0">
                <a:solidFill>
                  <a:srgbClr val="FF0000"/>
                </a:solidFill>
              </a:rPr>
              <a:t>Thanks to CHART we can continue improving our understanding of beam dynamics and design next generation collider on solid ground!</a:t>
            </a:r>
          </a:p>
        </p:txBody>
      </p:sp>
    </p:spTree>
    <p:extLst>
      <p:ext uri="{BB962C8B-B14F-4D97-AF65-F5344CB8AC3E}">
        <p14:creationId xmlns:p14="http://schemas.microsoft.com/office/powerpoint/2010/main" val="2878237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41E212B-1179-BD7D-9FCE-F5087DAB8BFB}"/>
              </a:ext>
            </a:extLst>
          </p:cNvPr>
          <p:cNvSpPr txBox="1"/>
          <p:nvPr/>
        </p:nvSpPr>
        <p:spPr>
          <a:xfrm>
            <a:off x="362607" y="148656"/>
            <a:ext cx="10380690" cy="539058"/>
          </a:xfrm>
          <a:prstGeom prst="rect">
            <a:avLst/>
          </a:prstGeom>
          <a:noFill/>
        </p:spPr>
        <p:txBody>
          <a:bodyPr wrap="square" rtlCol="0">
            <a:spAutoFit/>
          </a:bodyPr>
          <a:lstStyle/>
          <a:p>
            <a:r>
              <a:rPr lang="en-CH" sz="2903" dirty="0">
                <a:solidFill>
                  <a:srgbClr val="FF0000"/>
                </a:solidFill>
              </a:rPr>
              <a:t>Collective effects and beam dynamics in the muon collider study</a:t>
            </a:r>
          </a:p>
        </p:txBody>
      </p:sp>
      <p:sp>
        <p:nvSpPr>
          <p:cNvPr id="3" name="TextBox 2">
            <a:extLst>
              <a:ext uri="{FF2B5EF4-FFF2-40B4-BE49-F238E27FC236}">
                <a16:creationId xmlns:a16="http://schemas.microsoft.com/office/drawing/2014/main" id="{BD29FD23-C433-CA6F-3555-4B7B53AFA331}"/>
              </a:ext>
            </a:extLst>
          </p:cNvPr>
          <p:cNvSpPr txBox="1"/>
          <p:nvPr/>
        </p:nvSpPr>
        <p:spPr>
          <a:xfrm>
            <a:off x="215" y="990913"/>
            <a:ext cx="6095784" cy="5016758"/>
          </a:xfrm>
          <a:prstGeom prst="rect">
            <a:avLst/>
          </a:prstGeom>
          <a:noFill/>
        </p:spPr>
        <p:txBody>
          <a:bodyPr wrap="square" rtlCol="0">
            <a:spAutoFit/>
          </a:bodyPr>
          <a:lstStyle/>
          <a:p>
            <a:pPr marL="345586" indent="-345586">
              <a:buFont typeface="Arial" panose="020B0604020202020204" pitchFamily="34" charset="0"/>
              <a:buChar char="•"/>
            </a:pPr>
            <a:r>
              <a:rPr lang="en-CH" sz="2000" dirty="0"/>
              <a:t>I</a:t>
            </a:r>
            <a:r>
              <a:rPr lang="en-GB" sz="2000" dirty="0"/>
              <a:t>m</a:t>
            </a:r>
            <a:r>
              <a:rPr lang="en-CH" sz="2000" dirty="0"/>
              <a:t>pedance of elements along the cooling section up to the collider </a:t>
            </a:r>
            <a:r>
              <a:rPr lang="en-GB" sz="2000" dirty="0"/>
              <a:t>Muons will go through </a:t>
            </a:r>
            <a:r>
              <a:rPr lang="en-GB" sz="2000" dirty="0" err="1"/>
              <a:t>LiH</a:t>
            </a:r>
            <a:r>
              <a:rPr lang="en-GB" sz="2000" dirty="0"/>
              <a:t> absorbers for ionization cooling</a:t>
            </a:r>
          </a:p>
          <a:p>
            <a:pPr marL="898524" lvl="1" indent="-345586">
              <a:buFont typeface="Arial" panose="020B0604020202020204" pitchFamily="34" charset="0"/>
              <a:buChar char="•"/>
            </a:pPr>
            <a:r>
              <a:rPr lang="en-GB" sz="2000" dirty="0"/>
              <a:t>The impedance/</a:t>
            </a:r>
            <a:r>
              <a:rPr lang="en-GB" sz="2000" dirty="0" err="1"/>
              <a:t>wakefields</a:t>
            </a:r>
            <a:r>
              <a:rPr lang="en-GB" sz="2000" dirty="0"/>
              <a:t> generated in the absorbers must be evaluated</a:t>
            </a:r>
          </a:p>
          <a:p>
            <a:pPr marL="898524" lvl="1" indent="-345586">
              <a:buFont typeface="Arial" panose="020B0604020202020204" pitchFamily="34" charset="0"/>
              <a:buChar char="•"/>
            </a:pPr>
            <a:r>
              <a:rPr lang="en-GB" sz="2000" dirty="0">
                <a:highlight>
                  <a:scrgbClr r="0" g="0" b="0">
                    <a:alpha val="0"/>
                  </a:scrgbClr>
                </a:highlight>
                <a:ea typeface="Noto Sans CJK SC" pitchFamily="2"/>
                <a:cs typeface="FreeSans" pitchFamily="2"/>
              </a:rPr>
              <a:t>3D electromagnetic simulations of beam through matter to compute </a:t>
            </a:r>
            <a:r>
              <a:rPr lang="en-GB" sz="2000" dirty="0" err="1">
                <a:highlight>
                  <a:scrgbClr r="0" g="0" b="0">
                    <a:alpha val="0"/>
                  </a:scrgbClr>
                </a:highlight>
                <a:ea typeface="Noto Sans CJK SC" pitchFamily="2"/>
                <a:cs typeface="FreeSans" pitchFamily="2"/>
              </a:rPr>
              <a:t>wakefields</a:t>
            </a:r>
            <a:endParaRPr lang="en-GB" sz="2000" dirty="0">
              <a:highlight>
                <a:scrgbClr r="0" g="0" b="0">
                  <a:alpha val="0"/>
                </a:scrgbClr>
              </a:highlight>
              <a:ea typeface="Noto Sans CJK SC" pitchFamily="2"/>
              <a:cs typeface="FreeSans" pitchFamily="2"/>
            </a:endParaRPr>
          </a:p>
          <a:p>
            <a:pPr marL="345586" indent="-345586">
              <a:buFont typeface="Arial" panose="020B0604020202020204" pitchFamily="34" charset="0"/>
              <a:buChar char="•"/>
            </a:pPr>
            <a:endParaRPr lang="en-CH" sz="2000" dirty="0"/>
          </a:p>
          <a:p>
            <a:pPr marL="345586" indent="-345586">
              <a:buFont typeface="Arial" panose="020B0604020202020204" pitchFamily="34" charset="0"/>
              <a:buChar char="•"/>
            </a:pPr>
            <a:r>
              <a:rPr lang="en-CH" sz="2000" dirty="0"/>
              <a:t>Beam dynamics: </a:t>
            </a:r>
            <a:r>
              <a:rPr lang="en-GB" sz="2000" dirty="0">
                <a:highlight>
                  <a:scrgbClr r="0" g="0" b="0">
                    <a:alpha val="0"/>
                  </a:scrgbClr>
                </a:highlight>
                <a:ea typeface="Noto Sans CJK SC" pitchFamily="2"/>
                <a:cs typeface="FreeSans" pitchFamily="2"/>
              </a:rPr>
              <a:t>Investigate the limitations from collective effects in the cooling line, assessing beam losses and mitigation measures</a:t>
            </a:r>
          </a:p>
          <a:p>
            <a:pPr lvl="1"/>
            <a:endParaRPr lang="en-GB" sz="2000" dirty="0">
              <a:highlight>
                <a:scrgbClr r="0" g="0" b="0">
                  <a:alpha val="0"/>
                </a:scrgbClr>
              </a:highlight>
              <a:ea typeface="Noto Sans CJK SC" pitchFamily="2"/>
              <a:cs typeface="FreeSans" pitchFamily="2"/>
            </a:endParaRPr>
          </a:p>
          <a:p>
            <a:pPr lvl="1"/>
            <a:r>
              <a:rPr lang="en-GB" sz="2000" dirty="0">
                <a:highlight>
                  <a:scrgbClr r="0" g="0" b="0">
                    <a:alpha val="0"/>
                  </a:scrgbClr>
                </a:highlight>
                <a:ea typeface="Noto Sans CJK SC" pitchFamily="2"/>
                <a:cs typeface="FreeSans" pitchFamily="2"/>
              </a:rPr>
              <a:t>Start to end simulations of the whole process in RFTRACK+XSUITE!</a:t>
            </a:r>
          </a:p>
          <a:p>
            <a:pPr marL="898524" lvl="1" indent="-345586">
              <a:buFont typeface="Arial" panose="020B0604020202020204" pitchFamily="34" charset="0"/>
              <a:buChar char="•"/>
            </a:pPr>
            <a:endParaRPr lang="en-CH" sz="2000" dirty="0"/>
          </a:p>
          <a:p>
            <a:pPr marL="898524" lvl="1" indent="-345586">
              <a:buFont typeface="Arial" panose="020B0604020202020204" pitchFamily="34" charset="0"/>
              <a:buChar char="•"/>
            </a:pPr>
            <a:endParaRPr lang="en-CH" sz="2000" dirty="0"/>
          </a:p>
        </p:txBody>
      </p:sp>
      <p:sp>
        <p:nvSpPr>
          <p:cNvPr id="6" name="TextBox 5">
            <a:extLst>
              <a:ext uri="{FF2B5EF4-FFF2-40B4-BE49-F238E27FC236}">
                <a16:creationId xmlns:a16="http://schemas.microsoft.com/office/drawing/2014/main" id="{73FCD1D5-9F6E-04F7-5B81-36F8FF59C2E9}"/>
              </a:ext>
            </a:extLst>
          </p:cNvPr>
          <p:cNvSpPr txBox="1"/>
          <p:nvPr/>
        </p:nvSpPr>
        <p:spPr>
          <a:xfrm>
            <a:off x="215247" y="6150770"/>
            <a:ext cx="12117979" cy="613373"/>
          </a:xfrm>
          <a:prstGeom prst="rect">
            <a:avLst/>
          </a:prstGeom>
          <a:noFill/>
        </p:spPr>
        <p:txBody>
          <a:bodyPr wrap="square">
            <a:spAutoFit/>
          </a:bodyPr>
          <a:lstStyle/>
          <a:p>
            <a:pPr hangingPunct="0">
              <a:defRPr lang="en-GB" sz="2400"/>
            </a:pPr>
            <a:r>
              <a:rPr lang="en-GB" sz="1693" dirty="0">
                <a:highlight>
                  <a:scrgbClr r="0" g="0" b="0">
                    <a:alpha val="0"/>
                  </a:scrgbClr>
                </a:highlight>
                <a:latin typeface="Liberation Sans" pitchFamily="18"/>
                <a:ea typeface="Noto Sans CJK SC" pitchFamily="2"/>
                <a:cs typeface="FreeSans" pitchFamily="2"/>
              </a:rPr>
              <a:t>Presentations at IMCC annual meeting 2025: </a:t>
            </a:r>
            <a:r>
              <a:rPr lang="en-GB" sz="1693" dirty="0">
                <a:highlight>
                  <a:scrgbClr r="0" g="0" b="0">
                    <a:alpha val="0"/>
                  </a:scrgbClr>
                </a:highlight>
                <a:latin typeface="Liberation Sans" pitchFamily="18"/>
                <a:ea typeface="Noto Sans CJK SC" pitchFamily="2"/>
                <a:cs typeface="FreeSans" pitchFamily="2"/>
                <a:hlinkClick r:id="rId2"/>
              </a:rPr>
              <a:t>Update on RCS collective effects</a:t>
            </a:r>
            <a:r>
              <a:rPr lang="en-GB" sz="1693" dirty="0">
                <a:highlight>
                  <a:scrgbClr r="0" g="0" b="0">
                    <a:alpha val="0"/>
                  </a:scrgbClr>
                </a:highlight>
                <a:latin typeface="Liberation Sans" pitchFamily="18"/>
                <a:ea typeface="Noto Sans CJK SC" pitchFamily="2"/>
                <a:cs typeface="FreeSans" pitchFamily="2"/>
              </a:rPr>
              <a:t> and </a:t>
            </a:r>
            <a:r>
              <a:rPr lang="en-GB" sz="1693" dirty="0">
                <a:highlight>
                  <a:scrgbClr r="0" g="0" b="0">
                    <a:alpha val="0"/>
                  </a:scrgbClr>
                </a:highlight>
                <a:latin typeface="Liberation Sans" pitchFamily="18"/>
                <a:ea typeface="Noto Sans CJK SC" pitchFamily="2"/>
                <a:cs typeface="FreeSans" pitchFamily="2"/>
                <a:hlinkClick r:id="rId3"/>
              </a:rPr>
              <a:t>Update on Collider collective effects</a:t>
            </a:r>
            <a:r>
              <a:rPr lang="en-GB" sz="1693" dirty="0">
                <a:highlight>
                  <a:scrgbClr r="0" g="0" b="0">
                    <a:alpha val="0"/>
                  </a:scrgbClr>
                </a:highlight>
                <a:latin typeface="Liberation Sans" pitchFamily="18"/>
                <a:ea typeface="Noto Sans CJK SC" pitchFamily="2"/>
                <a:cs typeface="FreeSans" pitchFamily="2"/>
              </a:rPr>
              <a:t>. “Collective effects” chapter in the </a:t>
            </a:r>
            <a:r>
              <a:rPr lang="en-GB" sz="1693" dirty="0">
                <a:highlight>
                  <a:scrgbClr r="0" g="0" b="0">
                    <a:alpha val="0"/>
                  </a:scrgbClr>
                </a:highlight>
                <a:latin typeface="Liberation Sans" pitchFamily="18"/>
                <a:ea typeface="Noto Sans CJK SC" pitchFamily="2"/>
                <a:cs typeface="FreeSans" pitchFamily="2"/>
                <a:hlinkClick r:id="rId4"/>
              </a:rPr>
              <a:t>ESPPU submission</a:t>
            </a:r>
          </a:p>
        </p:txBody>
      </p:sp>
      <p:pic>
        <p:nvPicPr>
          <p:cNvPr id="8" name="Picture 7">
            <a:extLst>
              <a:ext uri="{FF2B5EF4-FFF2-40B4-BE49-F238E27FC236}">
                <a16:creationId xmlns:a16="http://schemas.microsoft.com/office/drawing/2014/main" id="{FEF26233-E8AE-E8F6-8B07-4679AC0227A7}"/>
              </a:ext>
            </a:extLst>
          </p:cNvPr>
          <p:cNvPicPr>
            <a:picLocks noChangeAspect="1"/>
          </p:cNvPicPr>
          <p:nvPr/>
        </p:nvPicPr>
        <p:blipFill>
          <a:blip r:embed="rId5"/>
          <a:stretch>
            <a:fillRect/>
          </a:stretch>
        </p:blipFill>
        <p:spPr>
          <a:xfrm>
            <a:off x="6881597" y="3078606"/>
            <a:ext cx="3861700" cy="2102652"/>
          </a:xfrm>
          <a:prstGeom prst="rect">
            <a:avLst/>
          </a:prstGeom>
        </p:spPr>
      </p:pic>
      <p:pic>
        <p:nvPicPr>
          <p:cNvPr id="11" name="Picture 10">
            <a:extLst>
              <a:ext uri="{FF2B5EF4-FFF2-40B4-BE49-F238E27FC236}">
                <a16:creationId xmlns:a16="http://schemas.microsoft.com/office/drawing/2014/main" id="{A0B71F5E-CA41-2763-7AC7-AD0C9ED54508}"/>
              </a:ext>
            </a:extLst>
          </p:cNvPr>
          <p:cNvPicPr>
            <a:picLocks noChangeAspect="1"/>
          </p:cNvPicPr>
          <p:nvPr/>
        </p:nvPicPr>
        <p:blipFill>
          <a:blip r:embed="rId6"/>
          <a:stretch>
            <a:fillRect/>
          </a:stretch>
        </p:blipFill>
        <p:spPr>
          <a:xfrm>
            <a:off x="6095999" y="1325985"/>
            <a:ext cx="5924272" cy="1535622"/>
          </a:xfrm>
          <a:prstGeom prst="rect">
            <a:avLst/>
          </a:prstGeom>
        </p:spPr>
      </p:pic>
      <p:pic>
        <p:nvPicPr>
          <p:cNvPr id="5" name="Picture 4">
            <a:extLst>
              <a:ext uri="{FF2B5EF4-FFF2-40B4-BE49-F238E27FC236}">
                <a16:creationId xmlns:a16="http://schemas.microsoft.com/office/drawing/2014/main" id="{063EEF2F-18CB-9755-B99E-611E76D8FBE7}"/>
              </a:ext>
            </a:extLst>
          </p:cNvPr>
          <p:cNvPicPr>
            <a:picLocks noChangeAspect="1"/>
          </p:cNvPicPr>
          <p:nvPr/>
        </p:nvPicPr>
        <p:blipFill>
          <a:blip r:embed="rId7"/>
          <a:stretch>
            <a:fillRect/>
          </a:stretch>
        </p:blipFill>
        <p:spPr>
          <a:xfrm>
            <a:off x="10743297" y="-2315"/>
            <a:ext cx="1289534" cy="1318731"/>
          </a:xfrm>
          <a:prstGeom prst="rect">
            <a:avLst/>
          </a:prstGeom>
        </p:spPr>
      </p:pic>
      <p:sp>
        <p:nvSpPr>
          <p:cNvPr id="7" name="TextBox 6">
            <a:extLst>
              <a:ext uri="{FF2B5EF4-FFF2-40B4-BE49-F238E27FC236}">
                <a16:creationId xmlns:a16="http://schemas.microsoft.com/office/drawing/2014/main" id="{7061D42C-32D1-40E6-B38B-48BCF9D638E3}"/>
              </a:ext>
            </a:extLst>
          </p:cNvPr>
          <p:cNvSpPr txBox="1"/>
          <p:nvPr/>
        </p:nvSpPr>
        <p:spPr>
          <a:xfrm>
            <a:off x="7669517" y="5639875"/>
            <a:ext cx="2777235" cy="369332"/>
          </a:xfrm>
          <a:prstGeom prst="rect">
            <a:avLst/>
          </a:prstGeom>
          <a:noFill/>
        </p:spPr>
        <p:txBody>
          <a:bodyPr wrap="none" rtlCol="0">
            <a:spAutoFit/>
          </a:bodyPr>
          <a:lstStyle/>
          <a:p>
            <a:r>
              <a:rPr lang="en-CH" b="1" dirty="0"/>
              <a:t>J. Potdevin and D. Amorim</a:t>
            </a:r>
          </a:p>
        </p:txBody>
      </p:sp>
    </p:spTree>
    <p:extLst>
      <p:ext uri="{BB962C8B-B14F-4D97-AF65-F5344CB8AC3E}">
        <p14:creationId xmlns:p14="http://schemas.microsoft.com/office/powerpoint/2010/main" val="1919782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750E4F-5AEC-48FC-BC73-CB9E34E23832}"/>
              </a:ext>
            </a:extLst>
          </p:cNvPr>
          <p:cNvSpPr>
            <a:spLocks noGrp="1"/>
          </p:cNvSpPr>
          <p:nvPr>
            <p:ph idx="1"/>
          </p:nvPr>
        </p:nvSpPr>
        <p:spPr>
          <a:xfrm>
            <a:off x="463845" y="1440393"/>
            <a:ext cx="6108700" cy="4515696"/>
          </a:xfrm>
        </p:spPr>
        <p:txBody>
          <a:bodyPr>
            <a:normAutofit fontScale="92500"/>
          </a:bodyPr>
          <a:lstStyle/>
          <a:p>
            <a:r>
              <a:rPr lang="en-GB" b="1" dirty="0"/>
              <a:t>Lifetime</a:t>
            </a:r>
            <a:r>
              <a:rPr lang="en-GB" dirty="0"/>
              <a:t> simulations significantly </a:t>
            </a:r>
            <a:r>
              <a:rPr lang="en-GB" b="1" dirty="0"/>
              <a:t>slower</a:t>
            </a:r>
            <a:r>
              <a:rPr lang="en-GB" dirty="0"/>
              <a:t> than computing</a:t>
            </a:r>
            <a:r>
              <a:rPr lang="en-GB" b="1" dirty="0"/>
              <a:t> DA/MA</a:t>
            </a:r>
          </a:p>
          <a:p>
            <a:pPr lvl="1"/>
            <a:r>
              <a:rPr lang="en-GB" dirty="0"/>
              <a:t>Traditionally optimise these with aim to maximise lifetime</a:t>
            </a:r>
          </a:p>
          <a:p>
            <a:r>
              <a:rPr lang="en-GB" dirty="0"/>
              <a:t>Simulation with various </a:t>
            </a:r>
            <a:r>
              <a:rPr lang="en-GB" b="1" dirty="0"/>
              <a:t>sextupole</a:t>
            </a:r>
            <a:r>
              <a:rPr lang="en-GB" dirty="0"/>
              <a:t> </a:t>
            </a:r>
            <a:r>
              <a:rPr lang="en-GB" b="1" dirty="0"/>
              <a:t>misalignment</a:t>
            </a:r>
            <a:r>
              <a:rPr lang="en-GB" dirty="0"/>
              <a:t> seeds and amplitudes</a:t>
            </a:r>
          </a:p>
          <a:p>
            <a:pPr lvl="1"/>
            <a:r>
              <a:rPr lang="en-GB" dirty="0"/>
              <a:t>Compute DA, MA and lifetime</a:t>
            </a:r>
          </a:p>
          <a:p>
            <a:r>
              <a:rPr lang="en-GB" dirty="0"/>
              <a:t>Clear </a:t>
            </a:r>
            <a:r>
              <a:rPr lang="en-GB" b="1" dirty="0"/>
              <a:t>trend</a:t>
            </a:r>
            <a:r>
              <a:rPr lang="en-GB" dirty="0"/>
              <a:t> between DA/MA and lifetime</a:t>
            </a:r>
          </a:p>
          <a:p>
            <a:pPr lvl="1"/>
            <a:r>
              <a:rPr lang="en-GB" b="1" dirty="0"/>
              <a:t>Additional variance </a:t>
            </a:r>
            <a:r>
              <a:rPr lang="en-GB" dirty="0"/>
              <a:t>by an order of magnitude</a:t>
            </a:r>
          </a:p>
          <a:p>
            <a:pPr lvl="1"/>
            <a:r>
              <a:rPr lang="en-GB" b="1" dirty="0"/>
              <a:t>Additional or better indicators needed </a:t>
            </a:r>
            <a:r>
              <a:rPr lang="en-GB" dirty="0"/>
              <a:t>to fully describe lifetime</a:t>
            </a:r>
          </a:p>
          <a:p>
            <a:endParaRPr lang="en-GB" dirty="0"/>
          </a:p>
        </p:txBody>
      </p:sp>
      <p:sp>
        <p:nvSpPr>
          <p:cNvPr id="4" name="Title 3">
            <a:extLst>
              <a:ext uri="{FF2B5EF4-FFF2-40B4-BE49-F238E27FC236}">
                <a16:creationId xmlns:a16="http://schemas.microsoft.com/office/drawing/2014/main" id="{49FA6B22-2011-4272-9487-8065641D325E}"/>
              </a:ext>
            </a:extLst>
          </p:cNvPr>
          <p:cNvSpPr>
            <a:spLocks noGrp="1"/>
          </p:cNvSpPr>
          <p:nvPr>
            <p:ph type="title"/>
          </p:nvPr>
        </p:nvSpPr>
        <p:spPr>
          <a:xfrm>
            <a:off x="463845" y="89094"/>
            <a:ext cx="10515600" cy="1325563"/>
          </a:xfrm>
        </p:spPr>
        <p:txBody>
          <a:bodyPr/>
          <a:lstStyle/>
          <a:p>
            <a:r>
              <a:rPr lang="en-GB" dirty="0">
                <a:solidFill>
                  <a:srgbClr val="FF0000"/>
                </a:solidFill>
              </a:rPr>
              <a:t>Dynamic Aperture vs Lifetime</a:t>
            </a:r>
          </a:p>
        </p:txBody>
      </p:sp>
      <p:sp>
        <p:nvSpPr>
          <p:cNvPr id="7" name="Slide Number Placeholder 6">
            <a:extLst>
              <a:ext uri="{FF2B5EF4-FFF2-40B4-BE49-F238E27FC236}">
                <a16:creationId xmlns:a16="http://schemas.microsoft.com/office/drawing/2014/main" id="{78561A35-D87A-4100-BA6B-8D41C38F9B68}"/>
              </a:ext>
            </a:extLst>
          </p:cNvPr>
          <p:cNvSpPr>
            <a:spLocks noGrp="1"/>
          </p:cNvSpPr>
          <p:nvPr>
            <p:ph type="sldNum" sz="quarter" idx="16"/>
          </p:nvPr>
        </p:nvSpPr>
        <p:spPr/>
        <p:txBody>
          <a:bodyPr/>
          <a:lstStyle/>
          <a:p>
            <a:fld id="{E1E1CD7C-2161-7D43-862E-CE4C333CD873}" type="slidenum">
              <a:rPr lang="fr-FR" smtClean="0"/>
              <a:pPr/>
              <a:t>17</a:t>
            </a:fld>
            <a:endParaRPr lang="fr-FR" dirty="0"/>
          </a:p>
        </p:txBody>
      </p:sp>
      <p:pic>
        <p:nvPicPr>
          <p:cNvPr id="8" name="Picture 7">
            <a:extLst>
              <a:ext uri="{FF2B5EF4-FFF2-40B4-BE49-F238E27FC236}">
                <a16:creationId xmlns:a16="http://schemas.microsoft.com/office/drawing/2014/main" id="{A25D17D2-1E8C-4189-89EF-B079AB286591}"/>
              </a:ext>
            </a:extLst>
          </p:cNvPr>
          <p:cNvPicPr>
            <a:picLocks noChangeAspect="1"/>
          </p:cNvPicPr>
          <p:nvPr/>
        </p:nvPicPr>
        <p:blipFill>
          <a:blip r:embed="rId2"/>
          <a:stretch>
            <a:fillRect/>
          </a:stretch>
        </p:blipFill>
        <p:spPr>
          <a:xfrm>
            <a:off x="7256416" y="123450"/>
            <a:ext cx="4471739" cy="3574791"/>
          </a:xfrm>
          <a:prstGeom prst="rect">
            <a:avLst/>
          </a:prstGeom>
        </p:spPr>
      </p:pic>
      <p:pic>
        <p:nvPicPr>
          <p:cNvPr id="9" name="Picture 8">
            <a:extLst>
              <a:ext uri="{FF2B5EF4-FFF2-40B4-BE49-F238E27FC236}">
                <a16:creationId xmlns:a16="http://schemas.microsoft.com/office/drawing/2014/main" id="{976A4788-D75C-47F8-9E7F-4609AFFBEADE}"/>
              </a:ext>
            </a:extLst>
          </p:cNvPr>
          <p:cNvPicPr>
            <a:picLocks noChangeAspect="1"/>
          </p:cNvPicPr>
          <p:nvPr/>
        </p:nvPicPr>
        <p:blipFill>
          <a:blip r:embed="rId3"/>
          <a:stretch>
            <a:fillRect/>
          </a:stretch>
        </p:blipFill>
        <p:spPr>
          <a:xfrm>
            <a:off x="7315201" y="3654248"/>
            <a:ext cx="4269681" cy="3137877"/>
          </a:xfrm>
          <a:prstGeom prst="rect">
            <a:avLst/>
          </a:prstGeom>
        </p:spPr>
      </p:pic>
    </p:spTree>
    <p:extLst>
      <p:ext uri="{BB962C8B-B14F-4D97-AF65-F5344CB8AC3E}">
        <p14:creationId xmlns:p14="http://schemas.microsoft.com/office/powerpoint/2010/main" val="34239815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4E139C6-F647-C512-A233-0C9F4BCA68CF}"/>
              </a:ext>
            </a:extLst>
          </p:cNvPr>
          <p:cNvPicPr>
            <a:picLocks noChangeAspect="1"/>
          </p:cNvPicPr>
          <p:nvPr/>
        </p:nvPicPr>
        <p:blipFill>
          <a:blip r:embed="rId2"/>
          <a:stretch>
            <a:fillRect/>
          </a:stretch>
        </p:blipFill>
        <p:spPr>
          <a:xfrm>
            <a:off x="4365076" y="4266153"/>
            <a:ext cx="1658808" cy="2402998"/>
          </a:xfrm>
          <a:prstGeom prst="rect">
            <a:avLst/>
          </a:prstGeom>
        </p:spPr>
      </p:pic>
      <p:pic>
        <p:nvPicPr>
          <p:cNvPr id="7" name="Picture 6">
            <a:extLst>
              <a:ext uri="{FF2B5EF4-FFF2-40B4-BE49-F238E27FC236}">
                <a16:creationId xmlns:a16="http://schemas.microsoft.com/office/drawing/2014/main" id="{E8834B4A-1516-1250-2408-46DDC5BB2483}"/>
              </a:ext>
            </a:extLst>
          </p:cNvPr>
          <p:cNvPicPr>
            <a:picLocks noChangeAspect="1"/>
          </p:cNvPicPr>
          <p:nvPr/>
        </p:nvPicPr>
        <p:blipFill>
          <a:blip r:embed="rId3"/>
          <a:stretch>
            <a:fillRect/>
          </a:stretch>
        </p:blipFill>
        <p:spPr>
          <a:xfrm>
            <a:off x="416924" y="1658188"/>
            <a:ext cx="1658806" cy="2380274"/>
          </a:xfrm>
          <a:prstGeom prst="rect">
            <a:avLst/>
          </a:prstGeom>
        </p:spPr>
      </p:pic>
      <p:pic>
        <p:nvPicPr>
          <p:cNvPr id="9" name="Picture 8">
            <a:extLst>
              <a:ext uri="{FF2B5EF4-FFF2-40B4-BE49-F238E27FC236}">
                <a16:creationId xmlns:a16="http://schemas.microsoft.com/office/drawing/2014/main" id="{ECC4EDE8-9B35-FB9E-B0A0-705B2604F8BB}"/>
              </a:ext>
            </a:extLst>
          </p:cNvPr>
          <p:cNvPicPr>
            <a:picLocks noChangeAspect="1"/>
          </p:cNvPicPr>
          <p:nvPr/>
        </p:nvPicPr>
        <p:blipFill>
          <a:blip r:embed="rId4"/>
          <a:stretch>
            <a:fillRect/>
          </a:stretch>
        </p:blipFill>
        <p:spPr>
          <a:xfrm>
            <a:off x="2328933" y="4260473"/>
            <a:ext cx="1636084" cy="2408678"/>
          </a:xfrm>
          <a:prstGeom prst="rect">
            <a:avLst/>
          </a:prstGeom>
        </p:spPr>
      </p:pic>
      <p:pic>
        <p:nvPicPr>
          <p:cNvPr id="11" name="Picture 10">
            <a:extLst>
              <a:ext uri="{FF2B5EF4-FFF2-40B4-BE49-F238E27FC236}">
                <a16:creationId xmlns:a16="http://schemas.microsoft.com/office/drawing/2014/main" id="{F7F37E67-53A4-3396-26EC-314F2D26CD16}"/>
              </a:ext>
            </a:extLst>
          </p:cNvPr>
          <p:cNvPicPr>
            <a:picLocks noChangeAspect="1"/>
          </p:cNvPicPr>
          <p:nvPr/>
        </p:nvPicPr>
        <p:blipFill>
          <a:blip r:embed="rId5"/>
          <a:stretch>
            <a:fillRect/>
          </a:stretch>
        </p:blipFill>
        <p:spPr>
          <a:xfrm>
            <a:off x="2328933" y="1692404"/>
            <a:ext cx="1785881" cy="2319164"/>
          </a:xfrm>
          <a:prstGeom prst="rect">
            <a:avLst/>
          </a:prstGeom>
        </p:spPr>
      </p:pic>
      <p:pic>
        <p:nvPicPr>
          <p:cNvPr id="13" name="Picture 12">
            <a:extLst>
              <a:ext uri="{FF2B5EF4-FFF2-40B4-BE49-F238E27FC236}">
                <a16:creationId xmlns:a16="http://schemas.microsoft.com/office/drawing/2014/main" id="{24358763-B398-07E3-F70E-4D01C0B4DCC3}"/>
              </a:ext>
            </a:extLst>
          </p:cNvPr>
          <p:cNvPicPr>
            <a:picLocks noChangeAspect="1"/>
          </p:cNvPicPr>
          <p:nvPr/>
        </p:nvPicPr>
        <p:blipFill>
          <a:blip r:embed="rId6"/>
          <a:stretch>
            <a:fillRect/>
          </a:stretch>
        </p:blipFill>
        <p:spPr>
          <a:xfrm>
            <a:off x="416924" y="4196395"/>
            <a:ext cx="1511950" cy="2411796"/>
          </a:xfrm>
          <a:prstGeom prst="rect">
            <a:avLst/>
          </a:prstGeom>
        </p:spPr>
      </p:pic>
      <p:pic>
        <p:nvPicPr>
          <p:cNvPr id="16" name="Picture 15">
            <a:extLst>
              <a:ext uri="{FF2B5EF4-FFF2-40B4-BE49-F238E27FC236}">
                <a16:creationId xmlns:a16="http://schemas.microsoft.com/office/drawing/2014/main" id="{BDF4FC27-9294-F5F3-B2AB-868854AF975C}"/>
              </a:ext>
            </a:extLst>
          </p:cNvPr>
          <p:cNvPicPr>
            <a:picLocks noChangeAspect="1"/>
          </p:cNvPicPr>
          <p:nvPr/>
        </p:nvPicPr>
        <p:blipFill>
          <a:blip r:embed="rId7"/>
          <a:stretch>
            <a:fillRect/>
          </a:stretch>
        </p:blipFill>
        <p:spPr>
          <a:xfrm>
            <a:off x="9185115" y="1069332"/>
            <a:ext cx="2278191" cy="1212850"/>
          </a:xfrm>
          <a:prstGeom prst="rect">
            <a:avLst/>
          </a:prstGeom>
        </p:spPr>
      </p:pic>
      <p:pic>
        <p:nvPicPr>
          <p:cNvPr id="18" name="Picture 17">
            <a:extLst>
              <a:ext uri="{FF2B5EF4-FFF2-40B4-BE49-F238E27FC236}">
                <a16:creationId xmlns:a16="http://schemas.microsoft.com/office/drawing/2014/main" id="{64E65767-6113-5BAD-72B1-1E4CBD9D4ABC}"/>
              </a:ext>
            </a:extLst>
          </p:cNvPr>
          <p:cNvPicPr>
            <a:picLocks noChangeAspect="1"/>
          </p:cNvPicPr>
          <p:nvPr/>
        </p:nvPicPr>
        <p:blipFill>
          <a:blip r:embed="rId8"/>
          <a:stretch>
            <a:fillRect/>
          </a:stretch>
        </p:blipFill>
        <p:spPr>
          <a:xfrm>
            <a:off x="9184847" y="4370810"/>
            <a:ext cx="2814980" cy="1087606"/>
          </a:xfrm>
          <a:prstGeom prst="rect">
            <a:avLst/>
          </a:prstGeom>
        </p:spPr>
      </p:pic>
      <p:pic>
        <p:nvPicPr>
          <p:cNvPr id="20" name="Picture 19">
            <a:extLst>
              <a:ext uri="{FF2B5EF4-FFF2-40B4-BE49-F238E27FC236}">
                <a16:creationId xmlns:a16="http://schemas.microsoft.com/office/drawing/2014/main" id="{76F26284-DE43-5D67-E9E9-63C32FA976E5}"/>
              </a:ext>
            </a:extLst>
          </p:cNvPr>
          <p:cNvPicPr>
            <a:picLocks noChangeAspect="1"/>
          </p:cNvPicPr>
          <p:nvPr/>
        </p:nvPicPr>
        <p:blipFill>
          <a:blip r:embed="rId9"/>
          <a:stretch>
            <a:fillRect/>
          </a:stretch>
        </p:blipFill>
        <p:spPr>
          <a:xfrm>
            <a:off x="9030872" y="2350272"/>
            <a:ext cx="2971800" cy="1212850"/>
          </a:xfrm>
          <a:prstGeom prst="rect">
            <a:avLst/>
          </a:prstGeom>
        </p:spPr>
      </p:pic>
      <p:sp>
        <p:nvSpPr>
          <p:cNvPr id="21" name="TextBox 20">
            <a:extLst>
              <a:ext uri="{FF2B5EF4-FFF2-40B4-BE49-F238E27FC236}">
                <a16:creationId xmlns:a16="http://schemas.microsoft.com/office/drawing/2014/main" id="{AC56E1E6-7A6E-867A-58D4-8C3B27721803}"/>
              </a:ext>
            </a:extLst>
          </p:cNvPr>
          <p:cNvSpPr txBox="1"/>
          <p:nvPr/>
        </p:nvSpPr>
        <p:spPr>
          <a:xfrm>
            <a:off x="8478670" y="3371732"/>
            <a:ext cx="3663345" cy="830997"/>
          </a:xfrm>
          <a:prstGeom prst="rect">
            <a:avLst/>
          </a:prstGeom>
          <a:noFill/>
        </p:spPr>
        <p:txBody>
          <a:bodyPr wrap="square" rtlCol="0">
            <a:spAutoFit/>
          </a:bodyPr>
          <a:lstStyle/>
          <a:p>
            <a:pPr algn="ctr"/>
            <a:r>
              <a:rPr lang="en-CH" sz="1600" b="1" dirty="0"/>
              <a:t>Innovate for Sustainable Accelerating Systems</a:t>
            </a:r>
          </a:p>
          <a:p>
            <a:pPr algn="ctr"/>
            <a:r>
              <a:rPr lang="en-CH" sz="1600" b="1" dirty="0"/>
              <a:t>ERL based collider</a:t>
            </a:r>
          </a:p>
        </p:txBody>
      </p:sp>
      <p:sp>
        <p:nvSpPr>
          <p:cNvPr id="22" name="TextBox 21">
            <a:extLst>
              <a:ext uri="{FF2B5EF4-FFF2-40B4-BE49-F238E27FC236}">
                <a16:creationId xmlns:a16="http://schemas.microsoft.com/office/drawing/2014/main" id="{221D3A2E-71C9-96E1-04F6-14CD899C40BA}"/>
              </a:ext>
            </a:extLst>
          </p:cNvPr>
          <p:cNvSpPr txBox="1"/>
          <p:nvPr/>
        </p:nvSpPr>
        <p:spPr>
          <a:xfrm>
            <a:off x="8691455" y="1823020"/>
            <a:ext cx="3265509" cy="584775"/>
          </a:xfrm>
          <a:prstGeom prst="rect">
            <a:avLst/>
          </a:prstGeom>
          <a:noFill/>
        </p:spPr>
        <p:txBody>
          <a:bodyPr wrap="none" rtlCol="0">
            <a:spAutoFit/>
          </a:bodyPr>
          <a:lstStyle/>
          <a:p>
            <a:pPr algn="ctr"/>
            <a:r>
              <a:rPr lang="en-CH" sz="1600" b="1" dirty="0"/>
              <a:t>ML4FCC Project</a:t>
            </a:r>
          </a:p>
          <a:p>
            <a:pPr algn="ctr"/>
            <a:r>
              <a:rPr lang="en-CH" sz="1600" b="1" dirty="0"/>
              <a:t>Surrogate Models for collider design</a:t>
            </a:r>
          </a:p>
        </p:txBody>
      </p:sp>
      <p:sp>
        <p:nvSpPr>
          <p:cNvPr id="23" name="TextBox 22">
            <a:extLst>
              <a:ext uri="{FF2B5EF4-FFF2-40B4-BE49-F238E27FC236}">
                <a16:creationId xmlns:a16="http://schemas.microsoft.com/office/drawing/2014/main" id="{A6293A23-B0FE-2276-D462-F707FDAB3F29}"/>
              </a:ext>
            </a:extLst>
          </p:cNvPr>
          <p:cNvSpPr txBox="1"/>
          <p:nvPr/>
        </p:nvSpPr>
        <p:spPr>
          <a:xfrm>
            <a:off x="9013526" y="5386329"/>
            <a:ext cx="3301297" cy="584775"/>
          </a:xfrm>
          <a:prstGeom prst="rect">
            <a:avLst/>
          </a:prstGeom>
          <a:noFill/>
        </p:spPr>
        <p:txBody>
          <a:bodyPr wrap="square" rtlCol="0">
            <a:spAutoFit/>
          </a:bodyPr>
          <a:lstStyle/>
          <a:p>
            <a:pPr algn="ctr"/>
            <a:r>
              <a:rPr lang="en-CH" sz="1600" b="1" dirty="0"/>
              <a:t>Alternative and sustainable Optics using nested Magnets</a:t>
            </a:r>
          </a:p>
        </p:txBody>
      </p:sp>
      <p:pic>
        <p:nvPicPr>
          <p:cNvPr id="24" name="Picture 23" descr="A red and black map with white text&#10;&#10;Description automatically generated">
            <a:extLst>
              <a:ext uri="{FF2B5EF4-FFF2-40B4-BE49-F238E27FC236}">
                <a16:creationId xmlns:a16="http://schemas.microsoft.com/office/drawing/2014/main" id="{8CD4BE6D-5B84-D4DB-56E4-98A009DA460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5017" y="10635"/>
            <a:ext cx="1449704" cy="1449704"/>
          </a:xfrm>
          <a:prstGeom prst="rect">
            <a:avLst/>
          </a:prstGeom>
        </p:spPr>
      </p:pic>
      <p:sp>
        <p:nvSpPr>
          <p:cNvPr id="25" name="TextBox 24">
            <a:extLst>
              <a:ext uri="{FF2B5EF4-FFF2-40B4-BE49-F238E27FC236}">
                <a16:creationId xmlns:a16="http://schemas.microsoft.com/office/drawing/2014/main" id="{DA696D85-DFDB-2937-ABE5-7ED109117DBF}"/>
              </a:ext>
            </a:extLst>
          </p:cNvPr>
          <p:cNvSpPr txBox="1"/>
          <p:nvPr/>
        </p:nvSpPr>
        <p:spPr>
          <a:xfrm>
            <a:off x="9204867" y="884666"/>
            <a:ext cx="2258439" cy="369332"/>
          </a:xfrm>
          <a:prstGeom prst="rect">
            <a:avLst/>
          </a:prstGeom>
          <a:noFill/>
        </p:spPr>
        <p:txBody>
          <a:bodyPr wrap="none" rtlCol="0">
            <a:spAutoFit/>
          </a:bodyPr>
          <a:lstStyle/>
          <a:p>
            <a:r>
              <a:rPr lang="en-CH" b="1" dirty="0">
                <a:solidFill>
                  <a:srgbClr val="FF0000"/>
                </a:solidFill>
              </a:rPr>
              <a:t>Competitive Fundings</a:t>
            </a:r>
          </a:p>
        </p:txBody>
      </p:sp>
      <p:sp>
        <p:nvSpPr>
          <p:cNvPr id="26" name="TextBox 25">
            <a:extLst>
              <a:ext uri="{FF2B5EF4-FFF2-40B4-BE49-F238E27FC236}">
                <a16:creationId xmlns:a16="http://schemas.microsoft.com/office/drawing/2014/main" id="{D7D10444-A892-E016-A500-AE061AE28555}"/>
              </a:ext>
            </a:extLst>
          </p:cNvPr>
          <p:cNvSpPr txBox="1"/>
          <p:nvPr/>
        </p:nvSpPr>
        <p:spPr>
          <a:xfrm>
            <a:off x="4350589" y="1699899"/>
            <a:ext cx="3726599" cy="1631216"/>
          </a:xfrm>
          <a:prstGeom prst="rect">
            <a:avLst/>
          </a:prstGeom>
          <a:noFill/>
        </p:spPr>
        <p:txBody>
          <a:bodyPr wrap="square" rtlCol="0">
            <a:spAutoFit/>
          </a:bodyPr>
          <a:lstStyle/>
          <a:p>
            <a:r>
              <a:rPr lang="en-CH" sz="2000" b="1" dirty="0"/>
              <a:t>Beam D</a:t>
            </a:r>
            <a:r>
              <a:rPr lang="en-GB" sz="2000" b="1" dirty="0"/>
              <a:t>y</a:t>
            </a:r>
            <a:r>
              <a:rPr lang="en-CH" sz="2000" b="1" dirty="0"/>
              <a:t>namics FCC-ee 	</a:t>
            </a:r>
          </a:p>
          <a:p>
            <a:r>
              <a:rPr lang="en-CH" sz="2000" b="1" dirty="0">
                <a:sym typeface="Wingdings" pitchFamily="2" charset="2"/>
              </a:rPr>
              <a:t> Robust design </a:t>
            </a:r>
          </a:p>
          <a:p>
            <a:r>
              <a:rPr lang="en-CH" sz="2000" b="1" dirty="0">
                <a:sym typeface="Wingdings" pitchFamily="2" charset="2"/>
              </a:rPr>
              <a:t> Define tollerance</a:t>
            </a:r>
          </a:p>
          <a:p>
            <a:r>
              <a:rPr lang="en-CH" sz="2000" b="1" dirty="0">
                <a:sym typeface="Wingdings" pitchFamily="2" charset="2"/>
              </a:rPr>
              <a:t> Explore </a:t>
            </a:r>
            <a:r>
              <a:rPr lang="en-US" sz="2000" b="1" dirty="0">
                <a:sym typeface="Wingdings" pitchFamily="2" charset="2"/>
              </a:rPr>
              <a:t>C</a:t>
            </a:r>
            <a:r>
              <a:rPr lang="en-CH" sz="2000" b="1" dirty="0">
                <a:sym typeface="Wingdings" pitchFamily="2" charset="2"/>
              </a:rPr>
              <a:t>orrection streategies</a:t>
            </a:r>
          </a:p>
          <a:p>
            <a:r>
              <a:rPr lang="en-CH" sz="2000" b="1" dirty="0">
                <a:sym typeface="Wingdings" pitchFamily="2" charset="2"/>
              </a:rPr>
              <a:t> A</a:t>
            </a:r>
            <a:r>
              <a:rPr lang="en-GB" sz="2000" b="1" dirty="0">
                <a:sym typeface="Wingdings" pitchFamily="2" charset="2"/>
              </a:rPr>
              <a:t>l</a:t>
            </a:r>
            <a:r>
              <a:rPr lang="en-CH" sz="2000" b="1" dirty="0">
                <a:sym typeface="Wingdings" pitchFamily="2" charset="2"/>
              </a:rPr>
              <a:t>ternative proposals/studies</a:t>
            </a:r>
            <a:endParaRPr lang="en-CH" sz="2000" b="1" dirty="0"/>
          </a:p>
        </p:txBody>
      </p:sp>
    </p:spTree>
    <p:extLst>
      <p:ext uri="{BB962C8B-B14F-4D97-AF65-F5344CB8AC3E}">
        <p14:creationId xmlns:p14="http://schemas.microsoft.com/office/powerpoint/2010/main" val="2867808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EF49B-35DF-C941-3173-5DD0202658CE}"/>
              </a:ext>
            </a:extLst>
          </p:cNvPr>
          <p:cNvSpPr>
            <a:spLocks noGrp="1"/>
          </p:cNvSpPr>
          <p:nvPr>
            <p:ph type="title"/>
          </p:nvPr>
        </p:nvSpPr>
        <p:spPr/>
        <p:txBody>
          <a:bodyPr/>
          <a:lstStyle/>
          <a:p>
            <a:r>
              <a:rPr lang="en-CH" dirty="0"/>
              <a:t>Outlook</a:t>
            </a:r>
          </a:p>
        </p:txBody>
      </p:sp>
      <p:sp>
        <p:nvSpPr>
          <p:cNvPr id="3" name="Content Placeholder 2">
            <a:extLst>
              <a:ext uri="{FF2B5EF4-FFF2-40B4-BE49-F238E27FC236}">
                <a16:creationId xmlns:a16="http://schemas.microsoft.com/office/drawing/2014/main" id="{D4758662-4CF9-93D7-EDD7-14A668D6C598}"/>
              </a:ext>
            </a:extLst>
          </p:cNvPr>
          <p:cNvSpPr>
            <a:spLocks noGrp="1"/>
          </p:cNvSpPr>
          <p:nvPr>
            <p:ph idx="1"/>
          </p:nvPr>
        </p:nvSpPr>
        <p:spPr>
          <a:xfrm>
            <a:off x="838200" y="1825625"/>
            <a:ext cx="10515600" cy="4527878"/>
          </a:xfrm>
        </p:spPr>
        <p:txBody>
          <a:bodyPr>
            <a:normAutofit/>
          </a:bodyPr>
          <a:lstStyle/>
          <a:p>
            <a:r>
              <a:rPr lang="en-CH" dirty="0"/>
              <a:t>FCC-ee feasibility Studies</a:t>
            </a:r>
          </a:p>
          <a:p>
            <a:pPr lvl="1"/>
            <a:r>
              <a:rPr lang="en-CH" dirty="0"/>
              <a:t>Beam-beam and rdaiation Models </a:t>
            </a:r>
            <a:r>
              <a:rPr lang="en-CH" dirty="0">
                <a:sym typeface="Wingdings" pitchFamily="2" charset="2"/>
              </a:rPr>
              <a:t>for Beam Dynamics Studies</a:t>
            </a:r>
          </a:p>
          <a:p>
            <a:pPr lvl="1"/>
            <a:r>
              <a:rPr lang="en-CH" dirty="0">
                <a:sym typeface="Wingdings" pitchFamily="2" charset="2"/>
              </a:rPr>
              <a:t>Tuning and Optimization</a:t>
            </a:r>
          </a:p>
          <a:p>
            <a:pPr lvl="1"/>
            <a:r>
              <a:rPr lang="en-CH" dirty="0">
                <a:sym typeface="Wingdings" pitchFamily="2" charset="2"/>
              </a:rPr>
              <a:t>Machine imperfections and tollerances: beam lifetimes, DA and luminosity</a:t>
            </a:r>
          </a:p>
          <a:p>
            <a:pPr lvl="1"/>
            <a:r>
              <a:rPr lang="en-CH" dirty="0">
                <a:sym typeface="Wingdings" pitchFamily="2" charset="2"/>
              </a:rPr>
              <a:t>Top up injection and stability studies</a:t>
            </a:r>
          </a:p>
          <a:p>
            <a:pPr lvl="1"/>
            <a:r>
              <a:rPr lang="en-CH" dirty="0">
                <a:sym typeface="Wingdings" pitchFamily="2" charset="2"/>
              </a:rPr>
              <a:t>Alternative optics with Nested Magnets</a:t>
            </a:r>
          </a:p>
          <a:p>
            <a:r>
              <a:rPr lang="en-CH" dirty="0">
                <a:sym typeface="Wingdings" pitchFamily="2" charset="2"/>
              </a:rPr>
              <a:t>Sustainable collider design using ERL technology</a:t>
            </a:r>
          </a:p>
          <a:p>
            <a:r>
              <a:rPr lang="en-CH" dirty="0">
                <a:sym typeface="Wingdings" pitchFamily="2" charset="2"/>
              </a:rPr>
              <a:t>ML4FCC surrogate models for colliders design (LHC/FCC)</a:t>
            </a:r>
          </a:p>
          <a:p>
            <a:r>
              <a:rPr lang="en-CH" dirty="0">
                <a:sym typeface="Wingdings" pitchFamily="2" charset="2"/>
              </a:rPr>
              <a:t>Luminosity precision for LHC and FCC-hh</a:t>
            </a:r>
          </a:p>
          <a:p>
            <a:r>
              <a:rPr lang="en-CH" dirty="0">
                <a:sym typeface="Wingdings" pitchFamily="2" charset="2"/>
              </a:rPr>
              <a:t>Muon Collider collective effects</a:t>
            </a:r>
            <a:endParaRPr lang="en-CH" dirty="0"/>
          </a:p>
        </p:txBody>
      </p:sp>
    </p:spTree>
    <p:extLst>
      <p:ext uri="{BB962C8B-B14F-4D97-AF65-F5344CB8AC3E}">
        <p14:creationId xmlns:p14="http://schemas.microsoft.com/office/powerpoint/2010/main" val="2550064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AB4E7676-BE71-8340-B1BF-CF313B5CA992}"/>
              </a:ext>
            </a:extLst>
          </p:cNvPr>
          <p:cNvSpPr txBox="1">
            <a:spLocks/>
          </p:cNvSpPr>
          <p:nvPr/>
        </p:nvSpPr>
        <p:spPr>
          <a:xfrm>
            <a:off x="22946" y="181100"/>
            <a:ext cx="9376401" cy="627226"/>
          </a:xfrm>
          <a:prstGeom prst="rect">
            <a:avLst/>
          </a:prstGeom>
          <a:noFill/>
          <a:ln>
            <a:noFill/>
          </a:ln>
        </p:spPr>
        <p:txBody>
          <a:bodyPr vert="horz" lIns="121882" tIns="60941" rIns="121882" bIns="60941"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6928">
              <a:lnSpc>
                <a:spcPct val="100000"/>
              </a:lnSpc>
              <a:spcBef>
                <a:spcPts val="133"/>
              </a:spcBef>
              <a:tabLst>
                <a:tab pos="396958" algn="l"/>
                <a:tab pos="397804" algn="l"/>
              </a:tabLst>
            </a:pPr>
            <a:r>
              <a:rPr lang="en-GB" sz="3732" spc="27" dirty="0">
                <a:latin typeface="Times New Roman" panose="02020603050405020304" pitchFamily="18" charset="0"/>
                <a:cs typeface="Times New Roman" panose="02020603050405020304" pitchFamily="18" charset="0"/>
              </a:rPr>
              <a:t>Interaction region: Beam-beam force</a:t>
            </a:r>
          </a:p>
        </p:txBody>
      </p:sp>
      <p:sp>
        <p:nvSpPr>
          <p:cNvPr id="217" name="object 6">
            <a:extLst>
              <a:ext uri="{FF2B5EF4-FFF2-40B4-BE49-F238E27FC236}">
                <a16:creationId xmlns:a16="http://schemas.microsoft.com/office/drawing/2014/main" id="{8EEF6AB8-B916-3F0C-2994-3A1798224A28}"/>
              </a:ext>
            </a:extLst>
          </p:cNvPr>
          <p:cNvSpPr txBox="1">
            <a:spLocks noGrp="1"/>
          </p:cNvSpPr>
          <p:nvPr>
            <p:ph type="sldNum" sz="quarter" idx="10"/>
          </p:nvPr>
        </p:nvSpPr>
        <p:spPr>
          <a:xfrm>
            <a:off x="11658685" y="172808"/>
            <a:ext cx="385853" cy="191503"/>
          </a:xfrm>
          <a:prstGeom prst="rect">
            <a:avLst/>
          </a:prstGeom>
        </p:spPr>
        <p:txBody>
          <a:bodyPr vert="horz" wrap="square" lIns="0" tIns="6771" rIns="0" bIns="0" rtlCol="0" anchor="ctr">
            <a:spAutoFit/>
          </a:bodyPr>
          <a:lstStyle/>
          <a:p>
            <a:pPr marL="50783">
              <a:spcBef>
                <a:spcPts val="53"/>
              </a:spcBef>
            </a:pPr>
            <a:r>
              <a:rPr lang="de-CH" spc="-33" dirty="0"/>
              <a:t>5</a:t>
            </a:r>
            <a:endParaRPr spc="-33" dirty="0"/>
          </a:p>
        </p:txBody>
      </p:sp>
      <p:grpSp>
        <p:nvGrpSpPr>
          <p:cNvPr id="28" name="Group 27">
            <a:extLst>
              <a:ext uri="{FF2B5EF4-FFF2-40B4-BE49-F238E27FC236}">
                <a16:creationId xmlns:a16="http://schemas.microsoft.com/office/drawing/2014/main" id="{BFD974DC-5CBC-95F3-96F4-4F6AFF6413DA}"/>
              </a:ext>
            </a:extLst>
          </p:cNvPr>
          <p:cNvGrpSpPr/>
          <p:nvPr/>
        </p:nvGrpSpPr>
        <p:grpSpPr>
          <a:xfrm>
            <a:off x="6571759" y="3242002"/>
            <a:ext cx="5618361" cy="3609979"/>
            <a:chOff x="4310787" y="1854685"/>
            <a:chExt cx="4772446" cy="3066451"/>
          </a:xfrm>
        </p:grpSpPr>
        <p:pic>
          <p:nvPicPr>
            <p:cNvPr id="27" name="Picture 26" descr="A graph of a function&#10;&#10;Description automatically generated with medium confidence">
              <a:extLst>
                <a:ext uri="{FF2B5EF4-FFF2-40B4-BE49-F238E27FC236}">
                  <a16:creationId xmlns:a16="http://schemas.microsoft.com/office/drawing/2014/main" id="{940BD905-94E7-4753-6759-A885F93A0DB1}"/>
                </a:ext>
              </a:extLst>
            </p:cNvPr>
            <p:cNvPicPr>
              <a:picLocks noChangeAspect="1"/>
            </p:cNvPicPr>
            <p:nvPr/>
          </p:nvPicPr>
          <p:blipFill rotWithShape="1">
            <a:blip r:embed="rId7">
              <a:extLst>
                <a:ext uri="{28A0092B-C50C-407E-A947-70E740481C1C}">
                  <a14:useLocalDpi xmlns:a14="http://schemas.microsoft.com/office/drawing/2010/main" val="0"/>
                </a:ext>
              </a:extLst>
            </a:blip>
            <a:srcRect b="3620"/>
            <a:stretch/>
          </p:blipFill>
          <p:spPr>
            <a:xfrm>
              <a:off x="4310787" y="1854685"/>
              <a:ext cx="4772446" cy="3066451"/>
            </a:xfrm>
            <a:prstGeom prst="rect">
              <a:avLst/>
            </a:prstGeom>
          </p:spPr>
        </p:pic>
        <p:pic>
          <p:nvPicPr>
            <p:cNvPr id="22" name="Picture 21">
              <a:extLst>
                <a:ext uri="{FF2B5EF4-FFF2-40B4-BE49-F238E27FC236}">
                  <a16:creationId xmlns:a16="http://schemas.microsoft.com/office/drawing/2014/main" id="{E9E149EA-3450-C3E4-E456-F168DF51DC4E}"/>
                </a:ext>
              </a:extLst>
            </p:cNvPr>
            <p:cNvPicPr>
              <a:picLocks noChangeAspect="1"/>
            </p:cNvPicPr>
            <p:nvPr>
              <p:custDataLst>
                <p:tags r:id="rId4"/>
              </p:custDataLst>
            </p:nvPr>
          </p:nvPicPr>
          <p:blipFill rotWithShape="1">
            <a:blip r:embed="rId8"/>
            <a:srcRect l="81756" t="-1" b="-14496"/>
            <a:stretch/>
          </p:blipFill>
          <p:spPr>
            <a:xfrm>
              <a:off x="7239000" y="3912534"/>
              <a:ext cx="489664" cy="445481"/>
            </a:xfrm>
            <a:prstGeom prst="rect">
              <a:avLst/>
            </a:prstGeom>
          </p:spPr>
        </p:pic>
      </p:grpSp>
      <p:sp>
        <p:nvSpPr>
          <p:cNvPr id="29" name="TextBox 28">
            <a:extLst>
              <a:ext uri="{FF2B5EF4-FFF2-40B4-BE49-F238E27FC236}">
                <a16:creationId xmlns:a16="http://schemas.microsoft.com/office/drawing/2014/main" id="{D6ECD6B5-4CB2-6BBD-6C75-C097E2C08E21}"/>
              </a:ext>
            </a:extLst>
          </p:cNvPr>
          <p:cNvSpPr txBox="1"/>
          <p:nvPr/>
        </p:nvSpPr>
        <p:spPr>
          <a:xfrm>
            <a:off x="184858" y="3481277"/>
            <a:ext cx="6640326" cy="3045962"/>
          </a:xfrm>
          <a:prstGeom prst="rect">
            <a:avLst/>
          </a:prstGeom>
          <a:noFill/>
        </p:spPr>
        <p:txBody>
          <a:bodyPr wrap="square" rtlCol="0">
            <a:spAutoFit/>
          </a:bodyPr>
          <a:lstStyle/>
          <a:p>
            <a:r>
              <a:rPr lang="fr-CH" sz="2399" dirty="0" err="1"/>
              <a:t>Designing</a:t>
            </a:r>
            <a:r>
              <a:rPr lang="fr-CH" sz="2399" dirty="0"/>
              <a:t> a </a:t>
            </a:r>
            <a:r>
              <a:rPr lang="fr-CH" sz="2399" dirty="0" err="1"/>
              <a:t>collider</a:t>
            </a:r>
            <a:r>
              <a:rPr lang="fr-CH" sz="2399" dirty="0"/>
              <a:t> </a:t>
            </a:r>
            <a:r>
              <a:rPr lang="fr-CH" sz="2399" dirty="0" err="1"/>
              <a:t>means</a:t>
            </a:r>
            <a:r>
              <a:rPr lang="fr-CH" sz="2399" dirty="0"/>
              <a:t>:</a:t>
            </a:r>
          </a:p>
          <a:p>
            <a:r>
              <a:rPr lang="fr-CH" sz="2399" dirty="0" err="1"/>
              <a:t>Mantain</a:t>
            </a:r>
            <a:r>
              <a:rPr lang="fr-CH" sz="2399" dirty="0"/>
              <a:t> </a:t>
            </a:r>
            <a:r>
              <a:rPr lang="fr-CH" sz="2399" b="1" dirty="0" err="1"/>
              <a:t>small</a:t>
            </a:r>
            <a:r>
              <a:rPr lang="fr-CH" sz="2399" b="1" dirty="0"/>
              <a:t>/</a:t>
            </a:r>
            <a:r>
              <a:rPr lang="fr-CH" sz="2399" b="1" dirty="0" err="1"/>
              <a:t>controlled</a:t>
            </a:r>
            <a:r>
              <a:rPr lang="fr-CH" sz="2399" b="1" dirty="0"/>
              <a:t> Beam-Beam </a:t>
            </a:r>
            <a:r>
              <a:rPr lang="fr-CH" sz="2399" dirty="0" err="1"/>
              <a:t>effects</a:t>
            </a:r>
            <a:r>
              <a:rPr lang="fr-CH" sz="2399" dirty="0"/>
              <a:t> </a:t>
            </a:r>
            <a:r>
              <a:rPr lang="fr-CH" sz="2399" dirty="0" err="1"/>
              <a:t>while</a:t>
            </a:r>
            <a:r>
              <a:rPr lang="fr-CH" sz="2399" dirty="0"/>
              <a:t> </a:t>
            </a:r>
            <a:r>
              <a:rPr lang="fr-CH" sz="2399" dirty="0" err="1"/>
              <a:t>keeping</a:t>
            </a:r>
            <a:r>
              <a:rPr lang="fr-CH" sz="2399" dirty="0"/>
              <a:t> </a:t>
            </a:r>
            <a:r>
              <a:rPr lang="fr-CH" sz="2399" b="1" dirty="0" err="1"/>
              <a:t>Luminosity</a:t>
            </a:r>
            <a:r>
              <a:rPr lang="fr-CH" sz="2399" b="1" dirty="0"/>
              <a:t> at maximum</a:t>
            </a:r>
          </a:p>
          <a:p>
            <a:endParaRPr lang="fr-CH" sz="2399" dirty="0">
              <a:sym typeface="Wingdings" pitchFamily="2" charset="2"/>
            </a:endParaRPr>
          </a:p>
          <a:p>
            <a:pPr marL="342900" indent="-342900">
              <a:buFont typeface="Wingdings" pitchFamily="2" charset="2"/>
              <a:buChar char="à"/>
            </a:pPr>
            <a:r>
              <a:rPr lang="fr-CH" sz="2399" dirty="0" err="1">
                <a:sym typeface="Wingdings" pitchFamily="2" charset="2"/>
              </a:rPr>
              <a:t>Study</a:t>
            </a:r>
            <a:r>
              <a:rPr lang="fr-CH" sz="2399" dirty="0">
                <a:sym typeface="Wingdings" pitchFamily="2" charset="2"/>
              </a:rPr>
              <a:t> the </a:t>
            </a:r>
            <a:r>
              <a:rPr lang="fr-CH" sz="2399" dirty="0" err="1">
                <a:sym typeface="Wingdings" pitchFamily="2" charset="2"/>
              </a:rPr>
              <a:t>effects</a:t>
            </a:r>
            <a:r>
              <a:rPr lang="fr-CH" sz="2399" dirty="0">
                <a:sym typeface="Wingdings" pitchFamily="2" charset="2"/>
              </a:rPr>
              <a:t> in </a:t>
            </a:r>
            <a:r>
              <a:rPr lang="fr-CH" sz="2399" dirty="0" err="1">
                <a:sym typeface="Wingdings" pitchFamily="2" charset="2"/>
              </a:rPr>
              <a:t>realistic</a:t>
            </a:r>
            <a:r>
              <a:rPr lang="fr-CH" sz="2399" dirty="0">
                <a:sym typeface="Wingdings" pitchFamily="2" charset="2"/>
              </a:rPr>
              <a:t> machine</a:t>
            </a:r>
          </a:p>
          <a:p>
            <a:pPr marL="342900" indent="-342900">
              <a:buFont typeface="Wingdings" pitchFamily="2" charset="2"/>
              <a:buChar char="à"/>
            </a:pPr>
            <a:r>
              <a:rPr lang="fr-CH" sz="2399" dirty="0"/>
              <a:t>IP tuning &amp; feedback, </a:t>
            </a:r>
            <a:r>
              <a:rPr lang="fr-CH" sz="2399" dirty="0" err="1"/>
              <a:t>stability</a:t>
            </a:r>
            <a:r>
              <a:rPr lang="fr-CH" sz="2399" dirty="0"/>
              <a:t> and Performances </a:t>
            </a:r>
            <a:r>
              <a:rPr lang="fr-CH" sz="2399" dirty="0" err="1"/>
              <a:t>studies</a:t>
            </a:r>
            <a:r>
              <a:rPr lang="fr-CH" sz="2399" dirty="0"/>
              <a:t> and </a:t>
            </a:r>
            <a:r>
              <a:rPr lang="fr-CH" sz="2399" dirty="0" err="1"/>
              <a:t>tollerance</a:t>
            </a:r>
            <a:r>
              <a:rPr lang="fr-CH" sz="2399" dirty="0"/>
              <a:t> </a:t>
            </a:r>
            <a:r>
              <a:rPr lang="fr-CH" sz="2399" dirty="0" err="1"/>
              <a:t>definitions</a:t>
            </a:r>
            <a:endParaRPr lang="fr-CH" sz="2399" dirty="0"/>
          </a:p>
          <a:p>
            <a:pPr marL="342900" indent="-342900">
              <a:buFont typeface="Wingdings" pitchFamily="2" charset="2"/>
              <a:buChar char="à"/>
            </a:pPr>
            <a:r>
              <a:rPr lang="fr-CH" sz="2399" dirty="0" err="1"/>
              <a:t>Find</a:t>
            </a:r>
            <a:r>
              <a:rPr lang="fr-CH" sz="2399" dirty="0"/>
              <a:t> possible solutions to </a:t>
            </a:r>
            <a:r>
              <a:rPr lang="fr-CH" sz="2399" dirty="0" err="1"/>
              <a:t>overcome</a:t>
            </a:r>
            <a:r>
              <a:rPr lang="fr-CH" sz="2399" dirty="0"/>
              <a:t> limitations</a:t>
            </a:r>
          </a:p>
        </p:txBody>
      </p:sp>
      <p:grpSp>
        <p:nvGrpSpPr>
          <p:cNvPr id="34" name="Group 33">
            <a:extLst>
              <a:ext uri="{FF2B5EF4-FFF2-40B4-BE49-F238E27FC236}">
                <a16:creationId xmlns:a16="http://schemas.microsoft.com/office/drawing/2014/main" id="{F5EBB9DA-D13A-FA36-5B36-3C399740D025}"/>
              </a:ext>
            </a:extLst>
          </p:cNvPr>
          <p:cNvGrpSpPr/>
          <p:nvPr/>
        </p:nvGrpSpPr>
        <p:grpSpPr>
          <a:xfrm>
            <a:off x="6889611" y="439108"/>
            <a:ext cx="5019472" cy="3091465"/>
            <a:chOff x="2209800" y="1232820"/>
            <a:chExt cx="7772400" cy="4786978"/>
          </a:xfrm>
        </p:grpSpPr>
        <p:pic>
          <p:nvPicPr>
            <p:cNvPr id="35" name="Picture 34" descr="A graph with a line&#10;&#10;Description automatically generated">
              <a:extLst>
                <a:ext uri="{FF2B5EF4-FFF2-40B4-BE49-F238E27FC236}">
                  <a16:creationId xmlns:a16="http://schemas.microsoft.com/office/drawing/2014/main" id="{997E9A4A-86FA-4143-A72A-A93FA553A8F4}"/>
                </a:ext>
              </a:extLst>
            </p:cNvPr>
            <p:cNvPicPr>
              <a:picLocks noChangeAspect="1"/>
            </p:cNvPicPr>
            <p:nvPr/>
          </p:nvPicPr>
          <p:blipFill rotWithShape="1">
            <a:blip r:embed="rId9"/>
            <a:srcRect t="7616"/>
            <a:stretch/>
          </p:blipFill>
          <p:spPr>
            <a:xfrm>
              <a:off x="2209800" y="1232820"/>
              <a:ext cx="7772400" cy="4786978"/>
            </a:xfrm>
            <a:prstGeom prst="rect">
              <a:avLst/>
            </a:prstGeom>
          </p:spPr>
        </p:pic>
        <p:cxnSp>
          <p:nvCxnSpPr>
            <p:cNvPr id="36" name="Straight Connector 35">
              <a:extLst>
                <a:ext uri="{FF2B5EF4-FFF2-40B4-BE49-F238E27FC236}">
                  <a16:creationId xmlns:a16="http://schemas.microsoft.com/office/drawing/2014/main" id="{7FDC3A7E-F376-35D1-85BD-C7DBC7FEFCD4}"/>
                </a:ext>
              </a:extLst>
            </p:cNvPr>
            <p:cNvCxnSpPr>
              <a:cxnSpLocks/>
            </p:cNvCxnSpPr>
            <p:nvPr/>
          </p:nvCxnSpPr>
          <p:spPr>
            <a:xfrm flipV="1">
              <a:off x="3610099" y="1520042"/>
              <a:ext cx="736270" cy="3301340"/>
            </a:xfrm>
            <a:prstGeom prst="line">
              <a:avLst/>
            </a:prstGeom>
            <a:ln>
              <a:solidFill>
                <a:srgbClr val="B80000"/>
              </a:solidFill>
              <a:prstDash val="dash"/>
            </a:ln>
          </p:spPr>
          <p:style>
            <a:lnRef idx="2">
              <a:schemeClr val="dk1"/>
            </a:lnRef>
            <a:fillRef idx="0">
              <a:schemeClr val="dk1"/>
            </a:fillRef>
            <a:effectRef idx="1">
              <a:schemeClr val="dk1"/>
            </a:effectRef>
            <a:fontRef idx="minor">
              <a:schemeClr val="tx1"/>
            </a:fontRef>
          </p:style>
        </p:cxnSp>
        <p:pic>
          <p:nvPicPr>
            <p:cNvPr id="37" name="Picture 36">
              <a:extLst>
                <a:ext uri="{FF2B5EF4-FFF2-40B4-BE49-F238E27FC236}">
                  <a16:creationId xmlns:a16="http://schemas.microsoft.com/office/drawing/2014/main" id="{31FBB955-0F68-5493-8DC7-A43132BE3DCE}"/>
                </a:ext>
              </a:extLst>
            </p:cNvPr>
            <p:cNvPicPr>
              <a:picLocks noChangeAspect="1"/>
            </p:cNvPicPr>
            <p:nvPr>
              <p:custDataLst>
                <p:tags r:id="rId3"/>
              </p:custDataLst>
            </p:nvPr>
          </p:nvPicPr>
          <p:blipFill>
            <a:blip r:embed="rId10"/>
            <a:stretch>
              <a:fillRect/>
            </a:stretch>
          </p:blipFill>
          <p:spPr>
            <a:xfrm>
              <a:off x="3715241" y="1808051"/>
              <a:ext cx="410235" cy="429405"/>
            </a:xfrm>
            <a:prstGeom prst="rect">
              <a:avLst/>
            </a:prstGeom>
          </p:spPr>
        </p:pic>
      </p:grpSp>
      <p:pic>
        <p:nvPicPr>
          <p:cNvPr id="2" name="Picture 1">
            <a:extLst>
              <a:ext uri="{FF2B5EF4-FFF2-40B4-BE49-F238E27FC236}">
                <a16:creationId xmlns:a16="http://schemas.microsoft.com/office/drawing/2014/main" id="{FACE73A7-44D0-5343-C0A4-39C637A67B89}"/>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8404877" y="2330744"/>
            <a:ext cx="2890668" cy="543944"/>
          </a:xfrm>
          <a:prstGeom prst="rect">
            <a:avLst/>
          </a:prstGeom>
        </p:spPr>
      </p:pic>
      <p:pic>
        <p:nvPicPr>
          <p:cNvPr id="39" name="Picture 38">
            <a:extLst>
              <a:ext uri="{FF2B5EF4-FFF2-40B4-BE49-F238E27FC236}">
                <a16:creationId xmlns:a16="http://schemas.microsoft.com/office/drawing/2014/main" id="{4109D832-749B-DDE7-873F-AF20F4E9F3F6}"/>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10268364" y="678023"/>
            <a:ext cx="1100800" cy="260606"/>
          </a:xfrm>
          <a:prstGeom prst="rect">
            <a:avLst/>
          </a:prstGeom>
        </p:spPr>
      </p:pic>
      <p:sp>
        <p:nvSpPr>
          <p:cNvPr id="41" name="TextBox 40">
            <a:extLst>
              <a:ext uri="{FF2B5EF4-FFF2-40B4-BE49-F238E27FC236}">
                <a16:creationId xmlns:a16="http://schemas.microsoft.com/office/drawing/2014/main" id="{4B30D61D-FB44-E7D0-E38A-818854A185FB}"/>
              </a:ext>
            </a:extLst>
          </p:cNvPr>
          <p:cNvSpPr txBox="1"/>
          <p:nvPr/>
        </p:nvSpPr>
        <p:spPr>
          <a:xfrm>
            <a:off x="7416393" y="4189284"/>
            <a:ext cx="1871025" cy="830740"/>
          </a:xfrm>
          <a:prstGeom prst="rect">
            <a:avLst/>
          </a:prstGeom>
          <a:noFill/>
        </p:spPr>
        <p:txBody>
          <a:bodyPr wrap="none" rtlCol="0">
            <a:spAutoFit/>
          </a:bodyPr>
          <a:lstStyle/>
          <a:p>
            <a:r>
              <a:rPr lang="en-US" sz="2399" dirty="0"/>
              <a:t>linear model</a:t>
            </a:r>
          </a:p>
          <a:p>
            <a:r>
              <a:rPr lang="en-US" sz="2399" dirty="0"/>
              <a:t>w/o radiation</a:t>
            </a:r>
          </a:p>
        </p:txBody>
      </p:sp>
      <p:graphicFrame>
        <p:nvGraphicFramePr>
          <p:cNvPr id="42" name="Object 8">
            <a:extLst>
              <a:ext uri="{FF2B5EF4-FFF2-40B4-BE49-F238E27FC236}">
                <a16:creationId xmlns:a16="http://schemas.microsoft.com/office/drawing/2014/main" id="{7E00137B-9EC1-3F62-AFEF-84E013F3AE19}"/>
              </a:ext>
            </a:extLst>
          </p:cNvPr>
          <p:cNvGraphicFramePr>
            <a:graphicFrameLocks noChangeAspect="1"/>
          </p:cNvGraphicFramePr>
          <p:nvPr/>
        </p:nvGraphicFramePr>
        <p:xfrm>
          <a:off x="1939319" y="2223311"/>
          <a:ext cx="3264952" cy="1245473"/>
        </p:xfrm>
        <a:graphic>
          <a:graphicData uri="http://schemas.openxmlformats.org/presentationml/2006/ole">
            <mc:AlternateContent xmlns:mc="http://schemas.openxmlformats.org/markup-compatibility/2006">
              <mc:Choice xmlns:v="urn:schemas-microsoft-com:vml" Requires="v">
                <p:oleObj name="Equation" r:id="rId13" imgW="1231560" imgH="469800" progId="Equation.DSMT4">
                  <p:embed/>
                </p:oleObj>
              </mc:Choice>
              <mc:Fallback>
                <p:oleObj name="Equation" r:id="rId13" imgW="1231560" imgH="469800" progId="Equation.DSMT4">
                  <p:embed/>
                  <p:pic>
                    <p:nvPicPr>
                      <p:cNvPr id="42" name="Object 8">
                        <a:extLst>
                          <a:ext uri="{FF2B5EF4-FFF2-40B4-BE49-F238E27FC236}">
                            <a16:creationId xmlns:a16="http://schemas.microsoft.com/office/drawing/2014/main" id="{7E00137B-9EC1-3F62-AFEF-84E013F3AE19}"/>
                          </a:ext>
                        </a:extLst>
                      </p:cNvPr>
                      <p:cNvPicPr>
                        <a:picLocks noChangeAspect="1" noChangeArrowheads="1"/>
                      </p:cNvPicPr>
                      <p:nvPr/>
                    </p:nvPicPr>
                    <p:blipFill>
                      <a:blip r:embed="rId14"/>
                      <a:srcRect/>
                      <a:stretch>
                        <a:fillRect/>
                      </a:stretch>
                    </p:blipFill>
                    <p:spPr bwMode="auto">
                      <a:xfrm>
                        <a:off x="1939319" y="2223311"/>
                        <a:ext cx="3264952" cy="1245473"/>
                      </a:xfrm>
                      <a:prstGeom prst="rect">
                        <a:avLst/>
                      </a:prstGeom>
                      <a:noFill/>
                      <a:ln>
                        <a:noFill/>
                      </a:ln>
                    </p:spPr>
                  </p:pic>
                </p:oleObj>
              </mc:Fallback>
            </mc:AlternateContent>
          </a:graphicData>
        </a:graphic>
      </p:graphicFrame>
      <p:sp>
        <p:nvSpPr>
          <p:cNvPr id="44" name="TextBox 43">
            <a:extLst>
              <a:ext uri="{FF2B5EF4-FFF2-40B4-BE49-F238E27FC236}">
                <a16:creationId xmlns:a16="http://schemas.microsoft.com/office/drawing/2014/main" id="{99669D72-F271-382B-BB2B-09733BCD2504}"/>
              </a:ext>
            </a:extLst>
          </p:cNvPr>
          <p:cNvSpPr txBox="1"/>
          <p:nvPr/>
        </p:nvSpPr>
        <p:spPr>
          <a:xfrm>
            <a:off x="554085" y="1451989"/>
            <a:ext cx="5901872" cy="502573"/>
          </a:xfrm>
          <a:prstGeom prst="rect">
            <a:avLst/>
          </a:prstGeom>
          <a:noFill/>
        </p:spPr>
        <p:txBody>
          <a:bodyPr wrap="none" rtlCol="0">
            <a:spAutoFit/>
          </a:bodyPr>
          <a:lstStyle/>
          <a:p>
            <a:r>
              <a:rPr lang="en-US" sz="2666" dirty="0"/>
              <a:t>High </a:t>
            </a:r>
            <a:r>
              <a:rPr lang="en-US" sz="2666" dirty="0" err="1"/>
              <a:t>lumi</a:t>
            </a:r>
            <a:r>
              <a:rPr lang="en-US" sz="2666" dirty="0"/>
              <a:t>	      strong beam-beam force</a:t>
            </a:r>
          </a:p>
        </p:txBody>
      </p:sp>
      <p:sp>
        <p:nvSpPr>
          <p:cNvPr id="45" name="Right Arrow 44">
            <a:extLst>
              <a:ext uri="{FF2B5EF4-FFF2-40B4-BE49-F238E27FC236}">
                <a16:creationId xmlns:a16="http://schemas.microsoft.com/office/drawing/2014/main" id="{EBF24195-49A1-090E-89A3-D14D700C258A}"/>
              </a:ext>
            </a:extLst>
          </p:cNvPr>
          <p:cNvSpPr/>
          <p:nvPr/>
        </p:nvSpPr>
        <p:spPr>
          <a:xfrm>
            <a:off x="2236392" y="1397627"/>
            <a:ext cx="609560" cy="64597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Tree>
    <p:extLst>
      <p:ext uri="{BB962C8B-B14F-4D97-AF65-F5344CB8AC3E}">
        <p14:creationId xmlns:p14="http://schemas.microsoft.com/office/powerpoint/2010/main" val="3224503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AB4E7676-BE71-8340-B1BF-CF313B5CA992}"/>
              </a:ext>
            </a:extLst>
          </p:cNvPr>
          <p:cNvSpPr txBox="1">
            <a:spLocks/>
          </p:cNvSpPr>
          <p:nvPr/>
        </p:nvSpPr>
        <p:spPr>
          <a:xfrm>
            <a:off x="172934" y="586757"/>
            <a:ext cx="9376401" cy="627226"/>
          </a:xfrm>
          <a:prstGeom prst="rect">
            <a:avLst/>
          </a:prstGeom>
          <a:noFill/>
          <a:ln>
            <a:noFill/>
          </a:ln>
        </p:spPr>
        <p:txBody>
          <a:bodyPr vert="horz" lIns="121882" tIns="60941" rIns="121882" bIns="60941"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6928">
              <a:lnSpc>
                <a:spcPct val="100000"/>
              </a:lnSpc>
              <a:spcBef>
                <a:spcPts val="133"/>
              </a:spcBef>
              <a:tabLst>
                <a:tab pos="396958" algn="l"/>
                <a:tab pos="397804" algn="l"/>
              </a:tabLst>
            </a:pPr>
            <a:r>
              <a:rPr lang="en-GB" sz="3732" spc="27" dirty="0">
                <a:latin typeface="Times New Roman" panose="02020603050405020304" pitchFamily="18" charset="0"/>
                <a:cs typeface="Times New Roman" panose="02020603050405020304" pitchFamily="18" charset="0"/>
              </a:rPr>
              <a:t>Radiation at FCC-</a:t>
            </a:r>
            <a:r>
              <a:rPr lang="en-GB" sz="3732" spc="27" dirty="0" err="1">
                <a:latin typeface="Times New Roman" panose="02020603050405020304" pitchFamily="18" charset="0"/>
                <a:cs typeface="Times New Roman" panose="02020603050405020304" pitchFamily="18" charset="0"/>
              </a:rPr>
              <a:t>ee</a:t>
            </a:r>
            <a:r>
              <a:rPr lang="en-GB" sz="3732" spc="27" dirty="0">
                <a:latin typeface="Times New Roman" panose="02020603050405020304" pitchFamily="18" charset="0"/>
                <a:cs typeface="Times New Roman" panose="02020603050405020304" pitchFamily="18" charset="0"/>
              </a:rPr>
              <a:t> collisions</a:t>
            </a:r>
          </a:p>
        </p:txBody>
      </p:sp>
      <p:grpSp>
        <p:nvGrpSpPr>
          <p:cNvPr id="222" name="Group 221">
            <a:extLst>
              <a:ext uri="{FF2B5EF4-FFF2-40B4-BE49-F238E27FC236}">
                <a16:creationId xmlns:a16="http://schemas.microsoft.com/office/drawing/2014/main" id="{244ACE99-DA68-7081-5BBB-A812372E439E}"/>
              </a:ext>
            </a:extLst>
          </p:cNvPr>
          <p:cNvGrpSpPr/>
          <p:nvPr/>
        </p:nvGrpSpPr>
        <p:grpSpPr>
          <a:xfrm>
            <a:off x="6401721" y="1290447"/>
            <a:ext cx="5315342" cy="1917506"/>
            <a:chOff x="4866519" y="3343567"/>
            <a:chExt cx="3987737" cy="1438573"/>
          </a:xfrm>
        </p:grpSpPr>
        <p:sp>
          <p:nvSpPr>
            <p:cNvPr id="7" name="TextBox 6">
              <a:extLst>
                <a:ext uri="{FF2B5EF4-FFF2-40B4-BE49-F238E27FC236}">
                  <a16:creationId xmlns:a16="http://schemas.microsoft.com/office/drawing/2014/main" id="{9B0EEA1A-0CCF-2375-F03C-790ECAF9EC9B}"/>
                </a:ext>
              </a:extLst>
            </p:cNvPr>
            <p:cNvSpPr txBox="1"/>
            <p:nvPr/>
          </p:nvSpPr>
          <p:spPr>
            <a:xfrm>
              <a:off x="4866519" y="3512555"/>
              <a:ext cx="2639903" cy="1269585"/>
            </a:xfrm>
            <a:prstGeom prst="rect">
              <a:avLst/>
            </a:prstGeom>
            <a:noFill/>
          </p:spPr>
          <p:txBody>
            <a:bodyPr wrap="none" rtlCol="0">
              <a:spAutoFit/>
            </a:bodyPr>
            <a:lstStyle/>
            <a:p>
              <a:r>
                <a:rPr lang="en-US" sz="3199" u="sng" dirty="0">
                  <a:solidFill>
                    <a:schemeClr val="accent1"/>
                  </a:solidFill>
                </a:rPr>
                <a:t>Collective</a:t>
              </a:r>
            </a:p>
            <a:p>
              <a:pPr marL="380876" indent="-380876">
                <a:buFont typeface="Arial" panose="020B0604020202020204" pitchFamily="34" charset="0"/>
                <a:buChar char="•"/>
              </a:pPr>
              <a:r>
                <a:rPr lang="en-US" sz="2399" dirty="0" err="1"/>
                <a:t>Beamstrahlung</a:t>
              </a:r>
              <a:endParaRPr lang="en-US" sz="2399" dirty="0"/>
            </a:p>
            <a:p>
              <a:pPr marL="380876" indent="-380876">
                <a:buFont typeface="Arial" panose="020B0604020202020204" pitchFamily="34" charset="0"/>
                <a:buChar char="•"/>
              </a:pPr>
              <a:r>
                <a:rPr lang="en-US" sz="2399" dirty="0"/>
                <a:t>Deflection in collective</a:t>
              </a:r>
              <a:br>
                <a:rPr lang="en-US" sz="2399" dirty="0"/>
              </a:br>
              <a:r>
                <a:rPr lang="en-US" sz="2399" dirty="0"/>
                <a:t> field of opposite bunch</a:t>
              </a:r>
            </a:p>
          </p:txBody>
        </p:sp>
        <p:grpSp>
          <p:nvGrpSpPr>
            <p:cNvPr id="57" name="Group 56">
              <a:extLst>
                <a:ext uri="{FF2B5EF4-FFF2-40B4-BE49-F238E27FC236}">
                  <a16:creationId xmlns:a16="http://schemas.microsoft.com/office/drawing/2014/main" id="{42C1283A-63F3-16E5-E335-C5CEDAC63701}"/>
                </a:ext>
              </a:extLst>
            </p:cNvPr>
            <p:cNvGrpSpPr/>
            <p:nvPr/>
          </p:nvGrpSpPr>
          <p:grpSpPr>
            <a:xfrm>
              <a:off x="6818318" y="3343567"/>
              <a:ext cx="2035938" cy="771334"/>
              <a:chOff x="682989" y="2493125"/>
              <a:chExt cx="2824318" cy="1070019"/>
            </a:xfrm>
          </p:grpSpPr>
          <p:grpSp>
            <p:nvGrpSpPr>
              <p:cNvPr id="58" name="Group 57">
                <a:extLst>
                  <a:ext uri="{FF2B5EF4-FFF2-40B4-BE49-F238E27FC236}">
                    <a16:creationId xmlns:a16="http://schemas.microsoft.com/office/drawing/2014/main" id="{1443FA2F-1C6F-9C61-4A46-A4A278C035C9}"/>
                  </a:ext>
                </a:extLst>
              </p:cNvPr>
              <p:cNvGrpSpPr/>
              <p:nvPr/>
            </p:nvGrpSpPr>
            <p:grpSpPr>
              <a:xfrm>
                <a:off x="1143000" y="2801144"/>
                <a:ext cx="1921481" cy="762000"/>
                <a:chOff x="1143000" y="2801144"/>
                <a:chExt cx="1921481" cy="762000"/>
              </a:xfrm>
            </p:grpSpPr>
            <p:sp>
              <p:nvSpPr>
                <p:cNvPr id="64" name="Oval 63">
                  <a:extLst>
                    <a:ext uri="{FF2B5EF4-FFF2-40B4-BE49-F238E27FC236}">
                      <a16:creationId xmlns:a16="http://schemas.microsoft.com/office/drawing/2014/main" id="{A0571F00-C108-31E5-ADDC-9828224CB404}"/>
                    </a:ext>
                  </a:extLst>
                </p:cNvPr>
                <p:cNvSpPr/>
                <p:nvPr/>
              </p:nvSpPr>
              <p:spPr>
                <a:xfrm flipH="1">
                  <a:off x="17525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65" name="Oval 64">
                  <a:extLst>
                    <a:ext uri="{FF2B5EF4-FFF2-40B4-BE49-F238E27FC236}">
                      <a16:creationId xmlns:a16="http://schemas.microsoft.com/office/drawing/2014/main" id="{0873FBB5-F847-3EB7-9D06-69B8D41BFF7E}"/>
                    </a:ext>
                  </a:extLst>
                </p:cNvPr>
                <p:cNvSpPr/>
                <p:nvPr/>
              </p:nvSpPr>
              <p:spPr>
                <a:xfrm flipH="1">
                  <a:off x="1839285"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66" name="Oval 65">
                  <a:extLst>
                    <a:ext uri="{FF2B5EF4-FFF2-40B4-BE49-F238E27FC236}">
                      <a16:creationId xmlns:a16="http://schemas.microsoft.com/office/drawing/2014/main" id="{7E5D22D9-2787-026E-40E9-7115DBF649BE}"/>
                    </a:ext>
                  </a:extLst>
                </p:cNvPr>
                <p:cNvSpPr/>
                <p:nvPr/>
              </p:nvSpPr>
              <p:spPr>
                <a:xfrm flipH="1">
                  <a:off x="1875637" y="33190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67" name="Oval 66">
                  <a:extLst>
                    <a:ext uri="{FF2B5EF4-FFF2-40B4-BE49-F238E27FC236}">
                      <a16:creationId xmlns:a16="http://schemas.microsoft.com/office/drawing/2014/main" id="{9529DACD-3210-51F1-703D-22E6DD0388E0}"/>
                    </a:ext>
                  </a:extLst>
                </p:cNvPr>
                <p:cNvSpPr/>
                <p:nvPr/>
              </p:nvSpPr>
              <p:spPr>
                <a:xfrm flipH="1">
                  <a:off x="1477161"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68" name="Oval 67">
                  <a:extLst>
                    <a:ext uri="{FF2B5EF4-FFF2-40B4-BE49-F238E27FC236}">
                      <a16:creationId xmlns:a16="http://schemas.microsoft.com/office/drawing/2014/main" id="{736ABA39-1759-494E-71FF-C3A53B9205BF}"/>
                    </a:ext>
                  </a:extLst>
                </p:cNvPr>
                <p:cNvSpPr/>
                <p:nvPr/>
              </p:nvSpPr>
              <p:spPr>
                <a:xfrm flipH="1">
                  <a:off x="2021047"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69" name="Oval 68">
                  <a:extLst>
                    <a:ext uri="{FF2B5EF4-FFF2-40B4-BE49-F238E27FC236}">
                      <a16:creationId xmlns:a16="http://schemas.microsoft.com/office/drawing/2014/main" id="{BC9A30D9-6937-095A-8FB3-7F96AF708CDA}"/>
                    </a:ext>
                  </a:extLst>
                </p:cNvPr>
                <p:cNvSpPr/>
                <p:nvPr/>
              </p:nvSpPr>
              <p:spPr>
                <a:xfrm flipH="1">
                  <a:off x="16001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0" name="Oval 69">
                  <a:extLst>
                    <a:ext uri="{FF2B5EF4-FFF2-40B4-BE49-F238E27FC236}">
                      <a16:creationId xmlns:a16="http://schemas.microsoft.com/office/drawing/2014/main" id="{A14663BE-3A85-F6AD-18A0-34430E4608FA}"/>
                    </a:ext>
                  </a:extLst>
                </p:cNvPr>
                <p:cNvSpPr/>
                <p:nvPr/>
              </p:nvSpPr>
              <p:spPr>
                <a:xfrm flipH="1">
                  <a:off x="14477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1" name="Oval 70">
                  <a:extLst>
                    <a:ext uri="{FF2B5EF4-FFF2-40B4-BE49-F238E27FC236}">
                      <a16:creationId xmlns:a16="http://schemas.microsoft.com/office/drawing/2014/main" id="{0B31A8DD-2EB3-E81A-6151-576962CB4D45}"/>
                    </a:ext>
                  </a:extLst>
                </p:cNvPr>
                <p:cNvSpPr/>
                <p:nvPr/>
              </p:nvSpPr>
              <p:spPr>
                <a:xfrm flipH="1">
                  <a:off x="17525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2" name="Oval 71">
                  <a:extLst>
                    <a:ext uri="{FF2B5EF4-FFF2-40B4-BE49-F238E27FC236}">
                      <a16:creationId xmlns:a16="http://schemas.microsoft.com/office/drawing/2014/main" id="{5E994034-EF4E-6193-DDA5-27FDB09AA887}"/>
                    </a:ext>
                  </a:extLst>
                </p:cNvPr>
                <p:cNvSpPr/>
                <p:nvPr/>
              </p:nvSpPr>
              <p:spPr>
                <a:xfrm flipH="1">
                  <a:off x="16763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3" name="Oval 72">
                  <a:extLst>
                    <a:ext uri="{FF2B5EF4-FFF2-40B4-BE49-F238E27FC236}">
                      <a16:creationId xmlns:a16="http://schemas.microsoft.com/office/drawing/2014/main" id="{2EA7C98F-E438-7948-8C61-553957E9C506}"/>
                    </a:ext>
                  </a:extLst>
                </p:cNvPr>
                <p:cNvSpPr/>
                <p:nvPr/>
              </p:nvSpPr>
              <p:spPr>
                <a:xfrm flipH="1">
                  <a:off x="162956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4" name="Oval 73">
                  <a:extLst>
                    <a:ext uri="{FF2B5EF4-FFF2-40B4-BE49-F238E27FC236}">
                      <a16:creationId xmlns:a16="http://schemas.microsoft.com/office/drawing/2014/main" id="{9B6899EF-41D6-03E3-D3DD-71637A36E30C}"/>
                    </a:ext>
                  </a:extLst>
                </p:cNvPr>
                <p:cNvSpPr/>
                <p:nvPr/>
              </p:nvSpPr>
              <p:spPr>
                <a:xfrm flipH="1">
                  <a:off x="1716247"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5" name="Oval 74">
                  <a:extLst>
                    <a:ext uri="{FF2B5EF4-FFF2-40B4-BE49-F238E27FC236}">
                      <a16:creationId xmlns:a16="http://schemas.microsoft.com/office/drawing/2014/main" id="{CCCB1C2F-E95D-D643-A986-35EE2B0F3BC2}"/>
                    </a:ext>
                  </a:extLst>
                </p:cNvPr>
                <p:cNvSpPr/>
                <p:nvPr/>
              </p:nvSpPr>
              <p:spPr>
                <a:xfrm flipH="1">
                  <a:off x="17525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6" name="Oval 75">
                  <a:extLst>
                    <a:ext uri="{FF2B5EF4-FFF2-40B4-BE49-F238E27FC236}">
                      <a16:creationId xmlns:a16="http://schemas.microsoft.com/office/drawing/2014/main" id="{F0ACAF0D-47EB-5F87-BAEA-3908B5D9B512}"/>
                    </a:ext>
                  </a:extLst>
                </p:cNvPr>
                <p:cNvSpPr/>
                <p:nvPr/>
              </p:nvSpPr>
              <p:spPr>
                <a:xfrm flipH="1" flipV="1">
                  <a:off x="2169951"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7" name="Oval 76">
                  <a:extLst>
                    <a:ext uri="{FF2B5EF4-FFF2-40B4-BE49-F238E27FC236}">
                      <a16:creationId xmlns:a16="http://schemas.microsoft.com/office/drawing/2014/main" id="{92673A52-A444-F33F-F53F-255378DBAE22}"/>
                    </a:ext>
                  </a:extLst>
                </p:cNvPr>
                <p:cNvSpPr/>
                <p:nvPr/>
              </p:nvSpPr>
              <p:spPr>
                <a:xfrm flipH="1" flipV="1">
                  <a:off x="2256637"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8" name="Oval 77">
                  <a:extLst>
                    <a:ext uri="{FF2B5EF4-FFF2-40B4-BE49-F238E27FC236}">
                      <a16:creationId xmlns:a16="http://schemas.microsoft.com/office/drawing/2014/main" id="{1F3E1D9F-0AB7-1B6E-6AC1-466F12294EAA}"/>
                    </a:ext>
                  </a:extLst>
                </p:cNvPr>
                <p:cNvSpPr/>
                <p:nvPr/>
              </p:nvSpPr>
              <p:spPr>
                <a:xfrm flipH="1" flipV="1">
                  <a:off x="2292989" y="33190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79" name="Oval 78">
                  <a:extLst>
                    <a:ext uri="{FF2B5EF4-FFF2-40B4-BE49-F238E27FC236}">
                      <a16:creationId xmlns:a16="http://schemas.microsoft.com/office/drawing/2014/main" id="{A689AED7-646A-6C97-7DEA-9453197547B3}"/>
                    </a:ext>
                  </a:extLst>
                </p:cNvPr>
                <p:cNvSpPr/>
                <p:nvPr/>
              </p:nvSpPr>
              <p:spPr>
                <a:xfrm flipH="1" flipV="1">
                  <a:off x="1894513"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0" name="Oval 79">
                  <a:extLst>
                    <a:ext uri="{FF2B5EF4-FFF2-40B4-BE49-F238E27FC236}">
                      <a16:creationId xmlns:a16="http://schemas.microsoft.com/office/drawing/2014/main" id="{691EBF7A-DFB8-02D7-87D1-8F9C0DE7F37F}"/>
                    </a:ext>
                  </a:extLst>
                </p:cNvPr>
                <p:cNvSpPr/>
                <p:nvPr/>
              </p:nvSpPr>
              <p:spPr>
                <a:xfrm flipH="1" flipV="1">
                  <a:off x="24383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1" name="Oval 80">
                  <a:extLst>
                    <a:ext uri="{FF2B5EF4-FFF2-40B4-BE49-F238E27FC236}">
                      <a16:creationId xmlns:a16="http://schemas.microsoft.com/office/drawing/2014/main" id="{44499074-C07F-CF04-09F9-B07743DF5C51}"/>
                    </a:ext>
                  </a:extLst>
                </p:cNvPr>
                <p:cNvSpPr/>
                <p:nvPr/>
              </p:nvSpPr>
              <p:spPr>
                <a:xfrm flipH="1" flipV="1">
                  <a:off x="20175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2" name="Oval 81">
                  <a:extLst>
                    <a:ext uri="{FF2B5EF4-FFF2-40B4-BE49-F238E27FC236}">
                      <a16:creationId xmlns:a16="http://schemas.microsoft.com/office/drawing/2014/main" id="{92ED5923-AE55-D50E-A902-19E151AB7152}"/>
                    </a:ext>
                  </a:extLst>
                </p:cNvPr>
                <p:cNvSpPr/>
                <p:nvPr/>
              </p:nvSpPr>
              <p:spPr>
                <a:xfrm flipH="1" flipV="1">
                  <a:off x="18651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3" name="Oval 82">
                  <a:extLst>
                    <a:ext uri="{FF2B5EF4-FFF2-40B4-BE49-F238E27FC236}">
                      <a16:creationId xmlns:a16="http://schemas.microsoft.com/office/drawing/2014/main" id="{670C5EF5-CF93-9EC0-B3EF-E9739649233C}"/>
                    </a:ext>
                  </a:extLst>
                </p:cNvPr>
                <p:cNvSpPr/>
                <p:nvPr/>
              </p:nvSpPr>
              <p:spPr>
                <a:xfrm flipH="1" flipV="1">
                  <a:off x="1340841" y="31818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4" name="Oval 83">
                  <a:extLst>
                    <a:ext uri="{FF2B5EF4-FFF2-40B4-BE49-F238E27FC236}">
                      <a16:creationId xmlns:a16="http://schemas.microsoft.com/office/drawing/2014/main" id="{CDDA1E47-86A6-EFBB-85F9-D3BC0243237D}"/>
                    </a:ext>
                  </a:extLst>
                </p:cNvPr>
                <p:cNvSpPr/>
                <p:nvPr/>
              </p:nvSpPr>
              <p:spPr>
                <a:xfrm flipH="1" flipV="1">
                  <a:off x="1988189" y="33342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5" name="Oval 84">
                  <a:extLst>
                    <a:ext uri="{FF2B5EF4-FFF2-40B4-BE49-F238E27FC236}">
                      <a16:creationId xmlns:a16="http://schemas.microsoft.com/office/drawing/2014/main" id="{F2C23222-C725-4776-BAC2-46775BD960C9}"/>
                    </a:ext>
                  </a:extLst>
                </p:cNvPr>
                <p:cNvSpPr/>
                <p:nvPr/>
              </p:nvSpPr>
              <p:spPr>
                <a:xfrm flipH="1" flipV="1">
                  <a:off x="2046913"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6" name="Oval 85">
                  <a:extLst>
                    <a:ext uri="{FF2B5EF4-FFF2-40B4-BE49-F238E27FC236}">
                      <a16:creationId xmlns:a16="http://schemas.microsoft.com/office/drawing/2014/main" id="{B1885EC6-7F74-0DB1-A4EA-0785FF32F560}"/>
                    </a:ext>
                  </a:extLst>
                </p:cNvPr>
                <p:cNvSpPr/>
                <p:nvPr/>
              </p:nvSpPr>
              <p:spPr>
                <a:xfrm flipH="1" flipV="1">
                  <a:off x="21335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7" name="Oval 86">
                  <a:extLst>
                    <a:ext uri="{FF2B5EF4-FFF2-40B4-BE49-F238E27FC236}">
                      <a16:creationId xmlns:a16="http://schemas.microsoft.com/office/drawing/2014/main" id="{D65124B3-1E47-81E1-7110-6FAF363D671E}"/>
                    </a:ext>
                  </a:extLst>
                </p:cNvPr>
                <p:cNvSpPr/>
                <p:nvPr/>
              </p:nvSpPr>
              <p:spPr>
                <a:xfrm flipH="1" flipV="1">
                  <a:off x="2169951"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8" name="Oval 87">
                  <a:extLst>
                    <a:ext uri="{FF2B5EF4-FFF2-40B4-BE49-F238E27FC236}">
                      <a16:creationId xmlns:a16="http://schemas.microsoft.com/office/drawing/2014/main" id="{0E987410-285D-A684-27DF-82F524035F55}"/>
                    </a:ext>
                  </a:extLst>
                </p:cNvPr>
                <p:cNvSpPr/>
                <p:nvPr/>
              </p:nvSpPr>
              <p:spPr>
                <a:xfrm flipH="1">
                  <a:off x="17525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9" name="Oval 88">
                  <a:extLst>
                    <a:ext uri="{FF2B5EF4-FFF2-40B4-BE49-F238E27FC236}">
                      <a16:creationId xmlns:a16="http://schemas.microsoft.com/office/drawing/2014/main" id="{919916F3-FA85-1DF6-E3CB-6223BED9A517}"/>
                    </a:ext>
                  </a:extLst>
                </p:cNvPr>
                <p:cNvSpPr/>
                <p:nvPr/>
              </p:nvSpPr>
              <p:spPr>
                <a:xfrm flipH="1">
                  <a:off x="1839285"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0" name="Oval 89">
                  <a:extLst>
                    <a:ext uri="{FF2B5EF4-FFF2-40B4-BE49-F238E27FC236}">
                      <a16:creationId xmlns:a16="http://schemas.microsoft.com/office/drawing/2014/main" id="{D868C83F-12FB-4AD5-B0F9-A1172B9B7613}"/>
                    </a:ext>
                  </a:extLst>
                </p:cNvPr>
                <p:cNvSpPr/>
                <p:nvPr/>
              </p:nvSpPr>
              <p:spPr>
                <a:xfrm flipH="1">
                  <a:off x="1477161"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1" name="Oval 90">
                  <a:extLst>
                    <a:ext uri="{FF2B5EF4-FFF2-40B4-BE49-F238E27FC236}">
                      <a16:creationId xmlns:a16="http://schemas.microsoft.com/office/drawing/2014/main" id="{4BEED264-0742-AF6B-8A61-BC6489E7994D}"/>
                    </a:ext>
                  </a:extLst>
                </p:cNvPr>
                <p:cNvSpPr/>
                <p:nvPr/>
              </p:nvSpPr>
              <p:spPr>
                <a:xfrm flipH="1">
                  <a:off x="2021047"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2" name="Oval 91">
                  <a:extLst>
                    <a:ext uri="{FF2B5EF4-FFF2-40B4-BE49-F238E27FC236}">
                      <a16:creationId xmlns:a16="http://schemas.microsoft.com/office/drawing/2014/main" id="{3B797FB7-7457-EF0A-3CF6-8AE1125A00F5}"/>
                    </a:ext>
                  </a:extLst>
                </p:cNvPr>
                <p:cNvSpPr/>
                <p:nvPr/>
              </p:nvSpPr>
              <p:spPr>
                <a:xfrm flipH="1">
                  <a:off x="1600199"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3" name="Oval 92">
                  <a:extLst>
                    <a:ext uri="{FF2B5EF4-FFF2-40B4-BE49-F238E27FC236}">
                      <a16:creationId xmlns:a16="http://schemas.microsoft.com/office/drawing/2014/main" id="{7C8FAAB4-CAC1-7574-D379-85DE5BB9B667}"/>
                    </a:ext>
                  </a:extLst>
                </p:cNvPr>
                <p:cNvSpPr/>
                <p:nvPr/>
              </p:nvSpPr>
              <p:spPr>
                <a:xfrm flipH="1">
                  <a:off x="1447799"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4" name="Oval 93">
                  <a:extLst>
                    <a:ext uri="{FF2B5EF4-FFF2-40B4-BE49-F238E27FC236}">
                      <a16:creationId xmlns:a16="http://schemas.microsoft.com/office/drawing/2014/main" id="{21FEF2FD-DCF0-B0F4-7843-42123607DBD2}"/>
                    </a:ext>
                  </a:extLst>
                </p:cNvPr>
                <p:cNvSpPr/>
                <p:nvPr/>
              </p:nvSpPr>
              <p:spPr>
                <a:xfrm flipH="1">
                  <a:off x="13715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5" name="Oval 94">
                  <a:extLst>
                    <a:ext uri="{FF2B5EF4-FFF2-40B4-BE49-F238E27FC236}">
                      <a16:creationId xmlns:a16="http://schemas.microsoft.com/office/drawing/2014/main" id="{8B4575FF-E992-2890-93CC-4293E45E257C}"/>
                    </a:ext>
                  </a:extLst>
                </p:cNvPr>
                <p:cNvSpPr/>
                <p:nvPr/>
              </p:nvSpPr>
              <p:spPr>
                <a:xfrm flipH="1">
                  <a:off x="1645641" y="31818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6" name="Oval 95">
                  <a:extLst>
                    <a:ext uri="{FF2B5EF4-FFF2-40B4-BE49-F238E27FC236}">
                      <a16:creationId xmlns:a16="http://schemas.microsoft.com/office/drawing/2014/main" id="{86AEEF51-AE02-43B5-847C-652C9AE041F9}"/>
                    </a:ext>
                  </a:extLst>
                </p:cNvPr>
                <p:cNvSpPr/>
                <p:nvPr/>
              </p:nvSpPr>
              <p:spPr>
                <a:xfrm flipH="1">
                  <a:off x="1600199"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7" name="Oval 96">
                  <a:extLst>
                    <a:ext uri="{FF2B5EF4-FFF2-40B4-BE49-F238E27FC236}">
                      <a16:creationId xmlns:a16="http://schemas.microsoft.com/office/drawing/2014/main" id="{8D09BA0E-5FB7-F4BF-6F48-1A42D791DCC3}"/>
                    </a:ext>
                  </a:extLst>
                </p:cNvPr>
                <p:cNvSpPr/>
                <p:nvPr/>
              </p:nvSpPr>
              <p:spPr>
                <a:xfrm flipH="1">
                  <a:off x="1716247"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8" name="Oval 97">
                  <a:extLst>
                    <a:ext uri="{FF2B5EF4-FFF2-40B4-BE49-F238E27FC236}">
                      <a16:creationId xmlns:a16="http://schemas.microsoft.com/office/drawing/2014/main" id="{4D314311-EE56-5B0D-3C45-2783E9615CFD}"/>
                    </a:ext>
                  </a:extLst>
                </p:cNvPr>
                <p:cNvSpPr/>
                <p:nvPr/>
              </p:nvSpPr>
              <p:spPr>
                <a:xfrm flipH="1">
                  <a:off x="17525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99" name="Oval 98">
                  <a:extLst>
                    <a:ext uri="{FF2B5EF4-FFF2-40B4-BE49-F238E27FC236}">
                      <a16:creationId xmlns:a16="http://schemas.microsoft.com/office/drawing/2014/main" id="{D433A89F-0A8A-2A61-512C-FA591BC9116F}"/>
                    </a:ext>
                  </a:extLst>
                </p:cNvPr>
                <p:cNvSpPr/>
                <p:nvPr/>
              </p:nvSpPr>
              <p:spPr>
                <a:xfrm flipH="1" flipV="1">
                  <a:off x="216995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0" name="Oval 99">
                  <a:extLst>
                    <a:ext uri="{FF2B5EF4-FFF2-40B4-BE49-F238E27FC236}">
                      <a16:creationId xmlns:a16="http://schemas.microsoft.com/office/drawing/2014/main" id="{1242012D-CD83-4375-1714-78650B922B01}"/>
                    </a:ext>
                  </a:extLst>
                </p:cNvPr>
                <p:cNvSpPr/>
                <p:nvPr/>
              </p:nvSpPr>
              <p:spPr>
                <a:xfrm flipH="1" flipV="1">
                  <a:off x="2256637"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1" name="Oval 100">
                  <a:extLst>
                    <a:ext uri="{FF2B5EF4-FFF2-40B4-BE49-F238E27FC236}">
                      <a16:creationId xmlns:a16="http://schemas.microsoft.com/office/drawing/2014/main" id="{CA0AE824-55E0-F17A-F8ED-5CC6C7D1D208}"/>
                    </a:ext>
                  </a:extLst>
                </p:cNvPr>
                <p:cNvSpPr/>
                <p:nvPr/>
              </p:nvSpPr>
              <p:spPr>
                <a:xfrm flipH="1" flipV="1">
                  <a:off x="2292989"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2" name="Oval 101">
                  <a:extLst>
                    <a:ext uri="{FF2B5EF4-FFF2-40B4-BE49-F238E27FC236}">
                      <a16:creationId xmlns:a16="http://schemas.microsoft.com/office/drawing/2014/main" id="{B9EEBE00-545E-0A41-99C4-F0633660BC7B}"/>
                    </a:ext>
                  </a:extLst>
                </p:cNvPr>
                <p:cNvSpPr/>
                <p:nvPr/>
              </p:nvSpPr>
              <p:spPr>
                <a:xfrm flipH="1" flipV="1">
                  <a:off x="1894513"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3" name="Oval 102">
                  <a:extLst>
                    <a:ext uri="{FF2B5EF4-FFF2-40B4-BE49-F238E27FC236}">
                      <a16:creationId xmlns:a16="http://schemas.microsoft.com/office/drawing/2014/main" id="{01F97F85-381F-D75A-E495-141761F040D9}"/>
                    </a:ext>
                  </a:extLst>
                </p:cNvPr>
                <p:cNvSpPr/>
                <p:nvPr/>
              </p:nvSpPr>
              <p:spPr>
                <a:xfrm flipH="1" flipV="1">
                  <a:off x="24383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4" name="Oval 103">
                  <a:extLst>
                    <a:ext uri="{FF2B5EF4-FFF2-40B4-BE49-F238E27FC236}">
                      <a16:creationId xmlns:a16="http://schemas.microsoft.com/office/drawing/2014/main" id="{F69BC154-0F9B-8C88-C17D-26A087C9FD61}"/>
                    </a:ext>
                  </a:extLst>
                </p:cNvPr>
                <p:cNvSpPr/>
                <p:nvPr/>
              </p:nvSpPr>
              <p:spPr>
                <a:xfrm flipH="1" flipV="1">
                  <a:off x="2017551"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5" name="Oval 104">
                  <a:extLst>
                    <a:ext uri="{FF2B5EF4-FFF2-40B4-BE49-F238E27FC236}">
                      <a16:creationId xmlns:a16="http://schemas.microsoft.com/office/drawing/2014/main" id="{B76ED102-E9B2-7B7B-0ED9-7D3F47D97E13}"/>
                    </a:ext>
                  </a:extLst>
                </p:cNvPr>
                <p:cNvSpPr/>
                <p:nvPr/>
              </p:nvSpPr>
              <p:spPr>
                <a:xfrm flipH="1" flipV="1">
                  <a:off x="1865151"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6" name="Oval 105">
                  <a:extLst>
                    <a:ext uri="{FF2B5EF4-FFF2-40B4-BE49-F238E27FC236}">
                      <a16:creationId xmlns:a16="http://schemas.microsoft.com/office/drawing/2014/main" id="{AEC7BE4F-A11B-B720-6DCB-C547E3150E3B}"/>
                    </a:ext>
                  </a:extLst>
                </p:cNvPr>
                <p:cNvSpPr/>
                <p:nvPr/>
              </p:nvSpPr>
              <p:spPr>
                <a:xfrm flipH="1" flipV="1">
                  <a:off x="21699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7" name="Oval 106">
                  <a:extLst>
                    <a:ext uri="{FF2B5EF4-FFF2-40B4-BE49-F238E27FC236}">
                      <a16:creationId xmlns:a16="http://schemas.microsoft.com/office/drawing/2014/main" id="{81F332DB-F218-A9B7-1E2C-4612AC48F0C1}"/>
                    </a:ext>
                  </a:extLst>
                </p:cNvPr>
                <p:cNvSpPr/>
                <p:nvPr/>
              </p:nvSpPr>
              <p:spPr>
                <a:xfrm flipH="1">
                  <a:off x="2409037"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8" name="Oval 107">
                  <a:extLst>
                    <a:ext uri="{FF2B5EF4-FFF2-40B4-BE49-F238E27FC236}">
                      <a16:creationId xmlns:a16="http://schemas.microsoft.com/office/drawing/2014/main" id="{89A3074A-47A8-3FF1-0367-A3533BFC36B2}"/>
                    </a:ext>
                  </a:extLst>
                </p:cNvPr>
                <p:cNvSpPr/>
                <p:nvPr/>
              </p:nvSpPr>
              <p:spPr>
                <a:xfrm flipH="1">
                  <a:off x="2554447"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9" name="Oval 108">
                  <a:extLst>
                    <a:ext uri="{FF2B5EF4-FFF2-40B4-BE49-F238E27FC236}">
                      <a16:creationId xmlns:a16="http://schemas.microsoft.com/office/drawing/2014/main" id="{AFD8E01D-BED4-1F22-A145-8D04C5A92F63}"/>
                    </a:ext>
                  </a:extLst>
                </p:cNvPr>
                <p:cNvSpPr/>
                <p:nvPr/>
              </p:nvSpPr>
              <p:spPr>
                <a:xfrm flipH="1">
                  <a:off x="21335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0" name="Oval 109">
                  <a:extLst>
                    <a:ext uri="{FF2B5EF4-FFF2-40B4-BE49-F238E27FC236}">
                      <a16:creationId xmlns:a16="http://schemas.microsoft.com/office/drawing/2014/main" id="{E8586DB1-1D9A-FFA7-C05C-3DE9A6268879}"/>
                    </a:ext>
                  </a:extLst>
                </p:cNvPr>
                <p:cNvSpPr/>
                <p:nvPr/>
              </p:nvSpPr>
              <p:spPr>
                <a:xfrm flipH="1">
                  <a:off x="19811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1" name="Oval 110">
                  <a:extLst>
                    <a:ext uri="{FF2B5EF4-FFF2-40B4-BE49-F238E27FC236}">
                      <a16:creationId xmlns:a16="http://schemas.microsoft.com/office/drawing/2014/main" id="{5FB72174-71CD-766C-84BA-69C4F4D8B5DC}"/>
                    </a:ext>
                  </a:extLst>
                </p:cNvPr>
                <p:cNvSpPr/>
                <p:nvPr/>
              </p:nvSpPr>
              <p:spPr>
                <a:xfrm flipH="1">
                  <a:off x="2104237" y="33342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2" name="Oval 111">
                  <a:extLst>
                    <a:ext uri="{FF2B5EF4-FFF2-40B4-BE49-F238E27FC236}">
                      <a16:creationId xmlns:a16="http://schemas.microsoft.com/office/drawing/2014/main" id="{5EFFA8F9-2E43-F9CA-8668-FBBF752A8F82}"/>
                    </a:ext>
                  </a:extLst>
                </p:cNvPr>
                <p:cNvSpPr/>
                <p:nvPr/>
              </p:nvSpPr>
              <p:spPr>
                <a:xfrm flipH="1">
                  <a:off x="2162961"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3" name="Oval 112">
                  <a:extLst>
                    <a:ext uri="{FF2B5EF4-FFF2-40B4-BE49-F238E27FC236}">
                      <a16:creationId xmlns:a16="http://schemas.microsoft.com/office/drawing/2014/main" id="{9BD712BA-C1E2-18D1-170D-3AC326C6BA44}"/>
                    </a:ext>
                  </a:extLst>
                </p:cNvPr>
                <p:cNvSpPr/>
                <p:nvPr/>
              </p:nvSpPr>
              <p:spPr>
                <a:xfrm flipH="1">
                  <a:off x="2285999" y="3395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4" name="Oval 113">
                  <a:extLst>
                    <a:ext uri="{FF2B5EF4-FFF2-40B4-BE49-F238E27FC236}">
                      <a16:creationId xmlns:a16="http://schemas.microsoft.com/office/drawing/2014/main" id="{8F4297BF-648E-C2AA-217A-805FB875996D}"/>
                    </a:ext>
                  </a:extLst>
                </p:cNvPr>
                <p:cNvSpPr/>
                <p:nvPr/>
              </p:nvSpPr>
              <p:spPr>
                <a:xfrm flipH="1" flipV="1">
                  <a:off x="2703351"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5" name="Oval 114">
                  <a:extLst>
                    <a:ext uri="{FF2B5EF4-FFF2-40B4-BE49-F238E27FC236}">
                      <a16:creationId xmlns:a16="http://schemas.microsoft.com/office/drawing/2014/main" id="{CFD3E386-1D12-6194-0DDC-CD0391963CE6}"/>
                    </a:ext>
                  </a:extLst>
                </p:cNvPr>
                <p:cNvSpPr/>
                <p:nvPr/>
              </p:nvSpPr>
              <p:spPr>
                <a:xfrm flipH="1" flipV="1">
                  <a:off x="2790037"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6" name="Oval 115">
                  <a:extLst>
                    <a:ext uri="{FF2B5EF4-FFF2-40B4-BE49-F238E27FC236}">
                      <a16:creationId xmlns:a16="http://schemas.microsoft.com/office/drawing/2014/main" id="{0FCF2D14-F893-E336-E81E-9C56AB43104C}"/>
                    </a:ext>
                  </a:extLst>
                </p:cNvPr>
                <p:cNvSpPr/>
                <p:nvPr/>
              </p:nvSpPr>
              <p:spPr>
                <a:xfrm flipH="1" flipV="1">
                  <a:off x="2864841" y="32583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7" name="Oval 116">
                  <a:extLst>
                    <a:ext uri="{FF2B5EF4-FFF2-40B4-BE49-F238E27FC236}">
                      <a16:creationId xmlns:a16="http://schemas.microsoft.com/office/drawing/2014/main" id="{36250DE0-D120-BCD5-E887-ACA63E0B3326}"/>
                    </a:ext>
                  </a:extLst>
                </p:cNvPr>
                <p:cNvSpPr/>
                <p:nvPr/>
              </p:nvSpPr>
              <p:spPr>
                <a:xfrm flipH="1" flipV="1">
                  <a:off x="2427913"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8" name="Oval 117">
                  <a:extLst>
                    <a:ext uri="{FF2B5EF4-FFF2-40B4-BE49-F238E27FC236}">
                      <a16:creationId xmlns:a16="http://schemas.microsoft.com/office/drawing/2014/main" id="{32CC0C91-EE28-8BDE-5990-7D9A20B98472}"/>
                    </a:ext>
                  </a:extLst>
                </p:cNvPr>
                <p:cNvSpPr/>
                <p:nvPr/>
              </p:nvSpPr>
              <p:spPr>
                <a:xfrm flipH="1" flipV="1">
                  <a:off x="2895599"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19" name="Oval 118">
                  <a:extLst>
                    <a:ext uri="{FF2B5EF4-FFF2-40B4-BE49-F238E27FC236}">
                      <a16:creationId xmlns:a16="http://schemas.microsoft.com/office/drawing/2014/main" id="{D148939A-AE7C-7318-D90B-C9A32A69CC6C}"/>
                    </a:ext>
                  </a:extLst>
                </p:cNvPr>
                <p:cNvSpPr/>
                <p:nvPr/>
              </p:nvSpPr>
              <p:spPr>
                <a:xfrm flipH="1" flipV="1">
                  <a:off x="25509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0" name="Oval 119">
                  <a:extLst>
                    <a:ext uri="{FF2B5EF4-FFF2-40B4-BE49-F238E27FC236}">
                      <a16:creationId xmlns:a16="http://schemas.microsoft.com/office/drawing/2014/main" id="{E4913FA9-406E-6559-D959-0F7B43E6FFE3}"/>
                    </a:ext>
                  </a:extLst>
                </p:cNvPr>
                <p:cNvSpPr/>
                <p:nvPr/>
              </p:nvSpPr>
              <p:spPr>
                <a:xfrm flipH="1" flipV="1">
                  <a:off x="2521589" y="33342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1" name="Oval 120">
                  <a:extLst>
                    <a:ext uri="{FF2B5EF4-FFF2-40B4-BE49-F238E27FC236}">
                      <a16:creationId xmlns:a16="http://schemas.microsoft.com/office/drawing/2014/main" id="{9AE78965-ADCD-A9F1-17C9-D5667A00A942}"/>
                    </a:ext>
                  </a:extLst>
                </p:cNvPr>
                <p:cNvSpPr/>
                <p:nvPr/>
              </p:nvSpPr>
              <p:spPr>
                <a:xfrm flipH="1" flipV="1">
                  <a:off x="2580313"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2" name="Oval 121">
                  <a:extLst>
                    <a:ext uri="{FF2B5EF4-FFF2-40B4-BE49-F238E27FC236}">
                      <a16:creationId xmlns:a16="http://schemas.microsoft.com/office/drawing/2014/main" id="{9584DAB4-2FB9-DD21-EED7-3581C56B52C0}"/>
                    </a:ext>
                  </a:extLst>
                </p:cNvPr>
                <p:cNvSpPr/>
                <p:nvPr/>
              </p:nvSpPr>
              <p:spPr>
                <a:xfrm flipH="1" flipV="1">
                  <a:off x="26669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3" name="Oval 122">
                  <a:extLst>
                    <a:ext uri="{FF2B5EF4-FFF2-40B4-BE49-F238E27FC236}">
                      <a16:creationId xmlns:a16="http://schemas.microsoft.com/office/drawing/2014/main" id="{02795967-BA73-23EB-36EC-557041C28DC1}"/>
                    </a:ext>
                  </a:extLst>
                </p:cNvPr>
                <p:cNvSpPr/>
                <p:nvPr/>
              </p:nvSpPr>
              <p:spPr>
                <a:xfrm flipH="1" flipV="1">
                  <a:off x="2703351"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4" name="Oval 123">
                  <a:extLst>
                    <a:ext uri="{FF2B5EF4-FFF2-40B4-BE49-F238E27FC236}">
                      <a16:creationId xmlns:a16="http://schemas.microsoft.com/office/drawing/2014/main" id="{3762409F-9C58-CF35-2BEF-ED4EF72E7135}"/>
                    </a:ext>
                  </a:extLst>
                </p:cNvPr>
                <p:cNvSpPr/>
                <p:nvPr/>
              </p:nvSpPr>
              <p:spPr>
                <a:xfrm flipH="1">
                  <a:off x="22859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5" name="Oval 124">
                  <a:extLst>
                    <a:ext uri="{FF2B5EF4-FFF2-40B4-BE49-F238E27FC236}">
                      <a16:creationId xmlns:a16="http://schemas.microsoft.com/office/drawing/2014/main" id="{A4EB58DF-8663-EBE1-6BBB-BA5A6185C484}"/>
                    </a:ext>
                  </a:extLst>
                </p:cNvPr>
                <p:cNvSpPr/>
                <p:nvPr/>
              </p:nvSpPr>
              <p:spPr>
                <a:xfrm flipH="1">
                  <a:off x="2372685"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6" name="Oval 125">
                  <a:extLst>
                    <a:ext uri="{FF2B5EF4-FFF2-40B4-BE49-F238E27FC236}">
                      <a16:creationId xmlns:a16="http://schemas.microsoft.com/office/drawing/2014/main" id="{F0FB3591-A810-CF3C-81D8-832318B6F7EB}"/>
                    </a:ext>
                  </a:extLst>
                </p:cNvPr>
                <p:cNvSpPr/>
                <p:nvPr/>
              </p:nvSpPr>
              <p:spPr>
                <a:xfrm flipH="1">
                  <a:off x="2409037"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7" name="Oval 126">
                  <a:extLst>
                    <a:ext uri="{FF2B5EF4-FFF2-40B4-BE49-F238E27FC236}">
                      <a16:creationId xmlns:a16="http://schemas.microsoft.com/office/drawing/2014/main" id="{4702C8D9-4AA9-E207-6A72-926EAE7A4D1B}"/>
                    </a:ext>
                  </a:extLst>
                </p:cNvPr>
                <p:cNvSpPr/>
                <p:nvPr/>
              </p:nvSpPr>
              <p:spPr>
                <a:xfrm flipH="1">
                  <a:off x="2010561"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8" name="Oval 127">
                  <a:extLst>
                    <a:ext uri="{FF2B5EF4-FFF2-40B4-BE49-F238E27FC236}">
                      <a16:creationId xmlns:a16="http://schemas.microsoft.com/office/drawing/2014/main" id="{5A431B26-4783-5CD1-3207-866CCC38CB79}"/>
                    </a:ext>
                  </a:extLst>
                </p:cNvPr>
                <p:cNvSpPr/>
                <p:nvPr/>
              </p:nvSpPr>
              <p:spPr>
                <a:xfrm flipH="1">
                  <a:off x="2554447"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29" name="Oval 128">
                  <a:extLst>
                    <a:ext uri="{FF2B5EF4-FFF2-40B4-BE49-F238E27FC236}">
                      <a16:creationId xmlns:a16="http://schemas.microsoft.com/office/drawing/2014/main" id="{914E0DA5-A32B-8E6E-F59A-0F2622BAD3FB}"/>
                    </a:ext>
                  </a:extLst>
                </p:cNvPr>
                <p:cNvSpPr/>
                <p:nvPr/>
              </p:nvSpPr>
              <p:spPr>
                <a:xfrm flipH="1">
                  <a:off x="2133599"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0" name="Oval 129">
                  <a:extLst>
                    <a:ext uri="{FF2B5EF4-FFF2-40B4-BE49-F238E27FC236}">
                      <a16:creationId xmlns:a16="http://schemas.microsoft.com/office/drawing/2014/main" id="{19C43BB9-A9BA-B3B1-A447-D89C22A2949C}"/>
                    </a:ext>
                  </a:extLst>
                </p:cNvPr>
                <p:cNvSpPr/>
                <p:nvPr/>
              </p:nvSpPr>
              <p:spPr>
                <a:xfrm flipH="1">
                  <a:off x="20573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1" name="Oval 130">
                  <a:extLst>
                    <a:ext uri="{FF2B5EF4-FFF2-40B4-BE49-F238E27FC236}">
                      <a16:creationId xmlns:a16="http://schemas.microsoft.com/office/drawing/2014/main" id="{7630CB9E-7C77-761E-62AE-8B95895193A1}"/>
                    </a:ext>
                  </a:extLst>
                </p:cNvPr>
                <p:cNvSpPr/>
                <p:nvPr/>
              </p:nvSpPr>
              <p:spPr>
                <a:xfrm flipH="1">
                  <a:off x="2067885"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2" name="Oval 131">
                  <a:extLst>
                    <a:ext uri="{FF2B5EF4-FFF2-40B4-BE49-F238E27FC236}">
                      <a16:creationId xmlns:a16="http://schemas.microsoft.com/office/drawing/2014/main" id="{5E395136-C0EB-486E-F63E-6A9E7E5F4E77}"/>
                    </a:ext>
                  </a:extLst>
                </p:cNvPr>
                <p:cNvSpPr/>
                <p:nvPr/>
              </p:nvSpPr>
              <p:spPr>
                <a:xfrm flipH="1">
                  <a:off x="2249647"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3" name="Oval 132">
                  <a:extLst>
                    <a:ext uri="{FF2B5EF4-FFF2-40B4-BE49-F238E27FC236}">
                      <a16:creationId xmlns:a16="http://schemas.microsoft.com/office/drawing/2014/main" id="{11EB75BB-6E93-3957-9A18-9FC5E1EBF4FC}"/>
                    </a:ext>
                  </a:extLst>
                </p:cNvPr>
                <p:cNvSpPr/>
                <p:nvPr/>
              </p:nvSpPr>
              <p:spPr>
                <a:xfrm flipH="1">
                  <a:off x="22859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4" name="Oval 133">
                  <a:extLst>
                    <a:ext uri="{FF2B5EF4-FFF2-40B4-BE49-F238E27FC236}">
                      <a16:creationId xmlns:a16="http://schemas.microsoft.com/office/drawing/2014/main" id="{AAD57175-6F6A-7EFC-AE20-DEBDE4895A72}"/>
                    </a:ext>
                  </a:extLst>
                </p:cNvPr>
                <p:cNvSpPr/>
                <p:nvPr/>
              </p:nvSpPr>
              <p:spPr>
                <a:xfrm flipH="1" flipV="1">
                  <a:off x="270335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5" name="Oval 134">
                  <a:extLst>
                    <a:ext uri="{FF2B5EF4-FFF2-40B4-BE49-F238E27FC236}">
                      <a16:creationId xmlns:a16="http://schemas.microsoft.com/office/drawing/2014/main" id="{840D066B-11BD-908A-A610-90B330CFE0F7}"/>
                    </a:ext>
                  </a:extLst>
                </p:cNvPr>
                <p:cNvSpPr/>
                <p:nvPr/>
              </p:nvSpPr>
              <p:spPr>
                <a:xfrm flipH="1" flipV="1">
                  <a:off x="2790037"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6" name="Oval 135">
                  <a:extLst>
                    <a:ext uri="{FF2B5EF4-FFF2-40B4-BE49-F238E27FC236}">
                      <a16:creationId xmlns:a16="http://schemas.microsoft.com/office/drawing/2014/main" id="{E458D61C-AA87-1D38-C89A-FD610EDAFCBF}"/>
                    </a:ext>
                  </a:extLst>
                </p:cNvPr>
                <p:cNvSpPr/>
                <p:nvPr/>
              </p:nvSpPr>
              <p:spPr>
                <a:xfrm flipH="1" flipV="1">
                  <a:off x="2826389"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7" name="Oval 136">
                  <a:extLst>
                    <a:ext uri="{FF2B5EF4-FFF2-40B4-BE49-F238E27FC236}">
                      <a16:creationId xmlns:a16="http://schemas.microsoft.com/office/drawing/2014/main" id="{F63FE9F4-57ED-6DF1-2610-2FE65AECC919}"/>
                    </a:ext>
                  </a:extLst>
                </p:cNvPr>
                <p:cNvSpPr/>
                <p:nvPr/>
              </p:nvSpPr>
              <p:spPr>
                <a:xfrm flipH="1" flipV="1">
                  <a:off x="28193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8" name="Oval 137">
                  <a:extLst>
                    <a:ext uri="{FF2B5EF4-FFF2-40B4-BE49-F238E27FC236}">
                      <a16:creationId xmlns:a16="http://schemas.microsoft.com/office/drawing/2014/main" id="{803C5B42-AAC5-0063-B101-A250BCFBF5B3}"/>
                    </a:ext>
                  </a:extLst>
                </p:cNvPr>
                <p:cNvSpPr/>
                <p:nvPr/>
              </p:nvSpPr>
              <p:spPr>
                <a:xfrm flipH="1" flipV="1">
                  <a:off x="2362200"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39" name="Oval 138">
                  <a:extLst>
                    <a:ext uri="{FF2B5EF4-FFF2-40B4-BE49-F238E27FC236}">
                      <a16:creationId xmlns:a16="http://schemas.microsoft.com/office/drawing/2014/main" id="{1399FBDD-3E11-6FF0-3EC2-66ECA3936F67}"/>
                    </a:ext>
                  </a:extLst>
                </p:cNvPr>
                <p:cNvSpPr/>
                <p:nvPr/>
              </p:nvSpPr>
              <p:spPr>
                <a:xfrm flipH="1" flipV="1">
                  <a:off x="2398551"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0" name="Oval 139">
                  <a:extLst>
                    <a:ext uri="{FF2B5EF4-FFF2-40B4-BE49-F238E27FC236}">
                      <a16:creationId xmlns:a16="http://schemas.microsoft.com/office/drawing/2014/main" id="{0A56C351-FEBD-4018-1E71-99B68C0DF5EA}"/>
                    </a:ext>
                  </a:extLst>
                </p:cNvPr>
                <p:cNvSpPr/>
                <p:nvPr/>
              </p:nvSpPr>
              <p:spPr>
                <a:xfrm flipH="1" flipV="1">
                  <a:off x="2485237" y="30294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1" name="Oval 140">
                  <a:extLst>
                    <a:ext uri="{FF2B5EF4-FFF2-40B4-BE49-F238E27FC236}">
                      <a16:creationId xmlns:a16="http://schemas.microsoft.com/office/drawing/2014/main" id="{19BD401C-3098-39DF-C0A0-3494C52ACB01}"/>
                    </a:ext>
                  </a:extLst>
                </p:cNvPr>
                <p:cNvSpPr/>
                <p:nvPr/>
              </p:nvSpPr>
              <p:spPr>
                <a:xfrm flipH="1" flipV="1">
                  <a:off x="2580313"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2" name="Oval 141">
                  <a:extLst>
                    <a:ext uri="{FF2B5EF4-FFF2-40B4-BE49-F238E27FC236}">
                      <a16:creationId xmlns:a16="http://schemas.microsoft.com/office/drawing/2014/main" id="{D2C62F80-F283-F2E2-D29B-70950EA5AA75}"/>
                    </a:ext>
                  </a:extLst>
                </p:cNvPr>
                <p:cNvSpPr/>
                <p:nvPr/>
              </p:nvSpPr>
              <p:spPr>
                <a:xfrm flipH="1" flipV="1">
                  <a:off x="26669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3" name="Oval 142">
                  <a:extLst>
                    <a:ext uri="{FF2B5EF4-FFF2-40B4-BE49-F238E27FC236}">
                      <a16:creationId xmlns:a16="http://schemas.microsoft.com/office/drawing/2014/main" id="{63A030EA-58FA-FAA9-9A33-F61968DB5EF3}"/>
                    </a:ext>
                  </a:extLst>
                </p:cNvPr>
                <p:cNvSpPr/>
                <p:nvPr/>
              </p:nvSpPr>
              <p:spPr>
                <a:xfrm flipH="1" flipV="1">
                  <a:off x="27033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4" name="Oval 143">
                  <a:extLst>
                    <a:ext uri="{FF2B5EF4-FFF2-40B4-BE49-F238E27FC236}">
                      <a16:creationId xmlns:a16="http://schemas.microsoft.com/office/drawing/2014/main" id="{41008B7B-416A-C7DF-47E8-5258F60252E0}"/>
                    </a:ext>
                  </a:extLst>
                </p:cNvPr>
                <p:cNvSpPr/>
                <p:nvPr/>
              </p:nvSpPr>
              <p:spPr>
                <a:xfrm flipH="1">
                  <a:off x="1991685" y="32885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5" name="Oval 144">
                  <a:extLst>
                    <a:ext uri="{FF2B5EF4-FFF2-40B4-BE49-F238E27FC236}">
                      <a16:creationId xmlns:a16="http://schemas.microsoft.com/office/drawing/2014/main" id="{3E946AE4-6E26-7663-B4B2-E7CDEFECBA50}"/>
                    </a:ext>
                  </a:extLst>
                </p:cNvPr>
                <p:cNvSpPr/>
                <p:nvPr/>
              </p:nvSpPr>
              <p:spPr>
                <a:xfrm flipH="1">
                  <a:off x="1686885"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6" name="Oval 145">
                  <a:extLst>
                    <a:ext uri="{FF2B5EF4-FFF2-40B4-BE49-F238E27FC236}">
                      <a16:creationId xmlns:a16="http://schemas.microsoft.com/office/drawing/2014/main" id="{FEAE7C85-5E1D-BD28-1E86-53ADD54FEFD5}"/>
                    </a:ext>
                  </a:extLst>
                </p:cNvPr>
                <p:cNvSpPr/>
                <p:nvPr/>
              </p:nvSpPr>
              <p:spPr>
                <a:xfrm flipH="1">
                  <a:off x="1868647" y="30447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7" name="Oval 146">
                  <a:extLst>
                    <a:ext uri="{FF2B5EF4-FFF2-40B4-BE49-F238E27FC236}">
                      <a16:creationId xmlns:a16="http://schemas.microsoft.com/office/drawing/2014/main" id="{937EEAEB-702F-4D2D-4CB9-6FA38B15C5A1}"/>
                    </a:ext>
                  </a:extLst>
                </p:cNvPr>
                <p:cNvSpPr/>
                <p:nvPr/>
              </p:nvSpPr>
              <p:spPr>
                <a:xfrm flipH="1" flipV="1">
                  <a:off x="2046913" y="32733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8" name="Oval 147">
                  <a:extLst>
                    <a:ext uri="{FF2B5EF4-FFF2-40B4-BE49-F238E27FC236}">
                      <a16:creationId xmlns:a16="http://schemas.microsoft.com/office/drawing/2014/main" id="{44891C68-8921-245A-D41A-FD835FDE0329}"/>
                    </a:ext>
                  </a:extLst>
                </p:cNvPr>
                <p:cNvSpPr/>
                <p:nvPr/>
              </p:nvSpPr>
              <p:spPr>
                <a:xfrm flipH="1">
                  <a:off x="1904999"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9" name="Oval 148">
                  <a:extLst>
                    <a:ext uri="{FF2B5EF4-FFF2-40B4-BE49-F238E27FC236}">
                      <a16:creationId xmlns:a16="http://schemas.microsoft.com/office/drawing/2014/main" id="{8D797EA6-BE17-5EE8-02CC-3C3AFFD70A60}"/>
                    </a:ext>
                  </a:extLst>
                </p:cNvPr>
                <p:cNvSpPr/>
                <p:nvPr/>
              </p:nvSpPr>
              <p:spPr>
                <a:xfrm flipH="1">
                  <a:off x="1991685" y="31361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0" name="Oval 149">
                  <a:extLst>
                    <a:ext uri="{FF2B5EF4-FFF2-40B4-BE49-F238E27FC236}">
                      <a16:creationId xmlns:a16="http://schemas.microsoft.com/office/drawing/2014/main" id="{F2AB14F1-F5F9-E27A-B431-00E19115C37C}"/>
                    </a:ext>
                  </a:extLst>
                </p:cNvPr>
                <p:cNvSpPr/>
                <p:nvPr/>
              </p:nvSpPr>
              <p:spPr>
                <a:xfrm flipH="1">
                  <a:off x="2173447" y="31971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1" name="Oval 150">
                  <a:extLst>
                    <a:ext uri="{FF2B5EF4-FFF2-40B4-BE49-F238E27FC236}">
                      <a16:creationId xmlns:a16="http://schemas.microsoft.com/office/drawing/2014/main" id="{C658BA03-9321-262B-37BF-3B265258D338}"/>
                    </a:ext>
                  </a:extLst>
                </p:cNvPr>
                <p:cNvSpPr/>
                <p:nvPr/>
              </p:nvSpPr>
              <p:spPr>
                <a:xfrm flipH="1">
                  <a:off x="1752599" y="32123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2" name="Oval 151">
                  <a:extLst>
                    <a:ext uri="{FF2B5EF4-FFF2-40B4-BE49-F238E27FC236}">
                      <a16:creationId xmlns:a16="http://schemas.microsoft.com/office/drawing/2014/main" id="{D82F23E7-72F0-5AE8-8B50-DCBDC726C3C1}"/>
                    </a:ext>
                  </a:extLst>
                </p:cNvPr>
                <p:cNvSpPr/>
                <p:nvPr/>
              </p:nvSpPr>
              <p:spPr>
                <a:xfrm flipH="1">
                  <a:off x="1752599" y="30447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3" name="Oval 152">
                  <a:extLst>
                    <a:ext uri="{FF2B5EF4-FFF2-40B4-BE49-F238E27FC236}">
                      <a16:creationId xmlns:a16="http://schemas.microsoft.com/office/drawing/2014/main" id="{1395802D-C657-904A-ACCE-00B632B2D811}"/>
                    </a:ext>
                  </a:extLst>
                </p:cNvPr>
                <p:cNvSpPr/>
                <p:nvPr/>
              </p:nvSpPr>
              <p:spPr>
                <a:xfrm flipH="1">
                  <a:off x="1868647" y="32123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4" name="Oval 153">
                  <a:extLst>
                    <a:ext uri="{FF2B5EF4-FFF2-40B4-BE49-F238E27FC236}">
                      <a16:creationId xmlns:a16="http://schemas.microsoft.com/office/drawing/2014/main" id="{C0E1A057-F203-403C-63C0-2D2EA90C7C40}"/>
                    </a:ext>
                  </a:extLst>
                </p:cNvPr>
                <p:cNvSpPr/>
                <p:nvPr/>
              </p:nvSpPr>
              <p:spPr>
                <a:xfrm flipH="1">
                  <a:off x="1904999" y="31971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5" name="Oval 154">
                  <a:extLst>
                    <a:ext uri="{FF2B5EF4-FFF2-40B4-BE49-F238E27FC236}">
                      <a16:creationId xmlns:a16="http://schemas.microsoft.com/office/drawing/2014/main" id="{03762366-4CE6-4F87-49B5-25346BFD5723}"/>
                    </a:ext>
                  </a:extLst>
                </p:cNvPr>
                <p:cNvSpPr/>
                <p:nvPr/>
              </p:nvSpPr>
              <p:spPr>
                <a:xfrm flipH="1" flipV="1">
                  <a:off x="2046913"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6" name="Oval 155">
                  <a:extLst>
                    <a:ext uri="{FF2B5EF4-FFF2-40B4-BE49-F238E27FC236}">
                      <a16:creationId xmlns:a16="http://schemas.microsoft.com/office/drawing/2014/main" id="{9E85F9D4-16E4-D190-A556-698ACF28D8E8}"/>
                    </a:ext>
                  </a:extLst>
                </p:cNvPr>
                <p:cNvSpPr/>
                <p:nvPr/>
              </p:nvSpPr>
              <p:spPr>
                <a:xfrm flipH="1" flipV="1">
                  <a:off x="2169951" y="32123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7" name="Oval 156">
                  <a:extLst>
                    <a:ext uri="{FF2B5EF4-FFF2-40B4-BE49-F238E27FC236}">
                      <a16:creationId xmlns:a16="http://schemas.microsoft.com/office/drawing/2014/main" id="{2C1CC5C2-1D15-40BD-EE49-2CD7CCD6DB6B}"/>
                    </a:ext>
                  </a:extLst>
                </p:cNvPr>
                <p:cNvSpPr/>
                <p:nvPr/>
              </p:nvSpPr>
              <p:spPr>
                <a:xfrm flipH="1" flipV="1">
                  <a:off x="2017551"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8" name="Oval 157">
                  <a:extLst>
                    <a:ext uri="{FF2B5EF4-FFF2-40B4-BE49-F238E27FC236}">
                      <a16:creationId xmlns:a16="http://schemas.microsoft.com/office/drawing/2014/main" id="{B1E11DA7-EC5A-9A32-601A-21C7C650675D}"/>
                    </a:ext>
                  </a:extLst>
                </p:cNvPr>
                <p:cNvSpPr/>
                <p:nvPr/>
              </p:nvSpPr>
              <p:spPr>
                <a:xfrm flipH="1">
                  <a:off x="2133599"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59" name="Oval 158">
                  <a:extLst>
                    <a:ext uri="{FF2B5EF4-FFF2-40B4-BE49-F238E27FC236}">
                      <a16:creationId xmlns:a16="http://schemas.microsoft.com/office/drawing/2014/main" id="{E9D703EB-7409-301D-D52F-FAE55B815839}"/>
                    </a:ext>
                  </a:extLst>
                </p:cNvPr>
                <p:cNvSpPr/>
                <p:nvPr/>
              </p:nvSpPr>
              <p:spPr>
                <a:xfrm flipH="1">
                  <a:off x="2162961" y="31209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0" name="Oval 159">
                  <a:extLst>
                    <a:ext uri="{FF2B5EF4-FFF2-40B4-BE49-F238E27FC236}">
                      <a16:creationId xmlns:a16="http://schemas.microsoft.com/office/drawing/2014/main" id="{9CB3D39C-7267-2C04-1B85-3A4A2B23F649}"/>
                    </a:ext>
                  </a:extLst>
                </p:cNvPr>
                <p:cNvSpPr/>
                <p:nvPr/>
              </p:nvSpPr>
              <p:spPr>
                <a:xfrm flipH="1">
                  <a:off x="2133599" y="28923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1" name="Oval 160">
                  <a:extLst>
                    <a:ext uri="{FF2B5EF4-FFF2-40B4-BE49-F238E27FC236}">
                      <a16:creationId xmlns:a16="http://schemas.microsoft.com/office/drawing/2014/main" id="{1DB94083-D4D8-3A1F-D70D-DF019627BBD1}"/>
                    </a:ext>
                  </a:extLst>
                </p:cNvPr>
                <p:cNvSpPr/>
                <p:nvPr/>
              </p:nvSpPr>
              <p:spPr>
                <a:xfrm flipH="1">
                  <a:off x="2220285"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2" name="Oval 161">
                  <a:extLst>
                    <a:ext uri="{FF2B5EF4-FFF2-40B4-BE49-F238E27FC236}">
                      <a16:creationId xmlns:a16="http://schemas.microsoft.com/office/drawing/2014/main" id="{1C18B512-D86A-8CB5-8C82-4C5B1525960F}"/>
                    </a:ext>
                  </a:extLst>
                </p:cNvPr>
                <p:cNvSpPr/>
                <p:nvPr/>
              </p:nvSpPr>
              <p:spPr>
                <a:xfrm flipH="1" flipV="1">
                  <a:off x="231536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3" name="Oval 162">
                  <a:extLst>
                    <a:ext uri="{FF2B5EF4-FFF2-40B4-BE49-F238E27FC236}">
                      <a16:creationId xmlns:a16="http://schemas.microsoft.com/office/drawing/2014/main" id="{83EB2154-B0B5-BB6E-1641-624C9EB07AA5}"/>
                    </a:ext>
                  </a:extLst>
                </p:cNvPr>
                <p:cNvSpPr/>
                <p:nvPr/>
              </p:nvSpPr>
              <p:spPr>
                <a:xfrm flipH="1" flipV="1">
                  <a:off x="2315361"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4" name="Oval 163">
                  <a:extLst>
                    <a:ext uri="{FF2B5EF4-FFF2-40B4-BE49-F238E27FC236}">
                      <a16:creationId xmlns:a16="http://schemas.microsoft.com/office/drawing/2014/main" id="{D1E583A0-A081-2E82-EBAE-74E7BB45C9EC}"/>
                    </a:ext>
                  </a:extLst>
                </p:cNvPr>
                <p:cNvSpPr/>
                <p:nvPr/>
              </p:nvSpPr>
              <p:spPr>
                <a:xfrm flipH="1">
                  <a:off x="22859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5" name="Oval 164">
                  <a:extLst>
                    <a:ext uri="{FF2B5EF4-FFF2-40B4-BE49-F238E27FC236}">
                      <a16:creationId xmlns:a16="http://schemas.microsoft.com/office/drawing/2014/main" id="{605FBFCA-B768-A8FD-10F1-6C1121807781}"/>
                    </a:ext>
                  </a:extLst>
                </p:cNvPr>
                <p:cNvSpPr/>
                <p:nvPr/>
              </p:nvSpPr>
              <p:spPr>
                <a:xfrm flipH="1">
                  <a:off x="243140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6" name="Oval 165">
                  <a:extLst>
                    <a:ext uri="{FF2B5EF4-FFF2-40B4-BE49-F238E27FC236}">
                      <a16:creationId xmlns:a16="http://schemas.microsoft.com/office/drawing/2014/main" id="{0FE58705-51B1-0D11-7F47-D363A1B9C65A}"/>
                    </a:ext>
                  </a:extLst>
                </p:cNvPr>
                <p:cNvSpPr/>
                <p:nvPr/>
              </p:nvSpPr>
              <p:spPr>
                <a:xfrm flipH="1" flipV="1">
                  <a:off x="2580313"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7" name="Oval 166">
                  <a:extLst>
                    <a:ext uri="{FF2B5EF4-FFF2-40B4-BE49-F238E27FC236}">
                      <a16:creationId xmlns:a16="http://schemas.microsoft.com/office/drawing/2014/main" id="{C713545E-A9DF-3207-D182-EF7205F463EC}"/>
                    </a:ext>
                  </a:extLst>
                </p:cNvPr>
                <p:cNvSpPr/>
                <p:nvPr/>
              </p:nvSpPr>
              <p:spPr>
                <a:xfrm flipH="1" flipV="1">
                  <a:off x="2666999"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8" name="Oval 167">
                  <a:extLst>
                    <a:ext uri="{FF2B5EF4-FFF2-40B4-BE49-F238E27FC236}">
                      <a16:creationId xmlns:a16="http://schemas.microsoft.com/office/drawing/2014/main" id="{A05E1E75-E389-D87C-830D-9B2B3766FCA5}"/>
                    </a:ext>
                  </a:extLst>
                </p:cNvPr>
                <p:cNvSpPr/>
                <p:nvPr/>
              </p:nvSpPr>
              <p:spPr>
                <a:xfrm flipH="1" flipV="1">
                  <a:off x="2703351"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69" name="Oval 168">
                  <a:extLst>
                    <a:ext uri="{FF2B5EF4-FFF2-40B4-BE49-F238E27FC236}">
                      <a16:creationId xmlns:a16="http://schemas.microsoft.com/office/drawing/2014/main" id="{182C14A4-8BA1-C178-BF08-6E6D7F02B345}"/>
                    </a:ext>
                  </a:extLst>
                </p:cNvPr>
                <p:cNvSpPr/>
                <p:nvPr/>
              </p:nvSpPr>
              <p:spPr>
                <a:xfrm flipH="1" flipV="1">
                  <a:off x="2304875"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0" name="Oval 169">
                  <a:extLst>
                    <a:ext uri="{FF2B5EF4-FFF2-40B4-BE49-F238E27FC236}">
                      <a16:creationId xmlns:a16="http://schemas.microsoft.com/office/drawing/2014/main" id="{19411CA4-0B5A-D53A-7788-8762F544E449}"/>
                    </a:ext>
                  </a:extLst>
                </p:cNvPr>
                <p:cNvSpPr/>
                <p:nvPr/>
              </p:nvSpPr>
              <p:spPr>
                <a:xfrm flipH="1" flipV="1">
                  <a:off x="2427913"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1" name="Oval 170">
                  <a:extLst>
                    <a:ext uri="{FF2B5EF4-FFF2-40B4-BE49-F238E27FC236}">
                      <a16:creationId xmlns:a16="http://schemas.microsoft.com/office/drawing/2014/main" id="{3CF9D5ED-AF30-83C2-239A-E828504A278C}"/>
                    </a:ext>
                  </a:extLst>
                </p:cNvPr>
                <p:cNvSpPr/>
                <p:nvPr/>
              </p:nvSpPr>
              <p:spPr>
                <a:xfrm flipH="1" flipV="1">
                  <a:off x="2398551" y="31818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2" name="Oval 171">
                  <a:extLst>
                    <a:ext uri="{FF2B5EF4-FFF2-40B4-BE49-F238E27FC236}">
                      <a16:creationId xmlns:a16="http://schemas.microsoft.com/office/drawing/2014/main" id="{31DF5915-CF54-FC59-57D3-C17A548A61B6}"/>
                    </a:ext>
                  </a:extLst>
                </p:cNvPr>
                <p:cNvSpPr/>
                <p:nvPr/>
              </p:nvSpPr>
              <p:spPr>
                <a:xfrm flipH="1" flipV="1">
                  <a:off x="2543961"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3" name="Oval 172">
                  <a:extLst>
                    <a:ext uri="{FF2B5EF4-FFF2-40B4-BE49-F238E27FC236}">
                      <a16:creationId xmlns:a16="http://schemas.microsoft.com/office/drawing/2014/main" id="{B77C6C39-8761-7B9A-0114-30B8536996BB}"/>
                    </a:ext>
                  </a:extLst>
                </p:cNvPr>
                <p:cNvSpPr/>
                <p:nvPr/>
              </p:nvSpPr>
              <p:spPr>
                <a:xfrm flipH="1" flipV="1">
                  <a:off x="2580313"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4" name="Oval 173">
                  <a:extLst>
                    <a:ext uri="{FF2B5EF4-FFF2-40B4-BE49-F238E27FC236}">
                      <a16:creationId xmlns:a16="http://schemas.microsoft.com/office/drawing/2014/main" id="{44348C00-DDF9-C51E-E058-701668434B44}"/>
                    </a:ext>
                  </a:extLst>
                </p:cNvPr>
                <p:cNvSpPr/>
                <p:nvPr/>
              </p:nvSpPr>
              <p:spPr>
                <a:xfrm flipH="1" flipV="1">
                  <a:off x="2580313"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5" name="Oval 174">
                  <a:extLst>
                    <a:ext uri="{FF2B5EF4-FFF2-40B4-BE49-F238E27FC236}">
                      <a16:creationId xmlns:a16="http://schemas.microsoft.com/office/drawing/2014/main" id="{4DBEF7F8-656F-3251-2BFB-8CB5F44370FD}"/>
                    </a:ext>
                  </a:extLst>
                </p:cNvPr>
                <p:cNvSpPr/>
                <p:nvPr/>
              </p:nvSpPr>
              <p:spPr>
                <a:xfrm flipH="1" flipV="1">
                  <a:off x="2703351"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6" name="Oval 175">
                  <a:extLst>
                    <a:ext uri="{FF2B5EF4-FFF2-40B4-BE49-F238E27FC236}">
                      <a16:creationId xmlns:a16="http://schemas.microsoft.com/office/drawing/2014/main" id="{BB420881-BCAA-FFCA-5B6E-834BA5CFE251}"/>
                    </a:ext>
                  </a:extLst>
                </p:cNvPr>
                <p:cNvSpPr/>
                <p:nvPr/>
              </p:nvSpPr>
              <p:spPr>
                <a:xfrm flipH="1" flipV="1">
                  <a:off x="2457275"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7" name="Oval 176">
                  <a:extLst>
                    <a:ext uri="{FF2B5EF4-FFF2-40B4-BE49-F238E27FC236}">
                      <a16:creationId xmlns:a16="http://schemas.microsoft.com/office/drawing/2014/main" id="{D4A0A5B7-7920-3AB6-CC7A-AE3875404524}"/>
                    </a:ext>
                  </a:extLst>
                </p:cNvPr>
                <p:cNvSpPr/>
                <p:nvPr/>
              </p:nvSpPr>
              <p:spPr>
                <a:xfrm flipH="1" flipV="1">
                  <a:off x="2580313"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8" name="Oval 177">
                  <a:extLst>
                    <a:ext uri="{FF2B5EF4-FFF2-40B4-BE49-F238E27FC236}">
                      <a16:creationId xmlns:a16="http://schemas.microsoft.com/office/drawing/2014/main" id="{11DB2503-37A1-259B-63E9-2A75D9D24DB3}"/>
                    </a:ext>
                  </a:extLst>
                </p:cNvPr>
                <p:cNvSpPr/>
                <p:nvPr/>
              </p:nvSpPr>
              <p:spPr>
                <a:xfrm>
                  <a:off x="1143000" y="2801144"/>
                  <a:ext cx="1921481" cy="762000"/>
                </a:xfrm>
                <a:prstGeom prst="ellipse">
                  <a:avLst/>
                </a:pr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9" name="Oval 178">
                  <a:extLst>
                    <a:ext uri="{FF2B5EF4-FFF2-40B4-BE49-F238E27FC236}">
                      <a16:creationId xmlns:a16="http://schemas.microsoft.com/office/drawing/2014/main" id="{4F83E9C4-8116-510D-008A-A641162C229F}"/>
                    </a:ext>
                  </a:extLst>
                </p:cNvPr>
                <p:cNvSpPr/>
                <p:nvPr/>
              </p:nvSpPr>
              <p:spPr>
                <a:xfrm flipH="1">
                  <a:off x="19812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0" name="Oval 179">
                  <a:extLst>
                    <a:ext uri="{FF2B5EF4-FFF2-40B4-BE49-F238E27FC236}">
                      <a16:creationId xmlns:a16="http://schemas.microsoft.com/office/drawing/2014/main" id="{B4B75F6D-BFAC-49ED-C9B6-51B544FE9B3F}"/>
                    </a:ext>
                  </a:extLst>
                </p:cNvPr>
                <p:cNvSpPr/>
                <p:nvPr/>
              </p:nvSpPr>
              <p:spPr>
                <a:xfrm flipH="1">
                  <a:off x="19812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1" name="Oval 180">
                  <a:extLst>
                    <a:ext uri="{FF2B5EF4-FFF2-40B4-BE49-F238E27FC236}">
                      <a16:creationId xmlns:a16="http://schemas.microsoft.com/office/drawing/2014/main" id="{D7209531-26D8-4B66-BCF6-8A7C09417750}"/>
                    </a:ext>
                  </a:extLst>
                </p:cNvPr>
                <p:cNvSpPr/>
                <p:nvPr/>
              </p:nvSpPr>
              <p:spPr>
                <a:xfrm flipH="1">
                  <a:off x="2407641" y="3410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2" name="Oval 181">
                  <a:extLst>
                    <a:ext uri="{FF2B5EF4-FFF2-40B4-BE49-F238E27FC236}">
                      <a16:creationId xmlns:a16="http://schemas.microsoft.com/office/drawing/2014/main" id="{FB4D1628-1CA4-7042-88D4-C8A4B813CC60}"/>
                    </a:ext>
                  </a:extLst>
                </p:cNvPr>
                <p:cNvSpPr/>
                <p:nvPr/>
              </p:nvSpPr>
              <p:spPr>
                <a:xfrm flipH="1">
                  <a:off x="2057400" y="3456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3" name="Oval 182">
                  <a:extLst>
                    <a:ext uri="{FF2B5EF4-FFF2-40B4-BE49-F238E27FC236}">
                      <a16:creationId xmlns:a16="http://schemas.microsoft.com/office/drawing/2014/main" id="{76BB3917-0E5F-0AD0-C724-307889289156}"/>
                    </a:ext>
                  </a:extLst>
                </p:cNvPr>
                <p:cNvSpPr/>
                <p:nvPr/>
              </p:nvSpPr>
              <p:spPr>
                <a:xfrm flipH="1">
                  <a:off x="17526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4" name="Oval 183">
                  <a:extLst>
                    <a:ext uri="{FF2B5EF4-FFF2-40B4-BE49-F238E27FC236}">
                      <a16:creationId xmlns:a16="http://schemas.microsoft.com/office/drawing/2014/main" id="{9CEFFA52-4079-4D07-03AE-5024B0F58D6F}"/>
                    </a:ext>
                  </a:extLst>
                </p:cNvPr>
                <p:cNvSpPr/>
                <p:nvPr/>
              </p:nvSpPr>
              <p:spPr>
                <a:xfrm flipH="1">
                  <a:off x="1874241" y="3410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5" name="Oval 184">
                  <a:extLst>
                    <a:ext uri="{FF2B5EF4-FFF2-40B4-BE49-F238E27FC236}">
                      <a16:creationId xmlns:a16="http://schemas.microsoft.com/office/drawing/2014/main" id="{359D5716-669C-7FA0-CE25-7FB5DD085757}"/>
                    </a:ext>
                  </a:extLst>
                </p:cNvPr>
                <p:cNvSpPr/>
                <p:nvPr/>
              </p:nvSpPr>
              <p:spPr>
                <a:xfrm flipH="1">
                  <a:off x="15240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6" name="Oval 185">
                  <a:extLst>
                    <a:ext uri="{FF2B5EF4-FFF2-40B4-BE49-F238E27FC236}">
                      <a16:creationId xmlns:a16="http://schemas.microsoft.com/office/drawing/2014/main" id="{6BAF6301-D54F-A1C0-4405-81A852958E34}"/>
                    </a:ext>
                  </a:extLst>
                </p:cNvPr>
                <p:cNvSpPr/>
                <p:nvPr/>
              </p:nvSpPr>
              <p:spPr>
                <a:xfrm flipH="1">
                  <a:off x="1676400" y="28773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7" name="Oval 186">
                  <a:extLst>
                    <a:ext uri="{FF2B5EF4-FFF2-40B4-BE49-F238E27FC236}">
                      <a16:creationId xmlns:a16="http://schemas.microsoft.com/office/drawing/2014/main" id="{221D14E8-D312-13DA-8B42-428C03D3686B}"/>
                    </a:ext>
                  </a:extLst>
                </p:cNvPr>
                <p:cNvSpPr/>
                <p:nvPr/>
              </p:nvSpPr>
              <p:spPr>
                <a:xfrm flipH="1">
                  <a:off x="1524000"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8" name="Oval 187">
                  <a:extLst>
                    <a:ext uri="{FF2B5EF4-FFF2-40B4-BE49-F238E27FC236}">
                      <a16:creationId xmlns:a16="http://schemas.microsoft.com/office/drawing/2014/main" id="{BB11CCB4-D183-BC3E-2313-CA208D38DAC3}"/>
                    </a:ext>
                  </a:extLst>
                </p:cNvPr>
                <p:cNvSpPr/>
                <p:nvPr/>
              </p:nvSpPr>
              <p:spPr>
                <a:xfrm flipH="1">
                  <a:off x="1371600"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9" name="Oval 188">
                  <a:extLst>
                    <a:ext uri="{FF2B5EF4-FFF2-40B4-BE49-F238E27FC236}">
                      <a16:creationId xmlns:a16="http://schemas.microsoft.com/office/drawing/2014/main" id="{46193A16-8FDB-8DC2-4021-48E32FA99729}"/>
                    </a:ext>
                  </a:extLst>
                </p:cNvPr>
                <p:cNvSpPr/>
                <p:nvPr/>
              </p:nvSpPr>
              <p:spPr>
                <a:xfrm flipH="1">
                  <a:off x="1524000" y="32885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90" name="Oval 189">
                  <a:extLst>
                    <a:ext uri="{FF2B5EF4-FFF2-40B4-BE49-F238E27FC236}">
                      <a16:creationId xmlns:a16="http://schemas.microsoft.com/office/drawing/2014/main" id="{13CA8818-1DA9-1382-4FE3-7116BC85FDCC}"/>
                    </a:ext>
                  </a:extLst>
                </p:cNvPr>
                <p:cNvSpPr/>
                <p:nvPr/>
              </p:nvSpPr>
              <p:spPr>
                <a:xfrm flipH="1">
                  <a:off x="1524000" y="31821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91" name="Oval 190">
                  <a:extLst>
                    <a:ext uri="{FF2B5EF4-FFF2-40B4-BE49-F238E27FC236}">
                      <a16:creationId xmlns:a16="http://schemas.microsoft.com/office/drawing/2014/main" id="{FBF38CA1-E4D0-B68C-5A2E-083644AF8D3F}"/>
                    </a:ext>
                  </a:extLst>
                </p:cNvPr>
                <p:cNvSpPr/>
                <p:nvPr/>
              </p:nvSpPr>
              <p:spPr>
                <a:xfrm flipH="1">
                  <a:off x="1295400" y="31059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92" name="Oval 191">
                  <a:extLst>
                    <a:ext uri="{FF2B5EF4-FFF2-40B4-BE49-F238E27FC236}">
                      <a16:creationId xmlns:a16="http://schemas.microsoft.com/office/drawing/2014/main" id="{B8FBE35F-D54C-10B5-72C0-C8EC6114E5B7}"/>
                    </a:ext>
                  </a:extLst>
                </p:cNvPr>
                <p:cNvSpPr/>
                <p:nvPr/>
              </p:nvSpPr>
              <p:spPr>
                <a:xfrm flipH="1">
                  <a:off x="1295400" y="3029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dirty="0"/>
                </a:p>
              </p:txBody>
            </p:sp>
            <p:sp>
              <p:nvSpPr>
                <p:cNvPr id="193" name="Oval 192">
                  <a:extLst>
                    <a:ext uri="{FF2B5EF4-FFF2-40B4-BE49-F238E27FC236}">
                      <a16:creationId xmlns:a16="http://schemas.microsoft.com/office/drawing/2014/main" id="{B08C1958-8064-222A-4D6F-EDD321E0619D}"/>
                    </a:ext>
                  </a:extLst>
                </p:cNvPr>
                <p:cNvSpPr/>
                <p:nvPr/>
              </p:nvSpPr>
              <p:spPr>
                <a:xfrm flipH="1">
                  <a:off x="1447800" y="3029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94" name="Oval 193">
                  <a:extLst>
                    <a:ext uri="{FF2B5EF4-FFF2-40B4-BE49-F238E27FC236}">
                      <a16:creationId xmlns:a16="http://schemas.microsoft.com/office/drawing/2014/main" id="{0CD70055-B124-BEAF-D65D-CBE2D9C960C4}"/>
                    </a:ext>
                  </a:extLst>
                </p:cNvPr>
                <p:cNvSpPr/>
                <p:nvPr/>
              </p:nvSpPr>
              <p:spPr>
                <a:xfrm flipH="1">
                  <a:off x="1219200" y="31821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95" name="Oval 194">
                  <a:extLst>
                    <a:ext uri="{FF2B5EF4-FFF2-40B4-BE49-F238E27FC236}">
                      <a16:creationId xmlns:a16="http://schemas.microsoft.com/office/drawing/2014/main" id="{615D82EE-98E5-9F2E-31FF-CF9E376C7460}"/>
                    </a:ext>
                  </a:extLst>
                </p:cNvPr>
                <p:cNvSpPr/>
                <p:nvPr/>
              </p:nvSpPr>
              <p:spPr>
                <a:xfrm flipH="1">
                  <a:off x="1645641"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grpSp>
          <p:grpSp>
            <p:nvGrpSpPr>
              <p:cNvPr id="59" name="Group 58">
                <a:extLst>
                  <a:ext uri="{FF2B5EF4-FFF2-40B4-BE49-F238E27FC236}">
                    <a16:creationId xmlns:a16="http://schemas.microsoft.com/office/drawing/2014/main" id="{7D117286-0C2D-3FA2-96EA-A8F690B319A3}"/>
                  </a:ext>
                </a:extLst>
              </p:cNvPr>
              <p:cNvGrpSpPr/>
              <p:nvPr/>
            </p:nvGrpSpPr>
            <p:grpSpPr>
              <a:xfrm>
                <a:off x="682989" y="2982999"/>
                <a:ext cx="2824318" cy="454511"/>
                <a:chOff x="685800" y="565622"/>
                <a:chExt cx="2824318" cy="454511"/>
              </a:xfrm>
            </p:grpSpPr>
            <p:sp>
              <p:nvSpPr>
                <p:cNvPr id="62" name="object 14">
                  <a:extLst>
                    <a:ext uri="{FF2B5EF4-FFF2-40B4-BE49-F238E27FC236}">
                      <a16:creationId xmlns:a16="http://schemas.microsoft.com/office/drawing/2014/main" id="{E23411B0-BD0D-B9D6-A8F6-25D3F9C2F160}"/>
                    </a:ext>
                  </a:extLst>
                </p:cNvPr>
                <p:cNvSpPr/>
                <p:nvPr/>
              </p:nvSpPr>
              <p:spPr>
                <a:xfrm>
                  <a:off x="829783" y="587063"/>
                  <a:ext cx="2680335" cy="433070"/>
                </a:xfrm>
                <a:custGeom>
                  <a:avLst/>
                  <a:gdLst/>
                  <a:ahLst/>
                  <a:cxnLst/>
                  <a:rect l="l" t="t" r="r" b="b"/>
                  <a:pathLst>
                    <a:path w="2680334" h="433070">
                      <a:moveTo>
                        <a:pt x="114388" y="5257"/>
                      </a:moveTo>
                      <a:lnTo>
                        <a:pt x="110655" y="5359"/>
                      </a:lnTo>
                      <a:lnTo>
                        <a:pt x="0" y="9766"/>
                      </a:lnTo>
                      <a:lnTo>
                        <a:pt x="1143" y="38328"/>
                      </a:lnTo>
                      <a:lnTo>
                        <a:pt x="111709" y="33908"/>
                      </a:lnTo>
                      <a:lnTo>
                        <a:pt x="115176" y="33820"/>
                      </a:lnTo>
                      <a:lnTo>
                        <a:pt x="114388" y="5257"/>
                      </a:lnTo>
                      <a:close/>
                    </a:path>
                    <a:path w="2680334" h="433070">
                      <a:moveTo>
                        <a:pt x="314528" y="761"/>
                      </a:moveTo>
                      <a:lnTo>
                        <a:pt x="221107" y="2273"/>
                      </a:lnTo>
                      <a:lnTo>
                        <a:pt x="200075" y="2857"/>
                      </a:lnTo>
                      <a:lnTo>
                        <a:pt x="200875" y="31419"/>
                      </a:lnTo>
                      <a:lnTo>
                        <a:pt x="221818" y="30835"/>
                      </a:lnTo>
                      <a:lnTo>
                        <a:pt x="314985" y="29336"/>
                      </a:lnTo>
                      <a:lnTo>
                        <a:pt x="314528" y="761"/>
                      </a:lnTo>
                      <a:close/>
                    </a:path>
                    <a:path w="2680334" h="433070">
                      <a:moveTo>
                        <a:pt x="514671" y="28574"/>
                      </a:moveTo>
                      <a:lnTo>
                        <a:pt x="440487" y="28575"/>
                      </a:lnTo>
                      <a:lnTo>
                        <a:pt x="514667" y="29095"/>
                      </a:lnTo>
                      <a:lnTo>
                        <a:pt x="514671" y="28574"/>
                      </a:lnTo>
                      <a:close/>
                    </a:path>
                    <a:path w="2680334" h="433070">
                      <a:moveTo>
                        <a:pt x="440537" y="0"/>
                      </a:moveTo>
                      <a:lnTo>
                        <a:pt x="400405" y="177"/>
                      </a:lnTo>
                      <a:lnTo>
                        <a:pt x="400545" y="28752"/>
                      </a:lnTo>
                      <a:lnTo>
                        <a:pt x="440487" y="28575"/>
                      </a:lnTo>
                      <a:lnTo>
                        <a:pt x="514671" y="28574"/>
                      </a:lnTo>
                      <a:lnTo>
                        <a:pt x="514870" y="533"/>
                      </a:lnTo>
                      <a:lnTo>
                        <a:pt x="440537" y="0"/>
                      </a:lnTo>
                      <a:close/>
                    </a:path>
                    <a:path w="2680334" h="433070">
                      <a:moveTo>
                        <a:pt x="714377" y="31343"/>
                      </a:moveTo>
                      <a:lnTo>
                        <a:pt x="656285" y="31343"/>
                      </a:lnTo>
                      <a:lnTo>
                        <a:pt x="714324" y="33108"/>
                      </a:lnTo>
                      <a:lnTo>
                        <a:pt x="714377" y="31343"/>
                      </a:lnTo>
                      <a:close/>
                    </a:path>
                    <a:path w="2680334" h="433070">
                      <a:moveTo>
                        <a:pt x="600760" y="1727"/>
                      </a:moveTo>
                      <a:lnTo>
                        <a:pt x="600227" y="30302"/>
                      </a:lnTo>
                      <a:lnTo>
                        <a:pt x="656450" y="31356"/>
                      </a:lnTo>
                      <a:lnTo>
                        <a:pt x="656285" y="31343"/>
                      </a:lnTo>
                      <a:lnTo>
                        <a:pt x="714377" y="31343"/>
                      </a:lnTo>
                      <a:lnTo>
                        <a:pt x="715187" y="4546"/>
                      </a:lnTo>
                      <a:lnTo>
                        <a:pt x="657059" y="2781"/>
                      </a:lnTo>
                      <a:lnTo>
                        <a:pt x="600760" y="1727"/>
                      </a:lnTo>
                      <a:close/>
                    </a:path>
                    <a:path w="2680334" h="433070">
                      <a:moveTo>
                        <a:pt x="801014" y="7569"/>
                      </a:moveTo>
                      <a:lnTo>
                        <a:pt x="799820" y="36118"/>
                      </a:lnTo>
                      <a:lnTo>
                        <a:pt x="868260" y="38988"/>
                      </a:lnTo>
                      <a:lnTo>
                        <a:pt x="868095" y="38988"/>
                      </a:lnTo>
                      <a:lnTo>
                        <a:pt x="913828" y="41440"/>
                      </a:lnTo>
                      <a:lnTo>
                        <a:pt x="915365" y="12903"/>
                      </a:lnTo>
                      <a:lnTo>
                        <a:pt x="869543" y="10452"/>
                      </a:lnTo>
                      <a:lnTo>
                        <a:pt x="801014" y="7569"/>
                      </a:lnTo>
                      <a:close/>
                    </a:path>
                    <a:path w="2680334" h="433070">
                      <a:moveTo>
                        <a:pt x="1113325" y="51307"/>
                      </a:moveTo>
                      <a:lnTo>
                        <a:pt x="1074686" y="51307"/>
                      </a:lnTo>
                      <a:lnTo>
                        <a:pt x="1074864" y="51320"/>
                      </a:lnTo>
                      <a:lnTo>
                        <a:pt x="1113091" y="54305"/>
                      </a:lnTo>
                      <a:lnTo>
                        <a:pt x="1113325" y="51307"/>
                      </a:lnTo>
                      <a:close/>
                    </a:path>
                    <a:path w="2680334" h="433070">
                      <a:moveTo>
                        <a:pt x="1074769" y="51314"/>
                      </a:moveTo>
                      <a:close/>
                    </a:path>
                    <a:path w="2680334" h="433070">
                      <a:moveTo>
                        <a:pt x="1001115" y="17843"/>
                      </a:moveTo>
                      <a:lnTo>
                        <a:pt x="999236" y="46354"/>
                      </a:lnTo>
                      <a:lnTo>
                        <a:pt x="1074769" y="51314"/>
                      </a:lnTo>
                      <a:lnTo>
                        <a:pt x="1113325" y="51307"/>
                      </a:lnTo>
                      <a:lnTo>
                        <a:pt x="1115314" y="25806"/>
                      </a:lnTo>
                      <a:lnTo>
                        <a:pt x="1076820" y="22809"/>
                      </a:lnTo>
                      <a:lnTo>
                        <a:pt x="1001115" y="17843"/>
                      </a:lnTo>
                      <a:close/>
                    </a:path>
                    <a:path w="2680334" h="433070">
                      <a:moveTo>
                        <a:pt x="1200924" y="32765"/>
                      </a:moveTo>
                      <a:lnTo>
                        <a:pt x="1198359" y="61226"/>
                      </a:lnTo>
                      <a:lnTo>
                        <a:pt x="1275092" y="68160"/>
                      </a:lnTo>
                      <a:lnTo>
                        <a:pt x="1311960" y="71970"/>
                      </a:lnTo>
                      <a:lnTo>
                        <a:pt x="1314894" y="43548"/>
                      </a:lnTo>
                      <a:lnTo>
                        <a:pt x="1277759" y="39712"/>
                      </a:lnTo>
                      <a:lnTo>
                        <a:pt x="1200924" y="32765"/>
                      </a:lnTo>
                      <a:close/>
                    </a:path>
                    <a:path w="2680334" h="433070">
                      <a:moveTo>
                        <a:pt x="1274914" y="68148"/>
                      </a:moveTo>
                      <a:lnTo>
                        <a:pt x="1275092" y="68160"/>
                      </a:lnTo>
                      <a:lnTo>
                        <a:pt x="1274914" y="68148"/>
                      </a:lnTo>
                      <a:close/>
                    </a:path>
                    <a:path w="2680334" h="433070">
                      <a:moveTo>
                        <a:pt x="1510999" y="89319"/>
                      </a:moveTo>
                      <a:lnTo>
                        <a:pt x="1467612" y="89319"/>
                      </a:lnTo>
                      <a:lnTo>
                        <a:pt x="1467815" y="89344"/>
                      </a:lnTo>
                      <a:lnTo>
                        <a:pt x="1510271" y="94881"/>
                      </a:lnTo>
                      <a:lnTo>
                        <a:pt x="1510999" y="89319"/>
                      </a:lnTo>
                      <a:close/>
                    </a:path>
                    <a:path w="2680334" h="433070">
                      <a:moveTo>
                        <a:pt x="1467735" y="89335"/>
                      </a:moveTo>
                      <a:close/>
                    </a:path>
                    <a:path w="2680334" h="433070">
                      <a:moveTo>
                        <a:pt x="1400327" y="52704"/>
                      </a:moveTo>
                      <a:lnTo>
                        <a:pt x="1397012" y="81089"/>
                      </a:lnTo>
                      <a:lnTo>
                        <a:pt x="1467735" y="89335"/>
                      </a:lnTo>
                      <a:lnTo>
                        <a:pt x="1510999" y="89319"/>
                      </a:lnTo>
                      <a:lnTo>
                        <a:pt x="1513979" y="66547"/>
                      </a:lnTo>
                      <a:lnTo>
                        <a:pt x="1471218" y="60972"/>
                      </a:lnTo>
                      <a:lnTo>
                        <a:pt x="1400327" y="52704"/>
                      </a:lnTo>
                      <a:close/>
                    </a:path>
                    <a:path w="2680334" h="433070">
                      <a:moveTo>
                        <a:pt x="1599107" y="78155"/>
                      </a:moveTo>
                      <a:lnTo>
                        <a:pt x="1595018" y="106438"/>
                      </a:lnTo>
                      <a:lnTo>
                        <a:pt x="1651850" y="114668"/>
                      </a:lnTo>
                      <a:lnTo>
                        <a:pt x="1707794" y="123634"/>
                      </a:lnTo>
                      <a:lnTo>
                        <a:pt x="1712315" y="95427"/>
                      </a:lnTo>
                      <a:lnTo>
                        <a:pt x="1656054" y="86410"/>
                      </a:lnTo>
                      <a:lnTo>
                        <a:pt x="1599107" y="78155"/>
                      </a:lnTo>
                      <a:close/>
                    </a:path>
                    <a:path w="2680334" h="433070">
                      <a:moveTo>
                        <a:pt x="1651635" y="114642"/>
                      </a:moveTo>
                      <a:lnTo>
                        <a:pt x="1651793" y="114668"/>
                      </a:lnTo>
                      <a:lnTo>
                        <a:pt x="1651635" y="114642"/>
                      </a:lnTo>
                      <a:close/>
                    </a:path>
                    <a:path w="2680334" h="433070">
                      <a:moveTo>
                        <a:pt x="1797037" y="109854"/>
                      </a:moveTo>
                      <a:lnTo>
                        <a:pt x="1792071" y="137985"/>
                      </a:lnTo>
                      <a:lnTo>
                        <a:pt x="1826044" y="143979"/>
                      </a:lnTo>
                      <a:lnTo>
                        <a:pt x="1904161" y="159118"/>
                      </a:lnTo>
                      <a:lnTo>
                        <a:pt x="1909597" y="131063"/>
                      </a:lnTo>
                      <a:lnTo>
                        <a:pt x="1831124" y="115862"/>
                      </a:lnTo>
                      <a:lnTo>
                        <a:pt x="1797037" y="109854"/>
                      </a:lnTo>
                      <a:close/>
                    </a:path>
                    <a:path w="2680334" h="433070">
                      <a:moveTo>
                        <a:pt x="1825802" y="143941"/>
                      </a:moveTo>
                      <a:lnTo>
                        <a:pt x="1825999" y="143979"/>
                      </a:lnTo>
                      <a:lnTo>
                        <a:pt x="1825802" y="143941"/>
                      </a:lnTo>
                      <a:close/>
                    </a:path>
                    <a:path w="2680334" h="433070">
                      <a:moveTo>
                        <a:pt x="2100499" y="194932"/>
                      </a:moveTo>
                      <a:lnTo>
                        <a:pt x="2066048" y="194932"/>
                      </a:lnTo>
                      <a:lnTo>
                        <a:pt x="2098408" y="203161"/>
                      </a:lnTo>
                      <a:lnTo>
                        <a:pt x="2100499" y="194932"/>
                      </a:lnTo>
                      <a:close/>
                    </a:path>
                    <a:path w="2680334" h="433070">
                      <a:moveTo>
                        <a:pt x="2105050" y="177025"/>
                      </a:moveTo>
                      <a:lnTo>
                        <a:pt x="1988959" y="177025"/>
                      </a:lnTo>
                      <a:lnTo>
                        <a:pt x="2066328" y="195008"/>
                      </a:lnTo>
                      <a:lnTo>
                        <a:pt x="2066048" y="194932"/>
                      </a:lnTo>
                      <a:lnTo>
                        <a:pt x="2100499" y="194932"/>
                      </a:lnTo>
                      <a:lnTo>
                        <a:pt x="2105050" y="177025"/>
                      </a:lnTo>
                      <a:close/>
                    </a:path>
                    <a:path w="2680334" h="433070">
                      <a:moveTo>
                        <a:pt x="1993722" y="148831"/>
                      </a:moveTo>
                      <a:lnTo>
                        <a:pt x="1987778" y="176783"/>
                      </a:lnTo>
                      <a:lnTo>
                        <a:pt x="1989226" y="177088"/>
                      </a:lnTo>
                      <a:lnTo>
                        <a:pt x="1988959" y="177025"/>
                      </a:lnTo>
                      <a:lnTo>
                        <a:pt x="2105050" y="177025"/>
                      </a:lnTo>
                      <a:lnTo>
                        <a:pt x="2105444" y="175475"/>
                      </a:lnTo>
                      <a:lnTo>
                        <a:pt x="2072944" y="167208"/>
                      </a:lnTo>
                      <a:lnTo>
                        <a:pt x="1995297" y="149161"/>
                      </a:lnTo>
                      <a:lnTo>
                        <a:pt x="1993722" y="148831"/>
                      </a:lnTo>
                      <a:close/>
                    </a:path>
                    <a:path w="2680334" h="433070">
                      <a:moveTo>
                        <a:pt x="2297878" y="233349"/>
                      </a:moveTo>
                      <a:lnTo>
                        <a:pt x="2210485" y="233349"/>
                      </a:lnTo>
                      <a:lnTo>
                        <a:pt x="2210828" y="233451"/>
                      </a:lnTo>
                      <a:lnTo>
                        <a:pt x="2277922" y="253936"/>
                      </a:lnTo>
                      <a:lnTo>
                        <a:pt x="2289657" y="257873"/>
                      </a:lnTo>
                      <a:lnTo>
                        <a:pt x="2297878" y="233349"/>
                      </a:lnTo>
                      <a:close/>
                    </a:path>
                    <a:path w="2680334" h="433070">
                      <a:moveTo>
                        <a:pt x="2277541" y="253822"/>
                      </a:moveTo>
                      <a:lnTo>
                        <a:pt x="2277883" y="253936"/>
                      </a:lnTo>
                      <a:lnTo>
                        <a:pt x="2277541" y="253822"/>
                      </a:lnTo>
                      <a:close/>
                    </a:path>
                    <a:path w="2680334" h="433070">
                      <a:moveTo>
                        <a:pt x="2210714" y="233419"/>
                      </a:moveTo>
                      <a:close/>
                    </a:path>
                    <a:path w="2680334" h="433070">
                      <a:moveTo>
                        <a:pt x="2188591" y="197599"/>
                      </a:moveTo>
                      <a:lnTo>
                        <a:pt x="2180932" y="225132"/>
                      </a:lnTo>
                      <a:lnTo>
                        <a:pt x="2210714" y="233419"/>
                      </a:lnTo>
                      <a:lnTo>
                        <a:pt x="2210485" y="233349"/>
                      </a:lnTo>
                      <a:lnTo>
                        <a:pt x="2297878" y="233349"/>
                      </a:lnTo>
                      <a:lnTo>
                        <a:pt x="2298738" y="230784"/>
                      </a:lnTo>
                      <a:lnTo>
                        <a:pt x="2286444" y="226656"/>
                      </a:lnTo>
                      <a:lnTo>
                        <a:pt x="2218664" y="205968"/>
                      </a:lnTo>
                      <a:lnTo>
                        <a:pt x="2188591" y="197599"/>
                      </a:lnTo>
                      <a:close/>
                    </a:path>
                    <a:path w="2680334" h="433070">
                      <a:moveTo>
                        <a:pt x="2479029" y="319862"/>
                      </a:moveTo>
                      <a:lnTo>
                        <a:pt x="2456281" y="319862"/>
                      </a:lnTo>
                      <a:lnTo>
                        <a:pt x="2456789" y="320078"/>
                      </a:lnTo>
                      <a:lnTo>
                        <a:pt x="2475128" y="328434"/>
                      </a:lnTo>
                      <a:lnTo>
                        <a:pt x="2479029" y="319862"/>
                      </a:lnTo>
                      <a:close/>
                    </a:path>
                    <a:path w="2680334" h="433070">
                      <a:moveTo>
                        <a:pt x="2456460" y="319943"/>
                      </a:moveTo>
                      <a:lnTo>
                        <a:pt x="2456756" y="320078"/>
                      </a:lnTo>
                      <a:lnTo>
                        <a:pt x="2456460" y="319943"/>
                      </a:lnTo>
                      <a:close/>
                    </a:path>
                    <a:path w="2680334" h="433070">
                      <a:moveTo>
                        <a:pt x="2475264" y="297103"/>
                      </a:moveTo>
                      <a:lnTo>
                        <a:pt x="2400592" y="297103"/>
                      </a:lnTo>
                      <a:lnTo>
                        <a:pt x="2401049" y="297281"/>
                      </a:lnTo>
                      <a:lnTo>
                        <a:pt x="2456460" y="319943"/>
                      </a:lnTo>
                      <a:lnTo>
                        <a:pt x="2456281" y="319862"/>
                      </a:lnTo>
                      <a:lnTo>
                        <a:pt x="2479029" y="319862"/>
                      </a:lnTo>
                      <a:lnTo>
                        <a:pt x="2486964" y="302425"/>
                      </a:lnTo>
                      <a:lnTo>
                        <a:pt x="2475264" y="297103"/>
                      </a:lnTo>
                      <a:close/>
                    </a:path>
                    <a:path w="2680334" h="433070">
                      <a:moveTo>
                        <a:pt x="2400816" y="297195"/>
                      </a:moveTo>
                      <a:lnTo>
                        <a:pt x="2401027" y="297281"/>
                      </a:lnTo>
                      <a:lnTo>
                        <a:pt x="2400816" y="297195"/>
                      </a:lnTo>
                      <a:close/>
                    </a:path>
                    <a:path w="2680334" h="433070">
                      <a:moveTo>
                        <a:pt x="2380107" y="259079"/>
                      </a:moveTo>
                      <a:lnTo>
                        <a:pt x="2370201" y="285876"/>
                      </a:lnTo>
                      <a:lnTo>
                        <a:pt x="2400816" y="297195"/>
                      </a:lnTo>
                      <a:lnTo>
                        <a:pt x="2400592" y="297103"/>
                      </a:lnTo>
                      <a:lnTo>
                        <a:pt x="2475264" y="297103"/>
                      </a:lnTo>
                      <a:lnTo>
                        <a:pt x="2467864" y="293738"/>
                      </a:lnTo>
                      <a:lnTo>
                        <a:pt x="2411183" y="270560"/>
                      </a:lnTo>
                      <a:lnTo>
                        <a:pt x="2380107" y="259079"/>
                      </a:lnTo>
                      <a:close/>
                    </a:path>
                    <a:path w="2680334" h="433070">
                      <a:moveTo>
                        <a:pt x="2553385" y="386488"/>
                      </a:moveTo>
                      <a:lnTo>
                        <a:pt x="2546172" y="391953"/>
                      </a:lnTo>
                      <a:lnTo>
                        <a:pt x="2544025" y="407588"/>
                      </a:lnTo>
                      <a:lnTo>
                        <a:pt x="2549486" y="414797"/>
                      </a:lnTo>
                      <a:lnTo>
                        <a:pt x="2679890" y="432739"/>
                      </a:lnTo>
                      <a:lnTo>
                        <a:pt x="2676758" y="424850"/>
                      </a:lnTo>
                      <a:lnTo>
                        <a:pt x="2646527" y="424850"/>
                      </a:lnTo>
                      <a:lnTo>
                        <a:pt x="2636874" y="417738"/>
                      </a:lnTo>
                      <a:lnTo>
                        <a:pt x="2618278" y="405014"/>
                      </a:lnTo>
                      <a:lnTo>
                        <a:pt x="2599066" y="392775"/>
                      </a:lnTo>
                      <a:lnTo>
                        <a:pt x="2553385" y="386488"/>
                      </a:lnTo>
                      <a:close/>
                    </a:path>
                    <a:path w="2680334" h="433070">
                      <a:moveTo>
                        <a:pt x="2643151" y="417645"/>
                      </a:moveTo>
                      <a:lnTo>
                        <a:pt x="2636748" y="417645"/>
                      </a:lnTo>
                      <a:lnTo>
                        <a:pt x="2637167" y="417939"/>
                      </a:lnTo>
                      <a:lnTo>
                        <a:pt x="2646527" y="424850"/>
                      </a:lnTo>
                      <a:lnTo>
                        <a:pt x="2649721" y="420518"/>
                      </a:lnTo>
                      <a:lnTo>
                        <a:pt x="2644292" y="420518"/>
                      </a:lnTo>
                      <a:lnTo>
                        <a:pt x="2643151" y="417645"/>
                      </a:lnTo>
                      <a:close/>
                    </a:path>
                    <a:path w="2680334" h="433070">
                      <a:moveTo>
                        <a:pt x="2623007" y="306819"/>
                      </a:moveTo>
                      <a:lnTo>
                        <a:pt x="2608338" y="312635"/>
                      </a:lnTo>
                      <a:lnTo>
                        <a:pt x="2604757" y="320941"/>
                      </a:lnTo>
                      <a:lnTo>
                        <a:pt x="2626854" y="376598"/>
                      </a:lnTo>
                      <a:lnTo>
                        <a:pt x="2634068" y="381198"/>
                      </a:lnTo>
                      <a:lnTo>
                        <a:pt x="2653512" y="394500"/>
                      </a:lnTo>
                      <a:lnTo>
                        <a:pt x="2663482" y="401855"/>
                      </a:lnTo>
                      <a:lnTo>
                        <a:pt x="2646527" y="424850"/>
                      </a:lnTo>
                      <a:lnTo>
                        <a:pt x="2676758" y="424850"/>
                      </a:lnTo>
                      <a:lnTo>
                        <a:pt x="2631325" y="310400"/>
                      </a:lnTo>
                      <a:lnTo>
                        <a:pt x="2623007" y="306819"/>
                      </a:lnTo>
                      <a:close/>
                    </a:path>
                    <a:path w="2680334" h="433070">
                      <a:moveTo>
                        <a:pt x="2635254" y="397754"/>
                      </a:moveTo>
                      <a:lnTo>
                        <a:pt x="2644292" y="420518"/>
                      </a:lnTo>
                      <a:lnTo>
                        <a:pt x="2659519" y="401093"/>
                      </a:lnTo>
                      <a:lnTo>
                        <a:pt x="2635254" y="397754"/>
                      </a:lnTo>
                      <a:close/>
                    </a:path>
                    <a:path w="2680334" h="433070">
                      <a:moveTo>
                        <a:pt x="2626854" y="376598"/>
                      </a:moveTo>
                      <a:lnTo>
                        <a:pt x="2635254" y="397754"/>
                      </a:lnTo>
                      <a:lnTo>
                        <a:pt x="2659519" y="401093"/>
                      </a:lnTo>
                      <a:lnTo>
                        <a:pt x="2644292" y="420518"/>
                      </a:lnTo>
                      <a:lnTo>
                        <a:pt x="2649721" y="420518"/>
                      </a:lnTo>
                      <a:lnTo>
                        <a:pt x="2663482" y="401855"/>
                      </a:lnTo>
                      <a:lnTo>
                        <a:pt x="2653512" y="394500"/>
                      </a:lnTo>
                      <a:lnTo>
                        <a:pt x="2634068" y="381198"/>
                      </a:lnTo>
                      <a:lnTo>
                        <a:pt x="2626854" y="376598"/>
                      </a:lnTo>
                      <a:close/>
                    </a:path>
                    <a:path w="2680334" h="433070">
                      <a:moveTo>
                        <a:pt x="2636874" y="417738"/>
                      </a:moveTo>
                      <a:lnTo>
                        <a:pt x="2637146" y="417939"/>
                      </a:lnTo>
                      <a:lnTo>
                        <a:pt x="2636874" y="417738"/>
                      </a:lnTo>
                      <a:close/>
                    </a:path>
                    <a:path w="2680334" h="433070">
                      <a:moveTo>
                        <a:pt x="2638096" y="404912"/>
                      </a:moveTo>
                      <a:lnTo>
                        <a:pt x="2618130" y="404912"/>
                      </a:lnTo>
                      <a:lnTo>
                        <a:pt x="2618524" y="405170"/>
                      </a:lnTo>
                      <a:lnTo>
                        <a:pt x="2636874" y="417738"/>
                      </a:lnTo>
                      <a:lnTo>
                        <a:pt x="2643151" y="417645"/>
                      </a:lnTo>
                      <a:lnTo>
                        <a:pt x="2638096" y="404912"/>
                      </a:lnTo>
                      <a:close/>
                    </a:path>
                    <a:path w="2680334" h="433070">
                      <a:moveTo>
                        <a:pt x="2618278" y="405014"/>
                      </a:moveTo>
                      <a:lnTo>
                        <a:pt x="2618507" y="405170"/>
                      </a:lnTo>
                      <a:lnTo>
                        <a:pt x="2618278" y="405014"/>
                      </a:lnTo>
                      <a:close/>
                    </a:path>
                    <a:path w="2680334" h="433070">
                      <a:moveTo>
                        <a:pt x="2599066" y="392775"/>
                      </a:moveTo>
                      <a:lnTo>
                        <a:pt x="2618278" y="405014"/>
                      </a:lnTo>
                      <a:lnTo>
                        <a:pt x="2618130" y="404912"/>
                      </a:lnTo>
                      <a:lnTo>
                        <a:pt x="2638096" y="404912"/>
                      </a:lnTo>
                      <a:lnTo>
                        <a:pt x="2635254" y="397754"/>
                      </a:lnTo>
                      <a:lnTo>
                        <a:pt x="2599066" y="392775"/>
                      </a:lnTo>
                      <a:close/>
                    </a:path>
                    <a:path w="2680334" h="433070">
                      <a:moveTo>
                        <a:pt x="2633094" y="392314"/>
                      </a:moveTo>
                      <a:lnTo>
                        <a:pt x="2598343" y="392314"/>
                      </a:lnTo>
                      <a:lnTo>
                        <a:pt x="2598889" y="392642"/>
                      </a:lnTo>
                      <a:lnTo>
                        <a:pt x="2599066" y="392775"/>
                      </a:lnTo>
                      <a:lnTo>
                        <a:pt x="2635254" y="397754"/>
                      </a:lnTo>
                      <a:lnTo>
                        <a:pt x="2633094" y="392314"/>
                      </a:lnTo>
                      <a:close/>
                    </a:path>
                    <a:path w="2680334" h="433070">
                      <a:moveTo>
                        <a:pt x="2598554" y="392448"/>
                      </a:moveTo>
                      <a:lnTo>
                        <a:pt x="2598858" y="392642"/>
                      </a:lnTo>
                      <a:lnTo>
                        <a:pt x="2598554" y="392448"/>
                      </a:lnTo>
                      <a:close/>
                    </a:path>
                    <a:path w="2680334" h="433070">
                      <a:moveTo>
                        <a:pt x="2612411" y="367451"/>
                      </a:moveTo>
                      <a:lnTo>
                        <a:pt x="2555214" y="367451"/>
                      </a:lnTo>
                      <a:lnTo>
                        <a:pt x="2555862" y="367803"/>
                      </a:lnTo>
                      <a:lnTo>
                        <a:pt x="2598554" y="392448"/>
                      </a:lnTo>
                      <a:lnTo>
                        <a:pt x="2598343" y="392314"/>
                      </a:lnTo>
                      <a:lnTo>
                        <a:pt x="2633094" y="392314"/>
                      </a:lnTo>
                      <a:lnTo>
                        <a:pt x="2626854" y="376598"/>
                      </a:lnTo>
                      <a:lnTo>
                        <a:pt x="2613444" y="368047"/>
                      </a:lnTo>
                      <a:lnTo>
                        <a:pt x="2612411" y="367451"/>
                      </a:lnTo>
                      <a:close/>
                    </a:path>
                    <a:path w="2680334" h="433070">
                      <a:moveTo>
                        <a:pt x="2555535" y="367636"/>
                      </a:moveTo>
                      <a:lnTo>
                        <a:pt x="2555824" y="367803"/>
                      </a:lnTo>
                      <a:lnTo>
                        <a:pt x="2555535" y="367636"/>
                      </a:lnTo>
                      <a:close/>
                    </a:path>
                    <a:path w="2680334" h="433070">
                      <a:moveTo>
                        <a:pt x="2564612" y="340184"/>
                      </a:moveTo>
                      <a:lnTo>
                        <a:pt x="2551620" y="365639"/>
                      </a:lnTo>
                      <a:lnTo>
                        <a:pt x="2555535" y="367636"/>
                      </a:lnTo>
                      <a:lnTo>
                        <a:pt x="2555214" y="367451"/>
                      </a:lnTo>
                      <a:lnTo>
                        <a:pt x="2612411" y="367451"/>
                      </a:lnTo>
                      <a:lnTo>
                        <a:pt x="2569171" y="342515"/>
                      </a:lnTo>
                      <a:lnTo>
                        <a:pt x="2564612" y="340184"/>
                      </a:lnTo>
                      <a:close/>
                    </a:path>
                  </a:pathLst>
                </a:custGeom>
                <a:solidFill>
                  <a:schemeClr val="accent4"/>
                </a:solidFill>
              </p:spPr>
              <p:txBody>
                <a:bodyPr wrap="square" lIns="0" tIns="0" rIns="0" bIns="0" rtlCol="0"/>
                <a:lstStyle/>
                <a:p>
                  <a:endParaRPr sz="2399"/>
                </a:p>
              </p:txBody>
            </p:sp>
            <p:sp>
              <p:nvSpPr>
                <p:cNvPr id="63" name="Oval 62">
                  <a:extLst>
                    <a:ext uri="{FF2B5EF4-FFF2-40B4-BE49-F238E27FC236}">
                      <a16:creationId xmlns:a16="http://schemas.microsoft.com/office/drawing/2014/main" id="{5528E6CE-4974-DE97-9564-A8C5944654DB}"/>
                    </a:ext>
                  </a:extLst>
                </p:cNvPr>
                <p:cNvSpPr/>
                <p:nvPr/>
              </p:nvSpPr>
              <p:spPr>
                <a:xfrm flipH="1">
                  <a:off x="685800" y="565622"/>
                  <a:ext cx="106959" cy="1069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grpSp>
          <p:sp>
            <p:nvSpPr>
              <p:cNvPr id="60" name="Freeform 59">
                <a:extLst>
                  <a:ext uri="{FF2B5EF4-FFF2-40B4-BE49-F238E27FC236}">
                    <a16:creationId xmlns:a16="http://schemas.microsoft.com/office/drawing/2014/main" id="{682EB739-06C5-116D-2BE4-2F4204FC71F3}"/>
                  </a:ext>
                </a:extLst>
              </p:cNvPr>
              <p:cNvSpPr/>
              <p:nvPr/>
            </p:nvSpPr>
            <p:spPr>
              <a:xfrm rot="15823125" flipV="1">
                <a:off x="2310838" y="2356824"/>
                <a:ext cx="510152" cy="782754"/>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61" name="Freeform 60">
                <a:extLst>
                  <a:ext uri="{FF2B5EF4-FFF2-40B4-BE49-F238E27FC236}">
                    <a16:creationId xmlns:a16="http://schemas.microsoft.com/office/drawing/2014/main" id="{E5D87C30-A4EA-96F5-A5A0-7CF3CD2BFEDE}"/>
                  </a:ext>
                </a:extLst>
              </p:cNvPr>
              <p:cNvSpPr/>
              <p:nvPr/>
            </p:nvSpPr>
            <p:spPr>
              <a:xfrm rot="16542462" flipV="1">
                <a:off x="2857487" y="2546969"/>
                <a:ext cx="510152" cy="782754"/>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p>
            </p:txBody>
          </p:sp>
        </p:grpSp>
      </p:grpSp>
      <p:sp>
        <p:nvSpPr>
          <p:cNvPr id="217" name="object 6">
            <a:extLst>
              <a:ext uri="{FF2B5EF4-FFF2-40B4-BE49-F238E27FC236}">
                <a16:creationId xmlns:a16="http://schemas.microsoft.com/office/drawing/2014/main" id="{8EEF6AB8-B916-3F0C-2994-3A1798224A28}"/>
              </a:ext>
            </a:extLst>
          </p:cNvPr>
          <p:cNvSpPr txBox="1">
            <a:spLocks noGrp="1"/>
          </p:cNvSpPr>
          <p:nvPr>
            <p:ph type="sldNum" sz="quarter" idx="10"/>
          </p:nvPr>
        </p:nvSpPr>
        <p:spPr>
          <a:xfrm>
            <a:off x="11658685" y="172808"/>
            <a:ext cx="385853" cy="191503"/>
          </a:xfrm>
          <a:prstGeom prst="rect">
            <a:avLst/>
          </a:prstGeom>
        </p:spPr>
        <p:txBody>
          <a:bodyPr vert="horz" wrap="square" lIns="0" tIns="6771" rIns="0" bIns="0" rtlCol="0" anchor="ctr">
            <a:spAutoFit/>
          </a:bodyPr>
          <a:lstStyle/>
          <a:p>
            <a:pPr marL="50783">
              <a:spcBef>
                <a:spcPts val="53"/>
              </a:spcBef>
            </a:pPr>
            <a:r>
              <a:rPr lang="de-CH" spc="-33" dirty="0"/>
              <a:t>4</a:t>
            </a:r>
            <a:endParaRPr spc="-33" dirty="0"/>
          </a:p>
        </p:txBody>
      </p:sp>
      <p:grpSp>
        <p:nvGrpSpPr>
          <p:cNvPr id="32" name="Group 31">
            <a:extLst>
              <a:ext uri="{FF2B5EF4-FFF2-40B4-BE49-F238E27FC236}">
                <a16:creationId xmlns:a16="http://schemas.microsoft.com/office/drawing/2014/main" id="{18328314-A68D-1451-FA8F-3ADD17B51AAB}"/>
              </a:ext>
            </a:extLst>
          </p:cNvPr>
          <p:cNvGrpSpPr/>
          <p:nvPr/>
        </p:nvGrpSpPr>
        <p:grpSpPr>
          <a:xfrm>
            <a:off x="148675" y="3268566"/>
            <a:ext cx="11986189" cy="3503448"/>
            <a:chOff x="110130" y="2452181"/>
            <a:chExt cx="8992416" cy="2628397"/>
          </a:xfrm>
        </p:grpSpPr>
        <p:pic>
          <p:nvPicPr>
            <p:cNvPr id="43" name="Picture 42" descr="A graph of a graph showing the number of electrons&#10;&#10;Description automatically generated">
              <a:extLst>
                <a:ext uri="{FF2B5EF4-FFF2-40B4-BE49-F238E27FC236}">
                  <a16:creationId xmlns:a16="http://schemas.microsoft.com/office/drawing/2014/main" id="{4CAFDB18-3E21-CB6A-A757-D0F5347593B5}"/>
                </a:ext>
              </a:extLst>
            </p:cNvPr>
            <p:cNvPicPr>
              <a:picLocks noChangeAspect="1"/>
            </p:cNvPicPr>
            <p:nvPr/>
          </p:nvPicPr>
          <p:blipFill rotWithShape="1">
            <a:blip r:embed="rId7">
              <a:extLst>
                <a:ext uri="{28A0092B-C50C-407E-A947-70E740481C1C}">
                  <a14:useLocalDpi xmlns:a14="http://schemas.microsoft.com/office/drawing/2010/main" val="0"/>
                </a:ext>
              </a:extLst>
            </a:blip>
            <a:srcRect l="8872" r="6525"/>
            <a:stretch/>
          </p:blipFill>
          <p:spPr>
            <a:xfrm>
              <a:off x="110130" y="2452181"/>
              <a:ext cx="5559285" cy="2628397"/>
            </a:xfrm>
            <a:prstGeom prst="rect">
              <a:avLst/>
            </a:prstGeom>
          </p:spPr>
        </p:pic>
        <p:grpSp>
          <p:nvGrpSpPr>
            <p:cNvPr id="26" name="Group 25">
              <a:extLst>
                <a:ext uri="{FF2B5EF4-FFF2-40B4-BE49-F238E27FC236}">
                  <a16:creationId xmlns:a16="http://schemas.microsoft.com/office/drawing/2014/main" id="{529964A5-029E-6CB0-37CE-17CF3D7A6067}"/>
                </a:ext>
              </a:extLst>
            </p:cNvPr>
            <p:cNvGrpSpPr/>
            <p:nvPr/>
          </p:nvGrpSpPr>
          <p:grpSpPr>
            <a:xfrm>
              <a:off x="5998851" y="3893888"/>
              <a:ext cx="2609995" cy="389898"/>
              <a:chOff x="6076813" y="4020343"/>
              <a:chExt cx="2609995" cy="389898"/>
            </a:xfrm>
          </p:grpSpPr>
          <p:grpSp>
            <p:nvGrpSpPr>
              <p:cNvPr id="20" name="Group 19">
                <a:extLst>
                  <a:ext uri="{FF2B5EF4-FFF2-40B4-BE49-F238E27FC236}">
                    <a16:creationId xmlns:a16="http://schemas.microsoft.com/office/drawing/2014/main" id="{E9E86AD5-7AD8-C530-0FE6-404EC89A446C}"/>
                  </a:ext>
                </a:extLst>
              </p:cNvPr>
              <p:cNvGrpSpPr/>
              <p:nvPr/>
            </p:nvGrpSpPr>
            <p:grpSpPr>
              <a:xfrm>
                <a:off x="7394702" y="4020343"/>
                <a:ext cx="1292106" cy="386601"/>
                <a:chOff x="7553344" y="4020343"/>
                <a:chExt cx="1292106" cy="386601"/>
              </a:xfrm>
            </p:grpSpPr>
            <p:grpSp>
              <p:nvGrpSpPr>
                <p:cNvPr id="18" name="Group 17">
                  <a:extLst>
                    <a:ext uri="{FF2B5EF4-FFF2-40B4-BE49-F238E27FC236}">
                      <a16:creationId xmlns:a16="http://schemas.microsoft.com/office/drawing/2014/main" id="{467C3400-A53E-A034-7D82-FC00F628169B}"/>
                    </a:ext>
                  </a:extLst>
                </p:cNvPr>
                <p:cNvGrpSpPr/>
                <p:nvPr/>
              </p:nvGrpSpPr>
              <p:grpSpPr>
                <a:xfrm>
                  <a:off x="7553344" y="4091170"/>
                  <a:ext cx="897691" cy="274902"/>
                  <a:chOff x="7396987" y="4101803"/>
                  <a:chExt cx="897691" cy="274902"/>
                </a:xfrm>
              </p:grpSpPr>
              <p:pic>
                <p:nvPicPr>
                  <p:cNvPr id="5" name="Picture 4">
                    <a:extLst>
                      <a:ext uri="{FF2B5EF4-FFF2-40B4-BE49-F238E27FC236}">
                        <a16:creationId xmlns:a16="http://schemas.microsoft.com/office/drawing/2014/main" id="{075A7D89-9F93-907E-23CF-19DD5129290A}"/>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7396987" y="4101803"/>
                    <a:ext cx="421768" cy="274902"/>
                  </a:xfrm>
                  <a:prstGeom prst="rect">
                    <a:avLst/>
                  </a:prstGeom>
                </p:spPr>
              </p:pic>
              <p:pic>
                <p:nvPicPr>
                  <p:cNvPr id="10" name="Picture 9">
                    <a:extLst>
                      <a:ext uri="{FF2B5EF4-FFF2-40B4-BE49-F238E27FC236}">
                        <a16:creationId xmlns:a16="http://schemas.microsoft.com/office/drawing/2014/main" id="{C8E894D1-E102-CE5B-F594-CFA47BF2F901}"/>
                      </a:ext>
                    </a:extLst>
                  </p:cNvPr>
                  <p:cNvPicPr>
                    <a:picLocks noChangeAspect="1"/>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7883061" y="4101803"/>
                    <a:ext cx="411617" cy="270703"/>
                  </a:xfrm>
                  <a:prstGeom prst="rect">
                    <a:avLst/>
                  </a:prstGeom>
                </p:spPr>
              </p:pic>
            </p:grpSp>
            <p:grpSp>
              <p:nvGrpSpPr>
                <p:cNvPr id="14" name="Group 13">
                  <a:extLst>
                    <a:ext uri="{FF2B5EF4-FFF2-40B4-BE49-F238E27FC236}">
                      <a16:creationId xmlns:a16="http://schemas.microsoft.com/office/drawing/2014/main" id="{769ADBCF-658B-974B-1753-B6A54FEF4151}"/>
                    </a:ext>
                  </a:extLst>
                </p:cNvPr>
                <p:cNvGrpSpPr/>
                <p:nvPr/>
              </p:nvGrpSpPr>
              <p:grpSpPr>
                <a:xfrm>
                  <a:off x="8589838" y="4020343"/>
                  <a:ext cx="255612" cy="386601"/>
                  <a:chOff x="6675444" y="3787216"/>
                  <a:chExt cx="332239" cy="502497"/>
                </a:xfrm>
                <a:solidFill>
                  <a:srgbClr val="FF0000"/>
                </a:solidFill>
              </p:grpSpPr>
              <p:sp>
                <p:nvSpPr>
                  <p:cNvPr id="11" name="Chevron 10">
                    <a:extLst>
                      <a:ext uri="{FF2B5EF4-FFF2-40B4-BE49-F238E27FC236}">
                        <a16:creationId xmlns:a16="http://schemas.microsoft.com/office/drawing/2014/main" id="{4B74A1DD-1DC1-485B-8DF1-80284B0A3585}"/>
                      </a:ext>
                    </a:extLst>
                  </p:cNvPr>
                  <p:cNvSpPr/>
                  <p:nvPr/>
                </p:nvSpPr>
                <p:spPr>
                  <a:xfrm rot="16200000">
                    <a:off x="6706208" y="3988247"/>
                    <a:ext cx="270702" cy="332230"/>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solidFill>
                    </a:endParaRPr>
                  </a:p>
                </p:txBody>
              </p:sp>
              <p:sp>
                <p:nvSpPr>
                  <p:cNvPr id="12" name="Chevron 11">
                    <a:extLst>
                      <a:ext uri="{FF2B5EF4-FFF2-40B4-BE49-F238E27FC236}">
                        <a16:creationId xmlns:a16="http://schemas.microsoft.com/office/drawing/2014/main" id="{738AB2C5-6626-F26B-4F56-4E35FE36AC80}"/>
                      </a:ext>
                    </a:extLst>
                  </p:cNvPr>
                  <p:cNvSpPr/>
                  <p:nvPr/>
                </p:nvSpPr>
                <p:spPr>
                  <a:xfrm rot="16200000">
                    <a:off x="6706215" y="3756452"/>
                    <a:ext cx="270703" cy="3322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tx1"/>
                      </a:solidFill>
                    </a:endParaRPr>
                  </a:p>
                </p:txBody>
              </p:sp>
            </p:grpSp>
          </p:grpSp>
          <p:grpSp>
            <p:nvGrpSpPr>
              <p:cNvPr id="25" name="Group 24">
                <a:extLst>
                  <a:ext uri="{FF2B5EF4-FFF2-40B4-BE49-F238E27FC236}">
                    <a16:creationId xmlns:a16="http://schemas.microsoft.com/office/drawing/2014/main" id="{05E6119D-6283-C7EC-540B-F4096688EA8D}"/>
                  </a:ext>
                </a:extLst>
              </p:cNvPr>
              <p:cNvGrpSpPr/>
              <p:nvPr/>
            </p:nvGrpSpPr>
            <p:grpSpPr>
              <a:xfrm>
                <a:off x="6076813" y="4023661"/>
                <a:ext cx="936886" cy="386580"/>
                <a:chOff x="6076813" y="4023661"/>
                <a:chExt cx="936886" cy="386580"/>
              </a:xfrm>
            </p:grpSpPr>
            <p:grpSp>
              <p:nvGrpSpPr>
                <p:cNvPr id="19" name="Group 18">
                  <a:extLst>
                    <a:ext uri="{FF2B5EF4-FFF2-40B4-BE49-F238E27FC236}">
                      <a16:creationId xmlns:a16="http://schemas.microsoft.com/office/drawing/2014/main" id="{D93EC13D-6A8E-A6B2-1E88-6204F319F1EA}"/>
                    </a:ext>
                  </a:extLst>
                </p:cNvPr>
                <p:cNvGrpSpPr/>
                <p:nvPr/>
              </p:nvGrpSpPr>
              <p:grpSpPr>
                <a:xfrm>
                  <a:off x="6384617" y="4023661"/>
                  <a:ext cx="629082" cy="386580"/>
                  <a:chOff x="6536424" y="4023661"/>
                  <a:chExt cx="629082" cy="386580"/>
                </a:xfrm>
              </p:grpSpPr>
              <p:pic>
                <p:nvPicPr>
                  <p:cNvPr id="3" name="Picture 2">
                    <a:extLst>
                      <a:ext uri="{FF2B5EF4-FFF2-40B4-BE49-F238E27FC236}">
                        <a16:creationId xmlns:a16="http://schemas.microsoft.com/office/drawing/2014/main" id="{2774581B-537E-6ECD-799B-0E38F6204F9F}"/>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6536424" y="4091170"/>
                    <a:ext cx="234609" cy="270703"/>
                  </a:xfrm>
                  <a:prstGeom prst="rect">
                    <a:avLst/>
                  </a:prstGeom>
                </p:spPr>
              </p:pic>
              <p:grpSp>
                <p:nvGrpSpPr>
                  <p:cNvPr id="15" name="Group 14">
                    <a:extLst>
                      <a:ext uri="{FF2B5EF4-FFF2-40B4-BE49-F238E27FC236}">
                        <a16:creationId xmlns:a16="http://schemas.microsoft.com/office/drawing/2014/main" id="{F9390EAD-13CC-C326-D17E-E31AB15FB4A0}"/>
                      </a:ext>
                    </a:extLst>
                  </p:cNvPr>
                  <p:cNvGrpSpPr/>
                  <p:nvPr/>
                </p:nvGrpSpPr>
                <p:grpSpPr>
                  <a:xfrm rot="10800000">
                    <a:off x="6909894" y="4023661"/>
                    <a:ext cx="255612" cy="386580"/>
                    <a:chOff x="6468774" y="4505249"/>
                    <a:chExt cx="332239" cy="502470"/>
                  </a:xfrm>
                  <a:solidFill>
                    <a:srgbClr val="FF0000"/>
                  </a:solidFill>
                </p:grpSpPr>
                <p:sp>
                  <p:nvSpPr>
                    <p:cNvPr id="16" name="Chevron 15">
                      <a:extLst>
                        <a:ext uri="{FF2B5EF4-FFF2-40B4-BE49-F238E27FC236}">
                          <a16:creationId xmlns:a16="http://schemas.microsoft.com/office/drawing/2014/main" id="{2A79CD4D-A701-E644-6A67-C46CD6F560A3}"/>
                        </a:ext>
                      </a:extLst>
                    </p:cNvPr>
                    <p:cNvSpPr/>
                    <p:nvPr/>
                  </p:nvSpPr>
                  <p:spPr>
                    <a:xfrm rot="16200000">
                      <a:off x="6499546" y="4706251"/>
                      <a:ext cx="270704" cy="332231"/>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accent5">
                            <a:lumMod val="50000"/>
                          </a:schemeClr>
                        </a:solidFill>
                      </a:endParaRPr>
                    </a:p>
                  </p:txBody>
                </p:sp>
                <p:sp>
                  <p:nvSpPr>
                    <p:cNvPr id="17" name="Chevron 16">
                      <a:extLst>
                        <a:ext uri="{FF2B5EF4-FFF2-40B4-BE49-F238E27FC236}">
                          <a16:creationId xmlns:a16="http://schemas.microsoft.com/office/drawing/2014/main" id="{F95222FD-9938-5EB4-AC92-DB64BCD807EC}"/>
                        </a:ext>
                      </a:extLst>
                    </p:cNvPr>
                    <p:cNvSpPr/>
                    <p:nvPr/>
                  </p:nvSpPr>
                  <p:spPr>
                    <a:xfrm rot="16200000">
                      <a:off x="6499538" y="4474485"/>
                      <a:ext cx="270703" cy="3322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accent5">
                            <a:lumMod val="50000"/>
                          </a:schemeClr>
                        </a:solidFill>
                      </a:endParaRPr>
                    </a:p>
                  </p:txBody>
                </p:sp>
              </p:grpSp>
            </p:grpSp>
            <p:pic>
              <p:nvPicPr>
                <p:cNvPr id="24" name="Picture 23">
                  <a:extLst>
                    <a:ext uri="{FF2B5EF4-FFF2-40B4-BE49-F238E27FC236}">
                      <a16:creationId xmlns:a16="http://schemas.microsoft.com/office/drawing/2014/main" id="{23804AB0-3ACD-0538-6C41-ADDF5AD8C775}"/>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6076813" y="4144507"/>
                  <a:ext cx="234609" cy="215059"/>
                </a:xfrm>
                <a:prstGeom prst="rect">
                  <a:avLst/>
                </a:prstGeom>
              </p:spPr>
            </p:pic>
          </p:grpSp>
        </p:grpSp>
        <p:grpSp>
          <p:nvGrpSpPr>
            <p:cNvPr id="31" name="Group 30">
              <a:extLst>
                <a:ext uri="{FF2B5EF4-FFF2-40B4-BE49-F238E27FC236}">
                  <a16:creationId xmlns:a16="http://schemas.microsoft.com/office/drawing/2014/main" id="{4ACBB34E-AB28-0407-5ED5-29228E17C6FB}"/>
                </a:ext>
              </a:extLst>
            </p:cNvPr>
            <p:cNvGrpSpPr/>
            <p:nvPr/>
          </p:nvGrpSpPr>
          <p:grpSpPr>
            <a:xfrm>
              <a:off x="5674474" y="2975244"/>
              <a:ext cx="3428072" cy="385104"/>
              <a:chOff x="5715928" y="2968207"/>
              <a:chExt cx="3428072" cy="385104"/>
            </a:xfrm>
          </p:grpSpPr>
          <p:sp>
            <p:nvSpPr>
              <p:cNvPr id="9" name="TextBox 8">
                <a:extLst>
                  <a:ext uri="{FF2B5EF4-FFF2-40B4-BE49-F238E27FC236}">
                    <a16:creationId xmlns:a16="http://schemas.microsoft.com/office/drawing/2014/main" id="{05651C3B-A91E-C60D-B5E0-536597E65166}"/>
                  </a:ext>
                </a:extLst>
              </p:cNvPr>
              <p:cNvSpPr txBox="1"/>
              <p:nvPr/>
            </p:nvSpPr>
            <p:spPr>
              <a:xfrm>
                <a:off x="5715928" y="2968207"/>
                <a:ext cx="3428072" cy="346259"/>
              </a:xfrm>
              <a:prstGeom prst="rect">
                <a:avLst/>
              </a:prstGeom>
              <a:noFill/>
            </p:spPr>
            <p:txBody>
              <a:bodyPr wrap="square" rtlCol="0">
                <a:spAutoFit/>
              </a:bodyPr>
              <a:lstStyle/>
              <a:p>
                <a:pPr marL="380876" indent="-380876">
                  <a:buFont typeface="Arial" panose="020B0604020202020204" pitchFamily="34" charset="0"/>
                  <a:buChar char="•"/>
                </a:pPr>
                <a:r>
                  <a:rPr lang="en-US" sz="2399" dirty="0"/>
                  <a:t>Radiation        particle losses</a:t>
                </a:r>
              </a:p>
            </p:txBody>
          </p:sp>
          <p:sp>
            <p:nvSpPr>
              <p:cNvPr id="30" name="Right Arrow 29">
                <a:extLst>
                  <a:ext uri="{FF2B5EF4-FFF2-40B4-BE49-F238E27FC236}">
                    <a16:creationId xmlns:a16="http://schemas.microsoft.com/office/drawing/2014/main" id="{4492C551-78FB-AD04-1603-CABD19EC7078}"/>
                  </a:ext>
                </a:extLst>
              </p:cNvPr>
              <p:cNvSpPr/>
              <p:nvPr/>
            </p:nvSpPr>
            <p:spPr>
              <a:xfrm>
                <a:off x="6996695" y="2998844"/>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1" dirty="0"/>
              </a:p>
            </p:txBody>
          </p:sp>
        </p:grpSp>
      </p:grpSp>
      <p:grpSp>
        <p:nvGrpSpPr>
          <p:cNvPr id="221" name="Group 220">
            <a:extLst>
              <a:ext uri="{FF2B5EF4-FFF2-40B4-BE49-F238E27FC236}">
                <a16:creationId xmlns:a16="http://schemas.microsoft.com/office/drawing/2014/main" id="{101B16FA-2091-3433-A606-F50DD45BD016}"/>
              </a:ext>
            </a:extLst>
          </p:cNvPr>
          <p:cNvGrpSpPr/>
          <p:nvPr/>
        </p:nvGrpSpPr>
        <p:grpSpPr>
          <a:xfrm>
            <a:off x="314402" y="1367530"/>
            <a:ext cx="5670582" cy="2061463"/>
            <a:chOff x="49888" y="3337029"/>
            <a:chExt cx="4254249" cy="1546574"/>
          </a:xfrm>
        </p:grpSpPr>
        <p:sp>
          <p:nvSpPr>
            <p:cNvPr id="6" name="TextBox 5">
              <a:extLst>
                <a:ext uri="{FF2B5EF4-FFF2-40B4-BE49-F238E27FC236}">
                  <a16:creationId xmlns:a16="http://schemas.microsoft.com/office/drawing/2014/main" id="{AF62D74C-3B28-F084-B346-16082FB1A8B2}"/>
                </a:ext>
              </a:extLst>
            </p:cNvPr>
            <p:cNvSpPr txBox="1"/>
            <p:nvPr/>
          </p:nvSpPr>
          <p:spPr>
            <a:xfrm>
              <a:off x="49888" y="3337029"/>
              <a:ext cx="3880556" cy="1546574"/>
            </a:xfrm>
            <a:prstGeom prst="rect">
              <a:avLst/>
            </a:prstGeom>
            <a:noFill/>
            <a:ln>
              <a:noFill/>
            </a:ln>
          </p:spPr>
          <p:txBody>
            <a:bodyPr wrap="square" rtlCol="0">
              <a:spAutoFit/>
            </a:bodyPr>
            <a:lstStyle/>
            <a:p>
              <a:r>
                <a:rPr lang="en-US" sz="3199" u="sng" dirty="0">
                  <a:solidFill>
                    <a:srgbClr val="FF0000"/>
                  </a:solidFill>
                </a:rPr>
                <a:t>Incoherent</a:t>
              </a:r>
              <a:r>
                <a:rPr lang="en-US" sz="3199" dirty="0">
                  <a:solidFill>
                    <a:srgbClr val="FF0000"/>
                  </a:solidFill>
                </a:rPr>
                <a:t> </a:t>
              </a:r>
            </a:p>
            <a:p>
              <a:pPr marL="457051" indent="-457051">
                <a:buFont typeface="Arial" panose="020B0604020202020204" pitchFamily="34" charset="0"/>
                <a:buChar char="•"/>
              </a:pPr>
              <a:r>
                <a:rPr lang="en-US" sz="2399" dirty="0"/>
                <a:t>Radiative Bhabha </a:t>
              </a:r>
              <a:br>
                <a:rPr lang="en-US" sz="2399" dirty="0"/>
              </a:br>
              <a:r>
                <a:rPr lang="en-US" sz="2399" dirty="0"/>
                <a:t>scattering</a:t>
              </a:r>
            </a:p>
            <a:p>
              <a:pPr marL="457051" indent="-457051">
                <a:buFont typeface="Arial" panose="020B0604020202020204" pitchFamily="34" charset="0"/>
                <a:buChar char="•"/>
              </a:pPr>
              <a:r>
                <a:rPr lang="en-US" sz="2399" dirty="0"/>
                <a:t>Deflection in field of </a:t>
              </a:r>
              <a:br>
                <a:rPr lang="en-US" sz="2399" dirty="0"/>
              </a:br>
              <a:r>
                <a:rPr lang="en-US" sz="2399" dirty="0"/>
                <a:t>single particle of opposite bunch</a:t>
              </a:r>
            </a:p>
          </p:txBody>
        </p:sp>
        <p:grpSp>
          <p:nvGrpSpPr>
            <p:cNvPr id="219" name="Group 218">
              <a:extLst>
                <a:ext uri="{FF2B5EF4-FFF2-40B4-BE49-F238E27FC236}">
                  <a16:creationId xmlns:a16="http://schemas.microsoft.com/office/drawing/2014/main" id="{3D241B41-FDE7-807A-1061-6213513D6397}"/>
                </a:ext>
              </a:extLst>
            </p:cNvPr>
            <p:cNvGrpSpPr/>
            <p:nvPr/>
          </p:nvGrpSpPr>
          <p:grpSpPr>
            <a:xfrm>
              <a:off x="2754628" y="3579620"/>
              <a:ext cx="1549509" cy="785330"/>
              <a:chOff x="2754628" y="3579620"/>
              <a:chExt cx="1549509" cy="785330"/>
            </a:xfrm>
          </p:grpSpPr>
          <p:sp>
            <p:nvSpPr>
              <p:cNvPr id="218" name="Freeform 217">
                <a:extLst>
                  <a:ext uri="{FF2B5EF4-FFF2-40B4-BE49-F238E27FC236}">
                    <a16:creationId xmlns:a16="http://schemas.microsoft.com/office/drawing/2014/main" id="{087F3F19-0779-D3E0-4505-07747EB0FB36}"/>
                  </a:ext>
                </a:extLst>
              </p:cNvPr>
              <p:cNvSpPr/>
              <p:nvPr/>
            </p:nvSpPr>
            <p:spPr>
              <a:xfrm rot="4721580" flipH="1" flipV="1">
                <a:off x="2848168" y="3905817"/>
                <a:ext cx="319057" cy="506137"/>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5"/>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dirty="0">
                  <a:solidFill>
                    <a:schemeClr val="accent5"/>
                  </a:solidFill>
                </a:endParaRPr>
              </a:p>
            </p:txBody>
          </p:sp>
          <p:grpSp>
            <p:nvGrpSpPr>
              <p:cNvPr id="196" name="Group 195">
                <a:extLst>
                  <a:ext uri="{FF2B5EF4-FFF2-40B4-BE49-F238E27FC236}">
                    <a16:creationId xmlns:a16="http://schemas.microsoft.com/office/drawing/2014/main" id="{2A0E688E-4AAE-635B-15EB-CF924E5A6368}"/>
                  </a:ext>
                </a:extLst>
              </p:cNvPr>
              <p:cNvGrpSpPr/>
              <p:nvPr/>
            </p:nvGrpSpPr>
            <p:grpSpPr>
              <a:xfrm>
                <a:off x="2813881" y="3579620"/>
                <a:ext cx="1490256" cy="785330"/>
                <a:chOff x="6079521" y="3008895"/>
                <a:chExt cx="2304719" cy="1255694"/>
              </a:xfrm>
            </p:grpSpPr>
            <p:sp>
              <p:nvSpPr>
                <p:cNvPr id="197" name="Freeform 196">
                  <a:extLst>
                    <a:ext uri="{FF2B5EF4-FFF2-40B4-BE49-F238E27FC236}">
                      <a16:creationId xmlns:a16="http://schemas.microsoft.com/office/drawing/2014/main" id="{65A0068D-963E-5500-2267-E2C89E788934}"/>
                    </a:ext>
                  </a:extLst>
                </p:cNvPr>
                <p:cNvSpPr/>
                <p:nvPr/>
              </p:nvSpPr>
              <p:spPr>
                <a:xfrm rot="4721580">
                  <a:off x="7737787" y="2872594"/>
                  <a:ext cx="510152" cy="782754"/>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5"/>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399" dirty="0">
                    <a:solidFill>
                      <a:schemeClr val="accent5"/>
                    </a:solidFill>
                  </a:endParaRPr>
                </a:p>
              </p:txBody>
            </p:sp>
            <p:grpSp>
              <p:nvGrpSpPr>
                <p:cNvPr id="198" name="Group 197">
                  <a:extLst>
                    <a:ext uri="{FF2B5EF4-FFF2-40B4-BE49-F238E27FC236}">
                      <a16:creationId xmlns:a16="http://schemas.microsoft.com/office/drawing/2014/main" id="{B1DFF9CE-1998-83BA-E7D1-78E8DBE207CD}"/>
                    </a:ext>
                  </a:extLst>
                </p:cNvPr>
                <p:cNvGrpSpPr/>
                <p:nvPr/>
              </p:nvGrpSpPr>
              <p:grpSpPr>
                <a:xfrm>
                  <a:off x="6079521" y="3029465"/>
                  <a:ext cx="2129142" cy="1235124"/>
                  <a:chOff x="4254369" y="1885781"/>
                  <a:chExt cx="3954294" cy="2378808"/>
                </a:xfrm>
              </p:grpSpPr>
              <p:pic>
                <p:nvPicPr>
                  <p:cNvPr id="199" name="Picture 2">
                    <a:extLst>
                      <a:ext uri="{FF2B5EF4-FFF2-40B4-BE49-F238E27FC236}">
                        <a16:creationId xmlns:a16="http://schemas.microsoft.com/office/drawing/2014/main" id="{625C649D-A793-9964-A60B-AB069E91C3F9}"/>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4783" r="23571"/>
                  <a:stretch/>
                </p:blipFill>
                <p:spPr bwMode="auto">
                  <a:xfrm rot="5400000">
                    <a:off x="5444149" y="1988799"/>
                    <a:ext cx="1578437" cy="2163664"/>
                  </a:xfrm>
                  <a:prstGeom prst="rect">
                    <a:avLst/>
                  </a:prstGeom>
                  <a:noFill/>
                  <a:extLst>
                    <a:ext uri="{909E8E84-426E-40DD-AFC4-6F175D3DCCD1}">
                      <a14:hiddenFill xmlns:a14="http://schemas.microsoft.com/office/drawing/2010/main">
                        <a:solidFill>
                          <a:srgbClr val="FFFFFF"/>
                        </a:solidFill>
                      </a14:hiddenFill>
                    </a:ext>
                  </a:extLst>
                </p:spPr>
              </p:pic>
              <p:grpSp>
                <p:nvGrpSpPr>
                  <p:cNvPr id="200" name="Group 199">
                    <a:extLst>
                      <a:ext uri="{FF2B5EF4-FFF2-40B4-BE49-F238E27FC236}">
                        <a16:creationId xmlns:a16="http://schemas.microsoft.com/office/drawing/2014/main" id="{98DA3518-B83C-2C0D-B24C-77E0FD3D5F6E}"/>
                      </a:ext>
                    </a:extLst>
                  </p:cNvPr>
                  <p:cNvGrpSpPr/>
                  <p:nvPr/>
                </p:nvGrpSpPr>
                <p:grpSpPr>
                  <a:xfrm>
                    <a:off x="4254369" y="1885781"/>
                    <a:ext cx="3954294" cy="2378808"/>
                    <a:chOff x="2458484" y="1892381"/>
                    <a:chExt cx="3954294" cy="2378808"/>
                  </a:xfrm>
                </p:grpSpPr>
                <p:grpSp>
                  <p:nvGrpSpPr>
                    <p:cNvPr id="201" name="Group 200">
                      <a:extLst>
                        <a:ext uri="{FF2B5EF4-FFF2-40B4-BE49-F238E27FC236}">
                          <a16:creationId xmlns:a16="http://schemas.microsoft.com/office/drawing/2014/main" id="{13841553-447C-41B9-D12A-7C257A84B678}"/>
                        </a:ext>
                      </a:extLst>
                    </p:cNvPr>
                    <p:cNvGrpSpPr/>
                    <p:nvPr/>
                  </p:nvGrpSpPr>
                  <p:grpSpPr>
                    <a:xfrm>
                      <a:off x="2458484" y="3712479"/>
                      <a:ext cx="3947596" cy="558710"/>
                      <a:chOff x="2451442" y="3938902"/>
                      <a:chExt cx="3947596" cy="558710"/>
                    </a:xfrm>
                  </p:grpSpPr>
                  <p:grpSp>
                    <p:nvGrpSpPr>
                      <p:cNvPr id="208" name="Group 207">
                        <a:extLst>
                          <a:ext uri="{FF2B5EF4-FFF2-40B4-BE49-F238E27FC236}">
                            <a16:creationId xmlns:a16="http://schemas.microsoft.com/office/drawing/2014/main" id="{67EB6003-55EB-A184-500C-2B1A19766162}"/>
                          </a:ext>
                        </a:extLst>
                      </p:cNvPr>
                      <p:cNvGrpSpPr/>
                      <p:nvPr/>
                    </p:nvGrpSpPr>
                    <p:grpSpPr>
                      <a:xfrm>
                        <a:off x="2451442" y="4196935"/>
                        <a:ext cx="3947596" cy="300677"/>
                        <a:chOff x="2451442" y="4092432"/>
                        <a:chExt cx="3947596" cy="300677"/>
                      </a:xfrm>
                    </p:grpSpPr>
                    <p:grpSp>
                      <p:nvGrpSpPr>
                        <p:cNvPr id="210" name="Group 209">
                          <a:extLst>
                            <a:ext uri="{FF2B5EF4-FFF2-40B4-BE49-F238E27FC236}">
                              <a16:creationId xmlns:a16="http://schemas.microsoft.com/office/drawing/2014/main" id="{DDDCAC56-95E7-B93A-F646-E99AA1AEDC68}"/>
                            </a:ext>
                          </a:extLst>
                        </p:cNvPr>
                        <p:cNvGrpSpPr/>
                        <p:nvPr/>
                      </p:nvGrpSpPr>
                      <p:grpSpPr>
                        <a:xfrm rot="20702520">
                          <a:off x="2451442" y="4092432"/>
                          <a:ext cx="1997876" cy="300677"/>
                          <a:chOff x="1378362" y="3187564"/>
                          <a:chExt cx="1997876" cy="300677"/>
                        </a:xfrm>
                      </p:grpSpPr>
                      <p:cxnSp>
                        <p:nvCxnSpPr>
                          <p:cNvPr id="214" name="Straight Arrow Connector 213">
                            <a:extLst>
                              <a:ext uri="{FF2B5EF4-FFF2-40B4-BE49-F238E27FC236}">
                                <a16:creationId xmlns:a16="http://schemas.microsoft.com/office/drawing/2014/main" id="{69C2FD9D-4B5F-6E83-8F2E-9D74589B4285}"/>
                              </a:ext>
                            </a:extLst>
                          </p:cNvPr>
                          <p:cNvCxnSpPr>
                            <a:cxnSpLocks/>
                          </p:cNvCxnSpPr>
                          <p:nvPr/>
                        </p:nvCxnSpPr>
                        <p:spPr>
                          <a:xfrm>
                            <a:off x="1378362" y="3338392"/>
                            <a:ext cx="1283062" cy="0"/>
                          </a:xfrm>
                          <a:prstGeom prst="straightConnector1">
                            <a:avLst/>
                          </a:prstGeom>
                          <a:solidFill>
                            <a:srgbClr val="FF0000"/>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5" name="Straight Arrow Connector 214">
                            <a:extLst>
                              <a:ext uri="{FF2B5EF4-FFF2-40B4-BE49-F238E27FC236}">
                                <a16:creationId xmlns:a16="http://schemas.microsoft.com/office/drawing/2014/main" id="{04A01ECE-E686-5696-CC57-910FAC26FA5B}"/>
                              </a:ext>
                            </a:extLst>
                          </p:cNvPr>
                          <p:cNvCxnSpPr>
                            <a:cxnSpLocks/>
                          </p:cNvCxnSpPr>
                          <p:nvPr/>
                        </p:nvCxnSpPr>
                        <p:spPr>
                          <a:xfrm rot="897480" flipV="1">
                            <a:off x="2247002" y="3187564"/>
                            <a:ext cx="1129236" cy="300677"/>
                          </a:xfrm>
                          <a:prstGeom prst="straightConnector1">
                            <a:avLst/>
                          </a:prstGeom>
                          <a:solidFill>
                            <a:srgbClr val="FF0000"/>
                          </a:solidFill>
                          <a:ln w="38100">
                            <a:solidFill>
                              <a:schemeClr val="bg2">
                                <a:lumMod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11" name="Group 210">
                          <a:extLst>
                            <a:ext uri="{FF2B5EF4-FFF2-40B4-BE49-F238E27FC236}">
                              <a16:creationId xmlns:a16="http://schemas.microsoft.com/office/drawing/2014/main" id="{66FA2896-8041-B148-138C-5E8EE9FB54C9}"/>
                            </a:ext>
                          </a:extLst>
                        </p:cNvPr>
                        <p:cNvGrpSpPr/>
                        <p:nvPr/>
                      </p:nvGrpSpPr>
                      <p:grpSpPr>
                        <a:xfrm rot="897480" flipV="1">
                          <a:off x="4400252" y="4095984"/>
                          <a:ext cx="1998786" cy="289470"/>
                          <a:chOff x="1378362" y="3191797"/>
                          <a:chExt cx="1998786" cy="289470"/>
                        </a:xfrm>
                      </p:grpSpPr>
                      <p:cxnSp>
                        <p:nvCxnSpPr>
                          <p:cNvPr id="212" name="Straight Arrow Connector 211">
                            <a:extLst>
                              <a:ext uri="{FF2B5EF4-FFF2-40B4-BE49-F238E27FC236}">
                                <a16:creationId xmlns:a16="http://schemas.microsoft.com/office/drawing/2014/main" id="{9EADEDE7-2188-692F-4168-937CFBBAE4E6}"/>
                              </a:ext>
                            </a:extLst>
                          </p:cNvPr>
                          <p:cNvCxnSpPr>
                            <a:cxnSpLocks/>
                          </p:cNvCxnSpPr>
                          <p:nvPr/>
                        </p:nvCxnSpPr>
                        <p:spPr>
                          <a:xfrm>
                            <a:off x="1378362" y="3338392"/>
                            <a:ext cx="1283062" cy="0"/>
                          </a:xfrm>
                          <a:prstGeom prst="straightConnector1">
                            <a:avLst/>
                          </a:prstGeom>
                          <a:solidFill>
                            <a:srgbClr val="FF0000"/>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3" name="Straight Arrow Connector 212">
                            <a:extLst>
                              <a:ext uri="{FF2B5EF4-FFF2-40B4-BE49-F238E27FC236}">
                                <a16:creationId xmlns:a16="http://schemas.microsoft.com/office/drawing/2014/main" id="{DA09C979-90EE-A623-92DB-A2B621ECDAB7}"/>
                              </a:ext>
                            </a:extLst>
                          </p:cNvPr>
                          <p:cNvCxnSpPr>
                            <a:cxnSpLocks/>
                          </p:cNvCxnSpPr>
                          <p:nvPr/>
                        </p:nvCxnSpPr>
                        <p:spPr>
                          <a:xfrm rot="897480" flipV="1">
                            <a:off x="2279242" y="3191797"/>
                            <a:ext cx="1097906" cy="289470"/>
                          </a:xfrm>
                          <a:prstGeom prst="straightConnector1">
                            <a:avLst/>
                          </a:prstGeom>
                          <a:solidFill>
                            <a:srgbClr val="FF0000"/>
                          </a:solidFill>
                          <a:ln w="38100">
                            <a:solidFill>
                              <a:schemeClr val="bg2">
                                <a:lumMod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209" name="Oval 208">
                        <a:extLst>
                          <a:ext uri="{FF2B5EF4-FFF2-40B4-BE49-F238E27FC236}">
                            <a16:creationId xmlns:a16="http://schemas.microsoft.com/office/drawing/2014/main" id="{521F4B5A-D283-D02C-8311-76C85137C29C}"/>
                          </a:ext>
                        </a:extLst>
                      </p:cNvPr>
                      <p:cNvSpPr/>
                      <p:nvPr/>
                    </p:nvSpPr>
                    <p:spPr>
                      <a:xfrm>
                        <a:off x="4279955" y="3938902"/>
                        <a:ext cx="309282" cy="309282"/>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grpSp>
                <p:grpSp>
                  <p:nvGrpSpPr>
                    <p:cNvPr id="202" name="Group 201">
                      <a:extLst>
                        <a:ext uri="{FF2B5EF4-FFF2-40B4-BE49-F238E27FC236}">
                          <a16:creationId xmlns:a16="http://schemas.microsoft.com/office/drawing/2014/main" id="{CDD66751-E1C6-F765-D642-DCB733E0DFF0}"/>
                        </a:ext>
                      </a:extLst>
                    </p:cNvPr>
                    <p:cNvGrpSpPr/>
                    <p:nvPr/>
                  </p:nvGrpSpPr>
                  <p:grpSpPr>
                    <a:xfrm flipV="1">
                      <a:off x="2470497" y="1892381"/>
                      <a:ext cx="3942281" cy="501095"/>
                      <a:chOff x="4721887" y="2686798"/>
                      <a:chExt cx="3942281" cy="501095"/>
                    </a:xfrm>
                  </p:grpSpPr>
                  <p:cxnSp>
                    <p:nvCxnSpPr>
                      <p:cNvPr id="203" name="Straight Arrow Connector 202">
                        <a:extLst>
                          <a:ext uri="{FF2B5EF4-FFF2-40B4-BE49-F238E27FC236}">
                            <a16:creationId xmlns:a16="http://schemas.microsoft.com/office/drawing/2014/main" id="{C6363783-F3C8-13DC-9E5C-D56EFEDAF5D6}"/>
                          </a:ext>
                        </a:extLst>
                      </p:cNvPr>
                      <p:cNvCxnSpPr>
                        <a:cxnSpLocks/>
                      </p:cNvCxnSpPr>
                      <p:nvPr/>
                    </p:nvCxnSpPr>
                    <p:spPr>
                      <a:xfrm rot="20702520">
                        <a:off x="4721887" y="3187893"/>
                        <a:ext cx="1283062" cy="0"/>
                      </a:xfrm>
                      <a:prstGeom prst="straightConnector1">
                        <a:avLst/>
                      </a:prstGeom>
                      <a:solidFill>
                        <a:schemeClr val="accent1"/>
                      </a:solidFill>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BE144BC2-C712-103E-6D49-078A5AB8DA8E}"/>
                          </a:ext>
                        </a:extLst>
                      </p:cNvPr>
                      <p:cNvCxnSpPr>
                        <a:cxnSpLocks/>
                      </p:cNvCxnSpPr>
                      <p:nvPr/>
                    </p:nvCxnSpPr>
                    <p:spPr>
                      <a:xfrm rot="20702520">
                        <a:off x="5405557" y="3001718"/>
                        <a:ext cx="1309432" cy="0"/>
                      </a:xfrm>
                      <a:prstGeom prst="straightConnector1">
                        <a:avLst/>
                      </a:prstGeom>
                      <a:solidFill>
                        <a:schemeClr val="accent1"/>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5" name="Straight Arrow Connector 204">
                        <a:extLst>
                          <a:ext uri="{FF2B5EF4-FFF2-40B4-BE49-F238E27FC236}">
                            <a16:creationId xmlns:a16="http://schemas.microsoft.com/office/drawing/2014/main" id="{E2A4998B-AF09-1358-3AA6-1F7169018B47}"/>
                          </a:ext>
                        </a:extLst>
                      </p:cNvPr>
                      <p:cNvCxnSpPr>
                        <a:cxnSpLocks/>
                      </p:cNvCxnSpPr>
                      <p:nvPr/>
                    </p:nvCxnSpPr>
                    <p:spPr>
                      <a:xfrm rot="897480" flipV="1">
                        <a:off x="6671066" y="2998953"/>
                        <a:ext cx="1283062" cy="0"/>
                      </a:xfrm>
                      <a:prstGeom prst="straightConnector1">
                        <a:avLst/>
                      </a:prstGeom>
                      <a:solidFill>
                        <a:schemeClr val="accent1"/>
                      </a:solidFill>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Straight Arrow Connector 205">
                        <a:extLst>
                          <a:ext uri="{FF2B5EF4-FFF2-40B4-BE49-F238E27FC236}">
                            <a16:creationId xmlns:a16="http://schemas.microsoft.com/office/drawing/2014/main" id="{37F589AA-DC74-1466-7B28-F0E8514F05F1}"/>
                          </a:ext>
                        </a:extLst>
                      </p:cNvPr>
                      <p:cNvCxnSpPr>
                        <a:cxnSpLocks/>
                      </p:cNvCxnSpPr>
                      <p:nvPr/>
                    </p:nvCxnSpPr>
                    <p:spPr>
                      <a:xfrm rot="897480" flipV="1">
                        <a:off x="7354736" y="3185128"/>
                        <a:ext cx="1309432" cy="0"/>
                      </a:xfrm>
                      <a:prstGeom prst="straightConnector1">
                        <a:avLst/>
                      </a:prstGeom>
                      <a:solidFill>
                        <a:schemeClr val="accent1"/>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7" name="Oval 206">
                        <a:extLst>
                          <a:ext uri="{FF2B5EF4-FFF2-40B4-BE49-F238E27FC236}">
                            <a16:creationId xmlns:a16="http://schemas.microsoft.com/office/drawing/2014/main" id="{C5FC0FBB-6E61-4FDB-3419-E1EB4960A48D}"/>
                          </a:ext>
                        </a:extLst>
                      </p:cNvPr>
                      <p:cNvSpPr/>
                      <p:nvPr/>
                    </p:nvSpPr>
                    <p:spPr>
                      <a:xfrm>
                        <a:off x="6538163" y="2686798"/>
                        <a:ext cx="309282" cy="309282"/>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grpSp>
              </p:grpSp>
            </p:grpSp>
          </p:grpSp>
        </p:grpSp>
      </p:grpSp>
      <p:sp>
        <p:nvSpPr>
          <p:cNvPr id="2" name="TextBox 1">
            <a:extLst>
              <a:ext uri="{FF2B5EF4-FFF2-40B4-BE49-F238E27FC236}">
                <a16:creationId xmlns:a16="http://schemas.microsoft.com/office/drawing/2014/main" id="{A64FB019-CCB0-7588-F8E8-7F2DBC8CAB7E}"/>
              </a:ext>
            </a:extLst>
          </p:cNvPr>
          <p:cNvSpPr txBox="1"/>
          <p:nvPr/>
        </p:nvSpPr>
        <p:spPr>
          <a:xfrm>
            <a:off x="7885393" y="5749276"/>
            <a:ext cx="2305190" cy="1199944"/>
          </a:xfrm>
          <a:prstGeom prst="rect">
            <a:avLst/>
          </a:prstGeom>
          <a:noFill/>
        </p:spPr>
        <p:txBody>
          <a:bodyPr wrap="square" rtlCol="0">
            <a:spAutoFit/>
          </a:bodyPr>
          <a:lstStyle/>
          <a:p>
            <a:r>
              <a:rPr lang="en-US" sz="2399" dirty="0"/>
              <a:t>lifetimes:</a:t>
            </a:r>
          </a:p>
          <a:p>
            <a:r>
              <a:rPr lang="en-US" sz="2399" dirty="0"/>
              <a:t>BS ~100 min</a:t>
            </a:r>
          </a:p>
          <a:p>
            <a:r>
              <a:rPr lang="en-US" sz="2399" dirty="0"/>
              <a:t>BH ~30 min</a:t>
            </a:r>
          </a:p>
        </p:txBody>
      </p:sp>
      <p:sp>
        <p:nvSpPr>
          <p:cNvPr id="4" name="TextBox 3">
            <a:extLst>
              <a:ext uri="{FF2B5EF4-FFF2-40B4-BE49-F238E27FC236}">
                <a16:creationId xmlns:a16="http://schemas.microsoft.com/office/drawing/2014/main" id="{CE101992-E194-2438-8742-470F46EB5676}"/>
              </a:ext>
            </a:extLst>
          </p:cNvPr>
          <p:cNvSpPr txBox="1"/>
          <p:nvPr/>
        </p:nvSpPr>
        <p:spPr>
          <a:xfrm>
            <a:off x="5188694" y="6463295"/>
            <a:ext cx="1051122" cy="369332"/>
          </a:xfrm>
          <a:prstGeom prst="rect">
            <a:avLst/>
          </a:prstGeom>
          <a:noFill/>
        </p:spPr>
        <p:txBody>
          <a:bodyPr wrap="none" rtlCol="0">
            <a:spAutoFit/>
          </a:bodyPr>
          <a:lstStyle/>
          <a:p>
            <a:r>
              <a:rPr lang="en-CH" b="1" dirty="0"/>
              <a:t>P. Kicsiny</a:t>
            </a:r>
          </a:p>
        </p:txBody>
      </p:sp>
    </p:spTree>
    <p:extLst>
      <p:ext uri="{BB962C8B-B14F-4D97-AF65-F5344CB8AC3E}">
        <p14:creationId xmlns:p14="http://schemas.microsoft.com/office/powerpoint/2010/main" val="151833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2"/>
                                        </p:tgtEl>
                                        <p:attrNameLst>
                                          <p:attrName>style.visibility</p:attrName>
                                        </p:attrNameLst>
                                      </p:cBhvr>
                                      <p:to>
                                        <p:strVal val="visible"/>
                                      </p:to>
                                    </p:set>
                                    <p:animEffect transition="in" filter="fade">
                                      <p:cBhvr>
                                        <p:cTn id="7" dur="500"/>
                                        <p:tgtEl>
                                          <p:spTgt spid="2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27">
            <a:extLst>
              <a:ext uri="{FF2B5EF4-FFF2-40B4-BE49-F238E27FC236}">
                <a16:creationId xmlns:a16="http://schemas.microsoft.com/office/drawing/2014/main" id="{B81F702D-2123-576B-198B-399175BFCA91}"/>
              </a:ext>
            </a:extLst>
          </p:cNvPr>
          <p:cNvSpPr txBox="1">
            <a:spLocks noGrp="1"/>
          </p:cNvSpPr>
          <p:nvPr>
            <p:ph type="sldNum" sz="quarter" idx="10"/>
          </p:nvPr>
        </p:nvSpPr>
        <p:spPr>
          <a:xfrm>
            <a:off x="14420936" y="9822059"/>
            <a:ext cx="4100320" cy="193779"/>
          </a:xfrm>
          <a:prstGeom prst="rect">
            <a:avLst/>
          </a:prstGeom>
        </p:spPr>
        <p:txBody>
          <a:bodyPr vert="horz" wrap="square" lIns="0" tIns="9025" rIns="0" bIns="0" rtlCol="0" anchor="ctr">
            <a:spAutoFit/>
          </a:bodyPr>
          <a:lstStyle/>
          <a:p>
            <a:pPr marL="67689">
              <a:spcBef>
                <a:spcPts val="71"/>
              </a:spcBef>
            </a:pPr>
            <a:fld id="{81D60167-4931-47E6-BA6A-407CBD079E47}" type="slidenum">
              <a:rPr spc="-44"/>
              <a:pPr marL="67689">
                <a:spcBef>
                  <a:spcPts val="71"/>
                </a:spcBef>
              </a:pPr>
              <a:t>6</a:t>
            </a:fld>
            <a:endParaRPr spc="-44" dirty="0"/>
          </a:p>
        </p:txBody>
      </p:sp>
      <p:graphicFrame>
        <p:nvGraphicFramePr>
          <p:cNvPr id="10" name="Table 9">
            <a:extLst>
              <a:ext uri="{FF2B5EF4-FFF2-40B4-BE49-F238E27FC236}">
                <a16:creationId xmlns:a16="http://schemas.microsoft.com/office/drawing/2014/main" id="{05690AC7-3D18-AAD6-3662-131AC6A22900}"/>
              </a:ext>
            </a:extLst>
          </p:cNvPr>
          <p:cNvGraphicFramePr>
            <a:graphicFrameLocks noGrp="1"/>
          </p:cNvGraphicFramePr>
          <p:nvPr/>
        </p:nvGraphicFramePr>
        <p:xfrm>
          <a:off x="-212652" y="686647"/>
          <a:ext cx="7741288" cy="5572890"/>
        </p:xfrm>
        <a:graphic>
          <a:graphicData uri="http://schemas.openxmlformats.org/drawingml/2006/table">
            <a:tbl>
              <a:tblPr firstRow="1" bandRow="1">
                <a:tableStyleId>{5C22544A-7EE6-4342-B048-85BDC9FD1C3A}</a:tableStyleId>
              </a:tblPr>
              <a:tblGrid>
                <a:gridCol w="1760922">
                  <a:extLst>
                    <a:ext uri="{9D8B030D-6E8A-4147-A177-3AD203B41FA5}">
                      <a16:colId xmlns:a16="http://schemas.microsoft.com/office/drawing/2014/main" val="878207370"/>
                    </a:ext>
                  </a:extLst>
                </a:gridCol>
                <a:gridCol w="498364">
                  <a:extLst>
                    <a:ext uri="{9D8B030D-6E8A-4147-A177-3AD203B41FA5}">
                      <a16:colId xmlns:a16="http://schemas.microsoft.com/office/drawing/2014/main" val="367054680"/>
                    </a:ext>
                  </a:extLst>
                </a:gridCol>
                <a:gridCol w="498364">
                  <a:extLst>
                    <a:ext uri="{9D8B030D-6E8A-4147-A177-3AD203B41FA5}">
                      <a16:colId xmlns:a16="http://schemas.microsoft.com/office/drawing/2014/main" val="3382902636"/>
                    </a:ext>
                  </a:extLst>
                </a:gridCol>
                <a:gridCol w="498364">
                  <a:extLst>
                    <a:ext uri="{9D8B030D-6E8A-4147-A177-3AD203B41FA5}">
                      <a16:colId xmlns:a16="http://schemas.microsoft.com/office/drawing/2014/main" val="1434094244"/>
                    </a:ext>
                  </a:extLst>
                </a:gridCol>
                <a:gridCol w="498364">
                  <a:extLst>
                    <a:ext uri="{9D8B030D-6E8A-4147-A177-3AD203B41FA5}">
                      <a16:colId xmlns:a16="http://schemas.microsoft.com/office/drawing/2014/main" val="3538710779"/>
                    </a:ext>
                  </a:extLst>
                </a:gridCol>
                <a:gridCol w="498364">
                  <a:extLst>
                    <a:ext uri="{9D8B030D-6E8A-4147-A177-3AD203B41FA5}">
                      <a16:colId xmlns:a16="http://schemas.microsoft.com/office/drawing/2014/main" val="1686044724"/>
                    </a:ext>
                  </a:extLst>
                </a:gridCol>
                <a:gridCol w="498364">
                  <a:extLst>
                    <a:ext uri="{9D8B030D-6E8A-4147-A177-3AD203B41FA5}">
                      <a16:colId xmlns:a16="http://schemas.microsoft.com/office/drawing/2014/main" val="755226783"/>
                    </a:ext>
                  </a:extLst>
                </a:gridCol>
                <a:gridCol w="498364">
                  <a:extLst>
                    <a:ext uri="{9D8B030D-6E8A-4147-A177-3AD203B41FA5}">
                      <a16:colId xmlns:a16="http://schemas.microsoft.com/office/drawing/2014/main" val="469954726"/>
                    </a:ext>
                  </a:extLst>
                </a:gridCol>
                <a:gridCol w="498364">
                  <a:extLst>
                    <a:ext uri="{9D8B030D-6E8A-4147-A177-3AD203B41FA5}">
                      <a16:colId xmlns:a16="http://schemas.microsoft.com/office/drawing/2014/main" val="3980218942"/>
                    </a:ext>
                  </a:extLst>
                </a:gridCol>
                <a:gridCol w="498364">
                  <a:extLst>
                    <a:ext uri="{9D8B030D-6E8A-4147-A177-3AD203B41FA5}">
                      <a16:colId xmlns:a16="http://schemas.microsoft.com/office/drawing/2014/main" val="2949696862"/>
                    </a:ext>
                  </a:extLst>
                </a:gridCol>
                <a:gridCol w="498364">
                  <a:extLst>
                    <a:ext uri="{9D8B030D-6E8A-4147-A177-3AD203B41FA5}">
                      <a16:colId xmlns:a16="http://schemas.microsoft.com/office/drawing/2014/main" val="3543884933"/>
                    </a:ext>
                  </a:extLst>
                </a:gridCol>
                <a:gridCol w="498364">
                  <a:extLst>
                    <a:ext uri="{9D8B030D-6E8A-4147-A177-3AD203B41FA5}">
                      <a16:colId xmlns:a16="http://schemas.microsoft.com/office/drawing/2014/main" val="1668108109"/>
                    </a:ext>
                  </a:extLst>
                </a:gridCol>
                <a:gridCol w="498362">
                  <a:extLst>
                    <a:ext uri="{9D8B030D-6E8A-4147-A177-3AD203B41FA5}">
                      <a16:colId xmlns:a16="http://schemas.microsoft.com/office/drawing/2014/main" val="3391582934"/>
                    </a:ext>
                  </a:extLst>
                </a:gridCol>
              </a:tblGrid>
              <a:tr h="1393017">
                <a:tc>
                  <a:txBody>
                    <a:bodyPr/>
                    <a:lstStyle/>
                    <a:p>
                      <a:pPr algn="r"/>
                      <a:endParaRPr lang="en-US" sz="1300" b="0" dirty="0">
                        <a:solidFill>
                          <a:schemeClr val="tx1"/>
                        </a:solidFill>
                      </a:endParaRPr>
                    </a:p>
                  </a:txBody>
                  <a:tcPr marL="99528" marR="99528" marT="49765" marB="49765" vert="vert270">
                    <a:lnL w="12700" cmpd="sng">
                      <a:noFill/>
                    </a:lnL>
                    <a:lnR w="381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Weak-strong 6D</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Quasi-strong-strong 6D</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Strong-strong 6D</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b="0" dirty="0">
                        <a:solidFill>
                          <a:schemeClr val="tx1">
                            <a:alpha val="0"/>
                          </a:schemeClr>
                        </a:solidFill>
                      </a:endParaRP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Beamstrahlung</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Bhabha-scattering</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Transverse wakefields</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Longitudinal wakefields</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Linear tracking</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Nonlinear tracking</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300" b="0" dirty="0">
                          <a:solidFill>
                            <a:schemeClr val="tx1">
                              <a:alpha val="0"/>
                            </a:schemeClr>
                          </a:solidFill>
                        </a:rPr>
                        <a:t>Open source</a:t>
                      </a: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b="0" dirty="0">
                        <a:solidFill>
                          <a:schemeClr val="tx1">
                            <a:alpha val="0"/>
                          </a:schemeClr>
                        </a:solidFill>
                      </a:endParaRPr>
                    </a:p>
                  </a:txBody>
                  <a:tcPr marL="99528" marR="99528" marT="49765" marB="4976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202221"/>
                  </a:ext>
                </a:extLst>
              </a:tr>
              <a:tr h="461367">
                <a:tc>
                  <a:txBody>
                    <a:bodyPr/>
                    <a:lstStyle/>
                    <a:p>
                      <a:pPr algn="r"/>
                      <a:r>
                        <a:rPr lang="en-US" sz="1300" dirty="0"/>
                        <a:t>GUINEA-PIG </a:t>
                      </a:r>
                      <a:r>
                        <a:rPr lang="en-US" sz="1300" dirty="0">
                          <a:solidFill>
                            <a:schemeClr val="accent5"/>
                          </a:solidFill>
                        </a:rPr>
                        <a:t>[2]</a:t>
                      </a:r>
                    </a:p>
                  </a:txBody>
                  <a:tcPr marL="99528" marR="99528" marT="49765" marB="4976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500" dirty="0">
                        <a:solidFill>
                          <a:srgbClr val="909090"/>
                        </a:solidFill>
                      </a:endParaRPr>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552490602"/>
                  </a:ext>
                </a:extLst>
              </a:tr>
              <a:tr h="461367">
                <a:tc>
                  <a:txBody>
                    <a:bodyPr/>
                    <a:lstStyle/>
                    <a:p>
                      <a:pPr algn="r"/>
                      <a:r>
                        <a:rPr lang="en-US" sz="1300" dirty="0"/>
                        <a:t>COMBI </a:t>
                      </a:r>
                      <a:r>
                        <a:rPr lang="en-US" sz="1300" dirty="0">
                          <a:solidFill>
                            <a:schemeClr val="accent5"/>
                          </a:solidFill>
                        </a:rPr>
                        <a:t>[3]</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75904149"/>
                  </a:ext>
                </a:extLst>
              </a:tr>
              <a:tr h="461367">
                <a:tc>
                  <a:txBody>
                    <a:bodyPr/>
                    <a:lstStyle/>
                    <a:p>
                      <a:pPr algn="r"/>
                      <a:r>
                        <a:rPr lang="en-US" sz="1300" dirty="0"/>
                        <a:t>BBWS </a:t>
                      </a:r>
                      <a:r>
                        <a:rPr lang="en-US" sz="1300" dirty="0">
                          <a:solidFill>
                            <a:schemeClr val="accent5"/>
                          </a:solidFill>
                        </a:rPr>
                        <a:t>[4]</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517072"/>
                  </a:ext>
                </a:extLst>
              </a:tr>
              <a:tr h="461367">
                <a:tc>
                  <a:txBody>
                    <a:bodyPr/>
                    <a:lstStyle/>
                    <a:p>
                      <a:pPr algn="r"/>
                      <a:r>
                        <a:rPr lang="en-US" sz="1300" dirty="0"/>
                        <a:t>BBSS </a:t>
                      </a:r>
                      <a:r>
                        <a:rPr lang="en-US" sz="1300" dirty="0">
                          <a:solidFill>
                            <a:schemeClr val="accent5"/>
                          </a:solidFill>
                        </a:rPr>
                        <a:t>[5]</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9999"/>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extLst>
                  <a:ext uri="{0D108BD9-81ED-4DB2-BD59-A6C34878D82A}">
                    <a16:rowId xmlns:a16="http://schemas.microsoft.com/office/drawing/2014/main" val="3835129345"/>
                  </a:ext>
                </a:extLst>
              </a:tr>
              <a:tr h="461367">
                <a:tc>
                  <a:txBody>
                    <a:bodyPr/>
                    <a:lstStyle/>
                    <a:p>
                      <a:pPr algn="r"/>
                      <a:r>
                        <a:rPr lang="en-US" sz="1300" dirty="0">
                          <a:solidFill>
                            <a:schemeClr val="tx1"/>
                          </a:solidFill>
                        </a:rPr>
                        <a:t>SCTR</a:t>
                      </a:r>
                      <a:r>
                        <a:rPr lang="en-US" sz="1300" dirty="0">
                          <a:solidFill>
                            <a:schemeClr val="accent5"/>
                          </a:solidFill>
                        </a:rPr>
                        <a:t> [6]</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052825384"/>
                  </a:ext>
                </a:extLst>
              </a:tr>
              <a:tr h="461367">
                <a:tc>
                  <a:txBody>
                    <a:bodyPr/>
                    <a:lstStyle/>
                    <a:p>
                      <a:pPr algn="r"/>
                      <a:r>
                        <a:rPr lang="en-US" sz="1300" dirty="0"/>
                        <a:t>IBB </a:t>
                      </a:r>
                      <a:r>
                        <a:rPr lang="en-US" sz="1300" dirty="0">
                          <a:solidFill>
                            <a:schemeClr val="accent5"/>
                          </a:solidFill>
                        </a:rPr>
                        <a:t>[7]</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076809117"/>
                  </a:ext>
                </a:extLst>
              </a:tr>
              <a:tr h="461367">
                <a:tc>
                  <a:txBody>
                    <a:bodyPr/>
                    <a:lstStyle/>
                    <a:p>
                      <a:pPr algn="r"/>
                      <a:r>
                        <a:rPr lang="en-US" sz="1300" dirty="0"/>
                        <a:t>LIFETRAC </a:t>
                      </a:r>
                      <a:r>
                        <a:rPr lang="en-US" sz="1300" dirty="0">
                          <a:solidFill>
                            <a:schemeClr val="accent5"/>
                          </a:solidFill>
                        </a:rPr>
                        <a:t>[8]</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901870423"/>
                  </a:ext>
                </a:extLst>
              </a:tr>
              <a:tr h="488937">
                <a:tc>
                  <a:txBody>
                    <a:bodyPr/>
                    <a:lstStyle/>
                    <a:p>
                      <a:pPr algn="r"/>
                      <a:r>
                        <a:rPr lang="en-US" sz="1300" dirty="0"/>
                        <a:t>BeamBeam3D </a:t>
                      </a:r>
                      <a:r>
                        <a:rPr lang="en-US" sz="1300" dirty="0">
                          <a:solidFill>
                            <a:schemeClr val="accent5"/>
                          </a:solidFill>
                        </a:rPr>
                        <a:t>[9]</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solidFill>
                          <a:srgbClr val="FFDCAB"/>
                        </a:solidFill>
                      </a:endParaRPr>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932012222"/>
                  </a:ext>
                </a:extLst>
              </a:tr>
              <a:tr h="461367">
                <a:tc>
                  <a:txBody>
                    <a:bodyPr/>
                    <a:lstStyle/>
                    <a:p>
                      <a:pPr algn="r"/>
                      <a:r>
                        <a:rPr lang="en-US" sz="1300" dirty="0"/>
                        <a:t>Xsuite </a:t>
                      </a:r>
                      <a:r>
                        <a:rPr lang="en-US" sz="1300" dirty="0">
                          <a:solidFill>
                            <a:schemeClr val="accent5"/>
                          </a:solidFill>
                        </a:rPr>
                        <a:t>[10]</a:t>
                      </a:r>
                    </a:p>
                  </a:txBody>
                  <a:tcPr marL="99528" marR="99528" marT="49765" marB="4976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500" dirty="0"/>
                    </a:p>
                  </a:txBody>
                  <a:tcPr marL="99528" marR="99528" marT="49765" marB="4976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266597074"/>
                  </a:ext>
                </a:extLst>
              </a:tr>
            </a:tbl>
          </a:graphicData>
        </a:graphic>
      </p:graphicFrame>
      <p:grpSp>
        <p:nvGrpSpPr>
          <p:cNvPr id="11" name="Group 10">
            <a:extLst>
              <a:ext uri="{FF2B5EF4-FFF2-40B4-BE49-F238E27FC236}">
                <a16:creationId xmlns:a16="http://schemas.microsoft.com/office/drawing/2014/main" id="{745CC95B-CD4E-CB7E-E419-E9CD00451AE3}"/>
              </a:ext>
            </a:extLst>
          </p:cNvPr>
          <p:cNvGrpSpPr/>
          <p:nvPr/>
        </p:nvGrpSpPr>
        <p:grpSpPr>
          <a:xfrm>
            <a:off x="3907733" y="6374492"/>
            <a:ext cx="3620898" cy="371465"/>
            <a:chOff x="2687718" y="5870074"/>
            <a:chExt cx="3392235" cy="345248"/>
          </a:xfrm>
        </p:grpSpPr>
        <p:sp>
          <p:nvSpPr>
            <p:cNvPr id="12" name="Rectangle 11">
              <a:extLst>
                <a:ext uri="{FF2B5EF4-FFF2-40B4-BE49-F238E27FC236}">
                  <a16:creationId xmlns:a16="http://schemas.microsoft.com/office/drawing/2014/main" id="{92031FEA-C72E-A594-D5D1-81C893A2591E}"/>
                </a:ext>
              </a:extLst>
            </p:cNvPr>
            <p:cNvSpPr/>
            <p:nvPr/>
          </p:nvSpPr>
          <p:spPr>
            <a:xfrm>
              <a:off x="2687718" y="5870074"/>
              <a:ext cx="1673344" cy="345248"/>
            </a:xfrm>
            <a:prstGeom prst="rect">
              <a:avLst/>
            </a:prstGeom>
            <a:solidFill>
              <a:srgbClr val="FFDCAB"/>
            </a:solidFill>
            <a:ln>
              <a:solidFill>
                <a:srgbClr val="0F1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66" dirty="0">
                  <a:solidFill>
                    <a:srgbClr val="0F1200"/>
                  </a:solidFill>
                </a:rPr>
                <a:t>Available</a:t>
              </a:r>
            </a:p>
          </p:txBody>
        </p:sp>
        <p:sp>
          <p:nvSpPr>
            <p:cNvPr id="13" name="Rectangle 12">
              <a:extLst>
                <a:ext uri="{FF2B5EF4-FFF2-40B4-BE49-F238E27FC236}">
                  <a16:creationId xmlns:a16="http://schemas.microsoft.com/office/drawing/2014/main" id="{FE400FF4-6A0B-03FD-55FC-63BE58DC9E54}"/>
                </a:ext>
              </a:extLst>
            </p:cNvPr>
            <p:cNvSpPr/>
            <p:nvPr/>
          </p:nvSpPr>
          <p:spPr>
            <a:xfrm>
              <a:off x="4406609" y="5870074"/>
              <a:ext cx="1673344" cy="345248"/>
            </a:xfrm>
            <a:prstGeom prst="rect">
              <a:avLst/>
            </a:prstGeom>
            <a:solidFill>
              <a:srgbClr val="90909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66" dirty="0">
                  <a:solidFill>
                    <a:srgbClr val="0F1200"/>
                  </a:solidFill>
                </a:rPr>
                <a:t>Not available</a:t>
              </a:r>
            </a:p>
          </p:txBody>
        </p:sp>
      </p:grpSp>
      <p:sp>
        <p:nvSpPr>
          <p:cNvPr id="27" name="Title 4">
            <a:extLst>
              <a:ext uri="{FF2B5EF4-FFF2-40B4-BE49-F238E27FC236}">
                <a16:creationId xmlns:a16="http://schemas.microsoft.com/office/drawing/2014/main" id="{7FAB5EB0-E8FA-272B-64F6-426D197A2FDF}"/>
              </a:ext>
            </a:extLst>
          </p:cNvPr>
          <p:cNvSpPr txBox="1">
            <a:spLocks/>
          </p:cNvSpPr>
          <p:nvPr/>
        </p:nvSpPr>
        <p:spPr>
          <a:xfrm>
            <a:off x="89337" y="58326"/>
            <a:ext cx="3358752" cy="627226"/>
          </a:xfrm>
          <a:prstGeom prst="rect">
            <a:avLst/>
          </a:prstGeom>
          <a:noFill/>
          <a:ln>
            <a:noFill/>
          </a:ln>
        </p:spPr>
        <p:txBody>
          <a:bodyPr vert="horz" lIns="121882" tIns="60941" rIns="121882" bIns="60941"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6928">
              <a:lnSpc>
                <a:spcPct val="100000"/>
              </a:lnSpc>
              <a:spcBef>
                <a:spcPts val="133"/>
              </a:spcBef>
              <a:tabLst>
                <a:tab pos="396958" algn="l"/>
                <a:tab pos="397804" algn="l"/>
              </a:tabLst>
            </a:pPr>
            <a:r>
              <a:rPr lang="en-GB" sz="3732" spc="27" dirty="0">
                <a:latin typeface="Times New Roman" panose="02020603050405020304" pitchFamily="18" charset="0"/>
                <a:cs typeface="Times New Roman" panose="02020603050405020304" pitchFamily="18" charset="0"/>
              </a:rPr>
              <a:t>Tools</a:t>
            </a:r>
            <a:endParaRPr lang="en-GB" sz="3199" spc="27" dirty="0">
              <a:solidFill>
                <a:srgbClr val="FF9300"/>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370BC5DB-E60C-CCB2-C658-ECE96D38497D}"/>
              </a:ext>
            </a:extLst>
          </p:cNvPr>
          <p:cNvSpPr txBox="1"/>
          <p:nvPr/>
        </p:nvSpPr>
        <p:spPr>
          <a:xfrm>
            <a:off x="7621918" y="1606582"/>
            <a:ext cx="4515906" cy="3046411"/>
          </a:xfrm>
          <a:prstGeom prst="rect">
            <a:avLst/>
          </a:prstGeom>
          <a:noFill/>
        </p:spPr>
        <p:txBody>
          <a:bodyPr wrap="square" rtlCol="0">
            <a:spAutoFit/>
          </a:bodyPr>
          <a:lstStyle/>
          <a:p>
            <a:pPr marL="380876" indent="-380876">
              <a:buFont typeface="Arial" panose="020B0604020202020204" pitchFamily="34" charset="0"/>
              <a:buChar char="•"/>
            </a:pPr>
            <a:r>
              <a:rPr lang="en-US" sz="2133" dirty="0"/>
              <a:t>Different beam-beam codes exist, with different features</a:t>
            </a:r>
          </a:p>
          <a:p>
            <a:pPr marL="380876" indent="-380876">
              <a:buFont typeface="Arial" panose="020B0604020202020204" pitchFamily="34" charset="0"/>
              <a:buChar char="•"/>
            </a:pPr>
            <a:endParaRPr lang="en-US" sz="2133" dirty="0"/>
          </a:p>
          <a:p>
            <a:pPr marL="380876" indent="-380876">
              <a:buFont typeface="Arial" panose="020B0604020202020204" pitchFamily="34" charset="0"/>
              <a:buChar char="•"/>
            </a:pPr>
            <a:r>
              <a:rPr lang="en-US" sz="2133" dirty="0"/>
              <a:t>FCC-</a:t>
            </a:r>
            <a:r>
              <a:rPr lang="en-US" sz="2133" dirty="0" err="1"/>
              <a:t>ee</a:t>
            </a:r>
            <a:r>
              <a:rPr lang="en-US" sz="2133" dirty="0"/>
              <a:t>: self-consistent &amp; fast modeling needed including many effects</a:t>
            </a:r>
          </a:p>
          <a:p>
            <a:pPr marL="380876" indent="-380876">
              <a:buFont typeface="Arial" panose="020B0604020202020204" pitchFamily="34" charset="0"/>
              <a:buChar char="•"/>
            </a:pPr>
            <a:endParaRPr lang="en-US" sz="2133" dirty="0"/>
          </a:p>
          <a:p>
            <a:pPr marL="380876" indent="-380876">
              <a:buFont typeface="Arial" panose="020B0604020202020204" pitchFamily="34" charset="0"/>
              <a:buChar char="•"/>
            </a:pPr>
            <a:r>
              <a:rPr lang="en-US" sz="2133" dirty="0"/>
              <a:t>Xsuite: development driven by needs for FCC-</a:t>
            </a:r>
            <a:r>
              <a:rPr lang="en-US" sz="2133" dirty="0" err="1"/>
              <a:t>ee</a:t>
            </a:r>
            <a:endParaRPr lang="en-US" sz="2133" dirty="0"/>
          </a:p>
        </p:txBody>
      </p:sp>
      <p:grpSp>
        <p:nvGrpSpPr>
          <p:cNvPr id="31" name="Group 30">
            <a:extLst>
              <a:ext uri="{FF2B5EF4-FFF2-40B4-BE49-F238E27FC236}">
                <a16:creationId xmlns:a16="http://schemas.microsoft.com/office/drawing/2014/main" id="{8E686C41-8F6F-B6D3-E9CA-1D94545F51DC}"/>
              </a:ext>
            </a:extLst>
          </p:cNvPr>
          <p:cNvGrpSpPr/>
          <p:nvPr/>
        </p:nvGrpSpPr>
        <p:grpSpPr>
          <a:xfrm>
            <a:off x="1320120" y="1047490"/>
            <a:ext cx="7316364" cy="774872"/>
            <a:chOff x="988984" y="837451"/>
            <a:chExt cx="5488967" cy="581334"/>
          </a:xfrm>
        </p:grpSpPr>
        <p:sp>
          <p:nvSpPr>
            <p:cNvPr id="15" name="TextBox 14">
              <a:extLst>
                <a:ext uri="{FF2B5EF4-FFF2-40B4-BE49-F238E27FC236}">
                  <a16:creationId xmlns:a16="http://schemas.microsoft.com/office/drawing/2014/main" id="{97665C38-53CD-FA38-0F82-C633190C14FA}"/>
                </a:ext>
              </a:extLst>
            </p:cNvPr>
            <p:cNvSpPr txBox="1"/>
            <p:nvPr/>
          </p:nvSpPr>
          <p:spPr>
            <a:xfrm rot="18900000">
              <a:off x="988984" y="1104702"/>
              <a:ext cx="1145138" cy="253898"/>
            </a:xfrm>
            <a:prstGeom prst="rect">
              <a:avLst/>
            </a:prstGeom>
            <a:noFill/>
            <a:ln>
              <a:noFill/>
            </a:ln>
          </p:spPr>
          <p:txBody>
            <a:bodyPr wrap="none" rtlCol="0">
              <a:spAutoFit/>
            </a:bodyPr>
            <a:lstStyle/>
            <a:p>
              <a:r>
                <a:rPr lang="en-US" sz="1599" dirty="0"/>
                <a:t>Weak-strong 6</a:t>
              </a:r>
              <a:r>
                <a:rPr lang="en-US" sz="1599" dirty="0">
                  <a:latin typeface="Aptos" panose="020B0004020202020204" pitchFamily="34" charset="0"/>
                </a:rPr>
                <a:t>D</a:t>
              </a:r>
            </a:p>
          </p:txBody>
        </p:sp>
        <p:sp>
          <p:nvSpPr>
            <p:cNvPr id="16" name="TextBox 15">
              <a:extLst>
                <a:ext uri="{FF2B5EF4-FFF2-40B4-BE49-F238E27FC236}">
                  <a16:creationId xmlns:a16="http://schemas.microsoft.com/office/drawing/2014/main" id="{3D303718-A3EC-DBDE-129C-E4405F6CF7BF}"/>
                </a:ext>
              </a:extLst>
            </p:cNvPr>
            <p:cNvSpPr txBox="1"/>
            <p:nvPr/>
          </p:nvSpPr>
          <p:spPr>
            <a:xfrm rot="18900000">
              <a:off x="1292504" y="962843"/>
              <a:ext cx="1582844" cy="253898"/>
            </a:xfrm>
            <a:prstGeom prst="rect">
              <a:avLst/>
            </a:prstGeom>
            <a:noFill/>
            <a:ln>
              <a:noFill/>
            </a:ln>
          </p:spPr>
          <p:txBody>
            <a:bodyPr wrap="none" rtlCol="0">
              <a:spAutoFit/>
            </a:bodyPr>
            <a:lstStyle/>
            <a:p>
              <a:r>
                <a:rPr lang="en-US" sz="1599" dirty="0"/>
                <a:t>Quasi-strong-strong 6D</a:t>
              </a:r>
            </a:p>
          </p:txBody>
        </p:sp>
        <p:sp>
          <p:nvSpPr>
            <p:cNvPr id="17" name="TextBox 16">
              <a:extLst>
                <a:ext uri="{FF2B5EF4-FFF2-40B4-BE49-F238E27FC236}">
                  <a16:creationId xmlns:a16="http://schemas.microsoft.com/office/drawing/2014/main" id="{31CEBD42-AF59-2C74-7FFB-C603E49A1BAC}"/>
                </a:ext>
              </a:extLst>
            </p:cNvPr>
            <p:cNvSpPr txBox="1"/>
            <p:nvPr/>
          </p:nvSpPr>
          <p:spPr>
            <a:xfrm rot="18900000">
              <a:off x="2085518" y="840376"/>
              <a:ext cx="1775626" cy="253898"/>
            </a:xfrm>
            <a:prstGeom prst="rect">
              <a:avLst/>
            </a:prstGeom>
            <a:noFill/>
            <a:ln>
              <a:noFill/>
            </a:ln>
          </p:spPr>
          <p:txBody>
            <a:bodyPr wrap="square" rtlCol="0">
              <a:spAutoFit/>
            </a:bodyPr>
            <a:lstStyle/>
            <a:p>
              <a:r>
                <a:rPr lang="en-US" sz="1599" dirty="0"/>
                <a:t>Strong-strong 6D PIC</a:t>
              </a:r>
            </a:p>
          </p:txBody>
        </p:sp>
        <p:sp>
          <p:nvSpPr>
            <p:cNvPr id="18" name="TextBox 17">
              <a:extLst>
                <a:ext uri="{FF2B5EF4-FFF2-40B4-BE49-F238E27FC236}">
                  <a16:creationId xmlns:a16="http://schemas.microsoft.com/office/drawing/2014/main" id="{C94CCAAD-4664-AF99-E333-A5AD526B4293}"/>
                </a:ext>
              </a:extLst>
            </p:cNvPr>
            <p:cNvSpPr txBox="1"/>
            <p:nvPr/>
          </p:nvSpPr>
          <p:spPr>
            <a:xfrm rot="18900000">
              <a:off x="2537377" y="1049320"/>
              <a:ext cx="1205833" cy="253898"/>
            </a:xfrm>
            <a:prstGeom prst="rect">
              <a:avLst/>
            </a:prstGeom>
            <a:noFill/>
            <a:ln>
              <a:noFill/>
            </a:ln>
          </p:spPr>
          <p:txBody>
            <a:bodyPr wrap="square" rtlCol="0">
              <a:spAutoFit/>
            </a:bodyPr>
            <a:lstStyle/>
            <a:p>
              <a:r>
                <a:rPr lang="en-US" sz="1599" dirty="0"/>
                <a:t>Beamstrahlung</a:t>
              </a:r>
            </a:p>
          </p:txBody>
        </p:sp>
        <p:sp>
          <p:nvSpPr>
            <p:cNvPr id="19" name="TextBox 18">
              <a:extLst>
                <a:ext uri="{FF2B5EF4-FFF2-40B4-BE49-F238E27FC236}">
                  <a16:creationId xmlns:a16="http://schemas.microsoft.com/office/drawing/2014/main" id="{DEDDF328-9FB5-2344-7D9D-117E4A208D1F}"/>
                </a:ext>
              </a:extLst>
            </p:cNvPr>
            <p:cNvSpPr txBox="1"/>
            <p:nvPr/>
          </p:nvSpPr>
          <p:spPr>
            <a:xfrm rot="18900000">
              <a:off x="2878299" y="1056850"/>
              <a:ext cx="1272087" cy="253898"/>
            </a:xfrm>
            <a:prstGeom prst="rect">
              <a:avLst/>
            </a:prstGeom>
            <a:noFill/>
            <a:ln>
              <a:noFill/>
            </a:ln>
          </p:spPr>
          <p:txBody>
            <a:bodyPr wrap="none" rtlCol="0">
              <a:spAutoFit/>
            </a:bodyPr>
            <a:lstStyle/>
            <a:p>
              <a:r>
                <a:rPr lang="en-US" sz="1599" dirty="0"/>
                <a:t>Bhabha-scattering</a:t>
              </a:r>
            </a:p>
          </p:txBody>
        </p:sp>
        <p:sp>
          <p:nvSpPr>
            <p:cNvPr id="20" name="TextBox 19">
              <a:extLst>
                <a:ext uri="{FF2B5EF4-FFF2-40B4-BE49-F238E27FC236}">
                  <a16:creationId xmlns:a16="http://schemas.microsoft.com/office/drawing/2014/main" id="{1FEB112B-701C-1D91-3531-5872A029BB91}"/>
                </a:ext>
              </a:extLst>
            </p:cNvPr>
            <p:cNvSpPr txBox="1"/>
            <p:nvPr/>
          </p:nvSpPr>
          <p:spPr>
            <a:xfrm rot="18900000">
              <a:off x="3214554" y="992000"/>
              <a:ext cx="1490772" cy="253898"/>
            </a:xfrm>
            <a:prstGeom prst="rect">
              <a:avLst/>
            </a:prstGeom>
            <a:noFill/>
            <a:ln>
              <a:noFill/>
            </a:ln>
          </p:spPr>
          <p:txBody>
            <a:bodyPr wrap="none" rtlCol="0">
              <a:spAutoFit/>
            </a:bodyPr>
            <a:lstStyle/>
            <a:p>
              <a:r>
                <a:rPr lang="en-US" sz="1599" dirty="0"/>
                <a:t>Transverse wakefields</a:t>
              </a:r>
            </a:p>
          </p:txBody>
        </p:sp>
        <p:sp>
          <p:nvSpPr>
            <p:cNvPr id="21" name="TextBox 20">
              <a:extLst>
                <a:ext uri="{FF2B5EF4-FFF2-40B4-BE49-F238E27FC236}">
                  <a16:creationId xmlns:a16="http://schemas.microsoft.com/office/drawing/2014/main" id="{63A23674-59A1-65DA-B6D7-03FE3123E66A}"/>
                </a:ext>
              </a:extLst>
            </p:cNvPr>
            <p:cNvSpPr txBox="1"/>
            <p:nvPr/>
          </p:nvSpPr>
          <p:spPr>
            <a:xfrm rot="18900000">
              <a:off x="3572027" y="958491"/>
              <a:ext cx="1598911" cy="253898"/>
            </a:xfrm>
            <a:prstGeom prst="rect">
              <a:avLst/>
            </a:prstGeom>
            <a:noFill/>
            <a:ln>
              <a:noFill/>
            </a:ln>
          </p:spPr>
          <p:txBody>
            <a:bodyPr wrap="none" rtlCol="0">
              <a:spAutoFit/>
            </a:bodyPr>
            <a:lstStyle/>
            <a:p>
              <a:r>
                <a:rPr lang="en-US" sz="1599" dirty="0"/>
                <a:t>Longitudinal wakefields</a:t>
              </a:r>
            </a:p>
          </p:txBody>
        </p:sp>
        <p:sp>
          <p:nvSpPr>
            <p:cNvPr id="22" name="TextBox 21">
              <a:extLst>
                <a:ext uri="{FF2B5EF4-FFF2-40B4-BE49-F238E27FC236}">
                  <a16:creationId xmlns:a16="http://schemas.microsoft.com/office/drawing/2014/main" id="{25EA7584-F928-24EC-91C9-8107BEAE6046}"/>
                </a:ext>
              </a:extLst>
            </p:cNvPr>
            <p:cNvSpPr txBox="1"/>
            <p:nvPr/>
          </p:nvSpPr>
          <p:spPr>
            <a:xfrm rot="18900000">
              <a:off x="4046697" y="1129951"/>
              <a:ext cx="1056577" cy="253898"/>
            </a:xfrm>
            <a:prstGeom prst="rect">
              <a:avLst/>
            </a:prstGeom>
            <a:noFill/>
            <a:ln>
              <a:noFill/>
            </a:ln>
          </p:spPr>
          <p:txBody>
            <a:bodyPr wrap="none" rtlCol="0">
              <a:spAutoFit/>
            </a:bodyPr>
            <a:lstStyle/>
            <a:p>
              <a:r>
                <a:rPr lang="en-US" sz="1599" dirty="0"/>
                <a:t>Linear tracking</a:t>
              </a:r>
            </a:p>
          </p:txBody>
        </p:sp>
        <p:sp>
          <p:nvSpPr>
            <p:cNvPr id="23" name="TextBox 22">
              <a:extLst>
                <a:ext uri="{FF2B5EF4-FFF2-40B4-BE49-F238E27FC236}">
                  <a16:creationId xmlns:a16="http://schemas.microsoft.com/office/drawing/2014/main" id="{C411559E-5E10-21EB-987E-0D7C61B774E4}"/>
                </a:ext>
              </a:extLst>
            </p:cNvPr>
            <p:cNvSpPr txBox="1"/>
            <p:nvPr/>
          </p:nvSpPr>
          <p:spPr>
            <a:xfrm rot="18900000">
              <a:off x="4483809" y="1060070"/>
              <a:ext cx="1086643" cy="253898"/>
            </a:xfrm>
            <a:prstGeom prst="rect">
              <a:avLst/>
            </a:prstGeom>
            <a:noFill/>
            <a:ln>
              <a:noFill/>
            </a:ln>
          </p:spPr>
          <p:txBody>
            <a:bodyPr wrap="none" rtlCol="0">
              <a:spAutoFit/>
            </a:bodyPr>
            <a:lstStyle/>
            <a:p>
              <a:r>
                <a:rPr lang="en-US" sz="1599" dirty="0"/>
                <a:t>Lattice tracking</a:t>
              </a:r>
            </a:p>
          </p:txBody>
        </p:sp>
        <p:sp>
          <p:nvSpPr>
            <p:cNvPr id="24" name="TextBox 23">
              <a:extLst>
                <a:ext uri="{FF2B5EF4-FFF2-40B4-BE49-F238E27FC236}">
                  <a16:creationId xmlns:a16="http://schemas.microsoft.com/office/drawing/2014/main" id="{AE5DDE02-0570-2FED-693F-F17E668407E5}"/>
                </a:ext>
              </a:extLst>
            </p:cNvPr>
            <p:cNvSpPr txBox="1"/>
            <p:nvPr/>
          </p:nvSpPr>
          <p:spPr>
            <a:xfrm rot="18900000">
              <a:off x="4834236" y="1164887"/>
              <a:ext cx="928810" cy="253898"/>
            </a:xfrm>
            <a:prstGeom prst="rect">
              <a:avLst/>
            </a:prstGeom>
            <a:noFill/>
            <a:ln>
              <a:noFill/>
            </a:ln>
          </p:spPr>
          <p:txBody>
            <a:bodyPr wrap="none" rtlCol="0">
              <a:spAutoFit/>
            </a:bodyPr>
            <a:lstStyle/>
            <a:p>
              <a:r>
                <a:rPr lang="en-US" sz="1599" dirty="0"/>
                <a:t>Open source</a:t>
              </a:r>
            </a:p>
          </p:txBody>
        </p:sp>
        <p:sp>
          <p:nvSpPr>
            <p:cNvPr id="25" name="TextBox 24">
              <a:extLst>
                <a:ext uri="{FF2B5EF4-FFF2-40B4-BE49-F238E27FC236}">
                  <a16:creationId xmlns:a16="http://schemas.microsoft.com/office/drawing/2014/main" id="{DAA7209A-D7E7-6B63-30A1-EE895B172273}"/>
                </a:ext>
              </a:extLst>
            </p:cNvPr>
            <p:cNvSpPr txBox="1"/>
            <p:nvPr/>
          </p:nvSpPr>
          <p:spPr>
            <a:xfrm rot="18900000">
              <a:off x="5282391" y="1010567"/>
              <a:ext cx="1195560" cy="253898"/>
            </a:xfrm>
            <a:prstGeom prst="rect">
              <a:avLst/>
            </a:prstGeom>
            <a:noFill/>
            <a:ln>
              <a:noFill/>
            </a:ln>
          </p:spPr>
          <p:txBody>
            <a:bodyPr wrap="square" rtlCol="0">
              <a:spAutoFit/>
            </a:bodyPr>
            <a:lstStyle/>
            <a:p>
              <a:r>
                <a:rPr lang="en-US" sz="1599" dirty="0"/>
                <a:t>Runs on GPU</a:t>
              </a:r>
            </a:p>
          </p:txBody>
        </p:sp>
        <p:sp>
          <p:nvSpPr>
            <p:cNvPr id="29" name="TextBox 28">
              <a:extLst>
                <a:ext uri="{FF2B5EF4-FFF2-40B4-BE49-F238E27FC236}">
                  <a16:creationId xmlns:a16="http://schemas.microsoft.com/office/drawing/2014/main" id="{AB16C21A-BAF1-386C-4898-EDD4F1C05334}"/>
                </a:ext>
              </a:extLst>
            </p:cNvPr>
            <p:cNvSpPr txBox="1"/>
            <p:nvPr/>
          </p:nvSpPr>
          <p:spPr>
            <a:xfrm rot="18900000">
              <a:off x="1712308" y="837451"/>
              <a:ext cx="1805088" cy="253898"/>
            </a:xfrm>
            <a:prstGeom prst="rect">
              <a:avLst/>
            </a:prstGeom>
            <a:noFill/>
            <a:ln>
              <a:noFill/>
            </a:ln>
          </p:spPr>
          <p:txBody>
            <a:bodyPr wrap="square" rtlCol="0">
              <a:spAutoFit/>
            </a:bodyPr>
            <a:lstStyle/>
            <a:p>
              <a:r>
                <a:rPr lang="en-US" sz="1599" dirty="0"/>
                <a:t>Strong-strong 6D SG</a:t>
              </a:r>
            </a:p>
          </p:txBody>
        </p:sp>
      </p:grpSp>
      <p:sp>
        <p:nvSpPr>
          <p:cNvPr id="30" name="object 6">
            <a:extLst>
              <a:ext uri="{FF2B5EF4-FFF2-40B4-BE49-F238E27FC236}">
                <a16:creationId xmlns:a16="http://schemas.microsoft.com/office/drawing/2014/main" id="{8E791F93-C4C4-3F26-FA96-FCD97C98EDEF}"/>
              </a:ext>
            </a:extLst>
          </p:cNvPr>
          <p:cNvSpPr txBox="1">
            <a:spLocks/>
          </p:cNvSpPr>
          <p:nvPr/>
        </p:nvSpPr>
        <p:spPr>
          <a:xfrm>
            <a:off x="11658685" y="188197"/>
            <a:ext cx="385853" cy="160725"/>
          </a:xfrm>
          <a:prstGeom prst="rect">
            <a:avLst/>
          </a:prstGeom>
        </p:spPr>
        <p:txBody>
          <a:bodyPr vert="horz" wrap="square" lIns="0" tIns="6771" rIns="0" bIns="0" rtlCol="0" anchor="ctr">
            <a:sp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marL="50783">
              <a:spcBef>
                <a:spcPts val="53"/>
              </a:spcBef>
            </a:pPr>
            <a:r>
              <a:rPr lang="de-CH" sz="1066" spc="-33" dirty="0"/>
              <a:t>6</a:t>
            </a:r>
          </a:p>
        </p:txBody>
      </p:sp>
      <p:sp>
        <p:nvSpPr>
          <p:cNvPr id="2" name="TextBox 1">
            <a:extLst>
              <a:ext uri="{FF2B5EF4-FFF2-40B4-BE49-F238E27FC236}">
                <a16:creationId xmlns:a16="http://schemas.microsoft.com/office/drawing/2014/main" id="{3BE16708-F146-D114-51B9-6C396531A69E}"/>
              </a:ext>
            </a:extLst>
          </p:cNvPr>
          <p:cNvSpPr txBox="1"/>
          <p:nvPr/>
        </p:nvSpPr>
        <p:spPr>
          <a:xfrm>
            <a:off x="8476766" y="4652993"/>
            <a:ext cx="2932982" cy="400110"/>
          </a:xfrm>
          <a:prstGeom prst="rect">
            <a:avLst/>
          </a:prstGeom>
          <a:noFill/>
        </p:spPr>
        <p:txBody>
          <a:bodyPr wrap="none" rtlCol="0">
            <a:spAutoFit/>
          </a:bodyPr>
          <a:lstStyle/>
          <a:p>
            <a:r>
              <a:rPr lang="en-CH" sz="2000" b="1" dirty="0">
                <a:hlinkClick r:id="rId3"/>
              </a:rPr>
              <a:t>P. Kicsiny EPFL PHD Thesis</a:t>
            </a:r>
            <a:endParaRPr lang="en-CH" sz="2000" b="1" dirty="0"/>
          </a:p>
        </p:txBody>
      </p:sp>
      <p:pic>
        <p:nvPicPr>
          <p:cNvPr id="4" name="Picture 3">
            <a:extLst>
              <a:ext uri="{FF2B5EF4-FFF2-40B4-BE49-F238E27FC236}">
                <a16:creationId xmlns:a16="http://schemas.microsoft.com/office/drawing/2014/main" id="{C141197F-40D9-DE36-553B-4EDA34B167D8}"/>
              </a:ext>
            </a:extLst>
          </p:cNvPr>
          <p:cNvPicPr>
            <a:picLocks noChangeAspect="1"/>
          </p:cNvPicPr>
          <p:nvPr/>
        </p:nvPicPr>
        <p:blipFill>
          <a:blip r:embed="rId4"/>
          <a:stretch>
            <a:fillRect/>
          </a:stretch>
        </p:blipFill>
        <p:spPr>
          <a:xfrm>
            <a:off x="7839690" y="5315649"/>
            <a:ext cx="2824553" cy="1293412"/>
          </a:xfrm>
          <a:prstGeom prst="rect">
            <a:avLst/>
          </a:prstGeom>
        </p:spPr>
      </p:pic>
      <p:pic>
        <p:nvPicPr>
          <p:cNvPr id="6" name="Picture 5">
            <a:hlinkClick r:id="rId5"/>
            <a:extLst>
              <a:ext uri="{FF2B5EF4-FFF2-40B4-BE49-F238E27FC236}">
                <a16:creationId xmlns:a16="http://schemas.microsoft.com/office/drawing/2014/main" id="{8E5A9FB4-BAC3-6E21-F2FC-642F145F27AC}"/>
              </a:ext>
            </a:extLst>
          </p:cNvPr>
          <p:cNvPicPr>
            <a:picLocks noChangeAspect="1"/>
          </p:cNvPicPr>
          <p:nvPr/>
        </p:nvPicPr>
        <p:blipFill>
          <a:blip r:embed="rId6"/>
          <a:stretch>
            <a:fillRect/>
          </a:stretch>
        </p:blipFill>
        <p:spPr>
          <a:xfrm>
            <a:off x="10769601" y="5803483"/>
            <a:ext cx="968449" cy="756741"/>
          </a:xfrm>
          <a:prstGeom prst="rect">
            <a:avLst/>
          </a:prstGeom>
        </p:spPr>
      </p:pic>
    </p:spTree>
    <p:extLst>
      <p:ext uri="{BB962C8B-B14F-4D97-AF65-F5344CB8AC3E}">
        <p14:creationId xmlns:p14="http://schemas.microsoft.com/office/powerpoint/2010/main" val="1727542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Content Placeholder 6">
                <a:extLst>
                  <a:ext uri="{FF2B5EF4-FFF2-40B4-BE49-F238E27FC236}">
                    <a16:creationId xmlns:a16="http://schemas.microsoft.com/office/drawing/2014/main" id="{7753257F-C273-4437-AEE9-B80332F61CEB}"/>
                  </a:ext>
                </a:extLst>
              </p:cNvPr>
              <p:cNvSpPr>
                <a:spLocks noGrp="1"/>
              </p:cNvSpPr>
              <p:nvPr>
                <p:ph idx="1"/>
              </p:nvPr>
            </p:nvSpPr>
            <p:spPr>
              <a:xfrm>
                <a:off x="255924" y="1444699"/>
                <a:ext cx="7023849" cy="4930872"/>
              </a:xfrm>
            </p:spPr>
            <p:txBody>
              <a:bodyPr>
                <a:normAutofit fontScale="92500"/>
              </a:bodyPr>
              <a:lstStyle/>
              <a:p>
                <a:r>
                  <a:rPr lang="en-US" sz="2800" dirty="0"/>
                  <a:t>Development of tuning knobs to vary beam configuration at the IP (waist)</a:t>
                </a:r>
                <a:r>
                  <a:rPr lang="en-GB" sz="2800" dirty="0">
                    <a:sym typeface="Wingdings" pitchFamily="2" charset="2"/>
                  </a:rPr>
                  <a:t>Enabling </a:t>
                </a:r>
                <a:r>
                  <a:rPr lang="en-GB" dirty="0"/>
                  <a:t>Direct input for IP tuning </a:t>
                </a:r>
                <a:r>
                  <a:rPr lang="en-GB" b="1" dirty="0"/>
                  <a:t>tolerances studies</a:t>
                </a:r>
              </a:p>
              <a:p>
                <a:r>
                  <a:rPr lang="en-GB" dirty="0"/>
                  <a:t>Introduce perturbations to insertion region using </a:t>
                </a:r>
                <a:r>
                  <a:rPr lang="en-GB" b="1" dirty="0"/>
                  <a:t>optics knobs</a:t>
                </a:r>
              </a:p>
              <a:p>
                <a:pPr lvl="1"/>
                <a:r>
                  <a:rPr lang="en-GB" dirty="0"/>
                  <a:t>Adjust minimum </a:t>
                </a:r>
                <a14:m>
                  <m:oMath xmlns:m="http://schemas.openxmlformats.org/officeDocument/2006/math">
                    <m:r>
                      <a:rPr lang="en-GB" b="1" i="1" smtClean="0">
                        <a:latin typeface="Cambria Math" panose="02040503050406030204" pitchFamily="18" charset="0"/>
                      </a:rPr>
                      <m:t>𝜷</m:t>
                    </m:r>
                  </m:oMath>
                </a14:m>
                <a:r>
                  <a:rPr lang="en-GB" b="1" dirty="0"/>
                  <a:t> function </a:t>
                </a:r>
                <a:r>
                  <a:rPr lang="en-GB" dirty="0"/>
                  <a:t>and its location</a:t>
                </a:r>
              </a:p>
              <a:p>
                <a:pPr lvl="1"/>
                <a:r>
                  <a:rPr lang="en-GB" dirty="0"/>
                  <a:t>In support  to work by UNIGE</a:t>
                </a:r>
              </a:p>
              <a:p>
                <a:r>
                  <a:rPr lang="en-GB" dirty="0"/>
                  <a:t>Computed various performance </a:t>
                </a:r>
                <a:r>
                  <a:rPr lang="en-GB" b="1" dirty="0"/>
                  <a:t>indicators</a:t>
                </a:r>
              </a:p>
              <a:p>
                <a:pPr lvl="1"/>
                <a:r>
                  <a:rPr lang="en-GB" dirty="0"/>
                  <a:t>Dynamic aperture (stability area)</a:t>
                </a:r>
              </a:p>
              <a:p>
                <a:pPr lvl="1"/>
                <a:r>
                  <a:rPr lang="en-GB" dirty="0"/>
                  <a:t>Luminosity </a:t>
                </a:r>
              </a:p>
              <a:p>
                <a:r>
                  <a:rPr lang="en-GB" dirty="0"/>
                  <a:t>Optics error corrections and chromatic coupling effects to be followed </a:t>
                </a:r>
                <a:r>
                  <a:rPr lang="en-GB" b="1" dirty="0"/>
                  <a:t>EPFL-PHD Feb 2026</a:t>
                </a:r>
              </a:p>
            </p:txBody>
          </p:sp>
        </mc:Choice>
        <mc:Fallback>
          <p:sp>
            <p:nvSpPr>
              <p:cNvPr id="7" name="Content Placeholder 6">
                <a:extLst>
                  <a:ext uri="{FF2B5EF4-FFF2-40B4-BE49-F238E27FC236}">
                    <a16:creationId xmlns:a16="http://schemas.microsoft.com/office/drawing/2014/main" id="{7753257F-C273-4437-AEE9-B80332F61CEB}"/>
                  </a:ext>
                </a:extLst>
              </p:cNvPr>
              <p:cNvSpPr>
                <a:spLocks noGrp="1" noRot="1" noChangeAspect="1" noMove="1" noResize="1" noEditPoints="1" noAdjustHandles="1" noChangeArrowheads="1" noChangeShapeType="1" noTextEdit="1"/>
              </p:cNvSpPr>
              <p:nvPr>
                <p:ph idx="1"/>
              </p:nvPr>
            </p:nvSpPr>
            <p:spPr>
              <a:xfrm>
                <a:off x="255924" y="1444699"/>
                <a:ext cx="7023849" cy="4930872"/>
              </a:xfrm>
              <a:blipFill>
                <a:blip r:embed="rId3"/>
                <a:stretch>
                  <a:fillRect l="-1444" t="-1795" r="-1625" b="-256"/>
                </a:stretch>
              </a:blipFill>
            </p:spPr>
            <p:txBody>
              <a:bodyPr/>
              <a:lstStyle/>
              <a:p>
                <a:r>
                  <a:rPr lang="en-CH">
                    <a:noFill/>
                  </a:rPr>
                  <a:t> </a:t>
                </a:r>
              </a:p>
            </p:txBody>
          </p:sp>
        </mc:Fallback>
      </mc:AlternateContent>
      <p:sp>
        <p:nvSpPr>
          <p:cNvPr id="3" name="Title 2">
            <a:extLst>
              <a:ext uri="{FF2B5EF4-FFF2-40B4-BE49-F238E27FC236}">
                <a16:creationId xmlns:a16="http://schemas.microsoft.com/office/drawing/2014/main" id="{B1CB3F2B-C3ED-4213-84BE-23FC4B094842}"/>
              </a:ext>
            </a:extLst>
          </p:cNvPr>
          <p:cNvSpPr>
            <a:spLocks noGrp="1"/>
          </p:cNvSpPr>
          <p:nvPr>
            <p:ph type="title"/>
          </p:nvPr>
        </p:nvSpPr>
        <p:spPr>
          <a:xfrm>
            <a:off x="291352" y="257387"/>
            <a:ext cx="10224248" cy="1325563"/>
          </a:xfrm>
        </p:spPr>
        <p:txBody>
          <a:bodyPr/>
          <a:lstStyle/>
          <a:p>
            <a:r>
              <a:rPr lang="en-GB" dirty="0"/>
              <a:t>IP Tuning and Optimization</a:t>
            </a:r>
          </a:p>
        </p:txBody>
      </p:sp>
      <p:sp>
        <p:nvSpPr>
          <p:cNvPr id="6" name="Slide Number Placeholder 5">
            <a:extLst>
              <a:ext uri="{FF2B5EF4-FFF2-40B4-BE49-F238E27FC236}">
                <a16:creationId xmlns:a16="http://schemas.microsoft.com/office/drawing/2014/main" id="{96B64C18-F890-4DB1-973B-118D08C95F0A}"/>
              </a:ext>
            </a:extLst>
          </p:cNvPr>
          <p:cNvSpPr>
            <a:spLocks noGrp="1"/>
          </p:cNvSpPr>
          <p:nvPr>
            <p:ph type="sldNum" sz="quarter" idx="16"/>
          </p:nvPr>
        </p:nvSpPr>
        <p:spPr/>
        <p:txBody>
          <a:bodyPr/>
          <a:lstStyle/>
          <a:p>
            <a:fld id="{BD105424-543A-4238-9703-6B47A77B54A3}" type="slidenum">
              <a:rPr lang="en-GB" smtClean="0"/>
              <a:t>7</a:t>
            </a:fld>
            <a:endParaRPr lang="en-GB"/>
          </a:p>
        </p:txBody>
      </p:sp>
      <p:pic>
        <p:nvPicPr>
          <p:cNvPr id="9" name="Picture 8">
            <a:extLst>
              <a:ext uri="{FF2B5EF4-FFF2-40B4-BE49-F238E27FC236}">
                <a16:creationId xmlns:a16="http://schemas.microsoft.com/office/drawing/2014/main" id="{ED54FFAD-5A6C-4DB3-B63C-A22B3B9B5ACE}"/>
              </a:ext>
            </a:extLst>
          </p:cNvPr>
          <p:cNvPicPr>
            <a:picLocks noChangeAspect="1"/>
          </p:cNvPicPr>
          <p:nvPr/>
        </p:nvPicPr>
        <p:blipFill>
          <a:blip r:embed="rId4"/>
          <a:stretch>
            <a:fillRect/>
          </a:stretch>
        </p:blipFill>
        <p:spPr>
          <a:xfrm>
            <a:off x="7731827" y="3429000"/>
            <a:ext cx="4074027" cy="3261344"/>
          </a:xfrm>
          <a:prstGeom prst="rect">
            <a:avLst/>
          </a:prstGeom>
        </p:spPr>
      </p:pic>
      <p:pic>
        <p:nvPicPr>
          <p:cNvPr id="10" name="Content Placeholder 7" descr="A chart of different colors&#10;&#10;Description automatically generated">
            <a:extLst>
              <a:ext uri="{FF2B5EF4-FFF2-40B4-BE49-F238E27FC236}">
                <a16:creationId xmlns:a16="http://schemas.microsoft.com/office/drawing/2014/main" id="{9B40C2A5-B7C3-41A2-B79F-BC9E84004F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5493" y="129720"/>
            <a:ext cx="4074027" cy="3080043"/>
          </a:xfrm>
          <a:prstGeom prst="rect">
            <a:avLst/>
          </a:prstGeom>
        </p:spPr>
      </p:pic>
      <p:sp>
        <p:nvSpPr>
          <p:cNvPr id="2" name="TextBox 1">
            <a:extLst>
              <a:ext uri="{FF2B5EF4-FFF2-40B4-BE49-F238E27FC236}">
                <a16:creationId xmlns:a16="http://schemas.microsoft.com/office/drawing/2014/main" id="{4E75A8F1-F8EE-ABE3-844C-796845447823}"/>
              </a:ext>
            </a:extLst>
          </p:cNvPr>
          <p:cNvSpPr txBox="1"/>
          <p:nvPr/>
        </p:nvSpPr>
        <p:spPr>
          <a:xfrm>
            <a:off x="10093960" y="3309971"/>
            <a:ext cx="2092894" cy="1200329"/>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dirty="0"/>
              <a:t>Xsuite, FCC ttbar</a:t>
            </a:r>
          </a:p>
          <a:p>
            <a:pPr algn="ctr"/>
            <a:r>
              <a:rPr lang="en-US" dirty="0"/>
              <a:t>relaxed optics </a:t>
            </a:r>
            <a:r>
              <a:rPr lang="en-US" dirty="0">
                <a:solidFill>
                  <a:schemeClr val="accent5"/>
                </a:solidFill>
              </a:rPr>
              <a:t>[11]</a:t>
            </a:r>
          </a:p>
          <a:p>
            <a:pPr algn="ctr"/>
            <a:r>
              <a:rPr lang="en-US" dirty="0"/>
              <a:t>300 turns</a:t>
            </a:r>
          </a:p>
          <a:p>
            <a:pPr algn="ctr"/>
            <a:r>
              <a:rPr lang="en-US" dirty="0"/>
              <a:t>1e5 macroparticles</a:t>
            </a:r>
          </a:p>
        </p:txBody>
      </p:sp>
      <p:sp>
        <p:nvSpPr>
          <p:cNvPr id="8" name="TextBox 7">
            <a:extLst>
              <a:ext uri="{FF2B5EF4-FFF2-40B4-BE49-F238E27FC236}">
                <a16:creationId xmlns:a16="http://schemas.microsoft.com/office/drawing/2014/main" id="{CB4634AA-A3D6-F3C1-05F3-6C959AC2A04D}"/>
              </a:ext>
            </a:extLst>
          </p:cNvPr>
          <p:cNvSpPr txBox="1"/>
          <p:nvPr/>
        </p:nvSpPr>
        <p:spPr>
          <a:xfrm>
            <a:off x="5490781" y="6415947"/>
            <a:ext cx="2097818" cy="369332"/>
          </a:xfrm>
          <a:prstGeom prst="rect">
            <a:avLst/>
          </a:prstGeom>
          <a:noFill/>
        </p:spPr>
        <p:txBody>
          <a:bodyPr wrap="none" rtlCol="0">
            <a:spAutoFit/>
          </a:bodyPr>
          <a:lstStyle/>
          <a:p>
            <a:r>
              <a:rPr lang="en-CH" b="1" dirty="0"/>
              <a:t>L. </a:t>
            </a:r>
            <a:r>
              <a:rPr lang="en-GB" b="1" dirty="0"/>
              <a:t>V</a:t>
            </a:r>
            <a:r>
              <a:rPr lang="en-CH" b="1" dirty="0"/>
              <a:t>an Riesen-Haupt</a:t>
            </a:r>
          </a:p>
        </p:txBody>
      </p:sp>
    </p:spTree>
    <p:extLst>
      <p:ext uri="{BB962C8B-B14F-4D97-AF65-F5344CB8AC3E}">
        <p14:creationId xmlns:p14="http://schemas.microsoft.com/office/powerpoint/2010/main" val="162268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Content Placeholder 6">
                <a:extLst>
                  <a:ext uri="{FF2B5EF4-FFF2-40B4-BE49-F238E27FC236}">
                    <a16:creationId xmlns:a16="http://schemas.microsoft.com/office/drawing/2014/main" id="{7415D1F9-B79C-40EF-B4D8-68F7A93AFCA7}"/>
                  </a:ext>
                </a:extLst>
              </p:cNvPr>
              <p:cNvSpPr>
                <a:spLocks noGrp="1"/>
              </p:cNvSpPr>
              <p:nvPr>
                <p:ph idx="1"/>
              </p:nvPr>
            </p:nvSpPr>
            <p:spPr>
              <a:xfrm>
                <a:off x="172242" y="1406249"/>
                <a:ext cx="7484759" cy="4515696"/>
              </a:xfrm>
            </p:spPr>
            <p:txBody>
              <a:bodyPr>
                <a:noAutofit/>
              </a:bodyPr>
              <a:lstStyle/>
              <a:p>
                <a:pPr marL="0" indent="0">
                  <a:buNone/>
                </a:pPr>
                <a:r>
                  <a:rPr lang="en-GB" sz="1800" b="1" dirty="0">
                    <a:solidFill>
                      <a:srgbClr val="FF0000"/>
                    </a:solidFill>
                  </a:rPr>
                  <a:t>Preliminary studies of Vertical</a:t>
                </a:r>
                <a:r>
                  <a:rPr lang="en-GB" sz="1800" dirty="0">
                    <a:solidFill>
                      <a:srgbClr val="FF0000"/>
                    </a:solidFill>
                  </a:rPr>
                  <a:t> </a:t>
                </a:r>
                <a:r>
                  <a:rPr lang="en-GB" sz="1800" b="1" dirty="0">
                    <a:solidFill>
                      <a:srgbClr val="FF0000"/>
                    </a:solidFill>
                  </a:rPr>
                  <a:t>dispersion</a:t>
                </a:r>
                <a:r>
                  <a:rPr lang="en-GB" sz="1800" dirty="0"/>
                  <a:t> in interaction point area </a:t>
                </a:r>
              </a:p>
              <a:p>
                <a:pPr lvl="1"/>
                <a:r>
                  <a:rPr lang="en-GB" sz="1800" dirty="0"/>
                  <a:t>Hard to </a:t>
                </a:r>
                <a:r>
                  <a:rPr lang="en-GB" sz="1800" b="1" dirty="0"/>
                  <a:t>measure</a:t>
                </a:r>
              </a:p>
              <a:p>
                <a:pPr lvl="1"/>
                <a:r>
                  <a:rPr lang="en-GB" sz="1800" dirty="0"/>
                  <a:t>Large impact on </a:t>
                </a:r>
                <a:r>
                  <a:rPr lang="en-GB" sz="1800" b="1" dirty="0"/>
                  <a:t>luminosity</a:t>
                </a:r>
              </a:p>
              <a:p>
                <a:pPr lvl="1"/>
                <a:r>
                  <a:rPr lang="en-GB" sz="1800" dirty="0"/>
                  <a:t>Potential impact on </a:t>
                </a:r>
                <a:r>
                  <a:rPr lang="en-GB" sz="1800" b="1" dirty="0"/>
                  <a:t>lifetime</a:t>
                </a:r>
              </a:p>
              <a:p>
                <a:r>
                  <a:rPr lang="en-GB" sz="1800" dirty="0"/>
                  <a:t>Determine control </a:t>
                </a:r>
                <a:r>
                  <a:rPr lang="en-GB" sz="1800" b="1" dirty="0"/>
                  <a:t>target</a:t>
                </a:r>
                <a:r>
                  <a:rPr lang="en-GB" sz="1800" dirty="0"/>
                  <a:t> to achieve luminosity loss of 5%</a:t>
                </a:r>
              </a:p>
              <a:p>
                <a:pPr lvl="1"/>
                <a:r>
                  <a:rPr lang="en-GB" sz="1800" dirty="0"/>
                  <a:t>Between </a:t>
                </a:r>
                <a14:m>
                  <m:oMath xmlns:m="http://schemas.openxmlformats.org/officeDocument/2006/math">
                    <m:r>
                      <a:rPr lang="en-GB" sz="1800" b="1" i="1" dirty="0" smtClean="0">
                        <a:latin typeface="Cambria Math" panose="02040503050406030204" pitchFamily="18" charset="0"/>
                      </a:rPr>
                      <m:t>𝟒</m:t>
                    </m:r>
                    <m:r>
                      <a:rPr lang="de-DE" sz="1800" b="1" i="1" dirty="0" smtClean="0">
                        <a:latin typeface="Cambria Math" panose="02040503050406030204" pitchFamily="18" charset="0"/>
                      </a:rPr>
                      <m:t>−</m:t>
                    </m:r>
                    <m:r>
                      <a:rPr lang="de-DE" sz="1800" b="1" i="1" dirty="0" smtClean="0">
                        <a:latin typeface="Cambria Math" panose="02040503050406030204" pitchFamily="18" charset="0"/>
                      </a:rPr>
                      <m:t>𝟔</m:t>
                    </m:r>
                    <m:r>
                      <a:rPr lang="en-GB" sz="1800" b="1" i="1" smtClean="0">
                        <a:latin typeface="Cambria Math" panose="02040503050406030204" pitchFamily="18" charset="0"/>
                      </a:rPr>
                      <m:t> </m:t>
                    </m:r>
                    <m:r>
                      <a:rPr lang="en-GB" sz="1800" b="1" i="0" smtClean="0">
                        <a:latin typeface="Cambria Math" panose="02040503050406030204" pitchFamily="18" charset="0"/>
                      </a:rPr>
                      <m:t>𝛍</m:t>
                    </m:r>
                    <m:r>
                      <a:rPr lang="en-GB" sz="1800" b="1" i="0" smtClean="0">
                        <a:latin typeface="Cambria Math" panose="02040503050406030204" pitchFamily="18" charset="0"/>
                      </a:rPr>
                      <m:t>𝐦</m:t>
                    </m:r>
                  </m:oMath>
                </a14:m>
                <a:endParaRPr lang="en-GB" sz="1800" dirty="0"/>
              </a:p>
              <a:p>
                <a:pPr marL="0" indent="0">
                  <a:buNone/>
                </a:pPr>
                <a:r>
                  <a:rPr lang="en-GB" sz="1800" dirty="0"/>
                  <a:t>Work on-going by </a:t>
                </a:r>
                <a:r>
                  <a:rPr lang="en-GB" sz="1800" b="1" dirty="0"/>
                  <a:t>EPFL </a:t>
                </a:r>
                <a:r>
                  <a:rPr lang="en-GB" sz="1800" b="1" dirty="0" err="1"/>
                  <a:t>Phd</a:t>
                </a:r>
                <a:r>
                  <a:rPr lang="en-GB" sz="1800" b="1" dirty="0"/>
                  <a:t> Simon </a:t>
                </a:r>
                <a:r>
                  <a:rPr lang="en-GB" sz="1800" b="1" dirty="0" err="1"/>
                  <a:t>Buijsman</a:t>
                </a:r>
                <a:r>
                  <a:rPr lang="en-GB" sz="1800" b="1" dirty="0"/>
                  <a:t> </a:t>
                </a:r>
              </a:p>
              <a:p>
                <a:endParaRPr lang="en-GB" sz="1800" dirty="0"/>
              </a:p>
              <a:p>
                <a:pPr marL="0" indent="0">
                  <a:buNone/>
                </a:pPr>
                <a:r>
                  <a:rPr lang="en-GB" sz="1800" dirty="0">
                    <a:solidFill>
                      <a:srgbClr val="FF0000"/>
                    </a:solidFill>
                  </a:rPr>
                  <a:t>L</a:t>
                </a:r>
                <a:r>
                  <a:rPr lang="en-GB" sz="1800" b="1" dirty="0">
                    <a:solidFill>
                      <a:srgbClr val="FF0000"/>
                    </a:solidFill>
                  </a:rPr>
                  <a:t>attice</a:t>
                </a:r>
                <a:r>
                  <a:rPr lang="en-GB" sz="1800" dirty="0">
                    <a:solidFill>
                      <a:srgbClr val="FF0000"/>
                    </a:solidFill>
                  </a:rPr>
                  <a:t> </a:t>
                </a:r>
                <a:r>
                  <a:rPr lang="en-GB" sz="1800" b="1" dirty="0">
                    <a:solidFill>
                      <a:srgbClr val="FF0000"/>
                    </a:solidFill>
                  </a:rPr>
                  <a:t>perturbations</a:t>
                </a:r>
                <a:r>
                  <a:rPr lang="en-GB" sz="1800" dirty="0">
                    <a:solidFill>
                      <a:srgbClr val="FF0000"/>
                    </a:solidFill>
                  </a:rPr>
                  <a:t> </a:t>
                </a:r>
                <a:r>
                  <a:rPr lang="en-GB" sz="1800" dirty="0"/>
                  <a:t>studies</a:t>
                </a:r>
              </a:p>
              <a:p>
                <a:pPr lvl="1"/>
                <a:r>
                  <a:rPr lang="en-GB" sz="1800" dirty="0"/>
                  <a:t>Vertical </a:t>
                </a:r>
                <a:r>
                  <a:rPr lang="en-GB" sz="1800" b="1" dirty="0"/>
                  <a:t>misalignments: </a:t>
                </a:r>
                <a:r>
                  <a:rPr lang="en-GB" sz="1800" dirty="0"/>
                  <a:t>Arc quadrupoles, Arc </a:t>
                </a:r>
                <a:r>
                  <a:rPr lang="en-GB" sz="1800" dirty="0" err="1"/>
                  <a:t>sextupoles</a:t>
                </a:r>
                <a:endParaRPr lang="en-GB" sz="1800" dirty="0"/>
              </a:p>
              <a:p>
                <a:pPr lvl="1"/>
                <a:r>
                  <a:rPr lang="en-GB" sz="1800" dirty="0"/>
                  <a:t>Exciting </a:t>
                </a:r>
                <a:r>
                  <a:rPr lang="en-GB" sz="1800" b="1" dirty="0"/>
                  <a:t>multipoles</a:t>
                </a:r>
                <a:r>
                  <a:rPr lang="en-GB" sz="1800" dirty="0"/>
                  <a:t> between interaction points lower MA and DA</a:t>
                </a:r>
              </a:p>
              <a:p>
                <a:r>
                  <a:rPr lang="en-GB" sz="1800" dirty="0"/>
                  <a:t>Simulations performed with and without </a:t>
                </a:r>
                <a:r>
                  <a:rPr lang="en-GB" sz="1800" b="1" dirty="0"/>
                  <a:t>beam-beam</a:t>
                </a:r>
              </a:p>
              <a:p>
                <a:pPr lvl="1"/>
                <a:r>
                  <a:rPr lang="en-GB" sz="1800" dirty="0"/>
                  <a:t>Primary aim to </a:t>
                </a:r>
                <a:r>
                  <a:rPr lang="en-GB" sz="1800" b="1" dirty="0"/>
                  <a:t>understand</a:t>
                </a:r>
                <a:r>
                  <a:rPr lang="en-GB" sz="1800" dirty="0"/>
                  <a:t> impact beam-beam has in the presence of errors</a:t>
                </a:r>
              </a:p>
              <a:p>
                <a:pPr lvl="1"/>
                <a:r>
                  <a:rPr lang="en-GB" sz="1800" b="1" dirty="0"/>
                  <a:t>Propose correction strategies </a:t>
                </a:r>
              </a:p>
              <a:p>
                <a:endParaRPr lang="en-GB" sz="1800" dirty="0"/>
              </a:p>
            </p:txBody>
          </p:sp>
        </mc:Choice>
        <mc:Fallback>
          <p:sp>
            <p:nvSpPr>
              <p:cNvPr id="7" name="Content Placeholder 6">
                <a:extLst>
                  <a:ext uri="{FF2B5EF4-FFF2-40B4-BE49-F238E27FC236}">
                    <a16:creationId xmlns:a16="http://schemas.microsoft.com/office/drawing/2014/main" id="{7415D1F9-B79C-40EF-B4D8-68F7A93AFCA7}"/>
                  </a:ext>
                </a:extLst>
              </p:cNvPr>
              <p:cNvSpPr>
                <a:spLocks noGrp="1" noRot="1" noChangeAspect="1" noMove="1" noResize="1" noEditPoints="1" noAdjustHandles="1" noChangeArrowheads="1" noChangeShapeType="1" noTextEdit="1"/>
              </p:cNvSpPr>
              <p:nvPr>
                <p:ph idx="1"/>
              </p:nvPr>
            </p:nvSpPr>
            <p:spPr>
              <a:xfrm>
                <a:off x="172242" y="1406249"/>
                <a:ext cx="7484759" cy="4515696"/>
              </a:xfrm>
              <a:blipFill>
                <a:blip r:embed="rId3"/>
                <a:stretch>
                  <a:fillRect l="-678" t="-1120" b="-11485"/>
                </a:stretch>
              </a:blipFill>
            </p:spPr>
            <p:txBody>
              <a:bodyPr/>
              <a:lstStyle/>
              <a:p>
                <a:r>
                  <a:rPr lang="en-CH">
                    <a:noFill/>
                  </a:rPr>
                  <a:t> </a:t>
                </a:r>
              </a:p>
            </p:txBody>
          </p:sp>
        </mc:Fallback>
      </mc:AlternateContent>
      <p:sp>
        <p:nvSpPr>
          <p:cNvPr id="3" name="Title 2">
            <a:extLst>
              <a:ext uri="{FF2B5EF4-FFF2-40B4-BE49-F238E27FC236}">
                <a16:creationId xmlns:a16="http://schemas.microsoft.com/office/drawing/2014/main" id="{E948A8E5-2C40-4FCA-9FAA-B4BAB9977231}"/>
              </a:ext>
            </a:extLst>
          </p:cNvPr>
          <p:cNvSpPr>
            <a:spLocks noGrp="1"/>
          </p:cNvSpPr>
          <p:nvPr>
            <p:ph type="title"/>
          </p:nvPr>
        </p:nvSpPr>
        <p:spPr>
          <a:xfrm>
            <a:off x="266485" y="136525"/>
            <a:ext cx="6974643" cy="1325563"/>
          </a:xfrm>
        </p:spPr>
        <p:txBody>
          <a:bodyPr/>
          <a:lstStyle/>
          <a:p>
            <a:r>
              <a:rPr lang="en-GB" dirty="0">
                <a:solidFill>
                  <a:srgbClr val="FF0000"/>
                </a:solidFill>
              </a:rPr>
              <a:t>Insertion Region – Dispersion</a:t>
            </a:r>
          </a:p>
        </p:txBody>
      </p:sp>
      <p:sp>
        <p:nvSpPr>
          <p:cNvPr id="6" name="Slide Number Placeholder 5">
            <a:extLst>
              <a:ext uri="{FF2B5EF4-FFF2-40B4-BE49-F238E27FC236}">
                <a16:creationId xmlns:a16="http://schemas.microsoft.com/office/drawing/2014/main" id="{92B36070-15F6-4ED9-9FB6-0AFFF301C7FB}"/>
              </a:ext>
            </a:extLst>
          </p:cNvPr>
          <p:cNvSpPr>
            <a:spLocks noGrp="1"/>
          </p:cNvSpPr>
          <p:nvPr>
            <p:ph type="sldNum" sz="quarter" idx="16"/>
          </p:nvPr>
        </p:nvSpPr>
        <p:spPr/>
        <p:txBody>
          <a:bodyPr/>
          <a:lstStyle/>
          <a:p>
            <a:fld id="{BD105424-543A-4238-9703-6B47A77B54A3}" type="slidenum">
              <a:rPr lang="en-GB" smtClean="0"/>
              <a:t>8</a:t>
            </a:fld>
            <a:endParaRPr lang="en-GB"/>
          </a:p>
        </p:txBody>
      </p:sp>
      <p:pic>
        <p:nvPicPr>
          <p:cNvPr id="10" name="Picture 9">
            <a:extLst>
              <a:ext uri="{FF2B5EF4-FFF2-40B4-BE49-F238E27FC236}">
                <a16:creationId xmlns:a16="http://schemas.microsoft.com/office/drawing/2014/main" id="{22F8BF90-0363-400B-B1C1-A6FE6147079C}"/>
              </a:ext>
            </a:extLst>
          </p:cNvPr>
          <p:cNvPicPr>
            <a:picLocks noChangeAspect="1"/>
          </p:cNvPicPr>
          <p:nvPr/>
        </p:nvPicPr>
        <p:blipFill>
          <a:blip r:embed="rId4"/>
          <a:stretch>
            <a:fillRect/>
          </a:stretch>
        </p:blipFill>
        <p:spPr>
          <a:xfrm>
            <a:off x="7146885" y="24306"/>
            <a:ext cx="4637329" cy="3404695"/>
          </a:xfrm>
          <a:prstGeom prst="rect">
            <a:avLst/>
          </a:prstGeom>
        </p:spPr>
      </p:pic>
      <p:pic>
        <p:nvPicPr>
          <p:cNvPr id="2" name="Picture 1">
            <a:extLst>
              <a:ext uri="{FF2B5EF4-FFF2-40B4-BE49-F238E27FC236}">
                <a16:creationId xmlns:a16="http://schemas.microsoft.com/office/drawing/2014/main" id="{761E9A67-B794-20F8-8350-AF40754C1792}"/>
              </a:ext>
            </a:extLst>
          </p:cNvPr>
          <p:cNvPicPr>
            <a:picLocks noChangeAspect="1"/>
          </p:cNvPicPr>
          <p:nvPr/>
        </p:nvPicPr>
        <p:blipFill>
          <a:blip r:embed="rId5"/>
          <a:stretch>
            <a:fillRect/>
          </a:stretch>
        </p:blipFill>
        <p:spPr>
          <a:xfrm>
            <a:off x="7657001" y="3505200"/>
            <a:ext cx="3960013" cy="3056685"/>
          </a:xfrm>
          <a:prstGeom prst="rect">
            <a:avLst/>
          </a:prstGeom>
        </p:spPr>
      </p:pic>
    </p:spTree>
    <p:extLst>
      <p:ext uri="{BB962C8B-B14F-4D97-AF65-F5344CB8AC3E}">
        <p14:creationId xmlns:p14="http://schemas.microsoft.com/office/powerpoint/2010/main" val="726114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E85669-06AF-4228-3698-E3BAE23D3962}"/>
              </a:ext>
            </a:extLst>
          </p:cNvPr>
          <p:cNvGrpSpPr/>
          <p:nvPr/>
        </p:nvGrpSpPr>
        <p:grpSpPr>
          <a:xfrm>
            <a:off x="5776062" y="1308539"/>
            <a:ext cx="6394526" cy="4030824"/>
            <a:chOff x="4659578" y="2418521"/>
            <a:chExt cx="4484422" cy="2630255"/>
          </a:xfrm>
        </p:grpSpPr>
        <p:pic>
          <p:nvPicPr>
            <p:cNvPr id="18" name="Picture 17">
              <a:extLst>
                <a:ext uri="{FF2B5EF4-FFF2-40B4-BE49-F238E27FC236}">
                  <a16:creationId xmlns:a16="http://schemas.microsoft.com/office/drawing/2014/main" id="{197ECBE4-AA2B-A4BC-9237-6F742163FB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9578" y="2418521"/>
              <a:ext cx="4484422" cy="2630255"/>
            </a:xfrm>
            <a:prstGeom prst="rect">
              <a:avLst/>
            </a:prstGeom>
          </p:spPr>
        </p:pic>
        <p:sp>
          <p:nvSpPr>
            <p:cNvPr id="26" name="TextBox 25">
              <a:extLst>
                <a:ext uri="{FF2B5EF4-FFF2-40B4-BE49-F238E27FC236}">
                  <a16:creationId xmlns:a16="http://schemas.microsoft.com/office/drawing/2014/main" id="{C1894A40-CA40-88A4-8F8B-6B332725F406}"/>
                </a:ext>
              </a:extLst>
            </p:cNvPr>
            <p:cNvSpPr txBox="1"/>
            <p:nvPr/>
          </p:nvSpPr>
          <p:spPr>
            <a:xfrm>
              <a:off x="5044792" y="4077436"/>
              <a:ext cx="910452" cy="379218"/>
            </a:xfrm>
            <a:prstGeom prst="rect">
              <a:avLst/>
            </a:prstGeom>
            <a:noFill/>
          </p:spPr>
          <p:txBody>
            <a:bodyPr wrap="none" rtlCol="0">
              <a:spAutoFit/>
            </a:bodyPr>
            <a:lstStyle/>
            <a:p>
              <a:r>
                <a:rPr lang="en-US" sz="2399" dirty="0">
                  <a:solidFill>
                    <a:srgbClr val="0D0887"/>
                  </a:solidFill>
                </a:rPr>
                <a:t>0.95N</a:t>
              </a:r>
              <a:r>
                <a:rPr lang="en-US" sz="2399" baseline="-25000" dirty="0">
                  <a:solidFill>
                    <a:srgbClr val="0D0887"/>
                  </a:solidFill>
                </a:rPr>
                <a:t>0</a:t>
              </a:r>
              <a:endParaRPr lang="en-US" sz="2399" dirty="0">
                <a:solidFill>
                  <a:srgbClr val="0D0887"/>
                </a:solidFill>
              </a:endParaRPr>
            </a:p>
          </p:txBody>
        </p:sp>
        <p:sp>
          <p:nvSpPr>
            <p:cNvPr id="27" name="TextBox 26">
              <a:extLst>
                <a:ext uri="{FF2B5EF4-FFF2-40B4-BE49-F238E27FC236}">
                  <a16:creationId xmlns:a16="http://schemas.microsoft.com/office/drawing/2014/main" id="{97517F88-79BB-B36B-7C0B-92A0B74E5999}"/>
                </a:ext>
              </a:extLst>
            </p:cNvPr>
            <p:cNvSpPr txBox="1"/>
            <p:nvPr/>
          </p:nvSpPr>
          <p:spPr>
            <a:xfrm>
              <a:off x="5213108" y="4385141"/>
              <a:ext cx="430597" cy="379218"/>
            </a:xfrm>
            <a:prstGeom prst="rect">
              <a:avLst/>
            </a:prstGeom>
            <a:noFill/>
          </p:spPr>
          <p:txBody>
            <a:bodyPr wrap="none" rtlCol="0">
              <a:spAutoFit/>
            </a:bodyPr>
            <a:lstStyle/>
            <a:p>
              <a:r>
                <a:rPr lang="en-US" sz="2399" dirty="0">
                  <a:solidFill>
                    <a:srgbClr val="DB5C68"/>
                  </a:solidFill>
                </a:rPr>
                <a:t>N</a:t>
              </a:r>
              <a:r>
                <a:rPr lang="en-US" sz="2399" baseline="-25000" dirty="0">
                  <a:solidFill>
                    <a:srgbClr val="DB5C68"/>
                  </a:solidFill>
                </a:rPr>
                <a:t>0</a:t>
              </a:r>
              <a:endParaRPr lang="en-US" sz="2399" dirty="0">
                <a:solidFill>
                  <a:srgbClr val="DB5C68"/>
                </a:solidFill>
              </a:endParaRPr>
            </a:p>
          </p:txBody>
        </p:sp>
        <p:pic>
          <p:nvPicPr>
            <p:cNvPr id="29" name="Picture 28">
              <a:extLst>
                <a:ext uri="{FF2B5EF4-FFF2-40B4-BE49-F238E27FC236}">
                  <a16:creationId xmlns:a16="http://schemas.microsoft.com/office/drawing/2014/main" id="{CC887C51-3B9B-EB62-5FD5-03DA2DF14CA5}"/>
                </a:ext>
              </a:extLst>
            </p:cNvPr>
            <p:cNvPicPr>
              <a:picLocks noChangeAspect="1"/>
            </p:cNvPicPr>
            <p:nvPr>
              <p:custDataLst>
                <p:tags r:id="rId1"/>
              </p:custDataLst>
            </p:nvPr>
          </p:nvPicPr>
          <p:blipFill rotWithShape="1">
            <a:blip r:embed="rId5"/>
            <a:srcRect l="13811" t="-1" r="50254" b="-40404"/>
            <a:stretch/>
          </p:blipFill>
          <p:spPr>
            <a:xfrm>
              <a:off x="5134303" y="2468082"/>
              <a:ext cx="704194" cy="398866"/>
            </a:xfrm>
            <a:prstGeom prst="rect">
              <a:avLst/>
            </a:prstGeom>
          </p:spPr>
        </p:pic>
        <p:sp>
          <p:nvSpPr>
            <p:cNvPr id="30" name="TextBox 29">
              <a:extLst>
                <a:ext uri="{FF2B5EF4-FFF2-40B4-BE49-F238E27FC236}">
                  <a16:creationId xmlns:a16="http://schemas.microsoft.com/office/drawing/2014/main" id="{045226D6-7153-63FB-C0CB-588A400A72BF}"/>
                </a:ext>
              </a:extLst>
            </p:cNvPr>
            <p:cNvSpPr txBox="1"/>
            <p:nvPr/>
          </p:nvSpPr>
          <p:spPr>
            <a:xfrm>
              <a:off x="7738165" y="4053213"/>
              <a:ext cx="1130216" cy="606917"/>
            </a:xfrm>
            <a:prstGeom prst="rect">
              <a:avLst/>
            </a:prstGeom>
            <a:noFill/>
          </p:spPr>
          <p:txBody>
            <a:bodyPr wrap="square" rtlCol="0">
              <a:spAutoFit/>
            </a:bodyPr>
            <a:lstStyle/>
            <a:p>
              <a:r>
                <a:rPr lang="en-US" sz="1400" dirty="0"/>
                <a:t>lower due to asymmetric setup</a:t>
              </a:r>
            </a:p>
          </p:txBody>
        </p:sp>
      </p:grpSp>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11658685" y="172808"/>
            <a:ext cx="385853" cy="191503"/>
          </a:xfrm>
          <a:prstGeom prst="rect">
            <a:avLst/>
          </a:prstGeom>
        </p:spPr>
        <p:txBody>
          <a:bodyPr vert="horz" wrap="square" lIns="0" tIns="6771" rIns="0" bIns="0" rtlCol="0" anchor="ctr">
            <a:spAutoFit/>
          </a:bodyPr>
          <a:lstStyle/>
          <a:p>
            <a:pPr marL="50783">
              <a:spcBef>
                <a:spcPts val="53"/>
              </a:spcBef>
            </a:pPr>
            <a:r>
              <a:rPr lang="de-CH" spc="-33" dirty="0"/>
              <a:t>11</a:t>
            </a:r>
            <a:endParaRPr spc="-33"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9483" y="262651"/>
            <a:ext cx="7852871" cy="627226"/>
          </a:xfrm>
          <a:prstGeom prst="rect">
            <a:avLst/>
          </a:prstGeom>
          <a:noFill/>
          <a:ln>
            <a:noFill/>
          </a:ln>
        </p:spPr>
        <p:txBody>
          <a:bodyPr vert="horz" lIns="121882" tIns="60941" rIns="121882" bIns="60941"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6928">
              <a:lnSpc>
                <a:spcPct val="100000"/>
              </a:lnSpc>
              <a:spcBef>
                <a:spcPts val="133"/>
              </a:spcBef>
              <a:tabLst>
                <a:tab pos="396958" algn="l"/>
                <a:tab pos="397804" algn="l"/>
              </a:tabLst>
            </a:pPr>
            <a:r>
              <a:rPr lang="en-GB" sz="3732" spc="27" dirty="0">
                <a:solidFill>
                  <a:srgbClr val="FF0000"/>
                </a:solidFill>
                <a:latin typeface="Times New Roman" panose="02020603050405020304" pitchFamily="18" charset="0"/>
                <a:cs typeface="Times New Roman" panose="02020603050405020304" pitchFamily="18" charset="0"/>
              </a:rPr>
              <a:t>Top-up injection &amp; asymmetry scans</a:t>
            </a:r>
          </a:p>
        </p:txBody>
      </p:sp>
      <p:sp>
        <p:nvSpPr>
          <p:cNvPr id="14" name="TextBox 13">
            <a:extLst>
              <a:ext uri="{FF2B5EF4-FFF2-40B4-BE49-F238E27FC236}">
                <a16:creationId xmlns:a16="http://schemas.microsoft.com/office/drawing/2014/main" id="{F25AC6A8-A561-E60C-0284-27A44A9427EB}"/>
              </a:ext>
            </a:extLst>
          </p:cNvPr>
          <p:cNvSpPr txBox="1"/>
          <p:nvPr/>
        </p:nvSpPr>
        <p:spPr>
          <a:xfrm>
            <a:off x="109713" y="1084302"/>
            <a:ext cx="5844528" cy="3477875"/>
          </a:xfrm>
          <a:prstGeom prst="rect">
            <a:avLst/>
          </a:prstGeom>
          <a:noFill/>
        </p:spPr>
        <p:txBody>
          <a:bodyPr wrap="square" rtlCol="0">
            <a:spAutoFit/>
          </a:bodyPr>
          <a:lstStyle/>
          <a:p>
            <a:r>
              <a:rPr lang="en-US" sz="2000" dirty="0"/>
              <a:t>Longitudinal top-up simulated</a:t>
            </a:r>
          </a:p>
          <a:p>
            <a:pPr marL="380876" indent="-380876">
              <a:buFont typeface="Arial" panose="020B0604020202020204" pitchFamily="34" charset="0"/>
              <a:buChar char="•"/>
            </a:pPr>
            <a:r>
              <a:rPr lang="en-US" sz="2000" dirty="0"/>
              <a:t>Perturbed bunch </a:t>
            </a:r>
            <a:r>
              <a:rPr lang="en-US" sz="2000" dirty="0" err="1"/>
              <a:t>init.</a:t>
            </a:r>
            <a:r>
              <a:rPr lang="en-US" sz="2000" dirty="0"/>
              <a:t> with 95% intensity</a:t>
            </a:r>
          </a:p>
          <a:p>
            <a:pPr marL="380876" indent="-380876">
              <a:buFont typeface="Arial" panose="020B0604020202020204" pitchFamily="34" charset="0"/>
              <a:buChar char="•"/>
            </a:pPr>
            <a:endParaRPr lang="en-US" sz="2000" dirty="0"/>
          </a:p>
          <a:p>
            <a:pPr marL="380876" indent="-380876">
              <a:buFont typeface="Arial" panose="020B0604020202020204" pitchFamily="34" charset="0"/>
              <a:buChar char="•"/>
            </a:pPr>
            <a:r>
              <a:rPr lang="en-US" sz="2000" dirty="0"/>
              <a:t>Track till equilibrium &amp; top-up</a:t>
            </a:r>
          </a:p>
          <a:p>
            <a:pPr marL="380876" indent="-380876">
              <a:buFont typeface="Arial" panose="020B0604020202020204" pitchFamily="34" charset="0"/>
              <a:buChar char="•"/>
            </a:pPr>
            <a:endParaRPr lang="en-US" sz="2000" dirty="0"/>
          </a:p>
          <a:p>
            <a:pPr marL="380876" indent="-380876">
              <a:buFont typeface="Arial" panose="020B0604020202020204" pitchFamily="34" charset="0"/>
              <a:buChar char="•"/>
            </a:pPr>
            <a:r>
              <a:rPr lang="en-US" sz="2000" dirty="0"/>
              <a:t>Luminosity lower than in symmetric case (L</a:t>
            </a:r>
            <a:r>
              <a:rPr lang="en-US" sz="2000" baseline="-25000" dirty="0"/>
              <a:t>0</a:t>
            </a:r>
            <a:r>
              <a:rPr lang="en-US" sz="2000" dirty="0"/>
              <a:t>) due to vertical blowup</a:t>
            </a:r>
          </a:p>
          <a:p>
            <a:pPr marL="837878" lvl="1" indent="-380876">
              <a:buFont typeface="Arial" panose="020B0604020202020204" pitchFamily="34" charset="0"/>
              <a:buChar char="•"/>
            </a:pPr>
            <a:r>
              <a:rPr lang="en-US" sz="2000" dirty="0"/>
              <a:t>Should be avoided (e.g. working point optimization)</a:t>
            </a:r>
          </a:p>
          <a:p>
            <a:pPr marL="837878" lvl="1" indent="-380876">
              <a:buFont typeface="Arial" panose="020B0604020202020204" pitchFamily="34" charset="0"/>
              <a:buChar char="•"/>
            </a:pPr>
            <a:endParaRPr lang="en-US" sz="2000" dirty="0"/>
          </a:p>
          <a:p>
            <a:pPr marL="837878" lvl="1" indent="-380876">
              <a:buFont typeface="Arial" panose="020B0604020202020204" pitchFamily="34" charset="0"/>
              <a:buChar char="•"/>
            </a:pPr>
            <a:endParaRPr lang="en-US" sz="2000" dirty="0"/>
          </a:p>
        </p:txBody>
      </p:sp>
      <p:sp>
        <p:nvSpPr>
          <p:cNvPr id="8" name="TextBox 7">
            <a:extLst>
              <a:ext uri="{FF2B5EF4-FFF2-40B4-BE49-F238E27FC236}">
                <a16:creationId xmlns:a16="http://schemas.microsoft.com/office/drawing/2014/main" id="{D0736BE0-3DD0-7839-88CC-B209F9DD0FBF}"/>
              </a:ext>
            </a:extLst>
          </p:cNvPr>
          <p:cNvSpPr txBox="1"/>
          <p:nvPr/>
        </p:nvSpPr>
        <p:spPr>
          <a:xfrm>
            <a:off x="94294" y="3858263"/>
            <a:ext cx="5635338" cy="707886"/>
          </a:xfrm>
          <a:prstGeom prst="rect">
            <a:avLst/>
          </a:prstGeom>
          <a:noFill/>
        </p:spPr>
        <p:txBody>
          <a:bodyPr wrap="square">
            <a:spAutoFit/>
          </a:bodyPr>
          <a:lstStyle/>
          <a:p>
            <a:endParaRPr lang="en-US" sz="2000" dirty="0"/>
          </a:p>
          <a:p>
            <a:pPr marL="380876" indent="-380876">
              <a:buFont typeface="Arial" panose="020B0604020202020204" pitchFamily="34" charset="0"/>
              <a:buChar char="•"/>
            </a:pPr>
            <a:r>
              <a:rPr lang="en-US" sz="2000" dirty="0"/>
              <a:t>Derived coarse tolerances for machine tuning</a:t>
            </a:r>
          </a:p>
        </p:txBody>
      </p:sp>
      <p:sp>
        <p:nvSpPr>
          <p:cNvPr id="11" name="TextBox 10">
            <a:extLst>
              <a:ext uri="{FF2B5EF4-FFF2-40B4-BE49-F238E27FC236}">
                <a16:creationId xmlns:a16="http://schemas.microsoft.com/office/drawing/2014/main" id="{DE5D857D-3117-EE02-AA55-7EBF2D6C4F9A}"/>
              </a:ext>
            </a:extLst>
          </p:cNvPr>
          <p:cNvSpPr txBox="1"/>
          <p:nvPr/>
        </p:nvSpPr>
        <p:spPr>
          <a:xfrm>
            <a:off x="7945302" y="3485866"/>
            <a:ext cx="931858" cy="461537"/>
          </a:xfrm>
          <a:prstGeom prst="rect">
            <a:avLst/>
          </a:prstGeom>
          <a:noFill/>
        </p:spPr>
        <p:txBody>
          <a:bodyPr wrap="none" rtlCol="0">
            <a:spAutoFit/>
          </a:bodyPr>
          <a:lstStyle/>
          <a:p>
            <a:r>
              <a:rPr lang="en-US" sz="2399" dirty="0" err="1">
                <a:solidFill>
                  <a:srgbClr val="00B050"/>
                </a:solidFill>
              </a:rPr>
              <a:t>topup</a:t>
            </a:r>
            <a:endParaRPr lang="en-US" sz="2399" dirty="0">
              <a:solidFill>
                <a:srgbClr val="00B050"/>
              </a:solidFill>
            </a:endParaRPr>
          </a:p>
        </p:txBody>
      </p:sp>
      <p:cxnSp>
        <p:nvCxnSpPr>
          <p:cNvPr id="15" name="Straight Arrow Connector 14">
            <a:extLst>
              <a:ext uri="{FF2B5EF4-FFF2-40B4-BE49-F238E27FC236}">
                <a16:creationId xmlns:a16="http://schemas.microsoft.com/office/drawing/2014/main" id="{BAFB4E52-FF52-0E16-AEDB-5F88FDD3ABF4}"/>
              </a:ext>
            </a:extLst>
          </p:cNvPr>
          <p:cNvCxnSpPr>
            <a:cxnSpLocks/>
          </p:cNvCxnSpPr>
          <p:nvPr/>
        </p:nvCxnSpPr>
        <p:spPr>
          <a:xfrm flipH="1">
            <a:off x="7747303" y="3896666"/>
            <a:ext cx="188450" cy="5356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213BDE7-D817-3C68-E4FF-B032D1BBAE25}"/>
              </a:ext>
            </a:extLst>
          </p:cNvPr>
          <p:cNvSpPr txBox="1"/>
          <p:nvPr/>
        </p:nvSpPr>
        <p:spPr>
          <a:xfrm>
            <a:off x="1857999" y="5521345"/>
            <a:ext cx="1883849" cy="400110"/>
          </a:xfrm>
          <a:prstGeom prst="rect">
            <a:avLst/>
          </a:prstGeom>
          <a:noFill/>
        </p:spPr>
        <p:txBody>
          <a:bodyPr wrap="none" rtlCol="0">
            <a:spAutoFit/>
          </a:bodyPr>
          <a:lstStyle/>
          <a:p>
            <a:r>
              <a:rPr lang="en-CH" sz="2000" dirty="0">
                <a:hlinkClick r:id="rId6"/>
              </a:rPr>
              <a:t>EPFL PHD Thesis</a:t>
            </a:r>
            <a:endParaRPr lang="en-CH" sz="2000" dirty="0"/>
          </a:p>
        </p:txBody>
      </p:sp>
      <p:sp>
        <p:nvSpPr>
          <p:cNvPr id="16" name="TextBox 15">
            <a:hlinkClick r:id="rId7"/>
            <a:extLst>
              <a:ext uri="{FF2B5EF4-FFF2-40B4-BE49-F238E27FC236}">
                <a16:creationId xmlns:a16="http://schemas.microsoft.com/office/drawing/2014/main" id="{ED67E95F-BF97-986C-63AD-1EC286D7C9B3}"/>
              </a:ext>
            </a:extLst>
          </p:cNvPr>
          <p:cNvSpPr txBox="1"/>
          <p:nvPr/>
        </p:nvSpPr>
        <p:spPr>
          <a:xfrm>
            <a:off x="1920594" y="5894624"/>
            <a:ext cx="2198555" cy="369332"/>
          </a:xfrm>
          <a:prstGeom prst="rect">
            <a:avLst/>
          </a:prstGeom>
          <a:noFill/>
        </p:spPr>
        <p:txBody>
          <a:bodyPr wrap="square">
            <a:spAutoFit/>
          </a:bodyPr>
          <a:lstStyle/>
          <a:p>
            <a:r>
              <a:rPr lang="en-GB" b="0" i="0" strike="noStrike" dirty="0">
                <a:effectLst/>
                <a:latin typeface="Lucida Grande" panose="020B0600040502020204" pitchFamily="34" charset="0"/>
                <a:hlinkClick r:id="rId7"/>
              </a:rPr>
              <a:t>arXiv:2501.04609</a:t>
            </a:r>
            <a:endParaRPr lang="en-CH" dirty="0"/>
          </a:p>
        </p:txBody>
      </p:sp>
      <p:sp>
        <p:nvSpPr>
          <p:cNvPr id="19" name="TextBox 18">
            <a:hlinkClick r:id="rId8"/>
            <a:extLst>
              <a:ext uri="{FF2B5EF4-FFF2-40B4-BE49-F238E27FC236}">
                <a16:creationId xmlns:a16="http://schemas.microsoft.com/office/drawing/2014/main" id="{0FB58CEE-2D74-7E56-CC49-179B3D3D7A97}"/>
              </a:ext>
            </a:extLst>
          </p:cNvPr>
          <p:cNvSpPr txBox="1"/>
          <p:nvPr/>
        </p:nvSpPr>
        <p:spPr>
          <a:xfrm>
            <a:off x="1019369" y="6242596"/>
            <a:ext cx="4596368" cy="369332"/>
          </a:xfrm>
          <a:prstGeom prst="rect">
            <a:avLst/>
          </a:prstGeom>
          <a:noFill/>
        </p:spPr>
        <p:txBody>
          <a:bodyPr wrap="square">
            <a:spAutoFit/>
          </a:bodyPr>
          <a:lstStyle/>
          <a:p>
            <a:pPr algn="l" rtl="0"/>
            <a:r>
              <a:rPr lang="en-GB" b="0" i="1" u="none" strike="noStrike" dirty="0" err="1">
                <a:effectLst/>
                <a:latin typeface="-apple-system"/>
                <a:hlinkClick r:id="rId8"/>
              </a:rPr>
              <a:t>Phys.Rev.Accel.Beams</a:t>
            </a:r>
            <a:r>
              <a:rPr lang="en-GB" b="0" i="0" u="none" strike="noStrike" dirty="0">
                <a:effectLst/>
                <a:latin typeface="-apple-system"/>
                <a:hlinkClick r:id="rId8"/>
              </a:rPr>
              <a:t> 27 (2024) 9, 091001</a:t>
            </a:r>
            <a:endParaRPr lang="en-GB" b="0" i="0" u="none" strike="noStrike" dirty="0">
              <a:effectLst/>
              <a:latin typeface="-apple-system"/>
            </a:endParaRPr>
          </a:p>
        </p:txBody>
      </p:sp>
    </p:spTree>
    <p:extLst>
      <p:ext uri="{BB962C8B-B14F-4D97-AF65-F5344CB8AC3E}">
        <p14:creationId xmlns:p14="http://schemas.microsoft.com/office/powerpoint/2010/main" val="31435118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10"/>
  <p:tag name="ORIGINALWIDTH" val="1116"/>
  <p:tag name="LATEXADDIN" val="\documentclass{article}&#10;\usepackage{amsmath}&#10;\pagestyle{empty}&#10;\begin{document}&#10;&#10;$\xi_{x,y} = \frac{Nr_0\beta_{x,y}^*}{2\pi\gamma\sigma_{x,y}(\sigma_x + \sigma_y)}$&#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10;$u\in\{x,y\}$&#10;&#10;\end{document}"/>
  <p:tag name="IGUANATEXSIZE" val="20"/>
  <p:tag name="IGUANATEXCURSOR" val="92"/>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12"/>
  <p:tag name="ORIGINALWIDTH" val="107"/>
  <p:tag name="LATEXADDIN" val="\documentclass{article}&#10;\usepackage{amsmath}&#10;\usepackage[dvipsnames]{xcolor}&#10;\pagestyle{empty}&#10;\begin{document}&#10;&#10;$\textcolor{BrickRed}{\xi_u}$&#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55"/>
  <p:tag name="ORIGINALWIDTH" val="60"/>
  <p:tag name="LATEXADDIN" val="\documentclass{article}&#10;\usepackage{amsmath}&#10;\pagestyle{empty}&#10;\begin{document}&#10;&#10;$\tau$&#10;&#10;&#10;\end{document}"/>
  <p:tag name="IGUANATEXSIZE" val="20"/>
  <p:tag name="IGUANATEXCURSOR" val="86"/>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90"/>
  <p:tag name="ORIGINALWIDTH" val="78"/>
  <p:tag name="LATEXADDIN" val="\documentclass{article}&#10;\usepackage{amsmath}&#10;\pagestyle{empty}&#10;\begin{document}&#10;&#10;&#10;$\mathcal{L}$&#10;&#10;\end{document}"/>
  <p:tag name="IGUANATEXSIZE" val="18"/>
  <p:tag name="IGUANATEXCURSOR" val="94"/>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73"/>
  <p:tag name="ORIGINALWIDTH" val="112"/>
  <p:tag name="LATEXADDIN" val="\documentclass{article}&#10;\usepackage{amsmath}&#10;\pagestyle{empty}&#10;\begin{document}&#10;&#10;&#10;$\sigma_z$&#10;&#10;\end{document}"/>
  <p:tag name="IGUANATEXSIZE" val="20"/>
  <p:tag name="IGUANATEXCURSOR" val="91"/>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73"/>
  <p:tag name="ORIGINALWIDTH" val="111"/>
  <p:tag name="LATEXADDIN" val="\documentclass{article}&#10;\usepackage{amsmath}&#10;\pagestyle{empty}&#10;\begin{document}&#10;&#10;$\sigma_{\delta}$&#10;&#10;&#10;\end{document}"/>
  <p:tag name="IGUANATEXSIZE" val="20"/>
  <p:tag name="IGUANATEXCURSOR" val="97"/>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3083</TotalTime>
  <Words>2370</Words>
  <Application>Microsoft Macintosh PowerPoint</Application>
  <PresentationFormat>Widescreen</PresentationFormat>
  <Paragraphs>251</Paragraphs>
  <Slides>17</Slides>
  <Notes>8</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31" baseType="lpstr">
      <vt:lpstr>-apple-system</vt:lpstr>
      <vt:lpstr>Aptos</vt:lpstr>
      <vt:lpstr>Arial</vt:lpstr>
      <vt:lpstr>Calibri</vt:lpstr>
      <vt:lpstr>Calibri Light</vt:lpstr>
      <vt:lpstr>Cambria Math</vt:lpstr>
      <vt:lpstr>Liberation Sans</vt:lpstr>
      <vt:lpstr>Lucida Grande</vt:lpstr>
      <vt:lpstr>Roboto</vt:lpstr>
      <vt:lpstr>Times New Roman</vt:lpstr>
      <vt:lpstr>var(--headings-font-family)</vt:lpstr>
      <vt:lpstr>Wingdings</vt:lpstr>
      <vt:lpstr>Office Theme</vt:lpstr>
      <vt:lpstr>Equation</vt:lpstr>
      <vt:lpstr>Beam Dynamics in FCC-ee</vt:lpstr>
      <vt:lpstr>PowerPoint Presentation</vt:lpstr>
      <vt:lpstr>Outlook</vt:lpstr>
      <vt:lpstr>PowerPoint Presentation</vt:lpstr>
      <vt:lpstr>PowerPoint Presentation</vt:lpstr>
      <vt:lpstr>PowerPoint Presentation</vt:lpstr>
      <vt:lpstr>IP Tuning and Optimization</vt:lpstr>
      <vt:lpstr>Insertion Region – Dispersion</vt:lpstr>
      <vt:lpstr>PowerPoint Presentation</vt:lpstr>
      <vt:lpstr>Alternative optics for FCC-ee: Nested Magnets</vt:lpstr>
      <vt:lpstr>Energy Recovery Linac based collider</vt:lpstr>
      <vt:lpstr>ML4FCC: Deep Learning for simulations</vt:lpstr>
      <vt:lpstr>Luminosity precision in Hadron Colliders</vt:lpstr>
      <vt:lpstr>PowerPoint Presentation</vt:lpstr>
      <vt:lpstr>PowerPoint Presentation</vt:lpstr>
      <vt:lpstr>PowerPoint Presentation</vt:lpstr>
      <vt:lpstr>Dynamic Aperture vs Lifetime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237</cp:revision>
  <dcterms:created xsi:type="dcterms:W3CDTF">2025-11-10T09:27:28Z</dcterms:created>
  <dcterms:modified xsi:type="dcterms:W3CDTF">2025-11-12T12:50:32Z</dcterms:modified>
</cp:coreProperties>
</file>