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50"/>
  </p:notesMasterIdLst>
  <p:handoutMasterIdLst>
    <p:handoutMasterId r:id="rId51"/>
  </p:handoutMasterIdLst>
  <p:sldIdLst>
    <p:sldId id="397" r:id="rId5"/>
    <p:sldId id="298" r:id="rId6"/>
    <p:sldId id="454" r:id="rId7"/>
    <p:sldId id="455" r:id="rId8"/>
    <p:sldId id="381" r:id="rId9"/>
    <p:sldId id="442" r:id="rId10"/>
    <p:sldId id="292" r:id="rId11"/>
    <p:sldId id="458" r:id="rId12"/>
    <p:sldId id="428" r:id="rId13"/>
    <p:sldId id="444" r:id="rId14"/>
    <p:sldId id="445" r:id="rId15"/>
    <p:sldId id="446" r:id="rId16"/>
    <p:sldId id="447" r:id="rId17"/>
    <p:sldId id="451" r:id="rId18"/>
    <p:sldId id="452" r:id="rId19"/>
    <p:sldId id="433" r:id="rId20"/>
    <p:sldId id="434" r:id="rId21"/>
    <p:sldId id="435" r:id="rId22"/>
    <p:sldId id="436" r:id="rId23"/>
    <p:sldId id="437" r:id="rId24"/>
    <p:sldId id="438" r:id="rId25"/>
    <p:sldId id="439" r:id="rId26"/>
    <p:sldId id="440" r:id="rId27"/>
    <p:sldId id="453" r:id="rId28"/>
    <p:sldId id="457" r:id="rId29"/>
    <p:sldId id="460" r:id="rId30"/>
    <p:sldId id="467" r:id="rId31"/>
    <p:sldId id="443" r:id="rId32"/>
    <p:sldId id="456" r:id="rId33"/>
    <p:sldId id="426" r:id="rId34"/>
    <p:sldId id="462" r:id="rId35"/>
    <p:sldId id="461" r:id="rId36"/>
    <p:sldId id="463" r:id="rId37"/>
    <p:sldId id="464" r:id="rId38"/>
    <p:sldId id="466" r:id="rId39"/>
    <p:sldId id="459" r:id="rId40"/>
    <p:sldId id="396" r:id="rId41"/>
    <p:sldId id="441" r:id="rId42"/>
    <p:sldId id="427" r:id="rId43"/>
    <p:sldId id="430" r:id="rId44"/>
    <p:sldId id="429" r:id="rId45"/>
    <p:sldId id="432" r:id="rId46"/>
    <p:sldId id="431" r:id="rId47"/>
    <p:sldId id="419" r:id="rId48"/>
    <p:sldId id="382" r:id="rId4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6600"/>
    <a:srgbClr val="DBDBDB"/>
    <a:srgbClr val="67C91D"/>
    <a:srgbClr val="D9DE08"/>
    <a:srgbClr val="F0F0F0"/>
    <a:srgbClr val="CBCCF5"/>
    <a:srgbClr val="E7E7FA"/>
    <a:srgbClr val="EBE7F9"/>
    <a:srgbClr val="D5CCF2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00" autoAdjust="0"/>
    <p:restoredTop sz="94693" autoAdjust="0"/>
  </p:normalViewPr>
  <p:slideViewPr>
    <p:cSldViewPr showGuides="1">
      <p:cViewPr varScale="1">
        <p:scale>
          <a:sx n="145" d="100"/>
          <a:sy n="145" d="100"/>
        </p:scale>
        <p:origin x="366" y="108"/>
      </p:cViewPr>
      <p:guideLst/>
    </p:cSldViewPr>
  </p:slideViewPr>
  <p:outlineViewPr>
    <p:cViewPr>
      <p:scale>
        <a:sx n="33" d="100"/>
        <a:sy n="33" d="100"/>
      </p:scale>
      <p:origin x="0" y="-497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12.11.2025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F0F17EE9-29C0-2141-A489-2A4BA5A347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563"/>
          <a:stretch/>
        </p:blipFill>
        <p:spPr>
          <a:xfrm>
            <a:off x="631137" y="358671"/>
            <a:ext cx="983351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0D22868-1576-071B-E02E-9CD70D5B494D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89"/>
          <a:stretch/>
        </p:blipFill>
        <p:spPr>
          <a:xfrm>
            <a:off x="2532062" y="536705"/>
            <a:ext cx="1110909" cy="37939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7BAB254-92A5-7C1F-983C-107CA02125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030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7746-BF37-40AC-8B77-B619BAD1863E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2734B-DFD3-455F-8A3E-5A3CB93F3A10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9E96-FFC2-4A0C-AF60-FB50CB155CB3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E0460-3422-481A-8E84-F3E4B2CA3C0E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E9ABE-E0E0-4CCB-8396-932D3DE870C1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E0637-B87A-49E3-AD5F-E613C67EE3D3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6461-0AED-472A-BD73-728DCA428EBA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2FFE62A-5853-4C3D-82C7-AF58B0C54D8D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A121-F1C6-4266-99BF-A1D91CBD9323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C2B3-4A89-48A7-9787-1F00220C8AA5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8F70078A-CA75-6E51-EAF3-607D965A52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13A16A8-CDB6-176A-AF4C-BA6EAABE01B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89"/>
          <a:stretch/>
        </p:blipFill>
        <p:spPr>
          <a:xfrm>
            <a:off x="2532062" y="536705"/>
            <a:ext cx="1110909" cy="37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996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8FE3-7217-40C9-849D-7AD527778AAB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C0827-3E06-493D-930C-1E45C8D0F45A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539F-740B-40CC-ADDB-0396BA218BD4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531E-C764-4B51-9A6E-20FAD9DE85E8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BFBA-A6AC-4DE6-B714-70B32052EFEA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D0772-9396-4BF2-8DB8-A2945763C939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B52-F702-4809-8F9B-2F72C617B315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B5D56-C3D3-4AC5-8C3E-A7E7B22ADE6B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76CB0-FECC-48CA-B9BA-8FAA3855801E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5EED-6066-42D9-8A29-51ADB10AB9A7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D61A34A1-2093-78E5-BDC0-6F5FCE1849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1FEE30C-2586-654A-BF54-CCEAD6C813D2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89"/>
          <a:stretch/>
        </p:blipFill>
        <p:spPr>
          <a:xfrm>
            <a:off x="2532062" y="536705"/>
            <a:ext cx="1110909" cy="37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997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F998-1E8C-4D58-AFA0-82C5DF4AD287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860C-4767-4D45-9F8C-51FCF48D8AAA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EA20-1531-4CB2-A523-B37CFD4CEC22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3D8B-4F9A-468E-AF60-68991D42DEDE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2977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88630E5-6617-6EC8-B1AA-7FE318E4A7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8309751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29CEAA5-5F9D-F7C3-AF88-8662AFFE97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6998C08-46AF-EBED-4A96-23C91C0A4A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637C6E0-D112-01A6-5C12-D3A0AB6D6A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5"/>
          <a:stretch/>
        </p:blipFill>
        <p:spPr>
          <a:xfrm>
            <a:off x="2532061" y="532547"/>
            <a:ext cx="1113065" cy="3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B3026D-1F74-4A46-A0F7-6F2450BC8849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DC89DF-B58D-4DCA-BF14-448085CB752A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CCBC205-8E73-4BA4-AF4A-AA08EA2787AD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10" r:id="rId2"/>
    <p:sldLayoutId id="2147483718" r:id="rId3"/>
    <p:sldLayoutId id="2147483726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743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emf"/><Relationship Id="rId7" Type="http://schemas.openxmlformats.org/officeDocument/2006/relationships/image" Target="../media/image10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doi.org/10.1111/jace.19566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4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3.png"/><Relationship Id="rId5" Type="http://schemas.openxmlformats.org/officeDocument/2006/relationships/slideLayout" Target="../slideLayouts/slideLayout16.xml"/><Relationship Id="rId4" Type="http://schemas.openxmlformats.org/officeDocument/2006/relationships/video" Target="../media/media2.mp4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65284-D1FE-2AF6-7BD4-5AA9355DD1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2204864"/>
            <a:ext cx="8045451" cy="2007994"/>
          </a:xfrm>
        </p:spPr>
        <p:txBody>
          <a:bodyPr/>
          <a:lstStyle/>
          <a:p>
            <a:r>
              <a:rPr lang="en-US" dirty="0"/>
              <a:t>Progress of a meter-long bulk high-temperature superconducting undulator</a:t>
            </a:r>
            <a:endParaRPr lang="en-C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F81FB8-FA27-A698-56D8-79407C4A58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A" dirty="0"/>
              <a:t>Alexandre Arsenault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0D717F-1273-7835-AE7B-76B8A846308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CA" dirty="0"/>
              <a:t>November 12, 2025</a:t>
            </a:r>
          </a:p>
        </p:txBody>
      </p:sp>
    </p:spTree>
    <p:extLst>
      <p:ext uri="{BB962C8B-B14F-4D97-AF65-F5344CB8AC3E}">
        <p14:creationId xmlns:p14="http://schemas.microsoft.com/office/powerpoint/2010/main" val="3067077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HTS undulator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10</a:t>
            </a:fld>
            <a:endParaRPr lang="de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DB9E88-6D94-136F-9B52-655BEF9FB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062" y="184110"/>
            <a:ext cx="5136232" cy="2623196"/>
          </a:xfrm>
          <a:prstGeom prst="rect">
            <a:avLst/>
          </a:prstGeom>
        </p:spPr>
      </p:pic>
      <p:pic>
        <p:nvPicPr>
          <p:cNvPr id="15" name="Picture 14" descr="A long yellow and black object&#10;&#10;AI-generated content may be incorrect.">
            <a:extLst>
              <a:ext uri="{FF2B5EF4-FFF2-40B4-BE49-F238E27FC236}">
                <a16:creationId xmlns:a16="http://schemas.microsoft.com/office/drawing/2014/main" id="{E8A55906-F7FA-54DF-A47B-3EEF1DC75B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2204864"/>
            <a:ext cx="11521279" cy="460851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CD5110A-2E01-68B0-F8D2-0E8D1DEF34EE}"/>
              </a:ext>
            </a:extLst>
          </p:cNvPr>
          <p:cNvSpPr/>
          <p:nvPr/>
        </p:nvSpPr>
        <p:spPr>
          <a:xfrm>
            <a:off x="4079776" y="1844824"/>
            <a:ext cx="4104456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608A582-7568-78D6-B700-380E840FFBAB}"/>
              </a:ext>
            </a:extLst>
          </p:cNvPr>
          <p:cNvCxnSpPr>
            <a:cxnSpLocks/>
          </p:cNvCxnSpPr>
          <p:nvPr/>
        </p:nvCxnSpPr>
        <p:spPr>
          <a:xfrm flipH="1">
            <a:off x="407368" y="1857375"/>
            <a:ext cx="3673142" cy="95955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06B3B80B-E3B5-293F-C689-9CE9496B530B}"/>
              </a:ext>
            </a:extLst>
          </p:cNvPr>
          <p:cNvSpPr/>
          <p:nvPr/>
        </p:nvSpPr>
        <p:spPr>
          <a:xfrm>
            <a:off x="407368" y="2807305"/>
            <a:ext cx="11665295" cy="34532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D7C1964-6730-1009-3752-B64255BDB07D}"/>
              </a:ext>
            </a:extLst>
          </p:cNvPr>
          <p:cNvCxnSpPr>
            <a:cxnSpLocks/>
          </p:cNvCxnSpPr>
          <p:nvPr/>
        </p:nvCxnSpPr>
        <p:spPr>
          <a:xfrm>
            <a:off x="8178165" y="1845945"/>
            <a:ext cx="3894498" cy="94993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7">
            <a:extLst>
              <a:ext uri="{FF2B5EF4-FFF2-40B4-BE49-F238E27FC236}">
                <a16:creationId xmlns:a16="http://schemas.microsoft.com/office/drawing/2014/main" id="{7FADBF74-E432-EFDB-B000-0E7E0EA5A8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1961" y="1218865"/>
            <a:ext cx="4675629" cy="306034"/>
          </a:xfrm>
        </p:spPr>
        <p:txBody>
          <a:bodyPr/>
          <a:lstStyle/>
          <a:p>
            <a:r>
              <a:rPr lang="en-US" dirty="0"/>
              <a:t>HTS insert</a:t>
            </a:r>
          </a:p>
        </p:txBody>
      </p:sp>
    </p:spTree>
    <p:extLst>
      <p:ext uri="{BB962C8B-B14F-4D97-AF65-F5344CB8AC3E}">
        <p14:creationId xmlns:p14="http://schemas.microsoft.com/office/powerpoint/2010/main" val="1327228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HTS undulator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11</a:t>
            </a:fld>
            <a:endParaRPr lang="de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DB9E88-6D94-136F-9B52-655BEF9FB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062" y="184110"/>
            <a:ext cx="5136232" cy="2623196"/>
          </a:xfrm>
          <a:prstGeom prst="rect">
            <a:avLst/>
          </a:prstGeom>
        </p:spPr>
      </p:pic>
      <p:pic>
        <p:nvPicPr>
          <p:cNvPr id="15" name="Picture 14" descr="A long yellow and black object&#10;&#10;AI-generated content may be incorrect.">
            <a:extLst>
              <a:ext uri="{FF2B5EF4-FFF2-40B4-BE49-F238E27FC236}">
                <a16:creationId xmlns:a16="http://schemas.microsoft.com/office/drawing/2014/main" id="{E8A55906-F7FA-54DF-A47B-3EEF1DC75B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2204864"/>
            <a:ext cx="11521279" cy="460851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CD5110A-2E01-68B0-F8D2-0E8D1DEF34EE}"/>
              </a:ext>
            </a:extLst>
          </p:cNvPr>
          <p:cNvSpPr/>
          <p:nvPr/>
        </p:nvSpPr>
        <p:spPr>
          <a:xfrm>
            <a:off x="4079776" y="1844824"/>
            <a:ext cx="4104456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608A582-7568-78D6-B700-380E840FFBAB}"/>
              </a:ext>
            </a:extLst>
          </p:cNvPr>
          <p:cNvCxnSpPr>
            <a:cxnSpLocks/>
          </p:cNvCxnSpPr>
          <p:nvPr/>
        </p:nvCxnSpPr>
        <p:spPr>
          <a:xfrm flipH="1">
            <a:off x="407368" y="1857375"/>
            <a:ext cx="3673142" cy="95955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06B3B80B-E3B5-293F-C689-9CE9496B530B}"/>
              </a:ext>
            </a:extLst>
          </p:cNvPr>
          <p:cNvSpPr/>
          <p:nvPr/>
        </p:nvSpPr>
        <p:spPr>
          <a:xfrm>
            <a:off x="407368" y="2807305"/>
            <a:ext cx="11665295" cy="34532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D7C1964-6730-1009-3752-B64255BDB07D}"/>
              </a:ext>
            </a:extLst>
          </p:cNvPr>
          <p:cNvCxnSpPr>
            <a:cxnSpLocks/>
          </p:cNvCxnSpPr>
          <p:nvPr/>
        </p:nvCxnSpPr>
        <p:spPr>
          <a:xfrm>
            <a:off x="8178165" y="1845945"/>
            <a:ext cx="3894498" cy="94993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9B75178F-3878-AD4C-6A31-B415C852EE8C}"/>
              </a:ext>
            </a:extLst>
          </p:cNvPr>
          <p:cNvSpPr/>
          <p:nvPr/>
        </p:nvSpPr>
        <p:spPr>
          <a:xfrm>
            <a:off x="3863752" y="332656"/>
            <a:ext cx="936104" cy="144016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5154A2-16BE-429C-2889-DF2CA197B32A}"/>
              </a:ext>
            </a:extLst>
          </p:cNvPr>
          <p:cNvSpPr/>
          <p:nvPr/>
        </p:nvSpPr>
        <p:spPr>
          <a:xfrm>
            <a:off x="7368507" y="359313"/>
            <a:ext cx="936104" cy="144016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1F38EA3-2B65-3AE0-AC5F-CB120F51755D}"/>
              </a:ext>
            </a:extLst>
          </p:cNvPr>
          <p:cNvCxnSpPr>
            <a:stCxn id="3" idx="2"/>
          </p:cNvCxnSpPr>
          <p:nvPr/>
        </p:nvCxnSpPr>
        <p:spPr>
          <a:xfrm flipH="1">
            <a:off x="767408" y="1772816"/>
            <a:ext cx="3564396" cy="2592288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FC3E914-0A32-466D-EEC5-ADE3B1EE1175}"/>
              </a:ext>
            </a:extLst>
          </p:cNvPr>
          <p:cNvCxnSpPr>
            <a:cxnSpLocks/>
          </p:cNvCxnSpPr>
          <p:nvPr/>
        </p:nvCxnSpPr>
        <p:spPr>
          <a:xfrm>
            <a:off x="7896200" y="1774884"/>
            <a:ext cx="3678591" cy="187014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8DD8C062-BD42-DB62-9756-EF91A1A80D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9381" y="1221214"/>
            <a:ext cx="4675629" cy="306034"/>
          </a:xfrm>
        </p:spPr>
        <p:txBody>
          <a:bodyPr/>
          <a:lstStyle/>
          <a:p>
            <a:r>
              <a:rPr lang="en-US" dirty="0"/>
              <a:t>HTS insert cooling</a:t>
            </a:r>
          </a:p>
        </p:txBody>
      </p:sp>
    </p:spTree>
    <p:extLst>
      <p:ext uri="{BB962C8B-B14F-4D97-AF65-F5344CB8AC3E}">
        <p14:creationId xmlns:p14="http://schemas.microsoft.com/office/powerpoint/2010/main" val="1466283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HTS undulator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12</a:t>
            </a:fld>
            <a:endParaRPr lang="de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DB9E88-6D94-136F-9B52-655BEF9FB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6" y="1088740"/>
            <a:ext cx="8609385" cy="439701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778E581-A5BD-69E2-35A9-081757AD511D}"/>
              </a:ext>
            </a:extLst>
          </p:cNvPr>
          <p:cNvSpPr/>
          <p:nvPr/>
        </p:nvSpPr>
        <p:spPr>
          <a:xfrm>
            <a:off x="5254236" y="980728"/>
            <a:ext cx="1993892" cy="252028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E45935-2170-CF0C-CA54-9644F0BCAED3}"/>
              </a:ext>
            </a:extLst>
          </p:cNvPr>
          <p:cNvSpPr/>
          <p:nvPr/>
        </p:nvSpPr>
        <p:spPr>
          <a:xfrm>
            <a:off x="3935760" y="3717032"/>
            <a:ext cx="4536504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D73011-E8AB-66BC-E1C8-196C6D7AA201}"/>
              </a:ext>
            </a:extLst>
          </p:cNvPr>
          <p:cNvSpPr/>
          <p:nvPr/>
        </p:nvSpPr>
        <p:spPr>
          <a:xfrm>
            <a:off x="3982930" y="4176439"/>
            <a:ext cx="4536504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44567CF-3D42-DD36-AD34-CF4B33FAEE99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5254236" y="3501008"/>
            <a:ext cx="996946" cy="144016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6125705-72DD-50B9-809E-E39BB2BCE387}"/>
              </a:ext>
            </a:extLst>
          </p:cNvPr>
          <p:cNvCxnSpPr>
            <a:cxnSpLocks/>
          </p:cNvCxnSpPr>
          <p:nvPr/>
        </p:nvCxnSpPr>
        <p:spPr>
          <a:xfrm>
            <a:off x="6168008" y="3501008"/>
            <a:ext cx="1080120" cy="144016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7">
            <a:extLst>
              <a:ext uri="{FF2B5EF4-FFF2-40B4-BE49-F238E27FC236}">
                <a16:creationId xmlns:a16="http://schemas.microsoft.com/office/drawing/2014/main" id="{F800EB13-3245-80C4-3D7A-F30C620BC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28" y="3347991"/>
            <a:ext cx="4675629" cy="306034"/>
          </a:xfrm>
        </p:spPr>
        <p:txBody>
          <a:bodyPr/>
          <a:lstStyle/>
          <a:p>
            <a:r>
              <a:rPr lang="en-US" dirty="0"/>
              <a:t>Solenoid cooling</a:t>
            </a:r>
          </a:p>
        </p:txBody>
      </p:sp>
    </p:spTree>
    <p:extLst>
      <p:ext uri="{BB962C8B-B14F-4D97-AF65-F5344CB8AC3E}">
        <p14:creationId xmlns:p14="http://schemas.microsoft.com/office/powerpoint/2010/main" val="482836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HTS undulator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13</a:t>
            </a:fld>
            <a:endParaRPr lang="de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DB9E88-6D94-136F-9B52-655BEF9FB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6" y="1088740"/>
            <a:ext cx="8609385" cy="439701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778E581-A5BD-69E2-35A9-081757AD511D}"/>
              </a:ext>
            </a:extLst>
          </p:cNvPr>
          <p:cNvSpPr/>
          <p:nvPr/>
        </p:nvSpPr>
        <p:spPr>
          <a:xfrm>
            <a:off x="5254236" y="980728"/>
            <a:ext cx="1993892" cy="134079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E45935-2170-CF0C-CA54-9644F0BCAED3}"/>
              </a:ext>
            </a:extLst>
          </p:cNvPr>
          <p:cNvSpPr/>
          <p:nvPr/>
        </p:nvSpPr>
        <p:spPr>
          <a:xfrm>
            <a:off x="3899756" y="3240336"/>
            <a:ext cx="4644516" cy="2606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D73011-E8AB-66BC-E1C8-196C6D7AA201}"/>
              </a:ext>
            </a:extLst>
          </p:cNvPr>
          <p:cNvSpPr/>
          <p:nvPr/>
        </p:nvSpPr>
        <p:spPr>
          <a:xfrm>
            <a:off x="3899756" y="4581128"/>
            <a:ext cx="4619678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44567CF-3D42-DD36-AD34-CF4B33FAEE99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5591944" y="2321521"/>
            <a:ext cx="659238" cy="918815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6125705-72DD-50B9-809E-E39BB2BCE387}"/>
              </a:ext>
            </a:extLst>
          </p:cNvPr>
          <p:cNvCxnSpPr>
            <a:cxnSpLocks/>
          </p:cNvCxnSpPr>
          <p:nvPr/>
        </p:nvCxnSpPr>
        <p:spPr>
          <a:xfrm>
            <a:off x="6183238" y="2324376"/>
            <a:ext cx="848866" cy="91596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A391E365-71FE-B480-3651-7AECC68D6831}"/>
              </a:ext>
            </a:extLst>
          </p:cNvPr>
          <p:cNvSpPr/>
          <p:nvPr/>
        </p:nvSpPr>
        <p:spPr>
          <a:xfrm>
            <a:off x="8760296" y="3284983"/>
            <a:ext cx="899642" cy="2160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737B81-2D29-C8CD-ECAB-F76915AD1656}"/>
              </a:ext>
            </a:extLst>
          </p:cNvPr>
          <p:cNvSpPr/>
          <p:nvPr/>
        </p:nvSpPr>
        <p:spPr>
          <a:xfrm>
            <a:off x="8829477" y="4583796"/>
            <a:ext cx="899642" cy="2160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78BAA3-F2D4-2743-685D-D1F50520BE05}"/>
              </a:ext>
            </a:extLst>
          </p:cNvPr>
          <p:cNvSpPr/>
          <p:nvPr/>
        </p:nvSpPr>
        <p:spPr>
          <a:xfrm>
            <a:off x="2783632" y="4581128"/>
            <a:ext cx="899642" cy="2160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69E6C9-F552-9496-1846-A2DAB4E88B92}"/>
              </a:ext>
            </a:extLst>
          </p:cNvPr>
          <p:cNvSpPr/>
          <p:nvPr/>
        </p:nvSpPr>
        <p:spPr>
          <a:xfrm>
            <a:off x="2798827" y="3284983"/>
            <a:ext cx="899642" cy="2160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26CB09A-03EC-94C4-D2BC-71AD7D0B2C81}"/>
              </a:ext>
            </a:extLst>
          </p:cNvPr>
          <p:cNvSpPr/>
          <p:nvPr/>
        </p:nvSpPr>
        <p:spPr>
          <a:xfrm>
            <a:off x="2351584" y="1410718"/>
            <a:ext cx="1993892" cy="1586234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5D8C62D-F7A4-D148-7284-C0171D17E142}"/>
              </a:ext>
            </a:extLst>
          </p:cNvPr>
          <p:cNvSpPr/>
          <p:nvPr/>
        </p:nvSpPr>
        <p:spPr>
          <a:xfrm>
            <a:off x="8213171" y="1433746"/>
            <a:ext cx="1993892" cy="156320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20F9615-31D3-AE27-31EF-3DE775254700}"/>
              </a:ext>
            </a:extLst>
          </p:cNvPr>
          <p:cNvCxnSpPr>
            <a:cxnSpLocks/>
          </p:cNvCxnSpPr>
          <p:nvPr/>
        </p:nvCxnSpPr>
        <p:spPr>
          <a:xfrm>
            <a:off x="3263551" y="2973708"/>
            <a:ext cx="312169" cy="355924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7AFE4EF-F2BA-9E92-97B4-F499598A80DD}"/>
              </a:ext>
            </a:extLst>
          </p:cNvPr>
          <p:cNvCxnSpPr>
            <a:cxnSpLocks/>
          </p:cNvCxnSpPr>
          <p:nvPr/>
        </p:nvCxnSpPr>
        <p:spPr>
          <a:xfrm flipH="1">
            <a:off x="2902810" y="2973708"/>
            <a:ext cx="330643" cy="355924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BF6638C-415A-5681-6774-3F74E21E0309}"/>
              </a:ext>
            </a:extLst>
          </p:cNvPr>
          <p:cNvCxnSpPr>
            <a:cxnSpLocks/>
          </p:cNvCxnSpPr>
          <p:nvPr/>
        </p:nvCxnSpPr>
        <p:spPr>
          <a:xfrm>
            <a:off x="9237088" y="2995772"/>
            <a:ext cx="312169" cy="355924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3661482-24A2-9E65-A03A-DFD3632A1923}"/>
              </a:ext>
            </a:extLst>
          </p:cNvPr>
          <p:cNvCxnSpPr>
            <a:cxnSpLocks/>
          </p:cNvCxnSpPr>
          <p:nvPr/>
        </p:nvCxnSpPr>
        <p:spPr>
          <a:xfrm flipH="1">
            <a:off x="8876347" y="2995772"/>
            <a:ext cx="330643" cy="355924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27F210D1-6BF6-B4D2-F39D-589283BE70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87" y="2704419"/>
            <a:ext cx="1882516" cy="1449162"/>
          </a:xfrm>
        </p:spPr>
        <p:txBody>
          <a:bodyPr/>
          <a:lstStyle/>
          <a:p>
            <a:r>
              <a:rPr lang="en-US" dirty="0" err="1"/>
              <a:t>Aluminium</a:t>
            </a:r>
            <a:r>
              <a:rPr lang="en-US" dirty="0"/>
              <a:t> thermal shields cooled by 1</a:t>
            </a:r>
            <a:r>
              <a:rPr lang="en-US" baseline="30000" dirty="0"/>
              <a:t>st</a:t>
            </a:r>
            <a:r>
              <a:rPr lang="en-US" dirty="0"/>
              <a:t> stage cryocoolers</a:t>
            </a:r>
          </a:p>
        </p:txBody>
      </p:sp>
    </p:spTree>
    <p:extLst>
      <p:ext uri="{BB962C8B-B14F-4D97-AF65-F5344CB8AC3E}">
        <p14:creationId xmlns:p14="http://schemas.microsoft.com/office/powerpoint/2010/main" val="2216907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Cryostat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14</a:t>
            </a:fld>
            <a:endParaRPr lang="de-CH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1B99565-1BB4-442C-E642-6769957BF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2105853"/>
            <a:ext cx="3528392" cy="264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" descr="image001.jpg">
            <a:extLst>
              <a:ext uri="{FF2B5EF4-FFF2-40B4-BE49-F238E27FC236}">
                <a16:creationId xmlns:a16="http://schemas.microsoft.com/office/drawing/2014/main" id="{BEDA6F6D-F067-11F9-6B2F-D031EF2B08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1" t="32628" r="7814" b="21062"/>
          <a:stretch/>
        </p:blipFill>
        <p:spPr bwMode="auto">
          <a:xfrm>
            <a:off x="7464152" y="2105853"/>
            <a:ext cx="4461223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22186158-E26F-233E-919F-8FB6F2EAB2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922" y="258535"/>
            <a:ext cx="1926580" cy="256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>
            <a:extLst>
              <a:ext uri="{FF2B5EF4-FFF2-40B4-BE49-F238E27FC236}">
                <a16:creationId xmlns:a16="http://schemas.microsoft.com/office/drawing/2014/main" id="{1B858581-9BF3-372A-7DAE-6C2DC5390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659" y="2888243"/>
            <a:ext cx="2755383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4115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lain"/>
            </a:pPr>
            <a:r>
              <a:rPr lang="en-GB" dirty="0">
                <a:solidFill>
                  <a:schemeClr val="bg2"/>
                </a:solidFill>
              </a:rPr>
              <a:t>HTS undulator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solenoid</a:t>
            </a:r>
            <a:endParaRPr lang="en-GB" noProof="0" dirty="0"/>
          </a:p>
          <a:p>
            <a:pPr marL="457200" indent="-457200">
              <a:buAutoNum type="arabicPlain"/>
            </a:pPr>
            <a:r>
              <a:rPr lang="en-GB" noProof="0" dirty="0">
                <a:solidFill>
                  <a:schemeClr val="bg2"/>
                </a:solidFill>
              </a:rPr>
              <a:t>HTS bulks insert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/>
                </a:solidFill>
              </a:rPr>
              <a:t>HTS bulks sorting</a:t>
            </a:r>
            <a:endParaRPr lang="en-GB" noProof="0" dirty="0">
              <a:solidFill>
                <a:schemeClr val="bg2"/>
              </a:solidFill>
            </a:endParaRP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/>
                </a:solidFill>
              </a:rPr>
              <a:t>Conclusion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04030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Nb</a:t>
            </a:r>
            <a:r>
              <a:rPr lang="en-GB" baseline="-25000" noProof="0" dirty="0"/>
              <a:t>3</a:t>
            </a:r>
            <a:r>
              <a:rPr lang="en-GB" noProof="0" dirty="0"/>
              <a:t>Sn coil fabrication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16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9DA580-BAC1-3867-C48C-9AAF4F3C0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3059959"/>
            <a:ext cx="2803421" cy="738082"/>
          </a:xfrm>
        </p:spPr>
        <p:txBody>
          <a:bodyPr/>
          <a:lstStyle/>
          <a:p>
            <a:r>
              <a:rPr lang="en-US" dirty="0"/>
              <a:t>Winding of glass fiber insulated  Nb</a:t>
            </a:r>
            <a:r>
              <a:rPr lang="en-US" baseline="-25000" dirty="0"/>
              <a:t>3</a:t>
            </a:r>
            <a:r>
              <a:rPr lang="en-US" dirty="0"/>
              <a:t>Sn wire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E65A0C-6501-3FFB-D948-F7B1D1381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832" y="1124744"/>
            <a:ext cx="7500263" cy="481615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CEC3BA5-E2FE-51BE-4BC8-D4EFF54B673E}"/>
              </a:ext>
            </a:extLst>
          </p:cNvPr>
          <p:cNvSpPr/>
          <p:nvPr/>
        </p:nvSpPr>
        <p:spPr>
          <a:xfrm>
            <a:off x="4583832" y="3532823"/>
            <a:ext cx="7500263" cy="24440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E80AF3-12BB-56F5-FCDB-BAA824BBF21C}"/>
              </a:ext>
            </a:extLst>
          </p:cNvPr>
          <p:cNvSpPr/>
          <p:nvPr/>
        </p:nvSpPr>
        <p:spPr>
          <a:xfrm>
            <a:off x="6312024" y="1083867"/>
            <a:ext cx="5772071" cy="24440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14CD61-09DE-1DBB-866E-8621FE8E5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280" y="800584"/>
            <a:ext cx="5667815" cy="289468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534C635-C913-EB67-98A3-CDD83DF302C2}"/>
              </a:ext>
            </a:extLst>
          </p:cNvPr>
          <p:cNvSpPr/>
          <p:nvPr/>
        </p:nvSpPr>
        <p:spPr>
          <a:xfrm>
            <a:off x="7752184" y="2492896"/>
            <a:ext cx="808886" cy="1988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A6E670E-4183-590F-A8C4-27028DD95A2E}"/>
              </a:ext>
            </a:extLst>
          </p:cNvPr>
          <p:cNvSpPr/>
          <p:nvPr/>
        </p:nvSpPr>
        <p:spPr>
          <a:xfrm>
            <a:off x="4792281" y="1556792"/>
            <a:ext cx="1224136" cy="18722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26E31A3-13E6-73EB-55ED-5F76AE5DC41D}"/>
              </a:ext>
            </a:extLst>
          </p:cNvPr>
          <p:cNvCxnSpPr>
            <a:endCxn id="9" idx="1"/>
          </p:cNvCxnSpPr>
          <p:nvPr/>
        </p:nvCxnSpPr>
        <p:spPr>
          <a:xfrm>
            <a:off x="6016417" y="1556792"/>
            <a:ext cx="1744553" cy="9463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7B2F64E-55BB-9C4E-922A-79C8EFA241AB}"/>
              </a:ext>
            </a:extLst>
          </p:cNvPr>
          <p:cNvCxnSpPr>
            <a:cxnSpLocks/>
          </p:cNvCxnSpPr>
          <p:nvPr/>
        </p:nvCxnSpPr>
        <p:spPr>
          <a:xfrm flipV="1">
            <a:off x="6015812" y="3025458"/>
            <a:ext cx="1728797" cy="40354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09122958-75CB-2372-EEAA-AEDE536961A6}"/>
              </a:ext>
            </a:extLst>
          </p:cNvPr>
          <p:cNvSpPr/>
          <p:nvPr/>
        </p:nvSpPr>
        <p:spPr>
          <a:xfrm>
            <a:off x="7744609" y="2806163"/>
            <a:ext cx="808886" cy="1988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</p:spTree>
    <p:extLst>
      <p:ext uri="{BB962C8B-B14F-4D97-AF65-F5344CB8AC3E}">
        <p14:creationId xmlns:p14="http://schemas.microsoft.com/office/powerpoint/2010/main" val="3272905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Nb</a:t>
            </a:r>
            <a:r>
              <a:rPr lang="en-GB" baseline="-25000" noProof="0" dirty="0"/>
              <a:t>3</a:t>
            </a:r>
            <a:r>
              <a:rPr lang="en-GB" noProof="0" dirty="0"/>
              <a:t>Sn coil fabrication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17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9DA580-BAC1-3867-C48C-9AAF4F3C0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3059959"/>
            <a:ext cx="2803421" cy="738082"/>
          </a:xfrm>
        </p:spPr>
        <p:txBody>
          <a:bodyPr/>
          <a:lstStyle/>
          <a:p>
            <a:r>
              <a:rPr lang="en-US" dirty="0"/>
              <a:t>Assembly of copper sleeve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E65A0C-6501-3FFB-D948-F7B1D1381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832" y="1124744"/>
            <a:ext cx="7500263" cy="481615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CEC3BA5-E2FE-51BE-4BC8-D4EFF54B673E}"/>
              </a:ext>
            </a:extLst>
          </p:cNvPr>
          <p:cNvSpPr/>
          <p:nvPr/>
        </p:nvSpPr>
        <p:spPr>
          <a:xfrm>
            <a:off x="4583832" y="3532823"/>
            <a:ext cx="7500263" cy="24440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E80AF3-12BB-56F5-FCDB-BAA824BBF21C}"/>
              </a:ext>
            </a:extLst>
          </p:cNvPr>
          <p:cNvSpPr/>
          <p:nvPr/>
        </p:nvSpPr>
        <p:spPr>
          <a:xfrm>
            <a:off x="8400256" y="1083867"/>
            <a:ext cx="3683839" cy="24440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</p:spTree>
    <p:extLst>
      <p:ext uri="{BB962C8B-B14F-4D97-AF65-F5344CB8AC3E}">
        <p14:creationId xmlns:p14="http://schemas.microsoft.com/office/powerpoint/2010/main" val="442993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Nb</a:t>
            </a:r>
            <a:r>
              <a:rPr lang="en-GB" baseline="-25000" noProof="0" dirty="0"/>
              <a:t>3</a:t>
            </a:r>
            <a:r>
              <a:rPr lang="en-GB" noProof="0" dirty="0"/>
              <a:t>Sn coil fabrication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18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9DA580-BAC1-3867-C48C-9AAF4F3C0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3059959"/>
            <a:ext cx="2803421" cy="738082"/>
          </a:xfrm>
        </p:spPr>
        <p:txBody>
          <a:bodyPr/>
          <a:lstStyle/>
          <a:p>
            <a:r>
              <a:rPr lang="en-US" dirty="0"/>
              <a:t>Assembly of stainless steel outer shell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E65A0C-6501-3FFB-D948-F7B1D1381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832" y="1124744"/>
            <a:ext cx="7500263" cy="481615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CEC3BA5-E2FE-51BE-4BC8-D4EFF54B673E}"/>
              </a:ext>
            </a:extLst>
          </p:cNvPr>
          <p:cNvSpPr/>
          <p:nvPr/>
        </p:nvSpPr>
        <p:spPr>
          <a:xfrm>
            <a:off x="4583832" y="3532823"/>
            <a:ext cx="7500263" cy="24440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E80AF3-12BB-56F5-FCDB-BAA824BBF21C}"/>
              </a:ext>
            </a:extLst>
          </p:cNvPr>
          <p:cNvSpPr/>
          <p:nvPr/>
        </p:nvSpPr>
        <p:spPr>
          <a:xfrm>
            <a:off x="10200456" y="1083867"/>
            <a:ext cx="1883639" cy="24440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</p:spTree>
    <p:extLst>
      <p:ext uri="{BB962C8B-B14F-4D97-AF65-F5344CB8AC3E}">
        <p14:creationId xmlns:p14="http://schemas.microsoft.com/office/powerpoint/2010/main" val="12729581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Nb</a:t>
            </a:r>
            <a:r>
              <a:rPr lang="en-GB" baseline="-25000" noProof="0" dirty="0"/>
              <a:t>3</a:t>
            </a:r>
            <a:r>
              <a:rPr lang="en-GB" noProof="0" dirty="0"/>
              <a:t>Sn coil fabrication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19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9DA580-BAC1-3867-C48C-9AAF4F3C0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3059959"/>
            <a:ext cx="2803421" cy="738082"/>
          </a:xfrm>
        </p:spPr>
        <p:txBody>
          <a:bodyPr/>
          <a:lstStyle/>
          <a:p>
            <a:r>
              <a:rPr lang="en-US" dirty="0"/>
              <a:t>Installation of copper sleeve and stainless-steel shell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E65A0C-6501-3FFB-D948-F7B1D1381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832" y="1124744"/>
            <a:ext cx="7500263" cy="481615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CEC3BA5-E2FE-51BE-4BC8-D4EFF54B673E}"/>
              </a:ext>
            </a:extLst>
          </p:cNvPr>
          <p:cNvSpPr/>
          <p:nvPr/>
        </p:nvSpPr>
        <p:spPr>
          <a:xfrm>
            <a:off x="4583832" y="3532823"/>
            <a:ext cx="7500263" cy="24440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</p:spTree>
    <p:extLst>
      <p:ext uri="{BB962C8B-B14F-4D97-AF65-F5344CB8AC3E}">
        <p14:creationId xmlns:p14="http://schemas.microsoft.com/office/powerpoint/2010/main" val="4088993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03.06.2024</a:t>
            </a:r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79BB0E0-A274-43E2-2C40-0312269CB71F}"/>
              </a:ext>
            </a:extLst>
          </p:cNvPr>
          <p:cNvSpPr txBox="1">
            <a:spLocks/>
          </p:cNvSpPr>
          <p:nvPr/>
        </p:nvSpPr>
        <p:spPr>
          <a:xfrm>
            <a:off x="695325" y="337170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Introduction</a:t>
            </a:r>
            <a:endParaRPr lang="en-MT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19A931A-98C9-929C-ADD6-CB5E11380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1506" y="1988840"/>
            <a:ext cx="5762625" cy="1139484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E972218B-4C40-A104-19A7-976F5DD25168}"/>
              </a:ext>
            </a:extLst>
          </p:cNvPr>
          <p:cNvGrpSpPr/>
          <p:nvPr/>
        </p:nvGrpSpPr>
        <p:grpSpPr>
          <a:xfrm flipH="1">
            <a:off x="7518600" y="1070739"/>
            <a:ext cx="407834" cy="2916323"/>
            <a:chOff x="1659394" y="1412777"/>
            <a:chExt cx="543778" cy="388843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9C776C9-526A-2FB0-88BE-3D9B56D5A529}"/>
                </a:ext>
              </a:extLst>
            </p:cNvPr>
            <p:cNvGrpSpPr/>
            <p:nvPr/>
          </p:nvGrpSpPr>
          <p:grpSpPr>
            <a:xfrm>
              <a:off x="1659394" y="1412777"/>
              <a:ext cx="543778" cy="3888430"/>
              <a:chOff x="2123728" y="1412777"/>
              <a:chExt cx="576221" cy="3888430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B486F3CF-C57E-FCC6-587C-9745F93BF0E4}"/>
                  </a:ext>
                </a:extLst>
              </p:cNvPr>
              <p:cNvSpPr/>
              <p:nvPr/>
            </p:nvSpPr>
            <p:spPr bwMode="auto">
              <a:xfrm>
                <a:off x="2123728" y="4261698"/>
                <a:ext cx="576064" cy="1039509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spcBef>
                    <a:spcPct val="0"/>
                  </a:spcBef>
                </a:pPr>
                <a:endParaRPr lang="en-GB" sz="1800">
                  <a:latin typeface="Times" charset="0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9B24B3D7-489A-CC29-A300-BC7AB46AEAFC}"/>
                  </a:ext>
                </a:extLst>
              </p:cNvPr>
              <p:cNvSpPr/>
              <p:nvPr/>
            </p:nvSpPr>
            <p:spPr bwMode="auto">
              <a:xfrm>
                <a:off x="2123885" y="1412777"/>
                <a:ext cx="576064" cy="103016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spcBef>
                    <a:spcPct val="0"/>
                  </a:spcBef>
                </a:pPr>
                <a:endParaRPr lang="en-GB" sz="1800">
                  <a:latin typeface="Times" charset="0"/>
                </a:endParaRP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723717D-7788-1862-9288-4726EB49A747}"/>
                </a:ext>
              </a:extLst>
            </p:cNvPr>
            <p:cNvGrpSpPr/>
            <p:nvPr/>
          </p:nvGrpSpPr>
          <p:grpSpPr>
            <a:xfrm>
              <a:off x="1756400" y="1927594"/>
              <a:ext cx="367328" cy="2869558"/>
              <a:chOff x="1756400" y="1927594"/>
              <a:chExt cx="367328" cy="2869558"/>
            </a:xfrm>
          </p:grpSpPr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3878836D-555B-E979-0F2D-BDA370E33238}"/>
                  </a:ext>
                </a:extLst>
              </p:cNvPr>
              <p:cNvCxnSpPr/>
              <p:nvPr/>
            </p:nvCxnSpPr>
            <p:spPr bwMode="auto">
              <a:xfrm>
                <a:off x="1756400" y="1927594"/>
                <a:ext cx="367328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BF81F8BC-23DD-5102-BFF6-BE5DDF69A40B}"/>
                  </a:ext>
                </a:extLst>
              </p:cNvPr>
              <p:cNvCxnSpPr/>
              <p:nvPr/>
            </p:nvCxnSpPr>
            <p:spPr bwMode="auto">
              <a:xfrm flipH="1">
                <a:off x="1756400" y="4797152"/>
                <a:ext cx="367328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66C9929-F0DF-71F8-7CD6-961865A31220}"/>
              </a:ext>
            </a:extLst>
          </p:cNvPr>
          <p:cNvGrpSpPr/>
          <p:nvPr/>
        </p:nvGrpSpPr>
        <p:grpSpPr>
          <a:xfrm>
            <a:off x="8232321" y="1069144"/>
            <a:ext cx="3166655" cy="2916324"/>
            <a:chOff x="3503360" y="1410651"/>
            <a:chExt cx="4222206" cy="3888432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59F38BD5-A472-7A0C-CCAE-EE3BEF2EC9AC}"/>
                </a:ext>
              </a:extLst>
            </p:cNvPr>
            <p:cNvGrpSpPr/>
            <p:nvPr/>
          </p:nvGrpSpPr>
          <p:grpSpPr>
            <a:xfrm>
              <a:off x="3503360" y="1410652"/>
              <a:ext cx="543778" cy="3888430"/>
              <a:chOff x="1659394" y="1412777"/>
              <a:chExt cx="543778" cy="3888430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39207E31-B925-C0B9-0E06-9024C933445C}"/>
                  </a:ext>
                </a:extLst>
              </p:cNvPr>
              <p:cNvGrpSpPr/>
              <p:nvPr/>
            </p:nvGrpSpPr>
            <p:grpSpPr>
              <a:xfrm>
                <a:off x="1659394" y="1412777"/>
                <a:ext cx="543778" cy="3888430"/>
                <a:chOff x="2123728" y="1412777"/>
                <a:chExt cx="576221" cy="3888430"/>
              </a:xfrm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EBF1AE1F-6792-5862-DD05-E7D3410297F4}"/>
                    </a:ext>
                  </a:extLst>
                </p:cNvPr>
                <p:cNvSpPr/>
                <p:nvPr/>
              </p:nvSpPr>
              <p:spPr bwMode="auto">
                <a:xfrm>
                  <a:off x="2123728" y="4261698"/>
                  <a:ext cx="576064" cy="1039509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spcBef>
                      <a:spcPct val="0"/>
                    </a:spcBef>
                  </a:pPr>
                  <a:endParaRPr lang="en-GB" sz="1800">
                    <a:latin typeface="Times" charset="0"/>
                  </a:endParaRPr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AAE09F80-C8E2-D19F-352A-DA0DFD4081AE}"/>
                    </a:ext>
                  </a:extLst>
                </p:cNvPr>
                <p:cNvSpPr/>
                <p:nvPr/>
              </p:nvSpPr>
              <p:spPr bwMode="auto">
                <a:xfrm>
                  <a:off x="2123885" y="1412777"/>
                  <a:ext cx="576064" cy="103016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spcBef>
                      <a:spcPct val="0"/>
                    </a:spcBef>
                  </a:pPr>
                  <a:endParaRPr lang="en-GB" sz="1800">
                    <a:latin typeface="Times" charset="0"/>
                  </a:endParaRPr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02235F94-D690-2BEB-F659-1B96AF33D2B0}"/>
                  </a:ext>
                </a:extLst>
              </p:cNvPr>
              <p:cNvGrpSpPr/>
              <p:nvPr/>
            </p:nvGrpSpPr>
            <p:grpSpPr>
              <a:xfrm>
                <a:off x="1756400" y="1927594"/>
                <a:ext cx="367328" cy="2869558"/>
                <a:chOff x="1756400" y="1927594"/>
                <a:chExt cx="367328" cy="2869558"/>
              </a:xfrm>
            </p:grpSpPr>
            <p:cxnSp>
              <p:nvCxnSpPr>
                <p:cNvPr id="69" name="Straight Arrow Connector 68">
                  <a:extLst>
                    <a:ext uri="{FF2B5EF4-FFF2-40B4-BE49-F238E27FC236}">
                      <a16:creationId xmlns:a16="http://schemas.microsoft.com/office/drawing/2014/main" id="{F9A446B0-D9D2-DCBA-4F85-2ABC5A045B5C}"/>
                    </a:ext>
                  </a:extLst>
                </p:cNvPr>
                <p:cNvCxnSpPr/>
                <p:nvPr/>
              </p:nvCxnSpPr>
              <p:spPr bwMode="auto">
                <a:xfrm>
                  <a:off x="1756400" y="1927594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70" name="Straight Arrow Connector 69">
                  <a:extLst>
                    <a:ext uri="{FF2B5EF4-FFF2-40B4-BE49-F238E27FC236}">
                      <a16:creationId xmlns:a16="http://schemas.microsoft.com/office/drawing/2014/main" id="{EF245295-006A-7F9D-4A36-659D1066FF5A}"/>
                    </a:ext>
                  </a:extLst>
                </p:cNvPr>
                <p:cNvCxnSpPr/>
                <p:nvPr/>
              </p:nvCxnSpPr>
              <p:spPr bwMode="auto">
                <a:xfrm flipH="1">
                  <a:off x="1756400" y="4797152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037BD52-1294-C2F0-EEEA-D9EF883C6EB3}"/>
                </a:ext>
              </a:extLst>
            </p:cNvPr>
            <p:cNvGrpSpPr/>
            <p:nvPr/>
          </p:nvGrpSpPr>
          <p:grpSpPr>
            <a:xfrm flipH="1">
              <a:off x="4427984" y="1410653"/>
              <a:ext cx="543778" cy="3888430"/>
              <a:chOff x="1659394" y="1412777"/>
              <a:chExt cx="543778" cy="3888430"/>
            </a:xfrm>
          </p:grpSpPr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0FC7C0F0-F293-6E95-FD83-B8A3B82DEA0D}"/>
                  </a:ext>
                </a:extLst>
              </p:cNvPr>
              <p:cNvGrpSpPr/>
              <p:nvPr/>
            </p:nvGrpSpPr>
            <p:grpSpPr>
              <a:xfrm>
                <a:off x="1659394" y="1412777"/>
                <a:ext cx="543778" cy="3888430"/>
                <a:chOff x="2123728" y="1412777"/>
                <a:chExt cx="576221" cy="3888430"/>
              </a:xfrm>
            </p:grpSpPr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181D058C-2597-8A91-E3CD-95D61DC28D01}"/>
                    </a:ext>
                  </a:extLst>
                </p:cNvPr>
                <p:cNvSpPr/>
                <p:nvPr/>
              </p:nvSpPr>
              <p:spPr bwMode="auto">
                <a:xfrm>
                  <a:off x="2123728" y="4261698"/>
                  <a:ext cx="576064" cy="1039509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spcBef>
                      <a:spcPct val="0"/>
                    </a:spcBef>
                  </a:pPr>
                  <a:endParaRPr lang="en-GB" sz="1800">
                    <a:latin typeface="Times" charset="0"/>
                  </a:endParaRPr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EF625E95-F323-A368-E169-858187C8F49D}"/>
                    </a:ext>
                  </a:extLst>
                </p:cNvPr>
                <p:cNvSpPr/>
                <p:nvPr/>
              </p:nvSpPr>
              <p:spPr bwMode="auto">
                <a:xfrm>
                  <a:off x="2123885" y="1412777"/>
                  <a:ext cx="576064" cy="103016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spcBef>
                      <a:spcPct val="0"/>
                    </a:spcBef>
                  </a:pPr>
                  <a:endParaRPr lang="en-GB" sz="1800">
                    <a:latin typeface="Times" charset="0"/>
                  </a:endParaRPr>
                </a:p>
              </p:txBody>
            </p:sp>
          </p:grp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0FD75CDE-1C2D-4997-1E43-7DC6251B835B}"/>
                  </a:ext>
                </a:extLst>
              </p:cNvPr>
              <p:cNvGrpSpPr/>
              <p:nvPr/>
            </p:nvGrpSpPr>
            <p:grpSpPr>
              <a:xfrm>
                <a:off x="1756400" y="1927594"/>
                <a:ext cx="367328" cy="2869558"/>
                <a:chOff x="1756400" y="1927594"/>
                <a:chExt cx="367328" cy="2869558"/>
              </a:xfrm>
            </p:grpSpPr>
            <p:cxnSp>
              <p:nvCxnSpPr>
                <p:cNvPr id="63" name="Straight Arrow Connector 62">
                  <a:extLst>
                    <a:ext uri="{FF2B5EF4-FFF2-40B4-BE49-F238E27FC236}">
                      <a16:creationId xmlns:a16="http://schemas.microsoft.com/office/drawing/2014/main" id="{2DB3F25E-0578-921D-90BF-307D4A8FF22C}"/>
                    </a:ext>
                  </a:extLst>
                </p:cNvPr>
                <p:cNvCxnSpPr/>
                <p:nvPr/>
              </p:nvCxnSpPr>
              <p:spPr bwMode="auto">
                <a:xfrm>
                  <a:off x="1756400" y="1927594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64" name="Straight Arrow Connector 63">
                  <a:extLst>
                    <a:ext uri="{FF2B5EF4-FFF2-40B4-BE49-F238E27FC236}">
                      <a16:creationId xmlns:a16="http://schemas.microsoft.com/office/drawing/2014/main" id="{105BA454-1457-878A-D6AD-F4970FC938EE}"/>
                    </a:ext>
                  </a:extLst>
                </p:cNvPr>
                <p:cNvCxnSpPr/>
                <p:nvPr/>
              </p:nvCxnSpPr>
              <p:spPr bwMode="auto">
                <a:xfrm flipH="1">
                  <a:off x="1756400" y="4797152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03C97A2-8821-4E31-DB34-8C987AB0E084}"/>
                </a:ext>
              </a:extLst>
            </p:cNvPr>
            <p:cNvGrpSpPr/>
            <p:nvPr/>
          </p:nvGrpSpPr>
          <p:grpSpPr>
            <a:xfrm>
              <a:off x="5354044" y="1410651"/>
              <a:ext cx="543778" cy="3888430"/>
              <a:chOff x="1659394" y="1412777"/>
              <a:chExt cx="543778" cy="3888430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7DF5DB02-CF6A-128D-DB62-5DA52A07262C}"/>
                  </a:ext>
                </a:extLst>
              </p:cNvPr>
              <p:cNvGrpSpPr/>
              <p:nvPr/>
            </p:nvGrpSpPr>
            <p:grpSpPr>
              <a:xfrm>
                <a:off x="1659394" y="1412777"/>
                <a:ext cx="543778" cy="3888430"/>
                <a:chOff x="2123728" y="1412777"/>
                <a:chExt cx="576221" cy="3888430"/>
              </a:xfrm>
            </p:grpSpPr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7AB4BB78-B421-AF99-7365-FFE81DBCF20D}"/>
                    </a:ext>
                  </a:extLst>
                </p:cNvPr>
                <p:cNvSpPr/>
                <p:nvPr/>
              </p:nvSpPr>
              <p:spPr bwMode="auto">
                <a:xfrm>
                  <a:off x="2123728" y="4261698"/>
                  <a:ext cx="576064" cy="1039509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spcBef>
                      <a:spcPct val="0"/>
                    </a:spcBef>
                  </a:pPr>
                  <a:endParaRPr lang="en-GB" sz="1800">
                    <a:latin typeface="Times" charset="0"/>
                  </a:endParaRPr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336450AE-7A61-D0D4-CDE3-8A3A85573C6A}"/>
                    </a:ext>
                  </a:extLst>
                </p:cNvPr>
                <p:cNvSpPr/>
                <p:nvPr/>
              </p:nvSpPr>
              <p:spPr bwMode="auto">
                <a:xfrm>
                  <a:off x="2123885" y="1412777"/>
                  <a:ext cx="576064" cy="103016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spcBef>
                      <a:spcPct val="0"/>
                    </a:spcBef>
                  </a:pPr>
                  <a:endParaRPr lang="en-GB" sz="1800">
                    <a:latin typeface="Times" charset="0"/>
                  </a:endParaRPr>
                </a:p>
              </p:txBody>
            </p:sp>
          </p:grp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39F8EC31-CAE8-ED3A-1B10-2BECA863ED6F}"/>
                  </a:ext>
                </a:extLst>
              </p:cNvPr>
              <p:cNvGrpSpPr/>
              <p:nvPr/>
            </p:nvGrpSpPr>
            <p:grpSpPr>
              <a:xfrm>
                <a:off x="1756400" y="1927594"/>
                <a:ext cx="367328" cy="2869558"/>
                <a:chOff x="1756400" y="1927594"/>
                <a:chExt cx="367328" cy="2869558"/>
              </a:xfrm>
            </p:grpSpPr>
            <p:cxnSp>
              <p:nvCxnSpPr>
                <p:cNvPr id="57" name="Straight Arrow Connector 56">
                  <a:extLst>
                    <a:ext uri="{FF2B5EF4-FFF2-40B4-BE49-F238E27FC236}">
                      <a16:creationId xmlns:a16="http://schemas.microsoft.com/office/drawing/2014/main" id="{5015DA55-616D-10B2-A53F-EE3FA0FAE795}"/>
                    </a:ext>
                  </a:extLst>
                </p:cNvPr>
                <p:cNvCxnSpPr/>
                <p:nvPr/>
              </p:nvCxnSpPr>
              <p:spPr bwMode="auto">
                <a:xfrm>
                  <a:off x="1756400" y="1927594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58" name="Straight Arrow Connector 57">
                  <a:extLst>
                    <a:ext uri="{FF2B5EF4-FFF2-40B4-BE49-F238E27FC236}">
                      <a16:creationId xmlns:a16="http://schemas.microsoft.com/office/drawing/2014/main" id="{C9485380-E4DA-E543-11BA-22B0F0EA09A0}"/>
                    </a:ext>
                  </a:extLst>
                </p:cNvPr>
                <p:cNvCxnSpPr/>
                <p:nvPr/>
              </p:nvCxnSpPr>
              <p:spPr bwMode="auto">
                <a:xfrm flipH="1">
                  <a:off x="1756400" y="4797152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EE73B9A-384E-D2C5-A124-E42448756934}"/>
                </a:ext>
              </a:extLst>
            </p:cNvPr>
            <p:cNvGrpSpPr/>
            <p:nvPr/>
          </p:nvGrpSpPr>
          <p:grpSpPr>
            <a:xfrm flipH="1">
              <a:off x="6257144" y="1410652"/>
              <a:ext cx="543778" cy="3888430"/>
              <a:chOff x="1659394" y="1412777"/>
              <a:chExt cx="543778" cy="3888430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81B6FC52-F4DC-41A6-6019-CCFDF2EFC3A2}"/>
                  </a:ext>
                </a:extLst>
              </p:cNvPr>
              <p:cNvGrpSpPr/>
              <p:nvPr/>
            </p:nvGrpSpPr>
            <p:grpSpPr>
              <a:xfrm>
                <a:off x="1659394" y="1412777"/>
                <a:ext cx="543778" cy="3888430"/>
                <a:chOff x="2123728" y="1412777"/>
                <a:chExt cx="576221" cy="3888430"/>
              </a:xfrm>
            </p:grpSpPr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43BB251F-6BAE-A297-0824-8ACF5BD15E71}"/>
                    </a:ext>
                  </a:extLst>
                </p:cNvPr>
                <p:cNvSpPr/>
                <p:nvPr/>
              </p:nvSpPr>
              <p:spPr bwMode="auto">
                <a:xfrm>
                  <a:off x="2123728" y="4261698"/>
                  <a:ext cx="576064" cy="1039509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spcBef>
                      <a:spcPct val="0"/>
                    </a:spcBef>
                  </a:pPr>
                  <a:endParaRPr lang="en-GB" sz="1800">
                    <a:latin typeface="Times" charset="0"/>
                  </a:endParaRPr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714137FD-E537-605E-5DE1-08516EB09235}"/>
                    </a:ext>
                  </a:extLst>
                </p:cNvPr>
                <p:cNvSpPr/>
                <p:nvPr/>
              </p:nvSpPr>
              <p:spPr bwMode="auto">
                <a:xfrm>
                  <a:off x="2123885" y="1412777"/>
                  <a:ext cx="576064" cy="103016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spcBef>
                      <a:spcPct val="0"/>
                    </a:spcBef>
                  </a:pPr>
                  <a:endParaRPr lang="en-GB" sz="1800">
                    <a:latin typeface="Times" charset="0"/>
                  </a:endParaRPr>
                </a:p>
              </p:txBody>
            </p: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5442DDBA-8EE6-E880-24B4-BB4371D2A6DB}"/>
                  </a:ext>
                </a:extLst>
              </p:cNvPr>
              <p:cNvGrpSpPr/>
              <p:nvPr/>
            </p:nvGrpSpPr>
            <p:grpSpPr>
              <a:xfrm>
                <a:off x="1756400" y="1927594"/>
                <a:ext cx="367328" cy="2869558"/>
                <a:chOff x="1756400" y="1927594"/>
                <a:chExt cx="367328" cy="2869558"/>
              </a:xfrm>
            </p:grpSpPr>
            <p:cxnSp>
              <p:nvCxnSpPr>
                <p:cNvPr id="51" name="Straight Arrow Connector 50">
                  <a:extLst>
                    <a:ext uri="{FF2B5EF4-FFF2-40B4-BE49-F238E27FC236}">
                      <a16:creationId xmlns:a16="http://schemas.microsoft.com/office/drawing/2014/main" id="{D29FB249-9E03-D12C-9EF9-4FCABC14D644}"/>
                    </a:ext>
                  </a:extLst>
                </p:cNvPr>
                <p:cNvCxnSpPr/>
                <p:nvPr/>
              </p:nvCxnSpPr>
              <p:spPr bwMode="auto">
                <a:xfrm>
                  <a:off x="1756400" y="1927594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52" name="Straight Arrow Connector 51">
                  <a:extLst>
                    <a:ext uri="{FF2B5EF4-FFF2-40B4-BE49-F238E27FC236}">
                      <a16:creationId xmlns:a16="http://schemas.microsoft.com/office/drawing/2014/main" id="{8476E5D2-CC2A-B89C-D211-14953F8211B0}"/>
                    </a:ext>
                  </a:extLst>
                </p:cNvPr>
                <p:cNvCxnSpPr/>
                <p:nvPr/>
              </p:nvCxnSpPr>
              <p:spPr bwMode="auto">
                <a:xfrm flipH="1">
                  <a:off x="1756400" y="4797152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847EAA4-F55E-6136-8197-D813D18E2715}"/>
                </a:ext>
              </a:extLst>
            </p:cNvPr>
            <p:cNvGrpSpPr/>
            <p:nvPr/>
          </p:nvGrpSpPr>
          <p:grpSpPr>
            <a:xfrm>
              <a:off x="7181788" y="1410651"/>
              <a:ext cx="543778" cy="3888430"/>
              <a:chOff x="1659394" y="1412777"/>
              <a:chExt cx="543778" cy="3888430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CC592DB2-E423-D590-9725-38AB26FBF712}"/>
                  </a:ext>
                </a:extLst>
              </p:cNvPr>
              <p:cNvGrpSpPr/>
              <p:nvPr/>
            </p:nvGrpSpPr>
            <p:grpSpPr>
              <a:xfrm>
                <a:off x="1659394" y="1412777"/>
                <a:ext cx="543778" cy="3888430"/>
                <a:chOff x="2123728" y="1412777"/>
                <a:chExt cx="576221" cy="3888430"/>
              </a:xfrm>
            </p:grpSpPr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2CBA5982-3CE2-9E9A-CB8A-EC445C269ADB}"/>
                    </a:ext>
                  </a:extLst>
                </p:cNvPr>
                <p:cNvSpPr/>
                <p:nvPr/>
              </p:nvSpPr>
              <p:spPr bwMode="auto">
                <a:xfrm>
                  <a:off x="2123728" y="4261698"/>
                  <a:ext cx="576064" cy="1039509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spcBef>
                      <a:spcPct val="0"/>
                    </a:spcBef>
                  </a:pPr>
                  <a:endParaRPr lang="en-GB" sz="1800">
                    <a:latin typeface="Times" charset="0"/>
                  </a:endParaRPr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C86D9BF8-4616-DA27-2393-264D9B352C65}"/>
                    </a:ext>
                  </a:extLst>
                </p:cNvPr>
                <p:cNvSpPr/>
                <p:nvPr/>
              </p:nvSpPr>
              <p:spPr bwMode="auto">
                <a:xfrm>
                  <a:off x="2123885" y="1412777"/>
                  <a:ext cx="576064" cy="103016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spcBef>
                      <a:spcPct val="0"/>
                    </a:spcBef>
                  </a:pPr>
                  <a:endParaRPr lang="en-GB" sz="1800">
                    <a:latin typeface="Times" charset="0"/>
                  </a:endParaRPr>
                </a:p>
              </p:txBody>
            </p: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D0C96571-62DF-F793-3C58-E1B4BEF6CB32}"/>
                  </a:ext>
                </a:extLst>
              </p:cNvPr>
              <p:cNvGrpSpPr/>
              <p:nvPr/>
            </p:nvGrpSpPr>
            <p:grpSpPr>
              <a:xfrm>
                <a:off x="1756400" y="1927594"/>
                <a:ext cx="367328" cy="2869558"/>
                <a:chOff x="1756400" y="1927594"/>
                <a:chExt cx="367328" cy="2869558"/>
              </a:xfrm>
            </p:grpSpPr>
            <p:cxnSp>
              <p:nvCxnSpPr>
                <p:cNvPr id="45" name="Straight Arrow Connector 44">
                  <a:extLst>
                    <a:ext uri="{FF2B5EF4-FFF2-40B4-BE49-F238E27FC236}">
                      <a16:creationId xmlns:a16="http://schemas.microsoft.com/office/drawing/2014/main" id="{B6352D44-03CB-0312-9E82-26656A560DF0}"/>
                    </a:ext>
                  </a:extLst>
                </p:cNvPr>
                <p:cNvCxnSpPr/>
                <p:nvPr/>
              </p:nvCxnSpPr>
              <p:spPr bwMode="auto">
                <a:xfrm>
                  <a:off x="1756400" y="1927594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46" name="Straight Arrow Connector 45">
                  <a:extLst>
                    <a:ext uri="{FF2B5EF4-FFF2-40B4-BE49-F238E27FC236}">
                      <a16:creationId xmlns:a16="http://schemas.microsoft.com/office/drawing/2014/main" id="{CCEF047A-0052-D457-0B07-9B6E7D961C75}"/>
                    </a:ext>
                  </a:extLst>
                </p:cNvPr>
                <p:cNvCxnSpPr/>
                <p:nvPr/>
              </p:nvCxnSpPr>
              <p:spPr bwMode="auto">
                <a:xfrm flipH="1">
                  <a:off x="1756400" y="4797152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478C7B07-5A3C-BF13-1AD1-46615C27E1C9}"/>
              </a:ext>
            </a:extLst>
          </p:cNvPr>
          <p:cNvSpPr txBox="1"/>
          <p:nvPr/>
        </p:nvSpPr>
        <p:spPr>
          <a:xfrm>
            <a:off x="6171483" y="1880828"/>
            <a:ext cx="594066" cy="4860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100" i="1" kern="1000" spc="23" dirty="0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lang="en-GB" sz="2100" i="1" kern="1000" spc="23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28DFCF0-9763-3C43-24BA-9FD0BD128138}"/>
              </a:ext>
            </a:extLst>
          </p:cNvPr>
          <p:cNvGrpSpPr/>
          <p:nvPr/>
        </p:nvGrpSpPr>
        <p:grpSpPr>
          <a:xfrm>
            <a:off x="6293729" y="1070739"/>
            <a:ext cx="1682196" cy="3834425"/>
            <a:chOff x="918571" y="1412777"/>
            <a:chExt cx="2242928" cy="5112566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B0C95FDA-4CE7-F924-5363-D2898DB312C8}"/>
                </a:ext>
              </a:extLst>
            </p:cNvPr>
            <p:cNvGrpSpPr/>
            <p:nvPr/>
          </p:nvGrpSpPr>
          <p:grpSpPr>
            <a:xfrm>
              <a:off x="1659394" y="1412777"/>
              <a:ext cx="543778" cy="3888430"/>
              <a:chOff x="1659394" y="1412777"/>
              <a:chExt cx="543778" cy="3888430"/>
            </a:xfrm>
          </p:grpSpPr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FB46FAA2-89B2-F65D-A3BC-49C779498196}"/>
                  </a:ext>
                </a:extLst>
              </p:cNvPr>
              <p:cNvGrpSpPr/>
              <p:nvPr/>
            </p:nvGrpSpPr>
            <p:grpSpPr>
              <a:xfrm>
                <a:off x="1659394" y="1412777"/>
                <a:ext cx="543778" cy="3888430"/>
                <a:chOff x="2123728" y="1412777"/>
                <a:chExt cx="576221" cy="3888430"/>
              </a:xfrm>
            </p:grpSpPr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B4A1B197-3E7C-0D01-4B23-50F0B4F6A4F5}"/>
                    </a:ext>
                  </a:extLst>
                </p:cNvPr>
                <p:cNvSpPr/>
                <p:nvPr/>
              </p:nvSpPr>
              <p:spPr bwMode="auto">
                <a:xfrm>
                  <a:off x="2123728" y="4261698"/>
                  <a:ext cx="576064" cy="1039509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spcBef>
                      <a:spcPct val="0"/>
                    </a:spcBef>
                  </a:pPr>
                  <a:endParaRPr lang="en-GB" sz="1800">
                    <a:latin typeface="Times" charset="0"/>
                  </a:endParaRPr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3E5A30D9-8031-C91B-3585-B62C2F634694}"/>
                    </a:ext>
                  </a:extLst>
                </p:cNvPr>
                <p:cNvSpPr/>
                <p:nvPr/>
              </p:nvSpPr>
              <p:spPr bwMode="auto">
                <a:xfrm>
                  <a:off x="2123885" y="1412777"/>
                  <a:ext cx="576064" cy="103016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spcBef>
                      <a:spcPct val="0"/>
                    </a:spcBef>
                  </a:pPr>
                  <a:endParaRPr lang="en-GB" sz="1800">
                    <a:latin typeface="Times" charset="0"/>
                  </a:endParaRPr>
                </a:p>
              </p:txBody>
            </p:sp>
          </p:grp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1101BFCD-806D-C0BB-1B11-E3419AEE58E7}"/>
                  </a:ext>
                </a:extLst>
              </p:cNvPr>
              <p:cNvGrpSpPr/>
              <p:nvPr/>
            </p:nvGrpSpPr>
            <p:grpSpPr>
              <a:xfrm>
                <a:off x="1756400" y="1927594"/>
                <a:ext cx="367328" cy="2869558"/>
                <a:chOff x="1756400" y="1927594"/>
                <a:chExt cx="367328" cy="2869558"/>
              </a:xfrm>
            </p:grpSpPr>
            <p:cxnSp>
              <p:nvCxnSpPr>
                <p:cNvPr id="80" name="Straight Arrow Connector 79">
                  <a:extLst>
                    <a:ext uri="{FF2B5EF4-FFF2-40B4-BE49-F238E27FC236}">
                      <a16:creationId xmlns:a16="http://schemas.microsoft.com/office/drawing/2014/main" id="{37B9E277-0AF3-D282-85F2-72B8F03F7651}"/>
                    </a:ext>
                  </a:extLst>
                </p:cNvPr>
                <p:cNvCxnSpPr/>
                <p:nvPr/>
              </p:nvCxnSpPr>
              <p:spPr bwMode="auto">
                <a:xfrm>
                  <a:off x="1756400" y="1927594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81" name="Straight Arrow Connector 80">
                  <a:extLst>
                    <a:ext uri="{FF2B5EF4-FFF2-40B4-BE49-F238E27FC236}">
                      <a16:creationId xmlns:a16="http://schemas.microsoft.com/office/drawing/2014/main" id="{84041430-DAE1-DF02-E62B-C930CD77BED5}"/>
                    </a:ext>
                  </a:extLst>
                </p:cNvPr>
                <p:cNvCxnSpPr/>
                <p:nvPr/>
              </p:nvCxnSpPr>
              <p:spPr bwMode="auto">
                <a:xfrm flipH="1">
                  <a:off x="1756400" y="4797152"/>
                  <a:ext cx="36732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5A09B241-F086-B346-F8BC-E2DA21FEFC58}"/>
                </a:ext>
              </a:extLst>
            </p:cNvPr>
            <p:cNvSpPr txBox="1"/>
            <p:nvPr/>
          </p:nvSpPr>
          <p:spPr>
            <a:xfrm>
              <a:off x="918571" y="5707996"/>
              <a:ext cx="2242928" cy="8173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23" dirty="0">
                  <a:latin typeface="Arial"/>
                  <a:cs typeface="Arial"/>
                </a:rPr>
                <a:t>Permanent magnets</a:t>
              </a:r>
              <a:endParaRPr lang="en-GB" sz="1800" kern="1000" spc="23" baseline="-25000" dirty="0">
                <a:latin typeface="Arial"/>
                <a:cs typeface="Arial"/>
              </a:endParaRPr>
            </a:p>
          </p:txBody>
        </p: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26ED2BAF-954E-7C79-3028-BF3D89B89AE7}"/>
                </a:ext>
              </a:extLst>
            </p:cNvPr>
            <p:cNvCxnSpPr/>
            <p:nvPr/>
          </p:nvCxnSpPr>
          <p:spPr bwMode="auto">
            <a:xfrm flipV="1">
              <a:off x="1659542" y="5326564"/>
              <a:ext cx="248162" cy="50405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21A63FA-1CBA-C968-67A2-BDEB1632AA3D}"/>
              </a:ext>
            </a:extLst>
          </p:cNvPr>
          <p:cNvGrpSpPr/>
          <p:nvPr/>
        </p:nvGrpSpPr>
        <p:grpSpPr>
          <a:xfrm>
            <a:off x="6009465" y="584684"/>
            <a:ext cx="5638344" cy="3402378"/>
            <a:chOff x="539552" y="764704"/>
            <a:chExt cx="7517792" cy="4536504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444A4E7C-92FA-A91A-B998-7D21BB0BA0CF}"/>
                </a:ext>
              </a:extLst>
            </p:cNvPr>
            <p:cNvGrpSpPr/>
            <p:nvPr/>
          </p:nvGrpSpPr>
          <p:grpSpPr>
            <a:xfrm>
              <a:off x="539552" y="764704"/>
              <a:ext cx="7517792" cy="4536504"/>
              <a:chOff x="539552" y="764704"/>
              <a:chExt cx="7517792" cy="4536504"/>
            </a:xfrm>
          </p:grpSpPr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D9555BDB-45B4-76C0-FAD8-C40B7A7AD55A}"/>
                  </a:ext>
                </a:extLst>
              </p:cNvPr>
              <p:cNvGrpSpPr/>
              <p:nvPr/>
            </p:nvGrpSpPr>
            <p:grpSpPr>
              <a:xfrm>
                <a:off x="1331640" y="1410653"/>
                <a:ext cx="6725704" cy="3890555"/>
                <a:chOff x="1331640" y="1410653"/>
                <a:chExt cx="6725704" cy="3890555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89" name="Group 88">
                  <a:extLst>
                    <a:ext uri="{FF2B5EF4-FFF2-40B4-BE49-F238E27FC236}">
                      <a16:creationId xmlns:a16="http://schemas.microsoft.com/office/drawing/2014/main" id="{FE728084-8AAD-86CD-829A-DE785C79E008}"/>
                    </a:ext>
                  </a:extLst>
                </p:cNvPr>
                <p:cNvGrpSpPr/>
                <p:nvPr/>
              </p:nvGrpSpPr>
              <p:grpSpPr>
                <a:xfrm>
                  <a:off x="2235458" y="1412776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111" name="Rectangle 110">
                    <a:extLst>
                      <a:ext uri="{FF2B5EF4-FFF2-40B4-BE49-F238E27FC236}">
                        <a16:creationId xmlns:a16="http://schemas.microsoft.com/office/drawing/2014/main" id="{452F394E-58EA-957C-8782-C93872BC8B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112" name="Rectangle 111">
                    <a:extLst>
                      <a:ext uri="{FF2B5EF4-FFF2-40B4-BE49-F238E27FC236}">
                        <a16:creationId xmlns:a16="http://schemas.microsoft.com/office/drawing/2014/main" id="{2AB7A502-F12E-A440-F6F8-8CFF7361C8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90" name="Group 89">
                  <a:extLst>
                    <a:ext uri="{FF2B5EF4-FFF2-40B4-BE49-F238E27FC236}">
                      <a16:creationId xmlns:a16="http://schemas.microsoft.com/office/drawing/2014/main" id="{A5498A28-EC7C-A2C5-6A5F-290B7336A2B4}"/>
                    </a:ext>
                  </a:extLst>
                </p:cNvPr>
                <p:cNvGrpSpPr/>
                <p:nvPr/>
              </p:nvGrpSpPr>
              <p:grpSpPr>
                <a:xfrm>
                  <a:off x="3148260" y="1412776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109" name="Rectangle 108">
                    <a:extLst>
                      <a:ext uri="{FF2B5EF4-FFF2-40B4-BE49-F238E27FC236}">
                        <a16:creationId xmlns:a16="http://schemas.microsoft.com/office/drawing/2014/main" id="{1D614223-50B0-B499-8AA6-F6A1D982A7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110" name="Rectangle 109">
                    <a:extLst>
                      <a:ext uri="{FF2B5EF4-FFF2-40B4-BE49-F238E27FC236}">
                        <a16:creationId xmlns:a16="http://schemas.microsoft.com/office/drawing/2014/main" id="{1B450EF4-8E82-787C-714B-022048F16E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91" name="Group 90">
                  <a:extLst>
                    <a:ext uri="{FF2B5EF4-FFF2-40B4-BE49-F238E27FC236}">
                      <a16:creationId xmlns:a16="http://schemas.microsoft.com/office/drawing/2014/main" id="{744ADD31-23D5-9B8A-E326-F22D8DD45248}"/>
                    </a:ext>
                  </a:extLst>
                </p:cNvPr>
                <p:cNvGrpSpPr/>
                <p:nvPr/>
              </p:nvGrpSpPr>
              <p:grpSpPr>
                <a:xfrm>
                  <a:off x="4096904" y="1410653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107" name="Rectangle 106">
                    <a:extLst>
                      <a:ext uri="{FF2B5EF4-FFF2-40B4-BE49-F238E27FC236}">
                        <a16:creationId xmlns:a16="http://schemas.microsoft.com/office/drawing/2014/main" id="{7EB27EBB-4982-42A0-A520-6B11E8B8B0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108" name="Rectangle 107">
                    <a:extLst>
                      <a:ext uri="{FF2B5EF4-FFF2-40B4-BE49-F238E27FC236}">
                        <a16:creationId xmlns:a16="http://schemas.microsoft.com/office/drawing/2014/main" id="{F7812065-40AD-9383-681B-278F95A3DB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92" name="Group 91">
                  <a:extLst>
                    <a:ext uri="{FF2B5EF4-FFF2-40B4-BE49-F238E27FC236}">
                      <a16:creationId xmlns:a16="http://schemas.microsoft.com/office/drawing/2014/main" id="{6B33D187-FE95-A24D-C1B2-66043128F4FA}"/>
                    </a:ext>
                  </a:extLst>
                </p:cNvPr>
                <p:cNvGrpSpPr/>
                <p:nvPr/>
              </p:nvGrpSpPr>
              <p:grpSpPr>
                <a:xfrm>
                  <a:off x="5004048" y="1410653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44AD297A-D9E3-94C9-E1A5-4F09D11C86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CD324209-BD7C-9FA6-82AB-6102AC670C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4E0F2EA3-3040-B2D0-9BBF-C6F392537FFF}"/>
                    </a:ext>
                  </a:extLst>
                </p:cNvPr>
                <p:cNvGrpSpPr/>
                <p:nvPr/>
              </p:nvGrpSpPr>
              <p:grpSpPr>
                <a:xfrm>
                  <a:off x="5936826" y="1410653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103" name="Rectangle 102">
                    <a:extLst>
                      <a:ext uri="{FF2B5EF4-FFF2-40B4-BE49-F238E27FC236}">
                        <a16:creationId xmlns:a16="http://schemas.microsoft.com/office/drawing/2014/main" id="{B1CF3313-243B-05FB-BD3C-23B3852969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104" name="Rectangle 103">
                    <a:extLst>
                      <a:ext uri="{FF2B5EF4-FFF2-40B4-BE49-F238E27FC236}">
                        <a16:creationId xmlns:a16="http://schemas.microsoft.com/office/drawing/2014/main" id="{3CC7363F-FAC6-2C70-EDB9-F5DA7EEC7D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94" name="Group 93">
                  <a:extLst>
                    <a:ext uri="{FF2B5EF4-FFF2-40B4-BE49-F238E27FC236}">
                      <a16:creationId xmlns:a16="http://schemas.microsoft.com/office/drawing/2014/main" id="{E940417B-B5FB-600E-F16A-0B926092FB6A}"/>
                    </a:ext>
                  </a:extLst>
                </p:cNvPr>
                <p:cNvGrpSpPr/>
                <p:nvPr/>
              </p:nvGrpSpPr>
              <p:grpSpPr>
                <a:xfrm>
                  <a:off x="1331640" y="1412776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101" name="Rectangle 100">
                    <a:extLst>
                      <a:ext uri="{FF2B5EF4-FFF2-40B4-BE49-F238E27FC236}">
                        <a16:creationId xmlns:a16="http://schemas.microsoft.com/office/drawing/2014/main" id="{3D562632-2621-F564-B3C3-9C09E704B0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102" name="Rectangle 101">
                    <a:extLst>
                      <a:ext uri="{FF2B5EF4-FFF2-40B4-BE49-F238E27FC236}">
                        <a16:creationId xmlns:a16="http://schemas.microsoft.com/office/drawing/2014/main" id="{B6F653DF-33A9-E70D-F6A1-AA4475D7EB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95" name="Group 94">
                  <a:extLst>
                    <a:ext uri="{FF2B5EF4-FFF2-40B4-BE49-F238E27FC236}">
                      <a16:creationId xmlns:a16="http://schemas.microsoft.com/office/drawing/2014/main" id="{F56D9C31-F253-EEF9-4865-9361ECBBF090}"/>
                    </a:ext>
                  </a:extLst>
                </p:cNvPr>
                <p:cNvGrpSpPr/>
                <p:nvPr/>
              </p:nvGrpSpPr>
              <p:grpSpPr>
                <a:xfrm>
                  <a:off x="6839860" y="1410653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99" name="Rectangle 98">
                    <a:extLst>
                      <a:ext uri="{FF2B5EF4-FFF2-40B4-BE49-F238E27FC236}">
                        <a16:creationId xmlns:a16="http://schemas.microsoft.com/office/drawing/2014/main" id="{11C31C48-4A7D-381C-C349-21F8D2709B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100" name="Rectangle 99">
                    <a:extLst>
                      <a:ext uri="{FF2B5EF4-FFF2-40B4-BE49-F238E27FC236}">
                        <a16:creationId xmlns:a16="http://schemas.microsoft.com/office/drawing/2014/main" id="{AAB726E0-048F-8A2B-C3C2-AF4893FDC1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96" name="Group 95">
                  <a:extLst>
                    <a:ext uri="{FF2B5EF4-FFF2-40B4-BE49-F238E27FC236}">
                      <a16:creationId xmlns:a16="http://schemas.microsoft.com/office/drawing/2014/main" id="{AFE1D6B0-2B4B-64BC-90DB-756EEDC25A49}"/>
                    </a:ext>
                  </a:extLst>
                </p:cNvPr>
                <p:cNvGrpSpPr/>
                <p:nvPr/>
              </p:nvGrpSpPr>
              <p:grpSpPr>
                <a:xfrm>
                  <a:off x="7769312" y="1412776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97" name="Rectangle 96">
                    <a:extLst>
                      <a:ext uri="{FF2B5EF4-FFF2-40B4-BE49-F238E27FC236}">
                        <a16:creationId xmlns:a16="http://schemas.microsoft.com/office/drawing/2014/main" id="{094BE40F-8A49-D545-AD73-572E90A37A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98" name="Rectangle 97">
                    <a:extLst>
                      <a:ext uri="{FF2B5EF4-FFF2-40B4-BE49-F238E27FC236}">
                        <a16:creationId xmlns:a16="http://schemas.microsoft.com/office/drawing/2014/main" id="{68B8F4D2-D528-3F96-8C50-DAC5A3D8D1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</p:grp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05E01F0B-C231-9033-A28D-67476818B6B3}"/>
                  </a:ext>
                </a:extLst>
              </p:cNvPr>
              <p:cNvSpPr txBox="1"/>
              <p:nvPr/>
            </p:nvSpPr>
            <p:spPr>
              <a:xfrm>
                <a:off x="539552" y="764704"/>
                <a:ext cx="2242928" cy="6480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1800" kern="1000" spc="23" dirty="0">
                    <a:solidFill>
                      <a:schemeClr val="bg1">
                        <a:lumMod val="50000"/>
                      </a:schemeClr>
                    </a:solidFill>
                    <a:latin typeface="Arial"/>
                    <a:cs typeface="Arial"/>
                  </a:rPr>
                  <a:t>Fe poles</a:t>
                </a:r>
                <a:endParaRPr lang="en-GB" sz="1800" kern="1000" spc="23" baseline="-25000" dirty="0">
                  <a:solidFill>
                    <a:schemeClr val="bg1">
                      <a:lumMod val="50000"/>
                    </a:schemeClr>
                  </a:solidFill>
                  <a:latin typeface="Arial"/>
                  <a:cs typeface="Arial"/>
                </a:endParaRPr>
              </a:p>
            </p:txBody>
          </p:sp>
        </p:grp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D0A4FD8C-DE6A-1508-823B-22C8B2F7EA7E}"/>
                </a:ext>
              </a:extLst>
            </p:cNvPr>
            <p:cNvCxnSpPr/>
            <p:nvPr/>
          </p:nvCxnSpPr>
          <p:spPr bwMode="auto">
            <a:xfrm flipH="1" flipV="1">
              <a:off x="1042652" y="1239447"/>
              <a:ext cx="216980" cy="50405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36893D6-3B6A-34DD-3967-04D9F78F782A}"/>
              </a:ext>
            </a:extLst>
          </p:cNvPr>
          <p:cNvGrpSpPr/>
          <p:nvPr/>
        </p:nvGrpSpPr>
        <p:grpSpPr>
          <a:xfrm>
            <a:off x="8104906" y="4165046"/>
            <a:ext cx="2603081" cy="902137"/>
            <a:chOff x="3333473" y="5538519"/>
            <a:chExt cx="3470775" cy="1202849"/>
          </a:xfrm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0DF8DAB-8D5A-475E-9A6F-CF4A8E1304B0}"/>
                </a:ext>
              </a:extLst>
            </p:cNvPr>
            <p:cNvGrpSpPr/>
            <p:nvPr/>
          </p:nvGrpSpPr>
          <p:grpSpPr>
            <a:xfrm>
              <a:off x="3333473" y="5538519"/>
              <a:ext cx="1799951" cy="584200"/>
              <a:chOff x="3333473" y="5538519"/>
              <a:chExt cx="1799951" cy="584200"/>
            </a:xfrm>
          </p:grpSpPr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143510AB-01E6-BDE8-AE3A-204AE52FF46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3333473" y="5610527"/>
                <a:ext cx="179995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 w="med" len="med"/>
              </a:ln>
              <a:effectLst/>
            </p:spPr>
          </p:cxnSp>
          <p:pic>
            <p:nvPicPr>
              <p:cNvPr id="117" name="Picture 116">
                <a:extLst>
                  <a:ext uri="{FF2B5EF4-FFF2-40B4-BE49-F238E27FC236}">
                    <a16:creationId xmlns:a16="http://schemas.microsoft.com/office/drawing/2014/main" id="{15CF57EA-6F42-6269-5B09-86E0293843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39952" y="5538519"/>
                <a:ext cx="431800" cy="584200"/>
              </a:xfrm>
              <a:prstGeom prst="rect">
                <a:avLst/>
              </a:prstGeom>
            </p:spPr>
          </p:pic>
        </p:grp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790A1C99-ECDB-BF02-20F2-7CE19DB1AB0D}"/>
                </a:ext>
              </a:extLst>
            </p:cNvPr>
            <p:cNvSpPr txBox="1"/>
            <p:nvPr/>
          </p:nvSpPr>
          <p:spPr>
            <a:xfrm>
              <a:off x="4561320" y="5924021"/>
              <a:ext cx="2242928" cy="8173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23" dirty="0">
                  <a:latin typeface="Arial"/>
                  <a:cs typeface="Arial"/>
                </a:rPr>
                <a:t>Undulator period</a:t>
              </a:r>
              <a:endParaRPr lang="en-GB" sz="1800" kern="1000" spc="23" baseline="-25000" dirty="0">
                <a:latin typeface="Arial"/>
                <a:cs typeface="Arial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4E4E5C29-27DB-99FA-031D-4A351CF2CD61}"/>
              </a:ext>
            </a:extLst>
          </p:cNvPr>
          <p:cNvGrpSpPr/>
          <p:nvPr/>
        </p:nvGrpSpPr>
        <p:grpSpPr>
          <a:xfrm>
            <a:off x="11671964" y="1879236"/>
            <a:ext cx="542571" cy="1380835"/>
            <a:chOff x="13862360" y="2507771"/>
            <a:chExt cx="723428" cy="1841113"/>
          </a:xfrm>
        </p:grpSpPr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FFDD86B1-0ACC-FA66-2B72-51AC072B024E}"/>
                </a:ext>
              </a:extLst>
            </p:cNvPr>
            <p:cNvCxnSpPr>
              <a:cxnSpLocks/>
              <a:endCxn id="97" idx="0"/>
            </p:cNvCxnSpPr>
            <p:nvPr/>
          </p:nvCxnSpPr>
          <p:spPr bwMode="auto">
            <a:xfrm>
              <a:off x="13862360" y="2507771"/>
              <a:ext cx="0" cy="172819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1910EEEE-095C-E34A-11A4-9FF0496E6E07}"/>
                </a:ext>
              </a:extLst>
            </p:cNvPr>
            <p:cNvSpPr txBox="1"/>
            <p:nvPr/>
          </p:nvSpPr>
          <p:spPr>
            <a:xfrm>
              <a:off x="13909392" y="3531537"/>
              <a:ext cx="676396" cy="8173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23" dirty="0">
                  <a:latin typeface="Arial"/>
                  <a:cs typeface="Arial"/>
                </a:rPr>
                <a:t>gap</a:t>
              </a:r>
              <a:endParaRPr lang="en-GB" sz="1800" kern="1000" spc="23" baseline="-25000" dirty="0">
                <a:latin typeface="Arial"/>
                <a:cs typeface="Arial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FEC6E25A-38B4-0349-754E-3DC4FFEFD0B2}"/>
              </a:ext>
            </a:extLst>
          </p:cNvPr>
          <p:cNvGrpSpPr/>
          <p:nvPr/>
        </p:nvGrpSpPr>
        <p:grpSpPr>
          <a:xfrm>
            <a:off x="4853728" y="2252077"/>
            <a:ext cx="1155737" cy="613010"/>
            <a:chOff x="391927" y="2240921"/>
            <a:chExt cx="1155737" cy="613010"/>
          </a:xfrm>
        </p:grpSpPr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F5936C22-E859-66AB-2F28-848946DDE4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15616" y="2571750"/>
              <a:ext cx="43204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5AEDAEC1-44AF-600A-833F-9711B7A31C78}"/>
                </a:ext>
              </a:extLst>
            </p:cNvPr>
            <p:cNvSpPr txBox="1"/>
            <p:nvPr/>
          </p:nvSpPr>
          <p:spPr>
            <a:xfrm>
              <a:off x="391927" y="2240921"/>
              <a:ext cx="1023202" cy="6130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23" dirty="0">
                  <a:solidFill>
                    <a:srgbClr val="0070C0"/>
                  </a:solidFill>
                  <a:latin typeface="Arial"/>
                  <a:cs typeface="Arial"/>
                </a:rPr>
                <a:t>Electrons</a:t>
              </a:r>
              <a:endParaRPr lang="en-GB" sz="1800" kern="1000" spc="23" baseline="-25000" dirty="0">
                <a:solidFill>
                  <a:srgbClr val="0070C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24" name="Content Placeholder 9">
            <a:extLst>
              <a:ext uri="{FF2B5EF4-FFF2-40B4-BE49-F238E27FC236}">
                <a16:creationId xmlns:a16="http://schemas.microsoft.com/office/drawing/2014/main" id="{93E576B5-A66D-B218-41DC-C5F78EDF49B6}"/>
              </a:ext>
            </a:extLst>
          </p:cNvPr>
          <p:cNvSpPr txBox="1">
            <a:spLocks/>
          </p:cNvSpPr>
          <p:nvPr/>
        </p:nvSpPr>
        <p:spPr>
          <a:xfrm>
            <a:off x="302934" y="5267813"/>
            <a:ext cx="5938572" cy="101776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dirty="0"/>
              <a:t>Synchrotron radiation is achieved with the use of oscillating electrons, typically produced by undulators</a:t>
            </a:r>
          </a:p>
          <a:p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D81FDF9-45ED-5A99-8CC6-D8612E70E792}"/>
                  </a:ext>
                </a:extLst>
              </p:cNvPr>
              <p:cNvSpPr txBox="1"/>
              <p:nvPr/>
            </p:nvSpPr>
            <p:spPr>
              <a:xfrm>
                <a:off x="9599136" y="5468918"/>
                <a:ext cx="110761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</m:oMath>
                  </m:oMathPara>
                </a14:m>
                <a:endParaRPr lang="de-DE" sz="20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D81FDF9-45ED-5A99-8CC6-D8612E70E7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9136" y="5468918"/>
                <a:ext cx="1107611" cy="307777"/>
              </a:xfrm>
              <a:prstGeom prst="rect">
                <a:avLst/>
              </a:prstGeom>
              <a:blipFill>
                <a:blip r:embed="rId5"/>
                <a:stretch>
                  <a:fillRect l="-5525" r="-1105" b="-1568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24E1B29-72A7-D2B9-5B87-0547089B5484}"/>
                  </a:ext>
                </a:extLst>
              </p:cNvPr>
              <p:cNvSpPr txBox="1"/>
              <p:nvPr/>
            </p:nvSpPr>
            <p:spPr>
              <a:xfrm>
                <a:off x="6994281" y="5273171"/>
                <a:ext cx="2221249" cy="6915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de-DE" sz="2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24E1B29-72A7-D2B9-5B87-0547089B54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4281" y="5273171"/>
                <a:ext cx="2221249" cy="69153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B226A5D1-B4CC-797A-3C18-E02CE39294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053" y="797703"/>
            <a:ext cx="4112443" cy="23118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71F20-2317-807E-6C48-E50F092944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0721" y="3135639"/>
            <a:ext cx="2669855" cy="202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8241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Nb</a:t>
            </a:r>
            <a:r>
              <a:rPr lang="en-GB" baseline="-25000" noProof="0" dirty="0"/>
              <a:t>3</a:t>
            </a:r>
            <a:r>
              <a:rPr lang="en-GB" noProof="0" dirty="0"/>
              <a:t>Sn coil fabrication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20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9DA580-BAC1-3867-C48C-9AAF4F3C0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3059959"/>
            <a:ext cx="2803421" cy="738082"/>
          </a:xfrm>
        </p:spPr>
        <p:txBody>
          <a:bodyPr/>
          <a:lstStyle/>
          <a:p>
            <a:r>
              <a:rPr lang="en-US" dirty="0"/>
              <a:t>Installation of upper flange and anchorage for internal connections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E65A0C-6501-3FFB-D948-F7B1D1381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832" y="1124744"/>
            <a:ext cx="7500263" cy="481615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CEC3BA5-E2FE-51BE-4BC8-D4EFF54B673E}"/>
              </a:ext>
            </a:extLst>
          </p:cNvPr>
          <p:cNvSpPr/>
          <p:nvPr/>
        </p:nvSpPr>
        <p:spPr>
          <a:xfrm>
            <a:off x="6384032" y="3532823"/>
            <a:ext cx="5700063" cy="24440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</p:spTree>
    <p:extLst>
      <p:ext uri="{BB962C8B-B14F-4D97-AF65-F5344CB8AC3E}">
        <p14:creationId xmlns:p14="http://schemas.microsoft.com/office/powerpoint/2010/main" val="20774627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Nb</a:t>
            </a:r>
            <a:r>
              <a:rPr lang="en-GB" baseline="-25000" noProof="0" dirty="0"/>
              <a:t>3</a:t>
            </a:r>
            <a:r>
              <a:rPr lang="en-GB" noProof="0" dirty="0"/>
              <a:t>Sn coil fabrication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21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9DA580-BAC1-3867-C48C-9AAF4F3C0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3059959"/>
            <a:ext cx="2803421" cy="738082"/>
          </a:xfrm>
        </p:spPr>
        <p:txBody>
          <a:bodyPr/>
          <a:lstStyle/>
          <a:p>
            <a:r>
              <a:rPr lang="en-US" dirty="0"/>
              <a:t>In-vacuum oven for thermal treatment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E65A0C-6501-3FFB-D948-F7B1D1381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832" y="1124744"/>
            <a:ext cx="7500263" cy="481615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CEC3BA5-E2FE-51BE-4BC8-D4EFF54B673E}"/>
              </a:ext>
            </a:extLst>
          </p:cNvPr>
          <p:cNvSpPr/>
          <p:nvPr/>
        </p:nvSpPr>
        <p:spPr>
          <a:xfrm>
            <a:off x="8328248" y="3532823"/>
            <a:ext cx="3755847" cy="24440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</p:spTree>
    <p:extLst>
      <p:ext uri="{BB962C8B-B14F-4D97-AF65-F5344CB8AC3E}">
        <p14:creationId xmlns:p14="http://schemas.microsoft.com/office/powerpoint/2010/main" val="40150453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Nb</a:t>
            </a:r>
            <a:r>
              <a:rPr lang="en-GB" baseline="-25000" noProof="0" dirty="0"/>
              <a:t>3</a:t>
            </a:r>
            <a:r>
              <a:rPr lang="en-GB" noProof="0" dirty="0"/>
              <a:t>Sn coil fabrication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22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9DA580-BAC1-3867-C48C-9AAF4F3C0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3059959"/>
            <a:ext cx="2803421" cy="738082"/>
          </a:xfrm>
        </p:spPr>
        <p:txBody>
          <a:bodyPr/>
          <a:lstStyle/>
          <a:p>
            <a:r>
              <a:rPr lang="en-US" dirty="0"/>
              <a:t>Fabrication of internal and external joints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E65A0C-6501-3FFB-D948-F7B1D1381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832" y="1124744"/>
            <a:ext cx="7500263" cy="481615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CEC3BA5-E2FE-51BE-4BC8-D4EFF54B673E}"/>
              </a:ext>
            </a:extLst>
          </p:cNvPr>
          <p:cNvSpPr/>
          <p:nvPr/>
        </p:nvSpPr>
        <p:spPr>
          <a:xfrm>
            <a:off x="10272464" y="3532823"/>
            <a:ext cx="1811631" cy="24440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</p:spTree>
    <p:extLst>
      <p:ext uri="{BB962C8B-B14F-4D97-AF65-F5344CB8AC3E}">
        <p14:creationId xmlns:p14="http://schemas.microsoft.com/office/powerpoint/2010/main" val="6261386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Nb</a:t>
            </a:r>
            <a:r>
              <a:rPr lang="en-GB" baseline="-25000" noProof="0" dirty="0"/>
              <a:t>3</a:t>
            </a:r>
            <a:r>
              <a:rPr lang="en-GB" noProof="0" dirty="0"/>
              <a:t>Sn coil fabrication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23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9DA580-BAC1-3867-C48C-9AAF4F3C0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3059959"/>
            <a:ext cx="2803421" cy="738082"/>
          </a:xfrm>
        </p:spPr>
        <p:txBody>
          <a:bodyPr/>
          <a:lstStyle/>
          <a:p>
            <a:r>
              <a:rPr lang="en-US" dirty="0"/>
              <a:t>Thermal treatment and in-vacuum epoxy impregnation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E65A0C-6501-3FFB-D948-F7B1D1381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832" y="1124744"/>
            <a:ext cx="7500263" cy="481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774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lain"/>
            </a:pPr>
            <a:r>
              <a:rPr lang="en-GB" dirty="0">
                <a:solidFill>
                  <a:schemeClr val="bg2"/>
                </a:solidFill>
              </a:rPr>
              <a:t>HTS undulator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/>
                </a:solidFill>
              </a:rPr>
              <a:t>Nb</a:t>
            </a:r>
            <a:r>
              <a:rPr lang="en-GB" baseline="-25000" dirty="0">
                <a:solidFill>
                  <a:schemeClr val="bg2"/>
                </a:solidFill>
              </a:rPr>
              <a:t>3</a:t>
            </a:r>
            <a:r>
              <a:rPr lang="en-GB" dirty="0">
                <a:solidFill>
                  <a:schemeClr val="bg2"/>
                </a:solidFill>
              </a:rPr>
              <a:t>Sn solenoid</a:t>
            </a:r>
            <a:endParaRPr lang="en-GB" noProof="0" dirty="0">
              <a:solidFill>
                <a:schemeClr val="bg2"/>
              </a:solidFill>
            </a:endParaRPr>
          </a:p>
          <a:p>
            <a:pPr marL="457200" indent="-457200">
              <a:buAutoNum type="arabicPlain"/>
            </a:pPr>
            <a:r>
              <a:rPr lang="en-GB" noProof="0" dirty="0"/>
              <a:t>HTS bulks insert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/>
                </a:solidFill>
              </a:rPr>
              <a:t>HTS bulks sorting</a:t>
            </a:r>
            <a:endParaRPr lang="en-GB" noProof="0" dirty="0"/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/>
                </a:solidFill>
              </a:rPr>
              <a:t>Conclusion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803474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HTS bulks insert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25</a:t>
            </a:fld>
            <a:endParaRPr lang="de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DB9E88-6D94-136F-9B52-655BEF9FB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062" y="184110"/>
            <a:ext cx="5136232" cy="2623196"/>
          </a:xfrm>
          <a:prstGeom prst="rect">
            <a:avLst/>
          </a:prstGeom>
        </p:spPr>
      </p:pic>
      <p:pic>
        <p:nvPicPr>
          <p:cNvPr id="15" name="Picture 14" descr="A long yellow and black object&#10;&#10;AI-generated content may be incorrect.">
            <a:extLst>
              <a:ext uri="{FF2B5EF4-FFF2-40B4-BE49-F238E27FC236}">
                <a16:creationId xmlns:a16="http://schemas.microsoft.com/office/drawing/2014/main" id="{E8A55906-F7FA-54DF-A47B-3EEF1DC75B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2204864"/>
            <a:ext cx="11521279" cy="460851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CD5110A-2E01-68B0-F8D2-0E8D1DEF34EE}"/>
              </a:ext>
            </a:extLst>
          </p:cNvPr>
          <p:cNvSpPr/>
          <p:nvPr/>
        </p:nvSpPr>
        <p:spPr>
          <a:xfrm>
            <a:off x="4079776" y="1844824"/>
            <a:ext cx="4104456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608A582-7568-78D6-B700-380E840FFBAB}"/>
              </a:ext>
            </a:extLst>
          </p:cNvPr>
          <p:cNvCxnSpPr>
            <a:cxnSpLocks/>
          </p:cNvCxnSpPr>
          <p:nvPr/>
        </p:nvCxnSpPr>
        <p:spPr>
          <a:xfrm flipH="1">
            <a:off x="407368" y="1857375"/>
            <a:ext cx="3673142" cy="95955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06B3B80B-E3B5-293F-C689-9CE9496B530B}"/>
              </a:ext>
            </a:extLst>
          </p:cNvPr>
          <p:cNvSpPr/>
          <p:nvPr/>
        </p:nvSpPr>
        <p:spPr>
          <a:xfrm>
            <a:off x="407368" y="2807305"/>
            <a:ext cx="11665295" cy="34532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D7C1964-6730-1009-3752-B64255BDB07D}"/>
              </a:ext>
            </a:extLst>
          </p:cNvPr>
          <p:cNvCxnSpPr>
            <a:cxnSpLocks/>
          </p:cNvCxnSpPr>
          <p:nvPr/>
        </p:nvCxnSpPr>
        <p:spPr>
          <a:xfrm>
            <a:off x="8178165" y="1845945"/>
            <a:ext cx="3894498" cy="94993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65848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82D9CD-706A-C891-0BD9-F391B030D8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E860E-77A6-4938-0AFF-2EFAD1E79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Strain measurement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5145A1-0D39-CF25-B09D-0B2B9C621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37BC4D-0294-D197-023B-163DC6AAF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5B776-55E7-D059-C675-80C71DBAF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26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4E411FA-ACA9-A6FD-2D5E-42A946862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818417"/>
            <a:ext cx="11089307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Previously used </a:t>
            </a:r>
            <a:r>
              <a:rPr lang="en-US" dirty="0" err="1"/>
              <a:t>aluminium</a:t>
            </a:r>
            <a:r>
              <a:rPr lang="en-US" dirty="0"/>
              <a:t> outer shell to compress the disks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Need to measure the compression of copper shells on disks in liquid nitrogen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CE76A1-0062-B30F-2F14-CCCD8304E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8106" y="1641777"/>
            <a:ext cx="5021331" cy="46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9192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32A0CB-8928-1B78-DA19-FAA1AB16C4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6C9C7-B595-D508-D8A2-C39AC188E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Strain measurement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E2835-15F4-DAB2-66C9-156D60214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C2283A-3FAB-FB4A-4F4A-510E9283E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C72DB-4315-C75F-FEA4-C8D76F5D4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27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ACEADB4-DD64-FFA5-D57F-9A3299F99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818417"/>
            <a:ext cx="11089307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Previously used </a:t>
            </a:r>
            <a:r>
              <a:rPr lang="en-US" dirty="0" err="1"/>
              <a:t>aluminium</a:t>
            </a:r>
            <a:r>
              <a:rPr lang="en-US" dirty="0"/>
              <a:t> outer shell to compress the disks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Need to measure the compression of copper shells on disks in liquid nitrogen</a:t>
            </a:r>
          </a:p>
        </p:txBody>
      </p:sp>
      <p:pic>
        <p:nvPicPr>
          <p:cNvPr id="7" name="Picture 6" descr="A copper tube with wires&#10;&#10;AI-generated content may be incorrect.">
            <a:extLst>
              <a:ext uri="{FF2B5EF4-FFF2-40B4-BE49-F238E27FC236}">
                <a16:creationId xmlns:a16="http://schemas.microsoft.com/office/drawing/2014/main" id="{762CA157-3252-F4EA-FF2A-5D45CCC39E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1" b="43700"/>
          <a:stretch/>
        </p:blipFill>
        <p:spPr>
          <a:xfrm>
            <a:off x="335360" y="1605068"/>
            <a:ext cx="11089307" cy="2717681"/>
          </a:xfrm>
          <a:prstGeom prst="rect">
            <a:avLst/>
          </a:prstGeom>
        </p:spPr>
      </p:pic>
      <p:pic>
        <p:nvPicPr>
          <p:cNvPr id="3" name="Picture 2" descr="A copper tube with wires&#10;&#10;AI-generated content may be incorrect.">
            <a:extLst>
              <a:ext uri="{FF2B5EF4-FFF2-40B4-BE49-F238E27FC236}">
                <a16:creationId xmlns:a16="http://schemas.microsoft.com/office/drawing/2014/main" id="{65015518-26E2-8375-04CA-486CA13723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25" t="30834" r="39687" b="62266"/>
          <a:stretch/>
        </p:blipFill>
        <p:spPr>
          <a:xfrm>
            <a:off x="4126740" y="3418366"/>
            <a:ext cx="4985273" cy="221568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6009193-7ACE-FB53-EFB8-9CDED7A0E326}"/>
              </a:ext>
            </a:extLst>
          </p:cNvPr>
          <p:cNvCxnSpPr>
            <a:cxnSpLocks/>
          </p:cNvCxnSpPr>
          <p:nvPr/>
        </p:nvCxnSpPr>
        <p:spPr>
          <a:xfrm flipH="1">
            <a:off x="4126740" y="2492896"/>
            <a:ext cx="1681228" cy="9254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388C49D-F441-5511-0B55-6B4C415B292A}"/>
              </a:ext>
            </a:extLst>
          </p:cNvPr>
          <p:cNvCxnSpPr>
            <a:cxnSpLocks/>
          </p:cNvCxnSpPr>
          <p:nvPr/>
        </p:nvCxnSpPr>
        <p:spPr>
          <a:xfrm>
            <a:off x="6888088" y="2479544"/>
            <a:ext cx="2223925" cy="9388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FE333A2-970D-CBA9-A569-CC1297F28200}"/>
              </a:ext>
            </a:extLst>
          </p:cNvPr>
          <p:cNvSpPr txBox="1"/>
          <p:nvPr/>
        </p:nvSpPr>
        <p:spPr>
          <a:xfrm>
            <a:off x="9202003" y="4639630"/>
            <a:ext cx="148425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Strain gauges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30077866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Single direction melt growth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28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9DA580-BAC1-3867-C48C-9AAF4F3C0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4536579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Grown 130 bulks using Single Direction Melt Growth (SDMG)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Cut each bulk in half and shrink-fit into copper sleeves, yielding 260 pieces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Produced 250 holmium poles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Coated in 300 nm silver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E75212-FA7C-D04A-652C-FD68456FA204}"/>
              </a:ext>
            </a:extLst>
          </p:cNvPr>
          <p:cNvSpPr txBox="1"/>
          <p:nvPr/>
        </p:nvSpPr>
        <p:spPr>
          <a:xfrm>
            <a:off x="5405428" y="2588727"/>
            <a:ext cx="609504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1C1D1E"/>
                </a:solidFill>
                <a:effectLst/>
                <a:latin typeface="Open Sans" panose="020B0606030504020204" pitchFamily="34" charset="0"/>
              </a:rPr>
              <a:t>Antončík F, et al.  </a:t>
            </a:r>
            <a:r>
              <a:rPr lang="de-DE" sz="1000" b="0" i="1" dirty="0">
                <a:solidFill>
                  <a:srgbClr val="1C1D1E"/>
                </a:solidFill>
                <a:effectLst/>
                <a:latin typeface="Open Sans" panose="020B0606030504020204" pitchFamily="34" charset="0"/>
              </a:rPr>
              <a:t>J Am </a:t>
            </a:r>
            <a:r>
              <a:rPr lang="de-DE" sz="1000" b="0" i="1" dirty="0" err="1">
                <a:solidFill>
                  <a:srgbClr val="1C1D1E"/>
                </a:solidFill>
                <a:effectLst/>
                <a:latin typeface="Open Sans" panose="020B0606030504020204" pitchFamily="34" charset="0"/>
              </a:rPr>
              <a:t>Ceram</a:t>
            </a:r>
            <a:r>
              <a:rPr lang="de-DE" sz="1000" b="0" i="1" dirty="0">
                <a:solidFill>
                  <a:srgbClr val="1C1D1E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de-DE" sz="1000" b="0" i="1" dirty="0" err="1">
                <a:solidFill>
                  <a:srgbClr val="1C1D1E"/>
                </a:solidFill>
                <a:effectLst/>
                <a:latin typeface="Open Sans" panose="020B0606030504020204" pitchFamily="34" charset="0"/>
              </a:rPr>
              <a:t>Soc</a:t>
            </a:r>
            <a:r>
              <a:rPr lang="de-DE" sz="1000" b="0" i="0" dirty="0">
                <a:solidFill>
                  <a:srgbClr val="1C1D1E"/>
                </a:solidFill>
                <a:effectLst/>
                <a:latin typeface="Open Sans" panose="020B0606030504020204" pitchFamily="34" charset="0"/>
              </a:rPr>
              <a:t>. 2024; 107: 2668–2678. </a:t>
            </a:r>
            <a:r>
              <a:rPr lang="de-DE" sz="1000" b="1" i="0" u="none" strike="noStrike" dirty="0">
                <a:solidFill>
                  <a:srgbClr val="004466"/>
                </a:solidFill>
                <a:effectLst/>
                <a:latin typeface="Open Sans" panose="020B0606030504020204" pitchFamily="34" charset="0"/>
                <a:hlinkClick r:id="rId2"/>
              </a:rPr>
              <a:t>https://doi.org/10.1111/jace.19566</a:t>
            </a:r>
            <a:endParaRPr lang="de-DE" sz="10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7F13172-FE73-F572-890F-94047F88D6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920" y="746954"/>
            <a:ext cx="5800416" cy="1896403"/>
          </a:xfrm>
          <a:prstGeom prst="rect">
            <a:avLst/>
          </a:prstGeom>
        </p:spPr>
      </p:pic>
      <p:pic>
        <p:nvPicPr>
          <p:cNvPr id="1026" name="Picture 2" descr="CAN SUPERCONDUCTORS | LinkedIn">
            <a:extLst>
              <a:ext uri="{FF2B5EF4-FFF2-40B4-BE49-F238E27FC236}">
                <a16:creationId xmlns:a16="http://schemas.microsoft.com/office/drawing/2014/main" id="{4FBCD3D8-0AA5-F9F0-439F-701056CA2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335" y="1526426"/>
            <a:ext cx="966469" cy="96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981903C-7306-9058-BC01-B50F4A76038A}"/>
              </a:ext>
            </a:extLst>
          </p:cNvPr>
          <p:cNvSpPr/>
          <p:nvPr/>
        </p:nvSpPr>
        <p:spPr>
          <a:xfrm>
            <a:off x="407293" y="1988840"/>
            <a:ext cx="4536579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</p:spTree>
    <p:extLst>
      <p:ext uri="{BB962C8B-B14F-4D97-AF65-F5344CB8AC3E}">
        <p14:creationId xmlns:p14="http://schemas.microsoft.com/office/powerpoint/2010/main" val="5724890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C4E5297-3CCB-F65D-31EC-16078D1895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4112" y="93918"/>
            <a:ext cx="3838270" cy="50977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HTS bulks insert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29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9DA580-BAC1-3867-C48C-9AAF4F3C0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4536579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Grown 130 bulks using Single Direction Melt Growth (SDMG)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Cut each bulk in half and shrink-fit into copper sleeves, yielding 260 pieces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Produced 250 holmium poles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Coated in 300 nm silver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0F9558B-C61F-6286-008D-F36597FD68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4021222"/>
            <a:ext cx="6168008" cy="2288200"/>
          </a:xfrm>
          <a:prstGeom prst="rect">
            <a:avLst/>
          </a:prstGeom>
        </p:spPr>
      </p:pic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FA091BFA-7FDC-D2B1-E5AD-E1344FA300F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1" b="23610"/>
          <a:stretch/>
        </p:blipFill>
        <p:spPr>
          <a:xfrm>
            <a:off x="6600056" y="3722380"/>
            <a:ext cx="5163671" cy="27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76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03.06.2024</a:t>
            </a:r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79BB0E0-A274-43E2-2C40-0312269CB71F}"/>
              </a:ext>
            </a:extLst>
          </p:cNvPr>
          <p:cNvSpPr txBox="1">
            <a:spLocks/>
          </p:cNvSpPr>
          <p:nvPr/>
        </p:nvSpPr>
        <p:spPr>
          <a:xfrm>
            <a:off x="695325" y="337170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Introduction</a:t>
            </a:r>
            <a:endParaRPr lang="en-MT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73DE268-0AA5-BB13-622B-DEC8245E8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9863" y="5284012"/>
            <a:ext cx="2214246" cy="66985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E3A853A-4D69-DAD3-8FC7-E2908C7E6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3802" y="5297283"/>
            <a:ext cx="1318792" cy="608673"/>
          </a:xfrm>
          <a:prstGeom prst="rect">
            <a:avLst/>
          </a:prstGeom>
        </p:spPr>
      </p:pic>
      <p:pic>
        <p:nvPicPr>
          <p:cNvPr id="172" name="Picture 171">
            <a:extLst>
              <a:ext uri="{FF2B5EF4-FFF2-40B4-BE49-F238E27FC236}">
                <a16:creationId xmlns:a16="http://schemas.microsoft.com/office/drawing/2014/main" id="{734C6570-22AD-8AF3-BBEA-5C86B91866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6603" y="2060848"/>
            <a:ext cx="5762625" cy="1139484"/>
          </a:xfrm>
          <a:prstGeom prst="rect">
            <a:avLst/>
          </a:prstGeom>
        </p:spPr>
      </p:pic>
      <p:grpSp>
        <p:nvGrpSpPr>
          <p:cNvPr id="173" name="Group 172">
            <a:extLst>
              <a:ext uri="{FF2B5EF4-FFF2-40B4-BE49-F238E27FC236}">
                <a16:creationId xmlns:a16="http://schemas.microsoft.com/office/drawing/2014/main" id="{0001A334-80F6-AA25-3B23-0920A5F2E610}"/>
              </a:ext>
            </a:extLst>
          </p:cNvPr>
          <p:cNvGrpSpPr/>
          <p:nvPr/>
        </p:nvGrpSpPr>
        <p:grpSpPr>
          <a:xfrm flipH="1">
            <a:off x="7573808" y="3279439"/>
            <a:ext cx="407723" cy="779632"/>
            <a:chOff x="1659394" y="4261698"/>
            <a:chExt cx="543630" cy="1039509"/>
          </a:xfrm>
        </p:grpSpPr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F48E89E9-57C9-0635-F922-826BF3D20D45}"/>
                </a:ext>
              </a:extLst>
            </p:cNvPr>
            <p:cNvSpPr/>
            <p:nvPr/>
          </p:nvSpPr>
          <p:spPr bwMode="auto">
            <a:xfrm>
              <a:off x="1659394" y="4261698"/>
              <a:ext cx="543630" cy="1039509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>
                <a:spcBef>
                  <a:spcPct val="0"/>
                </a:spcBef>
              </a:pPr>
              <a:endParaRPr lang="en-GB" sz="1800">
                <a:latin typeface="Times" charset="0"/>
              </a:endParaRPr>
            </a:p>
          </p:txBody>
        </p:sp>
        <p:cxnSp>
          <p:nvCxnSpPr>
            <p:cNvPr id="175" name="Straight Arrow Connector 174">
              <a:extLst>
                <a:ext uri="{FF2B5EF4-FFF2-40B4-BE49-F238E27FC236}">
                  <a16:creationId xmlns:a16="http://schemas.microsoft.com/office/drawing/2014/main" id="{B62BE72F-8169-E226-F9FD-59F79C29EB31}"/>
                </a:ext>
              </a:extLst>
            </p:cNvPr>
            <p:cNvCxnSpPr/>
            <p:nvPr/>
          </p:nvCxnSpPr>
          <p:spPr bwMode="auto">
            <a:xfrm flipH="1">
              <a:off x="1756401" y="4797152"/>
              <a:ext cx="36732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1DF8A720-EC10-BFF9-9657-88B768220BBA}"/>
              </a:ext>
            </a:extLst>
          </p:cNvPr>
          <p:cNvGrpSpPr/>
          <p:nvPr/>
        </p:nvGrpSpPr>
        <p:grpSpPr>
          <a:xfrm>
            <a:off x="8287529" y="1141152"/>
            <a:ext cx="3166544" cy="2916324"/>
            <a:chOff x="3503508" y="1410651"/>
            <a:chExt cx="4222058" cy="3888432"/>
          </a:xfrm>
        </p:grpSpPr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BA24C493-9523-7E8F-9F7B-81E7C619CE13}"/>
                </a:ext>
              </a:extLst>
            </p:cNvPr>
            <p:cNvGrpSpPr/>
            <p:nvPr/>
          </p:nvGrpSpPr>
          <p:grpSpPr>
            <a:xfrm>
              <a:off x="3503508" y="1410652"/>
              <a:ext cx="543630" cy="1030168"/>
              <a:chOff x="1659542" y="1412777"/>
              <a:chExt cx="543630" cy="1030168"/>
            </a:xfrm>
          </p:grpSpPr>
          <p:sp>
            <p:nvSpPr>
              <p:cNvPr id="190" name="Rectangle 189">
                <a:extLst>
                  <a:ext uri="{FF2B5EF4-FFF2-40B4-BE49-F238E27FC236}">
                    <a16:creationId xmlns:a16="http://schemas.microsoft.com/office/drawing/2014/main" id="{E92F1074-18B0-51AF-78B9-1A334508D62E}"/>
                  </a:ext>
                </a:extLst>
              </p:cNvPr>
              <p:cNvSpPr/>
              <p:nvPr/>
            </p:nvSpPr>
            <p:spPr bwMode="auto">
              <a:xfrm>
                <a:off x="1659542" y="1412777"/>
                <a:ext cx="543630" cy="103016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spcBef>
                    <a:spcPct val="0"/>
                  </a:spcBef>
                </a:pPr>
                <a:endParaRPr lang="en-GB" sz="1800">
                  <a:latin typeface="Times" charset="0"/>
                </a:endParaRPr>
              </a:p>
            </p:txBody>
          </p:sp>
          <p:cxnSp>
            <p:nvCxnSpPr>
              <p:cNvPr id="191" name="Straight Arrow Connector 190">
                <a:extLst>
                  <a:ext uri="{FF2B5EF4-FFF2-40B4-BE49-F238E27FC236}">
                    <a16:creationId xmlns:a16="http://schemas.microsoft.com/office/drawing/2014/main" id="{A8C83CCF-BA57-46CE-DE8A-C88268808BF3}"/>
                  </a:ext>
                </a:extLst>
              </p:cNvPr>
              <p:cNvCxnSpPr/>
              <p:nvPr/>
            </p:nvCxnSpPr>
            <p:spPr bwMode="auto">
              <a:xfrm>
                <a:off x="1756401" y="1927594"/>
                <a:ext cx="367328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EF8A266A-B997-EDCC-9F4C-C7778D297275}"/>
                </a:ext>
              </a:extLst>
            </p:cNvPr>
            <p:cNvGrpSpPr/>
            <p:nvPr/>
          </p:nvGrpSpPr>
          <p:grpSpPr>
            <a:xfrm flipH="1">
              <a:off x="4428132" y="4259574"/>
              <a:ext cx="543630" cy="1039509"/>
              <a:chOff x="1659394" y="4261698"/>
              <a:chExt cx="543630" cy="1039509"/>
            </a:xfrm>
          </p:grpSpPr>
          <p:sp>
            <p:nvSpPr>
              <p:cNvPr id="188" name="Rectangle 187">
                <a:extLst>
                  <a:ext uri="{FF2B5EF4-FFF2-40B4-BE49-F238E27FC236}">
                    <a16:creationId xmlns:a16="http://schemas.microsoft.com/office/drawing/2014/main" id="{4593FA77-3A1E-7A15-14A8-F826C9D3BBEC}"/>
                  </a:ext>
                </a:extLst>
              </p:cNvPr>
              <p:cNvSpPr/>
              <p:nvPr/>
            </p:nvSpPr>
            <p:spPr bwMode="auto">
              <a:xfrm>
                <a:off x="1659394" y="4261698"/>
                <a:ext cx="543630" cy="1039509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spcBef>
                    <a:spcPct val="0"/>
                  </a:spcBef>
                </a:pPr>
                <a:endParaRPr lang="en-GB" sz="1800">
                  <a:latin typeface="Times" charset="0"/>
                </a:endParaRPr>
              </a:p>
            </p:txBody>
          </p:sp>
          <p:cxnSp>
            <p:nvCxnSpPr>
              <p:cNvPr id="189" name="Straight Arrow Connector 188">
                <a:extLst>
                  <a:ext uri="{FF2B5EF4-FFF2-40B4-BE49-F238E27FC236}">
                    <a16:creationId xmlns:a16="http://schemas.microsoft.com/office/drawing/2014/main" id="{5E19920C-017F-834F-4D60-98117D9B0C59}"/>
                  </a:ext>
                </a:extLst>
              </p:cNvPr>
              <p:cNvCxnSpPr/>
              <p:nvPr/>
            </p:nvCxnSpPr>
            <p:spPr bwMode="auto">
              <a:xfrm flipH="1">
                <a:off x="1756401" y="4797152"/>
                <a:ext cx="367328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86D8FEB6-D148-E28C-82E2-8EC47B5F3224}"/>
                </a:ext>
              </a:extLst>
            </p:cNvPr>
            <p:cNvGrpSpPr/>
            <p:nvPr/>
          </p:nvGrpSpPr>
          <p:grpSpPr>
            <a:xfrm>
              <a:off x="5354192" y="1410651"/>
              <a:ext cx="543630" cy="1030168"/>
              <a:chOff x="1659542" y="1412777"/>
              <a:chExt cx="543630" cy="1030168"/>
            </a:xfrm>
          </p:grpSpPr>
          <p:sp>
            <p:nvSpPr>
              <p:cNvPr id="186" name="Rectangle 185">
                <a:extLst>
                  <a:ext uri="{FF2B5EF4-FFF2-40B4-BE49-F238E27FC236}">
                    <a16:creationId xmlns:a16="http://schemas.microsoft.com/office/drawing/2014/main" id="{52B3C89B-0DA6-52F0-F6DD-B2ADD42CC26F}"/>
                  </a:ext>
                </a:extLst>
              </p:cNvPr>
              <p:cNvSpPr/>
              <p:nvPr/>
            </p:nvSpPr>
            <p:spPr bwMode="auto">
              <a:xfrm>
                <a:off x="1659542" y="1412777"/>
                <a:ext cx="543630" cy="103016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spcBef>
                    <a:spcPct val="0"/>
                  </a:spcBef>
                </a:pPr>
                <a:endParaRPr lang="en-GB" sz="1800">
                  <a:latin typeface="Times" charset="0"/>
                </a:endParaRPr>
              </a:p>
            </p:txBody>
          </p:sp>
          <p:cxnSp>
            <p:nvCxnSpPr>
              <p:cNvPr id="187" name="Straight Arrow Connector 186">
                <a:extLst>
                  <a:ext uri="{FF2B5EF4-FFF2-40B4-BE49-F238E27FC236}">
                    <a16:creationId xmlns:a16="http://schemas.microsoft.com/office/drawing/2014/main" id="{01EEC6CB-FE7A-A91C-D007-D4BD3C536FFC}"/>
                  </a:ext>
                </a:extLst>
              </p:cNvPr>
              <p:cNvCxnSpPr/>
              <p:nvPr/>
            </p:nvCxnSpPr>
            <p:spPr bwMode="auto">
              <a:xfrm>
                <a:off x="1756401" y="1927594"/>
                <a:ext cx="367328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730D00EA-437F-C415-270D-29B6D87688E4}"/>
                </a:ext>
              </a:extLst>
            </p:cNvPr>
            <p:cNvGrpSpPr/>
            <p:nvPr/>
          </p:nvGrpSpPr>
          <p:grpSpPr>
            <a:xfrm flipH="1">
              <a:off x="6257292" y="4259573"/>
              <a:ext cx="543630" cy="1039509"/>
              <a:chOff x="1659394" y="4261698"/>
              <a:chExt cx="543630" cy="1039509"/>
            </a:xfrm>
          </p:grpSpPr>
          <p:sp>
            <p:nvSpPr>
              <p:cNvPr id="184" name="Rectangle 183">
                <a:extLst>
                  <a:ext uri="{FF2B5EF4-FFF2-40B4-BE49-F238E27FC236}">
                    <a16:creationId xmlns:a16="http://schemas.microsoft.com/office/drawing/2014/main" id="{BCE96200-6B8F-62A4-E92D-18DAFCB9576F}"/>
                  </a:ext>
                </a:extLst>
              </p:cNvPr>
              <p:cNvSpPr/>
              <p:nvPr/>
            </p:nvSpPr>
            <p:spPr bwMode="auto">
              <a:xfrm>
                <a:off x="1659394" y="4261698"/>
                <a:ext cx="543630" cy="1039509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spcBef>
                    <a:spcPct val="0"/>
                  </a:spcBef>
                </a:pPr>
                <a:endParaRPr lang="en-GB" sz="1800">
                  <a:latin typeface="Times" charset="0"/>
                </a:endParaRPr>
              </a:p>
            </p:txBody>
          </p:sp>
          <p:cxnSp>
            <p:nvCxnSpPr>
              <p:cNvPr id="185" name="Straight Arrow Connector 184">
                <a:extLst>
                  <a:ext uri="{FF2B5EF4-FFF2-40B4-BE49-F238E27FC236}">
                    <a16:creationId xmlns:a16="http://schemas.microsoft.com/office/drawing/2014/main" id="{8D057D11-B834-3382-E912-D52F1735F218}"/>
                  </a:ext>
                </a:extLst>
              </p:cNvPr>
              <p:cNvCxnSpPr/>
              <p:nvPr/>
            </p:nvCxnSpPr>
            <p:spPr bwMode="auto">
              <a:xfrm flipH="1">
                <a:off x="1756401" y="4797152"/>
                <a:ext cx="367328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7BCF9C32-B5AE-A7D7-7B09-97398C9137FD}"/>
                </a:ext>
              </a:extLst>
            </p:cNvPr>
            <p:cNvGrpSpPr/>
            <p:nvPr/>
          </p:nvGrpSpPr>
          <p:grpSpPr>
            <a:xfrm>
              <a:off x="7181936" y="1410651"/>
              <a:ext cx="543630" cy="1030168"/>
              <a:chOff x="1659542" y="1412777"/>
              <a:chExt cx="543630" cy="1030168"/>
            </a:xfrm>
          </p:grpSpPr>
          <p:sp>
            <p:nvSpPr>
              <p:cNvPr id="182" name="Rectangle 181">
                <a:extLst>
                  <a:ext uri="{FF2B5EF4-FFF2-40B4-BE49-F238E27FC236}">
                    <a16:creationId xmlns:a16="http://schemas.microsoft.com/office/drawing/2014/main" id="{AAD8D471-AF52-E343-E700-1B1220FDCE39}"/>
                  </a:ext>
                </a:extLst>
              </p:cNvPr>
              <p:cNvSpPr/>
              <p:nvPr/>
            </p:nvSpPr>
            <p:spPr bwMode="auto">
              <a:xfrm>
                <a:off x="1659542" y="1412777"/>
                <a:ext cx="543630" cy="103016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spcBef>
                    <a:spcPct val="0"/>
                  </a:spcBef>
                </a:pPr>
                <a:endParaRPr lang="en-GB" sz="1800">
                  <a:latin typeface="Times" charset="0"/>
                </a:endParaRPr>
              </a:p>
            </p:txBody>
          </p:sp>
          <p:cxnSp>
            <p:nvCxnSpPr>
              <p:cNvPr id="183" name="Straight Arrow Connector 182">
                <a:extLst>
                  <a:ext uri="{FF2B5EF4-FFF2-40B4-BE49-F238E27FC236}">
                    <a16:creationId xmlns:a16="http://schemas.microsoft.com/office/drawing/2014/main" id="{3A8F4F4B-10B4-5B67-12CA-835092BD9767}"/>
                  </a:ext>
                </a:extLst>
              </p:cNvPr>
              <p:cNvCxnSpPr/>
              <p:nvPr/>
            </p:nvCxnSpPr>
            <p:spPr bwMode="auto">
              <a:xfrm>
                <a:off x="1756401" y="1927594"/>
                <a:ext cx="367328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192" name="TextBox 191">
            <a:extLst>
              <a:ext uri="{FF2B5EF4-FFF2-40B4-BE49-F238E27FC236}">
                <a16:creationId xmlns:a16="http://schemas.microsoft.com/office/drawing/2014/main" id="{D79E1B20-C65B-54DD-FF25-7DFC983C2122}"/>
              </a:ext>
            </a:extLst>
          </p:cNvPr>
          <p:cNvSpPr txBox="1"/>
          <p:nvPr/>
        </p:nvSpPr>
        <p:spPr>
          <a:xfrm>
            <a:off x="6226580" y="1952836"/>
            <a:ext cx="594066" cy="4860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100" i="1" kern="1000" spc="23" dirty="0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lang="en-GB" sz="2100" i="1" kern="1000" spc="23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915D7FBF-EFF8-F239-5E22-DEA675C49063}"/>
              </a:ext>
            </a:extLst>
          </p:cNvPr>
          <p:cNvGrpSpPr/>
          <p:nvPr/>
        </p:nvGrpSpPr>
        <p:grpSpPr>
          <a:xfrm>
            <a:off x="6348826" y="1142747"/>
            <a:ext cx="1682196" cy="3834425"/>
            <a:chOff x="918571" y="1412777"/>
            <a:chExt cx="2242928" cy="5112566"/>
          </a:xfrm>
        </p:grpSpPr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96503D1C-4313-9BCF-FFE9-9765EBABB57D}"/>
                </a:ext>
              </a:extLst>
            </p:cNvPr>
            <p:cNvGrpSpPr/>
            <p:nvPr/>
          </p:nvGrpSpPr>
          <p:grpSpPr>
            <a:xfrm>
              <a:off x="1659542" y="1412777"/>
              <a:ext cx="543630" cy="1030168"/>
              <a:chOff x="1659542" y="1412777"/>
              <a:chExt cx="543630" cy="1030168"/>
            </a:xfrm>
          </p:grpSpPr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2CFC2CF7-EA4F-609F-205D-AE30EBA6F482}"/>
                  </a:ext>
                </a:extLst>
              </p:cNvPr>
              <p:cNvSpPr/>
              <p:nvPr/>
            </p:nvSpPr>
            <p:spPr bwMode="auto">
              <a:xfrm>
                <a:off x="1659542" y="1412777"/>
                <a:ext cx="543630" cy="103016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spcBef>
                    <a:spcPct val="0"/>
                  </a:spcBef>
                </a:pPr>
                <a:endParaRPr lang="en-GB" sz="1800">
                  <a:latin typeface="Times" charset="0"/>
                </a:endParaRPr>
              </a:p>
            </p:txBody>
          </p:sp>
          <p:cxnSp>
            <p:nvCxnSpPr>
              <p:cNvPr id="198" name="Straight Arrow Connector 197">
                <a:extLst>
                  <a:ext uri="{FF2B5EF4-FFF2-40B4-BE49-F238E27FC236}">
                    <a16:creationId xmlns:a16="http://schemas.microsoft.com/office/drawing/2014/main" id="{857CB5DF-A611-486A-54A8-CC2C8BD3E10B}"/>
                  </a:ext>
                </a:extLst>
              </p:cNvPr>
              <p:cNvCxnSpPr/>
              <p:nvPr/>
            </p:nvCxnSpPr>
            <p:spPr bwMode="auto">
              <a:xfrm>
                <a:off x="1756401" y="1927594"/>
                <a:ext cx="367328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D9255A8-82F0-9C1A-6CAB-505774DEE5A7}"/>
                </a:ext>
              </a:extLst>
            </p:cNvPr>
            <p:cNvSpPr txBox="1"/>
            <p:nvPr/>
          </p:nvSpPr>
          <p:spPr>
            <a:xfrm>
              <a:off x="918571" y="5707996"/>
              <a:ext cx="2242928" cy="8173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23" dirty="0">
                  <a:latin typeface="Arial"/>
                  <a:cs typeface="Arial"/>
                </a:rPr>
                <a:t>HTS bulks</a:t>
              </a:r>
              <a:endParaRPr lang="en-GB" sz="1800" kern="1000" spc="23" baseline="-25000" dirty="0">
                <a:latin typeface="Arial"/>
                <a:cs typeface="Arial"/>
              </a:endParaRPr>
            </a:p>
          </p:txBody>
        </p:sp>
        <p:cxnSp>
          <p:nvCxnSpPr>
            <p:cNvPr id="196" name="Straight Arrow Connector 195">
              <a:extLst>
                <a:ext uri="{FF2B5EF4-FFF2-40B4-BE49-F238E27FC236}">
                  <a16:creationId xmlns:a16="http://schemas.microsoft.com/office/drawing/2014/main" id="{FA6089F3-7A93-5E5A-EC1B-69B2BBB0EE60}"/>
                </a:ext>
              </a:extLst>
            </p:cNvPr>
            <p:cNvCxnSpPr>
              <a:cxnSpLocks/>
              <a:endCxn id="174" idx="2"/>
            </p:cNvCxnSpPr>
            <p:nvPr/>
          </p:nvCxnSpPr>
          <p:spPr bwMode="auto">
            <a:xfrm flipV="1">
              <a:off x="1659542" y="5301208"/>
              <a:ext cx="1164153" cy="52941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35F31812-260A-5993-E988-BAB4ECF7CF78}"/>
              </a:ext>
            </a:extLst>
          </p:cNvPr>
          <p:cNvGrpSpPr/>
          <p:nvPr/>
        </p:nvGrpSpPr>
        <p:grpSpPr>
          <a:xfrm>
            <a:off x="6064562" y="656692"/>
            <a:ext cx="5638344" cy="3402378"/>
            <a:chOff x="539552" y="764704"/>
            <a:chExt cx="7517792" cy="4536504"/>
          </a:xfrm>
        </p:grpSpPr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3D57B6FA-2BB9-5857-0677-46347910F429}"/>
                </a:ext>
              </a:extLst>
            </p:cNvPr>
            <p:cNvGrpSpPr/>
            <p:nvPr/>
          </p:nvGrpSpPr>
          <p:grpSpPr>
            <a:xfrm>
              <a:off x="539552" y="764704"/>
              <a:ext cx="7517792" cy="4536504"/>
              <a:chOff x="539552" y="764704"/>
              <a:chExt cx="7517792" cy="4536504"/>
            </a:xfrm>
          </p:grpSpPr>
          <p:grpSp>
            <p:nvGrpSpPr>
              <p:cNvPr id="202" name="Group 201">
                <a:extLst>
                  <a:ext uri="{FF2B5EF4-FFF2-40B4-BE49-F238E27FC236}">
                    <a16:creationId xmlns:a16="http://schemas.microsoft.com/office/drawing/2014/main" id="{9D1AC29B-F4F6-591F-5D55-17FEE0557079}"/>
                  </a:ext>
                </a:extLst>
              </p:cNvPr>
              <p:cNvGrpSpPr/>
              <p:nvPr/>
            </p:nvGrpSpPr>
            <p:grpSpPr>
              <a:xfrm>
                <a:off x="1331640" y="1410653"/>
                <a:ext cx="6725704" cy="3890555"/>
                <a:chOff x="1331640" y="1410653"/>
                <a:chExt cx="6725704" cy="3890555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204" name="Group 203">
                  <a:extLst>
                    <a:ext uri="{FF2B5EF4-FFF2-40B4-BE49-F238E27FC236}">
                      <a16:creationId xmlns:a16="http://schemas.microsoft.com/office/drawing/2014/main" id="{4B8F1CD7-5DF7-42F0-3C1F-89556AA0712E}"/>
                    </a:ext>
                  </a:extLst>
                </p:cNvPr>
                <p:cNvGrpSpPr/>
                <p:nvPr/>
              </p:nvGrpSpPr>
              <p:grpSpPr>
                <a:xfrm>
                  <a:off x="2235458" y="1412776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26" name="Rectangle 225">
                    <a:extLst>
                      <a:ext uri="{FF2B5EF4-FFF2-40B4-BE49-F238E27FC236}">
                        <a16:creationId xmlns:a16="http://schemas.microsoft.com/office/drawing/2014/main" id="{EBAB137B-860D-89E1-40F6-A921F0F7F7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227" name="Rectangle 226">
                    <a:extLst>
                      <a:ext uri="{FF2B5EF4-FFF2-40B4-BE49-F238E27FC236}">
                        <a16:creationId xmlns:a16="http://schemas.microsoft.com/office/drawing/2014/main" id="{5E74A459-726E-69C7-A379-7E91AB6539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05" name="Group 204">
                  <a:extLst>
                    <a:ext uri="{FF2B5EF4-FFF2-40B4-BE49-F238E27FC236}">
                      <a16:creationId xmlns:a16="http://schemas.microsoft.com/office/drawing/2014/main" id="{AF4BE307-2C6B-FEC2-7EEE-F97E2EBCCD16}"/>
                    </a:ext>
                  </a:extLst>
                </p:cNvPr>
                <p:cNvGrpSpPr/>
                <p:nvPr/>
              </p:nvGrpSpPr>
              <p:grpSpPr>
                <a:xfrm>
                  <a:off x="3148260" y="1412776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24" name="Rectangle 223">
                    <a:extLst>
                      <a:ext uri="{FF2B5EF4-FFF2-40B4-BE49-F238E27FC236}">
                        <a16:creationId xmlns:a16="http://schemas.microsoft.com/office/drawing/2014/main" id="{9CE07124-E622-C8B3-6168-1DC298E930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225" name="Rectangle 224">
                    <a:extLst>
                      <a:ext uri="{FF2B5EF4-FFF2-40B4-BE49-F238E27FC236}">
                        <a16:creationId xmlns:a16="http://schemas.microsoft.com/office/drawing/2014/main" id="{97620B53-47AA-5F68-5029-234BB8D0B8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06" name="Group 205">
                  <a:extLst>
                    <a:ext uri="{FF2B5EF4-FFF2-40B4-BE49-F238E27FC236}">
                      <a16:creationId xmlns:a16="http://schemas.microsoft.com/office/drawing/2014/main" id="{86E45E5F-7D3E-8C40-F1F1-5FBD812B5020}"/>
                    </a:ext>
                  </a:extLst>
                </p:cNvPr>
                <p:cNvGrpSpPr/>
                <p:nvPr/>
              </p:nvGrpSpPr>
              <p:grpSpPr>
                <a:xfrm>
                  <a:off x="4096904" y="1410653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22" name="Rectangle 221">
                    <a:extLst>
                      <a:ext uri="{FF2B5EF4-FFF2-40B4-BE49-F238E27FC236}">
                        <a16:creationId xmlns:a16="http://schemas.microsoft.com/office/drawing/2014/main" id="{B9980DF7-B550-4D3F-B376-CABC19EEF9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223" name="Rectangle 222">
                    <a:extLst>
                      <a:ext uri="{FF2B5EF4-FFF2-40B4-BE49-F238E27FC236}">
                        <a16:creationId xmlns:a16="http://schemas.microsoft.com/office/drawing/2014/main" id="{C0D0A745-EC27-DE1A-BE23-26A7950A52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07" name="Group 206">
                  <a:extLst>
                    <a:ext uri="{FF2B5EF4-FFF2-40B4-BE49-F238E27FC236}">
                      <a16:creationId xmlns:a16="http://schemas.microsoft.com/office/drawing/2014/main" id="{4FEE13D8-394B-FB60-DD06-9D9CF2781BE8}"/>
                    </a:ext>
                  </a:extLst>
                </p:cNvPr>
                <p:cNvGrpSpPr/>
                <p:nvPr/>
              </p:nvGrpSpPr>
              <p:grpSpPr>
                <a:xfrm>
                  <a:off x="5004048" y="1410653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20" name="Rectangle 219">
                    <a:extLst>
                      <a:ext uri="{FF2B5EF4-FFF2-40B4-BE49-F238E27FC236}">
                        <a16:creationId xmlns:a16="http://schemas.microsoft.com/office/drawing/2014/main" id="{635FED69-F475-9976-2716-B0AE76E779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221" name="Rectangle 220">
                    <a:extLst>
                      <a:ext uri="{FF2B5EF4-FFF2-40B4-BE49-F238E27FC236}">
                        <a16:creationId xmlns:a16="http://schemas.microsoft.com/office/drawing/2014/main" id="{B3E8FACB-AF56-4EE3-1C0F-A48FBDBA9C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08" name="Group 207">
                  <a:extLst>
                    <a:ext uri="{FF2B5EF4-FFF2-40B4-BE49-F238E27FC236}">
                      <a16:creationId xmlns:a16="http://schemas.microsoft.com/office/drawing/2014/main" id="{B8AE154E-68D8-6EFC-A768-E640EC4DE524}"/>
                    </a:ext>
                  </a:extLst>
                </p:cNvPr>
                <p:cNvGrpSpPr/>
                <p:nvPr/>
              </p:nvGrpSpPr>
              <p:grpSpPr>
                <a:xfrm>
                  <a:off x="5936826" y="1410653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18" name="Rectangle 217">
                    <a:extLst>
                      <a:ext uri="{FF2B5EF4-FFF2-40B4-BE49-F238E27FC236}">
                        <a16:creationId xmlns:a16="http://schemas.microsoft.com/office/drawing/2014/main" id="{0DD77CE3-3CBF-B41D-2EDB-A2F51B6895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219" name="Rectangle 218">
                    <a:extLst>
                      <a:ext uri="{FF2B5EF4-FFF2-40B4-BE49-F238E27FC236}">
                        <a16:creationId xmlns:a16="http://schemas.microsoft.com/office/drawing/2014/main" id="{79BBFBB9-D63B-FE4E-3EA4-B573A0A596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09" name="Group 208">
                  <a:extLst>
                    <a:ext uri="{FF2B5EF4-FFF2-40B4-BE49-F238E27FC236}">
                      <a16:creationId xmlns:a16="http://schemas.microsoft.com/office/drawing/2014/main" id="{9CBC6DB5-D2DB-D803-DC41-07444046FCF4}"/>
                    </a:ext>
                  </a:extLst>
                </p:cNvPr>
                <p:cNvGrpSpPr/>
                <p:nvPr/>
              </p:nvGrpSpPr>
              <p:grpSpPr>
                <a:xfrm>
                  <a:off x="1331640" y="1412776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16" name="Rectangle 215">
                    <a:extLst>
                      <a:ext uri="{FF2B5EF4-FFF2-40B4-BE49-F238E27FC236}">
                        <a16:creationId xmlns:a16="http://schemas.microsoft.com/office/drawing/2014/main" id="{156620EB-F8CB-59D8-F33C-50DF577412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217" name="Rectangle 216">
                    <a:extLst>
                      <a:ext uri="{FF2B5EF4-FFF2-40B4-BE49-F238E27FC236}">
                        <a16:creationId xmlns:a16="http://schemas.microsoft.com/office/drawing/2014/main" id="{9C138B27-1581-E204-A70D-169B44FE7B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10" name="Group 209">
                  <a:extLst>
                    <a:ext uri="{FF2B5EF4-FFF2-40B4-BE49-F238E27FC236}">
                      <a16:creationId xmlns:a16="http://schemas.microsoft.com/office/drawing/2014/main" id="{9402ADFC-0931-8CF2-BE55-B272FDE0ED31}"/>
                    </a:ext>
                  </a:extLst>
                </p:cNvPr>
                <p:cNvGrpSpPr/>
                <p:nvPr/>
              </p:nvGrpSpPr>
              <p:grpSpPr>
                <a:xfrm>
                  <a:off x="6839860" y="1410653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14" name="Rectangle 213">
                    <a:extLst>
                      <a:ext uri="{FF2B5EF4-FFF2-40B4-BE49-F238E27FC236}">
                        <a16:creationId xmlns:a16="http://schemas.microsoft.com/office/drawing/2014/main" id="{FD0FC6EB-87A6-44A0-89B8-8270B98998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215" name="Rectangle 214">
                    <a:extLst>
                      <a:ext uri="{FF2B5EF4-FFF2-40B4-BE49-F238E27FC236}">
                        <a16:creationId xmlns:a16="http://schemas.microsoft.com/office/drawing/2014/main" id="{C7044FC3-35BF-BAB1-81D2-032A01C4FD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11" name="Group 210">
                  <a:extLst>
                    <a:ext uri="{FF2B5EF4-FFF2-40B4-BE49-F238E27FC236}">
                      <a16:creationId xmlns:a16="http://schemas.microsoft.com/office/drawing/2014/main" id="{8C8330EE-CC69-153F-6A1E-6492E5831E72}"/>
                    </a:ext>
                  </a:extLst>
                </p:cNvPr>
                <p:cNvGrpSpPr/>
                <p:nvPr/>
              </p:nvGrpSpPr>
              <p:grpSpPr>
                <a:xfrm>
                  <a:off x="7769312" y="1412776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12" name="Rectangle 211">
                    <a:extLst>
                      <a:ext uri="{FF2B5EF4-FFF2-40B4-BE49-F238E27FC236}">
                        <a16:creationId xmlns:a16="http://schemas.microsoft.com/office/drawing/2014/main" id="{0F4F7B36-0F30-E5A3-E147-D1F00E385E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213" name="Rectangle 212">
                    <a:extLst>
                      <a:ext uri="{FF2B5EF4-FFF2-40B4-BE49-F238E27FC236}">
                        <a16:creationId xmlns:a16="http://schemas.microsoft.com/office/drawing/2014/main" id="{AA8F5CA7-F075-065A-876F-9DC92D022A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</p:grpSp>
          <p:sp>
            <p:nvSpPr>
              <p:cNvPr id="203" name="TextBox 202">
                <a:extLst>
                  <a:ext uri="{FF2B5EF4-FFF2-40B4-BE49-F238E27FC236}">
                    <a16:creationId xmlns:a16="http://schemas.microsoft.com/office/drawing/2014/main" id="{AFBDE98D-141A-7A90-8380-9EE9FCD5DF0F}"/>
                  </a:ext>
                </a:extLst>
              </p:cNvPr>
              <p:cNvSpPr txBox="1"/>
              <p:nvPr/>
            </p:nvSpPr>
            <p:spPr>
              <a:xfrm>
                <a:off x="539552" y="764704"/>
                <a:ext cx="2242928" cy="6480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kern="1000" spc="23" dirty="0">
                    <a:solidFill>
                      <a:schemeClr val="bg1">
                        <a:lumMod val="50000"/>
                      </a:schemeClr>
                    </a:solidFill>
                    <a:latin typeface="Arial"/>
                    <a:cs typeface="Arial"/>
                  </a:rPr>
                  <a:t>Ho</a:t>
                </a:r>
                <a:r>
                  <a:rPr lang="en-GB" sz="1800" kern="1000" spc="23" dirty="0">
                    <a:solidFill>
                      <a:schemeClr val="bg1">
                        <a:lumMod val="50000"/>
                      </a:schemeClr>
                    </a:solidFill>
                    <a:latin typeface="Arial"/>
                    <a:cs typeface="Arial"/>
                  </a:rPr>
                  <a:t> poles</a:t>
                </a:r>
                <a:endParaRPr lang="en-GB" sz="1800" kern="1000" spc="23" baseline="-25000" dirty="0">
                  <a:solidFill>
                    <a:schemeClr val="bg1">
                      <a:lumMod val="50000"/>
                    </a:schemeClr>
                  </a:solidFill>
                  <a:latin typeface="Arial"/>
                  <a:cs typeface="Arial"/>
                </a:endParaRPr>
              </a:p>
            </p:txBody>
          </p:sp>
        </p:grpSp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id="{67001D42-0BC2-5ED2-A15C-6A86AF3CA4A0}"/>
                </a:ext>
              </a:extLst>
            </p:cNvPr>
            <p:cNvCxnSpPr/>
            <p:nvPr/>
          </p:nvCxnSpPr>
          <p:spPr bwMode="auto">
            <a:xfrm flipH="1" flipV="1">
              <a:off x="1042652" y="1239447"/>
              <a:ext cx="216980" cy="50405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377B7E2F-21F7-91F6-8A36-82A31C39C58A}"/>
              </a:ext>
            </a:extLst>
          </p:cNvPr>
          <p:cNvGrpSpPr/>
          <p:nvPr/>
        </p:nvGrpSpPr>
        <p:grpSpPr>
          <a:xfrm>
            <a:off x="8160003" y="4237054"/>
            <a:ext cx="2603081" cy="902137"/>
            <a:chOff x="3333473" y="5538519"/>
            <a:chExt cx="3470775" cy="1202849"/>
          </a:xfrm>
        </p:grpSpPr>
        <p:grpSp>
          <p:nvGrpSpPr>
            <p:cNvPr id="229" name="Group 228">
              <a:extLst>
                <a:ext uri="{FF2B5EF4-FFF2-40B4-BE49-F238E27FC236}">
                  <a16:creationId xmlns:a16="http://schemas.microsoft.com/office/drawing/2014/main" id="{E080E69A-7DF6-0795-D6EB-04761738CDE6}"/>
                </a:ext>
              </a:extLst>
            </p:cNvPr>
            <p:cNvGrpSpPr/>
            <p:nvPr/>
          </p:nvGrpSpPr>
          <p:grpSpPr>
            <a:xfrm>
              <a:off x="3333473" y="5538519"/>
              <a:ext cx="1799951" cy="584200"/>
              <a:chOff x="3333473" y="5538519"/>
              <a:chExt cx="1799951" cy="584200"/>
            </a:xfrm>
          </p:grpSpPr>
          <p:cxnSp>
            <p:nvCxnSpPr>
              <p:cNvPr id="231" name="Straight Connector 230">
                <a:extLst>
                  <a:ext uri="{FF2B5EF4-FFF2-40B4-BE49-F238E27FC236}">
                    <a16:creationId xmlns:a16="http://schemas.microsoft.com/office/drawing/2014/main" id="{A3539959-E133-9AA4-5ECB-45BA89EB437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3333473" y="5610527"/>
                <a:ext cx="179995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 w="med" len="med"/>
              </a:ln>
              <a:effectLst/>
            </p:spPr>
          </p:cxnSp>
          <p:pic>
            <p:nvPicPr>
              <p:cNvPr id="232" name="Picture 231">
                <a:extLst>
                  <a:ext uri="{FF2B5EF4-FFF2-40B4-BE49-F238E27FC236}">
                    <a16:creationId xmlns:a16="http://schemas.microsoft.com/office/drawing/2014/main" id="{97379D44-9B0C-20F4-1EE0-E60C3D8873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39952" y="5538519"/>
                <a:ext cx="431800" cy="584200"/>
              </a:xfrm>
              <a:prstGeom prst="rect">
                <a:avLst/>
              </a:prstGeom>
            </p:spPr>
          </p:pic>
        </p:grp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A202EDD0-3489-2718-CC24-4C0547F0B0B2}"/>
                </a:ext>
              </a:extLst>
            </p:cNvPr>
            <p:cNvSpPr txBox="1"/>
            <p:nvPr/>
          </p:nvSpPr>
          <p:spPr>
            <a:xfrm>
              <a:off x="4561320" y="5924021"/>
              <a:ext cx="2242928" cy="8173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23" dirty="0">
                  <a:latin typeface="Arial"/>
                  <a:cs typeface="Arial"/>
                </a:rPr>
                <a:t>Undulator period</a:t>
              </a:r>
              <a:endParaRPr lang="en-GB" sz="1800" kern="1000" spc="23" baseline="-25000" dirty="0">
                <a:latin typeface="Arial"/>
                <a:cs typeface="Arial"/>
              </a:endParaRPr>
            </a:p>
          </p:txBody>
        </p: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4AE4A22A-C6CA-4ECD-4EE1-991CBA1755F3}"/>
              </a:ext>
            </a:extLst>
          </p:cNvPr>
          <p:cNvGrpSpPr/>
          <p:nvPr/>
        </p:nvGrpSpPr>
        <p:grpSpPr>
          <a:xfrm>
            <a:off x="11594865" y="1952836"/>
            <a:ext cx="4451820" cy="1296144"/>
            <a:chOff x="8000060" y="2603781"/>
            <a:chExt cx="5935762" cy="1728192"/>
          </a:xfrm>
        </p:grpSpPr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7ADDBB35-3787-1A32-23F3-E925604FA425}"/>
                </a:ext>
              </a:extLst>
            </p:cNvPr>
            <p:cNvCxnSpPr>
              <a:cxnSpLocks/>
              <a:endCxn id="212" idx="0"/>
            </p:cNvCxnSpPr>
            <p:nvPr/>
          </p:nvCxnSpPr>
          <p:spPr bwMode="auto">
            <a:xfrm>
              <a:off x="13935822" y="2603781"/>
              <a:ext cx="0" cy="172819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A8F838C1-8274-73F8-89FA-0A9C78A423B2}"/>
                </a:ext>
              </a:extLst>
            </p:cNvPr>
            <p:cNvSpPr txBox="1"/>
            <p:nvPr/>
          </p:nvSpPr>
          <p:spPr>
            <a:xfrm>
              <a:off x="8000060" y="3043701"/>
              <a:ext cx="676396" cy="8173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23" dirty="0">
                  <a:latin typeface="Arial"/>
                  <a:cs typeface="Arial"/>
                </a:rPr>
                <a:t>gap</a:t>
              </a:r>
              <a:endParaRPr lang="en-GB" sz="1800" kern="1000" spc="23" baseline="-25000" dirty="0">
                <a:latin typeface="Arial"/>
                <a:cs typeface="Arial"/>
              </a:endParaRPr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F7786EA0-628C-F40C-8C22-398BB99AA355}"/>
              </a:ext>
            </a:extLst>
          </p:cNvPr>
          <p:cNvGrpSpPr/>
          <p:nvPr/>
        </p:nvGrpSpPr>
        <p:grpSpPr>
          <a:xfrm>
            <a:off x="4908825" y="2324085"/>
            <a:ext cx="1155737" cy="613010"/>
            <a:chOff x="391927" y="2240921"/>
            <a:chExt cx="1155737" cy="613010"/>
          </a:xfrm>
        </p:grpSpPr>
        <p:cxnSp>
          <p:nvCxnSpPr>
            <p:cNvPr id="237" name="Straight Arrow Connector 236">
              <a:extLst>
                <a:ext uri="{FF2B5EF4-FFF2-40B4-BE49-F238E27FC236}">
                  <a16:creationId xmlns:a16="http://schemas.microsoft.com/office/drawing/2014/main" id="{199CE4A2-55AD-5313-D349-237E48350B1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15616" y="2571750"/>
              <a:ext cx="43204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A176AF86-0F28-1102-F951-D4A3B009EB84}"/>
                </a:ext>
              </a:extLst>
            </p:cNvPr>
            <p:cNvSpPr txBox="1"/>
            <p:nvPr/>
          </p:nvSpPr>
          <p:spPr>
            <a:xfrm>
              <a:off x="391927" y="2240921"/>
              <a:ext cx="1023202" cy="6130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23" dirty="0">
                  <a:solidFill>
                    <a:srgbClr val="0070C0"/>
                  </a:solidFill>
                  <a:latin typeface="Arial"/>
                  <a:cs typeface="Arial"/>
                </a:rPr>
                <a:t>Electrons</a:t>
              </a:r>
              <a:endParaRPr lang="en-GB" sz="1800" kern="1000" spc="23" baseline="-25000" dirty="0">
                <a:solidFill>
                  <a:srgbClr val="0070C0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44218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HTS bulks insert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30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9DA580-BAC1-3867-C48C-9AAF4F3C0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2735923"/>
            <a:ext cx="4464571" cy="138615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Field maps measured on seeded and non-seeded surfaces at 1 T and 77 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6 out of 260 half-moon bulks had visible defects</a:t>
            </a:r>
          </a:p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665E55-E9D1-BB67-53DB-1EB54D241531}"/>
              </a:ext>
            </a:extLst>
          </p:cNvPr>
          <p:cNvSpPr/>
          <p:nvPr/>
        </p:nvSpPr>
        <p:spPr>
          <a:xfrm>
            <a:off x="5386838" y="83458"/>
            <a:ext cx="5025339" cy="65793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BBD606-25CC-3E75-8B30-70B9B4B55E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3149" y="32023"/>
            <a:ext cx="5025339" cy="30378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7F6E70-F15A-1881-5D00-D5B31544E7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420" b="34974"/>
          <a:stretch/>
        </p:blipFill>
        <p:spPr>
          <a:xfrm>
            <a:off x="5386838" y="2760753"/>
            <a:ext cx="5007049" cy="39020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F04C5B1-235B-FC09-0070-1E3398B0554D}"/>
              </a:ext>
            </a:extLst>
          </p:cNvPr>
          <p:cNvSpPr txBox="1"/>
          <p:nvPr/>
        </p:nvSpPr>
        <p:spPr>
          <a:xfrm>
            <a:off x="6027962" y="252149"/>
            <a:ext cx="4363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(a)</a:t>
            </a:r>
            <a:endParaRPr lang="de-D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332C44-4DFE-B9D0-C3B2-FC91AD4E61C2}"/>
              </a:ext>
            </a:extLst>
          </p:cNvPr>
          <p:cNvSpPr txBox="1"/>
          <p:nvPr/>
        </p:nvSpPr>
        <p:spPr>
          <a:xfrm>
            <a:off x="6218231" y="117253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  <a:endParaRPr lang="de-DE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E96EBC-F8FB-D107-B83F-C21D497CAC90}"/>
              </a:ext>
            </a:extLst>
          </p:cNvPr>
          <p:cNvSpPr txBox="1"/>
          <p:nvPr/>
        </p:nvSpPr>
        <p:spPr>
          <a:xfrm>
            <a:off x="6217624" y="2299449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  <a:endParaRPr lang="de-DE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D7E0BB-1EB8-20F1-D96D-B45BC5EAFFA6}"/>
              </a:ext>
            </a:extLst>
          </p:cNvPr>
          <p:cNvSpPr txBox="1"/>
          <p:nvPr/>
        </p:nvSpPr>
        <p:spPr>
          <a:xfrm>
            <a:off x="6801788" y="117253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</a:t>
            </a:r>
            <a:endParaRPr lang="de-DE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995CEF-02AB-7601-B24F-1A5D3EDD06CC}"/>
              </a:ext>
            </a:extLst>
          </p:cNvPr>
          <p:cNvSpPr txBox="1"/>
          <p:nvPr/>
        </p:nvSpPr>
        <p:spPr>
          <a:xfrm>
            <a:off x="6794831" y="229944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</a:t>
            </a:r>
            <a:endParaRPr lang="de-DE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60B1B9-7E20-FDA9-5B55-651BED8BE9B0}"/>
              </a:ext>
            </a:extLst>
          </p:cNvPr>
          <p:cNvSpPr txBox="1"/>
          <p:nvPr/>
        </p:nvSpPr>
        <p:spPr>
          <a:xfrm>
            <a:off x="7385345" y="117253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  <a:endParaRPr lang="de-DE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2D8240-7468-7D8E-99A6-24B352719605}"/>
              </a:ext>
            </a:extLst>
          </p:cNvPr>
          <p:cNvSpPr txBox="1"/>
          <p:nvPr/>
        </p:nvSpPr>
        <p:spPr>
          <a:xfrm>
            <a:off x="7384236" y="229944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  <a:endParaRPr lang="de-DE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01CE456-B2B3-54D9-84D1-1413972CFD0F}"/>
              </a:ext>
            </a:extLst>
          </p:cNvPr>
          <p:cNvSpPr txBox="1"/>
          <p:nvPr/>
        </p:nvSpPr>
        <p:spPr>
          <a:xfrm>
            <a:off x="7961443" y="229944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</a:t>
            </a:r>
            <a:endParaRPr lang="de-DE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FF5C4A1-4C7A-7B47-5F65-6F93107873E7}"/>
              </a:ext>
            </a:extLst>
          </p:cNvPr>
          <p:cNvSpPr txBox="1"/>
          <p:nvPr/>
        </p:nvSpPr>
        <p:spPr>
          <a:xfrm>
            <a:off x="7965604" y="117253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</a:t>
            </a:r>
            <a:endParaRPr lang="de-DE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E3AE4D-1F29-08F8-9CCB-72DBD2ECF704}"/>
              </a:ext>
            </a:extLst>
          </p:cNvPr>
          <p:cNvSpPr txBox="1"/>
          <p:nvPr/>
        </p:nvSpPr>
        <p:spPr>
          <a:xfrm>
            <a:off x="8545515" y="117253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</a:t>
            </a:r>
            <a:endParaRPr lang="de-DE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83760A-2795-C551-7564-70E993830F43}"/>
              </a:ext>
            </a:extLst>
          </p:cNvPr>
          <p:cNvSpPr txBox="1"/>
          <p:nvPr/>
        </p:nvSpPr>
        <p:spPr>
          <a:xfrm>
            <a:off x="8545515" y="2299446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</a:t>
            </a:r>
            <a:endParaRPr lang="de-DE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2CA287-F32B-BC2F-9C98-BF3FCAE0DDDB}"/>
              </a:ext>
            </a:extLst>
          </p:cNvPr>
          <p:cNvSpPr txBox="1"/>
          <p:nvPr/>
        </p:nvSpPr>
        <p:spPr>
          <a:xfrm>
            <a:off x="9125426" y="117253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</a:t>
            </a:r>
            <a:endParaRPr lang="de-DE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F1A6EE-8339-4FA2-EC46-48E1366DFC79}"/>
              </a:ext>
            </a:extLst>
          </p:cNvPr>
          <p:cNvSpPr txBox="1"/>
          <p:nvPr/>
        </p:nvSpPr>
        <p:spPr>
          <a:xfrm>
            <a:off x="9129587" y="2299446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8175266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2C016A-D80F-ABE4-C575-834DFF997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E2A8C-1231-74FD-2DA1-8769BF477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74D89-E2EA-E826-26E2-A61CE1E1A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lain"/>
            </a:pPr>
            <a:r>
              <a:rPr lang="en-GB" dirty="0">
                <a:solidFill>
                  <a:schemeClr val="bg2"/>
                </a:solidFill>
              </a:rPr>
              <a:t>HTS undulator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/>
                </a:solidFill>
              </a:rPr>
              <a:t>Nb</a:t>
            </a:r>
            <a:r>
              <a:rPr lang="en-GB" baseline="-25000" dirty="0">
                <a:solidFill>
                  <a:schemeClr val="bg2"/>
                </a:solidFill>
              </a:rPr>
              <a:t>3</a:t>
            </a:r>
            <a:r>
              <a:rPr lang="en-GB" dirty="0">
                <a:solidFill>
                  <a:schemeClr val="bg2"/>
                </a:solidFill>
              </a:rPr>
              <a:t>Sn solenoid</a:t>
            </a:r>
            <a:endParaRPr lang="en-GB" noProof="0" dirty="0">
              <a:solidFill>
                <a:schemeClr val="bg2"/>
              </a:solidFill>
            </a:endParaRPr>
          </a:p>
          <a:p>
            <a:pPr marL="457200" indent="-457200">
              <a:buAutoNum type="arabicPlain"/>
            </a:pPr>
            <a:r>
              <a:rPr lang="en-GB" noProof="0" dirty="0">
                <a:solidFill>
                  <a:schemeClr val="bg2"/>
                </a:solidFill>
              </a:rPr>
              <a:t>HTS bulks insert</a:t>
            </a:r>
          </a:p>
          <a:p>
            <a:pPr marL="457200" indent="-457200">
              <a:buAutoNum type="arabicPlain"/>
            </a:pPr>
            <a:r>
              <a:rPr lang="en-GB" dirty="0"/>
              <a:t>HTS bulks sorting</a:t>
            </a:r>
            <a:endParaRPr lang="en-GB" noProof="0" dirty="0"/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/>
                </a:solidFill>
              </a:rPr>
              <a:t>Conclusion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A49705-7E62-8497-585B-48878C67A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89161-D8A6-8662-70E7-89ECA5A60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3A0447-CA6D-CFCD-F990-648DE0186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332940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BBB115-994F-3F79-D8B0-DCD35F5C9B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15886-F1DE-BE64-FF21-5C0C9D96A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HTS bulks sorting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72A7D-EA8E-A7EB-996F-2F953E597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3D9078-9F72-3DC8-41DD-C6960EB50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13EB9-5B69-5BF0-C837-5F20D7289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32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5D75778-959C-7C52-7362-C02DC8C25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980728"/>
            <a:ext cx="9361040" cy="138615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Sorting the bulks experimentally leads to an error reduction of a factor of 3.2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A06556A-98FA-C3AB-9980-7206AB374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25" y="1552904"/>
            <a:ext cx="4176427" cy="462991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9096CE9-85DC-4698-9287-0FD5501A4D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072" y="1556792"/>
            <a:ext cx="4289035" cy="462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1444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1049DC-798D-B603-A9D2-0C81B4943A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CDF7C-568A-8851-9699-4486CB577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HTS bulks sorting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59706-CB7D-B458-C60B-D076B0957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B46486-F584-C75A-E2C5-67BC1BCC6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4FF5E5-724F-43CF-E870-EEEAE1C31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33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0C69D8F-F259-FE5D-3380-795B035695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733376"/>
            <a:ext cx="9361040" cy="138615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Sorting done by fitting experimental data to FEM simulation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For 200 bulks, one FEM simulation takes ~6 hours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04E2E4-2288-C222-9BB9-87702C7DAAE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4568"/>
          <a:stretch/>
        </p:blipFill>
        <p:spPr>
          <a:xfrm>
            <a:off x="623392" y="2223149"/>
            <a:ext cx="10632504" cy="10081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196D5FF-1E5F-09AB-D61A-72C7AB6948D1}"/>
              </a:ext>
            </a:extLst>
          </p:cNvPr>
          <p:cNvSpPr txBox="1"/>
          <p:nvPr/>
        </p:nvSpPr>
        <p:spPr>
          <a:xfrm>
            <a:off x="5005830" y="1650057"/>
            <a:ext cx="218034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A" sz="2000" dirty="0"/>
              <a:t>Bulk HTS properties</a:t>
            </a:r>
            <a:endParaRPr lang="de-DE" sz="20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274E1F0-C4DF-0BDC-1913-0CEEFB492722}"/>
              </a:ext>
            </a:extLst>
          </p:cNvPr>
          <p:cNvCxnSpPr>
            <a:cxnSpLocks/>
          </p:cNvCxnSpPr>
          <p:nvPr/>
        </p:nvCxnSpPr>
        <p:spPr>
          <a:xfrm>
            <a:off x="6096000" y="1988840"/>
            <a:ext cx="0" cy="28803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CE3CF00-E6E3-8606-D3D5-FFBF42071916}"/>
              </a:ext>
            </a:extLst>
          </p:cNvPr>
          <p:cNvSpPr txBox="1"/>
          <p:nvPr/>
        </p:nvSpPr>
        <p:spPr>
          <a:xfrm>
            <a:off x="4233087" y="3275111"/>
            <a:ext cx="170655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A" sz="2000" dirty="0"/>
              <a:t>FEM simulation</a:t>
            </a:r>
            <a:endParaRPr lang="de-DE" sz="20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47EA7CE-92A0-2059-E47A-516A7C99C02F}"/>
              </a:ext>
            </a:extLst>
          </p:cNvPr>
          <p:cNvCxnSpPr>
            <a:cxnSpLocks/>
          </p:cNvCxnSpPr>
          <p:nvPr/>
        </p:nvCxnSpPr>
        <p:spPr>
          <a:xfrm>
            <a:off x="6092456" y="3231261"/>
            <a:ext cx="0" cy="48577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0F162F58-0D64-0563-9BC5-F0B3DEA8BF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1324" b="449"/>
          <a:stretch/>
        </p:blipFill>
        <p:spPr>
          <a:xfrm>
            <a:off x="783293" y="3731053"/>
            <a:ext cx="10632504" cy="165666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6DD8042-F0FD-AF5C-73F9-EC20797E52BE}"/>
              </a:ext>
            </a:extLst>
          </p:cNvPr>
          <p:cNvSpPr txBox="1"/>
          <p:nvPr/>
        </p:nvSpPr>
        <p:spPr>
          <a:xfrm>
            <a:off x="4923806" y="5887513"/>
            <a:ext cx="235147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A" sz="2000" dirty="0"/>
              <a:t>Local field integral (k)</a:t>
            </a:r>
            <a:endParaRPr lang="de-DE" sz="20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09405A6-C05F-9E7D-D134-2398E488EA3B}"/>
              </a:ext>
            </a:extLst>
          </p:cNvPr>
          <p:cNvCxnSpPr>
            <a:stCxn id="18" idx="2"/>
          </p:cNvCxnSpPr>
          <p:nvPr/>
        </p:nvCxnSpPr>
        <p:spPr>
          <a:xfrm>
            <a:off x="6099545" y="5387721"/>
            <a:ext cx="0" cy="4175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10881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F7D90C-DA06-3FE7-74DC-2E937B1837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218C2-EE8B-A23C-0F4E-F5F5CD391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HTS bulks sorting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049DD5-4624-2589-5B0E-29D4758AE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0BA19-1A42-E0D3-6983-223DA31DF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70FD96-4981-E580-A1BD-4122B4B66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34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219F7D-2E12-9794-C07E-A352B9048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980728"/>
            <a:ext cx="9361040" cy="138615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Made a machine learning model that takes ~200 </a:t>
            </a:r>
            <a:r>
              <a:rPr lang="en-US" dirty="0" err="1"/>
              <a:t>ms</a:t>
            </a:r>
            <a:r>
              <a:rPr lang="en-US" dirty="0"/>
              <a:t> to get the same FEM result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A9F98D-F40F-3D53-223F-855A877E3A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5214"/>
          <a:stretch/>
        </p:blipFill>
        <p:spPr>
          <a:xfrm>
            <a:off x="667561" y="1791172"/>
            <a:ext cx="10632504" cy="98975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2803BB6-BFA3-2480-8BEE-795BC4761057}"/>
              </a:ext>
            </a:extLst>
          </p:cNvPr>
          <p:cNvCxnSpPr>
            <a:cxnSpLocks/>
          </p:cNvCxnSpPr>
          <p:nvPr/>
        </p:nvCxnSpPr>
        <p:spPr>
          <a:xfrm>
            <a:off x="767408" y="2636912"/>
            <a:ext cx="3920261" cy="4140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0885D48-B0D3-C403-3E50-D79155CABF36}"/>
              </a:ext>
            </a:extLst>
          </p:cNvPr>
          <p:cNvCxnSpPr>
            <a:cxnSpLocks/>
          </p:cNvCxnSpPr>
          <p:nvPr/>
        </p:nvCxnSpPr>
        <p:spPr>
          <a:xfrm flipV="1">
            <a:off x="7279957" y="2780928"/>
            <a:ext cx="3856603" cy="2700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FEF67-65A4-301C-5374-AD7BFEC011F3}"/>
              </a:ext>
            </a:extLst>
          </p:cNvPr>
          <p:cNvSpPr/>
          <p:nvPr/>
        </p:nvSpPr>
        <p:spPr>
          <a:xfrm>
            <a:off x="4687669" y="3050958"/>
            <a:ext cx="2592288" cy="129614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B1ED02-C430-ABBF-D2E0-3846DB56FD08}"/>
              </a:ext>
            </a:extLst>
          </p:cNvPr>
          <p:cNvSpPr txBox="1"/>
          <p:nvPr/>
        </p:nvSpPr>
        <p:spPr>
          <a:xfrm>
            <a:off x="4969531" y="3391253"/>
            <a:ext cx="201622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A" sz="2000" dirty="0"/>
              <a:t>Machine learning model</a:t>
            </a:r>
            <a:endParaRPr lang="de-DE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E7AA94E-34FE-AE94-4FDE-B34DBDDC50D0}"/>
              </a:ext>
            </a:extLst>
          </p:cNvPr>
          <p:cNvSpPr txBox="1"/>
          <p:nvPr/>
        </p:nvSpPr>
        <p:spPr>
          <a:xfrm>
            <a:off x="1487488" y="3648655"/>
            <a:ext cx="218034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A" sz="2000" dirty="0"/>
              <a:t>Bulk HTS properties</a:t>
            </a:r>
            <a:endParaRPr lang="de-DE" sz="2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9FA1B2-14E0-888C-615B-CE68F21A261A}"/>
              </a:ext>
            </a:extLst>
          </p:cNvPr>
          <p:cNvSpPr txBox="1"/>
          <p:nvPr/>
        </p:nvSpPr>
        <p:spPr>
          <a:xfrm>
            <a:off x="8299798" y="3635915"/>
            <a:ext cx="235147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A" sz="2000" dirty="0"/>
              <a:t>Local field integral (k)</a:t>
            </a:r>
            <a:endParaRPr lang="de-DE" sz="20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73F020C-5170-722C-8E25-B076CDDF66E7}"/>
              </a:ext>
            </a:extLst>
          </p:cNvPr>
          <p:cNvCxnSpPr>
            <a:cxnSpLocks/>
          </p:cNvCxnSpPr>
          <p:nvPr/>
        </p:nvCxnSpPr>
        <p:spPr>
          <a:xfrm>
            <a:off x="3791744" y="3789040"/>
            <a:ext cx="72008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12FDAFF-6AEA-C633-56FF-55C71710A0AF}"/>
              </a:ext>
            </a:extLst>
          </p:cNvPr>
          <p:cNvCxnSpPr>
            <a:cxnSpLocks/>
          </p:cNvCxnSpPr>
          <p:nvPr/>
        </p:nvCxnSpPr>
        <p:spPr>
          <a:xfrm>
            <a:off x="7392144" y="3818931"/>
            <a:ext cx="72008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8070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FDEF9E-1389-E53B-8963-D3CB538BA1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897F4-6E2D-D2FC-5FEA-C832B5D01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HTS bulks sorting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DD012-775F-946C-E5D4-CE7FDF729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8A94E8-4792-C9FE-61F2-000969BF1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159651-27FA-894E-810D-C8E152C64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35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BC87E79-E219-20F2-626B-3B6F93FBA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980728"/>
            <a:ext cx="9361040" cy="138615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Made a machine learning model that takes ~200 </a:t>
            </a:r>
            <a:r>
              <a:rPr lang="en-US" dirty="0" err="1"/>
              <a:t>ms</a:t>
            </a:r>
            <a:r>
              <a:rPr lang="en-US" dirty="0"/>
              <a:t> to get the same FEM result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CF23A-1141-54CC-F177-2C7F5A4E0D3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5214"/>
          <a:stretch/>
        </p:blipFill>
        <p:spPr>
          <a:xfrm>
            <a:off x="667561" y="1791172"/>
            <a:ext cx="10632504" cy="98975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C956046-3BF0-4EEB-B311-E1B59CF9AC50}"/>
              </a:ext>
            </a:extLst>
          </p:cNvPr>
          <p:cNvCxnSpPr>
            <a:cxnSpLocks/>
          </p:cNvCxnSpPr>
          <p:nvPr/>
        </p:nvCxnSpPr>
        <p:spPr>
          <a:xfrm>
            <a:off x="767408" y="2636912"/>
            <a:ext cx="3920261" cy="109042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46D14DD-5AD7-AA9E-0C6E-160D9A430D61}"/>
              </a:ext>
            </a:extLst>
          </p:cNvPr>
          <p:cNvCxnSpPr>
            <a:cxnSpLocks/>
          </p:cNvCxnSpPr>
          <p:nvPr/>
        </p:nvCxnSpPr>
        <p:spPr>
          <a:xfrm flipV="1">
            <a:off x="7279957" y="2780928"/>
            <a:ext cx="3856603" cy="94640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BB1A3344-29B4-5662-AB6A-E2BB32A7C2A2}"/>
              </a:ext>
            </a:extLst>
          </p:cNvPr>
          <p:cNvSpPr/>
          <p:nvPr/>
        </p:nvSpPr>
        <p:spPr>
          <a:xfrm>
            <a:off x="4687669" y="3050958"/>
            <a:ext cx="2592288" cy="129614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1530E9A-6E53-46D9-76E9-5E8A16C1F65F}"/>
              </a:ext>
            </a:extLst>
          </p:cNvPr>
          <p:cNvSpPr txBox="1"/>
          <p:nvPr/>
        </p:nvSpPr>
        <p:spPr>
          <a:xfrm>
            <a:off x="4969531" y="3391253"/>
            <a:ext cx="201622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A" sz="2000" dirty="0"/>
              <a:t>Machine learning model</a:t>
            </a:r>
            <a:endParaRPr lang="de-DE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365AC8-800D-7182-C429-8FEE25A152BE}"/>
              </a:ext>
            </a:extLst>
          </p:cNvPr>
          <p:cNvSpPr txBox="1"/>
          <p:nvPr/>
        </p:nvSpPr>
        <p:spPr>
          <a:xfrm>
            <a:off x="1487488" y="3648655"/>
            <a:ext cx="218034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A" sz="2000" dirty="0"/>
              <a:t>Bulk HTS properties</a:t>
            </a:r>
            <a:endParaRPr lang="de-DE" sz="2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DF2891-B1EA-217C-4127-48961F39A411}"/>
              </a:ext>
            </a:extLst>
          </p:cNvPr>
          <p:cNvSpPr txBox="1"/>
          <p:nvPr/>
        </p:nvSpPr>
        <p:spPr>
          <a:xfrm>
            <a:off x="8299798" y="3635915"/>
            <a:ext cx="235147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A" sz="2000" dirty="0"/>
              <a:t>Local field integral (k)</a:t>
            </a:r>
            <a:endParaRPr lang="de-DE" sz="20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4855B98-6FE0-19D6-3BC2-FF33C3D26C04}"/>
              </a:ext>
            </a:extLst>
          </p:cNvPr>
          <p:cNvCxnSpPr>
            <a:cxnSpLocks/>
          </p:cNvCxnSpPr>
          <p:nvPr/>
        </p:nvCxnSpPr>
        <p:spPr>
          <a:xfrm>
            <a:off x="3791744" y="3789040"/>
            <a:ext cx="72008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DAD9AC0-13C3-D66E-AF83-4877E2FD7B36}"/>
              </a:ext>
            </a:extLst>
          </p:cNvPr>
          <p:cNvCxnSpPr>
            <a:cxnSpLocks/>
          </p:cNvCxnSpPr>
          <p:nvPr/>
        </p:nvCxnSpPr>
        <p:spPr>
          <a:xfrm>
            <a:off x="7392144" y="3818931"/>
            <a:ext cx="72008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7D8013B9-32CE-69EB-51B0-12D51D12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592" y="4382062"/>
            <a:ext cx="6803784" cy="2367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2675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lain"/>
            </a:pPr>
            <a:r>
              <a:rPr lang="en-GB" dirty="0">
                <a:solidFill>
                  <a:schemeClr val="bg2"/>
                </a:solidFill>
              </a:rPr>
              <a:t>HTS undulator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/>
                </a:solidFill>
              </a:rPr>
              <a:t>Nb</a:t>
            </a:r>
            <a:r>
              <a:rPr lang="en-GB" baseline="-25000" dirty="0">
                <a:solidFill>
                  <a:schemeClr val="bg2"/>
                </a:solidFill>
              </a:rPr>
              <a:t>3</a:t>
            </a:r>
            <a:r>
              <a:rPr lang="en-GB" dirty="0">
                <a:solidFill>
                  <a:schemeClr val="bg2"/>
                </a:solidFill>
              </a:rPr>
              <a:t>Sn solenoid</a:t>
            </a:r>
            <a:endParaRPr lang="en-GB" noProof="0" dirty="0">
              <a:solidFill>
                <a:schemeClr val="bg2"/>
              </a:solidFill>
            </a:endParaRPr>
          </a:p>
          <a:p>
            <a:pPr marL="457200" indent="-457200">
              <a:buAutoNum type="arabicPlain"/>
            </a:pPr>
            <a:r>
              <a:rPr lang="en-GB" noProof="0" dirty="0">
                <a:solidFill>
                  <a:schemeClr val="bg2"/>
                </a:solidFill>
              </a:rPr>
              <a:t>HTS bulks insert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/>
                </a:solidFill>
              </a:rPr>
              <a:t>HTS bulks sorting</a:t>
            </a:r>
            <a:endParaRPr lang="en-GB" noProof="0" dirty="0">
              <a:solidFill>
                <a:schemeClr val="bg2"/>
              </a:solidFill>
            </a:endParaRPr>
          </a:p>
          <a:p>
            <a:pPr marL="457200" indent="-457200">
              <a:buAutoNum type="arabicPlain"/>
            </a:pPr>
            <a:r>
              <a:rPr lang="en-GB" dirty="0"/>
              <a:t>Conclusion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16049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E487BA-3D83-EFDC-F501-A56068ABC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2834934"/>
            <a:ext cx="10009187" cy="118813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Full design of HTS undulator complete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solenoid is still under discussion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200+ </a:t>
            </a:r>
            <a:r>
              <a:rPr lang="en-US" dirty="0" err="1"/>
              <a:t>GdBCO</a:t>
            </a:r>
            <a:r>
              <a:rPr lang="en-US" dirty="0"/>
              <a:t> bulks have been made and embedded into copper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Produced a machine learning model to help with the magnetic field optimization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E087A6-16B8-18F9-AD5B-97192A017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9E96-FFC2-4A0C-AF60-FB50CB155CB3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A9BC9A-5FC0-2D59-DDE4-896256020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9CAF51-35AC-041C-B424-B0DE34154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E9420E1-1EA0-5A9F-4697-6E5634687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	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187737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AEDC7CE-5604-81C3-937B-5989B429D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62" y="665176"/>
            <a:ext cx="11496675" cy="573939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E087A6-16B8-18F9-AD5B-97192A017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9E96-FFC2-4A0C-AF60-FB50CB155CB3}" type="datetime1">
              <a:rPr lang="de-CH" noProof="0" smtClean="0"/>
              <a:t>12.11.2025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A9BC9A-5FC0-2D59-DDE4-896256020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PSI Center for Photon Science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9CAF51-35AC-041C-B424-B0DE34154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E9420E1-1EA0-5A9F-4697-6E5634687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  <a:endParaRPr lang="de-CH" dirty="0"/>
          </a:p>
        </p:txBody>
      </p:sp>
      <p:sp>
        <p:nvSpPr>
          <p:cNvPr id="12" name="Textplatzhalter 5">
            <a:extLst>
              <a:ext uri="{FF2B5EF4-FFF2-40B4-BE49-F238E27FC236}">
                <a16:creationId xmlns:a16="http://schemas.microsoft.com/office/drawing/2014/main" id="{DD5C9758-C7C2-112D-F7EB-241F30E3D958}"/>
              </a:ext>
            </a:extLst>
          </p:cNvPr>
          <p:cNvSpPr txBox="1">
            <a:spLocks/>
          </p:cNvSpPr>
          <p:nvPr/>
        </p:nvSpPr>
        <p:spPr>
          <a:xfrm>
            <a:off x="317574" y="665176"/>
            <a:ext cx="3834210" cy="5739397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vert="horz" lIns="72000" tIns="360000" rIns="36000" bIns="36000" rtlCol="0" anchor="t" anchorCtr="0">
            <a:noAutofit/>
          </a:bodyPr>
          <a:lstStyle>
            <a:lvl1pPr marL="133350" indent="-1333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35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indent="-177792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35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582" indent="184142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35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indent="-177792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35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indent="-177792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35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7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133350" marR="0" lvl="0" indent="-133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350" b="0" i="1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PS</a:t>
            </a:r>
            <a:r>
              <a:rPr kumimoji="0" lang="de-CH" sz="135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I </a:t>
            </a:r>
            <a:r>
              <a:rPr kumimoji="0" lang="de-CH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: M. Calvi, </a:t>
            </a:r>
            <a:r>
              <a:rPr kumimoji="0" lang="de-CH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X.Liang</a:t>
            </a:r>
            <a:r>
              <a:rPr kumimoji="0" lang="de-CH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de-CH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S.Hellmann</a:t>
            </a:r>
            <a:r>
              <a:rPr kumimoji="0" lang="de-CH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de-CH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L.Huber</a:t>
            </a:r>
            <a:r>
              <a:rPr kumimoji="0" lang="de-CH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de-CH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S.Reiche</a:t>
            </a:r>
            <a:r>
              <a:rPr kumimoji="0" lang="de-CH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M.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Bartkowiak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C.Calzolaio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Prof. M.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Stampanoni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Prof </a:t>
            </a:r>
            <a:r>
              <a:rPr kumimoji="0" lang="de-CH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L.Patthey</a:t>
            </a:r>
            <a:r>
              <a:rPr kumimoji="0" lang="de-CH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F. Marone &amp; </a:t>
            </a:r>
            <a:r>
              <a:rPr kumimoji="0" lang="de-CH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G.Lovric</a:t>
            </a:r>
            <a:endParaRPr kumimoji="0" lang="de-CH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133350" marR="0" lvl="0" indent="-133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u="sng" dirty="0">
                <a:solidFill>
                  <a:srgbClr val="000000"/>
                </a:solidFill>
                <a:latin typeface="Calibri"/>
              </a:rPr>
              <a:t>CAN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: Tomas Hlasek, Filip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Antoncik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&amp; Jan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Plechacek</a:t>
            </a:r>
            <a:endParaRPr kumimoji="0" lang="de-CH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133350" marR="0" lvl="0" indent="-133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u="sng" dirty="0">
                <a:solidFill>
                  <a:srgbClr val="000000"/>
                </a:solidFill>
                <a:latin typeface="Calibri"/>
              </a:rPr>
              <a:t>EUXFEL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: T. Schmidt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133350" marR="0" lvl="0" indent="-133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1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CHART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: Prof.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H.R.Ott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&amp; Prof.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L.Rivkin</a:t>
            </a:r>
            <a:endParaRPr kumimoji="0" lang="de-CH" sz="1350" b="0" i="1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133350" marR="0" lvl="0" indent="-133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350" b="0" i="1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Uni Cambridge</a:t>
            </a:r>
            <a:r>
              <a:rPr kumimoji="0" lang="de-CH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: </a:t>
            </a:r>
            <a:r>
              <a:rPr kumimoji="0" lang="de-CH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J.Durrell</a:t>
            </a:r>
            <a:r>
              <a:rPr kumimoji="0" lang="de-CH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de-CH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A.Dennis</a:t>
            </a:r>
            <a:r>
              <a:rPr kumimoji="0" lang="de-CH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Y. Shi</a:t>
            </a:r>
          </a:p>
          <a:p>
            <a:pPr marL="133350" marR="0" lvl="0" indent="-133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350" b="0" i="1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King's</a:t>
            </a:r>
            <a:r>
              <a:rPr kumimoji="0" lang="de-CH" sz="1350" b="0" i="1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College London</a:t>
            </a:r>
            <a:r>
              <a:rPr kumimoji="0" lang="de-CH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: </a:t>
            </a:r>
            <a:r>
              <a:rPr kumimoji="0" lang="de-CH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M.Ainslie</a:t>
            </a:r>
            <a:endParaRPr kumimoji="0" lang="de-CH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133350" marR="0" lvl="0" indent="-133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350" b="0" i="1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Spring8</a:t>
            </a:r>
            <a:r>
              <a:rPr kumimoji="0" lang="de-CH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: </a:t>
            </a:r>
            <a:r>
              <a:rPr kumimoji="0" lang="de-CH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T.Ishikawa</a:t>
            </a:r>
            <a:r>
              <a:rPr kumimoji="0" lang="de-CH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de-CH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M.Yabashi</a:t>
            </a:r>
            <a:r>
              <a:rPr kumimoji="0" lang="de-CH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de-CH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H.Tanaka</a:t>
            </a:r>
            <a:endParaRPr kumimoji="0" lang="de-CH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133350" marR="0" lvl="0" indent="-133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350" b="0" i="1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UniKyoto</a:t>
            </a:r>
            <a:r>
              <a:rPr kumimoji="0" lang="de-CH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: </a:t>
            </a:r>
            <a:r>
              <a:rPr kumimoji="0" lang="de-CH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R.Kinjo</a:t>
            </a:r>
            <a:r>
              <a:rPr kumimoji="0" lang="de-CH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de-CH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T.Kii</a:t>
            </a:r>
            <a:r>
              <a:rPr kumimoji="0" lang="de-CH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de-CH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H.Ohgaki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133350" marR="0" lvl="0" indent="-133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1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Uni Malta 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: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N.Sammut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A.Sammut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J.Cassar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133350" marR="0" lvl="0" indent="-133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1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SENIS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: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Prof.R.Popovic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S.Spasic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S.Dimitrijevic</a:t>
            </a:r>
            <a:endParaRPr kumimoji="0" lang="en-US" sz="1350" b="0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133350" marR="0" lvl="0" indent="-133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1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KIT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: Prof.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M.Noe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133350" marR="0" lvl="0" indent="-133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1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Fermilab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: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C.Boffo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M.Turenne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F.McConologue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V.Martinez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J.Hayman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133350" marR="0" lvl="0" indent="-133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u="sng" dirty="0" err="1">
                <a:solidFill>
                  <a:srgbClr val="000000"/>
                </a:solidFill>
                <a:latin typeface="Calibri"/>
              </a:rPr>
              <a:t>Zhangjiang</a:t>
            </a:r>
            <a:r>
              <a:rPr lang="en-US" u="sng" dirty="0">
                <a:solidFill>
                  <a:srgbClr val="000000"/>
                </a:solidFill>
                <a:latin typeface="Calibri"/>
              </a:rPr>
              <a:t> lab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: K. Zhang, D. Wei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04147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Magnetic field simulations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39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9DA580-BAC1-3867-C48C-9AAF4F3C0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56792"/>
            <a:ext cx="6979885" cy="248427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Split the solenoid into 4 coils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Calculated field uniformity of 1.12% within a radius of 15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Field near 12 T with a nominal current of 235 A</a:t>
            </a:r>
          </a:p>
        </p:txBody>
      </p:sp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82DCD9E9-87DB-7C55-DC0E-46BB91EA62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168"/>
          <a:stretch/>
        </p:blipFill>
        <p:spPr bwMode="auto">
          <a:xfrm>
            <a:off x="10272464" y="908720"/>
            <a:ext cx="1800200" cy="53426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11C086-F08F-5E47-41E0-596BD8D9E1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4372" y="2852936"/>
            <a:ext cx="6048672" cy="34953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2B4E206-8881-78C4-D149-5A061CD194D0}"/>
              </a:ext>
            </a:extLst>
          </p:cNvPr>
          <p:cNvSpPr txBox="1"/>
          <p:nvPr/>
        </p:nvSpPr>
        <p:spPr>
          <a:xfrm>
            <a:off x="10266749" y="3329558"/>
            <a:ext cx="11221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z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915631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03.06.2024</a:t>
            </a:r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79BB0E0-A274-43E2-2C40-0312269CB71F}"/>
              </a:ext>
            </a:extLst>
          </p:cNvPr>
          <p:cNvSpPr txBox="1">
            <a:spLocks/>
          </p:cNvSpPr>
          <p:nvPr/>
        </p:nvSpPr>
        <p:spPr>
          <a:xfrm>
            <a:off x="695325" y="337170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Introduction</a:t>
            </a:r>
            <a:endParaRPr lang="en-MT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73DE268-0AA5-BB13-622B-DEC8245E8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9863" y="5284012"/>
            <a:ext cx="2214246" cy="66985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E3A853A-4D69-DAD3-8FC7-E2908C7E6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3802" y="5297283"/>
            <a:ext cx="1318792" cy="608673"/>
          </a:xfrm>
          <a:prstGeom prst="rect">
            <a:avLst/>
          </a:prstGeom>
        </p:spPr>
      </p:pic>
      <p:pic>
        <p:nvPicPr>
          <p:cNvPr id="172" name="Picture 171">
            <a:extLst>
              <a:ext uri="{FF2B5EF4-FFF2-40B4-BE49-F238E27FC236}">
                <a16:creationId xmlns:a16="http://schemas.microsoft.com/office/drawing/2014/main" id="{734C6570-22AD-8AF3-BBEA-5C86B91866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6603" y="2060848"/>
            <a:ext cx="5762625" cy="1139484"/>
          </a:xfrm>
          <a:prstGeom prst="rect">
            <a:avLst/>
          </a:prstGeom>
        </p:spPr>
      </p:pic>
      <p:grpSp>
        <p:nvGrpSpPr>
          <p:cNvPr id="173" name="Group 172">
            <a:extLst>
              <a:ext uri="{FF2B5EF4-FFF2-40B4-BE49-F238E27FC236}">
                <a16:creationId xmlns:a16="http://schemas.microsoft.com/office/drawing/2014/main" id="{0001A334-80F6-AA25-3B23-0920A5F2E610}"/>
              </a:ext>
            </a:extLst>
          </p:cNvPr>
          <p:cNvGrpSpPr/>
          <p:nvPr/>
        </p:nvGrpSpPr>
        <p:grpSpPr>
          <a:xfrm flipH="1">
            <a:off x="7573808" y="3279439"/>
            <a:ext cx="407723" cy="779632"/>
            <a:chOff x="1659394" y="4261698"/>
            <a:chExt cx="543630" cy="1039509"/>
          </a:xfrm>
        </p:grpSpPr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F48E89E9-57C9-0635-F922-826BF3D20D45}"/>
                </a:ext>
              </a:extLst>
            </p:cNvPr>
            <p:cNvSpPr/>
            <p:nvPr/>
          </p:nvSpPr>
          <p:spPr bwMode="auto">
            <a:xfrm>
              <a:off x="1659394" y="4261698"/>
              <a:ext cx="543630" cy="1039509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>
                <a:spcBef>
                  <a:spcPct val="0"/>
                </a:spcBef>
              </a:pPr>
              <a:endParaRPr lang="en-GB" sz="1800">
                <a:latin typeface="Times" charset="0"/>
              </a:endParaRPr>
            </a:p>
          </p:txBody>
        </p:sp>
        <p:cxnSp>
          <p:nvCxnSpPr>
            <p:cNvPr id="175" name="Straight Arrow Connector 174">
              <a:extLst>
                <a:ext uri="{FF2B5EF4-FFF2-40B4-BE49-F238E27FC236}">
                  <a16:creationId xmlns:a16="http://schemas.microsoft.com/office/drawing/2014/main" id="{B62BE72F-8169-E226-F9FD-59F79C29EB31}"/>
                </a:ext>
              </a:extLst>
            </p:cNvPr>
            <p:cNvCxnSpPr/>
            <p:nvPr/>
          </p:nvCxnSpPr>
          <p:spPr bwMode="auto">
            <a:xfrm flipH="1">
              <a:off x="1756401" y="4797152"/>
              <a:ext cx="36732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1DF8A720-EC10-BFF9-9657-88B768220BBA}"/>
              </a:ext>
            </a:extLst>
          </p:cNvPr>
          <p:cNvGrpSpPr/>
          <p:nvPr/>
        </p:nvGrpSpPr>
        <p:grpSpPr>
          <a:xfrm>
            <a:off x="8287529" y="1141152"/>
            <a:ext cx="3166544" cy="2916324"/>
            <a:chOff x="3503508" y="1410651"/>
            <a:chExt cx="4222058" cy="3888432"/>
          </a:xfrm>
        </p:grpSpPr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BA24C493-9523-7E8F-9F7B-81E7C619CE13}"/>
                </a:ext>
              </a:extLst>
            </p:cNvPr>
            <p:cNvGrpSpPr/>
            <p:nvPr/>
          </p:nvGrpSpPr>
          <p:grpSpPr>
            <a:xfrm>
              <a:off x="3503508" y="1410652"/>
              <a:ext cx="543630" cy="1030168"/>
              <a:chOff x="1659542" y="1412777"/>
              <a:chExt cx="543630" cy="1030168"/>
            </a:xfrm>
          </p:grpSpPr>
          <p:sp>
            <p:nvSpPr>
              <p:cNvPr id="190" name="Rectangle 189">
                <a:extLst>
                  <a:ext uri="{FF2B5EF4-FFF2-40B4-BE49-F238E27FC236}">
                    <a16:creationId xmlns:a16="http://schemas.microsoft.com/office/drawing/2014/main" id="{E92F1074-18B0-51AF-78B9-1A334508D62E}"/>
                  </a:ext>
                </a:extLst>
              </p:cNvPr>
              <p:cNvSpPr/>
              <p:nvPr/>
            </p:nvSpPr>
            <p:spPr bwMode="auto">
              <a:xfrm>
                <a:off x="1659542" y="1412777"/>
                <a:ext cx="543630" cy="103016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spcBef>
                    <a:spcPct val="0"/>
                  </a:spcBef>
                </a:pPr>
                <a:endParaRPr lang="en-GB" sz="1800">
                  <a:latin typeface="Times" charset="0"/>
                </a:endParaRPr>
              </a:p>
            </p:txBody>
          </p:sp>
          <p:cxnSp>
            <p:nvCxnSpPr>
              <p:cNvPr id="191" name="Straight Arrow Connector 190">
                <a:extLst>
                  <a:ext uri="{FF2B5EF4-FFF2-40B4-BE49-F238E27FC236}">
                    <a16:creationId xmlns:a16="http://schemas.microsoft.com/office/drawing/2014/main" id="{A8C83CCF-BA57-46CE-DE8A-C88268808BF3}"/>
                  </a:ext>
                </a:extLst>
              </p:cNvPr>
              <p:cNvCxnSpPr/>
              <p:nvPr/>
            </p:nvCxnSpPr>
            <p:spPr bwMode="auto">
              <a:xfrm>
                <a:off x="1756401" y="1927594"/>
                <a:ext cx="367328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EF8A266A-B997-EDCC-9F4C-C7778D297275}"/>
                </a:ext>
              </a:extLst>
            </p:cNvPr>
            <p:cNvGrpSpPr/>
            <p:nvPr/>
          </p:nvGrpSpPr>
          <p:grpSpPr>
            <a:xfrm flipH="1">
              <a:off x="4428132" y="4259574"/>
              <a:ext cx="543630" cy="1039509"/>
              <a:chOff x="1659394" y="4261698"/>
              <a:chExt cx="543630" cy="1039509"/>
            </a:xfrm>
          </p:grpSpPr>
          <p:sp>
            <p:nvSpPr>
              <p:cNvPr id="188" name="Rectangle 187">
                <a:extLst>
                  <a:ext uri="{FF2B5EF4-FFF2-40B4-BE49-F238E27FC236}">
                    <a16:creationId xmlns:a16="http://schemas.microsoft.com/office/drawing/2014/main" id="{4593FA77-3A1E-7A15-14A8-F826C9D3BBEC}"/>
                  </a:ext>
                </a:extLst>
              </p:cNvPr>
              <p:cNvSpPr/>
              <p:nvPr/>
            </p:nvSpPr>
            <p:spPr bwMode="auto">
              <a:xfrm>
                <a:off x="1659394" y="4261698"/>
                <a:ext cx="543630" cy="1039509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spcBef>
                    <a:spcPct val="0"/>
                  </a:spcBef>
                </a:pPr>
                <a:endParaRPr lang="en-GB" sz="1800">
                  <a:latin typeface="Times" charset="0"/>
                </a:endParaRPr>
              </a:p>
            </p:txBody>
          </p:sp>
          <p:cxnSp>
            <p:nvCxnSpPr>
              <p:cNvPr id="189" name="Straight Arrow Connector 188">
                <a:extLst>
                  <a:ext uri="{FF2B5EF4-FFF2-40B4-BE49-F238E27FC236}">
                    <a16:creationId xmlns:a16="http://schemas.microsoft.com/office/drawing/2014/main" id="{5E19920C-017F-834F-4D60-98117D9B0C59}"/>
                  </a:ext>
                </a:extLst>
              </p:cNvPr>
              <p:cNvCxnSpPr/>
              <p:nvPr/>
            </p:nvCxnSpPr>
            <p:spPr bwMode="auto">
              <a:xfrm flipH="1">
                <a:off x="1756401" y="4797152"/>
                <a:ext cx="367328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86D8FEB6-D148-E28C-82E2-8EC47B5F3224}"/>
                </a:ext>
              </a:extLst>
            </p:cNvPr>
            <p:cNvGrpSpPr/>
            <p:nvPr/>
          </p:nvGrpSpPr>
          <p:grpSpPr>
            <a:xfrm>
              <a:off x="5354192" y="1410651"/>
              <a:ext cx="543630" cy="1030168"/>
              <a:chOff x="1659542" y="1412777"/>
              <a:chExt cx="543630" cy="1030168"/>
            </a:xfrm>
          </p:grpSpPr>
          <p:sp>
            <p:nvSpPr>
              <p:cNvPr id="186" name="Rectangle 185">
                <a:extLst>
                  <a:ext uri="{FF2B5EF4-FFF2-40B4-BE49-F238E27FC236}">
                    <a16:creationId xmlns:a16="http://schemas.microsoft.com/office/drawing/2014/main" id="{52B3C89B-0DA6-52F0-F6DD-B2ADD42CC26F}"/>
                  </a:ext>
                </a:extLst>
              </p:cNvPr>
              <p:cNvSpPr/>
              <p:nvPr/>
            </p:nvSpPr>
            <p:spPr bwMode="auto">
              <a:xfrm>
                <a:off x="1659542" y="1412777"/>
                <a:ext cx="543630" cy="103016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spcBef>
                    <a:spcPct val="0"/>
                  </a:spcBef>
                </a:pPr>
                <a:endParaRPr lang="en-GB" sz="1800">
                  <a:latin typeface="Times" charset="0"/>
                </a:endParaRPr>
              </a:p>
            </p:txBody>
          </p:sp>
          <p:cxnSp>
            <p:nvCxnSpPr>
              <p:cNvPr id="187" name="Straight Arrow Connector 186">
                <a:extLst>
                  <a:ext uri="{FF2B5EF4-FFF2-40B4-BE49-F238E27FC236}">
                    <a16:creationId xmlns:a16="http://schemas.microsoft.com/office/drawing/2014/main" id="{01EEC6CB-FE7A-A91C-D007-D4BD3C536FFC}"/>
                  </a:ext>
                </a:extLst>
              </p:cNvPr>
              <p:cNvCxnSpPr/>
              <p:nvPr/>
            </p:nvCxnSpPr>
            <p:spPr bwMode="auto">
              <a:xfrm>
                <a:off x="1756401" y="1927594"/>
                <a:ext cx="367328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730D00EA-437F-C415-270D-29B6D87688E4}"/>
                </a:ext>
              </a:extLst>
            </p:cNvPr>
            <p:cNvGrpSpPr/>
            <p:nvPr/>
          </p:nvGrpSpPr>
          <p:grpSpPr>
            <a:xfrm flipH="1">
              <a:off x="6257292" y="4259573"/>
              <a:ext cx="543630" cy="1039509"/>
              <a:chOff x="1659394" y="4261698"/>
              <a:chExt cx="543630" cy="1039509"/>
            </a:xfrm>
          </p:grpSpPr>
          <p:sp>
            <p:nvSpPr>
              <p:cNvPr id="184" name="Rectangle 183">
                <a:extLst>
                  <a:ext uri="{FF2B5EF4-FFF2-40B4-BE49-F238E27FC236}">
                    <a16:creationId xmlns:a16="http://schemas.microsoft.com/office/drawing/2014/main" id="{BCE96200-6B8F-62A4-E92D-18DAFCB9576F}"/>
                  </a:ext>
                </a:extLst>
              </p:cNvPr>
              <p:cNvSpPr/>
              <p:nvPr/>
            </p:nvSpPr>
            <p:spPr bwMode="auto">
              <a:xfrm>
                <a:off x="1659394" y="4261698"/>
                <a:ext cx="543630" cy="1039509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spcBef>
                    <a:spcPct val="0"/>
                  </a:spcBef>
                </a:pPr>
                <a:endParaRPr lang="en-GB" sz="1800">
                  <a:latin typeface="Times" charset="0"/>
                </a:endParaRPr>
              </a:p>
            </p:txBody>
          </p:sp>
          <p:cxnSp>
            <p:nvCxnSpPr>
              <p:cNvPr id="185" name="Straight Arrow Connector 184">
                <a:extLst>
                  <a:ext uri="{FF2B5EF4-FFF2-40B4-BE49-F238E27FC236}">
                    <a16:creationId xmlns:a16="http://schemas.microsoft.com/office/drawing/2014/main" id="{8D057D11-B834-3382-E912-D52F1735F218}"/>
                  </a:ext>
                </a:extLst>
              </p:cNvPr>
              <p:cNvCxnSpPr/>
              <p:nvPr/>
            </p:nvCxnSpPr>
            <p:spPr bwMode="auto">
              <a:xfrm flipH="1">
                <a:off x="1756401" y="4797152"/>
                <a:ext cx="367328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7BCF9C32-B5AE-A7D7-7B09-97398C9137FD}"/>
                </a:ext>
              </a:extLst>
            </p:cNvPr>
            <p:cNvGrpSpPr/>
            <p:nvPr/>
          </p:nvGrpSpPr>
          <p:grpSpPr>
            <a:xfrm>
              <a:off x="7181936" y="1410651"/>
              <a:ext cx="543630" cy="1030168"/>
              <a:chOff x="1659542" y="1412777"/>
              <a:chExt cx="543630" cy="1030168"/>
            </a:xfrm>
          </p:grpSpPr>
          <p:sp>
            <p:nvSpPr>
              <p:cNvPr id="182" name="Rectangle 181">
                <a:extLst>
                  <a:ext uri="{FF2B5EF4-FFF2-40B4-BE49-F238E27FC236}">
                    <a16:creationId xmlns:a16="http://schemas.microsoft.com/office/drawing/2014/main" id="{AAD8D471-AF52-E343-E700-1B1220FDCE39}"/>
                  </a:ext>
                </a:extLst>
              </p:cNvPr>
              <p:cNvSpPr/>
              <p:nvPr/>
            </p:nvSpPr>
            <p:spPr bwMode="auto">
              <a:xfrm>
                <a:off x="1659542" y="1412777"/>
                <a:ext cx="543630" cy="103016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spcBef>
                    <a:spcPct val="0"/>
                  </a:spcBef>
                </a:pPr>
                <a:endParaRPr lang="en-GB" sz="1800">
                  <a:latin typeface="Times" charset="0"/>
                </a:endParaRPr>
              </a:p>
            </p:txBody>
          </p:sp>
          <p:cxnSp>
            <p:nvCxnSpPr>
              <p:cNvPr id="183" name="Straight Arrow Connector 182">
                <a:extLst>
                  <a:ext uri="{FF2B5EF4-FFF2-40B4-BE49-F238E27FC236}">
                    <a16:creationId xmlns:a16="http://schemas.microsoft.com/office/drawing/2014/main" id="{3A8F4F4B-10B4-5B67-12CA-835092BD9767}"/>
                  </a:ext>
                </a:extLst>
              </p:cNvPr>
              <p:cNvCxnSpPr/>
              <p:nvPr/>
            </p:nvCxnSpPr>
            <p:spPr bwMode="auto">
              <a:xfrm>
                <a:off x="1756401" y="1927594"/>
                <a:ext cx="367328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192" name="TextBox 191">
            <a:extLst>
              <a:ext uri="{FF2B5EF4-FFF2-40B4-BE49-F238E27FC236}">
                <a16:creationId xmlns:a16="http://schemas.microsoft.com/office/drawing/2014/main" id="{D79E1B20-C65B-54DD-FF25-7DFC983C2122}"/>
              </a:ext>
            </a:extLst>
          </p:cNvPr>
          <p:cNvSpPr txBox="1"/>
          <p:nvPr/>
        </p:nvSpPr>
        <p:spPr>
          <a:xfrm>
            <a:off x="6226580" y="1952836"/>
            <a:ext cx="594066" cy="4860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100" i="1" kern="1000" spc="23" dirty="0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lang="en-GB" sz="2100" i="1" kern="1000" spc="23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915D7FBF-EFF8-F239-5E22-DEA675C49063}"/>
              </a:ext>
            </a:extLst>
          </p:cNvPr>
          <p:cNvGrpSpPr/>
          <p:nvPr/>
        </p:nvGrpSpPr>
        <p:grpSpPr>
          <a:xfrm>
            <a:off x="5287447" y="1142747"/>
            <a:ext cx="2286360" cy="3001425"/>
            <a:chOff x="-496601" y="1412777"/>
            <a:chExt cx="3048480" cy="4001899"/>
          </a:xfrm>
        </p:grpSpPr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96503D1C-4313-9BCF-FFE9-9765EBABB57D}"/>
                </a:ext>
              </a:extLst>
            </p:cNvPr>
            <p:cNvGrpSpPr/>
            <p:nvPr/>
          </p:nvGrpSpPr>
          <p:grpSpPr>
            <a:xfrm>
              <a:off x="1659542" y="1412777"/>
              <a:ext cx="543630" cy="1030168"/>
              <a:chOff x="1659542" y="1412777"/>
              <a:chExt cx="543630" cy="1030168"/>
            </a:xfrm>
          </p:grpSpPr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2CFC2CF7-EA4F-609F-205D-AE30EBA6F482}"/>
                  </a:ext>
                </a:extLst>
              </p:cNvPr>
              <p:cNvSpPr/>
              <p:nvPr/>
            </p:nvSpPr>
            <p:spPr bwMode="auto">
              <a:xfrm>
                <a:off x="1659542" y="1412777"/>
                <a:ext cx="543630" cy="103016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spcBef>
                    <a:spcPct val="0"/>
                  </a:spcBef>
                </a:pPr>
                <a:endParaRPr lang="en-GB" sz="1800">
                  <a:latin typeface="Times" charset="0"/>
                </a:endParaRPr>
              </a:p>
            </p:txBody>
          </p:sp>
          <p:cxnSp>
            <p:nvCxnSpPr>
              <p:cNvPr id="198" name="Straight Arrow Connector 197">
                <a:extLst>
                  <a:ext uri="{FF2B5EF4-FFF2-40B4-BE49-F238E27FC236}">
                    <a16:creationId xmlns:a16="http://schemas.microsoft.com/office/drawing/2014/main" id="{857CB5DF-A611-486A-54A8-CC2C8BD3E10B}"/>
                  </a:ext>
                </a:extLst>
              </p:cNvPr>
              <p:cNvCxnSpPr/>
              <p:nvPr/>
            </p:nvCxnSpPr>
            <p:spPr bwMode="auto">
              <a:xfrm>
                <a:off x="1756401" y="1927594"/>
                <a:ext cx="367328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D9255A8-82F0-9C1A-6CAB-505774DEE5A7}"/>
                </a:ext>
              </a:extLst>
            </p:cNvPr>
            <p:cNvSpPr txBox="1"/>
            <p:nvPr/>
          </p:nvSpPr>
          <p:spPr>
            <a:xfrm>
              <a:off x="-496601" y="4597329"/>
              <a:ext cx="2242928" cy="8173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23" dirty="0">
                  <a:latin typeface="Arial"/>
                  <a:cs typeface="Arial"/>
                </a:rPr>
                <a:t>HTS bulks</a:t>
              </a:r>
              <a:endParaRPr lang="en-GB" sz="1800" kern="1000" spc="23" baseline="-25000" dirty="0">
                <a:latin typeface="Arial"/>
                <a:cs typeface="Arial"/>
              </a:endParaRPr>
            </a:p>
          </p:txBody>
        </p:sp>
        <p:cxnSp>
          <p:nvCxnSpPr>
            <p:cNvPr id="196" name="Straight Arrow Connector 195">
              <a:extLst>
                <a:ext uri="{FF2B5EF4-FFF2-40B4-BE49-F238E27FC236}">
                  <a16:creationId xmlns:a16="http://schemas.microsoft.com/office/drawing/2014/main" id="{FA6089F3-7A93-5E5A-EC1B-69B2BBB0EE60}"/>
                </a:ext>
              </a:extLst>
            </p:cNvPr>
            <p:cNvCxnSpPr>
              <a:cxnSpLocks/>
              <a:endCxn id="174" idx="3"/>
            </p:cNvCxnSpPr>
            <p:nvPr/>
          </p:nvCxnSpPr>
          <p:spPr bwMode="auto">
            <a:xfrm flipV="1">
              <a:off x="984045" y="4781453"/>
              <a:ext cx="1567834" cy="3959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35F31812-260A-5993-E988-BAB4ECF7CF78}"/>
              </a:ext>
            </a:extLst>
          </p:cNvPr>
          <p:cNvGrpSpPr/>
          <p:nvPr/>
        </p:nvGrpSpPr>
        <p:grpSpPr>
          <a:xfrm>
            <a:off x="5269796" y="1141153"/>
            <a:ext cx="6433110" cy="2917916"/>
            <a:chOff x="-520136" y="1410653"/>
            <a:chExt cx="8577480" cy="3890555"/>
          </a:xfrm>
        </p:grpSpPr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3D57B6FA-2BB9-5857-0677-46347910F429}"/>
                </a:ext>
              </a:extLst>
            </p:cNvPr>
            <p:cNvGrpSpPr/>
            <p:nvPr/>
          </p:nvGrpSpPr>
          <p:grpSpPr>
            <a:xfrm>
              <a:off x="-520136" y="1410653"/>
              <a:ext cx="8577480" cy="3890555"/>
              <a:chOff x="-520136" y="1410653"/>
              <a:chExt cx="8577480" cy="3890555"/>
            </a:xfrm>
          </p:grpSpPr>
          <p:grpSp>
            <p:nvGrpSpPr>
              <p:cNvPr id="202" name="Group 201">
                <a:extLst>
                  <a:ext uri="{FF2B5EF4-FFF2-40B4-BE49-F238E27FC236}">
                    <a16:creationId xmlns:a16="http://schemas.microsoft.com/office/drawing/2014/main" id="{9D1AC29B-F4F6-591F-5D55-17FEE0557079}"/>
                  </a:ext>
                </a:extLst>
              </p:cNvPr>
              <p:cNvGrpSpPr/>
              <p:nvPr/>
            </p:nvGrpSpPr>
            <p:grpSpPr>
              <a:xfrm>
                <a:off x="1331640" y="1410653"/>
                <a:ext cx="6725704" cy="3890555"/>
                <a:chOff x="1331640" y="1410653"/>
                <a:chExt cx="6725704" cy="3890555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204" name="Group 203">
                  <a:extLst>
                    <a:ext uri="{FF2B5EF4-FFF2-40B4-BE49-F238E27FC236}">
                      <a16:creationId xmlns:a16="http://schemas.microsoft.com/office/drawing/2014/main" id="{4B8F1CD7-5DF7-42F0-3C1F-89556AA0712E}"/>
                    </a:ext>
                  </a:extLst>
                </p:cNvPr>
                <p:cNvGrpSpPr/>
                <p:nvPr/>
              </p:nvGrpSpPr>
              <p:grpSpPr>
                <a:xfrm>
                  <a:off x="2235458" y="1412776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26" name="Rectangle 225">
                    <a:extLst>
                      <a:ext uri="{FF2B5EF4-FFF2-40B4-BE49-F238E27FC236}">
                        <a16:creationId xmlns:a16="http://schemas.microsoft.com/office/drawing/2014/main" id="{EBAB137B-860D-89E1-40F6-A921F0F7F7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227" name="Rectangle 226">
                    <a:extLst>
                      <a:ext uri="{FF2B5EF4-FFF2-40B4-BE49-F238E27FC236}">
                        <a16:creationId xmlns:a16="http://schemas.microsoft.com/office/drawing/2014/main" id="{5E74A459-726E-69C7-A379-7E91AB6539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05" name="Group 204">
                  <a:extLst>
                    <a:ext uri="{FF2B5EF4-FFF2-40B4-BE49-F238E27FC236}">
                      <a16:creationId xmlns:a16="http://schemas.microsoft.com/office/drawing/2014/main" id="{AF4BE307-2C6B-FEC2-7EEE-F97E2EBCCD16}"/>
                    </a:ext>
                  </a:extLst>
                </p:cNvPr>
                <p:cNvGrpSpPr/>
                <p:nvPr/>
              </p:nvGrpSpPr>
              <p:grpSpPr>
                <a:xfrm>
                  <a:off x="3148260" y="1412776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24" name="Rectangle 223">
                    <a:extLst>
                      <a:ext uri="{FF2B5EF4-FFF2-40B4-BE49-F238E27FC236}">
                        <a16:creationId xmlns:a16="http://schemas.microsoft.com/office/drawing/2014/main" id="{9CE07124-E622-C8B3-6168-1DC298E930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225" name="Rectangle 224">
                    <a:extLst>
                      <a:ext uri="{FF2B5EF4-FFF2-40B4-BE49-F238E27FC236}">
                        <a16:creationId xmlns:a16="http://schemas.microsoft.com/office/drawing/2014/main" id="{97620B53-47AA-5F68-5029-234BB8D0B8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06" name="Group 205">
                  <a:extLst>
                    <a:ext uri="{FF2B5EF4-FFF2-40B4-BE49-F238E27FC236}">
                      <a16:creationId xmlns:a16="http://schemas.microsoft.com/office/drawing/2014/main" id="{86E45E5F-7D3E-8C40-F1F1-5FBD812B5020}"/>
                    </a:ext>
                  </a:extLst>
                </p:cNvPr>
                <p:cNvGrpSpPr/>
                <p:nvPr/>
              </p:nvGrpSpPr>
              <p:grpSpPr>
                <a:xfrm>
                  <a:off x="4096904" y="1410653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22" name="Rectangle 221">
                    <a:extLst>
                      <a:ext uri="{FF2B5EF4-FFF2-40B4-BE49-F238E27FC236}">
                        <a16:creationId xmlns:a16="http://schemas.microsoft.com/office/drawing/2014/main" id="{B9980DF7-B550-4D3F-B376-CABC19EEF9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223" name="Rectangle 222">
                    <a:extLst>
                      <a:ext uri="{FF2B5EF4-FFF2-40B4-BE49-F238E27FC236}">
                        <a16:creationId xmlns:a16="http://schemas.microsoft.com/office/drawing/2014/main" id="{C0D0A745-EC27-DE1A-BE23-26A7950A52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07" name="Group 206">
                  <a:extLst>
                    <a:ext uri="{FF2B5EF4-FFF2-40B4-BE49-F238E27FC236}">
                      <a16:creationId xmlns:a16="http://schemas.microsoft.com/office/drawing/2014/main" id="{4FEE13D8-394B-FB60-DD06-9D9CF2781BE8}"/>
                    </a:ext>
                  </a:extLst>
                </p:cNvPr>
                <p:cNvGrpSpPr/>
                <p:nvPr/>
              </p:nvGrpSpPr>
              <p:grpSpPr>
                <a:xfrm>
                  <a:off x="5004048" y="1410653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20" name="Rectangle 219">
                    <a:extLst>
                      <a:ext uri="{FF2B5EF4-FFF2-40B4-BE49-F238E27FC236}">
                        <a16:creationId xmlns:a16="http://schemas.microsoft.com/office/drawing/2014/main" id="{635FED69-F475-9976-2716-B0AE76E779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221" name="Rectangle 220">
                    <a:extLst>
                      <a:ext uri="{FF2B5EF4-FFF2-40B4-BE49-F238E27FC236}">
                        <a16:creationId xmlns:a16="http://schemas.microsoft.com/office/drawing/2014/main" id="{B3E8FACB-AF56-4EE3-1C0F-A48FBDBA9C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08" name="Group 207">
                  <a:extLst>
                    <a:ext uri="{FF2B5EF4-FFF2-40B4-BE49-F238E27FC236}">
                      <a16:creationId xmlns:a16="http://schemas.microsoft.com/office/drawing/2014/main" id="{B8AE154E-68D8-6EFC-A768-E640EC4DE524}"/>
                    </a:ext>
                  </a:extLst>
                </p:cNvPr>
                <p:cNvGrpSpPr/>
                <p:nvPr/>
              </p:nvGrpSpPr>
              <p:grpSpPr>
                <a:xfrm>
                  <a:off x="5936826" y="1410653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18" name="Rectangle 217">
                    <a:extLst>
                      <a:ext uri="{FF2B5EF4-FFF2-40B4-BE49-F238E27FC236}">
                        <a16:creationId xmlns:a16="http://schemas.microsoft.com/office/drawing/2014/main" id="{0DD77CE3-3CBF-B41D-2EDB-A2F51B6895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219" name="Rectangle 218">
                    <a:extLst>
                      <a:ext uri="{FF2B5EF4-FFF2-40B4-BE49-F238E27FC236}">
                        <a16:creationId xmlns:a16="http://schemas.microsoft.com/office/drawing/2014/main" id="{79BBFBB9-D63B-FE4E-3EA4-B573A0A596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09" name="Group 208">
                  <a:extLst>
                    <a:ext uri="{FF2B5EF4-FFF2-40B4-BE49-F238E27FC236}">
                      <a16:creationId xmlns:a16="http://schemas.microsoft.com/office/drawing/2014/main" id="{9CBC6DB5-D2DB-D803-DC41-07444046FCF4}"/>
                    </a:ext>
                  </a:extLst>
                </p:cNvPr>
                <p:cNvGrpSpPr/>
                <p:nvPr/>
              </p:nvGrpSpPr>
              <p:grpSpPr>
                <a:xfrm>
                  <a:off x="1331640" y="1412776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16" name="Rectangle 215">
                    <a:extLst>
                      <a:ext uri="{FF2B5EF4-FFF2-40B4-BE49-F238E27FC236}">
                        <a16:creationId xmlns:a16="http://schemas.microsoft.com/office/drawing/2014/main" id="{156620EB-F8CB-59D8-F33C-50DF577412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217" name="Rectangle 216">
                    <a:extLst>
                      <a:ext uri="{FF2B5EF4-FFF2-40B4-BE49-F238E27FC236}">
                        <a16:creationId xmlns:a16="http://schemas.microsoft.com/office/drawing/2014/main" id="{9C138B27-1581-E204-A70D-169B44FE7B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10" name="Group 209">
                  <a:extLst>
                    <a:ext uri="{FF2B5EF4-FFF2-40B4-BE49-F238E27FC236}">
                      <a16:creationId xmlns:a16="http://schemas.microsoft.com/office/drawing/2014/main" id="{9402ADFC-0931-8CF2-BE55-B272FDE0ED31}"/>
                    </a:ext>
                  </a:extLst>
                </p:cNvPr>
                <p:cNvGrpSpPr/>
                <p:nvPr/>
              </p:nvGrpSpPr>
              <p:grpSpPr>
                <a:xfrm>
                  <a:off x="6839860" y="1410653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14" name="Rectangle 213">
                    <a:extLst>
                      <a:ext uri="{FF2B5EF4-FFF2-40B4-BE49-F238E27FC236}">
                        <a16:creationId xmlns:a16="http://schemas.microsoft.com/office/drawing/2014/main" id="{FD0FC6EB-87A6-44A0-89B8-8270B98998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215" name="Rectangle 214">
                    <a:extLst>
                      <a:ext uri="{FF2B5EF4-FFF2-40B4-BE49-F238E27FC236}">
                        <a16:creationId xmlns:a16="http://schemas.microsoft.com/office/drawing/2014/main" id="{C7044FC3-35BF-BAB1-81D2-032A01C4FD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  <p:grpSp>
              <p:nvGrpSpPr>
                <p:cNvPr id="211" name="Group 210">
                  <a:extLst>
                    <a:ext uri="{FF2B5EF4-FFF2-40B4-BE49-F238E27FC236}">
                      <a16:creationId xmlns:a16="http://schemas.microsoft.com/office/drawing/2014/main" id="{8C8330EE-CC69-153F-6A1E-6492E5831E72}"/>
                    </a:ext>
                  </a:extLst>
                </p:cNvPr>
                <p:cNvGrpSpPr/>
                <p:nvPr/>
              </p:nvGrpSpPr>
              <p:grpSpPr>
                <a:xfrm>
                  <a:off x="7769312" y="1412776"/>
                  <a:ext cx="288032" cy="3888432"/>
                  <a:chOff x="2123728" y="1412776"/>
                  <a:chExt cx="576221" cy="3888432"/>
                </a:xfrm>
                <a:grpFill/>
              </p:grpSpPr>
              <p:sp>
                <p:nvSpPr>
                  <p:cNvPr id="212" name="Rectangle 211">
                    <a:extLst>
                      <a:ext uri="{FF2B5EF4-FFF2-40B4-BE49-F238E27FC236}">
                        <a16:creationId xmlns:a16="http://schemas.microsoft.com/office/drawing/2014/main" id="{0F4F7B36-0F30-E5A3-E147-D1F00E385E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728" y="4221088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  <p:sp>
                <p:nvSpPr>
                  <p:cNvPr id="213" name="Rectangle 212">
                    <a:extLst>
                      <a:ext uri="{FF2B5EF4-FFF2-40B4-BE49-F238E27FC236}">
                        <a16:creationId xmlns:a16="http://schemas.microsoft.com/office/drawing/2014/main" id="{AA8F5CA7-F075-065A-876F-9DC92D022A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23885" y="1412776"/>
                    <a:ext cx="576064" cy="1080120"/>
                  </a:xfrm>
                  <a:prstGeom prst="rect">
                    <a:avLst/>
                  </a:prstGeom>
                  <a:grp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>
                      <a:spcBef>
                        <a:spcPct val="0"/>
                      </a:spcBef>
                    </a:pPr>
                    <a:endParaRPr lang="en-GB" sz="1800">
                      <a:latin typeface="Times" charset="0"/>
                    </a:endParaRPr>
                  </a:p>
                </p:txBody>
              </p:sp>
            </p:grpSp>
          </p:grpSp>
          <p:sp>
            <p:nvSpPr>
              <p:cNvPr id="203" name="TextBox 202">
                <a:extLst>
                  <a:ext uri="{FF2B5EF4-FFF2-40B4-BE49-F238E27FC236}">
                    <a16:creationId xmlns:a16="http://schemas.microsoft.com/office/drawing/2014/main" id="{AFBDE98D-141A-7A90-8380-9EE9FCD5DF0F}"/>
                  </a:ext>
                </a:extLst>
              </p:cNvPr>
              <p:cNvSpPr txBox="1"/>
              <p:nvPr/>
            </p:nvSpPr>
            <p:spPr>
              <a:xfrm>
                <a:off x="-520136" y="1756203"/>
                <a:ext cx="2242928" cy="6480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kern="1000" spc="23" dirty="0">
                    <a:solidFill>
                      <a:schemeClr val="bg1">
                        <a:lumMod val="50000"/>
                      </a:schemeClr>
                    </a:solidFill>
                    <a:latin typeface="Arial"/>
                    <a:cs typeface="Arial"/>
                  </a:rPr>
                  <a:t>Ho</a:t>
                </a:r>
                <a:r>
                  <a:rPr lang="en-GB" sz="1800" kern="1000" spc="23" dirty="0">
                    <a:solidFill>
                      <a:schemeClr val="bg1">
                        <a:lumMod val="50000"/>
                      </a:schemeClr>
                    </a:solidFill>
                    <a:latin typeface="Arial"/>
                    <a:cs typeface="Arial"/>
                  </a:rPr>
                  <a:t> poles</a:t>
                </a:r>
                <a:endParaRPr lang="en-GB" sz="1800" kern="1000" spc="23" baseline="-25000" dirty="0">
                  <a:solidFill>
                    <a:schemeClr val="bg1">
                      <a:lumMod val="50000"/>
                    </a:schemeClr>
                  </a:solidFill>
                  <a:latin typeface="Arial"/>
                  <a:cs typeface="Arial"/>
                </a:endParaRPr>
              </a:p>
            </p:txBody>
          </p:sp>
        </p:grpSp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id="{67001D42-0BC2-5ED2-A15C-6A86AF3CA4A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12335" y="1745722"/>
              <a:ext cx="639951" cy="27448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4AE4A22A-C6CA-4ECD-4EE1-991CBA1755F3}"/>
              </a:ext>
            </a:extLst>
          </p:cNvPr>
          <p:cNvGrpSpPr/>
          <p:nvPr/>
        </p:nvGrpSpPr>
        <p:grpSpPr>
          <a:xfrm>
            <a:off x="11594865" y="1952836"/>
            <a:ext cx="4451820" cy="1296144"/>
            <a:chOff x="8000060" y="2603781"/>
            <a:chExt cx="5935762" cy="1728192"/>
          </a:xfrm>
        </p:grpSpPr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7ADDBB35-3787-1A32-23F3-E925604FA425}"/>
                </a:ext>
              </a:extLst>
            </p:cNvPr>
            <p:cNvCxnSpPr>
              <a:cxnSpLocks/>
              <a:endCxn id="212" idx="0"/>
            </p:cNvCxnSpPr>
            <p:nvPr/>
          </p:nvCxnSpPr>
          <p:spPr bwMode="auto">
            <a:xfrm>
              <a:off x="13935822" y="2603781"/>
              <a:ext cx="0" cy="172819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A8F838C1-8274-73F8-89FA-0A9C78A423B2}"/>
                </a:ext>
              </a:extLst>
            </p:cNvPr>
            <p:cNvSpPr txBox="1"/>
            <p:nvPr/>
          </p:nvSpPr>
          <p:spPr>
            <a:xfrm>
              <a:off x="8000060" y="3043701"/>
              <a:ext cx="676396" cy="8173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23" dirty="0">
                  <a:latin typeface="Arial"/>
                  <a:cs typeface="Arial"/>
                </a:rPr>
                <a:t>gap</a:t>
              </a:r>
              <a:endParaRPr lang="en-GB" sz="1800" kern="1000" spc="23" baseline="-25000" dirty="0">
                <a:latin typeface="Arial"/>
                <a:cs typeface="Arial"/>
              </a:endParaRPr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F7786EA0-628C-F40C-8C22-398BB99AA355}"/>
              </a:ext>
            </a:extLst>
          </p:cNvPr>
          <p:cNvGrpSpPr/>
          <p:nvPr/>
        </p:nvGrpSpPr>
        <p:grpSpPr>
          <a:xfrm>
            <a:off x="4908825" y="2324085"/>
            <a:ext cx="1155737" cy="613010"/>
            <a:chOff x="391927" y="2240921"/>
            <a:chExt cx="1155737" cy="613010"/>
          </a:xfrm>
        </p:grpSpPr>
        <p:cxnSp>
          <p:nvCxnSpPr>
            <p:cNvPr id="237" name="Straight Arrow Connector 236">
              <a:extLst>
                <a:ext uri="{FF2B5EF4-FFF2-40B4-BE49-F238E27FC236}">
                  <a16:creationId xmlns:a16="http://schemas.microsoft.com/office/drawing/2014/main" id="{199CE4A2-55AD-5313-D349-237E48350B1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15616" y="2571750"/>
              <a:ext cx="43204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A176AF86-0F28-1102-F951-D4A3B009EB84}"/>
                </a:ext>
              </a:extLst>
            </p:cNvPr>
            <p:cNvSpPr txBox="1"/>
            <p:nvPr/>
          </p:nvSpPr>
          <p:spPr>
            <a:xfrm>
              <a:off x="391927" y="2240921"/>
              <a:ext cx="1023202" cy="6130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1800" kern="1000" spc="23" dirty="0">
                  <a:solidFill>
                    <a:srgbClr val="0070C0"/>
                  </a:solidFill>
                  <a:latin typeface="Arial"/>
                  <a:cs typeface="Arial"/>
                </a:rPr>
                <a:t>Electrons</a:t>
              </a:r>
              <a:endParaRPr lang="en-GB" sz="1800" kern="1000" spc="23" baseline="-25000" dirty="0">
                <a:solidFill>
                  <a:srgbClr val="0070C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B7834C79-BEA9-4B52-E786-CBB1F9973168}"/>
              </a:ext>
            </a:extLst>
          </p:cNvPr>
          <p:cNvSpPr/>
          <p:nvPr/>
        </p:nvSpPr>
        <p:spPr>
          <a:xfrm>
            <a:off x="6523613" y="758439"/>
            <a:ext cx="5333027" cy="312912"/>
          </a:xfrm>
          <a:prstGeom prst="rect">
            <a:avLst/>
          </a:prstGeom>
          <a:pattFill prst="smGrid">
            <a:fgClr>
              <a:srgbClr val="CC6600"/>
            </a:fgClr>
            <a:bgClr>
              <a:schemeClr val="bg1"/>
            </a:bgClr>
          </a:patt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98F8A4-CEB1-757A-C106-035BB084222A}"/>
              </a:ext>
            </a:extLst>
          </p:cNvPr>
          <p:cNvSpPr/>
          <p:nvPr/>
        </p:nvSpPr>
        <p:spPr>
          <a:xfrm>
            <a:off x="6518344" y="4112361"/>
            <a:ext cx="5333027" cy="312912"/>
          </a:xfrm>
          <a:prstGeom prst="rect">
            <a:avLst/>
          </a:prstGeom>
          <a:pattFill prst="smGrid">
            <a:fgClr>
              <a:srgbClr val="CC6600"/>
            </a:fgClr>
            <a:bgClr>
              <a:schemeClr val="bg1"/>
            </a:bgClr>
          </a:patt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EE4C34-F710-2CEF-E23D-348F3C13ACCE}"/>
              </a:ext>
            </a:extLst>
          </p:cNvPr>
          <p:cNvSpPr txBox="1"/>
          <p:nvPr/>
        </p:nvSpPr>
        <p:spPr>
          <a:xfrm>
            <a:off x="5099856" y="4118578"/>
            <a:ext cx="97622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rgbClr val="CC6600"/>
                </a:solidFill>
              </a:rPr>
              <a:t>Solenoid</a:t>
            </a:r>
            <a:endParaRPr lang="de-DE" sz="2000" dirty="0">
              <a:solidFill>
                <a:srgbClr val="CC6600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77F50D9-2BB6-3EC5-BADA-6DE2665530DD}"/>
              </a:ext>
            </a:extLst>
          </p:cNvPr>
          <p:cNvCxnSpPr>
            <a:stCxn id="15" idx="3"/>
            <a:endCxn id="13" idx="1"/>
          </p:cNvCxnSpPr>
          <p:nvPr/>
        </p:nvCxnSpPr>
        <p:spPr>
          <a:xfrm flipV="1">
            <a:off x="6076085" y="4268817"/>
            <a:ext cx="442259" cy="365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21727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Mechanical analysis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40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9DA580-BAC1-3867-C48C-9AAF4F3C0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784589"/>
            <a:ext cx="10297219" cy="248427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FEM simulations show that a support is needed to reduce strain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SS304 outer shell was the best candidate found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Inconel 308 mandrel reduced strain further, but requires pre-load at room temperature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EBE843-26DE-1433-7299-DED226E76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8" y="2465638"/>
            <a:ext cx="6365755" cy="42747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CC2CDF-5567-8B9D-B0F0-54B2A846A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005" y="2465638"/>
            <a:ext cx="2152763" cy="42747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B0CA3D-2376-4C0D-BC54-6FB48A17EDDB}"/>
              </a:ext>
            </a:extLst>
          </p:cNvPr>
          <p:cNvSpPr txBox="1"/>
          <p:nvPr/>
        </p:nvSpPr>
        <p:spPr>
          <a:xfrm>
            <a:off x="2711598" y="4677242"/>
            <a:ext cx="850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80808"/>
                </a:solidFill>
              </a:rPr>
              <a:t>Reference “zero” strain after cool-down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65AD548-C074-2C70-CCDC-1503C850A725}"/>
              </a:ext>
            </a:extLst>
          </p:cNvPr>
          <p:cNvCxnSpPr>
            <a:cxnSpLocks/>
          </p:cNvCxnSpPr>
          <p:nvPr/>
        </p:nvCxnSpPr>
        <p:spPr>
          <a:xfrm flipV="1">
            <a:off x="2999656" y="4489705"/>
            <a:ext cx="103254" cy="265703"/>
          </a:xfrm>
          <a:prstGeom prst="straightConnector1">
            <a:avLst/>
          </a:prstGeom>
          <a:ln w="12700">
            <a:solidFill>
              <a:srgbClr val="080808"/>
            </a:solidFill>
            <a:headEnd w="sm" len="med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026F8662-438D-6FC8-F860-A32D75C90D68}"/>
              </a:ext>
            </a:extLst>
          </p:cNvPr>
          <p:cNvSpPr/>
          <p:nvPr/>
        </p:nvSpPr>
        <p:spPr>
          <a:xfrm>
            <a:off x="2780208" y="4337846"/>
            <a:ext cx="781838" cy="138631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6869E1-CFDD-556E-BB3B-374B4C7CB881}"/>
              </a:ext>
            </a:extLst>
          </p:cNvPr>
          <p:cNvSpPr txBox="1"/>
          <p:nvPr/>
        </p:nvSpPr>
        <p:spPr>
          <a:xfrm>
            <a:off x="1996015" y="2244473"/>
            <a:ext cx="174567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u="sng" dirty="0"/>
              <a:t>No support, cooling</a:t>
            </a:r>
            <a:endParaRPr lang="de-DE" sz="1600" u="sng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1F5FD5-E003-E338-B49A-1B0A50A4F703}"/>
              </a:ext>
            </a:extLst>
          </p:cNvPr>
          <p:cNvSpPr txBox="1"/>
          <p:nvPr/>
        </p:nvSpPr>
        <p:spPr>
          <a:xfrm>
            <a:off x="4047543" y="2244472"/>
            <a:ext cx="19068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u="sng" dirty="0"/>
              <a:t>No support, powering</a:t>
            </a:r>
            <a:endParaRPr lang="de-DE" sz="1600" u="sng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468B81-51AD-0B1F-8060-D4A2E6AF1032}"/>
              </a:ext>
            </a:extLst>
          </p:cNvPr>
          <p:cNvSpPr txBox="1"/>
          <p:nvPr/>
        </p:nvSpPr>
        <p:spPr>
          <a:xfrm>
            <a:off x="6184656" y="2244472"/>
            <a:ext cx="193886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u="sng" dirty="0"/>
              <a:t>SS304 shell, powering</a:t>
            </a:r>
            <a:endParaRPr lang="de-DE" sz="1600" u="sng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8398D6E-DF9C-2884-A88A-F5DF84E51AC9}"/>
              </a:ext>
            </a:extLst>
          </p:cNvPr>
          <p:cNvSpPr txBox="1"/>
          <p:nvPr/>
        </p:nvSpPr>
        <p:spPr>
          <a:xfrm>
            <a:off x="8265230" y="1998250"/>
            <a:ext cx="223416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u="sng" dirty="0"/>
              <a:t>SS304 shell and Inconel 308 mandrel, powering</a:t>
            </a:r>
            <a:endParaRPr lang="de-DE" sz="1600" u="sng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EB65B6-C841-D740-ABE9-B74AC532FE11}"/>
              </a:ext>
            </a:extLst>
          </p:cNvPr>
          <p:cNvSpPr/>
          <p:nvPr/>
        </p:nvSpPr>
        <p:spPr>
          <a:xfrm>
            <a:off x="3935760" y="1916832"/>
            <a:ext cx="6768752" cy="48965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2F8F8C-827B-CF39-556C-794264DB8960}"/>
              </a:ext>
            </a:extLst>
          </p:cNvPr>
          <p:cNvSpPr/>
          <p:nvPr/>
        </p:nvSpPr>
        <p:spPr>
          <a:xfrm>
            <a:off x="335360" y="771361"/>
            <a:ext cx="10369152" cy="11454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</p:spTree>
    <p:extLst>
      <p:ext uri="{BB962C8B-B14F-4D97-AF65-F5344CB8AC3E}">
        <p14:creationId xmlns:p14="http://schemas.microsoft.com/office/powerpoint/2010/main" val="373403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Mechanical analysis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41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9DA580-BAC1-3867-C48C-9AAF4F3C0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784589"/>
            <a:ext cx="10297219" cy="248427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FEM simulations show that a support is needed to reduce strain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SS304 outer shell was the best candidate found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Inconel 308 mandrel reduced strain further, but requires pre-load at room temperature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EBE843-26DE-1433-7299-DED226E76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8" y="2465638"/>
            <a:ext cx="6365755" cy="42747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CC2CDF-5567-8B9D-B0F0-54B2A846A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005" y="2465638"/>
            <a:ext cx="2152763" cy="42747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B0CA3D-2376-4C0D-BC54-6FB48A17EDDB}"/>
              </a:ext>
            </a:extLst>
          </p:cNvPr>
          <p:cNvSpPr txBox="1"/>
          <p:nvPr/>
        </p:nvSpPr>
        <p:spPr>
          <a:xfrm>
            <a:off x="2711598" y="4677242"/>
            <a:ext cx="850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80808"/>
                </a:solidFill>
              </a:rPr>
              <a:t>Reference “zero” strain after cool-down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65AD548-C074-2C70-CCDC-1503C850A725}"/>
              </a:ext>
            </a:extLst>
          </p:cNvPr>
          <p:cNvCxnSpPr>
            <a:cxnSpLocks/>
          </p:cNvCxnSpPr>
          <p:nvPr/>
        </p:nvCxnSpPr>
        <p:spPr>
          <a:xfrm flipV="1">
            <a:off x="2999656" y="4489705"/>
            <a:ext cx="103254" cy="265703"/>
          </a:xfrm>
          <a:prstGeom prst="straightConnector1">
            <a:avLst/>
          </a:prstGeom>
          <a:ln w="12700">
            <a:solidFill>
              <a:srgbClr val="080808"/>
            </a:solidFill>
            <a:headEnd w="sm" len="med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026F8662-438D-6FC8-F860-A32D75C90D68}"/>
              </a:ext>
            </a:extLst>
          </p:cNvPr>
          <p:cNvSpPr/>
          <p:nvPr/>
        </p:nvSpPr>
        <p:spPr>
          <a:xfrm>
            <a:off x="2780208" y="4337846"/>
            <a:ext cx="781838" cy="138631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6869E1-CFDD-556E-BB3B-374B4C7CB881}"/>
              </a:ext>
            </a:extLst>
          </p:cNvPr>
          <p:cNvSpPr txBox="1"/>
          <p:nvPr/>
        </p:nvSpPr>
        <p:spPr>
          <a:xfrm>
            <a:off x="1996015" y="2244473"/>
            <a:ext cx="174567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u="sng" dirty="0"/>
              <a:t>No support, cooling</a:t>
            </a:r>
            <a:endParaRPr lang="de-DE" sz="1600" u="sng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1F5FD5-E003-E338-B49A-1B0A50A4F703}"/>
              </a:ext>
            </a:extLst>
          </p:cNvPr>
          <p:cNvSpPr txBox="1"/>
          <p:nvPr/>
        </p:nvSpPr>
        <p:spPr>
          <a:xfrm>
            <a:off x="4047543" y="2244472"/>
            <a:ext cx="19068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u="sng" dirty="0"/>
              <a:t>No support, powering</a:t>
            </a:r>
            <a:endParaRPr lang="de-DE" sz="1600" u="sng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468B81-51AD-0B1F-8060-D4A2E6AF1032}"/>
              </a:ext>
            </a:extLst>
          </p:cNvPr>
          <p:cNvSpPr txBox="1"/>
          <p:nvPr/>
        </p:nvSpPr>
        <p:spPr>
          <a:xfrm>
            <a:off x="6184656" y="2244472"/>
            <a:ext cx="193886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u="sng" dirty="0"/>
              <a:t>SS304 shell, powering</a:t>
            </a:r>
            <a:endParaRPr lang="de-DE" sz="1600" u="sng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8398D6E-DF9C-2884-A88A-F5DF84E51AC9}"/>
              </a:ext>
            </a:extLst>
          </p:cNvPr>
          <p:cNvSpPr txBox="1"/>
          <p:nvPr/>
        </p:nvSpPr>
        <p:spPr>
          <a:xfrm>
            <a:off x="8265230" y="1998250"/>
            <a:ext cx="223416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u="sng" dirty="0"/>
              <a:t>SS304 shell and Inconel 308 mandrel, powering</a:t>
            </a:r>
            <a:endParaRPr lang="de-DE" sz="1600" u="sng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EAA511B-6493-C923-C661-8C78F5ABAF32}"/>
              </a:ext>
            </a:extLst>
          </p:cNvPr>
          <p:cNvSpPr/>
          <p:nvPr/>
        </p:nvSpPr>
        <p:spPr>
          <a:xfrm>
            <a:off x="6096000" y="1916832"/>
            <a:ext cx="4381891" cy="48965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7C03A43-5D62-4BDF-B577-E8B28A91AEFC}"/>
              </a:ext>
            </a:extLst>
          </p:cNvPr>
          <p:cNvSpPr/>
          <p:nvPr/>
        </p:nvSpPr>
        <p:spPr>
          <a:xfrm>
            <a:off x="335360" y="1170158"/>
            <a:ext cx="10369152" cy="7466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</p:spTree>
    <p:extLst>
      <p:ext uri="{BB962C8B-B14F-4D97-AF65-F5344CB8AC3E}">
        <p14:creationId xmlns:p14="http://schemas.microsoft.com/office/powerpoint/2010/main" val="19617554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Mechanical analysis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42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9DA580-BAC1-3867-C48C-9AAF4F3C0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784589"/>
            <a:ext cx="10297219" cy="248427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FEM simulations show that a support is needed to reduce strain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SS304 outer shell was the best candidate found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Inconel 308 mandrel reduced strain further, but requires pre-load at room temperature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EBE843-26DE-1433-7299-DED226E76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8" y="2465638"/>
            <a:ext cx="6365755" cy="42747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CC2CDF-5567-8B9D-B0F0-54B2A846A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005" y="2465638"/>
            <a:ext cx="2152763" cy="42747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B0CA3D-2376-4C0D-BC54-6FB48A17EDDB}"/>
              </a:ext>
            </a:extLst>
          </p:cNvPr>
          <p:cNvSpPr txBox="1"/>
          <p:nvPr/>
        </p:nvSpPr>
        <p:spPr>
          <a:xfrm>
            <a:off x="2711598" y="4677242"/>
            <a:ext cx="850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80808"/>
                </a:solidFill>
              </a:rPr>
              <a:t>Reference “zero” strain after cool-down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65AD548-C074-2C70-CCDC-1503C850A725}"/>
              </a:ext>
            </a:extLst>
          </p:cNvPr>
          <p:cNvCxnSpPr>
            <a:cxnSpLocks/>
          </p:cNvCxnSpPr>
          <p:nvPr/>
        </p:nvCxnSpPr>
        <p:spPr>
          <a:xfrm flipV="1">
            <a:off x="2999656" y="4489705"/>
            <a:ext cx="103254" cy="265703"/>
          </a:xfrm>
          <a:prstGeom prst="straightConnector1">
            <a:avLst/>
          </a:prstGeom>
          <a:ln w="12700">
            <a:solidFill>
              <a:srgbClr val="080808"/>
            </a:solidFill>
            <a:headEnd w="sm" len="med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026F8662-438D-6FC8-F860-A32D75C90D68}"/>
              </a:ext>
            </a:extLst>
          </p:cNvPr>
          <p:cNvSpPr/>
          <p:nvPr/>
        </p:nvSpPr>
        <p:spPr>
          <a:xfrm>
            <a:off x="2780208" y="4337846"/>
            <a:ext cx="781838" cy="138631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6869E1-CFDD-556E-BB3B-374B4C7CB881}"/>
              </a:ext>
            </a:extLst>
          </p:cNvPr>
          <p:cNvSpPr txBox="1"/>
          <p:nvPr/>
        </p:nvSpPr>
        <p:spPr>
          <a:xfrm>
            <a:off x="1996015" y="2244473"/>
            <a:ext cx="174567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u="sng" dirty="0"/>
              <a:t>No support, cooling</a:t>
            </a:r>
            <a:endParaRPr lang="de-DE" sz="1600" u="sng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1F5FD5-E003-E338-B49A-1B0A50A4F703}"/>
              </a:ext>
            </a:extLst>
          </p:cNvPr>
          <p:cNvSpPr txBox="1"/>
          <p:nvPr/>
        </p:nvSpPr>
        <p:spPr>
          <a:xfrm>
            <a:off x="4047543" y="2244472"/>
            <a:ext cx="19068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u="sng" dirty="0"/>
              <a:t>No support, powering</a:t>
            </a:r>
            <a:endParaRPr lang="de-DE" sz="1600" u="sng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468B81-51AD-0B1F-8060-D4A2E6AF1032}"/>
              </a:ext>
            </a:extLst>
          </p:cNvPr>
          <p:cNvSpPr txBox="1"/>
          <p:nvPr/>
        </p:nvSpPr>
        <p:spPr>
          <a:xfrm>
            <a:off x="6184656" y="2244472"/>
            <a:ext cx="193886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u="sng" dirty="0"/>
              <a:t>SS304 shell, powering</a:t>
            </a:r>
            <a:endParaRPr lang="de-DE" sz="1600" u="sng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8398D6E-DF9C-2884-A88A-F5DF84E51AC9}"/>
              </a:ext>
            </a:extLst>
          </p:cNvPr>
          <p:cNvSpPr txBox="1"/>
          <p:nvPr/>
        </p:nvSpPr>
        <p:spPr>
          <a:xfrm>
            <a:off x="8265230" y="1998250"/>
            <a:ext cx="223416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u="sng" dirty="0"/>
              <a:t>SS304 shell and Inconel 308 mandrel, powering</a:t>
            </a:r>
            <a:endParaRPr lang="de-DE" sz="1600" u="sng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0A1A154-35D5-F176-0AEA-F305CC6A0A13}"/>
              </a:ext>
            </a:extLst>
          </p:cNvPr>
          <p:cNvSpPr/>
          <p:nvPr/>
        </p:nvSpPr>
        <p:spPr>
          <a:xfrm>
            <a:off x="8281639" y="1998250"/>
            <a:ext cx="2152763" cy="4859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0512F5-DC8F-5EC2-090A-036607576025}"/>
              </a:ext>
            </a:extLst>
          </p:cNvPr>
          <p:cNvSpPr/>
          <p:nvPr/>
        </p:nvSpPr>
        <p:spPr>
          <a:xfrm>
            <a:off x="335360" y="1556128"/>
            <a:ext cx="10369152" cy="360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</p:spTree>
    <p:extLst>
      <p:ext uri="{BB962C8B-B14F-4D97-AF65-F5344CB8AC3E}">
        <p14:creationId xmlns:p14="http://schemas.microsoft.com/office/powerpoint/2010/main" val="19660422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Mechanical analysis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43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9DA580-BAC1-3867-C48C-9AAF4F3C0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784589"/>
            <a:ext cx="10297219" cy="248427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FEM simulations show that a support is needed to reduce strain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SS304 outer shell was the best candidate found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Inconel 308 mandrel reduced strain further, but requires pre-load at room temperature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EBE843-26DE-1433-7299-DED226E76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8" y="2465638"/>
            <a:ext cx="6365755" cy="42747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CC2CDF-5567-8B9D-B0F0-54B2A846A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005" y="2465638"/>
            <a:ext cx="2152763" cy="42747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B0CA3D-2376-4C0D-BC54-6FB48A17EDDB}"/>
              </a:ext>
            </a:extLst>
          </p:cNvPr>
          <p:cNvSpPr txBox="1"/>
          <p:nvPr/>
        </p:nvSpPr>
        <p:spPr>
          <a:xfrm>
            <a:off x="2711598" y="4677242"/>
            <a:ext cx="850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80808"/>
                </a:solidFill>
              </a:rPr>
              <a:t>Reference “zero” strain after cool-down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65AD548-C074-2C70-CCDC-1503C850A725}"/>
              </a:ext>
            </a:extLst>
          </p:cNvPr>
          <p:cNvCxnSpPr>
            <a:cxnSpLocks/>
          </p:cNvCxnSpPr>
          <p:nvPr/>
        </p:nvCxnSpPr>
        <p:spPr>
          <a:xfrm flipV="1">
            <a:off x="2999656" y="4489705"/>
            <a:ext cx="103254" cy="265703"/>
          </a:xfrm>
          <a:prstGeom prst="straightConnector1">
            <a:avLst/>
          </a:prstGeom>
          <a:ln w="12700">
            <a:solidFill>
              <a:srgbClr val="080808"/>
            </a:solidFill>
            <a:headEnd w="sm" len="med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026F8662-438D-6FC8-F860-A32D75C90D68}"/>
              </a:ext>
            </a:extLst>
          </p:cNvPr>
          <p:cNvSpPr/>
          <p:nvPr/>
        </p:nvSpPr>
        <p:spPr>
          <a:xfrm>
            <a:off x="2780208" y="4337846"/>
            <a:ext cx="781838" cy="138631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6869E1-CFDD-556E-BB3B-374B4C7CB881}"/>
              </a:ext>
            </a:extLst>
          </p:cNvPr>
          <p:cNvSpPr txBox="1"/>
          <p:nvPr/>
        </p:nvSpPr>
        <p:spPr>
          <a:xfrm>
            <a:off x="1996015" y="2244473"/>
            <a:ext cx="174567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u="sng" dirty="0"/>
              <a:t>No support, cooling</a:t>
            </a:r>
            <a:endParaRPr lang="de-DE" sz="1600" u="sng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1F5FD5-E003-E338-B49A-1B0A50A4F703}"/>
              </a:ext>
            </a:extLst>
          </p:cNvPr>
          <p:cNvSpPr txBox="1"/>
          <p:nvPr/>
        </p:nvSpPr>
        <p:spPr>
          <a:xfrm>
            <a:off x="4047543" y="2244472"/>
            <a:ext cx="19068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u="sng" dirty="0"/>
              <a:t>No support, powering</a:t>
            </a:r>
            <a:endParaRPr lang="de-DE" sz="1600" u="sng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468B81-51AD-0B1F-8060-D4A2E6AF1032}"/>
              </a:ext>
            </a:extLst>
          </p:cNvPr>
          <p:cNvSpPr txBox="1"/>
          <p:nvPr/>
        </p:nvSpPr>
        <p:spPr>
          <a:xfrm>
            <a:off x="6184656" y="2244472"/>
            <a:ext cx="193886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u="sng" dirty="0"/>
              <a:t>SS304 shell, powering</a:t>
            </a:r>
            <a:endParaRPr lang="de-DE" sz="1600" u="sng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8398D6E-DF9C-2884-A88A-F5DF84E51AC9}"/>
              </a:ext>
            </a:extLst>
          </p:cNvPr>
          <p:cNvSpPr txBox="1"/>
          <p:nvPr/>
        </p:nvSpPr>
        <p:spPr>
          <a:xfrm>
            <a:off x="8265230" y="1998250"/>
            <a:ext cx="223416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u="sng" dirty="0"/>
              <a:t>SS304 shell and Inconel 308 mandrel, powering</a:t>
            </a:r>
            <a:endParaRPr lang="de-DE" sz="1600" u="sng" dirty="0"/>
          </a:p>
        </p:txBody>
      </p:sp>
    </p:spTree>
    <p:extLst>
      <p:ext uri="{BB962C8B-B14F-4D97-AF65-F5344CB8AC3E}">
        <p14:creationId xmlns:p14="http://schemas.microsoft.com/office/powerpoint/2010/main" val="13468044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C9810-2597-4364-AF6C-91AACE3C8E06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44</a:t>
            </a:fld>
            <a:endParaRPr lang="de-CH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79BB0E0-A274-43E2-2C40-0312269CB71F}"/>
              </a:ext>
            </a:extLst>
          </p:cNvPr>
          <p:cNvSpPr txBox="1">
            <a:spLocks/>
          </p:cNvSpPr>
          <p:nvPr/>
        </p:nvSpPr>
        <p:spPr>
          <a:xfrm>
            <a:off x="695325" y="337170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Introduction</a:t>
            </a:r>
            <a:endParaRPr lang="en-MT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4459D06-D385-1FC7-6195-0DCCE64A395C}"/>
              </a:ext>
            </a:extLst>
          </p:cNvPr>
          <p:cNvSpPr txBox="1">
            <a:spLocks/>
          </p:cNvSpPr>
          <p:nvPr/>
        </p:nvSpPr>
        <p:spPr>
          <a:xfrm>
            <a:off x="335360" y="908720"/>
            <a:ext cx="9145016" cy="25202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90" indent="-38099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HTSU field cool magnetized at 10K in a field of 10T</a:t>
            </a:r>
          </a:p>
          <a:p>
            <a:endParaRPr lang="de-CH" dirty="0"/>
          </a:p>
        </p:txBody>
      </p:sp>
      <p:pic>
        <p:nvPicPr>
          <p:cNvPr id="3" name="By_magnetization_21_bulks">
            <a:hlinkClick r:id="" action="ppaction://media"/>
            <a:extLst>
              <a:ext uri="{FF2B5EF4-FFF2-40B4-BE49-F238E27FC236}">
                <a16:creationId xmlns:a16="http://schemas.microsoft.com/office/drawing/2014/main" id="{3E9D24CC-89F1-6BAC-6839-AE73103E43B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412835" y="1916832"/>
            <a:ext cx="5443805" cy="3888432"/>
          </a:xfrm>
          <a:prstGeom prst="rect">
            <a:avLst/>
          </a:prstGeom>
        </p:spPr>
      </p:pic>
      <p:pic>
        <p:nvPicPr>
          <p:cNvPr id="7" name="Magnetization_21_bulks">
            <a:hlinkClick r:id="" action="ppaction://media"/>
            <a:extLst>
              <a:ext uri="{FF2B5EF4-FFF2-40B4-BE49-F238E27FC236}">
                <a16:creationId xmlns:a16="http://schemas.microsoft.com/office/drawing/2014/main" id="{0E60DC04-E64B-8CAE-4E81-4F7897741175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9375" y="1818853"/>
            <a:ext cx="5443805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65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55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C9810-2597-4364-AF6C-91AACE3C8E06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45</a:t>
            </a:fld>
            <a:endParaRPr lang="de-CH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79BB0E0-A274-43E2-2C40-0312269CB71F}"/>
              </a:ext>
            </a:extLst>
          </p:cNvPr>
          <p:cNvSpPr txBox="1">
            <a:spLocks/>
          </p:cNvSpPr>
          <p:nvPr/>
        </p:nvSpPr>
        <p:spPr>
          <a:xfrm>
            <a:off x="695325" y="337170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Introduction</a:t>
            </a:r>
            <a:endParaRPr lang="en-MT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4459D06-D385-1FC7-6195-0DCCE64A395C}"/>
              </a:ext>
            </a:extLst>
          </p:cNvPr>
          <p:cNvSpPr txBox="1">
            <a:spLocks/>
          </p:cNvSpPr>
          <p:nvPr/>
        </p:nvSpPr>
        <p:spPr>
          <a:xfrm>
            <a:off x="335360" y="908720"/>
            <a:ext cx="9145016" cy="25202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90" indent="-38099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To increase the flux and energy of synchrotron radiation, higher magnetic fields and lower undulator period</a:t>
            </a:r>
          </a:p>
          <a:p>
            <a:endParaRPr lang="de-CH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3E2BEC7-C36D-8B2A-05BD-3871F2E1ED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198" y="3538986"/>
            <a:ext cx="2214246" cy="6698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6A8219D-58CB-C9F6-9FC9-90D665E9B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5137" y="3552257"/>
            <a:ext cx="1318792" cy="60867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762EB9D-E302-6459-FD96-691F449D8C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3992" y="1988840"/>
            <a:ext cx="4917588" cy="37701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AC176D3-CE9E-E599-6E0F-A3B9FA8B1E5C}"/>
              </a:ext>
            </a:extLst>
          </p:cNvPr>
          <p:cNvSpPr txBox="1"/>
          <p:nvPr/>
        </p:nvSpPr>
        <p:spPr>
          <a:xfrm rot="20984107">
            <a:off x="8281501" y="4079910"/>
            <a:ext cx="1620180" cy="2801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200" kern="1000" spc="23" dirty="0" err="1">
                <a:solidFill>
                  <a:srgbClr val="000000"/>
                </a:solidFill>
                <a:latin typeface="Arial"/>
                <a:cs typeface="Arial"/>
              </a:rPr>
              <a:t>SmCo</a:t>
            </a:r>
            <a:r>
              <a:rPr lang="en-GB" sz="1200" kern="1000" spc="23" dirty="0">
                <a:solidFill>
                  <a:srgbClr val="000000"/>
                </a:solidFill>
                <a:latin typeface="Arial"/>
                <a:cs typeface="Arial"/>
              </a:rPr>
              <a:t> @300K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02A55F-5083-0B39-3D80-A07A06610E1B}"/>
              </a:ext>
            </a:extLst>
          </p:cNvPr>
          <p:cNvSpPr txBox="1"/>
          <p:nvPr/>
        </p:nvSpPr>
        <p:spPr>
          <a:xfrm rot="19506774">
            <a:off x="7474374" y="2859319"/>
            <a:ext cx="1620180" cy="2801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200" kern="1000" spc="23" dirty="0">
                <a:solidFill>
                  <a:srgbClr val="FF0000"/>
                </a:solidFill>
                <a:latin typeface="Arial"/>
                <a:cs typeface="Arial"/>
              </a:rPr>
              <a:t>Nb</a:t>
            </a:r>
            <a:r>
              <a:rPr lang="en-GB" sz="1200" kern="1000" spc="23" baseline="-25000" dirty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lang="en-GB" sz="1200" kern="1000" spc="23" dirty="0">
                <a:solidFill>
                  <a:srgbClr val="FF0000"/>
                </a:solidFill>
                <a:latin typeface="Arial"/>
                <a:cs typeface="Arial"/>
              </a:rPr>
              <a:t>Sn @ 4.2K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33B1C6-AB47-7A55-9BEE-129E2F5271D8}"/>
              </a:ext>
            </a:extLst>
          </p:cNvPr>
          <p:cNvSpPr txBox="1"/>
          <p:nvPr/>
        </p:nvSpPr>
        <p:spPr>
          <a:xfrm rot="19961991">
            <a:off x="7761453" y="3237792"/>
            <a:ext cx="1620180" cy="2801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200" kern="1000" spc="23" dirty="0" err="1">
                <a:solidFill>
                  <a:srgbClr val="0000FF"/>
                </a:solidFill>
                <a:latin typeface="Arial"/>
                <a:cs typeface="Arial"/>
              </a:rPr>
              <a:t>NbTi</a:t>
            </a:r>
            <a:r>
              <a:rPr lang="en-GB" sz="1200" kern="1000" spc="23" dirty="0">
                <a:solidFill>
                  <a:srgbClr val="0000FF"/>
                </a:solidFill>
                <a:latin typeface="Arial"/>
                <a:cs typeface="Arial"/>
              </a:rPr>
              <a:t> @ 4.2K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AF313A-C914-AB90-BE21-7418811BF36E}"/>
              </a:ext>
            </a:extLst>
          </p:cNvPr>
          <p:cNvSpPr txBox="1"/>
          <p:nvPr/>
        </p:nvSpPr>
        <p:spPr>
          <a:xfrm rot="20865938">
            <a:off x="8058523" y="3678619"/>
            <a:ext cx="1620180" cy="2801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200" kern="1000" spc="23" dirty="0" err="1">
                <a:latin typeface="Arial"/>
                <a:cs typeface="Arial"/>
              </a:rPr>
              <a:t>PrFeB</a:t>
            </a:r>
            <a:r>
              <a:rPr lang="en-GB" sz="1200" kern="1000" spc="23" dirty="0">
                <a:latin typeface="Arial"/>
                <a:cs typeface="Arial"/>
              </a:rPr>
              <a:t> @77K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B98122C-338C-A90A-E6C3-6376754DBA11}"/>
              </a:ext>
            </a:extLst>
          </p:cNvPr>
          <p:cNvGrpSpPr/>
          <p:nvPr/>
        </p:nvGrpSpPr>
        <p:grpSpPr>
          <a:xfrm>
            <a:off x="6535844" y="3128007"/>
            <a:ext cx="813132" cy="2160240"/>
            <a:chOff x="2085272" y="2766696"/>
            <a:chExt cx="813132" cy="216024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C1F594B-7011-C233-63F2-5FAFCE1C17D1}"/>
                </a:ext>
              </a:extLst>
            </p:cNvPr>
            <p:cNvSpPr/>
            <p:nvPr/>
          </p:nvSpPr>
          <p:spPr bwMode="auto">
            <a:xfrm>
              <a:off x="2610372" y="2766696"/>
              <a:ext cx="288032" cy="276057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832FCFE-6526-0F12-05F7-6B2C822F3DC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85272" y="2904725"/>
              <a:ext cx="597108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D1C0285-E1EE-F03D-B7F7-8F970AD7C3D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54388" y="2870022"/>
              <a:ext cx="0" cy="2056914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F3C816E-769F-A7A3-13A0-07BBF17874E4}"/>
              </a:ext>
            </a:extLst>
          </p:cNvPr>
          <p:cNvSpPr txBox="1"/>
          <p:nvPr/>
        </p:nvSpPr>
        <p:spPr>
          <a:xfrm>
            <a:off x="9004435" y="5004669"/>
            <a:ext cx="1644163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400" i="1" dirty="0">
                <a:solidFill>
                  <a:srgbClr val="000000"/>
                </a:solidFill>
                <a:latin typeface="Calibri"/>
              </a:rPr>
              <a:t>magnetic gap = 4mm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887507-E89B-E46B-D98A-7714ACC8EDFF}"/>
              </a:ext>
            </a:extLst>
          </p:cNvPr>
          <p:cNvSpPr txBox="1"/>
          <p:nvPr/>
        </p:nvSpPr>
        <p:spPr>
          <a:xfrm>
            <a:off x="7006882" y="2854073"/>
            <a:ext cx="44621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HTS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1332975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C9810-2597-4364-AF6C-91AACE3C8E06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79BB0E0-A274-43E2-2C40-0312269CB71F}"/>
              </a:ext>
            </a:extLst>
          </p:cNvPr>
          <p:cNvSpPr txBox="1">
            <a:spLocks/>
          </p:cNvSpPr>
          <p:nvPr/>
        </p:nvSpPr>
        <p:spPr>
          <a:xfrm>
            <a:off x="695325" y="337170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Introduction</a:t>
            </a:r>
            <a:endParaRPr lang="en-MT" dirty="0"/>
          </a:p>
        </p:txBody>
      </p:sp>
      <p:pic>
        <p:nvPicPr>
          <p:cNvPr id="9" name="Picture Placeholder 12" descr="A collage of different types of instruments&#10;&#10;Description automatically generated">
            <a:extLst>
              <a:ext uri="{FF2B5EF4-FFF2-40B4-BE49-F238E27FC236}">
                <a16:creationId xmlns:a16="http://schemas.microsoft.com/office/drawing/2014/main" id="{6A3C9F2D-89F2-A1C4-1D3C-29977A3E57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6" r="2986"/>
          <a:stretch>
            <a:fillRect/>
          </a:stretch>
        </p:blipFill>
        <p:spPr>
          <a:xfrm>
            <a:off x="1716501" y="994906"/>
            <a:ext cx="4104456" cy="2632116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4459D06-D385-1FC7-6195-0DCCE64A395C}"/>
              </a:ext>
            </a:extLst>
          </p:cNvPr>
          <p:cNvSpPr txBox="1">
            <a:spLocks/>
          </p:cNvSpPr>
          <p:nvPr/>
        </p:nvSpPr>
        <p:spPr>
          <a:xfrm>
            <a:off x="335360" y="634866"/>
            <a:ext cx="9145016" cy="25202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Managed to get good experimental results on a 10 cm prototype</a:t>
            </a:r>
            <a:endParaRPr lang="de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5EE08F-6321-AD31-582D-935C6AB5C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072" y="764704"/>
            <a:ext cx="3816424" cy="28623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035D72-6EB3-4C0F-1B2D-511BDB741D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448" y="4409674"/>
            <a:ext cx="10272464" cy="1813460"/>
          </a:xfrm>
          <a:prstGeom prst="rect">
            <a:avLst/>
          </a:prstGeom>
        </p:spPr>
      </p:pic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BC58BE65-5142-A35F-9E6B-338EF5D50D28}"/>
              </a:ext>
            </a:extLst>
          </p:cNvPr>
          <p:cNvSpPr txBox="1">
            <a:spLocks/>
          </p:cNvSpPr>
          <p:nvPr/>
        </p:nvSpPr>
        <p:spPr>
          <a:xfrm>
            <a:off x="335360" y="3955824"/>
            <a:ext cx="9145016" cy="25202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Next step, 200 bulks!</a:t>
            </a:r>
            <a:endParaRPr lang="de-CH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3FDC0AE-0AA5-C51A-6FAF-C2FC505B6004}"/>
              </a:ext>
            </a:extLst>
          </p:cNvPr>
          <p:cNvSpPr/>
          <p:nvPr/>
        </p:nvSpPr>
        <p:spPr>
          <a:xfrm>
            <a:off x="191344" y="3933056"/>
            <a:ext cx="11449272" cy="2399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/>
          </a:p>
        </p:txBody>
      </p:sp>
    </p:spTree>
    <p:extLst>
      <p:ext uri="{BB962C8B-B14F-4D97-AF65-F5344CB8AC3E}">
        <p14:creationId xmlns:p14="http://schemas.microsoft.com/office/powerpoint/2010/main" val="3994348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C9810-2597-4364-AF6C-91AACE3C8E06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79BB0E0-A274-43E2-2C40-0312269CB71F}"/>
              </a:ext>
            </a:extLst>
          </p:cNvPr>
          <p:cNvSpPr txBox="1">
            <a:spLocks/>
          </p:cNvSpPr>
          <p:nvPr/>
        </p:nvSpPr>
        <p:spPr>
          <a:xfrm>
            <a:off x="695325" y="337170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Introduction</a:t>
            </a:r>
            <a:endParaRPr lang="en-MT" dirty="0"/>
          </a:p>
        </p:txBody>
      </p:sp>
      <p:pic>
        <p:nvPicPr>
          <p:cNvPr id="9" name="Picture Placeholder 12" descr="A collage of different types of instruments&#10;&#10;Description automatically generated">
            <a:extLst>
              <a:ext uri="{FF2B5EF4-FFF2-40B4-BE49-F238E27FC236}">
                <a16:creationId xmlns:a16="http://schemas.microsoft.com/office/drawing/2014/main" id="{6A3C9F2D-89F2-A1C4-1D3C-29977A3E57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6" r="2986"/>
          <a:stretch>
            <a:fillRect/>
          </a:stretch>
        </p:blipFill>
        <p:spPr>
          <a:xfrm>
            <a:off x="1716501" y="994906"/>
            <a:ext cx="4104456" cy="2632116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4459D06-D385-1FC7-6195-0DCCE64A395C}"/>
              </a:ext>
            </a:extLst>
          </p:cNvPr>
          <p:cNvSpPr txBox="1">
            <a:spLocks/>
          </p:cNvSpPr>
          <p:nvPr/>
        </p:nvSpPr>
        <p:spPr>
          <a:xfrm>
            <a:off x="335360" y="634866"/>
            <a:ext cx="9145016" cy="25202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Managed to get good experimental results on a 10 cm prototype</a:t>
            </a:r>
            <a:endParaRPr lang="de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5EE08F-6321-AD31-582D-935C6AB5C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072" y="764704"/>
            <a:ext cx="3816424" cy="28623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035D72-6EB3-4C0F-1B2D-511BDB741D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448" y="4409674"/>
            <a:ext cx="10272464" cy="1813460"/>
          </a:xfrm>
          <a:prstGeom prst="rect">
            <a:avLst/>
          </a:prstGeom>
        </p:spPr>
      </p:pic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BC58BE65-5142-A35F-9E6B-338EF5D50D28}"/>
              </a:ext>
            </a:extLst>
          </p:cNvPr>
          <p:cNvSpPr txBox="1">
            <a:spLocks/>
          </p:cNvSpPr>
          <p:nvPr/>
        </p:nvSpPr>
        <p:spPr>
          <a:xfrm>
            <a:off x="335360" y="3955824"/>
            <a:ext cx="9145016" cy="25202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Next step, 200 bulks!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69054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lain"/>
            </a:pPr>
            <a:r>
              <a:rPr lang="en-GB" dirty="0"/>
              <a:t>HTS undulator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solenoid</a:t>
            </a:r>
            <a:endParaRPr lang="en-GB" noProof="0" dirty="0"/>
          </a:p>
          <a:p>
            <a:pPr marL="457200" indent="-457200">
              <a:buAutoNum type="arabicPlain"/>
            </a:pPr>
            <a:r>
              <a:rPr lang="en-GB" noProof="0" dirty="0"/>
              <a:t>HTS bulks insert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/>
              <a:t>HTS bulks sorting</a:t>
            </a:r>
            <a:endParaRPr lang="en-GB" noProof="0" dirty="0"/>
          </a:p>
          <a:p>
            <a:pPr marL="457200" indent="-457200">
              <a:buAutoNum type="arabicPlain"/>
            </a:pPr>
            <a:r>
              <a:rPr lang="en-GB" dirty="0"/>
              <a:t>Conclusion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95108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lain"/>
            </a:pPr>
            <a:r>
              <a:rPr lang="en-GB" dirty="0"/>
              <a:t>HTS undulator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/>
                </a:solidFill>
              </a:rPr>
              <a:t>Nb</a:t>
            </a:r>
            <a:r>
              <a:rPr lang="en-GB" baseline="-25000" dirty="0">
                <a:solidFill>
                  <a:schemeClr val="bg2"/>
                </a:solidFill>
              </a:rPr>
              <a:t>3</a:t>
            </a:r>
            <a:r>
              <a:rPr lang="en-GB" dirty="0">
                <a:solidFill>
                  <a:schemeClr val="bg2"/>
                </a:solidFill>
              </a:rPr>
              <a:t>Sn solenoid</a:t>
            </a:r>
            <a:endParaRPr lang="en-GB" noProof="0" dirty="0">
              <a:solidFill>
                <a:schemeClr val="bg2"/>
              </a:solidFill>
            </a:endParaRPr>
          </a:p>
          <a:p>
            <a:pPr marL="457200" indent="-457200">
              <a:buAutoNum type="arabicPlain"/>
            </a:pPr>
            <a:r>
              <a:rPr lang="en-GB" noProof="0" dirty="0">
                <a:solidFill>
                  <a:schemeClr val="bg2"/>
                </a:solidFill>
              </a:rPr>
              <a:t>HTS bulks insert</a:t>
            </a:r>
          </a:p>
          <a:p>
            <a:pPr marL="457200" indent="-457200">
              <a:buFont typeface="+mj-lt"/>
              <a:buAutoNum type="arabicPlain"/>
            </a:pPr>
            <a:r>
              <a:rPr lang="en-GB" dirty="0">
                <a:solidFill>
                  <a:schemeClr val="bg2"/>
                </a:solidFill>
              </a:rPr>
              <a:t>HTS bulks sorting</a:t>
            </a:r>
            <a:endParaRPr lang="en-GB" noProof="0" dirty="0">
              <a:solidFill>
                <a:schemeClr val="bg2"/>
              </a:solidFill>
            </a:endParaRPr>
          </a:p>
          <a:p>
            <a:pPr marL="457200" indent="-457200">
              <a:buAutoNum type="arabicPlain"/>
            </a:pPr>
            <a:r>
              <a:rPr lang="en-GB" dirty="0">
                <a:solidFill>
                  <a:schemeClr val="bg2"/>
                </a:solidFill>
              </a:rPr>
              <a:t>Conclusion</a:t>
            </a:r>
            <a:endParaRPr lang="en-GB" noProof="0" dirty="0">
              <a:solidFill>
                <a:schemeClr val="bg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11983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HTS undulator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1F69-3A8F-431C-8E10-9385CB2AACF7}" type="datetime1">
              <a:rPr lang="de-CH" smtClean="0"/>
              <a:t>12.11.2025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PSI Center for Photon Science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9DA580-BAC1-3867-C48C-9AAF4F3C0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3275982"/>
            <a:ext cx="4675629" cy="30603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Preliminary design of the full undulator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DB9E88-6D94-136F-9B52-655BEF9FB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4420" y="1761984"/>
            <a:ext cx="6528048" cy="333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673070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PS V8" id="{60DDCA37-A5CA-4154-8A04-26FD2C76E200}" vid="{8247A4F9-EBED-457E-B191-EE93C80CA4F5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purl.org/dc/elements/1.1/"/>
    <ds:schemaRef ds:uri="c9077d15-72ed-4fec-bcfe-3472729e9195"/>
    <ds:schemaRef ds:uri="http://schemas.openxmlformats.org/package/2006/metadata/core-properties"/>
    <ds:schemaRef ds:uri="http://www.w3.org/XML/1998/namespace"/>
    <ds:schemaRef ds:uri="bc24777f-78b6-4f3c-a73a-d5fa08e4d537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PSI_CPS_Presentation_Content_Slides</Template>
  <TotalTime>0</TotalTime>
  <Words>1452</Words>
  <Application>Microsoft Office PowerPoint</Application>
  <PresentationFormat>Widescreen</PresentationFormat>
  <Paragraphs>351</Paragraphs>
  <Slides>45</Slides>
  <Notes>0</Notes>
  <HiddenSlides>5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3" baseType="lpstr">
      <vt:lpstr>Aptos</vt:lpstr>
      <vt:lpstr>Arial</vt:lpstr>
      <vt:lpstr>Calibri</vt:lpstr>
      <vt:lpstr>Cambria Math</vt:lpstr>
      <vt:lpstr>Open Sans</vt:lpstr>
      <vt:lpstr>Times</vt:lpstr>
      <vt:lpstr>Times New Roman</vt:lpstr>
      <vt:lpstr>Benutzerdefiniertes Design</vt:lpstr>
      <vt:lpstr>Progress of a meter-long bulk high-temperature superconducting undulator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Outline</vt:lpstr>
      <vt:lpstr>HTS undulator</vt:lpstr>
      <vt:lpstr>HTS undulator</vt:lpstr>
      <vt:lpstr>HTS undulator</vt:lpstr>
      <vt:lpstr>HTS undulator</vt:lpstr>
      <vt:lpstr>HTS undulator</vt:lpstr>
      <vt:lpstr>Cryostat</vt:lpstr>
      <vt:lpstr>Outline</vt:lpstr>
      <vt:lpstr>Nb3Sn coil fabrication</vt:lpstr>
      <vt:lpstr>Nb3Sn coil fabrication</vt:lpstr>
      <vt:lpstr>Nb3Sn coil fabrication</vt:lpstr>
      <vt:lpstr>Nb3Sn coil fabrication</vt:lpstr>
      <vt:lpstr>Nb3Sn coil fabrication</vt:lpstr>
      <vt:lpstr>Nb3Sn coil fabrication</vt:lpstr>
      <vt:lpstr>Nb3Sn coil fabrication</vt:lpstr>
      <vt:lpstr>Nb3Sn coil fabrication</vt:lpstr>
      <vt:lpstr>Outline</vt:lpstr>
      <vt:lpstr>HTS bulks insert</vt:lpstr>
      <vt:lpstr>Strain measurement</vt:lpstr>
      <vt:lpstr>Strain measurement</vt:lpstr>
      <vt:lpstr>Single direction melt growth</vt:lpstr>
      <vt:lpstr>HTS bulks insert</vt:lpstr>
      <vt:lpstr>HTS bulks insert</vt:lpstr>
      <vt:lpstr>Outline</vt:lpstr>
      <vt:lpstr>HTS bulks sorting</vt:lpstr>
      <vt:lpstr>HTS bulks sorting</vt:lpstr>
      <vt:lpstr>HTS bulks sorting</vt:lpstr>
      <vt:lpstr>HTS bulks sorting</vt:lpstr>
      <vt:lpstr>Outline</vt:lpstr>
      <vt:lpstr>Conclusion </vt:lpstr>
      <vt:lpstr>Acknowledgements</vt:lpstr>
      <vt:lpstr>Magnetic field simulations</vt:lpstr>
      <vt:lpstr>Mechanical analysis</vt:lpstr>
      <vt:lpstr>Mechanical analysis</vt:lpstr>
      <vt:lpstr>Mechanical analysis</vt:lpstr>
      <vt:lpstr>Mechanical analysis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the field uniformity of high-temperature superconducting undulators</dc:title>
  <dc:creator>Arsenault Alexandre</dc:creator>
  <dc:description>erstellt durch Vorlagenbauer.ch</dc:description>
  <cp:lastModifiedBy>Arsenault, Alexandre</cp:lastModifiedBy>
  <cp:revision>76</cp:revision>
  <dcterms:created xsi:type="dcterms:W3CDTF">2024-05-29T12:36:28Z</dcterms:created>
  <dcterms:modified xsi:type="dcterms:W3CDTF">2025-11-12T08:26:46Z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