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20"/>
  </p:notesMasterIdLst>
  <p:handoutMasterIdLst>
    <p:handoutMasterId r:id="rId21"/>
  </p:handoutMasterIdLst>
  <p:sldIdLst>
    <p:sldId id="284" r:id="rId5"/>
    <p:sldId id="5189" r:id="rId6"/>
    <p:sldId id="5191" r:id="rId7"/>
    <p:sldId id="5176" r:id="rId8"/>
    <p:sldId id="5190" r:id="rId9"/>
    <p:sldId id="373" r:id="rId10"/>
    <p:sldId id="5192" r:id="rId11"/>
    <p:sldId id="5193" r:id="rId12"/>
    <p:sldId id="5194" r:id="rId13"/>
    <p:sldId id="555" r:id="rId14"/>
    <p:sldId id="2334" r:id="rId15"/>
    <p:sldId id="538" r:id="rId16"/>
    <p:sldId id="5195" r:id="rId17"/>
    <p:sldId id="5196" r:id="rId18"/>
    <p:sldId id="5197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14E6"/>
    <a:srgbClr val="AB7942"/>
    <a:srgbClr val="4B5C6B"/>
    <a:srgbClr val="F0F0F0"/>
    <a:srgbClr val="CBCCF5"/>
    <a:srgbClr val="E7E7FA"/>
    <a:srgbClr val="EBE7F9"/>
    <a:srgbClr val="D5CCF2"/>
    <a:srgbClr val="FF66FF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82" autoAdjust="0"/>
    <p:restoredTop sz="90616" autoAdjust="0"/>
  </p:normalViewPr>
  <p:slideViewPr>
    <p:cSldViewPr showGuides="1">
      <p:cViewPr>
        <p:scale>
          <a:sx n="93" d="100"/>
          <a:sy n="93" d="100"/>
        </p:scale>
        <p:origin x="984" y="456"/>
      </p:cViewPr>
      <p:guideLst/>
    </p:cSldViewPr>
  </p:slideViewPr>
  <p:outlineViewPr>
    <p:cViewPr>
      <p:scale>
        <a:sx n="33" d="100"/>
        <a:sy n="33" d="100"/>
      </p:scale>
      <p:origin x="0" y="-159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1" d="100"/>
        <a:sy n="101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EE823E-BF06-5946-9B33-E99B367D9357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1"/>
      <dgm:spPr/>
    </dgm:pt>
    <dgm:pt modelId="{33F5AC5D-8179-8149-9266-9BC8788C10BE}">
      <dgm:prSet phldrT="[Text]"/>
      <dgm:spPr>
        <a:solidFill>
          <a:schemeClr val="accent5">
            <a:lumMod val="75000"/>
            <a:alpha val="57878"/>
          </a:schemeClr>
        </a:solidFill>
      </dgm:spPr>
      <dgm:t>
        <a:bodyPr/>
        <a:lstStyle/>
        <a:p>
          <a:r>
            <a:rPr lang="en-US" dirty="0"/>
            <a:t>Superconducting Magnets</a:t>
          </a:r>
        </a:p>
      </dgm:t>
    </dgm:pt>
    <dgm:pt modelId="{3CC9D23E-1D2A-C545-AEB8-B66EECA979DF}" type="parTrans" cxnId="{B0D780A7-CEF7-3945-8A9F-6F06F8CFCCD4}">
      <dgm:prSet/>
      <dgm:spPr/>
      <dgm:t>
        <a:bodyPr/>
        <a:lstStyle/>
        <a:p>
          <a:endParaRPr lang="en-US"/>
        </a:p>
      </dgm:t>
    </dgm:pt>
    <dgm:pt modelId="{9C15FD89-5621-E94C-B711-D917E6F8E165}" type="sibTrans" cxnId="{B0D780A7-CEF7-3945-8A9F-6F06F8CFCCD4}">
      <dgm:prSet/>
      <dgm:spPr/>
      <dgm:t>
        <a:bodyPr/>
        <a:lstStyle/>
        <a:p>
          <a:endParaRPr lang="en-US"/>
        </a:p>
      </dgm:t>
    </dgm:pt>
    <dgm:pt modelId="{0F6AAF3A-E2FE-C941-8AF4-A8A2F8453FBF}">
      <dgm:prSet phldrT="[Text]"/>
      <dgm:spPr>
        <a:solidFill>
          <a:schemeClr val="accent3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en-US" dirty="0"/>
            <a:t>Beam Dynamics</a:t>
          </a:r>
        </a:p>
      </dgm:t>
    </dgm:pt>
    <dgm:pt modelId="{CE0759AC-50F5-BB42-9B5F-5F01485116B7}" type="parTrans" cxnId="{48F2A603-E7D5-A44D-BD4E-6716F642632C}">
      <dgm:prSet/>
      <dgm:spPr/>
      <dgm:t>
        <a:bodyPr/>
        <a:lstStyle/>
        <a:p>
          <a:endParaRPr lang="en-US"/>
        </a:p>
      </dgm:t>
    </dgm:pt>
    <dgm:pt modelId="{A25FD548-1BAC-344A-BAAF-727358D7A0DD}" type="sibTrans" cxnId="{48F2A603-E7D5-A44D-BD4E-6716F642632C}">
      <dgm:prSet/>
      <dgm:spPr/>
      <dgm:t>
        <a:bodyPr/>
        <a:lstStyle/>
        <a:p>
          <a:endParaRPr lang="en-US"/>
        </a:p>
      </dgm:t>
    </dgm:pt>
    <dgm:pt modelId="{FBA2F7A8-C80C-6C47-B96C-180DA83AEFDC}">
      <dgm:prSet phldrT="[Text]"/>
      <dgm:spPr/>
      <dgm:t>
        <a:bodyPr/>
        <a:lstStyle/>
        <a:p>
          <a:r>
            <a:rPr lang="en-US" dirty="0" err="1"/>
            <a:t>e+e</a:t>
          </a:r>
          <a:r>
            <a:rPr lang="en-US" dirty="0"/>
            <a:t>- Injector</a:t>
          </a:r>
        </a:p>
      </dgm:t>
    </dgm:pt>
    <dgm:pt modelId="{C4DA4374-2CEA-6E4B-A5FB-5ACB0B795686}" type="parTrans" cxnId="{3BF0AA58-E913-1242-A34B-E7BA474B5EE6}">
      <dgm:prSet/>
      <dgm:spPr/>
      <dgm:t>
        <a:bodyPr/>
        <a:lstStyle/>
        <a:p>
          <a:endParaRPr lang="en-US"/>
        </a:p>
      </dgm:t>
    </dgm:pt>
    <dgm:pt modelId="{958462C3-5BE4-0847-93C2-D3331C527665}" type="sibTrans" cxnId="{3BF0AA58-E913-1242-A34B-E7BA474B5EE6}">
      <dgm:prSet/>
      <dgm:spPr/>
      <dgm:t>
        <a:bodyPr/>
        <a:lstStyle/>
        <a:p>
          <a:endParaRPr lang="en-US"/>
        </a:p>
      </dgm:t>
    </dgm:pt>
    <dgm:pt modelId="{26A2E288-267B-5849-AF98-2FE933A93053}">
      <dgm:prSet/>
      <dgm:spPr>
        <a:solidFill>
          <a:schemeClr val="accent2">
            <a:lumMod val="75000"/>
            <a:alpha val="50000"/>
          </a:schemeClr>
        </a:solidFill>
      </dgm:spPr>
      <dgm:t>
        <a:bodyPr/>
        <a:lstStyle/>
        <a:p>
          <a:r>
            <a:rPr lang="en-US" dirty="0"/>
            <a:t>Geology/ Geodesy</a:t>
          </a:r>
        </a:p>
      </dgm:t>
    </dgm:pt>
    <dgm:pt modelId="{64D7B50F-BD8A-C646-AC96-2A3C32E46A79}" type="parTrans" cxnId="{CC5FB210-7A6C-B247-9243-EC3D01B005DF}">
      <dgm:prSet/>
      <dgm:spPr/>
      <dgm:t>
        <a:bodyPr/>
        <a:lstStyle/>
        <a:p>
          <a:endParaRPr lang="en-US"/>
        </a:p>
      </dgm:t>
    </dgm:pt>
    <dgm:pt modelId="{20B6821E-D7C2-E043-934A-D2946DDD1178}" type="sibTrans" cxnId="{CC5FB210-7A6C-B247-9243-EC3D01B005DF}">
      <dgm:prSet/>
      <dgm:spPr/>
      <dgm:t>
        <a:bodyPr/>
        <a:lstStyle/>
        <a:p>
          <a:endParaRPr lang="en-US"/>
        </a:p>
      </dgm:t>
    </dgm:pt>
    <dgm:pt modelId="{B14F00CD-ED81-504A-8371-B957AC2DBC18}" type="pres">
      <dgm:prSet presAssocID="{06EE823E-BF06-5946-9B33-E99B367D9357}" presName="compositeShape" presStyleCnt="0">
        <dgm:presLayoutVars>
          <dgm:chMax val="7"/>
          <dgm:dir/>
          <dgm:resizeHandles val="exact"/>
        </dgm:presLayoutVars>
      </dgm:prSet>
      <dgm:spPr/>
    </dgm:pt>
    <dgm:pt modelId="{2A4BA883-E95C-1C42-A186-A69F80155085}" type="pres">
      <dgm:prSet presAssocID="{33F5AC5D-8179-8149-9266-9BC8788C10BE}" presName="circ1" presStyleLbl="vennNode1" presStyleIdx="0" presStyleCnt="4"/>
      <dgm:spPr/>
    </dgm:pt>
    <dgm:pt modelId="{0CA0C7A3-28FF-A143-BA14-FF25E0FE14AB}" type="pres">
      <dgm:prSet presAssocID="{33F5AC5D-8179-8149-9266-9BC8788C10B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D4A7AE2A-50CD-7A4F-8F7B-4A75E102F194}" type="pres">
      <dgm:prSet presAssocID="{0F6AAF3A-E2FE-C941-8AF4-A8A2F8453FBF}" presName="circ2" presStyleLbl="vennNode1" presStyleIdx="1" presStyleCnt="4"/>
      <dgm:spPr/>
    </dgm:pt>
    <dgm:pt modelId="{67F4C615-6591-7342-AD10-98DDD30D2C93}" type="pres">
      <dgm:prSet presAssocID="{0F6AAF3A-E2FE-C941-8AF4-A8A2F8453FB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F9074AAB-E587-7E41-9B95-249EF4247643}" type="pres">
      <dgm:prSet presAssocID="{FBA2F7A8-C80C-6C47-B96C-180DA83AEFDC}" presName="circ3" presStyleLbl="vennNode1" presStyleIdx="2" presStyleCnt="4"/>
      <dgm:spPr/>
    </dgm:pt>
    <dgm:pt modelId="{EE10FD77-6E0C-7B42-9AF3-AA0B7D8BCCD8}" type="pres">
      <dgm:prSet presAssocID="{FBA2F7A8-C80C-6C47-B96C-180DA83AEFDC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A852AE0-4B68-4740-AC16-D800DA8F0825}" type="pres">
      <dgm:prSet presAssocID="{26A2E288-267B-5849-AF98-2FE933A93053}" presName="circ4" presStyleLbl="vennNode1" presStyleIdx="3" presStyleCnt="4"/>
      <dgm:spPr/>
    </dgm:pt>
    <dgm:pt modelId="{0075D4D7-1FF1-FB45-880E-7441E6D6C0CB}" type="pres">
      <dgm:prSet presAssocID="{26A2E288-267B-5849-AF98-2FE933A93053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48F2A603-E7D5-A44D-BD4E-6716F642632C}" srcId="{06EE823E-BF06-5946-9B33-E99B367D9357}" destId="{0F6AAF3A-E2FE-C941-8AF4-A8A2F8453FBF}" srcOrd="1" destOrd="0" parTransId="{CE0759AC-50F5-BB42-9B5F-5F01485116B7}" sibTransId="{A25FD548-1BAC-344A-BAAF-727358D7A0DD}"/>
    <dgm:cxn modelId="{70C3DF08-9FF0-0D4E-8AEF-61FD921CFC48}" type="presOf" srcId="{FBA2F7A8-C80C-6C47-B96C-180DA83AEFDC}" destId="{EE10FD77-6E0C-7B42-9AF3-AA0B7D8BCCD8}" srcOrd="1" destOrd="0" presId="urn:microsoft.com/office/officeart/2005/8/layout/venn1"/>
    <dgm:cxn modelId="{CC5FB210-7A6C-B247-9243-EC3D01B005DF}" srcId="{06EE823E-BF06-5946-9B33-E99B367D9357}" destId="{26A2E288-267B-5849-AF98-2FE933A93053}" srcOrd="3" destOrd="0" parTransId="{64D7B50F-BD8A-C646-AC96-2A3C32E46A79}" sibTransId="{20B6821E-D7C2-E043-934A-D2946DDD1178}"/>
    <dgm:cxn modelId="{4AC05412-3EF5-B747-B9FC-CF4F87373DEE}" type="presOf" srcId="{33F5AC5D-8179-8149-9266-9BC8788C10BE}" destId="{2A4BA883-E95C-1C42-A186-A69F80155085}" srcOrd="0" destOrd="0" presId="urn:microsoft.com/office/officeart/2005/8/layout/venn1"/>
    <dgm:cxn modelId="{D85E5A17-59DF-FB4C-81C8-B3E6C88BF5C4}" type="presOf" srcId="{33F5AC5D-8179-8149-9266-9BC8788C10BE}" destId="{0CA0C7A3-28FF-A143-BA14-FF25E0FE14AB}" srcOrd="1" destOrd="0" presId="urn:microsoft.com/office/officeart/2005/8/layout/venn1"/>
    <dgm:cxn modelId="{3BB07C35-687F-2548-8B44-224880A1F841}" type="presOf" srcId="{FBA2F7A8-C80C-6C47-B96C-180DA83AEFDC}" destId="{F9074AAB-E587-7E41-9B95-249EF4247643}" srcOrd="0" destOrd="0" presId="urn:microsoft.com/office/officeart/2005/8/layout/venn1"/>
    <dgm:cxn modelId="{35033454-699D-B84B-BC29-4E22AE5CFD6E}" type="presOf" srcId="{06EE823E-BF06-5946-9B33-E99B367D9357}" destId="{B14F00CD-ED81-504A-8371-B957AC2DBC18}" srcOrd="0" destOrd="0" presId="urn:microsoft.com/office/officeart/2005/8/layout/venn1"/>
    <dgm:cxn modelId="{740A2C55-51B0-8849-90E4-B9AFC52DFB7A}" type="presOf" srcId="{0F6AAF3A-E2FE-C941-8AF4-A8A2F8453FBF}" destId="{D4A7AE2A-50CD-7A4F-8F7B-4A75E102F194}" srcOrd="0" destOrd="0" presId="urn:microsoft.com/office/officeart/2005/8/layout/venn1"/>
    <dgm:cxn modelId="{3BF0AA58-E913-1242-A34B-E7BA474B5EE6}" srcId="{06EE823E-BF06-5946-9B33-E99B367D9357}" destId="{FBA2F7A8-C80C-6C47-B96C-180DA83AEFDC}" srcOrd="2" destOrd="0" parTransId="{C4DA4374-2CEA-6E4B-A5FB-5ACB0B795686}" sibTransId="{958462C3-5BE4-0847-93C2-D3331C527665}"/>
    <dgm:cxn modelId="{6571CB61-0AAA-034A-A17C-08BEE507C9DF}" type="presOf" srcId="{26A2E288-267B-5849-AF98-2FE933A93053}" destId="{0075D4D7-1FF1-FB45-880E-7441E6D6C0CB}" srcOrd="1" destOrd="0" presId="urn:microsoft.com/office/officeart/2005/8/layout/venn1"/>
    <dgm:cxn modelId="{B0D780A7-CEF7-3945-8A9F-6F06F8CFCCD4}" srcId="{06EE823E-BF06-5946-9B33-E99B367D9357}" destId="{33F5AC5D-8179-8149-9266-9BC8788C10BE}" srcOrd="0" destOrd="0" parTransId="{3CC9D23E-1D2A-C545-AEB8-B66EECA979DF}" sibTransId="{9C15FD89-5621-E94C-B711-D917E6F8E165}"/>
    <dgm:cxn modelId="{E8E3BDF1-C84A-D849-87A0-5EA5F3F6C525}" type="presOf" srcId="{0F6AAF3A-E2FE-C941-8AF4-A8A2F8453FBF}" destId="{67F4C615-6591-7342-AD10-98DDD30D2C93}" srcOrd="1" destOrd="0" presId="urn:microsoft.com/office/officeart/2005/8/layout/venn1"/>
    <dgm:cxn modelId="{1786B1FE-B905-4C42-B756-EBEE74B789C4}" type="presOf" srcId="{26A2E288-267B-5849-AF98-2FE933A93053}" destId="{8A852AE0-4B68-4740-AC16-D800DA8F0825}" srcOrd="0" destOrd="0" presId="urn:microsoft.com/office/officeart/2005/8/layout/venn1"/>
    <dgm:cxn modelId="{2EA0B109-ED9B-9145-BDF4-BE569B5B6C62}" type="presParOf" srcId="{B14F00CD-ED81-504A-8371-B957AC2DBC18}" destId="{2A4BA883-E95C-1C42-A186-A69F80155085}" srcOrd="0" destOrd="0" presId="urn:microsoft.com/office/officeart/2005/8/layout/venn1"/>
    <dgm:cxn modelId="{28B04E7F-16EE-E24E-BDD1-87F469BF7656}" type="presParOf" srcId="{B14F00CD-ED81-504A-8371-B957AC2DBC18}" destId="{0CA0C7A3-28FF-A143-BA14-FF25E0FE14AB}" srcOrd="1" destOrd="0" presId="urn:microsoft.com/office/officeart/2005/8/layout/venn1"/>
    <dgm:cxn modelId="{4CC2EFDF-DB4C-184B-9931-BBCCAB375DE0}" type="presParOf" srcId="{B14F00CD-ED81-504A-8371-B957AC2DBC18}" destId="{D4A7AE2A-50CD-7A4F-8F7B-4A75E102F194}" srcOrd="2" destOrd="0" presId="urn:microsoft.com/office/officeart/2005/8/layout/venn1"/>
    <dgm:cxn modelId="{ECF55E34-93CD-794C-A0DF-0C46364C2411}" type="presParOf" srcId="{B14F00CD-ED81-504A-8371-B957AC2DBC18}" destId="{67F4C615-6591-7342-AD10-98DDD30D2C93}" srcOrd="3" destOrd="0" presId="urn:microsoft.com/office/officeart/2005/8/layout/venn1"/>
    <dgm:cxn modelId="{59B22D0B-9790-944C-A6F5-8ABDED3F4734}" type="presParOf" srcId="{B14F00CD-ED81-504A-8371-B957AC2DBC18}" destId="{F9074AAB-E587-7E41-9B95-249EF4247643}" srcOrd="4" destOrd="0" presId="urn:microsoft.com/office/officeart/2005/8/layout/venn1"/>
    <dgm:cxn modelId="{6C0AEBDD-D66F-FA40-86AE-AC1AA893715D}" type="presParOf" srcId="{B14F00CD-ED81-504A-8371-B957AC2DBC18}" destId="{EE10FD77-6E0C-7B42-9AF3-AA0B7D8BCCD8}" srcOrd="5" destOrd="0" presId="urn:microsoft.com/office/officeart/2005/8/layout/venn1"/>
    <dgm:cxn modelId="{BA7B756F-EA4A-4D41-97CC-82D7A31DB767}" type="presParOf" srcId="{B14F00CD-ED81-504A-8371-B957AC2DBC18}" destId="{8A852AE0-4B68-4740-AC16-D800DA8F0825}" srcOrd="6" destOrd="0" presId="urn:microsoft.com/office/officeart/2005/8/layout/venn1"/>
    <dgm:cxn modelId="{232168CB-22CF-D94A-AA2D-8A3D122BD23C}" type="presParOf" srcId="{B14F00CD-ED81-504A-8371-B957AC2DBC18}" destId="{0075D4D7-1FF1-FB45-880E-7441E6D6C0CB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4BA883-E95C-1C42-A186-A69F80155085}">
      <dsp:nvSpPr>
        <dsp:cNvPr id="0" name=""/>
        <dsp:cNvSpPr/>
      </dsp:nvSpPr>
      <dsp:spPr>
        <a:xfrm>
          <a:off x="1710299" y="51847"/>
          <a:ext cx="2696084" cy="2696084"/>
        </a:xfrm>
        <a:prstGeom prst="ellipse">
          <a:avLst/>
        </a:prstGeom>
        <a:solidFill>
          <a:schemeClr val="accent5">
            <a:lumMod val="75000"/>
            <a:alpha val="57878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Superconducting Magnets</a:t>
          </a:r>
        </a:p>
      </dsp:txBody>
      <dsp:txXfrm>
        <a:off x="2021386" y="414782"/>
        <a:ext cx="2073911" cy="855488"/>
      </dsp:txXfrm>
    </dsp:sp>
    <dsp:sp modelId="{D4A7AE2A-50CD-7A4F-8F7B-4A75E102F194}">
      <dsp:nvSpPr>
        <dsp:cNvPr id="0" name=""/>
        <dsp:cNvSpPr/>
      </dsp:nvSpPr>
      <dsp:spPr>
        <a:xfrm>
          <a:off x="2902798" y="1244346"/>
          <a:ext cx="2696084" cy="2696084"/>
        </a:xfrm>
        <a:prstGeom prst="ellipse">
          <a:avLst/>
        </a:prstGeom>
        <a:solidFill>
          <a:schemeClr val="accent3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Beam Dynamics</a:t>
          </a:r>
        </a:p>
      </dsp:txBody>
      <dsp:txXfrm>
        <a:off x="4354536" y="1555433"/>
        <a:ext cx="1036955" cy="2073911"/>
      </dsp:txXfrm>
    </dsp:sp>
    <dsp:sp modelId="{F9074AAB-E587-7E41-9B95-249EF4247643}">
      <dsp:nvSpPr>
        <dsp:cNvPr id="0" name=""/>
        <dsp:cNvSpPr/>
      </dsp:nvSpPr>
      <dsp:spPr>
        <a:xfrm>
          <a:off x="1710299" y="2436845"/>
          <a:ext cx="2696084" cy="2696084"/>
        </a:xfrm>
        <a:prstGeom prst="ellipse">
          <a:avLst/>
        </a:prstGeom>
        <a:solidFill>
          <a:schemeClr val="accent5">
            <a:alpha val="50000"/>
            <a:hueOff val="9409858"/>
            <a:satOff val="-3704"/>
            <a:lumOff val="1111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e+e</a:t>
          </a:r>
          <a:r>
            <a:rPr lang="en-US" sz="1800" kern="1200" dirty="0"/>
            <a:t>- Injector</a:t>
          </a:r>
        </a:p>
      </dsp:txBody>
      <dsp:txXfrm>
        <a:off x="2021386" y="3914507"/>
        <a:ext cx="2073911" cy="855488"/>
      </dsp:txXfrm>
    </dsp:sp>
    <dsp:sp modelId="{8A852AE0-4B68-4740-AC16-D800DA8F0825}">
      <dsp:nvSpPr>
        <dsp:cNvPr id="0" name=""/>
        <dsp:cNvSpPr/>
      </dsp:nvSpPr>
      <dsp:spPr>
        <a:xfrm>
          <a:off x="517800" y="1244346"/>
          <a:ext cx="2696084" cy="2696084"/>
        </a:xfrm>
        <a:prstGeom prst="ellipse">
          <a:avLst/>
        </a:prstGeom>
        <a:solidFill>
          <a:schemeClr val="accent2">
            <a:lumMod val="75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Geology/ Geodesy</a:t>
          </a:r>
        </a:p>
      </dsp:txBody>
      <dsp:txXfrm>
        <a:off x="725191" y="1555433"/>
        <a:ext cx="1036955" cy="20739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11.11.25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11.11.25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81015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CHART Swiss Accelerator Research and Technology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CHART Swiss Accelerator Research and Technology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CHART Swiss Accelerator Research and Technology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pic>
        <p:nvPicPr>
          <p:cNvPr id="2" name="Picture 1" descr="A red and black logo&#10;&#10;Description automatically generated">
            <a:extLst>
              <a:ext uri="{FF2B5EF4-FFF2-40B4-BE49-F238E27FC236}">
                <a16:creationId xmlns:a16="http://schemas.microsoft.com/office/drawing/2014/main" id="{41D84B48-D67D-D9A3-74F4-7D5555D6C2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3600" y="54854"/>
            <a:ext cx="810444" cy="81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CHART Swiss Accelerator Research and Technology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D896EE6D-1AC5-B214-3FD5-A4DEB341850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3600" y="54854"/>
            <a:ext cx="810444" cy="81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CHART Swiss Accelerator Research and Technology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CHART Swiss Accelerator Research and Technology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kek.jp/en/" TargetMode="External"/><Relationship Id="rId13" Type="http://schemas.openxmlformats.org/officeDocument/2006/relationships/hyperlink" Target="https://www.fnal.gov/" TargetMode="External"/><Relationship Id="rId3" Type="http://schemas.openxmlformats.org/officeDocument/2006/relationships/hyperlink" Target="https://www.tu-darmstadt.de/" TargetMode="External"/><Relationship Id="rId7" Type="http://schemas.openxmlformats.org/officeDocument/2006/relationships/hyperlink" Target="https://www.bnl.gov/world/" TargetMode="External"/><Relationship Id="rId12" Type="http://schemas.openxmlformats.org/officeDocument/2006/relationships/hyperlink" Target="https://www.ox.ac.uk/" TargetMode="External"/><Relationship Id="rId17" Type="http://schemas.openxmlformats.org/officeDocument/2006/relationships/image" Target="../media/image8.jpeg"/><Relationship Id="rId2" Type="http://schemas.openxmlformats.org/officeDocument/2006/relationships/hyperlink" Target="https://www.utwente.nl/en/" TargetMode="External"/><Relationship Id="rId16" Type="http://schemas.openxmlformats.org/officeDocument/2006/relationships/hyperlink" Target="https://www.esrf.fr/" TargetMode="External"/><Relationship Id="rId1" Type="http://schemas.openxmlformats.org/officeDocument/2006/relationships/slideLayout" Target="../slideLayouts/slideLayout34.xml"/><Relationship Id="rId6" Type="http://schemas.openxmlformats.org/officeDocument/2006/relationships/hyperlink" Target="https://www.leaps-innov.eu/wp-6" TargetMode="External"/><Relationship Id="rId11" Type="http://schemas.openxmlformats.org/officeDocument/2006/relationships/hyperlink" Target="https://www6.slac.stanford.edu/" TargetMode="External"/><Relationship Id="rId5" Type="http://schemas.openxmlformats.org/officeDocument/2006/relationships/hyperlink" Target="https://www.cam.ac.uk/" TargetMode="External"/><Relationship Id="rId15" Type="http://schemas.openxmlformats.org/officeDocument/2006/relationships/hyperlink" Target="https://www.kyoto-u.ac.jp/en" TargetMode="External"/><Relationship Id="rId10" Type="http://schemas.openxmlformats.org/officeDocument/2006/relationships/hyperlink" Target="https://w3.lnf.infn.it/" TargetMode="External"/><Relationship Id="rId4" Type="http://schemas.openxmlformats.org/officeDocument/2006/relationships/hyperlink" Target="https://usmdp.lbl.gov/" TargetMode="External"/><Relationship Id="rId9" Type="http://schemas.openxmlformats.org/officeDocument/2006/relationships/hyperlink" Target="https://www.ijclab.in2p3.fr/" TargetMode="External"/><Relationship Id="rId14" Type="http://schemas.openxmlformats.org/officeDocument/2006/relationships/hyperlink" Target="https://www.riken.jp/en/research/labs/rsc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tiff"/><Relationship Id="rId13" Type="http://schemas.openxmlformats.org/officeDocument/2006/relationships/image" Target="../media/image20.jpe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jpeg"/><Relationship Id="rId10" Type="http://schemas.openxmlformats.org/officeDocument/2006/relationships/image" Target="../media/image17.emf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jpeg"/><Relationship Id="rId11" Type="http://schemas.openxmlformats.org/officeDocument/2006/relationships/image" Target="../media/image19.png"/><Relationship Id="rId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22.jpeg"/><Relationship Id="rId9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0.jpeg"/><Relationship Id="rId3" Type="http://schemas.openxmlformats.org/officeDocument/2006/relationships/image" Target="../media/image11.jpeg"/><Relationship Id="rId7" Type="http://schemas.openxmlformats.org/officeDocument/2006/relationships/image" Target="../media/image15.tiff"/><Relationship Id="rId12" Type="http://schemas.openxmlformats.org/officeDocument/2006/relationships/image" Target="../media/image2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10" Type="http://schemas.openxmlformats.org/officeDocument/2006/relationships/image" Target="../media/image8.jpeg"/><Relationship Id="rId4" Type="http://schemas.openxmlformats.org/officeDocument/2006/relationships/image" Target="../media/image29.jpeg"/><Relationship Id="rId9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1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2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5.jpe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4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0.jpeg"/><Relationship Id="rId1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5.jpe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A18959C8-1F0E-6086-79BC-52A53A7EA8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141" y="1508665"/>
            <a:ext cx="1285720" cy="1285720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2509B363-D51C-69CF-8EB4-B2F18FCC0AA2}"/>
              </a:ext>
            </a:extLst>
          </p:cNvPr>
          <p:cNvSpPr txBox="1">
            <a:spLocks/>
          </p:cNvSpPr>
          <p:nvPr/>
        </p:nvSpPr>
        <p:spPr>
          <a:xfrm>
            <a:off x="695325" y="2286000"/>
            <a:ext cx="8905875" cy="2007994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2000"/>
              </a:lnSpc>
              <a:spcBef>
                <a:spcPct val="0"/>
              </a:spcBef>
              <a:buNone/>
              <a:defRPr sz="4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Welcome and Introduction</a:t>
            </a:r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FDD57139-3B5F-87E4-1FA2-56C727C417D8}"/>
              </a:ext>
            </a:extLst>
          </p:cNvPr>
          <p:cNvSpPr txBox="1">
            <a:spLocks/>
          </p:cNvSpPr>
          <p:nvPr/>
        </p:nvSpPr>
        <p:spPr>
          <a:xfrm>
            <a:off x="695325" y="4512840"/>
            <a:ext cx="7077075" cy="50405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CHART Workshop 2025, 12 November, 2025</a:t>
            </a:r>
          </a:p>
        </p:txBody>
      </p: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4543" y="460076"/>
            <a:ext cx="9144000" cy="5488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u="sng" dirty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hlinkClick r:id="rId2"/>
            </a:endParaRPr>
          </a:p>
          <a:p>
            <a:pPr marL="342900" lvl="0" indent="-342900" algn="just">
              <a:lnSpc>
                <a:spcPct val="115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TU Twente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Enschede, Netherlands</a:t>
            </a:r>
            <a:endParaRPr lang="de-CH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TU Darmstadt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Germany</a:t>
            </a:r>
            <a:endParaRPr lang="de-CH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USMDP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Magnet Development Program, Berkeley, USA</a:t>
            </a:r>
            <a:endParaRPr lang="de-CH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University of Cambridge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UK</a:t>
            </a:r>
            <a:endParaRPr lang="de-CH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LEAPS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League of European Accelerator based Photon Sources</a:t>
            </a:r>
            <a:endParaRPr lang="de-CH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BNL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Brookhaven National Laboratory, USA</a:t>
            </a:r>
          </a:p>
          <a:p>
            <a:pPr marL="342900" lvl="0" indent="-342900" algn="just">
              <a:lnSpc>
                <a:spcPct val="115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LBNL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Lawrence Berkeley National Laboratory, USA</a:t>
            </a:r>
            <a:endParaRPr lang="de-CH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KEK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High Energy Accelerator Research Organization, Tsukuba, Japan</a:t>
            </a:r>
            <a:endParaRPr lang="de-CH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CH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IJCLab</a:t>
            </a: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Laboratoire de Physique des 2 infinis Irène Joliot-Curie, Orsay, France</a:t>
            </a:r>
            <a:endParaRPr lang="de-CH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INFN </a:t>
            </a:r>
            <a:r>
              <a:rPr lang="en-US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Frascati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Italy</a:t>
            </a:r>
            <a:endParaRPr lang="de-CH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SLAC National Accelerator Laboratory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Menlo Park, USA</a:t>
            </a:r>
            <a:endParaRPr lang="de-CH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University of Oxford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UK</a:t>
            </a:r>
            <a:endParaRPr lang="de-CH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FERMILAB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Fermi National Accelerator Laboratory, USA</a:t>
            </a:r>
            <a:endParaRPr lang="de-CH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RIKEN SPring-8 Center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Japan</a:t>
            </a:r>
            <a:endParaRPr lang="de-CH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Kyoto University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Japan</a:t>
            </a:r>
            <a:endParaRPr lang="de-CH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ESRF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European Synchrotron Radiation Facility, Grenoble, France</a:t>
            </a:r>
            <a:endParaRPr lang="de-CH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AB351D7-C6A1-94CA-71B3-71472ACCAFE2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Collaborating international partners of CHART include:</a:t>
            </a:r>
          </a:p>
          <a:p>
            <a:endParaRPr lang="en-US" dirty="0"/>
          </a:p>
        </p:txBody>
      </p: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0FEDA06E-D1F0-BFD8-4944-86A83B36E2FF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3600" y="54854"/>
            <a:ext cx="810444" cy="81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6638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04DB7-FA51-F461-BEFB-9B174CC29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Momentum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2E1C7-7B9A-0783-5E66-49DFACAD0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F90AE-A5E5-F719-9C9E-BD658AD7F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</a:t>
            </a:fld>
            <a:endParaRPr lang="en-GB" noProof="0" dirty="0"/>
          </a:p>
        </p:txBody>
      </p:sp>
      <p:pic>
        <p:nvPicPr>
          <p:cNvPr id="3" name="Picture 2" descr="A red and black logo&#10;&#10;Description automatically generated">
            <a:extLst>
              <a:ext uri="{FF2B5EF4-FFF2-40B4-BE49-F238E27FC236}">
                <a16:creationId xmlns:a16="http://schemas.microsoft.com/office/drawing/2014/main" id="{E7E2C41B-8D67-5128-CDE1-85CFF99E18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6916" y="131546"/>
            <a:ext cx="912484" cy="630454"/>
          </a:xfrm>
          <a:prstGeom prst="rect">
            <a:avLst/>
          </a:prstGeom>
        </p:spPr>
      </p:pic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618D91ED-CEC1-E060-7230-E5BCD62F4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en-US" noProof="0" dirty="0"/>
              <a:t>CHART Swiss Accelerator Research and Technology</a:t>
            </a:r>
            <a:endParaRPr lang="en-GB" noProof="0" dirty="0"/>
          </a:p>
        </p:txBody>
      </p:sp>
      <p:sp>
        <p:nvSpPr>
          <p:cNvPr id="51" name="Content Placeholder 7">
            <a:extLst>
              <a:ext uri="{FF2B5EF4-FFF2-40B4-BE49-F238E27FC236}">
                <a16:creationId xmlns:a16="http://schemas.microsoft.com/office/drawing/2014/main" id="{C92A7AC8-7A77-2E53-C162-1932374945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1533" y="1067772"/>
            <a:ext cx="4276810" cy="1467406"/>
          </a:xfrm>
        </p:spPr>
        <p:txBody>
          <a:bodyPr/>
          <a:lstStyle/>
          <a:p>
            <a:endParaRPr lang="en-US" sz="1600" dirty="0"/>
          </a:p>
          <a:p>
            <a:r>
              <a:rPr lang="en-US" sz="1600" dirty="0"/>
              <a:t>The </a:t>
            </a:r>
            <a:r>
              <a:rPr lang="en-US" sz="1600" dirty="0" err="1"/>
              <a:t>MagDev</a:t>
            </a:r>
            <a:r>
              <a:rPr lang="en-US" sz="1600" dirty="0"/>
              <a:t> project(s) develop LTS and HTS magnet technology for FCC-</a:t>
            </a:r>
            <a:r>
              <a:rPr lang="en-US" sz="1600" dirty="0" err="1"/>
              <a:t>hh</a:t>
            </a:r>
            <a:r>
              <a:rPr lang="en-US" sz="1600" dirty="0"/>
              <a:t>. Fast-turnaround R&amp;D at multiple scales enhances insights as well as competencies in the team.</a:t>
            </a:r>
          </a:p>
        </p:txBody>
      </p:sp>
      <p:sp>
        <p:nvSpPr>
          <p:cNvPr id="58" name="Content Placeholder 8">
            <a:extLst>
              <a:ext uri="{FF2B5EF4-FFF2-40B4-BE49-F238E27FC236}">
                <a16:creationId xmlns:a16="http://schemas.microsoft.com/office/drawing/2014/main" id="{5955D4A6-863C-1421-871A-3B82C88057CD}"/>
              </a:ext>
            </a:extLst>
          </p:cNvPr>
          <p:cNvSpPr txBox="1">
            <a:spLocks/>
          </p:cNvSpPr>
          <p:nvPr/>
        </p:nvSpPr>
        <p:spPr>
          <a:xfrm>
            <a:off x="6205201" y="4437112"/>
            <a:ext cx="5291474" cy="146740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/>
          </a:p>
          <a:p>
            <a:endParaRPr lang="en-US" sz="1600" dirty="0"/>
          </a:p>
        </p:txBody>
      </p:sp>
      <p:pic>
        <p:nvPicPr>
          <p:cNvPr id="60" name="Picture 59" descr="A diagram of a wire&#10;&#10;AI-generated content may be incorrect.">
            <a:extLst>
              <a:ext uri="{FF2B5EF4-FFF2-40B4-BE49-F238E27FC236}">
                <a16:creationId xmlns:a16="http://schemas.microsoft.com/office/drawing/2014/main" id="{35BE2B5E-DF61-D7B7-4360-8804C4EF851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12482" y="3301400"/>
            <a:ext cx="5038404" cy="2794600"/>
          </a:xfrm>
          <a:prstGeom prst="rect">
            <a:avLst/>
          </a:prstGeom>
        </p:spPr>
      </p:pic>
      <p:pic>
        <p:nvPicPr>
          <p:cNvPr id="65" name="Picture 64" descr="Several images of different machines&#10;&#10;AI-generated content may be incorrect.">
            <a:extLst>
              <a:ext uri="{FF2B5EF4-FFF2-40B4-BE49-F238E27FC236}">
                <a16:creationId xmlns:a16="http://schemas.microsoft.com/office/drawing/2014/main" id="{94215B8B-1737-22BB-358C-62C58BD22BE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35" y="991572"/>
            <a:ext cx="6911265" cy="2742228"/>
          </a:xfrm>
          <a:prstGeom prst="rect">
            <a:avLst/>
          </a:prstGeom>
        </p:spPr>
      </p:pic>
      <p:sp>
        <p:nvSpPr>
          <p:cNvPr id="67" name="Content Placeholder 7">
            <a:extLst>
              <a:ext uri="{FF2B5EF4-FFF2-40B4-BE49-F238E27FC236}">
                <a16:creationId xmlns:a16="http://schemas.microsoft.com/office/drawing/2014/main" id="{EC7F6CDF-A585-BC17-F5A5-ACED90DA9369}"/>
              </a:ext>
            </a:extLst>
          </p:cNvPr>
          <p:cNvSpPr txBox="1">
            <a:spLocks/>
          </p:cNvSpPr>
          <p:nvPr/>
        </p:nvSpPr>
        <p:spPr>
          <a:xfrm>
            <a:off x="2581190" y="4456119"/>
            <a:ext cx="4276810" cy="14674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600" dirty="0"/>
          </a:p>
          <a:p>
            <a:pPr algn="r"/>
            <a:r>
              <a:rPr lang="en-US" sz="1600" dirty="0" err="1"/>
              <a:t>WireDev</a:t>
            </a:r>
            <a:r>
              <a:rPr lang="en-US" sz="1600" dirty="0"/>
              <a:t> and </a:t>
            </a:r>
            <a:r>
              <a:rPr lang="en-US" sz="1600" dirty="0" err="1"/>
              <a:t>WireChar</a:t>
            </a:r>
            <a:r>
              <a:rPr lang="en-US" sz="1600" dirty="0"/>
              <a:t> develop and characterize Nb</a:t>
            </a:r>
            <a:r>
              <a:rPr lang="en-US" sz="1600" baseline="-25000" dirty="0"/>
              <a:t>3</a:t>
            </a:r>
            <a:r>
              <a:rPr lang="en-US" sz="1600" dirty="0"/>
              <a:t>Sn RRP wire for increased performance and with industrial processes.</a:t>
            </a:r>
          </a:p>
        </p:txBody>
      </p:sp>
    </p:spTree>
    <p:extLst>
      <p:ext uri="{BB962C8B-B14F-4D97-AF65-F5344CB8AC3E}">
        <p14:creationId xmlns:p14="http://schemas.microsoft.com/office/powerpoint/2010/main" val="369739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844" y="1087155"/>
            <a:ext cx="7772399" cy="517887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SCNAT Roadmaps for Research and Infrastructure </a:t>
            </a:r>
            <a:r>
              <a:rPr lang="en-US" b="1" dirty="0">
                <a:solidFill>
                  <a:srgbClr val="FF0000"/>
                </a:solidFill>
              </a:rPr>
              <a:t>2025 – 2032</a:t>
            </a:r>
            <a:br>
              <a:rPr lang="en-US" dirty="0"/>
            </a:b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>
                <a:solidFill>
                  <a:srgbClr val="000000"/>
                </a:solidFill>
                <a:effectLst/>
                <a:latin typeface="Helvetica" pitchFamily="2" charset="0"/>
              </a:rPr>
              <a:t>The Swiss Academy of Sciences (SCNAT) </a:t>
            </a:r>
            <a:br>
              <a:rPr lang="en-US" sz="1600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US" sz="1600" dirty="0">
                <a:solidFill>
                  <a:srgbClr val="000000"/>
                </a:solidFill>
                <a:effectLst/>
                <a:latin typeface="Helvetica" pitchFamily="2" charset="0"/>
              </a:rPr>
              <a:t>published a series of seven thematic </a:t>
            </a:r>
            <a:br>
              <a:rPr lang="en-US" sz="1600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US" sz="1600" dirty="0">
                <a:solidFill>
                  <a:srgbClr val="000000"/>
                </a:solidFill>
                <a:effectLst/>
                <a:latin typeface="Helvetica" pitchFamily="2" charset="0"/>
              </a:rPr>
              <a:t>roadmaps for research infrastructures</a:t>
            </a:r>
            <a:endParaRPr lang="de-CH" sz="16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de-CH" sz="1600" b="1" dirty="0" err="1">
                <a:solidFill>
                  <a:srgbClr val="0070C0"/>
                </a:solidFill>
              </a:rPr>
              <a:t>Almost</a:t>
            </a:r>
            <a:r>
              <a:rPr lang="de-CH" sz="1600" b="1" dirty="0">
                <a:solidFill>
                  <a:srgbClr val="0070C0"/>
                </a:solidFill>
              </a:rPr>
              <a:t> all </a:t>
            </a:r>
            <a:r>
              <a:rPr lang="de-CH" sz="1600" b="1" dirty="0" err="1">
                <a:solidFill>
                  <a:srgbClr val="0070C0"/>
                </a:solidFill>
              </a:rPr>
              <a:t>use</a:t>
            </a:r>
            <a:r>
              <a:rPr lang="de-CH" sz="1600" b="1" dirty="0">
                <a:solidFill>
                  <a:srgbClr val="0070C0"/>
                </a:solidFill>
              </a:rPr>
              <a:t> </a:t>
            </a:r>
            <a:r>
              <a:rPr lang="de-CH" sz="1600" b="1" dirty="0" err="1">
                <a:solidFill>
                  <a:srgbClr val="0070C0"/>
                </a:solidFill>
              </a:rPr>
              <a:t>accelerators</a:t>
            </a:r>
            <a:br>
              <a:rPr lang="de-CH" sz="1600" b="1" dirty="0">
                <a:solidFill>
                  <a:srgbClr val="C00000"/>
                </a:solidFill>
              </a:rPr>
            </a:br>
            <a:endParaRPr lang="de-CH" sz="16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de-CH" sz="1600" b="1" dirty="0" err="1"/>
              <a:t>Themes</a:t>
            </a:r>
            <a:r>
              <a:rPr lang="de-CH" sz="1600" b="1" dirty="0"/>
              <a:t>:</a:t>
            </a:r>
          </a:p>
          <a:p>
            <a:pPr marL="0" indent="0">
              <a:buNone/>
            </a:pPr>
            <a:r>
              <a:rPr lang="de-CH" sz="1600" dirty="0" err="1"/>
              <a:t>Particle</a:t>
            </a:r>
            <a:r>
              <a:rPr lang="de-CH" sz="1600" dirty="0"/>
              <a:t> </a:t>
            </a:r>
            <a:r>
              <a:rPr lang="de-CH" sz="1600" dirty="0" err="1"/>
              <a:t>Physics</a:t>
            </a:r>
            <a:r>
              <a:rPr lang="de-CH" sz="1600" dirty="0"/>
              <a:t> (CHIPP)</a:t>
            </a:r>
          </a:p>
          <a:p>
            <a:pPr marL="0" indent="0">
              <a:buNone/>
            </a:pPr>
            <a:r>
              <a:rPr lang="de-CH" sz="1600" dirty="0"/>
              <a:t>Photon Science</a:t>
            </a:r>
          </a:p>
          <a:p>
            <a:pPr marL="0" indent="0">
              <a:buNone/>
            </a:pPr>
            <a:r>
              <a:rPr lang="de-CH" sz="1600" dirty="0"/>
              <a:t>Neutron Science</a:t>
            </a:r>
          </a:p>
          <a:p>
            <a:pPr marL="0" indent="0">
              <a:buNone/>
            </a:pPr>
            <a:r>
              <a:rPr lang="de-CH" sz="1600" dirty="0" err="1"/>
              <a:t>Biology</a:t>
            </a:r>
            <a:endParaRPr lang="de-CH" sz="1600" dirty="0"/>
          </a:p>
          <a:p>
            <a:pPr marL="0" indent="0">
              <a:buNone/>
            </a:pPr>
            <a:r>
              <a:rPr lang="de-CH" sz="1600" dirty="0"/>
              <a:t>Chemistry</a:t>
            </a:r>
          </a:p>
          <a:p>
            <a:pPr marL="0" indent="0">
              <a:buNone/>
            </a:pPr>
            <a:r>
              <a:rPr lang="de-CH" sz="1600" dirty="0" err="1"/>
              <a:t>Geoscience</a:t>
            </a:r>
            <a:endParaRPr lang="de-CH" sz="1600" dirty="0"/>
          </a:p>
          <a:p>
            <a:pPr marL="0" indent="0">
              <a:buNone/>
            </a:pPr>
            <a:r>
              <a:rPr lang="de-CH" sz="1600" dirty="0" err="1"/>
              <a:t>Astronomy</a:t>
            </a:r>
            <a:endParaRPr lang="de-CH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de-CH" sz="9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sym typeface="Helvetica Neue"/>
              </a:rPr>
              <a:pPr marL="0" marR="0" lvl="0" indent="0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CH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5C63F896-66DB-31FC-9FF2-26E04F12B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8" name="Datumsplatzhalter 2">
            <a:extLst>
              <a:ext uri="{FF2B5EF4-FFF2-40B4-BE49-F238E27FC236}">
                <a16:creationId xmlns:a16="http://schemas.microsoft.com/office/drawing/2014/main" id="{094053E3-2C56-1E80-D26F-6843B5024E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fld id="{C90B6268-3039-4795-AACD-6345DF77D7AF}" type="datetime1">
              <a:rPr lang="de-CH" smtClean="0"/>
              <a:t>11.11.25</a:t>
            </a:fld>
            <a:endParaRPr lang="de-CH" dirty="0"/>
          </a:p>
        </p:txBody>
      </p:sp>
      <p:pic>
        <p:nvPicPr>
          <p:cNvPr id="10" name="Picture 9" descr="A red and black logo&#10;&#10;Description automatically generated">
            <a:extLst>
              <a:ext uri="{FF2B5EF4-FFF2-40B4-BE49-F238E27FC236}">
                <a16:creationId xmlns:a16="http://schemas.microsoft.com/office/drawing/2014/main" id="{87BBA67F-5D6B-6D2D-AEE7-E1B8595D25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6916" y="131546"/>
            <a:ext cx="912484" cy="6304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986D342-D9CD-BDD8-2EA2-FE4FAD07A7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1" y="3571336"/>
            <a:ext cx="1854529" cy="2624392"/>
          </a:xfrm>
          <a:prstGeom prst="rect">
            <a:avLst/>
          </a:prstGeom>
          <a:ln>
            <a:noFill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91015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9AFEA-D75B-BD23-F9D1-35A47B7B7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 anchor="t">
            <a:normAutofit/>
          </a:bodyPr>
          <a:lstStyle/>
          <a:p>
            <a:r>
              <a:rPr lang="en-US" dirty="0"/>
              <a:t>CHART 2025-2028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29280-C3A5-5BC3-E640-81DAB77A3A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96963D4-5156-42CD-86D2-F9C48C35F25C}" type="datetime1">
              <a:rPr lang="de-CH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11.11.25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6BEB5-D50A-C797-1218-C647C58B9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noProof="0"/>
              <a:t>CHART Swiss Accelerator Research and Technology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91C404-F40C-CF01-3EE8-6555F2E5C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42AD375-037F-43D0-B059-5172DA06796A}" type="slidenum">
              <a:rPr lang="en-GB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13</a:t>
            </a:fld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A160F-32D8-C4B4-3A97-EAA900CDC1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451384"/>
            <a:ext cx="3455988" cy="4644616"/>
          </a:xfrm>
        </p:spPr>
        <p:txBody>
          <a:bodyPr>
            <a:normAutofit/>
          </a:bodyPr>
          <a:lstStyle/>
          <a:p>
            <a:r>
              <a:rPr lang="en-US" dirty="0"/>
              <a:t>Build on the momentum and get ready to take it to the next level!</a:t>
            </a:r>
            <a:br>
              <a:rPr lang="en-US" dirty="0"/>
            </a:br>
            <a:endParaRPr lang="en-US" dirty="0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1A3B60C9-C494-6C3F-639A-CE401577CD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6916" y="131546"/>
            <a:ext cx="912484" cy="6304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5C972B2-27D9-1D2F-02B0-931C71CEF44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1471924"/>
            <a:ext cx="6848474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0542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61B25-509A-52A2-F583-4AFC49212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Workshop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FB01C-C1AD-E26E-DE97-BF4B22A834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Coffe</a:t>
            </a:r>
            <a:r>
              <a:rPr lang="en-US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/arrival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Welcome with FCC status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Injector studies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Applied superconductivity I</a:t>
            </a:r>
          </a:p>
          <a:p>
            <a:r>
              <a:rPr lang="en-US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Photo/Lunch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Applied superconductivity II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Beam dynamics</a:t>
            </a:r>
          </a:p>
          <a:p>
            <a:r>
              <a:rPr lang="en-US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Coffee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Geology/Geodesy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Nanosecond Pulser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C9178A-46E2-9AB6-383D-C3C388375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DC148-D6C8-6F87-73B1-C6DD183F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CHART Swiss Accelerator Research and Technology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0DC23-F8AD-0587-3DB5-694135EC7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5F6DC8-E674-A0D1-90AA-873AF12A1623}"/>
              </a:ext>
            </a:extLst>
          </p:cNvPr>
          <p:cNvSpPr txBox="1"/>
          <p:nvPr/>
        </p:nvSpPr>
        <p:spPr>
          <a:xfrm rot="19920991">
            <a:off x="6733512" y="3048000"/>
            <a:ext cx="410580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dirty="0"/>
              <a:t>Have a good workshop!</a:t>
            </a:r>
          </a:p>
        </p:txBody>
      </p:sp>
    </p:spTree>
    <p:extLst>
      <p:ext uri="{BB962C8B-B14F-4D97-AF65-F5344CB8AC3E}">
        <p14:creationId xmlns:p14="http://schemas.microsoft.com/office/powerpoint/2010/main" val="18193249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2D99581-E511-B9BD-EB96-C8B55CBE87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0250" y="1873250"/>
            <a:ext cx="3111500" cy="311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13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C3E7395-1EA2-3235-4F43-8D3CC0186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 since the 2015 Agreement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C167A76-DD00-1D4F-3248-2334A9E6AA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563" y="1088740"/>
            <a:ext cx="5355749" cy="4644616"/>
          </a:xfrm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Initial agreement in October 2015</a:t>
            </a:r>
          </a:p>
          <a:p>
            <a:pPr lvl="1">
              <a:spcBef>
                <a:spcPts val="1200"/>
              </a:spcBef>
              <a:buClr>
                <a:schemeClr val="tx1"/>
              </a:buClr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2015 – 2017</a:t>
            </a:r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: 2 MCHF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>
              <a:spcBef>
                <a:spcPts val="1200"/>
              </a:spcBef>
              <a:buClr>
                <a:schemeClr val="tx1"/>
              </a:buClr>
              <a:buNone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Continuation co-funded by SERI, ETH-domain and partners CERN, PSI, EPFL, ETHZ,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UniGE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12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2018 - 2024: 40 MCHF </a:t>
            </a:r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(5 MCHF competitive)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12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2025 – 2028: 34 MCHF</a:t>
            </a:r>
          </a:p>
          <a:p>
            <a:pPr lvl="1">
              <a:spcBef>
                <a:spcPts val="12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 30 projects</a:t>
            </a:r>
          </a:p>
          <a:p>
            <a:pPr>
              <a:buClr>
                <a:schemeClr val="tx1"/>
              </a:buClr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Goals: </a:t>
            </a: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development and innovation of future accelerator technologies; </a:t>
            </a: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synergy with synchrotron light sources, medical, industrial, and energy/fusion applications;</a:t>
            </a: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emphasis: high field magnets and FCC-ee injector.</a:t>
            </a:r>
          </a:p>
          <a:p>
            <a:pPr>
              <a:spcBef>
                <a:spcPts val="0"/>
              </a:spcBef>
              <a:buClr>
                <a:schemeClr val="tx1"/>
              </a:buClr>
            </a:pPr>
            <a:b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CHART: open collaboration that brings cohesion and synergies to the accelerator driven fields of science. </a:t>
            </a:r>
          </a:p>
          <a:p>
            <a:endParaRPr lang="en-US" sz="16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13512F-87CD-B814-8DAA-B7FE0C1B1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A4C1-9D90-413F-BC8E-FC708948DF54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F17DF-55AB-BA61-2630-2077C45B3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CHART Swiss Accelerator Research and Technology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783C21-DC93-73BF-8B0C-3441CA2EA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  <p:pic>
        <p:nvPicPr>
          <p:cNvPr id="10" name="Picture 9" descr="A red and black logo&#10;&#10;Description automatically generated">
            <a:extLst>
              <a:ext uri="{FF2B5EF4-FFF2-40B4-BE49-F238E27FC236}">
                <a16:creationId xmlns:a16="http://schemas.microsoft.com/office/drawing/2014/main" id="{286B31BA-1DEA-84A4-C1A5-3D41B203E8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3600" y="54854"/>
            <a:ext cx="810444" cy="810444"/>
          </a:xfrm>
          <a:prstGeom prst="rect">
            <a:avLst/>
          </a:prstGeom>
        </p:spPr>
      </p:pic>
      <p:pic>
        <p:nvPicPr>
          <p:cNvPr id="19" name="Picture 16" descr="Bildergebnis für uni geneva">
            <a:extLst>
              <a:ext uri="{FF2B5EF4-FFF2-40B4-BE49-F238E27FC236}">
                <a16:creationId xmlns:a16="http://schemas.microsoft.com/office/drawing/2014/main" id="{3DBDA283-F6E4-6242-3BB9-CE0D2AE0F4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6531" y="4130857"/>
            <a:ext cx="1012422" cy="364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5E297FA1-7FEC-C919-DA09-0978EBD60E70}"/>
              </a:ext>
            </a:extLst>
          </p:cNvPr>
          <p:cNvGrpSpPr/>
          <p:nvPr/>
        </p:nvGrpSpPr>
        <p:grpSpPr>
          <a:xfrm>
            <a:off x="6096000" y="1672999"/>
            <a:ext cx="5646556" cy="3777188"/>
            <a:chOff x="5282815" y="1267335"/>
            <a:chExt cx="6287589" cy="420599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55266DC-74F8-91A8-00ED-14C1992F545A}"/>
                </a:ext>
              </a:extLst>
            </p:cNvPr>
            <p:cNvSpPr txBox="1"/>
            <p:nvPr/>
          </p:nvSpPr>
          <p:spPr>
            <a:xfrm>
              <a:off x="5990070" y="5050648"/>
              <a:ext cx="5580334" cy="422685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lvl="0" indent="0" algn="ctr" defTabSz="8255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  <a:sym typeface="Helvetica Neue Light"/>
                </a:rPr>
                <a:t>Securing the future of CERN beyond LHC 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29650AA-229D-08B3-9C8F-19148B9FF163}"/>
                </a:ext>
              </a:extLst>
            </p:cNvPr>
            <p:cNvGrpSpPr/>
            <p:nvPr/>
          </p:nvGrpSpPr>
          <p:grpSpPr>
            <a:xfrm>
              <a:off x="5282815" y="1267335"/>
              <a:ext cx="6287589" cy="3685665"/>
              <a:chOff x="5282815" y="1267335"/>
              <a:chExt cx="6287589" cy="3685665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C0389B21-9F1F-8834-141E-D6A61F9E4A37}"/>
                  </a:ext>
                </a:extLst>
              </p:cNvPr>
              <p:cNvGrpSpPr/>
              <p:nvPr/>
            </p:nvGrpSpPr>
            <p:grpSpPr>
              <a:xfrm>
                <a:off x="5282815" y="1267335"/>
                <a:ext cx="6287589" cy="3685665"/>
                <a:chOff x="5282815" y="1267335"/>
                <a:chExt cx="6287589" cy="3685665"/>
              </a:xfrm>
            </p:grpSpPr>
            <p:grpSp>
              <p:nvGrpSpPr>
                <p:cNvPr id="5" name="Group 4">
                  <a:extLst>
                    <a:ext uri="{FF2B5EF4-FFF2-40B4-BE49-F238E27FC236}">
                      <a16:creationId xmlns:a16="http://schemas.microsoft.com/office/drawing/2014/main" id="{F3DC8E36-3CA4-0C3C-3245-26BAC856FFE3}"/>
                    </a:ext>
                  </a:extLst>
                </p:cNvPr>
                <p:cNvGrpSpPr/>
                <p:nvPr/>
              </p:nvGrpSpPr>
              <p:grpSpPr>
                <a:xfrm>
                  <a:off x="5741136" y="1409354"/>
                  <a:ext cx="5829268" cy="3543646"/>
                  <a:chOff x="1980486" y="2132856"/>
                  <a:chExt cx="6858129" cy="4169097"/>
                </a:xfrm>
              </p:grpSpPr>
              <p:pic>
                <p:nvPicPr>
                  <p:cNvPr id="7" name="Picture 6">
                    <a:extLst>
                      <a:ext uri="{FF2B5EF4-FFF2-40B4-BE49-F238E27FC236}">
                        <a16:creationId xmlns:a16="http://schemas.microsoft.com/office/drawing/2014/main" id="{3E9BF97B-595C-2A13-A9E4-8C5734DF5D3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980486" y="2132856"/>
                    <a:ext cx="6858129" cy="4169097"/>
                  </a:xfrm>
                  <a:prstGeom prst="rect">
                    <a:avLst/>
                  </a:prstGeom>
                </p:spPr>
              </p:pic>
              <p:pic>
                <p:nvPicPr>
                  <p:cNvPr id="8" name="Picture 7">
                    <a:extLst>
                      <a:ext uri="{FF2B5EF4-FFF2-40B4-BE49-F238E27FC236}">
                        <a16:creationId xmlns:a16="http://schemas.microsoft.com/office/drawing/2014/main" id="{E3D0702D-77D8-A9C5-C0AF-4E1377287D0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248108" y="4741298"/>
                    <a:ext cx="532369" cy="532369"/>
                  </a:xfrm>
                  <a:prstGeom prst="rect">
                    <a:avLst/>
                  </a:prstGeom>
                </p:spPr>
              </p:pic>
              <p:grpSp>
                <p:nvGrpSpPr>
                  <p:cNvPr id="12" name="Group 11">
                    <a:extLst>
                      <a:ext uri="{FF2B5EF4-FFF2-40B4-BE49-F238E27FC236}">
                        <a16:creationId xmlns:a16="http://schemas.microsoft.com/office/drawing/2014/main" id="{BFD03160-DF2C-997D-1CC7-17F151216EA2}"/>
                      </a:ext>
                    </a:extLst>
                  </p:cNvPr>
                  <p:cNvGrpSpPr/>
                  <p:nvPr/>
                </p:nvGrpSpPr>
                <p:grpSpPr>
                  <a:xfrm>
                    <a:off x="4562742" y="3179773"/>
                    <a:ext cx="1206849" cy="252014"/>
                    <a:chOff x="7554130" y="5194321"/>
                    <a:chExt cx="1206849" cy="252014"/>
                  </a:xfrm>
                </p:grpSpPr>
                <p:pic>
                  <p:nvPicPr>
                    <p:cNvPr id="16" name="Picture 3" descr="page1image846823312">
                      <a:extLst>
                        <a:ext uri="{FF2B5EF4-FFF2-40B4-BE49-F238E27FC236}">
                          <a16:creationId xmlns:a16="http://schemas.microsoft.com/office/drawing/2014/main" id="{E6732600-C885-7307-BD06-1D26B2C4F19B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6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7554130" y="5194321"/>
                      <a:ext cx="589589" cy="25201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sp>
                  <p:nvSpPr>
                    <p:cNvPr id="17" name="Rectangle 16">
                      <a:extLst>
                        <a:ext uri="{FF2B5EF4-FFF2-40B4-BE49-F238E27FC236}">
                          <a16:creationId xmlns:a16="http://schemas.microsoft.com/office/drawing/2014/main" id="{23B59809-1E6B-D449-85AC-86A767E19D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144418" y="5197260"/>
                      <a:ext cx="616561" cy="5836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p:txBody>
                </p:sp>
                <p:pic>
                  <p:nvPicPr>
                    <p:cNvPr id="18" name="Picture 2" descr="page1image846823584">
                      <a:extLst>
                        <a:ext uri="{FF2B5EF4-FFF2-40B4-BE49-F238E27FC236}">
                          <a16:creationId xmlns:a16="http://schemas.microsoft.com/office/drawing/2014/main" id="{177C5909-86EE-8A7D-2580-1EFC7E40B8AD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7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/>
                  </p:blipFill>
                  <p:spPr bwMode="auto">
                    <a:xfrm>
                      <a:off x="8130438" y="5221327"/>
                      <a:ext cx="627222" cy="225008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  <p:pic>
                <p:nvPicPr>
                  <p:cNvPr id="13" name="Picture 12">
                    <a:extLst>
                      <a:ext uri="{FF2B5EF4-FFF2-40B4-BE49-F238E27FC236}">
                        <a16:creationId xmlns:a16="http://schemas.microsoft.com/office/drawing/2014/main" id="{3A5FE519-5385-6144-9487-D9A8E208725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8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5801833" y="2717800"/>
                    <a:ext cx="1182613" cy="266420"/>
                  </a:xfrm>
                  <a:prstGeom prst="rect">
                    <a:avLst/>
                  </a:prstGeom>
                </p:spPr>
              </p:pic>
              <p:pic>
                <p:nvPicPr>
                  <p:cNvPr id="14" name="Picture 3" descr="page1image846823312">
                    <a:extLst>
                      <a:ext uri="{FF2B5EF4-FFF2-40B4-BE49-F238E27FC236}">
                        <a16:creationId xmlns:a16="http://schemas.microsoft.com/office/drawing/2014/main" id="{BE102519-B8A7-B391-A087-5A9E00A5CCE4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9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324948" y="4391178"/>
                    <a:ext cx="572435" cy="24468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pic>
              <p:nvPicPr>
                <p:cNvPr id="20" name="Grafik 1">
                  <a:extLst>
                    <a:ext uri="{FF2B5EF4-FFF2-40B4-BE49-F238E27FC236}">
                      <a16:creationId xmlns:a16="http://schemas.microsoft.com/office/drawing/2014/main" id="{228B01CF-7ABE-394F-C7B2-01F6F2970CC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0"/>
                <a:srcRect l="1" r="-8264"/>
                <a:stretch/>
              </p:blipFill>
              <p:spPr>
                <a:xfrm>
                  <a:off x="8218395" y="1874986"/>
                  <a:ext cx="697005" cy="371590"/>
                </a:xfrm>
                <a:prstGeom prst="rect">
                  <a:avLst/>
                </a:prstGeom>
                <a:solidFill>
                  <a:schemeClr val="bg1"/>
                </a:solidFill>
              </p:spPr>
            </p:pic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CA8990AC-323E-ADF2-3DBF-53F16417FEE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82815" y="1267335"/>
                  <a:ext cx="1144335" cy="286707"/>
                </a:xfrm>
                <a:prstGeom prst="rect">
                  <a:avLst/>
                </a:prstGeom>
              </p:spPr>
            </p:pic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A3C712D2-33A8-9E35-5051-95BEDC9858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30098" y="1271786"/>
                  <a:ext cx="923788" cy="257092"/>
                </a:xfrm>
                <a:prstGeom prst="rect">
                  <a:avLst/>
                </a:prstGeom>
              </p:spPr>
            </p:pic>
          </p:grpSp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11D72C53-29ED-5FBD-2EB6-973C977A66A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536269" y="4138454"/>
                <a:ext cx="1089908" cy="357346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952373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7CE1CF-EFD7-1A18-3B70-8EBC585D8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D4CA1E5-7B48-D13B-EA71-D073448CC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679984"/>
            <a:ext cx="8964613" cy="4644616"/>
          </a:xfrm>
        </p:spPr>
        <p:txBody>
          <a:bodyPr/>
          <a:lstStyle/>
          <a:p>
            <a:r>
              <a:rPr lang="en-US" i="1" dirty="0"/>
              <a:t>“The Swiss Accelerator Research and</a:t>
            </a:r>
          </a:p>
          <a:p>
            <a:r>
              <a:rPr lang="en-US" i="1" dirty="0"/>
              <a:t>Technology (CHART) </a:t>
            </a:r>
            <a:r>
              <a:rPr lang="en-US" i="1" dirty="0" err="1"/>
              <a:t>programme</a:t>
            </a:r>
            <a:r>
              <a:rPr lang="en-US" i="1" dirty="0"/>
              <a:t> is a good</a:t>
            </a:r>
          </a:p>
          <a:p>
            <a:r>
              <a:rPr lang="en-US" i="1" dirty="0"/>
              <a:t>example of a mission-oriented </a:t>
            </a:r>
            <a:r>
              <a:rPr lang="en-US" i="1" dirty="0" err="1"/>
              <a:t>programme</a:t>
            </a:r>
            <a:r>
              <a:rPr lang="en-US" i="1" dirty="0"/>
              <a:t>.</a:t>
            </a:r>
          </a:p>
          <a:p>
            <a:r>
              <a:rPr lang="en-US" i="1" dirty="0"/>
              <a:t>It aims at supporting the Future Circular</a:t>
            </a:r>
          </a:p>
          <a:p>
            <a:r>
              <a:rPr lang="en-US" i="1" dirty="0"/>
              <a:t>Collider at CERN. In this case the receiver of</a:t>
            </a:r>
          </a:p>
          <a:p>
            <a:r>
              <a:rPr lang="en-US" i="1" dirty="0"/>
              <a:t>the results is CERN. Such initiatives benefit</a:t>
            </a:r>
          </a:p>
          <a:p>
            <a:r>
              <a:rPr lang="en-US" i="1" dirty="0"/>
              <a:t>both science and Switzerland.” </a:t>
            </a:r>
          </a:p>
          <a:p>
            <a:r>
              <a:rPr lang="en-US" sz="1600" dirty="0"/>
              <a:t>(SSC Report 1/2023)</a:t>
            </a:r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2F390C7F-BBD5-1676-B7FD-2F7E605FF5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3600" y="54854"/>
            <a:ext cx="810444" cy="810444"/>
          </a:xfrm>
          <a:prstGeom prst="rect">
            <a:avLst/>
          </a:prstGeom>
        </p:spPr>
      </p:pic>
      <p:pic>
        <p:nvPicPr>
          <p:cNvPr id="4" name="Picture 3" descr="A blue cover with white text&#10;&#10;AI-generated content may be incorrect.">
            <a:extLst>
              <a:ext uri="{FF2B5EF4-FFF2-40B4-BE49-F238E27FC236}">
                <a16:creationId xmlns:a16="http://schemas.microsoft.com/office/drawing/2014/main" id="{A735EA61-5D50-9AB6-D0EB-1B6FA79118E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0" y="1136287"/>
            <a:ext cx="2965192" cy="419771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8266E35-62B0-1E63-8542-E9407118EA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3000" y="5602539"/>
            <a:ext cx="1917707" cy="645861"/>
          </a:xfrm>
          <a:prstGeom prst="rect">
            <a:avLst/>
          </a:prstGeom>
        </p:spPr>
      </p:pic>
      <p:sp>
        <p:nvSpPr>
          <p:cNvPr id="22" name="Title 5">
            <a:extLst>
              <a:ext uri="{FF2B5EF4-FFF2-40B4-BE49-F238E27FC236}">
                <a16:creationId xmlns:a16="http://schemas.microsoft.com/office/drawing/2014/main" id="{952C4259-AF0A-BE60-4C40-7CC4FE2FB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US" dirty="0"/>
              <a:t>Mission-oriented R&amp;D for the FCC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CEC68C1-7ACD-A3B3-934D-CABCC37D949A}"/>
              </a:ext>
            </a:extLst>
          </p:cNvPr>
          <p:cNvGrpSpPr/>
          <p:nvPr/>
        </p:nvGrpSpPr>
        <p:grpSpPr>
          <a:xfrm>
            <a:off x="1233055" y="5278722"/>
            <a:ext cx="4943475" cy="969678"/>
            <a:chOff x="695325" y="4990220"/>
            <a:chExt cx="6696075" cy="131345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01A29B6E-787B-4B5F-1019-66C92677202A}"/>
                </a:ext>
              </a:extLst>
            </p:cNvPr>
            <p:cNvGrpSpPr/>
            <p:nvPr/>
          </p:nvGrpSpPr>
          <p:grpSpPr>
            <a:xfrm>
              <a:off x="695325" y="5638799"/>
              <a:ext cx="6696075" cy="664877"/>
              <a:chOff x="695325" y="5481227"/>
              <a:chExt cx="8283016" cy="822450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9F4F4D64-844C-D389-CC62-210529A658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20392" y="5701876"/>
                <a:ext cx="1321324" cy="381151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2EF3B2E2-D716-83FE-CECA-B2EDD617AC7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152151" y="5632131"/>
                <a:ext cx="1826190" cy="598750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CEB471CB-8524-C091-EAB8-70D28C34F45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95325" y="5481227"/>
                <a:ext cx="829029" cy="822450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299EC35F-491F-5E07-9AFD-3CE6F6CFEA6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183173" y="5596055"/>
                <a:ext cx="2307582" cy="586051"/>
              </a:xfrm>
              <a:prstGeom prst="rect">
                <a:avLst/>
              </a:prstGeom>
            </p:spPr>
          </p:pic>
          <p:pic>
            <p:nvPicPr>
              <p:cNvPr id="17" name="Picture 16" descr="A logo with a black circle&#10;&#10;Description automatically generated with medium confidence">
                <a:extLst>
                  <a:ext uri="{FF2B5EF4-FFF2-40B4-BE49-F238E27FC236}">
                    <a16:creationId xmlns:a16="http://schemas.microsoft.com/office/drawing/2014/main" id="{5C4D69A0-D057-952D-C268-AEFB3641E6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461452" y="5504750"/>
                <a:ext cx="1631708" cy="798927"/>
              </a:xfrm>
              <a:prstGeom prst="rect">
                <a:avLst/>
              </a:prstGeom>
            </p:spPr>
          </p:pic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4E909D9-7EC8-6B70-265B-1BF7DD60436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05000" y="4990220"/>
              <a:ext cx="2276593" cy="570388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F977D13-4F24-DF19-40EC-8D6F049072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10100" y="4999896"/>
              <a:ext cx="1837828" cy="5114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76567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DE9CE0-EE33-AED6-F9E7-F859121AA3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88F2576-8438-ECF8-F64C-79222941A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084" y="1676400"/>
            <a:ext cx="5846671" cy="4644616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The next collider at CERN is a Swiss national science priority.</a:t>
            </a:r>
          </a:p>
          <a:p>
            <a:endParaRPr lang="en-US" sz="800" dirty="0"/>
          </a:p>
          <a:p>
            <a:r>
              <a:rPr lang="en-US" dirty="0"/>
              <a:t>CHART is an </a:t>
            </a:r>
            <a:r>
              <a:rPr lang="en-US" b="1" dirty="0">
                <a:solidFill>
                  <a:srgbClr val="0070C0"/>
                </a:solidFill>
              </a:rPr>
              <a:t>umbrella for Swiss contributions to FCC</a:t>
            </a:r>
            <a:r>
              <a:rPr lang="en-US" b="1" dirty="0">
                <a:solidFill>
                  <a:schemeClr val="accent3"/>
                </a:solidFill>
              </a:rPr>
              <a:t> </a:t>
            </a:r>
            <a:r>
              <a:rPr lang="en-US" dirty="0"/>
              <a:t>accelerator science and technology in CHART institutes.</a:t>
            </a:r>
          </a:p>
          <a:p>
            <a:endParaRPr lang="en-US" sz="800" dirty="0"/>
          </a:p>
          <a:p>
            <a:r>
              <a:rPr lang="en-US" dirty="0"/>
              <a:t>CHART </a:t>
            </a:r>
            <a:r>
              <a:rPr lang="en-US" b="1" dirty="0">
                <a:solidFill>
                  <a:srgbClr val="0070C0"/>
                </a:solidFill>
              </a:rPr>
              <a:t>reaches its full potential in collaborative interdisciplinary projects </a:t>
            </a:r>
            <a:r>
              <a:rPr lang="en-US" dirty="0"/>
              <a:t>across institutes.</a:t>
            </a:r>
          </a:p>
          <a:p>
            <a:endParaRPr lang="en-US" sz="800" dirty="0"/>
          </a:p>
          <a:p>
            <a:r>
              <a:rPr lang="en-US" dirty="0"/>
              <a:t>With </a:t>
            </a:r>
            <a:r>
              <a:rPr lang="en-US" b="1" dirty="0">
                <a:solidFill>
                  <a:srgbClr val="0070C0"/>
                </a:solidFill>
              </a:rPr>
              <a:t>support of SERI and ETH Council</a:t>
            </a:r>
            <a:r>
              <a:rPr lang="en-US" dirty="0"/>
              <a:t>, CHART makes </a:t>
            </a:r>
            <a:r>
              <a:rPr lang="en-US" b="1" dirty="0">
                <a:solidFill>
                  <a:srgbClr val="0070C0"/>
                </a:solidFill>
              </a:rPr>
              <a:t>investments in fields of high strategic relevance</a:t>
            </a:r>
            <a:r>
              <a:rPr lang="en-US" dirty="0"/>
              <a:t>. 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8B44DFA-31D6-5633-34F9-661FF465B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Mission-oriented R&amp;D for the FCC</a:t>
            </a:r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28E6B285-961E-29F9-190E-B4377C1B68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3600" y="54854"/>
            <a:ext cx="810444" cy="810444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C773D49B-B147-04A4-76BC-B43C794BA034}"/>
              </a:ext>
            </a:extLst>
          </p:cNvPr>
          <p:cNvGrpSpPr/>
          <p:nvPr/>
        </p:nvGrpSpPr>
        <p:grpSpPr>
          <a:xfrm>
            <a:off x="6742661" y="1912812"/>
            <a:ext cx="5173105" cy="3032376"/>
            <a:chOff x="5282815" y="1267335"/>
            <a:chExt cx="6287589" cy="3685665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F158109-72EE-E61C-BB00-CC2C642A914C}"/>
                </a:ext>
              </a:extLst>
            </p:cNvPr>
            <p:cNvGrpSpPr/>
            <p:nvPr/>
          </p:nvGrpSpPr>
          <p:grpSpPr>
            <a:xfrm>
              <a:off x="5741136" y="1409354"/>
              <a:ext cx="5829268" cy="3543646"/>
              <a:chOff x="1980486" y="2132856"/>
              <a:chExt cx="6858129" cy="4169097"/>
            </a:xfrm>
          </p:grpSpPr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ED95A75B-0DCE-A789-5687-F65C5E5CC5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80486" y="2132856"/>
                <a:ext cx="6858129" cy="4169097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00ACFEA7-F396-01A5-330C-CAA56BF6E0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48108" y="4741298"/>
                <a:ext cx="532369" cy="532369"/>
              </a:xfrm>
              <a:prstGeom prst="rect">
                <a:avLst/>
              </a:prstGeom>
            </p:spPr>
          </p:pic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5D751A3E-AB81-18B6-1D72-52EEAB0157EE}"/>
                  </a:ext>
                </a:extLst>
              </p:cNvPr>
              <p:cNvGrpSpPr/>
              <p:nvPr/>
            </p:nvGrpSpPr>
            <p:grpSpPr>
              <a:xfrm>
                <a:off x="4562742" y="3179773"/>
                <a:ext cx="1206849" cy="252014"/>
                <a:chOff x="7554130" y="5194321"/>
                <a:chExt cx="1206849" cy="252014"/>
              </a:xfrm>
            </p:grpSpPr>
            <p:pic>
              <p:nvPicPr>
                <p:cNvPr id="39" name="Picture 3" descr="page1image846823312">
                  <a:extLst>
                    <a:ext uri="{FF2B5EF4-FFF2-40B4-BE49-F238E27FC236}">
                      <a16:creationId xmlns:a16="http://schemas.microsoft.com/office/drawing/2014/main" id="{F2E96AAA-4A78-97B9-8600-2F27F9066A7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54130" y="5194321"/>
                  <a:ext cx="589589" cy="25201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52472C36-9EA4-48E6-840F-117F151A7545}"/>
                    </a:ext>
                  </a:extLst>
                </p:cNvPr>
                <p:cNvSpPr/>
                <p:nvPr/>
              </p:nvSpPr>
              <p:spPr bwMode="auto">
                <a:xfrm>
                  <a:off x="8144418" y="5197260"/>
                  <a:ext cx="616561" cy="58369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pic>
              <p:nvPicPr>
                <p:cNvPr id="41" name="Picture 2" descr="page1image846823584">
                  <a:extLst>
                    <a:ext uri="{FF2B5EF4-FFF2-40B4-BE49-F238E27FC236}">
                      <a16:creationId xmlns:a16="http://schemas.microsoft.com/office/drawing/2014/main" id="{C8DBD672-BBD3-2B3B-047E-EE6431140F5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8130438" y="5221327"/>
                  <a:ext cx="627222" cy="22500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A4038DD3-E9FA-9324-411D-9D924A55086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801833" y="2717800"/>
                <a:ext cx="1182613" cy="266420"/>
              </a:xfrm>
              <a:prstGeom prst="rect">
                <a:avLst/>
              </a:prstGeom>
            </p:spPr>
          </p:pic>
          <p:pic>
            <p:nvPicPr>
              <p:cNvPr id="38" name="Picture 3" descr="page1image846823312">
                <a:extLst>
                  <a:ext uri="{FF2B5EF4-FFF2-40B4-BE49-F238E27FC236}">
                    <a16:creationId xmlns:a16="http://schemas.microsoft.com/office/drawing/2014/main" id="{D8092F27-4052-5944-D20F-CA6CD3CCD32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24948" y="4391178"/>
                <a:ext cx="572435" cy="24468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1" name="Grafik 1">
              <a:extLst>
                <a:ext uri="{FF2B5EF4-FFF2-40B4-BE49-F238E27FC236}">
                  <a16:creationId xmlns:a16="http://schemas.microsoft.com/office/drawing/2014/main" id="{5E6440DF-0720-E123-3FA3-9ABA92234D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1" r="-8264"/>
            <a:stretch/>
          </p:blipFill>
          <p:spPr>
            <a:xfrm>
              <a:off x="8218395" y="1874986"/>
              <a:ext cx="697005" cy="37159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E4D79524-C051-C1A2-2597-E730AA328DF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82815" y="1267335"/>
              <a:ext cx="1144335" cy="286707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CB11E7ED-0AF1-2493-34A7-EF6D88B52DF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30098" y="1271786"/>
              <a:ext cx="923788" cy="257092"/>
            </a:xfrm>
            <a:prstGeom prst="rect">
              <a:avLst/>
            </a:prstGeom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2220DC38-BAB9-1E64-4004-7FDE381583B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0253" y="4808576"/>
            <a:ext cx="1343370" cy="452431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6C790038-5916-B766-683F-DF53BBC9976F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8258" y="4268190"/>
            <a:ext cx="760045" cy="24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935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270FB-B8EA-4936-358B-9643A9FDD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CHART Projects 2015-2019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199EDD-0AF1-32AE-7987-B5DE618EC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11.11.25</a:t>
            </a:fld>
            <a:endParaRPr lang="en-GB" noProof="0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309230BB-79DA-7391-D55F-AEB118984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CHART Swiss Accelerator Research and Technology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E1E3A-BEAE-8EFD-021D-610F9241B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9A7C07E-8220-4BB4-B3F4-E73C7177EAC8}"/>
              </a:ext>
            </a:extLst>
          </p:cNvPr>
          <p:cNvGrpSpPr/>
          <p:nvPr/>
        </p:nvGrpSpPr>
        <p:grpSpPr>
          <a:xfrm>
            <a:off x="646205" y="3286430"/>
            <a:ext cx="5449795" cy="2657170"/>
            <a:chOff x="2313245" y="3983176"/>
            <a:chExt cx="4920246" cy="2398977"/>
          </a:xfrm>
        </p:grpSpPr>
        <p:pic>
          <p:nvPicPr>
            <p:cNvPr id="8" name="Picture 7" descr="IMG_0052.JPG">
              <a:extLst>
                <a:ext uri="{FF2B5EF4-FFF2-40B4-BE49-F238E27FC236}">
                  <a16:creationId xmlns:a16="http://schemas.microsoft.com/office/drawing/2014/main" id="{8B807A34-C3D4-4B42-0B19-3BEA08352B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914106" y="5373216"/>
              <a:ext cx="2319385" cy="1008937"/>
            </a:xfrm>
            <a:prstGeom prst="rect">
              <a:avLst/>
            </a:prstGeom>
          </p:spPr>
        </p:pic>
        <p:pic>
          <p:nvPicPr>
            <p:cNvPr id="10" name="Picture 9" descr="IMG_0563.JPG">
              <a:extLst>
                <a:ext uri="{FF2B5EF4-FFF2-40B4-BE49-F238E27FC236}">
                  <a16:creationId xmlns:a16="http://schemas.microsoft.com/office/drawing/2014/main" id="{25B995C4-74EE-F4CB-9165-0FA180B170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914106" y="3983176"/>
              <a:ext cx="2319385" cy="1319540"/>
            </a:xfrm>
            <a:prstGeom prst="rect">
              <a:avLst/>
            </a:prstGeom>
          </p:spPr>
        </p:pic>
        <p:pic>
          <p:nvPicPr>
            <p:cNvPr id="12" name="Picture 11" descr="IMG_0422.JPG">
              <a:extLst>
                <a:ext uri="{FF2B5EF4-FFF2-40B4-BE49-F238E27FC236}">
                  <a16:creationId xmlns:a16="http://schemas.microsoft.com/office/drawing/2014/main" id="{79B0C071-F278-7333-BA40-0A474D460D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2373898" y="3922524"/>
              <a:ext cx="2398976" cy="2520282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4BDAF0B9-E884-EACD-52B4-BEAC52FC3074}"/>
              </a:ext>
            </a:extLst>
          </p:cNvPr>
          <p:cNvSpPr txBox="1"/>
          <p:nvPr/>
        </p:nvSpPr>
        <p:spPr>
          <a:xfrm>
            <a:off x="700087" y="264616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900" dirty="0"/>
              <a:t>[M. Kumar et al., </a:t>
            </a:r>
            <a:r>
              <a:rPr lang="en-US" sz="900" i="1" dirty="0"/>
              <a:t>Preliminary Tests of Soldered and Diffusion-Bonded Splices between Nb3Sn Rutherford </a:t>
            </a:r>
            <a:br>
              <a:rPr lang="en-US" sz="900" i="1" dirty="0"/>
            </a:br>
            <a:r>
              <a:rPr lang="en-US" sz="900" i="1" dirty="0"/>
              <a:t>Cables for Graded High-Field Accelerator Magnets</a:t>
            </a:r>
            <a:r>
              <a:rPr lang="en-US" sz="900" dirty="0"/>
              <a:t>, IEEE Trans. on Appl. SC., Vol 29(5), 2019.]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9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900" kern="1000" spc="30" dirty="0" err="1">
              <a:latin typeface="+mn-lt"/>
              <a:cs typeface="Franklin Gothic Book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16C1BCE-D83B-50F2-A078-C56B97768E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7736" y="4673597"/>
            <a:ext cx="1270000" cy="1270000"/>
          </a:xfrm>
          <a:prstGeom prst="rect">
            <a:avLst/>
          </a:prstGeom>
        </p:spPr>
      </p:pic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27A04B62-9663-D8F5-CC1C-81B8B4FF8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224" y="1335292"/>
            <a:ext cx="8964613" cy="464461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Development of </a:t>
            </a:r>
            <a:r>
              <a:rPr lang="en-US" b="1" dirty="0">
                <a:solidFill>
                  <a:srgbClr val="0070C0"/>
                </a:solidFill>
              </a:rPr>
              <a:t>reaction-resistant Nb</a:t>
            </a:r>
            <a:r>
              <a:rPr lang="en-US" b="1" baseline="-25000" dirty="0">
                <a:solidFill>
                  <a:srgbClr val="0070C0"/>
                </a:solidFill>
              </a:rPr>
              <a:t>3</a:t>
            </a:r>
            <a:r>
              <a:rPr lang="en-US" b="1" dirty="0">
                <a:solidFill>
                  <a:srgbClr val="0070C0"/>
                </a:solidFill>
              </a:rPr>
              <a:t>Sn/Nb</a:t>
            </a:r>
            <a:r>
              <a:rPr lang="en-US" b="1" baseline="-25000" dirty="0">
                <a:solidFill>
                  <a:srgbClr val="0070C0"/>
                </a:solidFill>
              </a:rPr>
              <a:t>3</a:t>
            </a:r>
            <a:r>
              <a:rPr lang="en-US" b="1" dirty="0">
                <a:solidFill>
                  <a:srgbClr val="0070C0"/>
                </a:solidFill>
              </a:rPr>
              <a:t>Sn splices</a:t>
            </a:r>
            <a:r>
              <a:rPr lang="en-US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Development of </a:t>
            </a:r>
            <a:r>
              <a:rPr lang="en-US" b="1" dirty="0">
                <a:solidFill>
                  <a:srgbClr val="0070C0"/>
                </a:solidFill>
              </a:rPr>
              <a:t>Nb</a:t>
            </a:r>
            <a:r>
              <a:rPr lang="en-US" b="1" baseline="-25000" dirty="0">
                <a:solidFill>
                  <a:srgbClr val="0070C0"/>
                </a:solidFill>
              </a:rPr>
              <a:t>3</a:t>
            </a:r>
            <a:r>
              <a:rPr lang="en-US" b="1" dirty="0">
                <a:solidFill>
                  <a:srgbClr val="0070C0"/>
                </a:solidFill>
              </a:rPr>
              <a:t>Sn Canted Cosine Theta stress-management technology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/>
              <a:t>for FCC-</a:t>
            </a:r>
            <a:r>
              <a:rPr lang="en-US" dirty="0" err="1"/>
              <a:t>hh</a:t>
            </a:r>
            <a:r>
              <a:rPr lang="en-US" dirty="0"/>
              <a:t>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8587DA-352D-CA50-71BD-CACE094C4ABF}"/>
              </a:ext>
            </a:extLst>
          </p:cNvPr>
          <p:cNvSpPr txBox="1"/>
          <p:nvPr/>
        </p:nvSpPr>
        <p:spPr>
          <a:xfrm>
            <a:off x="6553200" y="264616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900" dirty="0"/>
              <a:t>[B. Auchmann et al., </a:t>
            </a:r>
            <a:r>
              <a:rPr lang="en-US" sz="900" i="1" dirty="0"/>
              <a:t>Electromechanical Design of a 16-T CCT Twin-Aperture Dipole for FCC</a:t>
            </a:r>
            <a:r>
              <a:rPr lang="en-US" sz="900" dirty="0"/>
              <a:t>, </a:t>
            </a:r>
            <a:br>
              <a:rPr lang="en-US" sz="900" dirty="0"/>
            </a:br>
            <a:r>
              <a:rPr lang="en-US" sz="900" dirty="0"/>
              <a:t>IEEE Trans. on Appl. SC 28 (April, 2018) no. 3.]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900" kern="1000" spc="30" dirty="0" err="1">
              <a:latin typeface="+mn-lt"/>
              <a:cs typeface="Franklin Gothic Book"/>
            </a:endParaRPr>
          </a:p>
        </p:txBody>
      </p:sp>
      <p:pic>
        <p:nvPicPr>
          <p:cNvPr id="23" name="Picture 2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93461B4-49DA-14A5-49A0-FF9DC401A3F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1562" y="3286428"/>
            <a:ext cx="2693403" cy="265716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D9AB5D2-6B62-12BA-76EA-44C3292EC243}"/>
              </a:ext>
            </a:extLst>
          </p:cNvPr>
          <p:cNvSpPr txBox="1"/>
          <p:nvPr/>
        </p:nvSpPr>
        <p:spPr>
          <a:xfrm>
            <a:off x="11341144" y="7276464"/>
            <a:ext cx="634356" cy="6343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900" dirty="0"/>
              <a:t>[M. </a:t>
            </a:r>
            <a:r>
              <a:rPr lang="en-US" sz="900" dirty="0" err="1"/>
              <a:t>Benedikt</a:t>
            </a:r>
            <a:r>
              <a:rPr lang="en-US" sz="900" dirty="0"/>
              <a:t> et al., </a:t>
            </a:r>
            <a:r>
              <a:rPr lang="en-US" sz="900" i="1" dirty="0"/>
              <a:t>FCC Conceptual Design Report</a:t>
            </a:r>
            <a:r>
              <a:rPr lang="en-US" sz="900" dirty="0"/>
              <a:t>, Vol. 3 – The Hadron Collider (FCC-</a:t>
            </a:r>
            <a:r>
              <a:rPr lang="en-US" sz="900" dirty="0" err="1"/>
              <a:t>hh</a:t>
            </a:r>
            <a:r>
              <a:rPr lang="en-US" sz="900" dirty="0"/>
              <a:t>), January 2019.]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9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9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900" kern="1000" spc="30" dirty="0" err="1">
              <a:latin typeface="+mn-lt"/>
              <a:cs typeface="Franklin Gothic Book"/>
            </a:endParaRPr>
          </a:p>
        </p:txBody>
      </p:sp>
      <p:pic>
        <p:nvPicPr>
          <p:cNvPr id="26" name="Picture 25" descr="A round metal cylinder with wires on a table&#10;&#10;AI-generated content may be incorrect.">
            <a:extLst>
              <a:ext uri="{FF2B5EF4-FFF2-40B4-BE49-F238E27FC236}">
                <a16:creationId xmlns:a16="http://schemas.microsoft.com/office/drawing/2014/main" id="{A82A72D3-98FE-9718-ECC0-4A1545789A3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7730" y="3286429"/>
            <a:ext cx="2657169" cy="265716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CA5ACC6-D9EF-793A-4D0E-7EC01D7E811B}"/>
              </a:ext>
            </a:extLst>
          </p:cNvPr>
          <p:cNvSpPr txBox="1"/>
          <p:nvPr/>
        </p:nvSpPr>
        <p:spPr>
          <a:xfrm>
            <a:off x="6553200" y="301010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900" dirty="0"/>
              <a:t>[M. </a:t>
            </a:r>
            <a:r>
              <a:rPr lang="en-US" sz="900" dirty="0" err="1"/>
              <a:t>Benedikt</a:t>
            </a:r>
            <a:r>
              <a:rPr lang="en-US" sz="900" dirty="0"/>
              <a:t> et al., </a:t>
            </a:r>
            <a:r>
              <a:rPr lang="en-US" sz="900" i="1" dirty="0"/>
              <a:t>FCC Conceptual Design Report</a:t>
            </a:r>
            <a:r>
              <a:rPr lang="en-US" sz="900" dirty="0"/>
              <a:t>, Vol. 3 – The Hadron Collider (FCC-</a:t>
            </a:r>
            <a:r>
              <a:rPr lang="en-US" sz="900" dirty="0" err="1"/>
              <a:t>hh</a:t>
            </a:r>
            <a:r>
              <a:rPr lang="en-US" sz="900" dirty="0"/>
              <a:t>), January 2019.]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9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9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900" kern="1000" spc="30" dirty="0" err="1">
              <a:latin typeface="+mn-lt"/>
              <a:cs typeface="Franklin Gothic Book"/>
            </a:endParaRPr>
          </a:p>
        </p:txBody>
      </p:sp>
      <p:pic>
        <p:nvPicPr>
          <p:cNvPr id="28" name="Picture 27" descr="A white text with black letters&#10;&#10;AI-generated content may be incorrect.">
            <a:extLst>
              <a:ext uri="{FF2B5EF4-FFF2-40B4-BE49-F238E27FC236}">
                <a16:creationId xmlns:a16="http://schemas.microsoft.com/office/drawing/2014/main" id="{A011EF00-114B-CF23-7400-C9CF73DC3DA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3954" y="5389365"/>
            <a:ext cx="1389716" cy="554232"/>
          </a:xfrm>
          <a:prstGeom prst="rect">
            <a:avLst/>
          </a:prstGeom>
        </p:spPr>
      </p:pic>
      <p:pic>
        <p:nvPicPr>
          <p:cNvPr id="30" name="Picture 29" descr="Chart, line chart&#10;&#10;Description automatically generated">
            <a:extLst>
              <a:ext uri="{FF2B5EF4-FFF2-40B4-BE49-F238E27FC236}">
                <a16:creationId xmlns:a16="http://schemas.microsoft.com/office/drawing/2014/main" id="{83AD6561-993B-CC59-AB65-B902FE55387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3954" y="3277146"/>
            <a:ext cx="5494165" cy="3157907"/>
          </a:xfrm>
          <a:prstGeom prst="rect">
            <a:avLst/>
          </a:prstGeom>
        </p:spPr>
      </p:pic>
      <p:pic>
        <p:nvPicPr>
          <p:cNvPr id="31" name="Picture 30" descr="A red and black logo&#10;&#10;Description automatically generated">
            <a:extLst>
              <a:ext uri="{FF2B5EF4-FFF2-40B4-BE49-F238E27FC236}">
                <a16:creationId xmlns:a16="http://schemas.microsoft.com/office/drawing/2014/main" id="{2449243F-C977-60F0-5B71-62A5E24DE56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3600" y="54854"/>
            <a:ext cx="810444" cy="81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21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4A190-F991-92DB-A1DB-A7DF16DDB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8C357B-8012-8177-CE9F-FEF23663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6268-3039-4795-AACD-6345DF77D7AF}" type="datetime1">
              <a:rPr lang="de-CH" smtClean="0"/>
              <a:t>11.11.25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A75CF4-A95E-34E5-C9E4-70B9EF59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A1033D-FB17-298F-B578-3B2BE08E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</a:t>
            </a:fld>
            <a:endParaRPr lang="de-CH" dirty="0"/>
          </a:p>
        </p:txBody>
      </p: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F1EBE1DF-F9B3-3471-F870-2EA874B507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6916" y="131546"/>
            <a:ext cx="912484" cy="630454"/>
          </a:xfrm>
          <a:prstGeom prst="rect">
            <a:avLst/>
          </a:prstGeom>
        </p:spPr>
      </p:pic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771D7B8A-E86C-8487-1A0E-D3B6C4C328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524000"/>
            <a:ext cx="10801349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build on existing expertise and infrastructure and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lay the groundworks for future progress:</a:t>
            </a:r>
          </a:p>
          <a:p>
            <a:pPr marL="594900" lvl="1" indent="-342900">
              <a:buFont typeface="System Font Regular"/>
              <a:buChar char="-"/>
            </a:pPr>
            <a:r>
              <a:rPr lang="en-US" sz="1800" dirty="0"/>
              <a:t>create</a:t>
            </a:r>
            <a:r>
              <a:rPr lang="en-US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b="1" dirty="0">
                <a:solidFill>
                  <a:srgbClr val="0070C0"/>
                </a:solidFill>
              </a:rPr>
              <a:t>new</a:t>
            </a:r>
            <a:r>
              <a:rPr lang="en-US" sz="1800" dirty="0"/>
              <a:t> and refurbishing existing</a:t>
            </a:r>
            <a:br>
              <a:rPr lang="en-US" sz="1800" dirty="0"/>
            </a:br>
            <a:r>
              <a:rPr lang="en-US" sz="1800" b="1" dirty="0">
                <a:solidFill>
                  <a:srgbClr val="0070C0"/>
                </a:solidFill>
              </a:rPr>
              <a:t>infrastructure</a:t>
            </a:r>
            <a:r>
              <a:rPr lang="en-US" sz="1800" dirty="0"/>
              <a:t> (not complete)</a:t>
            </a:r>
          </a:p>
          <a:p>
            <a:pPr marL="594900" lvl="1" indent="-342900">
              <a:buFont typeface="System Font Regular"/>
              <a:buChar char="-"/>
            </a:pPr>
            <a:r>
              <a:rPr lang="en-US" sz="1800" dirty="0"/>
              <a:t>build </a:t>
            </a:r>
            <a:r>
              <a:rPr lang="en-US" sz="1800" b="1" dirty="0">
                <a:solidFill>
                  <a:srgbClr val="0070C0"/>
                </a:solidFill>
              </a:rPr>
              <a:t>new software platforms</a:t>
            </a:r>
          </a:p>
          <a:p>
            <a:pPr marL="594900" lvl="1" indent="-342900">
              <a:buFont typeface="System Font Regular"/>
              <a:buChar char="-"/>
            </a:pPr>
            <a:r>
              <a:rPr lang="en-US" sz="1800" dirty="0"/>
              <a:t>establish </a:t>
            </a:r>
            <a:r>
              <a:rPr lang="en-US" sz="1800" b="1" dirty="0">
                <a:solidFill>
                  <a:srgbClr val="0070C0"/>
                </a:solidFill>
              </a:rPr>
              <a:t>international research networks</a:t>
            </a:r>
          </a:p>
          <a:p>
            <a:pPr marL="594900" lvl="1" indent="-342900">
              <a:buFont typeface="System Font Regular"/>
              <a:buChar char="-"/>
            </a:pPr>
            <a:r>
              <a:rPr lang="en-US" sz="1800" b="1" dirty="0">
                <a:solidFill>
                  <a:srgbClr val="0070C0"/>
                </a:solidFill>
              </a:rPr>
              <a:t>build</a:t>
            </a:r>
            <a:r>
              <a:rPr lang="en-US" sz="1800" dirty="0">
                <a:solidFill>
                  <a:srgbClr val="0070C0"/>
                </a:solidFill>
              </a:rPr>
              <a:t> </a:t>
            </a:r>
            <a:r>
              <a:rPr lang="en-US" sz="1800" b="1" dirty="0">
                <a:solidFill>
                  <a:srgbClr val="0070C0"/>
                </a:solidFill>
              </a:rPr>
              <a:t>momentum</a:t>
            </a:r>
          </a:p>
          <a:p>
            <a:pPr marL="594900" lvl="1" indent="-342900">
              <a:buFont typeface="System Font Regular"/>
              <a:buChar char="-"/>
            </a:pPr>
            <a:r>
              <a:rPr lang="en-US" sz="1800" b="1" dirty="0">
                <a:solidFill>
                  <a:srgbClr val="0070C0"/>
                </a:solidFill>
              </a:rPr>
              <a:t>educate</a:t>
            </a:r>
            <a:r>
              <a:rPr lang="en-US" sz="18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1800" dirty="0"/>
              <a:t>the next generation of researchers in </a:t>
            </a:r>
            <a:br>
              <a:rPr lang="en-US" sz="1800" dirty="0"/>
            </a:br>
            <a:r>
              <a:rPr lang="en-US" sz="1800" dirty="0"/>
              <a:t>accelerator technologies</a:t>
            </a:r>
          </a:p>
        </p:txBody>
      </p:sp>
      <p:graphicFrame>
        <p:nvGraphicFramePr>
          <p:cNvPr id="15" name="Content Placeholder 7">
            <a:extLst>
              <a:ext uri="{FF2B5EF4-FFF2-40B4-BE49-F238E27FC236}">
                <a16:creationId xmlns:a16="http://schemas.microsoft.com/office/drawing/2014/main" id="{EAEFB35D-65DD-CF59-D045-DD8CF476C9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387499"/>
              </p:ext>
            </p:extLst>
          </p:nvPr>
        </p:nvGraphicFramePr>
        <p:xfrm>
          <a:off x="6248400" y="1059077"/>
          <a:ext cx="6116684" cy="51847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4" name="Group 23">
            <a:extLst>
              <a:ext uri="{FF2B5EF4-FFF2-40B4-BE49-F238E27FC236}">
                <a16:creationId xmlns:a16="http://schemas.microsoft.com/office/drawing/2014/main" id="{53C7C40D-0519-FC1C-18CB-09D675A67C51}"/>
              </a:ext>
            </a:extLst>
          </p:cNvPr>
          <p:cNvGrpSpPr/>
          <p:nvPr/>
        </p:nvGrpSpPr>
        <p:grpSpPr>
          <a:xfrm>
            <a:off x="695325" y="5638799"/>
            <a:ext cx="6696075" cy="664877"/>
            <a:chOff x="695325" y="5481227"/>
            <a:chExt cx="8283016" cy="82245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9F1A1A3-EA6A-4555-DD2A-D25CF383DB4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20392" y="5701876"/>
              <a:ext cx="1321324" cy="38115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215367F-CA0F-D105-B25A-12D2E51BB2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52151" y="5632131"/>
              <a:ext cx="1826190" cy="59875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05DFF7F-3FF0-29A5-A979-8195D4F726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95325" y="5481227"/>
              <a:ext cx="829029" cy="822450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8C2E4BA8-FE70-4D65-6773-9DF0070DB1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83173" y="5596055"/>
              <a:ext cx="2307582" cy="586051"/>
            </a:xfrm>
            <a:prstGeom prst="rect">
              <a:avLst/>
            </a:prstGeom>
          </p:spPr>
        </p:pic>
        <p:pic>
          <p:nvPicPr>
            <p:cNvPr id="23" name="Picture 22" descr="A logo with a black circle&#10;&#10;Description automatically generated with medium confidence">
              <a:extLst>
                <a:ext uri="{FF2B5EF4-FFF2-40B4-BE49-F238E27FC236}">
                  <a16:creationId xmlns:a16="http://schemas.microsoft.com/office/drawing/2014/main" id="{34579848-422C-A0EF-22BD-1CBBBF81212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61452" y="5504750"/>
              <a:ext cx="1631708" cy="798927"/>
            </a:xfrm>
            <a:prstGeom prst="rect">
              <a:avLst/>
            </a:prstGeom>
          </p:spPr>
        </p:pic>
      </p:grpSp>
      <p:sp>
        <p:nvSpPr>
          <p:cNvPr id="10" name="Title 5">
            <a:extLst>
              <a:ext uri="{FF2B5EF4-FFF2-40B4-BE49-F238E27FC236}">
                <a16:creationId xmlns:a16="http://schemas.microsoft.com/office/drawing/2014/main" id="{54F697BE-C303-A3F0-DC78-546F3F2FA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US" dirty="0"/>
              <a:t>CHART 2019-2024: </a:t>
            </a:r>
            <a:br>
              <a:rPr lang="en-US" dirty="0"/>
            </a:br>
            <a:r>
              <a:rPr lang="en-US" dirty="0"/>
              <a:t>Mission-oriented R&amp;D for the FCC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4F535D6-5005-C43D-8FC6-0089197264D2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4990220"/>
            <a:ext cx="2276593" cy="5703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E62682A-87DE-7FF1-75F2-8BAB1C6525CC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0100" y="4999896"/>
            <a:ext cx="1837828" cy="51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51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6FD5C-A810-F03E-C93E-D799DA2CD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 anchor="t">
            <a:normAutofit/>
          </a:bodyPr>
          <a:lstStyle/>
          <a:p>
            <a:r>
              <a:rPr lang="en-US" dirty="0"/>
              <a:t>New Infrastructure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75AEC-0533-0249-A6E0-2F30E641E3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96963D4-5156-42CD-86D2-F9C48C35F25C}" type="datetime1">
              <a:rPr lang="de-CH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11.11.25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218B0-BF42-6702-EB40-C99746035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noProof="0"/>
              <a:t>CHART Swiss Accelerator Research and Technology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3EC5C4-D486-408F-CAD4-1834D2320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42AD375-037F-43D0-B059-5172DA06796A}" type="slidenum">
              <a:rPr lang="en-GB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7</a:t>
            </a:fld>
            <a:endParaRPr lang="en-GB" noProof="0"/>
          </a:p>
        </p:txBody>
      </p:sp>
      <p:pic>
        <p:nvPicPr>
          <p:cNvPr id="10" name="Picture 9" descr="An office with many work stations&#10;&#10;AI-generated content may be incorrect.">
            <a:extLst>
              <a:ext uri="{FF2B5EF4-FFF2-40B4-BE49-F238E27FC236}">
                <a16:creationId xmlns:a16="http://schemas.microsoft.com/office/drawing/2014/main" id="{01E753FE-49D2-35B3-9284-C4DCEDC22B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5325" y="1376773"/>
            <a:ext cx="7129463" cy="4644616"/>
          </a:xfrm>
          <a:prstGeom prst="rect">
            <a:avLst/>
          </a:prstGeom>
          <a:noFill/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D0C23B4-CA06-29A7-744E-C1223F73B18C}"/>
              </a:ext>
            </a:extLst>
          </p:cNvPr>
          <p:cNvSpPr txBox="1"/>
          <p:nvPr/>
        </p:nvSpPr>
        <p:spPr>
          <a:xfrm>
            <a:off x="8001000" y="1376773"/>
            <a:ext cx="33528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The </a:t>
            </a:r>
            <a:r>
              <a:rPr lang="en-US" sz="1600" dirty="0" err="1"/>
              <a:t>MagDev</a:t>
            </a:r>
            <a:r>
              <a:rPr lang="en-US" sz="1600" dirty="0"/>
              <a:t> Laboratory at PSI was opened in August 2020 and is today home to 17 researchers in LTS and HTS magnet technologies for the FCC at CERN and PSI facilities.</a:t>
            </a:r>
          </a:p>
        </p:txBody>
      </p:sp>
    </p:spTree>
    <p:extLst>
      <p:ext uri="{BB962C8B-B14F-4D97-AF65-F5344CB8AC3E}">
        <p14:creationId xmlns:p14="http://schemas.microsoft.com/office/powerpoint/2010/main" val="3802554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61C6-11AD-DA21-F7B8-DDAD0F740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 anchor="t">
            <a:normAutofit/>
          </a:bodyPr>
          <a:lstStyle/>
          <a:p>
            <a:r>
              <a:rPr lang="en-US" dirty="0"/>
              <a:t>New Software Platforms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F85E6C-B2EB-2E38-1E2E-BA5AE5E5C4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96963D4-5156-42CD-86D2-F9C48C35F25C}" type="datetime1">
              <a:rPr lang="de-CH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11.11.25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103E7A-3ACE-EE83-04EC-6A6CBD55F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noProof="0"/>
              <a:t>CHART Swiss Accelerator Research and Technology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BF7735-055E-D4F8-D088-3DEC89E23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42AD375-037F-43D0-B059-5172DA06796A}" type="slidenum">
              <a:rPr lang="en-GB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8</a:t>
            </a:fld>
            <a:endParaRPr lang="en-GB" noProof="0"/>
          </a:p>
        </p:txBody>
      </p:sp>
      <p:pic>
        <p:nvPicPr>
          <p:cNvPr id="8" name="Content Placeholder 7" descr="A diagram of a geodesy&#10;&#10;AI-generated content may be incorrect.">
            <a:extLst>
              <a:ext uri="{FF2B5EF4-FFF2-40B4-BE49-F238E27FC236}">
                <a16:creationId xmlns:a16="http://schemas.microsoft.com/office/drawing/2014/main" id="{50E3F6AF-1F48-2DEF-69FE-C40D2453CD2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>
            <a:fillRect/>
          </a:stretch>
        </p:blipFill>
        <p:spPr>
          <a:xfrm>
            <a:off x="695326" y="1449389"/>
            <a:ext cx="5292724" cy="2987723"/>
          </a:xfrm>
          <a:noFill/>
        </p:spPr>
      </p:pic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716D522-5A7B-ED57-4B82-2A0F208EFB0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03948" y="1449389"/>
            <a:ext cx="5292725" cy="2987723"/>
          </a:xfrm>
          <a:prstGeom prst="rect">
            <a:avLst/>
          </a:prstGeom>
          <a:noFill/>
        </p:spPr>
      </p:pic>
      <p:sp>
        <p:nvSpPr>
          <p:cNvPr id="15" name="Content Placeholder 7">
            <a:extLst>
              <a:ext uri="{FF2B5EF4-FFF2-40B4-BE49-F238E27FC236}">
                <a16:creationId xmlns:a16="http://schemas.microsoft.com/office/drawing/2014/main" id="{06410DB5-A80F-E0FE-24CF-C7E68B57AE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4553982"/>
            <a:ext cx="5291476" cy="1467406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ETHZ Institute of Geodesy and Photogrammetry contributes to the development of CTRF2024, a new CERN Terrestrial Reference Frame being established to connect existing CERN reference frames to international and national systems. </a:t>
            </a:r>
          </a:p>
        </p:txBody>
      </p:sp>
      <p:sp>
        <p:nvSpPr>
          <p:cNvPr id="17" name="Content Placeholder 8">
            <a:extLst>
              <a:ext uri="{FF2B5EF4-FFF2-40B4-BE49-F238E27FC236}">
                <a16:creationId xmlns:a16="http://schemas.microsoft.com/office/drawing/2014/main" id="{487225AE-3613-0E97-CCD1-90783DD6FA2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5201" y="4553982"/>
            <a:ext cx="5291474" cy="1467406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EPFL LPAP contributes to the development of a collaborative simulation frame-work where the physics of leptons will be added to the established CERN standards for numerical simulations. </a:t>
            </a:r>
          </a:p>
        </p:txBody>
      </p:sp>
      <p:pic>
        <p:nvPicPr>
          <p:cNvPr id="11" name="Picture 10" descr="A red and black logo&#10;&#10;Description automatically generated">
            <a:extLst>
              <a:ext uri="{FF2B5EF4-FFF2-40B4-BE49-F238E27FC236}">
                <a16:creationId xmlns:a16="http://schemas.microsoft.com/office/drawing/2014/main" id="{300410F6-8501-D6A4-2FA0-DC02536DF1A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6916" y="131546"/>
            <a:ext cx="912484" cy="630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255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DED8A-F693-D077-31E1-587AC7F42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 anchor="t">
            <a:normAutofit/>
          </a:bodyPr>
          <a:lstStyle/>
          <a:p>
            <a:r>
              <a:rPr lang="en-US" dirty="0"/>
              <a:t>International Research Networks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B908F3-2AE2-6E0A-95DA-AEB6A65E25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96963D4-5156-42CD-86D2-F9C48C35F25C}" type="datetime1">
              <a:rPr lang="de-CH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11.11.25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F04947-3ECB-45A1-6FC6-007475DB4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noProof="0" dirty="0"/>
              <a:t>CHART Swiss Accelerator Research and Technology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ACC20-76CB-28FF-C769-92F47E182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42AD375-037F-43D0-B059-5172DA06796A}" type="slidenum">
              <a:rPr lang="en-GB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9</a:t>
            </a:fld>
            <a:endParaRPr lang="en-GB" noProof="0"/>
          </a:p>
        </p:txBody>
      </p:sp>
      <p:pic>
        <p:nvPicPr>
          <p:cNvPr id="22" name="Content Placeholder 7" descr="A chart with text on it&#10;&#10;AI-generated content may be incorrect.">
            <a:extLst>
              <a:ext uri="{FF2B5EF4-FFF2-40B4-BE49-F238E27FC236}">
                <a16:creationId xmlns:a16="http://schemas.microsoft.com/office/drawing/2014/main" id="{F069B924-069A-82A4-84AB-17129402BC2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-1" r="-1" b="-12733"/>
          <a:stretch>
            <a:fillRect/>
          </a:stretch>
        </p:blipFill>
        <p:spPr>
          <a:xfrm>
            <a:off x="609600" y="1041676"/>
            <a:ext cx="3930650" cy="4978745"/>
          </a:xfrm>
          <a:prstGeom prst="rect">
            <a:avLst/>
          </a:prstGeom>
          <a:noFill/>
        </p:spPr>
      </p:pic>
      <p:pic>
        <p:nvPicPr>
          <p:cNvPr id="10" name="Picture 9" descr="A close-up of a diagram&#10;&#10;AI-generated content may be incorrect.">
            <a:extLst>
              <a:ext uri="{FF2B5EF4-FFF2-40B4-BE49-F238E27FC236}">
                <a16:creationId xmlns:a16="http://schemas.microsoft.com/office/drawing/2014/main" id="{9A3B7CED-F613-978C-7C04-4906035EA50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34" r="-2" b="-4154"/>
          <a:stretch>
            <a:fillRect/>
          </a:stretch>
        </p:blipFill>
        <p:spPr>
          <a:xfrm>
            <a:off x="4759853" y="1074982"/>
            <a:ext cx="3930651" cy="5504722"/>
          </a:xfrm>
          <a:prstGeom prst="rect">
            <a:avLst/>
          </a:prstGeom>
          <a:noFill/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C4B0EFC-E950-9895-A3DB-4BBA08C9E726}"/>
              </a:ext>
            </a:extLst>
          </p:cNvPr>
          <p:cNvSpPr txBox="1"/>
          <p:nvPr/>
        </p:nvSpPr>
        <p:spPr>
          <a:xfrm>
            <a:off x="10025743" y="35922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US" sz="2000" dirty="0"/>
          </a:p>
        </p:txBody>
      </p:sp>
      <p:pic>
        <p:nvPicPr>
          <p:cNvPr id="23" name="Picture 22" descr="A red and black logo&#10;&#10;Description automatically generated">
            <a:extLst>
              <a:ext uri="{FF2B5EF4-FFF2-40B4-BE49-F238E27FC236}">
                <a16:creationId xmlns:a16="http://schemas.microsoft.com/office/drawing/2014/main" id="{0D0746FB-17CF-D5D6-13AC-E898C26D9EB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6916" y="131546"/>
            <a:ext cx="912484" cy="63045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C1FDB36-F2E8-0F39-F419-7D7E75D15FD1}"/>
              </a:ext>
            </a:extLst>
          </p:cNvPr>
          <p:cNvSpPr txBox="1"/>
          <p:nvPr/>
        </p:nvSpPr>
        <p:spPr>
          <a:xfrm>
            <a:off x="8910107" y="1736627"/>
            <a:ext cx="2925763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The CHART FCC Injector at PSI project takes a lead role in an international collaboration for the design of the FCC-ee injector complex.</a:t>
            </a:r>
          </a:p>
        </p:txBody>
      </p:sp>
    </p:spTree>
    <p:extLst>
      <p:ext uri="{BB962C8B-B14F-4D97-AF65-F5344CB8AC3E}">
        <p14:creationId xmlns:p14="http://schemas.microsoft.com/office/powerpoint/2010/main" val="770146086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3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9627</TotalTime>
  <Words>944</Words>
  <Application>Microsoft Macintosh PowerPoint</Application>
  <PresentationFormat>Widescreen</PresentationFormat>
  <Paragraphs>141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Aptos</vt:lpstr>
      <vt:lpstr>Arial</vt:lpstr>
      <vt:lpstr>Calibri</vt:lpstr>
      <vt:lpstr>Helvetica</vt:lpstr>
      <vt:lpstr>Helvetica Neue</vt:lpstr>
      <vt:lpstr>System Font Regular</vt:lpstr>
      <vt:lpstr>Times</vt:lpstr>
      <vt:lpstr>Benutzerdefiniertes Design</vt:lpstr>
      <vt:lpstr>PowerPoint Presentation</vt:lpstr>
      <vt:lpstr>CHART since the 2015 Agreement</vt:lpstr>
      <vt:lpstr>Mission-oriented R&amp;D for the FCC</vt:lpstr>
      <vt:lpstr>Mission-oriented R&amp;D for the FCC</vt:lpstr>
      <vt:lpstr>First CHART Projects 2015-2019</vt:lpstr>
      <vt:lpstr>CHART 2019-2024:  Mission-oriented R&amp;D for the FCC</vt:lpstr>
      <vt:lpstr>New Infrastructure</vt:lpstr>
      <vt:lpstr>New Software Platforms</vt:lpstr>
      <vt:lpstr>International Research Networks</vt:lpstr>
      <vt:lpstr>PowerPoint Presentation</vt:lpstr>
      <vt:lpstr>Building Momentum</vt:lpstr>
      <vt:lpstr>SCNAT Roadmaps for Research and Infrastructure 2025 – 2032 </vt:lpstr>
      <vt:lpstr>CHART 2025-2028</vt:lpstr>
      <vt:lpstr>Workshop Overview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Bernhard Auchmann</dc:creator>
  <dc:description>erstellt durch Vorlagenbauer.ch</dc:description>
  <cp:lastModifiedBy>Auchmann, Bernhard</cp:lastModifiedBy>
  <cp:revision>360</cp:revision>
  <dcterms:created xsi:type="dcterms:W3CDTF">2024-08-15T07:34:26Z</dcterms:created>
  <dcterms:modified xsi:type="dcterms:W3CDTF">2025-11-12T09:04:33Z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