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722" r:id="rId2"/>
    <p:sldId id="1706" r:id="rId3"/>
    <p:sldId id="1707" r:id="rId4"/>
    <p:sldId id="1710" r:id="rId5"/>
    <p:sldId id="1703" r:id="rId6"/>
    <p:sldId id="1711" r:id="rId7"/>
    <p:sldId id="1708" r:id="rId8"/>
    <p:sldId id="1725" r:id="rId9"/>
    <p:sldId id="1712" r:id="rId10"/>
    <p:sldId id="1724" r:id="rId11"/>
    <p:sldId id="1674" r:id="rId12"/>
    <p:sldId id="1713" r:id="rId13"/>
    <p:sldId id="1715" r:id="rId14"/>
    <p:sldId id="1716" r:id="rId15"/>
    <p:sldId id="1726" r:id="rId16"/>
    <p:sldId id="1718" r:id="rId17"/>
    <p:sldId id="1720" r:id="rId18"/>
    <p:sldId id="1722" r:id="rId19"/>
    <p:sldId id="304" r:id="rId20"/>
  </p:sldIdLst>
  <p:sldSz cx="12192000" cy="6858000"/>
  <p:notesSz cx="6858000" cy="9144000"/>
  <p:custDataLst>
    <p:tags r:id="rId2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D2A7C3-BADC-44A5-A495-570DF2D40FD1}">
          <p14:sldIdLst>
            <p14:sldId id="722"/>
          </p14:sldIdLst>
        </p14:section>
        <p14:section name="Overview" id="{09A55C02-1951-6648-9D24-7F7F72E28136}">
          <p14:sldIdLst>
            <p14:sldId id="1706"/>
            <p14:sldId id="1707"/>
            <p14:sldId id="1710"/>
            <p14:sldId id="1703"/>
          </p14:sldIdLst>
        </p14:section>
        <p14:section name="Material" id="{5E5D797B-F9D9-9D49-8BA7-50C01AFFFC59}">
          <p14:sldIdLst>
            <p14:sldId id="1711"/>
            <p14:sldId id="1708"/>
            <p14:sldId id="1725"/>
            <p14:sldId id="1712"/>
            <p14:sldId id="1724"/>
            <p14:sldId id="1674"/>
            <p14:sldId id="1713"/>
            <p14:sldId id="1715"/>
            <p14:sldId id="1716"/>
            <p14:sldId id="1726"/>
          </p14:sldIdLst>
        </p14:section>
        <p14:section name="Appendix" id="{AE31DEFF-2B59-B248-9A8F-B0ED8910B991}">
          <p14:sldIdLst>
            <p14:sldId id="1718"/>
            <p14:sldId id="1720"/>
            <p14:sldId id="1722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EF9B"/>
    <a:srgbClr val="89D2FE"/>
    <a:srgbClr val="02FFFF"/>
    <a:srgbClr val="FF9300"/>
    <a:srgbClr val="C81919"/>
    <a:srgbClr val="6DFF8A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5" autoAdjust="0"/>
    <p:restoredTop sz="91594" autoAdjust="0"/>
  </p:normalViewPr>
  <p:slideViewPr>
    <p:cSldViewPr snapToGrid="0" showGuides="1">
      <p:cViewPr>
        <p:scale>
          <a:sx n="82" d="100"/>
          <a:sy n="82" d="100"/>
        </p:scale>
        <p:origin x="952" y="76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2" d="100"/>
          <a:sy n="112" d="100"/>
        </p:scale>
        <p:origin x="4773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vol.%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E08C-4F1D-9962-2BF26F69D557}"/>
              </c:ext>
            </c:extLst>
          </c:dPt>
          <c:dPt>
            <c:idx val="1"/>
            <c:bubble3D val="0"/>
            <c:spPr>
              <a:solidFill>
                <a:srgbClr val="89D2F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E08C-4F1D-9962-2BF26F69D557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E08C-4F1D-9962-2BF26F69D5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Alumina</c:v>
                </c:pt>
                <c:pt idx="1">
                  <c:v>Parrafin wax</c:v>
                </c:pt>
                <c:pt idx="2">
                  <c:v>Carnauba wax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50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8C-4F1D-9962-2BF26F69D55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63500488629268E-2"/>
          <c:y val="0.61184261252502548"/>
          <c:w val="0.86447996404375038"/>
          <c:h val="0.20807126163979406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vol.%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9DC2-4D6D-B647-D44CFEA95043}"/>
              </c:ext>
            </c:extLst>
          </c:dPt>
          <c:dPt>
            <c:idx val="1"/>
            <c:bubble3D val="0"/>
            <c:spPr>
              <a:solidFill>
                <a:srgbClr val="89D2F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9DC2-4D6D-B647-D44CFEA95043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9DC2-4D6D-B647-D44CFEA9504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Alumina</c:v>
                </c:pt>
                <c:pt idx="1">
                  <c:v>Parrafin wax</c:v>
                </c:pt>
                <c:pt idx="2">
                  <c:v>Carnauba wax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78.099999999999994</c:v>
                </c:pt>
                <c:pt idx="1">
                  <c:v>19.7</c:v>
                </c:pt>
                <c:pt idx="2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C2-4D6D-B647-D44CFEA9504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63500488629268E-2"/>
          <c:y val="0.61184261252502548"/>
          <c:w val="0.86447996404375038"/>
          <c:h val="0.20807126163979406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vol.%</c:v>
                </c:pt>
              </c:strCache>
            </c:strRef>
          </c:tx>
          <c:dPt>
            <c:idx val="0"/>
            <c:bubble3D val="0"/>
            <c:spPr>
              <a:solidFill>
                <a:srgbClr val="89D2F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4DA6-41BA-AF59-8E7BAF34A880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4DA6-41BA-AF59-8E7BAF34A880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4DA6-41BA-AF59-8E7BAF34A880}"/>
              </c:ext>
            </c:extLst>
          </c:dPt>
          <c:dLbls>
            <c:dLbl>
              <c:idx val="0"/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406781673725388"/>
                      <c:h val="0.1913774392224902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A6-41BA-AF59-8E7BAF34A8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Parrafin wax</c:v>
                </c:pt>
                <c:pt idx="1">
                  <c:v>Carnauba wax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DA6-41BA-AF59-8E7BAF34A88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663500488629254E-2"/>
          <c:y val="0.68500260114556755"/>
          <c:w val="0.86447996404375038"/>
          <c:h val="0.20807126163979406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09-March-2023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09-March-2023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Impregnation requirement: 1) 2) 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Friction </a:t>
            </a:r>
            <a:r>
              <a:rPr lang="en-US">
                <a:sym typeface="Wingdings" panose="05000000000000000000" pitchFamily="2" charset="2"/>
              </a:rPr>
              <a:t> surface adhesion</a:t>
            </a:r>
            <a:endParaRPr lang="en-US"/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Fracture dissipation </a:t>
            </a:r>
            <a:r>
              <a:rPr lang="en-US">
                <a:sym typeface="Wingdings" panose="05000000000000000000" pitchFamily="2" charset="2"/>
              </a:rPr>
              <a:t> higher K1c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/>
              <a:t>BOX sample no training with wax system! </a:t>
            </a:r>
          </a:p>
          <a:p>
            <a:endParaRPr lang="en-US"/>
          </a:p>
          <a:p>
            <a:r>
              <a:rPr lang="en-US"/>
              <a:t>Stress-management common coil (SMCC) design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2173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Paraffin wax + carnauba wax + 45% alumina </a:t>
            </a:r>
          </a:p>
          <a:p>
            <a:endParaRPr lang="en-US"/>
          </a:p>
          <a:p>
            <a:r>
              <a:rPr lang="en-US"/>
              <a:t>SEM 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002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Impregnation: </a:t>
            </a:r>
          </a:p>
          <a:p>
            <a:pPr lvl="1"/>
            <a:r>
              <a:rPr lang="en-US"/>
              <a:t>processibility </a:t>
            </a:r>
            <a:r>
              <a:rPr lang="en-US">
                <a:sym typeface="Wingdings" panose="05000000000000000000" pitchFamily="2" charset="2"/>
              </a:rPr>
              <a:t> Tm and low viscosity </a:t>
            </a:r>
          </a:p>
          <a:p>
            <a:pPr lvl="1"/>
            <a:r>
              <a:rPr lang="en-US"/>
              <a:t>CTE match </a:t>
            </a:r>
            <a:r>
              <a:rPr lang="en-US">
                <a:sym typeface="Wingdings" panose="05000000000000000000" pitchFamily="2" charset="2"/>
              </a:rPr>
              <a:t> avoid thermal strain/stress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DSC</a:t>
            </a:r>
          </a:p>
          <a:p>
            <a:r>
              <a:rPr lang="en-US"/>
              <a:t>TGA</a:t>
            </a:r>
          </a:p>
          <a:p>
            <a:r>
              <a:rPr lang="en-US"/>
              <a:t>CTE (!) relevant</a:t>
            </a:r>
          </a:p>
          <a:p>
            <a:r>
              <a:rPr lang="en-US"/>
              <a:t>Rheology  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525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Compression yield stress</a:t>
            </a:r>
          </a:p>
          <a:p>
            <a:endParaRPr lang="en-US"/>
          </a:p>
          <a:p>
            <a:r>
              <a:rPr lang="en-US"/>
              <a:t>Bending </a:t>
            </a:r>
            <a:r>
              <a:rPr lang="en-US">
                <a:sym typeface="Wingdings" panose="05000000000000000000" pitchFamily="2" charset="2"/>
              </a:rPr>
              <a:t> modulus vs. temperature</a:t>
            </a:r>
            <a:endParaRPr lang="en-US"/>
          </a:p>
          <a:p>
            <a:endParaRPr lang="en-US"/>
          </a:p>
          <a:p>
            <a:r>
              <a:rPr lang="en-US"/>
              <a:t>Fracture toughness (!!!)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55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ym typeface="Wingdings" panose="05000000000000000000" pitchFamily="2" charset="2"/>
              </a:rPr>
              <a:t> Mechanical compressive testing 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901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331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78516" y="3860494"/>
            <a:ext cx="468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48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54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DE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/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480" indent="0">
              <a:buNone/>
              <a:defRPr b="1"/>
            </a:lvl3pPr>
            <a:lvl4pPr marL="804545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/>
          <p:cNvSpPr>
            <a:spLocks noGrp="1"/>
          </p:cNvSpPr>
          <p:nvPr>
            <p:ph type="tbl" sz="quarter" idx="13" hasCustomPrompt="1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39750" indent="0">
              <a:buNone/>
              <a:defRPr>
                <a:solidFill>
                  <a:schemeClr val="bg1"/>
                </a:solidFill>
              </a:defRPr>
            </a:lvl3pPr>
            <a:lvl4pPr marL="808355" indent="0">
              <a:buNone/>
              <a:defRPr>
                <a:solidFill>
                  <a:schemeClr val="bg1"/>
                </a:solidFill>
              </a:defRPr>
            </a:lvl4pPr>
            <a:lvl5pPr marL="108013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/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6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48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54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8E67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960000"/>
          </a:xfrm>
          <a:solidFill>
            <a:schemeClr val="accent3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48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54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6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78515" y="4575276"/>
            <a:ext cx="10044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48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54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3312000"/>
          </a:xfrm>
          <a:solidFill>
            <a:schemeClr val="accent2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48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54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171700" y="6522444"/>
            <a:ext cx="7200000" cy="216000"/>
          </a:xfrm>
        </p:spPr>
        <p:txBody>
          <a:bodyPr/>
          <a:lstStyle/>
          <a:p>
            <a:endParaRPr lang="de-CH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705" indent="-179705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480" indent="0">
              <a:buNone/>
              <a:defRPr sz="800"/>
            </a:lvl3pPr>
            <a:lvl4pPr marL="804545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grpSp>
        <p:nvGrpSpPr>
          <p:cNvPr id="10" name="Grafik 6"/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/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/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/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/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/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/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/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/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/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/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/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/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de-CH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7178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260" indent="-269875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27178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indent="-269875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media" Target="../media/media2.mp4"/><Relationship Id="rId7" Type="http://schemas.openxmlformats.org/officeDocument/2006/relationships/image" Target="../media/image5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0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4.jpeg"/><Relationship Id="rId4" Type="http://schemas.openxmlformats.org/officeDocument/2006/relationships/video" Target="../media/media2.mp4"/><Relationship Id="rId9" Type="http://schemas.openxmlformats.org/officeDocument/2006/relationships/image" Target="../media/image5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tiff"/><Relationship Id="rId7" Type="http://schemas.openxmlformats.org/officeDocument/2006/relationships/image" Target="../media/image59.tif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tiff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tiff"/><Relationship Id="rId4" Type="http://schemas.openxmlformats.org/officeDocument/2006/relationships/image" Target="../media/image56.tiff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svg"/><Relationship Id="rId3" Type="http://schemas.openxmlformats.org/officeDocument/2006/relationships/video" Target="NULL" TargetMode="External"/><Relationship Id="rId7" Type="http://schemas.openxmlformats.org/officeDocument/2006/relationships/image" Target="../media/image65.svg"/><Relationship Id="rId12" Type="http://schemas.openxmlformats.org/officeDocument/2006/relationships/image" Target="../media/image70.png"/><Relationship Id="rId2" Type="http://schemas.openxmlformats.org/officeDocument/2006/relationships/video" Target="../media/media3.mp4"/><Relationship Id="rId16" Type="http://schemas.openxmlformats.org/officeDocument/2006/relationships/image" Target="../media/image74.png"/><Relationship Id="rId1" Type="http://schemas.microsoft.com/office/2007/relationships/media" Target="../media/media3.mp4"/><Relationship Id="rId6" Type="http://schemas.openxmlformats.org/officeDocument/2006/relationships/image" Target="../media/image64.png"/><Relationship Id="rId11" Type="http://schemas.openxmlformats.org/officeDocument/2006/relationships/image" Target="../media/image69.svg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microsoft.com/office/2007/relationships/media" Target="../media/media4.mp4"/><Relationship Id="rId9" Type="http://schemas.openxmlformats.org/officeDocument/2006/relationships/image" Target="../media/image67.jpeg"/><Relationship Id="rId1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JP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4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4" Type="http://schemas.openxmlformats.org/officeDocument/2006/relationships/image" Target="../media/image8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" b="461"/>
          <a:stretch>
            <a:fillRect/>
          </a:stretch>
        </p:blipFill>
        <p:spPr/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/>
              <a:t>“Renaissance wax”: </a:t>
            </a:r>
            <a:br>
              <a:rPr lang="en-US" sz="2400" dirty="0"/>
            </a:br>
            <a:r>
              <a:rPr lang="en-US" sz="2400" dirty="0"/>
              <a:t>Recent results of alumina-f</a:t>
            </a:r>
            <a:r>
              <a:rPr lang="en-US" sz="2400" noProof="0" dirty="0" err="1"/>
              <a:t>illed</a:t>
            </a:r>
            <a:r>
              <a:rPr lang="en-US" sz="2400" dirty="0"/>
              <a:t> paraffin </a:t>
            </a:r>
            <a:r>
              <a:rPr lang="en-US" sz="2400" noProof="0" dirty="0"/>
              <a:t>wax system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11570073" y="-2623251"/>
            <a:ext cx="1800000" cy="360000"/>
          </a:xfrm>
        </p:spPr>
        <p:txBody>
          <a:bodyPr/>
          <a:lstStyle/>
          <a:p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573" y="258446"/>
            <a:ext cx="2351180" cy="44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platzhalter 5">
            <a:extLst>
              <a:ext uri="{FF2B5EF4-FFF2-40B4-BE49-F238E27FC236}">
                <a16:creationId xmlns:a16="http://schemas.microsoft.com/office/drawing/2014/main" id="{03E944D5-6E15-0F66-8517-5FC5B852B10F}"/>
              </a:ext>
            </a:extLst>
          </p:cNvPr>
          <p:cNvSpPr txBox="1">
            <a:spLocks/>
          </p:cNvSpPr>
          <p:nvPr/>
        </p:nvSpPr>
        <p:spPr>
          <a:xfrm>
            <a:off x="228600" y="3644000"/>
            <a:ext cx="5499797" cy="14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3848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80454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0763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u="sng" dirty="0"/>
              <a:t>Xiang Kong</a:t>
            </a:r>
            <a:r>
              <a:rPr lang="en-US" sz="1400" baseline="30000" dirty="0"/>
              <a:t>1</a:t>
            </a:r>
            <a:r>
              <a:rPr lang="en-US" sz="1400" dirty="0"/>
              <a:t>, Joep </a:t>
            </a:r>
            <a:r>
              <a:rPr lang="nl-NL" sz="1400" dirty="0"/>
              <a:t>Van den Eijnden</a:t>
            </a:r>
            <a:r>
              <a:rPr lang="nl-NL" sz="1400" baseline="30000" dirty="0"/>
              <a:t>1,2</a:t>
            </a:r>
            <a:r>
              <a:rPr lang="en-US" sz="1400" dirty="0"/>
              <a:t>, Andr</a:t>
            </a:r>
            <a:r>
              <a:rPr lang="fr-FR" sz="1400" dirty="0"/>
              <a:t>é</a:t>
            </a:r>
            <a:r>
              <a:rPr lang="en-US" sz="1400" dirty="0"/>
              <a:t> Brem</a:t>
            </a:r>
            <a:r>
              <a:rPr lang="en-US" sz="1400" baseline="30000" dirty="0"/>
              <a:t>2</a:t>
            </a:r>
            <a:r>
              <a:rPr lang="en-US" sz="1400" dirty="0"/>
              <a:t>, Douglas Martin Araujo</a:t>
            </a:r>
            <a:r>
              <a:rPr lang="en-US" sz="1400" baseline="30000" dirty="0"/>
              <a:t>2</a:t>
            </a:r>
            <a:r>
              <a:rPr lang="en-US" sz="1400" dirty="0"/>
              <a:t>, Bernhard Auchmann</a:t>
            </a:r>
            <a:r>
              <a:rPr lang="en-US" sz="1400" baseline="30000" dirty="0"/>
              <a:t>2,3</a:t>
            </a:r>
            <a:r>
              <a:rPr lang="nl-NL" sz="1400" dirty="0"/>
              <a:t> , </a:t>
            </a:r>
            <a:r>
              <a:rPr lang="en-US" sz="1400" dirty="0"/>
              <a:t>Theo A. Tervoort</a:t>
            </a:r>
            <a:r>
              <a:rPr lang="en-US" sz="1400" baseline="30000" dirty="0"/>
              <a:t>1</a:t>
            </a:r>
            <a:endParaRPr lang="en-US" sz="1400" baseline="-25000" dirty="0"/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1400" dirty="0"/>
              <a:t>Department of Materials, ETH </a:t>
            </a:r>
            <a:r>
              <a:rPr lang="de-CH" sz="1400" dirty="0"/>
              <a:t>Zürich</a:t>
            </a:r>
            <a:r>
              <a:rPr lang="en-US" sz="1400" dirty="0"/>
              <a:t>, Switzerland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1400" dirty="0"/>
              <a:t>Paul Scherrer Institution (PSI), </a:t>
            </a:r>
            <a:r>
              <a:rPr lang="de-CH" sz="1400" dirty="0" err="1"/>
              <a:t>Villigen</a:t>
            </a:r>
            <a:r>
              <a:rPr lang="en-US" sz="1400" dirty="0"/>
              <a:t>, Switzerland 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1400" dirty="0"/>
              <a:t>CERN, Geneva, Switzerland</a:t>
            </a:r>
          </a:p>
          <a:p>
            <a:pPr algn="r"/>
            <a:endParaRPr lang="en-US" sz="1400" dirty="0"/>
          </a:p>
          <a:p>
            <a:pPr algn="r"/>
            <a:r>
              <a:rPr lang="en-US" sz="1400" dirty="0"/>
              <a:t>November</a:t>
            </a:r>
            <a:r>
              <a:rPr lang="en-US" sz="1400"/>
              <a:t> 12,</a:t>
            </a:r>
            <a:r>
              <a:rPr lang="en-US" sz="1400" baseline="30000"/>
              <a:t> </a:t>
            </a:r>
            <a:r>
              <a:rPr lang="en-US" sz="1400" dirty="0"/>
              <a:t>2025</a:t>
            </a:r>
          </a:p>
        </p:txBody>
      </p:sp>
      <p:pic>
        <p:nvPicPr>
          <p:cNvPr id="2" name="Picture 2" descr="Home · Indico">
            <a:extLst>
              <a:ext uri="{FF2B5EF4-FFF2-40B4-BE49-F238E27FC236}">
                <a16:creationId xmlns:a16="http://schemas.microsoft.com/office/drawing/2014/main" id="{FE7848C6-DF4D-0A94-9408-14236851D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" y="6032088"/>
            <a:ext cx="1497052" cy="92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33ED1C7-19B6-7159-ADBB-3AD338491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927" y="5236262"/>
            <a:ext cx="1621738" cy="162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55E37D-52CB-9ACB-825F-1874C9714E43}"/>
              </a:ext>
            </a:extLst>
          </p:cNvPr>
          <p:cNvSpPr txBox="1"/>
          <p:nvPr/>
        </p:nvSpPr>
        <p:spPr>
          <a:xfrm>
            <a:off x="4307382" y="6395723"/>
            <a:ext cx="67133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CHART Workshop 2025 for the 10-year anniversary of CHART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3814-9E92-F839-D5E7-DDFFBF9E2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shock: from RT to LN</a:t>
            </a:r>
            <a:r>
              <a:rPr lang="en-US" baseline="-25000"/>
              <a:t>2</a:t>
            </a:r>
            <a:endParaRPr lang="en-CH" baseline="-25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615E8-916F-8F06-E6A4-377419DD5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70C9C-47C4-18E9-BCB7-121B697A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10</a:t>
            </a:fld>
            <a:endParaRPr lang="de-CH" noProof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9672D6-E81B-9E02-DBE2-0E43CD8223FC}"/>
              </a:ext>
            </a:extLst>
          </p:cNvPr>
          <p:cNvSpPr txBox="1"/>
          <p:nvPr/>
        </p:nvSpPr>
        <p:spPr>
          <a:xfrm>
            <a:off x="8037692" y="1272539"/>
            <a:ext cx="395428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Thermal stresses arise from the CTE mismatch between wax and Al₂O₃, as well as from thermal gradients during cooling.</a:t>
            </a:r>
          </a:p>
          <a:p>
            <a:endParaRPr lang="en-US" dirty="0"/>
          </a:p>
          <a:p>
            <a:r>
              <a:rPr lang="de-CH" dirty="0"/>
              <a:t>Due to the latter, a</a:t>
            </a:r>
            <a:r>
              <a:rPr lang="en-US" dirty="0"/>
              <a:t> smooth cooling process is </a:t>
            </a:r>
            <a:r>
              <a:rPr lang="de-CH" dirty="0"/>
              <a:t>advantageous</a:t>
            </a:r>
            <a:r>
              <a:rPr lang="en-US" dirty="0"/>
              <a:t>. </a:t>
            </a:r>
            <a:endParaRPr lang="en-C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74A9C4-66A4-6CC6-8824-BCE749B2519F}"/>
              </a:ext>
            </a:extLst>
          </p:cNvPr>
          <p:cNvGrpSpPr/>
          <p:nvPr/>
        </p:nvGrpSpPr>
        <p:grpSpPr>
          <a:xfrm>
            <a:off x="3906518" y="1272539"/>
            <a:ext cx="3876040" cy="1722122"/>
            <a:chOff x="3906518" y="1272539"/>
            <a:chExt cx="3876040" cy="1722122"/>
          </a:xfrm>
        </p:grpSpPr>
        <p:pic>
          <p:nvPicPr>
            <p:cNvPr id="7" name="Picture 6" descr="A piece of cheese on a wooden surface&#10;&#10;AI-generated content may be incorrect.">
              <a:extLst>
                <a:ext uri="{FF2B5EF4-FFF2-40B4-BE49-F238E27FC236}">
                  <a16:creationId xmlns:a16="http://schemas.microsoft.com/office/drawing/2014/main" id="{8FEAFDAE-C87D-A39A-1100-D25BADE21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32" r="29128"/>
            <a:stretch>
              <a:fillRect/>
            </a:stretch>
          </p:blipFill>
          <p:spPr>
            <a:xfrm rot="5400000">
              <a:off x="4983478" y="195581"/>
              <a:ext cx="1722120" cy="387604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4CF7DAC-F783-8E97-B979-5C1F9EA81D93}"/>
                </a:ext>
              </a:extLst>
            </p:cNvPr>
            <p:cNvSpPr txBox="1"/>
            <p:nvPr/>
          </p:nvSpPr>
          <p:spPr>
            <a:xfrm>
              <a:off x="3954643" y="1272539"/>
              <a:ext cx="13984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>
                  <a:solidFill>
                    <a:srgbClr val="9BEF9B"/>
                  </a:solidFill>
                </a:rPr>
                <a:t>Mixed wax</a:t>
              </a:r>
              <a:endParaRPr lang="en-CH">
                <a:solidFill>
                  <a:srgbClr val="9BEF9B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A9EA8F-1F82-2865-E24C-2C19E20C907F}"/>
              </a:ext>
            </a:extLst>
          </p:cNvPr>
          <p:cNvGrpSpPr/>
          <p:nvPr/>
        </p:nvGrpSpPr>
        <p:grpSpPr>
          <a:xfrm>
            <a:off x="3906518" y="3639818"/>
            <a:ext cx="3876039" cy="1508761"/>
            <a:chOff x="3906518" y="3639818"/>
            <a:chExt cx="3876039" cy="1508761"/>
          </a:xfrm>
        </p:grpSpPr>
        <p:pic>
          <p:nvPicPr>
            <p:cNvPr id="9" name="Picture 8" descr="A white rectangular object on a wooden surface&#10;&#10;AI-generated content may be incorrect.">
              <a:extLst>
                <a:ext uri="{FF2B5EF4-FFF2-40B4-BE49-F238E27FC236}">
                  <a16:creationId xmlns:a16="http://schemas.microsoft.com/office/drawing/2014/main" id="{8BF9DB46-5B4C-760D-621F-90EC32E38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77" r="23023"/>
            <a:stretch>
              <a:fillRect/>
            </a:stretch>
          </p:blipFill>
          <p:spPr>
            <a:xfrm rot="5400000">
              <a:off x="5090157" y="2456180"/>
              <a:ext cx="1508761" cy="387603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A9D916-545C-1F29-8E35-1B022648B405}"/>
                </a:ext>
              </a:extLst>
            </p:cNvPr>
            <p:cNvSpPr txBox="1"/>
            <p:nvPr/>
          </p:nvSpPr>
          <p:spPr>
            <a:xfrm>
              <a:off x="3906518" y="3649223"/>
              <a:ext cx="13984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Filled wax</a:t>
              </a:r>
              <a:endParaRPr lang="en-CH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EFE7CAA-18F5-5E53-B433-EEB547C27AAF}"/>
              </a:ext>
            </a:extLst>
          </p:cNvPr>
          <p:cNvSpPr txBox="1"/>
          <p:nvPr/>
        </p:nvSpPr>
        <p:spPr>
          <a:xfrm>
            <a:off x="731837" y="5382147"/>
            <a:ext cx="109267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  <a:r>
              <a:rPr lang="de-CH" dirty="0"/>
              <a:t> fast cooling to</a:t>
            </a:r>
            <a:r>
              <a:rPr lang="en-US" dirty="0"/>
              <a:t> </a:t>
            </a:r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LN</a:t>
            </a:r>
            <a:r>
              <a:rPr lang="en-US" b="1" baseline="-25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en-US" dirty="0"/>
              <a:t> </a:t>
            </a:r>
            <a:r>
              <a:rPr lang="de-CH" dirty="0"/>
              <a:t>temperatures</a:t>
            </a:r>
            <a:r>
              <a:rPr lang="en-US" dirty="0"/>
              <a:t>, thermal cracks </a:t>
            </a:r>
            <a:r>
              <a:rPr lang="de-CH" dirty="0"/>
              <a:t>occur</a:t>
            </a:r>
            <a:r>
              <a:rPr lang="en-US" dirty="0"/>
              <a:t> in</a:t>
            </a:r>
            <a:r>
              <a:rPr lang="de-CH" dirty="0"/>
              <a:t> the</a:t>
            </a:r>
            <a:r>
              <a:rPr lang="en-US" dirty="0"/>
              <a:t> </a:t>
            </a:r>
            <a:r>
              <a:rPr lang="en-US" dirty="0">
                <a:solidFill>
                  <a:srgbClr val="9BEF9B"/>
                </a:solidFill>
              </a:rPr>
              <a:t>mixed </a:t>
            </a:r>
            <a:r>
              <a:rPr lang="de-CH" dirty="0">
                <a:solidFill>
                  <a:srgbClr val="9BEF9B"/>
                </a:solidFill>
              </a:rPr>
              <a:t>unfilled </a:t>
            </a:r>
            <a:r>
              <a:rPr lang="en-US" dirty="0">
                <a:solidFill>
                  <a:srgbClr val="9BEF9B"/>
                </a:solidFill>
              </a:rPr>
              <a:t>wax </a:t>
            </a:r>
            <a:r>
              <a:rPr lang="en-US" dirty="0"/>
              <a:t>due to its high CTE and </a:t>
            </a:r>
            <a:r>
              <a:rPr lang="de-CH" dirty="0"/>
              <a:t>the </a:t>
            </a:r>
            <a:r>
              <a:rPr lang="en-US" dirty="0"/>
              <a:t>large temperature gradient. No visible crack</a:t>
            </a:r>
            <a:r>
              <a:rPr lang="de-CH" dirty="0"/>
              <a:t>s</a:t>
            </a:r>
            <a:r>
              <a:rPr lang="en-US" dirty="0"/>
              <a:t> </a:t>
            </a:r>
            <a:r>
              <a:rPr lang="de-CH" dirty="0"/>
              <a:t>are</a:t>
            </a:r>
            <a:r>
              <a:rPr lang="en-US" dirty="0"/>
              <a:t> observed </a:t>
            </a:r>
            <a:r>
              <a:rPr lang="de-CH" dirty="0"/>
              <a:t>in the</a:t>
            </a:r>
            <a:r>
              <a:rPr lang="en-US" dirty="0"/>
              <a:t> filled wax but a decrease in </a:t>
            </a:r>
            <a:r>
              <a:rPr lang="en-US" dirty="0" err="1"/>
              <a:t>K</a:t>
            </a:r>
            <a:r>
              <a:rPr lang="en-US" baseline="-25000" dirty="0" err="1"/>
              <a:t>Ic</a:t>
            </a:r>
            <a:r>
              <a:rPr lang="en-US" dirty="0"/>
              <a:t> is measured.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AD4EF6-50F4-9A54-6E10-EA16BEACF639}"/>
              </a:ext>
            </a:extLst>
          </p:cNvPr>
          <p:cNvGrpSpPr/>
          <p:nvPr/>
        </p:nvGrpSpPr>
        <p:grpSpPr>
          <a:xfrm>
            <a:off x="731837" y="1272539"/>
            <a:ext cx="2907030" cy="3876040"/>
            <a:chOff x="731837" y="1272539"/>
            <a:chExt cx="2907030" cy="3876040"/>
          </a:xfrm>
        </p:grpSpPr>
        <p:pic>
          <p:nvPicPr>
            <p:cNvPr id="6" name="Picture 5" descr="A person holding a piece of cheese&#10;&#10;AI-generated content may be incorrect.">
              <a:extLst>
                <a:ext uri="{FF2B5EF4-FFF2-40B4-BE49-F238E27FC236}">
                  <a16:creationId xmlns:a16="http://schemas.microsoft.com/office/drawing/2014/main" id="{B4478CAD-9290-0CC2-81CB-7A5500915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7" y="1272539"/>
              <a:ext cx="2907030" cy="387604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88E8CA-6A92-20AC-7C76-4C6342336626}"/>
                </a:ext>
              </a:extLst>
            </p:cNvPr>
            <p:cNvSpPr txBox="1"/>
            <p:nvPr/>
          </p:nvSpPr>
          <p:spPr>
            <a:xfrm>
              <a:off x="1895866" y="1272539"/>
              <a:ext cx="69327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LN</a:t>
              </a:r>
              <a:r>
                <a:rPr lang="en-US" sz="1400" b="1" baseline="-2500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2 </a:t>
              </a:r>
              <a:r>
                <a:rPr lang="en-US" sz="1400" b="1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(</a:t>
              </a:r>
              <a:r>
                <a:rPr lang="de-CH" sz="1400" b="1" i="0"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arial" panose="020B0604020202020204" pitchFamily="34" charset="0"/>
                </a:rPr>
                <a:t>77 K</a:t>
              </a:r>
              <a:r>
                <a:rPr lang="en-US" sz="1400" b="1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9B7F02-4AEA-3981-1885-4ED9B73562C6}"/>
                </a:ext>
              </a:extLst>
            </p:cNvPr>
            <p:cNvSpPr txBox="1"/>
            <p:nvPr/>
          </p:nvSpPr>
          <p:spPr>
            <a:xfrm>
              <a:off x="731837" y="3983191"/>
              <a:ext cx="13984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>
                  <a:solidFill>
                    <a:srgbClr val="9BEF9B"/>
                  </a:solidFill>
                </a:rPr>
                <a:t>Mixed wax</a:t>
              </a:r>
              <a:endParaRPr lang="en-CH">
                <a:solidFill>
                  <a:srgbClr val="9BEF9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9637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640B7F1-04A5-2119-FF2B-C94BCD00263A}"/>
              </a:ext>
            </a:extLst>
          </p:cNvPr>
          <p:cNvGrpSpPr/>
          <p:nvPr/>
        </p:nvGrpSpPr>
        <p:grpSpPr>
          <a:xfrm>
            <a:off x="8924639" y="4277941"/>
            <a:ext cx="1105186" cy="676644"/>
            <a:chOff x="6479234" y="1512324"/>
            <a:chExt cx="1537486" cy="941318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73E14F87-687B-31A3-ECC0-EA0F0AF4CAE9}"/>
                </a:ext>
              </a:extLst>
            </p:cNvPr>
            <p:cNvSpPr/>
            <p:nvPr/>
          </p:nvSpPr>
          <p:spPr>
            <a:xfrm>
              <a:off x="6479234" y="1512324"/>
              <a:ext cx="1537486" cy="941318"/>
            </a:xfrm>
            <a:prstGeom prst="rect">
              <a:avLst/>
            </a:prstGeom>
            <a:solidFill>
              <a:srgbClr val="89D2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3912AA67-3159-34A0-F562-A1ABE46F6880}"/>
                </a:ext>
              </a:extLst>
            </p:cNvPr>
            <p:cNvSpPr/>
            <p:nvPr/>
          </p:nvSpPr>
          <p:spPr>
            <a:xfrm>
              <a:off x="7728734" y="18149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FE6B67C7-FDF2-9580-7143-9B3D9447C093}"/>
                </a:ext>
              </a:extLst>
            </p:cNvPr>
            <p:cNvSpPr/>
            <p:nvPr/>
          </p:nvSpPr>
          <p:spPr>
            <a:xfrm>
              <a:off x="7606220" y="19673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715F6019-CC20-C574-914E-74D5C3A7D171}"/>
                </a:ext>
              </a:extLst>
            </p:cNvPr>
            <p:cNvSpPr/>
            <p:nvPr/>
          </p:nvSpPr>
          <p:spPr>
            <a:xfrm>
              <a:off x="7432907" y="185382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7CED7C44-7060-667D-7103-83389F18773E}"/>
                </a:ext>
              </a:extLst>
            </p:cNvPr>
            <p:cNvSpPr/>
            <p:nvPr/>
          </p:nvSpPr>
          <p:spPr>
            <a:xfrm>
              <a:off x="7803804" y="209996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CCED452-D708-FA81-CDDD-561D65423789}"/>
                </a:ext>
              </a:extLst>
            </p:cNvPr>
            <p:cNvSpPr/>
            <p:nvPr/>
          </p:nvSpPr>
          <p:spPr>
            <a:xfrm>
              <a:off x="7474739" y="210483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643DD5B2-7E74-3FAD-28C0-F8FF9A8AC1B6}"/>
                </a:ext>
              </a:extLst>
            </p:cNvPr>
            <p:cNvSpPr/>
            <p:nvPr/>
          </p:nvSpPr>
          <p:spPr>
            <a:xfrm>
              <a:off x="7352225" y="225723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14F833B9-F860-633A-D933-92CB0C4A491A}"/>
                </a:ext>
              </a:extLst>
            </p:cNvPr>
            <p:cNvSpPr/>
            <p:nvPr/>
          </p:nvSpPr>
          <p:spPr>
            <a:xfrm>
              <a:off x="7178912" y="214368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0DC93958-879D-84E3-2322-9E8D9A4EC168}"/>
                </a:ext>
              </a:extLst>
            </p:cNvPr>
            <p:cNvSpPr/>
            <p:nvPr/>
          </p:nvSpPr>
          <p:spPr>
            <a:xfrm>
              <a:off x="7821371" y="231401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93CEDCF7-A09E-B5A9-D73F-E9CA3DC842C9}"/>
                </a:ext>
              </a:extLst>
            </p:cNvPr>
            <p:cNvSpPr/>
            <p:nvPr/>
          </p:nvSpPr>
          <p:spPr>
            <a:xfrm>
              <a:off x="6832270" y="168349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729241AF-34C7-5CFB-E8E6-BAE39DE9C56A}"/>
                </a:ext>
              </a:extLst>
            </p:cNvPr>
            <p:cNvSpPr/>
            <p:nvPr/>
          </p:nvSpPr>
          <p:spPr>
            <a:xfrm>
              <a:off x="6984670" y="183589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1E31428B-A602-A3C5-3B2E-6D4EBD55580D}"/>
                </a:ext>
              </a:extLst>
            </p:cNvPr>
            <p:cNvSpPr/>
            <p:nvPr/>
          </p:nvSpPr>
          <p:spPr>
            <a:xfrm>
              <a:off x="6700789" y="18209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3793930-888F-B531-19FA-DCFFC9539386}"/>
                </a:ext>
              </a:extLst>
            </p:cNvPr>
            <p:cNvSpPr/>
            <p:nvPr/>
          </p:nvSpPr>
          <p:spPr>
            <a:xfrm>
              <a:off x="6578275" y="19733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326485C5-A07E-B5B6-3A85-41CC4AF50836}"/>
                </a:ext>
              </a:extLst>
            </p:cNvPr>
            <p:cNvSpPr/>
            <p:nvPr/>
          </p:nvSpPr>
          <p:spPr>
            <a:xfrm>
              <a:off x="6730675" y="21257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8B1DB6E5-2E48-00BD-53BE-B32E2AE6A114}"/>
                </a:ext>
              </a:extLst>
            </p:cNvPr>
            <p:cNvSpPr/>
            <p:nvPr/>
          </p:nvSpPr>
          <p:spPr>
            <a:xfrm>
              <a:off x="7047421" y="203013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3A2D82C4-EA46-25DF-567F-5AE37381923F}"/>
                </a:ext>
              </a:extLst>
            </p:cNvPr>
            <p:cNvSpPr/>
            <p:nvPr/>
          </p:nvSpPr>
          <p:spPr>
            <a:xfrm>
              <a:off x="6936866" y="224827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6C38DBED-F175-E122-3822-7E46EC4A8947}"/>
                </a:ext>
              </a:extLst>
            </p:cNvPr>
            <p:cNvSpPr/>
            <p:nvPr/>
          </p:nvSpPr>
          <p:spPr>
            <a:xfrm>
              <a:off x="6551383" y="229907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5E752B83-30F2-0455-7226-903AD3AA47F8}"/>
                </a:ext>
              </a:extLst>
            </p:cNvPr>
            <p:cNvSpPr/>
            <p:nvPr/>
          </p:nvSpPr>
          <p:spPr>
            <a:xfrm>
              <a:off x="7057411" y="161872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4C524412-9AB6-1BBB-5355-428AA8649DF3}"/>
                </a:ext>
              </a:extLst>
            </p:cNvPr>
            <p:cNvSpPr/>
            <p:nvPr/>
          </p:nvSpPr>
          <p:spPr>
            <a:xfrm>
              <a:off x="7162097" y="15479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7B7290A-2E00-64D9-B2E8-8438BCAAA19F}"/>
                </a:ext>
              </a:extLst>
            </p:cNvPr>
            <p:cNvSpPr/>
            <p:nvPr/>
          </p:nvSpPr>
          <p:spPr>
            <a:xfrm>
              <a:off x="7087085" y="172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34E190AB-C2ED-769F-2593-C46FE955F3E5}"/>
                </a:ext>
              </a:extLst>
            </p:cNvPr>
            <p:cNvSpPr/>
            <p:nvPr/>
          </p:nvSpPr>
          <p:spPr>
            <a:xfrm>
              <a:off x="6768922" y="19039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76F41D7-4EB9-9BB0-501B-2BABECB4748B}"/>
                </a:ext>
              </a:extLst>
            </p:cNvPr>
            <p:cNvSpPr/>
            <p:nvPr/>
          </p:nvSpPr>
          <p:spPr>
            <a:xfrm>
              <a:off x="6873608" y="183317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9F6E5AB9-064E-21AE-C32D-AFD38E7BCA76}"/>
                </a:ext>
              </a:extLst>
            </p:cNvPr>
            <p:cNvSpPr/>
            <p:nvPr/>
          </p:nvSpPr>
          <p:spPr>
            <a:xfrm>
              <a:off x="6798596" y="200722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C61CD055-C519-686A-6703-9C00EB190266}"/>
                </a:ext>
              </a:extLst>
            </p:cNvPr>
            <p:cNvSpPr/>
            <p:nvPr/>
          </p:nvSpPr>
          <p:spPr>
            <a:xfrm>
              <a:off x="6801889" y="228323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DD0AC87B-70CB-1C6B-9BB5-D0C791E38506}"/>
                </a:ext>
              </a:extLst>
            </p:cNvPr>
            <p:cNvSpPr/>
            <p:nvPr/>
          </p:nvSpPr>
          <p:spPr>
            <a:xfrm>
              <a:off x="7135172" y="185237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B431AA63-EA94-CF87-2E9C-BA17E5EB2A67}"/>
                </a:ext>
              </a:extLst>
            </p:cNvPr>
            <p:cNvSpPr/>
            <p:nvPr/>
          </p:nvSpPr>
          <p:spPr>
            <a:xfrm>
              <a:off x="7239858" y="178156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EFC2BEDF-19D1-F61E-A74B-0B74D6ECD5BE}"/>
                </a:ext>
              </a:extLst>
            </p:cNvPr>
            <p:cNvSpPr/>
            <p:nvPr/>
          </p:nvSpPr>
          <p:spPr>
            <a:xfrm>
              <a:off x="7164846" y="19556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3163B174-751C-76B4-EA63-F0C487724146}"/>
                </a:ext>
              </a:extLst>
            </p:cNvPr>
            <p:cNvSpPr/>
            <p:nvPr/>
          </p:nvSpPr>
          <p:spPr>
            <a:xfrm>
              <a:off x="7273919" y="205214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59B252B0-E94A-354D-C5ED-F6758169F09C}"/>
                </a:ext>
              </a:extLst>
            </p:cNvPr>
            <p:cNvSpPr/>
            <p:nvPr/>
          </p:nvSpPr>
          <p:spPr>
            <a:xfrm>
              <a:off x="7378605" y="198133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CEDAA6C-EB47-5AEF-0B47-DB556AEA052C}"/>
                </a:ext>
              </a:extLst>
            </p:cNvPr>
            <p:cNvSpPr/>
            <p:nvPr/>
          </p:nvSpPr>
          <p:spPr>
            <a:xfrm>
              <a:off x="7303593" y="21553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DD9A9923-BBEE-4D98-438B-5ABCF489C403}"/>
                </a:ext>
              </a:extLst>
            </p:cNvPr>
            <p:cNvSpPr/>
            <p:nvPr/>
          </p:nvSpPr>
          <p:spPr>
            <a:xfrm>
              <a:off x="7275793" y="227445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CF63CDD1-023B-E215-64C9-17B0F67C6076}"/>
                </a:ext>
              </a:extLst>
            </p:cNvPr>
            <p:cNvSpPr/>
            <p:nvPr/>
          </p:nvSpPr>
          <p:spPr>
            <a:xfrm>
              <a:off x="7774130" y="163103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E4D905E3-4DB8-9E19-1557-9337D4D2D153}"/>
                </a:ext>
              </a:extLst>
            </p:cNvPr>
            <p:cNvSpPr/>
            <p:nvPr/>
          </p:nvSpPr>
          <p:spPr>
            <a:xfrm>
              <a:off x="7908124" y="155420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D10AE368-1629-28DE-52C7-670693C46C44}"/>
                </a:ext>
              </a:extLst>
            </p:cNvPr>
            <p:cNvSpPr/>
            <p:nvPr/>
          </p:nvSpPr>
          <p:spPr>
            <a:xfrm>
              <a:off x="7803804" y="173427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92A58C5F-EC49-D97D-863B-3A29271A70B5}"/>
                </a:ext>
              </a:extLst>
            </p:cNvPr>
            <p:cNvSpPr/>
            <p:nvPr/>
          </p:nvSpPr>
          <p:spPr>
            <a:xfrm>
              <a:off x="7823032" y="188004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12BBC0C-40CE-D0D8-8209-7A5B3C852044}"/>
                </a:ext>
              </a:extLst>
            </p:cNvPr>
            <p:cNvSpPr/>
            <p:nvPr/>
          </p:nvSpPr>
          <p:spPr>
            <a:xfrm>
              <a:off x="7927718" y="180923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D09406B2-8062-B515-1D80-83A94D361E1C}"/>
                </a:ext>
              </a:extLst>
            </p:cNvPr>
            <p:cNvSpPr/>
            <p:nvPr/>
          </p:nvSpPr>
          <p:spPr>
            <a:xfrm>
              <a:off x="7852706" y="19832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F7AF37DA-CCFB-BE53-E38B-1C3B34AD8B31}"/>
                </a:ext>
              </a:extLst>
            </p:cNvPr>
            <p:cNvSpPr/>
            <p:nvPr/>
          </p:nvSpPr>
          <p:spPr>
            <a:xfrm>
              <a:off x="7504625" y="158924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BA073D8F-787E-5517-F09A-C14574264320}"/>
                </a:ext>
              </a:extLst>
            </p:cNvPr>
            <p:cNvSpPr/>
            <p:nvPr/>
          </p:nvSpPr>
          <p:spPr>
            <a:xfrm>
              <a:off x="7609311" y="151843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470A232-5CEF-C7D7-704A-28E993892422}"/>
                </a:ext>
              </a:extLst>
            </p:cNvPr>
            <p:cNvSpPr/>
            <p:nvPr/>
          </p:nvSpPr>
          <p:spPr>
            <a:xfrm>
              <a:off x="7534299" y="169248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EF1CDBE8-58F3-54DB-7392-5E89B48BE22E}"/>
                </a:ext>
              </a:extLst>
            </p:cNvPr>
            <p:cNvSpPr/>
            <p:nvPr/>
          </p:nvSpPr>
          <p:spPr>
            <a:xfrm>
              <a:off x="7587151" y="176477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6740354B-724B-A3F1-7183-BCADA1D4CF87}"/>
                </a:ext>
              </a:extLst>
            </p:cNvPr>
            <p:cNvSpPr/>
            <p:nvPr/>
          </p:nvSpPr>
          <p:spPr>
            <a:xfrm>
              <a:off x="7691837" y="169396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A21FF0BD-69EC-569A-3747-3104F291D784}"/>
                </a:ext>
              </a:extLst>
            </p:cNvPr>
            <p:cNvSpPr/>
            <p:nvPr/>
          </p:nvSpPr>
          <p:spPr>
            <a:xfrm>
              <a:off x="7616825" y="18680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AE9EB5F2-0195-30FD-3C30-7D33C776062A}"/>
                </a:ext>
              </a:extLst>
            </p:cNvPr>
            <p:cNvSpPr/>
            <p:nvPr/>
          </p:nvSpPr>
          <p:spPr>
            <a:xfrm>
              <a:off x="7573737" y="219885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4718B1-35FC-BAAD-D188-531A9B15974D}"/>
                </a:ext>
              </a:extLst>
            </p:cNvPr>
            <p:cNvSpPr/>
            <p:nvPr/>
          </p:nvSpPr>
          <p:spPr>
            <a:xfrm>
              <a:off x="7678423" y="212804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29B73A0F-076B-6534-8576-89CA4320962E}"/>
                </a:ext>
              </a:extLst>
            </p:cNvPr>
            <p:cNvSpPr/>
            <p:nvPr/>
          </p:nvSpPr>
          <p:spPr>
            <a:xfrm>
              <a:off x="7603411" y="230208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11F544E4-2690-D125-5DB5-A77CEBA954D3}"/>
                </a:ext>
              </a:extLst>
            </p:cNvPr>
            <p:cNvSpPr/>
            <p:nvPr/>
          </p:nvSpPr>
          <p:spPr>
            <a:xfrm>
              <a:off x="6597653" y="161732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9C3FCB8A-D61D-F548-E654-93847879CEC8}"/>
                </a:ext>
              </a:extLst>
            </p:cNvPr>
            <p:cNvSpPr/>
            <p:nvPr/>
          </p:nvSpPr>
          <p:spPr>
            <a:xfrm>
              <a:off x="6702339" y="154651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8BEED44D-B021-A672-00D3-BB48FB5DED3E}"/>
                </a:ext>
              </a:extLst>
            </p:cNvPr>
            <p:cNvSpPr/>
            <p:nvPr/>
          </p:nvSpPr>
          <p:spPr>
            <a:xfrm>
              <a:off x="6627327" y="172055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C90C6B9A-C95E-63BD-F445-41FD9E0C1433}"/>
                </a:ext>
              </a:extLst>
            </p:cNvPr>
            <p:cNvSpPr/>
            <p:nvPr/>
          </p:nvSpPr>
          <p:spPr>
            <a:xfrm>
              <a:off x="6886005" y="202041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78CDD01F-544E-C8F1-BBA4-57397C28A7D0}"/>
                </a:ext>
              </a:extLst>
            </p:cNvPr>
            <p:cNvSpPr/>
            <p:nvPr/>
          </p:nvSpPr>
          <p:spPr>
            <a:xfrm>
              <a:off x="6990691" y="194960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D65BFFDB-00F6-D32B-BE85-9DCC67DC259B}"/>
                </a:ext>
              </a:extLst>
            </p:cNvPr>
            <p:cNvSpPr/>
            <p:nvPr/>
          </p:nvSpPr>
          <p:spPr>
            <a:xfrm>
              <a:off x="6915679" y="212364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3E8B02E0-B003-9A66-C4BE-F017E14C79F5}"/>
                </a:ext>
              </a:extLst>
            </p:cNvPr>
            <p:cNvSpPr/>
            <p:nvPr/>
          </p:nvSpPr>
          <p:spPr>
            <a:xfrm>
              <a:off x="6724045" y="166821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81CD7107-7835-B2DB-6388-EF7F3587278C}"/>
                </a:ext>
              </a:extLst>
            </p:cNvPr>
            <p:cNvSpPr/>
            <p:nvPr/>
          </p:nvSpPr>
          <p:spPr>
            <a:xfrm>
              <a:off x="6804561" y="177471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32BAEDE-9C6F-344C-D268-399D6636E8E1}"/>
                </a:ext>
              </a:extLst>
            </p:cNvPr>
            <p:cNvSpPr/>
            <p:nvPr/>
          </p:nvSpPr>
          <p:spPr>
            <a:xfrm>
              <a:off x="6827931" y="153944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2C445C8-17FC-641B-776B-1FEEA3DA652E}"/>
                </a:ext>
              </a:extLst>
            </p:cNvPr>
            <p:cNvSpPr/>
            <p:nvPr/>
          </p:nvSpPr>
          <p:spPr>
            <a:xfrm>
              <a:off x="6917980" y="168188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80E4565-464C-E4D8-EC71-714D60C1F5AC}"/>
                </a:ext>
              </a:extLst>
            </p:cNvPr>
            <p:cNvSpPr/>
            <p:nvPr/>
          </p:nvSpPr>
          <p:spPr>
            <a:xfrm>
              <a:off x="7190860" y="1649843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6AA25DC9-77CD-0AB7-B02F-8949D9236A1A}"/>
                </a:ext>
              </a:extLst>
            </p:cNvPr>
            <p:cNvSpPr/>
            <p:nvPr/>
          </p:nvSpPr>
          <p:spPr>
            <a:xfrm>
              <a:off x="7240930" y="186442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28A9644-4EDE-6635-E4FC-FD24149689A2}"/>
                </a:ext>
              </a:extLst>
            </p:cNvPr>
            <p:cNvSpPr/>
            <p:nvPr/>
          </p:nvSpPr>
          <p:spPr>
            <a:xfrm>
              <a:off x="7352947" y="171481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F509BB32-F5B4-06F7-9FC1-1A0BD2B323B2}"/>
                </a:ext>
              </a:extLst>
            </p:cNvPr>
            <p:cNvSpPr/>
            <p:nvPr/>
          </p:nvSpPr>
          <p:spPr>
            <a:xfrm>
              <a:off x="7478120" y="1953976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D011FA41-2359-94A6-2323-3D1034D3D3AC}"/>
                </a:ext>
              </a:extLst>
            </p:cNvPr>
            <p:cNvSpPr/>
            <p:nvPr/>
          </p:nvSpPr>
          <p:spPr>
            <a:xfrm>
              <a:off x="7686904" y="191782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0A72248-A328-1BAA-5CD8-1CF602C0A18E}"/>
                </a:ext>
              </a:extLst>
            </p:cNvPr>
            <p:cNvSpPr/>
            <p:nvPr/>
          </p:nvSpPr>
          <p:spPr>
            <a:xfrm>
              <a:off x="6527400" y="178847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2E1260B-BF86-6D5D-4356-B915AF40ECF6}"/>
                </a:ext>
              </a:extLst>
            </p:cNvPr>
            <p:cNvSpPr/>
            <p:nvPr/>
          </p:nvSpPr>
          <p:spPr>
            <a:xfrm>
              <a:off x="6673813" y="194744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C4DB4D7-F558-89E6-CD6C-8A7212382E4D}"/>
                </a:ext>
              </a:extLst>
            </p:cNvPr>
            <p:cNvSpPr/>
            <p:nvPr/>
          </p:nvSpPr>
          <p:spPr>
            <a:xfrm>
              <a:off x="6511940" y="204861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98C1F53-B598-E68A-D5BE-B4991B2B167E}"/>
                </a:ext>
              </a:extLst>
            </p:cNvPr>
            <p:cNvSpPr/>
            <p:nvPr/>
          </p:nvSpPr>
          <p:spPr>
            <a:xfrm>
              <a:off x="7034024" y="211920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2B5675B-1E10-FD1B-2D6E-E059A0084144}"/>
                </a:ext>
              </a:extLst>
            </p:cNvPr>
            <p:cNvSpPr/>
            <p:nvPr/>
          </p:nvSpPr>
          <p:spPr>
            <a:xfrm>
              <a:off x="7282783" y="153301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F2CEAAD8-DAC0-321B-368A-A1304AE12F66}"/>
                </a:ext>
              </a:extLst>
            </p:cNvPr>
            <p:cNvSpPr/>
            <p:nvPr/>
          </p:nvSpPr>
          <p:spPr>
            <a:xfrm>
              <a:off x="7343248" y="205763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D6942143-970E-FEC0-1849-92E892BF3E66}"/>
                </a:ext>
              </a:extLst>
            </p:cNvPr>
            <p:cNvSpPr/>
            <p:nvPr/>
          </p:nvSpPr>
          <p:spPr>
            <a:xfrm>
              <a:off x="6645627" y="219866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54350C86-895E-7475-C8ED-12A2A3F3613A}"/>
                </a:ext>
              </a:extLst>
            </p:cNvPr>
            <p:cNvSpPr/>
            <p:nvPr/>
          </p:nvSpPr>
          <p:spPr>
            <a:xfrm>
              <a:off x="6673735" y="232877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483060F4-C094-62EA-9A62-51779A4E968B}"/>
                </a:ext>
              </a:extLst>
            </p:cNvPr>
            <p:cNvSpPr/>
            <p:nvPr/>
          </p:nvSpPr>
          <p:spPr>
            <a:xfrm>
              <a:off x="6802154" y="215860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91225A5D-ED9B-D03C-516F-760627DBE8C6}"/>
                </a:ext>
              </a:extLst>
            </p:cNvPr>
            <p:cNvSpPr/>
            <p:nvPr/>
          </p:nvSpPr>
          <p:spPr>
            <a:xfrm>
              <a:off x="6886005" y="231984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0F1EED57-FDC7-8525-9867-D7CE17884988}"/>
                </a:ext>
              </a:extLst>
            </p:cNvPr>
            <p:cNvSpPr/>
            <p:nvPr/>
          </p:nvSpPr>
          <p:spPr>
            <a:xfrm>
              <a:off x="7041906" y="225856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72AEF5B-42D8-0BC1-ECE1-D1663EEC9831}"/>
                </a:ext>
              </a:extLst>
            </p:cNvPr>
            <p:cNvSpPr/>
            <p:nvPr/>
          </p:nvSpPr>
          <p:spPr>
            <a:xfrm>
              <a:off x="7437626" y="2187109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36AD5D38-3EE2-0265-0D6D-71D386C3AE1F}"/>
                </a:ext>
              </a:extLst>
            </p:cNvPr>
            <p:cNvSpPr/>
            <p:nvPr/>
          </p:nvSpPr>
          <p:spPr>
            <a:xfrm>
              <a:off x="7592981" y="158429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E87A72-5D5C-0178-087A-F637BF4AD463}"/>
                </a:ext>
              </a:extLst>
            </p:cNvPr>
            <p:cNvSpPr/>
            <p:nvPr/>
          </p:nvSpPr>
          <p:spPr>
            <a:xfrm>
              <a:off x="7898979" y="203800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3028622A-40B9-0ACA-AA29-08C4C5B185B9}"/>
                </a:ext>
              </a:extLst>
            </p:cNvPr>
            <p:cNvSpPr/>
            <p:nvPr/>
          </p:nvSpPr>
          <p:spPr>
            <a:xfrm>
              <a:off x="7679312" y="220900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3235DB41-8930-0169-D060-7A34D55983F6}"/>
                </a:ext>
              </a:extLst>
            </p:cNvPr>
            <p:cNvSpPr/>
            <p:nvPr/>
          </p:nvSpPr>
          <p:spPr>
            <a:xfrm>
              <a:off x="7885907" y="2212606"/>
              <a:ext cx="95578" cy="9557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49F2D8F8-B427-8D85-ED0C-291546E78D15}"/>
                </a:ext>
              </a:extLst>
            </p:cNvPr>
            <p:cNvSpPr/>
            <p:nvPr/>
          </p:nvSpPr>
          <p:spPr>
            <a:xfrm>
              <a:off x="7566712" y="2058976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05FF888D-5416-E29B-CE23-1723CBBAF07E}"/>
                </a:ext>
              </a:extLst>
            </p:cNvPr>
            <p:cNvSpPr/>
            <p:nvPr/>
          </p:nvSpPr>
          <p:spPr>
            <a:xfrm>
              <a:off x="7162101" y="2216329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77D86082-68EE-4729-324C-011D64795EA1}"/>
                </a:ext>
              </a:extLst>
            </p:cNvPr>
            <p:cNvSpPr/>
            <p:nvPr/>
          </p:nvSpPr>
          <p:spPr>
            <a:xfrm>
              <a:off x="6865404" y="1907791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FAF2AC91-A0D3-06A3-7956-8FC3B85997AF}"/>
                </a:ext>
              </a:extLst>
            </p:cNvPr>
            <p:cNvSpPr/>
            <p:nvPr/>
          </p:nvSpPr>
          <p:spPr>
            <a:xfrm>
              <a:off x="7222843" y="239213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B6A1E2A-233D-373B-4EB3-722497B7049A}"/>
                </a:ext>
              </a:extLst>
            </p:cNvPr>
            <p:cNvSpPr/>
            <p:nvPr/>
          </p:nvSpPr>
          <p:spPr>
            <a:xfrm>
              <a:off x="7154748" y="23386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4E48B2C2-23EE-AC85-3DD2-5A78CE487B7E}"/>
                </a:ext>
              </a:extLst>
            </p:cNvPr>
            <p:cNvSpPr/>
            <p:nvPr/>
          </p:nvSpPr>
          <p:spPr>
            <a:xfrm>
              <a:off x="7493753" y="238186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A065B478-A05C-5D7B-0F01-82D07A72248C}"/>
                </a:ext>
              </a:extLst>
            </p:cNvPr>
            <p:cNvSpPr/>
            <p:nvPr/>
          </p:nvSpPr>
          <p:spPr>
            <a:xfrm>
              <a:off x="7401426" y="232847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42E112D1-CBAE-85D3-AB08-6EC1679E185D}"/>
                </a:ext>
              </a:extLst>
            </p:cNvPr>
            <p:cNvSpPr/>
            <p:nvPr/>
          </p:nvSpPr>
          <p:spPr>
            <a:xfrm>
              <a:off x="7766646" y="23687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9D2F400-D98A-9745-A2AA-6E44D2D11F3D}"/>
                </a:ext>
              </a:extLst>
            </p:cNvPr>
            <p:cNvSpPr/>
            <p:nvPr/>
          </p:nvSpPr>
          <p:spPr>
            <a:xfrm>
              <a:off x="7684682" y="235690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6B7A00B-39C5-C736-CBBE-4AE8E4BEF732}"/>
                </a:ext>
              </a:extLst>
            </p:cNvPr>
            <p:cNvSpPr/>
            <p:nvPr/>
          </p:nvSpPr>
          <p:spPr>
            <a:xfrm>
              <a:off x="7891021" y="236942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C8DB96C-1AC1-7A87-B390-C84EA4F6DB56}"/>
                </a:ext>
              </a:extLst>
            </p:cNvPr>
            <p:cNvSpPr/>
            <p:nvPr/>
          </p:nvSpPr>
          <p:spPr>
            <a:xfrm>
              <a:off x="6516143" y="216832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C5ACEE63-B9C6-7638-509C-B49D4E87630B}"/>
                </a:ext>
              </a:extLst>
            </p:cNvPr>
            <p:cNvSpPr/>
            <p:nvPr/>
          </p:nvSpPr>
          <p:spPr>
            <a:xfrm>
              <a:off x="6529972" y="16864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3AB11000-5705-B480-752E-4636FAE873A7}"/>
                </a:ext>
              </a:extLst>
            </p:cNvPr>
            <p:cNvSpPr/>
            <p:nvPr/>
          </p:nvSpPr>
          <p:spPr>
            <a:xfrm>
              <a:off x="6508168" y="153944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2AAE4E28-B87B-0BFD-72AA-583A0AFD32F5}"/>
                </a:ext>
              </a:extLst>
            </p:cNvPr>
            <p:cNvSpPr/>
            <p:nvPr/>
          </p:nvSpPr>
          <p:spPr>
            <a:xfrm>
              <a:off x="6980862" y="154168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BB5D575B-45FC-C1FE-2EEC-7086636A2B60}"/>
                </a:ext>
              </a:extLst>
            </p:cNvPr>
            <p:cNvSpPr/>
            <p:nvPr/>
          </p:nvSpPr>
          <p:spPr>
            <a:xfrm>
              <a:off x="7410720" y="154890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60AFBD11-489F-65F0-D5B0-87A25FE8F2C8}"/>
                </a:ext>
              </a:extLst>
            </p:cNvPr>
            <p:cNvSpPr/>
            <p:nvPr/>
          </p:nvSpPr>
          <p:spPr>
            <a:xfrm>
              <a:off x="7440394" y="165213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97E5E75-048B-FA6B-DED6-3D5C1F45D388}"/>
                </a:ext>
              </a:extLst>
            </p:cNvPr>
            <p:cNvSpPr/>
            <p:nvPr/>
          </p:nvSpPr>
          <p:spPr>
            <a:xfrm>
              <a:off x="7529908" y="181639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43CE65F3-7A42-5E9E-BBCE-BFEDB6270F7E}"/>
                </a:ext>
              </a:extLst>
            </p:cNvPr>
            <p:cNvSpPr/>
            <p:nvPr/>
          </p:nvSpPr>
          <p:spPr>
            <a:xfrm>
              <a:off x="7887245" y="1639566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6F10B7B5-D768-DAD9-C674-A23FC48FF027}"/>
                </a:ext>
              </a:extLst>
            </p:cNvPr>
            <p:cNvSpPr/>
            <p:nvPr/>
          </p:nvSpPr>
          <p:spPr>
            <a:xfrm>
              <a:off x="7032198" y="23814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E9B939AA-A905-070D-4A78-65965FA61532}"/>
                </a:ext>
              </a:extLst>
            </p:cNvPr>
            <p:cNvSpPr/>
            <p:nvPr/>
          </p:nvSpPr>
          <p:spPr>
            <a:xfrm>
              <a:off x="6499691" y="237635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647F5F61-4426-B22A-DC9C-80979AD76A7A}"/>
                </a:ext>
              </a:extLst>
            </p:cNvPr>
            <p:cNvSpPr/>
            <p:nvPr/>
          </p:nvSpPr>
          <p:spPr>
            <a:xfrm>
              <a:off x="7728734" y="203675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1E75A5F7-BD90-4102-0194-FFCD49599ED4}"/>
                </a:ext>
              </a:extLst>
            </p:cNvPr>
            <p:cNvSpPr/>
            <p:nvPr/>
          </p:nvSpPr>
          <p:spPr>
            <a:xfrm>
              <a:off x="7795465" y="22166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FDECE6E8-CA89-5C23-FABC-2840FB221E0F}"/>
                </a:ext>
              </a:extLst>
            </p:cNvPr>
            <p:cNvSpPr/>
            <p:nvPr/>
          </p:nvSpPr>
          <p:spPr>
            <a:xfrm>
              <a:off x="7927718" y="191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65225D55-BF00-AA18-6EA1-B4209C18755A}"/>
                </a:ext>
              </a:extLst>
            </p:cNvPr>
            <p:cNvSpPr/>
            <p:nvPr/>
          </p:nvSpPr>
          <p:spPr>
            <a:xfrm>
              <a:off x="7728734" y="153936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6A26D75A-BCF4-337A-1002-F8D58A088ADE}"/>
                </a:ext>
              </a:extLst>
            </p:cNvPr>
            <p:cNvSpPr/>
            <p:nvPr/>
          </p:nvSpPr>
          <p:spPr>
            <a:xfrm>
              <a:off x="7821371" y="152780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2886D0CD-02D5-B485-E9D5-3953766ED78D}"/>
                </a:ext>
              </a:extLst>
            </p:cNvPr>
            <p:cNvSpPr/>
            <p:nvPr/>
          </p:nvSpPr>
          <p:spPr>
            <a:xfrm>
              <a:off x="7085120" y="15258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5B0671BB-5008-3A14-48D8-CA5B5C53256E}"/>
                </a:ext>
              </a:extLst>
            </p:cNvPr>
            <p:cNvSpPr/>
            <p:nvPr/>
          </p:nvSpPr>
          <p:spPr>
            <a:xfrm>
              <a:off x="6615785" y="152318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3AE78542-52F4-B905-8494-DD91FAED56CA}"/>
                </a:ext>
              </a:extLst>
            </p:cNvPr>
            <p:cNvSpPr/>
            <p:nvPr/>
          </p:nvSpPr>
          <p:spPr>
            <a:xfrm>
              <a:off x="7065093" y="18927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A78CFDFB-190E-1062-C240-509F674B81A5}"/>
                </a:ext>
              </a:extLst>
            </p:cNvPr>
            <p:cNvSpPr/>
            <p:nvPr/>
          </p:nvSpPr>
          <p:spPr>
            <a:xfrm>
              <a:off x="7138310" y="204812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6DA32A63-F270-7D47-CF06-A140FAB23720}"/>
                </a:ext>
              </a:extLst>
            </p:cNvPr>
            <p:cNvSpPr/>
            <p:nvPr/>
          </p:nvSpPr>
          <p:spPr>
            <a:xfrm>
              <a:off x="6632326" y="211072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3D51C7B2-FD90-85A0-F7FC-973A1461243C}"/>
                </a:ext>
              </a:extLst>
            </p:cNvPr>
            <p:cNvSpPr/>
            <p:nvPr/>
          </p:nvSpPr>
          <p:spPr>
            <a:xfrm>
              <a:off x="6507641" y="191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43ED8248-1827-A4AD-F660-8406E38792F2}"/>
                </a:ext>
              </a:extLst>
            </p:cNvPr>
            <p:cNvSpPr/>
            <p:nvPr/>
          </p:nvSpPr>
          <p:spPr>
            <a:xfrm>
              <a:off x="6627181" y="188580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IMG_6957_A4C396E7-DDAB-43DC-A829-56C6C06E6819.mp4">
            <a:hlinkClick r:id="" action="ppaction://media"/>
            <a:extLst>
              <a:ext uri="{FF2B5EF4-FFF2-40B4-BE49-F238E27FC236}">
                <a16:creationId xmlns:a16="http://schemas.microsoft.com/office/drawing/2014/main" id="{12FD57C3-B672-2A93-CC1D-A311DACBF99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13879" y="1178936"/>
            <a:ext cx="2562148" cy="45549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A2E308-720B-231F-25C3-022BBE020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Damage mechanisms under uniaxial compression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34A0B-680C-CF4B-5A95-6A87C9BA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F3F59-F82D-0332-2B5B-B1D05EAF5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11</a:t>
            </a:fld>
            <a:endParaRPr lang="de-CH" noProof="0"/>
          </a:p>
        </p:txBody>
      </p:sp>
      <p:pic>
        <p:nvPicPr>
          <p:cNvPr id="15" name="PCwax02_1e-1">
            <a:hlinkClick r:id="" action="ppaction://media"/>
            <a:extLst>
              <a:ext uri="{FF2B5EF4-FFF2-40B4-BE49-F238E27FC236}">
                <a16:creationId xmlns:a16="http://schemas.microsoft.com/office/drawing/2014/main" id="{1F1A9DCF-11F4-C333-1641-313E8DF519F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86937" y="1178937"/>
            <a:ext cx="2592526" cy="2592526"/>
          </a:xfrm>
          <a:prstGeom prst="rect">
            <a:avLst/>
          </a:prstGeom>
        </p:spPr>
      </p:pic>
      <p:pic>
        <p:nvPicPr>
          <p:cNvPr id="16" name="Content Placeholder 9" descr="Cylinder outline">
            <a:extLst>
              <a:ext uri="{FF2B5EF4-FFF2-40B4-BE49-F238E27FC236}">
                <a16:creationId xmlns:a16="http://schemas.microsoft.com/office/drawing/2014/main" id="{4A6F3B96-45BB-26E2-C4BC-F888E361E8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68134" y="3994500"/>
            <a:ext cx="1994225" cy="199422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DEBC190-EF01-4499-615C-BE9FFACDF4F3}"/>
              </a:ext>
            </a:extLst>
          </p:cNvPr>
          <p:cNvCxnSpPr/>
          <p:nvPr/>
        </p:nvCxnSpPr>
        <p:spPr>
          <a:xfrm>
            <a:off x="1820253" y="4778135"/>
            <a:ext cx="1051560" cy="624840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lose-up of a white object&#10;&#10;AI-generated content may be incorrect.">
            <a:extLst>
              <a:ext uri="{FF2B5EF4-FFF2-40B4-BE49-F238E27FC236}">
                <a16:creationId xmlns:a16="http://schemas.microsoft.com/office/drawing/2014/main" id="{FFD5F4D0-097A-A2EB-2960-68EF2252BEE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4" t="11248" r="18493" b="26959"/>
          <a:stretch>
            <a:fillRect/>
          </a:stretch>
        </p:blipFill>
        <p:spPr>
          <a:xfrm>
            <a:off x="7144376" y="1149871"/>
            <a:ext cx="3031162" cy="2273372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FF76361-F402-29D4-B2F9-DB4F82460E30}"/>
              </a:ext>
            </a:extLst>
          </p:cNvPr>
          <p:cNvGrpSpPr/>
          <p:nvPr/>
        </p:nvGrpSpPr>
        <p:grpSpPr>
          <a:xfrm>
            <a:off x="8479467" y="3434758"/>
            <a:ext cx="1994225" cy="1994225"/>
            <a:chOff x="9418066" y="3797227"/>
            <a:chExt cx="1994225" cy="1994225"/>
          </a:xfrm>
        </p:grpSpPr>
        <p:pic>
          <p:nvPicPr>
            <p:cNvPr id="20" name="Content Placeholder 9" descr="Cylinder outline">
              <a:extLst>
                <a:ext uri="{FF2B5EF4-FFF2-40B4-BE49-F238E27FC236}">
                  <a16:creationId xmlns:a16="http://schemas.microsoft.com/office/drawing/2014/main" id="{DC00CFBE-8FE9-CEA3-46DF-BD04CBA55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418066" y="3797227"/>
              <a:ext cx="1994225" cy="1994225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6541F01-12F5-2C64-AED0-A61906969E81}"/>
                </a:ext>
              </a:extLst>
            </p:cNvPr>
            <p:cNvCxnSpPr>
              <a:cxnSpLocks/>
            </p:cNvCxnSpPr>
            <p:nvPr/>
          </p:nvCxnSpPr>
          <p:spPr>
            <a:xfrm>
              <a:off x="9947912" y="4316812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56886BA-7ED1-B4C9-807F-F094FA509F47}"/>
                </a:ext>
              </a:extLst>
            </p:cNvPr>
            <p:cNvCxnSpPr>
              <a:cxnSpLocks/>
            </p:cNvCxnSpPr>
            <p:nvPr/>
          </p:nvCxnSpPr>
          <p:spPr>
            <a:xfrm>
              <a:off x="10125712" y="4426114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9324A8D-0D9E-176C-2226-398857D27C5E}"/>
                </a:ext>
              </a:extLst>
            </p:cNvPr>
            <p:cNvCxnSpPr>
              <a:cxnSpLocks/>
            </p:cNvCxnSpPr>
            <p:nvPr/>
          </p:nvCxnSpPr>
          <p:spPr>
            <a:xfrm>
              <a:off x="10276906" y="4316812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F9BB942-FF61-37F0-A3C6-35946A583925}"/>
                </a:ext>
              </a:extLst>
            </p:cNvPr>
            <p:cNvCxnSpPr>
              <a:cxnSpLocks/>
            </p:cNvCxnSpPr>
            <p:nvPr/>
          </p:nvCxnSpPr>
          <p:spPr>
            <a:xfrm>
              <a:off x="10417784" y="4487156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B6B0697-4566-4ADE-020D-3F5B25178825}"/>
                </a:ext>
              </a:extLst>
            </p:cNvPr>
            <p:cNvCxnSpPr>
              <a:cxnSpLocks/>
            </p:cNvCxnSpPr>
            <p:nvPr/>
          </p:nvCxnSpPr>
          <p:spPr>
            <a:xfrm>
              <a:off x="10455912" y="4294198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99C9AE-E211-559B-E40B-D086E79A1246}"/>
                </a:ext>
              </a:extLst>
            </p:cNvPr>
            <p:cNvCxnSpPr>
              <a:cxnSpLocks/>
            </p:cNvCxnSpPr>
            <p:nvPr/>
          </p:nvCxnSpPr>
          <p:spPr>
            <a:xfrm>
              <a:off x="10633712" y="4403500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0DF787C-D644-C3BA-4691-40E74908E8CB}"/>
                </a:ext>
              </a:extLst>
            </p:cNvPr>
            <p:cNvCxnSpPr>
              <a:cxnSpLocks/>
            </p:cNvCxnSpPr>
            <p:nvPr/>
          </p:nvCxnSpPr>
          <p:spPr>
            <a:xfrm>
              <a:off x="10784906" y="4294198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ECC5613-F992-A10A-7D6F-03FB75DBF6BE}"/>
                </a:ext>
              </a:extLst>
            </p:cNvPr>
            <p:cNvCxnSpPr>
              <a:cxnSpLocks/>
            </p:cNvCxnSpPr>
            <p:nvPr/>
          </p:nvCxnSpPr>
          <p:spPr>
            <a:xfrm>
              <a:off x="10925784" y="4464542"/>
              <a:ext cx="0" cy="937260"/>
            </a:xfrm>
            <a:prstGeom prst="line">
              <a:avLst/>
            </a:prstGeom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A14C759-E5CB-74F3-9C7F-CE6C385670A3}"/>
              </a:ext>
            </a:extLst>
          </p:cNvPr>
          <p:cNvSpPr txBox="1"/>
          <p:nvPr/>
        </p:nvSpPr>
        <p:spPr>
          <a:xfrm>
            <a:off x="731837" y="649849"/>
            <a:ext cx="9378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9BEF9B"/>
                </a:solidFill>
              </a:rPr>
              <a:t>Mixed wax </a:t>
            </a:r>
            <a:r>
              <a:rPr lang="en-US"/>
              <a:t>at room temperature </a:t>
            </a:r>
            <a:r>
              <a:rPr lang="en-US">
                <a:sym typeface="Wingdings" panose="05000000000000000000" pitchFamily="2" charset="2"/>
              </a:rPr>
              <a:t>  Filled wax tested at -55</a:t>
            </a:r>
            <a:r>
              <a:rPr lang="en-CH"/>
              <a:t>°</a:t>
            </a:r>
            <a:r>
              <a:rPr lang="en-US">
                <a:sym typeface="Wingdings" panose="05000000000000000000" pitchFamily="2" charset="2"/>
              </a:rPr>
              <a:t>C (218K)</a:t>
            </a:r>
            <a:endParaRPr lang="en-CH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DB65E7-E35E-C656-31BB-BFD5D3060297}"/>
              </a:ext>
            </a:extLst>
          </p:cNvPr>
          <p:cNvSpPr/>
          <p:nvPr/>
        </p:nvSpPr>
        <p:spPr>
          <a:xfrm>
            <a:off x="943545" y="1037767"/>
            <a:ext cx="3082606" cy="495095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116AEC-5AF1-9406-58F0-FB7D2ABC9486}"/>
              </a:ext>
            </a:extLst>
          </p:cNvPr>
          <p:cNvSpPr/>
          <p:nvPr/>
        </p:nvSpPr>
        <p:spPr>
          <a:xfrm>
            <a:off x="4382952" y="1037767"/>
            <a:ext cx="5939542" cy="495095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3" name="Content Placeholder 9" descr="Cylinder outline">
            <a:extLst>
              <a:ext uri="{FF2B5EF4-FFF2-40B4-BE49-F238E27FC236}">
                <a16:creationId xmlns:a16="http://schemas.microsoft.com/office/drawing/2014/main" id="{A70D60E1-908B-1B44-295F-0C13468B63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94261" y="3441828"/>
            <a:ext cx="1994672" cy="199467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74600EE-4B79-629C-C690-ED97427F11B5}"/>
              </a:ext>
            </a:extLst>
          </p:cNvPr>
          <p:cNvSpPr txBox="1"/>
          <p:nvPr/>
        </p:nvSpPr>
        <p:spPr>
          <a:xfrm>
            <a:off x="4715156" y="4811553"/>
            <a:ext cx="2165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/>
              <a:t>⌀</a:t>
            </a:r>
            <a:r>
              <a:rPr lang="en-US" b="1"/>
              <a:t>6 mm</a:t>
            </a:r>
          </a:p>
          <a:p>
            <a:pPr algn="ctr"/>
            <a:r>
              <a:rPr lang="en-US" b="1"/>
              <a:t>after @218K, 0.1/s</a:t>
            </a:r>
            <a:endParaRPr lang="en-CH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06A8BF-7DD6-45A2-7DF8-2816B6C5C5DB}"/>
              </a:ext>
            </a:extLst>
          </p:cNvPr>
          <p:cNvSpPr txBox="1"/>
          <p:nvPr/>
        </p:nvSpPr>
        <p:spPr>
          <a:xfrm>
            <a:off x="592136" y="6052940"/>
            <a:ext cx="11218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Classic 45° shear-band fracture is found at RT, while the vertical cracks are observed at </a:t>
            </a:r>
            <a:r>
              <a:rPr lang="en-US">
                <a:sym typeface="Wingdings" panose="05000000000000000000" pitchFamily="2" charset="2"/>
              </a:rPr>
              <a:t>-55</a:t>
            </a:r>
            <a:r>
              <a:rPr lang="en-CH"/>
              <a:t>°</a:t>
            </a:r>
            <a:r>
              <a:rPr lang="en-US">
                <a:sym typeface="Wingdings" panose="05000000000000000000" pitchFamily="2" charset="2"/>
              </a:rPr>
              <a:t>C (218K)</a:t>
            </a:r>
            <a:r>
              <a:rPr lang="en-US"/>
              <a:t> 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3F0666-508F-7815-7269-BC4449629AA7}"/>
              </a:ext>
            </a:extLst>
          </p:cNvPr>
          <p:cNvGrpSpPr/>
          <p:nvPr/>
        </p:nvGrpSpPr>
        <p:grpSpPr>
          <a:xfrm>
            <a:off x="7432828" y="4289775"/>
            <a:ext cx="1110494" cy="679894"/>
            <a:chOff x="6479234" y="1512324"/>
            <a:chExt cx="1537486" cy="94131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CEF31EF-5E27-DF80-C5E8-B9FE51528496}"/>
                </a:ext>
              </a:extLst>
            </p:cNvPr>
            <p:cNvSpPr/>
            <p:nvPr/>
          </p:nvSpPr>
          <p:spPr>
            <a:xfrm>
              <a:off x="6479234" y="1512324"/>
              <a:ext cx="1537486" cy="941318"/>
            </a:xfrm>
            <a:prstGeom prst="rect">
              <a:avLst/>
            </a:prstGeom>
            <a:solidFill>
              <a:srgbClr val="89D2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F423CEA-7322-6079-679D-E67FD62B8057}"/>
                </a:ext>
              </a:extLst>
            </p:cNvPr>
            <p:cNvSpPr/>
            <p:nvPr/>
          </p:nvSpPr>
          <p:spPr>
            <a:xfrm>
              <a:off x="7728734" y="18149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32B6E3-BB1F-4231-F2A5-DC47A9EB64A8}"/>
                </a:ext>
              </a:extLst>
            </p:cNvPr>
            <p:cNvSpPr/>
            <p:nvPr/>
          </p:nvSpPr>
          <p:spPr>
            <a:xfrm>
              <a:off x="7606220" y="19673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1132761-F619-ACCD-32E2-AD92BFC6CBCA}"/>
                </a:ext>
              </a:extLst>
            </p:cNvPr>
            <p:cNvSpPr/>
            <p:nvPr/>
          </p:nvSpPr>
          <p:spPr>
            <a:xfrm>
              <a:off x="7432907" y="185382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D78B9E2-CC2F-329E-ADE2-C75CFB7505ED}"/>
                </a:ext>
              </a:extLst>
            </p:cNvPr>
            <p:cNvSpPr/>
            <p:nvPr/>
          </p:nvSpPr>
          <p:spPr>
            <a:xfrm>
              <a:off x="7803804" y="209996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A337DA2-8FB9-942C-EF10-4176150F52BA}"/>
                </a:ext>
              </a:extLst>
            </p:cNvPr>
            <p:cNvSpPr/>
            <p:nvPr/>
          </p:nvSpPr>
          <p:spPr>
            <a:xfrm>
              <a:off x="7474739" y="210483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2965D84-60AE-190D-F7AC-28230072053C}"/>
                </a:ext>
              </a:extLst>
            </p:cNvPr>
            <p:cNvSpPr/>
            <p:nvPr/>
          </p:nvSpPr>
          <p:spPr>
            <a:xfrm>
              <a:off x="7352225" y="225723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A0EBE94-E324-716E-F6DC-EB05320D3F2A}"/>
                </a:ext>
              </a:extLst>
            </p:cNvPr>
            <p:cNvSpPr/>
            <p:nvPr/>
          </p:nvSpPr>
          <p:spPr>
            <a:xfrm>
              <a:off x="7178912" y="214368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35B3BDF-E174-C595-CA4C-BDE0B0AD7CEA}"/>
                </a:ext>
              </a:extLst>
            </p:cNvPr>
            <p:cNvSpPr/>
            <p:nvPr/>
          </p:nvSpPr>
          <p:spPr>
            <a:xfrm>
              <a:off x="7821371" y="231401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4DC2547-E56D-FB23-E035-C1F082810AB1}"/>
                </a:ext>
              </a:extLst>
            </p:cNvPr>
            <p:cNvSpPr/>
            <p:nvPr/>
          </p:nvSpPr>
          <p:spPr>
            <a:xfrm>
              <a:off x="6832270" y="168349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2E500D0-CDE2-C479-1523-974463A0FEE4}"/>
                </a:ext>
              </a:extLst>
            </p:cNvPr>
            <p:cNvSpPr/>
            <p:nvPr/>
          </p:nvSpPr>
          <p:spPr>
            <a:xfrm>
              <a:off x="6984670" y="183589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C42EBE2-FA53-428A-F47F-8ABB87230E4F}"/>
                </a:ext>
              </a:extLst>
            </p:cNvPr>
            <p:cNvSpPr/>
            <p:nvPr/>
          </p:nvSpPr>
          <p:spPr>
            <a:xfrm>
              <a:off x="6700789" y="18209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5BA2367-33C9-305E-099C-6BA4CF0A99DF}"/>
                </a:ext>
              </a:extLst>
            </p:cNvPr>
            <p:cNvSpPr/>
            <p:nvPr/>
          </p:nvSpPr>
          <p:spPr>
            <a:xfrm>
              <a:off x="6578275" y="19733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25D9BC0-15CC-313E-4755-28CC353B889C}"/>
                </a:ext>
              </a:extLst>
            </p:cNvPr>
            <p:cNvSpPr/>
            <p:nvPr/>
          </p:nvSpPr>
          <p:spPr>
            <a:xfrm>
              <a:off x="6730675" y="21257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8A1B605-9DF2-D16A-EB60-D56E75C1FD6A}"/>
                </a:ext>
              </a:extLst>
            </p:cNvPr>
            <p:cNvSpPr/>
            <p:nvPr/>
          </p:nvSpPr>
          <p:spPr>
            <a:xfrm>
              <a:off x="7047421" y="203013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20B1C5D-08F5-5893-5907-ABC4C2FD57DE}"/>
                </a:ext>
              </a:extLst>
            </p:cNvPr>
            <p:cNvSpPr/>
            <p:nvPr/>
          </p:nvSpPr>
          <p:spPr>
            <a:xfrm>
              <a:off x="6936866" y="224827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F0B4CAC-DA35-3B9A-423A-A2DAF0041BF1}"/>
                </a:ext>
              </a:extLst>
            </p:cNvPr>
            <p:cNvSpPr/>
            <p:nvPr/>
          </p:nvSpPr>
          <p:spPr>
            <a:xfrm>
              <a:off x="6551383" y="229907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321C6B0-237D-F93F-CEDC-FE0F3097631D}"/>
                </a:ext>
              </a:extLst>
            </p:cNvPr>
            <p:cNvSpPr/>
            <p:nvPr/>
          </p:nvSpPr>
          <p:spPr>
            <a:xfrm>
              <a:off x="7057411" y="161872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9A04552-173B-9237-F1B3-0A981BEA2231}"/>
                </a:ext>
              </a:extLst>
            </p:cNvPr>
            <p:cNvSpPr/>
            <p:nvPr/>
          </p:nvSpPr>
          <p:spPr>
            <a:xfrm>
              <a:off x="7162097" y="15479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54E44D2-0E65-3270-1A03-9E714B759951}"/>
                </a:ext>
              </a:extLst>
            </p:cNvPr>
            <p:cNvSpPr/>
            <p:nvPr/>
          </p:nvSpPr>
          <p:spPr>
            <a:xfrm>
              <a:off x="7087085" y="172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4BA250F-32C9-1549-780F-3AACE4E6AB11}"/>
                </a:ext>
              </a:extLst>
            </p:cNvPr>
            <p:cNvSpPr/>
            <p:nvPr/>
          </p:nvSpPr>
          <p:spPr>
            <a:xfrm>
              <a:off x="6768922" y="19039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0C0182A-DB87-CE03-DC61-3C6FACFE5C6B}"/>
                </a:ext>
              </a:extLst>
            </p:cNvPr>
            <p:cNvSpPr/>
            <p:nvPr/>
          </p:nvSpPr>
          <p:spPr>
            <a:xfrm>
              <a:off x="6873608" y="183317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2BE3566-1CF9-BB28-0B1F-2BEFCBB69301}"/>
                </a:ext>
              </a:extLst>
            </p:cNvPr>
            <p:cNvSpPr/>
            <p:nvPr/>
          </p:nvSpPr>
          <p:spPr>
            <a:xfrm>
              <a:off x="6798596" y="200722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EBAEA66-0A92-1963-DB2E-B97E83AC680B}"/>
                </a:ext>
              </a:extLst>
            </p:cNvPr>
            <p:cNvSpPr/>
            <p:nvPr/>
          </p:nvSpPr>
          <p:spPr>
            <a:xfrm>
              <a:off x="6801889" y="228323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2070B89-0845-8829-78AE-27D7D1AB3255}"/>
                </a:ext>
              </a:extLst>
            </p:cNvPr>
            <p:cNvSpPr/>
            <p:nvPr/>
          </p:nvSpPr>
          <p:spPr>
            <a:xfrm>
              <a:off x="7135172" y="185237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05D17E03-C9B4-392D-9C03-809C2543079B}"/>
                </a:ext>
              </a:extLst>
            </p:cNvPr>
            <p:cNvSpPr/>
            <p:nvPr/>
          </p:nvSpPr>
          <p:spPr>
            <a:xfrm>
              <a:off x="7239858" y="178156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A9A74AD-0560-C33B-4A4E-C69B32B83455}"/>
                </a:ext>
              </a:extLst>
            </p:cNvPr>
            <p:cNvSpPr/>
            <p:nvPr/>
          </p:nvSpPr>
          <p:spPr>
            <a:xfrm>
              <a:off x="7164846" y="19556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AD5230B-12D4-EB24-09BF-DEF421D785DF}"/>
                </a:ext>
              </a:extLst>
            </p:cNvPr>
            <p:cNvSpPr/>
            <p:nvPr/>
          </p:nvSpPr>
          <p:spPr>
            <a:xfrm>
              <a:off x="7273919" y="205214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914631B-FC19-3B05-D94B-8D6FEDEC39F3}"/>
                </a:ext>
              </a:extLst>
            </p:cNvPr>
            <p:cNvSpPr/>
            <p:nvPr/>
          </p:nvSpPr>
          <p:spPr>
            <a:xfrm>
              <a:off x="7378605" y="198133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169246B-17E0-E1C3-3D9B-C8BB4C593299}"/>
                </a:ext>
              </a:extLst>
            </p:cNvPr>
            <p:cNvSpPr/>
            <p:nvPr/>
          </p:nvSpPr>
          <p:spPr>
            <a:xfrm>
              <a:off x="7303593" y="21553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C35123A-5006-0FF8-5A07-DEA58F44E047}"/>
                </a:ext>
              </a:extLst>
            </p:cNvPr>
            <p:cNvSpPr/>
            <p:nvPr/>
          </p:nvSpPr>
          <p:spPr>
            <a:xfrm>
              <a:off x="7275793" y="227445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5DE24D8-B8FC-E5EF-7475-20E6C12F9B4D}"/>
                </a:ext>
              </a:extLst>
            </p:cNvPr>
            <p:cNvSpPr/>
            <p:nvPr/>
          </p:nvSpPr>
          <p:spPr>
            <a:xfrm>
              <a:off x="7774130" y="163103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99ABCF0-0B5A-7344-3906-9D7F80E6A5A2}"/>
                </a:ext>
              </a:extLst>
            </p:cNvPr>
            <p:cNvSpPr/>
            <p:nvPr/>
          </p:nvSpPr>
          <p:spPr>
            <a:xfrm>
              <a:off x="7908124" y="155420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F8C89E4-50C8-A33E-3B7D-86B3958B51BB}"/>
                </a:ext>
              </a:extLst>
            </p:cNvPr>
            <p:cNvSpPr/>
            <p:nvPr/>
          </p:nvSpPr>
          <p:spPr>
            <a:xfrm>
              <a:off x="7803804" y="173427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1A80198-3EC4-D065-CCCD-6A313896E1D0}"/>
                </a:ext>
              </a:extLst>
            </p:cNvPr>
            <p:cNvSpPr/>
            <p:nvPr/>
          </p:nvSpPr>
          <p:spPr>
            <a:xfrm>
              <a:off x="7823032" y="188004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8670D3A-2AED-31FB-20A8-29D11D5F1A20}"/>
                </a:ext>
              </a:extLst>
            </p:cNvPr>
            <p:cNvSpPr/>
            <p:nvPr/>
          </p:nvSpPr>
          <p:spPr>
            <a:xfrm>
              <a:off x="7927718" y="180923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327494C-6826-DEA0-B049-657A6F423B87}"/>
                </a:ext>
              </a:extLst>
            </p:cNvPr>
            <p:cNvSpPr/>
            <p:nvPr/>
          </p:nvSpPr>
          <p:spPr>
            <a:xfrm>
              <a:off x="7852706" y="198327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B40A704-B9BD-5680-1A04-87DDF4794B3B}"/>
                </a:ext>
              </a:extLst>
            </p:cNvPr>
            <p:cNvSpPr/>
            <p:nvPr/>
          </p:nvSpPr>
          <p:spPr>
            <a:xfrm>
              <a:off x="7504625" y="158924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4974AEE-AF3B-F0BF-DEC8-32F90236F8AB}"/>
                </a:ext>
              </a:extLst>
            </p:cNvPr>
            <p:cNvSpPr/>
            <p:nvPr/>
          </p:nvSpPr>
          <p:spPr>
            <a:xfrm>
              <a:off x="7609311" y="151843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7C11A64-8F2E-0932-72CB-FEA4EA59750F}"/>
                </a:ext>
              </a:extLst>
            </p:cNvPr>
            <p:cNvSpPr/>
            <p:nvPr/>
          </p:nvSpPr>
          <p:spPr>
            <a:xfrm>
              <a:off x="7534299" y="169248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03E48B6-ED52-0E49-2072-F6AA8E839693}"/>
                </a:ext>
              </a:extLst>
            </p:cNvPr>
            <p:cNvSpPr/>
            <p:nvPr/>
          </p:nvSpPr>
          <p:spPr>
            <a:xfrm>
              <a:off x="7587151" y="176477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8AC5EC6-2A2B-6229-4E9F-245E558C5ED5}"/>
                </a:ext>
              </a:extLst>
            </p:cNvPr>
            <p:cNvSpPr/>
            <p:nvPr/>
          </p:nvSpPr>
          <p:spPr>
            <a:xfrm>
              <a:off x="7691837" y="169396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1824C7D-3E94-693F-DEF3-34EBA1D788CD}"/>
                </a:ext>
              </a:extLst>
            </p:cNvPr>
            <p:cNvSpPr/>
            <p:nvPr/>
          </p:nvSpPr>
          <p:spPr>
            <a:xfrm>
              <a:off x="7616825" y="18680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620CF83-37E1-70D6-FE52-784CC8AD241C}"/>
                </a:ext>
              </a:extLst>
            </p:cNvPr>
            <p:cNvSpPr/>
            <p:nvPr/>
          </p:nvSpPr>
          <p:spPr>
            <a:xfrm>
              <a:off x="7573737" y="219885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AEB7BD9F-8562-19D6-C371-0935BAA30993}"/>
                </a:ext>
              </a:extLst>
            </p:cNvPr>
            <p:cNvSpPr/>
            <p:nvPr/>
          </p:nvSpPr>
          <p:spPr>
            <a:xfrm>
              <a:off x="7678423" y="212804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B7FEEBF-C71C-EDEB-B100-DEF594C734B8}"/>
                </a:ext>
              </a:extLst>
            </p:cNvPr>
            <p:cNvSpPr/>
            <p:nvPr/>
          </p:nvSpPr>
          <p:spPr>
            <a:xfrm>
              <a:off x="7603411" y="230208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5BAADE9-BE74-FF04-B209-4E8BF66E931D}"/>
                </a:ext>
              </a:extLst>
            </p:cNvPr>
            <p:cNvSpPr/>
            <p:nvPr/>
          </p:nvSpPr>
          <p:spPr>
            <a:xfrm>
              <a:off x="6597653" y="1617322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2AA2285-A1FE-B3FF-DD0A-08814AC84323}"/>
                </a:ext>
              </a:extLst>
            </p:cNvPr>
            <p:cNvSpPr/>
            <p:nvPr/>
          </p:nvSpPr>
          <p:spPr>
            <a:xfrm>
              <a:off x="6702339" y="154651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B17F2553-E37D-BDE0-318D-9C2E4F415D4F}"/>
                </a:ext>
              </a:extLst>
            </p:cNvPr>
            <p:cNvSpPr/>
            <p:nvPr/>
          </p:nvSpPr>
          <p:spPr>
            <a:xfrm>
              <a:off x="6627327" y="172055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37FD13B-E470-89D1-7AE3-5B4FCC110951}"/>
                </a:ext>
              </a:extLst>
            </p:cNvPr>
            <p:cNvSpPr/>
            <p:nvPr/>
          </p:nvSpPr>
          <p:spPr>
            <a:xfrm>
              <a:off x="6886005" y="2020411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218DEDCE-7E59-B5B4-1391-4DD904F62F3B}"/>
                </a:ext>
              </a:extLst>
            </p:cNvPr>
            <p:cNvSpPr/>
            <p:nvPr/>
          </p:nvSpPr>
          <p:spPr>
            <a:xfrm>
              <a:off x="6990691" y="194960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3EA4680-34D4-F103-F5FE-265E64D7E7C2}"/>
                </a:ext>
              </a:extLst>
            </p:cNvPr>
            <p:cNvSpPr/>
            <p:nvPr/>
          </p:nvSpPr>
          <p:spPr>
            <a:xfrm>
              <a:off x="6915679" y="2123647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A5D6E1B-D72A-C4CD-2530-996727E9FB46}"/>
                </a:ext>
              </a:extLst>
            </p:cNvPr>
            <p:cNvSpPr/>
            <p:nvPr/>
          </p:nvSpPr>
          <p:spPr>
            <a:xfrm>
              <a:off x="6724045" y="166821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6A516B04-34A1-807D-21BE-C7599EC03754}"/>
                </a:ext>
              </a:extLst>
            </p:cNvPr>
            <p:cNvSpPr/>
            <p:nvPr/>
          </p:nvSpPr>
          <p:spPr>
            <a:xfrm>
              <a:off x="6804561" y="177471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2616870-06E5-C438-BB70-A80DC8E4B87F}"/>
                </a:ext>
              </a:extLst>
            </p:cNvPr>
            <p:cNvSpPr/>
            <p:nvPr/>
          </p:nvSpPr>
          <p:spPr>
            <a:xfrm>
              <a:off x="6827931" y="153944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317099A-A521-C2FA-F518-9410D7F7E172}"/>
                </a:ext>
              </a:extLst>
            </p:cNvPr>
            <p:cNvSpPr/>
            <p:nvPr/>
          </p:nvSpPr>
          <p:spPr>
            <a:xfrm>
              <a:off x="6917980" y="168188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9667FA0-0F75-C652-2CD4-5F5DE1DE280F}"/>
                </a:ext>
              </a:extLst>
            </p:cNvPr>
            <p:cNvSpPr/>
            <p:nvPr/>
          </p:nvSpPr>
          <p:spPr>
            <a:xfrm>
              <a:off x="7190860" y="1649843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3C2B197B-BB09-135D-1745-2AE63026C6F5}"/>
                </a:ext>
              </a:extLst>
            </p:cNvPr>
            <p:cNvSpPr/>
            <p:nvPr/>
          </p:nvSpPr>
          <p:spPr>
            <a:xfrm>
              <a:off x="7240930" y="186442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A8E1F4C1-E18A-EFE6-AF7B-60FCDF5999F2}"/>
                </a:ext>
              </a:extLst>
            </p:cNvPr>
            <p:cNvSpPr/>
            <p:nvPr/>
          </p:nvSpPr>
          <p:spPr>
            <a:xfrm>
              <a:off x="7352947" y="171481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5C73043A-F721-A289-5ED4-E38B7907959D}"/>
                </a:ext>
              </a:extLst>
            </p:cNvPr>
            <p:cNvSpPr/>
            <p:nvPr/>
          </p:nvSpPr>
          <p:spPr>
            <a:xfrm>
              <a:off x="7478120" y="1953976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BB65D8-6FDF-E933-E9F8-5A470DF6FFA5}"/>
                </a:ext>
              </a:extLst>
            </p:cNvPr>
            <p:cNvSpPr/>
            <p:nvPr/>
          </p:nvSpPr>
          <p:spPr>
            <a:xfrm>
              <a:off x="7686904" y="191782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07CBC10E-BF5D-F6BC-158F-859A1F990B9F}"/>
                </a:ext>
              </a:extLst>
            </p:cNvPr>
            <p:cNvSpPr/>
            <p:nvPr/>
          </p:nvSpPr>
          <p:spPr>
            <a:xfrm>
              <a:off x="6527400" y="178847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9835E1CC-1B6F-CEB1-6FB9-35A5331F4279}"/>
                </a:ext>
              </a:extLst>
            </p:cNvPr>
            <p:cNvSpPr/>
            <p:nvPr/>
          </p:nvSpPr>
          <p:spPr>
            <a:xfrm>
              <a:off x="6673813" y="194744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E744E975-0778-C7E6-C8EE-3308B2FD3C66}"/>
                </a:ext>
              </a:extLst>
            </p:cNvPr>
            <p:cNvSpPr/>
            <p:nvPr/>
          </p:nvSpPr>
          <p:spPr>
            <a:xfrm>
              <a:off x="6511940" y="204861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6E7DAE4E-BD62-DB23-7D8E-21A4F2808DB6}"/>
                </a:ext>
              </a:extLst>
            </p:cNvPr>
            <p:cNvSpPr/>
            <p:nvPr/>
          </p:nvSpPr>
          <p:spPr>
            <a:xfrm>
              <a:off x="7034024" y="211920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7EB8D4CE-A94D-9704-21A6-211FA53F186F}"/>
                </a:ext>
              </a:extLst>
            </p:cNvPr>
            <p:cNvSpPr/>
            <p:nvPr/>
          </p:nvSpPr>
          <p:spPr>
            <a:xfrm>
              <a:off x="7282783" y="153301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713989CB-F3A1-319D-7D51-DAB879352C02}"/>
                </a:ext>
              </a:extLst>
            </p:cNvPr>
            <p:cNvSpPr/>
            <p:nvPr/>
          </p:nvSpPr>
          <p:spPr>
            <a:xfrm>
              <a:off x="7343248" y="205763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33E1392-3BE0-D679-29E9-2917FB567F51}"/>
                </a:ext>
              </a:extLst>
            </p:cNvPr>
            <p:cNvSpPr/>
            <p:nvPr/>
          </p:nvSpPr>
          <p:spPr>
            <a:xfrm>
              <a:off x="6645627" y="219866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7B707573-7C28-8231-1929-E6C6541B7170}"/>
                </a:ext>
              </a:extLst>
            </p:cNvPr>
            <p:cNvSpPr/>
            <p:nvPr/>
          </p:nvSpPr>
          <p:spPr>
            <a:xfrm>
              <a:off x="6673735" y="2328777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16E1AA2-B0FB-ED27-3965-B975A97CFF3C}"/>
                </a:ext>
              </a:extLst>
            </p:cNvPr>
            <p:cNvSpPr/>
            <p:nvPr/>
          </p:nvSpPr>
          <p:spPr>
            <a:xfrm>
              <a:off x="6802154" y="215860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2CF92DC6-4E74-28C7-0D79-7A1AB0A1D766}"/>
                </a:ext>
              </a:extLst>
            </p:cNvPr>
            <p:cNvSpPr/>
            <p:nvPr/>
          </p:nvSpPr>
          <p:spPr>
            <a:xfrm>
              <a:off x="6886005" y="231984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39D033A0-8813-7D17-985D-76AF6CB2CABD}"/>
                </a:ext>
              </a:extLst>
            </p:cNvPr>
            <p:cNvSpPr/>
            <p:nvPr/>
          </p:nvSpPr>
          <p:spPr>
            <a:xfrm>
              <a:off x="7041906" y="2258561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3C3BEF95-B43A-1B0B-BB9F-7CFA94B7CB19}"/>
                </a:ext>
              </a:extLst>
            </p:cNvPr>
            <p:cNvSpPr/>
            <p:nvPr/>
          </p:nvSpPr>
          <p:spPr>
            <a:xfrm>
              <a:off x="7437626" y="2187109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404A30DA-B7BF-376D-6F15-E80B42B8A600}"/>
                </a:ext>
              </a:extLst>
            </p:cNvPr>
            <p:cNvSpPr/>
            <p:nvPr/>
          </p:nvSpPr>
          <p:spPr>
            <a:xfrm>
              <a:off x="7592981" y="1584295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F46CBA7E-16FE-BB22-5641-9639273B4CBE}"/>
                </a:ext>
              </a:extLst>
            </p:cNvPr>
            <p:cNvSpPr/>
            <p:nvPr/>
          </p:nvSpPr>
          <p:spPr>
            <a:xfrm>
              <a:off x="7898979" y="2038000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C532D755-438A-2FF9-21CD-2D374B0B5446}"/>
                </a:ext>
              </a:extLst>
            </p:cNvPr>
            <p:cNvSpPr/>
            <p:nvPr/>
          </p:nvSpPr>
          <p:spPr>
            <a:xfrm>
              <a:off x="7679312" y="2209002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4FEF37D9-3741-21D4-50E4-8A8CC804FC94}"/>
                </a:ext>
              </a:extLst>
            </p:cNvPr>
            <p:cNvSpPr/>
            <p:nvPr/>
          </p:nvSpPr>
          <p:spPr>
            <a:xfrm>
              <a:off x="7885907" y="2212606"/>
              <a:ext cx="95578" cy="9557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62D0006-4561-B456-49BD-CFA8C4CD8F1F}"/>
                </a:ext>
              </a:extLst>
            </p:cNvPr>
            <p:cNvSpPr/>
            <p:nvPr/>
          </p:nvSpPr>
          <p:spPr>
            <a:xfrm>
              <a:off x="7566712" y="2058976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DF3E383-A68F-38D2-13F9-0A3ECF0DE898}"/>
                </a:ext>
              </a:extLst>
            </p:cNvPr>
            <p:cNvSpPr/>
            <p:nvPr/>
          </p:nvSpPr>
          <p:spPr>
            <a:xfrm>
              <a:off x="7162101" y="2216329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4E4AA37C-C189-CEA9-6278-14D28F213FD0}"/>
                </a:ext>
              </a:extLst>
            </p:cNvPr>
            <p:cNvSpPr/>
            <p:nvPr/>
          </p:nvSpPr>
          <p:spPr>
            <a:xfrm>
              <a:off x="6865404" y="1907791"/>
              <a:ext cx="87480" cy="87480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8369291-0B36-7233-2481-31B7DD313B8B}"/>
                </a:ext>
              </a:extLst>
            </p:cNvPr>
            <p:cNvSpPr/>
            <p:nvPr/>
          </p:nvSpPr>
          <p:spPr>
            <a:xfrm>
              <a:off x="7222843" y="239213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5BE19DC3-EF3E-306D-44F3-B5019DAAB88E}"/>
                </a:ext>
              </a:extLst>
            </p:cNvPr>
            <p:cNvSpPr/>
            <p:nvPr/>
          </p:nvSpPr>
          <p:spPr>
            <a:xfrm>
              <a:off x="7154748" y="23386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C84BB3DF-FCD8-DA7F-1D49-455910129462}"/>
                </a:ext>
              </a:extLst>
            </p:cNvPr>
            <p:cNvSpPr/>
            <p:nvPr/>
          </p:nvSpPr>
          <p:spPr>
            <a:xfrm>
              <a:off x="7493753" y="238186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8108B3CD-2481-99C9-2690-19F56018ED42}"/>
                </a:ext>
              </a:extLst>
            </p:cNvPr>
            <p:cNvSpPr/>
            <p:nvPr/>
          </p:nvSpPr>
          <p:spPr>
            <a:xfrm>
              <a:off x="7401426" y="232847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47CF2D94-CF7B-5956-C0A4-C46C4FB0B15C}"/>
                </a:ext>
              </a:extLst>
            </p:cNvPr>
            <p:cNvSpPr/>
            <p:nvPr/>
          </p:nvSpPr>
          <p:spPr>
            <a:xfrm>
              <a:off x="7766646" y="236878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CA4E1D8B-13DC-1E13-DB8F-FD33DD1D7C6F}"/>
                </a:ext>
              </a:extLst>
            </p:cNvPr>
            <p:cNvSpPr/>
            <p:nvPr/>
          </p:nvSpPr>
          <p:spPr>
            <a:xfrm>
              <a:off x="7684682" y="235690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4022C29-B798-5DBC-1E1A-3687EE96AEB6}"/>
                </a:ext>
              </a:extLst>
            </p:cNvPr>
            <p:cNvSpPr/>
            <p:nvPr/>
          </p:nvSpPr>
          <p:spPr>
            <a:xfrm>
              <a:off x="7891021" y="2369428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31CC9357-3D21-DD76-197A-98B28264B58E}"/>
                </a:ext>
              </a:extLst>
            </p:cNvPr>
            <p:cNvSpPr/>
            <p:nvPr/>
          </p:nvSpPr>
          <p:spPr>
            <a:xfrm>
              <a:off x="6516143" y="2168328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1D9DC65-28A2-9CD5-AA58-E58551450310}"/>
                </a:ext>
              </a:extLst>
            </p:cNvPr>
            <p:cNvSpPr/>
            <p:nvPr/>
          </p:nvSpPr>
          <p:spPr>
            <a:xfrm>
              <a:off x="6529972" y="16864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6CE436C9-2D00-EC96-7DDA-09A82E316DB4}"/>
                </a:ext>
              </a:extLst>
            </p:cNvPr>
            <p:cNvSpPr/>
            <p:nvPr/>
          </p:nvSpPr>
          <p:spPr>
            <a:xfrm>
              <a:off x="6508168" y="153944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63AB1018-92AA-237B-5AE0-374F4EDB6936}"/>
                </a:ext>
              </a:extLst>
            </p:cNvPr>
            <p:cNvSpPr/>
            <p:nvPr/>
          </p:nvSpPr>
          <p:spPr>
            <a:xfrm>
              <a:off x="6980862" y="154168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81780FB-3E14-BF6E-21A4-6E92376BC5CC}"/>
                </a:ext>
              </a:extLst>
            </p:cNvPr>
            <p:cNvSpPr/>
            <p:nvPr/>
          </p:nvSpPr>
          <p:spPr>
            <a:xfrm>
              <a:off x="7410720" y="154890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08E4CA5-2CB2-BF0A-FA2D-3C7FE1329614}"/>
                </a:ext>
              </a:extLst>
            </p:cNvPr>
            <p:cNvSpPr/>
            <p:nvPr/>
          </p:nvSpPr>
          <p:spPr>
            <a:xfrm>
              <a:off x="7440394" y="165213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58F3690-5D22-5A85-7ECA-08AA3CA5BF01}"/>
                </a:ext>
              </a:extLst>
            </p:cNvPr>
            <p:cNvSpPr/>
            <p:nvPr/>
          </p:nvSpPr>
          <p:spPr>
            <a:xfrm>
              <a:off x="7529908" y="181639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5521E092-6E8E-F10A-CBF2-3F3141E7D260}"/>
                </a:ext>
              </a:extLst>
            </p:cNvPr>
            <p:cNvSpPr/>
            <p:nvPr/>
          </p:nvSpPr>
          <p:spPr>
            <a:xfrm>
              <a:off x="7887245" y="1639566"/>
              <a:ext cx="106127" cy="106127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5C7616C8-80B9-BFDE-4DE6-F727AD15E6B7}"/>
                </a:ext>
              </a:extLst>
            </p:cNvPr>
            <p:cNvSpPr/>
            <p:nvPr/>
          </p:nvSpPr>
          <p:spPr>
            <a:xfrm>
              <a:off x="7032198" y="238141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D5EAE3A4-8739-0602-A652-268D1182C70A}"/>
                </a:ext>
              </a:extLst>
            </p:cNvPr>
            <p:cNvSpPr/>
            <p:nvPr/>
          </p:nvSpPr>
          <p:spPr>
            <a:xfrm>
              <a:off x="6499691" y="237635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4ED9093-A645-90F4-4A8A-5139F8E3567F}"/>
                </a:ext>
              </a:extLst>
            </p:cNvPr>
            <p:cNvSpPr/>
            <p:nvPr/>
          </p:nvSpPr>
          <p:spPr>
            <a:xfrm>
              <a:off x="7728734" y="2036755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61B48D1-E620-586A-6A7C-9547C44002F1}"/>
                </a:ext>
              </a:extLst>
            </p:cNvPr>
            <p:cNvSpPr/>
            <p:nvPr/>
          </p:nvSpPr>
          <p:spPr>
            <a:xfrm>
              <a:off x="7795465" y="2216654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BB537A3D-D32D-3CE2-5FD2-25C87E8664A5}"/>
                </a:ext>
              </a:extLst>
            </p:cNvPr>
            <p:cNvSpPr/>
            <p:nvPr/>
          </p:nvSpPr>
          <p:spPr>
            <a:xfrm>
              <a:off x="7927718" y="191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6D4F416-0EFB-867D-B0DD-3A08D794A0F0}"/>
                </a:ext>
              </a:extLst>
            </p:cNvPr>
            <p:cNvSpPr/>
            <p:nvPr/>
          </p:nvSpPr>
          <p:spPr>
            <a:xfrm>
              <a:off x="7728734" y="1539363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168E5B51-7AF6-2495-D7B6-A1D91B9B481D}"/>
                </a:ext>
              </a:extLst>
            </p:cNvPr>
            <p:cNvSpPr/>
            <p:nvPr/>
          </p:nvSpPr>
          <p:spPr>
            <a:xfrm>
              <a:off x="7821371" y="152780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77DD8AA5-461B-94B7-3744-66CE455FFDD6}"/>
                </a:ext>
              </a:extLst>
            </p:cNvPr>
            <p:cNvSpPr/>
            <p:nvPr/>
          </p:nvSpPr>
          <p:spPr>
            <a:xfrm>
              <a:off x="7085120" y="15258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EFF5E4E6-FDD9-8490-C3AA-09FE7D4E689A}"/>
                </a:ext>
              </a:extLst>
            </p:cNvPr>
            <p:cNvSpPr/>
            <p:nvPr/>
          </p:nvSpPr>
          <p:spPr>
            <a:xfrm>
              <a:off x="6615785" y="152318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18230FB-FFFA-63A8-B0BA-58BE2573B542}"/>
                </a:ext>
              </a:extLst>
            </p:cNvPr>
            <p:cNvSpPr/>
            <p:nvPr/>
          </p:nvSpPr>
          <p:spPr>
            <a:xfrm>
              <a:off x="7065093" y="189270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CFFE403B-FD43-2461-0BC1-8B075F031C79}"/>
                </a:ext>
              </a:extLst>
            </p:cNvPr>
            <p:cNvSpPr/>
            <p:nvPr/>
          </p:nvSpPr>
          <p:spPr>
            <a:xfrm>
              <a:off x="7138310" y="204812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DAF3BAE-10E0-43B8-9545-8587A718364F}"/>
                </a:ext>
              </a:extLst>
            </p:cNvPr>
            <p:cNvSpPr/>
            <p:nvPr/>
          </p:nvSpPr>
          <p:spPr>
            <a:xfrm>
              <a:off x="6632326" y="2110729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7120D139-D8B3-AAAA-FD8E-5BC9C7B06298}"/>
                </a:ext>
              </a:extLst>
            </p:cNvPr>
            <p:cNvSpPr/>
            <p:nvPr/>
          </p:nvSpPr>
          <p:spPr>
            <a:xfrm>
              <a:off x="6507641" y="1911960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4B1A5A4F-9A8C-968D-1D13-42BC4239372C}"/>
                </a:ext>
              </a:extLst>
            </p:cNvPr>
            <p:cNvSpPr/>
            <p:nvPr/>
          </p:nvSpPr>
          <p:spPr>
            <a:xfrm>
              <a:off x="6627181" y="1885806"/>
              <a:ext cx="55418" cy="55418"/>
            </a:xfrm>
            <a:prstGeom prst="ellipse">
              <a:avLst/>
            </a:prstGeom>
            <a:solidFill>
              <a:srgbClr val="6F6F6F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00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3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32B0-73CB-EEBF-7107-26A8AB68D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Representative volume element simulation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3F13F-96E3-7363-A47E-55F5D663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41C2C-61D5-C0D7-E4BC-01402E12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12</a:t>
            </a:fld>
            <a:endParaRPr lang="de-CH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F6A41F7-238E-EBAE-462F-752F6B5E5FCC}"/>
                  </a:ext>
                </a:extLst>
              </p:cNvPr>
              <p:cNvSpPr txBox="1"/>
              <p:nvPr/>
            </p:nvSpPr>
            <p:spPr>
              <a:xfrm>
                <a:off x="650429" y="768916"/>
                <a:ext cx="3618998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/>
                  <a:t>RVE with 22 random particles (</a:t>
                </a:r>
                <a:r>
                  <a:rPr lang="en-US" sz="1400" err="1"/>
                  <a:t>V</a:t>
                </a:r>
                <a:r>
                  <a:rPr lang="en-US" sz="1400" baseline="-25000" err="1"/>
                  <a:t>p</a:t>
                </a:r>
                <a:r>
                  <a:rPr lang="en-US" sz="1400"/>
                  <a:t>=45%)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400"/>
                  <a:t>Plane strain condition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400"/>
                  <a:t>Particle size r/l = 0.085, </a:t>
                </a:r>
                <a14:m>
                  <m:oMath xmlns:m="http://schemas.openxmlformats.org/officeDocument/2006/math">
                    <m:r>
                      <a:rPr lang="de-CH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CH" sz="1400" i="1">
                        <a:latin typeface="Cambria Math" panose="02040503050406030204" pitchFamily="18" charset="0"/>
                      </a:rPr>
                      <m:t>(0.085,0.012)</m:t>
                    </m:r>
                  </m:oMath>
                </a14:m>
                <a:endParaRPr lang="en-US" sz="1400"/>
              </a:p>
              <a:p>
                <a:pPr marL="285750" indent="-285750">
                  <a:buFontTx/>
                  <a:buChar char="-"/>
                </a:pPr>
                <a:r>
                  <a:rPr lang="en-US" sz="1400"/>
                  <a:t>Mesh size 1%/l</a:t>
                </a:r>
              </a:p>
              <a:p>
                <a:pPr marL="285750" indent="-285750">
                  <a:buFontTx/>
                  <a:buChar char="-"/>
                </a:pPr>
                <a:endParaRPr lang="en-CH" sz="14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F6A41F7-238E-EBAE-462F-752F6B5E5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429" y="768916"/>
                <a:ext cx="3618998" cy="1169551"/>
              </a:xfrm>
              <a:prstGeom prst="rect">
                <a:avLst/>
              </a:prstGeom>
              <a:blipFill>
                <a:blip r:embed="rId2"/>
                <a:stretch>
                  <a:fillRect l="-702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Group 78">
            <a:extLst>
              <a:ext uri="{FF2B5EF4-FFF2-40B4-BE49-F238E27FC236}">
                <a16:creationId xmlns:a16="http://schemas.microsoft.com/office/drawing/2014/main" id="{6BFA8E5C-C959-4569-097E-05EC12CFA04C}"/>
              </a:ext>
            </a:extLst>
          </p:cNvPr>
          <p:cNvGrpSpPr/>
          <p:nvPr/>
        </p:nvGrpSpPr>
        <p:grpSpPr>
          <a:xfrm>
            <a:off x="8229391" y="689737"/>
            <a:ext cx="3359627" cy="5571786"/>
            <a:chOff x="8229391" y="689737"/>
            <a:chExt cx="3553973" cy="5894099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7AB9BB6-1932-AFC1-AC49-C039C88E8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7584" y="1099863"/>
              <a:ext cx="2700000" cy="270000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3BFC10D-2616-8BD7-21D7-E2EC015DF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7584" y="3883836"/>
              <a:ext cx="2700000" cy="270000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F04A8C1-A752-AF3A-ECC5-A4D8DF626BE6}"/>
                </a:ext>
              </a:extLst>
            </p:cNvPr>
            <p:cNvSpPr/>
            <p:nvPr/>
          </p:nvSpPr>
          <p:spPr>
            <a:xfrm>
              <a:off x="8229391" y="689737"/>
              <a:ext cx="3470437" cy="5881600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9C9CA58-016D-F688-7A78-7018E302DA95}"/>
                </a:ext>
              </a:extLst>
            </p:cNvPr>
            <p:cNvSpPr txBox="1"/>
            <p:nvPr/>
          </p:nvSpPr>
          <p:spPr>
            <a:xfrm>
              <a:off x="8253214" y="741891"/>
              <a:ext cx="309217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Step 2: 3% compressive load at </a:t>
              </a:r>
              <a:r>
                <a:rPr lang="en-US" sz="1400" dirty="0">
                  <a:sym typeface="Wingdings" panose="05000000000000000000" pitchFamily="2" charset="2"/>
                </a:rPr>
                <a:t>77K</a:t>
              </a:r>
              <a:endParaRPr lang="en-CH" sz="140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AC75A9E-C495-3AC5-FF46-D7A24D6AB158}"/>
                </a:ext>
              </a:extLst>
            </p:cNvPr>
            <p:cNvGrpSpPr/>
            <p:nvPr/>
          </p:nvGrpSpPr>
          <p:grpSpPr>
            <a:xfrm>
              <a:off x="10940902" y="1933467"/>
              <a:ext cx="842462" cy="1901371"/>
              <a:chOff x="7017490" y="1933467"/>
              <a:chExt cx="842462" cy="1901371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94738486-DC04-7144-D7F9-364C7CF757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779" t="35587" r="19460" b="40048"/>
              <a:stretch>
                <a:fillRect/>
              </a:stretch>
            </p:blipFill>
            <p:spPr>
              <a:xfrm rot="10800000">
                <a:off x="7054419" y="2299518"/>
                <a:ext cx="378555" cy="1456866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16A4B3E-6378-DFEB-7896-ACCBF31B88FC}"/>
                  </a:ext>
                </a:extLst>
              </p:cNvPr>
              <p:cNvSpPr txBox="1"/>
              <p:nvPr/>
            </p:nvSpPr>
            <p:spPr>
              <a:xfrm>
                <a:off x="7017490" y="1933467"/>
                <a:ext cx="84246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sz="1400"/>
                  <a:t>ε</a:t>
                </a:r>
                <a:r>
                  <a:rPr lang="en-US" sz="1400" baseline="-25000" err="1"/>
                  <a:t>vm</a:t>
                </a:r>
                <a:r>
                  <a:rPr lang="en-US" sz="1400" baseline="-25000"/>
                  <a:t> </a:t>
                </a:r>
                <a:r>
                  <a:rPr lang="en-US" sz="1400"/>
                  <a:t>(%)</a:t>
                </a:r>
                <a:endParaRPr lang="en-CH" sz="140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CC5B98B-89BD-69F1-66B9-961A82848BEF}"/>
                  </a:ext>
                </a:extLst>
              </p:cNvPr>
              <p:cNvSpPr txBox="1"/>
              <p:nvPr/>
            </p:nvSpPr>
            <p:spPr>
              <a:xfrm>
                <a:off x="7347748" y="2203622"/>
                <a:ext cx="378556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/>
                  <a:t>45</a:t>
                </a:r>
              </a:p>
              <a:p>
                <a:r>
                  <a:rPr lang="en-US" sz="1000"/>
                  <a:t>40</a:t>
                </a:r>
              </a:p>
              <a:p>
                <a:r>
                  <a:rPr lang="en-US" sz="1000"/>
                  <a:t>35</a:t>
                </a:r>
              </a:p>
              <a:p>
                <a:r>
                  <a:rPr lang="en-US" sz="1000"/>
                  <a:t>30</a:t>
                </a:r>
              </a:p>
              <a:p>
                <a:r>
                  <a:rPr lang="en-US" sz="1000"/>
                  <a:t>25</a:t>
                </a:r>
              </a:p>
              <a:p>
                <a:r>
                  <a:rPr lang="en-US" sz="1000"/>
                  <a:t>20</a:t>
                </a:r>
              </a:p>
              <a:p>
                <a:r>
                  <a:rPr lang="en-US" sz="1000"/>
                  <a:t>15</a:t>
                </a:r>
              </a:p>
              <a:p>
                <a:r>
                  <a:rPr lang="en-US" sz="1000"/>
                  <a:t>10</a:t>
                </a:r>
              </a:p>
              <a:p>
                <a:r>
                  <a:rPr lang="en-US" sz="1000"/>
                  <a:t>5</a:t>
                </a:r>
              </a:p>
              <a:p>
                <a:r>
                  <a:rPr lang="en-US" sz="1000"/>
                  <a:t>0</a:t>
                </a:r>
                <a:endParaRPr lang="en-CH" sz="1000"/>
              </a:p>
            </p:txBody>
          </p:sp>
        </p:grpSp>
        <p:sp>
          <p:nvSpPr>
            <p:cNvPr id="47" name="Arrow: Down 46">
              <a:extLst>
                <a:ext uri="{FF2B5EF4-FFF2-40B4-BE49-F238E27FC236}">
                  <a16:creationId xmlns:a16="http://schemas.microsoft.com/office/drawing/2014/main" id="{7DF52857-6632-ECC2-5EC6-6867894FD565}"/>
                </a:ext>
              </a:extLst>
            </p:cNvPr>
            <p:cNvSpPr/>
            <p:nvPr/>
          </p:nvSpPr>
          <p:spPr>
            <a:xfrm>
              <a:off x="8613897" y="979220"/>
              <a:ext cx="235429" cy="240281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Arrow: Down 48">
              <a:extLst>
                <a:ext uri="{FF2B5EF4-FFF2-40B4-BE49-F238E27FC236}">
                  <a16:creationId xmlns:a16="http://schemas.microsoft.com/office/drawing/2014/main" id="{608F5289-FA8A-3BA1-DC24-1CE0941088CF}"/>
                </a:ext>
              </a:extLst>
            </p:cNvPr>
            <p:cNvSpPr/>
            <p:nvPr/>
          </p:nvSpPr>
          <p:spPr>
            <a:xfrm>
              <a:off x="9234971" y="979220"/>
              <a:ext cx="235429" cy="240281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1" name="Arrow: Down 50">
              <a:extLst>
                <a:ext uri="{FF2B5EF4-FFF2-40B4-BE49-F238E27FC236}">
                  <a16:creationId xmlns:a16="http://schemas.microsoft.com/office/drawing/2014/main" id="{F60E1B23-BE57-D7E2-8A01-2EC5B49453A0}"/>
                </a:ext>
              </a:extLst>
            </p:cNvPr>
            <p:cNvSpPr/>
            <p:nvPr/>
          </p:nvSpPr>
          <p:spPr>
            <a:xfrm>
              <a:off x="9856045" y="979220"/>
              <a:ext cx="235429" cy="240281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3" name="Arrow: Down 52">
              <a:extLst>
                <a:ext uri="{FF2B5EF4-FFF2-40B4-BE49-F238E27FC236}">
                  <a16:creationId xmlns:a16="http://schemas.microsoft.com/office/drawing/2014/main" id="{DD3AE1FA-F506-FB31-56BD-5DABCEAFBE9A}"/>
                </a:ext>
              </a:extLst>
            </p:cNvPr>
            <p:cNvSpPr/>
            <p:nvPr/>
          </p:nvSpPr>
          <p:spPr>
            <a:xfrm>
              <a:off x="10477119" y="979220"/>
              <a:ext cx="235429" cy="240281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2B0CDF62-B55F-86A3-E914-76728128B7BF}"/>
              </a:ext>
            </a:extLst>
          </p:cNvPr>
          <p:cNvSpPr txBox="1"/>
          <p:nvPr/>
        </p:nvSpPr>
        <p:spPr>
          <a:xfrm>
            <a:off x="5136770" y="6363608"/>
            <a:ext cx="50470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Tensile stress + strain localization </a:t>
            </a:r>
            <a:r>
              <a:rPr lang="en-US" sz="1600" dirty="0">
                <a:sym typeface="Wingdings" panose="05000000000000000000" pitchFamily="2" charset="2"/>
              </a:rPr>
              <a:t> fracture onset </a:t>
            </a:r>
            <a:endParaRPr lang="en-US" sz="1600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6418896-ED79-7575-1141-A4F1CD9F614B}"/>
              </a:ext>
            </a:extLst>
          </p:cNvPr>
          <p:cNvGrpSpPr/>
          <p:nvPr/>
        </p:nvGrpSpPr>
        <p:grpSpPr>
          <a:xfrm>
            <a:off x="4208862" y="689737"/>
            <a:ext cx="3625425" cy="5559967"/>
            <a:chOff x="4208862" y="689737"/>
            <a:chExt cx="3835146" cy="58816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DA552FF-7EAB-73C0-C5EB-CDBB6C9252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616" y="1049668"/>
              <a:ext cx="2700000" cy="27000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6AB5322-D127-48CD-7DEE-731B69B2C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616" y="3822444"/>
              <a:ext cx="2700000" cy="27000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F3D829E-341C-76DB-2C02-3F44C51AD189}"/>
                </a:ext>
              </a:extLst>
            </p:cNvPr>
            <p:cNvSpPr txBox="1"/>
            <p:nvPr/>
          </p:nvSpPr>
          <p:spPr>
            <a:xfrm>
              <a:off x="4208862" y="741891"/>
              <a:ext cx="35679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/>
                <a:t>Step 1: thermal contraction 328K </a:t>
              </a:r>
              <a:r>
                <a:rPr lang="en-US" sz="1400">
                  <a:sym typeface="Wingdings" panose="05000000000000000000" pitchFamily="2" charset="2"/>
                </a:rPr>
                <a:t> 77K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0937C7F-037C-3016-3F16-CE6885F020D6}"/>
                </a:ext>
              </a:extLst>
            </p:cNvPr>
            <p:cNvSpPr/>
            <p:nvPr/>
          </p:nvSpPr>
          <p:spPr>
            <a:xfrm>
              <a:off x="4259371" y="689737"/>
              <a:ext cx="3517442" cy="5881600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5A364FC-C214-A8D5-5128-D641C780EAE2}"/>
                </a:ext>
              </a:extLst>
            </p:cNvPr>
            <p:cNvGrpSpPr/>
            <p:nvPr/>
          </p:nvGrpSpPr>
          <p:grpSpPr>
            <a:xfrm>
              <a:off x="7017490" y="1933467"/>
              <a:ext cx="842462" cy="1901371"/>
              <a:chOff x="7017490" y="1933467"/>
              <a:chExt cx="842462" cy="190137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8C4FAF0-C329-CBBE-4539-6F34BFDCD4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779" t="35587" r="19460" b="40048"/>
              <a:stretch>
                <a:fillRect/>
              </a:stretch>
            </p:blipFill>
            <p:spPr>
              <a:xfrm rot="10800000">
                <a:off x="7054419" y="2299518"/>
                <a:ext cx="378555" cy="1456866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AFA31A-F6D2-EA7F-CC2E-30812958253F}"/>
                  </a:ext>
                </a:extLst>
              </p:cNvPr>
              <p:cNvSpPr txBox="1"/>
              <p:nvPr/>
            </p:nvSpPr>
            <p:spPr>
              <a:xfrm>
                <a:off x="7017490" y="1933467"/>
                <a:ext cx="84246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sz="1400"/>
                  <a:t>ε</a:t>
                </a:r>
                <a:r>
                  <a:rPr lang="en-US" sz="1400" baseline="-25000" err="1"/>
                  <a:t>vm</a:t>
                </a:r>
                <a:r>
                  <a:rPr lang="en-US" sz="1400" baseline="-25000"/>
                  <a:t> </a:t>
                </a:r>
                <a:r>
                  <a:rPr lang="en-US" sz="1400"/>
                  <a:t>(%)</a:t>
                </a:r>
                <a:endParaRPr lang="en-CH" sz="140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CE22FE-CCE3-DBA3-CC85-8A6313E8F39D}"/>
                  </a:ext>
                </a:extLst>
              </p:cNvPr>
              <p:cNvSpPr txBox="1"/>
              <p:nvPr/>
            </p:nvSpPr>
            <p:spPr>
              <a:xfrm>
                <a:off x="7347748" y="2203622"/>
                <a:ext cx="378556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dirty="0"/>
                  <a:t>18</a:t>
                </a:r>
              </a:p>
              <a:p>
                <a:r>
                  <a:rPr lang="en-US" sz="1000" dirty="0"/>
                  <a:t>16</a:t>
                </a:r>
              </a:p>
              <a:p>
                <a:r>
                  <a:rPr lang="en-US" sz="1000" dirty="0"/>
                  <a:t>14</a:t>
                </a:r>
              </a:p>
              <a:p>
                <a:r>
                  <a:rPr lang="en-US" sz="1000" dirty="0"/>
                  <a:t>12</a:t>
                </a:r>
              </a:p>
              <a:p>
                <a:r>
                  <a:rPr lang="en-US" sz="1000" dirty="0"/>
                  <a:t>10</a:t>
                </a:r>
              </a:p>
              <a:p>
                <a:r>
                  <a:rPr lang="en-US" sz="1000" dirty="0"/>
                  <a:t>8</a:t>
                </a:r>
              </a:p>
              <a:p>
                <a:r>
                  <a:rPr lang="en-US" sz="1000" dirty="0"/>
                  <a:t>6</a:t>
                </a:r>
              </a:p>
              <a:p>
                <a:r>
                  <a:rPr lang="en-US" sz="1000" dirty="0"/>
                  <a:t>4</a:t>
                </a:r>
              </a:p>
              <a:p>
                <a:r>
                  <a:rPr lang="en-US" sz="1000" dirty="0"/>
                  <a:t>2</a:t>
                </a:r>
              </a:p>
              <a:p>
                <a:r>
                  <a:rPr lang="en-US" sz="1000" dirty="0"/>
                  <a:t>0</a:t>
                </a:r>
                <a:endParaRPr lang="en-CH" sz="100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2F76291-6C0D-58DE-28ED-F2995DFC96A8}"/>
                </a:ext>
              </a:extLst>
            </p:cNvPr>
            <p:cNvGrpSpPr/>
            <p:nvPr/>
          </p:nvGrpSpPr>
          <p:grpSpPr>
            <a:xfrm>
              <a:off x="6837364" y="4349946"/>
              <a:ext cx="1086650" cy="2110756"/>
              <a:chOff x="6837364" y="4349946"/>
              <a:chExt cx="1086650" cy="2110756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55CCE0DE-227D-8BC0-8BA6-491AA8FD5D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851" t="38274" r="19099" b="34772"/>
              <a:stretch>
                <a:fillRect/>
              </a:stretch>
            </p:blipFill>
            <p:spPr>
              <a:xfrm rot="10800000">
                <a:off x="7011944" y="4810245"/>
                <a:ext cx="386358" cy="1550953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694A11A-9EE5-E670-EB64-13C8A9F0344B}"/>
                  </a:ext>
                </a:extLst>
              </p:cNvPr>
              <p:cNvSpPr txBox="1"/>
              <p:nvPr/>
            </p:nvSpPr>
            <p:spPr>
              <a:xfrm>
                <a:off x="6837364" y="4349946"/>
                <a:ext cx="1086650" cy="4558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Hydrostatic</a:t>
                </a:r>
              </a:p>
              <a:p>
                <a:pPr algn="ctr"/>
                <a:r>
                  <a:rPr lang="el-GR" sz="1100" dirty="0"/>
                  <a:t>σ</a:t>
                </a:r>
                <a:r>
                  <a:rPr lang="en-US" sz="1100" baseline="-25000" dirty="0"/>
                  <a:t>h </a:t>
                </a:r>
                <a:r>
                  <a:rPr lang="en-US" sz="1100" dirty="0"/>
                  <a:t>(MPa)</a:t>
                </a:r>
                <a:endParaRPr lang="en-CH" sz="110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1F8B795-1A3D-AD37-4D39-C4B8C1750F8B}"/>
                  </a:ext>
                </a:extLst>
              </p:cNvPr>
              <p:cNvSpPr txBox="1"/>
              <p:nvPr/>
            </p:nvSpPr>
            <p:spPr>
              <a:xfrm>
                <a:off x="7322971" y="4751403"/>
                <a:ext cx="398554" cy="17092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dirty="0"/>
                  <a:t>50</a:t>
                </a:r>
              </a:p>
              <a:p>
                <a:r>
                  <a:rPr lang="en-US" sz="900" dirty="0"/>
                  <a:t>40</a:t>
                </a:r>
              </a:p>
              <a:p>
                <a:r>
                  <a:rPr lang="en-US" sz="900" dirty="0"/>
                  <a:t>30</a:t>
                </a:r>
              </a:p>
              <a:p>
                <a:r>
                  <a:rPr lang="en-US" sz="900" dirty="0"/>
                  <a:t>20</a:t>
                </a:r>
              </a:p>
              <a:p>
                <a:r>
                  <a:rPr lang="en-US" sz="900" dirty="0"/>
                  <a:t>10</a:t>
                </a:r>
              </a:p>
              <a:p>
                <a:r>
                  <a:rPr lang="en-US" sz="900" dirty="0"/>
                  <a:t>0</a:t>
                </a:r>
              </a:p>
              <a:p>
                <a:r>
                  <a:rPr lang="en-US" sz="900" dirty="0"/>
                  <a:t>-10</a:t>
                </a:r>
              </a:p>
              <a:p>
                <a:r>
                  <a:rPr lang="en-US" sz="900" dirty="0"/>
                  <a:t>-20</a:t>
                </a:r>
              </a:p>
              <a:p>
                <a:r>
                  <a:rPr lang="en-US" sz="900" dirty="0"/>
                  <a:t>-30</a:t>
                </a:r>
              </a:p>
              <a:p>
                <a:r>
                  <a:rPr lang="en-US" sz="900" dirty="0"/>
                  <a:t>-40</a:t>
                </a:r>
              </a:p>
              <a:p>
                <a:r>
                  <a:rPr lang="en-US" sz="900" dirty="0"/>
                  <a:t>-50</a:t>
                </a:r>
                <a:endParaRPr lang="en-CH" sz="900"/>
              </a:p>
            </p:txBody>
          </p:sp>
        </p:grpSp>
        <p:sp>
          <p:nvSpPr>
            <p:cNvPr id="70" name="AutoShape 2" descr="{\displaystyle {\mathcal {N}}(\mu ,\sigma ^{2})}">
              <a:extLst>
                <a:ext uri="{FF2B5EF4-FFF2-40B4-BE49-F238E27FC236}">
                  <a16:creationId xmlns:a16="http://schemas.microsoft.com/office/drawing/2014/main" id="{949CE268-873C-FD30-8952-6034418DA3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H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EACE519-5853-3C2D-71A6-406058A7182B}"/>
                </a:ext>
              </a:extLst>
            </p:cNvPr>
            <p:cNvSpPr txBox="1"/>
            <p:nvPr/>
          </p:nvSpPr>
          <p:spPr>
            <a:xfrm>
              <a:off x="6957359" y="1074266"/>
              <a:ext cx="108664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1400"/>
                <a:t>ε</a:t>
              </a:r>
              <a:r>
                <a:rPr lang="en-US" sz="1400" baseline="-25000"/>
                <a:t>global</a:t>
              </a:r>
              <a:r>
                <a:rPr lang="el-GR" sz="1400"/>
                <a:t> </a:t>
              </a:r>
              <a:r>
                <a:rPr lang="en-US" sz="1400"/>
                <a:t>~ </a:t>
              </a:r>
              <a:r>
                <a:rPr lang="en-US" sz="1400">
                  <a:sym typeface="Wingdings" panose="05000000000000000000" pitchFamily="2" charset="2"/>
                </a:rPr>
                <a:t>2% </a:t>
              </a:r>
              <a:endParaRPr lang="en-CH" sz="140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EDAA605-6873-92DD-4003-E58C8E73AA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51" t="38274" r="19099" b="34772"/>
          <a:stretch>
            <a:fillRect/>
          </a:stretch>
        </p:blipFill>
        <p:spPr>
          <a:xfrm rot="10800000">
            <a:off x="10789227" y="4613514"/>
            <a:ext cx="365231" cy="14661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8C6569-9A86-6500-CFC6-64BE1654C098}"/>
              </a:ext>
            </a:extLst>
          </p:cNvPr>
          <p:cNvSpPr txBox="1"/>
          <p:nvPr/>
        </p:nvSpPr>
        <p:spPr>
          <a:xfrm>
            <a:off x="10624194" y="4178386"/>
            <a:ext cx="10272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Hydrostatic</a:t>
            </a:r>
          </a:p>
          <a:p>
            <a:pPr algn="ctr"/>
            <a:r>
              <a:rPr lang="el-GR" sz="1100" dirty="0"/>
              <a:t>σ</a:t>
            </a:r>
            <a:r>
              <a:rPr lang="en-US" sz="1100" baseline="-25000" dirty="0"/>
              <a:t>h </a:t>
            </a:r>
            <a:r>
              <a:rPr lang="en-US" sz="1100" dirty="0"/>
              <a:t>(MPa)</a:t>
            </a:r>
            <a:endParaRPr lang="en-CH" sz="11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0B4D12-CF09-7C2A-E493-89104719D0BA}"/>
              </a:ext>
            </a:extLst>
          </p:cNvPr>
          <p:cNvSpPr txBox="1"/>
          <p:nvPr/>
        </p:nvSpPr>
        <p:spPr>
          <a:xfrm>
            <a:off x="11083246" y="4557889"/>
            <a:ext cx="376760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50</a:t>
            </a:r>
          </a:p>
          <a:p>
            <a:r>
              <a:rPr lang="en-US" sz="900" dirty="0"/>
              <a:t>40</a:t>
            </a:r>
          </a:p>
          <a:p>
            <a:r>
              <a:rPr lang="en-US" sz="900" dirty="0"/>
              <a:t>30</a:t>
            </a:r>
          </a:p>
          <a:p>
            <a:r>
              <a:rPr lang="en-US" sz="900" dirty="0"/>
              <a:t>20</a:t>
            </a:r>
          </a:p>
          <a:p>
            <a:r>
              <a:rPr lang="en-US" sz="900" dirty="0"/>
              <a:t>10</a:t>
            </a:r>
          </a:p>
          <a:p>
            <a:r>
              <a:rPr lang="en-US" sz="900" dirty="0"/>
              <a:t>0</a:t>
            </a:r>
          </a:p>
          <a:p>
            <a:r>
              <a:rPr lang="en-US" sz="900" dirty="0"/>
              <a:t>-10</a:t>
            </a:r>
          </a:p>
          <a:p>
            <a:r>
              <a:rPr lang="en-US" sz="900" dirty="0"/>
              <a:t>-20</a:t>
            </a:r>
          </a:p>
          <a:p>
            <a:r>
              <a:rPr lang="en-US" sz="900" dirty="0"/>
              <a:t>-30</a:t>
            </a:r>
          </a:p>
          <a:p>
            <a:r>
              <a:rPr lang="en-US" sz="900" dirty="0"/>
              <a:t>-40</a:t>
            </a:r>
          </a:p>
          <a:p>
            <a:r>
              <a:rPr lang="en-US" sz="900" dirty="0"/>
              <a:t>-50</a:t>
            </a:r>
            <a:endParaRPr lang="en-CH" sz="90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55E94C8-2B2D-558E-DA23-86A85F40689D}"/>
              </a:ext>
            </a:extLst>
          </p:cNvPr>
          <p:cNvGrpSpPr/>
          <p:nvPr/>
        </p:nvGrpSpPr>
        <p:grpSpPr>
          <a:xfrm>
            <a:off x="896185" y="1755531"/>
            <a:ext cx="2719520" cy="2060057"/>
            <a:chOff x="392918" y="1806327"/>
            <a:chExt cx="3611406" cy="2735669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5915045-AB83-034D-DD0F-E395E1C65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5" t="3796" r="27769" b="4179"/>
            <a:stretch>
              <a:fillRect/>
            </a:stretch>
          </p:blipFill>
          <p:spPr>
            <a:xfrm>
              <a:off x="1054101" y="1806327"/>
              <a:ext cx="2385285" cy="239473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ECF8C3-E82A-C5DF-0872-A17FC188B473}"/>
                </a:ext>
              </a:extLst>
            </p:cNvPr>
            <p:cNvSpPr txBox="1"/>
            <p:nvPr/>
          </p:nvSpPr>
          <p:spPr>
            <a:xfrm rot="16200000">
              <a:off x="37481" y="2517463"/>
              <a:ext cx="1119589" cy="4087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 err="1"/>
                <a:t>U</a:t>
              </a:r>
              <a:r>
                <a:rPr lang="en-US" sz="1400" baseline="-25000" dirty="0" err="1"/>
                <a:t>x</a:t>
              </a:r>
              <a:r>
                <a:rPr lang="en-US" sz="1400" dirty="0"/>
                <a:t>=0</a:t>
              </a:r>
              <a:endParaRPr lang="en-CH" sz="14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D47D990-6007-B73B-8799-3ED0E4EF1203}"/>
                </a:ext>
              </a:extLst>
            </p:cNvPr>
            <p:cNvSpPr txBox="1"/>
            <p:nvPr/>
          </p:nvSpPr>
          <p:spPr>
            <a:xfrm>
              <a:off x="3109448" y="4133281"/>
              <a:ext cx="894876" cy="4087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U</a:t>
              </a:r>
              <a:r>
                <a:rPr lang="en-US" sz="1400" baseline="-25000" dirty="0"/>
                <a:t>y</a:t>
              </a:r>
              <a:r>
                <a:rPr lang="en-US" sz="1400" dirty="0"/>
                <a:t>=0</a:t>
              </a:r>
              <a:endParaRPr lang="en-CH" sz="1400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D49C64EB-6EAB-6BBA-3A64-81C55C21062B}"/>
                </a:ext>
              </a:extLst>
            </p:cNvPr>
            <p:cNvSpPr/>
            <p:nvPr/>
          </p:nvSpPr>
          <p:spPr>
            <a:xfrm>
              <a:off x="1365794" y="4178388"/>
              <a:ext cx="168525" cy="1452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B6B01458-EC42-5908-8224-43EE8F6B0E7B}"/>
                </a:ext>
              </a:extLst>
            </p:cNvPr>
            <p:cNvSpPr/>
            <p:nvPr/>
          </p:nvSpPr>
          <p:spPr>
            <a:xfrm>
              <a:off x="1870730" y="4178388"/>
              <a:ext cx="168525" cy="1452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9DDA4ED5-5E2D-BEBB-9E6E-A025C9C57615}"/>
                </a:ext>
              </a:extLst>
            </p:cNvPr>
            <p:cNvSpPr/>
            <p:nvPr/>
          </p:nvSpPr>
          <p:spPr>
            <a:xfrm>
              <a:off x="2375666" y="4178388"/>
              <a:ext cx="168525" cy="1452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D5801C63-339F-225E-46C3-98293D060CF5}"/>
                </a:ext>
              </a:extLst>
            </p:cNvPr>
            <p:cNvSpPr/>
            <p:nvPr/>
          </p:nvSpPr>
          <p:spPr>
            <a:xfrm>
              <a:off x="2880602" y="4178388"/>
              <a:ext cx="168525" cy="1452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30D7B3E-DE36-F94F-2EC8-D6D96F4C9C86}"/>
                </a:ext>
              </a:extLst>
            </p:cNvPr>
            <p:cNvSpPr/>
            <p:nvPr/>
          </p:nvSpPr>
          <p:spPr>
            <a:xfrm>
              <a:off x="1377416" y="4325525"/>
              <a:ext cx="145280" cy="14528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FB83F24-9169-8094-4DFE-C190453F2431}"/>
                </a:ext>
              </a:extLst>
            </p:cNvPr>
            <p:cNvSpPr/>
            <p:nvPr/>
          </p:nvSpPr>
          <p:spPr>
            <a:xfrm>
              <a:off x="1885952" y="4323668"/>
              <a:ext cx="145280" cy="14528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EAE972-7D06-ADF5-3734-908A13EF47BF}"/>
                </a:ext>
              </a:extLst>
            </p:cNvPr>
            <p:cNvSpPr/>
            <p:nvPr/>
          </p:nvSpPr>
          <p:spPr>
            <a:xfrm>
              <a:off x="2392247" y="4325525"/>
              <a:ext cx="145280" cy="14528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315B938-C5DB-108F-DAF0-CB548FD0382C}"/>
                </a:ext>
              </a:extLst>
            </p:cNvPr>
            <p:cNvSpPr/>
            <p:nvPr/>
          </p:nvSpPr>
          <p:spPr>
            <a:xfrm>
              <a:off x="2900783" y="4323668"/>
              <a:ext cx="145280" cy="14528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536E617-33FD-D03D-0E8F-5B8ADFE73C50}"/>
                </a:ext>
              </a:extLst>
            </p:cNvPr>
            <p:cNvGrpSpPr/>
            <p:nvPr/>
          </p:nvGrpSpPr>
          <p:grpSpPr>
            <a:xfrm rot="5400000">
              <a:off x="71062" y="2857484"/>
              <a:ext cx="1683333" cy="292417"/>
              <a:chOff x="1518194" y="4353459"/>
              <a:chExt cx="1683333" cy="292417"/>
            </a:xfrm>
          </p:grpSpPr>
          <p:sp>
            <p:nvSpPr>
              <p:cNvPr id="17" name="Isosceles Triangle 53">
                <a:extLst>
                  <a:ext uri="{FF2B5EF4-FFF2-40B4-BE49-F238E27FC236}">
                    <a16:creationId xmlns:a16="http://schemas.microsoft.com/office/drawing/2014/main" id="{6F9DA392-4957-CA42-F5AB-3174A841465D}"/>
                  </a:ext>
                </a:extLst>
              </p:cNvPr>
              <p:cNvSpPr/>
              <p:nvPr/>
            </p:nvSpPr>
            <p:spPr>
              <a:xfrm>
                <a:off x="1518194" y="4353459"/>
                <a:ext cx="168525" cy="14528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8" name="Isosceles Triangle 54">
                <a:extLst>
                  <a:ext uri="{FF2B5EF4-FFF2-40B4-BE49-F238E27FC236}">
                    <a16:creationId xmlns:a16="http://schemas.microsoft.com/office/drawing/2014/main" id="{C341B274-FF83-00D3-9019-2A4E4B44910B}"/>
                  </a:ext>
                </a:extLst>
              </p:cNvPr>
              <p:cNvSpPr/>
              <p:nvPr/>
            </p:nvSpPr>
            <p:spPr>
              <a:xfrm>
                <a:off x="2023130" y="4353459"/>
                <a:ext cx="168525" cy="14528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0" name="Isosceles Triangle 55">
                <a:extLst>
                  <a:ext uri="{FF2B5EF4-FFF2-40B4-BE49-F238E27FC236}">
                    <a16:creationId xmlns:a16="http://schemas.microsoft.com/office/drawing/2014/main" id="{9A6C0509-3572-95A2-1D67-B930432A2994}"/>
                  </a:ext>
                </a:extLst>
              </p:cNvPr>
              <p:cNvSpPr/>
              <p:nvPr/>
            </p:nvSpPr>
            <p:spPr>
              <a:xfrm>
                <a:off x="2528066" y="4353459"/>
                <a:ext cx="168525" cy="14528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1" name="Isosceles Triangle 56">
                <a:extLst>
                  <a:ext uri="{FF2B5EF4-FFF2-40B4-BE49-F238E27FC236}">
                    <a16:creationId xmlns:a16="http://schemas.microsoft.com/office/drawing/2014/main" id="{97DA702E-C270-4D15-0663-F1FD89919447}"/>
                  </a:ext>
                </a:extLst>
              </p:cNvPr>
              <p:cNvSpPr/>
              <p:nvPr/>
            </p:nvSpPr>
            <p:spPr>
              <a:xfrm>
                <a:off x="3033002" y="4353459"/>
                <a:ext cx="168525" cy="145280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BD99EC4-31E6-58B5-037C-C864F084A4C9}"/>
                  </a:ext>
                </a:extLst>
              </p:cNvPr>
              <p:cNvSpPr/>
              <p:nvPr/>
            </p:nvSpPr>
            <p:spPr>
              <a:xfrm>
                <a:off x="1529816" y="4500596"/>
                <a:ext cx="145280" cy="14528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070DD6F-299F-F40D-330A-FD007F68D22E}"/>
                  </a:ext>
                </a:extLst>
              </p:cNvPr>
              <p:cNvSpPr/>
              <p:nvPr/>
            </p:nvSpPr>
            <p:spPr>
              <a:xfrm>
                <a:off x="2038352" y="4498739"/>
                <a:ext cx="145280" cy="14528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22F7AAB-970A-F2EE-7C14-DFF4FA1A55FA}"/>
                  </a:ext>
                </a:extLst>
              </p:cNvPr>
              <p:cNvSpPr/>
              <p:nvPr/>
            </p:nvSpPr>
            <p:spPr>
              <a:xfrm>
                <a:off x="2544647" y="4500596"/>
                <a:ext cx="145280" cy="14528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08754236-0E84-7E27-A643-9797C09C430F}"/>
                  </a:ext>
                </a:extLst>
              </p:cNvPr>
              <p:cNvSpPr/>
              <p:nvPr/>
            </p:nvSpPr>
            <p:spPr>
              <a:xfrm>
                <a:off x="3053183" y="4498739"/>
                <a:ext cx="145280" cy="14528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8F0A45C8-1CF5-BB46-C5C3-B69F13BD0B5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7408" y="3789115"/>
            <a:ext cx="2497289" cy="1872967"/>
          </a:xfrm>
          <a:prstGeom prst="rect">
            <a:avLst/>
          </a:prstGeom>
        </p:spPr>
      </p:pic>
      <p:pic>
        <p:nvPicPr>
          <p:cNvPr id="46" name="Content Placeholder 6">
            <a:extLst>
              <a:ext uri="{FF2B5EF4-FFF2-40B4-BE49-F238E27FC236}">
                <a16:creationId xmlns:a16="http://schemas.microsoft.com/office/drawing/2014/main" id="{8CE52165-EF99-C4C7-F324-0D4AE7292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/>
          <a:stretch>
            <a:fillRect/>
          </a:stretch>
        </p:blipFill>
        <p:spPr>
          <a:xfrm>
            <a:off x="212928" y="5742888"/>
            <a:ext cx="3928603" cy="105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6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81912-4B54-1FFF-2070-D478F1D52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10-stack cables: experiment - simulation (PSI) at 77K</a:t>
            </a:r>
            <a:endParaRPr lang="en-CH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349E92B-E0D8-063C-C5D7-CAB9144F23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97512" y="760045"/>
            <a:ext cx="3982180" cy="29866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D1A1F-AC8C-2FCC-CBF4-47FDCC85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C1720C-FC11-18F7-1252-9B0835184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13</a:t>
            </a:fld>
            <a:endParaRPr lang="de-CH" noProof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AE91E014-3E4E-C88D-21E5-8911DC55F57C}"/>
              </a:ext>
            </a:extLst>
          </p:cNvPr>
          <p:cNvSpPr/>
          <p:nvPr/>
        </p:nvSpPr>
        <p:spPr>
          <a:xfrm>
            <a:off x="1584606" y="1030812"/>
            <a:ext cx="410574" cy="41903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wax-10stack-15">
            <a:hlinkClick r:id="" action="ppaction://media"/>
            <a:extLst>
              <a:ext uri="{FF2B5EF4-FFF2-40B4-BE49-F238E27FC236}">
                <a16:creationId xmlns:a16="http://schemas.microsoft.com/office/drawing/2014/main" id="{EFE6802A-B6E6-718E-44E4-A669D92BEB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89330" y="1197305"/>
            <a:ext cx="1253978" cy="1671971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AA155B18-BE8D-612D-F98E-BD14905D3EEB}"/>
              </a:ext>
            </a:extLst>
          </p:cNvPr>
          <p:cNvGrpSpPr/>
          <p:nvPr/>
        </p:nvGrpSpPr>
        <p:grpSpPr>
          <a:xfrm>
            <a:off x="731837" y="1030811"/>
            <a:ext cx="4860006" cy="2207689"/>
            <a:chOff x="731837" y="1030811"/>
            <a:chExt cx="4860006" cy="2207689"/>
          </a:xfrm>
        </p:grpSpPr>
        <p:pic>
          <p:nvPicPr>
            <p:cNvPr id="10" name="Content Placeholder 8" descr="A metal object on a metal surface&#10;&#10;Description automatically generated">
              <a:extLst>
                <a:ext uri="{FF2B5EF4-FFF2-40B4-BE49-F238E27FC236}">
                  <a16:creationId xmlns:a16="http://schemas.microsoft.com/office/drawing/2014/main" id="{E570FFAB-FE49-4C74-6964-89C2E0223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70" t="16837" r="25053" b="28190"/>
            <a:stretch/>
          </p:blipFill>
          <p:spPr>
            <a:xfrm>
              <a:off x="731837" y="1030811"/>
              <a:ext cx="2338405" cy="2207689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4A294DD-2A2F-565F-CA88-AC84BEAA0EA1}"/>
                </a:ext>
              </a:extLst>
            </p:cNvPr>
            <p:cNvGrpSpPr/>
            <p:nvPr/>
          </p:nvGrpSpPr>
          <p:grpSpPr>
            <a:xfrm>
              <a:off x="3388813" y="1030811"/>
              <a:ext cx="2203030" cy="2200743"/>
              <a:chOff x="9110603" y="1416509"/>
              <a:chExt cx="2203030" cy="220074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D06AB3-7E70-FE5D-2E8E-FED67DC1448F}"/>
                  </a:ext>
                </a:extLst>
              </p:cNvPr>
              <p:cNvGrpSpPr/>
              <p:nvPr/>
            </p:nvGrpSpPr>
            <p:grpSpPr>
              <a:xfrm>
                <a:off x="9110603" y="1416509"/>
                <a:ext cx="2203030" cy="2200743"/>
                <a:chOff x="5597162" y="1586594"/>
                <a:chExt cx="2203030" cy="2200743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146091CC-74BB-44D7-2E6B-43A27CFD5C79}"/>
                    </a:ext>
                  </a:extLst>
                </p:cNvPr>
                <p:cNvGrpSpPr/>
                <p:nvPr/>
              </p:nvGrpSpPr>
              <p:grpSpPr>
                <a:xfrm>
                  <a:off x="5597162" y="1586594"/>
                  <a:ext cx="2203030" cy="2200743"/>
                  <a:chOff x="4535970" y="2238697"/>
                  <a:chExt cx="3830036" cy="3832357"/>
                </a:xfrm>
              </p:grpSpPr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B3C471EE-59B9-F9F3-7017-29EA2A1BD4EA}"/>
                      </a:ext>
                    </a:extLst>
                  </p:cNvPr>
                  <p:cNvGrpSpPr/>
                  <p:nvPr/>
                </p:nvGrpSpPr>
                <p:grpSpPr>
                  <a:xfrm>
                    <a:off x="4535970" y="2238697"/>
                    <a:ext cx="2469430" cy="3832357"/>
                    <a:chOff x="5853141" y="1526112"/>
                    <a:chExt cx="3126769" cy="4852492"/>
                  </a:xfrm>
                </p:grpSpPr>
                <p:sp>
                  <p:nvSpPr>
                    <p:cNvPr id="21" name="Rectangle: Rounded Corners 56">
                      <a:extLst>
                        <a:ext uri="{FF2B5EF4-FFF2-40B4-BE49-F238E27FC236}">
                          <a16:creationId xmlns:a16="http://schemas.microsoft.com/office/drawing/2014/main" id="{84A2AAAD-54EA-83DB-D8A0-475684996E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85898" y="4687869"/>
                      <a:ext cx="3094011" cy="439698"/>
                    </a:xfrm>
                    <a:prstGeom prst="round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2" name="Rectangle: Rounded Corners 57">
                      <a:extLst>
                        <a:ext uri="{FF2B5EF4-FFF2-40B4-BE49-F238E27FC236}">
                          <a16:creationId xmlns:a16="http://schemas.microsoft.com/office/drawing/2014/main" id="{299A8863-C61D-F6DC-3804-7683C06C86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7779" y="4497615"/>
                      <a:ext cx="2291662" cy="95186"/>
                    </a:xfrm>
                    <a:prstGeom prst="roundRect">
                      <a:avLst/>
                    </a:prstGeom>
                    <a:solidFill>
                      <a:srgbClr val="215CAF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3" name="Rectangle: Rounded Corners 58">
                      <a:extLst>
                        <a:ext uri="{FF2B5EF4-FFF2-40B4-BE49-F238E27FC236}">
                          <a16:creationId xmlns:a16="http://schemas.microsoft.com/office/drawing/2014/main" id="{BB546639-D530-881F-1464-5E5A0893D1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7491" y="3263104"/>
                      <a:ext cx="600557" cy="1334306"/>
                    </a:xfrm>
                    <a:prstGeom prst="roundRect">
                      <a:avLst/>
                    </a:prstGeom>
                    <a:solidFill>
                      <a:schemeClr val="bg2">
                        <a:lumMod val="6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4" name="Rectangle: Rounded Corners 59">
                      <a:extLst>
                        <a:ext uri="{FF2B5EF4-FFF2-40B4-BE49-F238E27FC236}">
                          <a16:creationId xmlns:a16="http://schemas.microsoft.com/office/drawing/2014/main" id="{7443E99C-D67D-29EE-C7D2-C15CFC2611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7491" y="2435820"/>
                      <a:ext cx="600557" cy="583427"/>
                    </a:xfrm>
                    <a:prstGeom prst="roundRect">
                      <a:avLst/>
                    </a:prstGeom>
                    <a:solidFill>
                      <a:schemeClr val="bg2">
                        <a:lumMod val="6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5" name="Rectangle: Rounded Corners 60">
                      <a:extLst>
                        <a:ext uri="{FF2B5EF4-FFF2-40B4-BE49-F238E27FC236}">
                          <a16:creationId xmlns:a16="http://schemas.microsoft.com/office/drawing/2014/main" id="{C264AB47-9783-1D73-BC1F-F8C5E3134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99451" y="3043135"/>
                      <a:ext cx="184800" cy="196080"/>
                    </a:xfrm>
                    <a:prstGeom prst="round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6" name="Rectangle: Rounded Corners 61">
                      <a:extLst>
                        <a:ext uri="{FF2B5EF4-FFF2-40B4-BE49-F238E27FC236}">
                          <a16:creationId xmlns:a16="http://schemas.microsoft.com/office/drawing/2014/main" id="{9F7AC4B2-C1E3-B3B8-C4E1-79611ECFF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8337" y="3305787"/>
                      <a:ext cx="2615222" cy="1370138"/>
                    </a:xfrm>
                    <a:prstGeom prst="roundRect">
                      <a:avLst/>
                    </a:prstGeom>
                    <a:solidFill>
                      <a:schemeClr val="bg2">
                        <a:lumMod val="85000"/>
                        <a:alpha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06448875-3D06-5721-D1D9-FEB557DCE22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85901" y="4663981"/>
                      <a:ext cx="3094009" cy="5061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000"/>
                        <a:t>Ceramic plate</a:t>
                      </a:r>
                    </a:p>
                  </p:txBody>
                </p:sp>
                <p:sp>
                  <p:nvSpPr>
                    <p:cNvPr id="28" name="Rectangle: Rounded Corners 63">
                      <a:extLst>
                        <a:ext uri="{FF2B5EF4-FFF2-40B4-BE49-F238E27FC236}">
                          <a16:creationId xmlns:a16="http://schemas.microsoft.com/office/drawing/2014/main" id="{70368EE6-5298-464F-313E-CF73AB1C90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8337" y="3369280"/>
                      <a:ext cx="2593772" cy="1218192"/>
                    </a:xfrm>
                    <a:prstGeom prst="roundRect">
                      <a:avLst>
                        <a:gd name="adj" fmla="val 21811"/>
                      </a:avLst>
                    </a:prstGeom>
                    <a:solidFill>
                      <a:schemeClr val="accent2">
                        <a:lumMod val="40000"/>
                        <a:lumOff val="60000"/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9" name="Rectangle: Rounded Corners 64">
                      <a:extLst>
                        <a:ext uri="{FF2B5EF4-FFF2-40B4-BE49-F238E27FC236}">
                          <a16:creationId xmlns:a16="http://schemas.microsoft.com/office/drawing/2014/main" id="{96418C79-FC7C-230E-6681-E2A355DDB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85898" y="5140106"/>
                      <a:ext cx="3094011" cy="439698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30" name="Rectangle: Rounded Corners 65">
                      <a:extLst>
                        <a:ext uri="{FF2B5EF4-FFF2-40B4-BE49-F238E27FC236}">
                          <a16:creationId xmlns:a16="http://schemas.microsoft.com/office/drawing/2014/main" id="{493F672A-C6DA-6E21-15B9-B12CB220D6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75582" y="5590265"/>
                      <a:ext cx="1914637" cy="788339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31" name="Rectangle: Rounded Corners 66">
                      <a:extLst>
                        <a:ext uri="{FF2B5EF4-FFF2-40B4-BE49-F238E27FC236}">
                          <a16:creationId xmlns:a16="http://schemas.microsoft.com/office/drawing/2014/main" id="{8AC3835D-E2B6-4CFD-7E9E-8691F6B02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53141" y="2096996"/>
                      <a:ext cx="3094011" cy="318026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32" name="Rectangle: Rounded Corners 67">
                      <a:extLst>
                        <a:ext uri="{FF2B5EF4-FFF2-40B4-BE49-F238E27FC236}">
                          <a16:creationId xmlns:a16="http://schemas.microsoft.com/office/drawing/2014/main" id="{2E5D90F2-CC5D-92D0-08C1-1B984A195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75584" y="1526112"/>
                      <a:ext cx="1914637" cy="570191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</p:grp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2B27886F-52D7-7321-E41E-8D3DA8FAD006}"/>
                      </a:ext>
                    </a:extLst>
                  </p:cNvPr>
                  <p:cNvSpPr txBox="1"/>
                  <p:nvPr/>
                </p:nvSpPr>
                <p:spPr>
                  <a:xfrm>
                    <a:off x="5750786" y="3783301"/>
                    <a:ext cx="2615220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00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rPr>
                      <a:t>Liquid nitrogen </a:t>
                    </a:r>
                  </a:p>
                  <a:p>
                    <a:pPr algn="ctr"/>
                    <a:r>
                      <a:rPr lang="en-US" sz="100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rPr>
                      <a:t>(T</a:t>
                    </a:r>
                    <a:r>
                      <a:rPr lang="en-US" sz="1000" baseline="-2500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rPr>
                      <a:t>b</a:t>
                    </a:r>
                    <a:r>
                      <a:rPr lang="en-US" sz="100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rPr>
                      <a:t> = </a:t>
                    </a:r>
                    <a:r>
                      <a:rPr lang="de-CH" sz="1000" i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effectLst/>
                        <a:latin typeface="arial" panose="020B0604020202020204" pitchFamily="34" charset="0"/>
                      </a:rPr>
                      <a:t>–196°C, 77 K</a:t>
                    </a:r>
                    <a:r>
                      <a:rPr lang="en-US" sz="100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rPr>
                      <a:t>)</a:t>
                    </a:r>
                  </a:p>
                </p:txBody>
              </p: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731DC0ED-E087-1A08-CCA7-AD82E4525A71}"/>
                    </a:ext>
                  </a:extLst>
                </p:cNvPr>
                <p:cNvSpPr/>
                <p:nvPr/>
              </p:nvSpPr>
              <p:spPr>
                <a:xfrm>
                  <a:off x="6210300" y="2248873"/>
                  <a:ext cx="174625" cy="1421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18" name="Graphic 17" descr="Windy with solid fill">
                  <a:extLst>
                    <a:ext uri="{FF2B5EF4-FFF2-40B4-BE49-F238E27FC236}">
                      <a16:creationId xmlns:a16="http://schemas.microsoft.com/office/drawing/2014/main" id="{B5F24A33-4FB0-6F09-8DCC-D6DB5AF32D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4449" y="2177911"/>
                  <a:ext cx="303965" cy="303965"/>
                </a:xfrm>
                <a:prstGeom prst="rect">
                  <a:avLst/>
                </a:prstGeom>
              </p:spPr>
            </p:pic>
          </p:grpSp>
          <p:pic>
            <p:nvPicPr>
              <p:cNvPr id="15" name="Graphic 14" descr="Thermometer outline">
                <a:extLst>
                  <a:ext uri="{FF2B5EF4-FFF2-40B4-BE49-F238E27FC236}">
                    <a16:creationId xmlns:a16="http://schemas.microsoft.com/office/drawing/2014/main" id="{A3E99A81-BC48-0FC4-F8C1-9A708C34D8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0320401" y="1817985"/>
                <a:ext cx="393365" cy="393365"/>
              </a:xfrm>
              <a:prstGeom prst="rect">
                <a:avLst/>
              </a:prstGeom>
            </p:spPr>
          </p:pic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2B87ED-9091-4B1F-61E6-A6D63E81AB79}"/>
              </a:ext>
            </a:extLst>
          </p:cNvPr>
          <p:cNvGrpSpPr/>
          <p:nvPr/>
        </p:nvGrpSpPr>
        <p:grpSpPr>
          <a:xfrm>
            <a:off x="6877747" y="3747147"/>
            <a:ext cx="4207945" cy="2530077"/>
            <a:chOff x="6750100" y="3747457"/>
            <a:chExt cx="4207945" cy="253007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0BA1DD-6342-67A2-0902-B4108BDFAB6E}"/>
                </a:ext>
              </a:extLst>
            </p:cNvPr>
            <p:cNvGrpSpPr/>
            <p:nvPr/>
          </p:nvGrpSpPr>
          <p:grpSpPr>
            <a:xfrm>
              <a:off x="7359106" y="3747457"/>
              <a:ext cx="3598939" cy="2530077"/>
              <a:chOff x="8577671" y="1112256"/>
              <a:chExt cx="3598939" cy="253007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6AE7099-B8AE-D764-547A-7698DFD6BD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rcRect l="4609" r="1383" b="9862"/>
              <a:stretch>
                <a:fillRect/>
              </a:stretch>
            </p:blipFill>
            <p:spPr>
              <a:xfrm>
                <a:off x="9073818" y="1356402"/>
                <a:ext cx="2865364" cy="2041930"/>
              </a:xfrm>
              <a:prstGeom prst="rect">
                <a:avLst/>
              </a:prstGeom>
            </p:spPr>
          </p:pic>
          <p:sp>
            <p:nvSpPr>
              <p:cNvPr id="8" name="TextBox 35">
                <a:extLst>
                  <a:ext uri="{FF2B5EF4-FFF2-40B4-BE49-F238E27FC236}">
                    <a16:creationId xmlns:a16="http://schemas.microsoft.com/office/drawing/2014/main" id="{DC59B8F5-AB29-FEDA-1BA8-A0521511E491}"/>
                  </a:ext>
                </a:extLst>
              </p:cNvPr>
              <p:cNvSpPr txBox="1"/>
              <p:nvPr/>
            </p:nvSpPr>
            <p:spPr>
              <a:xfrm>
                <a:off x="8577671" y="3273001"/>
                <a:ext cx="26851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i="1">
                    <a:solidFill>
                      <a:schemeClr val="bg2">
                        <a:lumMod val="50000"/>
                      </a:schemeClr>
                    </a:solidFill>
                  </a:rPr>
                  <a:t>Finite element modelling</a:t>
                </a:r>
                <a:endParaRPr lang="en-US"/>
              </a:p>
            </p:txBody>
          </p:sp>
          <p:sp>
            <p:nvSpPr>
              <p:cNvPr id="9" name="TextBox 1">
                <a:extLst>
                  <a:ext uri="{FF2B5EF4-FFF2-40B4-BE49-F238E27FC236}">
                    <a16:creationId xmlns:a16="http://schemas.microsoft.com/office/drawing/2014/main" id="{0E8DF21F-1CCF-BE94-DEC1-BF1BFB18B696}"/>
                  </a:ext>
                </a:extLst>
              </p:cNvPr>
              <p:cNvSpPr txBox="1"/>
              <p:nvPr/>
            </p:nvSpPr>
            <p:spPr>
              <a:xfrm>
                <a:off x="9311246" y="1112256"/>
                <a:ext cx="286536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>
                    <a:sym typeface="Wingdings" pitchFamily="2" charset="2"/>
                  </a:rPr>
                  <a:t>Courtesy of J. Van den </a:t>
                </a:r>
                <a:r>
                  <a:rPr lang="en-US" sz="1400" err="1">
                    <a:sym typeface="Wingdings" pitchFamily="2" charset="2"/>
                  </a:rPr>
                  <a:t>Eijnden</a:t>
                </a:r>
                <a:endParaRPr lang="en-US" sz="1400"/>
              </a:p>
            </p:txBody>
          </p:sp>
        </p:grp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E81A10C-84AC-4547-2DD5-18EB49AC0C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72" t="6450" r="33774" b="14149"/>
            <a:stretch>
              <a:fillRect/>
            </a:stretch>
          </p:blipFill>
          <p:spPr bwMode="auto">
            <a:xfrm>
              <a:off x="6750100" y="3924293"/>
              <a:ext cx="1077169" cy="1991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4" name="videos02_15fps">
            <a:hlinkClick r:id="" action="ppaction://media"/>
            <a:extLst>
              <a:ext uri="{FF2B5EF4-FFF2-40B4-BE49-F238E27FC236}">
                <a16:creationId xmlns:a16="http://schemas.microsoft.com/office/drawing/2014/main" id="{E87843C4-DDA3-DFA9-8182-B864DB8AB2B2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end="2375.9422"/>
                </p14:media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96371" y="3493422"/>
            <a:ext cx="5706958" cy="285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5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3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9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6F04-E15E-6306-3CC5-B0404F382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D465-818B-2AC5-4F97-0F062D3A5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2499997"/>
          </a:xfrm>
        </p:spPr>
        <p:txBody>
          <a:bodyPr/>
          <a:lstStyle/>
          <a:p>
            <a:r>
              <a:rPr lang="en-GB" dirty="0"/>
              <a:t>Al₂O₃-filled wax system shows good mechanical and thermal performance at room and cryogenic temperatures, making it a promising insulation material for superconducting magnets.</a:t>
            </a:r>
            <a:endParaRPr lang="en-US" dirty="0"/>
          </a:p>
          <a:p>
            <a:r>
              <a:rPr lang="en-GB" dirty="0"/>
              <a:t>Alumina fillers significantly enhance compressive strength and modulus</a:t>
            </a:r>
            <a:r>
              <a:rPr lang="de-CH" dirty="0"/>
              <a:t> and</a:t>
            </a:r>
            <a:r>
              <a:rPr lang="en-GB" dirty="0"/>
              <a:t> improve CTE matching, while the wax composition maintains a low viscosity.</a:t>
            </a:r>
            <a:endParaRPr lang="en-US" dirty="0"/>
          </a:p>
          <a:p>
            <a:r>
              <a:rPr lang="en-US" dirty="0"/>
              <a:t>The effect of thermal-stress is investigated via a simplified RVE model, that elucidates the mechanism of damage and stress evolution during thermal contraction and mechanical loading.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3FDF5-AED9-6A79-6989-4C7F9F4D5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49A22C-4550-A51B-3F59-D76C93D40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14</a:t>
            </a:fld>
            <a:endParaRPr lang="de-CH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1E5210-33C9-9E43-4772-5BF720691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17" y="4053724"/>
            <a:ext cx="5004799" cy="20399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51F49A-CAD1-8534-DC27-CC2E2AF52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928" y="3977524"/>
            <a:ext cx="6333438" cy="15469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34266B-364D-A958-2553-AEB4979CC4D3}"/>
              </a:ext>
            </a:extLst>
          </p:cNvPr>
          <p:cNvSpPr txBox="1"/>
          <p:nvPr/>
        </p:nvSpPr>
        <p:spPr>
          <a:xfrm>
            <a:off x="6583681" y="5939799"/>
            <a:ext cx="5508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Unpublished data and under preparation for submission soon. </a:t>
            </a:r>
          </a:p>
        </p:txBody>
      </p:sp>
    </p:spTree>
    <p:extLst>
      <p:ext uri="{BB962C8B-B14F-4D97-AF65-F5344CB8AC3E}">
        <p14:creationId xmlns:p14="http://schemas.microsoft.com/office/powerpoint/2010/main" val="1854281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D72C1-91D0-CF62-1071-DA2616D0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Acknowledgment 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938F6-E64C-3E6B-A738-080FD0BA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FEB121-9D0F-7151-0376-DA6B6DA3C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15</a:t>
            </a:fld>
            <a:endParaRPr lang="de-CH" noProof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ABEC3D-C22A-CB86-8A45-C7AA81085E61}"/>
              </a:ext>
            </a:extLst>
          </p:cNvPr>
          <p:cNvSpPr txBox="1">
            <a:spLocks/>
          </p:cNvSpPr>
          <p:nvPr/>
        </p:nvSpPr>
        <p:spPr>
          <a:xfrm>
            <a:off x="768696" y="4853254"/>
            <a:ext cx="8527946" cy="15344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000" dirty="0"/>
              <a:t>Thank you for your attention!</a:t>
            </a:r>
            <a:endParaRPr lang="en-CH" sz="30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C3CA376-D255-D634-2D01-64F7588A9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353323"/>
            <a:ext cx="2122973" cy="35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360888-738F-4CAC-61D0-C740F30072AC}"/>
              </a:ext>
            </a:extLst>
          </p:cNvPr>
          <p:cNvSpPr txBox="1"/>
          <p:nvPr/>
        </p:nvSpPr>
        <p:spPr>
          <a:xfrm>
            <a:off x="594585" y="3903667"/>
            <a:ext cx="6964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Jan</a:t>
            </a:r>
            <a:r>
              <a:rPr lang="zh-CN" altLang="en-US" dirty="0"/>
              <a:t> </a:t>
            </a:r>
            <a:r>
              <a:rPr lang="en-US" altLang="zh-CN"/>
              <a:t>Vermant</a:t>
            </a:r>
            <a:r>
              <a:rPr lang="en-US" altLang="zh-CN" dirty="0"/>
              <a:t>, Kirill Feldman, Elena </a:t>
            </a:r>
            <a:r>
              <a:rPr lang="en-US" altLang="zh-CN"/>
              <a:t>Tervoort</a:t>
            </a:r>
            <a:r>
              <a:rPr lang="en-US" altLang="zh-CN" dirty="0"/>
              <a:t>, Chris </a:t>
            </a:r>
            <a:r>
              <a:rPr lang="en-US" dirty="0"/>
              <a:t>Furrer</a:t>
            </a:r>
            <a:endParaRPr lang="en-US" altLang="zh-CN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4C05FA1-38B4-63B3-9419-511D6A26B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1160351"/>
            <a:ext cx="1705400" cy="17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4D950F-025E-D2A3-6AAD-8D4DFC505728}"/>
              </a:ext>
            </a:extLst>
          </p:cNvPr>
          <p:cNvSpPr txBox="1"/>
          <p:nvPr/>
        </p:nvSpPr>
        <p:spPr>
          <a:xfrm>
            <a:off x="2745172" y="1597679"/>
            <a:ext cx="14462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MagRes</a:t>
            </a:r>
          </a:p>
          <a:p>
            <a:r>
              <a:rPr lang="en-US" altLang="zh-CN" err="1"/>
              <a:t>MagComp</a:t>
            </a:r>
            <a:r>
              <a:rPr lang="en-US" altLang="zh-CN"/>
              <a:t> </a:t>
            </a:r>
            <a:endParaRPr lang="en-CH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514D89D6-DA90-39CA-6471-862C46B41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807" y="3323412"/>
            <a:ext cx="2273733" cy="42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1E0157-4462-55AD-5341-63D481B21C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611" y="1094452"/>
            <a:ext cx="4660061" cy="349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98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1AD93-4B3C-4807-147D-A74FE8E5A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47A35-5F00-5193-5C85-97176C2ED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TGA test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6FF06-714F-940D-70CF-E9AFE0B0D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10-2025</a:t>
            </a:r>
            <a:endParaRPr lang="de-CH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C96E4-802B-8178-9D51-8861117A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16</a:t>
            </a:fld>
            <a:endParaRPr lang="de-CH" noProof="0"/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7ACA5A8F-6F75-7CBC-6AF8-8D336E58EE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208" y="1007951"/>
            <a:ext cx="5475815" cy="4106861"/>
          </a:xfrm>
          <a:prstGeom prst="rect">
            <a:avLst/>
          </a:prstGeom>
        </p:spPr>
      </p:pic>
      <p:pic>
        <p:nvPicPr>
          <p:cNvPr id="10" name="Picture 9" descr="A graph of a temperature&#10;&#10;AI-generated content may be incorrect.">
            <a:extLst>
              <a:ext uri="{FF2B5EF4-FFF2-40B4-BE49-F238E27FC236}">
                <a16:creationId xmlns:a16="http://schemas.microsoft.com/office/drawing/2014/main" id="{F7CD1095-8652-2DD6-994E-215D66135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47" y="1007950"/>
            <a:ext cx="5475815" cy="410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20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63211-5A08-62D0-AE8B-3ADC1F0B3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GPC high temperature: molecular weight distribution 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5DFF-0109-617C-F42F-105B0AF73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10-2025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5CBF4-70A7-2835-55B4-3C034512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17</a:t>
            </a:fld>
            <a:endParaRPr lang="de-CH" noProof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8E5B089-68FD-0952-2E28-8AEDBE504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019052"/>
              </p:ext>
            </p:extLst>
          </p:nvPr>
        </p:nvGraphicFramePr>
        <p:xfrm>
          <a:off x="731837" y="4903609"/>
          <a:ext cx="10567037" cy="124459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545801">
                  <a:extLst>
                    <a:ext uri="{9D8B030D-6E8A-4147-A177-3AD203B41FA5}">
                      <a16:colId xmlns:a16="http://schemas.microsoft.com/office/drawing/2014/main" val="26866877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1047547523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2798649425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870371247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972190517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872135006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1744091650"/>
                    </a:ext>
                  </a:extLst>
                </a:gridCol>
                <a:gridCol w="1288748">
                  <a:extLst>
                    <a:ext uri="{9D8B030D-6E8A-4147-A177-3AD203B41FA5}">
                      <a16:colId xmlns:a16="http://schemas.microsoft.com/office/drawing/2014/main" val="3498037816"/>
                    </a:ext>
                  </a:extLst>
                </a:gridCol>
              </a:tblGrid>
              <a:tr h="25283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Sample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err="1"/>
                        <a:t>Mp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Mn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Mw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err="1"/>
                        <a:t>Mz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Mz+1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Mv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PDI</a:t>
                      </a:r>
                      <a:endParaRPr lang="en-CH" sz="140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726721"/>
                  </a:ext>
                </a:extLst>
              </a:tr>
              <a:tr h="313266"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Paraffin wax</a:t>
                      </a:r>
                      <a:endParaRPr lang="en-CH" sz="1400" b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553</a:t>
                      </a:r>
                      <a:endParaRPr lang="en-CH" sz="1400" b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468</a:t>
                      </a:r>
                      <a:endParaRPr lang="en-CH" sz="1400" b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558</a:t>
                      </a:r>
                      <a:endParaRPr lang="en-CH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642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763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546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1.192</a:t>
                      </a:r>
                      <a:endParaRPr lang="en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776622"/>
                  </a:ext>
                </a:extLst>
              </a:tr>
              <a:tr h="313266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ym typeface="Wingdings" panose="05000000000000000000" pitchFamily="2" charset="2"/>
                        </a:rPr>
                        <a:t>Carnauba wax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1711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1587</a:t>
                      </a:r>
                      <a:endParaRPr lang="en-CH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2215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3139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1506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1.560</a:t>
                      </a:r>
                      <a:endParaRPr lang="en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247575"/>
                  </a:ext>
                </a:extLst>
              </a:tr>
              <a:tr h="31326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PC wax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566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616</a:t>
                      </a:r>
                      <a:endParaRPr lang="en-CH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793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1106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595</a:t>
                      </a:r>
                      <a:endParaRPr lang="en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1.267</a:t>
                      </a:r>
                      <a:endParaRPr lang="en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589606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556F6E2B-CA8F-3E8B-4070-87815BF53B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837" y="709793"/>
            <a:ext cx="5339749" cy="40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28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88A04-F242-FF5D-0196-20D8CBCE8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Representative volume element (RVE) simulation</a:t>
            </a:r>
            <a:endParaRPr lang="en-CH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82B8ED1-F166-73B0-2B15-6154D1641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837" y="4538707"/>
            <a:ext cx="5967413" cy="160894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6D83C-405F-7108-C6EA-15D62EB8E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B66F29-CBDC-E700-8EEC-C688DFD42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18</a:t>
            </a:fld>
            <a:endParaRPr lang="de-CH" noProof="0"/>
          </a:p>
        </p:txBody>
      </p:sp>
      <p:pic>
        <p:nvPicPr>
          <p:cNvPr id="9" name="Picture 8" descr="A diagram of a thermal-mechanical boundary&#10;&#10;AI-generated content may be incorrect.">
            <a:extLst>
              <a:ext uri="{FF2B5EF4-FFF2-40B4-BE49-F238E27FC236}">
                <a16:creationId xmlns:a16="http://schemas.microsoft.com/office/drawing/2014/main" id="{FED3B266-E714-66F4-0C39-C3B3133AF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" y="710351"/>
            <a:ext cx="4711123" cy="3533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84F531-0E0D-0DC3-9DC3-6146535774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748" y="758419"/>
            <a:ext cx="3626125" cy="27195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109929-F500-BCCF-0E72-89F5185D7C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2748" y="3598458"/>
            <a:ext cx="3626125" cy="27195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DF8B73-4E56-7968-6659-343DD3D7A723}"/>
              </a:ext>
            </a:extLst>
          </p:cNvPr>
          <p:cNvSpPr txBox="1"/>
          <p:nvPr/>
        </p:nvSpPr>
        <p:spPr>
          <a:xfrm>
            <a:off x="8425263" y="637973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CTE measurement</a:t>
            </a:r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8DB1FD-CD32-7AC0-EE75-379582AA005B}"/>
              </a:ext>
            </a:extLst>
          </p:cNvPr>
          <p:cNvSpPr txBox="1"/>
          <p:nvPr/>
        </p:nvSpPr>
        <p:spPr>
          <a:xfrm>
            <a:off x="8425262" y="3497738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3-point bending test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6811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Diagonal Corners Rounded 36">
            <a:extLst>
              <a:ext uri="{FF2B5EF4-FFF2-40B4-BE49-F238E27FC236}">
                <a16:creationId xmlns:a16="http://schemas.microsoft.com/office/drawing/2014/main" id="{0590EB97-E4D7-17BB-2179-D3F077D5DD9B}"/>
              </a:ext>
            </a:extLst>
          </p:cNvPr>
          <p:cNvSpPr/>
          <p:nvPr/>
        </p:nvSpPr>
        <p:spPr>
          <a:xfrm>
            <a:off x="541091" y="3918414"/>
            <a:ext cx="1825842" cy="2222403"/>
          </a:xfrm>
          <a:prstGeom prst="round2Diag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BAA7F7-688D-5F21-4AFE-72FEF0327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Multiscale structure</a:t>
            </a:r>
            <a:endParaRPr lang="LID4096"/>
          </a:p>
        </p:txBody>
      </p:sp>
      <p:pic>
        <p:nvPicPr>
          <p:cNvPr id="7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3567E1B7-74C5-EA45-D14B-E3B4EE2DA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57" y="760328"/>
            <a:ext cx="2487965" cy="264677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203D1-C379-55C9-8722-31726C49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7th July 2025</a:t>
            </a:r>
            <a:endParaRPr lang="de-CH" noProof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9DC9D-DB43-D72B-0FE2-8132D6A664B2}"/>
              </a:ext>
            </a:extLst>
          </p:cNvPr>
          <p:cNvPicPr/>
          <p:nvPr/>
        </p:nvPicPr>
        <p:blipFill rotWithShape="1">
          <a:blip r:embed="rId4"/>
          <a:srcRect r="66917" b="10958"/>
          <a:stretch/>
        </p:blipFill>
        <p:spPr>
          <a:xfrm>
            <a:off x="6597424" y="1979081"/>
            <a:ext cx="2054325" cy="145587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0E77F8-43DD-42A0-7926-893FE24673AB}"/>
              </a:ext>
            </a:extLst>
          </p:cNvPr>
          <p:cNvCxnSpPr>
            <a:cxnSpLocks/>
          </p:cNvCxnSpPr>
          <p:nvPr/>
        </p:nvCxnSpPr>
        <p:spPr>
          <a:xfrm>
            <a:off x="331857" y="3871945"/>
            <a:ext cx="11304972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0E21392-9F59-0779-1B36-F5DFB11A3F84}"/>
              </a:ext>
            </a:extLst>
          </p:cNvPr>
          <p:cNvSpPr txBox="1"/>
          <p:nvPr/>
        </p:nvSpPr>
        <p:spPr>
          <a:xfrm>
            <a:off x="671038" y="5349111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10-stack cable</a:t>
            </a:r>
            <a:endParaRPr lang="LID4096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C83D10-90F8-F1F6-8663-0E6EB30404EA}"/>
              </a:ext>
            </a:extLst>
          </p:cNvPr>
          <p:cNvSpPr txBox="1"/>
          <p:nvPr/>
        </p:nvSpPr>
        <p:spPr>
          <a:xfrm>
            <a:off x="811407" y="3879352"/>
            <a:ext cx="1504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Cubic level</a:t>
            </a:r>
            <a:endParaRPr lang="LID4096" b="1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328E542-FC2C-FC22-D0BA-FB4C4CC38B83}"/>
              </a:ext>
            </a:extLst>
          </p:cNvPr>
          <p:cNvGrpSpPr/>
          <p:nvPr/>
        </p:nvGrpSpPr>
        <p:grpSpPr>
          <a:xfrm>
            <a:off x="9015544" y="3903985"/>
            <a:ext cx="2651447" cy="2142113"/>
            <a:chOff x="9015544" y="3903985"/>
            <a:chExt cx="2651447" cy="2142113"/>
          </a:xfrm>
        </p:grpSpPr>
        <p:sp>
          <p:nvSpPr>
            <p:cNvPr id="40" name="Rectangle: Diagonal Corners Rounded 39">
              <a:extLst>
                <a:ext uri="{FF2B5EF4-FFF2-40B4-BE49-F238E27FC236}">
                  <a16:creationId xmlns:a16="http://schemas.microsoft.com/office/drawing/2014/main" id="{BFEACEAF-BC46-5FCB-AB07-104F41A61299}"/>
                </a:ext>
              </a:extLst>
            </p:cNvPr>
            <p:cNvSpPr/>
            <p:nvPr/>
          </p:nvSpPr>
          <p:spPr>
            <a:xfrm>
              <a:off x="9362718" y="3925886"/>
              <a:ext cx="2288191" cy="2120212"/>
            </a:xfrm>
            <a:prstGeom prst="round2Diag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56244C9A-1C3D-C9B3-0193-1559864FA188}"/>
                </a:ext>
              </a:extLst>
            </p:cNvPr>
            <p:cNvSpPr/>
            <p:nvPr/>
          </p:nvSpPr>
          <p:spPr>
            <a:xfrm>
              <a:off x="9015544" y="4790064"/>
              <a:ext cx="293914" cy="1159263"/>
            </a:xfrm>
            <a:prstGeom prst="lef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A387F5-E20C-2ADA-A48D-9C98CE642BA8}"/>
                </a:ext>
              </a:extLst>
            </p:cNvPr>
            <p:cNvSpPr txBox="1"/>
            <p:nvPr/>
          </p:nvSpPr>
          <p:spPr>
            <a:xfrm>
              <a:off x="9407432" y="4676921"/>
              <a:ext cx="2259559" cy="128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/>
                <a:t>Nb</a:t>
              </a:r>
              <a:r>
                <a:rPr lang="en-US" baseline="-25000"/>
                <a:t>3</a:t>
              </a:r>
              <a:r>
                <a:rPr lang="en-US"/>
                <a:t>Sn filament 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/>
                <a:t>Copper matrix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/>
                <a:t>Void</a:t>
              </a:r>
              <a:endParaRPr lang="LID4096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2FF798-1244-9C25-9642-CC3096145930}"/>
                </a:ext>
              </a:extLst>
            </p:cNvPr>
            <p:cNvSpPr txBox="1"/>
            <p:nvPr/>
          </p:nvSpPr>
          <p:spPr>
            <a:xfrm>
              <a:off x="9615034" y="3903985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Filament level</a:t>
              </a:r>
              <a:endParaRPr lang="LID4096" b="1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C82F4C4-A0D1-BE20-D488-C6C4BF761BCC}"/>
              </a:ext>
            </a:extLst>
          </p:cNvPr>
          <p:cNvSpPr txBox="1"/>
          <p:nvPr/>
        </p:nvSpPr>
        <p:spPr>
          <a:xfrm>
            <a:off x="951954" y="3456145"/>
            <a:ext cx="1504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~15 mm</a:t>
            </a:r>
            <a:endParaRPr lang="LID4096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DABE45-A683-0ED1-D554-7056A88B7A61}"/>
              </a:ext>
            </a:extLst>
          </p:cNvPr>
          <p:cNvSpPr txBox="1"/>
          <p:nvPr/>
        </p:nvSpPr>
        <p:spPr>
          <a:xfrm>
            <a:off x="3852197" y="3477882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~ 1 mm</a:t>
            </a:r>
            <a:endParaRPr lang="LID4096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1F7CC8-30FF-9B7D-E2C7-2C2FBAB07B93}"/>
              </a:ext>
            </a:extLst>
          </p:cNvPr>
          <p:cNvSpPr txBox="1"/>
          <p:nvPr/>
        </p:nvSpPr>
        <p:spPr>
          <a:xfrm>
            <a:off x="7002096" y="3477882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 ~700 </a:t>
            </a:r>
            <a:r>
              <a:rPr lang="el-GR"/>
              <a:t>μ</a:t>
            </a:r>
            <a:r>
              <a:rPr lang="en-US"/>
              <a:t>m</a:t>
            </a:r>
            <a:endParaRPr lang="LID4096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495912-DEFA-C1CE-FF8B-65F3BD4E001B}"/>
              </a:ext>
            </a:extLst>
          </p:cNvPr>
          <p:cNvSpPr txBox="1"/>
          <p:nvPr/>
        </p:nvSpPr>
        <p:spPr>
          <a:xfrm>
            <a:off x="9967872" y="3473170"/>
            <a:ext cx="128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~50 </a:t>
            </a:r>
            <a:r>
              <a:rPr lang="el-GR"/>
              <a:t>μ</a:t>
            </a:r>
            <a:r>
              <a:rPr lang="en-US"/>
              <a:t>m</a:t>
            </a:r>
            <a:endParaRPr lang="LID4096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8BFB6DF-652B-43DD-1500-5EBE3158451D}"/>
              </a:ext>
            </a:extLst>
          </p:cNvPr>
          <p:cNvGrpSpPr/>
          <p:nvPr/>
        </p:nvGrpSpPr>
        <p:grpSpPr>
          <a:xfrm>
            <a:off x="9276800" y="1640519"/>
            <a:ext cx="2390192" cy="1840073"/>
            <a:chOff x="9276800" y="1640519"/>
            <a:chExt cx="2390192" cy="18400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96FEC0-F178-6CF9-9551-CD99861D6C2D}"/>
                </a:ext>
              </a:extLst>
            </p:cNvPr>
            <p:cNvPicPr/>
            <p:nvPr/>
          </p:nvPicPr>
          <p:blipFill rotWithShape="1">
            <a:blip r:embed="rId4"/>
            <a:srcRect l="66627" r="289" b="10958"/>
            <a:stretch/>
          </p:blipFill>
          <p:spPr>
            <a:xfrm>
              <a:off x="9276800" y="1933266"/>
              <a:ext cx="2183362" cy="15473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DE81E13-CC1F-87E9-3DDE-2687815520FC}"/>
                </a:ext>
              </a:extLst>
            </p:cNvPr>
            <p:cNvSpPr txBox="1"/>
            <p:nvPr/>
          </p:nvSpPr>
          <p:spPr>
            <a:xfrm>
              <a:off x="10035148" y="1640519"/>
              <a:ext cx="16318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TT" sz="1050" b="0" strike="noStrike" spc="-1" err="1">
                  <a:solidFill>
                    <a:srgbClr val="000000"/>
                  </a:solidFill>
                  <a:latin typeface="Century Gothic" panose="020B0502020202020204" pitchFamily="34" charset="0"/>
                  <a:ea typeface="DejaVu Sans"/>
                </a:rPr>
                <a:t>Ebermann</a:t>
              </a:r>
              <a:r>
                <a:rPr lang="en-TT" sz="1050" b="0" strike="noStrike" spc="-1">
                  <a:solidFill>
                    <a:srgbClr val="000000"/>
                  </a:solidFill>
                  <a:latin typeface="Century Gothic" panose="020B0502020202020204" pitchFamily="34" charset="0"/>
                  <a:ea typeface="DejaVu Sans"/>
                </a:rPr>
                <a:t> et al. 2018</a:t>
              </a:r>
              <a:endParaRPr lang="en-TT" sz="1050" b="0" strike="noStrike" spc="-1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C9A0043-E59A-9FE5-9985-595BA39BF765}"/>
              </a:ext>
            </a:extLst>
          </p:cNvPr>
          <p:cNvGrpSpPr/>
          <p:nvPr/>
        </p:nvGrpSpPr>
        <p:grpSpPr>
          <a:xfrm>
            <a:off x="2536792" y="3896981"/>
            <a:ext cx="3311476" cy="2563854"/>
            <a:chOff x="2536792" y="3896981"/>
            <a:chExt cx="3311476" cy="2563854"/>
          </a:xfrm>
        </p:grpSpPr>
        <p:sp>
          <p:nvSpPr>
            <p:cNvPr id="38" name="Rectangle: Diagonal Corners Rounded 37">
              <a:extLst>
                <a:ext uri="{FF2B5EF4-FFF2-40B4-BE49-F238E27FC236}">
                  <a16:creationId xmlns:a16="http://schemas.microsoft.com/office/drawing/2014/main" id="{ACE34C5D-5EDC-1A27-FD63-C5D48B91735A}"/>
                </a:ext>
              </a:extLst>
            </p:cNvPr>
            <p:cNvSpPr/>
            <p:nvPr/>
          </p:nvSpPr>
          <p:spPr>
            <a:xfrm>
              <a:off x="2892279" y="3910777"/>
              <a:ext cx="2626777" cy="2550056"/>
            </a:xfrm>
            <a:prstGeom prst="round2Diag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Left Brace 17">
              <a:extLst>
                <a:ext uri="{FF2B5EF4-FFF2-40B4-BE49-F238E27FC236}">
                  <a16:creationId xmlns:a16="http://schemas.microsoft.com/office/drawing/2014/main" id="{45324BF2-971B-A6D3-DF7E-336F235AC561}"/>
                </a:ext>
              </a:extLst>
            </p:cNvPr>
            <p:cNvSpPr/>
            <p:nvPr/>
          </p:nvSpPr>
          <p:spPr>
            <a:xfrm>
              <a:off x="2536792" y="4437941"/>
              <a:ext cx="293914" cy="1984778"/>
            </a:xfrm>
            <a:prstGeom prst="leftBrace">
              <a:avLst>
                <a:gd name="adj1" fmla="val 8333"/>
                <a:gd name="adj2" fmla="val 5547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172E6A-C3C4-9752-B1A4-8C075A082E44}"/>
                </a:ext>
              </a:extLst>
            </p:cNvPr>
            <p:cNvSpPr txBox="1"/>
            <p:nvPr/>
          </p:nvSpPr>
          <p:spPr>
            <a:xfrm>
              <a:off x="2868847" y="4238432"/>
              <a:ext cx="2979421" cy="2222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/>
                <a:t>Epoxy resin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/>
                <a:t>Strand</a:t>
              </a:r>
              <a:endParaRPr lang="en-US">
                <a:sym typeface="Wingdings" panose="05000000000000000000" pitchFamily="2" charset="2"/>
              </a:endParaRP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/>
                <a:t>Insulation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/>
                <a:t>Stainless-steel core</a:t>
              </a:r>
              <a:endParaRPr lang="LID4096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13A426B-0F8A-A047-01A9-B2DDEBDDFE02}"/>
                </a:ext>
              </a:extLst>
            </p:cNvPr>
            <p:cNvSpPr txBox="1"/>
            <p:nvPr/>
          </p:nvSpPr>
          <p:spPr>
            <a:xfrm>
              <a:off x="3596385" y="3896981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Stack level</a:t>
              </a:r>
              <a:endParaRPr lang="LID4096" b="1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9745C9-F04A-5542-93FF-FAA5AF4E69B7}"/>
              </a:ext>
            </a:extLst>
          </p:cNvPr>
          <p:cNvGrpSpPr/>
          <p:nvPr/>
        </p:nvGrpSpPr>
        <p:grpSpPr>
          <a:xfrm>
            <a:off x="4205988" y="3896981"/>
            <a:ext cx="5070812" cy="1907339"/>
            <a:chOff x="4205988" y="3896981"/>
            <a:chExt cx="5070812" cy="1907339"/>
          </a:xfrm>
        </p:grpSpPr>
        <p:sp>
          <p:nvSpPr>
            <p:cNvPr id="39" name="Rectangle: Diagonal Corners Rounded 38">
              <a:extLst>
                <a:ext uri="{FF2B5EF4-FFF2-40B4-BE49-F238E27FC236}">
                  <a16:creationId xmlns:a16="http://schemas.microsoft.com/office/drawing/2014/main" id="{0520D504-0285-EA7D-31E0-B79AF98ADADA}"/>
                </a:ext>
              </a:extLst>
            </p:cNvPr>
            <p:cNvSpPr/>
            <p:nvPr/>
          </p:nvSpPr>
          <p:spPr>
            <a:xfrm>
              <a:off x="6289139" y="3915348"/>
              <a:ext cx="2677422" cy="1888972"/>
            </a:xfrm>
            <a:prstGeom prst="round2Diag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AE3D47EE-1492-C3D8-1285-32FC90A8D8AB}"/>
                </a:ext>
              </a:extLst>
            </p:cNvPr>
            <p:cNvSpPr/>
            <p:nvPr/>
          </p:nvSpPr>
          <p:spPr>
            <a:xfrm>
              <a:off x="5954482" y="4631875"/>
              <a:ext cx="293914" cy="1051924"/>
            </a:xfrm>
            <a:prstGeom prst="lef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4BE1B3-0789-DA0A-706A-1C6CBCFC7AC8}"/>
                </a:ext>
              </a:extLst>
            </p:cNvPr>
            <p:cNvSpPr txBox="1"/>
            <p:nvPr/>
          </p:nvSpPr>
          <p:spPr>
            <a:xfrm>
              <a:off x="6297379" y="4418306"/>
              <a:ext cx="2979421" cy="1114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Courier New" panose="02070309020205020404" pitchFamily="49" charset="0"/>
                <a:buChar char="o"/>
              </a:pPr>
              <a:r>
                <a:rPr lang="en-US"/>
                <a:t>Copper matrix </a:t>
              </a:r>
            </a:p>
            <a:p>
              <a:pPr marL="285750" indent="-285750">
                <a:lnSpc>
                  <a:spcPct val="200000"/>
                </a:lnSpc>
                <a:buFont typeface="Courier New" panose="02070309020205020404" pitchFamily="49" charset="0"/>
                <a:buChar char="o"/>
              </a:pPr>
              <a:r>
                <a:rPr lang="en-US"/>
                <a:t>Nb</a:t>
              </a:r>
              <a:r>
                <a:rPr lang="en-US" baseline="-25000"/>
                <a:t>3</a:t>
              </a:r>
              <a:r>
                <a:rPr lang="en-US"/>
                <a:t>Sn micro filaments </a:t>
              </a:r>
              <a:endParaRPr lang="LID4096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3BE758-03E0-85E4-0B1D-02567E30825E}"/>
                </a:ext>
              </a:extLst>
            </p:cNvPr>
            <p:cNvSpPr txBox="1"/>
            <p:nvPr/>
          </p:nvSpPr>
          <p:spPr>
            <a:xfrm>
              <a:off x="6799950" y="3896981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Strand level</a:t>
              </a:r>
              <a:endParaRPr lang="LID4096" b="1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C447529-6185-F348-C0E5-02C8BD74B5EB}"/>
                </a:ext>
              </a:extLst>
            </p:cNvPr>
            <p:cNvCxnSpPr/>
            <p:nvPr/>
          </p:nvCxnSpPr>
          <p:spPr>
            <a:xfrm>
              <a:off x="4205988" y="5157837"/>
              <a:ext cx="16981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F906C22-F99A-3644-DA74-7876213995D6}"/>
              </a:ext>
            </a:extLst>
          </p:cNvPr>
          <p:cNvGrpSpPr/>
          <p:nvPr/>
        </p:nvGrpSpPr>
        <p:grpSpPr>
          <a:xfrm>
            <a:off x="2071904" y="1077487"/>
            <a:ext cx="981690" cy="1629534"/>
            <a:chOff x="2071904" y="1077487"/>
            <a:chExt cx="981690" cy="162953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BC8CEEC-AA56-7D7C-472F-6C524B93796E}"/>
                </a:ext>
              </a:extLst>
            </p:cNvPr>
            <p:cNvSpPr/>
            <p:nvPr/>
          </p:nvSpPr>
          <p:spPr>
            <a:xfrm>
              <a:off x="2071904" y="1077487"/>
              <a:ext cx="546109" cy="25371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05674480-836D-5F7F-4CC7-47676774EAA9}"/>
                </a:ext>
              </a:extLst>
            </p:cNvPr>
            <p:cNvCxnSpPr>
              <a:cxnSpLocks/>
              <a:stCxn id="41" idx="3"/>
              <a:endCxn id="16" idx="1"/>
            </p:cNvCxnSpPr>
            <p:nvPr/>
          </p:nvCxnSpPr>
          <p:spPr>
            <a:xfrm>
              <a:off x="2618013" y="1204343"/>
              <a:ext cx="435581" cy="150267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C03E4-EAB0-409A-F56D-39229339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19</a:t>
            </a:fld>
            <a:endParaRPr lang="de-CH" noProof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3E59EC-81E1-8594-948B-BC01CC71C3BC}"/>
              </a:ext>
            </a:extLst>
          </p:cNvPr>
          <p:cNvSpPr txBox="1"/>
          <p:nvPr/>
        </p:nvSpPr>
        <p:spPr>
          <a:xfrm>
            <a:off x="3871872" y="6522442"/>
            <a:ext cx="609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err="1"/>
              <a:t>Ebermann</a:t>
            </a:r>
            <a:r>
              <a:rPr lang="en-US" sz="1050"/>
              <a:t> et al. 2018, </a:t>
            </a:r>
            <a:r>
              <a:rPr lang="en-CH" sz="1050" err="1"/>
              <a:t>Supercond</a:t>
            </a:r>
            <a:r>
              <a:rPr lang="en-CH" sz="1050"/>
              <a:t>. Sci. Technol. </a:t>
            </a:r>
            <a:r>
              <a:rPr lang="en-US" sz="1050"/>
              <a:t>31</a:t>
            </a:r>
            <a:r>
              <a:rPr lang="en-CH" sz="1050"/>
              <a:t> (20</a:t>
            </a:r>
            <a:r>
              <a:rPr lang="en-US" sz="1050"/>
              <a:t>18</a:t>
            </a:r>
            <a:r>
              <a:rPr lang="en-CH" sz="1050"/>
              <a:t>) 0</a:t>
            </a:r>
            <a:r>
              <a:rPr lang="en-US" sz="1050"/>
              <a:t>65009</a:t>
            </a:r>
            <a:endParaRPr lang="en-CH" sz="10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B3908E8-647B-E796-24D6-A7D1BD29835F}"/>
              </a:ext>
            </a:extLst>
          </p:cNvPr>
          <p:cNvGrpSpPr/>
          <p:nvPr/>
        </p:nvGrpSpPr>
        <p:grpSpPr>
          <a:xfrm>
            <a:off x="3053594" y="380163"/>
            <a:ext cx="4674636" cy="3039967"/>
            <a:chOff x="3053594" y="380163"/>
            <a:chExt cx="4674636" cy="3039967"/>
          </a:xfrm>
        </p:grpSpPr>
        <p:pic>
          <p:nvPicPr>
            <p:cNvPr id="16" name="Picture 15" descr="A close up of a butterfly&#10;&#10;Description automatically generated with medium confidence">
              <a:extLst>
                <a:ext uri="{FF2B5EF4-FFF2-40B4-BE49-F238E27FC236}">
                  <a16:creationId xmlns:a16="http://schemas.microsoft.com/office/drawing/2014/main" id="{1B1DB545-3508-1833-151C-690CB89E1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3594" y="1993911"/>
              <a:ext cx="3051385" cy="1426219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438EF9C-D133-E341-B522-07C121E79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0082" t="45171" r="5666"/>
            <a:stretch/>
          </p:blipFill>
          <p:spPr>
            <a:xfrm>
              <a:off x="3651251" y="657380"/>
              <a:ext cx="1966096" cy="1249091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37B1420-E46E-123D-259C-BD38AD8C4B5B}"/>
                </a:ext>
              </a:extLst>
            </p:cNvPr>
            <p:cNvSpPr txBox="1"/>
            <p:nvPr/>
          </p:nvSpPr>
          <p:spPr>
            <a:xfrm>
              <a:off x="3614667" y="380163"/>
              <a:ext cx="21570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TT" sz="1400" strike="noStrike" spc="-1">
                  <a:latin typeface="+mj-lt"/>
                  <a:ea typeface="DejaVu Sans"/>
                </a:rPr>
                <a:t>Rutherford cable stack</a:t>
              </a:r>
              <a:endParaRPr lang="en-CH" sz="14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06A19D2-9C96-E3A3-F59E-4C87193911F9}"/>
                </a:ext>
              </a:extLst>
            </p:cNvPr>
            <p:cNvSpPr txBox="1"/>
            <p:nvPr/>
          </p:nvSpPr>
          <p:spPr>
            <a:xfrm>
              <a:off x="5617346" y="1666054"/>
              <a:ext cx="21108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  <a:defRPr/>
              </a:pPr>
              <a:r>
                <a:rPr lang="en-GB" sz="1050" i="1">
                  <a:latin typeface="Century Gothic" panose="020B0502020202020204" pitchFamily="34" charset="0"/>
                  <a:cs typeface="Consolas" panose="020B0609020204030204" pitchFamily="49" charset="0"/>
                </a:rPr>
                <a:t>Vallone, MDP Meeting 2022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93DE35C-6BFD-3D1A-D4CF-3CEE745E3680}"/>
              </a:ext>
            </a:extLst>
          </p:cNvPr>
          <p:cNvGrpSpPr/>
          <p:nvPr/>
        </p:nvGrpSpPr>
        <p:grpSpPr>
          <a:xfrm>
            <a:off x="3466952" y="2132379"/>
            <a:ext cx="3113832" cy="581640"/>
            <a:chOff x="3466952" y="2132379"/>
            <a:chExt cx="3113832" cy="58164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6C3857B-6571-DD32-B394-C5060D855D87}"/>
                </a:ext>
              </a:extLst>
            </p:cNvPr>
            <p:cNvSpPr/>
            <p:nvPr/>
          </p:nvSpPr>
          <p:spPr>
            <a:xfrm>
              <a:off x="3466952" y="2132379"/>
              <a:ext cx="757117" cy="567754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638DFBF-1A69-A512-0F0E-7036BA0E8357}"/>
                </a:ext>
              </a:extLst>
            </p:cNvPr>
            <p:cNvCxnSpPr>
              <a:cxnSpLocks/>
              <a:stCxn id="46" idx="3"/>
            </p:cNvCxnSpPr>
            <p:nvPr/>
          </p:nvCxnSpPr>
          <p:spPr>
            <a:xfrm>
              <a:off x="4224069" y="2416256"/>
              <a:ext cx="2356715" cy="29776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14D76D0-99C7-9734-D7EF-2699D1EC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CF1DA85-84B7-2452-DCC3-ED7F67391926}"/>
              </a:ext>
            </a:extLst>
          </p:cNvPr>
          <p:cNvGrpSpPr/>
          <p:nvPr/>
        </p:nvGrpSpPr>
        <p:grpSpPr>
          <a:xfrm>
            <a:off x="995831" y="4193141"/>
            <a:ext cx="1144804" cy="1179949"/>
            <a:chOff x="1049138" y="4161103"/>
            <a:chExt cx="1144804" cy="11799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84EC25-4F03-FAA7-D1E7-868FA92E8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792" b="94595" l="6061" r="93723">
                          <a14:foregroundMark x1="90476" y1="57722" x2="90476" y2="57722"/>
                          <a14:foregroundMark x1="91991" y1="62162" x2="91991" y2="62162"/>
                          <a14:foregroundMark x1="93723" y1="61969" x2="93723" y2="61969"/>
                          <a14:foregroundMark x1="61905" y1="10811" x2="61905" y2="10811"/>
                          <a14:foregroundMark x1="42857" y1="8301" x2="42857" y2="8301"/>
                          <a14:foregroundMark x1="41342" y1="7529" x2="41342" y2="7529"/>
                          <a14:foregroundMark x1="38961" y1="5792" x2="38961" y2="5792"/>
                          <a14:foregroundMark x1="8442" y1="79537" x2="8442" y2="79537"/>
                          <a14:foregroundMark x1="6061" y1="88417" x2="6061" y2="88417"/>
                          <a14:foregroundMark x1="16883" y1="88031" x2="16883" y2="88031"/>
                          <a14:foregroundMark x1="17749" y1="88417" x2="17749" y2="88417"/>
                          <a14:foregroundMark x1="34199" y1="88417" x2="43074" y2="75483"/>
                          <a14:foregroundMark x1="42641" y1="94595" x2="39827" y2="693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049138" y="4423970"/>
              <a:ext cx="809748" cy="907899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21386C6-D3CF-EF4B-8486-22621736D408}"/>
                </a:ext>
              </a:extLst>
            </p:cNvPr>
            <p:cNvCxnSpPr/>
            <p:nvPr/>
          </p:nvCxnSpPr>
          <p:spPr>
            <a:xfrm flipV="1">
              <a:off x="1602755" y="4882344"/>
              <a:ext cx="241953" cy="458708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298D8A6-9558-F175-E6FC-FB169A15C6CC}"/>
                </a:ext>
              </a:extLst>
            </p:cNvPr>
            <p:cNvCxnSpPr/>
            <p:nvPr/>
          </p:nvCxnSpPr>
          <p:spPr>
            <a:xfrm flipH="1" flipV="1">
              <a:off x="1433681" y="4368972"/>
              <a:ext cx="454532" cy="69548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7E51B08-EA52-E687-F64D-F3596A607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87639" y="4465968"/>
              <a:ext cx="1" cy="407133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1" name="TextBox 25">
              <a:extLst>
                <a:ext uri="{FF2B5EF4-FFF2-40B4-BE49-F238E27FC236}">
                  <a16:creationId xmlns:a16="http://schemas.microsoft.com/office/drawing/2014/main" id="{9A3B1319-6254-9AA6-F659-CFCE06F43E44}"/>
                </a:ext>
              </a:extLst>
            </p:cNvPr>
            <p:cNvSpPr txBox="1"/>
            <p:nvPr/>
          </p:nvSpPr>
          <p:spPr>
            <a:xfrm>
              <a:off x="1696206" y="501228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20</a:t>
              </a:r>
            </a:p>
          </p:txBody>
        </p:sp>
        <p:sp>
          <p:nvSpPr>
            <p:cNvPr id="52" name="TextBox 26">
              <a:extLst>
                <a:ext uri="{FF2B5EF4-FFF2-40B4-BE49-F238E27FC236}">
                  <a16:creationId xmlns:a16="http://schemas.microsoft.com/office/drawing/2014/main" id="{BF22E2AC-63DF-FFAA-02C6-9742577A7C96}"/>
                </a:ext>
              </a:extLst>
            </p:cNvPr>
            <p:cNvSpPr txBox="1"/>
            <p:nvPr/>
          </p:nvSpPr>
          <p:spPr>
            <a:xfrm>
              <a:off x="1489912" y="416110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15</a:t>
              </a:r>
            </a:p>
          </p:txBody>
        </p:sp>
        <p:sp>
          <p:nvSpPr>
            <p:cNvPr id="54" name="TextBox 27">
              <a:extLst>
                <a:ext uri="{FF2B5EF4-FFF2-40B4-BE49-F238E27FC236}">
                  <a16:creationId xmlns:a16="http://schemas.microsoft.com/office/drawing/2014/main" id="{1D8BB53B-4933-977C-CAC2-768057275027}"/>
                </a:ext>
              </a:extLst>
            </p:cNvPr>
            <p:cNvSpPr txBox="1"/>
            <p:nvPr/>
          </p:nvSpPr>
          <p:spPr>
            <a:xfrm>
              <a:off x="1839358" y="4514348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69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3FC3-3564-0920-7B3B-172C3804B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0336F-0A75-3B95-59D1-0689C3BBB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E47F5-8C97-EA8C-1E10-4903CDD6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pic>
        <p:nvPicPr>
          <p:cNvPr id="8" name="Picture 4" descr="FCC | Institute of Particle Physics and Accelerator Technologies">
            <a:extLst>
              <a:ext uri="{FF2B5EF4-FFF2-40B4-BE49-F238E27FC236}">
                <a16:creationId xmlns:a16="http://schemas.microsoft.com/office/drawing/2014/main" id="{F465B26C-107F-3E2F-BD4B-197C220E5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4" y="1294193"/>
            <a:ext cx="1903027" cy="192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2475ED-8F76-945E-CE44-ED4683858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854" y="1294496"/>
            <a:ext cx="3110163" cy="192194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042622D-E61F-131A-DDB1-DBCFD20060F9}"/>
              </a:ext>
            </a:extLst>
          </p:cNvPr>
          <p:cNvSpPr txBox="1"/>
          <p:nvPr/>
        </p:nvSpPr>
        <p:spPr>
          <a:xfrm>
            <a:off x="731837" y="4039220"/>
            <a:ext cx="474284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Extreme operating conditions: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Cryogenic temperatures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 stresses</a:t>
            </a:r>
            <a:r>
              <a:rPr lang="de-CH" dirty="0"/>
              <a:t> due to large Lorenz forces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CH" dirty="0"/>
              <a:t>High</a:t>
            </a:r>
            <a:r>
              <a:rPr lang="en-US" dirty="0"/>
              <a:t> radiation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036FA0-8D91-F482-DF93-9BB3AD6A5E0C}"/>
              </a:ext>
            </a:extLst>
          </p:cNvPr>
          <p:cNvSpPr txBox="1"/>
          <p:nvPr/>
        </p:nvSpPr>
        <p:spPr>
          <a:xfrm>
            <a:off x="448904" y="1018262"/>
            <a:ext cx="14439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>
                <a:latin typeface="Century Gothic" panose="020B0502020202020204" pitchFamily="34" charset="0"/>
              </a:rPr>
              <a:t>CERN website</a:t>
            </a:r>
            <a:endParaRPr lang="en-CH" sz="1050"/>
          </a:p>
        </p:txBody>
      </p:sp>
      <p:pic>
        <p:nvPicPr>
          <p:cNvPr id="36" name="Picture 2" descr="CERN - Wikipedia">
            <a:extLst>
              <a:ext uri="{FF2B5EF4-FFF2-40B4-BE49-F238E27FC236}">
                <a16:creationId xmlns:a16="http://schemas.microsoft.com/office/drawing/2014/main" id="{C2B3C07D-2BE2-518B-47AA-C2C5AD3BE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4" y="1301643"/>
            <a:ext cx="298371" cy="29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CE54CD3-6C0A-6186-1EBA-01B5D66D6BB8}"/>
              </a:ext>
            </a:extLst>
          </p:cNvPr>
          <p:cNvGrpSpPr/>
          <p:nvPr/>
        </p:nvGrpSpPr>
        <p:grpSpPr>
          <a:xfrm>
            <a:off x="9137828" y="953255"/>
            <a:ext cx="2956286" cy="3496019"/>
            <a:chOff x="9137828" y="953255"/>
            <a:chExt cx="2956286" cy="349601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5014ADB-CB43-039B-5FF1-57D68A1DFD9A}"/>
                </a:ext>
              </a:extLst>
            </p:cNvPr>
            <p:cNvGrpSpPr/>
            <p:nvPr/>
          </p:nvGrpSpPr>
          <p:grpSpPr>
            <a:xfrm>
              <a:off x="9137828" y="2554297"/>
              <a:ext cx="2956286" cy="1894977"/>
              <a:chOff x="9169382" y="1854315"/>
              <a:chExt cx="2956286" cy="1894977"/>
            </a:xfrm>
          </p:grpSpPr>
          <p:pic>
            <p:nvPicPr>
              <p:cNvPr id="28" name="Picture 27" descr="A close up of a butterfly&#10;&#10;Description automatically generated with medium confidence">
                <a:extLst>
                  <a:ext uri="{FF2B5EF4-FFF2-40B4-BE49-F238E27FC236}">
                    <a16:creationId xmlns:a16="http://schemas.microsoft.com/office/drawing/2014/main" id="{7E4F2192-7697-87CD-C454-55EC851617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33370" y="1854315"/>
                <a:ext cx="2592298" cy="1211641"/>
              </a:xfrm>
              <a:prstGeom prst="rect">
                <a:avLst/>
              </a:prstGeom>
            </p:spPr>
          </p:pic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20F3A9B4-D803-DF19-AD13-7ABC5BCC07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268055" y="2949796"/>
                <a:ext cx="191620" cy="366033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B75D4D01-FE95-1D51-A7A1-AC6EA05CE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71382" y="2960003"/>
                <a:ext cx="198297" cy="342473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F1E069D-3630-5119-AD43-70EBC777A6E7}"/>
                  </a:ext>
                </a:extLst>
              </p:cNvPr>
              <p:cNvSpPr txBox="1"/>
              <p:nvPr/>
            </p:nvSpPr>
            <p:spPr>
              <a:xfrm>
                <a:off x="9169382" y="3410738"/>
                <a:ext cx="293018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CH" sz="1600" dirty="0"/>
                  <a:t>Insulation material</a:t>
                </a:r>
                <a:endParaRPr lang="en-US" sz="1600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5A91512-E274-FE36-BFB9-32C2B0D18BC7}"/>
                </a:ext>
              </a:extLst>
            </p:cNvPr>
            <p:cNvGrpSpPr/>
            <p:nvPr/>
          </p:nvGrpSpPr>
          <p:grpSpPr>
            <a:xfrm>
              <a:off x="9762714" y="953255"/>
              <a:ext cx="2052172" cy="1311229"/>
              <a:chOff x="9596995" y="253273"/>
              <a:chExt cx="2052172" cy="1311229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80A9FD18-E1C3-9587-0BF6-040DB2AB95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0082" t="45171" r="5666"/>
              <a:stretch/>
            </p:blipFill>
            <p:spPr>
              <a:xfrm>
                <a:off x="9801735" y="568010"/>
                <a:ext cx="1568498" cy="996492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F5D3E0A-12DB-27EB-F33C-3426C5FC8B75}"/>
                  </a:ext>
                </a:extLst>
              </p:cNvPr>
              <p:cNvSpPr txBox="1"/>
              <p:nvPr/>
            </p:nvSpPr>
            <p:spPr>
              <a:xfrm>
                <a:off x="9596995" y="253273"/>
                <a:ext cx="205217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/>
                  <a:t>Rutherford cables</a:t>
                </a:r>
                <a:endParaRPr lang="en-CH" sz="140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0C1E8F1-BDB8-4B5E-4669-6312E98CCD2D}"/>
              </a:ext>
            </a:extLst>
          </p:cNvPr>
          <p:cNvGrpSpPr/>
          <p:nvPr/>
        </p:nvGrpSpPr>
        <p:grpSpPr>
          <a:xfrm>
            <a:off x="7436308" y="955278"/>
            <a:ext cx="2100715" cy="3460028"/>
            <a:chOff x="7436308" y="955278"/>
            <a:chExt cx="2100715" cy="34600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C7A946C-978A-80FF-474B-172202AFC91D}"/>
                </a:ext>
              </a:extLst>
            </p:cNvPr>
            <p:cNvGrpSpPr/>
            <p:nvPr/>
          </p:nvGrpSpPr>
          <p:grpSpPr>
            <a:xfrm>
              <a:off x="7916201" y="955278"/>
              <a:ext cx="1266990" cy="1502138"/>
              <a:chOff x="5378804" y="-484507"/>
              <a:chExt cx="1511774" cy="179235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B5DBD98-186D-3BFA-817C-3B74C1FD44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78804" y="-484507"/>
                <a:ext cx="1511774" cy="1792353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DD3C908-D7F7-F932-4DDE-CD9F2FD2CD5C}"/>
                  </a:ext>
                </a:extLst>
              </p:cNvPr>
              <p:cNvSpPr/>
              <p:nvPr/>
            </p:nvSpPr>
            <p:spPr>
              <a:xfrm rot="754543">
                <a:off x="6033140" y="406068"/>
                <a:ext cx="567039" cy="6021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8F2D88-E3E9-B6F6-326C-AB4368E2B0BA}"/>
                </a:ext>
              </a:extLst>
            </p:cNvPr>
            <p:cNvGrpSpPr/>
            <p:nvPr/>
          </p:nvGrpSpPr>
          <p:grpSpPr>
            <a:xfrm>
              <a:off x="7436308" y="2735394"/>
              <a:ext cx="1849506" cy="1371685"/>
              <a:chOff x="-111134" y="2198191"/>
              <a:chExt cx="2328819" cy="1727166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31AB1F6-2ED1-0C5C-990F-B95DBDE2009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8387" y="2198191"/>
                <a:ext cx="1939298" cy="1727166"/>
                <a:chOff x="5604741" y="574419"/>
                <a:chExt cx="2448890" cy="2181015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BB69569D-D489-E470-F037-3E7F567D5EB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053108" y="574419"/>
                  <a:ext cx="2000523" cy="1786004"/>
                  <a:chOff x="3548440" y="866213"/>
                  <a:chExt cx="4018704" cy="3587774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F46E27D1-A813-2733-1C3C-CB584717A8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0800000">
                    <a:off x="3548440" y="1628800"/>
                    <a:ext cx="2519762" cy="2825187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Box 25">
                    <a:extLst>
                      <a:ext uri="{FF2B5EF4-FFF2-40B4-BE49-F238E27FC236}">
                        <a16:creationId xmlns:a16="http://schemas.microsoft.com/office/drawing/2014/main" id="{6A61F94E-2EE7-BD8A-5267-9BFCB0903761}"/>
                      </a:ext>
                    </a:extLst>
                  </p:cNvPr>
                  <p:cNvSpPr txBox="1"/>
                  <p:nvPr/>
                </p:nvSpPr>
                <p:spPr>
                  <a:xfrm>
                    <a:off x="5333640" y="3372471"/>
                    <a:ext cx="1905716" cy="8110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GB" sz="1050"/>
                      <a:t>20 mm</a:t>
                    </a:r>
                  </a:p>
                </p:txBody>
              </p:sp>
              <p:sp>
                <p:nvSpPr>
                  <p:cNvPr id="24" name="TextBox 26">
                    <a:extLst>
                      <a:ext uri="{FF2B5EF4-FFF2-40B4-BE49-F238E27FC236}">
                        <a16:creationId xmlns:a16="http://schemas.microsoft.com/office/drawing/2014/main" id="{66DC0E0F-AAAB-A9CB-96E1-E6D0073AF9CD}"/>
                      </a:ext>
                    </a:extLst>
                  </p:cNvPr>
                  <p:cNvSpPr txBox="1"/>
                  <p:nvPr/>
                </p:nvSpPr>
                <p:spPr>
                  <a:xfrm>
                    <a:off x="4661961" y="866213"/>
                    <a:ext cx="1962038" cy="83560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GB" sz="1050"/>
                      <a:t>15 mm</a:t>
                    </a:r>
                  </a:p>
                </p:txBody>
              </p:sp>
              <p:sp>
                <p:nvSpPr>
                  <p:cNvPr id="25" name="TextBox 27">
                    <a:extLst>
                      <a:ext uri="{FF2B5EF4-FFF2-40B4-BE49-F238E27FC236}">
                        <a16:creationId xmlns:a16="http://schemas.microsoft.com/office/drawing/2014/main" id="{A692B85F-2C7C-F6A4-1E2A-B552548FBE67}"/>
                      </a:ext>
                    </a:extLst>
                  </p:cNvPr>
                  <p:cNvSpPr txBox="1"/>
                  <p:nvPr/>
                </p:nvSpPr>
                <p:spPr>
                  <a:xfrm>
                    <a:off x="5605106" y="2106989"/>
                    <a:ext cx="1962038" cy="83560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fr-FR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GB" sz="1050"/>
                      <a:t>15 mm</a:t>
                    </a:r>
                  </a:p>
                </p:txBody>
              </p:sp>
            </p:grpSp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BF95B3E7-BBF4-9BF5-0D2C-9F8EAF2D45FD}"/>
                    </a:ext>
                  </a:extLst>
                </p:cNvPr>
                <p:cNvCxnSpPr/>
                <p:nvPr/>
              </p:nvCxnSpPr>
              <p:spPr>
                <a:xfrm>
                  <a:off x="6053110" y="2228164"/>
                  <a:ext cx="770809" cy="146528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B9445A3F-7FCE-6A08-4985-E0FF59D2893D}"/>
                    </a:ext>
                  </a:extLst>
                </p:cNvPr>
                <p:cNvCxnSpPr/>
                <p:nvPr/>
              </p:nvCxnSpPr>
              <p:spPr>
                <a:xfrm flipV="1">
                  <a:off x="6053110" y="1332273"/>
                  <a:ext cx="0" cy="898360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75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E407D49-9F58-F3AB-9ECF-7822AB56434E}"/>
                    </a:ext>
                  </a:extLst>
                </p:cNvPr>
                <p:cNvSpPr txBox="1"/>
                <p:nvPr/>
              </p:nvSpPr>
              <p:spPr>
                <a:xfrm rot="16200000">
                  <a:off x="5123269" y="1356389"/>
                  <a:ext cx="1366677" cy="4037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050">
                      <a:solidFill>
                        <a:schemeClr val="accent3">
                          <a:lumMod val="75000"/>
                        </a:schemeClr>
                      </a:solidFill>
                    </a:rPr>
                    <a:t>Transverse</a:t>
                  </a:r>
                  <a:endParaRPr lang="en-GB" sz="140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F75E9E1-CE0E-DFEE-70DC-FD1845234516}"/>
                    </a:ext>
                  </a:extLst>
                </p:cNvPr>
                <p:cNvSpPr txBox="1"/>
                <p:nvPr/>
              </p:nvSpPr>
              <p:spPr>
                <a:xfrm>
                  <a:off x="6264692" y="2339467"/>
                  <a:ext cx="933378" cy="4159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050">
                      <a:solidFill>
                        <a:schemeClr val="accent3">
                          <a:lumMod val="75000"/>
                        </a:schemeClr>
                      </a:solidFill>
                    </a:rPr>
                    <a:t>Radial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38C423A9-8AA0-69C8-AA2B-E034FA7FA9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9820" y="3504734"/>
                <a:ext cx="329351" cy="308331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720AAFBA-1DCC-CA61-FD75-6DFBD073EF04}"/>
                  </a:ext>
                </a:extLst>
              </p:cNvPr>
              <p:cNvSpPr txBox="1"/>
              <p:nvPr/>
            </p:nvSpPr>
            <p:spPr>
              <a:xfrm>
                <a:off x="-111134" y="3445953"/>
                <a:ext cx="620063" cy="3294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100">
                    <a:solidFill>
                      <a:schemeClr val="accent3">
                        <a:lumMod val="75000"/>
                      </a:schemeClr>
                    </a:solidFill>
                  </a:rPr>
                  <a:t>Axial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31EB886-0612-DFD6-7E63-AF6B54D15ACA}"/>
                </a:ext>
              </a:extLst>
            </p:cNvPr>
            <p:cNvSpPr txBox="1"/>
            <p:nvPr/>
          </p:nvSpPr>
          <p:spPr>
            <a:xfrm>
              <a:off x="8270033" y="2492472"/>
              <a:ext cx="126699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>
                  <a:latin typeface="Century Gothic" panose="020B0502020202020204" pitchFamily="34" charset="0"/>
                </a:rPr>
                <a:t>Daly et al. 2018</a:t>
              </a:r>
              <a:endParaRPr lang="en-CH" sz="1050">
                <a:latin typeface="Century Gothic" panose="020B0502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BED4B1B-6C29-7608-B627-01B10EA1B79F}"/>
                </a:ext>
              </a:extLst>
            </p:cNvPr>
            <p:cNvSpPr txBox="1"/>
            <p:nvPr/>
          </p:nvSpPr>
          <p:spPr>
            <a:xfrm>
              <a:off x="7770622" y="4076752"/>
              <a:ext cx="163053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/>
                <a:t>10-stack cable</a:t>
              </a:r>
              <a:endParaRPr lang="en-CH" sz="160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21DEADB-6898-B506-897E-F5403E8ADED2}"/>
              </a:ext>
            </a:extLst>
          </p:cNvPr>
          <p:cNvGrpSpPr/>
          <p:nvPr/>
        </p:nvGrpSpPr>
        <p:grpSpPr>
          <a:xfrm>
            <a:off x="5738545" y="1308234"/>
            <a:ext cx="1630537" cy="2412441"/>
            <a:chOff x="5738545" y="1308234"/>
            <a:chExt cx="1630537" cy="24124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98604FB-C8DC-1787-C2B9-0C1F51DCE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81262" y="1711698"/>
              <a:ext cx="1419225" cy="141521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FB657D-F184-B6FA-819D-C1A4DF4D0541}"/>
                </a:ext>
              </a:extLst>
            </p:cNvPr>
            <p:cNvSpPr txBox="1"/>
            <p:nvPr/>
          </p:nvSpPr>
          <p:spPr>
            <a:xfrm>
              <a:off x="5760912" y="1308234"/>
              <a:ext cx="14599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  <a:defRPr/>
              </a:pPr>
              <a:r>
                <a:rPr lang="en-GB" sz="1050" err="1">
                  <a:latin typeface="Century Gothic" panose="020B0502020202020204" pitchFamily="34" charset="0"/>
                  <a:cs typeface="Consolas" panose="020B0609020204030204" pitchFamily="49" charset="0"/>
                </a:rPr>
                <a:t>Ferracin</a:t>
              </a:r>
              <a:r>
                <a:rPr lang="en-GB" sz="1050">
                  <a:latin typeface="Century Gothic" panose="020B0502020202020204" pitchFamily="34" charset="0"/>
                  <a:cs typeface="Consolas" panose="020B0609020204030204" pitchFamily="49" charset="0"/>
                </a:rPr>
                <a:t> et al. 2015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C31FE42-9374-CC12-4B3E-B1FC0ECEE763}"/>
                </a:ext>
              </a:extLst>
            </p:cNvPr>
            <p:cNvSpPr txBox="1"/>
            <p:nvPr/>
          </p:nvSpPr>
          <p:spPr>
            <a:xfrm>
              <a:off x="5738545" y="3382121"/>
              <a:ext cx="163053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/>
                <a:t>Common coil</a:t>
              </a:r>
              <a:endParaRPr lang="en-CH" sz="160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5F57DC6-D988-4BC3-2D0E-A43EB5909B86}"/>
              </a:ext>
            </a:extLst>
          </p:cNvPr>
          <p:cNvSpPr txBox="1"/>
          <p:nvPr/>
        </p:nvSpPr>
        <p:spPr>
          <a:xfrm>
            <a:off x="1068199" y="3376770"/>
            <a:ext cx="38975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Future circular collision (FCC) project</a:t>
            </a:r>
            <a:endParaRPr lang="en-CH" sz="1600"/>
          </a:p>
        </p:txBody>
      </p:sp>
      <p:pic>
        <p:nvPicPr>
          <p:cNvPr id="45" name="Picture 2" descr="CERN - Wikipedia">
            <a:extLst>
              <a:ext uri="{FF2B5EF4-FFF2-40B4-BE49-F238E27FC236}">
                <a16:creationId xmlns:a16="http://schemas.microsoft.com/office/drawing/2014/main" id="{34860ECB-25F5-7460-3210-C926F84C6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896" y="2917320"/>
            <a:ext cx="298371" cy="29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4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04E90-8172-D83D-D5F0-AC5179A87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F485-E716-961C-0B93-550EBF2E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MagRes</a:t>
            </a:r>
            <a:r>
              <a:rPr lang="en-US" dirty="0"/>
              <a:t>: </a:t>
            </a:r>
            <a:r>
              <a:rPr lang="en-US" dirty="0" err="1"/>
              <a:t>epox</a:t>
            </a:r>
            <a:r>
              <a:rPr lang="de-CH" dirty="0"/>
              <a:t>y materials with high toughness at cryogenic temperatures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C55BE-CCF0-4B5C-17D7-8B194CD2A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206277"/>
            <a:ext cx="4176713" cy="41812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Epoxy resin system development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Low </a:t>
            </a:r>
            <a:r>
              <a:rPr lang="en-US" dirty="0" err="1"/>
              <a:t>visco</a:t>
            </a:r>
            <a:r>
              <a:rPr lang="de-CH" dirty="0"/>
              <a:t>sity</a:t>
            </a:r>
            <a:r>
              <a:rPr lang="en-US" dirty="0"/>
              <a:t> </a:t>
            </a:r>
            <a:r>
              <a:rPr lang="de-CH" dirty="0"/>
              <a:t>(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impregnation</a:t>
            </a:r>
            <a:r>
              <a:rPr lang="de-CH" dirty="0"/>
              <a:t>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Long “</a:t>
            </a:r>
            <a:r>
              <a:rPr lang="de-CH" dirty="0"/>
              <a:t>pot life</a:t>
            </a:r>
            <a:r>
              <a:rPr lang="en-US" dirty="0"/>
              <a:t>” (slow curing reaction)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Moderate stiffness at RT </a:t>
            </a:r>
            <a:r>
              <a:rPr lang="de-CH" dirty="0"/>
              <a:t>(T</a:t>
            </a:r>
            <a:r>
              <a:rPr lang="de-CH" baseline="-25000" dirty="0"/>
              <a:t>g</a:t>
            </a:r>
            <a:r>
              <a:rPr lang="de-CH" dirty="0"/>
              <a:t> &gt; RT)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de-CH" baseline="-25000" dirty="0"/>
              <a:t>g</a:t>
            </a:r>
            <a:r>
              <a:rPr lang="de-CH" dirty="0"/>
              <a:t> </a:t>
            </a:r>
            <a:r>
              <a:rPr lang="en-US" dirty="0"/>
              <a:t>slightly above </a:t>
            </a:r>
            <a:r>
              <a:rPr lang="de-CH" dirty="0"/>
              <a:t>room temperature</a:t>
            </a:r>
            <a:r>
              <a:rPr lang="en-US" dirty="0"/>
              <a:t> to </a:t>
            </a:r>
            <a:r>
              <a:rPr lang="de-CH" dirty="0"/>
              <a:t>reduce built-up of</a:t>
            </a:r>
            <a:r>
              <a:rPr lang="en-US" dirty="0"/>
              <a:t> thermal stress</a:t>
            </a:r>
            <a:r>
              <a:rPr lang="de-CH" dirty="0"/>
              <a:t>es</a:t>
            </a:r>
            <a:r>
              <a:rPr lang="en-US" dirty="0"/>
              <a:t> </a:t>
            </a:r>
            <a:r>
              <a:rPr lang="de-CH" dirty="0"/>
              <a:t>(RT &lt; T</a:t>
            </a:r>
            <a:r>
              <a:rPr lang="de-CH" baseline="-25000" dirty="0"/>
              <a:t>g</a:t>
            </a:r>
            <a:r>
              <a:rPr lang="de-CH" dirty="0"/>
              <a:t> &lt; 100°C)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High fracture toughness at LN</a:t>
            </a:r>
            <a:r>
              <a:rPr lang="en-US" baseline="-25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ED5D4-613B-0AC4-3256-CB001E24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45FB7-ECFE-B691-0AB4-87AAED20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EC9854-0F20-95EC-2CB2-3C86DAADBF0F}"/>
              </a:ext>
            </a:extLst>
          </p:cNvPr>
          <p:cNvSpPr txBox="1"/>
          <p:nvPr/>
        </p:nvSpPr>
        <p:spPr>
          <a:xfrm>
            <a:off x="1936207" y="6307000"/>
            <a:ext cx="81216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Studer et al. 2024, </a:t>
            </a:r>
            <a:r>
              <a:rPr lang="en-US" sz="1100" i="1">
                <a:solidFill>
                  <a:schemeClr val="bg1">
                    <a:lumMod val="50000"/>
                  </a:schemeClr>
                </a:solidFill>
              </a:rPr>
              <a:t>Cryogenics</a:t>
            </a:r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 143-103923.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Studer P. 2025, ETH doctoral thesis: Design of Epoxy Resin Insulation Materials for Cryogenic Applications.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BEB4EC-182D-3D3D-4B3F-C61067222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6583" y="930939"/>
            <a:ext cx="4501983" cy="295116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962B688-3B1F-86C4-DD60-1A619ABF5E75}"/>
              </a:ext>
            </a:extLst>
          </p:cNvPr>
          <p:cNvGrpSpPr/>
          <p:nvPr/>
        </p:nvGrpSpPr>
        <p:grpSpPr>
          <a:xfrm>
            <a:off x="5830806" y="1024720"/>
            <a:ext cx="4707099" cy="4715231"/>
            <a:chOff x="6095999" y="977913"/>
            <a:chExt cx="4107282" cy="41143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87223D-0C48-BEBC-6379-D9CA3F3A9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977913"/>
              <a:ext cx="4053504" cy="303028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B7E5A12-7EAE-B6DE-7E19-FD7FDA75B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77914" y="4007148"/>
              <a:ext cx="1181254" cy="97758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5F1769B-F9B0-BC04-9706-75237C54A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63799" y="4035725"/>
              <a:ext cx="1323086" cy="105656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61C2CAC-8E10-E7EE-BFC0-97C4E7E24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12624" y="4064303"/>
              <a:ext cx="1290657" cy="9490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30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8D4BE-E7A2-96F8-7785-EB2A3B286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418F8-3611-AFF7-DA14-E793A373D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New</a:t>
            </a:r>
            <a:r>
              <a:rPr lang="en-US" dirty="0"/>
              <a:t> insulation</a:t>
            </a:r>
            <a:r>
              <a:rPr lang="de-CH" dirty="0"/>
              <a:t> materials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40392-894E-F8FB-8CB3-EEF574F4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EDBB5-BA64-1808-1548-88F6CFA6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FB762-2075-3355-CBEB-F013D67AEC0B}"/>
              </a:ext>
            </a:extLst>
          </p:cNvPr>
          <p:cNvSpPr txBox="1"/>
          <p:nvPr/>
        </p:nvSpPr>
        <p:spPr>
          <a:xfrm>
            <a:off x="2178715" y="6092009"/>
            <a:ext cx="60949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Daly et al. 2021, </a:t>
            </a:r>
            <a:r>
              <a:rPr lang="en-US" sz="1050" i="1" err="1">
                <a:solidFill>
                  <a:schemeClr val="bg1">
                    <a:lumMod val="50000"/>
                  </a:schemeClr>
                </a:solidFill>
              </a:rPr>
              <a:t>Supcon</a:t>
            </a:r>
            <a:r>
              <a:rPr lang="en-US" sz="1050" i="1">
                <a:solidFill>
                  <a:schemeClr val="bg1">
                    <a:lumMod val="50000"/>
                  </a:schemeClr>
                </a:solidFill>
              </a:rPr>
              <a:t>. Sci. Tech</a:t>
            </a:r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. vol 34.</a:t>
            </a:r>
          </a:p>
          <a:p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Daly et al. 2022, </a:t>
            </a:r>
            <a:r>
              <a:rPr lang="en-US" sz="1050" i="1" err="1">
                <a:solidFill>
                  <a:schemeClr val="bg1">
                    <a:lumMod val="50000"/>
                  </a:schemeClr>
                </a:solidFill>
              </a:rPr>
              <a:t>Supcon</a:t>
            </a:r>
            <a:r>
              <a:rPr lang="en-US" sz="1050" i="1">
                <a:solidFill>
                  <a:schemeClr val="bg1">
                    <a:lumMod val="50000"/>
                  </a:schemeClr>
                </a:solidFill>
              </a:rPr>
              <a:t>. Sci. Tech</a:t>
            </a:r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. vol 34.</a:t>
            </a:r>
          </a:p>
          <a:p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Araujo et al. 2024,</a:t>
            </a:r>
            <a:r>
              <a:rPr lang="en-US" sz="1050" i="1">
                <a:solidFill>
                  <a:schemeClr val="bg1">
                    <a:lumMod val="50000"/>
                  </a:schemeClr>
                </a:solidFill>
              </a:rPr>
              <a:t> IEEE Trans. Appl. Superconductivity,</a:t>
            </a:r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 vol 34.</a:t>
            </a:r>
          </a:p>
          <a:p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Araujo et al. 2025,</a:t>
            </a:r>
            <a:r>
              <a:rPr lang="en-US" sz="1050" i="1">
                <a:solidFill>
                  <a:schemeClr val="bg1">
                    <a:lumMod val="50000"/>
                  </a:schemeClr>
                </a:solidFill>
              </a:rPr>
              <a:t> IEEE Trans. Appl. Superconductivity,</a:t>
            </a:r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 vol 35.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D30DAC5-B2B8-EE02-EE2F-74F75168CF7B}"/>
              </a:ext>
            </a:extLst>
          </p:cNvPr>
          <p:cNvGrpSpPr/>
          <p:nvPr/>
        </p:nvGrpSpPr>
        <p:grpSpPr>
          <a:xfrm>
            <a:off x="731837" y="710351"/>
            <a:ext cx="3605481" cy="5270555"/>
            <a:chOff x="4137442" y="767966"/>
            <a:chExt cx="3605481" cy="5270555"/>
          </a:xfrm>
        </p:grpSpPr>
        <p:pic>
          <p:nvPicPr>
            <p:cNvPr id="8" name="Content Placeholder 7">
              <a:extLst>
                <a:ext uri="{FF2B5EF4-FFF2-40B4-BE49-F238E27FC236}">
                  <a16:creationId xmlns:a16="http://schemas.microsoft.com/office/drawing/2014/main" id="{F0897ED7-4393-E89F-668C-EEE3D7D8F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7442" y="1017806"/>
              <a:ext cx="3605481" cy="29318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6A01CC-1F91-AF55-7CA9-205C32F5F5C9}"/>
                </a:ext>
              </a:extLst>
            </p:cNvPr>
            <p:cNvSpPr txBox="1"/>
            <p:nvPr/>
          </p:nvSpPr>
          <p:spPr>
            <a:xfrm>
              <a:off x="4544762" y="3269660"/>
              <a:ext cx="16318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TT" sz="1050" b="0" strike="noStrike" spc="-1">
                  <a:solidFill>
                    <a:srgbClr val="000000"/>
                  </a:solidFill>
                  <a:latin typeface="Century Gothic" panose="020B0502020202020204" pitchFamily="34" charset="0"/>
                  <a:ea typeface="DejaVu Sans"/>
                </a:rPr>
                <a:t>Daly et al. 2022</a:t>
              </a:r>
              <a:endParaRPr lang="en-TT" sz="1050" b="0" strike="noStrike" spc="-1">
                <a:latin typeface="Century Gothic" panose="020B0502020202020204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F04CA63-7B54-881B-8FD3-D87C00B71326}"/>
                </a:ext>
              </a:extLst>
            </p:cNvPr>
            <p:cNvGrpSpPr/>
            <p:nvPr/>
          </p:nvGrpSpPr>
          <p:grpSpPr>
            <a:xfrm>
              <a:off x="4495826" y="4161778"/>
              <a:ext cx="3247097" cy="1876743"/>
              <a:chOff x="4373152" y="4317842"/>
              <a:chExt cx="3247097" cy="187674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B372F9D-C8CF-73E1-771F-73C15550EC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3152" y="4317842"/>
                <a:ext cx="3040723" cy="1876743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6479317-E039-7302-9254-A7E0AFD27B25}"/>
                  </a:ext>
                </a:extLst>
              </p:cNvPr>
              <p:cNvSpPr txBox="1"/>
              <p:nvPr/>
            </p:nvSpPr>
            <p:spPr>
              <a:xfrm>
                <a:off x="6270827" y="4428945"/>
                <a:ext cx="1349422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TT" sz="1050" b="0" strike="noStrike" spc="-1">
                    <a:solidFill>
                      <a:srgbClr val="000000"/>
                    </a:solidFill>
                    <a:latin typeface="Century Gothic" panose="020B0502020202020204" pitchFamily="34" charset="0"/>
                    <a:ea typeface="DejaVu Sans"/>
                  </a:rPr>
                  <a:t>Daly et al. 2021</a:t>
                </a:r>
                <a:endParaRPr lang="en-TT" sz="1050" b="0" strike="noStrike" spc="-1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6CF748B-647B-C913-8B34-0C704B0AB3F6}"/>
                </a:ext>
              </a:extLst>
            </p:cNvPr>
            <p:cNvSpPr txBox="1"/>
            <p:nvPr/>
          </p:nvSpPr>
          <p:spPr>
            <a:xfrm>
              <a:off x="5213009" y="767966"/>
              <a:ext cx="17659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Magnet training </a:t>
              </a:r>
              <a:endParaRPr lang="en-CH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ECE3945-CEB9-C29D-463D-FC2D7A20DCDA}"/>
              </a:ext>
            </a:extLst>
          </p:cNvPr>
          <p:cNvSpPr txBox="1"/>
          <p:nvPr/>
        </p:nvSpPr>
        <p:spPr>
          <a:xfrm>
            <a:off x="5195640" y="4215266"/>
            <a:ext cx="680586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Quench reasons:</a:t>
            </a:r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Frictional sliding </a:t>
            </a:r>
            <a:r>
              <a:rPr lang="en-US" dirty="0">
                <a:sym typeface="Wingdings" panose="05000000000000000000" pitchFamily="2" charset="2"/>
              </a:rPr>
              <a:t> decrease surface adhesion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Micro-cracking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de-CH" dirty="0">
                <a:sym typeface="Wingdings" panose="05000000000000000000" pitchFamily="2" charset="2"/>
              </a:rPr>
              <a:t>increase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</a:t>
            </a:r>
            <a:r>
              <a:rPr lang="en-US" baseline="-25000" dirty="0" err="1">
                <a:sym typeface="Wingdings" panose="05000000000000000000" pitchFamily="2" charset="2"/>
              </a:rPr>
              <a:t>ic</a:t>
            </a:r>
            <a:r>
              <a:rPr lang="de-CH" baseline="-25000" dirty="0">
                <a:sym typeface="Wingdings" panose="05000000000000000000" pitchFamily="2" charset="2"/>
              </a:rPr>
              <a:t> </a:t>
            </a:r>
            <a:r>
              <a:rPr lang="de-CH" dirty="0">
                <a:sym typeface="Wingdings" panose="05000000000000000000" pitchFamily="2" charset="2"/>
              </a:rPr>
              <a:t>bu</a:t>
            </a:r>
            <a:r>
              <a:rPr lang="en-US" dirty="0">
                <a:sym typeface="Wingdings" panose="05000000000000000000" pitchFamily="2" charset="2"/>
              </a:rPr>
              <a:t>t </a:t>
            </a:r>
            <a:r>
              <a:rPr lang="de-CH" dirty="0">
                <a:sym typeface="Wingdings" panose="05000000000000000000" pitchFamily="2" charset="2"/>
              </a:rPr>
              <a:t>this needs</a:t>
            </a:r>
            <a:r>
              <a:rPr lang="en-US" dirty="0">
                <a:sym typeface="Wingdings" panose="05000000000000000000" pitchFamily="2" charset="2"/>
              </a:rPr>
              <a:t> plastic deformation </a:t>
            </a:r>
            <a:r>
              <a:rPr lang="de-CH" dirty="0">
                <a:sym typeface="Wingdings" panose="05000000000000000000" pitchFamily="2" charset="2"/>
              </a:rPr>
              <a:t>behind the crack tip, which increases training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DA8E5B-018E-984D-BA43-CD0A7F3A0C84}"/>
              </a:ext>
            </a:extLst>
          </p:cNvPr>
          <p:cNvSpPr txBox="1"/>
          <p:nvPr/>
        </p:nvSpPr>
        <p:spPr>
          <a:xfrm>
            <a:off x="0" y="7236194"/>
            <a:ext cx="6672219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/>
              <a:t>Aims: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Tailored design of insulation materials for superconductor cables</a:t>
            </a:r>
            <a:endParaRPr lang="en-US" baseline="3000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Cryogenic testing to assess anisotropic mechanical response of Rutherford cables</a:t>
            </a:r>
            <a:endParaRPr lang="en-US" baseline="30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Constitutive model development to support computational design of next-generation superconductors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D65E87-AE25-00DA-C4F3-7E6F0EBCD850}"/>
              </a:ext>
            </a:extLst>
          </p:cNvPr>
          <p:cNvSpPr txBox="1"/>
          <p:nvPr/>
        </p:nvSpPr>
        <p:spPr>
          <a:xfrm>
            <a:off x="4512901" y="751976"/>
            <a:ext cx="4318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600">
                <a:sym typeface="Wingdings" panose="05000000000000000000" pitchFamily="2" charset="2"/>
              </a:rPr>
              <a:t>Stress-management common coil (SMACC) design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4C342A-234B-633C-A608-38135610A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2107" y="1408760"/>
            <a:ext cx="2691510" cy="221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98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730B4-95AB-25F8-5410-BA5DA31A0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56259-698A-A069-3813-565D7C78B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Materials: rigid epoxy vs. “soft” wax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Results: thermal, rheological and </a:t>
            </a:r>
            <a:r>
              <a:rPr lang="en-US" sz="2400" dirty="0" err="1"/>
              <a:t>cryo-mechanical</a:t>
            </a:r>
            <a:r>
              <a:rPr lang="de-CH" sz="2400" dirty="0"/>
              <a:t> characterization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Conclusion &amp; outlook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DB88D-498C-86CC-81F5-B530011E6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36DB7-34FD-D586-9842-06F20672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5559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634E0-C3A7-1FA6-0D1C-3D1332955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731FA-654F-AD96-D22D-ACA346C77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MagComp</a:t>
            </a:r>
            <a:r>
              <a:rPr lang="en-US"/>
              <a:t>: Alumina-filled wax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3B555-B46C-0179-51BD-B8F445981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32A17-BC8F-ADC4-948E-C14864C6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6</a:t>
            </a:fld>
            <a:endParaRPr lang="de-CH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2DA833-3AF3-89C9-7DB9-68038C0F347D}"/>
              </a:ext>
            </a:extLst>
          </p:cNvPr>
          <p:cNvSpPr txBox="1"/>
          <p:nvPr/>
        </p:nvSpPr>
        <p:spPr>
          <a:xfrm>
            <a:off x="1969286" y="6466844"/>
            <a:ext cx="60949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Brem et al. 2024, </a:t>
            </a:r>
            <a:r>
              <a:rPr lang="en-US" sz="1100" i="1">
                <a:solidFill>
                  <a:schemeClr val="bg1">
                    <a:lumMod val="50000"/>
                  </a:schemeClr>
                </a:solidFill>
              </a:rPr>
              <a:t>IEEE Trans. Appl. Superconductivity,</a:t>
            </a:r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 vol 34-5.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60C3033-1F73-87B6-D318-452ECD1DDA41}"/>
              </a:ext>
            </a:extLst>
          </p:cNvPr>
          <p:cNvSpPr txBox="1"/>
          <p:nvPr/>
        </p:nvSpPr>
        <p:spPr>
          <a:xfrm>
            <a:off x="6133509" y="3824963"/>
            <a:ext cx="5681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FFC000"/>
                </a:solidFill>
              </a:rPr>
              <a:t>5% Carnauba wax </a:t>
            </a:r>
            <a:r>
              <a:rPr lang="en-US" sz="1600">
                <a:sym typeface="Wingdings" pitchFamily="2" charset="2"/>
              </a:rPr>
              <a:t> </a:t>
            </a:r>
            <a:r>
              <a:rPr lang="en-US" sz="1600"/>
              <a:t>particles better </a:t>
            </a:r>
            <a:r>
              <a:rPr lang="en-US" sz="1600">
                <a:sym typeface="Wingdings" pitchFamily="2" charset="2"/>
              </a:rPr>
              <a:t>dispersed in the matrix </a:t>
            </a:r>
            <a:endParaRPr lang="en-US" sz="1600"/>
          </a:p>
        </p:txBody>
      </p:sp>
      <p:pic>
        <p:nvPicPr>
          <p:cNvPr id="72" name="Content Placeholder 4" descr="A ruler and different types of wax&#10;&#10;AI-generated content may be incorrect.">
            <a:extLst>
              <a:ext uri="{FF2B5EF4-FFF2-40B4-BE49-F238E27FC236}">
                <a16:creationId xmlns:a16="http://schemas.microsoft.com/office/drawing/2014/main" id="{945FC2DA-3302-197E-2BE6-83025ADF4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" y="920312"/>
            <a:ext cx="4685968" cy="303996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343CF63-6F84-DD46-73C0-8CC99F71529B}"/>
              </a:ext>
            </a:extLst>
          </p:cNvPr>
          <p:cNvGrpSpPr/>
          <p:nvPr/>
        </p:nvGrpSpPr>
        <p:grpSpPr>
          <a:xfrm>
            <a:off x="3481856" y="4024458"/>
            <a:ext cx="2356489" cy="5482377"/>
            <a:chOff x="4964849" y="1058260"/>
            <a:chExt cx="2356489" cy="548237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52161A1-8553-5EAE-B8CF-20DAC52EDB6C}"/>
                </a:ext>
              </a:extLst>
            </p:cNvPr>
            <p:cNvSpPr txBox="1"/>
            <p:nvPr/>
          </p:nvSpPr>
          <p:spPr>
            <a:xfrm>
              <a:off x="4964849" y="1058260"/>
              <a:ext cx="22164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Filled wax system</a:t>
              </a:r>
            </a:p>
          </p:txBody>
        </p:sp>
        <p:graphicFrame>
          <p:nvGraphicFramePr>
            <p:cNvPr id="75" name="Chart 74">
              <a:extLst>
                <a:ext uri="{FF2B5EF4-FFF2-40B4-BE49-F238E27FC236}">
                  <a16:creationId xmlns:a16="http://schemas.microsoft.com/office/drawing/2014/main" id="{3927D7C8-3490-CB34-AB8B-4B07CAC58A7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34052803"/>
                </p:ext>
              </p:extLst>
            </p:nvPr>
          </p:nvGraphicFramePr>
          <p:xfrm>
            <a:off x="4986284" y="1422210"/>
            <a:ext cx="2101798" cy="2256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5" name="Chart 24">
              <a:extLst>
                <a:ext uri="{FF2B5EF4-FFF2-40B4-BE49-F238E27FC236}">
                  <a16:creationId xmlns:a16="http://schemas.microsoft.com/office/drawing/2014/main" id="{06E5A2D2-DFE5-6CA6-6FE9-1CB73D8855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62478950"/>
                </p:ext>
              </p:extLst>
            </p:nvPr>
          </p:nvGraphicFramePr>
          <p:xfrm>
            <a:off x="5219540" y="4283939"/>
            <a:ext cx="2101798" cy="2256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D11317-D897-123B-74C5-6DFF7F288AD4}"/>
                </a:ext>
              </a:extLst>
            </p:cNvPr>
            <p:cNvSpPr txBox="1"/>
            <p:nvPr/>
          </p:nvSpPr>
          <p:spPr>
            <a:xfrm>
              <a:off x="4970881" y="1447743"/>
              <a:ext cx="94818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/>
                <a:t>volume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48FFAF-F36C-4260-1A41-2D48DF1AE5BA}"/>
              </a:ext>
            </a:extLst>
          </p:cNvPr>
          <p:cNvGrpSpPr/>
          <p:nvPr/>
        </p:nvGrpSpPr>
        <p:grpSpPr>
          <a:xfrm>
            <a:off x="6095999" y="1102703"/>
            <a:ext cx="6096001" cy="2155930"/>
            <a:chOff x="6095999" y="907969"/>
            <a:chExt cx="6096001" cy="2155930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C5306D-49C7-5E99-8B42-5887D39A8213}"/>
                </a:ext>
              </a:extLst>
            </p:cNvPr>
            <p:cNvSpPr/>
            <p:nvPr/>
          </p:nvSpPr>
          <p:spPr>
            <a:xfrm>
              <a:off x="9282552" y="1461094"/>
              <a:ext cx="1062552" cy="1062552"/>
            </a:xfrm>
            <a:prstGeom prst="ellipse">
              <a:avLst/>
            </a:prstGeom>
            <a:solidFill>
              <a:srgbClr val="6F6F6F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F049248-577B-D7DB-53A6-824E8A80214C}"/>
                </a:ext>
              </a:extLst>
            </p:cNvPr>
            <p:cNvSpPr txBox="1"/>
            <p:nvPr/>
          </p:nvSpPr>
          <p:spPr>
            <a:xfrm>
              <a:off x="10487857" y="1471274"/>
              <a:ext cx="17041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Al</a:t>
              </a:r>
              <a:r>
                <a:rPr lang="en-US" baseline="-25000"/>
                <a:t>2</a:t>
              </a:r>
              <a:r>
                <a:rPr lang="en-US"/>
                <a:t>O</a:t>
              </a:r>
              <a:r>
                <a:rPr lang="en-US" baseline="-25000"/>
                <a:t>3 </a:t>
              </a:r>
              <a:r>
                <a:rPr lang="en-US"/>
                <a:t>particle</a:t>
              </a:r>
              <a:endParaRPr lang="en-US" baseline="-2500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CD31CAB-A89B-BB87-5065-55102A76F480}"/>
                </a:ext>
              </a:extLst>
            </p:cNvPr>
            <p:cNvSpPr txBox="1"/>
            <p:nvPr/>
          </p:nvSpPr>
          <p:spPr>
            <a:xfrm>
              <a:off x="6095999" y="907969"/>
              <a:ext cx="318655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Highly filled system (45%)</a:t>
              </a:r>
              <a:endParaRPr lang="en-CH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63BC8904-EB70-CF37-B4FC-F0984F8B1031}"/>
                </a:ext>
              </a:extLst>
            </p:cNvPr>
            <p:cNvGrpSpPr/>
            <p:nvPr/>
          </p:nvGrpSpPr>
          <p:grpSpPr>
            <a:xfrm>
              <a:off x="6189258" y="1484768"/>
              <a:ext cx="2579247" cy="1579131"/>
              <a:chOff x="6479234" y="1512324"/>
              <a:chExt cx="1537486" cy="94131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8694684A-5ED3-BAA8-83E8-1E732E91913A}"/>
                  </a:ext>
                </a:extLst>
              </p:cNvPr>
              <p:cNvSpPr/>
              <p:nvPr/>
            </p:nvSpPr>
            <p:spPr>
              <a:xfrm>
                <a:off x="6479234" y="1512324"/>
                <a:ext cx="1537486" cy="941318"/>
              </a:xfrm>
              <a:prstGeom prst="rect">
                <a:avLst/>
              </a:prstGeom>
              <a:solidFill>
                <a:srgbClr val="89D2F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099CEAE-19E4-C4E7-45D1-31FDFFA965A1}"/>
                  </a:ext>
                </a:extLst>
              </p:cNvPr>
              <p:cNvSpPr/>
              <p:nvPr/>
            </p:nvSpPr>
            <p:spPr>
              <a:xfrm>
                <a:off x="7728734" y="181497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AD0E0DE5-9788-9B45-2878-E1AC1B99F0F7}"/>
                  </a:ext>
                </a:extLst>
              </p:cNvPr>
              <p:cNvSpPr/>
              <p:nvPr/>
            </p:nvSpPr>
            <p:spPr>
              <a:xfrm>
                <a:off x="7606220" y="196737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FC629A1-5B39-E930-9574-8E62E8334452}"/>
                  </a:ext>
                </a:extLst>
              </p:cNvPr>
              <p:cNvSpPr/>
              <p:nvPr/>
            </p:nvSpPr>
            <p:spPr>
              <a:xfrm>
                <a:off x="7432907" y="1853827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54727D9-E7EB-6B4E-18A6-860134735FEB}"/>
                  </a:ext>
                </a:extLst>
              </p:cNvPr>
              <p:cNvSpPr/>
              <p:nvPr/>
            </p:nvSpPr>
            <p:spPr>
              <a:xfrm>
                <a:off x="7803804" y="209996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5FE68-AF0A-E538-CEE2-84D03B0830AD}"/>
                  </a:ext>
                </a:extLst>
              </p:cNvPr>
              <p:cNvSpPr/>
              <p:nvPr/>
            </p:nvSpPr>
            <p:spPr>
              <a:xfrm>
                <a:off x="7474739" y="210483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F9091D5-2E4F-5C7D-0390-CAE2A61D7EAA}"/>
                  </a:ext>
                </a:extLst>
              </p:cNvPr>
              <p:cNvSpPr/>
              <p:nvPr/>
            </p:nvSpPr>
            <p:spPr>
              <a:xfrm>
                <a:off x="7352225" y="225723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8AC8BCD0-4630-A948-BB5D-947BE1C6CE9D}"/>
                  </a:ext>
                </a:extLst>
              </p:cNvPr>
              <p:cNvSpPr/>
              <p:nvPr/>
            </p:nvSpPr>
            <p:spPr>
              <a:xfrm>
                <a:off x="7178912" y="214368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1A74468-8298-E9D6-51DC-8D8E51F090EA}"/>
                  </a:ext>
                </a:extLst>
              </p:cNvPr>
              <p:cNvSpPr/>
              <p:nvPr/>
            </p:nvSpPr>
            <p:spPr>
              <a:xfrm>
                <a:off x="7821371" y="231401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1110F1C-E432-0ED5-9C7D-AF1E7E8F156D}"/>
                  </a:ext>
                </a:extLst>
              </p:cNvPr>
              <p:cNvSpPr/>
              <p:nvPr/>
            </p:nvSpPr>
            <p:spPr>
              <a:xfrm>
                <a:off x="6832270" y="168349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57CC6B4-DFF6-B797-0898-F5C1877C409D}"/>
                  </a:ext>
                </a:extLst>
              </p:cNvPr>
              <p:cNvSpPr/>
              <p:nvPr/>
            </p:nvSpPr>
            <p:spPr>
              <a:xfrm>
                <a:off x="6984670" y="183589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00C6F04-D9ED-F420-ACB6-781C4FC0FD05}"/>
                  </a:ext>
                </a:extLst>
              </p:cNvPr>
              <p:cNvSpPr/>
              <p:nvPr/>
            </p:nvSpPr>
            <p:spPr>
              <a:xfrm>
                <a:off x="6700789" y="18209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179D1B3-B1B0-50BA-71DA-9D811B2AC191}"/>
                  </a:ext>
                </a:extLst>
              </p:cNvPr>
              <p:cNvSpPr/>
              <p:nvPr/>
            </p:nvSpPr>
            <p:spPr>
              <a:xfrm>
                <a:off x="6578275" y="19733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B108082-4AC7-D6FF-9B6B-391C6E06BE85}"/>
                  </a:ext>
                </a:extLst>
              </p:cNvPr>
              <p:cNvSpPr/>
              <p:nvPr/>
            </p:nvSpPr>
            <p:spPr>
              <a:xfrm>
                <a:off x="6730675" y="21257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E64F9B0-ECA7-6FC5-DCED-9DA328207FA2}"/>
                  </a:ext>
                </a:extLst>
              </p:cNvPr>
              <p:cNvSpPr/>
              <p:nvPr/>
            </p:nvSpPr>
            <p:spPr>
              <a:xfrm>
                <a:off x="7047421" y="203013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0811457-C42B-10DF-F4D4-D99B6FD951BF}"/>
                  </a:ext>
                </a:extLst>
              </p:cNvPr>
              <p:cNvSpPr/>
              <p:nvPr/>
            </p:nvSpPr>
            <p:spPr>
              <a:xfrm>
                <a:off x="6936866" y="224827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BCB07A7-47A1-11B9-3E93-325177A3A9A3}"/>
                  </a:ext>
                </a:extLst>
              </p:cNvPr>
              <p:cNvSpPr/>
              <p:nvPr/>
            </p:nvSpPr>
            <p:spPr>
              <a:xfrm>
                <a:off x="6551383" y="229907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0090F59-ECB1-4550-A17B-40A5A2FBEAA4}"/>
                  </a:ext>
                </a:extLst>
              </p:cNvPr>
              <p:cNvSpPr/>
              <p:nvPr/>
            </p:nvSpPr>
            <p:spPr>
              <a:xfrm>
                <a:off x="7057411" y="161872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A85E4F-013F-F2DC-EB8A-4BE1ADBB67F2}"/>
                  </a:ext>
                </a:extLst>
              </p:cNvPr>
              <p:cNvSpPr/>
              <p:nvPr/>
            </p:nvSpPr>
            <p:spPr>
              <a:xfrm>
                <a:off x="7162097" y="154791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DACB5554-AB0C-0C3D-5CFF-358A57775FC0}"/>
                  </a:ext>
                </a:extLst>
              </p:cNvPr>
              <p:cNvSpPr/>
              <p:nvPr/>
            </p:nvSpPr>
            <p:spPr>
              <a:xfrm>
                <a:off x="7087085" y="172196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FE758755-060B-E50D-0BD5-F7E032554BB3}"/>
                  </a:ext>
                </a:extLst>
              </p:cNvPr>
              <p:cNvSpPr/>
              <p:nvPr/>
            </p:nvSpPr>
            <p:spPr>
              <a:xfrm>
                <a:off x="6768922" y="190398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B74BE3B-13E2-E798-F791-3C8E2E4B7A0C}"/>
                  </a:ext>
                </a:extLst>
              </p:cNvPr>
              <p:cNvSpPr/>
              <p:nvPr/>
            </p:nvSpPr>
            <p:spPr>
              <a:xfrm>
                <a:off x="6873608" y="183317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75F8E8E0-55C7-CDBF-33EF-6A3046A0EE3A}"/>
                  </a:ext>
                </a:extLst>
              </p:cNvPr>
              <p:cNvSpPr/>
              <p:nvPr/>
            </p:nvSpPr>
            <p:spPr>
              <a:xfrm>
                <a:off x="6798596" y="200722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FE2F9FEF-A7BE-9E7B-733A-054BED96AA02}"/>
                  </a:ext>
                </a:extLst>
              </p:cNvPr>
              <p:cNvSpPr/>
              <p:nvPr/>
            </p:nvSpPr>
            <p:spPr>
              <a:xfrm>
                <a:off x="6801889" y="228323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C7148A15-8398-3368-FD6C-7290198B85B8}"/>
                  </a:ext>
                </a:extLst>
              </p:cNvPr>
              <p:cNvSpPr/>
              <p:nvPr/>
            </p:nvSpPr>
            <p:spPr>
              <a:xfrm>
                <a:off x="7135172" y="185237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B14E596F-6399-2BD6-BDB2-0E2C6B535FE4}"/>
                  </a:ext>
                </a:extLst>
              </p:cNvPr>
              <p:cNvSpPr/>
              <p:nvPr/>
            </p:nvSpPr>
            <p:spPr>
              <a:xfrm>
                <a:off x="7239858" y="1781562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B772B051-C977-6E00-A431-A695EF1E38D9}"/>
                  </a:ext>
                </a:extLst>
              </p:cNvPr>
              <p:cNvSpPr/>
              <p:nvPr/>
            </p:nvSpPr>
            <p:spPr>
              <a:xfrm>
                <a:off x="7164846" y="195560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E29AE2FF-ED3C-53D4-DC5F-C9338AADE0DC}"/>
                  </a:ext>
                </a:extLst>
              </p:cNvPr>
              <p:cNvSpPr/>
              <p:nvPr/>
            </p:nvSpPr>
            <p:spPr>
              <a:xfrm>
                <a:off x="7273919" y="205214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7001B11E-0A8C-5B7E-F768-C2CA94F3E936}"/>
                  </a:ext>
                </a:extLst>
              </p:cNvPr>
              <p:cNvSpPr/>
              <p:nvPr/>
            </p:nvSpPr>
            <p:spPr>
              <a:xfrm>
                <a:off x="7378605" y="1981337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340D4606-41C5-4513-D7B4-A776D146C67D}"/>
                  </a:ext>
                </a:extLst>
              </p:cNvPr>
              <p:cNvSpPr/>
              <p:nvPr/>
            </p:nvSpPr>
            <p:spPr>
              <a:xfrm>
                <a:off x="7303593" y="215538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BBAF48F9-B726-B88D-3B4F-05A4890053E9}"/>
                  </a:ext>
                </a:extLst>
              </p:cNvPr>
              <p:cNvSpPr/>
              <p:nvPr/>
            </p:nvSpPr>
            <p:spPr>
              <a:xfrm>
                <a:off x="7275793" y="227445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DBA71323-3424-3ACA-75BD-1FC1766128C8}"/>
                  </a:ext>
                </a:extLst>
              </p:cNvPr>
              <p:cNvSpPr/>
              <p:nvPr/>
            </p:nvSpPr>
            <p:spPr>
              <a:xfrm>
                <a:off x="7774130" y="163103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9098CC72-DCBE-10B5-4107-4A85ECC43FB7}"/>
                  </a:ext>
                </a:extLst>
              </p:cNvPr>
              <p:cNvSpPr/>
              <p:nvPr/>
            </p:nvSpPr>
            <p:spPr>
              <a:xfrm>
                <a:off x="7908124" y="155420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68167C9-7A5A-866A-D05E-F88D4522F290}"/>
                  </a:ext>
                </a:extLst>
              </p:cNvPr>
              <p:cNvSpPr/>
              <p:nvPr/>
            </p:nvSpPr>
            <p:spPr>
              <a:xfrm>
                <a:off x="7803804" y="1734272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3775E30-88FE-53D8-9902-C04305BC0EF5}"/>
                  </a:ext>
                </a:extLst>
              </p:cNvPr>
              <p:cNvSpPr/>
              <p:nvPr/>
            </p:nvSpPr>
            <p:spPr>
              <a:xfrm>
                <a:off x="7823032" y="1880042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7622CE1D-2D8A-FD81-CE5C-A5E09D9CC46D}"/>
                  </a:ext>
                </a:extLst>
              </p:cNvPr>
              <p:cNvSpPr/>
              <p:nvPr/>
            </p:nvSpPr>
            <p:spPr>
              <a:xfrm>
                <a:off x="7927718" y="1809231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266C4759-9D00-E044-B755-1C1B0D9D051E}"/>
                  </a:ext>
                </a:extLst>
              </p:cNvPr>
              <p:cNvSpPr/>
              <p:nvPr/>
            </p:nvSpPr>
            <p:spPr>
              <a:xfrm>
                <a:off x="7852706" y="198327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B2BA9626-7137-8EE9-21F7-C8149FF34F73}"/>
                  </a:ext>
                </a:extLst>
              </p:cNvPr>
              <p:cNvSpPr/>
              <p:nvPr/>
            </p:nvSpPr>
            <p:spPr>
              <a:xfrm>
                <a:off x="7504625" y="158924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38D17A2-ABD8-9F8C-BD78-E4F9B6EF30B0}"/>
                  </a:ext>
                </a:extLst>
              </p:cNvPr>
              <p:cNvSpPr/>
              <p:nvPr/>
            </p:nvSpPr>
            <p:spPr>
              <a:xfrm>
                <a:off x="7609311" y="151843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DA7A085-391D-457D-ED2D-6FEE8E0379F3}"/>
                  </a:ext>
                </a:extLst>
              </p:cNvPr>
              <p:cNvSpPr/>
              <p:nvPr/>
            </p:nvSpPr>
            <p:spPr>
              <a:xfrm>
                <a:off x="7534299" y="169248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AC2A42D-1928-B909-2302-FE923BAA183F}"/>
                  </a:ext>
                </a:extLst>
              </p:cNvPr>
              <p:cNvSpPr/>
              <p:nvPr/>
            </p:nvSpPr>
            <p:spPr>
              <a:xfrm>
                <a:off x="7587151" y="1764777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8048348-EE81-97E2-4EAE-F1AB866C5D73}"/>
                  </a:ext>
                </a:extLst>
              </p:cNvPr>
              <p:cNvSpPr/>
              <p:nvPr/>
            </p:nvSpPr>
            <p:spPr>
              <a:xfrm>
                <a:off x="7691837" y="169396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71DDDDF0-4E86-0D95-1E33-406307D405FA}"/>
                  </a:ext>
                </a:extLst>
              </p:cNvPr>
              <p:cNvSpPr/>
              <p:nvPr/>
            </p:nvSpPr>
            <p:spPr>
              <a:xfrm>
                <a:off x="7616825" y="186801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5036AF3-18F1-A7A2-AD71-C6569BFBA31B}"/>
                  </a:ext>
                </a:extLst>
              </p:cNvPr>
              <p:cNvSpPr/>
              <p:nvPr/>
            </p:nvSpPr>
            <p:spPr>
              <a:xfrm>
                <a:off x="7573737" y="2198852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6FA0CB97-8838-5B81-DCFC-547498EE5677}"/>
                  </a:ext>
                </a:extLst>
              </p:cNvPr>
              <p:cNvSpPr/>
              <p:nvPr/>
            </p:nvSpPr>
            <p:spPr>
              <a:xfrm>
                <a:off x="7678423" y="2128041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CDCAD78-6393-A082-DCF8-9AFD369F76FC}"/>
                  </a:ext>
                </a:extLst>
              </p:cNvPr>
              <p:cNvSpPr/>
              <p:nvPr/>
            </p:nvSpPr>
            <p:spPr>
              <a:xfrm>
                <a:off x="7603411" y="230208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4662F724-3F08-4350-0591-D9CE51159814}"/>
                  </a:ext>
                </a:extLst>
              </p:cNvPr>
              <p:cNvSpPr/>
              <p:nvPr/>
            </p:nvSpPr>
            <p:spPr>
              <a:xfrm>
                <a:off x="6597653" y="1617322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6F0F1F18-A318-F565-8DED-20ED7BF4059D}"/>
                  </a:ext>
                </a:extLst>
              </p:cNvPr>
              <p:cNvSpPr/>
              <p:nvPr/>
            </p:nvSpPr>
            <p:spPr>
              <a:xfrm>
                <a:off x="6702339" y="1546511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8858230-BD65-C6C6-76CF-6D21DA7B4BBD}"/>
                  </a:ext>
                </a:extLst>
              </p:cNvPr>
              <p:cNvSpPr/>
              <p:nvPr/>
            </p:nvSpPr>
            <p:spPr>
              <a:xfrm>
                <a:off x="6627327" y="172055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1A4DF03B-372F-A774-A4D0-FBE8C531D694}"/>
                  </a:ext>
                </a:extLst>
              </p:cNvPr>
              <p:cNvSpPr/>
              <p:nvPr/>
            </p:nvSpPr>
            <p:spPr>
              <a:xfrm>
                <a:off x="6886005" y="2020411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0A8075F5-052E-F38B-FFBA-A405C8662785}"/>
                  </a:ext>
                </a:extLst>
              </p:cNvPr>
              <p:cNvSpPr/>
              <p:nvPr/>
            </p:nvSpPr>
            <p:spPr>
              <a:xfrm>
                <a:off x="6990691" y="194960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1FC935ED-BE6B-7274-7E02-DFBC42B5BFBF}"/>
                  </a:ext>
                </a:extLst>
              </p:cNvPr>
              <p:cNvSpPr/>
              <p:nvPr/>
            </p:nvSpPr>
            <p:spPr>
              <a:xfrm>
                <a:off x="6915679" y="2123647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4E2A1A79-51E1-A0E5-A574-14E70E9F21C3}"/>
                  </a:ext>
                </a:extLst>
              </p:cNvPr>
              <p:cNvSpPr/>
              <p:nvPr/>
            </p:nvSpPr>
            <p:spPr>
              <a:xfrm>
                <a:off x="6724045" y="166821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DD713364-387D-6EF0-8C0F-E67AE04A1ECA}"/>
                  </a:ext>
                </a:extLst>
              </p:cNvPr>
              <p:cNvSpPr/>
              <p:nvPr/>
            </p:nvSpPr>
            <p:spPr>
              <a:xfrm>
                <a:off x="6804561" y="177471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B6E2E87A-AFBD-1731-AA17-22BB515E927B}"/>
                  </a:ext>
                </a:extLst>
              </p:cNvPr>
              <p:cNvSpPr/>
              <p:nvPr/>
            </p:nvSpPr>
            <p:spPr>
              <a:xfrm>
                <a:off x="6827931" y="1539440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F05EF15-73D1-13D0-A543-97F00E3EE1BD}"/>
                  </a:ext>
                </a:extLst>
              </p:cNvPr>
              <p:cNvSpPr/>
              <p:nvPr/>
            </p:nvSpPr>
            <p:spPr>
              <a:xfrm>
                <a:off x="6917980" y="1681881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7044B59D-9B03-E0D3-AFA0-017B11BEC733}"/>
                  </a:ext>
                </a:extLst>
              </p:cNvPr>
              <p:cNvSpPr/>
              <p:nvPr/>
            </p:nvSpPr>
            <p:spPr>
              <a:xfrm>
                <a:off x="7190860" y="1649843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3D69CC65-03FD-052E-03C9-69AA7E17FB12}"/>
                  </a:ext>
                </a:extLst>
              </p:cNvPr>
              <p:cNvSpPr/>
              <p:nvPr/>
            </p:nvSpPr>
            <p:spPr>
              <a:xfrm>
                <a:off x="7240930" y="1864422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86589311-4140-7B65-0E9D-F0AB88850DBF}"/>
                  </a:ext>
                </a:extLst>
              </p:cNvPr>
              <p:cNvSpPr/>
              <p:nvPr/>
            </p:nvSpPr>
            <p:spPr>
              <a:xfrm>
                <a:off x="7352947" y="1714812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C40647B6-9820-20AA-A34D-02010957E34C}"/>
                  </a:ext>
                </a:extLst>
              </p:cNvPr>
              <p:cNvSpPr/>
              <p:nvPr/>
            </p:nvSpPr>
            <p:spPr>
              <a:xfrm>
                <a:off x="7478120" y="1953976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2BE20D6C-D320-9831-37AD-08C6012B7D79}"/>
                  </a:ext>
                </a:extLst>
              </p:cNvPr>
              <p:cNvSpPr/>
              <p:nvPr/>
            </p:nvSpPr>
            <p:spPr>
              <a:xfrm>
                <a:off x="7686904" y="1917825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2C969613-DCA5-8004-12F1-48AB5FA090D9}"/>
                  </a:ext>
                </a:extLst>
              </p:cNvPr>
              <p:cNvSpPr/>
              <p:nvPr/>
            </p:nvSpPr>
            <p:spPr>
              <a:xfrm>
                <a:off x="6527400" y="1788477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80A34FE0-8FC8-95D2-08E8-02425F5EA566}"/>
                  </a:ext>
                </a:extLst>
              </p:cNvPr>
              <p:cNvSpPr/>
              <p:nvPr/>
            </p:nvSpPr>
            <p:spPr>
              <a:xfrm>
                <a:off x="6673813" y="1947442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A026CA19-04A1-FF12-204E-4EA916D2A285}"/>
                  </a:ext>
                </a:extLst>
              </p:cNvPr>
              <p:cNvSpPr/>
              <p:nvPr/>
            </p:nvSpPr>
            <p:spPr>
              <a:xfrm>
                <a:off x="6511940" y="2048617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4D806543-8FC0-D0DF-505F-EC075AB524BE}"/>
                  </a:ext>
                </a:extLst>
              </p:cNvPr>
              <p:cNvSpPr/>
              <p:nvPr/>
            </p:nvSpPr>
            <p:spPr>
              <a:xfrm>
                <a:off x="7034024" y="2119200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B608E329-59BC-55A4-900D-D5805491B219}"/>
                  </a:ext>
                </a:extLst>
              </p:cNvPr>
              <p:cNvSpPr/>
              <p:nvPr/>
            </p:nvSpPr>
            <p:spPr>
              <a:xfrm>
                <a:off x="7282783" y="1533018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AF86A44C-B4D1-29F0-330F-27DE8440FF1E}"/>
                  </a:ext>
                </a:extLst>
              </p:cNvPr>
              <p:cNvSpPr/>
              <p:nvPr/>
            </p:nvSpPr>
            <p:spPr>
              <a:xfrm>
                <a:off x="7343248" y="2057635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65C7F041-FA5E-8146-4E22-EA5CB6499908}"/>
                  </a:ext>
                </a:extLst>
              </p:cNvPr>
              <p:cNvSpPr/>
              <p:nvPr/>
            </p:nvSpPr>
            <p:spPr>
              <a:xfrm>
                <a:off x="6645627" y="2198661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6E2636BA-DD36-D1D0-762E-8C21BFA90965}"/>
                  </a:ext>
                </a:extLst>
              </p:cNvPr>
              <p:cNvSpPr/>
              <p:nvPr/>
            </p:nvSpPr>
            <p:spPr>
              <a:xfrm>
                <a:off x="6673735" y="2328777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67F1E5E5-83AD-9BEB-9D5C-2923B85F777A}"/>
                  </a:ext>
                </a:extLst>
              </p:cNvPr>
              <p:cNvSpPr/>
              <p:nvPr/>
            </p:nvSpPr>
            <p:spPr>
              <a:xfrm>
                <a:off x="6802154" y="2158608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9439F43E-49C1-7898-E101-64078469C3B4}"/>
                  </a:ext>
                </a:extLst>
              </p:cNvPr>
              <p:cNvSpPr/>
              <p:nvPr/>
            </p:nvSpPr>
            <p:spPr>
              <a:xfrm>
                <a:off x="6886005" y="2319841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157B3D2A-BF3E-3F78-8994-D1F51440B92B}"/>
                  </a:ext>
                </a:extLst>
              </p:cNvPr>
              <p:cNvSpPr/>
              <p:nvPr/>
            </p:nvSpPr>
            <p:spPr>
              <a:xfrm>
                <a:off x="7041906" y="2258561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436CFF04-0025-D0CE-32A6-CB0F23267AE6}"/>
                  </a:ext>
                </a:extLst>
              </p:cNvPr>
              <p:cNvSpPr/>
              <p:nvPr/>
            </p:nvSpPr>
            <p:spPr>
              <a:xfrm>
                <a:off x="7437626" y="2187109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BC735CB6-FD2A-16CB-1926-28BF2F04555D}"/>
                  </a:ext>
                </a:extLst>
              </p:cNvPr>
              <p:cNvSpPr/>
              <p:nvPr/>
            </p:nvSpPr>
            <p:spPr>
              <a:xfrm>
                <a:off x="7592981" y="1584295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C9956DA9-F3AB-223B-DA46-A157E416F835}"/>
                  </a:ext>
                </a:extLst>
              </p:cNvPr>
              <p:cNvSpPr/>
              <p:nvPr/>
            </p:nvSpPr>
            <p:spPr>
              <a:xfrm>
                <a:off x="7898979" y="2038000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D5AC8D70-E878-9F8E-37A9-D24503668D73}"/>
                  </a:ext>
                </a:extLst>
              </p:cNvPr>
              <p:cNvSpPr/>
              <p:nvPr/>
            </p:nvSpPr>
            <p:spPr>
              <a:xfrm>
                <a:off x="7679312" y="2209002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38919E3A-65FE-05A5-33F1-DD50AD02D5D9}"/>
                  </a:ext>
                </a:extLst>
              </p:cNvPr>
              <p:cNvSpPr/>
              <p:nvPr/>
            </p:nvSpPr>
            <p:spPr>
              <a:xfrm>
                <a:off x="7885907" y="2212606"/>
                <a:ext cx="95578" cy="9557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F23C0DB5-F5EB-BC12-2070-85DF6F069DB5}"/>
                  </a:ext>
                </a:extLst>
              </p:cNvPr>
              <p:cNvSpPr/>
              <p:nvPr/>
            </p:nvSpPr>
            <p:spPr>
              <a:xfrm>
                <a:off x="7566712" y="2058976"/>
                <a:ext cx="87480" cy="87480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0D4B2313-2514-BBF2-6816-81BE44A5E6A7}"/>
                  </a:ext>
                </a:extLst>
              </p:cNvPr>
              <p:cNvSpPr/>
              <p:nvPr/>
            </p:nvSpPr>
            <p:spPr>
              <a:xfrm>
                <a:off x="7162101" y="2216329"/>
                <a:ext cx="87480" cy="87480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7BED8635-2B72-ABC3-AEC5-C836E87D95FC}"/>
                  </a:ext>
                </a:extLst>
              </p:cNvPr>
              <p:cNvSpPr/>
              <p:nvPr/>
            </p:nvSpPr>
            <p:spPr>
              <a:xfrm>
                <a:off x="6865404" y="1907791"/>
                <a:ext cx="87480" cy="87480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7EA2B7C4-3C42-0D22-C538-15949F195823}"/>
                  </a:ext>
                </a:extLst>
              </p:cNvPr>
              <p:cNvSpPr/>
              <p:nvPr/>
            </p:nvSpPr>
            <p:spPr>
              <a:xfrm>
                <a:off x="7222843" y="239213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D423C468-12B6-76AB-B3AE-157FD4BAAB5C}"/>
                  </a:ext>
                </a:extLst>
              </p:cNvPr>
              <p:cNvSpPr/>
              <p:nvPr/>
            </p:nvSpPr>
            <p:spPr>
              <a:xfrm>
                <a:off x="7154748" y="23386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B754F888-F72B-6F35-1A3F-835EC39584AB}"/>
                  </a:ext>
                </a:extLst>
              </p:cNvPr>
              <p:cNvSpPr/>
              <p:nvPr/>
            </p:nvSpPr>
            <p:spPr>
              <a:xfrm>
                <a:off x="7493753" y="238186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7027D3BD-638F-D021-F070-55D3B27E1385}"/>
                  </a:ext>
                </a:extLst>
              </p:cNvPr>
              <p:cNvSpPr/>
              <p:nvPr/>
            </p:nvSpPr>
            <p:spPr>
              <a:xfrm>
                <a:off x="7401426" y="232847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15A7A25D-CCA3-7934-16DB-0E2ADAA091AD}"/>
                  </a:ext>
                </a:extLst>
              </p:cNvPr>
              <p:cNvSpPr/>
              <p:nvPr/>
            </p:nvSpPr>
            <p:spPr>
              <a:xfrm>
                <a:off x="7766646" y="236878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215F56A4-FC05-A033-1741-FDEEDF6B3984}"/>
                  </a:ext>
                </a:extLst>
              </p:cNvPr>
              <p:cNvSpPr/>
              <p:nvPr/>
            </p:nvSpPr>
            <p:spPr>
              <a:xfrm>
                <a:off x="7684682" y="235690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D9270C09-E2E2-2E20-3430-713A82B53BDF}"/>
                  </a:ext>
                </a:extLst>
              </p:cNvPr>
              <p:cNvSpPr/>
              <p:nvPr/>
            </p:nvSpPr>
            <p:spPr>
              <a:xfrm>
                <a:off x="7891021" y="2369428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FEAB03DC-BC0E-F9BB-1543-4C2F05159CEB}"/>
                  </a:ext>
                </a:extLst>
              </p:cNvPr>
              <p:cNvSpPr/>
              <p:nvPr/>
            </p:nvSpPr>
            <p:spPr>
              <a:xfrm>
                <a:off x="6516143" y="2168328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CD7B3E70-6145-55EC-3D8D-C17F200706FF}"/>
                  </a:ext>
                </a:extLst>
              </p:cNvPr>
              <p:cNvSpPr/>
              <p:nvPr/>
            </p:nvSpPr>
            <p:spPr>
              <a:xfrm>
                <a:off x="6529972" y="16864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8A65EA8C-19F6-C6BC-21F9-4004A80B0EA5}"/>
                  </a:ext>
                </a:extLst>
              </p:cNvPr>
              <p:cNvSpPr/>
              <p:nvPr/>
            </p:nvSpPr>
            <p:spPr>
              <a:xfrm>
                <a:off x="6508168" y="153944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B5FA5C2B-943B-B4BA-78A6-2FA23BC3D155}"/>
                  </a:ext>
                </a:extLst>
              </p:cNvPr>
              <p:cNvSpPr/>
              <p:nvPr/>
            </p:nvSpPr>
            <p:spPr>
              <a:xfrm>
                <a:off x="6980862" y="154168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68D6C257-2957-633C-159B-91DB8B78027E}"/>
                  </a:ext>
                </a:extLst>
              </p:cNvPr>
              <p:cNvSpPr/>
              <p:nvPr/>
            </p:nvSpPr>
            <p:spPr>
              <a:xfrm>
                <a:off x="7410720" y="154890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3C27E462-5CEA-46EF-99DC-0374BCF90B16}"/>
                  </a:ext>
                </a:extLst>
              </p:cNvPr>
              <p:cNvSpPr/>
              <p:nvPr/>
            </p:nvSpPr>
            <p:spPr>
              <a:xfrm>
                <a:off x="7440394" y="165213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D83C6D26-8F6F-6462-F0BB-4DDB8DD6BEBA}"/>
                  </a:ext>
                </a:extLst>
              </p:cNvPr>
              <p:cNvSpPr/>
              <p:nvPr/>
            </p:nvSpPr>
            <p:spPr>
              <a:xfrm>
                <a:off x="7529908" y="181639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6A80A91D-78F1-0BE5-C1CA-A93F0AD954DF}"/>
                  </a:ext>
                </a:extLst>
              </p:cNvPr>
              <p:cNvSpPr/>
              <p:nvPr/>
            </p:nvSpPr>
            <p:spPr>
              <a:xfrm>
                <a:off x="7887245" y="1639566"/>
                <a:ext cx="106127" cy="106127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8FE78F24-8364-3523-5DA0-587A5CFECC47}"/>
                  </a:ext>
                </a:extLst>
              </p:cNvPr>
              <p:cNvSpPr/>
              <p:nvPr/>
            </p:nvSpPr>
            <p:spPr>
              <a:xfrm>
                <a:off x="7032198" y="238141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32D51D2C-7E45-882B-817B-AC828B1871D1}"/>
                  </a:ext>
                </a:extLst>
              </p:cNvPr>
              <p:cNvSpPr/>
              <p:nvPr/>
            </p:nvSpPr>
            <p:spPr>
              <a:xfrm>
                <a:off x="6499691" y="237635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9969B2E2-73F2-1E94-321F-18871D7B0258}"/>
                  </a:ext>
                </a:extLst>
              </p:cNvPr>
              <p:cNvSpPr/>
              <p:nvPr/>
            </p:nvSpPr>
            <p:spPr>
              <a:xfrm>
                <a:off x="7728734" y="2036755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D74E8A-A7E1-F928-8197-246D4DD542DC}"/>
                  </a:ext>
                </a:extLst>
              </p:cNvPr>
              <p:cNvSpPr/>
              <p:nvPr/>
            </p:nvSpPr>
            <p:spPr>
              <a:xfrm>
                <a:off x="7795465" y="2216654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8A5CC92E-2596-9163-0E8D-34158F0CBC74}"/>
                  </a:ext>
                </a:extLst>
              </p:cNvPr>
              <p:cNvSpPr/>
              <p:nvPr/>
            </p:nvSpPr>
            <p:spPr>
              <a:xfrm>
                <a:off x="7927718" y="191196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EAAB23EA-1DCE-1B12-C36F-B5543103780A}"/>
                  </a:ext>
                </a:extLst>
              </p:cNvPr>
              <p:cNvSpPr/>
              <p:nvPr/>
            </p:nvSpPr>
            <p:spPr>
              <a:xfrm>
                <a:off x="7728734" y="1539363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8900BA06-5D88-A676-F156-F3C0FC6B0081}"/>
                  </a:ext>
                </a:extLst>
              </p:cNvPr>
              <p:cNvSpPr/>
              <p:nvPr/>
            </p:nvSpPr>
            <p:spPr>
              <a:xfrm>
                <a:off x="7821371" y="152780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04DCFD45-AB57-D28C-7D46-E0515FA44A11}"/>
                  </a:ext>
                </a:extLst>
              </p:cNvPr>
              <p:cNvSpPr/>
              <p:nvPr/>
            </p:nvSpPr>
            <p:spPr>
              <a:xfrm>
                <a:off x="7085120" y="152580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CED98285-F476-E848-C8BC-28FCD03D5B94}"/>
                  </a:ext>
                </a:extLst>
              </p:cNvPr>
              <p:cNvSpPr/>
              <p:nvPr/>
            </p:nvSpPr>
            <p:spPr>
              <a:xfrm>
                <a:off x="6615785" y="152318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18036666-C379-5791-0224-FA3C5F897DE1}"/>
                  </a:ext>
                </a:extLst>
              </p:cNvPr>
              <p:cNvSpPr/>
              <p:nvPr/>
            </p:nvSpPr>
            <p:spPr>
              <a:xfrm>
                <a:off x="7065093" y="189270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99EF0070-FFC7-F913-51E8-65775366D185}"/>
                  </a:ext>
                </a:extLst>
              </p:cNvPr>
              <p:cNvSpPr/>
              <p:nvPr/>
            </p:nvSpPr>
            <p:spPr>
              <a:xfrm>
                <a:off x="7138310" y="204812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979CEE84-08E6-BA39-D8B9-CE6B019E1526}"/>
                  </a:ext>
                </a:extLst>
              </p:cNvPr>
              <p:cNvSpPr/>
              <p:nvPr/>
            </p:nvSpPr>
            <p:spPr>
              <a:xfrm>
                <a:off x="6632326" y="2110729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627BAF3B-D6D1-4276-CB44-FBDE4B26CF17}"/>
                  </a:ext>
                </a:extLst>
              </p:cNvPr>
              <p:cNvSpPr/>
              <p:nvPr/>
            </p:nvSpPr>
            <p:spPr>
              <a:xfrm>
                <a:off x="6507641" y="1911960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FF9CFCC1-D77E-10D9-2C00-057B9ED6BFA9}"/>
                  </a:ext>
                </a:extLst>
              </p:cNvPr>
              <p:cNvSpPr/>
              <p:nvPr/>
            </p:nvSpPr>
            <p:spPr>
              <a:xfrm>
                <a:off x="6627181" y="1885806"/>
                <a:ext cx="55418" cy="55418"/>
              </a:xfrm>
              <a:prstGeom prst="ellipse">
                <a:avLst/>
              </a:prstGeom>
              <a:solidFill>
                <a:srgbClr val="6F6F6F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886DEC6-FBC6-1569-CA1E-3C1FB007A82C}"/>
                </a:ext>
              </a:extLst>
            </p:cNvPr>
            <p:cNvCxnSpPr>
              <a:cxnSpLocks/>
              <a:stCxn id="209" idx="0"/>
              <a:endCxn id="58" idx="2"/>
            </p:cNvCxnSpPr>
            <p:nvPr/>
          </p:nvCxnSpPr>
          <p:spPr>
            <a:xfrm flipV="1">
              <a:off x="8665682" y="1992370"/>
              <a:ext cx="616870" cy="16281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1C24D3B-1481-60C1-C9CA-E8498D1FACB9}"/>
              </a:ext>
            </a:extLst>
          </p:cNvPr>
          <p:cNvGrpSpPr/>
          <p:nvPr/>
        </p:nvGrpSpPr>
        <p:grpSpPr>
          <a:xfrm>
            <a:off x="1229908" y="4020014"/>
            <a:ext cx="2216494" cy="2423488"/>
            <a:chOff x="1753783" y="4020014"/>
            <a:chExt cx="2216494" cy="2423488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FBB11E3-F2A8-AFEF-ADF6-9D4A96256CA8}"/>
                </a:ext>
              </a:extLst>
            </p:cNvPr>
            <p:cNvGrpSpPr/>
            <p:nvPr/>
          </p:nvGrpSpPr>
          <p:grpSpPr>
            <a:xfrm>
              <a:off x="1753783" y="4020014"/>
              <a:ext cx="2216494" cy="2423488"/>
              <a:chOff x="5324021" y="945119"/>
              <a:chExt cx="2216494" cy="2423488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B08C64D-1F83-7980-ED22-9363C00A7B08}"/>
                  </a:ext>
                </a:extLst>
              </p:cNvPr>
              <p:cNvSpPr txBox="1"/>
              <p:nvPr/>
            </p:nvSpPr>
            <p:spPr>
              <a:xfrm>
                <a:off x="5324021" y="945119"/>
                <a:ext cx="221649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>
                    <a:solidFill>
                      <a:srgbClr val="9BEF9B"/>
                    </a:solidFill>
                  </a:rPr>
                  <a:t>Mixed wax system</a:t>
                </a:r>
              </a:p>
            </p:txBody>
          </p:sp>
          <p:graphicFrame>
            <p:nvGraphicFramePr>
              <p:cNvPr id="76" name="Chart 75">
                <a:extLst>
                  <a:ext uri="{FF2B5EF4-FFF2-40B4-BE49-F238E27FC236}">
                    <a16:creationId xmlns:a16="http://schemas.microsoft.com/office/drawing/2014/main" id="{6753DAE9-56E5-E366-38A2-87F835D9B86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72564217"/>
                  </p:ext>
                </p:extLst>
              </p:nvPr>
            </p:nvGraphicFramePr>
            <p:xfrm>
              <a:off x="5354675" y="1343269"/>
              <a:ext cx="1886319" cy="20253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F75A3FB-054F-3697-B45C-744AC0D2C270}"/>
                </a:ext>
              </a:extLst>
            </p:cNvPr>
            <p:cNvSpPr txBox="1"/>
            <p:nvPr/>
          </p:nvSpPr>
          <p:spPr>
            <a:xfrm>
              <a:off x="1770818" y="4423270"/>
              <a:ext cx="94818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/>
                <a:t>volume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025B348-8CA8-F1B5-562F-7206CF49265D}"/>
              </a:ext>
            </a:extLst>
          </p:cNvPr>
          <p:cNvSpPr txBox="1"/>
          <p:nvPr/>
        </p:nvSpPr>
        <p:spPr>
          <a:xfrm>
            <a:off x="1867813" y="3297587"/>
            <a:ext cx="12557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POLARIT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15803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3D8C-DF76-BE2A-7824-9D6634E4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&amp; rheological results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D2E49-A546-4312-082F-D710798D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F41BE9-C2B6-EF94-75F0-9DC8430B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7</a:t>
            </a:fld>
            <a:endParaRPr lang="de-CH" noProof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38EAA68-9A25-01E0-729D-018592B3FAED}"/>
              </a:ext>
            </a:extLst>
          </p:cNvPr>
          <p:cNvGrpSpPr/>
          <p:nvPr/>
        </p:nvGrpSpPr>
        <p:grpSpPr>
          <a:xfrm>
            <a:off x="405235" y="769715"/>
            <a:ext cx="3626125" cy="5631085"/>
            <a:chOff x="405235" y="769715"/>
            <a:chExt cx="3626125" cy="563108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9E404EC-6297-C72F-2AC2-6E8A9F77FD3E}"/>
                </a:ext>
              </a:extLst>
            </p:cNvPr>
            <p:cNvGrpSpPr/>
            <p:nvPr/>
          </p:nvGrpSpPr>
          <p:grpSpPr>
            <a:xfrm>
              <a:off x="405235" y="769715"/>
              <a:ext cx="3626125" cy="5500386"/>
              <a:chOff x="405235" y="769715"/>
              <a:chExt cx="3626125" cy="550038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2CA9FFE-0FF7-5DCA-36A2-EA4E4F86DEB3}"/>
                  </a:ext>
                </a:extLst>
              </p:cNvPr>
              <p:cNvGrpSpPr/>
              <p:nvPr/>
            </p:nvGrpSpPr>
            <p:grpSpPr>
              <a:xfrm>
                <a:off x="405236" y="1004562"/>
                <a:ext cx="3626124" cy="2719593"/>
                <a:chOff x="575735" y="954326"/>
                <a:chExt cx="5786966" cy="4340224"/>
              </a:xfrm>
            </p:grpSpPr>
            <p:pic>
              <p:nvPicPr>
                <p:cNvPr id="17" name="Content Placeholder 7">
                  <a:extLst>
                    <a:ext uri="{FF2B5EF4-FFF2-40B4-BE49-F238E27FC236}">
                      <a16:creationId xmlns:a16="http://schemas.microsoft.com/office/drawing/2014/main" id="{CD49009A-C2AF-7773-4356-941746D4CB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575735" y="954326"/>
                  <a:ext cx="5786966" cy="4340224"/>
                </a:xfrm>
                <a:prstGeom prst="rect">
                  <a:avLst/>
                </a:prstGeom>
              </p:spPr>
            </p:pic>
            <p:sp>
              <p:nvSpPr>
                <p:cNvPr id="19" name="Arrow: Right 18">
                  <a:extLst>
                    <a:ext uri="{FF2B5EF4-FFF2-40B4-BE49-F238E27FC236}">
                      <a16:creationId xmlns:a16="http://schemas.microsoft.com/office/drawing/2014/main" id="{CCB543BE-E83F-33C3-426C-616A0EBDBA40}"/>
                    </a:ext>
                  </a:extLst>
                </p:cNvPr>
                <p:cNvSpPr/>
                <p:nvPr/>
              </p:nvSpPr>
              <p:spPr>
                <a:xfrm>
                  <a:off x="4679950" y="1636917"/>
                  <a:ext cx="520700" cy="260350"/>
                </a:xfrm>
                <a:prstGeom prst="rightArrow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DBD640B-08A3-6E9D-A620-E4FA5F4936C9}"/>
                  </a:ext>
                </a:extLst>
              </p:cNvPr>
              <p:cNvGrpSpPr/>
              <p:nvPr/>
            </p:nvGrpSpPr>
            <p:grpSpPr>
              <a:xfrm>
                <a:off x="405235" y="3550507"/>
                <a:ext cx="3626125" cy="2719594"/>
                <a:chOff x="6017948" y="923924"/>
                <a:chExt cx="5786966" cy="4340225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A45209E8-B68D-25FE-4A44-8A6754176C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017948" y="923924"/>
                  <a:ext cx="5786966" cy="4340225"/>
                </a:xfrm>
                <a:prstGeom prst="rect">
                  <a:avLst/>
                </a:prstGeom>
              </p:spPr>
            </p:pic>
            <p:sp>
              <p:nvSpPr>
                <p:cNvPr id="20" name="Arrow: Right 19">
                  <a:extLst>
                    <a:ext uri="{FF2B5EF4-FFF2-40B4-BE49-F238E27FC236}">
                      <a16:creationId xmlns:a16="http://schemas.microsoft.com/office/drawing/2014/main" id="{A4823C49-3BDF-0AE7-240B-49BF73129B83}"/>
                    </a:ext>
                  </a:extLst>
                </p:cNvPr>
                <p:cNvSpPr/>
                <p:nvPr/>
              </p:nvSpPr>
              <p:spPr>
                <a:xfrm rot="10800000">
                  <a:off x="10481100" y="1484517"/>
                  <a:ext cx="520700" cy="260350"/>
                </a:xfrm>
                <a:prstGeom prst="rightArrow">
                  <a:avLst/>
                </a:prstGeom>
                <a:noFill/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CEE733C-B7E0-0926-3369-4537B200E742}"/>
                  </a:ext>
                </a:extLst>
              </p:cNvPr>
              <p:cNvSpPr txBox="1"/>
              <p:nvPr/>
            </p:nvSpPr>
            <p:spPr>
              <a:xfrm>
                <a:off x="825501" y="769715"/>
                <a:ext cx="2807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/>
                  <a:t>DSC: </a:t>
                </a:r>
                <a:r>
                  <a:rPr lang="en-US" err="1"/>
                  <a:t>T</a:t>
                </a:r>
                <a:r>
                  <a:rPr lang="en-US" baseline="-25000" err="1"/>
                  <a:t>melt</a:t>
                </a:r>
                <a:r>
                  <a:rPr lang="en-US"/>
                  <a:t> &amp; T</a:t>
                </a:r>
                <a:r>
                  <a:rPr lang="en-US" baseline="-25000"/>
                  <a:t>c</a:t>
                </a:r>
                <a:endParaRPr lang="en-CH" baseline="-25000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5E7967B-56F4-A177-A532-CC8AA013DBCE}"/>
                </a:ext>
              </a:extLst>
            </p:cNvPr>
            <p:cNvSpPr/>
            <p:nvPr/>
          </p:nvSpPr>
          <p:spPr>
            <a:xfrm>
              <a:off x="565744" y="788841"/>
              <a:ext cx="3455407" cy="5611959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2934741-98B8-BF86-2B21-CE95C9C88EBC}"/>
              </a:ext>
            </a:extLst>
          </p:cNvPr>
          <p:cNvGrpSpPr/>
          <p:nvPr/>
        </p:nvGrpSpPr>
        <p:grpSpPr>
          <a:xfrm>
            <a:off x="4370434" y="769715"/>
            <a:ext cx="3697723" cy="5631085"/>
            <a:chOff x="4370434" y="769715"/>
            <a:chExt cx="3697723" cy="563108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5491A44-BA20-8241-9374-7C7970B94EF6}"/>
                </a:ext>
              </a:extLst>
            </p:cNvPr>
            <p:cNvGrpSpPr/>
            <p:nvPr/>
          </p:nvGrpSpPr>
          <p:grpSpPr>
            <a:xfrm>
              <a:off x="4442032" y="769715"/>
              <a:ext cx="3626125" cy="5438797"/>
              <a:chOff x="4046537" y="728367"/>
              <a:chExt cx="3626125" cy="5438797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1AD620B-8AA7-B1D8-A918-9A43889B6395}"/>
                  </a:ext>
                </a:extLst>
              </p:cNvPr>
              <p:cNvGrpSpPr/>
              <p:nvPr/>
            </p:nvGrpSpPr>
            <p:grpSpPr>
              <a:xfrm>
                <a:off x="4046537" y="1160351"/>
                <a:ext cx="3626125" cy="5006813"/>
                <a:chOff x="716597" y="1246315"/>
                <a:chExt cx="3626125" cy="5006813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468039F-3194-E39C-B3E2-D65AE96016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6597" y="3533535"/>
                  <a:ext cx="3626125" cy="2719593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A3F27D57-7450-31AA-4B7C-D98D874F7B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1837" y="1246315"/>
                  <a:ext cx="3475596" cy="2287220"/>
                </a:xfrm>
                <a:prstGeom prst="rect">
                  <a:avLst/>
                </a:prstGeom>
              </p:spPr>
            </p:pic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71D2E4-22CC-4A5E-6530-776B2B5BADB4}"/>
                  </a:ext>
                </a:extLst>
              </p:cNvPr>
              <p:cNvSpPr txBox="1"/>
              <p:nvPr/>
            </p:nvSpPr>
            <p:spPr>
              <a:xfrm>
                <a:off x="4799052" y="728367"/>
                <a:ext cx="2121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CTE measurement</a:t>
                </a:r>
                <a:endParaRPr lang="en-CH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7E81105-95F0-F3C3-5FF4-3C4DCA53272B}"/>
                </a:ext>
              </a:extLst>
            </p:cNvPr>
            <p:cNvSpPr txBox="1"/>
            <p:nvPr/>
          </p:nvSpPr>
          <p:spPr>
            <a:xfrm>
              <a:off x="6478414" y="1201354"/>
              <a:ext cx="152283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</a:rPr>
                <a:t>Immersed at LN</a:t>
              </a:r>
              <a:r>
                <a:rPr lang="en-US" sz="1200" baseline="-25000">
                  <a:solidFill>
                    <a:schemeClr val="bg1"/>
                  </a:solidFill>
                </a:rPr>
                <a:t>2</a:t>
              </a:r>
              <a:r>
                <a:rPr lang="en-US" sz="1200">
                  <a:solidFill>
                    <a:schemeClr val="bg1"/>
                  </a:solidFill>
                </a:rPr>
                <a:t> </a:t>
              </a:r>
              <a:endParaRPr lang="en-CH" sz="120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2FC7BA1-019A-ECD8-9596-3595EBC0B910}"/>
                </a:ext>
              </a:extLst>
            </p:cNvPr>
            <p:cNvSpPr txBox="1"/>
            <p:nvPr/>
          </p:nvSpPr>
          <p:spPr>
            <a:xfrm>
              <a:off x="4388895" y="1201354"/>
              <a:ext cx="186619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Continuous cooling 2K/min from RT to 193K </a:t>
              </a:r>
              <a:endParaRPr lang="en-CH" sz="1200">
                <a:solidFill>
                  <a:schemeClr val="bg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47BC073-BF77-C8D0-4246-B5E063126A6B}"/>
                </a:ext>
              </a:extLst>
            </p:cNvPr>
            <p:cNvSpPr/>
            <p:nvPr/>
          </p:nvSpPr>
          <p:spPr>
            <a:xfrm>
              <a:off x="4370434" y="788841"/>
              <a:ext cx="3697723" cy="5611959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3F0A394-807E-1241-B3FD-3D9C8F0E564E}"/>
              </a:ext>
            </a:extLst>
          </p:cNvPr>
          <p:cNvGrpSpPr/>
          <p:nvPr/>
        </p:nvGrpSpPr>
        <p:grpSpPr>
          <a:xfrm>
            <a:off x="8417440" y="788841"/>
            <a:ext cx="3624000" cy="5611959"/>
            <a:chOff x="8417440" y="788841"/>
            <a:chExt cx="3624000" cy="561195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713B654-0C12-E22B-066E-494BE9176148}"/>
                </a:ext>
              </a:extLst>
            </p:cNvPr>
            <p:cNvGrpSpPr/>
            <p:nvPr/>
          </p:nvGrpSpPr>
          <p:grpSpPr>
            <a:xfrm>
              <a:off x="8417440" y="788841"/>
              <a:ext cx="3624000" cy="5611959"/>
              <a:chOff x="8417440" y="788841"/>
              <a:chExt cx="3624000" cy="5611959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F7A7E1C0-32A6-E75F-0E66-3E9968467C6A}"/>
                  </a:ext>
                </a:extLst>
              </p:cNvPr>
              <p:cNvGrpSpPr/>
              <p:nvPr/>
            </p:nvGrpSpPr>
            <p:grpSpPr>
              <a:xfrm>
                <a:off x="8417440" y="788841"/>
                <a:ext cx="3624000" cy="5481260"/>
                <a:chOff x="8307106" y="788841"/>
                <a:chExt cx="3624000" cy="5481260"/>
              </a:xfrm>
            </p:grpSpPr>
            <p:pic>
              <p:nvPicPr>
                <p:cNvPr id="25" name="Picture 24" descr="A graph of a graph showing the amount of wax in the shape of a wave&#10;&#10;AI-generated content may be incorrect.">
                  <a:extLst>
                    <a:ext uri="{FF2B5EF4-FFF2-40B4-BE49-F238E27FC236}">
                      <a16:creationId xmlns:a16="http://schemas.microsoft.com/office/drawing/2014/main" id="{BDF7E6BD-BE78-5FF3-9483-58D21445CA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07106" y="3552101"/>
                  <a:ext cx="3624000" cy="2718000"/>
                </a:xfrm>
                <a:prstGeom prst="rect">
                  <a:avLst/>
                </a:prstGeom>
              </p:spPr>
            </p:pic>
            <p:pic>
              <p:nvPicPr>
                <p:cNvPr id="24" name="Picture 23" descr="A graph of a temperature&#10;&#10;AI-generated content may be incorrect.">
                  <a:extLst>
                    <a:ext uri="{FF2B5EF4-FFF2-40B4-BE49-F238E27FC236}">
                      <a16:creationId xmlns:a16="http://schemas.microsoft.com/office/drawing/2014/main" id="{D32976CE-30A5-0910-1AF6-B75EB77E13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07106" y="985512"/>
                  <a:ext cx="3624000" cy="2718000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14E4782-EF0F-B3E8-7C50-148BC4134122}"/>
                    </a:ext>
                  </a:extLst>
                </p:cNvPr>
                <p:cNvSpPr txBox="1"/>
                <p:nvPr/>
              </p:nvSpPr>
              <p:spPr>
                <a:xfrm>
                  <a:off x="8860931" y="788841"/>
                  <a:ext cx="26340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/>
                    <a:t>Rheology: low viscosity </a:t>
                  </a:r>
                  <a:endParaRPr lang="en-CH"/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67F6C1B-B7F6-F13B-E8C5-FB191B8D642B}"/>
                    </a:ext>
                  </a:extLst>
                </p:cNvPr>
                <p:cNvSpPr txBox="1"/>
                <p:nvPr/>
              </p:nvSpPr>
              <p:spPr>
                <a:xfrm>
                  <a:off x="8756726" y="3911024"/>
                  <a:ext cx="1802486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/>
                    <a:t>“shear thinning”</a:t>
                  </a:r>
                  <a:endParaRPr lang="en-CH" sz="140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D805D47-C114-DA6C-1581-E70C9413860E}"/>
                  </a:ext>
                </a:extLst>
              </p:cNvPr>
              <p:cNvSpPr/>
              <p:nvPr/>
            </p:nvSpPr>
            <p:spPr>
              <a:xfrm>
                <a:off x="8489036" y="788841"/>
                <a:ext cx="3537783" cy="5611959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E938F79-1F7A-EE0D-26DE-F5E955D09F4D}"/>
                  </a:ext>
                </a:extLst>
              </p:cNvPr>
              <p:cNvSpPr txBox="1"/>
              <p:nvPr/>
            </p:nvSpPr>
            <p:spPr>
              <a:xfrm>
                <a:off x="9472544" y="2062599"/>
                <a:ext cx="19659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/>
                  <a:t>Melt viscosity &lt; 1 Pa</a:t>
                </a:r>
                <a:r>
                  <a:rPr lang="en-CH"/>
                  <a:t>⋅</a:t>
                </a:r>
                <a:r>
                  <a:rPr lang="en-US" sz="1400"/>
                  <a:t>s </a:t>
                </a:r>
                <a:endParaRPr lang="en-CH" sz="140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449571-7A40-D03D-790D-F3B3EE16195A}"/>
                </a:ext>
              </a:extLst>
            </p:cNvPr>
            <p:cNvGrpSpPr/>
            <p:nvPr/>
          </p:nvGrpSpPr>
          <p:grpSpPr>
            <a:xfrm>
              <a:off x="10948987" y="2488797"/>
              <a:ext cx="637440" cy="845382"/>
              <a:chOff x="10948987" y="2488797"/>
              <a:chExt cx="637440" cy="845382"/>
            </a:xfrm>
          </p:grpSpPr>
          <p:pic>
            <p:nvPicPr>
              <p:cNvPr id="2050" name="Picture 2" descr="Rheometer geometries: relative measuring geometries | Anton Paar Wiki">
                <a:extLst>
                  <a:ext uri="{FF2B5EF4-FFF2-40B4-BE49-F238E27FC236}">
                    <a16:creationId xmlns:a16="http://schemas.microsoft.com/office/drawing/2014/main" id="{D6266766-2369-98D7-237C-87A5EF4B40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08" t="8177" r="66015" b="11283"/>
              <a:stretch>
                <a:fillRect/>
              </a:stretch>
            </p:blipFill>
            <p:spPr bwMode="auto">
              <a:xfrm>
                <a:off x="11036801" y="2488797"/>
                <a:ext cx="461812" cy="7990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E569B49-D27E-B055-84F1-964A3EA9F2ED}"/>
                  </a:ext>
                </a:extLst>
              </p:cNvPr>
              <p:cNvSpPr/>
              <p:nvPr/>
            </p:nvSpPr>
            <p:spPr>
              <a:xfrm>
                <a:off x="10948987" y="2578009"/>
                <a:ext cx="89411" cy="7561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C26945-CD16-CB96-BE91-1740BF27431F}"/>
                  </a:ext>
                </a:extLst>
              </p:cNvPr>
              <p:cNvSpPr/>
              <p:nvPr/>
            </p:nvSpPr>
            <p:spPr>
              <a:xfrm>
                <a:off x="11497016" y="2578009"/>
                <a:ext cx="89411" cy="7561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22E4A02-90E3-196E-140C-5DE786B154CC}"/>
                  </a:ext>
                </a:extLst>
              </p:cNvPr>
              <p:cNvSpPr/>
              <p:nvPr/>
            </p:nvSpPr>
            <p:spPr>
              <a:xfrm>
                <a:off x="11004558" y="3277445"/>
                <a:ext cx="515185" cy="5673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B11A9F2-B122-BBA2-1DF0-2020E01D04C4}"/>
                  </a:ext>
                </a:extLst>
              </p:cNvPr>
              <p:cNvSpPr/>
              <p:nvPr/>
            </p:nvSpPr>
            <p:spPr>
              <a:xfrm>
                <a:off x="11034365" y="2649853"/>
                <a:ext cx="461812" cy="627460"/>
              </a:xfrm>
              <a:prstGeom prst="rect">
                <a:avLst/>
              </a:prstGeom>
              <a:solidFill>
                <a:srgbClr val="9BEF9B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960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08FB-BD9A-8356-4446-10AA97D1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 observation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4B4CE-E239-067D-E500-F1309B3A1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701AE-9F90-A967-43B8-08AE0013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8</a:t>
            </a:fld>
            <a:endParaRPr lang="de-CH" noProof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272328-B7BB-59B3-4C72-B943611038C7}"/>
              </a:ext>
            </a:extLst>
          </p:cNvPr>
          <p:cNvGrpSpPr/>
          <p:nvPr/>
        </p:nvGrpSpPr>
        <p:grpSpPr>
          <a:xfrm>
            <a:off x="678298" y="3375319"/>
            <a:ext cx="3504009" cy="2628007"/>
            <a:chOff x="678298" y="3566094"/>
            <a:chExt cx="3504009" cy="2628007"/>
          </a:xfrm>
        </p:grpSpPr>
        <p:pic>
          <p:nvPicPr>
            <p:cNvPr id="7" name="Picture 6" descr="A close-up of a black and white image&#10;&#10;AI-generated content may be incorrect.">
              <a:extLst>
                <a:ext uri="{FF2B5EF4-FFF2-40B4-BE49-F238E27FC236}">
                  <a16:creationId xmlns:a16="http://schemas.microsoft.com/office/drawing/2014/main" id="{35929F2D-3997-596F-70DA-52BD22B47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298" y="3566094"/>
              <a:ext cx="3504009" cy="2628007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33F7CFC-D0D1-2276-7408-C4C21B876F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723" y="5465528"/>
              <a:ext cx="0" cy="42500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702F9F-73E6-3D74-979A-983ACA1BD523}"/>
              </a:ext>
            </a:extLst>
          </p:cNvPr>
          <p:cNvGrpSpPr/>
          <p:nvPr/>
        </p:nvGrpSpPr>
        <p:grpSpPr>
          <a:xfrm>
            <a:off x="316967" y="1102075"/>
            <a:ext cx="3960731" cy="2256216"/>
            <a:chOff x="9270921" y="1854315"/>
            <a:chExt cx="2930185" cy="1669169"/>
          </a:xfrm>
        </p:grpSpPr>
        <p:pic>
          <p:nvPicPr>
            <p:cNvPr id="12" name="Picture 11" descr="A close up of a butterfly&#10;&#10;Description automatically generated with medium confidence">
              <a:extLst>
                <a:ext uri="{FF2B5EF4-FFF2-40B4-BE49-F238E27FC236}">
                  <a16:creationId xmlns:a16="http://schemas.microsoft.com/office/drawing/2014/main" id="{556D40A8-CFF6-E487-40DA-AEE16F5E8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3370" y="1854315"/>
              <a:ext cx="2592298" cy="1211641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D565528-50B3-A387-8B49-7D56C630B0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68055" y="2949796"/>
              <a:ext cx="191620" cy="36603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E1052E-2DB1-A1DF-8FB1-C16A6304F0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1382" y="2960003"/>
              <a:ext cx="198297" cy="34247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BBF502B-9316-9BF8-5310-EBD110FABFD0}"/>
                </a:ext>
              </a:extLst>
            </p:cNvPr>
            <p:cNvSpPr txBox="1"/>
            <p:nvPr/>
          </p:nvSpPr>
          <p:spPr>
            <a:xfrm>
              <a:off x="9270921" y="3273019"/>
              <a:ext cx="2930185" cy="2504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Inter-strand impregnated insulation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13D7A3-3377-E883-F7CE-FB36DDF5BEE2}"/>
              </a:ext>
            </a:extLst>
          </p:cNvPr>
          <p:cNvGrpSpPr/>
          <p:nvPr/>
        </p:nvGrpSpPr>
        <p:grpSpPr>
          <a:xfrm>
            <a:off x="4436513" y="1509160"/>
            <a:ext cx="7577719" cy="3979379"/>
            <a:chOff x="4436513" y="1509160"/>
            <a:chExt cx="7577719" cy="3979379"/>
          </a:xfrm>
        </p:grpSpPr>
        <p:pic>
          <p:nvPicPr>
            <p:cNvPr id="6" name="Picture 5" descr="A close-up of a small white and black rock&#10;&#10;AI-generated content may be incorrect.">
              <a:extLst>
                <a:ext uri="{FF2B5EF4-FFF2-40B4-BE49-F238E27FC236}">
                  <a16:creationId xmlns:a16="http://schemas.microsoft.com/office/drawing/2014/main" id="{5F7159F8-BE80-4FF1-9AC5-41D9DE762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513" y="1965988"/>
              <a:ext cx="3758215" cy="281866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D12CA20-D51F-45CC-530F-F5B7364A8015}"/>
                </a:ext>
              </a:extLst>
            </p:cNvPr>
            <p:cNvSpPr txBox="1"/>
            <p:nvPr/>
          </p:nvSpPr>
          <p:spPr>
            <a:xfrm>
              <a:off x="6179183" y="1509160"/>
              <a:ext cx="41536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/>
                <a:t>Sub-micrometer Al</a:t>
              </a:r>
              <a:r>
                <a:rPr lang="en-US" baseline="-25000"/>
                <a:t>2</a:t>
              </a:r>
              <a:r>
                <a:rPr lang="en-US"/>
                <a:t>O</a:t>
              </a:r>
              <a:r>
                <a:rPr lang="en-US" baseline="-25000"/>
                <a:t>3 </a:t>
              </a:r>
              <a:r>
                <a:rPr lang="en-US"/>
                <a:t>particles</a:t>
              </a:r>
              <a:endParaRPr lang="en-US" baseline="-250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30ABF51-D9FB-9217-35E6-EC5856D3DCF9}"/>
                </a:ext>
              </a:extLst>
            </p:cNvPr>
            <p:cNvSpPr txBox="1"/>
            <p:nvPr/>
          </p:nvSpPr>
          <p:spPr>
            <a:xfrm>
              <a:off x="4472052" y="5119207"/>
              <a:ext cx="682682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Low melt viscosity  filled </a:t>
              </a:r>
              <a:r>
                <a:rPr lang="de-CH" dirty="0" err="1">
                  <a:sym typeface="Wingdings" panose="05000000000000000000" pitchFamily="2" charset="2"/>
                </a:rPr>
                <a:t>w</a:t>
              </a:r>
              <a:r>
                <a:rPr lang="en-US" dirty="0"/>
                <a:t>ax system </a:t>
              </a:r>
              <a:r>
                <a:rPr lang="en-US" dirty="0">
                  <a:sym typeface="Wingdings" pitchFamily="2" charset="2"/>
                </a:rPr>
                <a:t>well dispersed in magnets</a:t>
              </a:r>
              <a:endParaRPr lang="en-US" dirty="0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C1D8891-420E-3B59-994D-CF3599E9A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56017" y="1965988"/>
              <a:ext cx="3758215" cy="2818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632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BABCB-3E91-3D53-FA65-71EAF3B2D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EF425-6783-47D4-747A-54DF21F69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395621"/>
          </a:xfrm>
        </p:spPr>
        <p:txBody>
          <a:bodyPr/>
          <a:lstStyle/>
          <a:p>
            <a:r>
              <a:rPr lang="en-US"/>
              <a:t>Cryo-mechanical results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F2AE3-5EDC-B14A-5CF2-71C685480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46EFF8-3C38-22E6-BDCB-C59CB91C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FB639A5-5824-A891-54CD-64A4C25920D5}"/>
              </a:ext>
            </a:extLst>
          </p:cNvPr>
          <p:cNvGrpSpPr/>
          <p:nvPr/>
        </p:nvGrpSpPr>
        <p:grpSpPr>
          <a:xfrm>
            <a:off x="282389" y="675571"/>
            <a:ext cx="3898648" cy="2984998"/>
            <a:chOff x="110939" y="608896"/>
            <a:chExt cx="3898648" cy="298499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0CB1B7B-D4D0-754A-AD22-7B35E1B30D51}"/>
                </a:ext>
              </a:extLst>
            </p:cNvPr>
            <p:cNvGrpSpPr/>
            <p:nvPr/>
          </p:nvGrpSpPr>
          <p:grpSpPr>
            <a:xfrm>
              <a:off x="110939" y="608896"/>
              <a:ext cx="3898648" cy="2923986"/>
              <a:chOff x="164719" y="602354"/>
              <a:chExt cx="3898648" cy="292398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55F10D7-1402-E7DB-248E-9C5867E1C13B}"/>
                  </a:ext>
                </a:extLst>
              </p:cNvPr>
              <p:cNvGrpSpPr/>
              <p:nvPr/>
            </p:nvGrpSpPr>
            <p:grpSpPr>
              <a:xfrm>
                <a:off x="164719" y="602354"/>
                <a:ext cx="3898648" cy="2923986"/>
                <a:chOff x="4089614" y="629685"/>
                <a:chExt cx="3898648" cy="2923986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1934C629-8EE8-DA7B-8676-4AEBC39F6FB5}"/>
                    </a:ext>
                  </a:extLst>
                </p:cNvPr>
                <p:cNvGrpSpPr/>
                <p:nvPr/>
              </p:nvGrpSpPr>
              <p:grpSpPr>
                <a:xfrm>
                  <a:off x="4089614" y="629685"/>
                  <a:ext cx="3898648" cy="2923986"/>
                  <a:chOff x="4556769" y="802786"/>
                  <a:chExt cx="3748515" cy="2863076"/>
                </a:xfrm>
              </p:grpSpPr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B45305A9-2F6A-79E0-AF85-EB2949F291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/>
                </p:blipFill>
                <p:spPr>
                  <a:xfrm>
                    <a:off x="4556769" y="802786"/>
                    <a:ext cx="3748515" cy="2863076"/>
                  </a:xfrm>
                  <a:prstGeom prst="rect">
                    <a:avLst/>
                  </a:prstGeom>
                </p:spPr>
              </p:pic>
              <p:cxnSp>
                <p:nvCxnSpPr>
                  <p:cNvPr id="8" name="Straight Arrow Connector 7">
                    <a:extLst>
                      <a:ext uri="{FF2B5EF4-FFF2-40B4-BE49-F238E27FC236}">
                        <a16:creationId xmlns:a16="http://schemas.microsoft.com/office/drawing/2014/main" id="{66F165FE-D69E-325C-2D40-0C247CE1B2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72554" y="2052375"/>
                    <a:ext cx="0" cy="15227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Arrow Connector 8">
                    <a:extLst>
                      <a:ext uri="{FF2B5EF4-FFF2-40B4-BE49-F238E27FC236}">
                        <a16:creationId xmlns:a16="http://schemas.microsoft.com/office/drawing/2014/main" id="{B8CC3B60-A008-DCA3-C610-D7F19702AB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72554" y="1729916"/>
                    <a:ext cx="0" cy="130572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0B8F70E9-0A18-3887-FECB-DC5B34B70237}"/>
                      </a:ext>
                    </a:extLst>
                  </p:cNvPr>
                  <p:cNvSpPr txBox="1"/>
                  <p:nvPr/>
                </p:nvSpPr>
                <p:spPr>
                  <a:xfrm>
                    <a:off x="5301585" y="1493123"/>
                    <a:ext cx="801771" cy="27122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/>
                      <a:t>20.2 </a:t>
                    </a:r>
                    <a:r>
                      <a:rPr lang="en-US" sz="1200" err="1"/>
                      <a:t>GPa</a:t>
                    </a:r>
                    <a:endParaRPr lang="en-US" sz="1200"/>
                  </a:p>
                </p:txBody>
              </p: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9A244681-0757-61D8-C70D-1AD7F054B8F1}"/>
                      </a:ext>
                    </a:extLst>
                  </p:cNvPr>
                  <p:cNvSpPr txBox="1"/>
                  <p:nvPr/>
                </p:nvSpPr>
                <p:spPr>
                  <a:xfrm>
                    <a:off x="5285491" y="2207403"/>
                    <a:ext cx="720083" cy="27122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/>
                      <a:t>7.6 </a:t>
                    </a:r>
                    <a:r>
                      <a:rPr lang="en-US" sz="1200" err="1"/>
                      <a:t>GPa</a:t>
                    </a:r>
                    <a:endParaRPr lang="en-US" sz="1200"/>
                  </a:p>
                </p:txBody>
              </p:sp>
            </p:grpSp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ED11C2E2-D098-3082-0BDC-B18F3E1BA5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32443" y="1041074"/>
                  <a:ext cx="897293" cy="897293"/>
                </a:xfrm>
                <a:prstGeom prst="rect">
                  <a:avLst/>
                </a:prstGeom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18C9582-306E-DF3A-E31F-806F8E93CDD4}"/>
                    </a:ext>
                  </a:extLst>
                </p:cNvPr>
                <p:cNvSpPr txBox="1"/>
                <p:nvPr/>
              </p:nvSpPr>
              <p:spPr>
                <a:xfrm>
                  <a:off x="4911928" y="971222"/>
                  <a:ext cx="685800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/>
                    <a:t>E</a:t>
                  </a:r>
                  <a:r>
                    <a:rPr lang="en-US" sz="1600" baseline="-25000"/>
                    <a:t>77K</a:t>
                  </a:r>
                  <a:endParaRPr lang="en-CH" sz="1600" baseline="-25000"/>
                </a:p>
              </p:txBody>
            </p:sp>
          </p:grp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BCBEDEE3-AFE2-3D3F-ED9D-E98722FFB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6194" y="1002924"/>
                <a:ext cx="0" cy="21999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C4804A-503E-C207-5F70-E2AF3B3ECFC8}"/>
                </a:ext>
              </a:extLst>
            </p:cNvPr>
            <p:cNvSpPr txBox="1"/>
            <p:nvPr/>
          </p:nvSpPr>
          <p:spPr>
            <a:xfrm>
              <a:off x="524992" y="611040"/>
              <a:ext cx="307054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/>
                <a:t>3-point bending test</a:t>
              </a:r>
              <a:endParaRPr lang="en-CH" sz="1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B9B6E39-7CEA-A16D-4010-9B0FC73D2247}"/>
                </a:ext>
              </a:extLst>
            </p:cNvPr>
            <p:cNvSpPr/>
            <p:nvPr/>
          </p:nvSpPr>
          <p:spPr>
            <a:xfrm>
              <a:off x="135691" y="629685"/>
              <a:ext cx="3675449" cy="2964209"/>
            </a:xfrm>
            <a:prstGeom prst="rect">
              <a:avLst/>
            </a:prstGeom>
            <a:noFill/>
            <a:ln w="285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7" name="Picture 16" descr="A graph of a graph showing a variety of different types of wax&#10;&#10;AI-generated content may be incorrect.">
            <a:extLst>
              <a:ext uri="{FF2B5EF4-FFF2-40B4-BE49-F238E27FC236}">
                <a16:creationId xmlns:a16="http://schemas.microsoft.com/office/drawing/2014/main" id="{D59F4590-66B4-894B-70F7-EFAC895881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590" y="7034977"/>
            <a:ext cx="3907377" cy="2930533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D2B126D5-2FB6-B223-3BE8-9D9473FC3AD9}"/>
              </a:ext>
            </a:extLst>
          </p:cNvPr>
          <p:cNvGrpSpPr/>
          <p:nvPr/>
        </p:nvGrpSpPr>
        <p:grpSpPr>
          <a:xfrm>
            <a:off x="4070654" y="689783"/>
            <a:ext cx="3987050" cy="5806395"/>
            <a:chOff x="4070654" y="689783"/>
            <a:chExt cx="3987050" cy="5806395"/>
          </a:xfrm>
        </p:grpSpPr>
        <p:pic>
          <p:nvPicPr>
            <p:cNvPr id="50" name="Picture 49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0EC7AEB3-1055-4907-FDA0-C208DFB34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0654" y="3526178"/>
              <a:ext cx="3960000" cy="2970000"/>
            </a:xfrm>
            <a:prstGeom prst="rect">
              <a:avLst/>
            </a:prstGeom>
          </p:spPr>
        </p:pic>
        <p:pic>
          <p:nvPicPr>
            <p:cNvPr id="12" name="Picture 11" descr="A graph of a temperature&#10;&#10;AI-generated content may be incorrect.">
              <a:extLst>
                <a:ext uri="{FF2B5EF4-FFF2-40B4-BE49-F238E27FC236}">
                  <a16:creationId xmlns:a16="http://schemas.microsoft.com/office/drawing/2014/main" id="{42865407-40C6-756A-3135-C90F6EE0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6655" y="689783"/>
              <a:ext cx="3961049" cy="297078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71C464-AB23-FDBF-CF7C-F278DD79ECCA}"/>
                </a:ext>
              </a:extLst>
            </p:cNvPr>
            <p:cNvSpPr txBox="1"/>
            <p:nvPr/>
          </p:nvSpPr>
          <p:spPr>
            <a:xfrm>
              <a:off x="4541908" y="689783"/>
              <a:ext cx="307054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/>
                <a:t>Uniaxial compressive test </a:t>
              </a:r>
              <a:endParaRPr lang="en-CH" sz="14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C63663-197E-32EB-EF81-0A4113846F50}"/>
                </a:ext>
              </a:extLst>
            </p:cNvPr>
            <p:cNvSpPr txBox="1"/>
            <p:nvPr/>
          </p:nvSpPr>
          <p:spPr>
            <a:xfrm>
              <a:off x="4887721" y="1795085"/>
              <a:ext cx="307054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1050"/>
                <a:t>σ</a:t>
              </a:r>
              <a:r>
                <a:rPr lang="en-US" sz="1050" baseline="-25000"/>
                <a:t>y </a:t>
              </a:r>
              <a:r>
                <a:rPr lang="en-US" sz="1050"/>
                <a:t>= -0.338T + 110.7</a:t>
              </a:r>
              <a:endParaRPr lang="en-CH" sz="10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56043D7-0599-BEF4-933F-D88BE27CA8B3}"/>
                </a:ext>
              </a:extLst>
            </p:cNvPr>
            <p:cNvGrpSpPr/>
            <p:nvPr/>
          </p:nvGrpSpPr>
          <p:grpSpPr>
            <a:xfrm>
              <a:off x="4720243" y="2500313"/>
              <a:ext cx="549229" cy="643619"/>
              <a:chOff x="4548793" y="2433638"/>
              <a:chExt cx="549229" cy="643619"/>
            </a:xfrm>
          </p:grpSpPr>
          <p:pic>
            <p:nvPicPr>
              <p:cNvPr id="22" name="Picture 21" descr="A yellow cylinder on a black background&#10;&#10;AI-generated content may be incorrect.">
                <a:extLst>
                  <a:ext uri="{FF2B5EF4-FFF2-40B4-BE49-F238E27FC236}">
                    <a16:creationId xmlns:a16="http://schemas.microsoft.com/office/drawing/2014/main" id="{2D49C764-8033-8D55-A94B-6E1D6A94C5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8793" y="2528028"/>
                <a:ext cx="549229" cy="549229"/>
              </a:xfrm>
              <a:prstGeom prst="rect">
                <a:avLst/>
              </a:prstGeom>
            </p:spPr>
          </p:pic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E10A659-7703-A686-E3E4-13D683A4A2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29985" y="2433638"/>
                <a:ext cx="0" cy="21999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FB0A5A6-CD7D-05E6-6C84-52AB05FF6537}"/>
                </a:ext>
              </a:extLst>
            </p:cNvPr>
            <p:cNvSpPr txBox="1"/>
            <p:nvPr/>
          </p:nvSpPr>
          <p:spPr>
            <a:xfrm>
              <a:off x="4370247" y="1293145"/>
              <a:ext cx="307054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/>
                <a:t>Large scatter!</a:t>
              </a:r>
              <a:endParaRPr lang="en-CH" sz="105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9879236-474F-15DE-BE11-D506D9ABD22D}"/>
                </a:ext>
              </a:extLst>
            </p:cNvPr>
            <p:cNvSpPr/>
            <p:nvPr/>
          </p:nvSpPr>
          <p:spPr>
            <a:xfrm>
              <a:off x="4141128" y="689783"/>
              <a:ext cx="3675449" cy="5806395"/>
            </a:xfrm>
            <a:prstGeom prst="rect">
              <a:avLst/>
            </a:prstGeom>
            <a:noFill/>
            <a:ln w="285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51" name="Picture 50" descr="A yellow cylinder on a black background&#10;&#10;AI-generated content may be incorrect.">
              <a:extLst>
                <a:ext uri="{FF2B5EF4-FFF2-40B4-BE49-F238E27FC236}">
                  <a16:creationId xmlns:a16="http://schemas.microsoft.com/office/drawing/2014/main" id="{C6281011-4A25-D144-C32E-F2A23A57E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8884" y="5365071"/>
              <a:ext cx="549229" cy="549229"/>
            </a:xfrm>
            <a:prstGeom prst="rect">
              <a:avLst/>
            </a:prstGeom>
          </p:spPr>
        </p:pic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E9AA899B-C06E-DAC7-1488-FFA60362A7A8}"/>
                </a:ext>
              </a:extLst>
            </p:cNvPr>
            <p:cNvCxnSpPr>
              <a:cxnSpLocks/>
            </p:cNvCxnSpPr>
            <p:nvPr/>
          </p:nvCxnSpPr>
          <p:spPr>
            <a:xfrm>
              <a:off x="4933498" y="5270681"/>
              <a:ext cx="0" cy="21999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3406CF0-7B5C-2380-B9C3-F389886B56E0}"/>
                </a:ext>
              </a:extLst>
            </p:cNvPr>
            <p:cNvSpPr txBox="1"/>
            <p:nvPr/>
          </p:nvSpPr>
          <p:spPr>
            <a:xfrm>
              <a:off x="4541908" y="3874229"/>
              <a:ext cx="225733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/>
                <a:t>Epoxy resin (CTD101K)</a:t>
              </a:r>
              <a:endParaRPr lang="en-CH" sz="140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FC6A9F5-E0E3-5856-2630-3AE392A39607}"/>
                </a:ext>
              </a:extLst>
            </p:cNvPr>
            <p:cNvSpPr txBox="1"/>
            <p:nvPr/>
          </p:nvSpPr>
          <p:spPr>
            <a:xfrm>
              <a:off x="5183357" y="2635089"/>
              <a:ext cx="107975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/>
                <a:t>Filled wax</a:t>
              </a:r>
            </a:p>
            <a:p>
              <a:r>
                <a:rPr lang="en-US" sz="1400" b="1">
                  <a:solidFill>
                    <a:srgbClr val="9BEF9B"/>
                  </a:solidFill>
                </a:rPr>
                <a:t>Mixed wax</a:t>
              </a:r>
              <a:endParaRPr lang="en-CH" sz="1400" b="1">
                <a:solidFill>
                  <a:srgbClr val="9BEF9B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8F21ECA-1E45-AE63-CA4E-95A2AE1BBCCF}"/>
              </a:ext>
            </a:extLst>
          </p:cNvPr>
          <p:cNvGrpSpPr/>
          <p:nvPr/>
        </p:nvGrpSpPr>
        <p:grpSpPr>
          <a:xfrm>
            <a:off x="8019783" y="655021"/>
            <a:ext cx="4062068" cy="5835691"/>
            <a:chOff x="7833626" y="600389"/>
            <a:chExt cx="4062068" cy="583569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AE63455-A7A5-599D-B4A5-378273D48900}"/>
                </a:ext>
              </a:extLst>
            </p:cNvPr>
            <p:cNvGrpSpPr/>
            <p:nvPr/>
          </p:nvGrpSpPr>
          <p:grpSpPr>
            <a:xfrm>
              <a:off x="7886254" y="600389"/>
              <a:ext cx="4009440" cy="5835691"/>
              <a:chOff x="7886254" y="600389"/>
              <a:chExt cx="4009440" cy="5835691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C2546B8-5739-856B-A4A5-BD4BC97B6FD5}"/>
                  </a:ext>
                </a:extLst>
              </p:cNvPr>
              <p:cNvGrpSpPr/>
              <p:nvPr/>
            </p:nvGrpSpPr>
            <p:grpSpPr>
              <a:xfrm>
                <a:off x="7886254" y="600389"/>
                <a:ext cx="4009440" cy="5835691"/>
                <a:chOff x="7886254" y="600389"/>
                <a:chExt cx="4009440" cy="5835691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D8D152EC-63AB-CB9A-7F45-FBBC0D0F6F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86254" y="629685"/>
                  <a:ext cx="4009440" cy="3007080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E39B50A0-910F-1688-C33C-EFCCDDF71B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17290" y="840642"/>
                  <a:ext cx="1096232" cy="1096232"/>
                </a:xfrm>
                <a:prstGeom prst="rect">
                  <a:avLst/>
                </a:prstGeom>
              </p:spPr>
            </p:pic>
            <p:pic>
              <p:nvPicPr>
                <p:cNvPr id="27" name="Picture 26" descr="A graph of different types of wax&#10;&#10;AI-generated content may be incorrect.">
                  <a:extLst>
                    <a:ext uri="{FF2B5EF4-FFF2-40B4-BE49-F238E27FC236}">
                      <a16:creationId xmlns:a16="http://schemas.microsoft.com/office/drawing/2014/main" id="{6A0C9F39-50AB-DECC-6934-AF5545D809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86254" y="3428999"/>
                  <a:ext cx="4009440" cy="3007081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C5BEBC2-37A6-3F6C-A658-EE2A0AD15884}"/>
                    </a:ext>
                  </a:extLst>
                </p:cNvPr>
                <p:cNvSpPr txBox="1"/>
                <p:nvPr/>
              </p:nvSpPr>
              <p:spPr>
                <a:xfrm>
                  <a:off x="8389620" y="600389"/>
                  <a:ext cx="307054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/>
                    <a:t>Fracture toughness test </a:t>
                  </a:r>
                  <a:endParaRPr lang="en-CH" sz="1400"/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272527E8-53DD-9881-B105-3CBF49EF10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76167" y="5253562"/>
                  <a:ext cx="258283" cy="51959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C7F6A9D-9B4F-AF00-80BE-2A7024FC2E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65406" y="829661"/>
                <a:ext cx="0" cy="21999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27D1CDC-25E0-F1DD-352D-E4691D17D45B}"/>
                </a:ext>
              </a:extLst>
            </p:cNvPr>
            <p:cNvSpPr/>
            <p:nvPr/>
          </p:nvSpPr>
          <p:spPr>
            <a:xfrm>
              <a:off x="7833626" y="629685"/>
              <a:ext cx="3897787" cy="5806395"/>
            </a:xfrm>
            <a:prstGeom prst="rect">
              <a:avLst/>
            </a:prstGeom>
            <a:noFill/>
            <a:ln w="285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341197E-FF00-117D-E39B-F1CA6A0C32C4}"/>
              </a:ext>
            </a:extLst>
          </p:cNvPr>
          <p:cNvSpPr txBox="1"/>
          <p:nvPr/>
        </p:nvSpPr>
        <p:spPr>
          <a:xfrm>
            <a:off x="1789220" y="6459320"/>
            <a:ext cx="81216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Brem et al. 2021, </a:t>
            </a:r>
            <a:r>
              <a:rPr lang="en-US" sz="1100" i="1">
                <a:solidFill>
                  <a:schemeClr val="bg1">
                    <a:lumMod val="50000"/>
                  </a:schemeClr>
                </a:solidFill>
              </a:rPr>
              <a:t>Cryogenics</a:t>
            </a:r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 115-103260.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Studer et al. 2024, </a:t>
            </a:r>
            <a:r>
              <a:rPr lang="en-US" sz="1100" i="1">
                <a:solidFill>
                  <a:schemeClr val="bg1">
                    <a:lumMod val="50000"/>
                  </a:schemeClr>
                </a:solidFill>
              </a:rPr>
              <a:t>Cryogenics</a:t>
            </a:r>
            <a:r>
              <a:rPr lang="en-US" sz="1100">
                <a:solidFill>
                  <a:schemeClr val="bg1">
                    <a:lumMod val="50000"/>
                  </a:schemeClr>
                </a:solidFill>
              </a:rPr>
              <a:t> 143-103923.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2BA927-A460-2DDA-FDAD-7F134CCCDA96}"/>
              </a:ext>
            </a:extLst>
          </p:cNvPr>
          <p:cNvSpPr txBox="1"/>
          <p:nvPr/>
        </p:nvSpPr>
        <p:spPr>
          <a:xfrm>
            <a:off x="282389" y="3856538"/>
            <a:ext cx="366999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Filled wax has larger stiffness at RT than epoxies due to Al</a:t>
            </a:r>
            <a:r>
              <a:rPr lang="en-US" sz="1600" baseline="-25000" dirty="0">
                <a:sym typeface="Wingdings" panose="05000000000000000000" pitchFamily="2" charset="2"/>
              </a:rPr>
              <a:t>2</a:t>
            </a:r>
            <a:r>
              <a:rPr lang="en-US" sz="1600" dirty="0">
                <a:sym typeface="Wingdings" panose="05000000000000000000" pitchFamily="2" charset="2"/>
              </a:rPr>
              <a:t>O</a:t>
            </a:r>
            <a:r>
              <a:rPr lang="en-US" sz="1600" baseline="-25000" dirty="0">
                <a:sym typeface="Wingdings" panose="05000000000000000000" pitchFamily="2" charset="2"/>
              </a:rPr>
              <a:t>3</a:t>
            </a:r>
            <a:r>
              <a:rPr lang="en-US" sz="1600" dirty="0">
                <a:sym typeface="Wingdings" panose="05000000000000000000" pitchFamily="2" charset="2"/>
              </a:rPr>
              <a:t> fillers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Filled wax increases compressive strength</a:t>
            </a:r>
            <a:r>
              <a:rPr lang="de-CH" sz="1600" dirty="0">
                <a:sym typeface="Wingdings" panose="05000000000000000000" pitchFamily="2" charset="2"/>
              </a:rPr>
              <a:t> and</a:t>
            </a:r>
            <a:r>
              <a:rPr lang="en-US" sz="1600" dirty="0">
                <a:sym typeface="Wingdings" panose="05000000000000000000" pitchFamily="2" charset="2"/>
              </a:rPr>
              <a:t> fracture toughness but </a:t>
            </a:r>
            <a:r>
              <a:rPr lang="de-CH" sz="1600" dirty="0">
                <a:sym typeface="Wingdings" panose="05000000000000000000" pitchFamily="2" charset="2"/>
              </a:rPr>
              <a:t>less</a:t>
            </a:r>
            <a:r>
              <a:rPr lang="en-US" sz="1600" dirty="0">
                <a:sym typeface="Wingdings" panose="05000000000000000000" pitchFamily="2" charset="2"/>
              </a:rPr>
              <a:t> than</a:t>
            </a:r>
            <a:r>
              <a:rPr lang="de-CH" sz="1600" dirty="0">
                <a:sym typeface="Wingdings" panose="05000000000000000000" pitchFamily="2" charset="2"/>
              </a:rPr>
              <a:t> for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err="1">
                <a:sym typeface="Wingdings" panose="05000000000000000000" pitchFamily="2" charset="2"/>
              </a:rPr>
              <a:t>epox</a:t>
            </a:r>
            <a:r>
              <a:rPr lang="de-CH" sz="1600" dirty="0">
                <a:sym typeface="Wingdings" panose="05000000000000000000" pitchFamily="2" charset="2"/>
              </a:rPr>
              <a:t>y systems</a:t>
            </a: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>
                <a:sym typeface="Wingdings" panose="05000000000000000000" pitchFamily="2" charset="2"/>
              </a:rPr>
              <a:t>Damage due to t</a:t>
            </a:r>
            <a:r>
              <a:rPr lang="en-US" sz="1600" dirty="0" err="1">
                <a:sym typeface="Wingdings" panose="05000000000000000000" pitchFamily="2" charset="2"/>
              </a:rPr>
              <a:t>hermal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en-US" sz="1600" dirty="0">
                <a:sym typeface="Wingdings" panose="05000000000000000000" pitchFamily="2" charset="2"/>
              </a:rPr>
              <a:t>shrinkage can </a:t>
            </a:r>
            <a:r>
              <a:rPr lang="de-CH" sz="1600" dirty="0" err="1">
                <a:sym typeface="Wingdings" panose="05000000000000000000" pitchFamily="2" charset="2"/>
              </a:rPr>
              <a:t>lower</a:t>
            </a:r>
            <a:r>
              <a:rPr lang="en-US" sz="1600" dirty="0">
                <a:sym typeface="Wingdings" panose="05000000000000000000" pitchFamily="2" charset="2"/>
              </a:rPr>
              <a:t> fracture toughness. </a:t>
            </a:r>
          </a:p>
        </p:txBody>
      </p:sp>
    </p:spTree>
    <p:extLst>
      <p:ext uri="{BB962C8B-B14F-4D97-AF65-F5344CB8AC3E}">
        <p14:creationId xmlns:p14="http://schemas.microsoft.com/office/powerpoint/2010/main" val="302709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M2ZGE5MzY0YjdkODgxOTAyNDk2MDU3NDNmNTExNDUifQ=="/>
</p:tagLst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118887</TotalTime>
  <Words>1328</Words>
  <Application>Microsoft Macintosh PowerPoint</Application>
  <PresentationFormat>Widescreen</PresentationFormat>
  <Paragraphs>324</Paragraphs>
  <Slides>19</Slides>
  <Notes>5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</vt:lpstr>
      <vt:lpstr>Cambria Math</vt:lpstr>
      <vt:lpstr>Century Gothic</vt:lpstr>
      <vt:lpstr>Courier New</vt:lpstr>
      <vt:lpstr>Symbol</vt:lpstr>
      <vt:lpstr>Wingdings</vt:lpstr>
      <vt:lpstr>ETH Zürich</vt:lpstr>
      <vt:lpstr>“Renaissance wax”:  Recent results of alumina-filled paraffin wax system</vt:lpstr>
      <vt:lpstr>Introduction</vt:lpstr>
      <vt:lpstr>MagRes: epoxy materials with high toughness at cryogenic temperatures</vt:lpstr>
      <vt:lpstr>New insulation materials</vt:lpstr>
      <vt:lpstr>Content</vt:lpstr>
      <vt:lpstr>MagComp: Alumina-filled wax system</vt:lpstr>
      <vt:lpstr>Thermal &amp; rheological results   </vt:lpstr>
      <vt:lpstr>SEM observation</vt:lpstr>
      <vt:lpstr>Cryo-mechanical results  </vt:lpstr>
      <vt:lpstr>Thermal shock: from RT to LN2</vt:lpstr>
      <vt:lpstr>Damage mechanisms under uniaxial compression</vt:lpstr>
      <vt:lpstr>Representative volume element simulation</vt:lpstr>
      <vt:lpstr>10-stack cables: experiment - simulation (PSI) at 77K</vt:lpstr>
      <vt:lpstr>Conclusion</vt:lpstr>
      <vt:lpstr>Acknowledgment </vt:lpstr>
      <vt:lpstr>TGA test</vt:lpstr>
      <vt:lpstr>GPC high temperature: molecular weight distribution </vt:lpstr>
      <vt:lpstr>Representative volume element (RVE) simulation</vt:lpstr>
      <vt:lpstr>Multiscale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Agenda</dc:title>
  <dc:creator>Kong  Xiang</dc:creator>
  <cp:lastModifiedBy>Kong  Xiang</cp:lastModifiedBy>
  <cp:revision>2191</cp:revision>
  <dcterms:created xsi:type="dcterms:W3CDTF">2023-01-16T08:44:00Z</dcterms:created>
  <dcterms:modified xsi:type="dcterms:W3CDTF">2025-11-12T12:26:48Z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A6D63FE782B4427F93105A87991D25F0_12</vt:lpwstr>
  </property>
  <property fmtid="{D5CDD505-2E9C-101B-9397-08002B2CF9AE}" pid="3" name="KSOProductBuildVer">
    <vt:lpwstr>2052-12.1.0.17827</vt:lpwstr>
  </property>
</Properties>
</file>