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529" r:id="rId2"/>
    <p:sldId id="4724" r:id="rId3"/>
    <p:sldId id="4696" r:id="rId4"/>
    <p:sldId id="457" r:id="rId5"/>
    <p:sldId id="4685" r:id="rId6"/>
    <p:sldId id="4733" r:id="rId7"/>
    <p:sldId id="4728" r:id="rId8"/>
    <p:sldId id="4734" r:id="rId9"/>
    <p:sldId id="564" r:id="rId10"/>
    <p:sldId id="4726" r:id="rId11"/>
    <p:sldId id="464" r:id="rId12"/>
    <p:sldId id="602" r:id="rId13"/>
    <p:sldId id="54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b PC" initials="LP" lastIdx="19" clrIdx="0">
    <p:extLst>
      <p:ext uri="{19B8F6BF-5375-455C-9EA6-DF929625EA0E}">
        <p15:presenceInfo xmlns:p15="http://schemas.microsoft.com/office/powerpoint/2012/main" userId="Lab PC" providerId="None"/>
      </p:ext>
    </p:extLst>
  </p:cmAuthor>
  <p:cmAuthor id="2" name="Gianmarco Bovone" initials="GB" lastIdx="1" clrIdx="1">
    <p:extLst>
      <p:ext uri="{19B8F6BF-5375-455C-9EA6-DF929625EA0E}">
        <p15:presenceInfo xmlns:p15="http://schemas.microsoft.com/office/powerpoint/2012/main" userId="Gianmarco Bovo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0093"/>
    <a:srgbClr val="FF0000"/>
    <a:srgbClr val="CC9900"/>
    <a:srgbClr val="A67A13"/>
    <a:srgbClr val="CB0505"/>
    <a:srgbClr val="FFFFFF"/>
    <a:srgbClr val="0000FF"/>
    <a:srgbClr val="008C5F"/>
    <a:srgbClr val="FFC000"/>
    <a:srgbClr val="EC9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81156" autoAdjust="0"/>
  </p:normalViewPr>
  <p:slideViewPr>
    <p:cSldViewPr snapToGrid="0">
      <p:cViewPr varScale="1">
        <p:scale>
          <a:sx n="98" d="100"/>
          <a:sy n="98" d="100"/>
        </p:scale>
        <p:origin x="581" y="8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666B8-56D3-4A4F-9875-7E5F0EC78BB0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2714E-FCEB-484E-B37D-56AD9C9E3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61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8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2F852-0F7B-4250-A736-9836DCBAB9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79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00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9B1D8-60B9-4D68-8D35-6A685E515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8E2E6B-FA9A-D1E4-2FDA-AAD1FB3A25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F50F7F-0A86-8086-F6FC-BD0EB622C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DAB27-FE5F-199D-F3BC-6759F515E1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0FCD3-254C-0149-B45A-480C8E762992}" type="slidenum">
              <a:rPr lang="it-CH" smtClean="0"/>
              <a:t>7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584202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0FCD3-254C-0149-B45A-480C8E762992}" type="slidenum">
              <a:rPr lang="it-CH" smtClean="0"/>
              <a:t>9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9163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22714E-FCEB-484E-B37D-56AD9C9E3D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2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</a:t>
            </a:r>
            <a:r>
              <a:rPr lang="en-CH" dirty="0"/>
              <a:t>he first </a:t>
            </a:r>
            <a:r>
              <a:rPr lang="it-IT" dirty="0" err="1"/>
              <a:t>reason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en-CH" dirty="0"/>
              <a:t>the fact that </a:t>
            </a:r>
            <a:r>
              <a:rPr lang="it-IT" dirty="0" err="1"/>
              <a:t>cabling</a:t>
            </a:r>
            <a:r>
              <a:rPr lang="it-IT" dirty="0"/>
              <a:t> induce </a:t>
            </a:r>
            <a:r>
              <a:rPr lang="it-IT" dirty="0" err="1"/>
              <a:t>distortion</a:t>
            </a:r>
            <a:r>
              <a:rPr lang="it-IT" dirty="0"/>
              <a:t> of </a:t>
            </a:r>
            <a:r>
              <a:rPr lang="it-IT" dirty="0" err="1"/>
              <a:t>wire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in the case of the case of PIT cause </a:t>
            </a:r>
            <a:r>
              <a:rPr lang="en-CH" dirty="0"/>
              <a:t>Sn leak</a:t>
            </a:r>
            <a:r>
              <a:rPr lang="it-IT" dirty="0"/>
              <a:t>, </a:t>
            </a:r>
            <a:r>
              <a:rPr lang="it-IT" dirty="0" err="1"/>
              <a:t>reducing</a:t>
            </a:r>
            <a:r>
              <a:rPr lang="it-IT" dirty="0"/>
              <a:t> the </a:t>
            </a:r>
            <a:r>
              <a:rPr lang="it-IT" dirty="0" err="1"/>
              <a:t>Ic</a:t>
            </a:r>
            <a:r>
              <a:rPr lang="it-IT" dirty="0"/>
              <a:t> and the RRR of </a:t>
            </a:r>
            <a:r>
              <a:rPr lang="it-IT" dirty="0" err="1"/>
              <a:t>stabilizing</a:t>
            </a:r>
            <a:r>
              <a:rPr lang="it-IT" dirty="0"/>
              <a:t> Cu. The </a:t>
            </a:r>
            <a:r>
              <a:rPr lang="it-IT" dirty="0" err="1"/>
              <a:t>trasversal</a:t>
            </a:r>
            <a:r>
              <a:rPr lang="it-IT" dirty="0"/>
              <a:t> stress </a:t>
            </a:r>
            <a:r>
              <a:rPr lang="it-IT" dirty="0" err="1"/>
              <a:t>tolerance</a:t>
            </a:r>
            <a:r>
              <a:rPr lang="it-IT" dirty="0"/>
              <a:t> of RRP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higher</a:t>
            </a:r>
            <a:r>
              <a:rPr lang="it-IT" dirty="0"/>
              <a:t>. The </a:t>
            </a:r>
            <a:r>
              <a:rPr lang="it-IT" dirty="0" err="1"/>
              <a:t>irreversible</a:t>
            </a:r>
            <a:r>
              <a:rPr lang="it-IT" dirty="0"/>
              <a:t> stress </a:t>
            </a:r>
            <a:r>
              <a:rPr lang="it-IT" dirty="0" err="1"/>
              <a:t>llimit</a:t>
            </a:r>
            <a:r>
              <a:rPr lang="it-IT" dirty="0"/>
              <a:t>,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identify</a:t>
            </a:r>
            <a:r>
              <a:rPr lang="it-IT" dirty="0"/>
              <a:t> the stress </a:t>
            </a:r>
            <a:r>
              <a:rPr lang="it-IT" dirty="0" err="1"/>
              <a:t>that</a:t>
            </a:r>
            <a:r>
              <a:rPr lang="it-IT" dirty="0"/>
              <a:t> induce a </a:t>
            </a:r>
            <a:r>
              <a:rPr lang="it-IT" dirty="0" err="1"/>
              <a:t>permanent</a:t>
            </a:r>
            <a:r>
              <a:rPr lang="it-IT" dirty="0"/>
              <a:t> </a:t>
            </a:r>
            <a:r>
              <a:rPr lang="it-IT" dirty="0" err="1"/>
              <a:t>degradation</a:t>
            </a:r>
            <a:r>
              <a:rPr lang="it-IT" dirty="0"/>
              <a:t> of </a:t>
            </a:r>
            <a:r>
              <a:rPr lang="it-IT" dirty="0" err="1"/>
              <a:t>current</a:t>
            </a:r>
            <a:r>
              <a:rPr lang="it-IT" dirty="0"/>
              <a:t> of 5%,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higher</a:t>
            </a:r>
            <a:r>
              <a:rPr lang="it-IT" dirty="0"/>
              <a:t> for RRP. </a:t>
            </a:r>
            <a:endParaRPr lang="en-CH" dirty="0"/>
          </a:p>
          <a:p>
            <a:r>
              <a:rPr lang="it-IT" dirty="0" err="1"/>
              <a:t>Let’s</a:t>
            </a:r>
            <a:r>
              <a:rPr lang="it-IT" dirty="0"/>
              <a:t> </a:t>
            </a:r>
            <a:r>
              <a:rPr lang="it-IT" dirty="0" err="1"/>
              <a:t>move</a:t>
            </a:r>
            <a:r>
              <a:rPr lang="it-IT" dirty="0"/>
              <a:t> </a:t>
            </a:r>
            <a:r>
              <a:rPr lang="it-IT" dirty="0" err="1"/>
              <a:t>now</a:t>
            </a:r>
            <a:r>
              <a:rPr lang="it-IT" dirty="0"/>
              <a:t> to the </a:t>
            </a:r>
            <a:r>
              <a:rPr lang="it-IT" dirty="0" err="1"/>
              <a:t>challanges</a:t>
            </a:r>
            <a:r>
              <a:rPr lang="it-IT" dirty="0"/>
              <a:t> and </a:t>
            </a:r>
            <a:r>
              <a:rPr lang="it-IT" dirty="0" err="1"/>
              <a:t>problems</a:t>
            </a:r>
            <a:r>
              <a:rPr lang="it-IT" dirty="0"/>
              <a:t> of </a:t>
            </a:r>
            <a:r>
              <a:rPr lang="it-IT" dirty="0" err="1"/>
              <a:t>introducing</a:t>
            </a:r>
            <a:r>
              <a:rPr lang="it-IT" dirty="0"/>
              <a:t> an OS in the RRP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2F852-0F7B-4250-A736-9836DCBAB9C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32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0061B-7012-4BD8-903D-08746EE57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D4C034-2E3C-4C0C-B94D-D5F53F48E6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A202B-95A2-4241-8B27-BF371CAD1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80C98-3334-4EE0-B54D-A6129C9B6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B188E-FCB8-444C-BCAA-6E1CB3353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51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5325C-8B9C-4BDA-A9E6-8A905256F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55D8A2-82C8-4F77-B9C7-73CC9D279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42210-A40C-4C9D-B3E6-857A24078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2B69F-029F-4994-BE2F-702576DFE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3D587-C7EB-4E2B-97A6-C1B752CFB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879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47433D-B3C8-4C7D-9594-50E1639EDB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102AB8-FC43-45D4-8B7A-4437B1F49F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C4BE7-6C91-40E5-B4A9-EB1819F12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68017-53DC-49C3-96A6-896F832D5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C2ED1-2ECA-4B8A-AED8-D66BE06CB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81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64B52-D4F1-43BE-8CF2-3CBCE269A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BC628-5081-42C7-A9F9-170A6A626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03BC1-9998-4802-98E8-A0479BFE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8C0BE-3027-4F4E-8AC8-FC2B0AD97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9E8AB-D335-402F-86E7-04800901A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6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BC2C9-1DD2-43C3-B432-0483BF20F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A5281C-6FB5-4393-93C5-A842EE4432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FEE04-9A9E-4275-BE2C-016FA14B0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0402B-87F5-453F-84FA-0670843DF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40AA8-0446-401C-B05A-6A1A6CBD1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7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C6D01-0C4E-479E-B50C-86880EF55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E0CAA-009F-4F79-9925-4DCCA67B3E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9EF881-B1CE-43E0-8483-9B0C4FBEEC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88CC8-3644-464A-93F2-53806E35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462525-5229-4FAB-9978-CA2ECFFC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16A679-9962-45B1-AEF4-B5502E8B4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69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8B72B-0841-435D-B3B7-43DE66707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8AEBC-4DF1-4331-B80C-BE11170E2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6892DC-8E9E-4D8F-8605-C1AE230177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1CA215-F232-4D14-AFA0-0ED5E174BF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7DC591-7CF2-418B-9045-B4512A405C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4C11BD-CCCF-4BF5-8021-87B511893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9BA33A-9C2B-452D-B3A5-91CF8FAEA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762F0B-E555-4220-971F-ADC4BAE10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5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C62E1-5189-450A-A4DC-429B43A99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FB23C8-74FB-4822-A119-A61BEBFF6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62F873-A0F7-4D49-B40E-C2537959C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46DE42-3C89-4ABD-96B0-6831169F5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6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15321F-FE68-4375-95DC-63FAE9EE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64D2CD-BA1B-4433-BE9E-B2AEBCF97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6896E2-6F1E-4289-AFF1-6CDD4831D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9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D910D-AF6D-49E9-AD9A-0F1C24853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BD918-C901-44D3-8C0B-2A6337C2C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19586E-F06F-4157-A52B-3433B01719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405D6F-A274-4A18-88BF-E2E0D2092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67EDFE-552A-429E-B853-46C59883D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C9ABE9-5D18-44BD-A004-6E809587D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85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A458-0AB5-4DA6-95AC-6BFB666F7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94B784-3033-44C3-A5CB-C8171FA698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2350A3-1AAD-4A68-A19F-F5362595D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0B9FA2-7DEC-42D5-8B0D-294AE8DE6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207510-9FB5-4732-BB60-0DDDC5F23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2E8B0A-10FE-4EAA-A939-BF44882C5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4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726B91-A519-4B56-8FAA-5EA0D340E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B9D516-57A1-4480-8741-624B300C2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CAE85-C2B7-4ED2-A888-553442DBB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65534-A92E-4E2D-84E3-C27E48906A31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163C2-CCB1-44C4-B60F-1689305D84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424E9-7F33-43D2-97DD-90A9136250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EE666-8BD7-4C0E-966A-13D16CED4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3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20.png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9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36.emf"/><Relationship Id="rId18" Type="http://schemas.openxmlformats.org/officeDocument/2006/relationships/image" Target="../media/image38.emf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hyperlink" Target="http://dx.doi.org/10.1088/0953-2048/29/8/085003" TargetMode="External"/><Relationship Id="rId17" Type="http://schemas.openxmlformats.org/officeDocument/2006/relationships/oleObject" Target="../embeddings/oleObject14.bin"/><Relationship Id="rId2" Type="http://schemas.openxmlformats.org/officeDocument/2006/relationships/tags" Target="../tags/tag2.xml"/><Relationship Id="rId16" Type="http://schemas.openxmlformats.org/officeDocument/2006/relationships/image" Target="../media/image37.wmf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35.jpg"/><Relationship Id="rId5" Type="http://schemas.openxmlformats.org/officeDocument/2006/relationships/tags" Target="../tags/tag5.xml"/><Relationship Id="rId15" Type="http://schemas.openxmlformats.org/officeDocument/2006/relationships/oleObject" Target="../embeddings/oleObject13.bin"/><Relationship Id="rId10" Type="http://schemas.openxmlformats.org/officeDocument/2006/relationships/image" Target="../media/image34.png"/><Relationship Id="rId19" Type="http://schemas.openxmlformats.org/officeDocument/2006/relationships/image" Target="../media/image6.png"/><Relationship Id="rId4" Type="http://schemas.openxmlformats.org/officeDocument/2006/relationships/tags" Target="../tags/tag4.xml"/><Relationship Id="rId9" Type="http://schemas.openxmlformats.org/officeDocument/2006/relationships/notesSlide" Target="../notesSlides/notesSlide7.xml"/><Relationship Id="rId14" Type="http://schemas.openxmlformats.org/officeDocument/2006/relationships/hyperlink" Target="http://dx.doi.org/10.1088/0953-2048/29/8/08400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indico.cern.ch/event/1408515/contributions/6506636/attachments/3069986/5430997/FCC-2505191145_MBE_FCC%20Results_AP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7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2.emf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5.png"/><Relationship Id="rId5" Type="http://schemas.openxmlformats.org/officeDocument/2006/relationships/image" Target="../media/image11.png"/><Relationship Id="rId10" Type="http://schemas.openxmlformats.org/officeDocument/2006/relationships/hyperlink" Target="https://doi.org/10.1109/TASC.2007.897934" TargetMode="External"/><Relationship Id="rId4" Type="http://schemas.openxmlformats.org/officeDocument/2006/relationships/image" Target="../media/image10.emf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25.emf"/><Relationship Id="rId4" Type="http://schemas.openxmlformats.org/officeDocument/2006/relationships/image" Target="../media/image23.emf"/><Relationship Id="rId9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31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20.png"/><Relationship Id="rId17" Type="http://schemas.openxmlformats.org/officeDocument/2006/relationships/oleObject" Target="../embeddings/oleObject11.bin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8.emf"/><Relationship Id="rId5" Type="http://schemas.openxmlformats.org/officeDocument/2006/relationships/image" Target="../media/image18.png"/><Relationship Id="rId15" Type="http://schemas.openxmlformats.org/officeDocument/2006/relationships/oleObject" Target="../embeddings/oleObject10.bin"/><Relationship Id="rId10" Type="http://schemas.openxmlformats.org/officeDocument/2006/relationships/oleObject" Target="../embeddings/oleObject8.bin"/><Relationship Id="rId4" Type="http://schemas.openxmlformats.org/officeDocument/2006/relationships/image" Target="../media/image26.emf"/><Relationship Id="rId9" Type="http://schemas.openxmlformats.org/officeDocument/2006/relationships/image" Target="../media/image19.png"/><Relationship Id="rId1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>
            <a:extLst>
              <a:ext uri="{FF2B5EF4-FFF2-40B4-BE49-F238E27FC236}">
                <a16:creationId xmlns:a16="http://schemas.microsoft.com/office/drawing/2014/main" id="{47FBC062-816B-4D69-8B4E-A348C55F2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0133" y="80455"/>
            <a:ext cx="2017722" cy="19514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9C4C41-EAD1-4165-8F89-F0C81F06F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6792" y="2330988"/>
            <a:ext cx="11138416" cy="2082583"/>
          </a:xfrm>
        </p:spPr>
        <p:txBody>
          <a:bodyPr>
            <a:noAutofit/>
          </a:bodyPr>
          <a:lstStyle/>
          <a:p>
            <a:r>
              <a:rPr lang="en-CH" sz="5400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Electromechanical </a:t>
            </a:r>
            <a:r>
              <a:rPr lang="en-US" sz="5400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characterization of</a:t>
            </a:r>
            <a:r>
              <a:rPr lang="en-CH" sz="5400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 </a:t>
            </a:r>
            <a:r>
              <a:rPr lang="en-US" sz="5400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Nb</a:t>
            </a:r>
            <a:r>
              <a:rPr lang="en-US" sz="5400" b="1" i="1" baseline="-25000" dirty="0">
                <a:solidFill>
                  <a:srgbClr val="007E63"/>
                </a:solidFill>
                <a:latin typeface="Gill Sans MT" panose="020B0502020104020203" pitchFamily="34" charset="77"/>
              </a:rPr>
              <a:t>3</a:t>
            </a:r>
            <a:r>
              <a:rPr lang="en-US" sz="5400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Sn wires</a:t>
            </a:r>
          </a:p>
        </p:txBody>
      </p:sp>
      <p:pic>
        <p:nvPicPr>
          <p:cNvPr id="15" name="Picture 62" descr="sciences70">
            <a:extLst>
              <a:ext uri="{FF2B5EF4-FFF2-40B4-BE49-F238E27FC236}">
                <a16:creationId xmlns:a16="http://schemas.microsoft.com/office/drawing/2014/main" id="{BD4FFE46-6547-419E-AF7D-E1D5DCB408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6"/>
          <a:stretch/>
        </p:blipFill>
        <p:spPr bwMode="auto">
          <a:xfrm>
            <a:off x="29656" y="739825"/>
            <a:ext cx="1439210" cy="796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">
            <a:extLst>
              <a:ext uri="{FF2B5EF4-FFF2-40B4-BE49-F238E27FC236}">
                <a16:creationId xmlns:a16="http://schemas.microsoft.com/office/drawing/2014/main" id="{0DC4B9C6-79AC-4CE9-ACC9-05B9B4AF8F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578" y="104704"/>
            <a:ext cx="1187633" cy="116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C9933F-2274-4CA2-88E5-01476C7B25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339" y="132235"/>
            <a:ext cx="3521237" cy="8002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98C35C-B209-492B-8EC4-CE73B27FED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776" y="5205534"/>
            <a:ext cx="1189012" cy="1505441"/>
          </a:xfrm>
          <a:prstGeom prst="rect">
            <a:avLst/>
          </a:prstGeom>
        </p:spPr>
      </p:pic>
      <p:sp>
        <p:nvSpPr>
          <p:cNvPr id="12" name="Rectangle 70">
            <a:extLst>
              <a:ext uri="{FF2B5EF4-FFF2-40B4-BE49-F238E27FC236}">
                <a16:creationId xmlns:a16="http://schemas.microsoft.com/office/drawing/2014/main" id="{8327A8D0-93C5-4A85-82C5-4DFFE556C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469" y="5404140"/>
            <a:ext cx="77153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200" eaLnBrk="1" hangingPunct="1"/>
            <a:r>
              <a:rPr lang="en-US" altLang="fr-FR" sz="1600" dirty="0">
                <a:latin typeface="Gill Sans MT" panose="020B0502020104020203" pitchFamily="34" charset="0"/>
              </a:rPr>
              <a:t>Department of Quantum Matter Physics, University of Geneva, Switzerland</a:t>
            </a:r>
          </a:p>
          <a:p>
            <a:pPr defTabSz="457200" eaLnBrk="1" hangingPunct="1"/>
            <a:r>
              <a:rPr lang="en-US" altLang="fr-FR" sz="1600" dirty="0">
                <a:latin typeface="Gill Sans MT" panose="020B0502020104020203" pitchFamily="34" charset="0"/>
              </a:rPr>
              <a:t>Department of Nuclear and Particle Physics, University of Geneva, Switzerland</a:t>
            </a:r>
            <a:endParaRPr lang="it-IT" altLang="fr-FR" sz="1600" dirty="0">
              <a:latin typeface="Gill Sans MT" panose="020B0502020104020203" pitchFamily="34" charset="0"/>
            </a:endParaRPr>
          </a:p>
        </p:txBody>
      </p:sp>
      <p:sp>
        <p:nvSpPr>
          <p:cNvPr id="13" name="Rectangle 72">
            <a:extLst>
              <a:ext uri="{FF2B5EF4-FFF2-40B4-BE49-F238E27FC236}">
                <a16:creationId xmlns:a16="http://schemas.microsoft.com/office/drawing/2014/main" id="{DF2FF2F0-24E6-4767-8414-99CD4F3FE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368" y="4760222"/>
            <a:ext cx="8484912" cy="41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4000"/>
              </a:lnSpc>
            </a:pPr>
            <a:r>
              <a:rPr lang="it-IT" altLang="fr-FR" sz="2000" b="1" i="1" u="sng" dirty="0">
                <a:latin typeface="Gill Sans MT" panose="020B0502020104020203" pitchFamily="34" charset="0"/>
              </a:rPr>
              <a:t>Francesco LONARDO</a:t>
            </a:r>
            <a:r>
              <a:rPr lang="it-IT" altLang="fr-FR" sz="2000" b="1" i="1" dirty="0">
                <a:latin typeface="Gill Sans MT" panose="020B0502020104020203" pitchFamily="34" charset="0"/>
              </a:rPr>
              <a:t>,</a:t>
            </a:r>
            <a:r>
              <a:rPr lang="en-CH" altLang="fr-FR" sz="2000" b="1" i="1" dirty="0">
                <a:latin typeface="Gill Sans MT" panose="020B0502020104020203" pitchFamily="34" charset="0"/>
              </a:rPr>
              <a:t> Romain BABOUCHE</a:t>
            </a:r>
            <a:r>
              <a:rPr lang="it-IT" altLang="fr-FR" sz="2000" b="1" i="1" dirty="0">
                <a:latin typeface="Gill Sans MT" panose="020B0502020104020203" pitchFamily="34" charset="0"/>
              </a:rPr>
              <a:t>,  and Carmine SENATORE</a:t>
            </a:r>
          </a:p>
        </p:txBody>
      </p:sp>
      <p:sp>
        <p:nvSpPr>
          <p:cNvPr id="14" name="Rectangle 72">
            <a:extLst>
              <a:ext uri="{FF2B5EF4-FFF2-40B4-BE49-F238E27FC236}">
                <a16:creationId xmlns:a16="http://schemas.microsoft.com/office/drawing/2014/main" id="{F58FFECC-000F-4C59-A01D-D87291558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212" y="6058397"/>
            <a:ext cx="79641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fr-FR" sz="2000" b="1" i="1" dirty="0">
                <a:latin typeface="Gill Sans MT" panose="020B0502020104020203" pitchFamily="34" charset="0"/>
              </a:rPr>
              <a:t>Simon C. HOPKINS and Thierry BOUTBOUL </a:t>
            </a:r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009ABC27-FE3B-4FD4-9102-223D6B241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469" y="6366993"/>
            <a:ext cx="20425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b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</a:rPr>
              <a:t>CERN, </a:t>
            </a:r>
            <a:r>
              <a:rPr kumimoji="0" lang="en-US" altLang="fr-FR" b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</a:rPr>
              <a:t>Switzerland </a:t>
            </a:r>
          </a:p>
        </p:txBody>
      </p:sp>
      <p:pic>
        <p:nvPicPr>
          <p:cNvPr id="20" name="Picture 62" descr="sciences70">
            <a:extLst>
              <a:ext uri="{FF2B5EF4-FFF2-40B4-BE49-F238E27FC236}">
                <a16:creationId xmlns:a16="http://schemas.microsoft.com/office/drawing/2014/main" id="{58A3FA91-A6FB-4F4A-9745-6E1873EACE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668" b="18748"/>
          <a:stretch/>
        </p:blipFill>
        <p:spPr bwMode="auto">
          <a:xfrm>
            <a:off x="410349" y="38053"/>
            <a:ext cx="593117" cy="647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475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>
            <a:extLst>
              <a:ext uri="{FF2B5EF4-FFF2-40B4-BE49-F238E27FC236}">
                <a16:creationId xmlns:a16="http://schemas.microsoft.com/office/drawing/2014/main" id="{0FB4DE0A-34DB-432D-B60C-E4130F2AF5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9422391"/>
              </p:ext>
            </p:extLst>
          </p:nvPr>
        </p:nvGraphicFramePr>
        <p:xfrm>
          <a:off x="1689100" y="122238"/>
          <a:ext cx="7842250" cy="600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20688" imgH="3000838" progId="Origin50.Graph">
                  <p:embed/>
                </p:oleObj>
              </mc:Choice>
              <mc:Fallback>
                <p:oleObj name="Graph" r:id="rId2" imgW="3920688" imgH="3000838" progId="Origin50.Graph">
                  <p:embed/>
                  <p:pic>
                    <p:nvPicPr>
                      <p:cNvPr id="4" name="Objet 3">
                        <a:extLst>
                          <a:ext uri="{FF2B5EF4-FFF2-40B4-BE49-F238E27FC236}">
                            <a16:creationId xmlns:a16="http://schemas.microsoft.com/office/drawing/2014/main" id="{0FB4DE0A-34DB-432D-B60C-E4130F2AF5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89100" y="122238"/>
                        <a:ext cx="7842250" cy="6002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6C77848E-ACFF-44F6-837F-B626624F48DC}"/>
              </a:ext>
            </a:extLst>
          </p:cNvPr>
          <p:cNvSpPr/>
          <p:nvPr/>
        </p:nvSpPr>
        <p:spPr>
          <a:xfrm>
            <a:off x="5075345" y="3922218"/>
            <a:ext cx="19046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GB" altLang="fr-FR" sz="1400" dirty="0">
                <a:latin typeface="+mj-lt"/>
                <a:ea typeface="ＭＳ Ｐゴシック" panose="020B0600070205080204" pitchFamily="34" charset="-128"/>
              </a:rPr>
              <a:t>RRP 132/169</a:t>
            </a:r>
          </a:p>
          <a:p>
            <a:pPr algn="r">
              <a:spcBef>
                <a:spcPct val="0"/>
              </a:spcBef>
            </a:pPr>
            <a:r>
              <a:rPr lang="en-GB" altLang="fr-FR" sz="1400" dirty="0" err="1">
                <a:latin typeface="+mj-lt"/>
                <a:ea typeface="ＭＳ Ｐゴシック" panose="020B0600070205080204" pitchFamily="34" charset="-128"/>
              </a:rPr>
              <a:t>Subelement</a:t>
            </a:r>
            <a:r>
              <a:rPr lang="en-GB" altLang="fr-FR" sz="1400" dirty="0">
                <a:latin typeface="+mj-lt"/>
                <a:ea typeface="ＭＳ Ｐゴシック" panose="020B0600070205080204" pitchFamily="34" charset="-128"/>
              </a:rPr>
              <a:t> Ø = 58 </a:t>
            </a:r>
            <a:r>
              <a:rPr lang="en-GB" altLang="fr-FR" sz="1400" dirty="0">
                <a:latin typeface="+mj-lt"/>
                <a:ea typeface="ＭＳ Ｐゴシック" panose="020B0600070205080204" pitchFamily="34" charset="-128"/>
                <a:sym typeface="Symbol" panose="05050102010706020507" pitchFamily="18" charset="2"/>
              </a:rPr>
              <a:t>m</a:t>
            </a:r>
          </a:p>
          <a:p>
            <a:pPr algn="r">
              <a:spcBef>
                <a:spcPct val="0"/>
              </a:spcBef>
            </a:pPr>
            <a:r>
              <a:rPr lang="en-GB" altLang="fr-FR" sz="1400" dirty="0">
                <a:latin typeface="+mj-lt"/>
                <a:ea typeface="ＭＳ Ｐゴシック" panose="020B0600070205080204" pitchFamily="34" charset="-128"/>
                <a:sym typeface="Symbol" panose="05050102010706020507" pitchFamily="18" charset="2"/>
              </a:rPr>
              <a:t>HT 650C/50h</a:t>
            </a:r>
            <a:endParaRPr lang="en-GB" altLang="fr-FR" sz="1400" dirty="0">
              <a:latin typeface="+mj-lt"/>
              <a:ea typeface="ＭＳ Ｐゴシック" panose="020B0600070205080204" pitchFamily="34" charset="-12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C46438B-5B3B-4760-8630-1C895B028610}"/>
              </a:ext>
            </a:extLst>
          </p:cNvPr>
          <p:cNvSpPr/>
          <p:nvPr/>
        </p:nvSpPr>
        <p:spPr>
          <a:xfrm>
            <a:off x="3739795" y="2195130"/>
            <a:ext cx="19046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GB" altLang="fr-FR" sz="1400" dirty="0">
                <a:latin typeface="+mj-lt"/>
                <a:ea typeface="ＭＳ Ｐゴシック" panose="020B0600070205080204" pitchFamily="34" charset="-128"/>
              </a:rPr>
              <a:t>RRP 150/169</a:t>
            </a:r>
          </a:p>
          <a:p>
            <a:pPr algn="r">
              <a:spcBef>
                <a:spcPct val="0"/>
              </a:spcBef>
            </a:pPr>
            <a:r>
              <a:rPr lang="en-GB" altLang="fr-FR" sz="1400" dirty="0" err="1">
                <a:latin typeface="+mj-lt"/>
                <a:ea typeface="ＭＳ Ｐゴシック" panose="020B0600070205080204" pitchFamily="34" charset="-128"/>
              </a:rPr>
              <a:t>Subelement</a:t>
            </a:r>
            <a:r>
              <a:rPr lang="en-GB" altLang="fr-FR" sz="1400" dirty="0">
                <a:latin typeface="+mj-lt"/>
                <a:ea typeface="ＭＳ Ｐゴシック" panose="020B0600070205080204" pitchFamily="34" charset="-128"/>
              </a:rPr>
              <a:t> Ø = 58 </a:t>
            </a:r>
            <a:r>
              <a:rPr lang="en-GB" altLang="fr-FR" sz="1400" dirty="0">
                <a:latin typeface="+mj-lt"/>
                <a:ea typeface="ＭＳ Ｐゴシック" panose="020B0600070205080204" pitchFamily="34" charset="-128"/>
                <a:sym typeface="Symbol" panose="05050102010706020507" pitchFamily="18" charset="2"/>
              </a:rPr>
              <a:t>m</a:t>
            </a:r>
          </a:p>
          <a:p>
            <a:pPr algn="r">
              <a:spcBef>
                <a:spcPct val="0"/>
              </a:spcBef>
            </a:pPr>
            <a:r>
              <a:rPr lang="en-GB" altLang="fr-FR" sz="1400" dirty="0">
                <a:latin typeface="+mj-lt"/>
                <a:ea typeface="ＭＳ Ｐゴシック" panose="020B0600070205080204" pitchFamily="34" charset="-128"/>
                <a:sym typeface="Symbol" panose="05050102010706020507" pitchFamily="18" charset="2"/>
              </a:rPr>
              <a:t>HT 650C/50h</a:t>
            </a:r>
            <a:endParaRPr lang="en-GB" altLang="fr-FR" sz="1400" dirty="0">
              <a:latin typeface="+mj-lt"/>
              <a:ea typeface="ＭＳ Ｐゴシック" panose="020B0600070205080204" pitchFamily="34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4B154A-E22A-4035-8426-483111B72178}"/>
              </a:ext>
            </a:extLst>
          </p:cNvPr>
          <p:cNvSpPr/>
          <p:nvPr/>
        </p:nvSpPr>
        <p:spPr>
          <a:xfrm>
            <a:off x="4585773" y="1303367"/>
            <a:ext cx="19046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fr-FR" sz="1400" dirty="0">
                <a:latin typeface="+mj-lt"/>
                <a:ea typeface="ＭＳ Ｐゴシック" panose="020B0600070205080204" pitchFamily="34" charset="-128"/>
              </a:rPr>
              <a:t>RRP 162/169</a:t>
            </a:r>
          </a:p>
          <a:p>
            <a:pPr>
              <a:spcBef>
                <a:spcPct val="0"/>
              </a:spcBef>
            </a:pPr>
            <a:r>
              <a:rPr lang="en-GB" altLang="fr-FR" sz="1400" dirty="0" err="1">
                <a:latin typeface="+mj-lt"/>
                <a:ea typeface="ＭＳ Ｐゴシック" panose="020B0600070205080204" pitchFamily="34" charset="-128"/>
              </a:rPr>
              <a:t>Subelement</a:t>
            </a:r>
            <a:r>
              <a:rPr lang="en-GB" altLang="fr-FR" sz="1400" dirty="0">
                <a:latin typeface="+mj-lt"/>
                <a:ea typeface="ＭＳ Ｐゴシック" panose="020B0600070205080204" pitchFamily="34" charset="-128"/>
              </a:rPr>
              <a:t> Ø = 58 </a:t>
            </a:r>
            <a:r>
              <a:rPr lang="en-GB" altLang="fr-FR" sz="1400" dirty="0">
                <a:latin typeface="+mj-lt"/>
                <a:ea typeface="ＭＳ Ｐゴシック" panose="020B0600070205080204" pitchFamily="34" charset="-128"/>
                <a:sym typeface="Symbol" panose="05050102010706020507" pitchFamily="18" charset="2"/>
              </a:rPr>
              <a:t>m</a:t>
            </a:r>
          </a:p>
          <a:p>
            <a:pPr>
              <a:spcBef>
                <a:spcPct val="0"/>
              </a:spcBef>
            </a:pPr>
            <a:r>
              <a:rPr lang="en-GB" altLang="fr-FR" sz="1400" dirty="0">
                <a:latin typeface="+mj-lt"/>
                <a:ea typeface="ＭＳ Ｐゴシック" panose="020B0600070205080204" pitchFamily="34" charset="-128"/>
                <a:sym typeface="Symbol" panose="05050102010706020507" pitchFamily="18" charset="2"/>
              </a:rPr>
              <a:t>HT 650C/50h</a:t>
            </a:r>
            <a:endParaRPr lang="en-GB" altLang="fr-FR" sz="1400" dirty="0">
              <a:latin typeface="+mj-lt"/>
              <a:ea typeface="ＭＳ Ｐゴシック" panose="020B0600070205080204" pitchFamily="34" charset="-12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8DBA24-48BF-4EF6-ABFF-C2FA5B3B1A44}"/>
              </a:ext>
            </a:extLst>
          </p:cNvPr>
          <p:cNvSpPr/>
          <p:nvPr/>
        </p:nvSpPr>
        <p:spPr>
          <a:xfrm>
            <a:off x="2313185" y="5879389"/>
            <a:ext cx="6662598" cy="33855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CH" altLang="fr-FR" sz="1600" dirty="0">
                <a:latin typeface="+mj-lt"/>
                <a:ea typeface="ＭＳ Ｐゴシック" panose="020B0600070205080204" pitchFamily="34" charset="-128"/>
              </a:rPr>
              <a:t>T</a:t>
            </a:r>
            <a:r>
              <a:rPr lang="en-US" altLang="fr-FR" sz="1600" dirty="0">
                <a:latin typeface="+mj-lt"/>
                <a:ea typeface="ＭＳ Ｐゴシック" panose="020B0600070205080204" pitchFamily="34" charset="-128"/>
              </a:rPr>
              <a:t>he </a:t>
            </a:r>
            <a:r>
              <a:rPr lang="en-US" altLang="fr-FR" sz="1600" b="1" dirty="0">
                <a:latin typeface="+mj-lt"/>
                <a:ea typeface="ＭＳ Ｐゴシック" panose="020B0600070205080204" pitchFamily="34" charset="-128"/>
              </a:rPr>
              <a:t>lower</a:t>
            </a:r>
            <a:r>
              <a:rPr lang="en-US" altLang="fr-FR" sz="1600" dirty="0">
                <a:latin typeface="+mj-lt"/>
                <a:ea typeface="ＭＳ Ｐゴシック" panose="020B0600070205080204" pitchFamily="34" charset="-128"/>
              </a:rPr>
              <a:t> the </a:t>
            </a:r>
            <a:r>
              <a:rPr lang="en-US" altLang="fr-FR" sz="1600" b="1" dirty="0">
                <a:latin typeface="+mj-lt"/>
                <a:ea typeface="ＭＳ Ｐゴシック" panose="020B0600070205080204" pitchFamily="34" charset="-128"/>
              </a:rPr>
              <a:t>Cu/non-Cu ratio</a:t>
            </a:r>
            <a:r>
              <a:rPr lang="en-US" altLang="fr-FR" sz="1600" dirty="0">
                <a:latin typeface="+mj-lt"/>
                <a:ea typeface="ＭＳ Ｐゴシック" panose="020B0600070205080204" pitchFamily="34" charset="-128"/>
              </a:rPr>
              <a:t>, the </a:t>
            </a:r>
            <a:r>
              <a:rPr lang="en-US" altLang="fr-FR" sz="1600" b="1" dirty="0">
                <a:latin typeface="+mj-lt"/>
                <a:ea typeface="ＭＳ Ｐゴシック" panose="020B0600070205080204" pitchFamily="34" charset="-128"/>
              </a:rPr>
              <a:t>higher</a:t>
            </a:r>
            <a:r>
              <a:rPr lang="en-US" altLang="fr-FR" sz="1600" dirty="0">
                <a:latin typeface="+mj-lt"/>
                <a:ea typeface="ＭＳ Ｐゴシック" panose="020B0600070205080204" pitchFamily="34" charset="-128"/>
              </a:rPr>
              <a:t> the irreversible stress limit </a:t>
            </a:r>
            <a:r>
              <a:rPr lang="el-GR" sz="1600" b="1" dirty="0"/>
              <a:t>σ</a:t>
            </a:r>
            <a:r>
              <a:rPr lang="it-IT" sz="1600" b="1" baseline="-25000" dirty="0"/>
              <a:t>irr</a:t>
            </a:r>
            <a:r>
              <a:rPr lang="en-CH" sz="1600" b="1" baseline="-25000" dirty="0"/>
              <a:t> </a:t>
            </a:r>
            <a:endParaRPr lang="en-US" altLang="fr-FR" sz="1600" dirty="0">
              <a:latin typeface="+mj-lt"/>
              <a:ea typeface="ＭＳ Ｐゴシック" panose="020B0600070205080204" pitchFamily="34" charset="-128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B59FE71-14FD-07A1-B28A-2E1FD8EF1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57925"/>
            <a:ext cx="12192000" cy="600075"/>
          </a:xfrm>
          <a:prstGeom prst="rect">
            <a:avLst/>
          </a:prstGeom>
        </p:spPr>
      </p:pic>
      <p:sp>
        <p:nvSpPr>
          <p:cNvPr id="14" name="Slide Number Placeholder 29">
            <a:extLst>
              <a:ext uri="{FF2B5EF4-FFF2-40B4-BE49-F238E27FC236}">
                <a16:creationId xmlns:a16="http://schemas.microsoft.com/office/drawing/2014/main" id="{E3E9D5CD-8AAB-5ACF-BC35-74B0B6AAB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4975" y="6356349"/>
            <a:ext cx="2743200" cy="365125"/>
          </a:xfrm>
        </p:spPr>
        <p:txBody>
          <a:bodyPr/>
          <a:lstStyle/>
          <a:p>
            <a:fld id="{A4C310F5-D5C5-4055-880A-8F83089FBA31}" type="slidenum">
              <a:rPr lang="en-US" sz="1800" smtClean="0">
                <a:solidFill>
                  <a:schemeClr val="bg1"/>
                </a:solidFill>
                <a:latin typeface="Gill Sans MT" panose="020B0502020104020203" pitchFamily="34" charset="0"/>
              </a:rPr>
              <a:pPr/>
              <a:t>10</a:t>
            </a:fld>
            <a:r>
              <a:rPr lang="en-US" sz="1800" dirty="0">
                <a:solidFill>
                  <a:schemeClr val="bg1"/>
                </a:solidFill>
                <a:latin typeface="Gill Sans MT" panose="020B0502020104020203" pitchFamily="34" charset="0"/>
              </a:rPr>
              <a:t>/</a:t>
            </a:r>
            <a:r>
              <a:rPr lang="en-CH" sz="1800" dirty="0">
                <a:solidFill>
                  <a:schemeClr val="bg1"/>
                </a:solidFill>
                <a:latin typeface="Gill Sans MT" panose="020B0502020104020203" pitchFamily="34" charset="0"/>
              </a:rPr>
              <a:t>12</a:t>
            </a:r>
            <a:endParaRPr lang="en-US" sz="18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pic>
        <p:nvPicPr>
          <p:cNvPr id="15" name="Image 20">
            <a:extLst>
              <a:ext uri="{FF2B5EF4-FFF2-40B4-BE49-F238E27FC236}">
                <a16:creationId xmlns:a16="http://schemas.microsoft.com/office/drawing/2014/main" id="{269DB312-3E4F-4AF7-09C9-51C9FAB31D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673" y="2305363"/>
            <a:ext cx="663060" cy="67846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6" name="Image 18">
            <a:extLst>
              <a:ext uri="{FF2B5EF4-FFF2-40B4-BE49-F238E27FC236}">
                <a16:creationId xmlns:a16="http://schemas.microsoft.com/office/drawing/2014/main" id="{43AA1570-BA71-E233-88F4-916369D34B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385" y="4018758"/>
            <a:ext cx="657337" cy="687550"/>
          </a:xfrm>
          <a:prstGeom prst="rect">
            <a:avLst/>
          </a:prstGeom>
          <a:ln w="38100">
            <a:solidFill>
              <a:srgbClr val="490093"/>
            </a:solidFill>
          </a:ln>
        </p:spPr>
      </p:pic>
      <p:pic>
        <p:nvPicPr>
          <p:cNvPr id="21" name="Image 22">
            <a:extLst>
              <a:ext uri="{FF2B5EF4-FFF2-40B4-BE49-F238E27FC236}">
                <a16:creationId xmlns:a16="http://schemas.microsoft.com/office/drawing/2014/main" id="{92686354-9807-F622-6EE9-A8186397C9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713" y="1422446"/>
            <a:ext cx="663060" cy="693537"/>
          </a:xfrm>
          <a:prstGeom prst="rect">
            <a:avLst/>
          </a:prstGeom>
          <a:ln w="38100">
            <a:solidFill>
              <a:srgbClr val="CC9900"/>
            </a:solidFill>
          </a:ln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27FFE96-D6BE-B617-2049-227B5AC9532D}"/>
              </a:ext>
            </a:extLst>
          </p:cNvPr>
          <p:cNvCxnSpPr>
            <a:cxnSpLocks/>
          </p:cNvCxnSpPr>
          <p:nvPr/>
        </p:nvCxnSpPr>
        <p:spPr>
          <a:xfrm flipV="1">
            <a:off x="3507849" y="1422446"/>
            <a:ext cx="0" cy="3446539"/>
          </a:xfrm>
          <a:prstGeom prst="straightConnector1">
            <a:avLst/>
          </a:prstGeom>
          <a:ln w="444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E3C361C-FD79-9120-60B5-CF4DE96AD649}"/>
              </a:ext>
            </a:extLst>
          </p:cNvPr>
          <p:cNvCxnSpPr>
            <a:cxnSpLocks/>
          </p:cNvCxnSpPr>
          <p:nvPr/>
        </p:nvCxnSpPr>
        <p:spPr>
          <a:xfrm flipH="1">
            <a:off x="3739795" y="4868985"/>
            <a:ext cx="3950616" cy="0"/>
          </a:xfrm>
          <a:prstGeom prst="straightConnector1">
            <a:avLst/>
          </a:prstGeom>
          <a:ln w="444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4DB25365-06C1-B8BB-D301-1011057B4ABF}"/>
              </a:ext>
            </a:extLst>
          </p:cNvPr>
          <p:cNvSpPr txBox="1">
            <a:spLocks/>
          </p:cNvSpPr>
          <p:nvPr/>
        </p:nvSpPr>
        <p:spPr>
          <a:xfrm>
            <a:off x="456752" y="-185696"/>
            <a:ext cx="114456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altLang="fr-FR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Irreversible stress limit of </a:t>
            </a:r>
            <a:r>
              <a:rPr lang="en-CH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RRP with different </a:t>
            </a:r>
            <a:r>
              <a:rPr lang="en-GB" altLang="fr-FR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Cu/non-Cu</a:t>
            </a:r>
          </a:p>
        </p:txBody>
      </p:sp>
    </p:spTree>
    <p:extLst>
      <p:ext uri="{BB962C8B-B14F-4D97-AF65-F5344CB8AC3E}">
        <p14:creationId xmlns:p14="http://schemas.microsoft.com/office/powerpoint/2010/main" val="127951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2E4F3698-9CED-4F82-A3A7-232906704914}"/>
              </a:ext>
            </a:extLst>
          </p:cNvPr>
          <p:cNvSpPr txBox="1">
            <a:spLocks/>
          </p:cNvSpPr>
          <p:nvPr/>
        </p:nvSpPr>
        <p:spPr>
          <a:xfrm>
            <a:off x="482600" y="9401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i="1" dirty="0">
              <a:solidFill>
                <a:srgbClr val="007E63"/>
              </a:solidFill>
              <a:latin typeface="Gill Sans MT" panose="020B0502020104020203" pitchFamily="34" charset="77"/>
            </a:endParaRPr>
          </a:p>
        </p:txBody>
      </p:sp>
      <p:pic>
        <p:nvPicPr>
          <p:cNvPr id="2" name="Immagine 2">
            <a:extLst>
              <a:ext uri="{FF2B5EF4-FFF2-40B4-BE49-F238E27FC236}">
                <a16:creationId xmlns:a16="http://schemas.microsoft.com/office/drawing/2014/main" id="{2491E01A-618C-E5CF-F90A-8DCE9CAB5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7925"/>
            <a:ext cx="12192000" cy="600075"/>
          </a:xfrm>
          <a:prstGeom prst="rect">
            <a:avLst/>
          </a:prstGeom>
        </p:spPr>
      </p:pic>
      <p:sp>
        <p:nvSpPr>
          <p:cNvPr id="3" name="Slide Number Placeholder 29">
            <a:extLst>
              <a:ext uri="{FF2B5EF4-FFF2-40B4-BE49-F238E27FC236}">
                <a16:creationId xmlns:a16="http://schemas.microsoft.com/office/drawing/2014/main" id="{8FB954FC-C6D9-C341-F890-98046A353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4975" y="6356349"/>
            <a:ext cx="2743200" cy="365125"/>
          </a:xfrm>
        </p:spPr>
        <p:txBody>
          <a:bodyPr/>
          <a:lstStyle/>
          <a:p>
            <a:fld id="{A4C310F5-D5C5-4055-880A-8F83089FBA31}" type="slidenum">
              <a:rPr lang="en-US" sz="1800" smtClean="0">
                <a:solidFill>
                  <a:schemeClr val="bg1"/>
                </a:solidFill>
                <a:latin typeface="Gill Sans MT" panose="020B0502020104020203" pitchFamily="34" charset="0"/>
              </a:rPr>
              <a:pPr/>
              <a:t>11</a:t>
            </a:fld>
            <a:r>
              <a:rPr lang="en-US" sz="1800" dirty="0">
                <a:solidFill>
                  <a:schemeClr val="bg1"/>
                </a:solidFill>
                <a:latin typeface="Gill Sans MT" panose="020B0502020104020203" pitchFamily="34" charset="0"/>
              </a:rPr>
              <a:t>/</a:t>
            </a:r>
            <a:r>
              <a:rPr lang="en-CH" sz="1800" dirty="0">
                <a:solidFill>
                  <a:schemeClr val="bg1"/>
                </a:solidFill>
                <a:latin typeface="Gill Sans MT" panose="020B0502020104020203" pitchFamily="34" charset="0"/>
              </a:rPr>
              <a:t>12</a:t>
            </a:r>
            <a:endParaRPr lang="en-US" sz="18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DF3C75B3-87F7-94AB-B155-3AC67B328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32" y="6247392"/>
            <a:ext cx="107476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buFont typeface="Calibri" panose="020F0502020204030204" pitchFamily="34" charset="0"/>
              <a:buChar char="-"/>
            </a:pPr>
            <a:endParaRPr lang="en-GB" altLang="fr-FR" sz="2400" b="1" dirty="0">
              <a:solidFill>
                <a:srgbClr val="CE3E3E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DC702C-9C97-404B-8225-3EC65B6B94EF}"/>
              </a:ext>
            </a:extLst>
          </p:cNvPr>
          <p:cNvSpPr txBox="1"/>
          <p:nvPr/>
        </p:nvSpPr>
        <p:spPr>
          <a:xfrm>
            <a:off x="54709" y="1238291"/>
            <a:ext cx="12137291" cy="396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CH" sz="1600" b="1" dirty="0">
                <a:latin typeface="+mj-lt"/>
              </a:rPr>
              <a:t>Powder in Tube wire (PIT and PIT with bundle barrier):</a:t>
            </a:r>
          </a:p>
          <a:p>
            <a:pPr marL="1200150" lvl="2" indent="-285750"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CH" sz="1600" dirty="0"/>
              <a:t>The </a:t>
            </a:r>
            <a:r>
              <a:rPr lang="en-US" sz="1600" dirty="0"/>
              <a:t>irreversible stress limit</a:t>
            </a:r>
            <a:r>
              <a:rPr lang="en-CH" sz="1600" dirty="0"/>
              <a:t> </a:t>
            </a:r>
            <a:r>
              <a:rPr lang="el-GR" sz="1600" b="1" dirty="0"/>
              <a:t>σ</a:t>
            </a:r>
            <a:r>
              <a:rPr lang="it-IT" sz="1600" b="1" baseline="-25000" dirty="0"/>
              <a:t>irr</a:t>
            </a:r>
            <a:r>
              <a:rPr lang="en-CH" sz="1600" b="1" baseline="-25000" dirty="0"/>
              <a:t> </a:t>
            </a:r>
            <a:r>
              <a:rPr lang="en-CH" sz="1600" dirty="0"/>
              <a:t>is approximately</a:t>
            </a:r>
            <a:r>
              <a:rPr lang="en-CH" sz="16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sz="1600" b="1" dirty="0"/>
              <a:t>95 MPa</a:t>
            </a:r>
            <a:r>
              <a:rPr lang="en-CH" sz="1600" dirty="0"/>
              <a:t>.</a:t>
            </a:r>
            <a:endParaRPr lang="en-CH" sz="1600" dirty="0">
              <a:latin typeface="+mj-lt"/>
            </a:endParaRPr>
          </a:p>
          <a:p>
            <a:pPr marL="1200150" lvl="2" indent="-285750"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latin typeface="+mj-lt"/>
              </a:rPr>
              <a:t>The</a:t>
            </a:r>
            <a:r>
              <a:rPr lang="el-GR" sz="1600" b="1" dirty="0"/>
              <a:t> σ</a:t>
            </a:r>
            <a:r>
              <a:rPr lang="it-IT" sz="1600" b="1" baseline="-25000" dirty="0"/>
              <a:t>irr</a:t>
            </a:r>
            <a:r>
              <a:rPr lang="en-US" sz="1600" dirty="0">
                <a:latin typeface="+mj-lt"/>
              </a:rPr>
              <a:t> </a:t>
            </a:r>
            <a:r>
              <a:rPr lang="en-CH" sz="1600" dirty="0">
                <a:latin typeface="+mj-lt"/>
              </a:rPr>
              <a:t> is n</a:t>
            </a:r>
            <a:r>
              <a:rPr lang="en-GB" sz="1600" dirty="0" err="1">
                <a:latin typeface="+mj-lt"/>
              </a:rPr>
              <a:t>ot</a:t>
            </a:r>
            <a:r>
              <a:rPr lang="en-GB" sz="1600" dirty="0">
                <a:latin typeface="+mj-lt"/>
              </a:rPr>
              <a:t> influenced</a:t>
            </a:r>
            <a:r>
              <a:rPr lang="en-CH" sz="1600" dirty="0">
                <a:latin typeface="+mj-lt"/>
              </a:rPr>
              <a:t> by </a:t>
            </a:r>
            <a:r>
              <a:rPr lang="en-US" sz="1600" dirty="0">
                <a:latin typeface="+mj-lt"/>
              </a:rPr>
              <a:t>presence of the </a:t>
            </a:r>
            <a:r>
              <a:rPr lang="en-US" sz="1600" b="1" dirty="0">
                <a:latin typeface="+mj-lt"/>
              </a:rPr>
              <a:t>bundle barrier</a:t>
            </a:r>
            <a:r>
              <a:rPr lang="en-CH" sz="1600" b="1" dirty="0">
                <a:latin typeface="+mj-lt"/>
              </a:rPr>
              <a:t>.</a:t>
            </a:r>
            <a:r>
              <a:rPr lang="en-US" sz="1600" b="1" dirty="0">
                <a:latin typeface="+mj-lt"/>
              </a:rPr>
              <a:t> </a:t>
            </a:r>
            <a:endParaRPr lang="en-CH" sz="1600" dirty="0">
              <a:latin typeface="+mj-lt"/>
            </a:endParaRPr>
          </a:p>
          <a:p>
            <a:pPr marL="800100" lvl="1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CH" sz="1600" b="1" dirty="0">
                <a:latin typeface="+mj-lt"/>
              </a:rPr>
              <a:t>Restack Rod Process (RRP) wires:</a:t>
            </a:r>
          </a:p>
          <a:p>
            <a:pPr marL="1257300" lvl="2" indent="-342900"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CH" sz="1600" dirty="0"/>
              <a:t>The </a:t>
            </a:r>
            <a:r>
              <a:rPr lang="el-GR" sz="1600" b="1" dirty="0"/>
              <a:t>σ</a:t>
            </a:r>
            <a:r>
              <a:rPr lang="it-IT" sz="1600" b="1" baseline="-25000" dirty="0"/>
              <a:t>irr</a:t>
            </a:r>
            <a:r>
              <a:rPr lang="en-CH" sz="1600" b="1" baseline="-25000" dirty="0"/>
              <a:t> </a:t>
            </a:r>
            <a:r>
              <a:rPr lang="en-CH" sz="1600" dirty="0"/>
              <a:t>for </a:t>
            </a:r>
            <a:r>
              <a:rPr lang="en-CH" sz="1600" b="1" dirty="0"/>
              <a:t>RRP Nb</a:t>
            </a:r>
            <a:r>
              <a:rPr lang="en-CH" sz="1600" b="1" baseline="-25000" dirty="0"/>
              <a:t>3</a:t>
            </a:r>
            <a:r>
              <a:rPr lang="en-CH" sz="1600" b="1" dirty="0"/>
              <a:t>Sn wires &gt; 170 MPa, </a:t>
            </a:r>
            <a:r>
              <a:rPr lang="en-CH" sz="1600" dirty="0"/>
              <a:t>and it can reach </a:t>
            </a:r>
            <a:r>
              <a:rPr lang="en-CH" sz="1600" b="1" dirty="0"/>
              <a:t>210 MPa </a:t>
            </a:r>
            <a:r>
              <a:rPr lang="en-CH" sz="1600" dirty="0"/>
              <a:t>for wire as </a:t>
            </a:r>
            <a:r>
              <a:rPr lang="en-CH" sz="1600" b="1" dirty="0"/>
              <a:t>162/169 </a:t>
            </a:r>
            <a:r>
              <a:rPr lang="en-CH" sz="1600" dirty="0"/>
              <a:t>used for </a:t>
            </a:r>
            <a:r>
              <a:rPr lang="en-CH" sz="1600" b="1" dirty="0"/>
              <a:t>Falcon D</a:t>
            </a:r>
            <a:endParaRPr lang="en-CH" altLang="fr-FR" sz="1600" dirty="0"/>
          </a:p>
          <a:p>
            <a:pPr marL="1257300" lvl="2" indent="-342900"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altLang="fr-FR" sz="1600" dirty="0"/>
              <a:t>A </a:t>
            </a:r>
            <a:r>
              <a:rPr lang="en-US" altLang="fr-FR" sz="1600" b="1" dirty="0"/>
              <a:t>correlation</a:t>
            </a:r>
            <a:r>
              <a:rPr lang="en-US" altLang="fr-FR" sz="1600" dirty="0"/>
              <a:t> between a </a:t>
            </a:r>
            <a:r>
              <a:rPr lang="en-US" altLang="fr-FR" sz="1600" b="1" dirty="0"/>
              <a:t>lower Cu/non-Cu ratio </a:t>
            </a:r>
            <a:r>
              <a:rPr lang="en-US" altLang="fr-FR" sz="1600" dirty="0"/>
              <a:t>and a </a:t>
            </a:r>
            <a:r>
              <a:rPr lang="en-US" altLang="fr-FR" sz="1600" b="1" dirty="0"/>
              <a:t>higher irreversible stress limit</a:t>
            </a:r>
            <a:r>
              <a:rPr lang="en-CH" altLang="fr-FR" sz="1600" b="1" dirty="0"/>
              <a:t> </a:t>
            </a:r>
            <a:r>
              <a:rPr lang="en-CH" altLang="fr-FR" sz="1600" dirty="0"/>
              <a:t>has been observed</a:t>
            </a:r>
            <a:endParaRPr lang="en-CH" sz="1600" dirty="0">
              <a:latin typeface="+mj-lt"/>
            </a:endParaRPr>
          </a:p>
          <a:p>
            <a:pPr marL="800100" lvl="1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CH" altLang="fr-FR" sz="1600" b="1" dirty="0">
                <a:latin typeface="+mj-lt"/>
              </a:rPr>
              <a:t>The p</a:t>
            </a:r>
            <a:r>
              <a:rPr lang="en-US" altLang="fr-FR" sz="1600" b="1" dirty="0" err="1">
                <a:latin typeface="+mj-lt"/>
              </a:rPr>
              <a:t>ermanent</a:t>
            </a:r>
            <a:r>
              <a:rPr lang="en-US" altLang="fr-FR" sz="1600" b="1" dirty="0">
                <a:latin typeface="+mj-lt"/>
              </a:rPr>
              <a:t> degradation </a:t>
            </a:r>
            <a:r>
              <a:rPr lang="en-US" altLang="fr-FR" sz="1600" dirty="0">
                <a:latin typeface="+mj-lt"/>
              </a:rPr>
              <a:t>of state-of-the-art </a:t>
            </a:r>
            <a:r>
              <a:rPr lang="en-US" altLang="fr-FR" sz="1600" b="1" dirty="0">
                <a:latin typeface="+mj-lt"/>
              </a:rPr>
              <a:t>RRP</a:t>
            </a:r>
            <a:r>
              <a:rPr lang="en-CH" altLang="fr-FR" sz="1600" b="1" dirty="0">
                <a:latin typeface="+mj-lt"/>
              </a:rPr>
              <a:t> and PIT</a:t>
            </a:r>
            <a:r>
              <a:rPr lang="en-US" altLang="fr-FR" sz="1600" dirty="0">
                <a:latin typeface="+mj-lt"/>
              </a:rPr>
              <a:t> wires is primarily driven by </a:t>
            </a:r>
            <a:r>
              <a:rPr lang="en-US" altLang="fr-FR" sz="1600" b="1" dirty="0">
                <a:latin typeface="+mj-lt"/>
              </a:rPr>
              <a:t>residual stresses</a:t>
            </a:r>
            <a:endParaRPr lang="en-CH" altLang="fr-FR" sz="1600" b="1" dirty="0">
              <a:latin typeface="+mj-lt"/>
            </a:endParaRPr>
          </a:p>
          <a:p>
            <a:pPr marL="1200150" lvl="2" indent="-285750" algn="just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l-GR" altLang="fr-FR" sz="1600" b="1" dirty="0">
                <a:latin typeface="+mj-lt"/>
              </a:rPr>
              <a:t>Δ</a:t>
            </a:r>
            <a:r>
              <a:rPr lang="en-CH" altLang="fr-FR" sz="1600" b="1" dirty="0">
                <a:latin typeface="+mj-lt"/>
              </a:rPr>
              <a:t>B</a:t>
            </a:r>
            <a:r>
              <a:rPr lang="en-CH" altLang="fr-FR" sz="1600" b="1" baseline="-25000" dirty="0">
                <a:latin typeface="+mj-lt"/>
              </a:rPr>
              <a:t>C2</a:t>
            </a:r>
            <a:r>
              <a:rPr lang="en-CH" altLang="fr-FR" sz="1600" b="1" dirty="0">
                <a:latin typeface="+mj-lt"/>
              </a:rPr>
              <a:t> (210 MPa) </a:t>
            </a:r>
            <a:r>
              <a:rPr lang="en-CH" altLang="fr-FR" sz="1600" dirty="0">
                <a:latin typeface="+mj-lt"/>
              </a:rPr>
              <a:t>is </a:t>
            </a:r>
            <a:r>
              <a:rPr lang="en-CH" altLang="fr-FR" sz="1600" b="1" dirty="0">
                <a:latin typeface="+mj-lt"/>
              </a:rPr>
              <a:t>~ 0.6 T for RRP </a:t>
            </a:r>
            <a:r>
              <a:rPr lang="en-CH" altLang="fr-FR" sz="1600" dirty="0">
                <a:latin typeface="+mj-lt"/>
              </a:rPr>
              <a:t>wires and </a:t>
            </a:r>
            <a:r>
              <a:rPr lang="en-CH" altLang="fr-FR" sz="1600" b="1" dirty="0">
                <a:latin typeface="+mj-lt"/>
              </a:rPr>
              <a:t>&gt;1.1 T for PIT wires</a:t>
            </a:r>
            <a:endParaRPr lang="en-US" altLang="fr-FR" sz="1600" b="1" dirty="0">
              <a:latin typeface="+mj-l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366E95D-039C-602C-E5CA-FD0D3F34B0C8}"/>
              </a:ext>
            </a:extLst>
          </p:cNvPr>
          <p:cNvSpPr txBox="1">
            <a:spLocks/>
          </p:cNvSpPr>
          <p:nvPr/>
        </p:nvSpPr>
        <p:spPr>
          <a:xfrm>
            <a:off x="456752" y="-185696"/>
            <a:ext cx="114456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Summary and future work</a:t>
            </a:r>
          </a:p>
        </p:txBody>
      </p:sp>
      <p:pic>
        <p:nvPicPr>
          <p:cNvPr id="5" name="Image 22">
            <a:extLst>
              <a:ext uri="{FF2B5EF4-FFF2-40B4-BE49-F238E27FC236}">
                <a16:creationId xmlns:a16="http://schemas.microsoft.com/office/drawing/2014/main" id="{93E2F98B-D44D-A698-A94A-19A27B9434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95" b="94505" l="5556" r="98889">
                        <a14:foregroundMark x1="48889" y1="8791" x2="92222" y2="52747"/>
                        <a14:foregroundMark x1="92222" y1="52747" x2="50000" y2="93407"/>
                        <a14:foregroundMark x1="50000" y1="93407" x2="5556" y2="45055"/>
                        <a14:foregroundMark x1="5556" y1="45055" x2="42222" y2="8791"/>
                        <a14:foregroundMark x1="40000" y1="90110" x2="92222" y2="59341"/>
                        <a14:foregroundMark x1="92222" y1="59341" x2="86667" y2="20879"/>
                        <a14:foregroundMark x1="93333" y1="39560" x2="98889" y2="63736"/>
                        <a14:foregroundMark x1="95556" y1="58242" x2="97778" y2="56044"/>
                        <a14:foregroundMark x1="93333" y1="52747" x2="97778" y2="52747"/>
                        <a14:foregroundMark x1="93333" y1="45055" x2="95556" y2="49451"/>
                        <a14:foregroundMark x1="65556" y1="94505" x2="52222" y2="945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108" y="3121345"/>
            <a:ext cx="851209" cy="8606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2BBC3A-9E5C-E3E9-61A7-B01E1EDE6F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3941" y="3054586"/>
            <a:ext cx="537694" cy="3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431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>
            <a:extLst>
              <a:ext uri="{FF2B5EF4-FFF2-40B4-BE49-F238E27FC236}">
                <a16:creationId xmlns:a16="http://schemas.microsoft.com/office/drawing/2014/main" id="{CCD2402F-677C-FC46-A3A0-9C8BC2437144}"/>
              </a:ext>
            </a:extLst>
          </p:cNvPr>
          <p:cNvSpPr txBox="1">
            <a:spLocks/>
          </p:cNvSpPr>
          <p:nvPr/>
        </p:nvSpPr>
        <p:spPr>
          <a:xfrm>
            <a:off x="874259" y="1714501"/>
            <a:ext cx="10443482" cy="37972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b="1" i="1" dirty="0">
              <a:solidFill>
                <a:srgbClr val="007E63"/>
              </a:solidFill>
              <a:latin typeface="Gill Sans MT" panose="020B0502020104020203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FBE070-5DA7-1A65-CF16-E10AB0B51887}"/>
              </a:ext>
            </a:extLst>
          </p:cNvPr>
          <p:cNvSpPr txBox="1"/>
          <p:nvPr/>
        </p:nvSpPr>
        <p:spPr>
          <a:xfrm>
            <a:off x="1290226" y="2884827"/>
            <a:ext cx="937846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i="1" dirty="0">
                <a:solidFill>
                  <a:srgbClr val="007E63"/>
                </a:solidFill>
                <a:latin typeface="Gill Sans MT" panose="020B0502020104020203" pitchFamily="34" charset="77"/>
              </a:rPr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4018194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B670F235-4BD8-4FE1-9007-597BDC9B1E29}"/>
              </a:ext>
            </a:extLst>
          </p:cNvPr>
          <p:cNvSpPr txBox="1">
            <a:spLocks/>
          </p:cNvSpPr>
          <p:nvPr/>
        </p:nvSpPr>
        <p:spPr>
          <a:xfrm>
            <a:off x="482600" y="4175"/>
            <a:ext cx="110761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Commercial Nb</a:t>
            </a:r>
            <a:r>
              <a:rPr lang="it-IT" b="1" i="1" baseline="-25000" dirty="0">
                <a:solidFill>
                  <a:srgbClr val="007E63"/>
                </a:solidFill>
                <a:latin typeface="Gill Sans MT" panose="020B0502020104020203" pitchFamily="34" charset="0"/>
              </a:rPr>
              <a:t>3</a:t>
            </a:r>
            <a:r>
              <a:rPr lang="it-IT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Sn wires</a:t>
            </a:r>
            <a:r>
              <a:rPr lang="en-CH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: </a:t>
            </a:r>
            <a:r>
              <a:rPr lang="en-US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RRP vs PIT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C9CB68A-95C6-49CD-AD40-CEDD2247D1E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764" t="1211" r="49216" b="16979"/>
          <a:stretch/>
        </p:blipFill>
        <p:spPr>
          <a:xfrm>
            <a:off x="660903" y="1164688"/>
            <a:ext cx="2454866" cy="244047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1DD6997-85D6-48F4-91ED-C6C612F00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325" y="1113974"/>
            <a:ext cx="2769271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altLang="fr-FR" sz="1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Gill Sans MT" panose="020B0502020104020203" pitchFamily="34" charset="0"/>
                <a:sym typeface="Symbol" panose="05050102010706020507" pitchFamily="18" charset="2"/>
              </a:rPr>
              <a:t>Section of a Nb3Sn dipole magnet</a:t>
            </a: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79B2358D-4A10-4DE9-BF05-B10CEB118A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3919" y="3712356"/>
            <a:ext cx="3501586" cy="34756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26E9657-FAB2-4FEF-881C-75B36086140F}"/>
              </a:ext>
            </a:extLst>
          </p:cNvPr>
          <p:cNvSpPr/>
          <p:nvPr/>
        </p:nvSpPr>
        <p:spPr>
          <a:xfrm>
            <a:off x="169140" y="3713611"/>
            <a:ext cx="469022" cy="361711"/>
          </a:xfrm>
          <a:prstGeom prst="rect">
            <a:avLst/>
          </a:prstGeom>
          <a:noFill/>
          <a:ln w="38100">
            <a:solidFill>
              <a:srgbClr val="CE3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a-ET">
              <a:solidFill>
                <a:srgbClr val="CE3E3E"/>
              </a:solidFill>
              <a:latin typeface="Gill Sans MT" panose="020B0502020104020203" pitchFamily="34" charset="0"/>
            </a:endParaRPr>
          </a:p>
        </p:txBody>
      </p:sp>
      <p:pic>
        <p:nvPicPr>
          <p:cNvPr id="22" name="Picture 7">
            <a:extLst>
              <a:ext uri="{FF2B5EF4-FFF2-40B4-BE49-F238E27FC236}">
                <a16:creationId xmlns:a16="http://schemas.microsoft.com/office/drawing/2014/main" id="{9B5F2AD4-C23D-454F-B3C0-78C39BA6F1B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86037"/>
          <a:stretch/>
        </p:blipFill>
        <p:spPr>
          <a:xfrm>
            <a:off x="439963" y="4540500"/>
            <a:ext cx="1440001" cy="972367"/>
          </a:xfrm>
          <a:prstGeom prst="rect">
            <a:avLst/>
          </a:prstGeom>
          <a:ln w="57150">
            <a:solidFill>
              <a:srgbClr val="CE3E3E"/>
            </a:solidFill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BDA25C0-2F70-4E91-88D5-05B00A03D779}"/>
              </a:ext>
            </a:extLst>
          </p:cNvPr>
          <p:cNvSpPr/>
          <p:nvPr/>
        </p:nvSpPr>
        <p:spPr>
          <a:xfrm>
            <a:off x="8328966" y="5798461"/>
            <a:ext cx="38614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da-DK" sz="1050" dirty="0">
                <a:latin typeface="Gill Sans MT" panose="020B0502020104020203" pitchFamily="34" charset="0"/>
              </a:rPr>
              <a:t>Segal C. et al.,</a:t>
            </a:r>
            <a:r>
              <a:rPr lang="fr-FR" sz="1050" u="sng" dirty="0" err="1">
                <a:latin typeface="Gill Sans MT" panose="020B0502020104020203" pitchFamily="34" charset="0"/>
              </a:rPr>
              <a:t>Supercond</a:t>
            </a:r>
            <a:r>
              <a:rPr lang="fr-FR" sz="1050" u="sng" dirty="0">
                <a:latin typeface="Gill Sans MT" panose="020B0502020104020203" pitchFamily="34" charset="0"/>
              </a:rPr>
              <a:t>. </a:t>
            </a:r>
            <a:r>
              <a:rPr lang="fr-FR" sz="1050" u="sng" dirty="0" err="1">
                <a:latin typeface="Gill Sans MT" panose="020B0502020104020203" pitchFamily="34" charset="0"/>
              </a:rPr>
              <a:t>Sci</a:t>
            </a:r>
            <a:r>
              <a:rPr lang="fr-FR" sz="1050" u="sng" dirty="0">
                <a:latin typeface="Gill Sans MT" panose="020B0502020104020203" pitchFamily="34" charset="0"/>
              </a:rPr>
              <a:t>. </a:t>
            </a:r>
            <a:r>
              <a:rPr lang="fr-FR" sz="1050" u="sng" dirty="0" err="1">
                <a:latin typeface="Gill Sans MT" panose="020B0502020104020203" pitchFamily="34" charset="0"/>
              </a:rPr>
              <a:t>Technol</a:t>
            </a:r>
            <a:r>
              <a:rPr lang="fr-FR" sz="1050" dirty="0">
                <a:latin typeface="Gill Sans MT" panose="020B0502020104020203" pitchFamily="34" charset="0"/>
              </a:rPr>
              <a:t>. 29 (2016) 085003</a:t>
            </a:r>
            <a:r>
              <a:rPr lang="en-US" sz="1050" dirty="0">
                <a:latin typeface="Gill Sans MT" panose="020B0502020104020203" pitchFamily="34" charset="0"/>
              </a:rPr>
              <a:t> </a:t>
            </a:r>
            <a:r>
              <a:rPr lang="en-US" sz="1050" b="1" i="1" dirty="0">
                <a:latin typeface="Gill Sans MT" panose="020B0502020104020203" pitchFamily="34" charset="0"/>
              </a:rPr>
              <a:t>DOI: </a:t>
            </a:r>
            <a:r>
              <a:rPr lang="fr-CH" sz="1050" i="1" dirty="0">
                <a:latin typeface="Gill Sans MT" panose="020B0502020104020203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10.1088/0953-2048/29/8/085003</a:t>
            </a:r>
            <a:endParaRPr lang="fr-CH" sz="1050" i="1" dirty="0">
              <a:latin typeface="Gill Sans MT" panose="020B0502020104020203" pitchFamily="34" charset="0"/>
            </a:endParaRPr>
          </a:p>
        </p:txBody>
      </p:sp>
      <p:pic>
        <p:nvPicPr>
          <p:cNvPr id="39" name="Image 5">
            <a:extLst>
              <a:ext uri="{FF2B5EF4-FFF2-40B4-BE49-F238E27FC236}">
                <a16:creationId xmlns:a16="http://schemas.microsoft.com/office/drawing/2014/main" id="{63FCE36B-6B00-432F-A972-512ADBF103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79926" y="4262990"/>
            <a:ext cx="1695029" cy="1263226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C10D8ED3-81CC-4568-8045-0CC514995B94}"/>
              </a:ext>
            </a:extLst>
          </p:cNvPr>
          <p:cNvSpPr/>
          <p:nvPr/>
        </p:nvSpPr>
        <p:spPr>
          <a:xfrm>
            <a:off x="2309524" y="5453005"/>
            <a:ext cx="26358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fr-FR" sz="1600" b="1" u="sng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PIT wire:</a:t>
            </a:r>
            <a:r>
              <a:rPr lang="en-US" altLang="fr-FR" sz="16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 Distorted filaments</a:t>
            </a:r>
            <a:r>
              <a:rPr lang="en-CH" altLang="fr-FR" sz="16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fr-FR" sz="16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are partly reacted</a:t>
            </a:r>
            <a:r>
              <a:rPr lang="en-CH" altLang="fr-FR" sz="16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 due to </a:t>
            </a:r>
            <a:r>
              <a:rPr lang="en-US" altLang="fr-FR" sz="16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Sn leak, lower I</a:t>
            </a:r>
            <a:r>
              <a:rPr lang="en-US" altLang="fr-FR" sz="1600" baseline="-250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c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95A8048-2443-4675-871D-019E3741C301}"/>
              </a:ext>
            </a:extLst>
          </p:cNvPr>
          <p:cNvSpPr/>
          <p:nvPr/>
        </p:nvSpPr>
        <p:spPr>
          <a:xfrm>
            <a:off x="-25226" y="5590919"/>
            <a:ext cx="23464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fr-FR" sz="16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Cabling induce wire distortion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A871A55-69DE-44F7-BF61-1A65F24E73BE}"/>
              </a:ext>
            </a:extLst>
          </p:cNvPr>
          <p:cNvSpPr/>
          <p:nvPr/>
        </p:nvSpPr>
        <p:spPr>
          <a:xfrm>
            <a:off x="8328295" y="5418876"/>
            <a:ext cx="39819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da-DK" sz="1050" dirty="0">
                <a:latin typeface="Gill Sans MT" panose="020B0502020104020203" pitchFamily="34" charset="0"/>
              </a:rPr>
              <a:t>Brown M. et al. </a:t>
            </a:r>
            <a:r>
              <a:rPr lang="fr-FR" sz="1050" u="sng" dirty="0" err="1">
                <a:latin typeface="Gill Sans MT" panose="020B0502020104020203" pitchFamily="34" charset="0"/>
              </a:rPr>
              <a:t>Supercond</a:t>
            </a:r>
            <a:r>
              <a:rPr lang="fr-FR" sz="1050" u="sng" dirty="0">
                <a:latin typeface="Gill Sans MT" panose="020B0502020104020203" pitchFamily="34" charset="0"/>
              </a:rPr>
              <a:t>. </a:t>
            </a:r>
            <a:r>
              <a:rPr lang="fr-FR" sz="1050" u="sng" dirty="0" err="1">
                <a:latin typeface="Gill Sans MT" panose="020B0502020104020203" pitchFamily="34" charset="0"/>
              </a:rPr>
              <a:t>Sci</a:t>
            </a:r>
            <a:r>
              <a:rPr lang="fr-FR" sz="1050" u="sng" dirty="0">
                <a:latin typeface="Gill Sans MT" panose="020B0502020104020203" pitchFamily="34" charset="0"/>
              </a:rPr>
              <a:t>. </a:t>
            </a:r>
            <a:r>
              <a:rPr lang="fr-FR" sz="1050" u="sng" dirty="0" err="1">
                <a:latin typeface="Gill Sans MT" panose="020B0502020104020203" pitchFamily="34" charset="0"/>
              </a:rPr>
              <a:t>Technol</a:t>
            </a:r>
            <a:r>
              <a:rPr lang="fr-FR" sz="1050" u="sng" dirty="0">
                <a:latin typeface="Gill Sans MT" panose="020B0502020104020203" pitchFamily="34" charset="0"/>
              </a:rPr>
              <a:t>. </a:t>
            </a:r>
            <a:r>
              <a:rPr lang="fr-FR" sz="1050" dirty="0">
                <a:latin typeface="Gill Sans MT" panose="020B0502020104020203" pitchFamily="34" charset="0"/>
              </a:rPr>
              <a:t>29 084008 (2016) </a:t>
            </a:r>
            <a:r>
              <a:rPr lang="en-US" sz="1050" b="1" i="1" dirty="0">
                <a:latin typeface="Gill Sans MT" panose="020B0502020104020203" pitchFamily="34" charset="0"/>
              </a:rPr>
              <a:t>DOI: </a:t>
            </a:r>
            <a:r>
              <a:rPr lang="fr-CH" sz="1050" i="1" dirty="0">
                <a:latin typeface="Gill Sans MT" panose="020B0502020104020203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10.1088/0953-2048/29/8/084008</a:t>
            </a:r>
            <a:endParaRPr lang="en-CH" sz="1050" i="1" dirty="0">
              <a:latin typeface="Gill Sans MT" panose="020B05020201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3E86ADB-11FF-5B91-6359-41D6B9B6897D}"/>
              </a:ext>
            </a:extLst>
          </p:cNvPr>
          <p:cNvSpPr/>
          <p:nvPr/>
        </p:nvSpPr>
        <p:spPr>
          <a:xfrm>
            <a:off x="1257721" y="3437335"/>
            <a:ext cx="751240" cy="96289"/>
          </a:xfrm>
          <a:prstGeom prst="rect">
            <a:avLst/>
          </a:prstGeom>
          <a:noFill/>
          <a:ln w="38100">
            <a:solidFill>
              <a:srgbClr val="CE3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a-ET">
              <a:solidFill>
                <a:srgbClr val="CE3E3E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7AE7C1-2DBA-63D9-1F88-1AEDC059B67C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159338" y="3485480"/>
            <a:ext cx="1098383" cy="209808"/>
          </a:xfrm>
          <a:prstGeom prst="line">
            <a:avLst/>
          </a:prstGeom>
          <a:ln w="38100">
            <a:solidFill>
              <a:srgbClr val="CE3E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5D99B2-AEE3-E710-3B98-B3ED56F050D4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2008961" y="3485480"/>
            <a:ext cx="1618481" cy="221373"/>
          </a:xfrm>
          <a:prstGeom prst="line">
            <a:avLst/>
          </a:prstGeom>
          <a:ln w="38100">
            <a:solidFill>
              <a:srgbClr val="CE3E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E47F201-3717-150F-CEAA-72DE65CA9589}"/>
              </a:ext>
            </a:extLst>
          </p:cNvPr>
          <p:cNvCxnSpPr>
            <a:cxnSpLocks/>
            <a:stCxn id="21" idx="1"/>
          </p:cNvCxnSpPr>
          <p:nvPr/>
        </p:nvCxnSpPr>
        <p:spPr>
          <a:xfrm>
            <a:off x="169140" y="3894467"/>
            <a:ext cx="234511" cy="574053"/>
          </a:xfrm>
          <a:prstGeom prst="line">
            <a:avLst/>
          </a:prstGeom>
          <a:ln w="38100">
            <a:solidFill>
              <a:srgbClr val="CE3E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F560CCF-3BC0-A665-EDA5-E89E0416D7B5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638162" y="3894467"/>
            <a:ext cx="1250174" cy="583387"/>
          </a:xfrm>
          <a:prstGeom prst="line">
            <a:avLst/>
          </a:prstGeom>
          <a:ln w="38100">
            <a:solidFill>
              <a:srgbClr val="CE3E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AAEF4F97-D5C9-1E14-E09E-314C7C8E188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859396" y="1174150"/>
            <a:ext cx="309648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fr-FR" b="1" dirty="0">
                <a:latin typeface="Gill Sans MT" panose="020B0502020104020203" pitchFamily="34" charset="0"/>
              </a:rPr>
              <a:t>PIT</a:t>
            </a:r>
            <a:r>
              <a:rPr lang="en-GB" altLang="fr-FR" dirty="0">
                <a:latin typeface="Gill Sans MT" panose="020B0502020104020203" pitchFamily="34" charset="0"/>
              </a:rPr>
              <a:t>, Ø  1.0 mm</a:t>
            </a:r>
          </a:p>
          <a:p>
            <a:pPr algn="ctr">
              <a:spcBef>
                <a:spcPct val="0"/>
              </a:spcBef>
            </a:pPr>
            <a:r>
              <a:rPr lang="en-GB" altLang="fr-FR" dirty="0">
                <a:latin typeface="Gill Sans MT" panose="020B0502020104020203" pitchFamily="34" charset="0"/>
              </a:rPr>
              <a:t>Tested in a 1.15 mm groove</a:t>
            </a:r>
            <a:endParaRPr lang="en-US" altLang="fr-FR" dirty="0">
              <a:latin typeface="Gill Sans MT" panose="020B050202010402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25063B8-1BDD-93CD-4412-712F03399DD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328295" y="1170161"/>
            <a:ext cx="282605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fr-FR" b="1" dirty="0">
                <a:latin typeface="Gill Sans MT" panose="020B0502020104020203" pitchFamily="34" charset="0"/>
              </a:rPr>
              <a:t>RRP</a:t>
            </a:r>
            <a:r>
              <a:rPr lang="en-GB" altLang="fr-FR" dirty="0">
                <a:latin typeface="Gill Sans MT" panose="020B0502020104020203" pitchFamily="34" charset="0"/>
              </a:rPr>
              <a:t>, Ø  0.85 mm</a:t>
            </a:r>
          </a:p>
          <a:p>
            <a:pPr algn="ctr">
              <a:spcBef>
                <a:spcPct val="0"/>
              </a:spcBef>
            </a:pPr>
            <a:r>
              <a:rPr lang="en-GB" altLang="fr-FR" dirty="0">
                <a:latin typeface="Gill Sans MT" panose="020B0502020104020203" pitchFamily="34" charset="0"/>
              </a:rPr>
              <a:t>Tested in a 1.15 mm groove</a:t>
            </a:r>
            <a:endParaRPr lang="en-US" altLang="fr-FR" dirty="0">
              <a:latin typeface="Gill Sans MT" panose="020B0502020104020203" pitchFamily="34" charset="0"/>
            </a:endParaRPr>
          </a:p>
        </p:txBody>
      </p:sp>
      <p:graphicFrame>
        <p:nvGraphicFramePr>
          <p:cNvPr id="52" name="Object 23">
            <a:extLst>
              <a:ext uri="{FF2B5EF4-FFF2-40B4-BE49-F238E27FC236}">
                <a16:creationId xmlns:a16="http://schemas.microsoft.com/office/drawing/2014/main" id="{F992E9AF-5785-49CC-7386-B70665580C06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92573190"/>
              </p:ext>
            </p:extLst>
          </p:nvPr>
        </p:nvGraphicFramePr>
        <p:xfrm>
          <a:off x="4340645" y="1664892"/>
          <a:ext cx="3927055" cy="2982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5" imgW="3906000" imgH="2964960" progId="Origin50.Graph">
                  <p:embed/>
                </p:oleObj>
              </mc:Choice>
              <mc:Fallback>
                <p:oleObj name="Graph" r:id="rId15" imgW="3906000" imgH="2964960" progId="Origin50.Graph">
                  <p:embed/>
                  <p:pic>
                    <p:nvPicPr>
                      <p:cNvPr id="52" name="Object 23">
                        <a:extLst>
                          <a:ext uri="{FF2B5EF4-FFF2-40B4-BE49-F238E27FC236}">
                            <a16:creationId xmlns:a16="http://schemas.microsoft.com/office/drawing/2014/main" id="{F992E9AF-5785-49CC-7386-B70665580C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340645" y="1664892"/>
                        <a:ext cx="3927055" cy="29820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0E604B0A-12C4-18E2-34AC-400D02BDC241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24676127"/>
              </p:ext>
            </p:extLst>
          </p:nvPr>
        </p:nvGraphicFramePr>
        <p:xfrm>
          <a:off x="7689850" y="1604963"/>
          <a:ext cx="4041775" cy="307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7" imgW="4016188" imgH="3053107" progId="Origin50.Graph">
                  <p:embed/>
                </p:oleObj>
              </mc:Choice>
              <mc:Fallback>
                <p:oleObj name="Graph" r:id="rId17" imgW="4016188" imgH="3053107" progId="Origin50.Graph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0E604B0A-12C4-18E2-34AC-400D02BDC2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689850" y="1604963"/>
                        <a:ext cx="4041775" cy="307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4" name="Groupe 8">
            <a:extLst>
              <a:ext uri="{FF2B5EF4-FFF2-40B4-BE49-F238E27FC236}">
                <a16:creationId xmlns:a16="http://schemas.microsoft.com/office/drawing/2014/main" id="{1D86254C-7FC1-EBD3-3C97-81EB0D7E50A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384529" y="2178075"/>
            <a:ext cx="1839286" cy="2762536"/>
            <a:chOff x="-788241" y="2907188"/>
            <a:chExt cx="2554907" cy="3712314"/>
          </a:xfrm>
        </p:grpSpPr>
        <p:cxnSp>
          <p:nvCxnSpPr>
            <p:cNvPr id="55" name="Connecteur droit avec flèche 4">
              <a:extLst>
                <a:ext uri="{FF2B5EF4-FFF2-40B4-BE49-F238E27FC236}">
                  <a16:creationId xmlns:a16="http://schemas.microsoft.com/office/drawing/2014/main" id="{EF283E75-B15F-EDB6-903B-F065822809D0}"/>
                </a:ext>
              </a:extLst>
            </p:cNvPr>
            <p:cNvCxnSpPr/>
            <p:nvPr/>
          </p:nvCxnSpPr>
          <p:spPr>
            <a:xfrm>
              <a:off x="349059" y="2907188"/>
              <a:ext cx="0" cy="2628001"/>
            </a:xfrm>
            <a:prstGeom prst="straightConnector1">
              <a:avLst/>
            </a:prstGeom>
            <a:ln w="635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C017D4A-1CD8-207F-BCF7-4121E99753F5}"/>
                </a:ext>
              </a:extLst>
            </p:cNvPr>
            <p:cNvSpPr/>
            <p:nvPr/>
          </p:nvSpPr>
          <p:spPr>
            <a:xfrm>
              <a:off x="-788241" y="6081832"/>
              <a:ext cx="2554907" cy="5376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fr-FR" sz="2000" b="1" dirty="0">
                  <a:latin typeface="Gill Sans MT" panose="020B0502020104020203" pitchFamily="34" charset="0"/>
                  <a:sym typeface="Symbol" panose="05050102010706020507" pitchFamily="18" charset="2"/>
                </a:rPr>
                <a:t></a:t>
              </a:r>
              <a:r>
                <a:rPr lang="en-US" altLang="fr-FR" sz="2000" b="1" baseline="-25000" dirty="0" err="1">
                  <a:latin typeface="Gill Sans MT" panose="020B0502020104020203" pitchFamily="34" charset="0"/>
                </a:rPr>
                <a:t>irr</a:t>
              </a:r>
              <a:r>
                <a:rPr lang="en-US" altLang="fr-FR" sz="2000" b="1" dirty="0">
                  <a:latin typeface="Gill Sans MT" panose="020B0502020104020203" pitchFamily="34" charset="0"/>
                </a:rPr>
                <a:t> </a:t>
              </a:r>
              <a:r>
                <a:rPr lang="en-US" altLang="fr-FR" sz="2000" b="1" dirty="0">
                  <a:latin typeface="Gill Sans MT" panose="020B0502020104020203" pitchFamily="34" charset="0"/>
                  <a:sym typeface="Symbol" panose="05050102010706020507" pitchFamily="18" charset="2"/>
                </a:rPr>
                <a:t></a:t>
              </a:r>
              <a:r>
                <a:rPr lang="en-US" altLang="fr-FR" sz="2000" b="1" dirty="0">
                  <a:latin typeface="Gill Sans MT" panose="020B0502020104020203" pitchFamily="34" charset="0"/>
                </a:rPr>
                <a:t> 110 MPa</a:t>
              </a:r>
            </a:p>
          </p:txBody>
        </p:sp>
      </p:grpSp>
      <p:grpSp>
        <p:nvGrpSpPr>
          <p:cNvPr id="57" name="Groupe 16">
            <a:extLst>
              <a:ext uri="{FF2B5EF4-FFF2-40B4-BE49-F238E27FC236}">
                <a16:creationId xmlns:a16="http://schemas.microsoft.com/office/drawing/2014/main" id="{C26383CE-D2FE-6325-BD52-3CB27E5827A9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906107" y="2211567"/>
            <a:ext cx="1839286" cy="2729042"/>
            <a:chOff x="4895497" y="2311985"/>
            <a:chExt cx="2270676" cy="3659569"/>
          </a:xfrm>
        </p:grpSpPr>
        <p:cxnSp>
          <p:nvCxnSpPr>
            <p:cNvPr id="58" name="Connecteur droit avec flèche 4">
              <a:extLst>
                <a:ext uri="{FF2B5EF4-FFF2-40B4-BE49-F238E27FC236}">
                  <a16:creationId xmlns:a16="http://schemas.microsoft.com/office/drawing/2014/main" id="{72F0F9BF-B8ED-59E9-4F98-A0E951266DC1}"/>
                </a:ext>
              </a:extLst>
            </p:cNvPr>
            <p:cNvCxnSpPr/>
            <p:nvPr/>
          </p:nvCxnSpPr>
          <p:spPr>
            <a:xfrm>
              <a:off x="6551410" y="2311985"/>
              <a:ext cx="0" cy="2628000"/>
            </a:xfrm>
            <a:prstGeom prst="straightConnector1">
              <a:avLst/>
            </a:prstGeom>
            <a:ln w="635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4148B154-3E39-4031-6CF3-00E96734665E}"/>
                </a:ext>
              </a:extLst>
            </p:cNvPr>
            <p:cNvSpPr/>
            <p:nvPr/>
          </p:nvSpPr>
          <p:spPr>
            <a:xfrm>
              <a:off x="4895497" y="5435018"/>
              <a:ext cx="2270676" cy="536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fr-FR" sz="2000" b="1" dirty="0">
                  <a:latin typeface="Gill Sans MT" panose="020B0502020104020203" pitchFamily="34" charset="0"/>
                  <a:sym typeface="Symbol" panose="05050102010706020507" pitchFamily="18" charset="2"/>
                </a:rPr>
                <a:t></a:t>
              </a:r>
              <a:r>
                <a:rPr lang="en-US" altLang="fr-FR" sz="2000" b="1" baseline="-25000" dirty="0" err="1">
                  <a:latin typeface="Gill Sans MT" panose="020B0502020104020203" pitchFamily="34" charset="0"/>
                </a:rPr>
                <a:t>irr</a:t>
              </a:r>
              <a:r>
                <a:rPr lang="en-US" altLang="fr-FR" sz="2000" b="1" dirty="0">
                  <a:latin typeface="Gill Sans MT" panose="020B0502020104020203" pitchFamily="34" charset="0"/>
                </a:rPr>
                <a:t> </a:t>
              </a:r>
              <a:r>
                <a:rPr lang="en-US" altLang="fr-FR" sz="2000" b="1" dirty="0">
                  <a:latin typeface="Gill Sans MT" panose="020B0502020104020203" pitchFamily="34" charset="0"/>
                  <a:sym typeface="Symbol" panose="05050102010706020507" pitchFamily="18" charset="2"/>
                </a:rPr>
                <a:t></a:t>
              </a:r>
              <a:r>
                <a:rPr lang="en-US" altLang="fr-FR" sz="2000" b="1" dirty="0">
                  <a:latin typeface="Gill Sans MT" panose="020B0502020104020203" pitchFamily="34" charset="0"/>
                </a:rPr>
                <a:t> 175 MPa</a:t>
              </a: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2BC7654E-7013-9D21-86C9-9032D9428FC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655926" y="5037706"/>
            <a:ext cx="3611773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fr-FR" b="1" dirty="0">
                <a:latin typeface="Gill Sans MT" panose="020B0502020104020203" pitchFamily="34" charset="0"/>
              </a:rPr>
              <a:t>RRP</a:t>
            </a:r>
            <a:r>
              <a:rPr lang="en-US" altLang="fr-FR" dirty="0">
                <a:latin typeface="Gill Sans MT" panose="020B0502020104020203" pitchFamily="34" charset="0"/>
              </a:rPr>
              <a:t> wires have </a:t>
            </a:r>
            <a:r>
              <a:rPr lang="en-US" altLang="fr-FR" b="1" dirty="0">
                <a:latin typeface="Gill Sans MT" panose="020B0502020104020203" pitchFamily="34" charset="0"/>
              </a:rPr>
              <a:t>higher transversal stress tolerance</a:t>
            </a:r>
            <a:r>
              <a:rPr lang="en-US" altLang="fr-FR" dirty="0">
                <a:latin typeface="Gill Sans MT" panose="020B0502020104020203" pitchFamily="34" charset="0"/>
              </a:rPr>
              <a:t>. They are </a:t>
            </a:r>
            <a:r>
              <a:rPr lang="en-CH" altLang="fr-FR" dirty="0">
                <a:latin typeface="Gill Sans MT" panose="020B0502020104020203" pitchFamily="34" charset="0"/>
              </a:rPr>
              <a:t>mechanically </a:t>
            </a:r>
            <a:r>
              <a:rPr lang="it-IT" altLang="fr-FR" b="1" dirty="0">
                <a:latin typeface="Gill Sans MT" panose="020B0502020104020203" pitchFamily="34" charset="0"/>
              </a:rPr>
              <a:t>more </a:t>
            </a:r>
            <a:r>
              <a:rPr lang="en-US" altLang="fr-FR" b="1" dirty="0">
                <a:latin typeface="Gill Sans MT" panose="020B0502020104020203" pitchFamily="34" charset="0"/>
              </a:rPr>
              <a:t>robust </a:t>
            </a:r>
            <a:r>
              <a:rPr lang="en-US" altLang="fr-FR" dirty="0">
                <a:latin typeface="Gill Sans MT" panose="020B0502020104020203" pitchFamily="34" charset="0"/>
              </a:rPr>
              <a:t>than </a:t>
            </a:r>
            <a:r>
              <a:rPr lang="en-CH" altLang="fr-FR" dirty="0">
                <a:latin typeface="Gill Sans MT" panose="020B0502020104020203" pitchFamily="34" charset="0"/>
              </a:rPr>
              <a:t>current </a:t>
            </a:r>
            <a:r>
              <a:rPr lang="en-US" altLang="fr-FR" dirty="0">
                <a:latin typeface="Gill Sans MT" panose="020B0502020104020203" pitchFamily="34" charset="0"/>
              </a:rPr>
              <a:t>PIT wires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0380C69-DC2E-72AE-9BA8-2FBD00F2D313}"/>
              </a:ext>
            </a:extLst>
          </p:cNvPr>
          <p:cNvSpPr txBox="1"/>
          <p:nvPr/>
        </p:nvSpPr>
        <p:spPr>
          <a:xfrm>
            <a:off x="8328295" y="5037706"/>
            <a:ext cx="398191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fr-CH" sz="1050" dirty="0">
                <a:latin typeface="Gill Sans MT" panose="020B0502020104020203" pitchFamily="34" charset="0"/>
              </a:rPr>
              <a:t>Senatore C. et al., Supercond. </a:t>
            </a:r>
            <a:r>
              <a:rPr lang="fr-CH" sz="1050" dirty="0" err="1">
                <a:latin typeface="Gill Sans MT" panose="020B0502020104020203" pitchFamily="34" charset="0"/>
              </a:rPr>
              <a:t>Sci</a:t>
            </a:r>
            <a:r>
              <a:rPr lang="fr-CH" sz="1050" dirty="0">
                <a:latin typeface="Gill Sans MT" panose="020B0502020104020203" pitchFamily="34" charset="0"/>
              </a:rPr>
              <a:t>. </a:t>
            </a:r>
            <a:r>
              <a:rPr lang="fr-CH" sz="1050" dirty="0" err="1">
                <a:latin typeface="Gill Sans MT" panose="020B0502020104020203" pitchFamily="34" charset="0"/>
              </a:rPr>
              <a:t>Technol</a:t>
            </a:r>
            <a:r>
              <a:rPr lang="fr-CH" sz="1050" dirty="0">
                <a:latin typeface="Gill Sans MT" panose="020B0502020104020203" pitchFamily="34" charset="0"/>
              </a:rPr>
              <a:t>., 36 (2023) 075001 </a:t>
            </a:r>
            <a:endParaRPr lang="en-CH" sz="1050" dirty="0">
              <a:latin typeface="Gill Sans MT" panose="020B0502020104020203" pitchFamily="34" charset="0"/>
            </a:endParaRPr>
          </a:p>
          <a:p>
            <a:r>
              <a:rPr lang="en-CH" sz="1050" dirty="0">
                <a:latin typeface="Gill Sans MT" panose="020B0502020104020203" pitchFamily="34" charset="0"/>
              </a:rPr>
              <a:t>   </a:t>
            </a:r>
            <a:r>
              <a:rPr lang="fr-CH" sz="1050" dirty="0">
                <a:latin typeface="Gill Sans MT" panose="020B0502020104020203" pitchFamily="34" charset="0"/>
              </a:rPr>
              <a:t> DOI: 10.1088/1361-6668/acca50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6176F9-21A2-407E-904D-F7E0313CA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285" y="3627938"/>
            <a:ext cx="356588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en-US" altLang="fr-FR" sz="1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Gill Sans MT" panose="020B0502020104020203" pitchFamily="34" charset="0"/>
                <a:sym typeface="Symbol" panose="05050102010706020507" pitchFamily="18" charset="2"/>
              </a:rPr>
              <a:t>Rutherford cable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E69D4BE-8B41-8ABB-1CFB-B550B44B794F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0" y="6257925"/>
            <a:ext cx="12192000" cy="600075"/>
          </a:xfrm>
          <a:prstGeom prst="rect">
            <a:avLst/>
          </a:prstGeom>
        </p:spPr>
      </p:pic>
      <p:sp>
        <p:nvSpPr>
          <p:cNvPr id="5" name="Slide Number Placeholder 29">
            <a:extLst>
              <a:ext uri="{FF2B5EF4-FFF2-40B4-BE49-F238E27FC236}">
                <a16:creationId xmlns:a16="http://schemas.microsoft.com/office/drawing/2014/main" id="{97C6642F-1F7C-B852-EFAD-A42F8704F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4975" y="6356349"/>
            <a:ext cx="2743200" cy="365125"/>
          </a:xfrm>
        </p:spPr>
        <p:txBody>
          <a:bodyPr/>
          <a:lstStyle/>
          <a:p>
            <a:fld id="{A4C310F5-D5C5-4055-880A-8F83089FBA31}" type="slidenum">
              <a:rPr lang="en-US" sz="1800" smtClean="0">
                <a:solidFill>
                  <a:schemeClr val="bg1"/>
                </a:solidFill>
                <a:latin typeface="Gill Sans MT" panose="020B0502020104020203" pitchFamily="34" charset="0"/>
              </a:rPr>
              <a:pPr/>
              <a:t>13</a:t>
            </a:fld>
            <a:r>
              <a:rPr lang="en-US" sz="1800" dirty="0">
                <a:solidFill>
                  <a:schemeClr val="bg1"/>
                </a:solidFill>
                <a:latin typeface="Gill Sans MT" panose="020B0502020104020203" pitchFamily="34" charset="0"/>
              </a:rPr>
              <a:t>/</a:t>
            </a:r>
            <a:r>
              <a:rPr lang="en-CH" sz="1800" dirty="0">
                <a:solidFill>
                  <a:schemeClr val="bg1"/>
                </a:solidFill>
                <a:latin typeface="Gill Sans MT" panose="020B0502020104020203" pitchFamily="34" charset="0"/>
              </a:rPr>
              <a:t>13</a:t>
            </a:r>
            <a:endParaRPr lang="en-US" sz="18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99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8" grpId="0"/>
      <p:bldP spid="37" grpId="0"/>
      <p:bldP spid="50" grpId="0" animBg="1"/>
      <p:bldP spid="51" grpId="0" animBg="1"/>
      <p:bldP spid="60" grpId="0" animBg="1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0B905B7-5162-4938-90C2-108E79FE741A}"/>
              </a:ext>
            </a:extLst>
          </p:cNvPr>
          <p:cNvSpPr txBox="1">
            <a:spLocks/>
          </p:cNvSpPr>
          <p:nvPr/>
        </p:nvSpPr>
        <p:spPr>
          <a:xfrm>
            <a:off x="838800" y="36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Outline of the presentation</a:t>
            </a:r>
            <a:endParaRPr lang="it-IT" sz="4000" b="1" i="1" baseline="-25000" dirty="0">
              <a:solidFill>
                <a:srgbClr val="007E63"/>
              </a:solidFill>
              <a:latin typeface="Gill Sans MT" panose="020B0502020104020203" pitchFamily="34" charset="0"/>
            </a:endParaRPr>
          </a:p>
        </p:txBody>
      </p:sp>
      <p:sp>
        <p:nvSpPr>
          <p:cNvPr id="4" name="CasellaDiTesto 6">
            <a:extLst>
              <a:ext uri="{FF2B5EF4-FFF2-40B4-BE49-F238E27FC236}">
                <a16:creationId xmlns:a16="http://schemas.microsoft.com/office/drawing/2014/main" id="{EDC901F5-6476-4BA3-A2CC-6E7CA1B3F341}"/>
              </a:ext>
            </a:extLst>
          </p:cNvPr>
          <p:cNvSpPr txBox="1"/>
          <p:nvPr/>
        </p:nvSpPr>
        <p:spPr>
          <a:xfrm>
            <a:off x="574564" y="1342799"/>
            <a:ext cx="10085621" cy="4459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it-IT" sz="2400" b="1" i="1" dirty="0">
                <a:latin typeface="Gill Sans MT" panose="020B0502020104020203" pitchFamily="34" charset="0"/>
              </a:rPr>
              <a:t>Motivation of the work</a:t>
            </a:r>
          </a:p>
          <a:p>
            <a:pPr marL="800100" lvl="1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i="1" dirty="0">
                <a:latin typeface="Gill Sans MT" panose="020B0502020104020203" pitchFamily="34" charset="0"/>
              </a:rPr>
              <a:t>The updated baseline for the high-field dipoles of the Future Circular Collider </a:t>
            </a: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b="1" i="1" dirty="0">
                <a:latin typeface="Gill Sans MT" panose="020B0502020104020203" pitchFamily="34" charset="0"/>
              </a:rPr>
              <a:t>Degradation mechanisms and irreversible reduction of Ic </a:t>
            </a:r>
            <a:endParaRPr lang="en-CH" sz="2400" b="1" i="1" dirty="0">
              <a:latin typeface="Gill Sans MT" panose="020B0502020104020203" pitchFamily="34" charset="0"/>
            </a:endParaRP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b="1" i="1" dirty="0">
                <a:latin typeface="Gill Sans MT" panose="020B0502020104020203" pitchFamily="34" charset="0"/>
              </a:rPr>
              <a:t>Catalogue of the Wires</a:t>
            </a: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it-IT" sz="2400" b="1" i="1" dirty="0">
                <a:latin typeface="Gill Sans MT" panose="020B0502020104020203" pitchFamily="34" charset="0"/>
              </a:rPr>
              <a:t>Results</a:t>
            </a:r>
            <a:r>
              <a:rPr lang="en-CH" sz="2400" b="1" i="1" dirty="0">
                <a:latin typeface="Gill Sans MT" panose="020B0502020104020203" pitchFamily="34" charset="0"/>
              </a:rPr>
              <a:t>:</a:t>
            </a:r>
            <a:r>
              <a:rPr lang="en-GB" altLang="fr-FR" sz="2400" i="1" dirty="0">
                <a:latin typeface="Gill Sans MT" panose="020B0502020104020203" pitchFamily="34" charset="0"/>
              </a:rPr>
              <a:t> Influence of the wire layout on the transverse stress tolerance</a:t>
            </a:r>
            <a:r>
              <a:rPr lang="en-CH" altLang="fr-FR" sz="2400" i="1" dirty="0">
                <a:latin typeface="Gill Sans MT" panose="020B0502020104020203" pitchFamily="34" charset="0"/>
              </a:rPr>
              <a:t> </a:t>
            </a:r>
            <a:endParaRPr lang="en-CH" sz="2400" b="1" i="1" dirty="0">
              <a:latin typeface="Gill Sans MT" panose="020B0502020104020203" pitchFamily="34" charset="0"/>
            </a:endParaRPr>
          </a:p>
          <a:p>
            <a:pPr marL="800100" lvl="1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i="1" dirty="0">
                <a:latin typeface="Gill Sans MT" panose="020B0502020104020203" pitchFamily="34" charset="0"/>
              </a:rPr>
              <a:t>state-of-the-art PIT Nb</a:t>
            </a:r>
            <a:r>
              <a:rPr lang="en-US" sz="2400" i="1" baseline="-25000" dirty="0">
                <a:latin typeface="Gill Sans MT" panose="020B0502020104020203" pitchFamily="34" charset="0"/>
              </a:rPr>
              <a:t>3</a:t>
            </a:r>
            <a:r>
              <a:rPr lang="en-US" sz="2400" i="1" dirty="0">
                <a:latin typeface="Gill Sans MT" panose="020B0502020104020203" pitchFamily="34" charset="0"/>
              </a:rPr>
              <a:t>Sn wires</a:t>
            </a:r>
            <a:r>
              <a:rPr lang="en-CH" sz="2400" i="1" dirty="0">
                <a:latin typeface="Gill Sans MT" panose="020B0502020104020203" pitchFamily="34" charset="0"/>
              </a:rPr>
              <a:t> </a:t>
            </a:r>
          </a:p>
          <a:p>
            <a:pPr marL="800100" lvl="1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i="1" dirty="0">
                <a:latin typeface="Gill Sans MT" panose="020B0502020104020203" pitchFamily="34" charset="0"/>
              </a:rPr>
              <a:t>state-of-the-art </a:t>
            </a:r>
            <a:r>
              <a:rPr lang="en-CH" sz="2400" i="1" dirty="0">
                <a:latin typeface="Gill Sans MT" panose="020B0502020104020203" pitchFamily="34" charset="0"/>
              </a:rPr>
              <a:t>RRP </a:t>
            </a:r>
            <a:r>
              <a:rPr lang="en-US" sz="2400" i="1" dirty="0">
                <a:latin typeface="Gill Sans MT" panose="020B0502020104020203" pitchFamily="34" charset="0"/>
              </a:rPr>
              <a:t>Nb</a:t>
            </a:r>
            <a:r>
              <a:rPr lang="en-US" sz="2400" i="1" baseline="-25000" dirty="0">
                <a:latin typeface="Gill Sans MT" panose="020B0502020104020203" pitchFamily="34" charset="0"/>
              </a:rPr>
              <a:t>3</a:t>
            </a:r>
            <a:r>
              <a:rPr lang="en-US" sz="2400" i="1" dirty="0">
                <a:latin typeface="Gill Sans MT" panose="020B0502020104020203" pitchFamily="34" charset="0"/>
              </a:rPr>
              <a:t>Sn wires</a:t>
            </a:r>
            <a:endParaRPr lang="it-IT" sz="2400" i="1" dirty="0">
              <a:latin typeface="Gill Sans MT" panose="020B0502020104020203" pitchFamily="34" charset="0"/>
            </a:endParaRP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it-IT" sz="2400" b="1" i="1" dirty="0">
                <a:latin typeface="Gill Sans MT" panose="020B0502020104020203" pitchFamily="34" charset="0"/>
              </a:rPr>
              <a:t>S</a:t>
            </a:r>
            <a:r>
              <a:rPr lang="en-CH" sz="2400" b="1" i="1" dirty="0" err="1">
                <a:latin typeface="Gill Sans MT" panose="020B0502020104020203" pitchFamily="34" charset="0"/>
              </a:rPr>
              <a:t>ummary</a:t>
            </a:r>
            <a:r>
              <a:rPr lang="en-CH" sz="2400" b="1" i="1" dirty="0">
                <a:latin typeface="Gill Sans MT" panose="020B050202010402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9738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B670F235-4BD8-4FE1-9007-597BDC9B1E29}"/>
              </a:ext>
            </a:extLst>
          </p:cNvPr>
          <p:cNvSpPr txBox="1">
            <a:spLocks/>
          </p:cNvSpPr>
          <p:nvPr/>
        </p:nvSpPr>
        <p:spPr>
          <a:xfrm>
            <a:off x="482600" y="13700"/>
            <a:ext cx="112095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High Field Magnets for a </a:t>
            </a:r>
            <a:r>
              <a:rPr lang="en-CH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FCC-hh</a:t>
            </a:r>
            <a:r>
              <a:rPr lang="en-US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 85 TeV</a:t>
            </a:r>
          </a:p>
        </p:txBody>
      </p:sp>
      <p:pic>
        <p:nvPicPr>
          <p:cNvPr id="9" name="Immagine 2">
            <a:extLst>
              <a:ext uri="{FF2B5EF4-FFF2-40B4-BE49-F238E27FC236}">
                <a16:creationId xmlns:a16="http://schemas.microsoft.com/office/drawing/2014/main" id="{9D71D5A3-792E-8D39-B39E-61E17C35D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7925"/>
            <a:ext cx="12192000" cy="600075"/>
          </a:xfrm>
          <a:prstGeom prst="rect">
            <a:avLst/>
          </a:prstGeom>
        </p:spPr>
      </p:pic>
      <p:graphicFrame>
        <p:nvGraphicFramePr>
          <p:cNvPr id="20" name="Table 4">
            <a:extLst>
              <a:ext uri="{FF2B5EF4-FFF2-40B4-BE49-F238E27FC236}">
                <a16:creationId xmlns:a16="http://schemas.microsoft.com/office/drawing/2014/main" id="{F1AEDC8F-76D5-6475-45AF-66A26622A4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511984"/>
              </p:ext>
            </p:extLst>
          </p:nvPr>
        </p:nvGraphicFramePr>
        <p:xfrm>
          <a:off x="312059" y="1693414"/>
          <a:ext cx="5959983" cy="30328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769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52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5268">
                  <a:extLst>
                    <a:ext uri="{9D8B030D-6E8A-4147-A177-3AD203B41FA5}">
                      <a16:colId xmlns:a16="http://schemas.microsoft.com/office/drawing/2014/main" val="1616715416"/>
                    </a:ext>
                  </a:extLst>
                </a:gridCol>
              </a:tblGrid>
              <a:tr h="297189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b="1" kern="1200" dirty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FCC-</a:t>
                      </a: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</a:rPr>
                        <a:t>hh</a:t>
                      </a:r>
                      <a:endParaRPr lang="en-GB" sz="1400" b="1" kern="1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CDR 2019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FCC-</a:t>
                      </a: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</a:rPr>
                        <a:t>hh</a:t>
                      </a:r>
                      <a:endParaRPr lang="en-GB" sz="1400" b="1" kern="1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FSR 2025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9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collision energy </a:t>
                      </a:r>
                      <a:r>
                        <a:rPr lang="en-CH" sz="1400" b="1" kern="12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CH" sz="1400" b="1" kern="120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CH" sz="1400" b="1" kern="120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CH" sz="1400" b="1" kern="1200" dirty="0">
                          <a:solidFill>
                            <a:schemeClr val="tx1"/>
                          </a:solidFill>
                        </a:rPr>
                        <a:t>.)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CH" sz="1400" b="1" kern="1200" dirty="0">
                          <a:solidFill>
                            <a:schemeClr val="tx1"/>
                          </a:solidFill>
                        </a:rPr>
                        <a:t>[TeV]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tx1"/>
                          </a:solidFill>
                        </a:rPr>
                        <a:t>85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9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dipole field </a:t>
                      </a:r>
                      <a:r>
                        <a:rPr lang="en-CH" sz="1400" b="1" kern="1200" dirty="0">
                          <a:solidFill>
                            <a:schemeClr val="tx1"/>
                          </a:solidFill>
                        </a:rPr>
                        <a:t>[T]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b="1" kern="1200" dirty="0" err="1">
                          <a:solidFill>
                            <a:schemeClr val="tx1"/>
                          </a:solidFill>
                        </a:rPr>
                        <a:t>Circumference</a:t>
                      </a:r>
                      <a:r>
                        <a:rPr lang="en-CH" sz="1400" b="1" kern="1200" dirty="0">
                          <a:solidFill>
                            <a:schemeClr val="tx1"/>
                          </a:solidFill>
                        </a:rPr>
                        <a:t> [km]</a:t>
                      </a:r>
                      <a:r>
                        <a:rPr lang="de-AT" sz="1400" b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97.8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b="1" kern="1200" dirty="0">
                          <a:solidFill>
                            <a:schemeClr val="tx1"/>
                          </a:solidFill>
                        </a:rPr>
                        <a:t>90.7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beam current [A]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</a:rPr>
                        <a:t>synchr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. rad. per ring [kW]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2400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1200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extLst>
                  <a:ext uri="{0D108BD9-81ED-4DB2-BD59-A6C34878D82A}">
                    <a16:rowId xmlns:a16="http://schemas.microsoft.com/office/drawing/2014/main" val="3724798972"/>
                  </a:ext>
                </a:extLst>
              </a:tr>
              <a:tr h="2743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tx1"/>
                          </a:solidFill>
                        </a:rPr>
                        <a:t>peak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</a:rPr>
                        <a:t>luminos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</a:rPr>
                        <a:t>. [1034 cm</a:t>
                      </a:r>
                      <a:r>
                        <a:rPr lang="en-US" sz="1400" b="1" kern="1200" baseline="30000" dirty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400" b="1" kern="120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extLst>
                  <a:ext uri="{0D108BD9-81ED-4DB2-BD59-A6C34878D82A}">
                    <a16:rowId xmlns:a16="http://schemas.microsoft.com/office/drawing/2014/main" val="1849368322"/>
                  </a:ext>
                </a:extLst>
              </a:tr>
              <a:tr h="274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events/bunch crossing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stored energy/beam [GJ]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8.3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tx1"/>
                          </a:solidFill>
                        </a:rPr>
                        <a:t>6.5 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29"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</a:rPr>
                        <a:t>integr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. luminosity / IP [fb-1]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20000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</a:rPr>
                        <a:t>20000</a:t>
                      </a:r>
                      <a:endParaRPr lang="en-GB" sz="14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79" marR="68579" marT="34295" marB="34295"/>
                </a:tc>
                <a:extLst>
                  <a:ext uri="{0D108BD9-81ED-4DB2-BD59-A6C34878D82A}">
                    <a16:rowId xmlns:a16="http://schemas.microsoft.com/office/drawing/2014/main" val="3507897425"/>
                  </a:ext>
                </a:extLst>
              </a:tr>
            </a:tbl>
          </a:graphicData>
        </a:graphic>
      </p:graphicFrame>
      <p:pic>
        <p:nvPicPr>
          <p:cNvPr id="21" name="Image 15">
            <a:extLst>
              <a:ext uri="{FF2B5EF4-FFF2-40B4-BE49-F238E27FC236}">
                <a16:creationId xmlns:a16="http://schemas.microsoft.com/office/drawing/2014/main" id="{B82E24FA-D70A-F0A2-D1C1-6D7CD4CA4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2726" y="136526"/>
            <a:ext cx="2577259" cy="1482806"/>
          </a:xfrm>
          <a:prstGeom prst="rect">
            <a:avLst/>
          </a:prstGeom>
        </p:spPr>
      </p:pic>
      <p:grpSp>
        <p:nvGrpSpPr>
          <p:cNvPr id="22" name="Groupe 24">
            <a:extLst>
              <a:ext uri="{FF2B5EF4-FFF2-40B4-BE49-F238E27FC236}">
                <a16:creationId xmlns:a16="http://schemas.microsoft.com/office/drawing/2014/main" id="{8BE23A38-0879-B31B-4A7C-C06F54DB8EC4}"/>
              </a:ext>
            </a:extLst>
          </p:cNvPr>
          <p:cNvGrpSpPr/>
          <p:nvPr/>
        </p:nvGrpSpPr>
        <p:grpSpPr>
          <a:xfrm>
            <a:off x="3875996" y="1693415"/>
            <a:ext cx="2321866" cy="3377626"/>
            <a:chOff x="9027849" y="1471807"/>
            <a:chExt cx="2516451" cy="369755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1846F14-CE76-F6A6-433A-59C5CF775CEF}"/>
                </a:ext>
              </a:extLst>
            </p:cNvPr>
            <p:cNvSpPr/>
            <p:nvPr/>
          </p:nvSpPr>
          <p:spPr>
            <a:xfrm>
              <a:off x="9982200" y="1471807"/>
              <a:ext cx="1562100" cy="3288900"/>
            </a:xfrm>
            <a:prstGeom prst="rect">
              <a:avLst/>
            </a:prstGeom>
            <a:noFill/>
            <a:ln w="38100">
              <a:solidFill>
                <a:srgbClr val="CE3E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>
                <a:solidFill>
                  <a:srgbClr val="CE3E3E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64B1F8F-75C4-E1B5-A7BA-4375DDD6BA3F}"/>
                </a:ext>
              </a:extLst>
            </p:cNvPr>
            <p:cNvSpPr/>
            <p:nvPr/>
          </p:nvSpPr>
          <p:spPr>
            <a:xfrm>
              <a:off x="9027849" y="4800034"/>
              <a:ext cx="21098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CE3E3E"/>
                  </a:solidFill>
                </a:rPr>
                <a:t>UPDATED BASELINE </a:t>
              </a:r>
              <a:endParaRPr lang="fr-CH" dirty="0">
                <a:solidFill>
                  <a:srgbClr val="CE3E3E"/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A82AF16D-7876-C48D-7234-7CFAAD12F56F}"/>
              </a:ext>
            </a:extLst>
          </p:cNvPr>
          <p:cNvSpPr/>
          <p:nvPr/>
        </p:nvSpPr>
        <p:spPr>
          <a:xfrm>
            <a:off x="1575228" y="5071041"/>
            <a:ext cx="4786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578C"/>
              </a:buClr>
            </a:pPr>
            <a:r>
              <a:rPr lang="en-US" b="1" dirty="0">
                <a:latin typeface="Gill Sans MT" panose="020B0502020104020203" pitchFamily="34" charset="0"/>
              </a:rPr>
              <a:t>The updated baseline of the FCC study</a:t>
            </a:r>
            <a:r>
              <a:rPr lang="en-CH" b="1" dirty="0">
                <a:latin typeface="Gill Sans MT" panose="020B0502020104020203" pitchFamily="34" charset="0"/>
              </a:rPr>
              <a:t>:</a:t>
            </a:r>
          </a:p>
          <a:p>
            <a:pPr marL="285750" indent="-285750">
              <a:buClr>
                <a:srgbClr val="00578C"/>
              </a:buClr>
              <a:buFont typeface="Arial" panose="020B0604020202020204" pitchFamily="34" charset="0"/>
              <a:buChar char="•"/>
            </a:pPr>
            <a:r>
              <a:rPr lang="en-US" b="1" dirty="0">
                <a:latin typeface="Gill Sans MT" panose="020B0502020104020203" pitchFamily="34" charset="0"/>
              </a:rPr>
              <a:t>91 km-ring</a:t>
            </a:r>
          </a:p>
          <a:p>
            <a:pPr marL="285750" indent="-285750">
              <a:buClr>
                <a:srgbClr val="00578C"/>
              </a:buClr>
              <a:buFont typeface="Arial" panose="020B0604020202020204" pitchFamily="34" charset="0"/>
              <a:buChar char="•"/>
            </a:pPr>
            <a:r>
              <a:rPr lang="en-US" b="1" dirty="0">
                <a:latin typeface="Gill Sans MT" panose="020B0502020104020203" pitchFamily="34" charset="0"/>
              </a:rPr>
              <a:t>14 T-dipoles based on Nb</a:t>
            </a:r>
            <a:r>
              <a:rPr lang="en-US" b="1" baseline="-25000" dirty="0">
                <a:latin typeface="Gill Sans MT" panose="020B0502020104020203" pitchFamily="34" charset="0"/>
              </a:rPr>
              <a:t>3</a:t>
            </a:r>
            <a:r>
              <a:rPr lang="en-US" b="1" dirty="0">
                <a:latin typeface="Gill Sans MT" panose="020B0502020104020203" pitchFamily="34" charset="0"/>
              </a:rPr>
              <a:t>Sn</a:t>
            </a:r>
            <a:endParaRPr lang="en-CH" b="1" dirty="0">
              <a:latin typeface="Gill Sans MT" panose="020B0502020104020203" pitchFamily="34" charset="0"/>
            </a:endParaRPr>
          </a:p>
          <a:p>
            <a:pPr marL="285750" indent="-285750">
              <a:buClr>
                <a:srgbClr val="00578C"/>
              </a:buClr>
              <a:buFont typeface="Arial" panose="020B0604020202020204" pitchFamily="34" charset="0"/>
              <a:buChar char="•"/>
            </a:pPr>
            <a:r>
              <a:rPr lang="en-GB" b="1" dirty="0"/>
              <a:t>collision energy</a:t>
            </a:r>
            <a:r>
              <a:rPr lang="en-CH" b="1" dirty="0"/>
              <a:t> of</a:t>
            </a:r>
            <a:r>
              <a:rPr lang="en-GB" b="1" dirty="0"/>
              <a:t> </a:t>
            </a:r>
            <a:r>
              <a:rPr lang="en-US" b="1" dirty="0">
                <a:latin typeface="Gill Sans MT" panose="020B0502020104020203" pitchFamily="34" charset="0"/>
              </a:rPr>
              <a:t>85 TeV</a:t>
            </a:r>
          </a:p>
        </p:txBody>
      </p:sp>
      <p:pic>
        <p:nvPicPr>
          <p:cNvPr id="3" name="Image 38">
            <a:extLst>
              <a:ext uri="{FF2B5EF4-FFF2-40B4-BE49-F238E27FC236}">
                <a16:creationId xmlns:a16="http://schemas.microsoft.com/office/drawing/2014/main" id="{3430FA20-D8F8-28C6-56BF-E8F35B3288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9668" y="1777665"/>
            <a:ext cx="2272640" cy="21763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1FFE5D-5321-D5DA-F982-E090F4FFFD2F}"/>
              </a:ext>
            </a:extLst>
          </p:cNvPr>
          <p:cNvSpPr/>
          <p:nvPr/>
        </p:nvSpPr>
        <p:spPr>
          <a:xfrm>
            <a:off x="6369279" y="4008496"/>
            <a:ext cx="55807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dirty="0">
                <a:latin typeface="Gill Sans MT" panose="020B0502020104020203" pitchFamily="34" charset="0"/>
              </a:rPr>
              <a:t>A combination of electromagnetic forces with </a:t>
            </a:r>
            <a:r>
              <a:rPr lang="en-US" b="1" dirty="0">
                <a:latin typeface="Gill Sans MT" panose="020B0502020104020203" pitchFamily="34" charset="0"/>
              </a:rPr>
              <a:t>pre-load </a:t>
            </a:r>
            <a:r>
              <a:rPr lang="en-US" dirty="0">
                <a:latin typeface="Gill Sans MT" panose="020B0502020104020203" pitchFamily="34" charset="0"/>
              </a:rPr>
              <a:t>and  </a:t>
            </a:r>
            <a:r>
              <a:rPr lang="en-US" b="1" dirty="0">
                <a:latin typeface="Gill Sans MT" panose="020B0502020104020203" pitchFamily="34" charset="0"/>
              </a:rPr>
              <a:t>thermomechanical effects </a:t>
            </a:r>
            <a:r>
              <a:rPr lang="en-US" dirty="0">
                <a:latin typeface="Gill Sans MT" panose="020B0502020104020203" pitchFamily="34" charset="0"/>
              </a:rPr>
              <a:t>exposes the brittle and </a:t>
            </a:r>
            <a:r>
              <a:rPr lang="en-US" b="1" dirty="0">
                <a:latin typeface="Gill Sans MT" panose="020B0502020104020203" pitchFamily="34" charset="0"/>
              </a:rPr>
              <a:t>strain sensitive Nb</a:t>
            </a:r>
            <a:r>
              <a:rPr lang="en-US" b="1" baseline="-25000" dirty="0">
                <a:latin typeface="Gill Sans MT" panose="020B0502020104020203" pitchFamily="34" charset="0"/>
              </a:rPr>
              <a:t>3</a:t>
            </a:r>
            <a:r>
              <a:rPr lang="en-US" b="1" dirty="0">
                <a:latin typeface="Gill Sans MT" panose="020B0502020104020203" pitchFamily="34" charset="0"/>
              </a:rPr>
              <a:t>Sn </a:t>
            </a:r>
            <a:r>
              <a:rPr lang="en-US" dirty="0">
                <a:latin typeface="Gill Sans MT" panose="020B0502020104020203" pitchFamily="34" charset="0"/>
              </a:rPr>
              <a:t>to the </a:t>
            </a:r>
            <a:r>
              <a:rPr lang="en-US" b="1" dirty="0">
                <a:latin typeface="Gill Sans MT" panose="020B0502020104020203" pitchFamily="34" charset="0"/>
              </a:rPr>
              <a:t>risk of degradation</a:t>
            </a:r>
            <a:r>
              <a:rPr lang="en-CH" dirty="0">
                <a:latin typeface="Gill Sans MT" panose="020B0502020104020203" pitchFamily="34" charset="0"/>
              </a:rPr>
              <a:t>. </a:t>
            </a:r>
            <a:r>
              <a:rPr lang="en-GB" altLang="fr-FR" dirty="0">
                <a:latin typeface="Gill Sans MT" panose="020B0502020104020203" pitchFamily="34" charset="0"/>
              </a:rPr>
              <a:t>The main stress component is in the </a:t>
            </a:r>
            <a:r>
              <a:rPr lang="en-GB" altLang="fr-FR" b="1" dirty="0">
                <a:latin typeface="Gill Sans MT" panose="020B0502020104020203" pitchFamily="34" charset="0"/>
              </a:rPr>
              <a:t>transverse direction </a:t>
            </a:r>
            <a:r>
              <a:rPr lang="en-GB" altLang="fr-FR" dirty="0">
                <a:latin typeface="Gill Sans MT" panose="020B0502020104020203" pitchFamily="34" charset="0"/>
              </a:rPr>
              <a:t>of the Nb</a:t>
            </a:r>
            <a:r>
              <a:rPr lang="en-GB" altLang="fr-FR" baseline="-25000" dirty="0">
                <a:latin typeface="Gill Sans MT" panose="020B0502020104020203" pitchFamily="34" charset="0"/>
              </a:rPr>
              <a:t>3</a:t>
            </a:r>
            <a:r>
              <a:rPr lang="en-GB" altLang="fr-FR" dirty="0">
                <a:latin typeface="Gill Sans MT" panose="020B0502020104020203" pitchFamily="34" charset="0"/>
              </a:rPr>
              <a:t>Sn Rutherford cables</a:t>
            </a:r>
            <a:endParaRPr lang="en-GB" altLang="fr-FR" dirty="0">
              <a:latin typeface="Gill Sans MT" panose="020B0502020104020203" pitchFamily="34" charset="0"/>
              <a:sym typeface="Symbol" panose="05050102010706020507" pitchFamily="18" charset="2"/>
            </a:endParaRPr>
          </a:p>
        </p:txBody>
      </p:sp>
      <p:pic>
        <p:nvPicPr>
          <p:cNvPr id="6" name="Image 47">
            <a:extLst>
              <a:ext uri="{FF2B5EF4-FFF2-40B4-BE49-F238E27FC236}">
                <a16:creationId xmlns:a16="http://schemas.microsoft.com/office/drawing/2014/main" id="{B4DB54EB-83D6-F76F-6423-5B63980621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2726" y="2403671"/>
            <a:ext cx="2298038" cy="595528"/>
          </a:xfrm>
          <a:prstGeom prst="rect">
            <a:avLst/>
          </a:prstGeom>
        </p:spPr>
      </p:pic>
      <p:grpSp>
        <p:nvGrpSpPr>
          <p:cNvPr id="8" name="Groupe 25">
            <a:extLst>
              <a:ext uri="{FF2B5EF4-FFF2-40B4-BE49-F238E27FC236}">
                <a16:creationId xmlns:a16="http://schemas.microsoft.com/office/drawing/2014/main" id="{1196CCE7-8CE2-5E6F-375D-49E6689DE54B}"/>
              </a:ext>
            </a:extLst>
          </p:cNvPr>
          <p:cNvGrpSpPr>
            <a:grpSpLocks noChangeAspect="1"/>
          </p:cNvGrpSpPr>
          <p:nvPr/>
        </p:nvGrpSpPr>
        <p:grpSpPr>
          <a:xfrm>
            <a:off x="7192262" y="2143349"/>
            <a:ext cx="1415308" cy="1383920"/>
            <a:chOff x="789057" y="1665514"/>
            <a:chExt cx="1970471" cy="1926771"/>
          </a:xfrm>
        </p:grpSpPr>
        <p:sp>
          <p:nvSpPr>
            <p:cNvPr id="10" name="Flèche : en arc 26">
              <a:extLst>
                <a:ext uri="{FF2B5EF4-FFF2-40B4-BE49-F238E27FC236}">
                  <a16:creationId xmlns:a16="http://schemas.microsoft.com/office/drawing/2014/main" id="{2FCBC137-66B1-1B8A-3166-6251F0BAF53F}"/>
                </a:ext>
              </a:extLst>
            </p:cNvPr>
            <p:cNvSpPr/>
            <p:nvPr/>
          </p:nvSpPr>
          <p:spPr>
            <a:xfrm>
              <a:off x="1061357" y="1665514"/>
              <a:ext cx="1698171" cy="1926771"/>
            </a:xfrm>
            <a:prstGeom prst="circularArrow">
              <a:avLst>
                <a:gd name="adj1" fmla="val 9403"/>
                <a:gd name="adj2" fmla="val 1142319"/>
                <a:gd name="adj3" fmla="val 20498100"/>
                <a:gd name="adj4" fmla="val 16845150"/>
                <a:gd name="adj5" fmla="val 12500"/>
              </a:avLst>
            </a:prstGeom>
            <a:solidFill>
              <a:schemeClr val="bg1"/>
            </a:solidFill>
            <a:ln w="38100">
              <a:solidFill>
                <a:srgbClr val="CE3E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solidFill>
                  <a:srgbClr val="FF99FF"/>
                </a:solidFill>
              </a:endParaRPr>
            </a:p>
          </p:txBody>
        </p:sp>
        <p:sp>
          <p:nvSpPr>
            <p:cNvPr id="13" name="Flèche : en arc 29">
              <a:extLst>
                <a:ext uri="{FF2B5EF4-FFF2-40B4-BE49-F238E27FC236}">
                  <a16:creationId xmlns:a16="http://schemas.microsoft.com/office/drawing/2014/main" id="{3353250B-2BAE-AE38-D158-14D475387FDE}"/>
                </a:ext>
              </a:extLst>
            </p:cNvPr>
            <p:cNvSpPr/>
            <p:nvPr/>
          </p:nvSpPr>
          <p:spPr>
            <a:xfrm flipH="1">
              <a:off x="789057" y="1665514"/>
              <a:ext cx="1698171" cy="1926771"/>
            </a:xfrm>
            <a:prstGeom prst="circularArrow">
              <a:avLst>
                <a:gd name="adj1" fmla="val 9403"/>
                <a:gd name="adj2" fmla="val 1142319"/>
                <a:gd name="adj3" fmla="val 20498100"/>
                <a:gd name="adj4" fmla="val 16845150"/>
                <a:gd name="adj5" fmla="val 12500"/>
              </a:avLst>
            </a:prstGeom>
            <a:solidFill>
              <a:schemeClr val="bg1"/>
            </a:solidFill>
            <a:ln w="38100">
              <a:solidFill>
                <a:srgbClr val="CE3E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solidFill>
                  <a:srgbClr val="FF99FF"/>
                </a:solidFill>
              </a:endParaRPr>
            </a:p>
          </p:txBody>
        </p:sp>
      </p:grpSp>
      <p:grpSp>
        <p:nvGrpSpPr>
          <p:cNvPr id="15" name="Groupe 30">
            <a:extLst>
              <a:ext uri="{FF2B5EF4-FFF2-40B4-BE49-F238E27FC236}">
                <a16:creationId xmlns:a16="http://schemas.microsoft.com/office/drawing/2014/main" id="{9F795ADB-297E-6099-8C12-085D2C8D5EC1}"/>
              </a:ext>
            </a:extLst>
          </p:cNvPr>
          <p:cNvGrpSpPr>
            <a:grpSpLocks noChangeAspect="1"/>
          </p:cNvGrpSpPr>
          <p:nvPr/>
        </p:nvGrpSpPr>
        <p:grpSpPr>
          <a:xfrm>
            <a:off x="7200425" y="2207533"/>
            <a:ext cx="1409444" cy="1383920"/>
            <a:chOff x="797220" y="1729698"/>
            <a:chExt cx="1962307" cy="1926771"/>
          </a:xfrm>
        </p:grpSpPr>
        <p:sp>
          <p:nvSpPr>
            <p:cNvPr id="16" name="Flèche : en arc 31">
              <a:extLst>
                <a:ext uri="{FF2B5EF4-FFF2-40B4-BE49-F238E27FC236}">
                  <a16:creationId xmlns:a16="http://schemas.microsoft.com/office/drawing/2014/main" id="{DB51C814-696F-5847-1C22-64680316CD20}"/>
                </a:ext>
              </a:extLst>
            </p:cNvPr>
            <p:cNvSpPr/>
            <p:nvPr/>
          </p:nvSpPr>
          <p:spPr>
            <a:xfrm flipV="1">
              <a:off x="1061356" y="1729698"/>
              <a:ext cx="1698171" cy="1926771"/>
            </a:xfrm>
            <a:prstGeom prst="circularArrow">
              <a:avLst>
                <a:gd name="adj1" fmla="val 9403"/>
                <a:gd name="adj2" fmla="val 1142319"/>
                <a:gd name="adj3" fmla="val 20498100"/>
                <a:gd name="adj4" fmla="val 16845150"/>
                <a:gd name="adj5" fmla="val 12500"/>
              </a:avLst>
            </a:prstGeom>
            <a:solidFill>
              <a:schemeClr val="bg1"/>
            </a:solidFill>
            <a:ln w="38100">
              <a:solidFill>
                <a:srgbClr val="CE3E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solidFill>
                  <a:srgbClr val="FF99FF"/>
                </a:solidFill>
              </a:endParaRPr>
            </a:p>
          </p:txBody>
        </p:sp>
        <p:sp>
          <p:nvSpPr>
            <p:cNvPr id="17" name="Flèche : en arc 32">
              <a:extLst>
                <a:ext uri="{FF2B5EF4-FFF2-40B4-BE49-F238E27FC236}">
                  <a16:creationId xmlns:a16="http://schemas.microsoft.com/office/drawing/2014/main" id="{9A73E9D0-7C32-3546-6C78-921B937A2DF0}"/>
                </a:ext>
              </a:extLst>
            </p:cNvPr>
            <p:cNvSpPr/>
            <p:nvPr/>
          </p:nvSpPr>
          <p:spPr>
            <a:xfrm flipH="1" flipV="1">
              <a:off x="797220" y="1729698"/>
              <a:ext cx="1698171" cy="1926771"/>
            </a:xfrm>
            <a:prstGeom prst="circularArrow">
              <a:avLst>
                <a:gd name="adj1" fmla="val 9403"/>
                <a:gd name="adj2" fmla="val 1142319"/>
                <a:gd name="adj3" fmla="val 20498100"/>
                <a:gd name="adj4" fmla="val 16845150"/>
                <a:gd name="adj5" fmla="val 12500"/>
              </a:avLst>
            </a:prstGeom>
            <a:solidFill>
              <a:schemeClr val="bg1"/>
            </a:solidFill>
            <a:ln w="38100">
              <a:solidFill>
                <a:srgbClr val="CE3E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>
                <a:solidFill>
                  <a:srgbClr val="FF99FF"/>
                </a:solidFill>
              </a:endParaRPr>
            </a:p>
          </p:txBody>
        </p:sp>
      </p:grpSp>
      <p:sp>
        <p:nvSpPr>
          <p:cNvPr id="19" name="Slide Number Placeholder 29">
            <a:extLst>
              <a:ext uri="{FF2B5EF4-FFF2-40B4-BE49-F238E27FC236}">
                <a16:creationId xmlns:a16="http://schemas.microsoft.com/office/drawing/2014/main" id="{6A3F3339-E801-E75B-4CEC-D8C2C29AE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4975" y="6356349"/>
            <a:ext cx="2743200" cy="365125"/>
          </a:xfrm>
        </p:spPr>
        <p:txBody>
          <a:bodyPr/>
          <a:lstStyle/>
          <a:p>
            <a:fld id="{A4C310F5-D5C5-4055-880A-8F83089FBA31}" type="slidenum">
              <a:rPr lang="en-US" sz="1800" smtClean="0">
                <a:solidFill>
                  <a:schemeClr val="bg1"/>
                </a:solidFill>
                <a:latin typeface="+mj-lt"/>
              </a:rPr>
              <a:pPr/>
              <a:t>3</a:t>
            </a:fld>
            <a:r>
              <a:rPr lang="en-US" sz="1800" dirty="0">
                <a:solidFill>
                  <a:schemeClr val="bg1"/>
                </a:solidFill>
                <a:latin typeface="+mj-lt"/>
              </a:rPr>
              <a:t>/</a:t>
            </a:r>
            <a:r>
              <a:rPr lang="en-CH" sz="1800" dirty="0">
                <a:solidFill>
                  <a:schemeClr val="bg1"/>
                </a:solidFill>
                <a:latin typeface="+mj-lt"/>
              </a:rPr>
              <a:t>12</a:t>
            </a:r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097425-239B-C107-B633-C97A3AE93613}"/>
              </a:ext>
            </a:extLst>
          </p:cNvPr>
          <p:cNvSpPr>
            <a:spLocks noChangeAspect="1"/>
          </p:cNvSpPr>
          <p:nvPr/>
        </p:nvSpPr>
        <p:spPr>
          <a:xfrm>
            <a:off x="0" y="5553346"/>
            <a:ext cx="157522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u="sng" dirty="0">
                <a:latin typeface="Gill Sans MT" panose="020B0502020104020203" pitchFamily="34" charset="0"/>
              </a:rPr>
              <a:t>Adapted from </a:t>
            </a:r>
            <a:r>
              <a:rPr lang="en-US" sz="1050" u="sng" dirty="0">
                <a:latin typeface="Gill Sans MT" panose="020B0502020104020203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Benedikt, FCC Week 2025</a:t>
            </a:r>
            <a:endParaRPr lang="en-US" sz="1050" u="sng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64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898717" y="953874"/>
            <a:ext cx="8169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altLang="fr-FR" b="1" dirty="0">
                <a:latin typeface="+mj-lt"/>
              </a:rPr>
              <a:t>Two mechanisms govern the irreversible reduction of the critical current</a:t>
            </a:r>
            <a:r>
              <a:rPr lang="en-CH" altLang="fr-FR" b="1" dirty="0">
                <a:latin typeface="+mj-lt"/>
              </a:rPr>
              <a:t>: </a:t>
            </a:r>
            <a:endParaRPr lang="en-US" altLang="fr-FR" b="1" dirty="0">
              <a:latin typeface="+mj-lt"/>
            </a:endParaRPr>
          </a:p>
        </p:txBody>
      </p:sp>
      <p:pic>
        <p:nvPicPr>
          <p:cNvPr id="2" name="Immagine 2">
            <a:extLst>
              <a:ext uri="{FF2B5EF4-FFF2-40B4-BE49-F238E27FC236}">
                <a16:creationId xmlns:a16="http://schemas.microsoft.com/office/drawing/2014/main" id="{F12706B1-EE69-EBDC-3608-54433FD4F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7925"/>
            <a:ext cx="12192000" cy="600075"/>
          </a:xfrm>
          <a:prstGeom prst="rect">
            <a:avLst/>
          </a:prstGeom>
        </p:spPr>
      </p:pic>
      <p:sp>
        <p:nvSpPr>
          <p:cNvPr id="3" name="Slide Number Placeholder 29">
            <a:extLst>
              <a:ext uri="{FF2B5EF4-FFF2-40B4-BE49-F238E27FC236}">
                <a16:creationId xmlns:a16="http://schemas.microsoft.com/office/drawing/2014/main" id="{6381909C-51C7-43D9-D42A-AAE485C3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4975" y="6356349"/>
            <a:ext cx="2743200" cy="365125"/>
          </a:xfrm>
        </p:spPr>
        <p:txBody>
          <a:bodyPr/>
          <a:lstStyle/>
          <a:p>
            <a:fld id="{A4C310F5-D5C5-4055-880A-8F83089FBA31}" type="slidenum">
              <a:rPr lang="en-US" sz="1800" smtClean="0">
                <a:solidFill>
                  <a:schemeClr val="bg1"/>
                </a:solidFill>
                <a:latin typeface="+mj-lt"/>
              </a:rPr>
              <a:pPr/>
              <a:t>4</a:t>
            </a:fld>
            <a:r>
              <a:rPr lang="en-US" sz="1800" dirty="0">
                <a:solidFill>
                  <a:schemeClr val="bg1"/>
                </a:solidFill>
                <a:latin typeface="+mj-lt"/>
              </a:rPr>
              <a:t>/</a:t>
            </a:r>
            <a:r>
              <a:rPr lang="en-CH" sz="1800" dirty="0">
                <a:solidFill>
                  <a:schemeClr val="bg1"/>
                </a:solidFill>
                <a:latin typeface="+mj-lt"/>
              </a:rPr>
              <a:t>12</a:t>
            </a:r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3A74CE5-DF08-1BC0-B133-67AF92C68115}"/>
              </a:ext>
            </a:extLst>
          </p:cNvPr>
          <p:cNvSpPr txBox="1">
            <a:spLocks/>
          </p:cNvSpPr>
          <p:nvPr/>
        </p:nvSpPr>
        <p:spPr>
          <a:xfrm>
            <a:off x="482600" y="13700"/>
            <a:ext cx="117641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fr-FR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Degradation mechanisms and irreversible reduction of Ic </a:t>
            </a:r>
            <a:endParaRPr lang="en-GB" altLang="fr-FR" sz="3600" b="1" i="1" dirty="0">
              <a:solidFill>
                <a:srgbClr val="007E63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F0A0D60-7D32-4BEB-928F-0D67EB965986}"/>
              </a:ext>
            </a:extLst>
          </p:cNvPr>
          <p:cNvGrpSpPr/>
          <p:nvPr/>
        </p:nvGrpSpPr>
        <p:grpSpPr>
          <a:xfrm>
            <a:off x="8638357" y="3400277"/>
            <a:ext cx="3900364" cy="2960993"/>
            <a:chOff x="8638357" y="3400277"/>
            <a:chExt cx="3900364" cy="2960993"/>
          </a:xfrm>
        </p:grpSpPr>
        <p:graphicFrame>
          <p:nvGraphicFramePr>
            <p:cNvPr id="6" name="Object 5">
              <a:extLst>
                <a:ext uri="{FF2B5EF4-FFF2-40B4-BE49-F238E27FC236}">
                  <a16:creationId xmlns:a16="http://schemas.microsoft.com/office/drawing/2014/main" id="{779C930A-A3B1-69F8-36A6-52A0CFBF5D4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49689413"/>
                </p:ext>
              </p:extLst>
            </p:nvPr>
          </p:nvGraphicFramePr>
          <p:xfrm>
            <a:off x="8638357" y="3400277"/>
            <a:ext cx="3900364" cy="29609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3" imgW="9765445" imgH="7412571" progId="Origin50.Graph">
                    <p:embed/>
                  </p:oleObj>
                </mc:Choice>
                <mc:Fallback>
                  <p:oleObj name="Graph" r:id="rId3" imgW="9765445" imgH="7412571" progId="Origin50.Graph">
                    <p:embed/>
                    <p:pic>
                      <p:nvPicPr>
                        <p:cNvPr id="6" name="Object 5">
                          <a:extLst>
                            <a:ext uri="{FF2B5EF4-FFF2-40B4-BE49-F238E27FC236}">
                              <a16:creationId xmlns:a16="http://schemas.microsoft.com/office/drawing/2014/main" id="{779C930A-A3B1-69F8-36A6-52A0CFBF5D4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8638357" y="3400277"/>
                          <a:ext cx="3900364" cy="296099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9" name="Image 23">
              <a:extLst>
                <a:ext uri="{FF2B5EF4-FFF2-40B4-BE49-F238E27FC236}">
                  <a16:creationId xmlns:a16="http://schemas.microsoft.com/office/drawing/2014/main" id="{5CA87D46-1146-36B7-1ED7-612FAFDE05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16937" y="4608642"/>
              <a:ext cx="880528" cy="88863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CEF100C-F9BB-6A06-BF79-641BC90BC00F}"/>
                </a:ext>
              </a:extLst>
            </p:cNvPr>
            <p:cNvSpPr txBox="1"/>
            <p:nvPr/>
          </p:nvSpPr>
          <p:spPr>
            <a:xfrm>
              <a:off x="10987698" y="5597354"/>
              <a:ext cx="108047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fr-FR" sz="1400" b="1" dirty="0">
                  <a:solidFill>
                    <a:srgbClr val="FF0000"/>
                  </a:solidFill>
                  <a:latin typeface="Gill Sans MT" panose="020B0502020104020203" pitchFamily="34" charset="0"/>
                </a:rPr>
                <a:t>155 MPa </a:t>
              </a:r>
              <a:endParaRPr lang="en-CH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BCB17CC-8BEA-C2C5-690A-E2ACC0C80C64}"/>
              </a:ext>
            </a:extLst>
          </p:cNvPr>
          <p:cNvGrpSpPr/>
          <p:nvPr/>
        </p:nvGrpSpPr>
        <p:grpSpPr>
          <a:xfrm>
            <a:off x="8670350" y="1060523"/>
            <a:ext cx="3868371" cy="2702755"/>
            <a:chOff x="8670350" y="1060523"/>
            <a:chExt cx="3868371" cy="2702755"/>
          </a:xfrm>
        </p:grpSpPr>
        <p:graphicFrame>
          <p:nvGraphicFramePr>
            <p:cNvPr id="22" name="Object 21">
              <a:extLst>
                <a:ext uri="{FF2B5EF4-FFF2-40B4-BE49-F238E27FC236}">
                  <a16:creationId xmlns:a16="http://schemas.microsoft.com/office/drawing/2014/main" id="{5D9D26AC-C418-7F45-5118-5791D847E05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13216361"/>
                </p:ext>
              </p:extLst>
            </p:nvPr>
          </p:nvGraphicFramePr>
          <p:xfrm>
            <a:off x="8670350" y="1060523"/>
            <a:ext cx="3868371" cy="27027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6" imgW="10385826" imgH="7253910" progId="Origin50.Graph">
                    <p:embed/>
                  </p:oleObj>
                </mc:Choice>
                <mc:Fallback>
                  <p:oleObj name="Graph" r:id="rId6" imgW="10385826" imgH="7253910" progId="Origin50.Graph">
                    <p:embed/>
                    <p:pic>
                      <p:nvPicPr>
                        <p:cNvPr id="22" name="Object 21">
                          <a:extLst>
                            <a:ext uri="{FF2B5EF4-FFF2-40B4-BE49-F238E27FC236}">
                              <a16:creationId xmlns:a16="http://schemas.microsoft.com/office/drawing/2014/main" id="{5D9D26AC-C418-7F45-5118-5791D847E05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670350" y="1060523"/>
                          <a:ext cx="3868371" cy="270275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6" name="Image 14">
              <a:extLst>
                <a:ext uri="{FF2B5EF4-FFF2-40B4-BE49-F238E27FC236}">
                  <a16:creationId xmlns:a16="http://schemas.microsoft.com/office/drawing/2014/main" id="{C9F7BD3E-6EC6-22AB-CFD1-50800C8E8A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23" t="40561" r="43488" b="40912"/>
            <a:stretch/>
          </p:blipFill>
          <p:spPr>
            <a:xfrm>
              <a:off x="9402205" y="2121054"/>
              <a:ext cx="864000" cy="857505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5A05736-63CB-C24F-E371-3E16A91DD334}"/>
                </a:ext>
              </a:extLst>
            </p:cNvPr>
            <p:cNvSpPr txBox="1"/>
            <p:nvPr/>
          </p:nvSpPr>
          <p:spPr>
            <a:xfrm>
              <a:off x="10533549" y="3051806"/>
              <a:ext cx="108047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fr-FR" sz="1400" b="1" dirty="0">
                  <a:solidFill>
                    <a:srgbClr val="FF0000"/>
                  </a:solidFill>
                  <a:latin typeface="Gill Sans MT" panose="020B0502020104020203" pitchFamily="34" charset="0"/>
                </a:rPr>
                <a:t>1</a:t>
              </a:r>
              <a:r>
                <a:rPr lang="en-CH" altLang="fr-FR" sz="1400" b="1" dirty="0">
                  <a:solidFill>
                    <a:srgbClr val="FF0000"/>
                  </a:solidFill>
                  <a:latin typeface="Gill Sans MT" panose="020B0502020104020203" pitchFamily="34" charset="0"/>
                </a:rPr>
                <a:t>90</a:t>
              </a:r>
              <a:r>
                <a:rPr lang="en-US" altLang="fr-FR" sz="1400" b="1" dirty="0">
                  <a:solidFill>
                    <a:srgbClr val="FF0000"/>
                  </a:solidFill>
                  <a:latin typeface="Gill Sans MT" panose="020B0502020104020203" pitchFamily="34" charset="0"/>
                </a:rPr>
                <a:t> MPa </a:t>
              </a:r>
              <a:endParaRPr lang="en-CH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F0CAA28-24FC-A5F4-3152-14B8EE1AE69E}"/>
              </a:ext>
            </a:extLst>
          </p:cNvPr>
          <p:cNvGrpSpPr/>
          <p:nvPr/>
        </p:nvGrpSpPr>
        <p:grpSpPr>
          <a:xfrm>
            <a:off x="227014" y="1001415"/>
            <a:ext cx="3791939" cy="3329695"/>
            <a:chOff x="1860129" y="1119725"/>
            <a:chExt cx="6212363" cy="4931615"/>
          </a:xfrm>
        </p:grpSpPr>
        <p:pic>
          <p:nvPicPr>
            <p:cNvPr id="14" name="Image 1">
              <a:extLst>
                <a:ext uri="{FF2B5EF4-FFF2-40B4-BE49-F238E27FC236}">
                  <a16:creationId xmlns:a16="http://schemas.microsoft.com/office/drawing/2014/main" id="{A76433E4-35CD-4CA2-4DDF-5A4D4D99F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860129" y="1119725"/>
              <a:ext cx="6212363" cy="3362236"/>
            </a:xfrm>
            <a:prstGeom prst="rect">
              <a:avLst/>
            </a:prstGeom>
          </p:spPr>
        </p:pic>
        <p:sp>
          <p:nvSpPr>
            <p:cNvPr id="15" name="Text Box 9">
              <a:extLst>
                <a:ext uri="{FF2B5EF4-FFF2-40B4-BE49-F238E27FC236}">
                  <a16:creationId xmlns:a16="http://schemas.microsoft.com/office/drawing/2014/main" id="{8629D3F9-AD82-04CC-5E26-C8BE0BECD5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6656" y="4478664"/>
              <a:ext cx="4842327" cy="1572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-US" altLang="fr-FR" sz="1050" b="1" dirty="0">
                  <a:solidFill>
                    <a:srgbClr val="00578C"/>
                  </a:solidFill>
                  <a:latin typeface="+mj-lt"/>
                  <a:ea typeface="ＭＳ Ｐゴシック" panose="020B0600070205080204" pitchFamily="34" charset="-128"/>
                  <a:sym typeface="Symbol" panose="05050102010706020507" pitchFamily="18" charset="2"/>
                </a:rPr>
                <a:t>Electromechanical tests on Nb</a:t>
              </a:r>
              <a:r>
                <a:rPr lang="en-US" altLang="fr-FR" sz="1050" b="1" baseline="-25000" dirty="0">
                  <a:solidFill>
                    <a:srgbClr val="00578C"/>
                  </a:solidFill>
                  <a:latin typeface="+mj-lt"/>
                  <a:ea typeface="ＭＳ Ｐゴシック" panose="020B0600070205080204" pitchFamily="34" charset="-128"/>
                  <a:sym typeface="Symbol" panose="05050102010706020507" pitchFamily="18" charset="2"/>
                </a:rPr>
                <a:t>3</a:t>
              </a:r>
              <a:r>
                <a:rPr lang="en-US" altLang="fr-FR" sz="1050" b="1" dirty="0">
                  <a:solidFill>
                    <a:srgbClr val="00578C"/>
                  </a:solidFill>
                  <a:latin typeface="+mj-lt"/>
                  <a:ea typeface="ＭＳ Ｐゴシック" panose="020B0600070205080204" pitchFamily="34" charset="-128"/>
                  <a:sym typeface="Symbol" panose="05050102010706020507" pitchFamily="18" charset="2"/>
                </a:rPr>
                <a:t>Sn wires impregnated with epoxy</a:t>
              </a:r>
              <a:endParaRPr lang="en-US" altLang="fr-FR" sz="1050" b="1" baseline="-25000" dirty="0">
                <a:solidFill>
                  <a:srgbClr val="00578C"/>
                </a:solidFill>
                <a:latin typeface="+mj-lt"/>
                <a:sym typeface="Symbol" panose="05050102010706020507" pitchFamily="18" charset="2"/>
              </a:endParaRPr>
            </a:p>
            <a:p>
              <a:pPr algn="just" eaLnBrk="1" hangingPunct="1"/>
              <a:r>
                <a:rPr lang="en-GB" altLang="fr-FR" sz="1050" dirty="0">
                  <a:latin typeface="+mj-lt"/>
                </a:rPr>
                <a:t>The WASP concept was adapted to transverse loads by </a:t>
              </a:r>
            </a:p>
            <a:p>
              <a:pPr algn="just" eaLnBrk="1" hangingPunct="1"/>
              <a:r>
                <a:rPr lang="en-GB" altLang="fr-FR" sz="1050" dirty="0">
                  <a:latin typeface="+mj-lt"/>
                </a:rPr>
                <a:t>B. Seeber et al., IEEE TAS 17 (2007) 2643, DOI: </a:t>
              </a:r>
              <a:r>
                <a:rPr lang="en-GB" altLang="fr-FR" sz="1050" dirty="0">
                  <a:latin typeface="+mj-lt"/>
                  <a:hlinkClick r:id="rId10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10.1109/TASC.2007.897934</a:t>
              </a:r>
              <a:endParaRPr lang="en-GB" altLang="fr-FR" sz="1050" dirty="0">
                <a:latin typeface="+mj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E15192F-BE80-B532-65AE-1B6E497BE893}"/>
                  </a:ext>
                </a:extLst>
              </p:cNvPr>
              <p:cNvSpPr txBox="1"/>
              <p:nvPr/>
            </p:nvSpPr>
            <p:spPr>
              <a:xfrm>
                <a:off x="478902" y="4602906"/>
                <a:ext cx="3240811" cy="15272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altLang="fr-FR" sz="1600" dirty="0">
                    <a:latin typeface="+mj-lt"/>
                  </a:rPr>
                  <a:t>The irreversible limit is defined at the force level leading to a 95% recovery of the initial I</a:t>
                </a:r>
                <a:r>
                  <a:rPr lang="en-CH" altLang="fr-FR" sz="1600" baseline="-25000" dirty="0">
                    <a:latin typeface="+mj-lt"/>
                  </a:rPr>
                  <a:t>C</a:t>
                </a:r>
                <a:r>
                  <a:rPr lang="en-US" altLang="fr-FR" sz="1600" dirty="0">
                    <a:latin typeface="+mj-lt"/>
                  </a:rPr>
                  <a:t> after unload</a:t>
                </a:r>
                <a:endParaRPr lang="en-CH" altLang="fr-FR" sz="1600" dirty="0">
                  <a:latin typeface="+mj-lt"/>
                </a:endParaRPr>
              </a:p>
              <a:p>
                <a:pPr algn="ctr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it-IT" altLang="fr-FR" sz="1600" dirty="0">
                    <a:latin typeface="+mj-lt"/>
                  </a:rPr>
                  <a:t>T</a:t>
                </a:r>
                <a:r>
                  <a:rPr lang="en-CH" altLang="fr-FR" sz="1600" dirty="0">
                    <a:latin typeface="+mj-lt"/>
                  </a:rPr>
                  <a:t>he irreversible stress limit is: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fr-FR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fr-FR" sz="1600" i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H" altLang="fr-FR" sz="1600" b="0" i="0" smtClean="0">
                            <a:latin typeface="Cambria Math" panose="02040503050406030204" pitchFamily="18" charset="0"/>
                          </a:rPr>
                          <m:t>irr</m:t>
                        </m:r>
                      </m:sub>
                    </m:sSub>
                    <m:r>
                      <a:rPr lang="en-CH" altLang="fr-FR" sz="16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H" altLang="fr-FR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it-IT" altLang="fr-FR" sz="1600" b="0" i="0" smtClean="0">
                            <a:latin typeface="Cambria Math" panose="02040503050406030204" pitchFamily="18" charset="0"/>
                          </a:rPr>
                          <m:t>irreversible</m:t>
                        </m:r>
                        <m:r>
                          <a:rPr lang="it-IT" altLang="fr-FR" sz="16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it-IT" altLang="fr-FR" sz="1600" b="0" i="0" smtClean="0">
                            <a:latin typeface="Cambria Math" panose="02040503050406030204" pitchFamily="18" charset="0"/>
                          </a:rPr>
                          <m:t>force</m:t>
                        </m:r>
                        <m:r>
                          <a:rPr lang="it-IT" altLang="fr-FR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H" altLang="fr-FR" sz="1600" b="0" i="0" smtClean="0">
                            <a:latin typeface="Cambria Math" panose="02040503050406030204" pitchFamily="18" charset="0"/>
                          </a:rPr>
                          <m:t>groove</m:t>
                        </m:r>
                        <m:r>
                          <a:rPr lang="en-CH" altLang="fr-FR" sz="16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H" altLang="fr-FR" sz="1600" b="0" i="0" smtClean="0">
                            <a:latin typeface="Cambria Math" panose="02040503050406030204" pitchFamily="18" charset="0"/>
                          </a:rPr>
                          <m:t>area</m:t>
                        </m:r>
                      </m:den>
                    </m:f>
                  </m:oMath>
                </a14:m>
                <a:endParaRPr lang="en-US" altLang="fr-FR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E15192F-BE80-B532-65AE-1B6E497BE8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02" y="4602906"/>
                <a:ext cx="3240811" cy="1527213"/>
              </a:xfrm>
              <a:prstGeom prst="rect">
                <a:avLst/>
              </a:prstGeom>
              <a:blipFill>
                <a:blip r:embed="rId11"/>
                <a:stretch>
                  <a:fillRect l="-1130" t="-1195" r="-11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A3A0694A-4573-7B3C-6CC7-6D268D3A98DB}"/>
              </a:ext>
            </a:extLst>
          </p:cNvPr>
          <p:cNvGrpSpPr/>
          <p:nvPr/>
        </p:nvGrpSpPr>
        <p:grpSpPr>
          <a:xfrm>
            <a:off x="3944802" y="1368452"/>
            <a:ext cx="4725548" cy="2291793"/>
            <a:chOff x="3944802" y="1368452"/>
            <a:chExt cx="4725548" cy="2291793"/>
          </a:xfrm>
        </p:grpSpPr>
        <p:sp>
          <p:nvSpPr>
            <p:cNvPr id="7" name="Rectangle 6"/>
            <p:cNvSpPr/>
            <p:nvPr/>
          </p:nvSpPr>
          <p:spPr>
            <a:xfrm>
              <a:off x="3944802" y="1421621"/>
              <a:ext cx="2610338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ct val="0"/>
                </a:spcBef>
              </a:pPr>
              <a:r>
                <a:rPr lang="en-US" altLang="fr-FR" sz="1600" dirty="0">
                  <a:latin typeface="+mj-lt"/>
                </a:rPr>
                <a:t>Formation of cracks in the Nb</a:t>
              </a:r>
              <a:r>
                <a:rPr lang="en-US" altLang="fr-FR" sz="1600" baseline="-25000" dirty="0">
                  <a:latin typeface="+mj-lt"/>
                </a:rPr>
                <a:t>3</a:t>
              </a:r>
              <a:r>
                <a:rPr lang="en-US" altLang="fr-FR" sz="1600" dirty="0">
                  <a:latin typeface="+mj-lt"/>
                </a:rPr>
                <a:t>Sn </a:t>
              </a:r>
              <a:r>
                <a:rPr lang="en-CH" altLang="fr-FR" sz="1600" dirty="0">
                  <a:latin typeface="+mj-lt"/>
                </a:rPr>
                <a:t>subelements</a:t>
              </a:r>
              <a:r>
                <a:rPr lang="en-US" altLang="fr-FR" sz="1600" dirty="0">
                  <a:latin typeface="+mj-lt"/>
                </a:rPr>
                <a:t> due, for instance, to the stress concentration at the voids</a:t>
              </a:r>
              <a:r>
                <a:rPr lang="en-CH" altLang="fr-FR" sz="1600" dirty="0">
                  <a:latin typeface="+mj-lt"/>
                </a:rPr>
                <a:t>. </a:t>
              </a:r>
              <a:endParaRPr lang="en-US" altLang="fr-FR" sz="1600" dirty="0">
                <a:latin typeface="+mj-lt"/>
              </a:endParaRPr>
            </a:p>
          </p:txBody>
        </p:sp>
        <p:pic>
          <p:nvPicPr>
            <p:cNvPr id="18" name="Picture 20">
              <a:extLst>
                <a:ext uri="{FF2B5EF4-FFF2-40B4-BE49-F238E27FC236}">
                  <a16:creationId xmlns:a16="http://schemas.microsoft.com/office/drawing/2014/main" id="{B6CC66A6-31EB-40D0-B0DA-236897D893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3959" y="1368452"/>
              <a:ext cx="2084398" cy="143645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03CCC91-1FE5-367D-A01E-9FBFF8B3CC16}"/>
                </a:ext>
              </a:extLst>
            </p:cNvPr>
            <p:cNvSpPr txBox="1"/>
            <p:nvPr/>
          </p:nvSpPr>
          <p:spPr>
            <a:xfrm>
              <a:off x="3944802" y="2829248"/>
              <a:ext cx="472554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altLang="fr-FR" sz="1600" dirty="0"/>
                <a:t>Cracks generate a reduction of the current carrying cross section </a:t>
              </a:r>
              <a:r>
                <a:rPr lang="en-US" altLang="fr-FR" sz="1600" dirty="0">
                  <a:sym typeface="Symbol" panose="05050102010706020507" pitchFamily="18" charset="2"/>
                </a:rPr>
                <a:t>  </a:t>
              </a:r>
              <a:r>
                <a:rPr lang="en-US" altLang="fr-FR" sz="1600" b="1" dirty="0">
                  <a:sym typeface="Symbol" panose="05050102010706020507" pitchFamily="18" charset="2"/>
                </a:rPr>
                <a:t>I</a:t>
              </a:r>
              <a:r>
                <a:rPr lang="en-CH" altLang="fr-FR" sz="1600" b="1" baseline="-25000" dirty="0">
                  <a:sym typeface="Symbol" panose="05050102010706020507" pitchFamily="18" charset="2"/>
                </a:rPr>
                <a:t>C</a:t>
              </a:r>
              <a:r>
                <a:rPr lang="en-US" altLang="fr-FR" sz="1600" b="1" baseline="-25000" dirty="0">
                  <a:sym typeface="Symbol" panose="05050102010706020507" pitchFamily="18" charset="2"/>
                </a:rPr>
                <a:t>unload</a:t>
              </a:r>
              <a:r>
                <a:rPr lang="en-US" altLang="fr-FR" sz="1600" b="1" dirty="0">
                  <a:sym typeface="Symbol" panose="05050102010706020507" pitchFamily="18" charset="2"/>
                </a:rPr>
                <a:t>/I</a:t>
              </a:r>
              <a:r>
                <a:rPr lang="en-CH" altLang="fr-FR" sz="1600" b="1" baseline="-25000" dirty="0">
                  <a:sym typeface="Symbol" panose="05050102010706020507" pitchFamily="18" charset="2"/>
                </a:rPr>
                <a:t>C0</a:t>
              </a:r>
              <a:r>
                <a:rPr lang="en-US" altLang="fr-FR" sz="1600" b="1" dirty="0">
                  <a:sym typeface="Symbol" panose="05050102010706020507" pitchFamily="18" charset="2"/>
                </a:rPr>
                <a:t> is independent of the magnetic field</a:t>
              </a:r>
              <a:r>
                <a:rPr lang="en-CH" altLang="fr-FR" sz="1600" b="1" dirty="0">
                  <a:sym typeface="Symbol" panose="05050102010706020507" pitchFamily="18" charset="2"/>
                </a:rPr>
                <a:t>.</a:t>
              </a:r>
              <a:endParaRPr lang="en-CH" sz="1600" b="1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C503A60-4A63-BF85-3BA3-5458A16E84BE}"/>
              </a:ext>
            </a:extLst>
          </p:cNvPr>
          <p:cNvGrpSpPr/>
          <p:nvPr/>
        </p:nvGrpSpPr>
        <p:grpSpPr>
          <a:xfrm>
            <a:off x="3978150" y="3574202"/>
            <a:ext cx="4540754" cy="2508395"/>
            <a:chOff x="3978150" y="3574202"/>
            <a:chExt cx="4540754" cy="2508395"/>
          </a:xfrm>
        </p:grpSpPr>
        <p:sp>
          <p:nvSpPr>
            <p:cNvPr id="8" name="Rectangle 7"/>
            <p:cNvSpPr/>
            <p:nvPr/>
          </p:nvSpPr>
          <p:spPr>
            <a:xfrm>
              <a:off x="3978150" y="4183791"/>
              <a:ext cx="261033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ct val="0"/>
                </a:spcBef>
                <a:buClr>
                  <a:srgbClr val="00578C"/>
                </a:buClr>
              </a:pPr>
              <a:r>
                <a:rPr lang="en-US" altLang="fr-FR" sz="1600" dirty="0">
                  <a:latin typeface="+mj-lt"/>
                </a:rPr>
                <a:t>Plastic deformation of the</a:t>
              </a:r>
              <a:r>
                <a:rPr lang="en-CH" altLang="fr-FR" sz="1600" dirty="0">
                  <a:latin typeface="+mj-lt"/>
                </a:rPr>
                <a:t> Cu</a:t>
              </a:r>
              <a:r>
                <a:rPr lang="en-US" altLang="fr-FR" sz="1600" dirty="0">
                  <a:latin typeface="+mj-lt"/>
                </a:rPr>
                <a:t> matrix and residual stress on the Nb</a:t>
              </a:r>
              <a:r>
                <a:rPr lang="en-US" altLang="fr-FR" sz="1600" baseline="-25000" dirty="0">
                  <a:latin typeface="+mj-lt"/>
                </a:rPr>
                <a:t>3</a:t>
              </a:r>
              <a:r>
                <a:rPr lang="en-US" altLang="fr-FR" sz="1600" dirty="0">
                  <a:latin typeface="+mj-lt"/>
                </a:rPr>
                <a:t>Sn  </a:t>
              </a:r>
              <a:r>
                <a:rPr lang="en-CH" altLang="fr-FR" sz="1600" dirty="0">
                  <a:latin typeface="+mj-lt"/>
                </a:rPr>
                <a:t>subelements. </a:t>
              </a:r>
              <a:endParaRPr lang="en-US" altLang="fr-FR" sz="1600" dirty="0">
                <a:latin typeface="+mj-lt"/>
              </a:endParaRPr>
            </a:p>
          </p:txBody>
        </p:sp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FEB6DCA8-9378-4B76-A7E9-CDF6B769D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846926" y="3574202"/>
              <a:ext cx="1671978" cy="168680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335813A-490E-BD42-E00C-17760FDCA563}"/>
                </a:ext>
              </a:extLst>
            </p:cNvPr>
            <p:cNvSpPr txBox="1"/>
            <p:nvPr/>
          </p:nvSpPr>
          <p:spPr>
            <a:xfrm>
              <a:off x="3978150" y="5251600"/>
              <a:ext cx="443953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altLang="fr-FR" sz="1600" dirty="0"/>
                <a:t>Residual stress induces a permanent reduction of B</a:t>
              </a:r>
              <a:r>
                <a:rPr lang="en-CH" altLang="fr-FR" sz="1600" baseline="-25000" dirty="0"/>
                <a:t>C2</a:t>
              </a:r>
              <a:r>
                <a:rPr lang="en-US" altLang="fr-FR" sz="1600" dirty="0"/>
                <a:t> after unload </a:t>
              </a:r>
              <a:r>
                <a:rPr lang="en-US" altLang="fr-FR" sz="1600" dirty="0">
                  <a:sym typeface="Symbol" panose="05050102010706020507" pitchFamily="18" charset="2"/>
                </a:rPr>
                <a:t> </a:t>
              </a:r>
              <a:r>
                <a:rPr lang="en-US" altLang="fr-FR" sz="1600" b="1" dirty="0">
                  <a:sym typeface="Symbol" panose="05050102010706020507" pitchFamily="18" charset="2"/>
                </a:rPr>
                <a:t>I</a:t>
              </a:r>
              <a:r>
                <a:rPr lang="en-CH" altLang="fr-FR" sz="1600" b="1" baseline="-25000" dirty="0">
                  <a:sym typeface="Symbol" panose="05050102010706020507" pitchFamily="18" charset="2"/>
                </a:rPr>
                <a:t>C</a:t>
              </a:r>
              <a:r>
                <a:rPr lang="en-US" altLang="fr-FR" sz="1600" b="1" baseline="-25000" dirty="0">
                  <a:sym typeface="Symbol" panose="05050102010706020507" pitchFamily="18" charset="2"/>
                </a:rPr>
                <a:t>unload</a:t>
              </a:r>
              <a:r>
                <a:rPr lang="en-US" altLang="fr-FR" sz="1600" b="1" dirty="0">
                  <a:sym typeface="Symbol" panose="05050102010706020507" pitchFamily="18" charset="2"/>
                </a:rPr>
                <a:t>/I</a:t>
              </a:r>
              <a:r>
                <a:rPr lang="en-CH" altLang="fr-FR" sz="1600" b="1" baseline="-25000" dirty="0">
                  <a:sym typeface="Symbol" panose="05050102010706020507" pitchFamily="18" charset="2"/>
                </a:rPr>
                <a:t>C0</a:t>
              </a:r>
              <a:r>
                <a:rPr lang="en-US" altLang="fr-FR" sz="1600" b="1" dirty="0">
                  <a:sym typeface="Symbol" panose="05050102010706020507" pitchFamily="18" charset="2"/>
                </a:rPr>
                <a:t> depends on of the magnetic field</a:t>
              </a:r>
              <a:r>
                <a:rPr lang="en-CH" altLang="fr-FR" sz="1600" b="1" dirty="0">
                  <a:sym typeface="Symbol" panose="05050102010706020507" pitchFamily="18" charset="2"/>
                </a:rPr>
                <a:t>.</a:t>
              </a:r>
              <a:endParaRPr lang="en-CH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1528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08">
            <a:extLst>
              <a:ext uri="{FF2B5EF4-FFF2-40B4-BE49-F238E27FC236}">
                <a16:creationId xmlns:a16="http://schemas.microsoft.com/office/drawing/2014/main" id="{647DBD5D-439C-6579-A9BE-7D3788B398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354006"/>
              </p:ext>
            </p:extLst>
          </p:nvPr>
        </p:nvGraphicFramePr>
        <p:xfrm>
          <a:off x="132079" y="1554479"/>
          <a:ext cx="11481247" cy="5235648"/>
        </p:xfrm>
        <a:graphic>
          <a:graphicData uri="http://schemas.openxmlformats.org/drawingml/2006/table">
            <a:tbl>
              <a:tblPr/>
              <a:tblGrid>
                <a:gridCol w="12091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9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608">
                  <a:extLst>
                    <a:ext uri="{9D8B030D-6E8A-4147-A177-3AD203B41FA5}">
                      <a16:colId xmlns:a16="http://schemas.microsoft.com/office/drawing/2014/main" val="2565859385"/>
                    </a:ext>
                  </a:extLst>
                </a:gridCol>
                <a:gridCol w="832069">
                  <a:extLst>
                    <a:ext uri="{9D8B030D-6E8A-4147-A177-3AD203B41FA5}">
                      <a16:colId xmlns:a16="http://schemas.microsoft.com/office/drawing/2014/main" val="3688242132"/>
                    </a:ext>
                  </a:extLst>
                </a:gridCol>
                <a:gridCol w="1070680">
                  <a:extLst>
                    <a:ext uri="{9D8B030D-6E8A-4147-A177-3AD203B41FA5}">
                      <a16:colId xmlns:a16="http://schemas.microsoft.com/office/drawing/2014/main" val="4087288938"/>
                    </a:ext>
                  </a:extLst>
                </a:gridCol>
                <a:gridCol w="1108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1959">
                  <a:extLst>
                    <a:ext uri="{9D8B030D-6E8A-4147-A177-3AD203B41FA5}">
                      <a16:colId xmlns:a16="http://schemas.microsoft.com/office/drawing/2014/main" val="570515199"/>
                    </a:ext>
                  </a:extLst>
                </a:gridCol>
                <a:gridCol w="1987267">
                  <a:extLst>
                    <a:ext uri="{9D8B030D-6E8A-4147-A177-3AD203B41FA5}">
                      <a16:colId xmlns:a16="http://schemas.microsoft.com/office/drawing/2014/main" val="3218350665"/>
                    </a:ext>
                  </a:extLst>
                </a:gridCol>
                <a:gridCol w="1350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70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Technology</a:t>
                      </a:r>
                    </a:p>
                  </a:txBody>
                  <a:tcPr marL="90000" marR="90000" marT="46806" marB="46806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# of </a:t>
                      </a:r>
                      <a:r>
                        <a:rPr kumimoji="0" lang="en-GB" altLang="fr-FR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subelements</a:t>
                      </a: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Bundle Barrier</a:t>
                      </a:r>
                      <a:endParaRPr kumimoji="0" lang="en-GB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Cu/non-Cu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Diameter 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Subelement</a:t>
                      </a: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 </a:t>
                      </a:r>
                      <a:endParaRPr kumimoji="0" lang="en-CH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sym typeface="Symbol" panose="05050102010706020507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size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HT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I</a:t>
                      </a:r>
                      <a:r>
                        <a:rPr kumimoji="0" lang="en-GB" altLang="fr-FR" sz="1400" b="1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c</a:t>
                      </a: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(15T, 4.2K)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Ti</a:t>
                      </a: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-barrel 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85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PIT</a:t>
                      </a:r>
                      <a:endParaRPr kumimoji="0" lang="fr-CH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H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192</a:t>
                      </a:r>
                      <a:endParaRPr kumimoji="0" lang="fr-CH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en-CH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</a:t>
                      </a:r>
                      <a:endParaRPr kumimoji="0" lang="fr-CH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1.22</a:t>
                      </a:r>
                      <a:endParaRPr kumimoji="0" lang="fr-CH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0.85 mm</a:t>
                      </a:r>
                    </a:p>
                  </a:txBody>
                  <a:tcPr marL="90000" marR="90000" marT="46806" marB="46806" anchor="ctr" horzOverflow="overflow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m</a:t>
                      </a: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600°C×120h+</a:t>
                      </a:r>
                      <a:endParaRPr kumimoji="0" lang="en-CH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625°C×200h</a:t>
                      </a:r>
                      <a:endParaRPr kumimoji="0" lang="en-GB" altLang="fr-F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fr-F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847821"/>
                  </a:ext>
                </a:extLst>
              </a:tr>
              <a:tr h="96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PIT Bundle Barrier</a:t>
                      </a:r>
                      <a:endParaRPr kumimoji="0" lang="fr-CH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H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192</a:t>
                      </a:r>
                      <a:endParaRPr kumimoji="0" lang="fr-CH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en-CH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es</a:t>
                      </a:r>
                      <a:endParaRPr kumimoji="0" lang="fr-CH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1.2</a:t>
                      </a:r>
                      <a:endParaRPr kumimoji="0" lang="fr-CH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0.85 mm</a:t>
                      </a:r>
                    </a:p>
                  </a:txBody>
                  <a:tcPr marL="90000" marR="90000" marT="46806" marB="46806" anchor="ctr" horzOverflow="overflow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m</a:t>
                      </a: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415°</a:t>
                      </a: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C/48h+</a:t>
                      </a:r>
                      <a:endParaRPr kumimoji="0" lang="en-CH" altLang="fr-F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620°</a:t>
                      </a: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C/48</a:t>
                      </a:r>
                      <a:r>
                        <a:rPr kumimoji="0" lang="en-CH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</a:t>
                      </a: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+</a:t>
                      </a:r>
                      <a:endParaRPr kumimoji="0" lang="en-CH" altLang="fr-F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</a:t>
                      </a:r>
                      <a:r>
                        <a:rPr kumimoji="0" lang="en-CH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45°</a:t>
                      </a: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C/50h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H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411</a:t>
                      </a:r>
                      <a:endParaRPr kumimoji="0" lang="en-GB" altLang="fr-F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513428"/>
                  </a:ext>
                </a:extLst>
              </a:tr>
              <a:tr h="931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RRP</a:t>
                      </a:r>
                    </a:p>
                  </a:txBody>
                  <a:tcPr marL="90000" marR="90000" marT="46806" marB="46806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132/169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</a:t>
                      </a:r>
                      <a:r>
                        <a:rPr kumimoji="0" lang="en-CH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</a:t>
                      </a:r>
                      <a:endParaRPr kumimoji="0" lang="en-GB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1.2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1.0 mm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58 </a:t>
                      </a: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m</a:t>
                      </a:r>
                      <a:endParaRPr kumimoji="0" lang="en-GB" altLang="fr-F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210C/48h+</a:t>
                      </a:r>
                      <a:endParaRPr kumimoji="0" lang="en-CH" altLang="fr-F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400C/48h+</a:t>
                      </a:r>
                      <a:r>
                        <a:rPr kumimoji="0" lang="en-CH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650C/50h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780 A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110566"/>
                  </a:ext>
                </a:extLst>
              </a:tr>
              <a:tr h="931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RRP</a:t>
                      </a:r>
                    </a:p>
                  </a:txBody>
                  <a:tcPr marL="90000" marR="90000" marT="46806" marB="46806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150/169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</a:t>
                      </a:r>
                      <a:r>
                        <a:rPr kumimoji="0" lang="en-CH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</a:t>
                      </a:r>
                      <a:endParaRPr kumimoji="0" lang="en-GB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1.1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1.0 mm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58 </a:t>
                      </a: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m</a:t>
                      </a:r>
                      <a:endParaRPr kumimoji="0" lang="en-GB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210C/48h+</a:t>
                      </a:r>
                      <a:endParaRPr kumimoji="0" lang="en-CH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400C/48h+</a:t>
                      </a:r>
                      <a:endParaRPr kumimoji="0" lang="en-CH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650C/50h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730 A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511494"/>
                  </a:ext>
                </a:extLst>
              </a:tr>
              <a:tr h="931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RRP</a:t>
                      </a:r>
                    </a:p>
                  </a:txBody>
                  <a:tcPr marL="90000" marR="90000" marT="46806" marB="46806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162/169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</a:t>
                      </a:r>
                      <a:r>
                        <a:rPr kumimoji="0" lang="en-CH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</a:t>
                      </a:r>
                      <a:endParaRPr kumimoji="0" lang="en-GB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0.9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1.0 mm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58 </a:t>
                      </a: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m</a:t>
                      </a:r>
                      <a:endParaRPr kumimoji="0" lang="en-GB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210C/48h+</a:t>
                      </a:r>
                      <a:endParaRPr kumimoji="0" lang="en-CH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400C/48h+</a:t>
                      </a:r>
                      <a:endParaRPr kumimoji="0" lang="en-CH" alt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650C/50h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880 A</a:t>
                      </a:r>
                    </a:p>
                  </a:txBody>
                  <a:tcPr marL="90000" marR="90000" marT="46806" marB="46806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7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61391"/>
                  </a:ext>
                </a:extLst>
              </a:tr>
            </a:tbl>
          </a:graphicData>
        </a:graphic>
      </p:graphicFrame>
      <p:sp>
        <p:nvSpPr>
          <p:cNvPr id="4" name="Accolade fermante 7">
            <a:extLst>
              <a:ext uri="{FF2B5EF4-FFF2-40B4-BE49-F238E27FC236}">
                <a16:creationId xmlns:a16="http://schemas.microsoft.com/office/drawing/2014/main" id="{DD91A263-2816-0756-C31D-32E7CA9326F4}"/>
              </a:ext>
            </a:extLst>
          </p:cNvPr>
          <p:cNvSpPr/>
          <p:nvPr/>
        </p:nvSpPr>
        <p:spPr>
          <a:xfrm>
            <a:off x="11082023" y="2138393"/>
            <a:ext cx="240162" cy="864109"/>
          </a:xfrm>
          <a:prstGeom prst="rightBrace">
            <a:avLst>
              <a:gd name="adj1" fmla="val 23350"/>
              <a:gd name="adj2" fmla="val 50000"/>
            </a:avLst>
          </a:prstGeom>
          <a:ln w="25400">
            <a:solidFill>
              <a:srgbClr val="CE3E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Rectangle 33">
            <a:extLst>
              <a:ext uri="{FF2B5EF4-FFF2-40B4-BE49-F238E27FC236}">
                <a16:creationId xmlns:a16="http://schemas.microsoft.com/office/drawing/2014/main" id="{C7303FA5-F621-A648-2424-FD5622B8A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0760" y="2330968"/>
            <a:ext cx="10703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CH" altLang="fr-FR" sz="1600" b="1" dirty="0">
                <a:solidFill>
                  <a:srgbClr val="CE3E3E"/>
                </a:solidFill>
                <a:latin typeface="Calibri" panose="020F0502020204030204" pitchFamily="34" charset="0"/>
              </a:rPr>
              <a:t>MQXFS7</a:t>
            </a:r>
            <a:r>
              <a:rPr lang="en-GB" altLang="fr-FR" sz="2200" b="1" dirty="0">
                <a:solidFill>
                  <a:srgbClr val="CE3E3E"/>
                </a:solidFill>
                <a:latin typeface="Calibri" panose="020F0502020204030204" pitchFamily="34" charset="0"/>
              </a:rPr>
              <a:t> </a:t>
            </a:r>
            <a:endParaRPr lang="fr-FR" altLang="fr-FR" sz="2200" b="1" dirty="0">
              <a:solidFill>
                <a:srgbClr val="CE3E3E"/>
              </a:solidFill>
              <a:latin typeface="Calibri" panose="020F0502020204030204" pitchFamily="34" charset="0"/>
            </a:endParaRP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id="{665DBEDB-1D09-4055-B290-AEF797CCD8EB}"/>
              </a:ext>
            </a:extLst>
          </p:cNvPr>
          <p:cNvSpPr txBox="1">
            <a:spLocks/>
          </p:cNvSpPr>
          <p:nvPr/>
        </p:nvSpPr>
        <p:spPr>
          <a:xfrm>
            <a:off x="456753" y="-185696"/>
            <a:ext cx="1127849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What has been tested – Catalogue of the Wires</a:t>
            </a:r>
          </a:p>
        </p:txBody>
      </p:sp>
      <p:pic>
        <p:nvPicPr>
          <p:cNvPr id="39" name="Image 18">
            <a:extLst>
              <a:ext uri="{FF2B5EF4-FFF2-40B4-BE49-F238E27FC236}">
                <a16:creationId xmlns:a16="http://schemas.microsoft.com/office/drawing/2014/main" id="{EB68947D-75D2-B763-80F8-E0B7F75609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406" y="4044364"/>
            <a:ext cx="851209" cy="860668"/>
          </a:xfrm>
          <a:prstGeom prst="rect">
            <a:avLst/>
          </a:prstGeom>
        </p:spPr>
      </p:pic>
      <p:pic>
        <p:nvPicPr>
          <p:cNvPr id="42" name="Image 20">
            <a:extLst>
              <a:ext uri="{FF2B5EF4-FFF2-40B4-BE49-F238E27FC236}">
                <a16:creationId xmlns:a16="http://schemas.microsoft.com/office/drawing/2014/main" id="{590010EA-D01F-B03C-9EC0-27A3EA35EE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2874">
            <a:off x="1337515" y="4984994"/>
            <a:ext cx="836991" cy="827894"/>
          </a:xfrm>
          <a:prstGeom prst="rect">
            <a:avLst/>
          </a:prstGeom>
        </p:spPr>
      </p:pic>
      <p:pic>
        <p:nvPicPr>
          <p:cNvPr id="46" name="Image 22">
            <a:extLst>
              <a:ext uri="{FF2B5EF4-FFF2-40B4-BE49-F238E27FC236}">
                <a16:creationId xmlns:a16="http://schemas.microsoft.com/office/drawing/2014/main" id="{D0CA50DA-DA87-54FD-160E-968D4D3949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947" y="5897101"/>
            <a:ext cx="851209" cy="860668"/>
          </a:xfrm>
          <a:prstGeom prst="rect">
            <a:avLst/>
          </a:prstGeom>
        </p:spPr>
      </p:pic>
      <p:sp>
        <p:nvSpPr>
          <p:cNvPr id="55" name="Accolade fermante 7">
            <a:extLst>
              <a:ext uri="{FF2B5EF4-FFF2-40B4-BE49-F238E27FC236}">
                <a16:creationId xmlns:a16="http://schemas.microsoft.com/office/drawing/2014/main" id="{76046EAB-B0EF-AF22-06EE-76D60715CBD1}"/>
              </a:ext>
            </a:extLst>
          </p:cNvPr>
          <p:cNvSpPr/>
          <p:nvPr/>
        </p:nvSpPr>
        <p:spPr>
          <a:xfrm>
            <a:off x="11082023" y="4025200"/>
            <a:ext cx="240162" cy="864109"/>
          </a:xfrm>
          <a:prstGeom prst="rightBrace">
            <a:avLst>
              <a:gd name="adj1" fmla="val 23350"/>
              <a:gd name="adj2" fmla="val 50000"/>
            </a:avLst>
          </a:prstGeom>
          <a:ln w="25400">
            <a:solidFill>
              <a:srgbClr val="CE3E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6" name="Accolade fermante 7">
            <a:extLst>
              <a:ext uri="{FF2B5EF4-FFF2-40B4-BE49-F238E27FC236}">
                <a16:creationId xmlns:a16="http://schemas.microsoft.com/office/drawing/2014/main" id="{C1C43460-DFBF-ECA4-2F63-267AFFA2A6FF}"/>
              </a:ext>
            </a:extLst>
          </p:cNvPr>
          <p:cNvSpPr/>
          <p:nvPr/>
        </p:nvSpPr>
        <p:spPr>
          <a:xfrm>
            <a:off x="11082023" y="5893660"/>
            <a:ext cx="240162" cy="864109"/>
          </a:xfrm>
          <a:prstGeom prst="rightBrace">
            <a:avLst>
              <a:gd name="adj1" fmla="val 23350"/>
              <a:gd name="adj2" fmla="val 50000"/>
            </a:avLst>
          </a:prstGeom>
          <a:ln w="25400">
            <a:solidFill>
              <a:srgbClr val="CE3E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0" name="Rectangle 33">
            <a:extLst>
              <a:ext uri="{FF2B5EF4-FFF2-40B4-BE49-F238E27FC236}">
                <a16:creationId xmlns:a16="http://schemas.microsoft.com/office/drawing/2014/main" id="{E6543974-1C91-6482-639A-195DF9852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0760" y="4202532"/>
            <a:ext cx="10703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fr-FR" sz="1600" b="1" dirty="0">
                <a:solidFill>
                  <a:srgbClr val="CE3E3E"/>
                </a:solidFill>
                <a:latin typeface="Calibri" panose="020F0502020204030204" pitchFamily="34" charset="0"/>
              </a:rPr>
              <a:t>FRESCA2</a:t>
            </a:r>
            <a:r>
              <a:rPr lang="en-GB" altLang="fr-FR" sz="2200" b="1" dirty="0">
                <a:solidFill>
                  <a:srgbClr val="CE3E3E"/>
                </a:solidFill>
                <a:latin typeface="Calibri" panose="020F0502020204030204" pitchFamily="34" charset="0"/>
              </a:rPr>
              <a:t> </a:t>
            </a:r>
            <a:endParaRPr lang="fr-FR" altLang="fr-FR" sz="2200" b="1" dirty="0">
              <a:solidFill>
                <a:srgbClr val="CE3E3E"/>
              </a:solidFill>
              <a:latin typeface="Calibri" panose="020F0502020204030204" pitchFamily="34" charset="0"/>
            </a:endParaRPr>
          </a:p>
        </p:txBody>
      </p:sp>
      <p:sp>
        <p:nvSpPr>
          <p:cNvPr id="61" name="Rectangle 33">
            <a:extLst>
              <a:ext uri="{FF2B5EF4-FFF2-40B4-BE49-F238E27FC236}">
                <a16:creationId xmlns:a16="http://schemas.microsoft.com/office/drawing/2014/main" id="{D5928276-DB85-20DF-BCCC-FC95CD01F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0760" y="6086235"/>
            <a:ext cx="10703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fr-FR" sz="1600" b="1" dirty="0">
                <a:solidFill>
                  <a:srgbClr val="CE3E3E"/>
                </a:solidFill>
                <a:latin typeface="Calibri" panose="020F0502020204030204" pitchFamily="34" charset="0"/>
              </a:rPr>
              <a:t>Falcon D</a:t>
            </a:r>
            <a:r>
              <a:rPr lang="en-GB" altLang="fr-FR" sz="2200" b="1" dirty="0">
                <a:solidFill>
                  <a:srgbClr val="CE3E3E"/>
                </a:solidFill>
                <a:latin typeface="Calibri" panose="020F0502020204030204" pitchFamily="34" charset="0"/>
              </a:rPr>
              <a:t> </a:t>
            </a:r>
            <a:endParaRPr lang="fr-FR" altLang="fr-FR" sz="2200" b="1" dirty="0">
              <a:solidFill>
                <a:srgbClr val="CE3E3E"/>
              </a:solidFill>
              <a:latin typeface="Calibri" panose="020F0502020204030204" pitchFamily="34" charset="0"/>
            </a:endParaRPr>
          </a:p>
        </p:txBody>
      </p:sp>
      <p:pic>
        <p:nvPicPr>
          <p:cNvPr id="64" name="Picture 63" descr="A close-up of a circular object&#10;&#10;Description automatically generated">
            <a:extLst>
              <a:ext uri="{FF2B5EF4-FFF2-40B4-BE49-F238E27FC236}">
                <a16:creationId xmlns:a16="http://schemas.microsoft.com/office/drawing/2014/main" id="{D97E7AFB-86E7-75D0-EDFC-967E2CEF3ED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656" t="4742" r="53089" b="7945"/>
          <a:stretch>
            <a:fillRect/>
          </a:stretch>
        </p:blipFill>
        <p:spPr>
          <a:xfrm>
            <a:off x="1318218" y="2153281"/>
            <a:ext cx="878938" cy="848469"/>
          </a:xfrm>
          <a:prstGeom prst="rect">
            <a:avLst/>
          </a:prstGeom>
        </p:spPr>
      </p:pic>
      <p:pic>
        <p:nvPicPr>
          <p:cNvPr id="70" name="Picture 69" descr="A close-up of a circular object&#10;&#10;Description automatically generated">
            <a:extLst>
              <a:ext uri="{FF2B5EF4-FFF2-40B4-BE49-F238E27FC236}">
                <a16:creationId xmlns:a16="http://schemas.microsoft.com/office/drawing/2014/main" id="{CE94A1E8-3674-E982-0349-C8B9F272C2D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1492" t="5575" r="5253" b="7113"/>
          <a:stretch>
            <a:fillRect/>
          </a:stretch>
        </p:blipFill>
        <p:spPr>
          <a:xfrm>
            <a:off x="1318218" y="3074175"/>
            <a:ext cx="878938" cy="848469"/>
          </a:xfrm>
          <a:prstGeom prst="rect">
            <a:avLst/>
          </a:prstGeom>
        </p:spPr>
      </p:pic>
      <p:sp>
        <p:nvSpPr>
          <p:cNvPr id="71" name="Accolade fermante 7">
            <a:extLst>
              <a:ext uri="{FF2B5EF4-FFF2-40B4-BE49-F238E27FC236}">
                <a16:creationId xmlns:a16="http://schemas.microsoft.com/office/drawing/2014/main" id="{0DDC887A-1E92-2610-8F44-7254EA475B03}"/>
              </a:ext>
            </a:extLst>
          </p:cNvPr>
          <p:cNvSpPr/>
          <p:nvPr/>
        </p:nvSpPr>
        <p:spPr>
          <a:xfrm>
            <a:off x="11082023" y="3074175"/>
            <a:ext cx="240162" cy="864109"/>
          </a:xfrm>
          <a:prstGeom prst="rightBrace">
            <a:avLst>
              <a:gd name="adj1" fmla="val 23350"/>
              <a:gd name="adj2" fmla="val 50000"/>
            </a:avLst>
          </a:prstGeom>
          <a:ln w="25400">
            <a:solidFill>
              <a:srgbClr val="CE3E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2" name="Rectangle 33">
            <a:extLst>
              <a:ext uri="{FF2B5EF4-FFF2-40B4-BE49-F238E27FC236}">
                <a16:creationId xmlns:a16="http://schemas.microsoft.com/office/drawing/2014/main" id="{2A3D8344-4E9B-028F-C135-29DB4E792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0760" y="3266750"/>
            <a:ext cx="10703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CH" altLang="fr-FR" sz="1600" b="1" dirty="0">
                <a:solidFill>
                  <a:srgbClr val="CE3E3E"/>
                </a:solidFill>
                <a:latin typeface="Calibri" panose="020F0502020204030204" pitchFamily="34" charset="0"/>
              </a:rPr>
              <a:t>MQXFS7</a:t>
            </a:r>
            <a:r>
              <a:rPr lang="en-GB" altLang="fr-FR" sz="2200" b="1" dirty="0">
                <a:solidFill>
                  <a:srgbClr val="CE3E3E"/>
                </a:solidFill>
                <a:latin typeface="Calibri" panose="020F0502020204030204" pitchFamily="34" charset="0"/>
              </a:rPr>
              <a:t> </a:t>
            </a:r>
            <a:endParaRPr lang="fr-FR" altLang="fr-FR" sz="2200" b="1" dirty="0">
              <a:solidFill>
                <a:srgbClr val="CE3E3E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E6D8D0F-FC3D-C20C-4007-CC8E6FAEDBCF}"/>
              </a:ext>
            </a:extLst>
          </p:cNvPr>
          <p:cNvSpPr/>
          <p:nvPr/>
        </p:nvSpPr>
        <p:spPr>
          <a:xfrm>
            <a:off x="3831239" y="2079416"/>
            <a:ext cx="1383476" cy="1872852"/>
          </a:xfrm>
          <a:prstGeom prst="rect">
            <a:avLst/>
          </a:prstGeom>
          <a:noFill/>
          <a:ln w="698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a-ET">
              <a:solidFill>
                <a:srgbClr val="CE3E3E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07C74E-CC85-5420-E3F0-C650BCC188E4}"/>
              </a:ext>
            </a:extLst>
          </p:cNvPr>
          <p:cNvSpPr/>
          <p:nvPr/>
        </p:nvSpPr>
        <p:spPr>
          <a:xfrm>
            <a:off x="4689664" y="4025199"/>
            <a:ext cx="1383476" cy="2753253"/>
          </a:xfrm>
          <a:prstGeom prst="rect">
            <a:avLst/>
          </a:prstGeom>
          <a:noFill/>
          <a:ln w="698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a-ET">
              <a:solidFill>
                <a:srgbClr val="CE3E3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5336D8-E8D8-637C-699C-5530F851722B}"/>
              </a:ext>
            </a:extLst>
          </p:cNvPr>
          <p:cNvSpPr/>
          <p:nvPr/>
        </p:nvSpPr>
        <p:spPr>
          <a:xfrm>
            <a:off x="3570951" y="762659"/>
            <a:ext cx="4603501" cy="73866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altLang="fr-FR" sz="1400" u="sng" dirty="0">
                <a:latin typeface="+mj-lt"/>
                <a:ea typeface="ＭＳ Ｐゴシック" panose="020B0600070205080204" pitchFamily="34" charset="-128"/>
              </a:rPr>
              <a:t>Study of the effect of design on transverse stress tolerance:</a:t>
            </a:r>
            <a:endParaRPr lang="en-CH" altLang="fr-FR" sz="1400" u="sng" dirty="0">
              <a:latin typeface="+mj-lt"/>
              <a:ea typeface="ＭＳ Ｐゴシック" panose="020B0600070205080204" pitchFamily="34" charset="-128"/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fr-FR" sz="1400" dirty="0">
                <a:latin typeface="+mj-lt"/>
                <a:ea typeface="ＭＳ Ｐゴシック" panose="020B0600070205080204" pitchFamily="34" charset="-128"/>
              </a:rPr>
              <a:t>Effect of an </a:t>
            </a:r>
            <a:r>
              <a:rPr lang="en-US" altLang="fr-FR" sz="1400" b="1" dirty="0">
                <a:latin typeface="+mj-lt"/>
                <a:ea typeface="ＭＳ Ｐゴシック" panose="020B0600070205080204" pitchFamily="34" charset="-128"/>
              </a:rPr>
              <a:t>Nb barrier </a:t>
            </a:r>
            <a:r>
              <a:rPr lang="en-US" altLang="fr-FR" sz="1400" dirty="0">
                <a:latin typeface="+mj-lt"/>
                <a:ea typeface="ＭＳ Ｐゴシック" panose="020B0600070205080204" pitchFamily="34" charset="-128"/>
              </a:rPr>
              <a:t>surrounding the filament bundle. </a:t>
            </a:r>
            <a:endParaRPr lang="en-CH" altLang="fr-FR" sz="1400" dirty="0">
              <a:latin typeface="+mj-lt"/>
              <a:ea typeface="ＭＳ Ｐゴシック" panose="020B0600070205080204" pitchFamily="34" charset="-128"/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fr-FR" sz="1400" dirty="0">
                <a:latin typeface="+mj-lt"/>
                <a:ea typeface="ＭＳ Ｐゴシック" panose="020B0600070205080204" pitchFamily="34" charset="-128"/>
              </a:rPr>
              <a:t>Influence of the </a:t>
            </a:r>
            <a:r>
              <a:rPr lang="en-US" altLang="fr-FR" sz="1400" b="1" dirty="0">
                <a:latin typeface="+mj-lt"/>
                <a:ea typeface="ＭＳ Ｐゴシック" panose="020B0600070205080204" pitchFamily="34" charset="-128"/>
              </a:rPr>
              <a:t>Cu/non-Cu ratio.</a:t>
            </a:r>
          </a:p>
        </p:txBody>
      </p:sp>
      <p:pic>
        <p:nvPicPr>
          <p:cNvPr id="7" name="Image 1">
            <a:extLst>
              <a:ext uri="{FF2B5EF4-FFF2-40B4-BE49-F238E27FC236}">
                <a16:creationId xmlns:a16="http://schemas.microsoft.com/office/drawing/2014/main" id="{CA8D38F7-BF60-BC99-3BFD-A8BB5C3EE22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7098" y="4571077"/>
            <a:ext cx="537694" cy="52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1">
            <a:extLst>
              <a:ext uri="{FF2B5EF4-FFF2-40B4-BE49-F238E27FC236}">
                <a16:creationId xmlns:a16="http://schemas.microsoft.com/office/drawing/2014/main" id="{A6452C38-E1C5-ABA9-4997-A58617D6B8B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3326" y="3650121"/>
            <a:ext cx="537694" cy="52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1">
            <a:extLst>
              <a:ext uri="{FF2B5EF4-FFF2-40B4-BE49-F238E27FC236}">
                <a16:creationId xmlns:a16="http://schemas.microsoft.com/office/drawing/2014/main" id="{F3A332FE-6385-4BB3-B231-B8672E28686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874" y="2677099"/>
            <a:ext cx="537694" cy="52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AEE0587-3AAD-0D3D-F4F5-53BECB7E42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613326" y="6405678"/>
            <a:ext cx="537694" cy="3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48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EA0D9-DAB7-4792-3D7B-39B2C5F3C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C4701C4-2750-8F72-E2D2-778344F2DDF3}"/>
              </a:ext>
            </a:extLst>
          </p:cNvPr>
          <p:cNvSpPr txBox="1">
            <a:spLocks/>
          </p:cNvSpPr>
          <p:nvPr/>
        </p:nvSpPr>
        <p:spPr>
          <a:xfrm>
            <a:off x="838800" y="36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Outline of the presentation</a:t>
            </a:r>
            <a:endParaRPr lang="it-IT" sz="4000" b="1" i="1" baseline="-25000" dirty="0">
              <a:solidFill>
                <a:srgbClr val="007E63"/>
              </a:solidFill>
              <a:latin typeface="Gill Sans MT" panose="020B0502020104020203" pitchFamily="34" charset="0"/>
            </a:endParaRPr>
          </a:p>
        </p:txBody>
      </p:sp>
      <p:sp>
        <p:nvSpPr>
          <p:cNvPr id="4" name="CasellaDiTesto 6">
            <a:extLst>
              <a:ext uri="{FF2B5EF4-FFF2-40B4-BE49-F238E27FC236}">
                <a16:creationId xmlns:a16="http://schemas.microsoft.com/office/drawing/2014/main" id="{0602F785-AB03-C09D-3276-F85CC8839CD1}"/>
              </a:ext>
            </a:extLst>
          </p:cNvPr>
          <p:cNvSpPr txBox="1"/>
          <p:nvPr/>
        </p:nvSpPr>
        <p:spPr>
          <a:xfrm>
            <a:off x="574564" y="1342799"/>
            <a:ext cx="10085621" cy="4459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it-IT" sz="2400" b="1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Motivation of the work</a:t>
            </a:r>
          </a:p>
          <a:p>
            <a:pPr marL="800100" lvl="1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The updated baseline for the high-field dipoles of the Future Circular Collider </a:t>
            </a: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b="1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Degradation mechanisms and irreversible reduction of Ic </a:t>
            </a:r>
            <a:endParaRPr lang="en-CH" sz="2400" b="1" i="1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b="1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Catalogue of the Wires</a:t>
            </a: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it-IT" sz="2400" b="1" i="1" dirty="0">
                <a:latin typeface="Gill Sans MT" panose="020B0502020104020203" pitchFamily="34" charset="0"/>
              </a:rPr>
              <a:t>Results</a:t>
            </a:r>
            <a:r>
              <a:rPr lang="en-CH" sz="2400" b="1" i="1" dirty="0">
                <a:latin typeface="Gill Sans MT" panose="020B0502020104020203" pitchFamily="34" charset="0"/>
              </a:rPr>
              <a:t>:</a:t>
            </a:r>
            <a:r>
              <a:rPr lang="en-GB" altLang="fr-FR" sz="2400" i="1" dirty="0">
                <a:latin typeface="Gill Sans MT" panose="020B0502020104020203" pitchFamily="34" charset="0"/>
              </a:rPr>
              <a:t> Influence of the wire layout on the transverse stress tolerance</a:t>
            </a:r>
            <a:r>
              <a:rPr lang="en-CH" altLang="fr-FR" sz="2400" i="1" dirty="0">
                <a:latin typeface="Gill Sans MT" panose="020B0502020104020203" pitchFamily="34" charset="0"/>
              </a:rPr>
              <a:t> </a:t>
            </a:r>
            <a:endParaRPr lang="en-CH" sz="2400" b="1" i="1" dirty="0">
              <a:latin typeface="Gill Sans MT" panose="020B0502020104020203" pitchFamily="34" charset="0"/>
            </a:endParaRPr>
          </a:p>
          <a:p>
            <a:pPr marL="800100" lvl="1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i="1" dirty="0">
                <a:latin typeface="Gill Sans MT" panose="020B0502020104020203" pitchFamily="34" charset="0"/>
              </a:rPr>
              <a:t>state-of-the-art PIT Nb</a:t>
            </a:r>
            <a:r>
              <a:rPr lang="en-US" sz="2400" i="1" baseline="-25000" dirty="0">
                <a:latin typeface="Gill Sans MT" panose="020B0502020104020203" pitchFamily="34" charset="0"/>
              </a:rPr>
              <a:t>3</a:t>
            </a:r>
            <a:r>
              <a:rPr lang="en-US" sz="2400" i="1" dirty="0">
                <a:latin typeface="Gill Sans MT" panose="020B0502020104020203" pitchFamily="34" charset="0"/>
              </a:rPr>
              <a:t>Sn wires</a:t>
            </a:r>
            <a:r>
              <a:rPr lang="en-CH" sz="2400" i="1" dirty="0">
                <a:latin typeface="Gill Sans MT" panose="020B0502020104020203" pitchFamily="34" charset="0"/>
              </a:rPr>
              <a:t> </a:t>
            </a:r>
          </a:p>
          <a:p>
            <a:pPr marL="800100" lvl="1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state-of-the-art </a:t>
            </a:r>
            <a:r>
              <a:rPr lang="en-CH" sz="2400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RRP </a:t>
            </a:r>
            <a:r>
              <a:rPr lang="en-US" sz="2400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Nb</a:t>
            </a:r>
            <a:r>
              <a:rPr lang="en-US" sz="2400" i="1" baseline="-250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3</a:t>
            </a:r>
            <a:r>
              <a:rPr lang="en-US" sz="2400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Sn wires</a:t>
            </a:r>
            <a:endParaRPr lang="it-IT" sz="2400" i="1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it-IT" sz="2400" b="1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S</a:t>
            </a:r>
            <a:r>
              <a:rPr lang="en-CH" sz="2400" b="1" i="1" dirty="0" err="1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ummary</a:t>
            </a:r>
            <a:r>
              <a:rPr lang="en-CH" sz="2400" b="1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31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D7E4A4-2522-F5CD-4022-8053A8E12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E153D19-09E4-D053-4D95-2B117DCA49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619672"/>
              </p:ext>
            </p:extLst>
          </p:nvPr>
        </p:nvGraphicFramePr>
        <p:xfrm>
          <a:off x="527062" y="874878"/>
          <a:ext cx="5691206" cy="436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090" imgH="7502652" progId="Origin95.Graph">
                  <p:embed/>
                </p:oleObj>
              </mc:Choice>
              <mc:Fallback>
                <p:oleObj name="Graph" r:id="rId3" imgW="9802090" imgH="7502652" progId="Origin95.Graph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8E153D19-09E4-D053-4D95-2B117DCA49B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7062" y="874878"/>
                        <a:ext cx="5691206" cy="436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F8A711C0-18F4-5899-39E9-DF4F8763D3A6}"/>
              </a:ext>
            </a:extLst>
          </p:cNvPr>
          <p:cNvGrpSpPr/>
          <p:nvPr/>
        </p:nvGrpSpPr>
        <p:grpSpPr>
          <a:xfrm>
            <a:off x="527062" y="874080"/>
            <a:ext cx="5691206" cy="4360963"/>
            <a:chOff x="527062" y="874080"/>
            <a:chExt cx="5691206" cy="4360963"/>
          </a:xfrm>
        </p:grpSpPr>
        <p:graphicFrame>
          <p:nvGraphicFramePr>
            <p:cNvPr id="14" name="Object 13">
              <a:extLst>
                <a:ext uri="{FF2B5EF4-FFF2-40B4-BE49-F238E27FC236}">
                  <a16:creationId xmlns:a16="http://schemas.microsoft.com/office/drawing/2014/main" id="{8917A47B-638B-18E4-67BC-5A22CB1EDB7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24828418"/>
                </p:ext>
              </p:extLst>
            </p:nvPr>
          </p:nvGraphicFramePr>
          <p:xfrm>
            <a:off x="527062" y="874080"/>
            <a:ext cx="5691206" cy="4360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5" imgW="9802090" imgH="7502652" progId="Origin95.Graph">
                    <p:embed/>
                  </p:oleObj>
                </mc:Choice>
                <mc:Fallback>
                  <p:oleObj name="Graph" r:id="rId5" imgW="9802090" imgH="7502652" progId="Origin95.Graph">
                    <p:embed/>
                    <p:pic>
                      <p:nvPicPr>
                        <p:cNvPr id="6" name="Object 5">
                          <a:extLst>
                            <a:ext uri="{FF2B5EF4-FFF2-40B4-BE49-F238E27FC236}">
                              <a16:creationId xmlns:a16="http://schemas.microsoft.com/office/drawing/2014/main" id="{8E153D19-09E4-D053-4D95-2B117DCA49B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27062" y="874080"/>
                          <a:ext cx="5691206" cy="43609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" name="Picture 2" descr="A close-up of a circular object&#10;&#10;Description automatically generated">
              <a:extLst>
                <a:ext uri="{FF2B5EF4-FFF2-40B4-BE49-F238E27FC236}">
                  <a16:creationId xmlns:a16="http://schemas.microsoft.com/office/drawing/2014/main" id="{D6B79126-4C9E-3955-8FA7-88CE0DBECA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51492" t="5575" r="5253" b="7113"/>
            <a:stretch>
              <a:fillRect/>
            </a:stretch>
          </p:blipFill>
          <p:spPr>
            <a:xfrm>
              <a:off x="4094699" y="3333629"/>
              <a:ext cx="779430" cy="752411"/>
            </a:xfrm>
            <a:prstGeom prst="rect">
              <a:avLst/>
            </a:prstGeom>
            <a:ln w="38100">
              <a:solidFill>
                <a:srgbClr val="008C5F"/>
              </a:solidFill>
            </a:ln>
          </p:spPr>
        </p:pic>
      </p:grpSp>
      <p:sp>
        <p:nvSpPr>
          <p:cNvPr id="30" name="Title 1">
            <a:extLst>
              <a:ext uri="{FF2B5EF4-FFF2-40B4-BE49-F238E27FC236}">
                <a16:creationId xmlns:a16="http://schemas.microsoft.com/office/drawing/2014/main" id="{7C1C485C-1604-F24B-D4B4-64583063B5E8}"/>
              </a:ext>
            </a:extLst>
          </p:cNvPr>
          <p:cNvSpPr txBox="1">
            <a:spLocks/>
          </p:cNvSpPr>
          <p:nvPr/>
        </p:nvSpPr>
        <p:spPr>
          <a:xfrm>
            <a:off x="503990" y="3600"/>
            <a:ext cx="116880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 b="1" i="1" baseline="-25000" dirty="0">
              <a:solidFill>
                <a:srgbClr val="007E63"/>
              </a:solidFill>
              <a:latin typeface="Gill Sans MT" panose="020B0502020104020203" pitchFamily="34" charset="0"/>
            </a:endParaRPr>
          </a:p>
        </p:txBody>
      </p:sp>
      <p:pic>
        <p:nvPicPr>
          <p:cNvPr id="34" name="Immagine 2">
            <a:extLst>
              <a:ext uri="{FF2B5EF4-FFF2-40B4-BE49-F238E27FC236}">
                <a16:creationId xmlns:a16="http://schemas.microsoft.com/office/drawing/2014/main" id="{C9FA7755-1AA5-4986-662F-8066BE3D2E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6257925"/>
            <a:ext cx="12192000" cy="600075"/>
          </a:xfrm>
          <a:prstGeom prst="rect">
            <a:avLst/>
          </a:prstGeom>
        </p:spPr>
      </p:pic>
      <p:sp>
        <p:nvSpPr>
          <p:cNvPr id="36" name="Slide Number Placeholder 29">
            <a:extLst>
              <a:ext uri="{FF2B5EF4-FFF2-40B4-BE49-F238E27FC236}">
                <a16:creationId xmlns:a16="http://schemas.microsoft.com/office/drawing/2014/main" id="{F98461B5-64F6-1361-490A-68ED25E10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4975" y="6356349"/>
            <a:ext cx="2743200" cy="365125"/>
          </a:xfrm>
        </p:spPr>
        <p:txBody>
          <a:bodyPr/>
          <a:lstStyle/>
          <a:p>
            <a:fld id="{A4C310F5-D5C5-4055-880A-8F83089FBA31}" type="slidenum">
              <a:rPr lang="en-US" sz="1800" smtClean="0">
                <a:solidFill>
                  <a:schemeClr val="bg1"/>
                </a:solidFill>
                <a:latin typeface="Gill Sans MT" panose="020B0502020104020203" pitchFamily="34" charset="0"/>
              </a:rPr>
              <a:pPr/>
              <a:t>7</a:t>
            </a:fld>
            <a:r>
              <a:rPr lang="en-US" sz="1800" dirty="0">
                <a:solidFill>
                  <a:schemeClr val="bg1"/>
                </a:solidFill>
                <a:latin typeface="Gill Sans MT" panose="020B0502020104020203" pitchFamily="34" charset="0"/>
              </a:rPr>
              <a:t>/</a:t>
            </a:r>
            <a:r>
              <a:rPr lang="en-CH" sz="1800" dirty="0">
                <a:solidFill>
                  <a:schemeClr val="bg1"/>
                </a:solidFill>
                <a:latin typeface="Gill Sans MT" panose="020B0502020104020203" pitchFamily="34" charset="0"/>
              </a:rPr>
              <a:t>12</a:t>
            </a:r>
            <a:endParaRPr lang="en-US" sz="18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pic>
        <p:nvPicPr>
          <p:cNvPr id="2" name="Picture 1" descr="A close-up of a circular object&#10;&#10;Description automatically generated">
            <a:extLst>
              <a:ext uri="{FF2B5EF4-FFF2-40B4-BE49-F238E27FC236}">
                <a16:creationId xmlns:a16="http://schemas.microsoft.com/office/drawing/2014/main" id="{659CAAE0-53C6-44B7-5E6E-A00675EDB8A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656" t="4742" r="53089" b="7945"/>
          <a:stretch>
            <a:fillRect/>
          </a:stretch>
        </p:blipFill>
        <p:spPr>
          <a:xfrm>
            <a:off x="1798688" y="2701014"/>
            <a:ext cx="734140" cy="708689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FCC060D-5F6F-DFA5-85A4-AB98987177E8}"/>
              </a:ext>
            </a:extLst>
          </p:cNvPr>
          <p:cNvSpPr txBox="1">
            <a:spLocks/>
          </p:cNvSpPr>
          <p:nvPr/>
        </p:nvSpPr>
        <p:spPr>
          <a:xfrm>
            <a:off x="217170" y="5053754"/>
            <a:ext cx="11757660" cy="107721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defRPr i="1">
                <a:latin typeface="Gill Sans MT" panose="020B0502020104020203" pitchFamily="34" charset="0"/>
                <a:ea typeface="ＭＳ Ｐゴシック" panose="020B0600070205080204" pitchFamily="34" charset="-128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600" i="0" dirty="0">
                <a:latin typeface="+mj-lt"/>
              </a:rPr>
              <a:t>Both the wires (</a:t>
            </a:r>
            <a:r>
              <a:rPr lang="en-CH" sz="1600" b="1" i="0" dirty="0">
                <a:solidFill>
                  <a:srgbClr val="0000FF"/>
                </a:solidFill>
                <a:latin typeface="+mj-lt"/>
              </a:rPr>
              <a:t>PIT</a:t>
            </a:r>
            <a:r>
              <a:rPr lang="en-CH" sz="1600" i="0" dirty="0">
                <a:latin typeface="+mj-lt"/>
              </a:rPr>
              <a:t> and </a:t>
            </a:r>
            <a:r>
              <a:rPr lang="en-CH" sz="1600" b="1" i="0" dirty="0">
                <a:solidFill>
                  <a:srgbClr val="008C5F"/>
                </a:solidFill>
                <a:latin typeface="+mj-lt"/>
              </a:rPr>
              <a:t>PIT BB</a:t>
            </a:r>
            <a:r>
              <a:rPr lang="en-CH" sz="1600" i="0" dirty="0">
                <a:solidFill>
                  <a:srgbClr val="008C5F"/>
                </a:solidFill>
                <a:latin typeface="+mj-lt"/>
              </a:rPr>
              <a:t>)</a:t>
            </a:r>
            <a:r>
              <a:rPr lang="en-CH" sz="1600" i="0" dirty="0">
                <a:latin typeface="+mj-lt"/>
              </a:rPr>
              <a:t> have </a:t>
            </a:r>
            <a:r>
              <a:rPr lang="el-GR" sz="1600" b="1" i="0" dirty="0">
                <a:latin typeface="+mj-lt"/>
              </a:rPr>
              <a:t>σ</a:t>
            </a:r>
            <a:r>
              <a:rPr lang="it-IT" sz="1600" b="1" i="0" baseline="-25000" dirty="0">
                <a:latin typeface="+mj-lt"/>
              </a:rPr>
              <a:t>irr</a:t>
            </a:r>
            <a:r>
              <a:rPr lang="en-CH" sz="1600" b="1" i="0" baseline="-25000" dirty="0">
                <a:latin typeface="+mj-lt"/>
              </a:rPr>
              <a:t> </a:t>
            </a:r>
            <a:r>
              <a:rPr lang="en-CH" sz="1600" b="1" i="0" dirty="0">
                <a:latin typeface="+mj-lt"/>
              </a:rPr>
              <a:t> </a:t>
            </a:r>
            <a:r>
              <a:rPr lang="en-CH" sz="1600" b="1" i="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̴ </a:t>
            </a:r>
            <a:r>
              <a:rPr lang="en-CH" sz="1600" b="1" i="0" dirty="0">
                <a:latin typeface="+mj-lt"/>
              </a:rPr>
              <a:t>95 M</a:t>
            </a:r>
            <a:r>
              <a:rPr lang="it-IT" sz="1600" b="1" i="0" dirty="0">
                <a:latin typeface="+mj-lt"/>
              </a:rPr>
              <a:t>p</a:t>
            </a:r>
            <a:r>
              <a:rPr lang="en-CH" sz="1600" b="1" i="0" dirty="0">
                <a:latin typeface="+mj-lt"/>
              </a:rPr>
              <a:t>a</a:t>
            </a:r>
            <a:r>
              <a:rPr lang="en-CH" sz="1600" i="0" dirty="0">
                <a:latin typeface="+mj-lt"/>
              </a:rPr>
              <a:t>.</a:t>
            </a:r>
            <a:endParaRPr lang="en-US" sz="1600" i="0" dirty="0">
              <a:latin typeface="+mj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i="0" dirty="0">
                <a:latin typeface="+mj-lt"/>
              </a:rPr>
              <a:t>T</a:t>
            </a:r>
            <a:r>
              <a:rPr lang="en-CH" sz="1600" i="0" dirty="0">
                <a:latin typeface="+mj-lt"/>
              </a:rPr>
              <a:t>he presence of the </a:t>
            </a:r>
            <a:r>
              <a:rPr lang="en-CH" sz="1600" b="1" i="0" dirty="0">
                <a:latin typeface="+mj-lt"/>
              </a:rPr>
              <a:t>bundle barrier affects </a:t>
            </a:r>
            <a:r>
              <a:rPr lang="en-CH" sz="1600" i="0" dirty="0">
                <a:latin typeface="+mj-lt"/>
              </a:rPr>
              <a:t>neither the </a:t>
            </a:r>
            <a:r>
              <a:rPr lang="en-CH" sz="1600" b="1" i="0" dirty="0">
                <a:latin typeface="+mj-lt"/>
              </a:rPr>
              <a:t>irreversible stress limit</a:t>
            </a:r>
            <a:r>
              <a:rPr lang="en-CH" sz="1600" i="0" dirty="0">
                <a:latin typeface="+mj-lt"/>
              </a:rPr>
              <a:t>, nor the </a:t>
            </a:r>
            <a:r>
              <a:rPr lang="en-CH" sz="1600" b="1" i="0" dirty="0">
                <a:latin typeface="+mj-lt"/>
              </a:rPr>
              <a:t>general behaviour of the wire under stress</a:t>
            </a:r>
            <a:r>
              <a:rPr lang="en-CH" sz="1600" i="0" dirty="0">
                <a:latin typeface="+mj-lt"/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600" i="0" dirty="0">
                <a:latin typeface="+mj-lt"/>
              </a:rPr>
              <a:t>The </a:t>
            </a:r>
            <a:r>
              <a:rPr lang="en-CH" sz="1600" b="1" i="0" dirty="0">
                <a:latin typeface="+mj-lt"/>
              </a:rPr>
              <a:t>B</a:t>
            </a:r>
            <a:r>
              <a:rPr lang="en-CH" sz="1600" b="1" i="0" baseline="-25000" dirty="0">
                <a:latin typeface="+mj-lt"/>
              </a:rPr>
              <a:t>C2</a:t>
            </a:r>
            <a:r>
              <a:rPr lang="en-CH" sz="1600" b="1" i="0" dirty="0">
                <a:latin typeface="+mj-lt"/>
              </a:rPr>
              <a:t> decrease </a:t>
            </a:r>
            <a:r>
              <a:rPr lang="en-CH" sz="1600" i="0" dirty="0">
                <a:latin typeface="+mj-lt"/>
              </a:rPr>
              <a:t>is similar in the two wires</a:t>
            </a:r>
            <a:r>
              <a:rPr lang="en-CH" sz="1600" b="1" i="0" dirty="0">
                <a:latin typeface="+mj-lt"/>
              </a:rPr>
              <a:t>. </a:t>
            </a:r>
            <a:r>
              <a:rPr lang="el-GR" altLang="fr-FR" sz="1600" b="1" dirty="0"/>
              <a:t>Δ</a:t>
            </a:r>
            <a:r>
              <a:rPr lang="en-CH" altLang="fr-FR" sz="1600" b="1" dirty="0"/>
              <a:t>B</a:t>
            </a:r>
            <a:r>
              <a:rPr lang="en-CH" altLang="fr-FR" sz="1600" b="1" baseline="-25000" dirty="0"/>
              <a:t>C2</a:t>
            </a:r>
            <a:r>
              <a:rPr lang="en-CH" altLang="fr-FR" sz="1600" b="1" dirty="0"/>
              <a:t> (</a:t>
            </a:r>
            <a:r>
              <a:rPr lang="el-GR" sz="1600" b="1" i="0" dirty="0"/>
              <a:t>9</a:t>
            </a:r>
            <a:r>
              <a:rPr lang="en-CH" sz="1600" b="1" i="0" dirty="0"/>
              <a:t>5 MPa </a:t>
            </a:r>
            <a:r>
              <a:rPr lang="en-CH" altLang="fr-FR" sz="1600" b="1" dirty="0"/>
              <a:t>) </a:t>
            </a:r>
            <a:r>
              <a:rPr lang="en-CH" altLang="fr-FR" sz="1600" dirty="0"/>
              <a:t>~</a:t>
            </a:r>
            <a:r>
              <a:rPr lang="en-CH" sz="1600" i="0" dirty="0">
                <a:latin typeface="+mj-lt"/>
              </a:rPr>
              <a:t> </a:t>
            </a:r>
            <a:r>
              <a:rPr lang="en-CH" sz="1600" b="1" i="0" dirty="0">
                <a:latin typeface="+mj-lt"/>
              </a:rPr>
              <a:t>0.5 T </a:t>
            </a:r>
            <a:r>
              <a:rPr lang="en-CH" sz="1600" i="0" dirty="0"/>
              <a:t>and </a:t>
            </a:r>
            <a:r>
              <a:rPr lang="el-GR" altLang="fr-FR" sz="1600" b="1" dirty="0"/>
              <a:t>Δ</a:t>
            </a:r>
            <a:r>
              <a:rPr lang="en-CH" altLang="fr-FR" sz="1600" b="1" dirty="0"/>
              <a:t>B</a:t>
            </a:r>
            <a:r>
              <a:rPr lang="en-CH" altLang="fr-FR" sz="1600" b="1" baseline="-25000" dirty="0"/>
              <a:t>C2</a:t>
            </a:r>
            <a:r>
              <a:rPr lang="en-CH" altLang="fr-FR" sz="1600" b="1" dirty="0"/>
              <a:t> (</a:t>
            </a:r>
            <a:r>
              <a:rPr lang="en-CH" altLang="fr-FR" sz="1600" b="1" i="0" dirty="0"/>
              <a:t>210</a:t>
            </a:r>
            <a:r>
              <a:rPr lang="en-CH" sz="1600" b="1" i="0" dirty="0"/>
              <a:t> MPa </a:t>
            </a:r>
            <a:r>
              <a:rPr lang="en-CH" altLang="fr-FR" sz="1600" b="1" dirty="0"/>
              <a:t>) ~</a:t>
            </a:r>
            <a:r>
              <a:rPr lang="en-CH" sz="1600" b="1" i="0" dirty="0"/>
              <a:t>1.15 T.</a:t>
            </a:r>
            <a:endParaRPr lang="en-CH" sz="1600" b="1" i="0" dirty="0"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F32DD68-CF38-B32F-80EA-ACC02C7DE596}"/>
              </a:ext>
            </a:extLst>
          </p:cNvPr>
          <p:cNvGrpSpPr/>
          <p:nvPr/>
        </p:nvGrpSpPr>
        <p:grpSpPr>
          <a:xfrm>
            <a:off x="6062087" y="890916"/>
            <a:ext cx="5692251" cy="4360963"/>
            <a:chOff x="6499749" y="898731"/>
            <a:chExt cx="5692251" cy="4360963"/>
          </a:xfrm>
        </p:grpSpPr>
        <p:graphicFrame>
          <p:nvGraphicFramePr>
            <p:cNvPr id="7" name="Object 6">
              <a:extLst>
                <a:ext uri="{FF2B5EF4-FFF2-40B4-BE49-F238E27FC236}">
                  <a16:creationId xmlns:a16="http://schemas.microsoft.com/office/drawing/2014/main" id="{95AD21C8-2D20-F317-BE48-9C50214EF0C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6068187"/>
                </p:ext>
              </p:extLst>
            </p:nvPr>
          </p:nvGraphicFramePr>
          <p:xfrm>
            <a:off x="6499749" y="898731"/>
            <a:ext cx="5692251" cy="4360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9" imgW="9802090" imgH="7502652" progId="Origin50.Graph">
                    <p:embed/>
                  </p:oleObj>
                </mc:Choice>
                <mc:Fallback>
                  <p:oleObj name="Graph" r:id="rId9" imgW="9802090" imgH="7502652" progId="Origin50.Graph">
                    <p:embed/>
                    <p:pic>
                      <p:nvPicPr>
                        <p:cNvPr id="7" name="Object 6">
                          <a:extLst>
                            <a:ext uri="{FF2B5EF4-FFF2-40B4-BE49-F238E27FC236}">
                              <a16:creationId xmlns:a16="http://schemas.microsoft.com/office/drawing/2014/main" id="{95AD21C8-2D20-F317-BE48-9C50214EF0C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499749" y="898731"/>
                          <a:ext cx="5692251" cy="43609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" name="Picture 4" descr="A close-up of a circular object&#10;&#10;Description automatically generated">
              <a:extLst>
                <a:ext uri="{FF2B5EF4-FFF2-40B4-BE49-F238E27FC236}">
                  <a16:creationId xmlns:a16="http://schemas.microsoft.com/office/drawing/2014/main" id="{61E39B84-1A2D-7EBE-8127-BA1920A43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3656" t="4742" r="53089" b="7945"/>
            <a:stretch>
              <a:fillRect/>
            </a:stretch>
          </p:blipFill>
          <p:spPr>
            <a:xfrm>
              <a:off x="8081096" y="2624940"/>
              <a:ext cx="734140" cy="708689"/>
            </a:xfrm>
            <a:prstGeom prst="rect">
              <a:avLst/>
            </a:prstGeom>
            <a:ln w="38100">
              <a:solidFill>
                <a:srgbClr val="0000FF"/>
              </a:solidFill>
            </a:ln>
          </p:spPr>
        </p:pic>
        <p:pic>
          <p:nvPicPr>
            <p:cNvPr id="8" name="Picture 7" descr="A close-up of a circular object&#10;&#10;Description automatically generated">
              <a:extLst>
                <a:ext uri="{FF2B5EF4-FFF2-40B4-BE49-F238E27FC236}">
                  <a16:creationId xmlns:a16="http://schemas.microsoft.com/office/drawing/2014/main" id="{B3D8271C-DDD2-17F1-1873-FC0A6BA24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51492" t="5575" r="5253" b="7113"/>
            <a:stretch>
              <a:fillRect/>
            </a:stretch>
          </p:blipFill>
          <p:spPr>
            <a:xfrm>
              <a:off x="10137348" y="2259594"/>
              <a:ext cx="779430" cy="752411"/>
            </a:xfrm>
            <a:prstGeom prst="rect">
              <a:avLst/>
            </a:prstGeom>
            <a:ln w="38100">
              <a:solidFill>
                <a:srgbClr val="008C5F"/>
              </a:solidFill>
            </a:ln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90838A8E-1DAE-CEB5-56A1-737773A3305A}"/>
              </a:ext>
            </a:extLst>
          </p:cNvPr>
          <p:cNvSpPr/>
          <p:nvPr/>
        </p:nvSpPr>
        <p:spPr>
          <a:xfrm>
            <a:off x="2604114" y="4416009"/>
            <a:ext cx="978153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CH" altLang="fr-FR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Gill Sans MT" panose="020B0502020104020203" pitchFamily="34" charset="0"/>
              </a:rPr>
              <a:t>95</a:t>
            </a:r>
            <a:r>
              <a:rPr lang="en-US" altLang="fr-FR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Gill Sans MT" panose="020B0502020104020203" pitchFamily="34" charset="0"/>
              </a:rPr>
              <a:t> MPa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0323BE1-7D2E-329A-071D-E741BFD29E60}"/>
              </a:ext>
            </a:extLst>
          </p:cNvPr>
          <p:cNvCxnSpPr>
            <a:cxnSpLocks/>
          </p:cNvCxnSpPr>
          <p:nvPr/>
        </p:nvCxnSpPr>
        <p:spPr>
          <a:xfrm>
            <a:off x="2984219" y="1403575"/>
            <a:ext cx="0" cy="3090271"/>
          </a:xfrm>
          <a:prstGeom prst="straightConnector1">
            <a:avLst/>
          </a:prstGeom>
          <a:ln w="444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1EAE223D-3027-5D52-105E-3A570C955B74}"/>
              </a:ext>
            </a:extLst>
          </p:cNvPr>
          <p:cNvSpPr txBox="1">
            <a:spLocks/>
          </p:cNvSpPr>
          <p:nvPr/>
        </p:nvSpPr>
        <p:spPr>
          <a:xfrm>
            <a:off x="456753" y="-185696"/>
            <a:ext cx="1127849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altLang="fr-FR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Irreversible stress limit of </a:t>
            </a:r>
            <a:r>
              <a:rPr lang="en-CH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PIT and PIT BB </a:t>
            </a:r>
            <a:endParaRPr lang="it-IT" sz="3600" b="1" i="1" baseline="-25000" dirty="0">
              <a:solidFill>
                <a:srgbClr val="007E63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85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A4626-2CCF-3321-BB05-8C687C2AFF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F0E18D5-1878-38F2-1449-F3B199536467}"/>
              </a:ext>
            </a:extLst>
          </p:cNvPr>
          <p:cNvSpPr txBox="1">
            <a:spLocks/>
          </p:cNvSpPr>
          <p:nvPr/>
        </p:nvSpPr>
        <p:spPr>
          <a:xfrm>
            <a:off x="838800" y="36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Outline of the presentation</a:t>
            </a:r>
            <a:endParaRPr lang="it-IT" sz="4000" b="1" i="1" baseline="-25000" dirty="0">
              <a:solidFill>
                <a:srgbClr val="007E63"/>
              </a:solidFill>
              <a:latin typeface="Gill Sans MT" panose="020B0502020104020203" pitchFamily="34" charset="0"/>
            </a:endParaRPr>
          </a:p>
        </p:txBody>
      </p:sp>
      <p:sp>
        <p:nvSpPr>
          <p:cNvPr id="4" name="CasellaDiTesto 6">
            <a:extLst>
              <a:ext uri="{FF2B5EF4-FFF2-40B4-BE49-F238E27FC236}">
                <a16:creationId xmlns:a16="http://schemas.microsoft.com/office/drawing/2014/main" id="{2CB3EF34-B6D5-7879-3530-A776B0132B2E}"/>
              </a:ext>
            </a:extLst>
          </p:cNvPr>
          <p:cNvSpPr txBox="1"/>
          <p:nvPr/>
        </p:nvSpPr>
        <p:spPr>
          <a:xfrm>
            <a:off x="574564" y="1342799"/>
            <a:ext cx="10085621" cy="4459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it-IT" sz="2400" b="1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Motivation of the work</a:t>
            </a:r>
          </a:p>
          <a:p>
            <a:pPr marL="800100" lvl="1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The updated baseline for the high-field dipoles of the Future Circular Collider </a:t>
            </a: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b="1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Degradation mechanisms and irreversible reduction of Ic </a:t>
            </a:r>
            <a:endParaRPr lang="en-CH" sz="2400" b="1" i="1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b="1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Catalogue of the Wires</a:t>
            </a: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it-IT" sz="2400" b="1" i="1" dirty="0">
                <a:latin typeface="Gill Sans MT" panose="020B0502020104020203" pitchFamily="34" charset="0"/>
              </a:rPr>
              <a:t>Results</a:t>
            </a:r>
            <a:r>
              <a:rPr lang="en-CH" sz="2400" b="1" i="1" dirty="0">
                <a:latin typeface="Gill Sans MT" panose="020B0502020104020203" pitchFamily="34" charset="0"/>
              </a:rPr>
              <a:t>:</a:t>
            </a:r>
            <a:r>
              <a:rPr lang="en-GB" altLang="fr-FR" sz="2400" i="1" dirty="0">
                <a:latin typeface="Gill Sans MT" panose="020B0502020104020203" pitchFamily="34" charset="0"/>
              </a:rPr>
              <a:t> Influence of the wire layout on the transverse stress tolerance</a:t>
            </a:r>
            <a:r>
              <a:rPr lang="en-CH" altLang="fr-FR" sz="2400" i="1" dirty="0">
                <a:latin typeface="Gill Sans MT" panose="020B0502020104020203" pitchFamily="34" charset="0"/>
              </a:rPr>
              <a:t> </a:t>
            </a:r>
            <a:endParaRPr lang="en-CH" sz="2400" b="1" i="1" dirty="0">
              <a:latin typeface="Gill Sans MT" panose="020B0502020104020203" pitchFamily="34" charset="0"/>
            </a:endParaRPr>
          </a:p>
          <a:p>
            <a:pPr marL="800100" lvl="1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state-of-the-art PIT Nb</a:t>
            </a:r>
            <a:r>
              <a:rPr lang="en-US" sz="2400" i="1" baseline="-250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3</a:t>
            </a:r>
            <a:r>
              <a:rPr lang="en-US" sz="2400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Sn wires</a:t>
            </a:r>
            <a:r>
              <a:rPr lang="en-CH" sz="2400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 </a:t>
            </a:r>
          </a:p>
          <a:p>
            <a:pPr marL="800100" lvl="1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en-US" sz="2400" i="1" dirty="0">
                <a:latin typeface="Gill Sans MT" panose="020B0502020104020203" pitchFamily="34" charset="0"/>
              </a:rPr>
              <a:t>state-of-the-art </a:t>
            </a:r>
            <a:r>
              <a:rPr lang="en-CH" sz="2400" i="1" dirty="0">
                <a:latin typeface="Gill Sans MT" panose="020B0502020104020203" pitchFamily="34" charset="0"/>
              </a:rPr>
              <a:t>RRP </a:t>
            </a:r>
            <a:r>
              <a:rPr lang="en-US" sz="2400" i="1" dirty="0">
                <a:latin typeface="Gill Sans MT" panose="020B0502020104020203" pitchFamily="34" charset="0"/>
              </a:rPr>
              <a:t>Nb</a:t>
            </a:r>
            <a:r>
              <a:rPr lang="en-US" sz="2400" i="1" baseline="-25000" dirty="0">
                <a:latin typeface="Gill Sans MT" panose="020B0502020104020203" pitchFamily="34" charset="0"/>
              </a:rPr>
              <a:t>3</a:t>
            </a:r>
            <a:r>
              <a:rPr lang="en-US" sz="2400" i="1" dirty="0">
                <a:latin typeface="Gill Sans MT" panose="020B0502020104020203" pitchFamily="34" charset="0"/>
              </a:rPr>
              <a:t>Sn wires</a:t>
            </a:r>
            <a:endParaRPr lang="it-IT" sz="2400" i="1" dirty="0">
              <a:latin typeface="Gill Sans MT" panose="020B0502020104020203" pitchFamily="34" charset="0"/>
            </a:endParaRPr>
          </a:p>
          <a:p>
            <a:pPr marL="342900" indent="-342900">
              <a:lnSpc>
                <a:spcPct val="150000"/>
              </a:lnSpc>
              <a:buFont typeface="Gill Sans MT" panose="020B0502020104020203" pitchFamily="34" charset="0"/>
              <a:buChar char="-"/>
            </a:pPr>
            <a:r>
              <a:rPr lang="it-IT" sz="2400" b="1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S</a:t>
            </a:r>
            <a:r>
              <a:rPr lang="en-CH" sz="2400" b="1" i="1" dirty="0" err="1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ummary</a:t>
            </a:r>
            <a:r>
              <a:rPr lang="en-CH" sz="2400" b="1" i="1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90103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22D1758-0AA8-DB9B-51D2-1E9348CBA45B}"/>
              </a:ext>
            </a:extLst>
          </p:cNvPr>
          <p:cNvSpPr txBox="1">
            <a:spLocks/>
          </p:cNvSpPr>
          <p:nvPr/>
        </p:nvSpPr>
        <p:spPr>
          <a:xfrm>
            <a:off x="456752" y="-185696"/>
            <a:ext cx="114456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altLang="fr-FR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Irreversible stress limit of </a:t>
            </a:r>
            <a:r>
              <a:rPr lang="en-CH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RRP with different </a:t>
            </a:r>
            <a:r>
              <a:rPr lang="en-GB" altLang="fr-FR" sz="3600" b="1" i="1" dirty="0">
                <a:solidFill>
                  <a:srgbClr val="007E63"/>
                </a:solidFill>
                <a:latin typeface="Gill Sans MT" panose="020B0502020104020203" pitchFamily="34" charset="0"/>
              </a:rPr>
              <a:t>Cu/non-Cu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3705968-028D-59F2-4D7B-FB74B781F58C}"/>
              </a:ext>
            </a:extLst>
          </p:cNvPr>
          <p:cNvGrpSpPr/>
          <p:nvPr/>
        </p:nvGrpSpPr>
        <p:grpSpPr>
          <a:xfrm>
            <a:off x="708349" y="674001"/>
            <a:ext cx="3166293" cy="2498911"/>
            <a:chOff x="419180" y="666381"/>
            <a:chExt cx="3166293" cy="2498911"/>
          </a:xfrm>
        </p:grpSpPr>
        <p:graphicFrame>
          <p:nvGraphicFramePr>
            <p:cNvPr id="23" name="Object 22">
              <a:extLst>
                <a:ext uri="{FF2B5EF4-FFF2-40B4-BE49-F238E27FC236}">
                  <a16:creationId xmlns:a16="http://schemas.microsoft.com/office/drawing/2014/main" id="{372F9841-4BA7-9F6E-7FD9-1848A193ADE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44881239"/>
                </p:ext>
              </p:extLst>
            </p:nvPr>
          </p:nvGraphicFramePr>
          <p:xfrm>
            <a:off x="419180" y="666381"/>
            <a:ext cx="3166293" cy="24989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3" imgW="9802090" imgH="6949193" progId="Origin95.Graph">
                    <p:embed/>
                  </p:oleObj>
                </mc:Choice>
                <mc:Fallback>
                  <p:oleObj name="Graph" r:id="rId3" imgW="9802090" imgH="6949193" progId="Origin95.Graph">
                    <p:embed/>
                    <p:pic>
                      <p:nvPicPr>
                        <p:cNvPr id="23" name="Object 22">
                          <a:extLst>
                            <a:ext uri="{FF2B5EF4-FFF2-40B4-BE49-F238E27FC236}">
                              <a16:creationId xmlns:a16="http://schemas.microsoft.com/office/drawing/2014/main" id="{372F9841-4BA7-9F6E-7FD9-1848A193ADE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19180" y="666381"/>
                          <a:ext cx="3166293" cy="249891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" name="Image 18">
              <a:extLst>
                <a:ext uri="{FF2B5EF4-FFF2-40B4-BE49-F238E27FC236}">
                  <a16:creationId xmlns:a16="http://schemas.microsoft.com/office/drawing/2014/main" id="{3834DA0A-1192-DEFF-5ABF-DAFC30450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2053" y="2018070"/>
              <a:ext cx="745026" cy="779270"/>
            </a:xfrm>
            <a:prstGeom prst="rect">
              <a:avLst/>
            </a:prstGeom>
            <a:ln w="38100">
              <a:solidFill>
                <a:srgbClr val="490093"/>
              </a:solidFill>
            </a:ln>
          </p:spPr>
        </p:pic>
      </p:grpSp>
      <p:sp>
        <p:nvSpPr>
          <p:cNvPr id="30" name="Title 1">
            <a:extLst>
              <a:ext uri="{FF2B5EF4-FFF2-40B4-BE49-F238E27FC236}">
                <a16:creationId xmlns:a16="http://schemas.microsoft.com/office/drawing/2014/main" id="{F38AA169-268F-110F-F626-C234904F4698}"/>
              </a:ext>
            </a:extLst>
          </p:cNvPr>
          <p:cNvSpPr txBox="1">
            <a:spLocks/>
          </p:cNvSpPr>
          <p:nvPr/>
        </p:nvSpPr>
        <p:spPr>
          <a:xfrm>
            <a:off x="473510" y="-257260"/>
            <a:ext cx="116880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altLang="fr-FR" sz="3600" b="1" i="1" dirty="0">
              <a:solidFill>
                <a:srgbClr val="007E63"/>
              </a:solidFill>
              <a:latin typeface="Gill Sans MT" panose="020B0502020104020203" pitchFamily="34" charset="0"/>
            </a:endParaRPr>
          </a:p>
        </p:txBody>
      </p:sp>
      <p:pic>
        <p:nvPicPr>
          <p:cNvPr id="34" name="Immagine 2">
            <a:extLst>
              <a:ext uri="{FF2B5EF4-FFF2-40B4-BE49-F238E27FC236}">
                <a16:creationId xmlns:a16="http://schemas.microsoft.com/office/drawing/2014/main" id="{A51D1CC9-FD69-4AE0-7D15-39192AB309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257925"/>
            <a:ext cx="12192000" cy="600075"/>
          </a:xfrm>
          <a:prstGeom prst="rect">
            <a:avLst/>
          </a:prstGeom>
        </p:spPr>
      </p:pic>
      <p:sp>
        <p:nvSpPr>
          <p:cNvPr id="36" name="Slide Number Placeholder 29">
            <a:extLst>
              <a:ext uri="{FF2B5EF4-FFF2-40B4-BE49-F238E27FC236}">
                <a16:creationId xmlns:a16="http://schemas.microsoft.com/office/drawing/2014/main" id="{035C1E3F-5233-311E-71D0-1DB2C5C09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4975" y="6356349"/>
            <a:ext cx="2743200" cy="365125"/>
          </a:xfrm>
        </p:spPr>
        <p:txBody>
          <a:bodyPr/>
          <a:lstStyle/>
          <a:p>
            <a:fld id="{A4C310F5-D5C5-4055-880A-8F83089FBA31}" type="slidenum">
              <a:rPr lang="en-US" sz="1800" smtClean="0">
                <a:solidFill>
                  <a:schemeClr val="bg1"/>
                </a:solidFill>
                <a:latin typeface="Gill Sans MT" panose="020B0502020104020203" pitchFamily="34" charset="0"/>
              </a:rPr>
              <a:pPr/>
              <a:t>9</a:t>
            </a:fld>
            <a:r>
              <a:rPr lang="en-US" sz="1800" dirty="0">
                <a:solidFill>
                  <a:schemeClr val="bg1"/>
                </a:solidFill>
                <a:latin typeface="Gill Sans MT" panose="020B0502020104020203" pitchFamily="34" charset="0"/>
              </a:rPr>
              <a:t>/</a:t>
            </a:r>
            <a:r>
              <a:rPr lang="en-CH" sz="1800" dirty="0">
                <a:solidFill>
                  <a:schemeClr val="bg1"/>
                </a:solidFill>
                <a:latin typeface="Gill Sans MT" panose="020B0502020104020203" pitchFamily="34" charset="0"/>
              </a:rPr>
              <a:t>12</a:t>
            </a:r>
            <a:endParaRPr lang="en-US" sz="18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A0A80C3-B0BE-93BD-ACE0-3235E032D062}"/>
              </a:ext>
            </a:extLst>
          </p:cNvPr>
          <p:cNvSpPr txBox="1"/>
          <p:nvPr/>
        </p:nvSpPr>
        <p:spPr>
          <a:xfrm>
            <a:off x="2110796" y="798538"/>
            <a:ext cx="19105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fr-FR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Cu/non-Cu </a:t>
            </a:r>
            <a:r>
              <a:rPr lang="en-GB" altLang="fr-FR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Gill Sans MT" panose="020B0502020104020203" pitchFamily="34" charset="0"/>
              </a:rPr>
              <a:t>= 1.2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D26F5C-A790-3CA7-2978-C0332BB6BB33}"/>
              </a:ext>
            </a:extLst>
          </p:cNvPr>
          <p:cNvGrpSpPr/>
          <p:nvPr/>
        </p:nvGrpSpPr>
        <p:grpSpPr>
          <a:xfrm>
            <a:off x="2536318" y="1125135"/>
            <a:ext cx="1104790" cy="2008859"/>
            <a:chOff x="2536318" y="1125135"/>
            <a:chExt cx="1104790" cy="2008859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85B3D81B-9DD1-3915-9BA5-B25D5A49BD57}"/>
                </a:ext>
              </a:extLst>
            </p:cNvPr>
            <p:cNvCxnSpPr/>
            <p:nvPr/>
          </p:nvCxnSpPr>
          <p:spPr>
            <a:xfrm>
              <a:off x="2992034" y="1125135"/>
              <a:ext cx="0" cy="1698799"/>
            </a:xfrm>
            <a:prstGeom prst="straightConnector1">
              <a:avLst/>
            </a:prstGeom>
            <a:ln w="444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DCFE061-4DA2-B4E9-1EB5-FCC22A64525A}"/>
                </a:ext>
              </a:extLst>
            </p:cNvPr>
            <p:cNvSpPr/>
            <p:nvPr/>
          </p:nvSpPr>
          <p:spPr>
            <a:xfrm>
              <a:off x="2536318" y="2764662"/>
              <a:ext cx="1104790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fr-FR" b="1" dirty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Gill Sans MT" panose="020B0502020104020203" pitchFamily="34" charset="0"/>
                </a:rPr>
                <a:t>172 MPa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5B3E2E87-BF1E-58FA-B9AC-991CE9E709BC}"/>
              </a:ext>
            </a:extLst>
          </p:cNvPr>
          <p:cNvSpPr/>
          <p:nvPr/>
        </p:nvSpPr>
        <p:spPr>
          <a:xfrm>
            <a:off x="2582871" y="3214982"/>
            <a:ext cx="6346947" cy="33855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CH" altLang="fr-FR" sz="1600" dirty="0">
                <a:latin typeface="+mj-lt"/>
                <a:ea typeface="ＭＳ Ｐゴシック" panose="020B0600070205080204" pitchFamily="34" charset="-128"/>
              </a:rPr>
              <a:t>T</a:t>
            </a:r>
            <a:r>
              <a:rPr lang="en-US" altLang="fr-FR" sz="1600" dirty="0">
                <a:latin typeface="+mj-lt"/>
                <a:ea typeface="ＭＳ Ｐゴシック" panose="020B0600070205080204" pitchFamily="34" charset="-128"/>
              </a:rPr>
              <a:t>he lower the Cu/non-Cu ratio, the higher the irreversible stress limit </a:t>
            </a:r>
            <a:r>
              <a:rPr lang="el-GR" sz="1600" b="1" dirty="0"/>
              <a:t>σ</a:t>
            </a:r>
            <a:r>
              <a:rPr lang="it-IT" sz="1600" b="1" baseline="-25000" dirty="0"/>
              <a:t>irr</a:t>
            </a:r>
            <a:r>
              <a:rPr lang="en-CH" sz="1600" b="1" baseline="-25000" dirty="0"/>
              <a:t> </a:t>
            </a:r>
            <a:endParaRPr lang="en-US" altLang="fr-FR" sz="1600" dirty="0">
              <a:latin typeface="+mj-lt"/>
              <a:ea typeface="ＭＳ Ｐゴシック" panose="020B0600070205080204" pitchFamily="34" charset="-128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10D5280-6DB7-E198-DE1D-1E9E05BE7C38}"/>
              </a:ext>
            </a:extLst>
          </p:cNvPr>
          <p:cNvGrpSpPr/>
          <p:nvPr/>
        </p:nvGrpSpPr>
        <p:grpSpPr>
          <a:xfrm>
            <a:off x="4286150" y="675967"/>
            <a:ext cx="3166292" cy="2498911"/>
            <a:chOff x="3996981" y="668347"/>
            <a:chExt cx="3166292" cy="2498911"/>
          </a:xfrm>
        </p:grpSpPr>
        <p:graphicFrame>
          <p:nvGraphicFramePr>
            <p:cNvPr id="24" name="Object 23">
              <a:extLst>
                <a:ext uri="{FF2B5EF4-FFF2-40B4-BE49-F238E27FC236}">
                  <a16:creationId xmlns:a16="http://schemas.microsoft.com/office/drawing/2014/main" id="{6DB6039A-D848-1752-CA27-F3B4D14979A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4685225"/>
                </p:ext>
              </p:extLst>
            </p:nvPr>
          </p:nvGraphicFramePr>
          <p:xfrm>
            <a:off x="3996981" y="668347"/>
            <a:ext cx="3166292" cy="24989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7" imgW="9802090" imgH="6949193" progId="Origin95.Graph">
                    <p:embed/>
                  </p:oleObj>
                </mc:Choice>
                <mc:Fallback>
                  <p:oleObj name="Graph" r:id="rId7" imgW="9802090" imgH="6949193" progId="Origin95.Graph">
                    <p:embed/>
                    <p:pic>
                      <p:nvPicPr>
                        <p:cNvPr id="24" name="Object 23">
                          <a:extLst>
                            <a:ext uri="{FF2B5EF4-FFF2-40B4-BE49-F238E27FC236}">
                              <a16:creationId xmlns:a16="http://schemas.microsoft.com/office/drawing/2014/main" id="{6DB6039A-D848-1752-CA27-F3B4D14979A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996981" y="668347"/>
                          <a:ext cx="3166292" cy="249891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4" name="Image 20">
              <a:extLst>
                <a:ext uri="{FF2B5EF4-FFF2-40B4-BE49-F238E27FC236}">
                  <a16:creationId xmlns:a16="http://schemas.microsoft.com/office/drawing/2014/main" id="{EC0816BA-92BB-F235-E0F4-29659B775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2016" y="2030477"/>
              <a:ext cx="761581" cy="779270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0716279-4790-7368-FC35-0518F601FAB7}"/>
              </a:ext>
            </a:extLst>
          </p:cNvPr>
          <p:cNvGrpSpPr/>
          <p:nvPr/>
        </p:nvGrpSpPr>
        <p:grpSpPr>
          <a:xfrm>
            <a:off x="7862839" y="675831"/>
            <a:ext cx="3166294" cy="2498267"/>
            <a:chOff x="7573670" y="668211"/>
            <a:chExt cx="3166294" cy="2498267"/>
          </a:xfrm>
        </p:grpSpPr>
        <p:graphicFrame>
          <p:nvGraphicFramePr>
            <p:cNvPr id="25" name="Object 24">
              <a:extLst>
                <a:ext uri="{FF2B5EF4-FFF2-40B4-BE49-F238E27FC236}">
                  <a16:creationId xmlns:a16="http://schemas.microsoft.com/office/drawing/2014/main" id="{FB0CC839-FB8C-2EA9-3DA8-0B4859F9663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4929408"/>
                </p:ext>
              </p:extLst>
            </p:nvPr>
          </p:nvGraphicFramePr>
          <p:xfrm>
            <a:off x="7573670" y="668211"/>
            <a:ext cx="3166294" cy="24982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0" imgW="9802090" imgH="7502652" progId="Origin95.Graph">
                    <p:embed/>
                  </p:oleObj>
                </mc:Choice>
                <mc:Fallback>
                  <p:oleObj name="Graph" r:id="rId10" imgW="9802090" imgH="7502652" progId="Origin95.Graph">
                    <p:embed/>
                    <p:pic>
                      <p:nvPicPr>
                        <p:cNvPr id="25" name="Object 24">
                          <a:extLst>
                            <a:ext uri="{FF2B5EF4-FFF2-40B4-BE49-F238E27FC236}">
                              <a16:creationId xmlns:a16="http://schemas.microsoft.com/office/drawing/2014/main" id="{FB0CC839-FB8C-2EA9-3DA8-0B4859F9663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7573670" y="668211"/>
                          <a:ext cx="3166294" cy="249826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7" name="Image 22">
              <a:extLst>
                <a:ext uri="{FF2B5EF4-FFF2-40B4-BE49-F238E27FC236}">
                  <a16:creationId xmlns:a16="http://schemas.microsoft.com/office/drawing/2014/main" id="{23B075B6-11ED-9A2D-9FA9-9CEEF61AB4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19618" y="2018618"/>
              <a:ext cx="745025" cy="779270"/>
            </a:xfrm>
            <a:prstGeom prst="rect">
              <a:avLst/>
            </a:prstGeom>
            <a:ln w="38100">
              <a:solidFill>
                <a:srgbClr val="CC9900"/>
              </a:solidFill>
            </a:ln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14B03F5-DFB6-095A-84C9-160017D20413}"/>
              </a:ext>
            </a:extLst>
          </p:cNvPr>
          <p:cNvGrpSpPr/>
          <p:nvPr/>
        </p:nvGrpSpPr>
        <p:grpSpPr>
          <a:xfrm>
            <a:off x="6347652" y="1167947"/>
            <a:ext cx="1104790" cy="1975489"/>
            <a:chOff x="6347652" y="1167947"/>
            <a:chExt cx="1104790" cy="1975489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E79DE6B0-9902-09F7-7388-E20FF33B9E9C}"/>
                </a:ext>
              </a:extLst>
            </p:cNvPr>
            <p:cNvCxnSpPr/>
            <p:nvPr/>
          </p:nvCxnSpPr>
          <p:spPr>
            <a:xfrm>
              <a:off x="6814719" y="1167947"/>
              <a:ext cx="0" cy="1698799"/>
            </a:xfrm>
            <a:prstGeom prst="straightConnector1">
              <a:avLst/>
            </a:prstGeom>
            <a:ln w="444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61059C6-CC90-D2FA-5CD9-B3C252ECBA66}"/>
                </a:ext>
              </a:extLst>
            </p:cNvPr>
            <p:cNvSpPr/>
            <p:nvPr/>
          </p:nvSpPr>
          <p:spPr>
            <a:xfrm>
              <a:off x="6347652" y="2774104"/>
              <a:ext cx="11047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CH" altLang="fr-FR" b="1" dirty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Gill Sans MT" panose="020B0502020104020203" pitchFamily="34" charset="0"/>
                </a:rPr>
                <a:t>203</a:t>
              </a:r>
              <a:r>
                <a:rPr lang="en-US" altLang="fr-FR" b="1" dirty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Gill Sans MT" panose="020B0502020104020203" pitchFamily="34" charset="0"/>
                </a:rPr>
                <a:t> MPa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9DAEE6BD-5D56-FE0B-8506-BF73CB049C6D}"/>
              </a:ext>
            </a:extLst>
          </p:cNvPr>
          <p:cNvSpPr txBox="1"/>
          <p:nvPr/>
        </p:nvSpPr>
        <p:spPr>
          <a:xfrm>
            <a:off x="5933481" y="817455"/>
            <a:ext cx="19293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fr-FR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Cu/non-Cu </a:t>
            </a:r>
            <a:r>
              <a:rPr lang="en-GB" altLang="fr-FR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Gill Sans MT" panose="020B0502020104020203" pitchFamily="34" charset="0"/>
              </a:rPr>
              <a:t>= 1.</a:t>
            </a:r>
            <a:r>
              <a:rPr lang="en-CH" altLang="fr-FR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Gill Sans MT" panose="020B0502020104020203" pitchFamily="34" charset="0"/>
              </a:rPr>
              <a:t>1</a:t>
            </a:r>
            <a:endParaRPr lang="en-GB" altLang="fr-FR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59CEFF-1190-7AAE-1DAA-138C4A2195CF}"/>
              </a:ext>
            </a:extLst>
          </p:cNvPr>
          <p:cNvGrpSpPr/>
          <p:nvPr/>
        </p:nvGrpSpPr>
        <p:grpSpPr>
          <a:xfrm>
            <a:off x="9981011" y="1167870"/>
            <a:ext cx="1104790" cy="1981889"/>
            <a:chOff x="9981011" y="1167870"/>
            <a:chExt cx="1104790" cy="1981889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15F00273-52AD-9537-A838-7079867C18CC}"/>
                </a:ext>
              </a:extLst>
            </p:cNvPr>
            <p:cNvCxnSpPr/>
            <p:nvPr/>
          </p:nvCxnSpPr>
          <p:spPr>
            <a:xfrm>
              <a:off x="10412712" y="1167870"/>
              <a:ext cx="0" cy="1698799"/>
            </a:xfrm>
            <a:prstGeom prst="straightConnector1">
              <a:avLst/>
            </a:prstGeom>
            <a:ln w="444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7747D6A-7A18-0699-EFF8-809F3A2A8367}"/>
                </a:ext>
              </a:extLst>
            </p:cNvPr>
            <p:cNvSpPr/>
            <p:nvPr/>
          </p:nvSpPr>
          <p:spPr>
            <a:xfrm>
              <a:off x="9981011" y="2780427"/>
              <a:ext cx="11047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CH" altLang="fr-FR" b="1" dirty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Gill Sans MT" panose="020B0502020104020203" pitchFamily="34" charset="0"/>
                </a:rPr>
                <a:t>213</a:t>
              </a:r>
              <a:r>
                <a:rPr lang="en-US" altLang="fr-FR" b="1" dirty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Gill Sans MT" panose="020B0502020104020203" pitchFamily="34" charset="0"/>
                </a:rPr>
                <a:t> MPa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0850FA8D-0367-8191-9B4C-198A60E48F21}"/>
              </a:ext>
            </a:extLst>
          </p:cNvPr>
          <p:cNvSpPr txBox="1"/>
          <p:nvPr/>
        </p:nvSpPr>
        <p:spPr>
          <a:xfrm>
            <a:off x="9531474" y="805015"/>
            <a:ext cx="18164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fr-FR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Cu/non-Cu </a:t>
            </a:r>
            <a:r>
              <a:rPr lang="en-GB" altLang="fr-FR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Gill Sans MT" panose="020B0502020104020203" pitchFamily="34" charset="0"/>
              </a:rPr>
              <a:t>= 0</a:t>
            </a:r>
            <a:r>
              <a:rPr lang="en-CH" altLang="fr-FR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Gill Sans MT" panose="020B0502020104020203" pitchFamily="34" charset="0"/>
              </a:rPr>
              <a:t>.9</a:t>
            </a:r>
            <a:endParaRPr lang="en-GB" altLang="fr-FR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0BCD292-3159-BF5B-78B6-3B9DA9EEA302}"/>
              </a:ext>
            </a:extLst>
          </p:cNvPr>
          <p:cNvGrpSpPr/>
          <p:nvPr/>
        </p:nvGrpSpPr>
        <p:grpSpPr>
          <a:xfrm>
            <a:off x="1022350" y="3573463"/>
            <a:ext cx="9804498" cy="2654817"/>
            <a:chOff x="733181" y="3565843"/>
            <a:chExt cx="9804498" cy="2654817"/>
          </a:xfrm>
        </p:grpSpPr>
        <p:graphicFrame>
          <p:nvGraphicFramePr>
            <p:cNvPr id="37" name="Object 36">
              <a:extLst>
                <a:ext uri="{FF2B5EF4-FFF2-40B4-BE49-F238E27FC236}">
                  <a16:creationId xmlns:a16="http://schemas.microsoft.com/office/drawing/2014/main" id="{F4B2DA9D-D146-30B1-0BF2-907B1860099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74855950"/>
                </p:ext>
              </p:extLst>
            </p:nvPr>
          </p:nvGraphicFramePr>
          <p:xfrm>
            <a:off x="7770489" y="3566204"/>
            <a:ext cx="2767190" cy="23048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3" imgW="17859637" imgH="15343385" progId="Origin95.Graph">
                    <p:embed/>
                  </p:oleObj>
                </mc:Choice>
                <mc:Fallback>
                  <p:oleObj name="Graph" r:id="rId13" imgW="17859637" imgH="15343385" progId="Origin95.Graph">
                    <p:embed/>
                    <p:pic>
                      <p:nvPicPr>
                        <p:cNvPr id="37" name="Object 36">
                          <a:extLst>
                            <a:ext uri="{FF2B5EF4-FFF2-40B4-BE49-F238E27FC236}">
                              <a16:creationId xmlns:a16="http://schemas.microsoft.com/office/drawing/2014/main" id="{F4B2DA9D-D146-30B1-0BF2-907B1860099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7770489" y="3566204"/>
                          <a:ext cx="2767190" cy="230480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Object 1">
              <a:extLst>
                <a:ext uri="{FF2B5EF4-FFF2-40B4-BE49-F238E27FC236}">
                  <a16:creationId xmlns:a16="http://schemas.microsoft.com/office/drawing/2014/main" id="{8E2F3203-ACE4-3DAD-7159-7F5B644BE86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16175820"/>
                </p:ext>
              </p:extLst>
            </p:nvPr>
          </p:nvGraphicFramePr>
          <p:xfrm>
            <a:off x="733181" y="3565843"/>
            <a:ext cx="2767013" cy="2378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5" imgW="17859637" imgH="15343385" progId="Origin95.Graph">
                    <p:embed/>
                  </p:oleObj>
                </mc:Choice>
                <mc:Fallback>
                  <p:oleObj name="Graph" r:id="rId15" imgW="17859637" imgH="15343385" progId="Origin95.Graph">
                    <p:embed/>
                    <p:pic>
                      <p:nvPicPr>
                        <p:cNvPr id="2" name="Object 1">
                          <a:extLst>
                            <a:ext uri="{FF2B5EF4-FFF2-40B4-BE49-F238E27FC236}">
                              <a16:creationId xmlns:a16="http://schemas.microsoft.com/office/drawing/2014/main" id="{8E2F3203-ACE4-3DAD-7159-7F5B644BE86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733181" y="3565843"/>
                          <a:ext cx="2767013" cy="23780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920F1331-08E7-083E-F439-4C01904A6EE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5204910"/>
                </p:ext>
              </p:extLst>
            </p:nvPr>
          </p:nvGraphicFramePr>
          <p:xfrm>
            <a:off x="4298125" y="3566204"/>
            <a:ext cx="2723130" cy="23398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7" imgW="17859637" imgH="15343385" progId="Origin95.Graph">
                    <p:embed/>
                  </p:oleObj>
                </mc:Choice>
                <mc:Fallback>
                  <p:oleObj name="Graph" r:id="rId17" imgW="17859637" imgH="15343385" progId="Origin95.Graph">
                    <p:embed/>
                    <p:pic>
                      <p:nvPicPr>
                        <p:cNvPr id="3" name="Object 2">
                          <a:extLst>
                            <a:ext uri="{FF2B5EF4-FFF2-40B4-BE49-F238E27FC236}">
                              <a16:creationId xmlns:a16="http://schemas.microsoft.com/office/drawing/2014/main" id="{920F1331-08E7-083E-F439-4C01904A6EE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4298125" y="3566204"/>
                          <a:ext cx="2723130" cy="233989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011C150-27F4-6CC8-BD23-0C57F56D4E55}"/>
                </a:ext>
              </a:extLst>
            </p:cNvPr>
            <p:cNvSpPr txBox="1"/>
            <p:nvPr/>
          </p:nvSpPr>
          <p:spPr>
            <a:xfrm>
              <a:off x="2761920" y="5882106"/>
              <a:ext cx="6037298" cy="3385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spcBef>
                  <a:spcPct val="0"/>
                </a:spcBef>
                <a:defRPr sz="1600">
                  <a:latin typeface="+mj-lt"/>
                  <a:ea typeface="ＭＳ Ｐゴシック" panose="020B0600070205080204" pitchFamily="34" charset="-128"/>
                </a:defRPr>
              </a:lvl1pPr>
            </a:lstStyle>
            <a:p>
              <a:r>
                <a:rPr lang="en-GB" dirty="0"/>
                <a:t>T</a:t>
              </a:r>
              <a:r>
                <a:rPr lang="en-CH" dirty="0"/>
                <a:t>he </a:t>
              </a:r>
              <a:r>
                <a:rPr lang="el-GR" altLang="fr-FR" b="1" dirty="0"/>
                <a:t>Δ</a:t>
              </a:r>
              <a:r>
                <a:rPr lang="en-CH" altLang="fr-FR" b="1" dirty="0"/>
                <a:t>B</a:t>
              </a:r>
              <a:r>
                <a:rPr lang="en-CH" altLang="fr-FR" b="1" baseline="-25000" dirty="0"/>
                <a:t>C2</a:t>
              </a:r>
              <a:r>
                <a:rPr lang="en-CH" altLang="fr-FR" b="1" dirty="0"/>
                <a:t> (210</a:t>
              </a:r>
              <a:r>
                <a:rPr lang="en-CH" b="1" dirty="0"/>
                <a:t> MPa </a:t>
              </a:r>
              <a:r>
                <a:rPr lang="en-CH" altLang="fr-FR" b="1" dirty="0"/>
                <a:t>) </a:t>
              </a:r>
              <a:r>
                <a:rPr lang="en-CH" dirty="0"/>
                <a:t>after unload is </a:t>
              </a:r>
              <a:r>
                <a:rPr lang="en-CH" b="1" dirty="0">
                  <a:solidFill>
                    <a:srgbClr val="490093"/>
                  </a:solidFill>
                </a:rPr>
                <a:t>0.6</a:t>
              </a:r>
              <a:r>
                <a:rPr lang="en-CH" dirty="0"/>
                <a:t>, </a:t>
              </a:r>
              <a:r>
                <a:rPr lang="en-CH" b="1" dirty="0">
                  <a:solidFill>
                    <a:srgbClr val="CB0505"/>
                  </a:solidFill>
                </a:rPr>
                <a:t>0.45</a:t>
              </a:r>
              <a:r>
                <a:rPr lang="en-CH" b="1" dirty="0"/>
                <a:t> </a:t>
              </a:r>
              <a:r>
                <a:rPr lang="en-CH" dirty="0"/>
                <a:t>and </a:t>
              </a:r>
              <a:r>
                <a:rPr lang="en-CH" b="1" dirty="0">
                  <a:solidFill>
                    <a:srgbClr val="A67A13"/>
                  </a:solidFill>
                </a:rPr>
                <a:t>0.65</a:t>
              </a:r>
              <a:r>
                <a:rPr lang="en-CH" dirty="0"/>
                <a:t> 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590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28" grpId="0" animBg="1"/>
      <p:bldP spid="40" grpId="0"/>
      <p:bldP spid="4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63223</TotalTime>
  <Words>1327</Words>
  <Application>Microsoft Office PowerPoint</Application>
  <PresentationFormat>Widescreen</PresentationFormat>
  <Paragraphs>220</Paragraphs>
  <Slides>13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Gill Sans MT</vt:lpstr>
      <vt:lpstr>Symbol</vt:lpstr>
      <vt:lpstr>Wingdings</vt:lpstr>
      <vt:lpstr>Office Theme</vt:lpstr>
      <vt:lpstr>Graph</vt:lpstr>
      <vt:lpstr>Electromechanical characterization of Nb3Sn wires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Nb3Sn wire R&amp;D activities at UNIGE</dc:title>
  <dc:creator>Gianmarco Bovone</dc:creator>
  <cp:lastModifiedBy>Francesco Lonardo</cp:lastModifiedBy>
  <cp:revision>899</cp:revision>
  <dcterms:created xsi:type="dcterms:W3CDTF">2023-09-21T12:15:36Z</dcterms:created>
  <dcterms:modified xsi:type="dcterms:W3CDTF">2025-11-11T14:18:23Z</dcterms:modified>
</cp:coreProperties>
</file>