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2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  <p:sldMasterId id="2147483742" r:id="rId5"/>
    <p:sldMasterId id="2147483779" r:id="rId6"/>
  </p:sldMasterIdLst>
  <p:notesMasterIdLst>
    <p:notesMasterId r:id="rId32"/>
  </p:notesMasterIdLst>
  <p:handoutMasterIdLst>
    <p:handoutMasterId r:id="rId33"/>
  </p:handoutMasterIdLst>
  <p:sldIdLst>
    <p:sldId id="558" r:id="rId7"/>
    <p:sldId id="1580" r:id="rId8"/>
    <p:sldId id="587" r:id="rId9"/>
    <p:sldId id="1596" r:id="rId10"/>
    <p:sldId id="577" r:id="rId11"/>
    <p:sldId id="1583" r:id="rId12"/>
    <p:sldId id="345" r:id="rId13"/>
    <p:sldId id="346" r:id="rId14"/>
    <p:sldId id="564" r:id="rId15"/>
    <p:sldId id="1597" r:id="rId16"/>
    <p:sldId id="585" r:id="rId17"/>
    <p:sldId id="541" r:id="rId18"/>
    <p:sldId id="1587" r:id="rId19"/>
    <p:sldId id="554" r:id="rId20"/>
    <p:sldId id="1588" r:id="rId21"/>
    <p:sldId id="546" r:id="rId22"/>
    <p:sldId id="1598" r:id="rId23"/>
    <p:sldId id="569" r:id="rId24"/>
    <p:sldId id="1595" r:id="rId25"/>
    <p:sldId id="1594" r:id="rId26"/>
    <p:sldId id="549" r:id="rId27"/>
    <p:sldId id="551" r:id="rId28"/>
    <p:sldId id="1593" r:id="rId29"/>
    <p:sldId id="552" r:id="rId30"/>
    <p:sldId id="563" r:id="rId3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DFF95"/>
    <a:srgbClr val="FFFFFF"/>
    <a:srgbClr val="FF66FF"/>
    <a:srgbClr val="00F0A0"/>
    <a:srgbClr val="F0F0F0"/>
    <a:srgbClr val="CBCCF5"/>
    <a:srgbClr val="E7E7FA"/>
    <a:srgbClr val="EBE7F9"/>
    <a:srgbClr val="D5CCF2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50" autoAdjust="0"/>
    <p:restoredTop sz="94693" autoAdjust="0"/>
  </p:normalViewPr>
  <p:slideViewPr>
    <p:cSldViewPr showGuides="1">
      <p:cViewPr varScale="1">
        <p:scale>
          <a:sx n="159" d="100"/>
          <a:sy n="159" d="100"/>
        </p:scale>
        <p:origin x="744" y="138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9912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34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viewProps" Target="viewProps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12.11.2025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emf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emf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emf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4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E32CF64D-4957-4F7C-BD78-A4D83F0A624E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10AD-AB05-42A8-9D28-23EA7315BF70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8292573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BE162-503C-4BD8-8879-ABE2B492B94E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25473220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2956-A07D-4142-998D-643983E6B7D7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19108865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EAF5-CD0C-4FC0-AC99-7554DE12F6ED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84671401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A9B5A-1447-4E67-A1F3-6BAF62A33A60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4523236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3795118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BAB802A9-8AB4-4B62-9FE7-C79B93CE721D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Paul Scherrer Institute PSI	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A6DC05D5-C686-4B58-8276-61F5057D6EED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EB1B2E83-E6E1-49CF-8B1D-15A02C0E0489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6E253974-7A2B-43F7-9AAB-82AE61FB7BDA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F58FCD10-FCBE-4A1D-801A-0EE6CE358A47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84109603-F37E-48A7-8BE4-E9FAC5D076F0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47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F972F506-EBC5-4FA6-B2E1-2CAEE530F8EF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86AD9123-BDD9-4403-A840-EAF8128283BA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9BCFF420-CEEB-427A-A025-0EEBD06833F6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2029F46A-CD84-4EA9-A8B7-968C8FE43CC2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C0E9520A-F980-4931-A46C-82E8E834FBA6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0357AA79-3162-4E10-AA39-D0248AEB6076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B74DE5E1-006F-42D4-ABF6-4421AF14DA08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533975AC-8901-4370-9802-77EBE44319E7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4B94BA9F-7D4C-4421-A451-01E2B7381D3E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91D8BD49-47D3-4F37-877E-B7C0A9080AD4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977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693A1D8F-7254-47BE-92B2-DBF08CE55EEF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34439548-6E31-475E-9523-67EEEB11B520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28995CE6-B1C1-4A01-9B59-7F69D83EEB48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70C1A95A-0331-42E2-B52D-EB8D369B2C5F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69167066-FCF1-45A3-9A8A-400034F861F3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237050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2267">
                <a:latin typeface="+mn-lt"/>
              </a:defRPr>
            </a:lvl1pPr>
            <a:lvl2pPr marL="474097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2pPr>
            <a:lvl3pPr marL="719614" marR="0" indent="-245517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3pPr>
            <a:lvl4pPr marL="956663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4pPr>
            <a:lvl5pPr marL="1193711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5pPr>
            <a:lvl6pPr marL="1432878" indent="-239167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2000"/>
            </a:lvl6pPr>
            <a:lvl7pPr marL="1676275" indent="-243399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7pPr>
            <a:lvl8pPr marL="1915440" indent="-239167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8pPr>
            <a:lvl9pPr marL="2152490" indent="-237050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16</a:t>
            </a:r>
          </a:p>
        </p:txBody>
      </p:sp>
    </p:spTree>
    <p:extLst>
      <p:ext uri="{BB962C8B-B14F-4D97-AF65-F5344CB8AC3E}">
        <p14:creationId xmlns:p14="http://schemas.microsoft.com/office/powerpoint/2010/main" val="136825006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8213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9713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2050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872581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0405373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430261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3000313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280026-4D3D-4BB6-870B-30FF1976DEAA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23477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1A1C21-6E2E-43CB-A499-6F26BA3D2867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85714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F64D-4957-4F7C-BD78-A4D83F0A624E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8294655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02A9-8AB4-4B62-9FE7-C79B93CE721D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0060785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17319990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541611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34834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27645642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2E83-E6E1-49CF-8B1D-15A02C0E0489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52053800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253974-7A2B-43F7-9AAB-82AE61FB7BDA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39655285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D10-FCBE-4A1D-801A-0EE6CE358A47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6802698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9603-F37E-48A7-8BE4-E9FAC5D076F0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6293191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F506-EBC5-4FA6-B2E1-2CAEE530F8EF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5661900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9123-BDD9-4403-A840-EAF8128283BA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6528110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420-CEEB-427A-A025-0EEBD06833F6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9425184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F46A-CD84-4EA9-A8B7-968C8FE43CC2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8363512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9520A-F980-4931-A46C-82E8E834FBA6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32392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AA79-3162-4E10-AA39-D0248AEB6076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8985517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E5E1-006F-42D4-ABF6-4421AF14DA08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0293405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5AC-8901-4370-9802-77EBE44319E7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444106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4BA9F-7D4C-4421-A451-01E2B7381D3E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79908881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8BD49-47D3-4F37-877E-B7C0A9080AD4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30831787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1D8F-7254-47BE-92B2-DBF08CE55EEF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52075697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9548-6E31-475E-9523-67EEEB11B520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03687353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95CE6-B1C1-4A01-9B59-7F69D83EEB48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81156758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0745351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7066-FCF1-45A3-9A8A-400034F861F3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279452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Content_Image1">
  <p:cSld name="Title_Content_Image1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"/>
          <p:cNvSpPr txBox="1">
            <a:spLocks noGrp="1"/>
          </p:cNvSpPr>
          <p:nvPr>
            <p:ph type="body" idx="1"/>
          </p:nvPr>
        </p:nvSpPr>
        <p:spPr>
          <a:xfrm>
            <a:off x="1206501" y="2084917"/>
            <a:ext cx="6108700" cy="4515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0" tIns="45700" rIns="91425" bIns="45700" anchor="t" anchorCtr="0">
            <a:normAutofit/>
          </a:bodyPr>
          <a:lstStyle>
            <a:lvl1pPr marL="609585" lvl="0" indent="-441949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20"/>
              <a:buChar char="▪"/>
              <a:defRPr/>
            </a:lvl1pPr>
            <a:lvl2pPr marL="1219170" lvl="1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828754" lvl="2" indent="-44194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▪"/>
              <a:defRPr/>
            </a:lvl3pPr>
            <a:lvl4pPr marL="2438339" lvl="3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3047924" lvl="4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3657509" lvl="5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>
            <a:spLocks noGrp="1"/>
          </p:cNvSpPr>
          <p:nvPr>
            <p:ph type="pic" idx="2"/>
          </p:nvPr>
        </p:nvSpPr>
        <p:spPr>
          <a:xfrm>
            <a:off x="7315200" y="0"/>
            <a:ext cx="4193117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28" name="Google Shape;28;p3"/>
          <p:cNvSpPr txBox="1">
            <a:spLocks noGrp="1"/>
          </p:cNvSpPr>
          <p:nvPr>
            <p:ph type="title"/>
          </p:nvPr>
        </p:nvSpPr>
        <p:spPr>
          <a:xfrm>
            <a:off x="1206501" y="239404"/>
            <a:ext cx="4889500" cy="1430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0" tIns="0" rIns="72000" bIns="46800" anchor="t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dt" idx="10"/>
          </p:nvPr>
        </p:nvSpPr>
        <p:spPr>
          <a:xfrm rot="-5400000">
            <a:off x="-1628551" y="3704603"/>
            <a:ext cx="4454736" cy="12153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 rot="-5400000">
            <a:off x="9487985" y="2498752"/>
            <a:ext cx="4724347" cy="683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sldNum" idx="12"/>
          </p:nvPr>
        </p:nvSpPr>
        <p:spPr>
          <a:xfrm>
            <a:off x="11508317" y="260351"/>
            <a:ext cx="683683" cy="218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0" rIns="90000" bIns="0" anchor="t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9026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A2638D-B38B-003C-CEF8-94606F0C04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1FE6A2-0C6A-9BEE-D675-F84989D3C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7B534-9AA2-7BDC-83B8-A11FF9792B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4947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6E0B8465-E746-9D70-F459-A9E689DBA5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8DCFFAF-CE03-EAAE-EF7B-2D9CE7DA6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8865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F590BA4F-2B46-0F93-906A-902CA5CD3C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A9535A-62CA-463C-3EC2-C8F0DB0BA1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090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DFD2566-A3FD-67ED-A874-3763AC327B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364780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6870C5F-11D5-8460-287C-2F6348198F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5561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A8AE9AD-12B1-0B9A-D618-19C2B2C188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6067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182E6CA-D243-3684-56BE-12FABE3FF3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6210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4E84F3-2080-4163-B18A-D9792ECF084C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85740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0BA4C1-9D90-413F-BC8E-FC708948DF54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705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280026-4D3D-4BB6-870B-30FF1976DEAA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7600862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385C-7712-4F59-90E0-BF5F17A76AFF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4928379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57460985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1148223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08EA-072D-4E88-A4E3-7561DD02B0D9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7455072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872E-A9CB-4516-A020-A04A2928C07F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8295262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FD1A0-E3CA-4CD4-9E05-451A1800B6F9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94203807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2EE5DD-8223-4F0C-9C85-5070DE4DBF46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113268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115EF-DBE8-4715-8E4D-3572642C6FC2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74613788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4A55-A700-485F-B5C2-827481B42513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22536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1A1C21-6E2E-43CB-A499-6F26BA3D2867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1C9E-DE46-47F4-999C-A6440E82C6E8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5590654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2DA9-A50D-40A4-A931-BC275A2EBFA0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079132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9A11-DEB0-4E52-A890-5DCCA2942D1F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1953415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3221E-9575-4F07-B839-745025E02771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96257366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EB00C-1486-4C07-A8B7-272553D42C76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3687541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4DF8B-CF50-41FC-A12B-AAA89A0E8E51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8843514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2750-6DAD-4BB3-A314-C78FD87B7140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6166622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C5A0-2FE0-40AF-833F-851850EA9092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6312434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B552-B1A6-488D-8881-5C09CE5975F9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90313996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76C6-FBF2-400C-840B-70F64F70310D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503473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8.xml"/><Relationship Id="rId18" Type="http://schemas.openxmlformats.org/officeDocument/2006/relationships/slideLayout" Target="../slideLayouts/slideLayout53.xml"/><Relationship Id="rId26" Type="http://schemas.openxmlformats.org/officeDocument/2006/relationships/slideLayout" Target="../slideLayouts/slideLayout61.xml"/><Relationship Id="rId21" Type="http://schemas.openxmlformats.org/officeDocument/2006/relationships/slideLayout" Target="../slideLayouts/slideLayout56.xml"/><Relationship Id="rId34" Type="http://schemas.openxmlformats.org/officeDocument/2006/relationships/slideLayout" Target="../slideLayouts/slideLayout69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52.xml"/><Relationship Id="rId25" Type="http://schemas.openxmlformats.org/officeDocument/2006/relationships/slideLayout" Target="../slideLayouts/slideLayout60.xml"/><Relationship Id="rId33" Type="http://schemas.openxmlformats.org/officeDocument/2006/relationships/slideLayout" Target="../slideLayouts/slideLayout68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20" Type="http://schemas.openxmlformats.org/officeDocument/2006/relationships/slideLayout" Target="../slideLayouts/slideLayout55.xml"/><Relationship Id="rId29" Type="http://schemas.openxmlformats.org/officeDocument/2006/relationships/slideLayout" Target="../slideLayouts/slideLayout64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24" Type="http://schemas.openxmlformats.org/officeDocument/2006/relationships/slideLayout" Target="../slideLayouts/slideLayout59.xml"/><Relationship Id="rId32" Type="http://schemas.openxmlformats.org/officeDocument/2006/relationships/slideLayout" Target="../slideLayouts/slideLayout67.xml"/><Relationship Id="rId37" Type="http://schemas.openxmlformats.org/officeDocument/2006/relationships/image" Target="../media/image1.emf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23" Type="http://schemas.openxmlformats.org/officeDocument/2006/relationships/slideLayout" Target="../slideLayouts/slideLayout58.xml"/><Relationship Id="rId28" Type="http://schemas.openxmlformats.org/officeDocument/2006/relationships/slideLayout" Target="../slideLayouts/slideLayout63.xml"/><Relationship Id="rId36" Type="http://schemas.openxmlformats.org/officeDocument/2006/relationships/theme" Target="../theme/theme2.xml"/><Relationship Id="rId10" Type="http://schemas.openxmlformats.org/officeDocument/2006/relationships/slideLayout" Target="../slideLayouts/slideLayout45.xml"/><Relationship Id="rId19" Type="http://schemas.openxmlformats.org/officeDocument/2006/relationships/slideLayout" Target="../slideLayouts/slideLayout54.xml"/><Relationship Id="rId31" Type="http://schemas.openxmlformats.org/officeDocument/2006/relationships/slideLayout" Target="../slideLayouts/slideLayout66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Relationship Id="rId22" Type="http://schemas.openxmlformats.org/officeDocument/2006/relationships/slideLayout" Target="../slideLayouts/slideLayout57.xml"/><Relationship Id="rId27" Type="http://schemas.openxmlformats.org/officeDocument/2006/relationships/slideLayout" Target="../slideLayouts/slideLayout62.xml"/><Relationship Id="rId30" Type="http://schemas.openxmlformats.org/officeDocument/2006/relationships/slideLayout" Target="../slideLayouts/slideLayout65.xml"/><Relationship Id="rId35" Type="http://schemas.openxmlformats.org/officeDocument/2006/relationships/slideLayout" Target="../slideLayouts/slideLayout70.xml"/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83.xml"/><Relationship Id="rId18" Type="http://schemas.openxmlformats.org/officeDocument/2006/relationships/slideLayout" Target="../slideLayouts/slideLayout88.xml"/><Relationship Id="rId26" Type="http://schemas.openxmlformats.org/officeDocument/2006/relationships/slideLayout" Target="../slideLayouts/slideLayout96.xml"/><Relationship Id="rId21" Type="http://schemas.openxmlformats.org/officeDocument/2006/relationships/slideLayout" Target="../slideLayouts/slideLayout91.xml"/><Relationship Id="rId34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17" Type="http://schemas.openxmlformats.org/officeDocument/2006/relationships/slideLayout" Target="../slideLayouts/slideLayout87.xml"/><Relationship Id="rId25" Type="http://schemas.openxmlformats.org/officeDocument/2006/relationships/slideLayout" Target="../slideLayouts/slideLayout95.xml"/><Relationship Id="rId33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72.xml"/><Relationship Id="rId16" Type="http://schemas.openxmlformats.org/officeDocument/2006/relationships/slideLayout" Target="../slideLayouts/slideLayout86.xml"/><Relationship Id="rId20" Type="http://schemas.openxmlformats.org/officeDocument/2006/relationships/slideLayout" Target="../slideLayouts/slideLayout90.xml"/><Relationship Id="rId29" Type="http://schemas.openxmlformats.org/officeDocument/2006/relationships/slideLayout" Target="../slideLayouts/slideLayout99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24" Type="http://schemas.openxmlformats.org/officeDocument/2006/relationships/slideLayout" Target="../slideLayouts/slideLayout94.xml"/><Relationship Id="rId32" Type="http://schemas.openxmlformats.org/officeDocument/2006/relationships/slideLayout" Target="../slideLayouts/slideLayout102.xml"/><Relationship Id="rId37" Type="http://schemas.openxmlformats.org/officeDocument/2006/relationships/image" Target="../media/image1.emf"/><Relationship Id="rId5" Type="http://schemas.openxmlformats.org/officeDocument/2006/relationships/slideLayout" Target="../slideLayouts/slideLayout75.xml"/><Relationship Id="rId15" Type="http://schemas.openxmlformats.org/officeDocument/2006/relationships/slideLayout" Target="../slideLayouts/slideLayout85.xml"/><Relationship Id="rId23" Type="http://schemas.openxmlformats.org/officeDocument/2006/relationships/slideLayout" Target="../slideLayouts/slideLayout93.xml"/><Relationship Id="rId28" Type="http://schemas.openxmlformats.org/officeDocument/2006/relationships/slideLayout" Target="../slideLayouts/slideLayout98.xml"/><Relationship Id="rId36" Type="http://schemas.openxmlformats.org/officeDocument/2006/relationships/theme" Target="../theme/theme3.xml"/><Relationship Id="rId10" Type="http://schemas.openxmlformats.org/officeDocument/2006/relationships/slideLayout" Target="../slideLayouts/slideLayout80.xml"/><Relationship Id="rId19" Type="http://schemas.openxmlformats.org/officeDocument/2006/relationships/slideLayout" Target="../slideLayouts/slideLayout89.xml"/><Relationship Id="rId31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slideLayout" Target="../slideLayouts/slideLayout84.xml"/><Relationship Id="rId22" Type="http://schemas.openxmlformats.org/officeDocument/2006/relationships/slideLayout" Target="../slideLayouts/slideLayout92.xml"/><Relationship Id="rId27" Type="http://schemas.openxmlformats.org/officeDocument/2006/relationships/slideLayout" Target="../slideLayouts/slideLayout97.xml"/><Relationship Id="rId30" Type="http://schemas.openxmlformats.org/officeDocument/2006/relationships/slideLayout" Target="../slideLayouts/slideLayout100.xml"/><Relationship Id="rId35" Type="http://schemas.openxmlformats.org/officeDocument/2006/relationships/slideLayout" Target="../slideLayouts/slideLayout105.xml"/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Paul Scherrer Institute PSI	Jaap Kosse	HTS modelling workshop 2024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  <p:sldLayoutId id="2147483691" r:id="rId3"/>
    <p:sldLayoutId id="214748365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3" r:id="rId31"/>
    <p:sldLayoutId id="2147483682" r:id="rId32"/>
    <p:sldLayoutId id="2147483663" r:id="rId33"/>
    <p:sldLayoutId id="2147483664" r:id="rId34"/>
    <p:sldLayoutId id="2147483741" r:id="rId35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F261762-898A-474B-BAD7-AB4911CF5591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766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  <p:sldLayoutId id="2147483757" r:id="rId15"/>
    <p:sldLayoutId id="2147483758" r:id="rId16"/>
    <p:sldLayoutId id="2147483759" r:id="rId17"/>
    <p:sldLayoutId id="2147483760" r:id="rId18"/>
    <p:sldLayoutId id="2147483761" r:id="rId19"/>
    <p:sldLayoutId id="2147483762" r:id="rId20"/>
    <p:sldLayoutId id="2147483763" r:id="rId21"/>
    <p:sldLayoutId id="2147483764" r:id="rId22"/>
    <p:sldLayoutId id="2147483765" r:id="rId23"/>
    <p:sldLayoutId id="2147483766" r:id="rId24"/>
    <p:sldLayoutId id="2147483767" r:id="rId25"/>
    <p:sldLayoutId id="2147483768" r:id="rId26"/>
    <p:sldLayoutId id="2147483769" r:id="rId27"/>
    <p:sldLayoutId id="2147483770" r:id="rId28"/>
    <p:sldLayoutId id="2147483771" r:id="rId29"/>
    <p:sldLayoutId id="2147483772" r:id="rId30"/>
    <p:sldLayoutId id="2147483773" r:id="rId31"/>
    <p:sldLayoutId id="2147483774" r:id="rId32"/>
    <p:sldLayoutId id="2147483775" r:id="rId33"/>
    <p:sldLayoutId id="2147483776" r:id="rId34"/>
    <p:sldLayoutId id="2147483777" r:id="rId35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>
          <p15:clr>
            <a:srgbClr val="A4A3A4"/>
          </p15:clr>
        </p15:guide>
        <p15:guide id="2" pos="7242">
          <p15:clr>
            <a:srgbClr val="A4A3A4"/>
          </p15:clr>
        </p15:guide>
        <p15:guide id="3" orient="horz" pos="4110">
          <p15:clr>
            <a:srgbClr val="A4A3A4"/>
          </p15:clr>
        </p15:guide>
        <p15:guide id="4" orient="horz" pos="913">
          <p15:clr>
            <a:srgbClr val="A4A3A4"/>
          </p15:clr>
        </p15:guide>
        <p15:guide id="5" pos="3772">
          <p15:clr>
            <a:srgbClr val="A4A3A4"/>
          </p15:clr>
        </p15:guide>
        <p15:guide id="6" pos="3908">
          <p15:clr>
            <a:srgbClr val="A4A3A4"/>
          </p15:clr>
        </p15:guide>
        <p15:guide id="7" pos="2751">
          <p15:clr>
            <a:srgbClr val="A4A3A4"/>
          </p15:clr>
        </p15:guide>
        <p15:guide id="8" pos="2615">
          <p15:clr>
            <a:srgbClr val="A4A3A4"/>
          </p15:clr>
        </p15:guide>
        <p15:guide id="9" pos="1595">
          <p15:clr>
            <a:srgbClr val="A4A3A4"/>
          </p15:clr>
        </p15:guide>
        <p15:guide id="10" pos="1459">
          <p15:clr>
            <a:srgbClr val="A4A3A4"/>
          </p15:clr>
        </p15:guide>
        <p15:guide id="11" pos="4929">
          <p15:clr>
            <a:srgbClr val="A4A3A4"/>
          </p15:clr>
        </p15:guide>
        <p15:guide id="12" pos="5065">
          <p15:clr>
            <a:srgbClr val="A4A3A4"/>
          </p15:clr>
        </p15:guide>
        <p15:guide id="13" pos="6085">
          <p15:clr>
            <a:srgbClr val="A4A3A4"/>
          </p15:clr>
        </p15:guide>
        <p15:guide id="14" pos="6221">
          <p15:clr>
            <a:srgbClr val="A4A3A4"/>
          </p15:clr>
        </p15:guide>
        <p15:guide id="15" pos="2172">
          <p15:clr>
            <a:srgbClr val="A4A3A4"/>
          </p15:clr>
        </p15:guide>
        <p15:guide id="16" pos="2036">
          <p15:clr>
            <a:srgbClr val="A4A3A4"/>
          </p15:clr>
        </p15:guide>
        <p15:guide id="17" pos="3194">
          <p15:clr>
            <a:srgbClr val="A4A3A4"/>
          </p15:clr>
        </p15:guide>
        <p15:guide id="18" pos="3330">
          <p15:clr>
            <a:srgbClr val="A4A3A4"/>
          </p15:clr>
        </p15:guide>
        <p15:guide id="19" pos="881">
          <p15:clr>
            <a:srgbClr val="A4A3A4"/>
          </p15:clr>
        </p15:guide>
        <p15:guide id="20" pos="1017">
          <p15:clr>
            <a:srgbClr val="A4A3A4"/>
          </p15:clr>
        </p15:guide>
        <p15:guide id="21" pos="4351">
          <p15:clr>
            <a:srgbClr val="A4A3A4"/>
          </p15:clr>
        </p15:guide>
        <p15:guide id="22" pos="4487">
          <p15:clr>
            <a:srgbClr val="A4A3A4"/>
          </p15:clr>
        </p15:guide>
        <p15:guide id="23" pos="5508">
          <p15:clr>
            <a:srgbClr val="A4A3A4"/>
          </p15:clr>
        </p15:guide>
        <p15:guide id="24" pos="5642">
          <p15:clr>
            <a:srgbClr val="A4A3A4"/>
          </p15:clr>
        </p15:guide>
        <p15:guide id="25" pos="6663">
          <p15:clr>
            <a:srgbClr val="A4A3A4"/>
          </p15:clr>
        </p15:guide>
        <p15:guide id="26" pos="6799">
          <p15:clr>
            <a:srgbClr val="A4A3A4"/>
          </p15:clr>
        </p15:guide>
        <p15:guide id="27" orient="horz" pos="229">
          <p15:clr>
            <a:srgbClr val="A4A3A4"/>
          </p15:clr>
        </p15:guide>
        <p15:guide id="28" orient="horz" pos="867">
          <p15:clr>
            <a:srgbClr val="A4A3A4"/>
          </p15:clr>
        </p15:guide>
        <p15:guide id="29" orient="horz" pos="3793">
          <p15:clr>
            <a:srgbClr val="A4A3A4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719FEF2-6262-442A-8B9E-C58A73299CFD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62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2" r:id="rId13"/>
    <p:sldLayoutId id="2147483793" r:id="rId14"/>
    <p:sldLayoutId id="2147483794" r:id="rId15"/>
    <p:sldLayoutId id="2147483795" r:id="rId16"/>
    <p:sldLayoutId id="2147483796" r:id="rId17"/>
    <p:sldLayoutId id="2147483797" r:id="rId18"/>
    <p:sldLayoutId id="2147483798" r:id="rId19"/>
    <p:sldLayoutId id="2147483799" r:id="rId20"/>
    <p:sldLayoutId id="2147483800" r:id="rId21"/>
    <p:sldLayoutId id="2147483801" r:id="rId22"/>
    <p:sldLayoutId id="2147483802" r:id="rId23"/>
    <p:sldLayoutId id="2147483803" r:id="rId24"/>
    <p:sldLayoutId id="2147483804" r:id="rId25"/>
    <p:sldLayoutId id="2147483805" r:id="rId26"/>
    <p:sldLayoutId id="2147483806" r:id="rId27"/>
    <p:sldLayoutId id="2147483807" r:id="rId28"/>
    <p:sldLayoutId id="2147483808" r:id="rId29"/>
    <p:sldLayoutId id="2147483809" r:id="rId30"/>
    <p:sldLayoutId id="2147483810" r:id="rId31"/>
    <p:sldLayoutId id="2147483811" r:id="rId32"/>
    <p:sldLayoutId id="2147483812" r:id="rId33"/>
    <p:sldLayoutId id="2147483813" r:id="rId34"/>
    <p:sldLayoutId id="2147483814" r:id="rId35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>
          <p15:clr>
            <a:srgbClr val="A4A3A4"/>
          </p15:clr>
        </p15:guide>
        <p15:guide id="2" pos="7242">
          <p15:clr>
            <a:srgbClr val="A4A3A4"/>
          </p15:clr>
        </p15:guide>
        <p15:guide id="3" orient="horz" pos="4110">
          <p15:clr>
            <a:srgbClr val="A4A3A4"/>
          </p15:clr>
        </p15:guide>
        <p15:guide id="4" orient="horz" pos="913">
          <p15:clr>
            <a:srgbClr val="A4A3A4"/>
          </p15:clr>
        </p15:guide>
        <p15:guide id="5" pos="3772">
          <p15:clr>
            <a:srgbClr val="A4A3A4"/>
          </p15:clr>
        </p15:guide>
        <p15:guide id="6" pos="3908">
          <p15:clr>
            <a:srgbClr val="A4A3A4"/>
          </p15:clr>
        </p15:guide>
        <p15:guide id="7" pos="2751">
          <p15:clr>
            <a:srgbClr val="A4A3A4"/>
          </p15:clr>
        </p15:guide>
        <p15:guide id="8" pos="2615">
          <p15:clr>
            <a:srgbClr val="A4A3A4"/>
          </p15:clr>
        </p15:guide>
        <p15:guide id="9" pos="1595">
          <p15:clr>
            <a:srgbClr val="A4A3A4"/>
          </p15:clr>
        </p15:guide>
        <p15:guide id="10" pos="1459">
          <p15:clr>
            <a:srgbClr val="A4A3A4"/>
          </p15:clr>
        </p15:guide>
        <p15:guide id="11" pos="4929">
          <p15:clr>
            <a:srgbClr val="A4A3A4"/>
          </p15:clr>
        </p15:guide>
        <p15:guide id="12" pos="5065">
          <p15:clr>
            <a:srgbClr val="A4A3A4"/>
          </p15:clr>
        </p15:guide>
        <p15:guide id="13" pos="6085">
          <p15:clr>
            <a:srgbClr val="A4A3A4"/>
          </p15:clr>
        </p15:guide>
        <p15:guide id="14" pos="6221">
          <p15:clr>
            <a:srgbClr val="A4A3A4"/>
          </p15:clr>
        </p15:guide>
        <p15:guide id="15" pos="2172">
          <p15:clr>
            <a:srgbClr val="A4A3A4"/>
          </p15:clr>
        </p15:guide>
        <p15:guide id="16" pos="2036">
          <p15:clr>
            <a:srgbClr val="A4A3A4"/>
          </p15:clr>
        </p15:guide>
        <p15:guide id="17" pos="3194">
          <p15:clr>
            <a:srgbClr val="A4A3A4"/>
          </p15:clr>
        </p15:guide>
        <p15:guide id="18" pos="3330">
          <p15:clr>
            <a:srgbClr val="A4A3A4"/>
          </p15:clr>
        </p15:guide>
        <p15:guide id="19" pos="881">
          <p15:clr>
            <a:srgbClr val="A4A3A4"/>
          </p15:clr>
        </p15:guide>
        <p15:guide id="20" pos="1017">
          <p15:clr>
            <a:srgbClr val="A4A3A4"/>
          </p15:clr>
        </p15:guide>
        <p15:guide id="21" pos="4351">
          <p15:clr>
            <a:srgbClr val="A4A3A4"/>
          </p15:clr>
        </p15:guide>
        <p15:guide id="22" pos="4487">
          <p15:clr>
            <a:srgbClr val="A4A3A4"/>
          </p15:clr>
        </p15:guide>
        <p15:guide id="23" pos="5508">
          <p15:clr>
            <a:srgbClr val="A4A3A4"/>
          </p15:clr>
        </p15:guide>
        <p15:guide id="24" pos="5642">
          <p15:clr>
            <a:srgbClr val="A4A3A4"/>
          </p15:clr>
        </p15:guide>
        <p15:guide id="25" pos="6663">
          <p15:clr>
            <a:srgbClr val="A4A3A4"/>
          </p15:clr>
        </p15:guide>
        <p15:guide id="26" pos="6799">
          <p15:clr>
            <a:srgbClr val="A4A3A4"/>
          </p15:clr>
        </p15:guide>
        <p15:guide id="27" orient="horz" pos="229">
          <p15:clr>
            <a:srgbClr val="A4A3A4"/>
          </p15:clr>
        </p15:guide>
        <p15:guide id="28" orient="horz" pos="867">
          <p15:clr>
            <a:srgbClr val="A4A3A4"/>
          </p15:clr>
        </p15:guide>
        <p15:guide id="29" orient="horz" pos="3793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28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jpeg"/><Relationship Id="rId5" Type="http://schemas.openxmlformats.org/officeDocument/2006/relationships/image" Target="../media/image12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image" Target="../media/image34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33.emf"/><Relationship Id="rId5" Type="http://schemas.openxmlformats.org/officeDocument/2006/relationships/image" Target="../media/image32.png"/><Relationship Id="rId4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33.emf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370.pn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360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44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Relationship Id="rId9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2.emf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3.png"/><Relationship Id="rId4" Type="http://schemas.openxmlformats.org/officeDocument/2006/relationships/image" Target="../media/image2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35.xml"/><Relationship Id="rId1" Type="http://schemas.openxmlformats.org/officeDocument/2006/relationships/tags" Target="../tags/tag19.xml"/><Relationship Id="rId5" Type="http://schemas.openxmlformats.org/officeDocument/2006/relationships/image" Target="../media/image56.png"/><Relationship Id="rId4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9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0.png"/><Relationship Id="rId5" Type="http://schemas.openxmlformats.org/officeDocument/2006/relationships/image" Target="../media/image122.png"/><Relationship Id="rId4" Type="http://schemas.openxmlformats.org/officeDocument/2006/relationships/image" Target="../media/image5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35.xml"/><Relationship Id="rId1" Type="http://schemas.openxmlformats.org/officeDocument/2006/relationships/tags" Target="../tags/tag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slideLayout" Target="../slideLayouts/slideLayout35.xml"/><Relationship Id="rId1" Type="http://schemas.openxmlformats.org/officeDocument/2006/relationships/tags" Target="../tags/tag4.xml"/><Relationship Id="rId6" Type="http://schemas.openxmlformats.org/officeDocument/2006/relationships/image" Target="../media/image131.png"/><Relationship Id="rId5" Type="http://schemas.openxmlformats.org/officeDocument/2006/relationships/image" Target="../media/image1200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0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9.png"/><Relationship Id="rId4" Type="http://schemas.openxmlformats.org/officeDocument/2006/relationships/image" Target="../media/image13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tags" Target="../tags/tag7.xml"/><Relationship Id="rId7" Type="http://schemas.openxmlformats.org/officeDocument/2006/relationships/image" Target="../media/image20.jpeg"/><Relationship Id="rId12" Type="http://schemas.openxmlformats.org/officeDocument/2006/relationships/image" Target="../media/image24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slideLayout" Target="../slideLayouts/slideLayout12.xml"/><Relationship Id="rId11" Type="http://schemas.openxmlformats.org/officeDocument/2006/relationships/image" Target="../media/image320.png"/><Relationship Id="rId5" Type="http://schemas.openxmlformats.org/officeDocument/2006/relationships/tags" Target="../tags/tag9.xml"/><Relationship Id="rId10" Type="http://schemas.openxmlformats.org/officeDocument/2006/relationships/image" Target="../media/image23.png"/><Relationship Id="rId4" Type="http://schemas.openxmlformats.org/officeDocument/2006/relationships/tags" Target="../tags/tag8.xml"/><Relationship Id="rId9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>
            <a:extLst>
              <a:ext uri="{FF2B5EF4-FFF2-40B4-BE49-F238E27FC236}">
                <a16:creationId xmlns:a16="http://schemas.microsoft.com/office/drawing/2014/main" id="{A7D1DAFA-CB23-5B18-B213-177FB1C85C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4" y="1122363"/>
            <a:ext cx="8296276" cy="2331485"/>
          </a:xfrm>
        </p:spPr>
        <p:txBody>
          <a:bodyPr/>
          <a:lstStyle/>
          <a:p>
            <a:r>
              <a:rPr lang="en-US" dirty="0"/>
              <a:t>NI HTS Solenoid for PSI Positron Production Experiment</a:t>
            </a:r>
            <a:endParaRPr lang="en-GB" noProof="0" dirty="0"/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C1A20A16-A9D0-547B-6FA1-8E9856597AF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6673" y="4591492"/>
            <a:ext cx="4170127" cy="393663"/>
          </a:xfrm>
        </p:spPr>
        <p:txBody>
          <a:bodyPr/>
          <a:lstStyle/>
          <a:p>
            <a:r>
              <a:rPr lang="en-GB" noProof="0" dirty="0"/>
              <a:t>B. Auchmann, A. Brem</a:t>
            </a:r>
            <a:r>
              <a:rPr lang="en-GB" dirty="0"/>
              <a:t>, </a:t>
            </a:r>
            <a:r>
              <a:rPr lang="en-GB" noProof="0" dirty="0"/>
              <a:t>M. Duda</a:t>
            </a:r>
            <a:r>
              <a:rPr lang="en-GB" dirty="0"/>
              <a:t>, H. Garcia Rodrigues,</a:t>
            </a:r>
            <a:r>
              <a:rPr lang="en-GB" noProof="0" dirty="0"/>
              <a:t> J. </a:t>
            </a:r>
            <a:r>
              <a:rPr lang="en-GB" dirty="0"/>
              <a:t>H</a:t>
            </a:r>
            <a:r>
              <a:rPr lang="en-GB" noProof="0" dirty="0" err="1"/>
              <a:t>aack</a:t>
            </a:r>
            <a:r>
              <a:rPr lang="en-GB" dirty="0"/>
              <a:t>, </a:t>
            </a:r>
            <a:r>
              <a:rPr lang="en-GB" u="sng" dirty="0"/>
              <a:t>J. Kosse</a:t>
            </a:r>
            <a:r>
              <a:rPr lang="en-GB" dirty="0"/>
              <a:t>, </a:t>
            </a:r>
            <a:r>
              <a:rPr lang="en-GB" noProof="0" dirty="0"/>
              <a:t>T. Michlmayr, G. Montenero, S. Mueller, R. Riccioli, S. Sanfillipo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3AE035E1-0EDA-8592-7BF8-36657D71AC14}"/>
              </a:ext>
            </a:extLst>
          </p:cNvPr>
          <p:cNvSpPr txBox="1">
            <a:spLocks/>
          </p:cNvSpPr>
          <p:nvPr/>
        </p:nvSpPr>
        <p:spPr>
          <a:xfrm>
            <a:off x="695324" y="6374826"/>
            <a:ext cx="6391276" cy="39366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/>
              <a:t>This work was performed under the auspices of and with support from the Swiss Accelerator Research and Technology (CHART) program</a:t>
            </a:r>
            <a:endParaRPr lang="en-GB" i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24671C-3325-A20F-5769-E164B8E5A70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5324" y="5735637"/>
            <a:ext cx="5292725" cy="252028"/>
          </a:xfrm>
        </p:spPr>
        <p:txBody>
          <a:bodyPr/>
          <a:lstStyle/>
          <a:p>
            <a:r>
              <a:rPr lang="en-US" dirty="0"/>
              <a:t>CHART Day 12/11/2025</a:t>
            </a:r>
            <a:endParaRPr lang="en-150" dirty="0"/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6E4D1A4E-37A3-7CC8-E3BD-57C4176496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6276" y="111712"/>
            <a:ext cx="1270820" cy="1270820"/>
          </a:xfrm>
          <a:prstGeom prst="rect">
            <a:avLst/>
          </a:prstGeom>
        </p:spPr>
      </p:pic>
      <p:pic>
        <p:nvPicPr>
          <p:cNvPr id="6" name="Picture 5" descr="A machine with metal parts&#10;&#10;AI-generated content may be incorrect.">
            <a:extLst>
              <a:ext uri="{FF2B5EF4-FFF2-40B4-BE49-F238E27FC236}">
                <a16:creationId xmlns:a16="http://schemas.microsoft.com/office/drawing/2014/main" id="{AB0E56E2-FCFF-EF35-C5EC-83CEC7F2386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4225" y="3087112"/>
            <a:ext cx="5057775" cy="3796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6201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37CF5F-036B-28E8-1B25-EFDB7FC705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AD97C5-7C97-5D10-AC67-1EDDBC50E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0026-4D3D-4BB6-870B-30FF1976DEAA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491E2D-CEB2-DCE1-CE7C-51A3A8049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C1E207-9FCF-FCC0-8741-050D908B4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</a:t>
            </a:fld>
            <a:endParaRPr lang="en-GB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CC46E0-1124-BFD3-8535-B311535628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Non-insulated coils</a:t>
            </a:r>
          </a:p>
          <a:p>
            <a:endParaRPr lang="en-US" dirty="0"/>
          </a:p>
          <a:p>
            <a:r>
              <a:rPr lang="en-US" dirty="0"/>
              <a:t>P3 solenoid design</a:t>
            </a:r>
          </a:p>
          <a:p>
            <a:endParaRPr lang="en-US" dirty="0"/>
          </a:p>
          <a:p>
            <a:r>
              <a:rPr lang="en-US" dirty="0"/>
              <a:t>P3 solenoid assembly and testing</a:t>
            </a:r>
            <a:endParaRPr lang="en-15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58BC7EC-77FD-F31D-7E5A-C3829A9AB7D3}"/>
              </a:ext>
            </a:extLst>
          </p:cNvPr>
          <p:cNvSpPr/>
          <p:nvPr/>
        </p:nvSpPr>
        <p:spPr>
          <a:xfrm>
            <a:off x="533400" y="2671762"/>
            <a:ext cx="5410200" cy="762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2000" dirty="0" err="1"/>
          </a:p>
        </p:txBody>
      </p:sp>
    </p:spTree>
    <p:extLst>
      <p:ext uri="{BB962C8B-B14F-4D97-AF65-F5344CB8AC3E}">
        <p14:creationId xmlns:p14="http://schemas.microsoft.com/office/powerpoint/2010/main" val="1877899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close-up of a machine&#10;&#10;AI-generated content may be incorrect.">
            <a:extLst>
              <a:ext uri="{FF2B5EF4-FFF2-40B4-BE49-F238E27FC236}">
                <a16:creationId xmlns:a16="http://schemas.microsoft.com/office/drawing/2014/main" id="{928C6C18-77A3-B8CE-5720-353BAA270A1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902" y="3449901"/>
            <a:ext cx="3360000" cy="252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983BEF2-8B0B-D080-88C8-0980840F935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33376" y="888099"/>
                <a:ext cx="9326562" cy="2405819"/>
              </a:xfrm>
            </p:spPr>
            <p:txBody>
              <a:bodyPr/>
              <a:lstStyle/>
              <a:p>
                <a:r>
                  <a:rPr lang="en-US" sz="2400" dirty="0"/>
                  <a:t>18 T, 50 mm cold bore 	  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	</m:t>
                    </m:r>
                  </m:oMath>
                </a14:m>
                <a:r>
                  <a:rPr lang="en-US" sz="2400" dirty="0"/>
                  <a:t>   	   	15 T, 72 mm warm bore</a:t>
                </a:r>
              </a:p>
              <a:p>
                <a:r>
                  <a:rPr lang="en-US" sz="2400" dirty="0"/>
                  <a:t>	</a:t>
                </a:r>
              </a:p>
              <a:p>
                <a:endParaRPr lang="en-US" sz="1400" dirty="0"/>
              </a:p>
              <a:p>
                <a:endParaRPr lang="en-US" sz="2400" dirty="0"/>
              </a:p>
              <a:p>
                <a:r>
                  <a:rPr lang="en-US" sz="2400" dirty="0"/>
                  <a:t>Experimental results of 18 T demonstrator used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400" dirty="0"/>
                  <a:t> input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983BEF2-8B0B-D080-88C8-0980840F93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3376" y="888099"/>
                <a:ext cx="9326562" cy="2405819"/>
              </a:xfrm>
              <a:blipFill>
                <a:blip r:embed="rId3"/>
                <a:stretch>
                  <a:fillRect l="-2026" t="-4061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E82BB3-01DA-B6C1-7195-1FE55B0B6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11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732F25C-C24B-9D6A-4265-D297C15BE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Upscaled version of 18 T PSI NI solenoid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EB69BA2-A517-6976-6A42-2CE628937609}"/>
              </a:ext>
            </a:extLst>
          </p:cNvPr>
          <p:cNvSpPr txBox="1"/>
          <p:nvPr/>
        </p:nvSpPr>
        <p:spPr>
          <a:xfrm>
            <a:off x="916974" y="1417542"/>
            <a:ext cx="1847557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4 coils</a:t>
            </a:r>
          </a:p>
          <a:p>
            <a:pPr algn="l"/>
            <a:r>
              <a:rPr lang="en-US" sz="2400" dirty="0"/>
              <a:t>Demonstrator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4A9A3F7-A3F0-DBD0-C864-9677CA8E287C}"/>
              </a:ext>
            </a:extLst>
          </p:cNvPr>
          <p:cNvSpPr txBox="1"/>
          <p:nvPr/>
        </p:nvSpPr>
        <p:spPr>
          <a:xfrm>
            <a:off x="5857075" y="1421920"/>
            <a:ext cx="2338717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5 coils</a:t>
            </a:r>
          </a:p>
          <a:p>
            <a:pPr algn="l"/>
            <a:r>
              <a:rPr lang="en-US" sz="2400" dirty="0"/>
              <a:t>Full scale magnet</a:t>
            </a:r>
          </a:p>
        </p:txBody>
      </p:sp>
      <p:pic>
        <p:nvPicPr>
          <p:cNvPr id="4" name="Picture Placeholder 6" descr="A close up of a machine&#10;&#10;Description automatically generated">
            <a:extLst>
              <a:ext uri="{FF2B5EF4-FFF2-40B4-BE49-F238E27FC236}">
                <a16:creationId xmlns:a16="http://schemas.microsoft.com/office/drawing/2014/main" id="{34354BF6-88B3-EC35-C1E5-9473D41BB47F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7232" y="3039668"/>
            <a:ext cx="2902868" cy="3324253"/>
          </a:xfrm>
          <a:prstGeom prst="rect">
            <a:avLst/>
          </a:prstGeom>
        </p:spPr>
      </p:pic>
      <p:sp>
        <p:nvSpPr>
          <p:cNvPr id="14" name="Arrow: Right 13">
            <a:extLst>
              <a:ext uri="{FF2B5EF4-FFF2-40B4-BE49-F238E27FC236}">
                <a16:creationId xmlns:a16="http://schemas.microsoft.com/office/drawing/2014/main" id="{615E6039-8B8A-37B3-57E1-B866AC63E7E5}"/>
              </a:ext>
            </a:extLst>
          </p:cNvPr>
          <p:cNvSpPr/>
          <p:nvPr/>
        </p:nvSpPr>
        <p:spPr>
          <a:xfrm>
            <a:off x="3988739" y="1214579"/>
            <a:ext cx="1007918" cy="976746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2000" dirty="0" err="1"/>
          </a:p>
        </p:txBody>
      </p:sp>
      <p:pic>
        <p:nvPicPr>
          <p:cNvPr id="17" name="Picture 16" descr="A picture containing drawing&#10;&#10;Description automatically generated">
            <a:extLst>
              <a:ext uri="{FF2B5EF4-FFF2-40B4-BE49-F238E27FC236}">
                <a16:creationId xmlns:a16="http://schemas.microsoft.com/office/drawing/2014/main" id="{C1C5544A-029D-1CEA-E2F4-3A5FE0EBDE8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7680" y="89914"/>
            <a:ext cx="903675" cy="903675"/>
          </a:xfrm>
          <a:prstGeom prst="rect">
            <a:avLst/>
          </a:prstGeom>
        </p:spPr>
      </p:pic>
      <p:sp>
        <p:nvSpPr>
          <p:cNvPr id="18" name="Arrow: Right 17">
            <a:extLst>
              <a:ext uri="{FF2B5EF4-FFF2-40B4-BE49-F238E27FC236}">
                <a16:creationId xmlns:a16="http://schemas.microsoft.com/office/drawing/2014/main" id="{04AA645D-CEDE-95F9-8F65-ED0A0FBC3E57}"/>
              </a:ext>
            </a:extLst>
          </p:cNvPr>
          <p:cNvSpPr/>
          <p:nvPr/>
        </p:nvSpPr>
        <p:spPr>
          <a:xfrm>
            <a:off x="4002176" y="4213421"/>
            <a:ext cx="1007918" cy="976746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2000" dirty="0" err="1"/>
          </a:p>
        </p:txBody>
      </p:sp>
      <p:pic>
        <p:nvPicPr>
          <p:cNvPr id="7" name="Picture 6" descr="A room with a large metal object&#10;&#10;AI-generated content may be incorrect.">
            <a:extLst>
              <a:ext uri="{FF2B5EF4-FFF2-40B4-BE49-F238E27FC236}">
                <a16:creationId xmlns:a16="http://schemas.microsoft.com/office/drawing/2014/main" id="{17D9921A-79AD-0E00-D893-77BCA31A200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3258" y="4522343"/>
            <a:ext cx="2880000" cy="2160000"/>
          </a:xfrm>
          <a:prstGeom prst="rect">
            <a:avLst/>
          </a:prstGeom>
        </p:spPr>
      </p:pic>
      <p:pic>
        <p:nvPicPr>
          <p:cNvPr id="10" name="Picture 9" descr="A metal box with wires and wires&#10;&#10;AI-generated content may be incorrect.">
            <a:extLst>
              <a:ext uri="{FF2B5EF4-FFF2-40B4-BE49-F238E27FC236}">
                <a16:creationId xmlns:a16="http://schemas.microsoft.com/office/drawing/2014/main" id="{8406B522-CF71-CD71-1EFD-BA9DE7456DF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9069" y="2317165"/>
            <a:ext cx="3067305" cy="2300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0744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9CFB8A-03BD-A677-303D-AFA8DCB79533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AD19C8AD-FACB-42EB-BD47-43AC2A002D15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AFEF88-A7DD-F4FD-C50D-40682C514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022E62-33E1-B67C-DCF7-7B0038359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12</a:t>
            </a:fld>
            <a:endParaRPr lang="en-GB" noProof="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0F677E-BD0B-8AA2-EE08-EEBD234C19F9}"/>
              </a:ext>
            </a:extLst>
          </p:cNvPr>
          <p:cNvSpPr txBox="1"/>
          <p:nvPr/>
        </p:nvSpPr>
        <p:spPr>
          <a:xfrm>
            <a:off x="457200" y="361625"/>
            <a:ext cx="5699124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Conduction-cooled system </a:t>
            </a:r>
          </a:p>
          <a:p>
            <a:pPr algn="l"/>
            <a:r>
              <a:rPr lang="en-US" sz="2400" dirty="0"/>
              <a:t>15 T bore, 21 T conductor @ 1.3 kA, 15-20 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67895A5-967F-5027-2548-23EC359EC3AB}"/>
              </a:ext>
            </a:extLst>
          </p:cNvPr>
          <p:cNvSpPr/>
          <p:nvPr/>
        </p:nvSpPr>
        <p:spPr>
          <a:xfrm>
            <a:off x="4495800" y="4191000"/>
            <a:ext cx="1066800" cy="1066800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F8D5922-E4E1-3F56-9451-05578E76764A}"/>
              </a:ext>
            </a:extLst>
          </p:cNvPr>
          <p:cNvSpPr/>
          <p:nvPr/>
        </p:nvSpPr>
        <p:spPr>
          <a:xfrm>
            <a:off x="2209800" y="4353736"/>
            <a:ext cx="1066800" cy="1066800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pic>
        <p:nvPicPr>
          <p:cNvPr id="2" name="Picture 1" descr="A close-up of a machine&#10;&#10;Description automatically generated">
            <a:extLst>
              <a:ext uri="{FF2B5EF4-FFF2-40B4-BE49-F238E27FC236}">
                <a16:creationId xmlns:a16="http://schemas.microsoft.com/office/drawing/2014/main" id="{F9E083F7-739B-0CDE-0524-0FC0AB8477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4875" y="685800"/>
            <a:ext cx="4937125" cy="632593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2CD21A7-E480-4FEA-387B-7A394B57AA54}"/>
              </a:ext>
            </a:extLst>
          </p:cNvPr>
          <p:cNvSpPr txBox="1"/>
          <p:nvPr/>
        </p:nvSpPr>
        <p:spPr>
          <a:xfrm>
            <a:off x="7740097" y="2588005"/>
            <a:ext cx="86572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HTS coils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F406506-EF74-0318-8AA9-E3D16B27213F}"/>
              </a:ext>
            </a:extLst>
          </p:cNvPr>
          <p:cNvCxnSpPr>
            <a:cxnSpLocks/>
          </p:cNvCxnSpPr>
          <p:nvPr/>
        </p:nvCxnSpPr>
        <p:spPr>
          <a:xfrm>
            <a:off x="8658919" y="2764715"/>
            <a:ext cx="353962" cy="100289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DF4622A-7A3B-9252-9098-9742EBE4ECA3}"/>
              </a:ext>
            </a:extLst>
          </p:cNvPr>
          <p:cNvSpPr txBox="1"/>
          <p:nvPr/>
        </p:nvSpPr>
        <p:spPr>
          <a:xfrm>
            <a:off x="9290570" y="3926175"/>
            <a:ext cx="86572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Target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0A2E9F-9873-9D53-4698-8865F5C3DB8A}"/>
              </a:ext>
            </a:extLst>
          </p:cNvPr>
          <p:cNvSpPr txBox="1"/>
          <p:nvPr/>
        </p:nvSpPr>
        <p:spPr>
          <a:xfrm>
            <a:off x="8716652" y="6209073"/>
            <a:ext cx="86572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Thermal shield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9EBFEF9-411F-F72F-A04A-9467C73CFE04}"/>
              </a:ext>
            </a:extLst>
          </p:cNvPr>
          <p:cNvSpPr txBox="1"/>
          <p:nvPr/>
        </p:nvSpPr>
        <p:spPr>
          <a:xfrm>
            <a:off x="8704852" y="886783"/>
            <a:ext cx="86572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G10/SS support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207226-4EF7-4BD6-D25F-8F9B880C1C9A}"/>
              </a:ext>
            </a:extLst>
          </p:cNvPr>
          <p:cNvSpPr txBox="1"/>
          <p:nvPr/>
        </p:nvSpPr>
        <p:spPr>
          <a:xfrm>
            <a:off x="11555925" y="6301407"/>
            <a:ext cx="51282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MLI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05A4483-61E2-A2F5-2986-3CD98100D214}"/>
              </a:ext>
            </a:extLst>
          </p:cNvPr>
          <p:cNvSpPr txBox="1"/>
          <p:nvPr/>
        </p:nvSpPr>
        <p:spPr>
          <a:xfrm>
            <a:off x="10451689" y="2067431"/>
            <a:ext cx="86572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Current terminals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DF6EA5D-11EF-1F22-AB86-A8CF439AD124}"/>
              </a:ext>
            </a:extLst>
          </p:cNvPr>
          <p:cNvCxnSpPr>
            <a:cxnSpLocks/>
          </p:cNvCxnSpPr>
          <p:nvPr/>
        </p:nvCxnSpPr>
        <p:spPr>
          <a:xfrm>
            <a:off x="9369475" y="1395570"/>
            <a:ext cx="144853" cy="298456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856ACD2-9874-993C-B09C-412A0E4C1D97}"/>
              </a:ext>
            </a:extLst>
          </p:cNvPr>
          <p:cNvCxnSpPr>
            <a:cxnSpLocks/>
          </p:cNvCxnSpPr>
          <p:nvPr/>
        </p:nvCxnSpPr>
        <p:spPr>
          <a:xfrm flipH="1">
            <a:off x="8086681" y="1220486"/>
            <a:ext cx="545744" cy="324312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928882E-F75E-2810-70D9-3EFF9D7A829B}"/>
              </a:ext>
            </a:extLst>
          </p:cNvPr>
          <p:cNvCxnSpPr>
            <a:cxnSpLocks/>
          </p:cNvCxnSpPr>
          <p:nvPr/>
        </p:nvCxnSpPr>
        <p:spPr>
          <a:xfrm flipH="1">
            <a:off x="9883426" y="2323631"/>
            <a:ext cx="545744" cy="324312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A02150B-1F43-B0F1-9995-F00F983935EB}"/>
              </a:ext>
            </a:extLst>
          </p:cNvPr>
          <p:cNvCxnSpPr>
            <a:cxnSpLocks/>
          </p:cNvCxnSpPr>
          <p:nvPr/>
        </p:nvCxnSpPr>
        <p:spPr>
          <a:xfrm flipH="1">
            <a:off x="8883094" y="2220701"/>
            <a:ext cx="1509204" cy="10293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C91A8F5-A3D5-0A6C-2BDC-C33E3CED187B}"/>
              </a:ext>
            </a:extLst>
          </p:cNvPr>
          <p:cNvCxnSpPr>
            <a:cxnSpLocks/>
          </p:cNvCxnSpPr>
          <p:nvPr/>
        </p:nvCxnSpPr>
        <p:spPr>
          <a:xfrm flipH="1" flipV="1">
            <a:off x="8570503" y="6078290"/>
            <a:ext cx="110827" cy="230833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6E0A367-FE80-D11B-5853-AB7357D492F1}"/>
              </a:ext>
            </a:extLst>
          </p:cNvPr>
          <p:cNvCxnSpPr>
            <a:cxnSpLocks/>
          </p:cNvCxnSpPr>
          <p:nvPr/>
        </p:nvCxnSpPr>
        <p:spPr>
          <a:xfrm flipH="1" flipV="1">
            <a:off x="8758228" y="6361473"/>
            <a:ext cx="110827" cy="230833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17C90E5-5DDF-6D71-FE19-AABFC761F3ED}"/>
              </a:ext>
            </a:extLst>
          </p:cNvPr>
          <p:cNvCxnSpPr>
            <a:cxnSpLocks/>
          </p:cNvCxnSpPr>
          <p:nvPr/>
        </p:nvCxnSpPr>
        <p:spPr>
          <a:xfrm flipH="1" flipV="1">
            <a:off x="11445095" y="6055153"/>
            <a:ext cx="75502" cy="33240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E0FE2E9-6C8B-5444-1866-596CCEAC31C8}"/>
              </a:ext>
            </a:extLst>
          </p:cNvPr>
          <p:cNvCxnSpPr>
            <a:cxnSpLocks/>
          </p:cNvCxnSpPr>
          <p:nvPr/>
        </p:nvCxnSpPr>
        <p:spPr>
          <a:xfrm flipH="1" flipV="1">
            <a:off x="11426324" y="6377249"/>
            <a:ext cx="87927" cy="60066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4B46A41-3D81-EAD6-81EF-9A5394010C01}"/>
              </a:ext>
            </a:extLst>
          </p:cNvPr>
          <p:cNvCxnSpPr>
            <a:cxnSpLocks/>
          </p:cNvCxnSpPr>
          <p:nvPr/>
        </p:nvCxnSpPr>
        <p:spPr>
          <a:xfrm flipH="1" flipV="1">
            <a:off x="11403424" y="6156723"/>
            <a:ext cx="110827" cy="230833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867038F-8763-8069-1364-CED071A9EB04}"/>
              </a:ext>
            </a:extLst>
          </p:cNvPr>
          <p:cNvCxnSpPr>
            <a:cxnSpLocks/>
          </p:cNvCxnSpPr>
          <p:nvPr/>
        </p:nvCxnSpPr>
        <p:spPr>
          <a:xfrm flipH="1" flipV="1">
            <a:off x="11562173" y="6309123"/>
            <a:ext cx="110827" cy="230833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1432EFB-D536-D779-C6FE-1B347864A054}"/>
              </a:ext>
            </a:extLst>
          </p:cNvPr>
          <p:cNvCxnSpPr>
            <a:cxnSpLocks/>
          </p:cNvCxnSpPr>
          <p:nvPr/>
        </p:nvCxnSpPr>
        <p:spPr>
          <a:xfrm>
            <a:off x="8552730" y="3972071"/>
            <a:ext cx="643030" cy="4630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1D5AE9F-9BE1-5C1D-E6E1-C56BC346ACEA}"/>
                  </a:ext>
                </a:extLst>
              </p:cNvPr>
              <p:cNvSpPr txBox="1"/>
              <p:nvPr/>
            </p:nvSpPr>
            <p:spPr>
              <a:xfrm>
                <a:off x="8664820" y="3649039"/>
                <a:ext cx="4951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1D5AE9F-9BE1-5C1D-E6E1-C56BC346AC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4820" y="3649039"/>
                <a:ext cx="49513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6C31FD3-0E19-E17E-8F38-5FDD9E9845C2}"/>
              </a:ext>
            </a:extLst>
          </p:cNvPr>
          <p:cNvCxnSpPr>
            <a:cxnSpLocks/>
          </p:cNvCxnSpPr>
          <p:nvPr/>
        </p:nvCxnSpPr>
        <p:spPr>
          <a:xfrm flipH="1">
            <a:off x="7868405" y="3364023"/>
            <a:ext cx="146631" cy="99651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4499ED0-C0D5-D8F2-D6DA-F4A5EDE4AE9F}"/>
              </a:ext>
            </a:extLst>
          </p:cNvPr>
          <p:cNvSpPr txBox="1"/>
          <p:nvPr/>
        </p:nvSpPr>
        <p:spPr>
          <a:xfrm>
            <a:off x="7910320" y="3570294"/>
            <a:ext cx="62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72 mm</a:t>
            </a:r>
          </a:p>
        </p:txBody>
      </p:sp>
      <p:pic>
        <p:nvPicPr>
          <p:cNvPr id="46" name="Picture 45" descr="A machine with a square frame&#10;&#10;Description automatically generated with medium confidence">
            <a:extLst>
              <a:ext uri="{FF2B5EF4-FFF2-40B4-BE49-F238E27FC236}">
                <a16:creationId xmlns:a16="http://schemas.microsoft.com/office/drawing/2014/main" id="{71AA8BC9-1F56-8A00-4404-1FFB74A9008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6" y="1477670"/>
            <a:ext cx="6807249" cy="5380940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2CFC8A93-1495-E6CE-B042-9CD818A11D1F}"/>
              </a:ext>
            </a:extLst>
          </p:cNvPr>
          <p:cNvSpPr txBox="1"/>
          <p:nvPr/>
        </p:nvSpPr>
        <p:spPr>
          <a:xfrm>
            <a:off x="192076" y="2672480"/>
            <a:ext cx="73004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Solenoid stack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C597E75-3901-6908-8D80-C0D5F49EAE09}"/>
              </a:ext>
            </a:extLst>
          </p:cNvPr>
          <p:cNvSpPr txBox="1"/>
          <p:nvPr/>
        </p:nvSpPr>
        <p:spPr>
          <a:xfrm>
            <a:off x="192075" y="1802477"/>
            <a:ext cx="86572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Cryocooler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55C8CF9-AB0F-3D0F-1E83-80C0C90E2650}"/>
              </a:ext>
            </a:extLst>
          </p:cNvPr>
          <p:cNvSpPr txBox="1"/>
          <p:nvPr/>
        </p:nvSpPr>
        <p:spPr>
          <a:xfrm>
            <a:off x="5391525" y="1989868"/>
            <a:ext cx="70447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Current leads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1536677-9298-7E8E-FA1F-0B7CCF20B0E7}"/>
              </a:ext>
            </a:extLst>
          </p:cNvPr>
          <p:cNvSpPr txBox="1"/>
          <p:nvPr/>
        </p:nvSpPr>
        <p:spPr>
          <a:xfrm>
            <a:off x="5892586" y="5905770"/>
            <a:ext cx="70447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Pb mass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64C3C61-8B1D-1763-CF87-6AF7FB82131C}"/>
              </a:ext>
            </a:extLst>
          </p:cNvPr>
          <p:cNvCxnSpPr>
            <a:cxnSpLocks/>
          </p:cNvCxnSpPr>
          <p:nvPr/>
        </p:nvCxnSpPr>
        <p:spPr>
          <a:xfrm>
            <a:off x="1110897" y="1979187"/>
            <a:ext cx="717903" cy="200228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064BE391-0589-3FDC-1F48-E3B78F0561FF}"/>
              </a:ext>
            </a:extLst>
          </p:cNvPr>
          <p:cNvCxnSpPr>
            <a:cxnSpLocks/>
          </p:cNvCxnSpPr>
          <p:nvPr/>
        </p:nvCxnSpPr>
        <p:spPr>
          <a:xfrm>
            <a:off x="1110897" y="2994358"/>
            <a:ext cx="2199750" cy="1299446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309BF6D7-48D6-E747-097A-F8388F9DA058}"/>
              </a:ext>
            </a:extLst>
          </p:cNvPr>
          <p:cNvCxnSpPr>
            <a:cxnSpLocks/>
          </p:cNvCxnSpPr>
          <p:nvPr/>
        </p:nvCxnSpPr>
        <p:spPr>
          <a:xfrm>
            <a:off x="5842077" y="2546983"/>
            <a:ext cx="0" cy="447375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AAB80D45-F656-3743-4A31-1845A8951B70}"/>
              </a:ext>
            </a:extLst>
          </p:cNvPr>
          <p:cNvCxnSpPr>
            <a:cxnSpLocks/>
          </p:cNvCxnSpPr>
          <p:nvPr/>
        </p:nvCxnSpPr>
        <p:spPr>
          <a:xfrm flipH="1">
            <a:off x="5052036" y="2557654"/>
            <a:ext cx="510564" cy="758795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1208BB9-511E-2615-491B-CE8B8B114F04}"/>
              </a:ext>
            </a:extLst>
          </p:cNvPr>
          <p:cNvCxnSpPr>
            <a:cxnSpLocks/>
          </p:cNvCxnSpPr>
          <p:nvPr/>
        </p:nvCxnSpPr>
        <p:spPr>
          <a:xfrm flipH="1">
            <a:off x="4430794" y="2484888"/>
            <a:ext cx="910462" cy="1315141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20D66BCC-E50C-C355-2FD7-7AB20A437019}"/>
              </a:ext>
            </a:extLst>
          </p:cNvPr>
          <p:cNvCxnSpPr>
            <a:cxnSpLocks/>
          </p:cNvCxnSpPr>
          <p:nvPr/>
        </p:nvCxnSpPr>
        <p:spPr>
          <a:xfrm flipH="1" flipV="1">
            <a:off x="4789926" y="4855793"/>
            <a:ext cx="1102660" cy="896033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A278C40-5DFA-9EB6-4501-614710A4E4D9}"/>
              </a:ext>
            </a:extLst>
          </p:cNvPr>
          <p:cNvCxnSpPr>
            <a:cxnSpLocks/>
          </p:cNvCxnSpPr>
          <p:nvPr/>
        </p:nvCxnSpPr>
        <p:spPr>
          <a:xfrm flipV="1">
            <a:off x="1784842" y="5108747"/>
            <a:ext cx="3777758" cy="42127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ED308EB4-3355-6200-CC63-1CFFB56690E4}"/>
              </a:ext>
            </a:extLst>
          </p:cNvPr>
          <p:cNvSpPr txBox="1"/>
          <p:nvPr/>
        </p:nvSpPr>
        <p:spPr>
          <a:xfrm>
            <a:off x="3280457" y="5461704"/>
            <a:ext cx="63417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1.07 m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EAABB3EF-C5A8-F310-6855-DA971A937C3D}"/>
              </a:ext>
            </a:extLst>
          </p:cNvPr>
          <p:cNvCxnSpPr>
            <a:cxnSpLocks/>
          </p:cNvCxnSpPr>
          <p:nvPr/>
        </p:nvCxnSpPr>
        <p:spPr>
          <a:xfrm flipH="1" flipV="1">
            <a:off x="2635994" y="5050607"/>
            <a:ext cx="3085917" cy="923687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45FAD33-9341-8CD6-764E-36D9D32DE00B}"/>
              </a:ext>
            </a:extLst>
          </p:cNvPr>
          <p:cNvSpPr txBox="1"/>
          <p:nvPr/>
        </p:nvSpPr>
        <p:spPr>
          <a:xfrm>
            <a:off x="3067987" y="6429695"/>
            <a:ext cx="4014689" cy="3077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CAD design: S. Mueller, T. Michlmayr</a:t>
            </a:r>
            <a:endParaRPr lang="en-150" sz="2000" dirty="0"/>
          </a:p>
        </p:txBody>
      </p:sp>
    </p:spTree>
    <p:extLst>
      <p:ext uri="{BB962C8B-B14F-4D97-AF65-F5344CB8AC3E}">
        <p14:creationId xmlns:p14="http://schemas.microsoft.com/office/powerpoint/2010/main" val="650222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AFEF88-A7DD-F4FD-C50D-40682C514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022E62-33E1-B67C-DCF7-7B0038359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13</a:t>
            </a:fld>
            <a:endParaRPr lang="en-GB" noProof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C2BBAD1-29A1-FC32-0E31-00C37D0882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1414833"/>
            <a:ext cx="6749056" cy="5334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67895A5-967F-5027-2548-23EC359EC3AB}"/>
              </a:ext>
            </a:extLst>
          </p:cNvPr>
          <p:cNvSpPr/>
          <p:nvPr/>
        </p:nvSpPr>
        <p:spPr>
          <a:xfrm>
            <a:off x="4495800" y="4191000"/>
            <a:ext cx="1066800" cy="1066800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F8D5922-E4E1-3F56-9451-05578E76764A}"/>
              </a:ext>
            </a:extLst>
          </p:cNvPr>
          <p:cNvSpPr/>
          <p:nvPr/>
        </p:nvSpPr>
        <p:spPr>
          <a:xfrm>
            <a:off x="2209800" y="4353736"/>
            <a:ext cx="1066800" cy="1066800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9031872-237C-7841-6825-C365E2EC4F17}"/>
              </a:ext>
            </a:extLst>
          </p:cNvPr>
          <p:cNvSpPr txBox="1"/>
          <p:nvPr/>
        </p:nvSpPr>
        <p:spPr>
          <a:xfrm>
            <a:off x="439236" y="234840"/>
            <a:ext cx="2303964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800" dirty="0"/>
              <a:t>Fault scenario: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3EEFEC-3380-BA64-35BD-1262EA43F0A5}"/>
              </a:ext>
            </a:extLst>
          </p:cNvPr>
          <p:cNvSpPr txBox="1"/>
          <p:nvPr/>
        </p:nvSpPr>
        <p:spPr>
          <a:xfrm>
            <a:off x="2711481" y="1527077"/>
            <a:ext cx="1694503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>
                <a:solidFill>
                  <a:srgbClr val="FF0000"/>
                </a:solidFill>
              </a:rPr>
              <a:t>Coolers stop</a:t>
            </a:r>
          </a:p>
        </p:txBody>
      </p:sp>
      <p:sp>
        <p:nvSpPr>
          <p:cNvPr id="7" name="Multiplication Sign 6">
            <a:extLst>
              <a:ext uri="{FF2B5EF4-FFF2-40B4-BE49-F238E27FC236}">
                <a16:creationId xmlns:a16="http://schemas.microsoft.com/office/drawing/2014/main" id="{866C4AE8-838E-5E2B-8ED7-E240F5843E45}"/>
              </a:ext>
            </a:extLst>
          </p:cNvPr>
          <p:cNvSpPr/>
          <p:nvPr/>
        </p:nvSpPr>
        <p:spPr>
          <a:xfrm>
            <a:off x="2209800" y="1782560"/>
            <a:ext cx="914400" cy="914400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8" name="Multiplication Sign 7">
            <a:extLst>
              <a:ext uri="{FF2B5EF4-FFF2-40B4-BE49-F238E27FC236}">
                <a16:creationId xmlns:a16="http://schemas.microsoft.com/office/drawing/2014/main" id="{656E2437-C9B5-4677-A1AF-E2333030EF12}"/>
              </a:ext>
            </a:extLst>
          </p:cNvPr>
          <p:cNvSpPr/>
          <p:nvPr/>
        </p:nvSpPr>
        <p:spPr>
          <a:xfrm>
            <a:off x="4457700" y="1600200"/>
            <a:ext cx="914400" cy="914400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0" name="Multiplication Sign 9">
            <a:extLst>
              <a:ext uri="{FF2B5EF4-FFF2-40B4-BE49-F238E27FC236}">
                <a16:creationId xmlns:a16="http://schemas.microsoft.com/office/drawing/2014/main" id="{A75AE5B1-5316-A7D4-1F2E-639D834892B8}"/>
              </a:ext>
            </a:extLst>
          </p:cNvPr>
          <p:cNvSpPr/>
          <p:nvPr/>
        </p:nvSpPr>
        <p:spPr>
          <a:xfrm>
            <a:off x="5760722" y="3624633"/>
            <a:ext cx="914400" cy="914400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38F2F07-A727-08A8-9B25-2A0C6077B07E}"/>
              </a:ext>
            </a:extLst>
          </p:cNvPr>
          <p:cNvSpPr txBox="1"/>
          <p:nvPr/>
        </p:nvSpPr>
        <p:spPr>
          <a:xfrm>
            <a:off x="5498699" y="3355705"/>
            <a:ext cx="1634037" cy="369332"/>
          </a:xfrm>
          <a:prstGeom prst="rect">
            <a:avLst/>
          </a:prstGeom>
          <a:solidFill>
            <a:srgbClr val="FDFF95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>
                <a:solidFill>
                  <a:srgbClr val="FF0000"/>
                </a:solidFill>
              </a:rPr>
              <a:t>Open circuit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3914B5D-62B8-25E4-950E-F62CF7A896F1}"/>
              </a:ext>
            </a:extLst>
          </p:cNvPr>
          <p:cNvSpPr txBox="1"/>
          <p:nvPr/>
        </p:nvSpPr>
        <p:spPr>
          <a:xfrm>
            <a:off x="7211616" y="4804559"/>
            <a:ext cx="3806811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Stored magnetic energy gets </a:t>
            </a:r>
          </a:p>
          <a:p>
            <a:pPr algn="l"/>
            <a:r>
              <a:rPr lang="en-US" sz="2400" dirty="0"/>
              <a:t>Dissipated in </a:t>
            </a:r>
            <a:r>
              <a:rPr lang="en-US" sz="2400" dirty="0" err="1"/>
              <a:t>coils+buffers</a:t>
            </a:r>
            <a:endParaRPr lang="en-US" sz="2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D699497-C015-AD45-53F1-AF27548BB677}"/>
              </a:ext>
            </a:extLst>
          </p:cNvPr>
          <p:cNvSpPr/>
          <p:nvPr/>
        </p:nvSpPr>
        <p:spPr>
          <a:xfrm>
            <a:off x="8915400" y="3263327"/>
            <a:ext cx="304800" cy="732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sz="2000" dirty="0" err="1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AF0780E-0F03-5E56-73E7-E903D739F2B9}"/>
              </a:ext>
            </a:extLst>
          </p:cNvPr>
          <p:cNvSpPr/>
          <p:nvPr/>
        </p:nvSpPr>
        <p:spPr>
          <a:xfrm>
            <a:off x="9643061" y="3270322"/>
            <a:ext cx="153054" cy="937947"/>
          </a:xfrm>
          <a:custGeom>
            <a:avLst/>
            <a:gdLst>
              <a:gd name="connsiteX0" fmla="*/ 3924 w 153054"/>
              <a:gd name="connsiteY0" fmla="*/ 0 h 937947"/>
              <a:gd name="connsiteX1" fmla="*/ 109885 w 153054"/>
              <a:gd name="connsiteY1" fmla="*/ 7849 h 937947"/>
              <a:gd name="connsiteX2" fmla="*/ 133432 w 153054"/>
              <a:gd name="connsiteY2" fmla="*/ 15698 h 937947"/>
              <a:gd name="connsiteX3" fmla="*/ 153054 w 153054"/>
              <a:gd name="connsiteY3" fmla="*/ 70641 h 937947"/>
              <a:gd name="connsiteX4" fmla="*/ 129507 w 153054"/>
              <a:gd name="connsiteY4" fmla="*/ 105961 h 937947"/>
              <a:gd name="connsiteX5" fmla="*/ 113809 w 153054"/>
              <a:gd name="connsiteY5" fmla="*/ 113810 h 937947"/>
              <a:gd name="connsiteX6" fmla="*/ 11773 w 153054"/>
              <a:gd name="connsiteY6" fmla="*/ 125583 h 937947"/>
              <a:gd name="connsiteX7" fmla="*/ 43169 w 153054"/>
              <a:gd name="connsiteY7" fmla="*/ 129508 h 937947"/>
              <a:gd name="connsiteX8" fmla="*/ 86338 w 153054"/>
              <a:gd name="connsiteY8" fmla="*/ 145206 h 937947"/>
              <a:gd name="connsiteX9" fmla="*/ 105960 w 153054"/>
              <a:gd name="connsiteY9" fmla="*/ 149130 h 937947"/>
              <a:gd name="connsiteX10" fmla="*/ 121658 w 153054"/>
              <a:gd name="connsiteY10" fmla="*/ 156979 h 937947"/>
              <a:gd name="connsiteX11" fmla="*/ 125583 w 153054"/>
              <a:gd name="connsiteY11" fmla="*/ 200148 h 937947"/>
              <a:gd name="connsiteX12" fmla="*/ 109885 w 153054"/>
              <a:gd name="connsiteY12" fmla="*/ 211921 h 937947"/>
              <a:gd name="connsiteX13" fmla="*/ 82414 w 153054"/>
              <a:gd name="connsiteY13" fmla="*/ 223695 h 937947"/>
              <a:gd name="connsiteX14" fmla="*/ 0 w 153054"/>
              <a:gd name="connsiteY14" fmla="*/ 231544 h 937947"/>
              <a:gd name="connsiteX15" fmla="*/ 54942 w 153054"/>
              <a:gd name="connsiteY15" fmla="*/ 239393 h 937947"/>
              <a:gd name="connsiteX16" fmla="*/ 78489 w 153054"/>
              <a:gd name="connsiteY16" fmla="*/ 243317 h 937947"/>
              <a:gd name="connsiteX17" fmla="*/ 129507 w 153054"/>
              <a:gd name="connsiteY17" fmla="*/ 259015 h 937947"/>
              <a:gd name="connsiteX18" fmla="*/ 141281 w 153054"/>
              <a:gd name="connsiteY18" fmla="*/ 294335 h 937947"/>
              <a:gd name="connsiteX19" fmla="*/ 129507 w 153054"/>
              <a:gd name="connsiteY19" fmla="*/ 337504 h 937947"/>
              <a:gd name="connsiteX20" fmla="*/ 70640 w 153054"/>
              <a:gd name="connsiteY20" fmla="*/ 361051 h 937947"/>
              <a:gd name="connsiteX21" fmla="*/ 113809 w 153054"/>
              <a:gd name="connsiteY21" fmla="*/ 376749 h 937947"/>
              <a:gd name="connsiteX22" fmla="*/ 129507 w 153054"/>
              <a:gd name="connsiteY22" fmla="*/ 388522 h 937947"/>
              <a:gd name="connsiteX23" fmla="*/ 141281 w 153054"/>
              <a:gd name="connsiteY23" fmla="*/ 419918 h 937947"/>
              <a:gd name="connsiteX24" fmla="*/ 137356 w 153054"/>
              <a:gd name="connsiteY24" fmla="*/ 463087 h 937947"/>
              <a:gd name="connsiteX25" fmla="*/ 113809 w 153054"/>
              <a:gd name="connsiteY25" fmla="*/ 482709 h 937947"/>
              <a:gd name="connsiteX26" fmla="*/ 94187 w 153054"/>
              <a:gd name="connsiteY26" fmla="*/ 486634 h 937947"/>
              <a:gd name="connsiteX27" fmla="*/ 19622 w 153054"/>
              <a:gd name="connsiteY27" fmla="*/ 490558 h 937947"/>
              <a:gd name="connsiteX28" fmla="*/ 43169 w 153054"/>
              <a:gd name="connsiteY28" fmla="*/ 494483 h 937947"/>
              <a:gd name="connsiteX29" fmla="*/ 86338 w 153054"/>
              <a:gd name="connsiteY29" fmla="*/ 498407 h 937947"/>
              <a:gd name="connsiteX30" fmla="*/ 109885 w 153054"/>
              <a:gd name="connsiteY30" fmla="*/ 510181 h 937947"/>
              <a:gd name="connsiteX31" fmla="*/ 125583 w 153054"/>
              <a:gd name="connsiteY31" fmla="*/ 518030 h 937947"/>
              <a:gd name="connsiteX32" fmla="*/ 145205 w 153054"/>
              <a:gd name="connsiteY32" fmla="*/ 569048 h 937947"/>
              <a:gd name="connsiteX33" fmla="*/ 121658 w 153054"/>
              <a:gd name="connsiteY33" fmla="*/ 600443 h 937947"/>
              <a:gd name="connsiteX34" fmla="*/ 90263 w 153054"/>
              <a:gd name="connsiteY34" fmla="*/ 616141 h 937947"/>
              <a:gd name="connsiteX35" fmla="*/ 0 w 153054"/>
              <a:gd name="connsiteY35" fmla="*/ 643612 h 937947"/>
              <a:gd name="connsiteX36" fmla="*/ 54942 w 153054"/>
              <a:gd name="connsiteY36" fmla="*/ 655386 h 937947"/>
              <a:gd name="connsiteX37" fmla="*/ 102036 w 153054"/>
              <a:gd name="connsiteY37" fmla="*/ 675008 h 937947"/>
              <a:gd name="connsiteX38" fmla="*/ 125583 w 153054"/>
              <a:gd name="connsiteY38" fmla="*/ 682857 h 937947"/>
              <a:gd name="connsiteX39" fmla="*/ 137356 w 153054"/>
              <a:gd name="connsiteY39" fmla="*/ 733875 h 937947"/>
              <a:gd name="connsiteX40" fmla="*/ 121658 w 153054"/>
              <a:gd name="connsiteY40" fmla="*/ 745648 h 937947"/>
              <a:gd name="connsiteX41" fmla="*/ 98112 w 153054"/>
              <a:gd name="connsiteY41" fmla="*/ 761346 h 937947"/>
              <a:gd name="connsiteX42" fmla="*/ 35320 w 153054"/>
              <a:gd name="connsiteY42" fmla="*/ 773120 h 937947"/>
              <a:gd name="connsiteX43" fmla="*/ 39245 w 153054"/>
              <a:gd name="connsiteY43" fmla="*/ 859458 h 937947"/>
              <a:gd name="connsiteX44" fmla="*/ 47094 w 153054"/>
              <a:gd name="connsiteY44" fmla="*/ 883005 h 937947"/>
              <a:gd name="connsiteX45" fmla="*/ 51018 w 153054"/>
              <a:gd name="connsiteY45" fmla="*/ 937947 h 937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53054" h="937947">
                <a:moveTo>
                  <a:pt x="3924" y="0"/>
                </a:moveTo>
                <a:cubicBezTo>
                  <a:pt x="15894" y="630"/>
                  <a:pt x="84779" y="2469"/>
                  <a:pt x="109885" y="7849"/>
                </a:cubicBezTo>
                <a:cubicBezTo>
                  <a:pt x="117975" y="9582"/>
                  <a:pt x="125583" y="13082"/>
                  <a:pt x="133432" y="15698"/>
                </a:cubicBezTo>
                <a:cubicBezTo>
                  <a:pt x="154980" y="48020"/>
                  <a:pt x="147960" y="29885"/>
                  <a:pt x="153054" y="70641"/>
                </a:cubicBezTo>
                <a:cubicBezTo>
                  <a:pt x="145205" y="82414"/>
                  <a:pt x="139025" y="95491"/>
                  <a:pt x="129507" y="105961"/>
                </a:cubicBezTo>
                <a:cubicBezTo>
                  <a:pt x="125572" y="110290"/>
                  <a:pt x="119546" y="112663"/>
                  <a:pt x="113809" y="113810"/>
                </a:cubicBezTo>
                <a:cubicBezTo>
                  <a:pt x="94842" y="117604"/>
                  <a:pt x="36561" y="123104"/>
                  <a:pt x="11773" y="125583"/>
                </a:cubicBezTo>
                <a:cubicBezTo>
                  <a:pt x="22238" y="126891"/>
                  <a:pt x="32969" y="126824"/>
                  <a:pt x="43169" y="129508"/>
                </a:cubicBezTo>
                <a:cubicBezTo>
                  <a:pt x="57976" y="133405"/>
                  <a:pt x="71723" y="140639"/>
                  <a:pt x="86338" y="145206"/>
                </a:cubicBezTo>
                <a:cubicBezTo>
                  <a:pt x="92705" y="147196"/>
                  <a:pt x="99419" y="147822"/>
                  <a:pt x="105960" y="149130"/>
                </a:cubicBezTo>
                <a:cubicBezTo>
                  <a:pt x="111193" y="151746"/>
                  <a:pt x="117164" y="153234"/>
                  <a:pt x="121658" y="156979"/>
                </a:cubicBezTo>
                <a:cubicBezTo>
                  <a:pt x="134512" y="167690"/>
                  <a:pt x="131983" y="186069"/>
                  <a:pt x="125583" y="200148"/>
                </a:cubicBezTo>
                <a:cubicBezTo>
                  <a:pt x="122876" y="206102"/>
                  <a:pt x="115627" y="208789"/>
                  <a:pt x="109885" y="211921"/>
                </a:cubicBezTo>
                <a:cubicBezTo>
                  <a:pt x="101139" y="216692"/>
                  <a:pt x="92221" y="221944"/>
                  <a:pt x="82414" y="223695"/>
                </a:cubicBezTo>
                <a:cubicBezTo>
                  <a:pt x="55248" y="228546"/>
                  <a:pt x="0" y="231544"/>
                  <a:pt x="0" y="231544"/>
                </a:cubicBezTo>
                <a:lnTo>
                  <a:pt x="54942" y="239393"/>
                </a:lnTo>
                <a:cubicBezTo>
                  <a:pt x="62811" y="240573"/>
                  <a:pt x="70736" y="241528"/>
                  <a:pt x="78489" y="243317"/>
                </a:cubicBezTo>
                <a:cubicBezTo>
                  <a:pt x="94934" y="247112"/>
                  <a:pt x="113415" y="253651"/>
                  <a:pt x="129507" y="259015"/>
                </a:cubicBezTo>
                <a:cubicBezTo>
                  <a:pt x="133432" y="270788"/>
                  <a:pt x="141281" y="281925"/>
                  <a:pt x="141281" y="294335"/>
                </a:cubicBezTo>
                <a:cubicBezTo>
                  <a:pt x="141281" y="309250"/>
                  <a:pt x="138456" y="325572"/>
                  <a:pt x="129507" y="337504"/>
                </a:cubicBezTo>
                <a:cubicBezTo>
                  <a:pt x="115414" y="356295"/>
                  <a:pt x="90822" y="357688"/>
                  <a:pt x="70640" y="361051"/>
                </a:cubicBezTo>
                <a:cubicBezTo>
                  <a:pt x="33985" y="379378"/>
                  <a:pt x="60143" y="362627"/>
                  <a:pt x="113809" y="376749"/>
                </a:cubicBezTo>
                <a:cubicBezTo>
                  <a:pt x="120134" y="378414"/>
                  <a:pt x="124274" y="384598"/>
                  <a:pt x="129507" y="388522"/>
                </a:cubicBezTo>
                <a:cubicBezTo>
                  <a:pt x="137626" y="400701"/>
                  <a:pt x="141281" y="402946"/>
                  <a:pt x="141281" y="419918"/>
                </a:cubicBezTo>
                <a:cubicBezTo>
                  <a:pt x="141281" y="434367"/>
                  <a:pt x="143148" y="449849"/>
                  <a:pt x="137356" y="463087"/>
                </a:cubicBezTo>
                <a:cubicBezTo>
                  <a:pt x="133261" y="472447"/>
                  <a:pt x="122778" y="477817"/>
                  <a:pt x="113809" y="482709"/>
                </a:cubicBezTo>
                <a:cubicBezTo>
                  <a:pt x="107953" y="485903"/>
                  <a:pt x="100834" y="486080"/>
                  <a:pt x="94187" y="486634"/>
                </a:cubicBezTo>
                <a:cubicBezTo>
                  <a:pt x="69384" y="488701"/>
                  <a:pt x="44477" y="489250"/>
                  <a:pt x="19622" y="490558"/>
                </a:cubicBezTo>
                <a:cubicBezTo>
                  <a:pt x="27471" y="491866"/>
                  <a:pt x="35266" y="493553"/>
                  <a:pt x="43169" y="494483"/>
                </a:cubicBezTo>
                <a:cubicBezTo>
                  <a:pt x="57519" y="496171"/>
                  <a:pt x="72034" y="496364"/>
                  <a:pt x="86338" y="498407"/>
                </a:cubicBezTo>
                <a:cubicBezTo>
                  <a:pt x="98330" y="500120"/>
                  <a:pt x="99522" y="504259"/>
                  <a:pt x="109885" y="510181"/>
                </a:cubicBezTo>
                <a:cubicBezTo>
                  <a:pt x="114964" y="513084"/>
                  <a:pt x="120350" y="515414"/>
                  <a:pt x="125583" y="518030"/>
                </a:cubicBezTo>
                <a:cubicBezTo>
                  <a:pt x="132162" y="531188"/>
                  <a:pt x="145205" y="553658"/>
                  <a:pt x="145205" y="569048"/>
                </a:cubicBezTo>
                <a:cubicBezTo>
                  <a:pt x="145205" y="578698"/>
                  <a:pt x="127377" y="596630"/>
                  <a:pt x="121658" y="600443"/>
                </a:cubicBezTo>
                <a:cubicBezTo>
                  <a:pt x="111923" y="606933"/>
                  <a:pt x="101290" y="612228"/>
                  <a:pt x="90263" y="616141"/>
                </a:cubicBezTo>
                <a:cubicBezTo>
                  <a:pt x="60623" y="626658"/>
                  <a:pt x="0" y="643612"/>
                  <a:pt x="0" y="643612"/>
                </a:cubicBezTo>
                <a:cubicBezTo>
                  <a:pt x="18314" y="647537"/>
                  <a:pt x="37040" y="649878"/>
                  <a:pt x="54942" y="655386"/>
                </a:cubicBezTo>
                <a:cubicBezTo>
                  <a:pt x="71196" y="660387"/>
                  <a:pt x="86186" y="668844"/>
                  <a:pt x="102036" y="675008"/>
                </a:cubicBezTo>
                <a:cubicBezTo>
                  <a:pt x="109747" y="678007"/>
                  <a:pt x="117734" y="680241"/>
                  <a:pt x="125583" y="682857"/>
                </a:cubicBezTo>
                <a:cubicBezTo>
                  <a:pt x="128923" y="692876"/>
                  <a:pt x="140574" y="723149"/>
                  <a:pt x="137356" y="733875"/>
                </a:cubicBezTo>
                <a:cubicBezTo>
                  <a:pt x="135476" y="740140"/>
                  <a:pt x="127016" y="741897"/>
                  <a:pt x="121658" y="745648"/>
                </a:cubicBezTo>
                <a:cubicBezTo>
                  <a:pt x="113930" y="751058"/>
                  <a:pt x="106549" y="757127"/>
                  <a:pt x="98112" y="761346"/>
                </a:cubicBezTo>
                <a:cubicBezTo>
                  <a:pt x="77102" y="771851"/>
                  <a:pt x="58948" y="770757"/>
                  <a:pt x="35320" y="773120"/>
                </a:cubicBezTo>
                <a:cubicBezTo>
                  <a:pt x="36628" y="801899"/>
                  <a:pt x="36176" y="830813"/>
                  <a:pt x="39245" y="859458"/>
                </a:cubicBezTo>
                <a:cubicBezTo>
                  <a:pt x="40126" y="867684"/>
                  <a:pt x="45087" y="874978"/>
                  <a:pt x="47094" y="883005"/>
                </a:cubicBezTo>
                <a:cubicBezTo>
                  <a:pt x="52738" y="905583"/>
                  <a:pt x="51018" y="913445"/>
                  <a:pt x="51018" y="937947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2252D2A-2F47-DD38-7D26-ED860A51620F}"/>
              </a:ext>
            </a:extLst>
          </p:cNvPr>
          <p:cNvCxnSpPr>
            <a:stCxn id="3" idx="0"/>
          </p:cNvCxnSpPr>
          <p:nvPr/>
        </p:nvCxnSpPr>
        <p:spPr>
          <a:xfrm flipV="1">
            <a:off x="9067800" y="2895600"/>
            <a:ext cx="0" cy="36772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CB531DC-0B33-CDAE-C3B8-54B9D6EE9A77}"/>
              </a:ext>
            </a:extLst>
          </p:cNvPr>
          <p:cNvCxnSpPr/>
          <p:nvPr/>
        </p:nvCxnSpPr>
        <p:spPr>
          <a:xfrm flipV="1">
            <a:off x="9643061" y="2897103"/>
            <a:ext cx="0" cy="36772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3B766D2-1C47-1E4D-1DB6-62795E974E2E}"/>
              </a:ext>
            </a:extLst>
          </p:cNvPr>
          <p:cNvCxnSpPr>
            <a:cxnSpLocks/>
          </p:cNvCxnSpPr>
          <p:nvPr/>
        </p:nvCxnSpPr>
        <p:spPr>
          <a:xfrm flipV="1">
            <a:off x="9067800" y="3993863"/>
            <a:ext cx="0" cy="18386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CEC56D6-6976-D90D-D44A-CF39A0751652}"/>
              </a:ext>
            </a:extLst>
          </p:cNvPr>
          <p:cNvCxnSpPr>
            <a:cxnSpLocks/>
          </p:cNvCxnSpPr>
          <p:nvPr/>
        </p:nvCxnSpPr>
        <p:spPr>
          <a:xfrm flipH="1">
            <a:off x="9067800" y="2895600"/>
            <a:ext cx="57526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01909CC-9875-EF5C-1758-8EC42E766607}"/>
              </a:ext>
            </a:extLst>
          </p:cNvPr>
          <p:cNvCxnSpPr>
            <a:cxnSpLocks/>
            <a:stCxn id="9" idx="44"/>
          </p:cNvCxnSpPr>
          <p:nvPr/>
        </p:nvCxnSpPr>
        <p:spPr>
          <a:xfrm flipH="1">
            <a:off x="9067800" y="4153327"/>
            <a:ext cx="622355" cy="1399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BFA77BE-446A-21CC-5807-36FF429681C5}"/>
              </a:ext>
            </a:extLst>
          </p:cNvPr>
          <p:cNvCxnSpPr/>
          <p:nvPr/>
        </p:nvCxnSpPr>
        <p:spPr>
          <a:xfrm flipV="1">
            <a:off x="9372600" y="2527873"/>
            <a:ext cx="0" cy="36772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78CA445-41CB-F6BD-D97F-8D9D5345254C}"/>
              </a:ext>
            </a:extLst>
          </p:cNvPr>
          <p:cNvCxnSpPr/>
          <p:nvPr/>
        </p:nvCxnSpPr>
        <p:spPr>
          <a:xfrm flipV="1">
            <a:off x="9372600" y="4153327"/>
            <a:ext cx="0" cy="36772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D2695B13-6020-4975-DCFC-90BC6F1226CE}"/>
              </a:ext>
            </a:extLst>
          </p:cNvPr>
          <p:cNvSpPr txBox="1"/>
          <p:nvPr/>
        </p:nvSpPr>
        <p:spPr>
          <a:xfrm>
            <a:off x="7630554" y="3431518"/>
            <a:ext cx="118141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 err="1"/>
              <a:t>R_turnturn</a:t>
            </a:r>
            <a:endParaRPr lang="en-NL" sz="20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87650A2-EE0E-AB82-2962-98641E2A48FC}"/>
              </a:ext>
            </a:extLst>
          </p:cNvPr>
          <p:cNvSpPr txBox="1"/>
          <p:nvPr/>
        </p:nvSpPr>
        <p:spPr>
          <a:xfrm>
            <a:off x="9940012" y="3444238"/>
            <a:ext cx="100181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HTS path</a:t>
            </a:r>
            <a:endParaRPr lang="en-NL" sz="2000" dirty="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C397EDB4-B489-CBDB-EC2D-F07B5104C49C}"/>
              </a:ext>
            </a:extLst>
          </p:cNvPr>
          <p:cNvSpPr/>
          <p:nvPr/>
        </p:nvSpPr>
        <p:spPr>
          <a:xfrm>
            <a:off x="9039537" y="3009591"/>
            <a:ext cx="584883" cy="1092718"/>
          </a:xfrm>
          <a:custGeom>
            <a:avLst/>
            <a:gdLst>
              <a:gd name="connsiteX0" fmla="*/ 35458 w 584883"/>
              <a:gd name="connsiteY0" fmla="*/ 637480 h 1092718"/>
              <a:gd name="connsiteX1" fmla="*/ 31533 w 584883"/>
              <a:gd name="connsiteY1" fmla="*/ 555066 h 1092718"/>
              <a:gd name="connsiteX2" fmla="*/ 31533 w 584883"/>
              <a:gd name="connsiteY2" fmla="*/ 429483 h 1092718"/>
              <a:gd name="connsiteX3" fmla="*/ 35458 w 584883"/>
              <a:gd name="connsiteY3" fmla="*/ 405937 h 1092718"/>
              <a:gd name="connsiteX4" fmla="*/ 62929 w 584883"/>
              <a:gd name="connsiteY4" fmla="*/ 327447 h 1092718"/>
              <a:gd name="connsiteX5" fmla="*/ 70778 w 584883"/>
              <a:gd name="connsiteY5" fmla="*/ 303900 h 1092718"/>
              <a:gd name="connsiteX6" fmla="*/ 82551 w 584883"/>
              <a:gd name="connsiteY6" fmla="*/ 268580 h 1092718"/>
              <a:gd name="connsiteX7" fmla="*/ 94325 w 584883"/>
              <a:gd name="connsiteY7" fmla="*/ 237185 h 1092718"/>
              <a:gd name="connsiteX8" fmla="*/ 98249 w 584883"/>
              <a:gd name="connsiteY8" fmla="*/ 221487 h 1092718"/>
              <a:gd name="connsiteX9" fmla="*/ 117872 w 584883"/>
              <a:gd name="connsiteY9" fmla="*/ 182242 h 1092718"/>
              <a:gd name="connsiteX10" fmla="*/ 125720 w 584883"/>
              <a:gd name="connsiteY10" fmla="*/ 162620 h 1092718"/>
              <a:gd name="connsiteX11" fmla="*/ 141418 w 584883"/>
              <a:gd name="connsiteY11" fmla="*/ 131224 h 1092718"/>
              <a:gd name="connsiteX12" fmla="*/ 149267 w 584883"/>
              <a:gd name="connsiteY12" fmla="*/ 99828 h 1092718"/>
              <a:gd name="connsiteX13" fmla="*/ 180663 w 584883"/>
              <a:gd name="connsiteY13" fmla="*/ 48810 h 1092718"/>
              <a:gd name="connsiteX14" fmla="*/ 196361 w 584883"/>
              <a:gd name="connsiteY14" fmla="*/ 25264 h 1092718"/>
              <a:gd name="connsiteX15" fmla="*/ 208134 w 584883"/>
              <a:gd name="connsiteY15" fmla="*/ 17415 h 1092718"/>
              <a:gd name="connsiteX16" fmla="*/ 247379 w 584883"/>
              <a:gd name="connsiteY16" fmla="*/ 1717 h 1092718"/>
              <a:gd name="connsiteX17" fmla="*/ 404357 w 584883"/>
              <a:gd name="connsiteY17" fmla="*/ 21339 h 1092718"/>
              <a:gd name="connsiteX18" fmla="*/ 431829 w 584883"/>
              <a:gd name="connsiteY18" fmla="*/ 44886 h 1092718"/>
              <a:gd name="connsiteX19" fmla="*/ 439678 w 584883"/>
              <a:gd name="connsiteY19" fmla="*/ 64508 h 1092718"/>
              <a:gd name="connsiteX20" fmla="*/ 478922 w 584883"/>
              <a:gd name="connsiteY20" fmla="*/ 99828 h 1092718"/>
              <a:gd name="connsiteX21" fmla="*/ 494620 w 584883"/>
              <a:gd name="connsiteY21" fmla="*/ 131224 h 1092718"/>
              <a:gd name="connsiteX22" fmla="*/ 518167 w 584883"/>
              <a:gd name="connsiteY22" fmla="*/ 158695 h 1092718"/>
              <a:gd name="connsiteX23" fmla="*/ 553487 w 584883"/>
              <a:gd name="connsiteY23" fmla="*/ 303900 h 1092718"/>
              <a:gd name="connsiteX24" fmla="*/ 569185 w 584883"/>
              <a:gd name="connsiteY24" fmla="*/ 350994 h 1092718"/>
              <a:gd name="connsiteX25" fmla="*/ 577034 w 584883"/>
              <a:gd name="connsiteY25" fmla="*/ 402012 h 1092718"/>
              <a:gd name="connsiteX26" fmla="*/ 584883 w 584883"/>
              <a:gd name="connsiteY26" fmla="*/ 535444 h 1092718"/>
              <a:gd name="connsiteX27" fmla="*/ 569185 w 584883"/>
              <a:gd name="connsiteY27" fmla="*/ 770912 h 1092718"/>
              <a:gd name="connsiteX28" fmla="*/ 565260 w 584883"/>
              <a:gd name="connsiteY28" fmla="*/ 794458 h 1092718"/>
              <a:gd name="connsiteX29" fmla="*/ 541714 w 584883"/>
              <a:gd name="connsiteY29" fmla="*/ 884721 h 1092718"/>
              <a:gd name="connsiteX30" fmla="*/ 518167 w 584883"/>
              <a:gd name="connsiteY30" fmla="*/ 955361 h 1092718"/>
              <a:gd name="connsiteX31" fmla="*/ 502469 w 584883"/>
              <a:gd name="connsiteY31" fmla="*/ 1006379 h 1092718"/>
              <a:gd name="connsiteX32" fmla="*/ 482847 w 584883"/>
              <a:gd name="connsiteY32" fmla="*/ 1033851 h 1092718"/>
              <a:gd name="connsiteX33" fmla="*/ 471073 w 584883"/>
              <a:gd name="connsiteY33" fmla="*/ 1057397 h 1092718"/>
              <a:gd name="connsiteX34" fmla="*/ 447526 w 584883"/>
              <a:gd name="connsiteY34" fmla="*/ 1069171 h 1092718"/>
              <a:gd name="connsiteX35" fmla="*/ 384735 w 584883"/>
              <a:gd name="connsiteY35" fmla="*/ 1088793 h 1092718"/>
              <a:gd name="connsiteX36" fmla="*/ 321944 w 584883"/>
              <a:gd name="connsiteY36" fmla="*/ 1092718 h 1092718"/>
              <a:gd name="connsiteX37" fmla="*/ 188512 w 584883"/>
              <a:gd name="connsiteY37" fmla="*/ 1073095 h 1092718"/>
              <a:gd name="connsiteX38" fmla="*/ 133569 w 584883"/>
              <a:gd name="connsiteY38" fmla="*/ 1045624 h 1092718"/>
              <a:gd name="connsiteX39" fmla="*/ 82551 w 584883"/>
              <a:gd name="connsiteY39" fmla="*/ 990682 h 1092718"/>
              <a:gd name="connsiteX40" fmla="*/ 55080 w 584883"/>
              <a:gd name="connsiteY40" fmla="*/ 935739 h 1092718"/>
              <a:gd name="connsiteX41" fmla="*/ 35458 w 584883"/>
              <a:gd name="connsiteY41" fmla="*/ 880797 h 1092718"/>
              <a:gd name="connsiteX42" fmla="*/ 23684 w 584883"/>
              <a:gd name="connsiteY42" fmla="*/ 829779 h 1092718"/>
              <a:gd name="connsiteX43" fmla="*/ 138 w 584883"/>
              <a:gd name="connsiteY43" fmla="*/ 857250 h 1092718"/>
              <a:gd name="connsiteX44" fmla="*/ 15836 w 584883"/>
              <a:gd name="connsiteY44" fmla="*/ 865099 h 1092718"/>
              <a:gd name="connsiteX45" fmla="*/ 51156 w 584883"/>
              <a:gd name="connsiteY45" fmla="*/ 861174 h 1092718"/>
              <a:gd name="connsiteX46" fmla="*/ 15836 w 584883"/>
              <a:gd name="connsiteY46" fmla="*/ 833703 h 1092718"/>
              <a:gd name="connsiteX47" fmla="*/ 11911 w 584883"/>
              <a:gd name="connsiteY47" fmla="*/ 829779 h 1092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584883" h="1092718">
                <a:moveTo>
                  <a:pt x="35458" y="637480"/>
                </a:moveTo>
                <a:cubicBezTo>
                  <a:pt x="34150" y="610009"/>
                  <a:pt x="33425" y="582503"/>
                  <a:pt x="31533" y="555066"/>
                </a:cubicBezTo>
                <a:cubicBezTo>
                  <a:pt x="25882" y="473125"/>
                  <a:pt x="20705" y="591902"/>
                  <a:pt x="31533" y="429483"/>
                </a:cubicBezTo>
                <a:cubicBezTo>
                  <a:pt x="32062" y="421544"/>
                  <a:pt x="33118" y="413542"/>
                  <a:pt x="35458" y="405937"/>
                </a:cubicBezTo>
                <a:cubicBezTo>
                  <a:pt x="43610" y="379443"/>
                  <a:pt x="53862" y="353642"/>
                  <a:pt x="62929" y="327447"/>
                </a:cubicBezTo>
                <a:cubicBezTo>
                  <a:pt x="65635" y="319629"/>
                  <a:pt x="68162" y="311749"/>
                  <a:pt x="70778" y="303900"/>
                </a:cubicBezTo>
                <a:cubicBezTo>
                  <a:pt x="74702" y="292127"/>
                  <a:pt x="78193" y="280200"/>
                  <a:pt x="82551" y="268580"/>
                </a:cubicBezTo>
                <a:cubicBezTo>
                  <a:pt x="86476" y="258115"/>
                  <a:pt x="90791" y="247788"/>
                  <a:pt x="94325" y="237185"/>
                </a:cubicBezTo>
                <a:cubicBezTo>
                  <a:pt x="96031" y="232068"/>
                  <a:pt x="96124" y="226445"/>
                  <a:pt x="98249" y="221487"/>
                </a:cubicBezTo>
                <a:cubicBezTo>
                  <a:pt x="104010" y="208044"/>
                  <a:pt x="111687" y="195496"/>
                  <a:pt x="117872" y="182242"/>
                </a:cubicBezTo>
                <a:cubicBezTo>
                  <a:pt x="120851" y="175858"/>
                  <a:pt x="122768" y="169016"/>
                  <a:pt x="125720" y="162620"/>
                </a:cubicBezTo>
                <a:cubicBezTo>
                  <a:pt x="130623" y="151996"/>
                  <a:pt x="137310" y="142180"/>
                  <a:pt x="141418" y="131224"/>
                </a:cubicBezTo>
                <a:cubicBezTo>
                  <a:pt x="145206" y="121123"/>
                  <a:pt x="145357" y="109882"/>
                  <a:pt x="149267" y="99828"/>
                </a:cubicBezTo>
                <a:cubicBezTo>
                  <a:pt x="174494" y="34961"/>
                  <a:pt x="157364" y="78766"/>
                  <a:pt x="180663" y="48810"/>
                </a:cubicBezTo>
                <a:cubicBezTo>
                  <a:pt x="186454" y="41364"/>
                  <a:pt x="190149" y="32363"/>
                  <a:pt x="196361" y="25264"/>
                </a:cubicBezTo>
                <a:cubicBezTo>
                  <a:pt x="199467" y="21714"/>
                  <a:pt x="203915" y="19524"/>
                  <a:pt x="208134" y="17415"/>
                </a:cubicBezTo>
                <a:cubicBezTo>
                  <a:pt x="226011" y="8476"/>
                  <a:pt x="231716" y="6937"/>
                  <a:pt x="247379" y="1717"/>
                </a:cubicBezTo>
                <a:cubicBezTo>
                  <a:pt x="315621" y="5617"/>
                  <a:pt x="358172" y="-13299"/>
                  <a:pt x="404357" y="21339"/>
                </a:cubicBezTo>
                <a:cubicBezTo>
                  <a:pt x="414006" y="28575"/>
                  <a:pt x="422672" y="37037"/>
                  <a:pt x="431829" y="44886"/>
                </a:cubicBezTo>
                <a:cubicBezTo>
                  <a:pt x="434445" y="51427"/>
                  <a:pt x="436257" y="58350"/>
                  <a:pt x="439678" y="64508"/>
                </a:cubicBezTo>
                <a:cubicBezTo>
                  <a:pt x="450241" y="83522"/>
                  <a:pt x="459826" y="86188"/>
                  <a:pt x="478922" y="99828"/>
                </a:cubicBezTo>
                <a:cubicBezTo>
                  <a:pt x="484155" y="110293"/>
                  <a:pt x="488130" y="121489"/>
                  <a:pt x="494620" y="131224"/>
                </a:cubicBezTo>
                <a:cubicBezTo>
                  <a:pt x="501310" y="141259"/>
                  <a:pt x="513860" y="147430"/>
                  <a:pt x="518167" y="158695"/>
                </a:cubicBezTo>
                <a:cubicBezTo>
                  <a:pt x="564631" y="280217"/>
                  <a:pt x="532762" y="227908"/>
                  <a:pt x="553487" y="303900"/>
                </a:cubicBezTo>
                <a:cubicBezTo>
                  <a:pt x="557841" y="319864"/>
                  <a:pt x="563952" y="335296"/>
                  <a:pt x="569185" y="350994"/>
                </a:cubicBezTo>
                <a:cubicBezTo>
                  <a:pt x="571801" y="368000"/>
                  <a:pt x="574984" y="384928"/>
                  <a:pt x="577034" y="402012"/>
                </a:cubicBezTo>
                <a:cubicBezTo>
                  <a:pt x="581655" y="440518"/>
                  <a:pt x="583344" y="501581"/>
                  <a:pt x="584883" y="535444"/>
                </a:cubicBezTo>
                <a:cubicBezTo>
                  <a:pt x="579650" y="613933"/>
                  <a:pt x="575128" y="692473"/>
                  <a:pt x="569185" y="770912"/>
                </a:cubicBezTo>
                <a:cubicBezTo>
                  <a:pt x="568584" y="778846"/>
                  <a:pt x="567023" y="786699"/>
                  <a:pt x="565260" y="794458"/>
                </a:cubicBezTo>
                <a:cubicBezTo>
                  <a:pt x="562077" y="808462"/>
                  <a:pt x="548947" y="862119"/>
                  <a:pt x="541714" y="884721"/>
                </a:cubicBezTo>
                <a:cubicBezTo>
                  <a:pt x="534149" y="908361"/>
                  <a:pt x="524986" y="931496"/>
                  <a:pt x="518167" y="955361"/>
                </a:cubicBezTo>
                <a:cubicBezTo>
                  <a:pt x="516741" y="960351"/>
                  <a:pt x="505776" y="1000238"/>
                  <a:pt x="502469" y="1006379"/>
                </a:cubicBezTo>
                <a:cubicBezTo>
                  <a:pt x="497134" y="1016287"/>
                  <a:pt x="488745" y="1024267"/>
                  <a:pt x="482847" y="1033851"/>
                </a:cubicBezTo>
                <a:cubicBezTo>
                  <a:pt x="478248" y="1041324"/>
                  <a:pt x="477278" y="1051192"/>
                  <a:pt x="471073" y="1057397"/>
                </a:cubicBezTo>
                <a:cubicBezTo>
                  <a:pt x="464868" y="1063602"/>
                  <a:pt x="455592" y="1065714"/>
                  <a:pt x="447526" y="1069171"/>
                </a:cubicBezTo>
                <a:cubicBezTo>
                  <a:pt x="431374" y="1076094"/>
                  <a:pt x="402513" y="1086571"/>
                  <a:pt x="384735" y="1088793"/>
                </a:cubicBezTo>
                <a:cubicBezTo>
                  <a:pt x="363926" y="1091394"/>
                  <a:pt x="342874" y="1091410"/>
                  <a:pt x="321944" y="1092718"/>
                </a:cubicBezTo>
                <a:cubicBezTo>
                  <a:pt x="277467" y="1086177"/>
                  <a:pt x="232125" y="1083998"/>
                  <a:pt x="188512" y="1073095"/>
                </a:cubicBezTo>
                <a:cubicBezTo>
                  <a:pt x="168647" y="1068129"/>
                  <a:pt x="151289" y="1055883"/>
                  <a:pt x="133569" y="1045624"/>
                </a:cubicBezTo>
                <a:cubicBezTo>
                  <a:pt x="113448" y="1033975"/>
                  <a:pt x="94016" y="1007438"/>
                  <a:pt x="82551" y="990682"/>
                </a:cubicBezTo>
                <a:cubicBezTo>
                  <a:pt x="69939" y="972249"/>
                  <a:pt x="62475" y="955812"/>
                  <a:pt x="55080" y="935739"/>
                </a:cubicBezTo>
                <a:cubicBezTo>
                  <a:pt x="48357" y="917491"/>
                  <a:pt x="40983" y="899443"/>
                  <a:pt x="35458" y="880797"/>
                </a:cubicBezTo>
                <a:cubicBezTo>
                  <a:pt x="30500" y="864063"/>
                  <a:pt x="27609" y="846785"/>
                  <a:pt x="23684" y="829779"/>
                </a:cubicBezTo>
                <a:cubicBezTo>
                  <a:pt x="15490" y="835242"/>
                  <a:pt x="-1714" y="844285"/>
                  <a:pt x="138" y="857250"/>
                </a:cubicBezTo>
                <a:cubicBezTo>
                  <a:pt x="965" y="863041"/>
                  <a:pt x="10603" y="862483"/>
                  <a:pt x="15836" y="865099"/>
                </a:cubicBezTo>
                <a:cubicBezTo>
                  <a:pt x="27609" y="863791"/>
                  <a:pt x="43573" y="870274"/>
                  <a:pt x="51156" y="861174"/>
                </a:cubicBezTo>
                <a:cubicBezTo>
                  <a:pt x="61939" y="848234"/>
                  <a:pt x="17263" y="834417"/>
                  <a:pt x="15836" y="833703"/>
                </a:cubicBezTo>
                <a:cubicBezTo>
                  <a:pt x="14181" y="832876"/>
                  <a:pt x="13219" y="831087"/>
                  <a:pt x="11911" y="829779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AA931C-2FD8-46FB-49F1-310FE3892C7F}"/>
              </a:ext>
            </a:extLst>
          </p:cNvPr>
          <p:cNvSpPr txBox="1"/>
          <p:nvPr/>
        </p:nvSpPr>
        <p:spPr>
          <a:xfrm>
            <a:off x="7227658" y="1328209"/>
            <a:ext cx="3133358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Around 0.7 MJ stored in </a:t>
            </a:r>
          </a:p>
          <a:p>
            <a:pPr algn="l"/>
            <a:r>
              <a:rPr lang="en-US" sz="2400" dirty="0"/>
              <a:t>the magnetic field</a:t>
            </a:r>
            <a:endParaRPr lang="en-150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70354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5" grpId="0" animBg="1"/>
      <p:bldP spid="16" grpId="0"/>
      <p:bldP spid="3" grpId="0" animBg="1"/>
      <p:bldP spid="9" grpId="0" animBg="1"/>
      <p:bldP spid="29" grpId="0"/>
      <p:bldP spid="30" grpId="0"/>
      <p:bldP spid="3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g263">
            <a:extLst>
              <a:ext uri="{FF2B5EF4-FFF2-40B4-BE49-F238E27FC236}">
                <a16:creationId xmlns:a16="http://schemas.microsoft.com/office/drawing/2014/main" id="{0DE14E01-7480-4A7C-78F4-C95E2CDA3D7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8835" y="76200"/>
            <a:ext cx="4311565" cy="344779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1DA38F6-9DFD-EF1F-0CB3-7122CE8801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6955" y="1368737"/>
            <a:ext cx="4529381" cy="4529381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DA615C-EA22-AE28-F47C-30095AE79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35FB5F-A83A-1164-5788-19E9FBE0A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14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B0BB752-7125-129A-34F0-9FB7832FA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56356"/>
            <a:ext cx="8964613" cy="810444"/>
          </a:xfrm>
        </p:spPr>
        <p:txBody>
          <a:bodyPr/>
          <a:lstStyle/>
          <a:p>
            <a:r>
              <a:rPr lang="en-US" dirty="0"/>
              <a:t>Buffer sizing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BB7EBE-34D9-081B-0ACC-000AE10A7AFA}"/>
              </a:ext>
            </a:extLst>
          </p:cNvPr>
          <p:cNvSpPr txBox="1"/>
          <p:nvPr/>
        </p:nvSpPr>
        <p:spPr>
          <a:xfrm rot="16200000">
            <a:off x="65677" y="1955528"/>
            <a:ext cx="117083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Less mass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AFD69E-83DA-A0E2-E395-BA2CBC67751E}"/>
              </a:ext>
            </a:extLst>
          </p:cNvPr>
          <p:cNvSpPr txBox="1"/>
          <p:nvPr/>
        </p:nvSpPr>
        <p:spPr>
          <a:xfrm rot="16200000">
            <a:off x="70292" y="4749542"/>
            <a:ext cx="123399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more mass</a:t>
            </a:r>
          </a:p>
        </p:txBody>
      </p:sp>
      <p:pic>
        <p:nvPicPr>
          <p:cNvPr id="10" name="pg264">
            <a:extLst>
              <a:ext uri="{FF2B5EF4-FFF2-40B4-BE49-F238E27FC236}">
                <a16:creationId xmlns:a16="http://schemas.microsoft.com/office/drawing/2014/main" id="{3F1CA0EE-BB8F-D6FF-E0B8-1D8158284611}"/>
              </a:ext>
            </a:extLst>
          </p:cNvPr>
          <p:cNvPicPr>
            <a:picLocks noGrp="1" noChangeAspect="1"/>
          </p:cNvPicPr>
          <p:nvPr>
            <p:ph idx="1"/>
            <p:custDataLst>
              <p:tags r:id="rId3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8835" y="3429000"/>
            <a:ext cx="4311565" cy="3447792"/>
          </a:xfr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CD85B5B-3B93-7EEF-9707-E46D6BA6B529}"/>
              </a:ext>
            </a:extLst>
          </p:cNvPr>
          <p:cNvCxnSpPr>
            <a:cxnSpLocks/>
          </p:cNvCxnSpPr>
          <p:nvPr/>
        </p:nvCxnSpPr>
        <p:spPr>
          <a:xfrm flipV="1">
            <a:off x="2767311" y="1368737"/>
            <a:ext cx="5462289" cy="318124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AA7C496-F4E2-F844-7B7D-3814474972DD}"/>
              </a:ext>
            </a:extLst>
          </p:cNvPr>
          <p:cNvCxnSpPr>
            <a:cxnSpLocks/>
          </p:cNvCxnSpPr>
          <p:nvPr/>
        </p:nvCxnSpPr>
        <p:spPr>
          <a:xfrm>
            <a:off x="2767311" y="4550293"/>
            <a:ext cx="5462289" cy="50614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9834B422-4B69-3BB7-279C-E0735A71CE49}"/>
              </a:ext>
            </a:extLst>
          </p:cNvPr>
          <p:cNvSpPr txBox="1"/>
          <p:nvPr/>
        </p:nvSpPr>
        <p:spPr>
          <a:xfrm>
            <a:off x="4419600" y="4843652"/>
            <a:ext cx="186127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Slow ramp-down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35057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g264">
            <a:extLst>
              <a:ext uri="{FF2B5EF4-FFF2-40B4-BE49-F238E27FC236}">
                <a16:creationId xmlns:a16="http://schemas.microsoft.com/office/drawing/2014/main" id="{DB43477E-3484-C3E1-0FB9-2264D904CE6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8835" y="3429000"/>
            <a:ext cx="4311565" cy="3447792"/>
          </a:xfrm>
          <a:prstGeom prst="rect">
            <a:avLst/>
          </a:prstGeom>
        </p:spPr>
      </p:pic>
      <p:pic>
        <p:nvPicPr>
          <p:cNvPr id="23" name="pg263">
            <a:extLst>
              <a:ext uri="{FF2B5EF4-FFF2-40B4-BE49-F238E27FC236}">
                <a16:creationId xmlns:a16="http://schemas.microsoft.com/office/drawing/2014/main" id="{EE48263C-ABC8-AFDD-D08C-A91841138E0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custDataLst>
              <p:tags r:id="rId2"/>
            </p:custDataLst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8835" y="76200"/>
            <a:ext cx="4311565" cy="344779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1DA38F6-9DFD-EF1F-0CB3-7122CE8801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6955" y="1368737"/>
            <a:ext cx="4529381" cy="4529381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DA615C-EA22-AE28-F47C-30095AE79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35FB5F-A83A-1164-5788-19E9FBE0A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B0BB752-7125-129A-34F0-9FB7832FA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56356"/>
            <a:ext cx="8964613" cy="810444"/>
          </a:xfrm>
        </p:spPr>
        <p:txBody>
          <a:bodyPr/>
          <a:lstStyle/>
          <a:p>
            <a:r>
              <a:rPr lang="en-US" dirty="0"/>
              <a:t>Buffer sizing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BB7EBE-34D9-081B-0ACC-000AE10A7AFA}"/>
              </a:ext>
            </a:extLst>
          </p:cNvPr>
          <p:cNvSpPr txBox="1"/>
          <p:nvPr/>
        </p:nvSpPr>
        <p:spPr>
          <a:xfrm rot="16200000">
            <a:off x="65677" y="1955528"/>
            <a:ext cx="117083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Less mass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AFD69E-83DA-A0E2-E395-BA2CBC67751E}"/>
              </a:ext>
            </a:extLst>
          </p:cNvPr>
          <p:cNvSpPr txBox="1"/>
          <p:nvPr/>
        </p:nvSpPr>
        <p:spPr>
          <a:xfrm rot="16200000">
            <a:off x="70292" y="4749542"/>
            <a:ext cx="123399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more mass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CD85B5B-3B93-7EEF-9707-E46D6BA6B529}"/>
              </a:ext>
            </a:extLst>
          </p:cNvPr>
          <p:cNvCxnSpPr>
            <a:cxnSpLocks/>
          </p:cNvCxnSpPr>
          <p:nvPr/>
        </p:nvCxnSpPr>
        <p:spPr>
          <a:xfrm flipV="1">
            <a:off x="2767311" y="1368737"/>
            <a:ext cx="5462289" cy="318124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AA7C496-F4E2-F844-7B7D-3814474972DD}"/>
              </a:ext>
            </a:extLst>
          </p:cNvPr>
          <p:cNvCxnSpPr>
            <a:cxnSpLocks/>
          </p:cNvCxnSpPr>
          <p:nvPr/>
        </p:nvCxnSpPr>
        <p:spPr>
          <a:xfrm>
            <a:off x="2767311" y="4550293"/>
            <a:ext cx="5462289" cy="50614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9834B422-4B69-3BB7-279C-E0735A71CE49}"/>
              </a:ext>
            </a:extLst>
          </p:cNvPr>
          <p:cNvSpPr txBox="1"/>
          <p:nvPr/>
        </p:nvSpPr>
        <p:spPr>
          <a:xfrm>
            <a:off x="4419600" y="4843652"/>
            <a:ext cx="186127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Slow ramp-down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AA7D90E-35B1-51E5-7F76-7EC40C2420CB}"/>
              </a:ext>
            </a:extLst>
          </p:cNvPr>
          <p:cNvSpPr/>
          <p:nvPr/>
        </p:nvSpPr>
        <p:spPr>
          <a:xfrm>
            <a:off x="4648200" y="3662020"/>
            <a:ext cx="152400" cy="152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472DD29-E2E6-2DED-46C1-FDF28BF626DD}"/>
              </a:ext>
            </a:extLst>
          </p:cNvPr>
          <p:cNvCxnSpPr/>
          <p:nvPr/>
        </p:nvCxnSpPr>
        <p:spPr>
          <a:xfrm flipV="1">
            <a:off x="4800600" y="2209800"/>
            <a:ext cx="2819400" cy="1524000"/>
          </a:xfrm>
          <a:prstGeom prst="straightConnector1">
            <a:avLst/>
          </a:prstGeom>
          <a:ln w="12700">
            <a:solidFill>
              <a:srgbClr val="00F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177B4CB-0D13-F91C-C5E9-CB086EE974B1}"/>
              </a:ext>
            </a:extLst>
          </p:cNvPr>
          <p:cNvCxnSpPr>
            <a:cxnSpLocks/>
            <a:stCxn id="11" idx="6"/>
          </p:cNvCxnSpPr>
          <p:nvPr/>
        </p:nvCxnSpPr>
        <p:spPr>
          <a:xfrm>
            <a:off x="4800600" y="3738220"/>
            <a:ext cx="2743200" cy="147980"/>
          </a:xfrm>
          <a:prstGeom prst="straightConnector1">
            <a:avLst/>
          </a:prstGeom>
          <a:ln w="12700">
            <a:solidFill>
              <a:srgbClr val="00F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E6484AF-DA0E-3E5F-8BAD-60AC513A9B37}"/>
              </a:ext>
            </a:extLst>
          </p:cNvPr>
          <p:cNvSpPr txBox="1"/>
          <p:nvPr/>
        </p:nvSpPr>
        <p:spPr>
          <a:xfrm>
            <a:off x="5746712" y="3503279"/>
            <a:ext cx="88165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Quench</a:t>
            </a:r>
          </a:p>
        </p:txBody>
      </p:sp>
    </p:spTree>
    <p:extLst>
      <p:ext uri="{BB962C8B-B14F-4D97-AF65-F5344CB8AC3E}">
        <p14:creationId xmlns:p14="http://schemas.microsoft.com/office/powerpoint/2010/main" val="34327529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A2FDD84-1E3E-ACFD-7106-7C969D34BFB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0200" y="-76200"/>
            <a:ext cx="7883236" cy="788323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590569-F5CF-EF52-FB52-26CEEFE96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EBFC23-FE2D-57A7-904D-B58580AE0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821265B-5F29-9E8D-30BF-72C99779E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332556"/>
            <a:ext cx="8964613" cy="810444"/>
          </a:xfrm>
        </p:spPr>
        <p:txBody>
          <a:bodyPr/>
          <a:lstStyle/>
          <a:p>
            <a:r>
              <a:rPr lang="en-US" dirty="0"/>
              <a:t>Mechanical</a:t>
            </a:r>
          </a:p>
        </p:txBody>
      </p:sp>
      <p:pic>
        <p:nvPicPr>
          <p:cNvPr id="9" name="pg249">
            <a:extLst>
              <a:ext uri="{FF2B5EF4-FFF2-40B4-BE49-F238E27FC236}">
                <a16:creationId xmlns:a16="http://schemas.microsoft.com/office/drawing/2014/main" id="{E0038986-7A0C-6A98-33C3-18B647EC372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96621" y="813926"/>
            <a:ext cx="1125558" cy="520611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8F6DBB-03D3-805D-B397-892E1D6E01E6}"/>
              </a:ext>
            </a:extLst>
          </p:cNvPr>
          <p:cNvSpPr txBox="1">
            <a:spLocks/>
          </p:cNvSpPr>
          <p:nvPr/>
        </p:nvSpPr>
        <p:spPr>
          <a:xfrm>
            <a:off x="11183389" y="519858"/>
            <a:ext cx="926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Stress [MPa]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5EC45F-96BD-43AE-1931-03A1FD0010A0}"/>
              </a:ext>
            </a:extLst>
          </p:cNvPr>
          <p:cNvSpPr txBox="1">
            <a:spLocks/>
          </p:cNvSpPr>
          <p:nvPr/>
        </p:nvSpPr>
        <p:spPr>
          <a:xfrm>
            <a:off x="9351818" y="3733800"/>
            <a:ext cx="10113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d) Hoop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C33908-B721-915E-557A-DD8540E17D1C}"/>
              </a:ext>
            </a:extLst>
          </p:cNvPr>
          <p:cNvSpPr txBox="1">
            <a:spLocks/>
          </p:cNvSpPr>
          <p:nvPr/>
        </p:nvSpPr>
        <p:spPr>
          <a:xfrm>
            <a:off x="6893891" y="3733800"/>
            <a:ext cx="10261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c) Mises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C04508-6558-2B5E-F581-C7087CFBF3FF}"/>
              </a:ext>
            </a:extLst>
          </p:cNvPr>
          <p:cNvSpPr txBox="1">
            <a:spLocks/>
          </p:cNvSpPr>
          <p:nvPr/>
        </p:nvSpPr>
        <p:spPr>
          <a:xfrm>
            <a:off x="9291134" y="889190"/>
            <a:ext cx="9545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b) Axial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199B25-0AFF-7982-E441-935A946B9D3D}"/>
              </a:ext>
            </a:extLst>
          </p:cNvPr>
          <p:cNvSpPr txBox="1">
            <a:spLocks/>
          </p:cNvSpPr>
          <p:nvPr/>
        </p:nvSpPr>
        <p:spPr>
          <a:xfrm>
            <a:off x="6933651" y="911423"/>
            <a:ext cx="1070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a) Radial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2F332F0-4152-E594-4580-B9D97D3F7AF6}"/>
              </a:ext>
            </a:extLst>
          </p:cNvPr>
          <p:cNvCxnSpPr>
            <a:cxnSpLocks/>
          </p:cNvCxnSpPr>
          <p:nvPr/>
        </p:nvCxnSpPr>
        <p:spPr>
          <a:xfrm flipV="1">
            <a:off x="5586758" y="1783958"/>
            <a:ext cx="29053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2652DA8-9F8B-4BC2-99E5-3C549E3B6534}"/>
              </a:ext>
            </a:extLst>
          </p:cNvPr>
          <p:cNvCxnSpPr>
            <a:cxnSpLocks/>
          </p:cNvCxnSpPr>
          <p:nvPr/>
        </p:nvCxnSpPr>
        <p:spPr>
          <a:xfrm flipH="1" flipV="1">
            <a:off x="5558440" y="1391289"/>
            <a:ext cx="1" cy="609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BE56A9E-4CF1-B164-311B-33B0EAD2BE8D}"/>
                  </a:ext>
                </a:extLst>
              </p:cNvPr>
              <p:cNvSpPr txBox="1"/>
              <p:nvPr/>
            </p:nvSpPr>
            <p:spPr>
              <a:xfrm>
                <a:off x="5784435" y="1727971"/>
                <a:ext cx="29707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BE56A9E-4CF1-B164-311B-33B0EAD2BE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4435" y="1727971"/>
                <a:ext cx="297076" cy="6463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65C4F3C-8FDD-60E1-9954-96C543EE0FBE}"/>
                  </a:ext>
                </a:extLst>
              </p:cNvPr>
              <p:cNvSpPr txBox="1"/>
              <p:nvPr/>
            </p:nvSpPr>
            <p:spPr>
              <a:xfrm>
                <a:off x="5431012" y="1140656"/>
                <a:ext cx="2988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65C4F3C-8FDD-60E1-9954-96C543EE0F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1012" y="1140656"/>
                <a:ext cx="298864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339CA17-A1B6-C7BE-00C1-8AE07648C9E5}"/>
              </a:ext>
            </a:extLst>
          </p:cNvPr>
          <p:cNvCxnSpPr/>
          <p:nvPr/>
        </p:nvCxnSpPr>
        <p:spPr>
          <a:xfrm flipV="1">
            <a:off x="5556428" y="1391289"/>
            <a:ext cx="0" cy="3926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E9A5D141-E331-0A9F-210E-A79FFD1FE59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1250603"/>
            <a:ext cx="1373565" cy="202613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57D758F-43EF-1B47-176F-92A4A722394C}"/>
              </a:ext>
            </a:extLst>
          </p:cNvPr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5495" y="1196297"/>
            <a:ext cx="2539333" cy="2207471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8A9C2B8B-F336-D617-7C41-A0BC96E151B2}"/>
              </a:ext>
            </a:extLst>
          </p:cNvPr>
          <p:cNvSpPr>
            <a:spLocks/>
          </p:cNvSpPr>
          <p:nvPr/>
        </p:nvSpPr>
        <p:spPr>
          <a:xfrm>
            <a:off x="3339529" y="2104184"/>
            <a:ext cx="96438" cy="187281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A656640-2A2B-F5CE-2517-B317A3C0C512}"/>
              </a:ext>
            </a:extLst>
          </p:cNvPr>
          <p:cNvCxnSpPr>
            <a:cxnSpLocks/>
          </p:cNvCxnSpPr>
          <p:nvPr/>
        </p:nvCxnSpPr>
        <p:spPr>
          <a:xfrm>
            <a:off x="1623294" y="1253953"/>
            <a:ext cx="1707066" cy="85023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11329A8-A1B0-5DED-362D-2AA02F090835}"/>
              </a:ext>
            </a:extLst>
          </p:cNvPr>
          <p:cNvCxnSpPr>
            <a:cxnSpLocks/>
          </p:cNvCxnSpPr>
          <p:nvPr/>
        </p:nvCxnSpPr>
        <p:spPr>
          <a:xfrm flipV="1">
            <a:off x="1631518" y="2297856"/>
            <a:ext cx="1698842" cy="9719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16C9D58E-891F-BD53-CDFD-4F65FD66A1BF}"/>
              </a:ext>
            </a:extLst>
          </p:cNvPr>
          <p:cNvSpPr txBox="1"/>
          <p:nvPr/>
        </p:nvSpPr>
        <p:spPr>
          <a:xfrm>
            <a:off x="1660349" y="1640515"/>
            <a:ext cx="7344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Frictional </a:t>
            </a:r>
          </a:p>
          <a:p>
            <a:r>
              <a:rPr lang="en-US" sz="1000" dirty="0"/>
              <a:t>interface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AF018A7-1C5A-60BF-7971-29EE020C33DA}"/>
              </a:ext>
            </a:extLst>
          </p:cNvPr>
          <p:cNvSpPr txBox="1"/>
          <p:nvPr/>
        </p:nvSpPr>
        <p:spPr>
          <a:xfrm>
            <a:off x="1572257" y="2117412"/>
            <a:ext cx="8996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Field’s metal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072F5D6-D6AA-F334-3D5F-1D0CCD8B48FE}"/>
              </a:ext>
            </a:extLst>
          </p:cNvPr>
          <p:cNvSpPr txBox="1"/>
          <p:nvPr/>
        </p:nvSpPr>
        <p:spPr>
          <a:xfrm>
            <a:off x="1588030" y="2329643"/>
            <a:ext cx="7585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Axial plate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DF0123B-756B-90D1-69E9-C0A48E74EB9B}"/>
              </a:ext>
            </a:extLst>
          </p:cNvPr>
          <p:cNvCxnSpPr>
            <a:cxnSpLocks/>
          </p:cNvCxnSpPr>
          <p:nvPr/>
        </p:nvCxnSpPr>
        <p:spPr>
          <a:xfrm flipH="1">
            <a:off x="1489737" y="1834187"/>
            <a:ext cx="200025" cy="16668"/>
          </a:xfrm>
          <a:prstGeom prst="straightConnector1">
            <a:avLst/>
          </a:prstGeom>
          <a:ln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812A0CF-5C53-AACC-6A3A-E7D899B7176D}"/>
              </a:ext>
            </a:extLst>
          </p:cNvPr>
          <p:cNvCxnSpPr>
            <a:cxnSpLocks/>
          </p:cNvCxnSpPr>
          <p:nvPr/>
        </p:nvCxnSpPr>
        <p:spPr>
          <a:xfrm flipH="1">
            <a:off x="1447800" y="2255642"/>
            <a:ext cx="200025" cy="16668"/>
          </a:xfrm>
          <a:prstGeom prst="straightConnector1">
            <a:avLst/>
          </a:prstGeom>
          <a:ln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F24939E-1C72-CAEE-B124-0921A4F783B2}"/>
              </a:ext>
            </a:extLst>
          </p:cNvPr>
          <p:cNvCxnSpPr>
            <a:cxnSpLocks/>
          </p:cNvCxnSpPr>
          <p:nvPr/>
        </p:nvCxnSpPr>
        <p:spPr>
          <a:xfrm flipH="1" flipV="1">
            <a:off x="1481361" y="2456869"/>
            <a:ext cx="199241" cy="5065"/>
          </a:xfrm>
          <a:prstGeom prst="straightConnector1">
            <a:avLst/>
          </a:prstGeom>
          <a:ln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74DE65D-5FC9-1595-B542-ADDAC7826C57}"/>
              </a:ext>
            </a:extLst>
          </p:cNvPr>
          <p:cNvCxnSpPr>
            <a:cxnSpLocks/>
          </p:cNvCxnSpPr>
          <p:nvPr/>
        </p:nvCxnSpPr>
        <p:spPr>
          <a:xfrm flipV="1">
            <a:off x="2243540" y="1509291"/>
            <a:ext cx="185957" cy="142119"/>
          </a:xfrm>
          <a:prstGeom prst="straightConnector1">
            <a:avLst/>
          </a:prstGeom>
          <a:ln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DAD2E19B-87F6-E73B-9A43-862221D9C0F8}"/>
              </a:ext>
            </a:extLst>
          </p:cNvPr>
          <p:cNvSpPr txBox="1"/>
          <p:nvPr/>
        </p:nvSpPr>
        <p:spPr>
          <a:xfrm>
            <a:off x="660578" y="3301813"/>
            <a:ext cx="7473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HTS tapes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CA4B7CB-8BA6-FF58-B402-27F4D3185467}"/>
              </a:ext>
            </a:extLst>
          </p:cNvPr>
          <p:cNvSpPr txBox="1"/>
          <p:nvPr/>
        </p:nvSpPr>
        <p:spPr>
          <a:xfrm>
            <a:off x="2526016" y="1273674"/>
            <a:ext cx="13596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Stainless steel flange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6E105B9-5B06-CBF3-E7AC-5F416D74CA75}"/>
              </a:ext>
            </a:extLst>
          </p:cNvPr>
          <p:cNvSpPr txBox="1"/>
          <p:nvPr/>
        </p:nvSpPr>
        <p:spPr>
          <a:xfrm>
            <a:off x="2515411" y="1456559"/>
            <a:ext cx="13981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Copper terminal plate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4C07637-3F70-2EAC-E3DB-3F25668E3BD7}"/>
              </a:ext>
            </a:extLst>
          </p:cNvPr>
          <p:cNvSpPr txBox="1"/>
          <p:nvPr/>
        </p:nvSpPr>
        <p:spPr>
          <a:xfrm>
            <a:off x="3880930" y="2219203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Stainless steel</a:t>
            </a:r>
          </a:p>
          <a:p>
            <a:r>
              <a:rPr lang="en-US" sz="1000" dirty="0"/>
              <a:t>overband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3F26CEF-F05B-9263-9026-670F792980E6}"/>
              </a:ext>
            </a:extLst>
          </p:cNvPr>
          <p:cNvCxnSpPr>
            <a:cxnSpLocks/>
          </p:cNvCxnSpPr>
          <p:nvPr/>
        </p:nvCxnSpPr>
        <p:spPr>
          <a:xfrm flipH="1" flipV="1">
            <a:off x="3792879" y="2329183"/>
            <a:ext cx="160705" cy="2813"/>
          </a:xfrm>
          <a:prstGeom prst="straightConnector1">
            <a:avLst/>
          </a:prstGeom>
          <a:ln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CEB0A8AF-C6BF-632D-3425-6B28E1BF8807}"/>
              </a:ext>
            </a:extLst>
          </p:cNvPr>
          <p:cNvSpPr txBox="1"/>
          <p:nvPr/>
        </p:nvSpPr>
        <p:spPr>
          <a:xfrm>
            <a:off x="328866" y="3600849"/>
            <a:ext cx="4841838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Tape structure explicitly modeled to capture</a:t>
            </a:r>
          </a:p>
          <a:p>
            <a:pPr algn="l"/>
            <a:r>
              <a:rPr lang="en-US" sz="2000" dirty="0"/>
              <a:t>-differential thermal contraction</a:t>
            </a:r>
          </a:p>
          <a:p>
            <a:pPr algn="l"/>
            <a:r>
              <a:rPr lang="en-US" sz="2000" dirty="0"/>
              <a:t>-plasticity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BDA6E6F-9643-B2FC-8ED0-1E7D9273C06D}"/>
              </a:ext>
            </a:extLst>
          </p:cNvPr>
          <p:cNvSpPr txBox="1"/>
          <p:nvPr/>
        </p:nvSpPr>
        <p:spPr>
          <a:xfrm>
            <a:off x="328866" y="5029200"/>
            <a:ext cx="5146602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Max 	radial stress 		2 	MPa</a:t>
            </a:r>
          </a:p>
          <a:p>
            <a:pPr algn="l"/>
            <a:r>
              <a:rPr lang="en-US" sz="2000" dirty="0"/>
              <a:t>Min 	axial stress		-150 	MPa</a:t>
            </a:r>
          </a:p>
          <a:p>
            <a:pPr algn="l"/>
            <a:r>
              <a:rPr lang="en-US" sz="2000" dirty="0"/>
              <a:t>Max 	hoop stress (substrate)	373	MPa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95513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8" grpId="0"/>
      <p:bldP spid="19" grpId="0"/>
      <p:bldP spid="5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132C79-5541-4B23-9019-9A210D10AF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8E4C04-A72D-B2B5-CFF0-309AE63D3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0026-4D3D-4BB6-870B-30FF1976DEAA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766F10-5AA2-2DCF-E438-9FBE0E090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CB6028-56DE-3279-1425-3C88A80D7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17</a:t>
            </a:fld>
            <a:endParaRPr lang="en-GB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9472BD-3D3D-8A3F-1A7D-6FA8C9C7D8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Non-insulated coils</a:t>
            </a:r>
          </a:p>
          <a:p>
            <a:endParaRPr lang="en-US" dirty="0"/>
          </a:p>
          <a:p>
            <a:r>
              <a:rPr lang="en-US" dirty="0"/>
              <a:t>P3 solenoid design</a:t>
            </a:r>
          </a:p>
          <a:p>
            <a:endParaRPr lang="en-US" dirty="0"/>
          </a:p>
          <a:p>
            <a:r>
              <a:rPr lang="en-US" dirty="0"/>
              <a:t>P3 solenoid assembly and testing</a:t>
            </a:r>
            <a:endParaRPr lang="en-15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3F5110-36BE-CDDD-17AD-2BB7753F40E2}"/>
              </a:ext>
            </a:extLst>
          </p:cNvPr>
          <p:cNvSpPr/>
          <p:nvPr/>
        </p:nvSpPr>
        <p:spPr>
          <a:xfrm>
            <a:off x="533400" y="4114800"/>
            <a:ext cx="8229600" cy="762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2000" dirty="0" err="1"/>
          </a:p>
        </p:txBody>
      </p:sp>
    </p:spTree>
    <p:extLst>
      <p:ext uri="{BB962C8B-B14F-4D97-AF65-F5344CB8AC3E}">
        <p14:creationId xmlns:p14="http://schemas.microsoft.com/office/powerpoint/2010/main" val="24093531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80C97-398B-1BD3-A8A2-C1B4EDCBD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Paul Scherrer Institute PSI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3F3285-A72B-472B-F145-777330BC4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18</a:t>
            </a:fld>
            <a:endParaRPr lang="en-GB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CB0E0-91CA-44A2-88D9-21C81F202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manufacturing &amp; testing</a:t>
            </a:r>
          </a:p>
        </p:txBody>
      </p:sp>
      <p:pic>
        <p:nvPicPr>
          <p:cNvPr id="6" name="Picture 5" descr="A machine with wires and wires&#10;&#10;Description automatically generated">
            <a:extLst>
              <a:ext uri="{FF2B5EF4-FFF2-40B4-BE49-F238E27FC236}">
                <a16:creationId xmlns:a16="http://schemas.microsoft.com/office/drawing/2014/main" id="{C578BE16-1BF0-51AE-7271-817E30A663C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23097" y="12139"/>
            <a:ext cx="2414962" cy="4531781"/>
          </a:xfrm>
          <a:prstGeom prst="rect">
            <a:avLst/>
          </a:prstGeom>
        </p:spPr>
      </p:pic>
      <p:pic>
        <p:nvPicPr>
          <p:cNvPr id="14" name="Picture 13" descr="A person working in a factory&#10;&#10;AI-generated content may be incorrect.">
            <a:extLst>
              <a:ext uri="{FF2B5EF4-FFF2-40B4-BE49-F238E27FC236}">
                <a16:creationId xmlns:a16="http://schemas.microsoft.com/office/drawing/2014/main" id="{498D0E98-9AB9-FF13-9B53-9B1659A0765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8500" y="3962400"/>
            <a:ext cx="3734674" cy="2800470"/>
          </a:xfrm>
          <a:prstGeom prst="rect">
            <a:avLst/>
          </a:prstGeom>
        </p:spPr>
      </p:pic>
      <p:pic>
        <p:nvPicPr>
          <p:cNvPr id="16" name="Picture 15" descr="A person in a white coat and gloves holding a copper object&#10;&#10;AI-generated content may be incorrect.">
            <a:extLst>
              <a:ext uri="{FF2B5EF4-FFF2-40B4-BE49-F238E27FC236}">
                <a16:creationId xmlns:a16="http://schemas.microsoft.com/office/drawing/2014/main" id="{13E1BF59-25F3-2C4F-6FA9-7A22BA59C6D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2144" y="706378"/>
            <a:ext cx="4191874" cy="3143304"/>
          </a:xfrm>
          <a:prstGeom prst="rect">
            <a:avLst/>
          </a:prstGeom>
        </p:spPr>
      </p:pic>
      <p:pic>
        <p:nvPicPr>
          <p:cNvPr id="17" name="20250210_125137">
            <a:hlinkClick r:id="" action="ppaction://media"/>
            <a:extLst>
              <a:ext uri="{FF2B5EF4-FFF2-40B4-BE49-F238E27FC236}">
                <a16:creationId xmlns:a16="http://schemas.microsoft.com/office/drawing/2014/main" id="{6C43F34C-DFA5-C634-CC9D-8079DFC651C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00384" y="738104"/>
            <a:ext cx="3621314" cy="271551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CAFA968-D8C0-5BB5-D630-D6A9B479FC9E}"/>
              </a:ext>
            </a:extLst>
          </p:cNvPr>
          <p:cNvSpPr txBox="1"/>
          <p:nvPr/>
        </p:nvSpPr>
        <p:spPr>
          <a:xfrm>
            <a:off x="277982" y="3418394"/>
            <a:ext cx="2247346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Coil manufacturing: </a:t>
            </a:r>
          </a:p>
          <a:p>
            <a:pPr algn="l"/>
            <a:r>
              <a:rPr lang="en-US" sz="2000" dirty="0"/>
              <a:t>H. Garcia Rodrigues</a:t>
            </a:r>
            <a:endParaRPr lang="en-150" sz="2000" dirty="0"/>
          </a:p>
        </p:txBody>
      </p:sp>
      <p:pic>
        <p:nvPicPr>
          <p:cNvPr id="19" name="Picture 18" descr="A close-up of a copper and silver piece&#10;&#10;AI-generated content may be incorrect.">
            <a:extLst>
              <a:ext uri="{FF2B5EF4-FFF2-40B4-BE49-F238E27FC236}">
                <a16:creationId xmlns:a16="http://schemas.microsoft.com/office/drawing/2014/main" id="{3EF8EFA8-8CDB-2B5F-C361-8CCB8650AAC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39035" y="4508886"/>
            <a:ext cx="2684701" cy="2013526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77CB1FE4-37C1-AB87-B58A-AA4F6FC33A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9042" y="4104661"/>
            <a:ext cx="3271552" cy="2338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337DF7E-0AF2-AD6C-9EF4-77B8A1AF3602}"/>
              </a:ext>
            </a:extLst>
          </p:cNvPr>
          <p:cNvSpPr txBox="1"/>
          <p:nvPr/>
        </p:nvSpPr>
        <p:spPr>
          <a:xfrm>
            <a:off x="4259042" y="6548589"/>
            <a:ext cx="326339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M. Duda, H. Garcia Rodrigues</a:t>
            </a:r>
            <a:endParaRPr lang="en-150" sz="2000" dirty="0"/>
          </a:p>
        </p:txBody>
      </p:sp>
    </p:spTree>
    <p:extLst>
      <p:ext uri="{BB962C8B-B14F-4D97-AF65-F5344CB8AC3E}">
        <p14:creationId xmlns:p14="http://schemas.microsoft.com/office/powerpoint/2010/main" val="3588184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65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video>
              <p:cMediaNode vol="80000" mute="1">
                <p:cTn id="12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4B7BAE-EF3F-3010-A16A-728CB2291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Paul Scherrer Institute PSI	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C5DA3A-6647-DBE2-1969-D7F1661C8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19</a:t>
            </a:fld>
            <a:endParaRPr lang="en-GB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3A64F25-0DA2-1422-CEAB-F53265B07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0" y="309411"/>
            <a:ext cx="8964613" cy="810444"/>
          </a:xfrm>
        </p:spPr>
        <p:txBody>
          <a:bodyPr/>
          <a:lstStyle/>
          <a:p>
            <a:r>
              <a:rPr lang="en-US" dirty="0"/>
              <a:t>Assembly</a:t>
            </a:r>
            <a:endParaRPr lang="en-150" dirty="0"/>
          </a:p>
        </p:txBody>
      </p:sp>
      <p:pic>
        <p:nvPicPr>
          <p:cNvPr id="6" name="Picture 5" descr="A machine with metal parts&#10;&#10;AI-generated content may be incorrect.">
            <a:extLst>
              <a:ext uri="{FF2B5EF4-FFF2-40B4-BE49-F238E27FC236}">
                <a16:creationId xmlns:a16="http://schemas.microsoft.com/office/drawing/2014/main" id="{CD35DD9B-452A-4F7F-FDFD-5F33FBE3324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97"/>
            <a:ext cx="8129555" cy="6096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6AEAC1E-322F-D1A0-09B1-9E771697EE8A}"/>
              </a:ext>
            </a:extLst>
          </p:cNvPr>
          <p:cNvSpPr txBox="1"/>
          <p:nvPr/>
        </p:nvSpPr>
        <p:spPr>
          <a:xfrm>
            <a:off x="1389063" y="6240812"/>
            <a:ext cx="6362511" cy="61555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Assembly team: M. Duda, H. Garcia Rodrigues, </a:t>
            </a:r>
          </a:p>
          <a:p>
            <a:pPr algn="l"/>
            <a:r>
              <a:rPr lang="en-US" sz="2000" dirty="0"/>
              <a:t>T. Michlmayr, Y. Studer, N. Strohmaier, M. Zykova, J. Haack </a:t>
            </a:r>
            <a:endParaRPr lang="en-150" sz="2000" dirty="0"/>
          </a:p>
        </p:txBody>
      </p:sp>
      <p:pic>
        <p:nvPicPr>
          <p:cNvPr id="12" name="Picture 11" descr="A group of people in a factory&#10;&#10;AI-generated content may be incorrect.">
            <a:extLst>
              <a:ext uri="{FF2B5EF4-FFF2-40B4-BE49-F238E27FC236}">
                <a16:creationId xmlns:a16="http://schemas.microsoft.com/office/drawing/2014/main" id="{E3D60097-1939-0ADA-A421-DC69B65AAAD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1637" y="1119855"/>
            <a:ext cx="3990363" cy="2994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475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6141B2-F9DF-F11F-2376-C6BDD89E8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5B1CB8-F342-C6E3-79E1-FDB8D0E33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</a:t>
            </a:fld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72DAD333-E3FF-8EB1-E098-F7FB9598BEE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sz="2800" dirty="0">
                    <a:solidFill>
                      <a:srgbClr val="FF0000"/>
                    </a:solidFill>
                  </a:rPr>
                  <a:t>P</a:t>
                </a:r>
                <a:r>
                  <a:rPr lang="en-US" sz="2800" dirty="0"/>
                  <a:t>SI </a:t>
                </a:r>
                <a:r>
                  <a:rPr lang="en-US" sz="2800" dirty="0">
                    <a:solidFill>
                      <a:srgbClr val="FF0000"/>
                    </a:solidFill>
                  </a:rPr>
                  <a:t>P</a:t>
                </a:r>
                <a:r>
                  <a:rPr lang="en-US" sz="2800" dirty="0"/>
                  <a:t>ositron </a:t>
                </a:r>
                <a:r>
                  <a:rPr lang="en-US" sz="2800" dirty="0">
                    <a:solidFill>
                      <a:srgbClr val="FF0000"/>
                    </a:solidFill>
                  </a:rPr>
                  <a:t>P</a:t>
                </a:r>
                <a:r>
                  <a:rPr lang="en-US" sz="2800" dirty="0"/>
                  <a:t>roduction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𝐏</m:t>
                        </m:r>
                      </m:e>
                      <m:sup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sz="2800" dirty="0"/>
                  <a:t>) Experiment</a:t>
                </a:r>
              </a:p>
            </p:txBody>
          </p:sp>
        </mc:Choice>
        <mc:Fallback xmlns="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72DAD333-E3FF-8EB1-E098-F7FB9598BEE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379" t="-12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CDD0862E-DCC0-0572-6579-EC6B31B5D2FA}"/>
              </a:ext>
            </a:extLst>
          </p:cNvPr>
          <p:cNvSpPr txBox="1"/>
          <p:nvPr/>
        </p:nvSpPr>
        <p:spPr>
          <a:xfrm>
            <a:off x="664845" y="4470093"/>
            <a:ext cx="576959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N. Vallis, https://doi.org/10.1103/PhysRevAccelBeams.27.013401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756486-0CFF-A18C-B743-52052B87986B}"/>
              </a:ext>
            </a:extLst>
          </p:cNvPr>
          <p:cNvSpPr txBox="1"/>
          <p:nvPr/>
        </p:nvSpPr>
        <p:spPr>
          <a:xfrm>
            <a:off x="695325" y="735527"/>
            <a:ext cx="523527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Aims to demonstrate high yield positron source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F9CF7B6-EF58-2906-1EE1-7AB8F0DA4C4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1830"/>
          <a:stretch/>
        </p:blipFill>
        <p:spPr>
          <a:xfrm>
            <a:off x="84862" y="1070192"/>
            <a:ext cx="12192000" cy="314472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361EB7A-FF70-7C0D-516C-366A249655EB}"/>
              </a:ext>
            </a:extLst>
          </p:cNvPr>
          <p:cNvSpPr/>
          <p:nvPr/>
        </p:nvSpPr>
        <p:spPr>
          <a:xfrm>
            <a:off x="3124200" y="3757712"/>
            <a:ext cx="2057400" cy="457200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C85B12D-18D6-CD11-42A1-BBC68B04C9CB}"/>
              </a:ext>
            </a:extLst>
          </p:cNvPr>
          <p:cNvSpPr/>
          <p:nvPr/>
        </p:nvSpPr>
        <p:spPr>
          <a:xfrm>
            <a:off x="1658310" y="1118244"/>
            <a:ext cx="932490" cy="2944268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D44C9C2-2045-CF60-A963-A4814C1BC1A4}"/>
              </a:ext>
            </a:extLst>
          </p:cNvPr>
          <p:cNvSpPr txBox="1"/>
          <p:nvPr/>
        </p:nvSpPr>
        <p:spPr>
          <a:xfrm>
            <a:off x="695325" y="5463938"/>
            <a:ext cx="413151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Part of CHART project </a:t>
            </a:r>
            <a:r>
              <a:rPr lang="en-US" sz="2000" i="1" dirty="0"/>
              <a:t>FCCee-injector</a:t>
            </a:r>
            <a:endParaRPr lang="en-150" sz="2000" i="1" dirty="0"/>
          </a:p>
        </p:txBody>
      </p:sp>
      <p:pic>
        <p:nvPicPr>
          <p:cNvPr id="9" name="Picture 8" descr="A road between trees and a river&#10;&#10;Description automatically generated">
            <a:extLst>
              <a:ext uri="{FF2B5EF4-FFF2-40B4-BE49-F238E27FC236}">
                <a16:creationId xmlns:a16="http://schemas.microsoft.com/office/drawing/2014/main" id="{4FBE498D-E169-1D8D-CF79-D05C91B6999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9561" y="4236474"/>
            <a:ext cx="3927301" cy="2621526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E6F16FC6-BB35-5E0A-0D80-4BACF2845B8D}"/>
              </a:ext>
            </a:extLst>
          </p:cNvPr>
          <p:cNvSpPr/>
          <p:nvPr/>
        </p:nvSpPr>
        <p:spPr>
          <a:xfrm rot="19425869">
            <a:off x="8797560" y="5536537"/>
            <a:ext cx="2754470" cy="502540"/>
          </a:xfrm>
          <a:prstGeom prst="ellipse">
            <a:avLst/>
          </a:prstGeom>
          <a:noFill/>
          <a:ln w="38100"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953DA44-CB5E-DCCE-8E49-4165927C2CCC}"/>
              </a:ext>
            </a:extLst>
          </p:cNvPr>
          <p:cNvSpPr txBox="1"/>
          <p:nvPr/>
        </p:nvSpPr>
        <p:spPr>
          <a:xfrm>
            <a:off x="9049271" y="4987166"/>
            <a:ext cx="14663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b="1" dirty="0">
                <a:solidFill>
                  <a:schemeClr val="bg1"/>
                </a:solidFill>
              </a:rPr>
              <a:t>SwissFEL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64186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ECDC2F2-8815-3E84-78A9-863DF0821F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81" y="3805537"/>
            <a:ext cx="2714447" cy="2572098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2D431C-569B-D055-0069-91497D484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Paul Scherrer Institute PSI	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7CAA39-D06D-D421-3407-08B2C8DBF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20</a:t>
            </a:fld>
            <a:endParaRPr lang="en-GB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F3A78D3-E20F-54EF-3AC8-CD7FD8318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465" y="140978"/>
            <a:ext cx="8964613" cy="810444"/>
          </a:xfrm>
        </p:spPr>
        <p:txBody>
          <a:bodyPr/>
          <a:lstStyle/>
          <a:p>
            <a:r>
              <a:rPr lang="en-US" dirty="0"/>
              <a:t>Magnet being commissioned</a:t>
            </a:r>
            <a:endParaRPr lang="en-15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2E419C-8410-7DD2-E417-0BD8F1A39E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9400" y="835224"/>
            <a:ext cx="5164015" cy="353327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C7EA096-AEE1-E7D5-A139-38FAF2E27152}"/>
              </a:ext>
            </a:extLst>
          </p:cNvPr>
          <p:cNvSpPr txBox="1"/>
          <p:nvPr/>
        </p:nvSpPr>
        <p:spPr>
          <a:xfrm>
            <a:off x="8153400" y="4432982"/>
            <a:ext cx="3267754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Magnetic field measurements: </a:t>
            </a:r>
          </a:p>
          <a:p>
            <a:pPr algn="l"/>
            <a:r>
              <a:rPr lang="en-US" sz="1600" dirty="0"/>
              <a:t>R. </a:t>
            </a:r>
            <a:r>
              <a:rPr lang="en-US" sz="1600" dirty="0" err="1"/>
              <a:t>Riciolli</a:t>
            </a:r>
            <a:r>
              <a:rPr lang="en-US" sz="1600" dirty="0"/>
              <a:t>, G. Montenero, R. </a:t>
            </a:r>
            <a:r>
              <a:rPr lang="en-US" sz="1600" dirty="0" err="1"/>
              <a:t>Deckardt</a:t>
            </a:r>
            <a:endParaRPr lang="en-150" sz="1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54F391-BD73-A962-2054-CDE6991DAFEF}"/>
              </a:ext>
            </a:extLst>
          </p:cNvPr>
          <p:cNvSpPr txBox="1"/>
          <p:nvPr/>
        </p:nvSpPr>
        <p:spPr>
          <a:xfrm>
            <a:off x="7239000" y="5317483"/>
            <a:ext cx="47244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First-of-a-kind system: after reaching 77% of nominal current, we introduced some enhancements. Testing restarted this week.</a:t>
            </a:r>
          </a:p>
          <a:p>
            <a:pPr algn="l"/>
            <a:endParaRPr lang="en-150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C3B9B2-1FE6-0E8C-6766-CEFEBB45E949}"/>
              </a:ext>
            </a:extLst>
          </p:cNvPr>
          <p:cNvSpPr txBox="1"/>
          <p:nvPr/>
        </p:nvSpPr>
        <p:spPr>
          <a:xfrm>
            <a:off x="1524000" y="5091586"/>
            <a:ext cx="97308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Pressure</a:t>
            </a:r>
            <a:endParaRPr lang="en-150" sz="20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CE5B83A-121F-404C-6AC5-8109B85733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368" y="618208"/>
            <a:ext cx="4389438" cy="3259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25D3881-E20D-E404-9538-D2FB2A7ECF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8583" y="3895674"/>
            <a:ext cx="3916627" cy="2520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A79CAE9-F440-5D45-6DA7-5203820CAD1A}"/>
              </a:ext>
            </a:extLst>
          </p:cNvPr>
          <p:cNvSpPr txBox="1"/>
          <p:nvPr/>
        </p:nvSpPr>
        <p:spPr>
          <a:xfrm>
            <a:off x="4040362" y="3962400"/>
            <a:ext cx="105125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Bore field</a:t>
            </a:r>
            <a:endParaRPr lang="en-150" sz="2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16D1F8D-3E1C-6F32-98DC-4C73955D8B61}"/>
              </a:ext>
            </a:extLst>
          </p:cNvPr>
          <p:cNvSpPr txBox="1"/>
          <p:nvPr/>
        </p:nvSpPr>
        <p:spPr>
          <a:xfrm>
            <a:off x="3849728" y="6391967"/>
            <a:ext cx="217162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Measurements: M. Duda</a:t>
            </a:r>
            <a:endParaRPr lang="en-150" sz="1600" dirty="0"/>
          </a:p>
        </p:txBody>
      </p:sp>
    </p:spTree>
    <p:extLst>
      <p:ext uri="{BB962C8B-B14F-4D97-AF65-F5344CB8AC3E}">
        <p14:creationId xmlns:p14="http://schemas.microsoft.com/office/powerpoint/2010/main" val="26929105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A60038-6E70-C774-2D7F-9A90D1EF7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A4D99C-FB4E-3CA7-28D5-DD7D94873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21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FCCA80B-8A23-EC0D-1282-5CFBD5DEA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47D8615-FE21-BBE0-322F-1BBC0062F5BD}"/>
                  </a:ext>
                </a:extLst>
              </p:cNvPr>
              <p:cNvSpPr txBox="1"/>
              <p:nvPr/>
            </p:nvSpPr>
            <p:spPr>
              <a:xfrm>
                <a:off x="838200" y="1190804"/>
                <a:ext cx="8991600" cy="50475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400" dirty="0"/>
                  <a:t> experiment aims to demonstrate high yield positron source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Positron source ideal application for NI HTS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400" dirty="0"/>
                  <a:t> experiment will feature a NI HTS solenoid, 15 T bore, </a:t>
                </a:r>
              </a:p>
              <a:p>
                <a:pPr algn="l"/>
                <a:r>
                  <a:rPr lang="en-US" sz="2400" dirty="0"/>
                  <a:t>at 15-20 K, 1.3 kA, conduction-cooled in cryogen-free </a:t>
                </a:r>
              </a:p>
              <a:p>
                <a:pPr algn="l"/>
                <a:r>
                  <a:rPr lang="en-US" sz="2400" dirty="0"/>
                  <a:t>cryostat</a:t>
                </a:r>
              </a:p>
              <a:p>
                <a:pPr algn="l"/>
                <a:endParaRPr lang="en-US" sz="2400" dirty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Extra thermal mass helps prevent quenches in case of </a:t>
                </a:r>
              </a:p>
              <a:p>
                <a:pPr algn="l"/>
                <a:r>
                  <a:rPr lang="en-US" sz="2400" dirty="0"/>
                  <a:t>	external faults</a:t>
                </a:r>
              </a:p>
              <a:p>
                <a:pPr algn="l"/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Magnet commissioning underway. Currently at 77% of nominal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algn="l"/>
                <a:endParaRPr lang="en-US" sz="20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47D8615-FE21-BBE0-322F-1BBC0062F5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190804"/>
                <a:ext cx="8991600" cy="5047536"/>
              </a:xfrm>
              <a:prstGeom prst="rect">
                <a:avLst/>
              </a:prstGeom>
              <a:blipFill>
                <a:blip r:embed="rId3"/>
                <a:stretch>
                  <a:fillRect l="-2102" t="-1691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196480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B8683F-F189-C92E-F7F5-E4ABDC669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E82BB3-01DA-B6C1-7195-1FE55B0B6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22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732F25C-C24B-9D6A-4265-D297C15BE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2">
                <a:extLst>
                  <a:ext uri="{FF2B5EF4-FFF2-40B4-BE49-F238E27FC236}">
                    <a16:creationId xmlns:a16="http://schemas.microsoft.com/office/drawing/2014/main" id="{81CA7854-C775-D93A-A311-0C98F8B6B27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55859176"/>
                  </p:ext>
                </p:extLst>
              </p:nvPr>
            </p:nvGraphicFramePr>
            <p:xfrm>
              <a:off x="457200" y="3138454"/>
              <a:ext cx="6436994" cy="1493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218497">
                      <a:extLst>
                        <a:ext uri="{9D8B030D-6E8A-4147-A177-3AD203B41FA5}">
                          <a16:colId xmlns:a16="http://schemas.microsoft.com/office/drawing/2014/main" val="3327946310"/>
                        </a:ext>
                      </a:extLst>
                    </a:gridCol>
                    <a:gridCol w="3218497">
                      <a:extLst>
                        <a:ext uri="{9D8B030D-6E8A-4147-A177-3AD203B41FA5}">
                          <a16:colId xmlns:a16="http://schemas.microsoft.com/office/drawing/2014/main" val="213553778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P^3 (unshielded)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FCC-</a:t>
                          </a:r>
                          <a:r>
                            <a:rPr lang="en-US" sz="2000" dirty="0" err="1">
                              <a:solidFill>
                                <a:schemeClr val="tx1"/>
                              </a:solidFill>
                            </a:rPr>
                            <a:t>ee</a:t>
                          </a:r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 (2 cm Tungsten)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9251673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000" dirty="0">
                              <a:effectLst/>
                              <a:latin typeface="Arial" panose="020B0604020202020204" pitchFamily="34" charset="0"/>
                            </a:rPr>
                            <a:t>18 </a:t>
                          </a:r>
                          <a:r>
                            <a:rPr lang="en-US" sz="2000" dirty="0" err="1">
                              <a:effectLst/>
                              <a:latin typeface="Arial" panose="020B0604020202020204" pitchFamily="34" charset="0"/>
                            </a:rPr>
                            <a:t>kGy</a:t>
                          </a:r>
                          <a:r>
                            <a:rPr lang="en-US" sz="2000" baseline="0" dirty="0">
                              <a:solidFill>
                                <a:schemeClr val="tx1"/>
                              </a:solidFill>
                            </a:rPr>
                            <a:t>/year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23 </a:t>
                          </a:r>
                          <a:r>
                            <a:rPr lang="en-US" sz="2000" dirty="0" err="1">
                              <a:solidFill>
                                <a:schemeClr val="tx1"/>
                              </a:solidFill>
                            </a:rPr>
                            <a:t>MGy</a:t>
                          </a:r>
                          <a:r>
                            <a:rPr lang="en-US" sz="2000" baseline="0" dirty="0">
                              <a:solidFill>
                                <a:schemeClr val="tx1"/>
                              </a:solidFill>
                            </a:rPr>
                            <a:t>/year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953234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−8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 DPA</a:t>
                          </a:r>
                          <a:r>
                            <a:rPr lang="en-US" sz="2000" baseline="0" dirty="0">
                              <a:solidFill>
                                <a:schemeClr val="tx1"/>
                              </a:solidFill>
                            </a:rPr>
                            <a:t>/year</a:t>
                          </a:r>
                        </a:p>
                        <a:p>
                          <a:r>
                            <a:rPr lang="en-US" sz="2000" baseline="0" dirty="0">
                              <a:solidFill>
                                <a:schemeClr val="tx1"/>
                              </a:solidFill>
                            </a:rPr>
                            <a:t>1 W 6 GeV drive beam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2⋅</m:t>
                              </m:r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 DPA/year</a:t>
                          </a:r>
                        </a:p>
                        <a:p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~10 kW 6 GeV drive bream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5917232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2">
                <a:extLst>
                  <a:ext uri="{FF2B5EF4-FFF2-40B4-BE49-F238E27FC236}">
                    <a16:creationId xmlns:a16="http://schemas.microsoft.com/office/drawing/2014/main" id="{81CA7854-C775-D93A-A311-0C98F8B6B27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55859176"/>
                  </p:ext>
                </p:extLst>
              </p:nvPr>
            </p:nvGraphicFramePr>
            <p:xfrm>
              <a:off x="457200" y="3138454"/>
              <a:ext cx="6436994" cy="1493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218497">
                      <a:extLst>
                        <a:ext uri="{9D8B030D-6E8A-4147-A177-3AD203B41FA5}">
                          <a16:colId xmlns:a16="http://schemas.microsoft.com/office/drawing/2014/main" val="3327946310"/>
                        </a:ext>
                      </a:extLst>
                    </a:gridCol>
                    <a:gridCol w="3218497">
                      <a:extLst>
                        <a:ext uri="{9D8B030D-6E8A-4147-A177-3AD203B41FA5}">
                          <a16:colId xmlns:a16="http://schemas.microsoft.com/office/drawing/2014/main" val="2135537789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P^3 (unshielded)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FCC-</a:t>
                          </a:r>
                          <a:r>
                            <a:rPr lang="en-US" sz="2000" dirty="0" err="1">
                              <a:solidFill>
                                <a:schemeClr val="tx1"/>
                              </a:solidFill>
                            </a:rPr>
                            <a:t>ee</a:t>
                          </a:r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 (2 cm Tungsten)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92516733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sz="2000" dirty="0">
                              <a:effectLst/>
                              <a:latin typeface="Arial" panose="020B0604020202020204" pitchFamily="34" charset="0"/>
                            </a:rPr>
                            <a:t>18 </a:t>
                          </a:r>
                          <a:r>
                            <a:rPr lang="en-US" sz="2000" dirty="0" err="1">
                              <a:effectLst/>
                              <a:latin typeface="Arial" panose="020B0604020202020204" pitchFamily="34" charset="0"/>
                            </a:rPr>
                            <a:t>kGy</a:t>
                          </a:r>
                          <a:r>
                            <a:rPr lang="en-US" sz="2000" baseline="0" dirty="0">
                              <a:solidFill>
                                <a:schemeClr val="tx1"/>
                              </a:solidFill>
                            </a:rPr>
                            <a:t>/year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23 </a:t>
                          </a:r>
                          <a:r>
                            <a:rPr lang="en-US" sz="2000" dirty="0" err="1">
                              <a:solidFill>
                                <a:schemeClr val="tx1"/>
                              </a:solidFill>
                            </a:rPr>
                            <a:t>MGy</a:t>
                          </a:r>
                          <a:r>
                            <a:rPr lang="en-US" sz="2000" baseline="0" dirty="0">
                              <a:solidFill>
                                <a:schemeClr val="tx1"/>
                              </a:solidFill>
                            </a:rPr>
                            <a:t>/year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95323422"/>
                      </a:ext>
                    </a:extLst>
                  </a:tr>
                  <a:tr h="701040">
                    <a:tc>
                      <a:txBody>
                        <a:bodyPr/>
                        <a:lstStyle/>
                        <a:p>
                          <a:endParaRPr lang="en-150"/>
                        </a:p>
                      </a:txBody>
                      <a:tcPr>
                        <a:blipFill>
                          <a:blip r:embed="rId2"/>
                          <a:stretch>
                            <a:fillRect l="-379" t="-118261" r="-100947" b="-156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150"/>
                        </a:p>
                      </a:txBody>
                      <a:tcPr>
                        <a:blipFill>
                          <a:blip r:embed="rId2"/>
                          <a:stretch>
                            <a:fillRect l="-100379" t="-118261" r="-947" b="-1565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5917232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2024FBF-9CD0-1C97-5CE9-6E631ED561D4}"/>
                  </a:ext>
                </a:extLst>
              </p:cNvPr>
              <p:cNvSpPr txBox="1"/>
              <p:nvPr/>
            </p:nvSpPr>
            <p:spPr>
              <a:xfrm>
                <a:off x="534029" y="1664791"/>
                <a:ext cx="4072590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p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400" dirty="0"/>
                  <a:t> will demonstrate high yield, </a:t>
                </a:r>
              </a:p>
              <a:p>
                <a:pPr algn="l"/>
                <a:r>
                  <a:rPr lang="en-US" sz="2400" dirty="0"/>
                  <a:t>but not radiation robustness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2024FBF-9CD0-1C97-5CE9-6E631ED561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029" y="1664791"/>
                <a:ext cx="4072590" cy="738664"/>
              </a:xfrm>
              <a:prstGeom prst="rect">
                <a:avLst/>
              </a:prstGeom>
              <a:blipFill>
                <a:blip r:embed="rId4"/>
                <a:stretch>
                  <a:fillRect l="-4641" t="-11570" r="-3443" b="-24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6749F57E-F931-3F68-5859-ABDD96CD2DFC}"/>
              </a:ext>
            </a:extLst>
          </p:cNvPr>
          <p:cNvSpPr txBox="1"/>
          <p:nvPr/>
        </p:nvSpPr>
        <p:spPr>
          <a:xfrm>
            <a:off x="534029" y="5120752"/>
            <a:ext cx="496533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B. Humann, doi:10.18429/JACoW-IPAC2022-THPOTK048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8C0A40C-A61B-5114-D069-AE1AD7D71D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2358" y="1088740"/>
            <a:ext cx="4455160" cy="2223566"/>
          </a:xfrm>
          <a:prstGeom prst="rect">
            <a:avLst/>
          </a:prstGeom>
        </p:spPr>
      </p:pic>
      <p:sp>
        <p:nvSpPr>
          <p:cNvPr id="7" name="Textfeld 5">
            <a:extLst>
              <a:ext uri="{FF2B5EF4-FFF2-40B4-BE49-F238E27FC236}">
                <a16:creationId xmlns:a16="http://schemas.microsoft.com/office/drawing/2014/main" id="{F322782B-20F9-AC9B-B07D-6A6901ED66A0}"/>
              </a:ext>
            </a:extLst>
          </p:cNvPr>
          <p:cNvSpPr txBox="1"/>
          <p:nvPr/>
        </p:nvSpPr>
        <p:spPr>
          <a:xfrm>
            <a:off x="8598312" y="803093"/>
            <a:ext cx="253415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1600" dirty="0"/>
              <a:t>Radiation </a:t>
            </a:r>
            <a:r>
              <a:rPr lang="de-CH" sz="1600" dirty="0" err="1"/>
              <a:t>damage</a:t>
            </a:r>
            <a:r>
              <a:rPr lang="de-CH" sz="1600" dirty="0"/>
              <a:t> on </a:t>
            </a:r>
            <a:r>
              <a:rPr lang="de-CH" sz="1600" dirty="0" err="1"/>
              <a:t>Epoxy</a:t>
            </a:r>
            <a:endParaRPr lang="de-CH" sz="1600" dirty="0"/>
          </a:p>
        </p:txBody>
      </p:sp>
    </p:spTree>
    <p:extLst>
      <p:ext uri="{BB962C8B-B14F-4D97-AF65-F5344CB8AC3E}">
        <p14:creationId xmlns:p14="http://schemas.microsoft.com/office/powerpoint/2010/main" val="439089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1119628" y="1099761"/>
            <a:ext cx="7306529" cy="506727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23</a:t>
            </a:fld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1315808" y="-27384"/>
            <a:ext cx="1219200" cy="1219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3200" dirty="0"/>
              <a:t>Non-insulated (NI) HTS</a:t>
            </a:r>
          </a:p>
        </p:txBody>
      </p:sp>
      <p:cxnSp>
        <p:nvCxnSpPr>
          <p:cNvPr id="16" name="Straight Connector 15"/>
          <p:cNvCxnSpPr/>
          <p:nvPr/>
        </p:nvCxnSpPr>
        <p:spPr bwMode="auto">
          <a:xfrm flipH="1">
            <a:off x="1007437" y="4677139"/>
            <a:ext cx="249627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2159563" y="4353579"/>
            <a:ext cx="1219200" cy="1219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100 mm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AA08236E-4740-B099-0256-41FE05FE579F}"/>
              </a:ext>
            </a:extLst>
          </p:cNvPr>
          <p:cNvSpPr/>
          <p:nvPr/>
        </p:nvSpPr>
        <p:spPr>
          <a:xfrm rot="10980404">
            <a:off x="3509870" y="3454668"/>
            <a:ext cx="3893047" cy="336959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CD61C11-FBC4-4B90-5B5A-C236966F4884}"/>
              </a:ext>
            </a:extLst>
          </p:cNvPr>
          <p:cNvSpPr txBox="1"/>
          <p:nvPr/>
        </p:nvSpPr>
        <p:spPr>
          <a:xfrm>
            <a:off x="6046421" y="5538335"/>
            <a:ext cx="1219200" cy="1219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spcBef>
                <a:spcPct val="0"/>
              </a:spcBef>
              <a:buClr>
                <a:srgbClr val="000000"/>
              </a:buClr>
            </a:pPr>
            <a:r>
              <a:rPr lang="en-US" sz="2400" dirty="0">
                <a:solidFill>
                  <a:srgbClr val="000000"/>
                </a:solidFill>
              </a:rPr>
              <a:t>Rapidly develop infrastructure</a:t>
            </a:r>
          </a:p>
          <a:p>
            <a:pPr>
              <a:spcBef>
                <a:spcPct val="0"/>
              </a:spcBef>
              <a:buClr>
                <a:srgbClr val="000000"/>
              </a:buClr>
            </a:pPr>
            <a:r>
              <a:rPr lang="en-US" sz="2400" dirty="0">
                <a:solidFill>
                  <a:srgbClr val="000000"/>
                </a:solidFill>
              </a:rPr>
              <a:t>via license agreement with </a:t>
            </a:r>
          </a:p>
          <a:p>
            <a:pPr>
              <a:spcBef>
                <a:spcPct val="0"/>
              </a:spcBef>
              <a:buClr>
                <a:srgbClr val="000000"/>
              </a:buClr>
            </a:pPr>
            <a:r>
              <a:rPr lang="en-US" sz="2400" dirty="0">
                <a:solidFill>
                  <a:srgbClr val="000000"/>
                </a:solidFill>
              </a:rPr>
              <a:t>Tokamak Energy</a:t>
            </a:r>
          </a:p>
          <a:p>
            <a:pPr>
              <a:spcBef>
                <a:spcPct val="0"/>
              </a:spcBef>
              <a:buClr>
                <a:srgbClr val="000000"/>
              </a:buClr>
            </a:pP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9FBC51-3B70-5EB8-F436-30AAA4A842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58400" y="5943600"/>
            <a:ext cx="1824203" cy="774828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70D9E89-89B8-FA20-E0CD-654268F6883C}"/>
              </a:ext>
            </a:extLst>
          </p:cNvPr>
          <p:cNvCxnSpPr/>
          <p:nvPr/>
        </p:nvCxnSpPr>
        <p:spPr bwMode="auto">
          <a:xfrm flipH="1">
            <a:off x="3618010" y="2957598"/>
            <a:ext cx="24055" cy="139598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9B46CF0-9E72-F019-4428-31F8D091DBDC}"/>
              </a:ext>
            </a:extLst>
          </p:cNvPr>
          <p:cNvSpPr txBox="1"/>
          <p:nvPr/>
        </p:nvSpPr>
        <p:spPr>
          <a:xfrm>
            <a:off x="3733344" y="3013547"/>
            <a:ext cx="1219200" cy="1219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4x 12 mm wide coil</a:t>
            </a: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7EBEB461-85EB-35EE-97E8-3CD9F6E8BF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7010225" y="506193"/>
            <a:ext cx="3943348" cy="5314595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54CF9971-FBE3-9FBD-7B24-CAA696367632}"/>
              </a:ext>
            </a:extLst>
          </p:cNvPr>
          <p:cNvSpPr txBox="1"/>
          <p:nvPr/>
        </p:nvSpPr>
        <p:spPr>
          <a:xfrm>
            <a:off x="8001000" y="788646"/>
            <a:ext cx="240187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Axial current injection</a:t>
            </a:r>
            <a:endParaRPr lang="en-150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23023006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71B096D1-2ED8-CE83-E8FD-646CC5A49F6E}"/>
              </a:ext>
            </a:extLst>
          </p:cNvPr>
          <p:cNvSpPr/>
          <p:nvPr/>
        </p:nvSpPr>
        <p:spPr>
          <a:xfrm>
            <a:off x="7620000" y="5029200"/>
            <a:ext cx="4114800" cy="13596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B9656B-B820-3FB6-BB51-0441FA4C3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Paul Scherrer Institute PSI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6D825F-D9AE-BCBD-EFF0-3A17DE06A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51988AE-15B1-9731-34BE-FD4206F87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injector</a:t>
            </a:r>
          </a:p>
        </p:txBody>
      </p:sp>
      <p:pic>
        <p:nvPicPr>
          <p:cNvPr id="11" name="Content Placeholder 10" descr="Diagram of a diagram of a line of electrical components&#10;&#10;Description automatically generated">
            <a:extLst>
              <a:ext uri="{FF2B5EF4-FFF2-40B4-BE49-F238E27FC236}">
                <a16:creationId xmlns:a16="http://schemas.microsoft.com/office/drawing/2014/main" id="{65878CD8-3FA6-E64E-B4A4-4EBA6339DA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914400"/>
            <a:ext cx="6038850" cy="4572000"/>
          </a:xfrm>
        </p:spPr>
      </p:pic>
      <p:sp>
        <p:nvSpPr>
          <p:cNvPr id="13" name="Arrow: Down 12">
            <a:extLst>
              <a:ext uri="{FF2B5EF4-FFF2-40B4-BE49-F238E27FC236}">
                <a16:creationId xmlns:a16="http://schemas.microsoft.com/office/drawing/2014/main" id="{B16E0751-C591-21E9-097C-E3785DC99F71}"/>
              </a:ext>
            </a:extLst>
          </p:cNvPr>
          <p:cNvSpPr/>
          <p:nvPr/>
        </p:nvSpPr>
        <p:spPr>
          <a:xfrm rot="9128097">
            <a:off x="1847849" y="4539687"/>
            <a:ext cx="457200" cy="569248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4C6DB86-44C9-B1C1-96E1-E9F3C37D85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5696" y="1063207"/>
            <a:ext cx="5530977" cy="36255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8D437F6-A97C-98CA-B183-2E1DFBF2B364}"/>
              </a:ext>
            </a:extLst>
          </p:cNvPr>
          <p:cNvSpPr txBox="1"/>
          <p:nvPr/>
        </p:nvSpPr>
        <p:spPr>
          <a:xfrm>
            <a:off x="3459790" y="214825"/>
            <a:ext cx="37862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03482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Arial" panose="020B0604020202020204" pitchFamily="34" charset="0"/>
              </a:rPr>
              <a:t>Flux Concentrator (FC) </a:t>
            </a:r>
          </a:p>
          <a:p>
            <a:pPr marL="0" marR="0" lvl="0" indent="0" algn="l" defTabSz="103482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Arial" panose="020B0604020202020204" pitchFamily="34" charset="0"/>
              </a:rPr>
              <a:t>Pulsed copper device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5D22C8D-4593-49D4-8EDC-F6844E5A62C0}"/>
              </a:ext>
            </a:extLst>
          </p:cNvPr>
          <p:cNvCxnSpPr>
            <a:cxnSpLocks/>
          </p:cNvCxnSpPr>
          <p:nvPr/>
        </p:nvCxnSpPr>
        <p:spPr>
          <a:xfrm>
            <a:off x="6082537" y="1971322"/>
            <a:ext cx="2063079" cy="90466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9EB3740-8EA1-D8E5-F3EB-C620F79D5239}"/>
              </a:ext>
            </a:extLst>
          </p:cNvPr>
          <p:cNvSpPr txBox="1"/>
          <p:nvPr/>
        </p:nvSpPr>
        <p:spPr>
          <a:xfrm>
            <a:off x="7758784" y="5369808"/>
            <a:ext cx="374403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We want to do better by using HTS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D2899A0E-973A-B1CF-AF73-38FD1D138A0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3047" y="814939"/>
            <a:ext cx="2810105" cy="2085394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5C5EC615-9877-E24F-6B1D-95B89A8AE266}"/>
              </a:ext>
            </a:extLst>
          </p:cNvPr>
          <p:cNvSpPr txBox="1"/>
          <p:nvPr/>
        </p:nvSpPr>
        <p:spPr>
          <a:xfrm>
            <a:off x="3605591" y="2877882"/>
            <a:ext cx="170495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Arial" panose="020B0604020202020204" pitchFamily="34" charset="0"/>
              </a:rPr>
              <a:t>P. </a:t>
            </a:r>
            <a:r>
              <a:rPr kumimoji="0" lang="en-GB" sz="1600" b="0" i="0" u="none" strike="noStrike" kern="10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Arial" panose="020B0604020202020204" pitchFamily="34" charset="0"/>
              </a:rPr>
              <a:t>Martyshkin</a:t>
            </a:r>
            <a:r>
              <a:rPr kumimoji="0" lang="en-GB" sz="16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Arial" panose="020B0604020202020204" pitchFamily="34" charset="0"/>
              </a:rPr>
              <a:t>, BINP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3CA71BC-89AA-1967-D6E0-08AB1864CD2F}"/>
                  </a:ext>
                </a:extLst>
              </p:cNvPr>
              <p:cNvSpPr txBox="1"/>
              <p:nvPr/>
            </p:nvSpPr>
            <p:spPr>
              <a:xfrm>
                <a:off x="9630803" y="2526100"/>
                <a:ext cx="1851661" cy="5023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Yield=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𝑁</m:t>
                            </m:r>
                          </m:e>
                          <m:sub>
                            <m:sSup>
                              <m:sSupPr>
                                <m:ctrlPr>
                                  <a:rPr kumimoji="0" lang="en-US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kumimoji="0" lang="en-US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+</m:t>
                                </m:r>
                              </m:sup>
                            </m:sSup>
                          </m:sub>
                        </m:sSub>
                      </m:num>
                      <m:den>
                        <m:sSub>
                          <m:sSubPr>
                            <m:ctrlPr>
                              <a:rPr kumimoji="0" lang="en-US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𝑁</m:t>
                            </m:r>
                          </m:e>
                          <m:sub>
                            <m:sSup>
                              <m:sSupPr>
                                <m:ctrlPr>
                                  <a:rPr kumimoji="0" lang="en-US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kumimoji="0" lang="en-US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−</m:t>
                                </m:r>
                              </m:sup>
                            </m:sSup>
                          </m:sub>
                        </m:sSub>
                      </m:den>
                    </m:f>
                    <m:r>
                      <a:rPr kumimoji="0" lang="en-US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≈3 </m:t>
                    </m:r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[3]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3CA71BC-89AA-1967-D6E0-08AB1864CD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0803" y="2526100"/>
                <a:ext cx="1851661" cy="502382"/>
              </a:xfrm>
              <a:prstGeom prst="rect">
                <a:avLst/>
              </a:prstGeom>
              <a:blipFill>
                <a:blip r:embed="rId5"/>
                <a:stretch>
                  <a:fillRect l="-8553" r="-7237" b="-10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ADB271F-8350-9704-95CE-850052C49015}"/>
                  </a:ext>
                </a:extLst>
              </p:cNvPr>
              <p:cNvSpPr txBox="1"/>
              <p:nvPr/>
            </p:nvSpPr>
            <p:spPr>
              <a:xfrm>
                <a:off x="9250049" y="5690800"/>
                <a:ext cx="1890133" cy="5023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Yield=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𝑁</m:t>
                            </m:r>
                          </m:e>
                          <m:sub>
                            <m:sSup>
                              <m:sSupPr>
                                <m:ctrlPr>
                                  <a:rPr kumimoji="0" lang="en-US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kumimoji="0" lang="en-US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+</m:t>
                                </m:r>
                              </m:sup>
                            </m:sSup>
                          </m:sub>
                        </m:sSub>
                      </m:num>
                      <m:den>
                        <m:sSub>
                          <m:sSubPr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𝑁</m:t>
                            </m:r>
                          </m:e>
                          <m:sub>
                            <m:sSup>
                              <m:sSupPr>
                                <m:ctrlPr>
                                  <a:rPr kumimoji="0" lang="en-US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kumimoji="0" lang="en-US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−</m:t>
                                </m:r>
                              </m:sup>
                            </m:sSup>
                          </m:sub>
                        </m:sSub>
                      </m:den>
                    </m:f>
                    <m:r>
                      <a:rPr kumimoji="0" lang="en-US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=7 [3]</m:t>
                    </m:r>
                  </m:oMath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ADB271F-8350-9704-95CE-850052C490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0049" y="5690800"/>
                <a:ext cx="1890133" cy="502382"/>
              </a:xfrm>
              <a:prstGeom prst="rect">
                <a:avLst/>
              </a:prstGeom>
              <a:blipFill>
                <a:blip r:embed="rId6"/>
                <a:stretch>
                  <a:fillRect l="-8065" b="-109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8A3A4AD7-3F38-BDBA-C435-0C08B246B8AE}"/>
              </a:ext>
            </a:extLst>
          </p:cNvPr>
          <p:cNvSpPr txBox="1"/>
          <p:nvPr/>
        </p:nvSpPr>
        <p:spPr>
          <a:xfrm>
            <a:off x="495932" y="6032178"/>
            <a:ext cx="588289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[3] N. Vallis https://doi.org/10.18429/JACoW-LINAC2022-TUPORI16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2571875-4B61-9FB9-5A67-30794E0C5E72}"/>
              </a:ext>
            </a:extLst>
          </p:cNvPr>
          <p:cNvCxnSpPr>
            <a:cxnSpLocks/>
          </p:cNvCxnSpPr>
          <p:nvPr/>
        </p:nvCxnSpPr>
        <p:spPr>
          <a:xfrm flipH="1">
            <a:off x="8229600" y="2788803"/>
            <a:ext cx="1306128" cy="11153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3A93158-6B24-26FC-9EBE-608661A5693B}"/>
              </a:ext>
            </a:extLst>
          </p:cNvPr>
          <p:cNvSpPr txBox="1"/>
          <p:nvPr/>
        </p:nvSpPr>
        <p:spPr>
          <a:xfrm>
            <a:off x="2537185" y="4711926"/>
            <a:ext cx="47980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Electrons shot at target produce particles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Charged particles are captured by a magnet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469BF74-8C6E-E740-BC8D-D23AFF611367}"/>
              </a:ext>
            </a:extLst>
          </p:cNvPr>
          <p:cNvCxnSpPr/>
          <p:nvPr/>
        </p:nvCxnSpPr>
        <p:spPr>
          <a:xfrm flipV="1">
            <a:off x="1295400" y="4419600"/>
            <a:ext cx="152400" cy="762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AEE0940-AFB7-5A54-21D9-18B7C899C3D9}"/>
                  </a:ext>
                </a:extLst>
              </p:cNvPr>
              <p:cNvSpPr txBox="1"/>
              <p:nvPr/>
            </p:nvSpPr>
            <p:spPr>
              <a:xfrm>
                <a:off x="1318721" y="4149923"/>
                <a:ext cx="340221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𝑒</m:t>
                          </m:r>
                        </m:e>
                        <m:sup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kumimoji="0" lang="en-NL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AEE0940-AFB7-5A54-21D9-18B7C899C3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8721" y="4149923"/>
                <a:ext cx="340221" cy="307777"/>
              </a:xfrm>
              <a:prstGeom prst="rect">
                <a:avLst/>
              </a:prstGeom>
              <a:blipFill>
                <a:blip r:embed="rId7"/>
                <a:stretch>
                  <a:fillRect l="-8929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6687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4" grpId="0"/>
      <p:bldP spid="8" grpId="0"/>
      <p:bldP spid="9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B9656B-B820-3FB6-BB51-0441FA4C3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Paul Scherrer Institute PSI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6D825F-D9AE-BCBD-EFF0-3A17DE06A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51988AE-15B1-9731-34BE-FD4206F87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injector</a:t>
            </a:r>
          </a:p>
        </p:txBody>
      </p:sp>
      <p:pic>
        <p:nvPicPr>
          <p:cNvPr id="11" name="Content Placeholder 10" descr="Diagram of a diagram of a line of electrical components&#10;&#10;Description automatically generated">
            <a:extLst>
              <a:ext uri="{FF2B5EF4-FFF2-40B4-BE49-F238E27FC236}">
                <a16:creationId xmlns:a16="http://schemas.microsoft.com/office/drawing/2014/main" id="{65878CD8-3FA6-E64E-B4A4-4EBA6339DA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914400"/>
            <a:ext cx="6038850" cy="4572000"/>
          </a:xfr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4C6DB86-44C9-B1C1-96E1-E9F3C37D85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5696" y="1063207"/>
            <a:ext cx="5530977" cy="3625569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469BF74-8C6E-E740-BC8D-D23AFF611367}"/>
              </a:ext>
            </a:extLst>
          </p:cNvPr>
          <p:cNvCxnSpPr/>
          <p:nvPr/>
        </p:nvCxnSpPr>
        <p:spPr>
          <a:xfrm flipV="1">
            <a:off x="1295400" y="4419600"/>
            <a:ext cx="152400" cy="762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AEE0940-AFB7-5A54-21D9-18B7C899C3D9}"/>
                  </a:ext>
                </a:extLst>
              </p:cNvPr>
              <p:cNvSpPr txBox="1"/>
              <p:nvPr/>
            </p:nvSpPr>
            <p:spPr>
              <a:xfrm>
                <a:off x="1318721" y="4149923"/>
                <a:ext cx="340221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𝑒</m:t>
                          </m:r>
                        </m:e>
                        <m:sup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kumimoji="0" lang="en-NL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AEE0940-AFB7-5A54-21D9-18B7C899C3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8721" y="4149923"/>
                <a:ext cx="340221" cy="307777"/>
              </a:xfrm>
              <a:prstGeom prst="rect">
                <a:avLst/>
              </a:prstGeom>
              <a:blipFill>
                <a:blip r:embed="rId4"/>
                <a:stretch>
                  <a:fillRect l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404D372D-AD35-A939-2CEF-31253A9FDACC}"/>
              </a:ext>
            </a:extLst>
          </p:cNvPr>
          <p:cNvSpPr txBox="1"/>
          <p:nvPr/>
        </p:nvSpPr>
        <p:spPr>
          <a:xfrm>
            <a:off x="3810000" y="4931121"/>
            <a:ext cx="4736938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Field profile and target location result from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numeric and analytical optimization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FCF63DF-63EC-58C4-C454-27FC9C6D6699}"/>
              </a:ext>
            </a:extLst>
          </p:cNvPr>
          <p:cNvSpPr txBox="1"/>
          <p:nvPr/>
        </p:nvSpPr>
        <p:spPr>
          <a:xfrm>
            <a:off x="3810000" y="5565338"/>
            <a:ext cx="8045451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Y Zhao.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Optimisation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of the FCC-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ee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Positron Source Using a HTS</a:t>
            </a:r>
            <a:b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</a:b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Solenoid Matching Device, 2022.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Y Zhao. Comparison of Different Matching Device Field Profiles for</a:t>
            </a:r>
            <a:b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</a:b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the FCC-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ee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Positron Source, 2021.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R. Chehab et al., “An adiabatic matching device for the Orsay linear positron accelerator”, IEEE Trans.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Nucl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. Sci., 1983.</a:t>
            </a:r>
          </a:p>
        </p:txBody>
      </p:sp>
    </p:spTree>
    <p:extLst>
      <p:ext uri="{BB962C8B-B14F-4D97-AF65-F5344CB8AC3E}">
        <p14:creationId xmlns:p14="http://schemas.microsoft.com/office/powerpoint/2010/main" val="609837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983BEF2-8B0B-D080-88C8-0980840F935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33376" y="888099"/>
                <a:ext cx="9326562" cy="2405819"/>
              </a:xfrm>
            </p:spPr>
            <p:txBody>
              <a:bodyPr/>
              <a:lstStyle/>
              <a:p>
                <a:r>
                  <a:rPr lang="en-US" sz="2400" dirty="0"/>
                  <a:t>18 T, 50 mm cold bore 	  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	</m:t>
                    </m:r>
                  </m:oMath>
                </a14:m>
                <a:r>
                  <a:rPr lang="en-US" sz="2400" dirty="0"/>
                  <a:t>   	   	15 T, 72 mm warm bore</a:t>
                </a:r>
              </a:p>
              <a:p>
                <a:r>
                  <a:rPr lang="en-US" sz="2400" dirty="0"/>
                  <a:t>	</a:t>
                </a:r>
              </a:p>
              <a:p>
                <a:endParaRPr lang="en-US" sz="140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983BEF2-8B0B-D080-88C8-0980840F93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3376" y="888099"/>
                <a:ext cx="9326562" cy="2405819"/>
              </a:xfrm>
              <a:blipFill>
                <a:blip r:embed="rId2"/>
                <a:stretch>
                  <a:fillRect l="-2026" t="-4061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E82BB3-01DA-B6C1-7195-1FE55B0B6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732F25C-C24B-9D6A-4265-D297C15BE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Upscaled version of 18 T PSI NI solenoid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EB69BA2-A517-6976-6A42-2CE628937609}"/>
              </a:ext>
            </a:extLst>
          </p:cNvPr>
          <p:cNvSpPr txBox="1"/>
          <p:nvPr/>
        </p:nvSpPr>
        <p:spPr>
          <a:xfrm>
            <a:off x="916974" y="1417542"/>
            <a:ext cx="1847557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4 coils</a:t>
            </a:r>
          </a:p>
          <a:p>
            <a:pPr algn="l"/>
            <a:r>
              <a:rPr lang="en-US" sz="2400" dirty="0"/>
              <a:t>Demonstrator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4A9A3F7-A3F0-DBD0-C864-9677CA8E287C}"/>
              </a:ext>
            </a:extLst>
          </p:cNvPr>
          <p:cNvSpPr txBox="1"/>
          <p:nvPr/>
        </p:nvSpPr>
        <p:spPr>
          <a:xfrm>
            <a:off x="5857075" y="1421920"/>
            <a:ext cx="2338717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5 coils</a:t>
            </a:r>
          </a:p>
          <a:p>
            <a:pPr algn="l"/>
            <a:r>
              <a:rPr lang="en-US" sz="2400" dirty="0"/>
              <a:t>Full scale magnet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615E6039-8B8A-37B3-57E1-B866AC63E7E5}"/>
              </a:ext>
            </a:extLst>
          </p:cNvPr>
          <p:cNvSpPr/>
          <p:nvPr/>
        </p:nvSpPr>
        <p:spPr>
          <a:xfrm>
            <a:off x="3988739" y="1214579"/>
            <a:ext cx="1007918" cy="976746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2000" dirty="0" err="1"/>
          </a:p>
        </p:txBody>
      </p:sp>
      <p:pic>
        <p:nvPicPr>
          <p:cNvPr id="17" name="Picture 16" descr="A picture containing drawing&#10;&#10;Description automatically generated">
            <a:extLst>
              <a:ext uri="{FF2B5EF4-FFF2-40B4-BE49-F238E27FC236}">
                <a16:creationId xmlns:a16="http://schemas.microsoft.com/office/drawing/2014/main" id="{C1C5544A-029D-1CEA-E2F4-3A5FE0EBDE8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7680" y="89914"/>
            <a:ext cx="903675" cy="9036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ADE8944-A44B-963D-A10E-C0FC76C11DA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335976" y="2449492"/>
            <a:ext cx="3133858" cy="417847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24D49A9-6F9B-3C21-0BB1-2A1DFFE40B45}"/>
              </a:ext>
            </a:extLst>
          </p:cNvPr>
          <p:cNvSpPr txBox="1"/>
          <p:nvPr/>
        </p:nvSpPr>
        <p:spPr>
          <a:xfrm>
            <a:off x="2219325" y="6333482"/>
            <a:ext cx="997267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Coil manufacturing: H. Garcia Rodrigues</a:t>
            </a:r>
            <a:endParaRPr lang="en-150" sz="1600" dirty="0"/>
          </a:p>
        </p:txBody>
      </p:sp>
    </p:spTree>
    <p:extLst>
      <p:ext uri="{BB962C8B-B14F-4D97-AF65-F5344CB8AC3E}">
        <p14:creationId xmlns:p14="http://schemas.microsoft.com/office/powerpoint/2010/main" val="1079384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96661A-86E7-910E-DD3A-BAAB4171F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0026-4D3D-4BB6-870B-30FF1976DEAA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B5C6F8-EBA1-CE0D-1959-0383E97D3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95011B-2D68-AFA7-995A-2AB9A203A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822AAA-D2FE-E501-92B0-F47494019B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Non-insulated coils</a:t>
            </a:r>
          </a:p>
          <a:p>
            <a:endParaRPr lang="en-US" dirty="0"/>
          </a:p>
          <a:p>
            <a:r>
              <a:rPr lang="en-US" dirty="0"/>
              <a:t>P3 solenoid design</a:t>
            </a:r>
          </a:p>
          <a:p>
            <a:endParaRPr lang="en-US" dirty="0"/>
          </a:p>
          <a:p>
            <a:r>
              <a:rPr lang="en-US" dirty="0"/>
              <a:t>P3 solenoid assembly and testing</a:t>
            </a:r>
            <a:endParaRPr lang="en-15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1B6BC-FB5F-C757-BA13-1B78A59243A6}"/>
              </a:ext>
            </a:extLst>
          </p:cNvPr>
          <p:cNvSpPr/>
          <p:nvPr/>
        </p:nvSpPr>
        <p:spPr>
          <a:xfrm>
            <a:off x="609600" y="1219200"/>
            <a:ext cx="5410200" cy="762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sz="2000" dirty="0" err="1"/>
          </a:p>
        </p:txBody>
      </p:sp>
    </p:spTree>
    <p:extLst>
      <p:ext uri="{BB962C8B-B14F-4D97-AF65-F5344CB8AC3E}">
        <p14:creationId xmlns:p14="http://schemas.microsoft.com/office/powerpoint/2010/main" val="3287813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A37385A-BC38-3D66-4113-4696310E216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3200" y="1476270"/>
            <a:ext cx="4189671" cy="2541158"/>
          </a:xfrm>
          <a:prstGeom prst="rect">
            <a:avLst/>
          </a:prstGeom>
        </p:spPr>
      </p:pic>
      <p:pic>
        <p:nvPicPr>
          <p:cNvPr id="3" name="Content Placeholder 2"/>
          <p:cNvPicPr>
            <a:picLocks noGrp="1" noChangeAspect="1"/>
          </p:cNvPicPr>
          <p:nvPr>
            <p:ph sz="quarter" idx="13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1119628" y="1099761"/>
            <a:ext cx="7306529" cy="506727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1315808" y="-27384"/>
            <a:ext cx="1219200" cy="1219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3200" dirty="0"/>
              <a:t>Non-insulated (NI) high-temperature superconductor (HTS)</a:t>
            </a:r>
          </a:p>
        </p:txBody>
      </p:sp>
      <p:cxnSp>
        <p:nvCxnSpPr>
          <p:cNvPr id="16" name="Straight Connector 15"/>
          <p:cNvCxnSpPr/>
          <p:nvPr/>
        </p:nvCxnSpPr>
        <p:spPr bwMode="auto">
          <a:xfrm flipH="1">
            <a:off x="1007437" y="4677139"/>
            <a:ext cx="249627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2159563" y="4353579"/>
            <a:ext cx="1219200" cy="1219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100 mm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CB6311-4A47-0E92-25C8-91DAD0DCA1CF}"/>
              </a:ext>
            </a:extLst>
          </p:cNvPr>
          <p:cNvSpPr txBox="1"/>
          <p:nvPr/>
        </p:nvSpPr>
        <p:spPr>
          <a:xfrm>
            <a:off x="5867400" y="838200"/>
            <a:ext cx="567668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Single-layer pancake coil wound from bare HTS tape</a:t>
            </a:r>
          </a:p>
          <a:p>
            <a:pPr algn="l"/>
            <a:r>
              <a:rPr lang="en-US" sz="2000" dirty="0"/>
              <a:t>Solder-impregnated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AA08236E-4740-B099-0256-41FE05FE579F}"/>
              </a:ext>
            </a:extLst>
          </p:cNvPr>
          <p:cNvSpPr/>
          <p:nvPr/>
        </p:nvSpPr>
        <p:spPr>
          <a:xfrm rot="10980404">
            <a:off x="3509870" y="3454668"/>
            <a:ext cx="3893047" cy="336959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70D9E89-89B8-FA20-E0CD-654268F6883C}"/>
              </a:ext>
            </a:extLst>
          </p:cNvPr>
          <p:cNvCxnSpPr/>
          <p:nvPr/>
        </p:nvCxnSpPr>
        <p:spPr bwMode="auto">
          <a:xfrm flipH="1">
            <a:off x="3618010" y="2957598"/>
            <a:ext cx="24055" cy="139598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9B46CF0-9E72-F019-4428-31F8D091DBDC}"/>
              </a:ext>
            </a:extLst>
          </p:cNvPr>
          <p:cNvSpPr txBox="1"/>
          <p:nvPr/>
        </p:nvSpPr>
        <p:spPr>
          <a:xfrm>
            <a:off x="3733344" y="3013547"/>
            <a:ext cx="1219200" cy="1219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4x 12 mm wide coil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57292AF-4D2D-DB95-D196-CB24B44A4B0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1427" y="4105766"/>
            <a:ext cx="3388628" cy="270891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6B1C817-E491-1BB7-0189-35D3E4B61E20}"/>
              </a:ext>
            </a:extLst>
          </p:cNvPr>
          <p:cNvSpPr txBox="1"/>
          <p:nvPr/>
        </p:nvSpPr>
        <p:spPr>
          <a:xfrm>
            <a:off x="3386383" y="6446101"/>
            <a:ext cx="997267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Coil manufacturing: H. Garcia Rodrigues</a:t>
            </a:r>
            <a:endParaRPr lang="en-150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825832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8" grpId="0" animBg="1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6337BE-25BC-BFC0-2AD8-73D7050BB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Paul Scherrer Institute PSI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E62090-EA02-C800-0DD2-35474B2BB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F68A3C3-A13D-87E2-A3AF-0049A1CEAF87}"/>
              </a:ext>
            </a:extLst>
          </p:cNvPr>
          <p:cNvSpPr txBox="1"/>
          <p:nvPr/>
        </p:nvSpPr>
        <p:spPr>
          <a:xfrm>
            <a:off x="1315808" y="-27384"/>
            <a:ext cx="1219200" cy="1219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3200" dirty="0" err="1">
              <a:latin typeface="+mn-lt"/>
            </a:endParaRPr>
          </a:p>
        </p:txBody>
      </p:sp>
      <p:pic>
        <p:nvPicPr>
          <p:cNvPr id="86" name="Content Placeholder 5">
            <a:extLst>
              <a:ext uri="{FF2B5EF4-FFF2-40B4-BE49-F238E27FC236}">
                <a16:creationId xmlns:a16="http://schemas.microsoft.com/office/drawing/2014/main" id="{B54E5501-4485-EA37-5B30-F5E2742C26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7264" y="2525485"/>
            <a:ext cx="6624736" cy="3699986"/>
          </a:xfrm>
          <a:prstGeom prst="rect">
            <a:avLst/>
          </a:prstGeom>
        </p:spPr>
      </p:pic>
      <p:sp>
        <p:nvSpPr>
          <p:cNvPr id="87" name="Title 2">
            <a:extLst>
              <a:ext uri="{FF2B5EF4-FFF2-40B4-BE49-F238E27FC236}">
                <a16:creationId xmlns:a16="http://schemas.microsoft.com/office/drawing/2014/main" id="{AD90D9E7-A5AF-7376-7423-301BE197BE07}"/>
              </a:ext>
            </a:extLst>
          </p:cNvPr>
          <p:cNvSpPr txBox="1">
            <a:spLocks/>
          </p:cNvSpPr>
          <p:nvPr/>
        </p:nvSpPr>
        <p:spPr bwMode="auto">
          <a:xfrm>
            <a:off x="6705600" y="2044218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dirty="0">
                <a:solidFill>
                  <a:schemeClr val="tx1"/>
                </a:solidFill>
                <a:latin typeface="+mn-lt"/>
              </a:rPr>
              <a:t>18 T by 4 stack at 2 kA, 12 K</a:t>
            </a:r>
            <a:endParaRPr lang="de-CH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8379BB20-413A-3D95-BBD7-3F7844882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747" y="145520"/>
            <a:ext cx="8944033" cy="5085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+mn-lt"/>
              </a:rPr>
              <a:t>Cryogen-free test stand</a:t>
            </a:r>
            <a:endParaRPr lang="en-CH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F67375-22E9-DCCB-01B9-8F5EACDDDBB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36758" y="1512518"/>
            <a:ext cx="4926738" cy="369505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9A8987C-7788-0B5A-6B3C-8FF176DC1BDF}"/>
              </a:ext>
            </a:extLst>
          </p:cNvPr>
          <p:cNvSpPr txBox="1"/>
          <p:nvPr/>
        </p:nvSpPr>
        <p:spPr>
          <a:xfrm>
            <a:off x="-32214" y="4464700"/>
            <a:ext cx="1902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CH"/>
            </a:defPPr>
            <a:lvl1pPr>
              <a:spcBef>
                <a:spcPts val="0"/>
              </a:spcBef>
              <a:defRPr sz="1100"/>
            </a:lvl1pPr>
          </a:lstStyle>
          <a:p>
            <a:r>
              <a:rPr lang="en-US" sz="1800" dirty="0">
                <a:latin typeface="+mn-lt"/>
              </a:rPr>
              <a:t>stack of 4 NI HTS coils with</a:t>
            </a:r>
          </a:p>
          <a:p>
            <a:r>
              <a:rPr lang="en-US" sz="1800" dirty="0">
                <a:latin typeface="+mn-lt"/>
              </a:rPr>
              <a:t>connectors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4BA888-0183-5B34-9E5E-B2A6A8159DA8}"/>
              </a:ext>
            </a:extLst>
          </p:cNvPr>
          <p:cNvSpPr txBox="1"/>
          <p:nvPr/>
        </p:nvSpPr>
        <p:spPr>
          <a:xfrm>
            <a:off x="3733800" y="5804907"/>
            <a:ext cx="1255728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dirty="0" err="1">
                <a:latin typeface="+mn-lt"/>
              </a:rPr>
              <a:t>HTS</a:t>
            </a:r>
            <a:r>
              <a:rPr lang="en-US" sz="2133" dirty="0">
                <a:latin typeface="+mn-lt"/>
              </a:rPr>
              <a:t> leads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0926D8-0B3F-5C54-1DBF-B1B6E65547A5}"/>
              </a:ext>
            </a:extLst>
          </p:cNvPr>
          <p:cNvSpPr txBox="1"/>
          <p:nvPr/>
        </p:nvSpPr>
        <p:spPr>
          <a:xfrm>
            <a:off x="-32214" y="3318376"/>
            <a:ext cx="16047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CH"/>
            </a:defPPr>
            <a:lvl1pPr>
              <a:spcBef>
                <a:spcPts val="0"/>
              </a:spcBef>
              <a:defRPr sz="1100"/>
            </a:lvl1pPr>
          </a:lstStyle>
          <a:p>
            <a:r>
              <a:rPr lang="en-US" sz="1800" dirty="0">
                <a:latin typeface="+mn-lt"/>
              </a:rPr>
              <a:t>1st </a:t>
            </a:r>
            <a:r>
              <a:rPr lang="en-US" sz="1800" dirty="0" err="1">
                <a:latin typeface="+mn-lt"/>
              </a:rPr>
              <a:t>cryocooler</a:t>
            </a:r>
            <a:endParaRPr lang="en-US" sz="1800" dirty="0">
              <a:latin typeface="+mn-lt"/>
            </a:endParaRPr>
          </a:p>
          <a:p>
            <a:r>
              <a:rPr lang="en-US" sz="1800" dirty="0">
                <a:latin typeface="+mn-lt"/>
              </a:rPr>
              <a:t>4 K coldhead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0531B5-3A5E-7D66-3FCA-9C993F1E71DC}"/>
              </a:ext>
            </a:extLst>
          </p:cNvPr>
          <p:cNvSpPr txBox="1"/>
          <p:nvPr/>
        </p:nvSpPr>
        <p:spPr>
          <a:xfrm>
            <a:off x="5637212" y="750217"/>
            <a:ext cx="1954253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CH"/>
            </a:defPPr>
            <a:lvl1pPr>
              <a:spcBef>
                <a:spcPts val="0"/>
              </a:spcBef>
              <a:defRPr sz="1100">
                <a:latin typeface="+mj-lt"/>
              </a:defRPr>
            </a:lvl1pPr>
          </a:lstStyle>
          <a:p>
            <a:r>
              <a:rPr lang="en-US" sz="2133" dirty="0">
                <a:latin typeface="+mn-lt"/>
              </a:rPr>
              <a:t>2nd cryocooler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2D316D-7859-F0EF-86A9-04148EE98F85}"/>
              </a:ext>
            </a:extLst>
          </p:cNvPr>
          <p:cNvSpPr txBox="1"/>
          <p:nvPr/>
        </p:nvSpPr>
        <p:spPr>
          <a:xfrm>
            <a:off x="-32214" y="1996444"/>
            <a:ext cx="17178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dirty="0">
                <a:latin typeface="+mn-lt"/>
              </a:rPr>
              <a:t>radiation shield</a:t>
            </a:r>
          </a:p>
          <a:p>
            <a:pPr>
              <a:spcBef>
                <a:spcPts val="0"/>
              </a:spcBef>
            </a:pPr>
            <a:r>
              <a:rPr lang="en-US" dirty="0">
                <a:latin typeface="+mn-lt"/>
              </a:rPr>
              <a:t>top plate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7D04999-388B-017E-5D97-3DCAF862CEA3}"/>
              </a:ext>
            </a:extLst>
          </p:cNvPr>
          <p:cNvCxnSpPr>
            <a:cxnSpLocks/>
          </p:cNvCxnSpPr>
          <p:nvPr/>
        </p:nvCxnSpPr>
        <p:spPr>
          <a:xfrm flipV="1">
            <a:off x="1719419" y="3471158"/>
            <a:ext cx="1099981" cy="8380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79571EC-E5C3-DF4B-D385-F294AA3C79E9}"/>
              </a:ext>
            </a:extLst>
          </p:cNvPr>
          <p:cNvCxnSpPr/>
          <p:nvPr/>
        </p:nvCxnSpPr>
        <p:spPr>
          <a:xfrm flipV="1">
            <a:off x="1579069" y="4854674"/>
            <a:ext cx="895668" cy="8737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50DC554-5563-65D8-58F3-6CB90091DD6F}"/>
              </a:ext>
            </a:extLst>
          </p:cNvPr>
          <p:cNvCxnSpPr/>
          <p:nvPr/>
        </p:nvCxnSpPr>
        <p:spPr>
          <a:xfrm flipV="1">
            <a:off x="1809243" y="1953731"/>
            <a:ext cx="551703" cy="23162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5761C5D-571F-0DAD-7C63-7A033B7D9A9B}"/>
              </a:ext>
            </a:extLst>
          </p:cNvPr>
          <p:cNvCxnSpPr>
            <a:cxnSpLocks/>
          </p:cNvCxnSpPr>
          <p:nvPr/>
        </p:nvCxnSpPr>
        <p:spPr>
          <a:xfrm flipH="1">
            <a:off x="5152949" y="1170781"/>
            <a:ext cx="562051" cy="150228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9E8321C-1468-3AB4-2F68-46956B7D25BB}"/>
              </a:ext>
            </a:extLst>
          </p:cNvPr>
          <p:cNvCxnSpPr>
            <a:cxnSpLocks/>
          </p:cNvCxnSpPr>
          <p:nvPr/>
        </p:nvCxnSpPr>
        <p:spPr>
          <a:xfrm flipH="1" flipV="1">
            <a:off x="3962400" y="5112550"/>
            <a:ext cx="123620" cy="70694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25ED547-9C41-88CC-8B35-2F4AE7A52830}"/>
              </a:ext>
            </a:extLst>
          </p:cNvPr>
          <p:cNvSpPr txBox="1"/>
          <p:nvPr/>
        </p:nvSpPr>
        <p:spPr>
          <a:xfrm rot="16200000">
            <a:off x="4601423" y="3477438"/>
            <a:ext cx="2239459" cy="307777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Central bore field [T]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3FDC499-8364-5D4B-3702-A6A5DA985DE8}"/>
              </a:ext>
            </a:extLst>
          </p:cNvPr>
          <p:cNvSpPr txBox="1"/>
          <p:nvPr/>
        </p:nvSpPr>
        <p:spPr>
          <a:xfrm>
            <a:off x="4114800" y="6548589"/>
            <a:ext cx="728269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Test stand thermals &amp; electrical integration: M. Duda, H. Garcia Rodrigues</a:t>
            </a:r>
            <a:endParaRPr lang="en-15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5558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ontent Placeholder 38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832909" y="1443494"/>
                <a:ext cx="10322983" cy="4679951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NI coil electrical representation: </a:t>
                </a:r>
              </a:p>
              <a:p>
                <a:r>
                  <a:rPr lang="en-US" dirty="0"/>
                  <a:t>Inductor (HTS spiral path)</a:t>
                </a:r>
              </a:p>
              <a:p>
                <a:r>
                  <a:rPr lang="en-US" dirty="0"/>
                  <a:t>Resistor (turn-turn contact)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Charging time constant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endParaRPr lang="de-CH" dirty="0"/>
              </a:p>
              <a:p>
                <a:pPr marL="0" indent="0">
                  <a:buNone/>
                </a:pPr>
                <a:r>
                  <a:rPr lang="en-US" dirty="0"/>
                  <a:t>Large NI magnets (large L) take a long time </a:t>
                </a:r>
                <a:endParaRPr lang="de-CH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de-CH" dirty="0"/>
              </a:p>
            </p:txBody>
          </p:sp>
        </mc:Choice>
        <mc:Fallback xmlns="">
          <p:sp>
            <p:nvSpPr>
              <p:cNvPr id="39" name="Content Placeholder 3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832909" y="1443494"/>
                <a:ext cx="10322983" cy="4679951"/>
              </a:xfrm>
              <a:blipFill>
                <a:blip r:embed="rId3"/>
                <a:stretch>
                  <a:fillRect l="-1713" t="-14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2802467" y="157244"/>
            <a:ext cx="1219200" cy="1219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3200" dirty="0"/>
              <a:t>Non-insulated (NI) HTS </a:t>
            </a:r>
            <a:r>
              <a:rPr lang="en-CH" sz="3200" dirty="0"/>
              <a:t>Technology Solenoid</a:t>
            </a:r>
            <a:endParaRPr lang="en-US" sz="3200" dirty="0" err="1"/>
          </a:p>
        </p:txBody>
      </p:sp>
      <p:pic>
        <p:nvPicPr>
          <p:cNvPr id="24" name="Content Placeholder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6424" y="2790515"/>
            <a:ext cx="6805577" cy="3800988"/>
          </a:xfrm>
          <a:prstGeom prst="rect">
            <a:avLst/>
          </a:prstGeom>
        </p:spPr>
      </p:pic>
      <p:sp>
        <p:nvSpPr>
          <p:cNvPr id="29" name="Title 2"/>
          <p:cNvSpPr txBox="1">
            <a:spLocks/>
          </p:cNvSpPr>
          <p:nvPr/>
        </p:nvSpPr>
        <p:spPr bwMode="auto">
          <a:xfrm>
            <a:off x="5994401" y="2244506"/>
            <a:ext cx="8944033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dirty="0">
                <a:solidFill>
                  <a:schemeClr val="tx1"/>
                </a:solidFill>
                <a:latin typeface="+mn-lt"/>
              </a:rPr>
              <a:t>18 T by PSI 4 stack at 2 kA, 12 K</a:t>
            </a:r>
            <a:endParaRPr lang="de-CH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Oval 1"/>
          <p:cNvSpPr/>
          <p:nvPr/>
        </p:nvSpPr>
        <p:spPr bwMode="auto">
          <a:xfrm>
            <a:off x="2235200" y="3072269"/>
            <a:ext cx="508000" cy="508000"/>
          </a:xfrm>
          <a:prstGeom prst="ellipse">
            <a:avLst/>
          </a:prstGeom>
          <a:noFill/>
          <a:ln w="9525" cap="flat" cmpd="sng" algn="ctr">
            <a:solidFill>
              <a:srgbClr val="01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3200">
              <a:latin typeface="Times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2743200" y="3072269"/>
            <a:ext cx="508000" cy="508000"/>
          </a:xfrm>
          <a:prstGeom prst="ellipse">
            <a:avLst/>
          </a:prstGeom>
          <a:noFill/>
          <a:ln w="9525" cap="flat" cmpd="sng" algn="ctr">
            <a:solidFill>
              <a:srgbClr val="01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3200">
              <a:latin typeface="Times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3251200" y="3072269"/>
            <a:ext cx="508000" cy="508000"/>
          </a:xfrm>
          <a:prstGeom prst="ellipse">
            <a:avLst/>
          </a:prstGeom>
          <a:noFill/>
          <a:ln w="9525" cap="flat" cmpd="sng" algn="ctr">
            <a:solidFill>
              <a:srgbClr val="01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3200">
              <a:latin typeface="Times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930400" y="3273485"/>
            <a:ext cx="2235200" cy="50998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3200" dirty="0">
              <a:latin typeface="Times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641600" y="3647319"/>
            <a:ext cx="711200" cy="304800"/>
          </a:xfrm>
          <a:prstGeom prst="rect">
            <a:avLst/>
          </a:prstGeom>
          <a:noFill/>
          <a:ln w="9525" cap="flat" cmpd="sng" algn="ctr">
            <a:solidFill>
              <a:srgbClr val="01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3200">
              <a:latin typeface="Times" charset="0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 flipH="1">
            <a:off x="1828800" y="3273485"/>
            <a:ext cx="406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 flipH="1">
            <a:off x="3759200" y="3273485"/>
            <a:ext cx="3048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 bwMode="auto">
          <a:xfrm flipH="1">
            <a:off x="3352800" y="3789268"/>
            <a:ext cx="711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 flipH="1">
            <a:off x="1828800" y="3783469"/>
            <a:ext cx="812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 flipV="1">
            <a:off x="1828800" y="3273485"/>
            <a:ext cx="0" cy="50998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 bwMode="auto">
          <a:xfrm flipV="1">
            <a:off x="4064000" y="3273485"/>
            <a:ext cx="0" cy="50998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flipH="1">
            <a:off x="1422400" y="3528477"/>
            <a:ext cx="406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4064000" y="3528477"/>
            <a:ext cx="406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2302961" y="2663885"/>
                <a:ext cx="1219200" cy="12192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de-CH" sz="24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2961" y="2663885"/>
                <a:ext cx="1219200" cy="12192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2286000" y="3960393"/>
                <a:ext cx="1219200" cy="12192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de-CH" sz="24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3960393"/>
                <a:ext cx="1219200" cy="121920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Straight Arrow Connector 43"/>
          <p:cNvCxnSpPr/>
          <p:nvPr/>
        </p:nvCxnSpPr>
        <p:spPr bwMode="auto">
          <a:xfrm flipV="1">
            <a:off x="5386424" y="4241802"/>
            <a:ext cx="1319177" cy="31991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custDataLst>
      <p:tags r:id="rId1"/>
    </p:custDataLst>
    <p:extLst>
      <p:ext uri="{BB962C8B-B14F-4D97-AF65-F5344CB8AC3E}">
        <p14:creationId xmlns:p14="http://schemas.microsoft.com/office/powerpoint/2010/main" val="14433873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ontent Placeholder 38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832909" y="1443494"/>
                <a:ext cx="10322983" cy="4679951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NI coil electrical representation: </a:t>
                </a:r>
              </a:p>
              <a:p>
                <a:r>
                  <a:rPr lang="en-US" dirty="0"/>
                  <a:t>Inductor (HTS spiral path)</a:t>
                </a:r>
              </a:p>
              <a:p>
                <a:r>
                  <a:rPr lang="en-US" dirty="0"/>
                  <a:t>Resistor (turn-turn contact)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Charging time constant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endParaRPr lang="de-CH" dirty="0"/>
              </a:p>
              <a:p>
                <a:pPr marL="0" indent="0">
                  <a:buNone/>
                </a:pPr>
                <a:r>
                  <a:rPr lang="en-US" dirty="0"/>
                  <a:t>Large NI magnets (large L) take a long time </a:t>
                </a:r>
                <a:endParaRPr lang="de-CH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de-CH" dirty="0"/>
              </a:p>
            </p:txBody>
          </p:sp>
        </mc:Choice>
        <mc:Fallback xmlns="">
          <p:sp>
            <p:nvSpPr>
              <p:cNvPr id="39" name="Content Placeholder 3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832909" y="1443494"/>
                <a:ext cx="10322983" cy="4679951"/>
              </a:xfrm>
              <a:blipFill>
                <a:blip r:embed="rId2"/>
                <a:stretch>
                  <a:fillRect l="-1713" t="-14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695325" y="6404572"/>
            <a:ext cx="4333875" cy="296183"/>
          </a:xfrm>
        </p:spPr>
        <p:txBody>
          <a:bodyPr/>
          <a:lstStyle/>
          <a:p>
            <a:pPr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>
                <a:defRPr/>
              </a:pPr>
              <a:t>8</a:t>
            </a:fld>
            <a:r>
              <a:rPr lang="de-DE" dirty="0"/>
              <a:t> 	</a:t>
            </a:r>
            <a:r>
              <a:rPr lang="en-GB" noProof="0" dirty="0"/>
              <a:t>Paul Scherrer Institute PSI</a:t>
            </a:r>
          </a:p>
          <a:p>
            <a:pPr algn="r">
              <a:defRPr/>
            </a:pPr>
            <a:r>
              <a:rPr lang="de-DE" dirty="0"/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02467" y="157244"/>
            <a:ext cx="1219200" cy="1219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3200" dirty="0"/>
              <a:t>Non-insulated (NI) HTS </a:t>
            </a:r>
            <a:r>
              <a:rPr lang="en-CH" sz="3200" dirty="0"/>
              <a:t>Technology Solenoid</a:t>
            </a:r>
            <a:endParaRPr lang="en-US" sz="3200" dirty="0" err="1"/>
          </a:p>
        </p:txBody>
      </p:sp>
      <p:sp>
        <p:nvSpPr>
          <p:cNvPr id="2" name="Oval 1"/>
          <p:cNvSpPr/>
          <p:nvPr/>
        </p:nvSpPr>
        <p:spPr bwMode="auto">
          <a:xfrm>
            <a:off x="2235200" y="3072269"/>
            <a:ext cx="508000" cy="508000"/>
          </a:xfrm>
          <a:prstGeom prst="ellipse">
            <a:avLst/>
          </a:prstGeom>
          <a:noFill/>
          <a:ln w="9525" cap="flat" cmpd="sng" algn="ctr">
            <a:solidFill>
              <a:srgbClr val="01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3200">
              <a:latin typeface="Times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2743200" y="3072269"/>
            <a:ext cx="508000" cy="508000"/>
          </a:xfrm>
          <a:prstGeom prst="ellipse">
            <a:avLst/>
          </a:prstGeom>
          <a:noFill/>
          <a:ln w="9525" cap="flat" cmpd="sng" algn="ctr">
            <a:solidFill>
              <a:srgbClr val="01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3200">
              <a:latin typeface="Times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3251200" y="3072269"/>
            <a:ext cx="508000" cy="508000"/>
          </a:xfrm>
          <a:prstGeom prst="ellipse">
            <a:avLst/>
          </a:prstGeom>
          <a:noFill/>
          <a:ln w="9525" cap="flat" cmpd="sng" algn="ctr">
            <a:solidFill>
              <a:srgbClr val="01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3200">
              <a:latin typeface="Times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930400" y="3273485"/>
            <a:ext cx="2235200" cy="50998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3200" dirty="0">
              <a:latin typeface="Times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641600" y="3647319"/>
            <a:ext cx="711200" cy="304800"/>
          </a:xfrm>
          <a:prstGeom prst="rect">
            <a:avLst/>
          </a:prstGeom>
          <a:noFill/>
          <a:ln w="9525" cap="flat" cmpd="sng" algn="ctr">
            <a:solidFill>
              <a:srgbClr val="01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3200">
              <a:latin typeface="Times" charset="0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 flipH="1">
            <a:off x="1828800" y="3273485"/>
            <a:ext cx="406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 flipH="1">
            <a:off x="3759200" y="3273485"/>
            <a:ext cx="3048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 bwMode="auto">
          <a:xfrm flipH="1">
            <a:off x="3352800" y="3789268"/>
            <a:ext cx="711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 flipH="1">
            <a:off x="1828800" y="3783469"/>
            <a:ext cx="812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 flipV="1">
            <a:off x="1828800" y="3273485"/>
            <a:ext cx="0" cy="50998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 bwMode="auto">
          <a:xfrm flipV="1">
            <a:off x="4064000" y="3273485"/>
            <a:ext cx="0" cy="50998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flipH="1">
            <a:off x="1422400" y="3528477"/>
            <a:ext cx="406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4064000" y="3528477"/>
            <a:ext cx="406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2302961" y="2663885"/>
                <a:ext cx="1219200" cy="12192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de-CH" sz="24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2961" y="2663885"/>
                <a:ext cx="1219200" cy="12192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2286000" y="3960393"/>
                <a:ext cx="1219200" cy="12192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de-CH" sz="24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3960393"/>
                <a:ext cx="1219200" cy="12192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5553" y="1327828"/>
            <a:ext cx="4848243" cy="44012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0" y="6190495"/>
            <a:ext cx="1219200" cy="1219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1600" dirty="0"/>
              <a:t>S. Hahn, D. Park, J. </a:t>
            </a:r>
            <a:r>
              <a:rPr lang="en-US" sz="1600" dirty="0" err="1"/>
              <a:t>Bascuñán</a:t>
            </a:r>
            <a:r>
              <a:rPr lang="en-US" sz="1600" dirty="0"/>
              <a:t>, and Y. </a:t>
            </a:r>
            <a:r>
              <a:rPr lang="en-US" sz="1600" dirty="0" err="1"/>
              <a:t>Iwasa</a:t>
            </a:r>
            <a:r>
              <a:rPr lang="en-US" sz="1600" dirty="0"/>
              <a:t>, </a:t>
            </a:r>
          </a:p>
          <a:p>
            <a:r>
              <a:rPr lang="en-US" sz="1600" dirty="0"/>
              <a:t>“HTS Pancake Coil without Turn-to-Turn Insulation,” IEEE TAS, </a:t>
            </a:r>
            <a:r>
              <a:rPr lang="de-CH" sz="1600" dirty="0"/>
              <a:t>2011.</a:t>
            </a:r>
            <a:endParaRPr lang="de-CH" sz="1867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08E29B-595A-9C35-807C-E43C1500DF9D}"/>
              </a:ext>
            </a:extLst>
          </p:cNvPr>
          <p:cNvSpPr txBox="1"/>
          <p:nvPr/>
        </p:nvSpPr>
        <p:spPr>
          <a:xfrm>
            <a:off x="7178621" y="5706623"/>
            <a:ext cx="470333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Thermal conductivity, radiation robustness</a:t>
            </a:r>
            <a:endParaRPr lang="en-150" sz="2000" dirty="0"/>
          </a:p>
        </p:txBody>
      </p:sp>
    </p:spTree>
    <p:extLst>
      <p:ext uri="{BB962C8B-B14F-4D97-AF65-F5344CB8AC3E}">
        <p14:creationId xmlns:p14="http://schemas.microsoft.com/office/powerpoint/2010/main" val="1022056959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B8683F-F189-C92E-F7F5-E4ABDC669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E82BB3-01DA-B6C1-7195-1FE55B0B6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732F25C-C24B-9D6A-4265-D297C15BE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 vs model</a:t>
            </a:r>
          </a:p>
        </p:txBody>
      </p:sp>
      <p:pic>
        <p:nvPicPr>
          <p:cNvPr id="8" name="Picture 7" descr="A close up of a copper wire&#10;&#10;Description automatically generated">
            <a:extLst>
              <a:ext uri="{FF2B5EF4-FFF2-40B4-BE49-F238E27FC236}">
                <a16:creationId xmlns:a16="http://schemas.microsoft.com/office/drawing/2014/main" id="{5F7411B3-1C8A-FE55-4AF5-D7053A3154F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110" y="32910"/>
            <a:ext cx="2037082" cy="240549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D293A96-7B92-D21D-000E-9EAF29361945}"/>
              </a:ext>
            </a:extLst>
          </p:cNvPr>
          <p:cNvSpPr txBox="1"/>
          <p:nvPr/>
        </p:nvSpPr>
        <p:spPr>
          <a:xfrm>
            <a:off x="838200" y="2667350"/>
            <a:ext cx="493596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Example: 1.8 kA at 15 K in cryogen-free setup</a:t>
            </a:r>
          </a:p>
        </p:txBody>
      </p:sp>
      <p:pic>
        <p:nvPicPr>
          <p:cNvPr id="21" name="pg123">
            <a:extLst>
              <a:ext uri="{FF2B5EF4-FFF2-40B4-BE49-F238E27FC236}">
                <a16:creationId xmlns:a16="http://schemas.microsoft.com/office/drawing/2014/main" id="{42CE81BF-8F9D-ECF3-0C1E-CE3F1AAE64B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82" y="3124200"/>
            <a:ext cx="4038601" cy="3229513"/>
          </a:xfrm>
          <a:prstGeom prst="rect">
            <a:avLst/>
          </a:prstGeom>
        </p:spPr>
      </p:pic>
      <p:pic>
        <p:nvPicPr>
          <p:cNvPr id="25" name="pg124">
            <a:extLst>
              <a:ext uri="{FF2B5EF4-FFF2-40B4-BE49-F238E27FC236}">
                <a16:creationId xmlns:a16="http://schemas.microsoft.com/office/drawing/2014/main" id="{E0B87D43-6310-E465-5A51-D2DCD403680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33726" y="3124200"/>
            <a:ext cx="3589827" cy="3320364"/>
          </a:xfrm>
          <a:prstGeom prst="rect">
            <a:avLst/>
          </a:prstGeom>
        </p:spPr>
      </p:pic>
      <p:pic>
        <p:nvPicPr>
          <p:cNvPr id="27" name="pg81">
            <a:extLst>
              <a:ext uri="{FF2B5EF4-FFF2-40B4-BE49-F238E27FC236}">
                <a16:creationId xmlns:a16="http://schemas.microsoft.com/office/drawing/2014/main" id="{069B4F81-1AC2-9A6A-7619-9E83BC51CE3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4800" y="3124200"/>
            <a:ext cx="4152213" cy="332036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357B5BC7-CFA4-6282-ECB7-B5E2A122785A}"/>
              </a:ext>
            </a:extLst>
          </p:cNvPr>
          <p:cNvSpPr txBox="1"/>
          <p:nvPr/>
        </p:nvSpPr>
        <p:spPr>
          <a:xfrm>
            <a:off x="7010400" y="1294831"/>
            <a:ext cx="491166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Turn-turn resistance used a fitting parameter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1CF6D9F-25E6-5AB7-02C4-EF107F105EA0}"/>
                  </a:ext>
                </a:extLst>
              </p:cNvPr>
              <p:cNvSpPr txBox="1"/>
              <p:nvPr/>
            </p:nvSpPr>
            <p:spPr>
              <a:xfrm>
                <a:off x="6934200" y="1940764"/>
                <a:ext cx="3450111" cy="3314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𝑡𝑢𝑟𝑛𝑡𝑢𝑟𝑛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𝑐𝑜𝑝𝑝𝑒𝑟𝑅𝑅𝑅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1CF6D9F-25E6-5AB7-02C4-EF107F105E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4200" y="1940764"/>
                <a:ext cx="3450111" cy="331437"/>
              </a:xfrm>
              <a:prstGeom prst="rect">
                <a:avLst/>
              </a:prstGeom>
              <a:blipFill>
                <a:blip r:embed="rId11"/>
                <a:stretch>
                  <a:fillRect l="-531" b="-2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0575AD3B-E2F8-E818-2FB2-73E5C57F8A85}"/>
              </a:ext>
            </a:extLst>
          </p:cNvPr>
          <p:cNvSpPr txBox="1"/>
          <p:nvPr/>
        </p:nvSpPr>
        <p:spPr>
          <a:xfrm>
            <a:off x="7010400" y="2338831"/>
            <a:ext cx="422961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Works reasonably over a 15-77 K range</a:t>
            </a:r>
          </a:p>
        </p:txBody>
      </p:sp>
      <p:pic>
        <p:nvPicPr>
          <p:cNvPr id="2" name="pg124">
            <a:extLst>
              <a:ext uri="{FF2B5EF4-FFF2-40B4-BE49-F238E27FC236}">
                <a16:creationId xmlns:a16="http://schemas.microsoft.com/office/drawing/2014/main" id="{826A7511-A0BD-570E-9EC4-BCDE6109678B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000" y="3187967"/>
            <a:ext cx="331788" cy="332036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50021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4|6.8|4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357&quot;&gt;&#10;  &lt;VersionInformation&gt;&#10;    &lt;Version&gt;1&lt;/Version&gt;&#10;  &lt;/VersionInformation&gt;&#10;  &lt;Entity&gt;/result/feature/pg263&lt;/Entity&gt;&#10;  &lt;Tag&gt;pg263&lt;/Tag&gt;&#10;  &lt;Node&gt;Results &amp;gt; export 2024 {grp46} &amp;gt; export 2024 B vs t zoom 2 {pg263}&lt;/Node&gt;&#10;  &lt;LinkType&gt;Image&lt;/LinkType&gt;&#10;  &lt;ModelLink directoryType=&quot;none&quot;&gt;dbmodel:///?databaseKey=a6cffd31-161c-4539-8010-986b6d58756d&amp;amp;databaseLabel=Local%20Database%20JK&amp;amp;modelKey=75c4c7c2-b488-4cea-9900-2cfc838619d5&amp;amp;originModelKey=&amp;amp;commitKey=e8a221ef-79a2-472f-a51f-e25445b0b592&amp;amp;modelVersionKey=39678710-6066-4c07-a570-2bc82689aa80&amp;amp;modelSaveTypeId=1&amp;amp;modelVersionTypeId=201&amp;amp;modelVersionTitle=P3_vE6n&amp;amp;saved=1716460228451&amp;amp;savedBy=kosse_j-adm&amp;amp;owner=kosse_j-adm&lt;/ModelLink&gt;&#10;  &lt;LocalPath&gt;&lt;/LocalPath&gt;&#10;  &lt;SDim&gt;1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150&quot; /&gt;&#10;    &lt;Property name=&quot;height&quot; type=&quot;real&quot; value=&quot;120&quot; /&gt;&#10;    &lt;Property name=&quot;resolution&quot; type=&quot;integer&quot; value=&quot;300&quot; /&gt;&#10;    &lt;Property name=&quot;sizedesc&quot; type=&quot;string&quot; value=&quot;1772 x 1417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011 x 851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011&quot; /&gt;&#10;    &lt;Property name=&quot;screenheightpx&quot; type=&quot;integer&quot; value=&quot;85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export 2024 {grp46} &amp;gt; export 2024 B vs t zoom 2 {pg263}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n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eps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1&quot; /&gt;&#10;    &lt;Property name=&quot;options1d&quot; type=&quot;group&quot; value=&quot;on&quot; /&gt;&#10;    &lt;Property name=&quot;title1d&quot; type=&quot;bool&quot; value=&quot;off&quot; /&gt;&#10;    &lt;Property name=&quot;legend1d&quot; type=&quot;bool&quot; value=&quot;off&quot; /&gt;&#10;    &lt;Property name=&quot;axes1d&quot; type=&quot;bool&quot; value=&quot;on&quot; /&gt;&#10;    &lt;Property name=&quot;showgrid&quot; type=&quot;bool&quot; value=&quot;on&quot; /&gt;&#10;    &lt;Property name=&quot;logo1d&quot; type=&quot;bool&quot; value=&quot;off&quot; /&gt;&#10;    &lt;Property name=&quot;fontsize&quot; type=&quot;integer&quot; value=&quot;16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axislimits&quot; type=&quot;group&quot; value=&quot;on&quot; /&gt;&#10;    &lt;Property name=&quot;xmin&quot; type=&quot;real&quot; value=&quot;-0.5&quot; /&gt;&#10;    &lt;Property name=&quot;xmax&quot; type=&quot;real&quot; value=&quot;8&quot; /&gt;&#10;    &lt;Property name=&quot;ymin&quot; type=&quot;real&quot; value=&quot;-0.25&quot; /&gt;&#10;    &lt;Property name=&quot;ymax&quot; type=&quot;real&quot; value=&quot;18&quot; /&gt;&#10;    &lt;Property name=&quot;showsecaxislimit&quot; type=&quot;group&quot; value=&quot;off&quot; /&gt;&#10;    &lt;Property name=&quot;yminsec&quot; type=&quot;real&quot; value=&quot;129.29292929292924&quot; /&gt;&#10;    &lt;Property name=&quot;ymaxsec&quot; type=&quot;real&quot; value=&quot;2763.636363636362&quot; /&gt;&#10;    &lt;Property name=&quot;preserveaspect&quot; type=&quot;bool&quot; value=&quot;off&quot; /&gt;&#10;    &lt;Property name=&quot;xlog&quot; type=&quot;bool&quot; value=&quot;off&quot; /&gt;&#10;    &lt;Property name=&quot;ylog&quot; type=&quot;bool&quot; value=&quot;off&quot; /&gt;&#10;    &lt;Property name=&quot;showsecylog&quot; type=&quot;group&quot; value=&quot;off&quot; /&gt;&#10;    &lt;Property name=&quot;ylogsec&quot; type=&quot;bool&quot; value=&quot;off&quot; /&gt;&#10;    &lt;Property name=&quot;showgrid&quot; type=&quot;group&quot; value=&quot;on&quot; /&gt;&#10;    &lt;Property name=&quot;showmanualgrid&quot; type=&quot;group&quot; value=&quot;on&quot; /&gt;&#10;    &lt;Property name=&quot;manualgrid&quot; type=&quot;group&quot; value=&quot;off&quot; /&gt;&#10;    &lt;Property name=&quot;showxspacing&quot; type=&quot;group&quot; value=&quot;on&quot; /&gt;&#10;    &lt;Property name=&quot;xspacing&quot; type=&quot;real&quot; value=&quot;1&quot; /&gt;&#10;    &lt;Property name=&quot;showyspacing&quot; type=&quot;group&quot; value=&quot;on&quot; /&gt;&#10;    &lt;Property name=&quot;yspacing&quot; type=&quot;real&quot; value=&quot;1&quot; /&gt;&#10;    &lt;Property name=&quot;showsecyspacing&quot; type=&quot;group&quot; value=&quot;off&quot; /&gt;&#10;    &lt;Property name=&quot;ysec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showsecyextra&quot; type=&quot;group&quot; value=&quot;off&quot; /&gt;&#10;    &lt;Property name=&quot;ysecextra&quot; type=&quot;realarray&quot; value=&quot;&quot; /&gt;&#10;    &lt;Property name=&quot;ysecextra_vector_method&quot; type=&quot;string&quot; value=&quot;step&quot; /&gt;&#10;    &lt;Property name=&quot;ysecextra_vector_start&quot; type=&quot;string&quot; value=&quot;&quot; /&gt;&#10;    &lt;Property name=&quot;ysecextra_vector_stop&quot; type=&quot;string&quot; value=&quot;&quot; /&gt;&#10;    &lt;Property name=&quot;ysecextra_vector_step&quot; type=&quot;string&quot; value=&quot;&quot; /&gt;&#10;    &lt;Property name=&quot;ysecextra_vector_numvalues&quot; type=&quot;string&quot; value=&quot;&quot; /&gt;&#10;    &lt;Property name=&quot;ysecextra_vector_function&quot; type=&quot;string&quot; value=&quot;none&quot; /&gt;&#10;    &lt;Property name=&quot;ysecextra_vector_interval&quot; type=&quot;string&quot; value=&quot;octave&quot; /&gt;&#10;    &lt;Property name=&quot;ysecextra_vector_freqperdec&quot; type=&quot;string&quot; value=&quot;&quot; /&gt;&#10;  &lt;/PropSet&gt;&#10;  &lt;PropSet id=&quot;camera&quot; /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y 27, 2024, 6:19:54 PM&lt;/UpdateTimeStamp&gt;&#10;&lt;/Root&gt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357&quot;&gt;&#10;  &lt;VersionInformation&gt;&#10;    &lt;Version&gt;1&lt;/Version&gt;&#10;  &lt;/VersionInformation&gt;&#10;  &lt;Entity&gt;/result/feature/pg264&lt;/Entity&gt;&#10;  &lt;Tag&gt;pg264&lt;/Tag&gt;&#10;  &lt;Node&gt;Results &amp;gt; export 2024 {grp46} &amp;gt; export 2024T vs t zoom 2.1 {pg264}&lt;/Node&gt;&#10;  &lt;LinkType&gt;Image&lt;/LinkType&gt;&#10;  &lt;ModelLink directoryType=&quot;none&quot;&gt;dbmodel:///?databaseKey=a6cffd31-161c-4539-8010-986b6d58756d&amp;amp;databaseLabel=Local%20Database%20JK&amp;amp;modelKey=75c4c7c2-b488-4cea-9900-2cfc838619d5&amp;amp;originModelKey=&amp;amp;commitKey=e8a221ef-79a2-472f-a51f-e25445b0b592&amp;amp;modelVersionKey=39678710-6066-4c07-a570-2bc82689aa80&amp;amp;modelSaveTypeId=1&amp;amp;modelVersionTypeId=201&amp;amp;modelVersionTitle=P3_vE6n&amp;amp;saved=1716460228451&amp;amp;savedBy=kosse_j-adm&amp;amp;owner=kosse_j-adm&lt;/ModelLink&gt;&#10;  &lt;LocalPath&gt;&lt;/LocalPath&gt;&#10;  &lt;SDim&gt;1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150&quot; /&gt;&#10;    &lt;Property name=&quot;height&quot; type=&quot;real&quot; value=&quot;120&quot; /&gt;&#10;    &lt;Property name=&quot;resolution&quot; type=&quot;integer&quot; value=&quot;300&quot; /&gt;&#10;    &lt;Property name=&quot;sizedesc&quot; type=&quot;string&quot; value=&quot;1772 x 1417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011 x 851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011&quot; /&gt;&#10;    &lt;Property name=&quot;screenheightpx&quot; type=&quot;integer&quot; value=&quot;85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export 2024 {grp46} &amp;gt; export 2024T vs t zoom 2.1 {pg264}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n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eps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1&quot; /&gt;&#10;    &lt;Property name=&quot;options1d&quot; type=&quot;group&quot; value=&quot;on&quot; /&gt;&#10;    &lt;Property name=&quot;title1d&quot; type=&quot;bool&quot; value=&quot;off&quot; /&gt;&#10;    &lt;Property name=&quot;legend1d&quot; type=&quot;bool&quot; value=&quot;off&quot; /&gt;&#10;    &lt;Property name=&quot;axes1d&quot; type=&quot;bool&quot; value=&quot;on&quot; /&gt;&#10;    &lt;Property name=&quot;showgrid&quot; type=&quot;bool&quot; value=&quot;on&quot; /&gt;&#10;    &lt;Property name=&quot;logo1d&quot; type=&quot;bool&quot; value=&quot;off&quot; /&gt;&#10;    &lt;Property name=&quot;fontsize&quot; type=&quot;integer&quot; value=&quot;16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axislimits&quot; type=&quot;group&quot; value=&quot;on&quot; /&gt;&#10;    &lt;Property name=&quot;xmin&quot; type=&quot;real&quot; value=&quot;-0.5&quot; /&gt;&#10;    &lt;Property name=&quot;xmax&quot; type=&quot;real&quot; value=&quot;8&quot; /&gt;&#10;    &lt;Property name=&quot;ymin&quot; type=&quot;real&quot; value=&quot;15&quot; /&gt;&#10;    &lt;Property name=&quot;ymax&quot; type=&quot;real&quot; value=&quot;70&quot; /&gt;&#10;    &lt;Property name=&quot;showsecaxislimit&quot; type=&quot;group&quot; value=&quot;off&quot; /&gt;&#10;    &lt;Property name=&quot;yminsec&quot; type=&quot;real&quot; value=&quot;129.29292929292924&quot; /&gt;&#10;    &lt;Property name=&quot;ymaxsec&quot; type=&quot;real&quot; value=&quot;2763.636363636362&quot; /&gt;&#10;    &lt;Property name=&quot;preserveaspect&quot; type=&quot;bool&quot; value=&quot;off&quot; /&gt;&#10;    &lt;Property name=&quot;xlog&quot; type=&quot;bool&quot; value=&quot;off&quot; /&gt;&#10;    &lt;Property name=&quot;ylog&quot; type=&quot;bool&quot; value=&quot;off&quot; /&gt;&#10;    &lt;Property name=&quot;showsecylog&quot; type=&quot;group&quot; value=&quot;off&quot; /&gt;&#10;    &lt;Property name=&quot;ylogsec&quot; type=&quot;bool&quot; value=&quot;off&quot; /&gt;&#10;    &lt;Property name=&quot;showgrid&quot; type=&quot;group&quot; value=&quot;on&quot; /&gt;&#10;    &lt;Property name=&quot;showmanualgrid&quot; type=&quot;group&quot; value=&quot;on&quot; /&gt;&#10;    &lt;Property name=&quot;manualgrid&quot; type=&quot;group&quot; value=&quot;off&quot; /&gt;&#10;    &lt;Property name=&quot;showxspacing&quot; type=&quot;group&quot; value=&quot;on&quot; /&gt;&#10;    &lt;Property name=&quot;xspacing&quot; type=&quot;real&quot; value=&quot;1&quot; /&gt;&#10;    &lt;Property name=&quot;showyspacing&quot; type=&quot;group&quot; value=&quot;on&quot; /&gt;&#10;    &lt;Property name=&quot;yspacing&quot; type=&quot;real&quot; value=&quot;1&quot; /&gt;&#10;    &lt;Property name=&quot;showsecyspacing&quot; type=&quot;group&quot; value=&quot;off&quot; /&gt;&#10;    &lt;Property name=&quot;ysec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showsecyextra&quot; type=&quot;group&quot; value=&quot;off&quot; /&gt;&#10;    &lt;Property name=&quot;ysecextra&quot; type=&quot;realarray&quot; value=&quot;&quot; /&gt;&#10;    &lt;Property name=&quot;ysecextra_vector_method&quot; type=&quot;string&quot; value=&quot;step&quot; /&gt;&#10;    &lt;Property name=&quot;ysecextra_vector_start&quot; type=&quot;string&quot; value=&quot;&quot; /&gt;&#10;    &lt;Property name=&quot;ysecextra_vector_stop&quot; type=&quot;string&quot; value=&quot;&quot; /&gt;&#10;    &lt;Property name=&quot;ysecextra_vector_step&quot; type=&quot;string&quot; value=&quot;&quot; /&gt;&#10;    &lt;Property name=&quot;ysecextra_vector_numvalues&quot; type=&quot;string&quot; value=&quot;&quot; /&gt;&#10;    &lt;Property name=&quot;ysecextra_vector_function&quot; type=&quot;string&quot; value=&quot;none&quot; /&gt;&#10;    &lt;Property name=&quot;ysecextra_vector_interval&quot; type=&quot;string&quot; value=&quot;octave&quot; /&gt;&#10;    &lt;Property name=&quot;ysecextra_vector_freqperdec&quot; type=&quot;string&quot; value=&quot;&quot; /&gt;&#10;  &lt;/PropSet&gt;&#10;  &lt;PropSet id=&quot;camera&quot; /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y 27, 2024, 6:19:40 PM&lt;/UpdateTimeStamp&gt;&#10;&lt;/Root&gt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357&quot;&gt;&#10;  &lt;VersionInformation&gt;&#10;    &lt;Version&gt;1&lt;/Version&gt;&#10;  &lt;/VersionInformation&gt;&#10;  &lt;Entity&gt;/result/feature/pg264&lt;/Entity&gt;&#10;  &lt;Tag&gt;pg264&lt;/Tag&gt;&#10;  &lt;Node&gt;Results &amp;gt; export 2024 {grp46} &amp;gt; export 2024T vs t zoom 2.1 {pg264}&lt;/Node&gt;&#10;  &lt;LinkType&gt;Image&lt;/LinkType&gt;&#10;  &lt;ModelLink directoryType=&quot;none&quot;&gt;dbmodel:///?databaseKey=a6cffd31-161c-4539-8010-986b6d58756d&amp;amp;databaseLabel=Local%20Database%20JK&amp;amp;modelKey=75c4c7c2-b488-4cea-9900-2cfc838619d5&amp;amp;originModelKey=&amp;amp;commitKey=e8a221ef-79a2-472f-a51f-e25445b0b592&amp;amp;modelVersionKey=39678710-6066-4c07-a570-2bc82689aa80&amp;amp;modelSaveTypeId=1&amp;amp;modelVersionTypeId=201&amp;amp;modelVersionTitle=P3_vE6n&amp;amp;saved=1716460228451&amp;amp;savedBy=kosse_j-adm&amp;amp;owner=kosse_j-adm&lt;/ModelLink&gt;&#10;  &lt;LocalPath&gt;&lt;/LocalPath&gt;&#10;  &lt;SDim&gt;1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150&quot; /&gt;&#10;    &lt;Property name=&quot;height&quot; type=&quot;real&quot; value=&quot;120&quot; /&gt;&#10;    &lt;Property name=&quot;resolution&quot; type=&quot;integer&quot; value=&quot;300&quot; /&gt;&#10;    &lt;Property name=&quot;sizedesc&quot; type=&quot;string&quot; value=&quot;1772 x 1417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011 x 851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011&quot; /&gt;&#10;    &lt;Property name=&quot;screenheightpx&quot; type=&quot;integer&quot; value=&quot;85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export 2024 {grp46} &amp;gt; export 2024T vs t zoom 2.1 {pg264}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n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eps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1&quot; /&gt;&#10;    &lt;Property name=&quot;options1d&quot; type=&quot;group&quot; value=&quot;on&quot; /&gt;&#10;    &lt;Property name=&quot;title1d&quot; type=&quot;bool&quot; value=&quot;off&quot; /&gt;&#10;    &lt;Property name=&quot;legend1d&quot; type=&quot;bool&quot; value=&quot;off&quot; /&gt;&#10;    &lt;Property name=&quot;axes1d&quot; type=&quot;bool&quot; value=&quot;on&quot; /&gt;&#10;    &lt;Property name=&quot;showgrid&quot; type=&quot;bool&quot; value=&quot;on&quot; /&gt;&#10;    &lt;Property name=&quot;logo1d&quot; type=&quot;bool&quot; value=&quot;off&quot; /&gt;&#10;    &lt;Property name=&quot;fontsize&quot; type=&quot;integer&quot; value=&quot;16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axislimits&quot; type=&quot;group&quot; value=&quot;on&quot; /&gt;&#10;    &lt;Property name=&quot;xmin&quot; type=&quot;real&quot; value=&quot;-0.5&quot; /&gt;&#10;    &lt;Property name=&quot;xmax&quot; type=&quot;real&quot; value=&quot;8&quot; /&gt;&#10;    &lt;Property name=&quot;ymin&quot; type=&quot;real&quot; value=&quot;15&quot; /&gt;&#10;    &lt;Property name=&quot;ymax&quot; type=&quot;real&quot; value=&quot;70&quot; /&gt;&#10;    &lt;Property name=&quot;showsecaxislimit&quot; type=&quot;group&quot; value=&quot;off&quot; /&gt;&#10;    &lt;Property name=&quot;yminsec&quot; type=&quot;real&quot; value=&quot;129.29292929292924&quot; /&gt;&#10;    &lt;Property name=&quot;ymaxsec&quot; type=&quot;real&quot; value=&quot;2763.636363636362&quot; /&gt;&#10;    &lt;Property name=&quot;preserveaspect&quot; type=&quot;bool&quot; value=&quot;off&quot; /&gt;&#10;    &lt;Property name=&quot;xlog&quot; type=&quot;bool&quot; value=&quot;off&quot; /&gt;&#10;    &lt;Property name=&quot;ylog&quot; type=&quot;bool&quot; value=&quot;off&quot; /&gt;&#10;    &lt;Property name=&quot;showsecylog&quot; type=&quot;group&quot; value=&quot;off&quot; /&gt;&#10;    &lt;Property name=&quot;ylogsec&quot; type=&quot;bool&quot; value=&quot;off&quot; /&gt;&#10;    &lt;Property name=&quot;showgrid&quot; type=&quot;group&quot; value=&quot;on&quot; /&gt;&#10;    &lt;Property name=&quot;showmanualgrid&quot; type=&quot;group&quot; value=&quot;on&quot; /&gt;&#10;    &lt;Property name=&quot;manualgrid&quot; type=&quot;group&quot; value=&quot;off&quot; /&gt;&#10;    &lt;Property name=&quot;showxspacing&quot; type=&quot;group&quot; value=&quot;on&quot; /&gt;&#10;    &lt;Property name=&quot;xspacing&quot; type=&quot;real&quot; value=&quot;1&quot; /&gt;&#10;    &lt;Property name=&quot;showyspacing&quot; type=&quot;group&quot; value=&quot;on&quot; /&gt;&#10;    &lt;Property name=&quot;yspacing&quot; type=&quot;real&quot; value=&quot;1&quot; /&gt;&#10;    &lt;Property name=&quot;showsecyspacing&quot; type=&quot;group&quot; value=&quot;off&quot; /&gt;&#10;    &lt;Property name=&quot;ysec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showsecyextra&quot; type=&quot;group&quot; value=&quot;off&quot; /&gt;&#10;    &lt;Property name=&quot;ysecextra&quot; type=&quot;realarray&quot; value=&quot;&quot; /&gt;&#10;    &lt;Property name=&quot;ysecextra_vector_method&quot; type=&quot;string&quot; value=&quot;step&quot; /&gt;&#10;    &lt;Property name=&quot;ysecextra_vector_start&quot; type=&quot;string&quot; value=&quot;&quot; /&gt;&#10;    &lt;Property name=&quot;ysecextra_vector_stop&quot; type=&quot;string&quot; value=&quot;&quot; /&gt;&#10;    &lt;Property name=&quot;ysecextra_vector_step&quot; type=&quot;string&quot; value=&quot;&quot; /&gt;&#10;    &lt;Property name=&quot;ysecextra_vector_numvalues&quot; type=&quot;string&quot; value=&quot;&quot; /&gt;&#10;    &lt;Property name=&quot;ysecextra_vector_function&quot; type=&quot;string&quot; value=&quot;none&quot; /&gt;&#10;    &lt;Property name=&quot;ysecextra_vector_interval&quot; type=&quot;string&quot; value=&quot;octave&quot; /&gt;&#10;    &lt;Property name=&quot;ysecextra_vector_freqperdec&quot; type=&quot;string&quot; value=&quot;&quot; /&gt;&#10;  &lt;/PropSet&gt;&#10;  &lt;PropSet id=&quot;camera&quot; /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y 27, 2024, 6:20:54 PM&lt;/UpdateTimeStamp&gt;&#10;&lt;/Root&gt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357&quot;&gt;&#10;  &lt;VersionInformation&gt;&#10;    &lt;Version&gt;1&lt;/Version&gt;&#10;  &lt;/VersionInformation&gt;&#10;  &lt;Entity&gt;/result/feature/pg263&lt;/Entity&gt;&#10;  &lt;Tag&gt;pg263&lt;/Tag&gt;&#10;  &lt;Node&gt;Results &amp;gt; export 2024 {grp46} &amp;gt; export 2024 B vs t zoom 2 {pg263}&lt;/Node&gt;&#10;  &lt;LinkType&gt;Image&lt;/LinkType&gt;&#10;  &lt;ModelLink directoryType=&quot;none&quot;&gt;dbmodel:///?databaseKey=a6cffd31-161c-4539-8010-986b6d58756d&amp;amp;databaseLabel=Local%20Database%20JK&amp;amp;modelKey=75c4c7c2-b488-4cea-9900-2cfc838619d5&amp;amp;originModelKey=&amp;amp;commitKey=e8a221ef-79a2-472f-a51f-e25445b0b592&amp;amp;modelVersionKey=39678710-6066-4c07-a570-2bc82689aa80&amp;amp;modelSaveTypeId=1&amp;amp;modelVersionTypeId=201&amp;amp;modelVersionTitle=P3_vE6n&amp;amp;saved=1716460228451&amp;amp;savedBy=kosse_j-adm&amp;amp;owner=kosse_j-adm&lt;/ModelLink&gt;&#10;  &lt;LocalPath&gt;&lt;/LocalPath&gt;&#10;  &lt;SDim&gt;1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150&quot; /&gt;&#10;    &lt;Property name=&quot;height&quot; type=&quot;real&quot; value=&quot;120&quot; /&gt;&#10;    &lt;Property name=&quot;resolution&quot; type=&quot;integer&quot; value=&quot;300&quot; /&gt;&#10;    &lt;Property name=&quot;sizedesc&quot; type=&quot;string&quot; value=&quot;1772 x 1417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011 x 851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011&quot; /&gt;&#10;    &lt;Property name=&quot;screenheightpx&quot; type=&quot;integer&quot; value=&quot;85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export 2024 {grp46} &amp;gt; export 2024 B vs t zoom 2 {pg263}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n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eps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1&quot; /&gt;&#10;    &lt;Property name=&quot;options1d&quot; type=&quot;group&quot; value=&quot;on&quot; /&gt;&#10;    &lt;Property name=&quot;title1d&quot; type=&quot;bool&quot; value=&quot;off&quot; /&gt;&#10;    &lt;Property name=&quot;legend1d&quot; type=&quot;bool&quot; value=&quot;off&quot; /&gt;&#10;    &lt;Property name=&quot;axes1d&quot; type=&quot;bool&quot; value=&quot;on&quot; /&gt;&#10;    &lt;Property name=&quot;showgrid&quot; type=&quot;bool&quot; value=&quot;on&quot; /&gt;&#10;    &lt;Property name=&quot;logo1d&quot; type=&quot;bool&quot; value=&quot;off&quot; /&gt;&#10;    &lt;Property name=&quot;fontsize&quot; type=&quot;integer&quot; value=&quot;16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axislimits&quot; type=&quot;group&quot; value=&quot;on&quot; /&gt;&#10;    &lt;Property name=&quot;xmin&quot; type=&quot;real&quot; value=&quot;-0.5&quot; /&gt;&#10;    &lt;Property name=&quot;xmax&quot; type=&quot;real&quot; value=&quot;8&quot; /&gt;&#10;    &lt;Property name=&quot;ymin&quot; type=&quot;real&quot; value=&quot;-0.25&quot; /&gt;&#10;    &lt;Property name=&quot;ymax&quot; type=&quot;real&quot; value=&quot;18&quot; /&gt;&#10;    &lt;Property name=&quot;showsecaxislimit&quot; type=&quot;group&quot; value=&quot;off&quot; /&gt;&#10;    &lt;Property name=&quot;yminsec&quot; type=&quot;real&quot; value=&quot;129.29292929292924&quot; /&gt;&#10;    &lt;Property name=&quot;ymaxsec&quot; type=&quot;real&quot; value=&quot;2763.636363636362&quot; /&gt;&#10;    &lt;Property name=&quot;preserveaspect&quot; type=&quot;bool&quot; value=&quot;off&quot; /&gt;&#10;    &lt;Property name=&quot;xlog&quot; type=&quot;bool&quot; value=&quot;off&quot; /&gt;&#10;    &lt;Property name=&quot;ylog&quot; type=&quot;bool&quot; value=&quot;off&quot; /&gt;&#10;    &lt;Property name=&quot;showsecylog&quot; type=&quot;group&quot; value=&quot;off&quot; /&gt;&#10;    &lt;Property name=&quot;ylogsec&quot; type=&quot;bool&quot; value=&quot;off&quot; /&gt;&#10;    &lt;Property name=&quot;showgrid&quot; type=&quot;group&quot; value=&quot;on&quot; /&gt;&#10;    &lt;Property name=&quot;showmanualgrid&quot; type=&quot;group&quot; value=&quot;on&quot; /&gt;&#10;    &lt;Property name=&quot;manualgrid&quot; type=&quot;group&quot; value=&quot;off&quot; /&gt;&#10;    &lt;Property name=&quot;showxspacing&quot; type=&quot;group&quot; value=&quot;on&quot; /&gt;&#10;    &lt;Property name=&quot;xspacing&quot; type=&quot;real&quot; value=&quot;1&quot; /&gt;&#10;    &lt;Property name=&quot;showyspacing&quot; type=&quot;group&quot; value=&quot;on&quot; /&gt;&#10;    &lt;Property name=&quot;yspacing&quot; type=&quot;real&quot; value=&quot;1&quot; /&gt;&#10;    &lt;Property name=&quot;showsecyspacing&quot; type=&quot;group&quot; value=&quot;off&quot; /&gt;&#10;    &lt;Property name=&quot;ysec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showsecyextra&quot; type=&quot;group&quot; value=&quot;off&quot; /&gt;&#10;    &lt;Property name=&quot;ysecextra&quot; type=&quot;realarray&quot; value=&quot;&quot; /&gt;&#10;    &lt;Property name=&quot;ysecextra_vector_method&quot; type=&quot;string&quot; value=&quot;step&quot; /&gt;&#10;    &lt;Property name=&quot;ysecextra_vector_start&quot; type=&quot;string&quot; value=&quot;&quot; /&gt;&#10;    &lt;Property name=&quot;ysecextra_vector_stop&quot; type=&quot;string&quot; value=&quot;&quot; /&gt;&#10;    &lt;Property name=&quot;ysecextra_vector_step&quot; type=&quot;string&quot; value=&quot;&quot; /&gt;&#10;    &lt;Property name=&quot;ysecextra_vector_numvalues&quot; type=&quot;string&quot; value=&quot;&quot; /&gt;&#10;    &lt;Property name=&quot;ysecextra_vector_function&quot; type=&quot;string&quot; value=&quot;none&quot; /&gt;&#10;    &lt;Property name=&quot;ysecextra_vector_interval&quot; type=&quot;string&quot; value=&quot;octave&quot; /&gt;&#10;    &lt;Property name=&quot;ysecextra_vector_freqperdec&quot; type=&quot;string&quot; value=&quot;&quot; /&gt;&#10;  &lt;/PropSet&gt;&#10;  &lt;PropSet id=&quot;camera&quot; /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y 27, 2024, 6:20:41 PM&lt;/UpdateTimeStamp&gt;&#10;&lt;/Root&gt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0.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2.0.x&quot; formatVersion=&quot;2.0.0.0&quot; version=&quot;6.2.0.415&quot;&gt;&#10;  &lt;VersionInformation&gt;&#10;    &lt;Version&gt;1&lt;/Version&gt;&#10;  &lt;/VersionInformation&gt;&#10;  &lt;Entity&gt;/result/feature/pg249&lt;/Entity&gt;&#10;  &lt;Tag&gt;pg249&lt;/Tag&gt;&#10;  &lt;Node&gt;Results &amp;gt; 2D Plot Group 249 {pg249}&lt;/Node&gt;&#10;  &lt;LinkType&gt;Image&lt;/LinkType&gt;&#10;  &lt;ModelLink directoryType=&quot;none&quot;&gt;dbmodel:///?databaseKey=a6cffd31-161c-4539-8010-986b6d58756d&amp;amp;databaseLabel=Local%20Database%20JK&amp;amp;modelKey=75c4c7c2-b488-4cea-9900-2cfc838619d5&amp;amp;originModelKey=&amp;amp;branchKey=8ab0e6d9-caae-4768-bfb8-8a5957c1d286&amp;amp;commitKey=233e7f90-32b0-4f58-abe9-4dabeb4c77d6&amp;amp;modelVersionKey=65ae7ce3-da0f-49bd-94b3-e3dde859dc2d&amp;amp;modelSaveTypeId=1&amp;amp;modelVersionTypeId=201&amp;amp;modelVersionTitle=P3_ReworkMechanical_v25b&amp;amp;saved=1715932200638&amp;amp;savedBy=kosse_j-adm&amp;amp;owner=kosse_j-adm&lt;/ModelLink&gt;&#10;  &lt;LocalPath&gt;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px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4000&quot; /&gt;&#10;    &lt;Property name=&quot;height&quot; type=&quot;real&quot; value=&quot;4000&quot; /&gt;&#10;    &lt;Property name=&quot;resolution&quot; type=&quot;integer&quot; value=&quot;300&quot; /&gt;&#10;    &lt;Property name=&quot;sizedesc&quot; type=&quot;string&quot; value=&quot;339 x 339 mm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288 x 921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288&quot; /&gt;&#10;    &lt;Property name=&quot;screenheightpx&quot; type=&quot;integer&quot; value=&quot;92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2D Plot Group 249 {pg249}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16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n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isx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0.025525283068418503&quot; /&gt;&#10;    &lt;Property name=&quot;xmax&quot; type=&quot;real&quot; value=&quot;0.2964070439338684&quot; /&gt;&#10;    &lt;Property name=&quot;ymin&quot; type=&quot;real&quot; value=&quot;-0.053876038640737534&quot; /&gt;&#10;    &lt;Property name=&quot;ymax&quot; type=&quot;real&quot; value=&quot;0.139576256275177&quot; /&gt;&#10;    &lt;Property name=&quot;xminhidden&quot; type=&quot;real&quot; value=&quot;0.025525283068418503&quot; /&gt;&#10;    &lt;Property name=&quot;xmaxhidden&quot; type=&quot;real&quot; value=&quot;0.2964070439338684&quot; /&gt;&#10;    &lt;Property name=&quot;yminhidden&quot; type=&quot;real&quot; value=&quot;-0.053876038640737534&quot; /&gt;&#10;    &lt;Property name=&quot;ymaxhidden&quot; type=&quot;real&quot; value=&quot;0.139576256275177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-0.232269749045372&quot; /&gt;&#10;    &lt;Property name=&quot;abstractviewrratio&quot; type=&quot;real&quot; value=&quot;0.550517737865448&quot; /&gt;&#10;    &lt;Property name=&quot;abstractviewbratio&quot; type=&quot;real&quot; value=&quot;-0.09172464907169342&quot; /&gt;&#10;    &lt;Property name=&quot;abstractviewtratio&quot; type=&quot;real&quot; value=&quot;0.05369681119918823&quot; /&gt;&#10;    &lt;Property name=&quot;abstractviewxscale&quot; type=&quot;real&quot; value=&quot;2.427255967631936E-4&quot; /&gt;&#10;    &lt;Property name=&quot;abstractviewyscale&quot; type=&quot;real&quot; value=&quot;2.427255967631936E-4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canvassizedip&quot; type=&quot;realarray&quot; value=&quot;1288, 921&quot; /&gt;&#10;    &lt;Property name=&quot;renderareasizedip&quot; type=&quot;realarray&quot; value=&quot;1116, 797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638515635736625316&lt;/UpdateTimeStamp&gt;&#10;&lt;/Root&gt;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1|10.4|11.7|8.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9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1|0.3|0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357&quot;&gt;&#10;  &lt;VersionInformation&gt;&#10;    &lt;Version&gt;1&lt;/Version&gt;&#10;  &lt;/VersionInformation&gt;&#10;  &lt;Entity&gt;/result/feature/pg123&lt;/Entity&gt;&#10;  &lt;Tag&gt;pg123&lt;/Tag&gt;&#10;  &lt;Node&gt;Results &amp;gt; Magnetic {grp29} &amp;gt; Coil Voltage for presentation {pg123}&lt;/Node&gt;&#10;  &lt;LinkType&gt;Image&lt;/LinkType&gt;&#10;  &lt;ModelLink directoryType=&quot;none&quot;&gt;dbmodel:///?databaseKey=a6cffd31-161c-4539-8010-986b6d58756d&amp;amp;databaseLabel=Local%20Database%20JK&amp;amp;modelKey=db6fa8bc-9d97-473e-baf4-12ad2baf23a1&amp;amp;originModelKey=75c4c7c2-b488-4cea-9900-2cfc838619d5&amp;amp;commitKey=64f92a71-9054-4539-9fe7-591a2caa5581&amp;amp;modelVersionKey=247e013b-0adb-43c0-97fd-a1590fc576c6&amp;amp;modelSaveTypeId=1&amp;amp;modelVersionTypeId=201&amp;amp;modelVersionTitle=QA_4stack_redo_v6&amp;amp;saved=1717510662577&amp;amp;savedBy=kosse_j-adm&amp;amp;owner=kosse_j-adm&lt;/ModelLink&gt;&#10;  &lt;LocalPath&gt;&lt;/LocalPath&gt;&#10;  &lt;SDim&gt;1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150&quot; /&gt;&#10;    &lt;Property name=&quot;height&quot; type=&quot;real&quot; value=&quot;120&quot; /&gt;&#10;    &lt;Property name=&quot;resolution&quot; type=&quot;integer&quot; value=&quot;300&quot; /&gt;&#10;    &lt;Property name=&quot;sizedesc&quot; type=&quot;string&quot; value=&quot;1772 x 1417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196 x 851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196&quot; /&gt;&#10;    &lt;Property name=&quot;screenheightpx&quot; type=&quot;integer&quot; value=&quot;85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agnetic {grp29} &amp;gt; ... &amp;gt; Global 1 {glob1}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n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eps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1&quot; /&gt;&#10;    &lt;Property name=&quot;options1d&quot; type=&quot;group&quot; value=&quot;on&quot; /&gt;&#10;    &lt;Property name=&quot;title1d&quot; type=&quot;bool&quot; value=&quot;off&quot; /&gt;&#10;    &lt;Property name=&quot;legend1d&quot; type=&quot;bool&quot; value=&quot;on&quot; /&gt;&#10;    &lt;Property name=&quot;axes1d&quot; type=&quot;bool&quot; value=&quot;on&quot; /&gt;&#10;    &lt;Property name=&quot;showgrid&quot; type=&quot;bool&quot; value=&quot;on&quot; /&gt;&#10;    &lt;Property name=&quot;logo1d&quot; type=&quot;bool&quot; value=&quot;off&quot; /&gt;&#10;    &lt;Property name=&quot;fontsize&quot; type=&quot;integer&quot; value=&quot;16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axislimits&quot; type=&quot;group&quot; value=&quot;on&quot; /&gt;&#10;    &lt;Property name=&quot;xmin&quot; type=&quot;real&quot; value=&quot;7&quot; /&gt;&#10;    &lt;Property name=&quot;xmax&quot; type=&quot;real&quot; value=&quot;18&quot; /&gt;&#10;    &lt;Property name=&quot;ymin&quot; type=&quot;real&quot; value=&quot;-13&quot; /&gt;&#10;    &lt;Property name=&quot;ymax&quot; type=&quot;real&quot; value=&quot;10&quot; /&gt;&#10;    &lt;Property name=&quot;showsecaxislimit&quot; type=&quot;group&quot; value=&quot;off&quot; /&gt;&#10;    &lt;Property name=&quot;yminsec&quot; type=&quot;real&quot; value=&quot;-323217.66663639544&quot; /&gt;&#10;    &lt;Property name=&quot;ymaxsec&quot; type=&quot;real&quot; value=&quot;271583.82010298804&quot; /&gt;&#10;    &lt;Property name=&quot;preserveaspect&quot; type=&quot;bool&quot; value=&quot;off&quot; /&gt;&#10;    &lt;Property name=&quot;xlog&quot; type=&quot;bool&quot; value=&quot;off&quot; /&gt;&#10;    &lt;Property name=&quot;ylog&quot; type=&quot;bool&quot; value=&quot;off&quot; /&gt;&#10;    &lt;Property name=&quot;showsecylog&quot; type=&quot;group&quot; value=&quot;off&quot; /&gt;&#10;    &lt;Property name=&quot;ylogsec&quot; type=&quot;bool&quot; value=&quot;off&quot; /&gt;&#10;    &lt;Property name=&quot;showgrid&quot; type=&quot;group&quot; value=&quot;on&quot; /&gt;&#10;    &lt;Property name=&quot;showmanualgrid&quot; type=&quot;group&quot; value=&quot;on&quot; /&gt;&#10;    &lt;Property name=&quot;manualgrid&quot; type=&quot;group&quot; value=&quot;off&quot; /&gt;&#10;    &lt;Property name=&quot;showxspacing&quot; type=&quot;group&quot; value=&quot;on&quot; /&gt;&#10;    &lt;Property name=&quot;xspacing&quot; type=&quot;real&quot; value=&quot;1&quot; /&gt;&#10;    &lt;Property name=&quot;showyspacing&quot; type=&quot;group&quot; value=&quot;on&quot; /&gt;&#10;    &lt;Property name=&quot;yspacing&quot; type=&quot;real&quot; value=&quot;1&quot; /&gt;&#10;    &lt;Property name=&quot;showsecyspacing&quot; type=&quot;group&quot; value=&quot;off&quot; /&gt;&#10;    &lt;Property name=&quot;ysec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showsecyextra&quot; type=&quot;group&quot; value=&quot;off&quot; /&gt;&#10;    &lt;Property name=&quot;ysecextra&quot; type=&quot;realarray&quot; value=&quot;&quot; /&gt;&#10;    &lt;Property name=&quot;ysecextra_vector_method&quot; type=&quot;string&quot; value=&quot;step&quot; /&gt;&#10;    &lt;Property name=&quot;ysecextra_vector_start&quot; type=&quot;string&quot; value=&quot;&quot; /&gt;&#10;    &lt;Property name=&quot;ysecextra_vector_stop&quot; type=&quot;string&quot; value=&quot;&quot; /&gt;&#10;    &lt;Property name=&quot;ysecextra_vector_step&quot; type=&quot;string&quot; value=&quot;&quot; /&gt;&#10;    &lt;Property name=&quot;ysecextra_vector_numvalues&quot; type=&quot;string&quot; value=&quot;&quot; /&gt;&#10;    &lt;Property name=&quot;ysecextra_vector_function&quot; type=&quot;string&quot; value=&quot;none&quot; /&gt;&#10;    &lt;Property name=&quot;ysecextra_vector_interval&quot; type=&quot;string&quot; value=&quot;octave&quot; /&gt;&#10;    &lt;Property name=&quot;ysecextra_vector_freqperdec&quot; type=&quot;string&quot; value=&quot;&quot; /&gt;&#10;  &lt;/PropSet&gt;&#10;  &lt;PropSet id=&quot;camera&quot; /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Jun 5, 2024, 9:39:15 AM&lt;/UpdateTimeStamp&gt;&#10;&lt;/Root&gt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357&quot;&gt;&#10;  &lt;VersionInformation&gt;&#10;    &lt;Version&gt;1&lt;/Version&gt;&#10;  &lt;/VersionInformation&gt;&#10;  &lt;Entity&gt;/result/feature/pg124&lt;/Entity&gt;&#10;  &lt;Tag&gt;pg124&lt;/Tag&gt;&#10;  &lt;Node&gt;Results &amp;gt; Magnetic {grp29} &amp;gt; Temp vs t export2 {pg124}&lt;/Node&gt;&#10;  &lt;LinkType&gt;Image&lt;/LinkType&gt;&#10;  &lt;ModelLink directoryType=&quot;none&quot;&gt;dbmodel:///?databaseKey=a6cffd31-161c-4539-8010-986b6d58756d&amp;amp;databaseLabel=Local%20Database%20JK&amp;amp;modelKey=db6fa8bc-9d97-473e-baf4-12ad2baf23a1&amp;amp;originModelKey=75c4c7c2-b488-4cea-9900-2cfc838619d5&amp;amp;commitKey=64f92a71-9054-4539-9fe7-591a2caa5581&amp;amp;modelVersionKey=247e013b-0adb-43c0-97fd-a1590fc576c6&amp;amp;modelSaveTypeId=1&amp;amp;modelVersionTypeId=201&amp;amp;modelVersionTitle=QA_4stack_redo_v6&amp;amp;saved=1717510662577&amp;amp;savedBy=kosse_j-adm&amp;amp;owner=kosse_j-adm&lt;/ModelLink&gt;&#10;  &lt;LocalPath&gt;&lt;/LocalPath&gt;&#10;  &lt;SDim&gt;1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150&quot; /&gt;&#10;    &lt;Property name=&quot;height&quot; type=&quot;real&quot; value=&quot;120&quot; /&gt;&#10;    &lt;Property name=&quot;resolution&quot; type=&quot;integer&quot; value=&quot;300&quot; /&gt;&#10;    &lt;Property name=&quot;sizedesc&quot; type=&quot;string&quot; value=&quot;1772 x 1417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196 x 851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196&quot; /&gt;&#10;    &lt;Property name=&quot;screenheightpx&quot; type=&quot;integer&quot; value=&quot;85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agnetic {grp29} &amp;gt; Temp vs t export2 {pg124} &amp;gt; Point Graph 1 {ptgr1}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n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eps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1&quot; /&gt;&#10;    &lt;Property name=&quot;options1d&quot; type=&quot;group&quot; value=&quot;on&quot; /&gt;&#10;    &lt;Property name=&quot;title1d&quot; type=&quot;bool&quot; value=&quot;off&quot; /&gt;&#10;    &lt;Property name=&quot;legend1d&quot; type=&quot;bool&quot; value=&quot;on&quot; /&gt;&#10;    &lt;Property name=&quot;axes1d&quot; type=&quot;bool&quot; value=&quot;on&quot; /&gt;&#10;    &lt;Property name=&quot;showgrid&quot; type=&quot;bool&quot; value=&quot;on&quot; /&gt;&#10;    &lt;Property name=&quot;logo1d&quot; type=&quot;bool&quot; value=&quot;off&quot; /&gt;&#10;    &lt;Property name=&quot;fontsize&quot; type=&quot;integer&quot; value=&quot;16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axislimits&quot; type=&quot;group&quot; value=&quot;on&quot; /&gt;&#10;    &lt;Property name=&quot;xmin&quot; type=&quot;real&quot; value=&quot;7&quot; /&gt;&#10;    &lt;Property name=&quot;xmax&quot; type=&quot;real&quot; value=&quot;18&quot; /&gt;&#10;    &lt;Property name=&quot;ymin&quot; type=&quot;real&quot; value=&quot;2&quot; /&gt;&#10;    &lt;Property name=&quot;ymax&quot; type=&quot;real&quot; value=&quot;24&quot; /&gt;&#10;    &lt;Property name=&quot;showsecaxislimit&quot; type=&quot;group&quot; value=&quot;off&quot; /&gt;&#10;    &lt;Property name=&quot;yminsec&quot; type=&quot;real&quot; value=&quot;-0.9730329043817332&quot; /&gt;&#10;    &lt;Property name=&quot;ymaxsec&quot; type=&quot;real&quot; value=&quot;-0.9730329043817332&quot; /&gt;&#10;    &lt;Property name=&quot;preserveaspect&quot; type=&quot;bool&quot; value=&quot;off&quot; /&gt;&#10;    &lt;Property name=&quot;xlog&quot; type=&quot;bool&quot; value=&quot;off&quot; /&gt;&#10;    &lt;Property name=&quot;ylog&quot; type=&quot;bool&quot; value=&quot;off&quot; /&gt;&#10;    &lt;Property name=&quot;showsecylog&quot; type=&quot;group&quot; value=&quot;off&quot; /&gt;&#10;    &lt;Property name=&quot;ylogsec&quot; type=&quot;bool&quot; value=&quot;off&quot; /&gt;&#10;    &lt;Property name=&quot;showgrid&quot; type=&quot;group&quot; value=&quot;on&quot; /&gt;&#10;    &lt;Property name=&quot;showmanualgrid&quot; type=&quot;group&quot; value=&quot;on&quot; /&gt;&#10;    &lt;Property name=&quot;manualgrid&quot; type=&quot;group&quot; value=&quot;off&quot; /&gt;&#10;    &lt;Property name=&quot;showxspacing&quot; type=&quot;group&quot; value=&quot;on&quot; /&gt;&#10;    &lt;Property name=&quot;xspacing&quot; type=&quot;real&quot; value=&quot;1&quot; /&gt;&#10;    &lt;Property name=&quot;showyspacing&quot; type=&quot;group&quot; value=&quot;on&quot; /&gt;&#10;    &lt;Property name=&quot;yspacing&quot; type=&quot;real&quot; value=&quot;1&quot; /&gt;&#10;    &lt;Property name=&quot;showsecyspacing&quot; type=&quot;group&quot; value=&quot;off&quot; /&gt;&#10;    &lt;Property name=&quot;ysec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showsecyextra&quot; type=&quot;group&quot; value=&quot;off&quot; /&gt;&#10;    &lt;Property name=&quot;ysecextra&quot; type=&quot;realarray&quot; value=&quot;&quot; /&gt;&#10;    &lt;Property name=&quot;ysecextra_vector_method&quot; type=&quot;string&quot; value=&quot;step&quot; /&gt;&#10;    &lt;Property name=&quot;ysecextra_vector_start&quot; type=&quot;string&quot; value=&quot;&quot; /&gt;&#10;    &lt;Property name=&quot;ysecextra_vector_stop&quot; type=&quot;string&quot; value=&quot;&quot; /&gt;&#10;    &lt;Property name=&quot;ysecextra_vector_step&quot; type=&quot;string&quot; value=&quot;&quot; /&gt;&#10;    &lt;Property name=&quot;ysecextra_vector_numvalues&quot; type=&quot;string&quot; value=&quot;&quot; /&gt;&#10;    &lt;Property name=&quot;ysecextra_vector_function&quot; type=&quot;string&quot; value=&quot;none&quot; /&gt;&#10;    &lt;Property name=&quot;ysecextra_vector_interval&quot; type=&quot;string&quot; value=&quot;octave&quot; /&gt;&#10;    &lt;Property name=&quot;ysecextra_vector_freqperdec&quot; type=&quot;string&quot; value=&quot;&quot; /&gt;&#10;  &lt;/PropSet&gt;&#10;  &lt;PropSet id=&quot;camera&quot; /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Jun 5, 2024, 9:44:46 AM&lt;/UpdateTimeStamp&gt;&#10;&lt;/Root&gt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357&quot;&gt;&#10;  &lt;VersionInformation&gt;&#10;    &lt;Version&gt;1&lt;/Version&gt;&#10;  &lt;/VersionInformation&gt;&#10;  &lt;Entity&gt;/result/feature/pg81&lt;/Entity&gt;&#10;  &lt;Tag&gt;pg81&lt;/Tag&gt;&#10;  &lt;Node&gt;Results &amp;gt; Magnetic {grp29} &amp;gt; B vs t 1 {pg81}&lt;/Node&gt;&#10;  &lt;LinkType&gt;Image&lt;/LinkType&gt;&#10;  &lt;ModelLink directoryType=&quot;none&quot;&gt;dbmodel:///?databaseKey=a6cffd31-161c-4539-8010-986b6d58756d&amp;amp;databaseLabel=Local%20Database%20JK&amp;amp;modelKey=db6fa8bc-9d97-473e-baf4-12ad2baf23a1&amp;amp;originModelKey=75c4c7c2-b488-4cea-9900-2cfc838619d5&amp;amp;commitKey=64f92a71-9054-4539-9fe7-591a2caa5581&amp;amp;modelVersionKey=247e013b-0adb-43c0-97fd-a1590fc576c6&amp;amp;modelSaveTypeId=1&amp;amp;modelVersionTypeId=201&amp;amp;modelVersionTitle=QA_4stack_redo_v6&amp;amp;saved=1717510662577&amp;amp;savedBy=kosse_j-adm&amp;amp;owner=kosse_j-adm&lt;/ModelLink&gt;&#10;  &lt;LocalPath&gt;&lt;/LocalPath&gt;&#10;  &lt;SDim&gt;1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150&quot; /&gt;&#10;    &lt;Property name=&quot;height&quot; type=&quot;real&quot; value=&quot;120&quot; /&gt;&#10;    &lt;Property name=&quot;resolution&quot; type=&quot;integer&quot; value=&quot;300&quot; /&gt;&#10;    &lt;Property name=&quot;sizedesc&quot; type=&quot;string&quot; value=&quot;1772 x 1417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196 x 851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196&quot; /&gt;&#10;    &lt;Property name=&quot;screenheightpx&quot; type=&quot;integer&quot; value=&quot;85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agnetic {grp29} &amp;gt; B vs t 1 {pg81}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n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eps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1&quot; /&gt;&#10;    &lt;Property name=&quot;options1d&quot; type=&quot;group&quot; value=&quot;on&quot; /&gt;&#10;    &lt;Property name=&quot;title1d&quot; type=&quot;bool&quot; value=&quot;off&quot; /&gt;&#10;    &lt;Property name=&quot;legend1d&quot; type=&quot;bool&quot; value=&quot;on&quot; /&gt;&#10;    &lt;Property name=&quot;axes1d&quot; type=&quot;bool&quot; value=&quot;on&quot; /&gt;&#10;    &lt;Property name=&quot;showgrid&quot; type=&quot;bool&quot; value=&quot;on&quot; /&gt;&#10;    &lt;Property name=&quot;logo1d&quot; type=&quot;bool&quot; value=&quot;off&quot; /&gt;&#10;    &lt;Property name=&quot;fontsize&quot; type=&quot;integer&quot; value=&quot;16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axislimits&quot; type=&quot;group&quot; value=&quot;on&quot; /&gt;&#10;    &lt;Property name=&quot;xmin&quot; type=&quot;real&quot; value=&quot;7&quot; /&gt;&#10;    &lt;Property name=&quot;xmax&quot; type=&quot;real&quot; value=&quot;18&quot; /&gt;&#10;    &lt;Property name=&quot;ymin&quot; type=&quot;real&quot; value=&quot;-0.8820445012385536&quot; /&gt;&#10;    &lt;Property name=&quot;ymax&quot; type=&quot;real&quot; value=&quot;18.460209044124156&quot; /&gt;&#10;    &lt;Property name=&quot;showsecaxislimit&quot; type=&quot;group&quot; value=&quot;off&quot; /&gt;&#10;    &lt;Property name=&quot;yminsec&quot; type=&quot;real&quot; value=&quot;25.20108889523265&quot; /&gt;&#10;    &lt;Property name=&quot;ymaxsec&quot; type=&quot;real&quot; value=&quot;25.201088914091358&quot; /&gt;&#10;    &lt;Property name=&quot;preserveaspect&quot; type=&quot;bool&quot; value=&quot;off&quot; /&gt;&#10;    &lt;Property name=&quot;xlog&quot; type=&quot;bool&quot; value=&quot;off&quot; /&gt;&#10;    &lt;Property name=&quot;ylog&quot; type=&quot;bool&quot; value=&quot;off&quot; /&gt;&#10;    &lt;Property name=&quot;showsecylog&quot; type=&quot;group&quot; value=&quot;off&quot; /&gt;&#10;    &lt;Property name=&quot;ylogsec&quot; type=&quot;bool&quot; value=&quot;off&quot; /&gt;&#10;    &lt;Property name=&quot;showgrid&quot; type=&quot;group&quot; value=&quot;on&quot; /&gt;&#10;    &lt;Property name=&quot;showmanualgrid&quot; type=&quot;group&quot; value=&quot;on&quot; /&gt;&#10;    &lt;Property name=&quot;manualgrid&quot; type=&quot;group&quot; value=&quot;off&quot; /&gt;&#10;    &lt;Property name=&quot;showxspacing&quot; type=&quot;group&quot; value=&quot;on&quot; /&gt;&#10;    &lt;Property name=&quot;xspacing&quot; type=&quot;real&quot; value=&quot;1&quot; /&gt;&#10;    &lt;Property name=&quot;showyspacing&quot; type=&quot;group&quot; value=&quot;on&quot; /&gt;&#10;    &lt;Property name=&quot;yspacing&quot; type=&quot;real&quot; value=&quot;1&quot; /&gt;&#10;    &lt;Property name=&quot;showsecyspacing&quot; type=&quot;group&quot; value=&quot;off&quot; /&gt;&#10;    &lt;Property name=&quot;ysec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showsecyextra&quot; type=&quot;group&quot; value=&quot;off&quot; /&gt;&#10;    &lt;Property name=&quot;ysecextra&quot; type=&quot;realarray&quot; value=&quot;&quot; /&gt;&#10;    &lt;Property name=&quot;ysecextra_vector_method&quot; type=&quot;string&quot; value=&quot;step&quot; /&gt;&#10;    &lt;Property name=&quot;ysecextra_vector_start&quot; type=&quot;string&quot; value=&quot;&quot; /&gt;&#10;    &lt;Property name=&quot;ysecextra_vector_stop&quot; type=&quot;string&quot; value=&quot;&quot; /&gt;&#10;    &lt;Property name=&quot;ysecextra_vector_step&quot; type=&quot;string&quot; value=&quot;&quot; /&gt;&#10;    &lt;Property name=&quot;ysecextra_vector_numvalues&quot; type=&quot;string&quot; value=&quot;&quot; /&gt;&#10;    &lt;Property name=&quot;ysecextra_vector_function&quot; type=&quot;string&quot; value=&quot;none&quot; /&gt;&#10;    &lt;Property name=&quot;ysecextra_vector_interval&quot; type=&quot;string&quot; value=&quot;octave&quot; /&gt;&#10;    &lt;Property name=&quot;ysecextra_vector_freqperdec&quot; type=&quot;string&quot; value=&quot;&quot; /&gt;&#10;  &lt;/PropSet&gt;&#10;  &lt;PropSet id=&quot;camera&quot; /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Jun 5, 2024, 9:45:22 AM&lt;/UpdateTimeStamp&gt;&#10;&lt;/Root&gt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357&quot;&gt;&#10;  &lt;VersionInformation&gt;&#10;    &lt;Version&gt;1&lt;/Version&gt;&#10;  &lt;/VersionInformation&gt;&#10;  &lt;Entity&gt;/result/feature/pg124&lt;/Entity&gt;&#10;  &lt;Tag&gt;pg124&lt;/Tag&gt;&#10;  &lt;Node&gt;Results &amp;gt; Magnetic {grp29} &amp;gt; Temp vs t export2 {pg124}&lt;/Node&gt;&#10;  &lt;LinkType&gt;Image&lt;/LinkType&gt;&#10;  &lt;ModelLink directoryType=&quot;none&quot;&gt;dbmodel:///?databaseKey=a6cffd31-161c-4539-8010-986b6d58756d&amp;amp;databaseLabel=Local%20Database%20JK&amp;amp;modelKey=db6fa8bc-9d97-473e-baf4-12ad2baf23a1&amp;amp;originModelKey=75c4c7c2-b488-4cea-9900-2cfc838619d5&amp;amp;commitKey=64f92a71-9054-4539-9fe7-591a2caa5581&amp;amp;modelVersionKey=247e013b-0adb-43c0-97fd-a1590fc576c6&amp;amp;modelSaveTypeId=1&amp;amp;modelVersionTypeId=201&amp;amp;modelVersionTitle=QA_4stack_redo_v6&amp;amp;saved=1717510662577&amp;amp;savedBy=kosse_j-adm&amp;amp;owner=kosse_j-adm&lt;/ModelLink&gt;&#10;  &lt;LocalPath&gt;&lt;/LocalPath&gt;&#10;  &lt;SDim&gt;1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150&quot; /&gt;&#10;    &lt;Property name=&quot;height&quot; type=&quot;real&quot; value=&quot;120&quot; /&gt;&#10;    &lt;Property name=&quot;resolution&quot; type=&quot;integer&quot; value=&quot;300&quot; /&gt;&#10;    &lt;Property name=&quot;sizedesc&quot; type=&quot;string&quot; value=&quot;1772 x 1417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196 x 851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196&quot; /&gt;&#10;    &lt;Property name=&quot;screenheightpx&quot; type=&quot;integer&quot; value=&quot;85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agnetic {grp29} &amp;gt; Temp vs t export2 {pg124} &amp;gt; Point Graph 1 {ptgr1}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n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eps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1&quot; /&gt;&#10;    &lt;Property name=&quot;options1d&quot; type=&quot;group&quot; value=&quot;on&quot; /&gt;&#10;    &lt;Property name=&quot;title1d&quot; type=&quot;bool&quot; value=&quot;off&quot; /&gt;&#10;    &lt;Property name=&quot;legend1d&quot; type=&quot;bool&quot; value=&quot;on&quot; /&gt;&#10;    &lt;Property name=&quot;axes1d&quot; type=&quot;bool&quot; value=&quot;on&quot; /&gt;&#10;    &lt;Property name=&quot;showgrid&quot; type=&quot;bool&quot; value=&quot;on&quot; /&gt;&#10;    &lt;Property name=&quot;logo1d&quot; type=&quot;bool&quot; value=&quot;off&quot; /&gt;&#10;    &lt;Property name=&quot;fontsize&quot; type=&quot;integer&quot; value=&quot;16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axislimits&quot; type=&quot;group&quot; value=&quot;on&quot; /&gt;&#10;    &lt;Property name=&quot;xmin&quot; type=&quot;real&quot; value=&quot;7&quot; /&gt;&#10;    &lt;Property name=&quot;xmax&quot; type=&quot;real&quot; value=&quot;18&quot; /&gt;&#10;    &lt;Property name=&quot;ymin&quot; type=&quot;real&quot; value=&quot;2&quot; /&gt;&#10;    &lt;Property name=&quot;ymax&quot; type=&quot;real&quot; value=&quot;24&quot; /&gt;&#10;    &lt;Property name=&quot;showsecaxislimit&quot; type=&quot;group&quot; value=&quot;off&quot; /&gt;&#10;    &lt;Property name=&quot;yminsec&quot; type=&quot;real&quot; value=&quot;-0.9730329043817332&quot; /&gt;&#10;    &lt;Property name=&quot;ymaxsec&quot; type=&quot;real&quot; value=&quot;-0.9730329043817332&quot; /&gt;&#10;    &lt;Property name=&quot;preserveaspect&quot; type=&quot;bool&quot; value=&quot;off&quot; /&gt;&#10;    &lt;Property name=&quot;xlog&quot; type=&quot;bool&quot; value=&quot;off&quot; /&gt;&#10;    &lt;Property name=&quot;ylog&quot; type=&quot;bool&quot; value=&quot;off&quot; /&gt;&#10;    &lt;Property name=&quot;showsecylog&quot; type=&quot;group&quot; value=&quot;off&quot; /&gt;&#10;    &lt;Property name=&quot;ylogsec&quot; type=&quot;bool&quot; value=&quot;off&quot; /&gt;&#10;    &lt;Property name=&quot;showgrid&quot; type=&quot;group&quot; value=&quot;on&quot; /&gt;&#10;    &lt;Property name=&quot;showmanualgrid&quot; type=&quot;group&quot; value=&quot;on&quot; /&gt;&#10;    &lt;Property name=&quot;manualgrid&quot; type=&quot;group&quot; value=&quot;off&quot; /&gt;&#10;    &lt;Property name=&quot;showxspacing&quot; type=&quot;group&quot; value=&quot;on&quot; /&gt;&#10;    &lt;Property name=&quot;xspacing&quot; type=&quot;real&quot; value=&quot;1&quot; /&gt;&#10;    &lt;Property name=&quot;showyspacing&quot; type=&quot;group&quot; value=&quot;on&quot; /&gt;&#10;    &lt;Property name=&quot;yspacing&quot; type=&quot;real&quot; value=&quot;1&quot; /&gt;&#10;    &lt;Property name=&quot;showsecyspacing&quot; type=&quot;group&quot; value=&quot;off&quot; /&gt;&#10;    &lt;Property name=&quot;ysec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showsecyextra&quot; type=&quot;group&quot; value=&quot;off&quot; /&gt;&#10;    &lt;Property name=&quot;ysecextra&quot; type=&quot;realarray&quot; value=&quot;&quot; /&gt;&#10;    &lt;Property name=&quot;ysecextra_vector_method&quot; type=&quot;string&quot; value=&quot;step&quot; /&gt;&#10;    &lt;Property name=&quot;ysecextra_vector_start&quot; type=&quot;string&quot; value=&quot;&quot; /&gt;&#10;    &lt;Property name=&quot;ysecextra_vector_stop&quot; type=&quot;string&quot; value=&quot;&quot; /&gt;&#10;    &lt;Property name=&quot;ysecextra_vector_step&quot; type=&quot;string&quot; value=&quot;&quot; /&gt;&#10;    &lt;Property name=&quot;ysecextra_vector_numvalues&quot; type=&quot;string&quot; value=&quot;&quot; /&gt;&#10;    &lt;Property name=&quot;ysecextra_vector_function&quot; type=&quot;string&quot; value=&quot;none&quot; /&gt;&#10;    &lt;Property name=&quot;ysecextra_vector_interval&quot; type=&quot;string&quot; value=&quot;octave&quot; /&gt;&#10;    &lt;Property name=&quot;ysecextra_vector_freqperdec&quot; type=&quot;string&quot; value=&quot;&quot; /&gt;&#10;  &lt;/PropSet&gt;&#10;  &lt;PropSet id=&quot;camera&quot; /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Jun 5, 2024, 9:44:46 AM&lt;/UpdateTimeStamp&gt;&#10;&lt;/Root&gt;"/>
</p:tagLst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V8" id="{2132D999-342E-469F-8993-5F7C72A68671}" vid="{1534A763-A16F-4C1F-A36D-9470E56E94CE}"/>
    </a:ext>
  </a:extLst>
</a:theme>
</file>

<file path=ppt/theme/theme2.xml><?xml version="1.0" encoding="utf-8"?>
<a:theme xmlns:a="http://schemas.openxmlformats.org/drawingml/2006/main" name="1_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VO-9722-769_0_PSI Presentation Content Slide (EN).potx" id="{60F05D29-F0E1-4775-A1D9-44CFFE9A6041}" vid="{70BBF5D4-9FC1-489D-BCE3-525EF893855A}"/>
    </a:ext>
  </a:extLst>
</a:theme>
</file>

<file path=ppt/theme/theme3.xml><?xml version="1.0" encoding="utf-8"?>
<a:theme xmlns:a="http://schemas.openxmlformats.org/drawingml/2006/main" name="2_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AS V8" id="{064E1F69-F7DB-4A09-94E4-8C427170E7EA}" vid="{7643CE5B-6D02-48B3-BE19-E2325451F8F3}"/>
    </a:ext>
  </a:extLst>
</a:theme>
</file>

<file path=ppt/theme/theme4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VO-9722-769_0_PSI Presentation Content Slide (EN)</Template>
  <TotalTime>0</TotalTime>
  <Words>1173</Words>
  <Application>Microsoft Office PowerPoint</Application>
  <PresentationFormat>Widescreen</PresentationFormat>
  <Paragraphs>264</Paragraphs>
  <Slides>25</Slides>
  <Notes>0</Notes>
  <HiddenSlides>1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Aptos</vt:lpstr>
      <vt:lpstr>Arial</vt:lpstr>
      <vt:lpstr>Calibri</vt:lpstr>
      <vt:lpstr>Cambria Math</vt:lpstr>
      <vt:lpstr>Rockwell</vt:lpstr>
      <vt:lpstr>Symbol</vt:lpstr>
      <vt:lpstr>Times</vt:lpstr>
      <vt:lpstr>Benutzerdefiniertes Design</vt:lpstr>
      <vt:lpstr>1_Benutzerdefiniertes Design</vt:lpstr>
      <vt:lpstr>2_Benutzerdefiniertes Design</vt:lpstr>
      <vt:lpstr>NI HTS Solenoid for PSI Positron Production Experiment</vt:lpstr>
      <vt:lpstr>PSI Positron Production (P^3) Experiment</vt:lpstr>
      <vt:lpstr>Upscaled version of 18 T PSI NI solenoid</vt:lpstr>
      <vt:lpstr>PowerPoint Presentation</vt:lpstr>
      <vt:lpstr>PowerPoint Presentation</vt:lpstr>
      <vt:lpstr>Cryogen-free test stand</vt:lpstr>
      <vt:lpstr>PowerPoint Presentation</vt:lpstr>
      <vt:lpstr>PowerPoint Presentation</vt:lpstr>
      <vt:lpstr>Experiment vs model</vt:lpstr>
      <vt:lpstr>PowerPoint Presentation</vt:lpstr>
      <vt:lpstr>Upscaled version of 18 T PSI NI solenoid</vt:lpstr>
      <vt:lpstr>PowerPoint Presentation</vt:lpstr>
      <vt:lpstr>PowerPoint Presentation</vt:lpstr>
      <vt:lpstr>Buffer sizing</vt:lpstr>
      <vt:lpstr>Buffer sizing</vt:lpstr>
      <vt:lpstr>Mechanical</vt:lpstr>
      <vt:lpstr>PowerPoint Presentation</vt:lpstr>
      <vt:lpstr>Coil manufacturing &amp; testing</vt:lpstr>
      <vt:lpstr>Assembly</vt:lpstr>
      <vt:lpstr>Magnet being commissioned</vt:lpstr>
      <vt:lpstr>Conclusions</vt:lpstr>
      <vt:lpstr>Radiation</vt:lpstr>
      <vt:lpstr>PowerPoint Presentation</vt:lpstr>
      <vt:lpstr>FCC-ee injector</vt:lpstr>
      <vt:lpstr>FCC-ee injector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HTS Solenoid</dc:title>
  <dc:creator>Kosse Jaap</dc:creator>
  <dc:description>erstellt durch Vorlagenbauer.ch</dc:description>
  <cp:lastModifiedBy>Kosse, Jaap</cp:lastModifiedBy>
  <cp:revision>89</cp:revision>
  <dcterms:created xsi:type="dcterms:W3CDTF">2024-05-27T08:51:47Z</dcterms:created>
  <dcterms:modified xsi:type="dcterms:W3CDTF">2025-11-12T08:47:54Z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