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85" r:id="rId2"/>
    <p:sldMasterId id="2147483697" r:id="rId3"/>
    <p:sldMasterId id="2147483712" r:id="rId4"/>
    <p:sldMasterId id="2147483737" r:id="rId5"/>
  </p:sldMasterIdLst>
  <p:notesMasterIdLst>
    <p:notesMasterId r:id="rId29"/>
  </p:notesMasterIdLst>
  <p:sldIdLst>
    <p:sldId id="2147196934" r:id="rId6"/>
    <p:sldId id="5377" r:id="rId7"/>
    <p:sldId id="5387" r:id="rId8"/>
    <p:sldId id="4807" r:id="rId9"/>
    <p:sldId id="4808" r:id="rId10"/>
    <p:sldId id="5388" r:id="rId11"/>
    <p:sldId id="2147196918" r:id="rId12"/>
    <p:sldId id="5523" r:id="rId13"/>
    <p:sldId id="2147196937" r:id="rId14"/>
    <p:sldId id="4832" r:id="rId15"/>
    <p:sldId id="5420" r:id="rId16"/>
    <p:sldId id="5396" r:id="rId17"/>
    <p:sldId id="5343" r:id="rId18"/>
    <p:sldId id="4835" r:id="rId19"/>
    <p:sldId id="5421" r:id="rId20"/>
    <p:sldId id="5337" r:id="rId21"/>
    <p:sldId id="2147196935" r:id="rId22"/>
    <p:sldId id="2147196936" r:id="rId23"/>
    <p:sldId id="4695" r:id="rId24"/>
    <p:sldId id="2147196932" r:id="rId25"/>
    <p:sldId id="2147196933" r:id="rId26"/>
    <p:sldId id="285" r:id="rId27"/>
    <p:sldId id="2147196924" r:id="rId28"/>
  </p:sldIdLst>
  <p:sldSz cx="9144000" cy="5143500" type="screen16x9"/>
  <p:notesSz cx="6797675" cy="9872663"/>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 introduction" id="{3B035FEC-B7DB-45A1-9532-D96C8BE340EC}">
          <p14:sldIdLst>
            <p14:sldId id="2147196934"/>
            <p14:sldId id="5377"/>
            <p14:sldId id="5387"/>
            <p14:sldId id="4807"/>
            <p14:sldId id="4808"/>
            <p14:sldId id="5388"/>
            <p14:sldId id="2147196918"/>
            <p14:sldId id="5523"/>
            <p14:sldId id="2147196937"/>
            <p14:sldId id="4832"/>
            <p14:sldId id="5420"/>
            <p14:sldId id="5396"/>
            <p14:sldId id="5343"/>
            <p14:sldId id="4835"/>
            <p14:sldId id="5421"/>
            <p14:sldId id="5337"/>
            <p14:sldId id="2147196935"/>
            <p14:sldId id="2147196936"/>
          </p14:sldIdLst>
        </p14:section>
        <p14:section name="Specific Topics for Discussion" id="{E4FF1C77-0B01-4FE8-8E8E-C329A93610EC}">
          <p14:sldIdLst>
            <p14:sldId id="4695"/>
            <p14:sldId id="2147196932"/>
            <p14:sldId id="2147196933"/>
            <p14:sldId id="285"/>
            <p14:sldId id="214719692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F124A"/>
    <a:srgbClr val="FF0066"/>
    <a:srgbClr val="336600"/>
    <a:srgbClr val="F6FDA3"/>
    <a:srgbClr val="FF33CC"/>
    <a:srgbClr val="4B0F3B"/>
    <a:srgbClr val="DFDFDF"/>
    <a:srgbClr val="D4BEF7"/>
    <a:srgbClr val="B8BA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94" autoAdjust="0"/>
    <p:restoredTop sz="94404" autoAdjust="0"/>
  </p:normalViewPr>
  <p:slideViewPr>
    <p:cSldViewPr snapToGrid="0">
      <p:cViewPr varScale="1">
        <p:scale>
          <a:sx n="88" d="100"/>
          <a:sy n="88" d="100"/>
        </p:scale>
        <p:origin x="72" y="15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874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12.11.2025</a:t>
            </a:fld>
            <a:endParaRPr lang="de-AT"/>
          </a:p>
        </p:txBody>
      </p:sp>
      <p:sp>
        <p:nvSpPr>
          <p:cNvPr id="4" name="Folienbildplatzhalter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CD7EBA44-2749-4505-B776-1307762B45EE}" type="slidenum">
              <a:rPr lang="de-AT" smtClean="0"/>
              <a:t>5</a:t>
            </a:fld>
            <a:endParaRPr lang="de-AT"/>
          </a:p>
        </p:txBody>
      </p:sp>
    </p:spTree>
    <p:extLst>
      <p:ext uri="{BB962C8B-B14F-4D97-AF65-F5344CB8AC3E}">
        <p14:creationId xmlns:p14="http://schemas.microsoft.com/office/powerpoint/2010/main" val="2025718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CD7EBA44-2749-4505-B776-1307762B45EE}" type="slidenum">
              <a:rPr lang="de-AT" smtClean="0"/>
              <a:t>7</a:t>
            </a:fld>
            <a:endParaRPr lang="de-AT"/>
          </a:p>
        </p:txBody>
      </p:sp>
    </p:spTree>
    <p:extLst>
      <p:ext uri="{BB962C8B-B14F-4D97-AF65-F5344CB8AC3E}">
        <p14:creationId xmlns:p14="http://schemas.microsoft.com/office/powerpoint/2010/main" val="3805274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CD7EBA44-2749-4505-B776-1307762B45EE}" type="slidenum">
              <a:rPr lang="de-AT" smtClean="0"/>
              <a:t>14</a:t>
            </a:fld>
            <a:endParaRPr lang="de-AT"/>
          </a:p>
        </p:txBody>
      </p:sp>
    </p:spTree>
    <p:extLst>
      <p:ext uri="{BB962C8B-B14F-4D97-AF65-F5344CB8AC3E}">
        <p14:creationId xmlns:p14="http://schemas.microsoft.com/office/powerpoint/2010/main" val="1770472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F0211-4B45-E1EF-7B9B-95489C3CB9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55A6AC-6AA1-236C-91C2-61169E47D2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1C0862-271D-B76A-5BE1-2B48E8983B3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71DB225-9FC6-1802-4991-86BA894577BD}"/>
              </a:ext>
            </a:extLst>
          </p:cNvPr>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F502365D-B78D-4CFD-BDF4-44338938903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795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4.xml"/><Relationship Id="rId4"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17570573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300"/>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36095733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1"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1"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4"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24843829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457"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84746669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Tree>
    <p:extLst>
      <p:ext uri="{BB962C8B-B14F-4D97-AF65-F5344CB8AC3E}">
        <p14:creationId xmlns:p14="http://schemas.microsoft.com/office/powerpoint/2010/main" val="8565885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7"/>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7483880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3999"/>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9316269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08596920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8"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8"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349292845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1" y="1428299"/>
            <a:ext cx="3954150"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18558202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300"/>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2974798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lvl1pPr>
              <a:defRPr>
                <a:solidFill>
                  <a:schemeClr val="bg1"/>
                </a:solidFill>
              </a:defRPr>
            </a:lvl1pPr>
          </a:lstStyle>
          <a:p>
            <a:fld id="{88A1DFE4-5FC5-43BD-BB7E-75EAD82B965F}" type="slidenum">
              <a:rPr lang="en-US" smtClean="0"/>
              <a:pPr/>
              <a:t>‹#›</a:t>
            </a:fld>
            <a:endParaRPr lang="en-US" dirty="0"/>
          </a:p>
        </p:txBody>
      </p:sp>
    </p:spTree>
    <p:extLst>
      <p:ext uri="{BB962C8B-B14F-4D97-AF65-F5344CB8AC3E}">
        <p14:creationId xmlns:p14="http://schemas.microsoft.com/office/powerpoint/2010/main" val="380035126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300"/>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8613889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2" y="4623750"/>
            <a:ext cx="2605388"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84501636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3999"/>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58585851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0" y="52419"/>
            <a:ext cx="28947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4447203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332305814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
        <p:nvSpPr>
          <p:cNvPr id="4" name="Textfeld 1">
            <a:extLst>
              <a:ext uri="{FF2B5EF4-FFF2-40B4-BE49-F238E27FC236}">
                <a16:creationId xmlns:a16="http://schemas.microsoft.com/office/drawing/2014/main" id="{55176839-2985-DF98-94E9-83EA4E6967E9}"/>
              </a:ext>
            </a:extLst>
          </p:cNvPr>
          <p:cNvSpPr txBox="1"/>
          <p:nvPr userDrawn="1"/>
        </p:nvSpPr>
        <p:spPr>
          <a:xfrm>
            <a:off x="1007830" y="87494"/>
            <a:ext cx="2772081" cy="170071"/>
          </a:xfrm>
          <a:prstGeom prst="rect">
            <a:avLst/>
          </a:prstGeom>
          <a:noFill/>
        </p:spPr>
        <p:txBody>
          <a:bodyPr wrap="square" rtlCol="0">
            <a:noAutofit/>
          </a:bodyPr>
          <a:lstStyle/>
          <a:p>
            <a:pPr>
              <a:lnSpc>
                <a:spcPts val="1238"/>
              </a:lnSpc>
            </a:pPr>
            <a:r>
              <a:rPr lang="en-US" sz="900">
                <a:solidFill>
                  <a:schemeClr val="bg1"/>
                </a:solidFill>
              </a:rPr>
              <a:t>Scientific Policy Committee – 08 September 2025</a:t>
            </a:r>
          </a:p>
        </p:txBody>
      </p:sp>
    </p:spTree>
    <p:extLst>
      <p:ext uri="{BB962C8B-B14F-4D97-AF65-F5344CB8AC3E}">
        <p14:creationId xmlns:p14="http://schemas.microsoft.com/office/powerpoint/2010/main" val="27399942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34798520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91389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ooter Placeholder 4"/>
          <p:cNvSpPr>
            <a:spLocks noGrp="1"/>
          </p:cNvSpPr>
          <p:nvPr>
            <p:ph type="ftr" sz="quarter" idx="11"/>
          </p:nvPr>
        </p:nvSpPr>
        <p:spPr>
          <a:xfrm>
            <a:off x="2819400" y="4821615"/>
            <a:ext cx="3810000" cy="273844"/>
          </a:xfrm>
          <a:prstGeom prst="rect">
            <a:avLst/>
          </a:prstGeom>
        </p:spPr>
        <p:txBody>
          <a:bodyPr/>
          <a:lstStyle/>
          <a:p>
            <a:r>
              <a:rPr lang="fr-FR"/>
              <a:t>FCC-ee operation scenario</a:t>
            </a:r>
          </a:p>
        </p:txBody>
      </p:sp>
      <p:sp>
        <p:nvSpPr>
          <p:cNvPr id="6" name="Slide Number Placeholder 5"/>
          <p:cNvSpPr>
            <a:spLocks noGrp="1"/>
          </p:cNvSpPr>
          <p:nvPr>
            <p:ph type="sldNum" sz="quarter" idx="12"/>
          </p:nvPr>
        </p:nvSpPr>
        <p:spPr/>
        <p:txBody>
          <a:bodyPr/>
          <a:lstStyle/>
          <a:p>
            <a:fld id="{06987D14-C9E0-42AC-85F7-32247EF94A2C}" type="slidenum">
              <a:rPr lang="fr-FR" smtClean="0"/>
              <a:pPr/>
              <a:t>‹#›</a:t>
            </a:fld>
            <a:endParaRPr lang="fr-FR"/>
          </a:p>
        </p:txBody>
      </p:sp>
    </p:spTree>
    <p:extLst>
      <p:ext uri="{BB962C8B-B14F-4D97-AF65-F5344CB8AC3E}">
        <p14:creationId xmlns:p14="http://schemas.microsoft.com/office/powerpoint/2010/main" val="127866467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22277481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18954274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488" indent="0">
              <a:buNone/>
              <a:tabLst>
                <a:tab pos="3955401" algn="r"/>
              </a:tabLst>
              <a:defRPr/>
            </a:lvl2pPr>
            <a:lvl3pPr marL="1120472" indent="0">
              <a:buFont typeface="Arial" panose="020B0604020202020204" pitchFamily="34" charset="0"/>
              <a:buNone/>
              <a:tabLst>
                <a:tab pos="3955401" algn="r"/>
              </a:tabLst>
              <a:defRPr/>
            </a:lvl3pPr>
            <a:lvl4pPr marL="1120472" indent="0">
              <a:buFont typeface="Arial" panose="020B0604020202020204" pitchFamily="34" charset="0"/>
              <a:buNone/>
              <a:tabLst>
                <a:tab pos="3955401" algn="r"/>
              </a:tabLst>
              <a:defRPr/>
            </a:lvl4pPr>
            <a:lvl5pPr marL="1120472" indent="0">
              <a:buFont typeface="Arial" panose="020B0604020202020204" pitchFamily="34" charset="0"/>
              <a:buNone/>
              <a:tabLst>
                <a:tab pos="3955401"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06878847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4"/>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928702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192" indent="-340192">
              <a:lnSpc>
                <a:spcPts val="1950"/>
              </a:lnSpc>
              <a:defRPr sz="1600"/>
            </a:lvl2pPr>
            <a:lvl3pPr marL="680383" indent="-340192">
              <a:lnSpc>
                <a:spcPts val="1950"/>
              </a:lnSpc>
              <a:defRPr sz="1600"/>
            </a:lvl3pPr>
            <a:lvl4pPr marL="1020575" indent="-340192">
              <a:lnSpc>
                <a:spcPts val="1950"/>
              </a:lnSpc>
              <a:defRPr sz="1600"/>
            </a:lvl4pPr>
            <a:lvl5pPr marL="1360766" indent="-340192">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2754950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783"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257399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5"/>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1"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5"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8"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1"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5"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8"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5"/>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5"/>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a:t>Caption</a:t>
            </a:r>
          </a:p>
        </p:txBody>
      </p:sp>
    </p:spTree>
    <p:extLst>
      <p:ext uri="{BB962C8B-B14F-4D97-AF65-F5344CB8AC3E}">
        <p14:creationId xmlns:p14="http://schemas.microsoft.com/office/powerpoint/2010/main" val="271506468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21084743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299" y="94966"/>
            <a:ext cx="324000" cy="170071"/>
          </a:xfrm>
          <a:prstGeom prst="rect">
            <a:avLst/>
          </a:prstGeom>
        </p:spPr>
        <p:txBody>
          <a:bodyPr/>
          <a:lstStyle/>
          <a:p>
            <a:pPr defTabSz="685800">
              <a:defRPr/>
            </a:pPr>
            <a:fld id="{88A1DFE4-5FC5-43BD-BB7E-75EAD82B965F}" type="slidenum">
              <a:rPr lang="en-US" smtClean="0">
                <a:solidFill>
                  <a:srgbClr val="FFFFFF"/>
                </a:solidFill>
              </a:rPr>
              <a:pPr defTabSz="685800">
                <a:defRPr/>
              </a:pPr>
              <a:t>‹#›</a:t>
            </a:fld>
            <a:endParaRPr lang="en-US" dirty="0">
              <a:solidFill>
                <a:srgbClr val="FFFFFF"/>
              </a:solidFill>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300"/>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50"/>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457"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4"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2463999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2.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4.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theme" Target="../theme/theme4.xml"/><Relationship Id="rId4"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46646"/>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48318"/>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109221" y="90000"/>
            <a:ext cx="447815" cy="180000"/>
          </a:xfrm>
          <a:prstGeom prst="rect">
            <a:avLst/>
          </a:prstGeom>
        </p:spPr>
      </p:pic>
      <p:sp>
        <p:nvSpPr>
          <p:cNvPr id="8" name="TextBox 7">
            <a:extLst>
              <a:ext uri="{FF2B5EF4-FFF2-40B4-BE49-F238E27FC236}">
                <a16:creationId xmlns:a16="http://schemas.microsoft.com/office/drawing/2014/main" id="{83D20882-0ADA-6CCA-3CF4-2B2B2E8B2CBE}"/>
              </a:ext>
            </a:extLst>
          </p:cNvPr>
          <p:cNvSpPr txBox="1"/>
          <p:nvPr userDrawn="1"/>
        </p:nvSpPr>
        <p:spPr>
          <a:xfrm>
            <a:off x="666257" y="45362"/>
            <a:ext cx="6771236" cy="246221"/>
          </a:xfrm>
          <a:prstGeom prst="rect">
            <a:avLst/>
          </a:prstGeom>
          <a:noFill/>
        </p:spPr>
        <p:txBody>
          <a:bodyPr wrap="square" rtlCol="0">
            <a:spAutoFit/>
          </a:bodyPr>
          <a:lstStyle/>
          <a:p>
            <a:pPr algn="l"/>
            <a:r>
              <a:rPr lang="en-GB" sz="1000" b="0" noProof="0" dirty="0">
                <a:solidFill>
                  <a:schemeClr val="bg1"/>
                </a:solidFill>
              </a:rPr>
              <a:t>12 November 2025</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68" r:id="rId1"/>
    <p:sldLayoutId id="2147483678" r:id="rId2"/>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30451" y="4873500"/>
            <a:ext cx="447815" cy="18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577800"/>
            <a:ext cx="9144000" cy="0"/>
          </a:xfrm>
          <a:prstGeom prst="line">
            <a:avLst/>
          </a:prstGeom>
        </p:spPr>
        <p:style>
          <a:lnRef idx="3">
            <a:schemeClr val="dk1"/>
          </a:lnRef>
          <a:fillRef idx="0">
            <a:schemeClr val="dk1"/>
          </a:fillRef>
          <a:effectRef idx="2">
            <a:schemeClr val="dk1"/>
          </a:effectRef>
          <a:fontRef idx="minor">
            <a:schemeClr val="tx1"/>
          </a:fontRef>
        </p:style>
      </p:cxnSp>
      <p:sp>
        <p:nvSpPr>
          <p:cNvPr id="4" name="Foliennummernplatzhalter 5">
            <a:extLst>
              <a:ext uri="{FF2B5EF4-FFF2-40B4-BE49-F238E27FC236}">
                <a16:creationId xmlns:a16="http://schemas.microsoft.com/office/drawing/2014/main" id="{423D54EE-E364-78A0-86A1-0B9BF2EA0D91}"/>
              </a:ext>
            </a:extLst>
          </p:cNvPr>
          <p:cNvSpPr>
            <a:spLocks noGrp="1"/>
          </p:cNvSpPr>
          <p:nvPr>
            <p:ph type="sldNum" sz="quarter" idx="4"/>
          </p:nvPr>
        </p:nvSpPr>
        <p:spPr>
          <a:xfrm>
            <a:off x="8745300" y="48318"/>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spTree>
    <p:extLst>
      <p:ext uri="{BB962C8B-B14F-4D97-AF65-F5344CB8AC3E}">
        <p14:creationId xmlns:p14="http://schemas.microsoft.com/office/powerpoint/2010/main" val="306037388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685783"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783"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2994" indent="-242994" algn="l" defTabSz="685783"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5988"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8982"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1976" indent="-242994" algn="l" defTabSz="685783"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solidFill>
                <a:schemeClr val="bg1"/>
              </a:solidFill>
            </a:endParaRP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9"/>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1216" y="68175"/>
            <a:ext cx="559066" cy="189000"/>
          </a:xfrm>
          <a:prstGeom prst="rect">
            <a:avLst/>
          </a:prstGeom>
        </p:spPr>
      </p:pic>
    </p:spTree>
    <p:extLst>
      <p:ext uri="{BB962C8B-B14F-4D97-AF65-F5344CB8AC3E}">
        <p14:creationId xmlns:p14="http://schemas.microsoft.com/office/powerpoint/2010/main" val="2875473843"/>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21" r:id="rId11"/>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3000" indent="-243000" algn="l" defTabSz="685800" rtl="0" eaLnBrk="1" latinLnBrk="0" hangingPunct="1">
        <a:lnSpc>
          <a:spcPts val="1388"/>
        </a:lnSpc>
        <a:spcBef>
          <a:spcPts val="0"/>
        </a:spcBef>
        <a:buSzPct val="120000"/>
        <a:buFontTx/>
        <a:buBlip>
          <a:blip r:embed="rId14"/>
        </a:buBlip>
        <a:defRPr sz="1125" kern="1200">
          <a:solidFill>
            <a:schemeClr val="tx1"/>
          </a:solidFill>
          <a:latin typeface="+mn-lt"/>
          <a:ea typeface="+mn-ea"/>
          <a:cs typeface="+mn-cs"/>
        </a:defRPr>
      </a:lvl3pPr>
      <a:lvl4pPr marL="243000" indent="-243000" algn="l" defTabSz="685800" rtl="0" eaLnBrk="1" latinLnBrk="0" hangingPunct="1">
        <a:lnSpc>
          <a:spcPts val="1388"/>
        </a:lnSpc>
        <a:spcBef>
          <a:spcPts val="0"/>
        </a:spcBef>
        <a:buSzPct val="120000"/>
        <a:buFontTx/>
        <a:buBlip>
          <a:blip r:embed="rId14"/>
        </a:buBlip>
        <a:defRPr sz="1125" kern="1200">
          <a:solidFill>
            <a:schemeClr val="tx1"/>
          </a:solidFill>
          <a:latin typeface="+mn-lt"/>
          <a:ea typeface="+mn-ea"/>
          <a:cs typeface="+mn-cs"/>
        </a:defRPr>
      </a:lvl4pPr>
      <a:lvl5pPr marL="243000" indent="-243000" algn="l" defTabSz="685800" rtl="0" eaLnBrk="1" latinLnBrk="0" hangingPunct="1">
        <a:lnSpc>
          <a:spcPts val="1388"/>
        </a:lnSpc>
        <a:spcBef>
          <a:spcPts val="0"/>
        </a:spcBef>
        <a:buSzPct val="120000"/>
        <a:buFontTx/>
        <a:buBlip>
          <a:blip r:embed="rId14"/>
        </a:buBlip>
        <a:defRPr sz="112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a:p>
        </p:txBody>
      </p:sp>
    </p:spTree>
    <p:extLst>
      <p:ext uri="{BB962C8B-B14F-4D97-AF65-F5344CB8AC3E}">
        <p14:creationId xmlns:p14="http://schemas.microsoft.com/office/powerpoint/2010/main" val="2580865562"/>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7" r:id="rId4"/>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46646"/>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06150" y="4771222"/>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109221" y="90000"/>
            <a:ext cx="447815" cy="180000"/>
          </a:xfrm>
          <a:prstGeom prst="rect">
            <a:avLst/>
          </a:prstGeom>
        </p:spPr>
      </p:pic>
      <p:sp>
        <p:nvSpPr>
          <p:cNvPr id="8" name="TextBox 7">
            <a:extLst>
              <a:ext uri="{FF2B5EF4-FFF2-40B4-BE49-F238E27FC236}">
                <a16:creationId xmlns:a16="http://schemas.microsoft.com/office/drawing/2014/main" id="{83D20882-0ADA-6CCA-3CF4-2B2B2E8B2CBE}"/>
              </a:ext>
            </a:extLst>
          </p:cNvPr>
          <p:cNvSpPr txBox="1"/>
          <p:nvPr userDrawn="1"/>
        </p:nvSpPr>
        <p:spPr>
          <a:xfrm>
            <a:off x="666257" y="45362"/>
            <a:ext cx="6771236" cy="246221"/>
          </a:xfrm>
          <a:prstGeom prst="rect">
            <a:avLst/>
          </a:prstGeom>
          <a:noFill/>
        </p:spPr>
        <p:txBody>
          <a:bodyPr wrap="square" rtlCol="0">
            <a:spAutoFit/>
          </a:bodyPr>
          <a:lstStyle/>
          <a:p>
            <a:pPr algn="l"/>
            <a:r>
              <a:rPr lang="en-GB" sz="1000" b="0" noProof="0" dirty="0">
                <a:solidFill>
                  <a:schemeClr val="bg1"/>
                </a:solidFill>
              </a:rPr>
              <a:t>12 November 2025</a:t>
            </a:r>
          </a:p>
        </p:txBody>
      </p:sp>
      <p:sp>
        <p:nvSpPr>
          <p:cNvPr id="5" name="Foliennummernplatzhalter 5">
            <a:extLst>
              <a:ext uri="{FF2B5EF4-FFF2-40B4-BE49-F238E27FC236}">
                <a16:creationId xmlns:a16="http://schemas.microsoft.com/office/drawing/2014/main" id="{395F1A2A-7065-A407-D4CC-A648A33F402B}"/>
              </a:ext>
            </a:extLst>
          </p:cNvPr>
          <p:cNvSpPr txBox="1">
            <a:spLocks/>
          </p:cNvSpPr>
          <p:nvPr userDrawn="1"/>
        </p:nvSpPr>
        <p:spPr>
          <a:xfrm>
            <a:off x="8745300" y="48318"/>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solidFill>
                  <a:schemeClr val="bg1"/>
                </a:solidFill>
              </a:rPr>
              <a:pPr/>
              <a:t>‹#›</a:t>
            </a:fld>
            <a:endParaRPr lang="en-US" dirty="0">
              <a:solidFill>
                <a:schemeClr val="bg1"/>
              </a:solidFill>
            </a:endParaRPr>
          </a:p>
        </p:txBody>
      </p:sp>
    </p:spTree>
    <p:extLst>
      <p:ext uri="{BB962C8B-B14F-4D97-AF65-F5344CB8AC3E}">
        <p14:creationId xmlns:p14="http://schemas.microsoft.com/office/powerpoint/2010/main" val="314374987"/>
      </p:ext>
    </p:extLst>
  </p:cSld>
  <p:clrMap bg1="lt1" tx1="dk1" bg2="lt2" tx2="dk2" accent1="accent1" accent2="accent2" accent3="accent3" accent4="accent4" accent5="accent5" accent6="accent6" hlink="hlink" folHlink="folHlink"/>
  <p:sldLayoutIdLst>
    <p:sldLayoutId id="2147483738" r:id="rId1"/>
    <p:sldLayoutId id="2147483740" r:id="rId2"/>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8.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7.png"/><Relationship Id="rId5" Type="http://schemas.openxmlformats.org/officeDocument/2006/relationships/image" Target="../media/image12.png"/><Relationship Id="rId10" Type="http://schemas.openxmlformats.org/officeDocument/2006/relationships/image" Target="../media/image16.png"/><Relationship Id="rId4" Type="http://schemas.openxmlformats.org/officeDocument/2006/relationships/image" Target="../media/image11.jpeg"/><Relationship Id="rId9" Type="http://schemas.openxmlformats.org/officeDocument/2006/relationships/hyperlink" Target="http://cern.ch/fcc"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4.xml"/><Relationship Id="rId6" Type="http://schemas.openxmlformats.org/officeDocument/2006/relationships/image" Target="../media/image47.jpeg"/><Relationship Id="rId11" Type="http://schemas.openxmlformats.org/officeDocument/2006/relationships/image" Target="../media/image52.png"/><Relationship Id="rId5" Type="http://schemas.openxmlformats.org/officeDocument/2006/relationships/image" Target="../media/image46.jpeg"/><Relationship Id="rId10" Type="http://schemas.openxmlformats.org/officeDocument/2006/relationships/image" Target="../media/image51.jpeg"/><Relationship Id="rId4" Type="http://schemas.openxmlformats.org/officeDocument/2006/relationships/image" Target="../media/image45.emf"/><Relationship Id="rId9" Type="http://schemas.openxmlformats.org/officeDocument/2006/relationships/image" Target="../media/image50.gif"/></Relationships>
</file>

<file path=ppt/slides/_rels/slide11.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4.png"/><Relationship Id="rId7" Type="http://schemas.openxmlformats.org/officeDocument/2006/relationships/image" Target="../media/image57.jpg"/><Relationship Id="rId2" Type="http://schemas.openxmlformats.org/officeDocument/2006/relationships/image" Target="../media/image53.png"/><Relationship Id="rId1" Type="http://schemas.openxmlformats.org/officeDocument/2006/relationships/slideLayout" Target="../slideLayouts/slideLayout23.xml"/><Relationship Id="rId6" Type="http://schemas.openxmlformats.org/officeDocument/2006/relationships/image" Target="../media/image56.emf"/><Relationship Id="rId5" Type="http://schemas.openxmlformats.org/officeDocument/2006/relationships/image" Target="../media/image44.png"/><Relationship Id="rId4" Type="http://schemas.openxmlformats.org/officeDocument/2006/relationships/image" Target="../media/image55.png"/></Relationships>
</file>

<file path=ppt/slides/_rels/slide1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66.sv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69.png"/><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image" Target="../media/image64.png"/><Relationship Id="rId11" Type="http://schemas.microsoft.com/office/2007/relationships/hdphoto" Target="../media/hdphoto1.wdp"/><Relationship Id="rId5" Type="http://schemas.openxmlformats.org/officeDocument/2006/relationships/image" Target="../media/image63.png"/><Relationship Id="rId10" Type="http://schemas.openxmlformats.org/officeDocument/2006/relationships/image" Target="../media/image68.png"/><Relationship Id="rId4" Type="http://schemas.openxmlformats.org/officeDocument/2006/relationships/image" Target="../media/image62.jpeg"/><Relationship Id="rId9" Type="http://schemas.openxmlformats.org/officeDocument/2006/relationships/image" Target="../media/image67.jpeg"/></Relationships>
</file>

<file path=ppt/slides/_rels/slide16.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image" Target="../media/image70.jpg"/><Relationship Id="rId1" Type="http://schemas.openxmlformats.org/officeDocument/2006/relationships/slideLayout" Target="../slideLayouts/slideLayout15.xml"/><Relationship Id="rId4" Type="http://schemas.openxmlformats.org/officeDocument/2006/relationships/image" Target="../media/image7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hyperlink" Target="https://cds.cern.ch/record/2948315/files/c-e-3947-Rev_Council%20conclusions%20on%20FCC%20feasibility%20study%20Nov%2025.pdf"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indico.cern.ch/event/1534205/" TargetMode="Externa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g"/></Relationships>
</file>

<file path=ppt/slides/_rels/slide20.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image" Target="../media/image74.png"/><Relationship Id="rId1" Type="http://schemas.openxmlformats.org/officeDocument/2006/relationships/slideLayout" Target="../slideLayouts/slideLayout16.xml"/><Relationship Id="rId4" Type="http://schemas.openxmlformats.org/officeDocument/2006/relationships/image" Target="../media/image76.png"/></Relationships>
</file>

<file path=ppt/slides/_rels/slide2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20.png"/><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2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2"/>
          <a:srcRect b="19348"/>
          <a:stretch>
            <a:fillRect/>
          </a:stretch>
        </p:blipFill>
        <p:spPr>
          <a:xfrm>
            <a:off x="0" y="-48128"/>
            <a:ext cx="9206116" cy="5191628"/>
          </a:xfrm>
          <a:prstGeom prst="rect">
            <a:avLst/>
          </a:prstGeom>
          <a:ln w="12700">
            <a:miter lim="400000"/>
          </a:ln>
        </p:spPr>
      </p:pic>
      <p:sp>
        <p:nvSpPr>
          <p:cNvPr id="98" name="TextBox 2"/>
          <p:cNvSpPr txBox="1"/>
          <p:nvPr/>
        </p:nvSpPr>
        <p:spPr>
          <a:xfrm>
            <a:off x="6712524" y="4948014"/>
            <a:ext cx="1176923" cy="2539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4289" rIns="34289">
            <a:spAutoFit/>
          </a:bodyPr>
          <a:lstStyle>
            <a:lvl1pPr defTabSz="457200">
              <a:defRPr sz="1400"/>
            </a:lvl1pPr>
          </a:lstStyle>
          <a:p>
            <a:pPr defTabSz="342900">
              <a:defRPr/>
            </a:pPr>
            <a:r>
              <a:rPr sz="1050">
                <a:solidFill>
                  <a:prstClr val="black"/>
                </a:solidFill>
                <a:latin typeface="Calibri" panose="020F0502020204030204"/>
              </a:rPr>
              <a:t>photo: J. Wenninger</a:t>
            </a:r>
          </a:p>
        </p:txBody>
      </p:sp>
      <p:sp>
        <p:nvSpPr>
          <p:cNvPr id="99" name="Rectangle 43"/>
          <p:cNvSpPr txBox="1"/>
          <p:nvPr/>
        </p:nvSpPr>
        <p:spPr>
          <a:xfrm>
            <a:off x="286572" y="4694714"/>
            <a:ext cx="6537138" cy="5078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defTabSz="685800">
              <a:defRPr sz="1200" i="1">
                <a:solidFill>
                  <a:srgbClr val="FFE699"/>
                </a:solidFill>
              </a:defRPr>
            </a:pPr>
            <a:r>
              <a:rPr sz="900" i="1">
                <a:solidFill>
                  <a:srgbClr val="FFE699"/>
                </a:solidFill>
                <a:latin typeface="Calibri" panose="020F0502020204030204"/>
              </a:rPr>
              <a:t>Work supported by the </a:t>
            </a:r>
            <a:r>
              <a:rPr sz="900" b="1" i="1">
                <a:solidFill>
                  <a:srgbClr val="FFE699"/>
                </a:solidFill>
                <a:latin typeface="Calibri" panose="020F0502020204030204"/>
              </a:rPr>
              <a:t>European Commission </a:t>
            </a:r>
            <a:r>
              <a:rPr sz="900" i="1">
                <a:solidFill>
                  <a:srgbClr val="FFE699"/>
                </a:solidFill>
                <a:latin typeface="Calibri" panose="020F0502020204030204"/>
              </a:rPr>
              <a:t>under the </a:t>
            </a:r>
            <a:r>
              <a:rPr sz="900" b="1" i="1">
                <a:solidFill>
                  <a:srgbClr val="FFE699"/>
                </a:solidFill>
                <a:latin typeface="Calibri" panose="020F0502020204030204"/>
              </a:rPr>
              <a:t>HORIZON 2020 projects EuroCirCol</a:t>
            </a:r>
            <a:r>
              <a:rPr sz="900" i="1">
                <a:solidFill>
                  <a:srgbClr val="FFE699"/>
                </a:solidFill>
                <a:latin typeface="Calibri" panose="020F0502020204030204"/>
              </a:rPr>
              <a:t>, grant agreement 654305; </a:t>
            </a:r>
            <a:r>
              <a:rPr sz="900" b="1" i="1">
                <a:solidFill>
                  <a:srgbClr val="FFE699"/>
                </a:solidFill>
                <a:latin typeface="Calibri" panose="020F0502020204030204"/>
              </a:rPr>
              <a:t>EASITrain, </a:t>
            </a:r>
            <a:r>
              <a:rPr sz="900" i="1">
                <a:solidFill>
                  <a:srgbClr val="FFE699"/>
                </a:solidFill>
                <a:latin typeface="Calibri" panose="020F0502020204030204"/>
              </a:rPr>
              <a:t>grant agreement no. 764879; </a:t>
            </a:r>
            <a:r>
              <a:rPr sz="900" b="1" i="1">
                <a:solidFill>
                  <a:srgbClr val="FFE699"/>
                </a:solidFill>
                <a:latin typeface="Calibri" panose="020F0502020204030204"/>
              </a:rPr>
              <a:t>iFAST</a:t>
            </a:r>
            <a:r>
              <a:rPr sz="900" i="1">
                <a:solidFill>
                  <a:srgbClr val="FFE699"/>
                </a:solidFill>
                <a:latin typeface="Calibri" panose="020F0502020204030204"/>
              </a:rPr>
              <a:t>, grant agreement 101004730, </a:t>
            </a:r>
            <a:r>
              <a:rPr sz="900" b="1" i="1">
                <a:solidFill>
                  <a:srgbClr val="FFE699"/>
                </a:solidFill>
                <a:latin typeface="Calibri" panose="020F0502020204030204"/>
              </a:rPr>
              <a:t>FCCIS</a:t>
            </a:r>
            <a:r>
              <a:rPr sz="900" i="1">
                <a:solidFill>
                  <a:srgbClr val="FFE699"/>
                </a:solidFill>
                <a:latin typeface="Calibri" panose="020F0502020204030204"/>
              </a:rPr>
              <a:t>, grant agreement 951754; </a:t>
            </a:r>
            <a:r>
              <a:rPr sz="900" b="1" i="1">
                <a:solidFill>
                  <a:srgbClr val="FFE699"/>
                </a:solidFill>
                <a:latin typeface="Calibri" panose="020F0502020204030204"/>
              </a:rPr>
              <a:t>E-JADE,</a:t>
            </a:r>
            <a:r>
              <a:rPr sz="900" i="1">
                <a:solidFill>
                  <a:srgbClr val="FFE699"/>
                </a:solidFill>
                <a:latin typeface="Calibri" panose="020F0502020204030204"/>
              </a:rPr>
              <a:t> contract no. 645479; </a:t>
            </a:r>
            <a:r>
              <a:rPr sz="900" b="1" i="1">
                <a:solidFill>
                  <a:srgbClr val="FFE699"/>
                </a:solidFill>
                <a:latin typeface="Calibri" panose="020F0502020204030204"/>
              </a:rPr>
              <a:t>EAJADE</a:t>
            </a:r>
            <a:r>
              <a:rPr sz="900" i="1">
                <a:solidFill>
                  <a:srgbClr val="FFE699"/>
                </a:solidFill>
                <a:latin typeface="Calibri" panose="020F0502020204030204"/>
              </a:rPr>
              <a:t>,  contract number 101086276; and by the Swiss </a:t>
            </a:r>
            <a:r>
              <a:rPr sz="900" b="1" i="1">
                <a:solidFill>
                  <a:srgbClr val="FFE699"/>
                </a:solidFill>
                <a:latin typeface="Calibri" panose="020F0502020204030204"/>
              </a:rPr>
              <a:t>CHART </a:t>
            </a:r>
            <a:r>
              <a:rPr sz="900" i="1">
                <a:solidFill>
                  <a:srgbClr val="FFE699"/>
                </a:solidFill>
                <a:latin typeface="Calibri" panose="020F0502020204030204"/>
              </a:rPr>
              <a:t>program</a:t>
            </a:r>
          </a:p>
        </p:txBody>
      </p:sp>
      <p:grpSp>
        <p:nvGrpSpPr>
          <p:cNvPr id="102" name="Picture 44"/>
          <p:cNvGrpSpPr/>
          <p:nvPr/>
        </p:nvGrpSpPr>
        <p:grpSpPr>
          <a:xfrm>
            <a:off x="7033476" y="4734006"/>
            <a:ext cx="2110525" cy="329425"/>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34289" tIns="34289" rIns="34289" bIns="34289" numCol="1" anchor="ctr">
              <a:noAutofit/>
            </a:bodyPr>
            <a:lstStyle/>
            <a:p>
              <a:pPr defTabSz="685800">
                <a:defRPr/>
              </a:pPr>
              <a:endParaRPr>
                <a:solidFill>
                  <a:prstClr val="black"/>
                </a:solidFill>
                <a:latin typeface="Calibri" panose="020F0502020204030204"/>
              </a:endParaRPr>
            </a:p>
          </p:txBody>
        </p:sp>
        <p:pic>
          <p:nvPicPr>
            <p:cNvPr id="101" name="image2.png" descr="image2.png"/>
            <p:cNvPicPr>
              <a:picLocks noChangeAspect="1"/>
            </p:cNvPicPr>
            <p:nvPr/>
          </p:nvPicPr>
          <p:blipFill>
            <a:blip r:embed="rId3"/>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30899" y="4137498"/>
            <a:ext cx="9013102" cy="544663"/>
          </a:xfrm>
          <a:prstGeom prst="rect">
            <a:avLst/>
          </a:prstGeom>
          <a:solidFill>
            <a:srgbClr val="FFFFFF"/>
          </a:solidFill>
          <a:ln w="12700">
            <a:miter lim="400000"/>
          </a:ln>
        </p:spPr>
        <p:txBody>
          <a:bodyPr lIns="34289" rIns="34289"/>
          <a:lstStyle/>
          <a:p>
            <a:pPr defTabSz="685800">
              <a:defRPr/>
            </a:pPr>
            <a:endParaRPr>
              <a:solidFill>
                <a:prstClr val="black"/>
              </a:solidFill>
              <a:latin typeface="Calibri" panose="020F0502020204030204"/>
            </a:endParaRPr>
          </a:p>
        </p:txBody>
      </p:sp>
      <p:pic>
        <p:nvPicPr>
          <p:cNvPr id="104" name="Picture 47" descr="Picture 47"/>
          <p:cNvPicPr>
            <a:picLocks noChangeAspect="1"/>
          </p:cNvPicPr>
          <p:nvPr/>
        </p:nvPicPr>
        <p:blipFill>
          <a:blip r:embed="rId4"/>
          <a:stretch>
            <a:fillRect/>
          </a:stretch>
        </p:blipFill>
        <p:spPr>
          <a:xfrm>
            <a:off x="1852323" y="4150436"/>
            <a:ext cx="976645" cy="470237"/>
          </a:xfrm>
          <a:prstGeom prst="rect">
            <a:avLst/>
          </a:prstGeom>
          <a:ln w="12700">
            <a:miter lim="400000"/>
          </a:ln>
        </p:spPr>
      </p:pic>
      <p:pic>
        <p:nvPicPr>
          <p:cNvPr id="105" name="Picture 48" descr="Picture 48"/>
          <p:cNvPicPr>
            <a:picLocks noChangeAspect="1"/>
          </p:cNvPicPr>
          <p:nvPr/>
        </p:nvPicPr>
        <p:blipFill>
          <a:blip r:embed="rId5"/>
          <a:stretch>
            <a:fillRect/>
          </a:stretch>
        </p:blipFill>
        <p:spPr>
          <a:xfrm>
            <a:off x="3100904" y="4145524"/>
            <a:ext cx="737696" cy="480061"/>
          </a:xfrm>
          <a:prstGeom prst="rect">
            <a:avLst/>
          </a:prstGeom>
          <a:ln w="12700">
            <a:miter lim="400000"/>
          </a:ln>
        </p:spPr>
      </p:pic>
      <p:pic>
        <p:nvPicPr>
          <p:cNvPr id="106" name="Picture 50" descr="Picture 50"/>
          <p:cNvPicPr>
            <a:picLocks noChangeAspect="1"/>
          </p:cNvPicPr>
          <p:nvPr/>
        </p:nvPicPr>
        <p:blipFill>
          <a:blip r:embed="rId6"/>
          <a:srcRect l="23997" t="16876" r="24262" b="24372"/>
          <a:stretch>
            <a:fillRect/>
          </a:stretch>
        </p:blipFill>
        <p:spPr>
          <a:xfrm>
            <a:off x="4946673" y="4145495"/>
            <a:ext cx="318407" cy="480061"/>
          </a:xfrm>
          <a:prstGeom prst="rect">
            <a:avLst/>
          </a:prstGeom>
          <a:ln w="12700">
            <a:miter lim="400000"/>
          </a:ln>
        </p:spPr>
      </p:pic>
      <p:pic>
        <p:nvPicPr>
          <p:cNvPr id="107" name="Picture 51" descr="Picture 51"/>
          <p:cNvPicPr>
            <a:picLocks noChangeAspect="1"/>
          </p:cNvPicPr>
          <p:nvPr/>
        </p:nvPicPr>
        <p:blipFill>
          <a:blip r:embed="rId7"/>
          <a:stretch>
            <a:fillRect/>
          </a:stretch>
        </p:blipFill>
        <p:spPr>
          <a:xfrm>
            <a:off x="280544" y="4189213"/>
            <a:ext cx="1214455" cy="429971"/>
          </a:xfrm>
          <a:prstGeom prst="rect">
            <a:avLst/>
          </a:prstGeom>
          <a:ln w="12700">
            <a:miter lim="400000"/>
          </a:ln>
        </p:spPr>
      </p:pic>
      <p:grpSp>
        <p:nvGrpSpPr>
          <p:cNvPr id="110" name="Picture 52"/>
          <p:cNvGrpSpPr/>
          <p:nvPr/>
        </p:nvGrpSpPr>
        <p:grpSpPr>
          <a:xfrm>
            <a:off x="8603772" y="4202286"/>
            <a:ext cx="450769" cy="48006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34289" tIns="34289" rIns="34289" bIns="34289" numCol="1" anchor="ctr">
              <a:noAutofit/>
            </a:bodyPr>
            <a:lstStyle/>
            <a:p>
              <a:pPr defTabSz="685800">
                <a:defRPr/>
              </a:pPr>
              <a:endParaRPr>
                <a:solidFill>
                  <a:prstClr val="black"/>
                </a:solidFill>
                <a:latin typeface="Calibri" panose="020F0502020204030204"/>
              </a:endParaRPr>
            </a:p>
          </p:txBody>
        </p:sp>
        <p:pic>
          <p:nvPicPr>
            <p:cNvPr id="109" name="image8.png" descr="image8.png"/>
            <p:cNvPicPr>
              <a:picLocks noChangeAspect="1"/>
            </p:cNvPicPr>
            <p:nvPr/>
          </p:nvPicPr>
          <p:blipFill>
            <a:blip r:embed="rId8"/>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7126338" y="4316699"/>
            <a:ext cx="1326258" cy="300082"/>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4289" rIns="34289">
            <a:spAutoFit/>
          </a:bodyPr>
          <a:lstStyle>
            <a:lvl1pPr>
              <a:defRPr u="sng">
                <a:solidFill>
                  <a:srgbClr val="0563C1"/>
                </a:solidFill>
                <a:uFill>
                  <a:solidFill>
                    <a:srgbClr val="0563C1"/>
                  </a:solidFill>
                </a:uFill>
                <a:hlinkClick r:id="" action="ppaction://noaction"/>
              </a:defRPr>
            </a:lvl1pPr>
          </a:lstStyle>
          <a:p>
            <a:pPr defTabSz="685800">
              <a:defRPr>
                <a:solidFill>
                  <a:srgbClr val="FFFFFF"/>
                </a:solidFill>
                <a:uFillTx/>
              </a:defRPr>
            </a:pPr>
            <a:r>
              <a:rPr>
                <a:latin typeface="Calibri" panose="020F0502020204030204"/>
                <a:hlinkClick r:id="rId9"/>
              </a:rPr>
              <a:t>http://cern.ch/fcc</a:t>
            </a:r>
          </a:p>
        </p:txBody>
      </p:sp>
      <p:pic>
        <p:nvPicPr>
          <p:cNvPr id="112" name="Picture 4" descr="Picture 4"/>
          <p:cNvPicPr>
            <a:picLocks noChangeAspect="1"/>
          </p:cNvPicPr>
          <p:nvPr/>
        </p:nvPicPr>
        <p:blipFill>
          <a:blip r:embed="rId10"/>
          <a:stretch>
            <a:fillRect/>
          </a:stretch>
        </p:blipFill>
        <p:spPr>
          <a:xfrm>
            <a:off x="3952632" y="4134639"/>
            <a:ext cx="814702" cy="501832"/>
          </a:xfrm>
          <a:prstGeom prst="rect">
            <a:avLst/>
          </a:prstGeom>
          <a:ln w="12700">
            <a:miter lim="400000"/>
          </a:ln>
        </p:spPr>
      </p:pic>
      <p:pic>
        <p:nvPicPr>
          <p:cNvPr id="113" name="Picture 1" descr="Picture 1"/>
          <p:cNvPicPr>
            <a:picLocks noChangeAspect="1"/>
          </p:cNvPicPr>
          <p:nvPr/>
        </p:nvPicPr>
        <p:blipFill>
          <a:blip r:embed="rId11"/>
          <a:stretch>
            <a:fillRect/>
          </a:stretch>
        </p:blipFill>
        <p:spPr>
          <a:xfrm>
            <a:off x="5803111" y="4169321"/>
            <a:ext cx="1309455" cy="450453"/>
          </a:xfrm>
          <a:prstGeom prst="rect">
            <a:avLst/>
          </a:prstGeom>
          <a:ln w="12700">
            <a:miter lim="400000"/>
          </a:ln>
        </p:spPr>
      </p:pic>
      <p:pic>
        <p:nvPicPr>
          <p:cNvPr id="114" name="Picture 2" descr="Picture 2"/>
          <p:cNvPicPr>
            <a:picLocks noChangeAspect="1"/>
          </p:cNvPicPr>
          <p:nvPr/>
        </p:nvPicPr>
        <p:blipFill>
          <a:blip r:embed="rId12"/>
          <a:stretch>
            <a:fillRect/>
          </a:stretch>
        </p:blipFill>
        <p:spPr>
          <a:xfrm>
            <a:off x="5335418" y="4189102"/>
            <a:ext cx="340289" cy="441455"/>
          </a:xfrm>
          <a:prstGeom prst="rect">
            <a:avLst/>
          </a:prstGeom>
          <a:ln w="12700">
            <a:miter lim="400000"/>
          </a:ln>
        </p:spPr>
      </p:pic>
      <p:sp>
        <p:nvSpPr>
          <p:cNvPr id="3" name="TextBox 2">
            <a:extLst>
              <a:ext uri="{FF2B5EF4-FFF2-40B4-BE49-F238E27FC236}">
                <a16:creationId xmlns:a16="http://schemas.microsoft.com/office/drawing/2014/main" id="{4683977F-F17A-BC0F-1444-8446885E6F00}"/>
              </a:ext>
            </a:extLst>
          </p:cNvPr>
          <p:cNvSpPr txBox="1"/>
          <p:nvPr/>
        </p:nvSpPr>
        <p:spPr>
          <a:xfrm>
            <a:off x="165437" y="292583"/>
            <a:ext cx="8944025" cy="584775"/>
          </a:xfrm>
          <a:prstGeom prst="rect">
            <a:avLst/>
          </a:prstGeom>
          <a:noFill/>
        </p:spPr>
        <p:txBody>
          <a:bodyPr wrap="square" rtlCol="0">
            <a:spAutoFit/>
          </a:bodyPr>
          <a:lstStyle/>
          <a:p>
            <a:pPr algn="ctr" defTabSz="685800">
              <a:defRPr/>
            </a:pPr>
            <a:r>
              <a:rPr lang="en-GB" sz="3200" b="1" dirty="0">
                <a:solidFill>
                  <a:srgbClr val="FFFF00"/>
                </a:solidFill>
                <a:latin typeface="Calibri" panose="020F0502020204030204"/>
              </a:rPr>
              <a:t>Status of the FCC Project</a:t>
            </a:r>
          </a:p>
        </p:txBody>
      </p:sp>
      <p:sp>
        <p:nvSpPr>
          <p:cNvPr id="4" name="TextBox 3">
            <a:extLst>
              <a:ext uri="{FF2B5EF4-FFF2-40B4-BE49-F238E27FC236}">
                <a16:creationId xmlns:a16="http://schemas.microsoft.com/office/drawing/2014/main" id="{55B420A8-985E-900A-09FA-54AA729BC032}"/>
              </a:ext>
            </a:extLst>
          </p:cNvPr>
          <p:cNvSpPr txBox="1"/>
          <p:nvPr/>
        </p:nvSpPr>
        <p:spPr>
          <a:xfrm>
            <a:off x="2355741" y="1182907"/>
            <a:ext cx="6684968" cy="1323439"/>
          </a:xfrm>
          <a:prstGeom prst="rect">
            <a:avLst/>
          </a:prstGeom>
          <a:noFill/>
        </p:spPr>
        <p:txBody>
          <a:bodyPr wrap="square" rtlCol="0">
            <a:spAutoFit/>
          </a:bodyPr>
          <a:lstStyle/>
          <a:p>
            <a:pPr algn="ctr" defTabSz="685800">
              <a:defRPr/>
            </a:pPr>
            <a:r>
              <a:rPr lang="en-GB" sz="2000" b="1" dirty="0">
                <a:solidFill>
                  <a:prstClr val="white"/>
                </a:solidFill>
                <a:latin typeface="Calibri" panose="020F0502020204030204"/>
              </a:rPr>
              <a:t>CHART Workshop 2025 for the 10-year anniversary of CHART</a:t>
            </a:r>
          </a:p>
          <a:p>
            <a:pPr algn="ctr" defTabSz="685800">
              <a:defRPr/>
            </a:pPr>
            <a:r>
              <a:rPr lang="en-GB" sz="2000" b="1" dirty="0">
                <a:solidFill>
                  <a:prstClr val="white"/>
                </a:solidFill>
                <a:latin typeface="Calibri" panose="020F0502020204030204"/>
              </a:rPr>
              <a:t>PSI, </a:t>
            </a:r>
            <a:r>
              <a:rPr lang="fr-CH" sz="2000" b="1" dirty="0">
                <a:solidFill>
                  <a:prstClr val="white"/>
                </a:solidFill>
                <a:latin typeface="Calibri" panose="020F0502020204030204"/>
              </a:rPr>
              <a:t>12 </a:t>
            </a:r>
            <a:r>
              <a:rPr lang="fr-CH" sz="2000" b="1" dirty="0" err="1">
                <a:solidFill>
                  <a:prstClr val="white"/>
                </a:solidFill>
                <a:latin typeface="Calibri" panose="020F0502020204030204"/>
              </a:rPr>
              <a:t>November</a:t>
            </a:r>
            <a:r>
              <a:rPr lang="fr-CH" sz="2000" b="1" dirty="0">
                <a:solidFill>
                  <a:prstClr val="white"/>
                </a:solidFill>
                <a:latin typeface="Calibri" panose="020F0502020204030204"/>
              </a:rPr>
              <a:t> </a:t>
            </a:r>
            <a:r>
              <a:rPr lang="en-US" sz="2000" b="1" dirty="0">
                <a:solidFill>
                  <a:prstClr val="white"/>
                </a:solidFill>
                <a:latin typeface="Calibri" panose="020F0502020204030204"/>
              </a:rPr>
              <a:t>2025</a:t>
            </a:r>
          </a:p>
          <a:p>
            <a:pPr algn="ctr" defTabSz="685800">
              <a:defRPr/>
            </a:pPr>
            <a:r>
              <a:rPr lang="en-US" sz="2000" b="1" i="1" dirty="0">
                <a:solidFill>
                  <a:prstClr val="white"/>
                </a:solidFill>
                <a:latin typeface="Calibri" panose="020F0502020204030204"/>
              </a:rPr>
              <a:t>Michael Benedikt</a:t>
            </a:r>
          </a:p>
          <a:p>
            <a:pPr algn="ctr" defTabSz="685800">
              <a:defRPr/>
            </a:pPr>
            <a:r>
              <a:rPr lang="en-US" sz="2000" b="1" i="1" dirty="0">
                <a:solidFill>
                  <a:prstClr val="white"/>
                </a:solidFill>
                <a:latin typeface="Calibri" panose="020F0502020204030204"/>
              </a:rPr>
              <a:t>on behalf of the FCC collaboration</a:t>
            </a:r>
            <a:endParaRPr lang="en-GB" sz="2000" i="1" dirty="0">
              <a:solidFill>
                <a:prstClr val="white">
                  <a:lumMod val="85000"/>
                </a:prstClr>
              </a:solidFill>
              <a:latin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DA8A31-46D6-1D0D-DA45-8DFE0D1CD92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757F16B5-2C26-7917-8771-51D1381FDA2E}"/>
              </a:ext>
            </a:extLst>
          </p:cNvPr>
          <p:cNvSpPr>
            <a:spLocks noGrp="1"/>
          </p:cNvSpPr>
          <p:nvPr>
            <p:ph type="title"/>
          </p:nvPr>
        </p:nvSpPr>
        <p:spPr>
          <a:xfrm>
            <a:off x="53340" y="286749"/>
            <a:ext cx="9121140" cy="402033"/>
          </a:xfrm>
        </p:spPr>
        <p:txBody>
          <a:bodyPr/>
          <a:lstStyle/>
          <a:p>
            <a:r>
              <a:rPr lang="en-US" sz="2400" dirty="0"/>
              <a:t>Various R&amp;D and prototyping activities</a:t>
            </a:r>
          </a:p>
        </p:txBody>
      </p:sp>
      <p:pic>
        <p:nvPicPr>
          <p:cNvPr id="14" name="Picture 13">
            <a:extLst>
              <a:ext uri="{FF2B5EF4-FFF2-40B4-BE49-F238E27FC236}">
                <a16:creationId xmlns:a16="http://schemas.microsoft.com/office/drawing/2014/main" id="{239272F3-6EB8-1FC1-137C-B1778A11A508}"/>
              </a:ext>
            </a:extLst>
          </p:cNvPr>
          <p:cNvPicPr>
            <a:picLocks noChangeAspect="1"/>
          </p:cNvPicPr>
          <p:nvPr/>
        </p:nvPicPr>
        <p:blipFill>
          <a:blip r:embed="rId2"/>
          <a:stretch>
            <a:fillRect/>
          </a:stretch>
        </p:blipFill>
        <p:spPr>
          <a:xfrm>
            <a:off x="3155361" y="3226607"/>
            <a:ext cx="833692" cy="1332206"/>
          </a:xfrm>
          <a:prstGeom prst="rect">
            <a:avLst/>
          </a:prstGeom>
        </p:spPr>
      </p:pic>
      <p:sp>
        <p:nvSpPr>
          <p:cNvPr id="16" name="TextBox 15">
            <a:extLst>
              <a:ext uri="{FF2B5EF4-FFF2-40B4-BE49-F238E27FC236}">
                <a16:creationId xmlns:a16="http://schemas.microsoft.com/office/drawing/2014/main" id="{FDCA19B4-FC07-0D79-0250-F9CD9924A2FF}"/>
              </a:ext>
            </a:extLst>
          </p:cNvPr>
          <p:cNvSpPr txBox="1"/>
          <p:nvPr/>
        </p:nvSpPr>
        <p:spPr>
          <a:xfrm>
            <a:off x="2947049" y="4564644"/>
            <a:ext cx="3375947" cy="276999"/>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Vibration studies with girder on PSI jacks </a:t>
            </a:r>
          </a:p>
        </p:txBody>
      </p:sp>
      <p:pic>
        <p:nvPicPr>
          <p:cNvPr id="2" name="Picture 1">
            <a:extLst>
              <a:ext uri="{FF2B5EF4-FFF2-40B4-BE49-F238E27FC236}">
                <a16:creationId xmlns:a16="http://schemas.microsoft.com/office/drawing/2014/main" id="{18C53231-B2FC-21E0-2AFF-51AE333E7627}"/>
              </a:ext>
            </a:extLst>
          </p:cNvPr>
          <p:cNvPicPr>
            <a:picLocks noChangeAspect="1"/>
          </p:cNvPicPr>
          <p:nvPr/>
        </p:nvPicPr>
        <p:blipFill>
          <a:blip r:embed="rId3"/>
          <a:stretch>
            <a:fillRect/>
          </a:stretch>
        </p:blipFill>
        <p:spPr>
          <a:xfrm>
            <a:off x="3537446" y="4788516"/>
            <a:ext cx="1193226" cy="355078"/>
          </a:xfrm>
          <a:prstGeom prst="rect">
            <a:avLst/>
          </a:prstGeom>
        </p:spPr>
      </p:pic>
      <p:pic>
        <p:nvPicPr>
          <p:cNvPr id="3" name="Grafik 12">
            <a:extLst>
              <a:ext uri="{FF2B5EF4-FFF2-40B4-BE49-F238E27FC236}">
                <a16:creationId xmlns:a16="http://schemas.microsoft.com/office/drawing/2014/main" id="{052F61EE-8B02-853E-CE5F-1313A64223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05670" y="4822366"/>
            <a:ext cx="673013" cy="276999"/>
          </a:xfrm>
          <a:prstGeom prst="rect">
            <a:avLst/>
          </a:prstGeom>
        </p:spPr>
      </p:pic>
      <p:pic>
        <p:nvPicPr>
          <p:cNvPr id="11" name="Picture 10">
            <a:extLst>
              <a:ext uri="{FF2B5EF4-FFF2-40B4-BE49-F238E27FC236}">
                <a16:creationId xmlns:a16="http://schemas.microsoft.com/office/drawing/2014/main" id="{D7A411D7-9EBB-802F-91CC-FA57E6214CD1}"/>
              </a:ext>
            </a:extLst>
          </p:cNvPr>
          <p:cNvPicPr>
            <a:picLocks noChangeAspect="1"/>
          </p:cNvPicPr>
          <p:nvPr/>
        </p:nvPicPr>
        <p:blipFill>
          <a:blip r:embed="rId5"/>
          <a:stretch>
            <a:fillRect/>
          </a:stretch>
        </p:blipFill>
        <p:spPr>
          <a:xfrm>
            <a:off x="4074334" y="3226607"/>
            <a:ext cx="1531620" cy="1303020"/>
          </a:xfrm>
          <a:prstGeom prst="rect">
            <a:avLst/>
          </a:prstGeom>
        </p:spPr>
      </p:pic>
      <p:sp>
        <p:nvSpPr>
          <p:cNvPr id="4" name="Rectangle 3">
            <a:extLst>
              <a:ext uri="{FF2B5EF4-FFF2-40B4-BE49-F238E27FC236}">
                <a16:creationId xmlns:a16="http://schemas.microsoft.com/office/drawing/2014/main" id="{ED3A8D04-7325-7F28-4D0D-A57C054BB3BA}"/>
              </a:ext>
            </a:extLst>
          </p:cNvPr>
          <p:cNvSpPr/>
          <p:nvPr/>
        </p:nvSpPr>
        <p:spPr>
          <a:xfrm>
            <a:off x="5748666" y="3482383"/>
            <a:ext cx="1066573" cy="449145"/>
          </a:xfrm>
          <a:prstGeom prst="rect">
            <a:avLst/>
          </a:prstGeom>
        </p:spPr>
        <p:txBody>
          <a:bodyPr vert="horz" lIns="34290" tIns="17145" rIns="34290" bIns="17145" rtlCol="0" anchor="t">
            <a:noAutofit/>
          </a:bodyPr>
          <a:lstStyle/>
          <a:p>
            <a:pPr defTabSz="1828800"/>
            <a:r>
              <a:rPr lang="da-DK" sz="1100" dirty="0">
                <a:solidFill>
                  <a:srgbClr val="0F124A"/>
                </a:solidFill>
                <a:latin typeface="Arial"/>
              </a:rPr>
              <a:t>Twin-dipole design with 2× power saving 16 MW</a:t>
            </a:r>
          </a:p>
          <a:p>
            <a:pPr defTabSz="1828800"/>
            <a:r>
              <a:rPr lang="da-DK" sz="1100" dirty="0">
                <a:solidFill>
                  <a:srgbClr val="0F124A"/>
                </a:solidFill>
                <a:latin typeface="Arial"/>
              </a:rPr>
              <a:t>(at 175 GeV)</a:t>
            </a:r>
            <a:endParaRPr lang="en-GB" sz="1100" dirty="0">
              <a:solidFill>
                <a:srgbClr val="0F124A"/>
              </a:solidFill>
              <a:latin typeface="Arial"/>
            </a:endParaRPr>
          </a:p>
        </p:txBody>
      </p:sp>
      <p:pic>
        <p:nvPicPr>
          <p:cNvPr id="12" name="Picture 11">
            <a:extLst>
              <a:ext uri="{FF2B5EF4-FFF2-40B4-BE49-F238E27FC236}">
                <a16:creationId xmlns:a16="http://schemas.microsoft.com/office/drawing/2014/main" id="{72AE65AA-52E8-FCC2-DEB6-6BCFA04E1B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8444" y="2561955"/>
            <a:ext cx="2320041" cy="1548305"/>
          </a:xfrm>
          <a:prstGeom prst="rect">
            <a:avLst/>
          </a:prstGeom>
        </p:spPr>
      </p:pic>
      <p:pic>
        <p:nvPicPr>
          <p:cNvPr id="13" name="Picture 12">
            <a:extLst>
              <a:ext uri="{FF2B5EF4-FFF2-40B4-BE49-F238E27FC236}">
                <a16:creationId xmlns:a16="http://schemas.microsoft.com/office/drawing/2014/main" id="{18304CA5-5F01-E778-F0E6-2D00A1AE821B}"/>
              </a:ext>
            </a:extLst>
          </p:cNvPr>
          <p:cNvPicPr>
            <a:picLocks noChangeAspect="1"/>
          </p:cNvPicPr>
          <p:nvPr/>
        </p:nvPicPr>
        <p:blipFill rotWithShape="1">
          <a:blip r:embed="rId7">
            <a:clrChange>
              <a:clrFrom>
                <a:srgbClr val="FFFFFF"/>
              </a:clrFrom>
              <a:clrTo>
                <a:srgbClr val="FFFFFF">
                  <a:alpha val="0"/>
                </a:srgbClr>
              </a:clrTo>
            </a:clrChange>
          </a:blip>
          <a:srcRect t="9393"/>
          <a:stretch/>
        </p:blipFill>
        <p:spPr>
          <a:xfrm>
            <a:off x="6595032" y="4074719"/>
            <a:ext cx="2567652" cy="1075210"/>
          </a:xfrm>
          <a:prstGeom prst="rect">
            <a:avLst/>
          </a:prstGeom>
        </p:spPr>
      </p:pic>
      <p:pic>
        <p:nvPicPr>
          <p:cNvPr id="18" name="Picture 17">
            <a:extLst>
              <a:ext uri="{FF2B5EF4-FFF2-40B4-BE49-F238E27FC236}">
                <a16:creationId xmlns:a16="http://schemas.microsoft.com/office/drawing/2014/main" id="{D029A95D-E887-34C0-AA65-3949F2856488}"/>
              </a:ext>
            </a:extLst>
          </p:cNvPr>
          <p:cNvPicPr>
            <a:picLocks noChangeAspect="1"/>
          </p:cNvPicPr>
          <p:nvPr/>
        </p:nvPicPr>
        <p:blipFill>
          <a:blip r:embed="rId8"/>
          <a:stretch>
            <a:fillRect/>
          </a:stretch>
        </p:blipFill>
        <p:spPr>
          <a:xfrm>
            <a:off x="172731" y="3554628"/>
            <a:ext cx="2680994" cy="1481685"/>
          </a:xfrm>
          <a:prstGeom prst="rect">
            <a:avLst/>
          </a:prstGeom>
        </p:spPr>
      </p:pic>
      <p:sp>
        <p:nvSpPr>
          <p:cNvPr id="29" name="TextBox 28">
            <a:extLst>
              <a:ext uri="{FF2B5EF4-FFF2-40B4-BE49-F238E27FC236}">
                <a16:creationId xmlns:a16="http://schemas.microsoft.com/office/drawing/2014/main" id="{C83072F2-CA9C-3B40-B937-7118210A7F5A}"/>
              </a:ext>
            </a:extLst>
          </p:cNvPr>
          <p:cNvSpPr txBox="1"/>
          <p:nvPr/>
        </p:nvSpPr>
        <p:spPr>
          <a:xfrm>
            <a:off x="316355" y="3336107"/>
            <a:ext cx="2537370" cy="276999"/>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124A"/>
                </a:solidFill>
                <a:effectLst/>
                <a:uLnTx/>
                <a:uFillTx/>
                <a:latin typeface="Arial"/>
                <a:ea typeface="+mn-ea"/>
                <a:cs typeface="+mn-cs"/>
              </a:rPr>
              <a:t>800 MHz bulk Nb 5-cell cavity</a:t>
            </a:r>
          </a:p>
        </p:txBody>
      </p:sp>
      <p:sp>
        <p:nvSpPr>
          <p:cNvPr id="30" name="Slide Number Placeholder 29">
            <a:extLst>
              <a:ext uri="{FF2B5EF4-FFF2-40B4-BE49-F238E27FC236}">
                <a16:creationId xmlns:a16="http://schemas.microsoft.com/office/drawing/2014/main" id="{A92D582F-813C-CB92-B0F5-7A597D7A4958}"/>
              </a:ext>
            </a:extLst>
          </p:cNvPr>
          <p:cNvSpPr>
            <a:spLocks noGrp="1"/>
          </p:cNvSpPr>
          <p:nvPr>
            <p:ph type="sldNum" sz="quarter" idx="10"/>
          </p:nvPr>
        </p:nvSpPr>
        <p:spPr/>
        <p:txBody>
          <a:bodyPr/>
          <a:lstStyle/>
          <a:p>
            <a:fld id="{88A1DFE4-5FC5-43BD-BB7E-75EAD82B965F}" type="slidenum">
              <a:rPr lang="en-GB" noProof="0" smtClean="0"/>
              <a:pPr/>
              <a:t>10</a:t>
            </a:fld>
            <a:endParaRPr lang="en-GB" noProof="0"/>
          </a:p>
        </p:txBody>
      </p:sp>
      <p:sp>
        <p:nvSpPr>
          <p:cNvPr id="6" name="Rectangle 5">
            <a:extLst>
              <a:ext uri="{FF2B5EF4-FFF2-40B4-BE49-F238E27FC236}">
                <a16:creationId xmlns:a16="http://schemas.microsoft.com/office/drawing/2014/main" id="{6076FC41-C9AA-0988-5D07-A62E17B2C04E}"/>
              </a:ext>
            </a:extLst>
          </p:cNvPr>
          <p:cNvSpPr/>
          <p:nvPr/>
        </p:nvSpPr>
        <p:spPr>
          <a:xfrm flipH="1">
            <a:off x="2947049" y="846616"/>
            <a:ext cx="2540696" cy="430887"/>
          </a:xfrm>
          <a:prstGeom prst="rect">
            <a:avLst/>
          </a:prstGeom>
        </p:spPr>
        <p:txBody>
          <a:bodyPr vert="horz" lIns="34290" tIns="17145" rIns="34290" bIns="17145" rtlCol="0" anchor="t">
            <a:noAutofit/>
          </a:bodyPr>
          <a:lstStyle/>
          <a:p>
            <a:pPr defTabSz="1828800"/>
            <a:r>
              <a:rPr lang="en-US" sz="1100" dirty="0">
                <a:solidFill>
                  <a:srgbClr val="0F124A"/>
                </a:solidFill>
                <a:latin typeface="Arial"/>
              </a:rPr>
              <a:t>400 MHz </a:t>
            </a:r>
            <a:r>
              <a:rPr lang="en-US" sz="1100" dirty="0" err="1">
                <a:solidFill>
                  <a:srgbClr val="0F124A"/>
                </a:solidFill>
                <a:latin typeface="Arial"/>
              </a:rPr>
              <a:t>monoblock</a:t>
            </a:r>
            <a:r>
              <a:rPr lang="en-US" sz="1100" dirty="0">
                <a:solidFill>
                  <a:srgbClr val="0F124A"/>
                </a:solidFill>
                <a:latin typeface="Arial"/>
              </a:rPr>
              <a:t> prototype cavity</a:t>
            </a:r>
          </a:p>
        </p:txBody>
      </p:sp>
      <p:pic>
        <p:nvPicPr>
          <p:cNvPr id="10" name="Picture 9" descr="A close-up of a machine&#10;&#10;Description automatically generated">
            <a:extLst>
              <a:ext uri="{FF2B5EF4-FFF2-40B4-BE49-F238E27FC236}">
                <a16:creationId xmlns:a16="http://schemas.microsoft.com/office/drawing/2014/main" id="{50EC3FEC-0737-0DE3-94E6-E109E5BD4AD5}"/>
              </a:ext>
            </a:extLst>
          </p:cNvPr>
          <p:cNvPicPr>
            <a:picLocks noChangeAspect="1"/>
          </p:cNvPicPr>
          <p:nvPr/>
        </p:nvPicPr>
        <p:blipFill>
          <a:blip r:embed="rId9"/>
          <a:stretch>
            <a:fillRect/>
          </a:stretch>
        </p:blipFill>
        <p:spPr>
          <a:xfrm>
            <a:off x="2607075" y="1127562"/>
            <a:ext cx="3141591" cy="1769764"/>
          </a:xfrm>
          <a:prstGeom prst="rect">
            <a:avLst/>
          </a:prstGeom>
        </p:spPr>
      </p:pic>
      <p:pic>
        <p:nvPicPr>
          <p:cNvPr id="20" name="Picture 1">
            <a:extLst>
              <a:ext uri="{FF2B5EF4-FFF2-40B4-BE49-F238E27FC236}">
                <a16:creationId xmlns:a16="http://schemas.microsoft.com/office/drawing/2014/main" id="{4EC864BE-F053-4DA0-C4D1-5250AD0AC094}"/>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17658" t="9383" r="25337" b="30890"/>
          <a:stretch/>
        </p:blipFill>
        <p:spPr bwMode="auto">
          <a:xfrm>
            <a:off x="90557" y="708139"/>
            <a:ext cx="1814090" cy="2534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a:extLst>
              <a:ext uri="{FF2B5EF4-FFF2-40B4-BE49-F238E27FC236}">
                <a16:creationId xmlns:a16="http://schemas.microsoft.com/office/drawing/2014/main" id="{B182FFB2-DA53-84B5-DF29-AFA14FCAFCB8}"/>
              </a:ext>
            </a:extLst>
          </p:cNvPr>
          <p:cNvSpPr txBox="1"/>
          <p:nvPr/>
        </p:nvSpPr>
        <p:spPr>
          <a:xfrm>
            <a:off x="172731" y="745059"/>
            <a:ext cx="1656011" cy="507831"/>
          </a:xfrm>
          <a:prstGeom prst="rect">
            <a:avLst/>
          </a:prstGeom>
          <a:solidFill>
            <a:srgbClr val="70AD47">
              <a:lumMod val="50000"/>
              <a:alpha val="70000"/>
            </a:srgbClr>
          </a:solidFill>
        </p:spPr>
        <p:txBody>
          <a:bodyPr wrap="square" rtlCol="0">
            <a:spAutoFit/>
          </a:bodyPr>
          <a:lstStyle/>
          <a:p>
            <a:pPr defTabSz="685800">
              <a:defRPr/>
            </a:pPr>
            <a:r>
              <a:rPr lang="en-US" b="1" kern="0" dirty="0">
                <a:solidFill>
                  <a:srgbClr val="FFFF00"/>
                </a:solidFill>
                <a:latin typeface="Calibri" panose="020F0502020204030204"/>
              </a:rPr>
              <a:t>Q1 prototype tested at cold</a:t>
            </a:r>
          </a:p>
        </p:txBody>
      </p:sp>
      <p:pic>
        <p:nvPicPr>
          <p:cNvPr id="22" name="Picture 21">
            <a:extLst>
              <a:ext uri="{FF2B5EF4-FFF2-40B4-BE49-F238E27FC236}">
                <a16:creationId xmlns:a16="http://schemas.microsoft.com/office/drawing/2014/main" id="{6552AFC7-79EC-A528-A9F3-AC449BD0A070}"/>
              </a:ext>
            </a:extLst>
          </p:cNvPr>
          <p:cNvPicPr>
            <a:picLocks noChangeAspect="1"/>
          </p:cNvPicPr>
          <p:nvPr/>
        </p:nvPicPr>
        <p:blipFill>
          <a:blip r:embed="rId11"/>
          <a:srcRect l="60406" b="67138"/>
          <a:stretch>
            <a:fillRect/>
          </a:stretch>
        </p:blipFill>
        <p:spPr>
          <a:xfrm>
            <a:off x="6341085" y="530758"/>
            <a:ext cx="2749575" cy="1432065"/>
          </a:xfrm>
          <a:prstGeom prst="rect">
            <a:avLst/>
          </a:prstGeom>
        </p:spPr>
      </p:pic>
      <p:sp>
        <p:nvSpPr>
          <p:cNvPr id="23" name="Rectangle 22">
            <a:extLst>
              <a:ext uri="{FF2B5EF4-FFF2-40B4-BE49-F238E27FC236}">
                <a16:creationId xmlns:a16="http://schemas.microsoft.com/office/drawing/2014/main" id="{05E7E36B-4858-4415-755B-B4CB74959C20}"/>
              </a:ext>
            </a:extLst>
          </p:cNvPr>
          <p:cNvSpPr/>
          <p:nvPr/>
        </p:nvSpPr>
        <p:spPr>
          <a:xfrm flipH="1">
            <a:off x="6364331" y="1991560"/>
            <a:ext cx="2749575" cy="430887"/>
          </a:xfrm>
          <a:prstGeom prst="rect">
            <a:avLst/>
          </a:prstGeom>
        </p:spPr>
        <p:txBody>
          <a:bodyPr vert="horz" lIns="34290" tIns="17145" rIns="34290" bIns="17145" rtlCol="0" anchor="t">
            <a:noAutofit/>
          </a:bodyPr>
          <a:lstStyle/>
          <a:p>
            <a:pPr defTabSz="1828800"/>
            <a:r>
              <a:rPr lang="en-US" sz="1100" dirty="0">
                <a:solidFill>
                  <a:srgbClr val="0F124A"/>
                </a:solidFill>
                <a:latin typeface="Arial"/>
              </a:rPr>
              <a:t>3D printed synchrotron radiation absorber</a:t>
            </a:r>
          </a:p>
        </p:txBody>
      </p:sp>
    </p:spTree>
    <p:extLst>
      <p:ext uri="{BB962C8B-B14F-4D97-AF65-F5344CB8AC3E}">
        <p14:creationId xmlns:p14="http://schemas.microsoft.com/office/powerpoint/2010/main" val="391748983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87F670-B2D2-5370-D2C0-8C289FD1889E}"/>
            </a:ext>
          </a:extLst>
        </p:cNvPr>
        <p:cNvGrpSpPr/>
        <p:nvPr/>
      </p:nvGrpSpPr>
      <p:grpSpPr>
        <a:xfrm>
          <a:off x="0" y="0"/>
          <a:ext cx="0" cy="0"/>
          <a:chOff x="0" y="0"/>
          <a:chExt cx="0" cy="0"/>
        </a:xfrm>
      </p:grpSpPr>
      <p:sp>
        <p:nvSpPr>
          <p:cNvPr id="13" name="TextBox 12">
            <a:extLst>
              <a:ext uri="{FF2B5EF4-FFF2-40B4-BE49-F238E27FC236}">
                <a16:creationId xmlns:a16="http://schemas.microsoft.com/office/drawing/2014/main" id="{CB46AD67-2F42-870E-9725-1F980B13E9E3}"/>
              </a:ext>
            </a:extLst>
          </p:cNvPr>
          <p:cNvSpPr txBox="1"/>
          <p:nvPr/>
        </p:nvSpPr>
        <p:spPr>
          <a:xfrm>
            <a:off x="23150" y="2692825"/>
            <a:ext cx="9016779" cy="2354491"/>
          </a:xfrm>
          <a:prstGeom prst="rect">
            <a:avLst/>
          </a:prstGeom>
          <a:noFill/>
        </p:spPr>
        <p:txBody>
          <a:bodyPr wrap="square" rtlCol="0">
            <a:spAutoFit/>
          </a:bodyPr>
          <a:lstStyle/>
          <a:p>
            <a:pPr marL="61949" indent="-232166" defTabSz="685800">
              <a:spcBef>
                <a:spcPts val="600"/>
              </a:spcBef>
              <a:buFont typeface="Arial" panose="020B0604020202020204" pitchFamily="34" charset="0"/>
              <a:buChar char="•"/>
            </a:pPr>
            <a:r>
              <a:rPr lang="en-US" sz="1800" b="1" dirty="0">
                <a:solidFill>
                  <a:srgbClr val="0C377B"/>
                </a:solidFill>
                <a:latin typeface="Arial"/>
              </a:rPr>
              <a:t>Main linac 20 GeV S-band, based on </a:t>
            </a:r>
            <a:r>
              <a:rPr lang="en-US" sz="1800" b="1" dirty="0" err="1">
                <a:solidFill>
                  <a:srgbClr val="0C377B"/>
                </a:solidFill>
                <a:latin typeface="Arial"/>
              </a:rPr>
              <a:t>SwissFEL</a:t>
            </a:r>
            <a:r>
              <a:rPr lang="en-US" sz="1800" b="1" dirty="0">
                <a:solidFill>
                  <a:srgbClr val="0C377B"/>
                </a:solidFill>
                <a:latin typeface="Arial"/>
              </a:rPr>
              <a:t> structures.</a:t>
            </a:r>
          </a:p>
          <a:p>
            <a:pPr marL="404839" lvl="1" indent="-232166" defTabSz="685800">
              <a:spcBef>
                <a:spcPts val="600"/>
              </a:spcBef>
              <a:buFont typeface="Arial" panose="020B0604020202020204" pitchFamily="34" charset="0"/>
              <a:buChar char="•"/>
            </a:pPr>
            <a:r>
              <a:rPr lang="en-US" sz="1400" dirty="0">
                <a:solidFill>
                  <a:srgbClr val="0C377B"/>
                </a:solidFill>
                <a:latin typeface="Arial"/>
              </a:rPr>
              <a:t>new accelerating structures with higher shunt impedance;</a:t>
            </a:r>
          </a:p>
          <a:p>
            <a:pPr marL="404839" lvl="1" indent="-232166" defTabSz="685800">
              <a:spcBef>
                <a:spcPts val="600"/>
              </a:spcBef>
              <a:buFont typeface="Arial" panose="020B0604020202020204" pitchFamily="34" charset="0"/>
              <a:buChar char="•"/>
            </a:pPr>
            <a:r>
              <a:rPr lang="en-US" sz="1400" dirty="0">
                <a:solidFill>
                  <a:srgbClr val="0C377B"/>
                </a:solidFill>
                <a:latin typeface="Arial"/>
              </a:rPr>
              <a:t>gradient </a:t>
            </a:r>
            <a:r>
              <a:rPr lang="en-US" sz="1400" dirty="0">
                <a:solidFill>
                  <a:srgbClr val="0C377B"/>
                </a:solidFill>
                <a:latin typeface="Arial"/>
                <a:sym typeface="Wingdings" pitchFamily="2" charset="2"/>
              </a:rPr>
              <a:t>22.5/20.5 MV/m; repetition rate 100 Hz.</a:t>
            </a:r>
          </a:p>
          <a:p>
            <a:pPr marL="404839" lvl="1" indent="-232166" defTabSz="685800">
              <a:spcBef>
                <a:spcPts val="600"/>
              </a:spcBef>
              <a:buFont typeface="Arial" panose="020B0604020202020204" pitchFamily="34" charset="0"/>
              <a:buChar char="•"/>
            </a:pPr>
            <a:r>
              <a:rPr lang="en-US" sz="1400" dirty="0">
                <a:solidFill>
                  <a:srgbClr val="0C377B"/>
                </a:solidFill>
                <a:latin typeface="Arial"/>
                <a:sym typeface="Wingdings" pitchFamily="2" charset="2"/>
              </a:rPr>
              <a:t>overall power consumption &lt; 30 MW</a:t>
            </a:r>
          </a:p>
          <a:p>
            <a:pPr marL="404839" lvl="1" indent="-232166" defTabSz="685800">
              <a:spcBef>
                <a:spcPts val="600"/>
              </a:spcBef>
              <a:buFont typeface="Arial" panose="020B0604020202020204" pitchFamily="34" charset="0"/>
              <a:buChar char="•"/>
            </a:pPr>
            <a:endParaRPr lang="en-US" sz="600" dirty="0">
              <a:solidFill>
                <a:srgbClr val="0C377B"/>
              </a:solidFill>
              <a:latin typeface="Arial"/>
              <a:sym typeface="Wingdings" pitchFamily="2" charset="2"/>
            </a:endParaRPr>
          </a:p>
          <a:p>
            <a:pPr marL="61949" indent="-232166" defTabSz="685800">
              <a:spcBef>
                <a:spcPts val="600"/>
              </a:spcBef>
              <a:buFont typeface="Arial" panose="020B0604020202020204" pitchFamily="34" charset="0"/>
              <a:buChar char="•"/>
            </a:pPr>
            <a:r>
              <a:rPr lang="en-GB" sz="1800" b="1" dirty="0">
                <a:solidFill>
                  <a:srgbClr val="0C377B"/>
                </a:solidFill>
                <a:latin typeface="Arial"/>
              </a:rPr>
              <a:t>Novel positron source</a:t>
            </a:r>
          </a:p>
          <a:p>
            <a:pPr marL="404803" lvl="1" indent="-232166" defTabSz="685800">
              <a:spcBef>
                <a:spcPts val="600"/>
              </a:spcBef>
              <a:buFont typeface="Arial" panose="020B0604020202020204" pitchFamily="34" charset="0"/>
              <a:buChar char="•"/>
            </a:pPr>
            <a:r>
              <a:rPr lang="en-GB" sz="1400" dirty="0">
                <a:solidFill>
                  <a:srgbClr val="0C377B"/>
                </a:solidFill>
                <a:latin typeface="Arial"/>
              </a:rPr>
              <a:t>HTS solenoid (15 T on axis, tested 18 T @ 12 K)</a:t>
            </a:r>
          </a:p>
          <a:p>
            <a:pPr marL="404803" lvl="1" indent="-232166" defTabSz="685800">
              <a:spcBef>
                <a:spcPts val="600"/>
              </a:spcBef>
              <a:buFont typeface="Arial" panose="020B0604020202020204" pitchFamily="34" charset="0"/>
              <a:buChar char="•"/>
            </a:pPr>
            <a:r>
              <a:rPr lang="en-GB" sz="1400" dirty="0">
                <a:solidFill>
                  <a:srgbClr val="0C377B"/>
                </a:solidFill>
                <a:latin typeface="Arial"/>
              </a:rPr>
              <a:t>proof-of-principle beam tests at PSI </a:t>
            </a:r>
            <a:r>
              <a:rPr lang="en-GB" sz="1400" dirty="0" err="1">
                <a:solidFill>
                  <a:srgbClr val="0C377B"/>
                </a:solidFill>
                <a:latin typeface="Arial"/>
              </a:rPr>
              <a:t>SwissFEL</a:t>
            </a:r>
            <a:r>
              <a:rPr lang="en-GB" sz="1400" dirty="0">
                <a:solidFill>
                  <a:srgbClr val="0C377B"/>
                </a:solidFill>
                <a:latin typeface="Arial"/>
              </a:rPr>
              <a:t> from 2026 </a:t>
            </a:r>
            <a:endParaRPr lang="en-US" sz="1600" dirty="0">
              <a:solidFill>
                <a:srgbClr val="0C377B"/>
              </a:solidFill>
              <a:latin typeface="Arial"/>
              <a:sym typeface="Wingdings" pitchFamily="2" charset="2"/>
            </a:endParaRPr>
          </a:p>
        </p:txBody>
      </p:sp>
      <p:sp>
        <p:nvSpPr>
          <p:cNvPr id="2" name="Slide Number Placeholder 1">
            <a:extLst>
              <a:ext uri="{FF2B5EF4-FFF2-40B4-BE49-F238E27FC236}">
                <a16:creationId xmlns:a16="http://schemas.microsoft.com/office/drawing/2014/main" id="{33A63B47-126C-0103-4748-9E91E7519736}"/>
              </a:ext>
            </a:extLst>
          </p:cNvPr>
          <p:cNvSpPr>
            <a:spLocks noGrp="1"/>
          </p:cNvSpPr>
          <p:nvPr>
            <p:ph type="sldNum" sz="quarter" idx="10"/>
          </p:nvPr>
        </p:nvSpPr>
        <p:spPr/>
        <p:txBody>
          <a:bodyPr/>
          <a:lstStyle/>
          <a:p>
            <a:pPr defTabSz="685783">
              <a:defRPr/>
            </a:pPr>
            <a:fld id="{88A1DFE4-5FC5-43BD-BB7E-75EAD82B965F}" type="slidenum">
              <a:rPr lang="en-US">
                <a:solidFill>
                  <a:srgbClr val="FFFFFF"/>
                </a:solidFill>
                <a:latin typeface="Arial"/>
              </a:rPr>
              <a:pPr defTabSz="685783">
                <a:defRPr/>
              </a:pPr>
              <a:t>11</a:t>
            </a:fld>
            <a:endParaRPr lang="en-US" dirty="0">
              <a:solidFill>
                <a:srgbClr val="FFFFFF"/>
              </a:solidFill>
              <a:latin typeface="Arial"/>
            </a:endParaRPr>
          </a:p>
        </p:txBody>
      </p:sp>
      <p:sp>
        <p:nvSpPr>
          <p:cNvPr id="3" name="TextBox 2">
            <a:extLst>
              <a:ext uri="{FF2B5EF4-FFF2-40B4-BE49-F238E27FC236}">
                <a16:creationId xmlns:a16="http://schemas.microsoft.com/office/drawing/2014/main" id="{638FDE88-8840-6B13-686D-EF2C70BE4686}"/>
              </a:ext>
            </a:extLst>
          </p:cNvPr>
          <p:cNvSpPr txBox="1"/>
          <p:nvPr/>
        </p:nvSpPr>
        <p:spPr>
          <a:xfrm>
            <a:off x="248317" y="341536"/>
            <a:ext cx="6743202" cy="461665"/>
          </a:xfrm>
          <a:prstGeom prst="rect">
            <a:avLst/>
          </a:prstGeom>
          <a:noFill/>
        </p:spPr>
        <p:txBody>
          <a:bodyPr wrap="square" rtlCol="0">
            <a:spAutoFit/>
          </a:bodyPr>
          <a:lstStyle/>
          <a:p>
            <a:pPr defTabSz="685783">
              <a:defRPr/>
            </a:pPr>
            <a:r>
              <a:rPr lang="en-US" sz="2400" dirty="0">
                <a:solidFill>
                  <a:srgbClr val="0F124A"/>
                </a:solidFill>
                <a:latin typeface="Arial"/>
              </a:rPr>
              <a:t>FCC-ee injector design</a:t>
            </a:r>
          </a:p>
        </p:txBody>
      </p:sp>
      <p:pic>
        <p:nvPicPr>
          <p:cNvPr id="10" name="Picture 9">
            <a:extLst>
              <a:ext uri="{FF2B5EF4-FFF2-40B4-BE49-F238E27FC236}">
                <a16:creationId xmlns:a16="http://schemas.microsoft.com/office/drawing/2014/main" id="{A9BAFA1D-FC1D-C602-2DCB-DB4C5356DE9B}"/>
              </a:ext>
            </a:extLst>
          </p:cNvPr>
          <p:cNvPicPr>
            <a:picLocks noChangeAspect="1"/>
          </p:cNvPicPr>
          <p:nvPr/>
        </p:nvPicPr>
        <p:blipFill>
          <a:blip r:embed="rId2"/>
          <a:stretch>
            <a:fillRect/>
          </a:stretch>
        </p:blipFill>
        <p:spPr>
          <a:xfrm>
            <a:off x="6465530" y="3100354"/>
            <a:ext cx="2629065" cy="1969958"/>
          </a:xfrm>
          <a:prstGeom prst="rect">
            <a:avLst/>
          </a:prstGeom>
        </p:spPr>
      </p:pic>
      <p:pic>
        <p:nvPicPr>
          <p:cNvPr id="11" name="Picture 10">
            <a:extLst>
              <a:ext uri="{FF2B5EF4-FFF2-40B4-BE49-F238E27FC236}">
                <a16:creationId xmlns:a16="http://schemas.microsoft.com/office/drawing/2014/main" id="{F6DD2CC4-EBA5-A147-1CC7-76EF9008B06A}"/>
              </a:ext>
            </a:extLst>
          </p:cNvPr>
          <p:cNvPicPr>
            <a:picLocks noChangeAspect="1"/>
          </p:cNvPicPr>
          <p:nvPr/>
        </p:nvPicPr>
        <p:blipFill>
          <a:blip r:embed="rId3"/>
          <a:stretch>
            <a:fillRect/>
          </a:stretch>
        </p:blipFill>
        <p:spPr>
          <a:xfrm>
            <a:off x="5080964" y="3102176"/>
            <a:ext cx="1326474" cy="1968415"/>
          </a:xfrm>
          <a:prstGeom prst="rect">
            <a:avLst/>
          </a:prstGeom>
        </p:spPr>
      </p:pic>
      <p:pic>
        <p:nvPicPr>
          <p:cNvPr id="12" name="Picture 11">
            <a:extLst>
              <a:ext uri="{FF2B5EF4-FFF2-40B4-BE49-F238E27FC236}">
                <a16:creationId xmlns:a16="http://schemas.microsoft.com/office/drawing/2014/main" id="{DE63C6A9-7BAA-BB0D-6154-8855D6DB8354}"/>
              </a:ext>
            </a:extLst>
          </p:cNvPr>
          <p:cNvPicPr>
            <a:picLocks noChangeAspect="1"/>
          </p:cNvPicPr>
          <p:nvPr/>
        </p:nvPicPr>
        <p:blipFill>
          <a:blip r:embed="rId4"/>
          <a:stretch>
            <a:fillRect/>
          </a:stretch>
        </p:blipFill>
        <p:spPr>
          <a:xfrm>
            <a:off x="6916755" y="405751"/>
            <a:ext cx="788927" cy="324587"/>
          </a:xfrm>
          <a:prstGeom prst="rect">
            <a:avLst/>
          </a:prstGeom>
        </p:spPr>
      </p:pic>
      <p:pic>
        <p:nvPicPr>
          <p:cNvPr id="6" name="Picture 5">
            <a:extLst>
              <a:ext uri="{FF2B5EF4-FFF2-40B4-BE49-F238E27FC236}">
                <a16:creationId xmlns:a16="http://schemas.microsoft.com/office/drawing/2014/main" id="{5E1FFE5D-EAAD-8F14-D2E9-13DD9216A7DF}"/>
              </a:ext>
            </a:extLst>
          </p:cNvPr>
          <p:cNvPicPr>
            <a:picLocks noChangeAspect="1"/>
          </p:cNvPicPr>
          <p:nvPr/>
        </p:nvPicPr>
        <p:blipFill>
          <a:blip r:embed="rId5"/>
          <a:stretch>
            <a:fillRect/>
          </a:stretch>
        </p:blipFill>
        <p:spPr>
          <a:xfrm>
            <a:off x="5647957" y="394260"/>
            <a:ext cx="1193226" cy="355078"/>
          </a:xfrm>
          <a:prstGeom prst="rect">
            <a:avLst/>
          </a:prstGeom>
        </p:spPr>
      </p:pic>
      <p:pic>
        <p:nvPicPr>
          <p:cNvPr id="9" name="Picture 8">
            <a:extLst>
              <a:ext uri="{FF2B5EF4-FFF2-40B4-BE49-F238E27FC236}">
                <a16:creationId xmlns:a16="http://schemas.microsoft.com/office/drawing/2014/main" id="{333D81AE-0CDC-87DA-89CF-E84FBE952C10}"/>
              </a:ext>
            </a:extLst>
          </p:cNvPr>
          <p:cNvPicPr>
            <a:picLocks noChangeAspect="1"/>
          </p:cNvPicPr>
          <p:nvPr/>
        </p:nvPicPr>
        <p:blipFill>
          <a:blip r:embed="rId6"/>
          <a:stretch>
            <a:fillRect/>
          </a:stretch>
        </p:blipFill>
        <p:spPr>
          <a:xfrm>
            <a:off x="24228" y="799415"/>
            <a:ext cx="8917526" cy="2262900"/>
          </a:xfrm>
          <a:prstGeom prst="rect">
            <a:avLst/>
          </a:prstGeom>
        </p:spPr>
      </p:pic>
      <p:pic>
        <p:nvPicPr>
          <p:cNvPr id="15" name="Picture 14" descr="A logo for a laboratory&#10;&#10;AI-generated content may be incorrect.">
            <a:extLst>
              <a:ext uri="{FF2B5EF4-FFF2-40B4-BE49-F238E27FC236}">
                <a16:creationId xmlns:a16="http://schemas.microsoft.com/office/drawing/2014/main" id="{262B98B2-CEBA-3980-8A4B-E679B7EE89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26644" y="367953"/>
            <a:ext cx="504428" cy="381254"/>
          </a:xfrm>
          <a:prstGeom prst="rect">
            <a:avLst/>
          </a:prstGeom>
        </p:spPr>
      </p:pic>
      <p:pic>
        <p:nvPicPr>
          <p:cNvPr id="17" name="Picture 16" descr="A logo with blue letters and a circle&#10;&#10;AI-generated content may be incorrect.">
            <a:extLst>
              <a:ext uri="{FF2B5EF4-FFF2-40B4-BE49-F238E27FC236}">
                <a16:creationId xmlns:a16="http://schemas.microsoft.com/office/drawing/2014/main" id="{01529396-77FE-3F66-81AC-B7387A03645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413810" y="394262"/>
            <a:ext cx="488747" cy="354946"/>
          </a:xfrm>
          <a:prstGeom prst="rect">
            <a:avLst/>
          </a:prstGeom>
        </p:spPr>
      </p:pic>
    </p:spTree>
    <p:extLst>
      <p:ext uri="{BB962C8B-B14F-4D97-AF65-F5344CB8AC3E}">
        <p14:creationId xmlns:p14="http://schemas.microsoft.com/office/powerpoint/2010/main" val="229485869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0" presetClass="entr" presetSubtype="0" fill="hold" nodeType="withEffect">
                                  <p:stCondLst>
                                    <p:cond delay="0"/>
                                  </p:stCondLst>
                                  <p:childTnLst>
                                    <p:set>
                                      <p:cBhvr>
                                        <p:cTn id="10" dur="1" fill="hold">
                                          <p:stCondLst>
                                            <p:cond delay="0"/>
                                          </p:stCondLst>
                                        </p:cTn>
                                        <p:tgtEl>
                                          <p:spTgt spid="13">
                                            <p:txEl>
                                              <p:pRg st="5" end="5"/>
                                            </p:txEl>
                                          </p:spTgt>
                                        </p:tgtEl>
                                        <p:attrNameLst>
                                          <p:attrName>style.visibility</p:attrName>
                                        </p:attrNameLst>
                                      </p:cBhvr>
                                      <p:to>
                                        <p:strVal val="visible"/>
                                      </p:to>
                                    </p:set>
                                    <p:animEffect transition="in" filter="fade">
                                      <p:cBhvr>
                                        <p:cTn id="11" dur="500"/>
                                        <p:tgtEl>
                                          <p:spTgt spid="13">
                                            <p:txEl>
                                              <p:pRg st="5" end="5"/>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13">
                                            <p:txEl>
                                              <p:pRg st="6" end="6"/>
                                            </p:txEl>
                                          </p:spTgt>
                                        </p:tgtEl>
                                        <p:attrNameLst>
                                          <p:attrName>style.visibility</p:attrName>
                                        </p:attrNameLst>
                                      </p:cBhvr>
                                      <p:to>
                                        <p:strVal val="visible"/>
                                      </p:to>
                                    </p:set>
                                    <p:animEffect transition="in" filter="fade">
                                      <p:cBhvr>
                                        <p:cTn id="14" dur="500"/>
                                        <p:tgtEl>
                                          <p:spTgt spid="13">
                                            <p:txEl>
                                              <p:pRg st="6" end="6"/>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13">
                                            <p:txEl>
                                              <p:pRg st="7" end="7"/>
                                            </p:txEl>
                                          </p:spTgt>
                                        </p:tgtEl>
                                        <p:attrNameLst>
                                          <p:attrName>style.visibility</p:attrName>
                                        </p:attrNameLst>
                                      </p:cBhvr>
                                      <p:to>
                                        <p:strVal val="visible"/>
                                      </p:to>
                                    </p:set>
                                    <p:animEffect transition="in" filter="fade">
                                      <p:cBhvr>
                                        <p:cTn id="17" dur="500"/>
                                        <p:tgtEl>
                                          <p:spTgt spid="1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18899A-F6D3-8603-3DD5-0DFB912D287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F19F1F-45C8-06DE-1A45-55747DB82FB4}"/>
              </a:ext>
            </a:extLst>
          </p:cNvPr>
          <p:cNvSpPr>
            <a:spLocks noGrp="1"/>
          </p:cNvSpPr>
          <p:nvPr>
            <p:ph type="sldNum" sz="quarter" idx="10"/>
          </p:nvPr>
        </p:nvSpPr>
        <p:spPr/>
        <p:txBody>
          <a:bodyPr/>
          <a:lstStyle/>
          <a:p>
            <a:fld id="{88A1DFE4-5FC5-43BD-BB7E-75EAD82B965F}" type="slidenum">
              <a:rPr lang="en-GB" noProof="0" smtClean="0"/>
              <a:pPr/>
              <a:t>12</a:t>
            </a:fld>
            <a:endParaRPr lang="en-GB" noProof="0"/>
          </a:p>
        </p:txBody>
      </p:sp>
      <p:sp>
        <p:nvSpPr>
          <p:cNvPr id="9" name="TextBox 8">
            <a:extLst>
              <a:ext uri="{FF2B5EF4-FFF2-40B4-BE49-F238E27FC236}">
                <a16:creationId xmlns:a16="http://schemas.microsoft.com/office/drawing/2014/main" id="{10257095-A405-CA6D-3373-A415E45C831A}"/>
              </a:ext>
            </a:extLst>
          </p:cNvPr>
          <p:cNvSpPr txBox="1"/>
          <p:nvPr/>
        </p:nvSpPr>
        <p:spPr>
          <a:xfrm>
            <a:off x="108856" y="370922"/>
            <a:ext cx="9011920" cy="461665"/>
          </a:xfrm>
          <a:prstGeom prst="rect">
            <a:avLst/>
          </a:prstGeom>
          <a:noFill/>
        </p:spPr>
        <p:txBody>
          <a:bodyPr wrap="square" rtlCol="0">
            <a:spAutoFit/>
          </a:bodyPr>
          <a:lstStyle/>
          <a:p>
            <a:r>
              <a:rPr lang="en-GB" sz="2400" dirty="0"/>
              <a:t>FCC-ee injector implementation</a:t>
            </a:r>
          </a:p>
        </p:txBody>
      </p:sp>
      <p:pic>
        <p:nvPicPr>
          <p:cNvPr id="5" name="Picture 4" descr="A map of a city&#10;&#10;AI-generated content may be incorrect.">
            <a:extLst>
              <a:ext uri="{FF2B5EF4-FFF2-40B4-BE49-F238E27FC236}">
                <a16:creationId xmlns:a16="http://schemas.microsoft.com/office/drawing/2014/main" id="{5EB57853-393B-4647-EA42-6C3608D090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6263"/>
            <a:ext cx="5933440" cy="4157237"/>
          </a:xfrm>
          <a:prstGeom prst="rect">
            <a:avLst/>
          </a:prstGeom>
        </p:spPr>
      </p:pic>
      <p:pic>
        <p:nvPicPr>
          <p:cNvPr id="3" name="Picture 2">
            <a:extLst>
              <a:ext uri="{FF2B5EF4-FFF2-40B4-BE49-F238E27FC236}">
                <a16:creationId xmlns:a16="http://schemas.microsoft.com/office/drawing/2014/main" id="{3BAE440F-12C4-1AF8-21C7-A490C29843F8}"/>
              </a:ext>
            </a:extLst>
          </p:cNvPr>
          <p:cNvPicPr>
            <a:picLocks noChangeAspect="1"/>
          </p:cNvPicPr>
          <p:nvPr/>
        </p:nvPicPr>
        <p:blipFill>
          <a:blip r:embed="rId3" cstate="screen">
            <a:extLst>
              <a:ext uri="{28A0092B-C50C-407E-A947-70E740481C1C}">
                <a14:useLocalDpi xmlns:a14="http://schemas.microsoft.com/office/drawing/2010/main"/>
              </a:ext>
            </a:extLst>
          </a:blip>
          <a:srcRect b="7214"/>
          <a:stretch/>
        </p:blipFill>
        <p:spPr>
          <a:xfrm>
            <a:off x="6150188" y="2725830"/>
            <a:ext cx="2929949" cy="1457256"/>
          </a:xfrm>
          <a:prstGeom prst="rect">
            <a:avLst/>
          </a:prstGeom>
          <a:ln w="12700">
            <a:solidFill>
              <a:schemeClr val="tx1"/>
            </a:solidFill>
          </a:ln>
        </p:spPr>
      </p:pic>
      <p:sp>
        <p:nvSpPr>
          <p:cNvPr id="6" name="TextBox 5">
            <a:extLst>
              <a:ext uri="{FF2B5EF4-FFF2-40B4-BE49-F238E27FC236}">
                <a16:creationId xmlns:a16="http://schemas.microsoft.com/office/drawing/2014/main" id="{625E9803-3D6C-D66D-AB65-4957245862CD}"/>
              </a:ext>
            </a:extLst>
          </p:cNvPr>
          <p:cNvSpPr txBox="1"/>
          <p:nvPr/>
        </p:nvSpPr>
        <p:spPr>
          <a:xfrm>
            <a:off x="5985931" y="1113176"/>
            <a:ext cx="3171614" cy="1400383"/>
          </a:xfrm>
          <a:prstGeom prst="rect">
            <a:avLst/>
          </a:prstGeom>
          <a:solidFill>
            <a:schemeClr val="bg1"/>
          </a:solidFill>
        </p:spPr>
        <p:txBody>
          <a:bodyPr wrap="square" rtlCol="0">
            <a:spAutoFit/>
          </a:bodyPr>
          <a:lstStyle/>
          <a:p>
            <a:pPr marL="285750" indent="-285750">
              <a:spcBef>
                <a:spcPts val="600"/>
              </a:spcBef>
              <a:buFont typeface="Arial" panose="020B0604020202020204" pitchFamily="34" charset="0"/>
              <a:buChar char="•"/>
            </a:pPr>
            <a:r>
              <a:rPr lang="en-GB" sz="1400" dirty="0"/>
              <a:t>Located on CERN </a:t>
            </a:r>
            <a:r>
              <a:rPr lang="en-GB" sz="1400" dirty="0" err="1"/>
              <a:t>Prévessin</a:t>
            </a:r>
            <a:r>
              <a:rPr lang="en-GB" sz="1400" dirty="0"/>
              <a:t> site </a:t>
            </a:r>
          </a:p>
          <a:p>
            <a:pPr marL="285750" indent="-285750">
              <a:spcBef>
                <a:spcPts val="600"/>
              </a:spcBef>
              <a:buFont typeface="Arial" panose="020B0604020202020204" pitchFamily="34" charset="0"/>
              <a:buChar char="•"/>
            </a:pPr>
            <a:r>
              <a:rPr lang="en-GB" sz="1400" dirty="0"/>
              <a:t>possible connection to North Area to enable non-collider physics </a:t>
            </a:r>
          </a:p>
          <a:p>
            <a:pPr marL="285750" indent="-285750">
              <a:spcBef>
                <a:spcPts val="600"/>
              </a:spcBef>
              <a:buFont typeface="Arial" panose="020B0604020202020204" pitchFamily="34" charset="0"/>
              <a:buChar char="•"/>
            </a:pPr>
            <a:r>
              <a:rPr lang="en-GB" sz="1400" dirty="0"/>
              <a:t>transfer line to FCC PA (LHC P8) </a:t>
            </a:r>
          </a:p>
          <a:p>
            <a:pPr marL="285750" indent="-285750">
              <a:spcBef>
                <a:spcPts val="600"/>
              </a:spcBef>
              <a:buFont typeface="Arial" panose="020B0604020202020204" pitchFamily="34" charset="0"/>
              <a:buChar char="•"/>
            </a:pPr>
            <a:r>
              <a:rPr lang="en-GB" sz="1400" dirty="0"/>
              <a:t>“cut and cover” construction</a:t>
            </a:r>
          </a:p>
        </p:txBody>
      </p:sp>
    </p:spTree>
    <p:extLst>
      <p:ext uri="{BB962C8B-B14F-4D97-AF65-F5344CB8AC3E}">
        <p14:creationId xmlns:p14="http://schemas.microsoft.com/office/powerpoint/2010/main" val="315615076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78DE94-EE20-6077-11F0-E5259D0F8EB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72BC6290-8214-40D5-9DC2-3BF4078FB7F8}"/>
              </a:ext>
            </a:extLst>
          </p:cNvPr>
          <p:cNvSpPr>
            <a:spLocks noGrp="1"/>
          </p:cNvSpPr>
          <p:nvPr>
            <p:ph type="title"/>
          </p:nvPr>
        </p:nvSpPr>
        <p:spPr>
          <a:xfrm>
            <a:off x="112144" y="343329"/>
            <a:ext cx="7200734" cy="402033"/>
          </a:xfrm>
        </p:spPr>
        <p:txBody>
          <a:bodyPr/>
          <a:lstStyle/>
          <a:p>
            <a:r>
              <a:rPr lang="en-GB" sz="2800" dirty="0"/>
              <a:t>FCC-ee cost estimate (FSR 2025)</a:t>
            </a:r>
            <a:endParaRPr lang="en-US" sz="2800" dirty="0"/>
          </a:p>
        </p:txBody>
      </p:sp>
      <p:graphicFrame>
        <p:nvGraphicFramePr>
          <p:cNvPr id="2" name="Table 1">
            <a:extLst>
              <a:ext uri="{FF2B5EF4-FFF2-40B4-BE49-F238E27FC236}">
                <a16:creationId xmlns:a16="http://schemas.microsoft.com/office/drawing/2014/main" id="{3894484B-6332-CAE8-5E9F-AA03F572E2A9}"/>
              </a:ext>
            </a:extLst>
          </p:cNvPr>
          <p:cNvGraphicFramePr>
            <a:graphicFrameLocks noGrp="1"/>
          </p:cNvGraphicFramePr>
          <p:nvPr/>
        </p:nvGraphicFramePr>
        <p:xfrm>
          <a:off x="1798319" y="1507325"/>
          <a:ext cx="5332549" cy="2843694"/>
        </p:xfrm>
        <a:graphic>
          <a:graphicData uri="http://schemas.openxmlformats.org/drawingml/2006/table">
            <a:tbl>
              <a:tblPr firstRow="1" bandRow="1">
                <a:tableStyleId>{5C22544A-7EE6-4342-B048-85BDC9FD1C3A}</a:tableStyleId>
              </a:tblPr>
              <a:tblGrid>
                <a:gridCol w="3733772">
                  <a:extLst>
                    <a:ext uri="{9D8B030D-6E8A-4147-A177-3AD203B41FA5}">
                      <a16:colId xmlns:a16="http://schemas.microsoft.com/office/drawing/2014/main" val="1063604123"/>
                    </a:ext>
                  </a:extLst>
                </a:gridCol>
                <a:gridCol w="1598777">
                  <a:extLst>
                    <a:ext uri="{9D8B030D-6E8A-4147-A177-3AD203B41FA5}">
                      <a16:colId xmlns:a16="http://schemas.microsoft.com/office/drawing/2014/main" val="3203160879"/>
                    </a:ext>
                  </a:extLst>
                </a:gridCol>
              </a:tblGrid>
              <a:tr h="315966">
                <a:tc>
                  <a:txBody>
                    <a:bodyPr/>
                    <a:lstStyle/>
                    <a:p>
                      <a:pPr algn="ctr" fontAlgn="ctr"/>
                      <a:r>
                        <a:rPr lang="en-US" sz="1400" b="1" u="none" strike="noStrike" dirty="0">
                          <a:solidFill>
                            <a:schemeClr val="bg1"/>
                          </a:solidFill>
                          <a:effectLst/>
                        </a:rPr>
                        <a:t>Domain</a:t>
                      </a:r>
                      <a:endParaRPr lang="en-US" sz="1400" b="1" i="0" u="none" strike="noStrike" dirty="0">
                        <a:solidFill>
                          <a:schemeClr val="bg1"/>
                        </a:solidFill>
                        <a:effectLst/>
                        <a:latin typeface="Aptos Narrow" panose="020B0004020202020204" pitchFamily="34" charset="0"/>
                      </a:endParaRPr>
                    </a:p>
                  </a:txBody>
                  <a:tcPr marL="4854" marR="4854" marT="4854" marB="0" anchor="ctr"/>
                </a:tc>
                <a:tc>
                  <a:txBody>
                    <a:bodyPr/>
                    <a:lstStyle/>
                    <a:p>
                      <a:pPr algn="ctr"/>
                      <a:r>
                        <a:rPr lang="fr-CH" sz="1400" dirty="0" err="1"/>
                        <a:t>Cost</a:t>
                      </a:r>
                      <a:r>
                        <a:rPr lang="fr-CH" sz="1400" dirty="0"/>
                        <a:t> </a:t>
                      </a:r>
                      <a:r>
                        <a:rPr lang="fr-CH" sz="1400"/>
                        <a:t>[MCHF</a:t>
                      </a:r>
                      <a:r>
                        <a:rPr lang="fr-CH" sz="1400" dirty="0"/>
                        <a:t>]</a:t>
                      </a:r>
                    </a:p>
                  </a:txBody>
                  <a:tcPr marL="68580" marR="68580" marT="34290" marB="34290"/>
                </a:tc>
                <a:extLst>
                  <a:ext uri="{0D108BD9-81ED-4DB2-BD59-A6C34878D82A}">
                    <a16:rowId xmlns:a16="http://schemas.microsoft.com/office/drawing/2014/main" val="2882452373"/>
                  </a:ext>
                </a:extLst>
              </a:tr>
              <a:tr h="315966">
                <a:tc>
                  <a:txBody>
                    <a:bodyPr/>
                    <a:lstStyle/>
                    <a:p>
                      <a:pPr algn="l" fontAlgn="ctr"/>
                      <a:r>
                        <a:rPr lang="en-US" sz="1400" u="none" strike="noStrike" dirty="0">
                          <a:effectLst/>
                        </a:rPr>
                        <a:t>Civil engineering</a:t>
                      </a:r>
                      <a:endParaRPr lang="en-US" sz="1400" b="1" i="0" u="none" strike="noStrike" dirty="0">
                        <a:solidFill>
                          <a:srgbClr val="000000"/>
                        </a:solidFill>
                        <a:effectLst/>
                        <a:latin typeface="Aptos Narrow" panose="020B0004020202020204" pitchFamily="34" charset="0"/>
                      </a:endParaRPr>
                    </a:p>
                  </a:txBody>
                  <a:tcPr marL="4854" marR="4854" marT="4854" marB="0" anchor="ctr"/>
                </a:tc>
                <a:tc>
                  <a:txBody>
                    <a:bodyPr/>
                    <a:lstStyle/>
                    <a:p>
                      <a:pPr algn="r"/>
                      <a:r>
                        <a:rPr lang="fr-CH" sz="1400" dirty="0"/>
                        <a:t>6,160</a:t>
                      </a:r>
                    </a:p>
                  </a:txBody>
                  <a:tcPr marL="68580" marR="68580" marT="34290" marB="34290"/>
                </a:tc>
                <a:extLst>
                  <a:ext uri="{0D108BD9-81ED-4DB2-BD59-A6C34878D82A}">
                    <a16:rowId xmlns:a16="http://schemas.microsoft.com/office/drawing/2014/main" val="2265359482"/>
                  </a:ext>
                </a:extLst>
              </a:tr>
              <a:tr h="315966">
                <a:tc>
                  <a:txBody>
                    <a:bodyPr/>
                    <a:lstStyle/>
                    <a:p>
                      <a:pPr algn="l" fontAlgn="ctr"/>
                      <a:r>
                        <a:rPr lang="en-US" sz="1400" u="none" strike="noStrike" dirty="0">
                          <a:effectLst/>
                        </a:rPr>
                        <a:t>Technical infrastructures</a:t>
                      </a:r>
                      <a:endParaRPr lang="en-GB" sz="1400" b="1" i="0" u="none" strike="noStrike" dirty="0">
                        <a:solidFill>
                          <a:srgbClr val="000000"/>
                        </a:solidFill>
                        <a:effectLst/>
                        <a:latin typeface="Aptos Narrow" panose="020B0004020202020204" pitchFamily="34" charset="0"/>
                      </a:endParaRPr>
                    </a:p>
                  </a:txBody>
                  <a:tcPr marL="4854" marR="4854" marT="4854" marB="0" anchor="ctr"/>
                </a:tc>
                <a:tc>
                  <a:txBody>
                    <a:bodyPr/>
                    <a:lstStyle/>
                    <a:p>
                      <a:pPr algn="r"/>
                      <a:r>
                        <a:rPr lang="fr-CH" sz="1400" dirty="0"/>
                        <a:t>2,840</a:t>
                      </a:r>
                    </a:p>
                  </a:txBody>
                  <a:tcPr marL="68580" marR="68580" marT="34290" marB="34290"/>
                </a:tc>
                <a:extLst>
                  <a:ext uri="{0D108BD9-81ED-4DB2-BD59-A6C34878D82A}">
                    <a16:rowId xmlns:a16="http://schemas.microsoft.com/office/drawing/2014/main" val="1173030713"/>
                  </a:ext>
                </a:extLst>
              </a:tr>
              <a:tr h="315966">
                <a:tc>
                  <a:txBody>
                    <a:bodyPr/>
                    <a:lstStyle/>
                    <a:p>
                      <a:pPr algn="l" fontAlgn="ctr"/>
                      <a:r>
                        <a:rPr lang="en-US" sz="1400" u="none" strike="noStrike" dirty="0">
                          <a:effectLst/>
                        </a:rPr>
                        <a:t>Injectors and transfer lines</a:t>
                      </a:r>
                      <a:endParaRPr lang="en-US" sz="1400" b="1" i="0" u="none" strike="noStrike" dirty="0">
                        <a:solidFill>
                          <a:srgbClr val="000000"/>
                        </a:solidFill>
                        <a:effectLst/>
                        <a:latin typeface="Aptos Narrow" panose="020B0004020202020204" pitchFamily="34" charset="0"/>
                      </a:endParaRPr>
                    </a:p>
                  </a:txBody>
                  <a:tcPr marL="4854" marR="4854" marT="4854" marB="0" anchor="ctr"/>
                </a:tc>
                <a:tc>
                  <a:txBody>
                    <a:bodyPr/>
                    <a:lstStyle/>
                    <a:p>
                      <a:pPr algn="r"/>
                      <a:r>
                        <a:rPr lang="fr-CH" sz="1400" dirty="0"/>
                        <a:t>590</a:t>
                      </a:r>
                    </a:p>
                  </a:txBody>
                  <a:tcPr marL="68580" marR="68580" marT="34290" marB="34290"/>
                </a:tc>
                <a:extLst>
                  <a:ext uri="{0D108BD9-81ED-4DB2-BD59-A6C34878D82A}">
                    <a16:rowId xmlns:a16="http://schemas.microsoft.com/office/drawing/2014/main" val="605564608"/>
                  </a:ext>
                </a:extLst>
              </a:tr>
              <a:tr h="315966">
                <a:tc>
                  <a:txBody>
                    <a:bodyPr/>
                    <a:lstStyle/>
                    <a:p>
                      <a:pPr algn="l" fontAlgn="ctr"/>
                      <a:r>
                        <a:rPr lang="en-US" sz="1400" u="none" strike="noStrike" dirty="0">
                          <a:effectLst/>
                        </a:rPr>
                        <a:t>Booster and collider</a:t>
                      </a:r>
                      <a:endParaRPr lang="en-US" sz="1400" b="1" i="0" u="none" strike="noStrike" dirty="0">
                        <a:solidFill>
                          <a:srgbClr val="000000"/>
                        </a:solidFill>
                        <a:effectLst/>
                        <a:latin typeface="Aptos Narrow" panose="020B0004020202020204" pitchFamily="34" charset="0"/>
                      </a:endParaRPr>
                    </a:p>
                  </a:txBody>
                  <a:tcPr marL="4854" marR="4854" marT="4854" marB="0" anchor="ctr"/>
                </a:tc>
                <a:tc>
                  <a:txBody>
                    <a:bodyPr/>
                    <a:lstStyle/>
                    <a:p>
                      <a:pPr algn="r"/>
                      <a:r>
                        <a:rPr lang="fr-CH" sz="1400" dirty="0"/>
                        <a:t>4,140</a:t>
                      </a:r>
                    </a:p>
                  </a:txBody>
                  <a:tcPr marL="68580" marR="68580" marT="34290" marB="34290"/>
                </a:tc>
                <a:extLst>
                  <a:ext uri="{0D108BD9-81ED-4DB2-BD59-A6C34878D82A}">
                    <a16:rowId xmlns:a16="http://schemas.microsoft.com/office/drawing/2014/main" val="666036087"/>
                  </a:ext>
                </a:extLst>
              </a:tr>
              <a:tr h="315966">
                <a:tc>
                  <a:txBody>
                    <a:bodyPr/>
                    <a:lstStyle/>
                    <a:p>
                      <a:pPr algn="l" fontAlgn="ctr"/>
                      <a:r>
                        <a:rPr lang="en-GB" sz="1400" u="none" strike="noStrike" dirty="0">
                          <a:solidFill>
                            <a:schemeClr val="tx1"/>
                          </a:solidFill>
                          <a:effectLst/>
                        </a:rPr>
                        <a:t>CERN contribution to four experiments</a:t>
                      </a:r>
                      <a:endParaRPr lang="en-GB" sz="1400" b="1" i="0" u="none" strike="noStrike" dirty="0">
                        <a:solidFill>
                          <a:schemeClr val="tx1"/>
                        </a:solidFill>
                        <a:effectLst/>
                        <a:latin typeface="Aptos Narrow" panose="020B0004020202020204" pitchFamily="34" charset="0"/>
                      </a:endParaRPr>
                    </a:p>
                  </a:txBody>
                  <a:tcPr marL="4854" marR="4854" marT="4854" marB="0" anchor="ctr"/>
                </a:tc>
                <a:tc>
                  <a:txBody>
                    <a:bodyPr/>
                    <a:lstStyle/>
                    <a:p>
                      <a:pPr algn="r"/>
                      <a:r>
                        <a:rPr lang="fr-CH" sz="1400" dirty="0">
                          <a:solidFill>
                            <a:schemeClr val="tx1"/>
                          </a:solidFill>
                        </a:rPr>
                        <a:t>290</a:t>
                      </a:r>
                    </a:p>
                  </a:txBody>
                  <a:tcPr marL="68580" marR="68580" marT="34290" marB="34290"/>
                </a:tc>
                <a:extLst>
                  <a:ext uri="{0D108BD9-81ED-4DB2-BD59-A6C34878D82A}">
                    <a16:rowId xmlns:a16="http://schemas.microsoft.com/office/drawing/2014/main" val="2927566934"/>
                  </a:ext>
                </a:extLst>
              </a:tr>
              <a:tr h="315966">
                <a:tc>
                  <a:txBody>
                    <a:bodyPr/>
                    <a:lstStyle/>
                    <a:p>
                      <a:pPr algn="l" fontAlgn="ctr"/>
                      <a:r>
                        <a:rPr lang="en-US" sz="1600" b="1" u="none" strike="noStrike" dirty="0">
                          <a:solidFill>
                            <a:schemeClr val="tx1"/>
                          </a:solidFill>
                          <a:effectLst/>
                        </a:rPr>
                        <a:t>FCC-ee total</a:t>
                      </a:r>
                      <a:endParaRPr lang="en-US" sz="1600" b="1" i="0" u="none" strike="noStrike" dirty="0">
                        <a:solidFill>
                          <a:schemeClr val="tx1"/>
                        </a:solidFill>
                        <a:effectLst/>
                        <a:latin typeface="Aptos Narrow" panose="020B0004020202020204" pitchFamily="34" charset="0"/>
                      </a:endParaRPr>
                    </a:p>
                  </a:txBody>
                  <a:tcPr marL="4854" marR="4854" marT="4854" marB="0" anchor="ctr"/>
                </a:tc>
                <a:tc>
                  <a:txBody>
                    <a:bodyPr/>
                    <a:lstStyle/>
                    <a:p>
                      <a:pPr algn="r"/>
                      <a:r>
                        <a:rPr lang="fr-CH" sz="1400" b="1" dirty="0">
                          <a:solidFill>
                            <a:schemeClr val="tx1"/>
                          </a:solidFill>
                        </a:rPr>
                        <a:t>14,020</a:t>
                      </a:r>
                    </a:p>
                  </a:txBody>
                  <a:tcPr marL="68580" marR="68580" marT="34290" marB="34290"/>
                </a:tc>
                <a:extLst>
                  <a:ext uri="{0D108BD9-81ED-4DB2-BD59-A6C34878D82A}">
                    <a16:rowId xmlns:a16="http://schemas.microsoft.com/office/drawing/2014/main" val="2450449094"/>
                  </a:ext>
                </a:extLst>
              </a:tr>
              <a:tr h="315966">
                <a:tc>
                  <a:txBody>
                    <a:bodyPr/>
                    <a:lstStyle/>
                    <a:p>
                      <a:pPr algn="l" fontAlgn="ctr"/>
                      <a:r>
                        <a:rPr lang="en-US" sz="1400" u="none" strike="noStrike" dirty="0">
                          <a:solidFill>
                            <a:schemeClr val="tx1"/>
                          </a:solidFill>
                          <a:effectLst/>
                        </a:rPr>
                        <a:t>+ four experiments (non-CERN part)</a:t>
                      </a:r>
                      <a:endParaRPr lang="en-US" sz="1400" b="1" i="0" u="none" strike="noStrike" dirty="0">
                        <a:solidFill>
                          <a:schemeClr val="tx1"/>
                        </a:solidFill>
                        <a:effectLst/>
                        <a:latin typeface="Aptos Narrow" panose="020B0004020202020204" pitchFamily="34" charset="0"/>
                      </a:endParaRPr>
                    </a:p>
                  </a:txBody>
                  <a:tcPr marL="4854" marR="4854" marT="4854" marB="0" anchor="ctr"/>
                </a:tc>
                <a:tc>
                  <a:txBody>
                    <a:bodyPr/>
                    <a:lstStyle/>
                    <a:p>
                      <a:pPr algn="r"/>
                      <a:r>
                        <a:rPr lang="fr-CH" sz="1400" dirty="0">
                          <a:solidFill>
                            <a:schemeClr val="tx1"/>
                          </a:solidFill>
                        </a:rPr>
                        <a:t>1,300</a:t>
                      </a:r>
                    </a:p>
                  </a:txBody>
                  <a:tcPr marL="68580" marR="68580" marT="34290" marB="34290"/>
                </a:tc>
                <a:extLst>
                  <a:ext uri="{0D108BD9-81ED-4DB2-BD59-A6C34878D82A}">
                    <a16:rowId xmlns:a16="http://schemas.microsoft.com/office/drawing/2014/main" val="3895709845"/>
                  </a:ext>
                </a:extLst>
              </a:tr>
              <a:tr h="315966">
                <a:tc>
                  <a:txBody>
                    <a:bodyPr/>
                    <a:lstStyle/>
                    <a:p>
                      <a:pPr algn="l" fontAlgn="ctr"/>
                      <a:r>
                        <a:rPr lang="en-US" sz="1400" b="1" u="none" strike="noStrike" dirty="0">
                          <a:solidFill>
                            <a:schemeClr val="tx1"/>
                          </a:solidFill>
                          <a:effectLst/>
                        </a:rPr>
                        <a:t>FCC-ee total incl. four experiments</a:t>
                      </a:r>
                      <a:endParaRPr lang="en-US" sz="1400" b="1" i="0" u="none" strike="noStrike" dirty="0">
                        <a:solidFill>
                          <a:schemeClr val="tx1"/>
                        </a:solidFill>
                        <a:effectLst/>
                        <a:latin typeface="Aptos Narrow" panose="020B0004020202020204" pitchFamily="34" charset="0"/>
                      </a:endParaRPr>
                    </a:p>
                  </a:txBody>
                  <a:tcPr marL="4854" marR="4854" marT="4854" marB="0" anchor="ctr"/>
                </a:tc>
                <a:tc>
                  <a:txBody>
                    <a:bodyPr/>
                    <a:lstStyle/>
                    <a:p>
                      <a:pPr algn="r"/>
                      <a:r>
                        <a:rPr lang="fr-CH" sz="1400" b="1" dirty="0">
                          <a:solidFill>
                            <a:schemeClr val="tx1"/>
                          </a:solidFill>
                        </a:rPr>
                        <a:t>15,320</a:t>
                      </a:r>
                    </a:p>
                  </a:txBody>
                  <a:tcPr marL="68580" marR="68580" marT="34290" marB="34290"/>
                </a:tc>
                <a:extLst>
                  <a:ext uri="{0D108BD9-81ED-4DB2-BD59-A6C34878D82A}">
                    <a16:rowId xmlns:a16="http://schemas.microsoft.com/office/drawing/2014/main" val="2692959433"/>
                  </a:ext>
                </a:extLst>
              </a:tr>
            </a:tbl>
          </a:graphicData>
        </a:graphic>
      </p:graphicFrame>
      <p:sp>
        <p:nvSpPr>
          <p:cNvPr id="4" name="TextBox 3">
            <a:extLst>
              <a:ext uri="{FF2B5EF4-FFF2-40B4-BE49-F238E27FC236}">
                <a16:creationId xmlns:a16="http://schemas.microsoft.com/office/drawing/2014/main" id="{1F8DBA03-9343-4A5D-A22F-2A35FEECCBCF}"/>
              </a:ext>
            </a:extLst>
          </p:cNvPr>
          <p:cNvSpPr txBox="1"/>
          <p:nvPr/>
        </p:nvSpPr>
        <p:spPr>
          <a:xfrm>
            <a:off x="120491" y="807034"/>
            <a:ext cx="8741570" cy="523220"/>
          </a:xfrm>
          <a:prstGeom prst="rect">
            <a:avLst/>
          </a:prstGeom>
          <a:noFill/>
        </p:spPr>
        <p:txBody>
          <a:bodyPr wrap="square">
            <a:spAutoFit/>
          </a:bodyPr>
          <a:lstStyle/>
          <a:p>
            <a:r>
              <a:rPr lang="en-GB" sz="1400" dirty="0"/>
              <a:t>Capital cost (2024 CHF) for construction of the FCC-ee is summarised below. This cost includes construction of the entire new infrastructure and all equipment for operation at the Z, WW and ZH working points.</a:t>
            </a:r>
          </a:p>
        </p:txBody>
      </p:sp>
      <p:sp>
        <p:nvSpPr>
          <p:cNvPr id="10" name="TextBox 9">
            <a:extLst>
              <a:ext uri="{FF2B5EF4-FFF2-40B4-BE49-F238E27FC236}">
                <a16:creationId xmlns:a16="http://schemas.microsoft.com/office/drawing/2014/main" id="{D40D1BDC-A748-79AD-08C1-3D27364A523E}"/>
              </a:ext>
            </a:extLst>
          </p:cNvPr>
          <p:cNvSpPr txBox="1"/>
          <p:nvPr/>
        </p:nvSpPr>
        <p:spPr>
          <a:xfrm>
            <a:off x="227894" y="4646501"/>
            <a:ext cx="8741571" cy="300082"/>
          </a:xfrm>
          <a:prstGeom prst="rect">
            <a:avLst/>
          </a:prstGeom>
          <a:noFill/>
        </p:spPr>
        <p:txBody>
          <a:bodyPr wrap="square">
            <a:spAutoFit/>
          </a:bodyPr>
          <a:lstStyle/>
          <a:p>
            <a:r>
              <a:rPr lang="fr-CH" dirty="0"/>
              <a:t>Note: Upgrade of SRF (800 MHz) &amp; </a:t>
            </a:r>
            <a:r>
              <a:rPr lang="fr-CH" dirty="0" err="1"/>
              <a:t>cryogenics</a:t>
            </a:r>
            <a:r>
              <a:rPr lang="fr-CH" dirty="0"/>
              <a:t> for </a:t>
            </a:r>
            <a:r>
              <a:rPr lang="fr-CH" dirty="0" err="1"/>
              <a:t>ttbar</a:t>
            </a:r>
            <a:r>
              <a:rPr lang="fr-CH" dirty="0"/>
              <a:t> </a:t>
            </a:r>
            <a:r>
              <a:rPr lang="fr-CH" dirty="0" err="1"/>
              <a:t>operation</a:t>
            </a:r>
            <a:r>
              <a:rPr lang="fr-CH" dirty="0"/>
              <a:t> corresponds to </a:t>
            </a:r>
            <a:r>
              <a:rPr lang="fr-CH" dirty="0" err="1"/>
              <a:t>additional</a:t>
            </a:r>
            <a:r>
              <a:rPr lang="fr-CH" dirty="0"/>
              <a:t> </a:t>
            </a:r>
            <a:r>
              <a:rPr lang="fr-CH" dirty="0" err="1"/>
              <a:t>cost</a:t>
            </a:r>
            <a:r>
              <a:rPr lang="fr-CH" dirty="0"/>
              <a:t> of 1,260 MCHF.</a:t>
            </a:r>
          </a:p>
        </p:txBody>
      </p:sp>
      <p:sp>
        <p:nvSpPr>
          <p:cNvPr id="3" name="Slide Number Placeholder 2">
            <a:extLst>
              <a:ext uri="{FF2B5EF4-FFF2-40B4-BE49-F238E27FC236}">
                <a16:creationId xmlns:a16="http://schemas.microsoft.com/office/drawing/2014/main" id="{588B7AE8-DBE8-92D4-FE94-2E33AC86757C}"/>
              </a:ext>
            </a:extLst>
          </p:cNvPr>
          <p:cNvSpPr>
            <a:spLocks noGrp="1"/>
          </p:cNvSpPr>
          <p:nvPr>
            <p:ph type="sldNum" sz="quarter" idx="10"/>
          </p:nvPr>
        </p:nvSpPr>
        <p:spPr/>
        <p:txBody>
          <a:bodyPr/>
          <a:lstStyle/>
          <a:p>
            <a:fld id="{88A1DFE4-5FC5-43BD-BB7E-75EAD82B965F}" type="slidenum">
              <a:rPr lang="en-GB" noProof="0" smtClean="0"/>
              <a:pPr/>
              <a:t>13</a:t>
            </a:fld>
            <a:endParaRPr lang="en-GB" noProof="0"/>
          </a:p>
        </p:txBody>
      </p:sp>
    </p:spTree>
    <p:extLst>
      <p:ext uri="{BB962C8B-B14F-4D97-AF65-F5344CB8AC3E}">
        <p14:creationId xmlns:p14="http://schemas.microsoft.com/office/powerpoint/2010/main" val="31781168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80593-18F4-028B-1C57-C97A9CC52B3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39322B-FD62-C1EF-6871-2C18EA8E1257}"/>
              </a:ext>
            </a:extLst>
          </p:cNvPr>
          <p:cNvSpPr>
            <a:spLocks noGrp="1"/>
          </p:cNvSpPr>
          <p:nvPr>
            <p:ph type="sldNum" sz="quarter" idx="10"/>
          </p:nvPr>
        </p:nvSpPr>
        <p:spPr>
          <a:xfrm>
            <a:off x="8706150" y="4760935"/>
            <a:ext cx="289479" cy="170071"/>
          </a:xfrm>
        </p:spPr>
        <p:txBody>
          <a:bodyPr/>
          <a:lstStyle/>
          <a:p>
            <a:pPr defTabSz="685800">
              <a:defRPr/>
            </a:pPr>
            <a:fld id="{88A1DFE4-5FC5-43BD-BB7E-75EAD82B965F}" type="slidenum">
              <a:rPr lang="en-US">
                <a:solidFill>
                  <a:srgbClr val="FFFFFF"/>
                </a:solidFill>
                <a:latin typeface="Arial"/>
              </a:rPr>
              <a:pPr defTabSz="685800">
                <a:defRPr/>
              </a:pPr>
              <a:t>14</a:t>
            </a:fld>
            <a:endParaRPr lang="en-US" dirty="0">
              <a:solidFill>
                <a:srgbClr val="FFFFFF"/>
              </a:solidFill>
              <a:latin typeface="Arial"/>
            </a:endParaRPr>
          </a:p>
        </p:txBody>
      </p:sp>
      <p:sp>
        <p:nvSpPr>
          <p:cNvPr id="3" name="TextBox 2">
            <a:extLst>
              <a:ext uri="{FF2B5EF4-FFF2-40B4-BE49-F238E27FC236}">
                <a16:creationId xmlns:a16="http://schemas.microsoft.com/office/drawing/2014/main" id="{8AA29AF4-E520-3FD6-728F-6E39EAAF1985}"/>
              </a:ext>
            </a:extLst>
          </p:cNvPr>
          <p:cNvSpPr txBox="1"/>
          <p:nvPr/>
        </p:nvSpPr>
        <p:spPr>
          <a:xfrm>
            <a:off x="227691" y="301570"/>
            <a:ext cx="5719347" cy="507831"/>
          </a:xfrm>
          <a:prstGeom prst="rect">
            <a:avLst/>
          </a:prstGeom>
          <a:noFill/>
        </p:spPr>
        <p:txBody>
          <a:bodyPr wrap="square" rtlCol="0">
            <a:spAutoFit/>
          </a:bodyPr>
          <a:lstStyle/>
          <a:p>
            <a:pPr defTabSz="685800">
              <a:defRPr/>
            </a:pPr>
            <a:r>
              <a:rPr lang="en-US" sz="2700" dirty="0">
                <a:solidFill>
                  <a:srgbClr val="0F124A"/>
                </a:solidFill>
                <a:latin typeface="Arial"/>
              </a:rPr>
              <a:t>Stage 2: hadron collider FCC-</a:t>
            </a:r>
            <a:r>
              <a:rPr lang="en-US" sz="2700" dirty="0" err="1">
                <a:solidFill>
                  <a:srgbClr val="0F124A"/>
                </a:solidFill>
                <a:latin typeface="Arial"/>
              </a:rPr>
              <a:t>hh</a:t>
            </a:r>
            <a:endParaRPr lang="en-US" sz="2700" dirty="0">
              <a:solidFill>
                <a:srgbClr val="0F124A"/>
              </a:solidFill>
              <a:latin typeface="Arial"/>
            </a:endParaRPr>
          </a:p>
        </p:txBody>
      </p:sp>
      <p:sp>
        <p:nvSpPr>
          <p:cNvPr id="4" name="TextBox 3">
            <a:extLst>
              <a:ext uri="{FF2B5EF4-FFF2-40B4-BE49-F238E27FC236}">
                <a16:creationId xmlns:a16="http://schemas.microsoft.com/office/drawing/2014/main" id="{79FF824A-9937-1338-AAA9-C6B0664552C3}"/>
              </a:ext>
            </a:extLst>
          </p:cNvPr>
          <p:cNvSpPr txBox="1"/>
          <p:nvPr/>
        </p:nvSpPr>
        <p:spPr>
          <a:xfrm>
            <a:off x="795895" y="1365081"/>
            <a:ext cx="3121367" cy="414216"/>
          </a:xfrm>
          <a:prstGeom prst="rect">
            <a:avLst/>
          </a:prstGeom>
          <a:noFill/>
        </p:spPr>
        <p:txBody>
          <a:bodyPr wrap="none" rtlCol="0">
            <a:spAutoFit/>
          </a:bodyPr>
          <a:lstStyle/>
          <a:p>
            <a:pPr>
              <a:lnSpc>
                <a:spcPts val="2775"/>
              </a:lnSpc>
            </a:pPr>
            <a:r>
              <a:rPr lang="fr-CH" sz="1800" b="1" dirty="0"/>
              <a:t>Main </a:t>
            </a:r>
            <a:r>
              <a:rPr lang="fr-CH" sz="1800" b="1" dirty="0" err="1"/>
              <a:t>parameters</a:t>
            </a:r>
            <a:r>
              <a:rPr lang="fr-CH" sz="1800" b="1" dirty="0"/>
              <a:t> FSR 2025</a:t>
            </a:r>
            <a:endParaRPr lang="en-GB" sz="1400" b="1" dirty="0"/>
          </a:p>
        </p:txBody>
      </p:sp>
      <p:sp>
        <p:nvSpPr>
          <p:cNvPr id="6" name="TextBox 5">
            <a:extLst>
              <a:ext uri="{FF2B5EF4-FFF2-40B4-BE49-F238E27FC236}">
                <a16:creationId xmlns:a16="http://schemas.microsoft.com/office/drawing/2014/main" id="{BE180FE0-E663-E827-981D-B2C4FBE260A1}"/>
              </a:ext>
            </a:extLst>
          </p:cNvPr>
          <p:cNvSpPr txBox="1"/>
          <p:nvPr/>
        </p:nvSpPr>
        <p:spPr>
          <a:xfrm>
            <a:off x="5559493" y="1362800"/>
            <a:ext cx="2929007" cy="414216"/>
          </a:xfrm>
          <a:prstGeom prst="rect">
            <a:avLst/>
          </a:prstGeom>
          <a:noFill/>
        </p:spPr>
        <p:txBody>
          <a:bodyPr wrap="none" rtlCol="0">
            <a:spAutoFit/>
          </a:bodyPr>
          <a:lstStyle/>
          <a:p>
            <a:pPr>
              <a:lnSpc>
                <a:spcPts val="2775"/>
              </a:lnSpc>
            </a:pPr>
            <a:r>
              <a:rPr lang="fr-CH" sz="1800" b="1" dirty="0"/>
              <a:t>FCC-</a:t>
            </a:r>
            <a:r>
              <a:rPr lang="fr-CH" sz="1800" b="1" dirty="0" err="1"/>
              <a:t>hh</a:t>
            </a:r>
            <a:r>
              <a:rPr lang="fr-CH" sz="1800" b="1" dirty="0"/>
              <a:t> </a:t>
            </a:r>
            <a:r>
              <a:rPr lang="fr-CH" sz="1800" b="1" dirty="0" err="1"/>
              <a:t>functional</a:t>
            </a:r>
            <a:r>
              <a:rPr lang="fr-CH" sz="1800" b="1" dirty="0"/>
              <a:t> </a:t>
            </a:r>
            <a:r>
              <a:rPr lang="fr-CH" sz="1800" b="1" dirty="0" err="1"/>
              <a:t>layout</a:t>
            </a:r>
            <a:endParaRPr lang="en-GB" sz="1400" b="1" dirty="0"/>
          </a:p>
        </p:txBody>
      </p:sp>
      <p:graphicFrame>
        <p:nvGraphicFramePr>
          <p:cNvPr id="5" name="Table 4">
            <a:extLst>
              <a:ext uri="{FF2B5EF4-FFF2-40B4-BE49-F238E27FC236}">
                <a16:creationId xmlns:a16="http://schemas.microsoft.com/office/drawing/2014/main" id="{308355C4-4FB0-61E6-6BEA-49F9E6CAF888}"/>
              </a:ext>
            </a:extLst>
          </p:cNvPr>
          <p:cNvGraphicFramePr>
            <a:graphicFrameLocks noGrp="1"/>
          </p:cNvGraphicFramePr>
          <p:nvPr>
            <p:extLst>
              <p:ext uri="{D42A27DB-BD31-4B8C-83A1-F6EECF244321}">
                <p14:modId xmlns:p14="http://schemas.microsoft.com/office/powerpoint/2010/main" val="3714518334"/>
              </p:ext>
            </p:extLst>
          </p:nvPr>
        </p:nvGraphicFramePr>
        <p:xfrm>
          <a:off x="255525" y="1897044"/>
          <a:ext cx="4977931" cy="2499440"/>
        </p:xfrm>
        <a:graphic>
          <a:graphicData uri="http://schemas.openxmlformats.org/drawingml/2006/table">
            <a:tbl>
              <a:tblPr firstRow="1" bandRow="1"/>
              <a:tblGrid>
                <a:gridCol w="2508479">
                  <a:extLst>
                    <a:ext uri="{9D8B030D-6E8A-4147-A177-3AD203B41FA5}">
                      <a16:colId xmlns:a16="http://schemas.microsoft.com/office/drawing/2014/main" val="20000"/>
                    </a:ext>
                  </a:extLst>
                </a:gridCol>
                <a:gridCol w="737960">
                  <a:extLst>
                    <a:ext uri="{9D8B030D-6E8A-4147-A177-3AD203B41FA5}">
                      <a16:colId xmlns:a16="http://schemas.microsoft.com/office/drawing/2014/main" val="20001"/>
                    </a:ext>
                  </a:extLst>
                </a:gridCol>
                <a:gridCol w="865746">
                  <a:extLst>
                    <a:ext uri="{9D8B030D-6E8A-4147-A177-3AD203B41FA5}">
                      <a16:colId xmlns:a16="http://schemas.microsoft.com/office/drawing/2014/main" val="1616715416"/>
                    </a:ext>
                  </a:extLst>
                </a:gridCol>
                <a:gridCol w="865746">
                  <a:extLst>
                    <a:ext uri="{9D8B030D-6E8A-4147-A177-3AD203B41FA5}">
                      <a16:colId xmlns:a16="http://schemas.microsoft.com/office/drawing/2014/main" val="808875039"/>
                    </a:ext>
                  </a:extLst>
                </a:gridCol>
              </a:tblGrid>
              <a:tr h="297189">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500" b="1" dirty="0">
                          <a:solidFill>
                            <a:schemeClr val="bg1"/>
                          </a:solidFill>
                        </a:rPr>
                        <a:t>parameter</a:t>
                      </a:r>
                    </a:p>
                  </a:txBody>
                  <a:tcPr marL="68579" marR="68579" marT="34295" marB="34295"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500" b="1" dirty="0">
                          <a:solidFill>
                            <a:schemeClr val="bg1"/>
                          </a:solidFill>
                        </a:rPr>
                        <a:t>FCC-</a:t>
                      </a:r>
                      <a:r>
                        <a:rPr lang="en-GB" sz="1500" b="1" dirty="0" err="1">
                          <a:solidFill>
                            <a:schemeClr val="bg1"/>
                          </a:solidFill>
                        </a:rPr>
                        <a:t>hh</a:t>
                      </a:r>
                      <a:endParaRPr lang="en-GB" sz="1500" b="1" dirty="0">
                        <a:solidFill>
                          <a:schemeClr val="bg1"/>
                        </a:solidFill>
                      </a:endParaRPr>
                    </a:p>
                  </a:txBody>
                  <a:tcPr marL="68579" marR="68579" marT="34295" marB="34295"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500" b="0" dirty="0">
                          <a:solidFill>
                            <a:schemeClr val="bg1"/>
                          </a:solidFill>
                        </a:rPr>
                        <a:t>FCC-</a:t>
                      </a:r>
                      <a:r>
                        <a:rPr lang="en-GB" sz="1500" b="0" dirty="0" err="1">
                          <a:solidFill>
                            <a:schemeClr val="bg1"/>
                          </a:solidFill>
                        </a:rPr>
                        <a:t>hh</a:t>
                      </a:r>
                      <a:endParaRPr lang="en-GB" sz="1500" b="0" dirty="0">
                        <a:solidFill>
                          <a:schemeClr val="bg1"/>
                        </a:solidFill>
                      </a:endParaRPr>
                    </a:p>
                    <a:p>
                      <a:pPr algn="ctr"/>
                      <a:r>
                        <a:rPr lang="en-GB" sz="1500" b="0" dirty="0">
                          <a:solidFill>
                            <a:schemeClr val="bg1"/>
                          </a:solidFill>
                        </a:rPr>
                        <a:t>CDR</a:t>
                      </a:r>
                    </a:p>
                  </a:txBody>
                  <a:tcPr marL="68579" marR="68579" marT="34295" marB="34295"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de-AT" sz="1500" b="0" dirty="0">
                          <a:solidFill>
                            <a:schemeClr val="bg1"/>
                          </a:solidFill>
                        </a:rPr>
                        <a:t>HL-LHC</a:t>
                      </a:r>
                    </a:p>
                    <a:p>
                      <a:pPr algn="ctr"/>
                      <a:endParaRPr lang="en-GB" sz="1500" b="0" dirty="0">
                        <a:solidFill>
                          <a:schemeClr val="bg1"/>
                        </a:solidFill>
                      </a:endParaRPr>
                    </a:p>
                  </a:txBody>
                  <a:tcPr marL="68579" marR="68579" marT="34295" marB="34295" anchor="ctr">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432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defTabSz="914400" rtl="0" eaLnBrk="1" latinLnBrk="0" hangingPunct="1"/>
                      <a:r>
                        <a:rPr kumimoji="0" lang="en-US" sz="1400" b="1" kern="1200" dirty="0">
                          <a:solidFill>
                            <a:srgbClr val="FF0000"/>
                          </a:solidFill>
                          <a:latin typeface="Arial"/>
                          <a:ea typeface="+mn-ea"/>
                          <a:cs typeface="+mn-cs"/>
                        </a:rPr>
                        <a:t>85</a:t>
                      </a:r>
                      <a:endParaRPr kumimoji="0" lang="en-GB" sz="14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rgbClr val="FF0000"/>
                          </a:solidFill>
                          <a:latin typeface="Arial"/>
                          <a:ea typeface="+mn-ea"/>
                          <a:cs typeface="+mn-cs"/>
                        </a:rPr>
                        <a:t>100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14</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7432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14 </a:t>
                      </a:r>
                      <a:endParaRPr kumimoji="0" lang="en-GB" sz="14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16</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tx1"/>
                          </a:solidFill>
                          <a:latin typeface="Arial"/>
                          <a:ea typeface="+mn-ea"/>
                          <a:cs typeface="+mn-cs"/>
                        </a:rPr>
                        <a:t>8.33</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27432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panose="020B0604020202020204" pitchFamily="34" charset="0"/>
                          <a:ea typeface="+mn-ea"/>
                          <a:cs typeface="Arial" panose="020B0604020202020204" pitchFamily="34" charset="0"/>
                        </a:rPr>
                        <a:t>circumference</a:t>
                      </a:r>
                      <a:r>
                        <a:rPr kumimoji="0" lang="de-AT" sz="1400" b="1" kern="1200" baseline="0" dirty="0">
                          <a:solidFill>
                            <a:schemeClr val="dk1"/>
                          </a:solidFill>
                          <a:latin typeface="Arial" panose="020B0604020202020204" pitchFamily="34" charset="0"/>
                          <a:ea typeface="+mn-ea"/>
                          <a:cs typeface="Arial" panose="020B0604020202020204" pitchFamily="34" charset="0"/>
                        </a:rPr>
                        <a:t> </a:t>
                      </a:r>
                      <a:r>
                        <a:rPr kumimoji="0" lang="en-GB" sz="1400" b="1" kern="1200" dirty="0">
                          <a:solidFill>
                            <a:schemeClr val="dk1"/>
                          </a:solidFill>
                          <a:latin typeface="Arial" panose="020B0604020202020204" pitchFamily="34" charset="0"/>
                          <a:ea typeface="+mn-ea"/>
                          <a:cs typeface="Arial" panose="020B0604020202020204" pitchFamily="34" charset="0"/>
                        </a:rPr>
                        <a:t>[km]</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de-AT" sz="1400" b="1" kern="1200" dirty="0">
                          <a:solidFill>
                            <a:srgbClr val="FF0000"/>
                          </a:solidFill>
                          <a:latin typeface="Arial"/>
                          <a:ea typeface="+mn-ea"/>
                          <a:cs typeface="+mn-cs"/>
                        </a:rPr>
                        <a:t>90.7</a:t>
                      </a:r>
                      <a:endParaRPr kumimoji="0" lang="en-GB" sz="1400" b="1" kern="1200" dirty="0">
                        <a:solidFill>
                          <a:srgbClr val="FF0000"/>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rgbClr val="FF0000"/>
                          </a:solidFill>
                          <a:latin typeface="Arial"/>
                          <a:ea typeface="+mn-ea"/>
                          <a:cs typeface="+mn-cs"/>
                        </a:rPr>
                        <a:t>97.8</a:t>
                      </a:r>
                    </a:p>
                  </a:txBody>
                  <a:tcPr marL="68579" marR="68579" marT="34295" marB="34295">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26.7</a:t>
                      </a:r>
                    </a:p>
                  </a:txBody>
                  <a:tcPr marL="68579" marR="68579" marT="34295" marB="34295">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27432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GB" sz="1400" b="1" kern="1200" dirty="0">
                          <a:solidFill>
                            <a:schemeClr val="tx1"/>
                          </a:solidFill>
                          <a:latin typeface="Arial"/>
                          <a:ea typeface="+mn-ea"/>
                          <a:cs typeface="+mn-cs"/>
                        </a:rPr>
                        <a:t>0.5</a:t>
                      </a:r>
                    </a:p>
                  </a:txBody>
                  <a:tcPr marL="68579" marR="68579" marT="34295" marB="34295">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0.5</a:t>
                      </a: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1.1</a:t>
                      </a: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7432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1" kern="1200" dirty="0" err="1">
                          <a:solidFill>
                            <a:schemeClr val="dk1"/>
                          </a:solidFill>
                          <a:latin typeface="+mn-lt"/>
                          <a:ea typeface="+mn-ea"/>
                          <a:cs typeface="+mn-cs"/>
                        </a:rPr>
                        <a:t>synchr</a:t>
                      </a:r>
                      <a:r>
                        <a:rPr kumimoji="0" lang="en-GB" sz="1400" b="1" kern="1200" dirty="0">
                          <a:solidFill>
                            <a:schemeClr val="dk1"/>
                          </a:solidFill>
                          <a:latin typeface="+mn-lt"/>
                          <a:ea typeface="+mn-ea"/>
                          <a:cs typeface="+mn-cs"/>
                        </a:rPr>
                        <a:t>. rad. per ring [kW]</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rgbClr val="FF0000"/>
                          </a:solidFill>
                          <a:latin typeface="Arial"/>
                          <a:ea typeface="+mn-ea"/>
                          <a:cs typeface="+mn-cs"/>
                        </a:rPr>
                        <a:t>1200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rgbClr val="FF0000"/>
                          </a:solidFill>
                          <a:latin typeface="Arial"/>
                          <a:ea typeface="+mn-ea"/>
                          <a:cs typeface="+mn-cs"/>
                        </a:rPr>
                        <a:t>2400</a:t>
                      </a: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7.3</a:t>
                      </a: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724798972"/>
                  </a:ext>
                </a:extLst>
              </a:tr>
              <a:tr h="27432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mn-lt"/>
                          <a:ea typeface="+mn-ea"/>
                          <a:cs typeface="+mn-cs"/>
                        </a:rPr>
                        <a:t>peak </a:t>
                      </a:r>
                      <a:r>
                        <a:rPr kumimoji="0" lang="en-US" sz="1400" b="1" kern="1200" dirty="0" err="1">
                          <a:solidFill>
                            <a:schemeClr val="dk1"/>
                          </a:solidFill>
                          <a:latin typeface="+mn-lt"/>
                          <a:ea typeface="+mn-ea"/>
                          <a:cs typeface="+mn-cs"/>
                        </a:rPr>
                        <a:t>luminos</a:t>
                      </a:r>
                      <a:r>
                        <a:rPr kumimoji="0" lang="en-US" sz="1400" b="1" kern="1200" dirty="0">
                          <a:solidFill>
                            <a:schemeClr val="dk1"/>
                          </a:solidFill>
                          <a:latin typeface="+mn-lt"/>
                          <a:ea typeface="+mn-ea"/>
                          <a:cs typeface="+mn-cs"/>
                        </a:rPr>
                        <a:t>. [10</a:t>
                      </a:r>
                      <a:r>
                        <a:rPr kumimoji="0" lang="en-US" sz="1400" b="1" kern="1200" baseline="30000" dirty="0">
                          <a:solidFill>
                            <a:schemeClr val="dk1"/>
                          </a:solidFill>
                          <a:latin typeface="+mn-lt"/>
                          <a:ea typeface="+mn-ea"/>
                          <a:cs typeface="+mn-cs"/>
                        </a:rPr>
                        <a:t>34</a:t>
                      </a:r>
                      <a:r>
                        <a:rPr kumimoji="0" lang="en-US" sz="1400" b="1" kern="1200" dirty="0">
                          <a:solidFill>
                            <a:schemeClr val="dk1"/>
                          </a:solidFill>
                          <a:latin typeface="+mn-lt"/>
                          <a:ea typeface="+mn-ea"/>
                          <a:cs typeface="+mn-cs"/>
                        </a:rPr>
                        <a:t> cm</a:t>
                      </a:r>
                      <a:r>
                        <a:rPr kumimoji="0" lang="en-US" sz="1400" b="1" kern="1200" baseline="30000" dirty="0">
                          <a:solidFill>
                            <a:schemeClr val="dk1"/>
                          </a:solidFill>
                          <a:latin typeface="+mn-lt"/>
                          <a:ea typeface="+mn-ea"/>
                          <a:cs typeface="+mn-cs"/>
                        </a:rPr>
                        <a:t>-2</a:t>
                      </a:r>
                      <a:r>
                        <a:rPr kumimoji="0" lang="en-US" sz="1400" b="1" kern="1200" dirty="0">
                          <a:solidFill>
                            <a:schemeClr val="dk1"/>
                          </a:solidFill>
                          <a:latin typeface="+mn-lt"/>
                          <a:ea typeface="+mn-ea"/>
                          <a:cs typeface="+mn-cs"/>
                        </a:rPr>
                        <a:t>s</a:t>
                      </a:r>
                      <a:r>
                        <a:rPr kumimoji="0" lang="en-US" sz="1400" b="1" kern="1200" baseline="30000" dirty="0">
                          <a:solidFill>
                            <a:schemeClr val="dk1"/>
                          </a:solidFill>
                          <a:latin typeface="+mn-lt"/>
                          <a:ea typeface="+mn-ea"/>
                          <a:cs typeface="+mn-cs"/>
                        </a:rPr>
                        <a:t>-1</a:t>
                      </a:r>
                      <a:r>
                        <a:rPr kumimoji="0" lang="en-US" sz="1400" b="1" kern="1200" dirty="0">
                          <a:solidFill>
                            <a:schemeClr val="dk1"/>
                          </a:solidFill>
                          <a:latin typeface="+mn-lt"/>
                          <a:ea typeface="+mn-ea"/>
                          <a:cs typeface="+mn-cs"/>
                        </a:rPr>
                        <a:t>]</a:t>
                      </a:r>
                      <a:endParaRPr kumimoji="0" lang="en-GB" sz="1400" b="1" kern="1200" dirty="0">
                        <a:solidFill>
                          <a:schemeClr val="dk1"/>
                        </a:solidFill>
                        <a:latin typeface="+mn-lt"/>
                        <a:ea typeface="+mn-ea"/>
                        <a:cs typeface="+mn-cs"/>
                      </a:endParaRP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US" sz="1400" b="1" kern="1200" dirty="0">
                          <a:solidFill>
                            <a:schemeClr val="tx1"/>
                          </a:solidFill>
                          <a:latin typeface="Arial"/>
                          <a:ea typeface="+mn-ea"/>
                          <a:cs typeface="+mn-cs"/>
                        </a:rPr>
                        <a:t>30</a:t>
                      </a:r>
                      <a:endParaRPr kumimoji="0" lang="en-GB" sz="1400" b="1" kern="1200" dirty="0">
                        <a:solidFill>
                          <a:schemeClr val="tx1"/>
                        </a:solidFill>
                        <a:latin typeface="Arial"/>
                        <a:ea typeface="+mn-ea"/>
                        <a:cs typeface="+mn-cs"/>
                      </a:endParaRPr>
                    </a:p>
                  </a:txBody>
                  <a:tcPr marL="68579" marR="68579" marT="34295" marB="34295">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defTabSz="914400" rtl="0" eaLnBrk="1" latinLnBrk="0" hangingPunct="1"/>
                      <a:r>
                        <a:rPr kumimoji="0" lang="en-GB" sz="1400" b="1" kern="1200" dirty="0">
                          <a:solidFill>
                            <a:schemeClr val="tx1"/>
                          </a:solidFill>
                          <a:latin typeface="Arial"/>
                          <a:ea typeface="+mn-ea"/>
                          <a:cs typeface="+mn-cs"/>
                        </a:rPr>
                        <a:t>30</a:t>
                      </a: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algn="ctr" defTabSz="914400" rtl="0" eaLnBrk="1" latinLnBrk="0" hangingPunct="1"/>
                      <a:r>
                        <a:rPr kumimoji="0" lang="en-US" sz="1400" b="1" kern="1200" dirty="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68579" marR="68579" marT="34295" marB="34295">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849368322"/>
                  </a:ext>
                </a:extLst>
              </a:tr>
              <a:tr h="274329">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kern="1200" dirty="0" err="1">
                          <a:solidFill>
                            <a:schemeClr val="dk1"/>
                          </a:solidFill>
                          <a:latin typeface="Arial"/>
                          <a:ea typeface="+mn-ea"/>
                          <a:cs typeface="+mn-cs"/>
                        </a:rPr>
                        <a:t>integr</a:t>
                      </a:r>
                      <a:r>
                        <a:rPr kumimoji="0" lang="en-GB" sz="1400" b="1" kern="1200" dirty="0">
                          <a:solidFill>
                            <a:schemeClr val="dk1"/>
                          </a:solidFill>
                          <a:latin typeface="Arial"/>
                          <a:ea typeface="+mn-ea"/>
                          <a:cs typeface="+mn-cs"/>
                        </a:rPr>
                        <a:t>. luminosity / IP [fb</a:t>
                      </a:r>
                      <a:r>
                        <a:rPr kumimoji="0" lang="en-GB" sz="1400" b="1" kern="1200" baseline="30000" dirty="0">
                          <a:solidFill>
                            <a:schemeClr val="dk1"/>
                          </a:solidFill>
                          <a:latin typeface="Arial"/>
                          <a:ea typeface="+mn-ea"/>
                          <a:cs typeface="+mn-cs"/>
                        </a:rPr>
                        <a:t>-1</a:t>
                      </a:r>
                      <a:r>
                        <a:rPr kumimoji="0" lang="en-GB" sz="1400" b="1" kern="1200" dirty="0">
                          <a:solidFill>
                            <a:schemeClr val="dk1"/>
                          </a:solidFill>
                          <a:latin typeface="Arial"/>
                          <a:ea typeface="+mn-ea"/>
                          <a:cs typeface="+mn-cs"/>
                        </a:rPr>
                        <a:t>]</a:t>
                      </a:r>
                    </a:p>
                  </a:txBody>
                  <a:tcPr marL="68579" marR="68579" marT="34295" marB="34295">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tx1"/>
                          </a:solidFill>
                          <a:latin typeface="Arial"/>
                          <a:ea typeface="+mn-ea"/>
                          <a:cs typeface="+mn-cs"/>
                        </a:rPr>
                        <a:t>20000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tx1"/>
                          </a:solidFill>
                          <a:latin typeface="Arial"/>
                          <a:ea typeface="+mn-ea"/>
                          <a:cs typeface="+mn-cs"/>
                        </a:rPr>
                        <a:t>20000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GB" sz="1400" b="1" kern="1200" dirty="0">
                          <a:solidFill>
                            <a:schemeClr val="tx1"/>
                          </a:solidFill>
                          <a:latin typeface="Arial"/>
                          <a:ea typeface="+mn-ea"/>
                          <a:cs typeface="+mn-cs"/>
                        </a:rPr>
                        <a:t>3000</a:t>
                      </a:r>
                    </a:p>
                  </a:txBody>
                  <a:tcPr marL="68579" marR="68579" marT="34295" marB="34295">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11" name="TextBox 10">
            <a:extLst>
              <a:ext uri="{FF2B5EF4-FFF2-40B4-BE49-F238E27FC236}">
                <a16:creationId xmlns:a16="http://schemas.microsoft.com/office/drawing/2014/main" id="{8920EDF6-B060-E623-E903-D3C946510C4F}"/>
              </a:ext>
            </a:extLst>
          </p:cNvPr>
          <p:cNvSpPr txBox="1"/>
          <p:nvPr/>
        </p:nvSpPr>
        <p:spPr>
          <a:xfrm>
            <a:off x="-54244" y="757875"/>
            <a:ext cx="9122351" cy="661720"/>
          </a:xfrm>
          <a:prstGeom prst="rect">
            <a:avLst/>
          </a:prstGeom>
          <a:noFill/>
        </p:spPr>
        <p:txBody>
          <a:bodyPr wrap="square">
            <a:spAutoFit/>
          </a:bodyPr>
          <a:lstStyle/>
          <a:p>
            <a:pPr marL="371463" indent="-257175">
              <a:spcBef>
                <a:spcPts val="600"/>
              </a:spcBef>
              <a:buFont typeface="Arial" panose="020B0604020202020204" pitchFamily="34" charset="0"/>
              <a:buChar char="•"/>
            </a:pPr>
            <a:r>
              <a:rPr lang="en-US" sz="1600" dirty="0">
                <a:solidFill>
                  <a:schemeClr val="accent6">
                    <a:lumMod val="90000"/>
                    <a:lumOff val="10000"/>
                  </a:schemeClr>
                </a:solidFill>
              </a:rPr>
              <a:t>Parameter optimization to lower electricity consumption (~max. consumption of FCC-ee) </a:t>
            </a:r>
          </a:p>
          <a:p>
            <a:pPr marL="371463" indent="-257175">
              <a:spcBef>
                <a:spcPts val="600"/>
              </a:spcBef>
              <a:buFont typeface="Arial" panose="020B0604020202020204" pitchFamily="34" charset="0"/>
              <a:buChar char="•"/>
            </a:pPr>
            <a:r>
              <a:rPr lang="en-US" sz="1600" dirty="0">
                <a:solidFill>
                  <a:schemeClr val="accent6">
                    <a:lumMod val="90000"/>
                    <a:lumOff val="10000"/>
                  </a:schemeClr>
                </a:solidFill>
              </a:rPr>
              <a:t>Magnetic field considered realistic with today’s technologies (Nb</a:t>
            </a:r>
            <a:r>
              <a:rPr lang="en-US" sz="1600" baseline="-25000" dirty="0">
                <a:solidFill>
                  <a:schemeClr val="accent6">
                    <a:lumMod val="90000"/>
                    <a:lumOff val="10000"/>
                  </a:schemeClr>
                </a:solidFill>
              </a:rPr>
              <a:t>3</a:t>
            </a:r>
            <a:r>
              <a:rPr lang="en-US" sz="1600" dirty="0">
                <a:solidFill>
                  <a:schemeClr val="accent6">
                    <a:lumMod val="90000"/>
                    <a:lumOff val="10000"/>
                  </a:schemeClr>
                </a:solidFill>
              </a:rPr>
              <a:t>Sn, ~14T, 1.9 K)</a:t>
            </a:r>
            <a:endParaRPr lang="en-US" sz="1400" dirty="0">
              <a:solidFill>
                <a:schemeClr val="accent6">
                  <a:lumMod val="90000"/>
                  <a:lumOff val="10000"/>
                </a:schemeClr>
              </a:solidFill>
            </a:endParaRPr>
          </a:p>
        </p:txBody>
      </p:sp>
      <p:pic>
        <p:nvPicPr>
          <p:cNvPr id="8" name="Picture 7" descr="A diagram of a circular structure&#10;&#10;AI-generated content may be incorrect.">
            <a:extLst>
              <a:ext uri="{FF2B5EF4-FFF2-40B4-BE49-F238E27FC236}">
                <a16:creationId xmlns:a16="http://schemas.microsoft.com/office/drawing/2014/main" id="{6626550C-2F2E-D6CA-53D7-821BC544C5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3672" y="1772585"/>
            <a:ext cx="3534436" cy="2876866"/>
          </a:xfrm>
          <a:prstGeom prst="rect">
            <a:avLst/>
          </a:prstGeom>
        </p:spPr>
      </p:pic>
      <p:sp>
        <p:nvSpPr>
          <p:cNvPr id="7" name="TextBox 6">
            <a:extLst>
              <a:ext uri="{FF2B5EF4-FFF2-40B4-BE49-F238E27FC236}">
                <a16:creationId xmlns:a16="http://schemas.microsoft.com/office/drawing/2014/main" id="{17666B2F-01D5-F647-9DEF-0FC7611AABB0}"/>
              </a:ext>
            </a:extLst>
          </p:cNvPr>
          <p:cNvSpPr txBox="1"/>
          <p:nvPr/>
        </p:nvSpPr>
        <p:spPr>
          <a:xfrm>
            <a:off x="-27153" y="4528651"/>
            <a:ext cx="9122351" cy="600164"/>
          </a:xfrm>
          <a:prstGeom prst="rect">
            <a:avLst/>
          </a:prstGeom>
          <a:noFill/>
        </p:spPr>
        <p:txBody>
          <a:bodyPr wrap="square">
            <a:spAutoFit/>
          </a:bodyPr>
          <a:lstStyle/>
          <a:p>
            <a:pPr marL="371463" indent="-257175">
              <a:spcBef>
                <a:spcPts val="600"/>
              </a:spcBef>
              <a:buFont typeface="Arial" panose="020B0604020202020204" pitchFamily="34" charset="0"/>
              <a:buChar char="•"/>
            </a:pPr>
            <a:r>
              <a:rPr lang="en-US" sz="1400" b="1" dirty="0">
                <a:solidFill>
                  <a:srgbClr val="0000FF"/>
                </a:solidFill>
              </a:rPr>
              <a:t>For Nb3Sn @ 1.9 K: 355 MW </a:t>
            </a:r>
            <a:r>
              <a:rPr lang="en-US" sz="1400" b="1" dirty="0" err="1">
                <a:solidFill>
                  <a:srgbClr val="0000FF"/>
                </a:solidFill>
              </a:rPr>
              <a:t>el</a:t>
            </a:r>
            <a:r>
              <a:rPr lang="en-US" sz="1400" b="1" dirty="0">
                <a:solidFill>
                  <a:srgbClr val="0000FF"/>
                </a:solidFill>
              </a:rPr>
              <a:t>, consumption and 2.3 TWh/y</a:t>
            </a:r>
          </a:p>
          <a:p>
            <a:pPr marL="371463" indent="-257175">
              <a:spcBef>
                <a:spcPts val="600"/>
              </a:spcBef>
              <a:buFont typeface="Arial" panose="020B0604020202020204" pitchFamily="34" charset="0"/>
              <a:buChar char="•"/>
            </a:pPr>
            <a:r>
              <a:rPr lang="en-US" sz="1400" b="1" dirty="0">
                <a:solidFill>
                  <a:srgbClr val="0000FF"/>
                </a:solidFill>
              </a:rPr>
              <a:t>For Nb3Sn @ 4.5 K potential to reduce to ~1.8 TWh/y as FCC-ee.</a:t>
            </a:r>
          </a:p>
        </p:txBody>
      </p:sp>
    </p:spTree>
    <p:extLst>
      <p:ext uri="{BB962C8B-B14F-4D97-AF65-F5344CB8AC3E}">
        <p14:creationId xmlns:p14="http://schemas.microsoft.com/office/powerpoint/2010/main" val="366845674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A52EE-B355-8544-D886-F776977B21A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F3F907-B9FC-607F-D825-4E4E3B3885CE}"/>
              </a:ext>
            </a:extLst>
          </p:cNvPr>
          <p:cNvSpPr>
            <a:spLocks noGrp="1"/>
          </p:cNvSpPr>
          <p:nvPr>
            <p:ph type="sldNum" sz="quarter" idx="10"/>
          </p:nvPr>
        </p:nvSpPr>
        <p:spPr/>
        <p:txBody>
          <a:bodyPr/>
          <a:lstStyle/>
          <a:p>
            <a:pPr defTabSz="685783">
              <a:defRPr/>
            </a:pPr>
            <a:fld id="{88A1DFE4-5FC5-43BD-BB7E-75EAD82B965F}" type="slidenum">
              <a:rPr lang="en-US">
                <a:solidFill>
                  <a:srgbClr val="FFFFFF"/>
                </a:solidFill>
                <a:latin typeface="Arial"/>
              </a:rPr>
              <a:pPr defTabSz="685783">
                <a:defRPr/>
              </a:pPr>
              <a:t>15</a:t>
            </a:fld>
            <a:endParaRPr lang="en-US" dirty="0">
              <a:solidFill>
                <a:srgbClr val="FFFFFF"/>
              </a:solidFill>
              <a:latin typeface="Arial"/>
            </a:endParaRPr>
          </a:p>
        </p:txBody>
      </p:sp>
      <p:sp>
        <p:nvSpPr>
          <p:cNvPr id="4" name="Titel 4">
            <a:extLst>
              <a:ext uri="{FF2B5EF4-FFF2-40B4-BE49-F238E27FC236}">
                <a16:creationId xmlns:a16="http://schemas.microsoft.com/office/drawing/2014/main" id="{5377E428-CD35-26C5-3E8A-2A861323548E}"/>
              </a:ext>
            </a:extLst>
          </p:cNvPr>
          <p:cNvSpPr txBox="1">
            <a:spLocks/>
          </p:cNvSpPr>
          <p:nvPr/>
        </p:nvSpPr>
        <p:spPr>
          <a:xfrm>
            <a:off x="159742" y="400139"/>
            <a:ext cx="8927363" cy="804066"/>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defTabSz="514350">
              <a:lnSpc>
                <a:spcPts val="2250"/>
              </a:lnSpc>
            </a:pPr>
            <a:r>
              <a:rPr lang="en-US" sz="2800" dirty="0">
                <a:solidFill>
                  <a:srgbClr val="0F124A"/>
                </a:solidFill>
                <a:latin typeface="Arial"/>
              </a:rPr>
              <a:t>FCC-hh High-Field Magnet Nb</a:t>
            </a:r>
            <a:r>
              <a:rPr lang="en-US" sz="2800" baseline="-25000" dirty="0">
                <a:solidFill>
                  <a:srgbClr val="0F124A"/>
                </a:solidFill>
                <a:latin typeface="Arial"/>
              </a:rPr>
              <a:t>3</a:t>
            </a:r>
            <a:r>
              <a:rPr lang="en-US" sz="2800" dirty="0">
                <a:solidFill>
                  <a:srgbClr val="0F124A"/>
                </a:solidFill>
                <a:latin typeface="Arial"/>
              </a:rPr>
              <a:t>Sn and HTS R&amp;D</a:t>
            </a:r>
          </a:p>
        </p:txBody>
      </p:sp>
      <p:grpSp>
        <p:nvGrpSpPr>
          <p:cNvPr id="7" name="Group 6">
            <a:extLst>
              <a:ext uri="{FF2B5EF4-FFF2-40B4-BE49-F238E27FC236}">
                <a16:creationId xmlns:a16="http://schemas.microsoft.com/office/drawing/2014/main" id="{F193661B-E928-4F66-7C25-4642C6079FA8}"/>
              </a:ext>
            </a:extLst>
          </p:cNvPr>
          <p:cNvGrpSpPr>
            <a:grpSpLocks noChangeAspect="1"/>
          </p:cNvGrpSpPr>
          <p:nvPr/>
        </p:nvGrpSpPr>
        <p:grpSpPr>
          <a:xfrm>
            <a:off x="159742" y="1794162"/>
            <a:ext cx="3414399" cy="3284011"/>
            <a:chOff x="235938" y="1060069"/>
            <a:chExt cx="4192046" cy="4031961"/>
          </a:xfrm>
        </p:grpSpPr>
        <p:pic>
          <p:nvPicPr>
            <p:cNvPr id="5" name="Picture 4" descr="A blue circle with red and white circles&#10;&#10;AI-generated content may be incorrect.">
              <a:extLst>
                <a:ext uri="{FF2B5EF4-FFF2-40B4-BE49-F238E27FC236}">
                  <a16:creationId xmlns:a16="http://schemas.microsoft.com/office/drawing/2014/main" id="{40795C82-3EC1-C8FC-FB34-DBC6DD801D61}"/>
                </a:ext>
              </a:extLst>
            </p:cNvPr>
            <p:cNvPicPr>
              <a:picLocks noChangeAspect="1"/>
            </p:cNvPicPr>
            <p:nvPr/>
          </p:nvPicPr>
          <p:blipFill>
            <a:blip r:embed="rId3" cstate="screen">
              <a:extLst>
                <a:ext uri="{28A0092B-C50C-407E-A947-70E740481C1C}">
                  <a14:useLocalDpi xmlns:a14="http://schemas.microsoft.com/office/drawing/2010/main"/>
                </a:ext>
              </a:extLst>
            </a:blip>
            <a:srcRect r="49192"/>
            <a:stretch/>
          </p:blipFill>
          <p:spPr>
            <a:xfrm>
              <a:off x="867721" y="1060069"/>
              <a:ext cx="2831075" cy="1434816"/>
            </a:xfrm>
            <a:prstGeom prst="rect">
              <a:avLst/>
            </a:prstGeom>
            <a:noFill/>
          </p:spPr>
        </p:pic>
        <p:pic>
          <p:nvPicPr>
            <p:cNvPr id="6" name="Picture 5">
              <a:extLst>
                <a:ext uri="{FF2B5EF4-FFF2-40B4-BE49-F238E27FC236}">
                  <a16:creationId xmlns:a16="http://schemas.microsoft.com/office/drawing/2014/main" id="{4628398E-41C1-BD38-D162-3669E445135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4128" y="2495374"/>
              <a:ext cx="478993" cy="478993"/>
            </a:xfrm>
            <a:prstGeom prst="rect">
              <a:avLst/>
            </a:prstGeom>
          </p:spPr>
        </p:pic>
        <p:pic>
          <p:nvPicPr>
            <p:cNvPr id="11" name="Picture 10">
              <a:extLst>
                <a:ext uri="{FF2B5EF4-FFF2-40B4-BE49-F238E27FC236}">
                  <a16:creationId xmlns:a16="http://schemas.microsoft.com/office/drawing/2014/main" id="{4C6B3A84-658B-036A-E40D-18322B31395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1458" y="2515831"/>
              <a:ext cx="730687" cy="458535"/>
            </a:xfrm>
            <a:prstGeom prst="rect">
              <a:avLst/>
            </a:prstGeom>
          </p:spPr>
        </p:pic>
        <p:pic>
          <p:nvPicPr>
            <p:cNvPr id="12" name="Picture 11">
              <a:extLst>
                <a:ext uri="{FF2B5EF4-FFF2-40B4-BE49-F238E27FC236}">
                  <a16:creationId xmlns:a16="http://schemas.microsoft.com/office/drawing/2014/main" id="{96735D54-E1AF-496D-005E-CD1D5AD6004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39781" y="2505426"/>
              <a:ext cx="478993" cy="478993"/>
            </a:xfrm>
            <a:prstGeom prst="rect">
              <a:avLst/>
            </a:prstGeom>
          </p:spPr>
        </p:pic>
        <p:pic>
          <p:nvPicPr>
            <p:cNvPr id="13" name="Picture 12" descr="A red square with white text&#10;&#10;Description automatically generated">
              <a:extLst>
                <a:ext uri="{FF2B5EF4-FFF2-40B4-BE49-F238E27FC236}">
                  <a16:creationId xmlns:a16="http://schemas.microsoft.com/office/drawing/2014/main" id="{F0D79E32-B9C1-5BC0-F0FB-7CB89BA3251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55014" y="4481369"/>
              <a:ext cx="567570" cy="565579"/>
            </a:xfrm>
            <a:prstGeom prst="rect">
              <a:avLst/>
            </a:prstGeom>
          </p:spPr>
        </p:pic>
        <p:pic>
          <p:nvPicPr>
            <p:cNvPr id="15" name="Graphic 14">
              <a:extLst>
                <a:ext uri="{FF2B5EF4-FFF2-40B4-BE49-F238E27FC236}">
                  <a16:creationId xmlns:a16="http://schemas.microsoft.com/office/drawing/2014/main" id="{DC1CDD7D-A109-3C9E-68D0-045E31A6E20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69107" y="4584407"/>
              <a:ext cx="868797" cy="359502"/>
            </a:xfrm>
            <a:prstGeom prst="rect">
              <a:avLst/>
            </a:prstGeom>
          </p:spPr>
        </p:pic>
        <p:pic>
          <p:nvPicPr>
            <p:cNvPr id="17" name="Picture 16">
              <a:extLst>
                <a:ext uri="{FF2B5EF4-FFF2-40B4-BE49-F238E27FC236}">
                  <a16:creationId xmlns:a16="http://schemas.microsoft.com/office/drawing/2014/main" id="{36783A99-EF84-65FA-172A-C2756BBBE4D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96596" y="4495936"/>
              <a:ext cx="1173559" cy="596094"/>
            </a:xfrm>
            <a:prstGeom prst="rect">
              <a:avLst/>
            </a:prstGeom>
          </p:spPr>
        </p:pic>
        <p:grpSp>
          <p:nvGrpSpPr>
            <p:cNvPr id="19" name="Group 18">
              <a:extLst>
                <a:ext uri="{FF2B5EF4-FFF2-40B4-BE49-F238E27FC236}">
                  <a16:creationId xmlns:a16="http://schemas.microsoft.com/office/drawing/2014/main" id="{BE64A372-E9D5-8384-396A-7CF1961D369F}"/>
                </a:ext>
              </a:extLst>
            </p:cNvPr>
            <p:cNvGrpSpPr/>
            <p:nvPr/>
          </p:nvGrpSpPr>
          <p:grpSpPr>
            <a:xfrm>
              <a:off x="3017312" y="3156625"/>
              <a:ext cx="1410672" cy="1401812"/>
              <a:chOff x="5616200" y="1229323"/>
              <a:chExt cx="1410672" cy="1401812"/>
            </a:xfrm>
          </p:grpSpPr>
          <p:pic>
            <p:nvPicPr>
              <p:cNvPr id="22" name="Picture 21" descr="DAISY_ASC24_CrossSection_V2.jpg">
                <a:extLst>
                  <a:ext uri="{FF2B5EF4-FFF2-40B4-BE49-F238E27FC236}">
                    <a16:creationId xmlns:a16="http://schemas.microsoft.com/office/drawing/2014/main" id="{96C67637-0E1B-7195-15FA-F13BA568B49A}"/>
                  </a:ext>
                </a:extLst>
              </p:cNvPr>
              <p:cNvPicPr>
                <a:picLocks noChangeAspect="1"/>
              </p:cNvPicPr>
              <p:nvPr/>
            </p:nvPicPr>
            <p:blipFill>
              <a:blip r:embed="rId10" cstate="screen">
                <a:extLst>
                  <a:ext uri="{BEBA8EAE-BF5A-486C-A8C5-ECC9F3942E4B}">
                    <a14:imgProps xmlns:a14="http://schemas.microsoft.com/office/drawing/2010/main">
                      <a14:imgLayer r:embed="rId11">
                        <a14:imgEffect>
                          <a14:backgroundRemoval t="4636" b="97351" l="2640" r="97030">
                            <a14:foregroundMark x1="47525" y1="5960" x2="22442" y2="14570"/>
                            <a14:foregroundMark x1="22442" y1="14570" x2="5941" y2="37086"/>
                            <a14:foregroundMark x1="5941" y1="37086" x2="5281" y2="64238"/>
                            <a14:foregroundMark x1="5281" y1="64238" x2="21782" y2="87417"/>
                            <a14:foregroundMark x1="21782" y1="87417" x2="47525" y2="94371"/>
                            <a14:foregroundMark x1="47525" y1="94371" x2="74917" y2="89073"/>
                            <a14:foregroundMark x1="74917" y1="89073" x2="90759" y2="63907"/>
                            <a14:foregroundMark x1="90759" y1="63907" x2="95380" y2="36755"/>
                            <a14:foregroundMark x1="95380" y1="36755" x2="79538" y2="15894"/>
                            <a14:foregroundMark x1="79538" y1="15894" x2="56106" y2="4636"/>
                            <a14:foregroundMark x1="56106" y1="4636" x2="40924" y2="4636"/>
                            <a14:foregroundMark x1="3630" y1="36093" x2="3630" y2="62914"/>
                            <a14:foregroundMark x1="3630" y1="62914" x2="7591" y2="33444"/>
                            <a14:foregroundMark x1="7591" y1="33444" x2="3630" y2="60596"/>
                            <a14:foregroundMark x1="3630" y1="60596" x2="5281" y2="70199"/>
                            <a14:foregroundMark x1="30693" y1="96026" x2="57756" y2="95033"/>
                            <a14:foregroundMark x1="57756" y1="95033" x2="31023" y2="92384"/>
                            <a14:foregroundMark x1="31023" y1="92384" x2="59736" y2="98013"/>
                            <a14:foregroundMark x1="59736" y1="98013" x2="67987" y2="93709"/>
                            <a14:foregroundMark x1="92739" y1="63907" x2="91419" y2="37086"/>
                            <a14:foregroundMark x1="91419" y1="37086" x2="95710" y2="64238"/>
                            <a14:foregroundMark x1="95710" y1="64238" x2="94389" y2="38411"/>
                            <a14:foregroundMark x1="94389" y1="38411" x2="91419" y2="31126"/>
                            <a14:foregroundMark x1="95710" y1="45364" x2="97030" y2="62914"/>
                          </a14:backgroundRemoval>
                        </a14:imgEffect>
                      </a14:imgLayer>
                    </a14:imgProps>
                  </a:ext>
                  <a:ext uri="{28A0092B-C50C-407E-A947-70E740481C1C}">
                    <a14:useLocalDpi xmlns:a14="http://schemas.microsoft.com/office/drawing/2010/main"/>
                  </a:ext>
                </a:extLst>
              </a:blip>
              <a:stretch>
                <a:fillRect/>
              </a:stretch>
            </p:blipFill>
            <p:spPr>
              <a:xfrm>
                <a:off x="5616200" y="1229323"/>
                <a:ext cx="1410672" cy="1401812"/>
              </a:xfrm>
              <a:prstGeom prst="rect">
                <a:avLst/>
              </a:prstGeom>
            </p:spPr>
          </p:pic>
          <p:sp>
            <p:nvSpPr>
              <p:cNvPr id="28" name="Oval 27">
                <a:extLst>
                  <a:ext uri="{FF2B5EF4-FFF2-40B4-BE49-F238E27FC236}">
                    <a16:creationId xmlns:a16="http://schemas.microsoft.com/office/drawing/2014/main" id="{B8EF6AD5-647F-4F18-51CB-537D7CBC4A30}"/>
                  </a:ext>
                </a:extLst>
              </p:cNvPr>
              <p:cNvSpPr/>
              <p:nvPr/>
            </p:nvSpPr>
            <p:spPr>
              <a:xfrm>
                <a:off x="5668435" y="1290912"/>
                <a:ext cx="1289568" cy="1289568"/>
              </a:xfrm>
              <a:prstGeom prst="ellipse">
                <a:avLst/>
              </a:prstGeom>
              <a:noFill/>
              <a:ln w="120650">
                <a:solidFill>
                  <a:srgbClr val="A5A5A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800">
                  <a:solidFill>
                    <a:srgbClr val="FFFFFF"/>
                  </a:solidFill>
                  <a:latin typeface="Arial"/>
                </a:endParaRPr>
              </a:p>
            </p:txBody>
          </p:sp>
        </p:grpSp>
        <p:pic>
          <p:nvPicPr>
            <p:cNvPr id="30" name="Picture 29" descr="A blue circle with red and white circles&#10;&#10;AI-generated content may be incorrect.">
              <a:extLst>
                <a:ext uri="{FF2B5EF4-FFF2-40B4-BE49-F238E27FC236}">
                  <a16:creationId xmlns:a16="http://schemas.microsoft.com/office/drawing/2014/main" id="{4732144F-C6B5-5307-9791-D48D28781AD1}"/>
                </a:ext>
              </a:extLst>
            </p:cNvPr>
            <p:cNvPicPr>
              <a:picLocks noChangeAspect="1"/>
            </p:cNvPicPr>
            <p:nvPr/>
          </p:nvPicPr>
          <p:blipFill>
            <a:blip r:embed="rId3" cstate="screen">
              <a:extLst>
                <a:ext uri="{28A0092B-C50C-407E-A947-70E740481C1C}">
                  <a14:useLocalDpi xmlns:a14="http://schemas.microsoft.com/office/drawing/2010/main"/>
                </a:ext>
              </a:extLst>
            </a:blip>
            <a:srcRect l="50671"/>
            <a:stretch/>
          </p:blipFill>
          <p:spPr>
            <a:xfrm>
              <a:off x="235938" y="3125766"/>
              <a:ext cx="2748660" cy="1434816"/>
            </a:xfrm>
            <a:prstGeom prst="rect">
              <a:avLst/>
            </a:prstGeom>
            <a:noFill/>
          </p:spPr>
        </p:pic>
      </p:grpSp>
      <p:sp>
        <p:nvSpPr>
          <p:cNvPr id="31" name="TextBox 30">
            <a:extLst>
              <a:ext uri="{FF2B5EF4-FFF2-40B4-BE49-F238E27FC236}">
                <a16:creationId xmlns:a16="http://schemas.microsoft.com/office/drawing/2014/main" id="{E013C397-1148-2F9D-13EC-CAB583525AE5}"/>
              </a:ext>
            </a:extLst>
          </p:cNvPr>
          <p:cNvSpPr txBox="1"/>
          <p:nvPr/>
        </p:nvSpPr>
        <p:spPr>
          <a:xfrm>
            <a:off x="130692" y="802173"/>
            <a:ext cx="3603109" cy="1066959"/>
          </a:xfrm>
          <a:prstGeom prst="rect">
            <a:avLst/>
          </a:prstGeom>
          <a:noFill/>
        </p:spPr>
        <p:txBody>
          <a:bodyPr wrap="square" rtlCol="0">
            <a:spAutoFit/>
          </a:bodyPr>
          <a:lstStyle/>
          <a:p>
            <a:pPr defTabSz="685800">
              <a:lnSpc>
                <a:spcPts val="1900"/>
              </a:lnSpc>
            </a:pPr>
            <a:r>
              <a:rPr lang="en-US" sz="1600" b="1" dirty="0">
                <a:solidFill>
                  <a:srgbClr val="0F124A">
                    <a:lumMod val="90000"/>
                    <a:lumOff val="10000"/>
                  </a:srgbClr>
                </a:solidFill>
                <a:latin typeface="Arial"/>
              </a:rPr>
              <a:t>Nb</a:t>
            </a:r>
            <a:r>
              <a:rPr lang="en-US" sz="1600" b="1" baseline="-25000" dirty="0">
                <a:solidFill>
                  <a:srgbClr val="0F124A">
                    <a:lumMod val="90000"/>
                    <a:lumOff val="10000"/>
                  </a:srgbClr>
                </a:solidFill>
                <a:latin typeface="Arial"/>
              </a:rPr>
              <a:t>3</a:t>
            </a:r>
            <a:r>
              <a:rPr lang="en-US" sz="1600" b="1" dirty="0">
                <a:solidFill>
                  <a:srgbClr val="0F124A">
                    <a:lumMod val="90000"/>
                    <a:lumOff val="10000"/>
                  </a:srgbClr>
                </a:solidFill>
                <a:latin typeface="Arial"/>
              </a:rPr>
              <a:t>Sn: </a:t>
            </a:r>
          </a:p>
          <a:p>
            <a:pPr marL="285743" indent="-285743" defTabSz="685800">
              <a:lnSpc>
                <a:spcPts val="1900"/>
              </a:lnSpc>
              <a:buFont typeface="Arial" panose="020B0604020202020204" pitchFamily="34" charset="0"/>
              <a:buChar char="•"/>
            </a:pPr>
            <a:r>
              <a:rPr lang="en-US" sz="1600" dirty="0">
                <a:solidFill>
                  <a:srgbClr val="0F124A">
                    <a:lumMod val="90000"/>
                    <a:lumOff val="10000"/>
                  </a:srgbClr>
                </a:solidFill>
                <a:latin typeface="Arial"/>
              </a:rPr>
              <a:t>12- and 14-T short demonstrators</a:t>
            </a:r>
          </a:p>
          <a:p>
            <a:pPr marL="285743" indent="-285743" defTabSz="685800">
              <a:lnSpc>
                <a:spcPts val="1900"/>
              </a:lnSpc>
              <a:buFont typeface="Arial" panose="020B0604020202020204" pitchFamily="34" charset="0"/>
              <a:buChar char="•"/>
            </a:pPr>
            <a:r>
              <a:rPr lang="en-US" sz="1600" dirty="0">
                <a:solidFill>
                  <a:srgbClr val="0F124A">
                    <a:lumMod val="90000"/>
                    <a:lumOff val="10000"/>
                  </a:srgbClr>
                </a:solidFill>
                <a:latin typeface="Arial"/>
              </a:rPr>
              <a:t>Different coil geometries             </a:t>
            </a:r>
          </a:p>
          <a:p>
            <a:pPr marL="285743" indent="-285743" defTabSz="685800">
              <a:lnSpc>
                <a:spcPts val="1900"/>
              </a:lnSpc>
              <a:buFont typeface="Arial" panose="020B0604020202020204" pitchFamily="34" charset="0"/>
              <a:buChar char="•"/>
            </a:pPr>
            <a:r>
              <a:rPr lang="en-US" sz="1600" dirty="0">
                <a:solidFill>
                  <a:srgbClr val="0F124A">
                    <a:lumMod val="90000"/>
                    <a:lumOff val="10000"/>
                  </a:srgbClr>
                </a:solidFill>
                <a:latin typeface="Arial"/>
              </a:rPr>
              <a:t>tests scheduled for 2026</a:t>
            </a:r>
          </a:p>
        </p:txBody>
      </p:sp>
      <p:pic>
        <p:nvPicPr>
          <p:cNvPr id="47" name="Picture 46">
            <a:extLst>
              <a:ext uri="{FF2B5EF4-FFF2-40B4-BE49-F238E27FC236}">
                <a16:creationId xmlns:a16="http://schemas.microsoft.com/office/drawing/2014/main" id="{6E4822FB-7784-0D0A-E225-AD51DF132B5D}"/>
              </a:ext>
            </a:extLst>
          </p:cNvPr>
          <p:cNvPicPr>
            <a:picLocks noChangeAspect="1"/>
          </p:cNvPicPr>
          <p:nvPr/>
        </p:nvPicPr>
        <p:blipFill>
          <a:blip r:embed="rId12"/>
          <a:stretch>
            <a:fillRect/>
          </a:stretch>
        </p:blipFill>
        <p:spPr>
          <a:xfrm>
            <a:off x="4041671" y="1533763"/>
            <a:ext cx="4865486" cy="3109802"/>
          </a:xfrm>
          <a:prstGeom prst="rect">
            <a:avLst/>
          </a:prstGeom>
        </p:spPr>
      </p:pic>
      <p:sp>
        <p:nvSpPr>
          <p:cNvPr id="3" name="TextBox 2">
            <a:extLst>
              <a:ext uri="{FF2B5EF4-FFF2-40B4-BE49-F238E27FC236}">
                <a16:creationId xmlns:a16="http://schemas.microsoft.com/office/drawing/2014/main" id="{17891FAB-38E9-9E99-4A9B-CAA7E7BFCA7D}"/>
              </a:ext>
            </a:extLst>
          </p:cNvPr>
          <p:cNvSpPr txBox="1"/>
          <p:nvPr/>
        </p:nvSpPr>
        <p:spPr>
          <a:xfrm>
            <a:off x="4231464" y="4722610"/>
            <a:ext cx="4682013" cy="335989"/>
          </a:xfrm>
          <a:prstGeom prst="rect">
            <a:avLst/>
          </a:prstGeom>
          <a:noFill/>
        </p:spPr>
        <p:txBody>
          <a:bodyPr wrap="square" rtlCol="0">
            <a:spAutoFit/>
          </a:bodyPr>
          <a:lstStyle/>
          <a:p>
            <a:pPr defTabSz="685800">
              <a:lnSpc>
                <a:spcPts val="1900"/>
              </a:lnSpc>
            </a:pPr>
            <a:r>
              <a:rPr lang="en-US" sz="1600" b="1" dirty="0">
                <a:solidFill>
                  <a:srgbClr val="0F124A">
                    <a:lumMod val="90000"/>
                    <a:lumOff val="10000"/>
                  </a:srgbClr>
                </a:solidFill>
                <a:highlight>
                  <a:srgbClr val="FFFF00"/>
                </a:highlight>
                <a:latin typeface="Arial"/>
              </a:rPr>
              <a:t>Down selection of technology by 2035-2040</a:t>
            </a:r>
            <a:endParaRPr lang="en-US" sz="1600" dirty="0">
              <a:solidFill>
                <a:srgbClr val="0F124A">
                  <a:lumMod val="90000"/>
                  <a:lumOff val="10000"/>
                </a:srgbClr>
              </a:solidFill>
              <a:highlight>
                <a:srgbClr val="FFFF00"/>
              </a:highlight>
              <a:latin typeface="Arial"/>
            </a:endParaRPr>
          </a:p>
        </p:txBody>
      </p:sp>
      <p:sp>
        <p:nvSpPr>
          <p:cNvPr id="8" name="TextBox 7">
            <a:extLst>
              <a:ext uri="{FF2B5EF4-FFF2-40B4-BE49-F238E27FC236}">
                <a16:creationId xmlns:a16="http://schemas.microsoft.com/office/drawing/2014/main" id="{CFBA5D23-495F-BB3F-1468-58A3C312EA66}"/>
              </a:ext>
            </a:extLst>
          </p:cNvPr>
          <p:cNvSpPr txBox="1"/>
          <p:nvPr/>
        </p:nvSpPr>
        <p:spPr>
          <a:xfrm>
            <a:off x="3869266" y="852974"/>
            <a:ext cx="3512482" cy="823302"/>
          </a:xfrm>
          <a:prstGeom prst="rect">
            <a:avLst/>
          </a:prstGeom>
          <a:noFill/>
        </p:spPr>
        <p:txBody>
          <a:bodyPr wrap="square" rtlCol="0">
            <a:spAutoFit/>
          </a:bodyPr>
          <a:lstStyle/>
          <a:p>
            <a:pPr defTabSz="685800">
              <a:lnSpc>
                <a:spcPts val="1900"/>
              </a:lnSpc>
            </a:pPr>
            <a:r>
              <a:rPr lang="en-US" sz="1600" b="1" dirty="0">
                <a:solidFill>
                  <a:srgbClr val="0F124A">
                    <a:lumMod val="90000"/>
                    <a:lumOff val="10000"/>
                  </a:srgbClr>
                </a:solidFill>
                <a:latin typeface="Arial"/>
              </a:rPr>
              <a:t>HTS </a:t>
            </a:r>
            <a:r>
              <a:rPr lang="en-US" sz="1600" dirty="0">
                <a:solidFill>
                  <a:srgbClr val="0F124A">
                    <a:lumMod val="90000"/>
                    <a:lumOff val="10000"/>
                  </a:srgbClr>
                </a:solidFill>
                <a:latin typeface="Arial"/>
              </a:rPr>
              <a:t>R&amp;D in various domains:</a:t>
            </a:r>
          </a:p>
          <a:p>
            <a:pPr marL="285743" indent="-285743" defTabSz="685800">
              <a:lnSpc>
                <a:spcPts val="1900"/>
              </a:lnSpc>
              <a:buFont typeface="Arial" panose="020B0604020202020204" pitchFamily="34" charset="0"/>
              <a:buChar char="•"/>
            </a:pPr>
            <a:r>
              <a:rPr lang="en-US" sz="1600" dirty="0">
                <a:solidFill>
                  <a:srgbClr val="0F124A">
                    <a:lumMod val="90000"/>
                    <a:lumOff val="10000"/>
                  </a:srgbClr>
                </a:solidFill>
                <a:latin typeface="Arial"/>
              </a:rPr>
              <a:t>REBCO and IBS Conductor R&amp;D</a:t>
            </a:r>
          </a:p>
          <a:p>
            <a:pPr marL="285743" indent="-285743" defTabSz="685800">
              <a:lnSpc>
                <a:spcPts val="1900"/>
              </a:lnSpc>
              <a:buFont typeface="Arial" panose="020B0604020202020204" pitchFamily="34" charset="0"/>
              <a:buChar char="•"/>
            </a:pPr>
            <a:r>
              <a:rPr lang="en-US" sz="1600" dirty="0">
                <a:solidFill>
                  <a:srgbClr val="0F124A">
                    <a:lumMod val="90000"/>
                    <a:lumOff val="10000"/>
                  </a:srgbClr>
                </a:solidFill>
                <a:latin typeface="Arial"/>
              </a:rPr>
              <a:t>Racetrack coil developments</a:t>
            </a:r>
          </a:p>
        </p:txBody>
      </p:sp>
    </p:spTree>
    <p:extLst>
      <p:ext uri="{BB962C8B-B14F-4D97-AF65-F5344CB8AC3E}">
        <p14:creationId xmlns:p14="http://schemas.microsoft.com/office/powerpoint/2010/main" val="320770879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183E73-A7C4-090C-608F-3B191623F7F8}"/>
            </a:ext>
          </a:extLst>
        </p:cNvPr>
        <p:cNvGrpSpPr/>
        <p:nvPr/>
      </p:nvGrpSpPr>
      <p:grpSpPr>
        <a:xfrm>
          <a:off x="0" y="0"/>
          <a:ext cx="0" cy="0"/>
          <a:chOff x="0" y="0"/>
          <a:chExt cx="0" cy="0"/>
        </a:xfrm>
      </p:grpSpPr>
      <p:pic>
        <p:nvPicPr>
          <p:cNvPr id="5" name="Picture 4" descr="A map of the world&#10;&#10;AI-generated content may be incorrect.">
            <a:extLst>
              <a:ext uri="{FF2B5EF4-FFF2-40B4-BE49-F238E27FC236}">
                <a16:creationId xmlns:a16="http://schemas.microsoft.com/office/drawing/2014/main" id="{BB5ABBF2-452B-B349-0E47-DCBD49655D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79" y="270610"/>
            <a:ext cx="9681663" cy="4872890"/>
          </a:xfrm>
          <a:prstGeom prst="rect">
            <a:avLst/>
          </a:prstGeom>
        </p:spPr>
      </p:pic>
      <p:sp>
        <p:nvSpPr>
          <p:cNvPr id="2" name="Slide Number Placeholder 1" hidden="1">
            <a:extLst>
              <a:ext uri="{FF2B5EF4-FFF2-40B4-BE49-F238E27FC236}">
                <a16:creationId xmlns:a16="http://schemas.microsoft.com/office/drawing/2014/main" id="{92C5B868-5968-D6C2-A3DC-49297311C309}"/>
              </a:ext>
            </a:extLst>
          </p:cNvPr>
          <p:cNvSpPr>
            <a:spLocks noGrp="1"/>
          </p:cNvSpPr>
          <p:nvPr>
            <p:ph type="sldNum" sz="quarter" idx="10"/>
          </p:nvPr>
        </p:nvSpPr>
        <p:spPr/>
        <p:txBody>
          <a:bodyPr/>
          <a:lstStyle/>
          <a:p>
            <a:pPr>
              <a:spcAft>
                <a:spcPts val="225"/>
              </a:spcAft>
            </a:pPr>
            <a:fld id="{88A1DFE4-5FC5-43BD-BB7E-75EAD82B965F}" type="slidenum">
              <a:rPr lang="en-US">
                <a:solidFill>
                  <a:srgbClr val="FFFFFF"/>
                </a:solidFill>
                <a:latin typeface="Arial"/>
              </a:rPr>
              <a:pPr>
                <a:spcAft>
                  <a:spcPts val="225"/>
                </a:spcAft>
              </a:pPr>
              <a:t>16</a:t>
            </a:fld>
            <a:endParaRPr lang="en-US">
              <a:solidFill>
                <a:srgbClr val="FFFFFF"/>
              </a:solidFill>
              <a:latin typeface="Arial"/>
            </a:endParaRPr>
          </a:p>
        </p:txBody>
      </p:sp>
      <p:sp>
        <p:nvSpPr>
          <p:cNvPr id="10" name="Title 5">
            <a:extLst>
              <a:ext uri="{FF2B5EF4-FFF2-40B4-BE49-F238E27FC236}">
                <a16:creationId xmlns:a16="http://schemas.microsoft.com/office/drawing/2014/main" id="{C7DA528C-C835-B436-87CD-D48E276BAB1C}"/>
              </a:ext>
            </a:extLst>
          </p:cNvPr>
          <p:cNvSpPr txBox="1">
            <a:spLocks/>
          </p:cNvSpPr>
          <p:nvPr/>
        </p:nvSpPr>
        <p:spPr>
          <a:xfrm>
            <a:off x="1184625" y="177662"/>
            <a:ext cx="8263350" cy="565200"/>
          </a:xfrm>
          <a:prstGeom prst="rect">
            <a:avLst/>
          </a:prstGeom>
        </p:spPr>
        <p:txBody>
          <a:bodyPr vert="horz" lIns="34290" tIns="17145" rIns="34290" bIns="17145" rtlCol="0" anchor="b" anchorCtr="0">
            <a:noAutofit/>
          </a:bodyPr>
          <a:lstStyle>
            <a:lvl1pPr algn="ctr" defTabSz="1828800" rtl="0" eaLnBrk="1" latinLnBrk="0" hangingPunct="1">
              <a:lnSpc>
                <a:spcPts val="9500"/>
              </a:lnSpc>
              <a:spcBef>
                <a:spcPct val="0"/>
              </a:spcBef>
              <a:buNone/>
              <a:defRPr sz="9000" kern="1200" cap="all" baseline="0">
                <a:solidFill>
                  <a:schemeClr val="bg1"/>
                </a:solidFill>
                <a:latin typeface="+mj-lt"/>
                <a:ea typeface="+mj-ea"/>
                <a:cs typeface="+mj-cs"/>
              </a:defRPr>
            </a:lvl1pPr>
          </a:lstStyle>
          <a:p>
            <a:pPr algn="l" defTabSz="685800">
              <a:lnSpc>
                <a:spcPts val="3563"/>
              </a:lnSpc>
            </a:pPr>
            <a:r>
              <a:rPr lang="fr-CH" sz="3000" cap="none" dirty="0" err="1">
                <a:solidFill>
                  <a:srgbClr val="0F124A"/>
                </a:solidFill>
                <a:latin typeface="Arial"/>
              </a:rPr>
              <a:t>Status</a:t>
            </a:r>
            <a:r>
              <a:rPr lang="fr-CH" sz="3000" cap="none" dirty="0">
                <a:solidFill>
                  <a:srgbClr val="0F124A"/>
                </a:solidFill>
                <a:latin typeface="Arial"/>
              </a:rPr>
              <a:t> of the FCC Global Collaboration</a:t>
            </a:r>
            <a:endParaRPr lang="en-GB" sz="3375" cap="none" dirty="0">
              <a:solidFill>
                <a:srgbClr val="FFFFFF"/>
              </a:solidFill>
              <a:latin typeface="Arial"/>
            </a:endParaRPr>
          </a:p>
        </p:txBody>
      </p:sp>
      <p:sp>
        <p:nvSpPr>
          <p:cNvPr id="11" name="Rectangle: Rounded Corners 10">
            <a:extLst>
              <a:ext uri="{FF2B5EF4-FFF2-40B4-BE49-F238E27FC236}">
                <a16:creationId xmlns:a16="http://schemas.microsoft.com/office/drawing/2014/main" id="{F835FA65-0338-9B4F-FEFE-F3AA0AA8E085}"/>
              </a:ext>
            </a:extLst>
          </p:cNvPr>
          <p:cNvSpPr/>
          <p:nvPr/>
        </p:nvSpPr>
        <p:spPr>
          <a:xfrm>
            <a:off x="3329664" y="4264670"/>
            <a:ext cx="857250" cy="8572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H" sz="1050" dirty="0">
                <a:solidFill>
                  <a:srgbClr val="FFFFFF"/>
                </a:solidFill>
                <a:latin typeface="Arial"/>
              </a:rPr>
              <a:t>162 Institutes</a:t>
            </a:r>
            <a:endParaRPr lang="en-GB" sz="1050" dirty="0">
              <a:solidFill>
                <a:srgbClr val="FFFFFF"/>
              </a:solidFill>
              <a:latin typeface="Arial"/>
            </a:endParaRPr>
          </a:p>
        </p:txBody>
      </p:sp>
      <p:sp>
        <p:nvSpPr>
          <p:cNvPr id="12" name="Rectangle: Rounded Corners 11">
            <a:extLst>
              <a:ext uri="{FF2B5EF4-FFF2-40B4-BE49-F238E27FC236}">
                <a16:creationId xmlns:a16="http://schemas.microsoft.com/office/drawing/2014/main" id="{4920B50D-7574-16E5-E13D-6911CA066726}"/>
              </a:ext>
            </a:extLst>
          </p:cNvPr>
          <p:cNvSpPr/>
          <p:nvPr/>
        </p:nvSpPr>
        <p:spPr>
          <a:xfrm>
            <a:off x="4213539" y="4264670"/>
            <a:ext cx="914400" cy="857250"/>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fr-CH" sz="1050" dirty="0">
                <a:solidFill>
                  <a:srgbClr val="FFFFFF"/>
                </a:solidFill>
                <a:latin typeface="Arial"/>
              </a:rPr>
              <a:t>38 Countries</a:t>
            </a:r>
          </a:p>
          <a:p>
            <a:pPr algn="ctr"/>
            <a:r>
              <a:rPr lang="fr-CH" sz="1050" dirty="0">
                <a:solidFill>
                  <a:srgbClr val="FFFFFF"/>
                </a:solidFill>
                <a:latin typeface="Arial"/>
              </a:rPr>
              <a:t> + </a:t>
            </a:r>
          </a:p>
          <a:p>
            <a:pPr algn="ctr"/>
            <a:r>
              <a:rPr lang="fr-CH" sz="1050" dirty="0">
                <a:solidFill>
                  <a:srgbClr val="FFFFFF"/>
                </a:solidFill>
                <a:latin typeface="Arial"/>
              </a:rPr>
              <a:t>CERN</a:t>
            </a:r>
            <a:endParaRPr lang="en-GB" sz="1050" dirty="0">
              <a:solidFill>
                <a:srgbClr val="FFFFFF"/>
              </a:solidFill>
              <a:latin typeface="Arial"/>
            </a:endParaRPr>
          </a:p>
        </p:txBody>
      </p:sp>
      <p:pic>
        <p:nvPicPr>
          <p:cNvPr id="15" name="Picture 14" descr="A blue flag with yellow stars&#10;&#10;Description automatically generated">
            <a:extLst>
              <a:ext uri="{FF2B5EF4-FFF2-40B4-BE49-F238E27FC236}">
                <a16:creationId xmlns:a16="http://schemas.microsoft.com/office/drawing/2014/main" id="{C2A4B5E8-7972-2F68-B69F-A3C0112540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4563" y="4325085"/>
            <a:ext cx="1217057" cy="810000"/>
          </a:xfrm>
          <a:prstGeom prst="rect">
            <a:avLst/>
          </a:prstGeom>
        </p:spPr>
      </p:pic>
      <p:pic>
        <p:nvPicPr>
          <p:cNvPr id="19" name="Picture 18" descr="A logo with text and a circle&#10;&#10;Description automatically generated">
            <a:extLst>
              <a:ext uri="{FF2B5EF4-FFF2-40B4-BE49-F238E27FC236}">
                <a16:creationId xmlns:a16="http://schemas.microsoft.com/office/drawing/2014/main" id="{A24E837C-5F1C-8156-C902-774D07383709}"/>
              </a:ext>
            </a:extLst>
          </p:cNvPr>
          <p:cNvPicPr>
            <a:picLocks noChangeAspect="1"/>
          </p:cNvPicPr>
          <p:nvPr/>
        </p:nvPicPr>
        <p:blipFill rotWithShape="1">
          <a:blip r:embed="rId4">
            <a:extLst>
              <a:ext uri="{28A0092B-C50C-407E-A947-70E740481C1C}">
                <a14:useLocalDpi xmlns:a14="http://schemas.microsoft.com/office/drawing/2010/main" val="0"/>
              </a:ext>
            </a:extLst>
          </a:blip>
          <a:srcRect l="13687" r="10025"/>
          <a:stretch/>
        </p:blipFill>
        <p:spPr>
          <a:xfrm>
            <a:off x="6410215" y="4318874"/>
            <a:ext cx="1352251" cy="810000"/>
          </a:xfrm>
          <a:prstGeom prst="rect">
            <a:avLst/>
          </a:prstGeom>
        </p:spPr>
      </p:pic>
      <p:sp>
        <p:nvSpPr>
          <p:cNvPr id="3" name="Rectangle 2">
            <a:extLst>
              <a:ext uri="{FF2B5EF4-FFF2-40B4-BE49-F238E27FC236}">
                <a16:creationId xmlns:a16="http://schemas.microsoft.com/office/drawing/2014/main" id="{0576E221-5891-4017-205A-0A5D01D039D2}"/>
              </a:ext>
            </a:extLst>
          </p:cNvPr>
          <p:cNvSpPr/>
          <p:nvPr/>
        </p:nvSpPr>
        <p:spPr>
          <a:xfrm>
            <a:off x="0" y="778401"/>
            <a:ext cx="9049868" cy="3008516"/>
          </a:xfrm>
          <a:prstGeom prst="rect">
            <a:avLst/>
          </a:prstGeom>
        </p:spPr>
        <p:txBody>
          <a:bodyPr wrap="square">
            <a:spAutoFit/>
          </a:bodyPr>
          <a:lstStyle/>
          <a:p>
            <a:pPr defTabSz="617220">
              <a:defRPr/>
            </a:pPr>
            <a:r>
              <a:rPr lang="en-GB" b="1" dirty="0">
                <a:solidFill>
                  <a:srgbClr val="002060"/>
                </a:solidFill>
                <a:latin typeface="Arial"/>
              </a:rPr>
              <a:t>Increasing international collaboration is a prerequisite for success:</a:t>
            </a:r>
            <a:br>
              <a:rPr lang="en-GB" b="1" dirty="0">
                <a:solidFill>
                  <a:srgbClr val="002060"/>
                </a:solidFill>
                <a:latin typeface="Arial"/>
              </a:rPr>
            </a:br>
            <a:r>
              <a:rPr lang="en-GB" b="1" dirty="0">
                <a:solidFill>
                  <a:srgbClr val="002060"/>
                </a:solidFill>
                <a:latin typeface="Arial"/>
                <a:sym typeface="Wingdings" panose="05000000000000000000" pitchFamily="2" charset="2"/>
              </a:rPr>
              <a:t></a:t>
            </a:r>
            <a:r>
              <a:rPr lang="en-GB" dirty="0">
                <a:solidFill>
                  <a:srgbClr val="002060"/>
                </a:solidFill>
                <a:latin typeface="Arial"/>
              </a:rPr>
              <a:t>links with science, research &amp; development and </a:t>
            </a:r>
            <a:r>
              <a:rPr lang="en-GB" b="1" dirty="0">
                <a:solidFill>
                  <a:srgbClr val="002060"/>
                </a:solidFill>
                <a:latin typeface="Arial"/>
              </a:rPr>
              <a:t>high-tech industry </a:t>
            </a:r>
            <a:r>
              <a:rPr lang="en-GB" dirty="0">
                <a:solidFill>
                  <a:srgbClr val="002060"/>
                </a:solidFill>
                <a:latin typeface="Arial"/>
              </a:rPr>
              <a:t>will be essential to further advance and prepare the implementation of the FCC</a:t>
            </a:r>
          </a:p>
          <a:p>
            <a:pPr defTabSz="617220">
              <a:defRPr/>
            </a:pPr>
            <a:endParaRPr lang="en-GB" dirty="0">
              <a:solidFill>
                <a:srgbClr val="002060"/>
              </a:solidFill>
              <a:latin typeface="Arial"/>
            </a:endParaRPr>
          </a:p>
          <a:p>
            <a:pPr defTabSz="617220">
              <a:defRPr/>
            </a:pPr>
            <a:endParaRPr lang="en-GB" dirty="0">
              <a:solidFill>
                <a:srgbClr val="002060"/>
              </a:solidFill>
              <a:latin typeface="Arial"/>
            </a:endParaRPr>
          </a:p>
          <a:p>
            <a:pPr defTabSz="617220">
              <a:defRPr/>
            </a:pPr>
            <a:endParaRPr lang="en-GB" dirty="0">
              <a:solidFill>
                <a:srgbClr val="002060"/>
              </a:solidFill>
              <a:latin typeface="Arial"/>
            </a:endParaRPr>
          </a:p>
          <a:p>
            <a:pPr defTabSz="617220">
              <a:defRPr/>
            </a:pPr>
            <a:endParaRPr lang="en-GB" dirty="0">
              <a:solidFill>
                <a:srgbClr val="002060"/>
              </a:solidFill>
              <a:latin typeface="Arial"/>
            </a:endParaRPr>
          </a:p>
          <a:p>
            <a:pPr defTabSz="617220">
              <a:defRPr/>
            </a:pPr>
            <a:endParaRPr lang="en-GB" dirty="0">
              <a:solidFill>
                <a:srgbClr val="002060"/>
              </a:solidFill>
              <a:latin typeface="Arial"/>
            </a:endParaRPr>
          </a:p>
          <a:p>
            <a:pPr defTabSz="617220">
              <a:defRPr/>
            </a:pPr>
            <a:endParaRPr lang="en-GB" dirty="0">
              <a:solidFill>
                <a:srgbClr val="002060"/>
              </a:solidFill>
              <a:latin typeface="Arial"/>
            </a:endParaRPr>
          </a:p>
          <a:p>
            <a:pPr defTabSz="617220">
              <a:defRPr/>
            </a:pPr>
            <a:endParaRPr lang="en-GB" dirty="0">
              <a:solidFill>
                <a:srgbClr val="002060"/>
              </a:solidFill>
              <a:latin typeface="Arial"/>
            </a:endParaRPr>
          </a:p>
          <a:p>
            <a:pPr defTabSz="617220">
              <a:defRPr/>
            </a:pPr>
            <a:endParaRPr lang="en-GB" dirty="0">
              <a:solidFill>
                <a:srgbClr val="002060"/>
              </a:solidFill>
              <a:latin typeface="Arial"/>
            </a:endParaRPr>
          </a:p>
          <a:p>
            <a:pPr defTabSz="617220">
              <a:defRPr/>
            </a:pPr>
            <a:endParaRPr lang="en-GB" dirty="0">
              <a:solidFill>
                <a:srgbClr val="002060"/>
              </a:solidFill>
              <a:latin typeface="Arial"/>
            </a:endParaRPr>
          </a:p>
          <a:p>
            <a:pPr defTabSz="617220">
              <a:defRPr/>
            </a:pPr>
            <a:endParaRPr lang="en-GB" dirty="0">
              <a:solidFill>
                <a:srgbClr val="002060"/>
              </a:solidFill>
              <a:latin typeface="Arial"/>
            </a:endParaRPr>
          </a:p>
          <a:p>
            <a:pPr defTabSz="617220">
              <a:defRPr/>
            </a:pPr>
            <a:r>
              <a:rPr lang="en-GB" b="1" dirty="0">
                <a:solidFill>
                  <a:srgbClr val="002060"/>
                </a:solidFill>
                <a:sym typeface="Wingdings" panose="05000000000000000000" pitchFamily="2" charset="2"/>
              </a:rPr>
              <a:t></a:t>
            </a:r>
            <a:r>
              <a:rPr lang="en-GB" sz="1400" b="1" dirty="0">
                <a:solidFill>
                  <a:srgbClr val="002060"/>
                </a:solidFill>
                <a:sym typeface="Wingdings" panose="05000000000000000000" pitchFamily="2" charset="2"/>
              </a:rPr>
              <a:t>Next step is preparation of </a:t>
            </a:r>
            <a:r>
              <a:rPr lang="en-GB" sz="1400" b="1" dirty="0">
                <a:solidFill>
                  <a:srgbClr val="002060"/>
                </a:solidFill>
              </a:rPr>
              <a:t>a plan with national laboratories for in-kind contributions to the project</a:t>
            </a:r>
            <a:endParaRPr lang="en-US" b="1" dirty="0">
              <a:solidFill>
                <a:srgbClr val="FFFFFF"/>
              </a:solidFill>
              <a:latin typeface="Arial"/>
            </a:endParaRPr>
          </a:p>
        </p:txBody>
      </p:sp>
      <p:sp>
        <p:nvSpPr>
          <p:cNvPr id="9" name="ZoneTexte 15">
            <a:extLst>
              <a:ext uri="{FF2B5EF4-FFF2-40B4-BE49-F238E27FC236}">
                <a16:creationId xmlns:a16="http://schemas.microsoft.com/office/drawing/2014/main" id="{56E42B34-B3F1-594B-2913-F7314807D929}"/>
              </a:ext>
            </a:extLst>
          </p:cNvPr>
          <p:cNvSpPr txBox="1"/>
          <p:nvPr/>
        </p:nvSpPr>
        <p:spPr>
          <a:xfrm>
            <a:off x="94132" y="3813377"/>
            <a:ext cx="2598066" cy="1221393"/>
          </a:xfrm>
          <a:prstGeom prst="rect">
            <a:avLst/>
          </a:prstGeom>
          <a:noFill/>
        </p:spPr>
        <p:txBody>
          <a:bodyPr wrap="square" lIns="0" tIns="0" rIns="0" bIns="0" rtlCol="0">
            <a:noAutofit/>
          </a:bodyPr>
          <a:lstStyle/>
          <a:p>
            <a:pPr defTabSz="685800"/>
            <a:r>
              <a:rPr lang="en-US" b="1" dirty="0">
                <a:solidFill>
                  <a:srgbClr val="002060"/>
                </a:solidFill>
                <a:latin typeface="Arial" charset="0"/>
                <a:ea typeface="Arial" charset="0"/>
                <a:cs typeface="Arial" charset="0"/>
              </a:rPr>
              <a:t>38 Participating Countries</a:t>
            </a:r>
          </a:p>
          <a:p>
            <a:pPr defTabSz="685800"/>
            <a:r>
              <a:rPr lang="en-US" sz="825" dirty="0">
                <a:solidFill>
                  <a:srgbClr val="002060"/>
                </a:solidFill>
                <a:latin typeface="Arial"/>
              </a:rPr>
              <a:t>Austria – Belgium – Brazil –  Canada – Chile – Colombia – Czech Republic – Denmark – Estonia – Finland – France – Georgia – Germany – Greece – Hungary – India – Iran – Italy – Japan – Latvia – Malta – Mexico – Netherlands –  Norway – Pakistan – Poland – Portugal – Republic of Korea – Romania – Serbia – Spain – Sweden – Switzerland – Thailand – Türkiye – Ukraine – United Kingdom – United States of America</a:t>
            </a:r>
            <a:endParaRPr lang="en-US" sz="825" dirty="0">
              <a:solidFill>
                <a:srgbClr val="002060"/>
              </a:solidFill>
              <a:latin typeface="Arial" charset="0"/>
              <a:ea typeface="Arial" charset="0"/>
              <a:cs typeface="Arial" charset="0"/>
            </a:endParaRPr>
          </a:p>
        </p:txBody>
      </p:sp>
    </p:spTree>
    <p:extLst>
      <p:ext uri="{BB962C8B-B14F-4D97-AF65-F5344CB8AC3E}">
        <p14:creationId xmlns:p14="http://schemas.microsoft.com/office/powerpoint/2010/main" val="23341934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D9A8B9-87FC-E8B7-D937-060D16355C97}"/>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7D0E0C69-DC52-68CC-16D6-BE5C9247CFC3}"/>
              </a:ext>
            </a:extLst>
          </p:cNvPr>
          <p:cNvSpPr>
            <a:spLocks noGrp="1"/>
          </p:cNvSpPr>
          <p:nvPr>
            <p:ph type="title"/>
          </p:nvPr>
        </p:nvSpPr>
        <p:spPr>
          <a:xfrm>
            <a:off x="501232" y="343329"/>
            <a:ext cx="6811645" cy="402033"/>
          </a:xfrm>
        </p:spPr>
        <p:txBody>
          <a:bodyPr/>
          <a:lstStyle/>
          <a:p>
            <a:r>
              <a:rPr lang="en-GB" sz="2800" dirty="0"/>
              <a:t>Conclusions</a:t>
            </a:r>
            <a:endParaRPr lang="en-US" sz="2800" dirty="0"/>
          </a:p>
        </p:txBody>
      </p:sp>
      <p:sp>
        <p:nvSpPr>
          <p:cNvPr id="3" name="TextBox 2">
            <a:extLst>
              <a:ext uri="{FF2B5EF4-FFF2-40B4-BE49-F238E27FC236}">
                <a16:creationId xmlns:a16="http://schemas.microsoft.com/office/drawing/2014/main" id="{C787F7F9-A23C-FB72-A22C-D786A0CD2672}"/>
              </a:ext>
            </a:extLst>
          </p:cNvPr>
          <p:cNvSpPr txBox="1"/>
          <p:nvPr/>
        </p:nvSpPr>
        <p:spPr>
          <a:xfrm>
            <a:off x="59146" y="985274"/>
            <a:ext cx="8940800" cy="3631763"/>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pPr>
              <a:spcAft>
                <a:spcPts val="1200"/>
              </a:spcAft>
            </a:pPr>
            <a:r>
              <a:rPr lang="en-GB" sz="2000" b="0" dirty="0"/>
              <a:t>The technical part of the FCC Feasibility Study has been concluded with the submission of the Feasibility Study Report to the ESPP end March 2025</a:t>
            </a:r>
          </a:p>
          <a:p>
            <a:pPr>
              <a:spcAft>
                <a:spcPts val="1200"/>
              </a:spcAft>
            </a:pPr>
            <a:r>
              <a:rPr lang="en-GB" sz="2000" b="0" dirty="0"/>
              <a:t>A coherent baseline design for the FCC integrated programme has been developed, including a </a:t>
            </a:r>
            <a:r>
              <a:rPr lang="en-GB" sz="2000" dirty="0"/>
              <a:t>well-advanced territorial implementation scenario</a:t>
            </a:r>
            <a:r>
              <a:rPr lang="en-GB" sz="2000" b="0" dirty="0"/>
              <a:t>, in line with desired CE construction start by 2033.</a:t>
            </a:r>
          </a:p>
          <a:p>
            <a:pPr>
              <a:spcAft>
                <a:spcPts val="1200"/>
              </a:spcAft>
            </a:pPr>
            <a:r>
              <a:rPr lang="en-GB" sz="2000" b="0" dirty="0"/>
              <a:t>FCC-ee design level enables moving towards technical design and prototyping phase, well aligned with overall schedule and towards preparing input for potential project decision by 2028.</a:t>
            </a:r>
          </a:p>
          <a:p>
            <a:pPr>
              <a:spcAft>
                <a:spcPts val="1200"/>
              </a:spcAft>
            </a:pPr>
            <a:r>
              <a:rPr lang="en-GB" sz="2000" dirty="0"/>
              <a:t>The FCC collaboration with CHART as a key partner was essential for the successful completion of the FCC Feasibility Study</a:t>
            </a:r>
          </a:p>
        </p:txBody>
      </p:sp>
    </p:spTree>
    <p:extLst>
      <p:ext uri="{BB962C8B-B14F-4D97-AF65-F5344CB8AC3E}">
        <p14:creationId xmlns:p14="http://schemas.microsoft.com/office/powerpoint/2010/main" val="61764858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B52D20-07E3-B996-D12F-392E0BD59E91}"/>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15F549CD-B431-4E00-7CE8-08F3FF442A8D}"/>
              </a:ext>
            </a:extLst>
          </p:cNvPr>
          <p:cNvSpPr>
            <a:spLocks noGrp="1"/>
          </p:cNvSpPr>
          <p:nvPr>
            <p:ph type="title"/>
          </p:nvPr>
        </p:nvSpPr>
        <p:spPr>
          <a:xfrm>
            <a:off x="501232" y="343329"/>
            <a:ext cx="7689622" cy="402033"/>
          </a:xfrm>
        </p:spPr>
        <p:txBody>
          <a:bodyPr/>
          <a:lstStyle/>
          <a:p>
            <a:r>
              <a:rPr lang="en-GB" sz="2800" dirty="0"/>
              <a:t>From CERN Council </a:t>
            </a:r>
            <a:r>
              <a:rPr lang="fr-CH" sz="2800" u="sng" dirty="0">
                <a:solidFill>
                  <a:srgbClr val="0000FF"/>
                </a:solidFill>
                <a:hlinkClick r:id="rId2" tooltip="https://cds.cern.ch/record/2948315/files/c-e-3947-Rev_Council%20conclusions%20on%20FCC%20feasibility%20study%20Nov%2025.pdf">
                  <a:extLst>
                    <a:ext uri="{A12FA001-AC4F-418D-AE19-62706E023703}">
                      <ahyp:hlinkClr xmlns:ahyp="http://schemas.microsoft.com/office/drawing/2018/hyperlinkcolor" val="tx"/>
                    </a:ext>
                  </a:extLst>
                </a:hlinkClick>
              </a:rPr>
              <a:t>Conclusions</a:t>
            </a:r>
            <a:r>
              <a:rPr lang="en-GB" sz="2800" dirty="0"/>
              <a:t> on FCC FS</a:t>
            </a:r>
            <a:endParaRPr lang="en-US" sz="2800" dirty="0"/>
          </a:p>
        </p:txBody>
      </p:sp>
      <p:sp>
        <p:nvSpPr>
          <p:cNvPr id="3" name="TextBox 2">
            <a:extLst>
              <a:ext uri="{FF2B5EF4-FFF2-40B4-BE49-F238E27FC236}">
                <a16:creationId xmlns:a16="http://schemas.microsoft.com/office/drawing/2014/main" id="{C174C3ED-BA5E-FFFB-0800-C34CE8065F49}"/>
              </a:ext>
            </a:extLst>
          </p:cNvPr>
          <p:cNvSpPr txBox="1"/>
          <p:nvPr/>
        </p:nvSpPr>
        <p:spPr>
          <a:xfrm>
            <a:off x="260027" y="883332"/>
            <a:ext cx="8628252" cy="4108817"/>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pPr marL="0" indent="0">
              <a:spcAft>
                <a:spcPts val="1200"/>
              </a:spcAft>
              <a:buNone/>
            </a:pPr>
            <a:r>
              <a:rPr lang="en-GB" sz="1800" b="0" dirty="0"/>
              <a:t>The Council, being committed to maintaining CERN as a world leader in science and technology:</a:t>
            </a:r>
          </a:p>
          <a:p>
            <a:pPr marL="0" indent="0">
              <a:spcAft>
                <a:spcPts val="1200"/>
              </a:spcAft>
              <a:buNone/>
            </a:pPr>
            <a:r>
              <a:rPr lang="en-GB" sz="1800" b="0" dirty="0"/>
              <a:t>…. congratulates the CERN Management and all the personnel involved in the FCC Feasibility Study, both at CERN and in the collaborating institutes, for their comprehensive and detailed work over the past five years;….</a:t>
            </a:r>
          </a:p>
          <a:p>
            <a:pPr marL="0" indent="0">
              <a:spcAft>
                <a:spcPts val="1200"/>
              </a:spcAft>
              <a:buNone/>
            </a:pPr>
            <a:r>
              <a:rPr lang="en-GB" sz="1800" b="0" dirty="0"/>
              <a:t>….. considers that the FCC would provide the platform for a visionary physics programme addressing many of the open questions in particle physics,…..</a:t>
            </a:r>
          </a:p>
          <a:p>
            <a:pPr marL="0" indent="0">
              <a:spcBef>
                <a:spcPts val="600"/>
              </a:spcBef>
              <a:spcAft>
                <a:spcPts val="0"/>
              </a:spcAft>
              <a:buNone/>
            </a:pPr>
            <a:r>
              <a:rPr lang="en-GB" sz="1800" b="0" dirty="0"/>
              <a:t>….. and concludes that:</a:t>
            </a:r>
          </a:p>
          <a:p>
            <a:pPr marL="0" indent="0">
              <a:spcBef>
                <a:spcPts val="600"/>
              </a:spcBef>
              <a:spcAft>
                <a:spcPts val="0"/>
              </a:spcAft>
              <a:buNone/>
            </a:pPr>
            <a:r>
              <a:rPr lang="en-GB" sz="1800" dirty="0"/>
              <a:t>a. the FCC Feasibility Study provides the basis for the FCC studies to continue and</a:t>
            </a:r>
          </a:p>
          <a:p>
            <a:pPr marL="0" indent="0">
              <a:spcBef>
                <a:spcPts val="600"/>
              </a:spcBef>
              <a:spcAft>
                <a:spcPts val="0"/>
              </a:spcAft>
              <a:buNone/>
            </a:pPr>
            <a:r>
              <a:rPr lang="en-GB" sz="1800" dirty="0"/>
              <a:t>b. the funding scenarios presented and the financial pledges obtained so far provide the basis for the continuation of the work towards securing the full financial commitments required for approval of the FCC project.</a:t>
            </a:r>
          </a:p>
        </p:txBody>
      </p:sp>
    </p:spTree>
    <p:extLst>
      <p:ext uri="{BB962C8B-B14F-4D97-AF65-F5344CB8AC3E}">
        <p14:creationId xmlns:p14="http://schemas.microsoft.com/office/powerpoint/2010/main" val="187954817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CF33C7-2F5D-03B9-CE7E-4A32AEF96AA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96837BA0-F106-4AF6-0961-AE9F1ED2AC16}"/>
              </a:ext>
            </a:extLst>
          </p:cNvPr>
          <p:cNvSpPr>
            <a:spLocks noGrp="1"/>
          </p:cNvSpPr>
          <p:nvPr>
            <p:ph type="title"/>
          </p:nvPr>
        </p:nvSpPr>
        <p:spPr>
          <a:xfrm>
            <a:off x="239681" y="336755"/>
            <a:ext cx="8371582" cy="402033"/>
          </a:xfrm>
        </p:spPr>
        <p:txBody>
          <a:bodyPr/>
          <a:lstStyle/>
          <a:p>
            <a:pPr defTabSz="685800">
              <a:defRPr/>
            </a:pPr>
            <a:r>
              <a:rPr lang="en-US" sz="3200" kern="0" dirty="0">
                <a:latin typeface="Calibri" panose="020F0502020204030204" pitchFamily="34" charset="0"/>
                <a:cs typeface="Calibri" panose="020F0502020204030204" pitchFamily="34" charset="0"/>
              </a:rPr>
              <a:t>FCC integrated program – timeline</a:t>
            </a:r>
          </a:p>
        </p:txBody>
      </p:sp>
      <p:sp>
        <p:nvSpPr>
          <p:cNvPr id="18" name="TextBox 6">
            <a:extLst>
              <a:ext uri="{FF2B5EF4-FFF2-40B4-BE49-F238E27FC236}">
                <a16:creationId xmlns:a16="http://schemas.microsoft.com/office/drawing/2014/main" id="{C145B93C-F814-552D-7363-ECD704D0176E}"/>
              </a:ext>
            </a:extLst>
          </p:cNvPr>
          <p:cNvSpPr txBox="1">
            <a:spLocks noChangeArrowheads="1"/>
          </p:cNvSpPr>
          <p:nvPr/>
        </p:nvSpPr>
        <p:spPr bwMode="auto">
          <a:xfrm>
            <a:off x="1626363" y="3888896"/>
            <a:ext cx="6313677" cy="1142620"/>
          </a:xfrm>
          <a:prstGeom prst="rect">
            <a:avLst/>
          </a:prstGeom>
          <a:solidFill>
            <a:srgbClr val="1C446A">
              <a:lumMod val="20000"/>
              <a:lumOff val="80000"/>
            </a:srgbClr>
          </a:solidFill>
          <a:ln>
            <a:noFill/>
          </a:ln>
        </p:spPr>
        <p:txBody>
          <a:bodyPr wrap="square">
            <a:spAutoFit/>
          </a:bodyPr>
          <a:lstStyle/>
          <a:p>
            <a:pPr defTabSz="342900" eaLnBrk="0" fontAlgn="base" hangingPunct="0">
              <a:spcBef>
                <a:spcPct val="0"/>
              </a:spcBef>
              <a:spcAft>
                <a:spcPct val="0"/>
              </a:spcAft>
              <a:defRPr/>
            </a:pPr>
            <a:r>
              <a:rPr lang="en-US" altLang="en-CH" sz="1200" b="1" kern="0" dirty="0">
                <a:solidFill>
                  <a:srgbClr val="2F2F2F"/>
                </a:solidFill>
                <a:latin typeface="Arial"/>
              </a:rPr>
              <a:t>Ambitious </a:t>
            </a:r>
            <a:r>
              <a:rPr lang="en-CH" altLang="en-CH" sz="1200" b="1" kern="0" dirty="0">
                <a:solidFill>
                  <a:srgbClr val="2F2F2F"/>
                </a:solidFill>
                <a:latin typeface="Arial"/>
              </a:rPr>
              <a:t>schedule </a:t>
            </a:r>
            <a:r>
              <a:rPr lang="en-CH" altLang="en-CH" sz="1200" kern="0" dirty="0">
                <a:solidFill>
                  <a:srgbClr val="2F2F2F"/>
                </a:solidFill>
                <a:latin typeface="Arial"/>
              </a:rPr>
              <a:t>tak</a:t>
            </a:r>
            <a:r>
              <a:rPr lang="en-US" altLang="en-CH" sz="1200" kern="0" dirty="0" err="1">
                <a:solidFill>
                  <a:srgbClr val="2F2F2F"/>
                </a:solidFill>
                <a:latin typeface="Arial"/>
              </a:rPr>
              <a:t>ing</a:t>
            </a:r>
            <a:r>
              <a:rPr lang="en-CH" altLang="en-CH" sz="1200" kern="0" dirty="0">
                <a:solidFill>
                  <a:srgbClr val="2F2F2F"/>
                </a:solidFill>
                <a:latin typeface="Arial"/>
              </a:rPr>
              <a:t> into account:</a:t>
            </a:r>
          </a:p>
          <a:p>
            <a:pPr marL="214313" indent="-214313" defTabSz="342900" eaLnBrk="0" fontAlgn="base" hangingPunct="0">
              <a:spcBef>
                <a:spcPct val="0"/>
              </a:spcBef>
              <a:spcAft>
                <a:spcPct val="0"/>
              </a:spcAft>
              <a:buFont typeface="Wingdings" pitchFamily="2" charset="2"/>
              <a:buChar char="q"/>
              <a:defRPr/>
            </a:pPr>
            <a:r>
              <a:rPr lang="en-GB" altLang="en-CH" sz="1125" kern="0" dirty="0">
                <a:solidFill>
                  <a:srgbClr val="2F2F2F"/>
                </a:solidFill>
                <a:latin typeface="Arial"/>
              </a:rPr>
              <a:t>p</a:t>
            </a:r>
            <a:r>
              <a:rPr lang="en-CH" altLang="en-CH" sz="1125" kern="0" dirty="0">
                <a:solidFill>
                  <a:srgbClr val="2F2F2F"/>
                </a:solidFill>
                <a:latin typeface="Arial"/>
              </a:rPr>
              <a:t>ast experience in building colliders at CERN</a:t>
            </a:r>
            <a:endParaRPr lang="en-US" altLang="en-CH" sz="1125" kern="0" dirty="0">
              <a:solidFill>
                <a:srgbClr val="2F2F2F"/>
              </a:solidFill>
              <a:latin typeface="Arial"/>
            </a:endParaRPr>
          </a:p>
          <a:p>
            <a:pPr marL="214313" indent="-214313" defTabSz="342900" eaLnBrk="0" fontAlgn="base" hangingPunct="0">
              <a:spcBef>
                <a:spcPct val="0"/>
              </a:spcBef>
              <a:spcAft>
                <a:spcPct val="0"/>
              </a:spcAft>
              <a:buFont typeface="Wingdings" pitchFamily="2" charset="2"/>
              <a:buChar char="q"/>
              <a:defRPr/>
            </a:pPr>
            <a:r>
              <a:rPr lang="en-CH" altLang="en-CH" sz="1125" kern="0" dirty="0">
                <a:solidFill>
                  <a:srgbClr val="2F2F2F"/>
                </a:solidFill>
                <a:latin typeface="Arial"/>
              </a:rPr>
              <a:t>approval timeline: E</a:t>
            </a:r>
            <a:r>
              <a:rPr lang="fr-CH" altLang="en-CH" sz="1125" kern="0" dirty="0" err="1">
                <a:solidFill>
                  <a:srgbClr val="2F2F2F"/>
                </a:solidFill>
                <a:latin typeface="Arial"/>
              </a:rPr>
              <a:t>uropean</a:t>
            </a:r>
            <a:r>
              <a:rPr lang="fr-CH" altLang="en-CH" sz="1125" kern="0" dirty="0">
                <a:solidFill>
                  <a:srgbClr val="2F2F2F"/>
                </a:solidFill>
                <a:latin typeface="Arial"/>
              </a:rPr>
              <a:t> </a:t>
            </a:r>
            <a:r>
              <a:rPr lang="en-CH" altLang="en-CH" sz="1125" kern="0" dirty="0">
                <a:solidFill>
                  <a:srgbClr val="2F2F2F"/>
                </a:solidFill>
                <a:latin typeface="Arial"/>
              </a:rPr>
              <a:t>S</a:t>
            </a:r>
            <a:r>
              <a:rPr lang="fr-CH" altLang="en-CH" sz="1125" kern="0" dirty="0" err="1">
                <a:solidFill>
                  <a:srgbClr val="2F2F2F"/>
                </a:solidFill>
                <a:latin typeface="Arial"/>
              </a:rPr>
              <a:t>trategy</a:t>
            </a:r>
            <a:r>
              <a:rPr lang="fr-CH" altLang="en-CH" sz="1125" kern="0" dirty="0">
                <a:solidFill>
                  <a:srgbClr val="2F2F2F"/>
                </a:solidFill>
                <a:latin typeface="Arial"/>
              </a:rPr>
              <a:t> for </a:t>
            </a:r>
            <a:r>
              <a:rPr lang="fr-CH" altLang="en-CH" sz="1125" kern="0" dirty="0" err="1">
                <a:solidFill>
                  <a:srgbClr val="2F2F2F"/>
                </a:solidFill>
                <a:latin typeface="Arial"/>
              </a:rPr>
              <a:t>Particle</a:t>
            </a:r>
            <a:r>
              <a:rPr lang="fr-CH" altLang="en-CH" sz="1125" kern="0" dirty="0">
                <a:solidFill>
                  <a:srgbClr val="2F2F2F"/>
                </a:solidFill>
                <a:latin typeface="Arial"/>
              </a:rPr>
              <a:t> Physics Update</a:t>
            </a:r>
            <a:r>
              <a:rPr lang="en-CH" altLang="en-CH" sz="1125" kern="0" dirty="0">
                <a:solidFill>
                  <a:srgbClr val="2F2F2F"/>
                </a:solidFill>
                <a:latin typeface="Arial"/>
              </a:rPr>
              <a:t>, </a:t>
            </a:r>
            <a:r>
              <a:rPr lang="fr-CH" altLang="en-CH" sz="1125" kern="0" dirty="0">
                <a:solidFill>
                  <a:srgbClr val="2F2F2F"/>
                </a:solidFill>
                <a:latin typeface="Arial"/>
              </a:rPr>
              <a:t>CERN </a:t>
            </a:r>
            <a:r>
              <a:rPr lang="en-CH" altLang="en-CH" sz="1125" kern="0" dirty="0">
                <a:solidFill>
                  <a:srgbClr val="2F2F2F"/>
                </a:solidFill>
                <a:latin typeface="Arial"/>
              </a:rPr>
              <a:t>Council decision</a:t>
            </a:r>
          </a:p>
          <a:p>
            <a:pPr marL="214313" indent="-214313" defTabSz="342900" eaLnBrk="0" fontAlgn="base" hangingPunct="0">
              <a:spcBef>
                <a:spcPct val="0"/>
              </a:spcBef>
              <a:spcAft>
                <a:spcPct val="0"/>
              </a:spcAft>
              <a:buFont typeface="Wingdings" pitchFamily="2" charset="2"/>
              <a:buChar char="q"/>
              <a:defRPr/>
            </a:pPr>
            <a:r>
              <a:rPr lang="en-GB" altLang="en-CH" sz="1125" kern="0" dirty="0">
                <a:solidFill>
                  <a:srgbClr val="2F2F2F"/>
                </a:solidFill>
                <a:latin typeface="Arial"/>
              </a:rPr>
              <a:t>t</a:t>
            </a:r>
            <a:r>
              <a:rPr lang="en-CH" altLang="en-CH" sz="1125" kern="0" dirty="0">
                <a:solidFill>
                  <a:srgbClr val="2F2F2F"/>
                </a:solidFill>
                <a:latin typeface="Arial"/>
              </a:rPr>
              <a:t>hat HL-LHC will run until 2041 </a:t>
            </a:r>
            <a:endParaRPr lang="fr-CH" altLang="en-CH" sz="1125" kern="0" dirty="0">
              <a:solidFill>
                <a:srgbClr val="2F2F2F"/>
              </a:solidFill>
              <a:latin typeface="Arial"/>
            </a:endParaRPr>
          </a:p>
          <a:p>
            <a:pPr marL="214313" indent="-214313" defTabSz="342900" eaLnBrk="0" fontAlgn="base" hangingPunct="0">
              <a:spcBef>
                <a:spcPct val="0"/>
              </a:spcBef>
              <a:spcAft>
                <a:spcPct val="0"/>
              </a:spcAft>
              <a:buFont typeface="Wingdings" pitchFamily="2" charset="2"/>
              <a:buChar char="q"/>
              <a:defRPr/>
            </a:pPr>
            <a:r>
              <a:rPr lang="fr-CH" altLang="en-CH" sz="1125" b="1" kern="0" dirty="0" err="1">
                <a:solidFill>
                  <a:srgbClr val="2F2F2F"/>
                </a:solidFill>
                <a:latin typeface="Arial"/>
              </a:rPr>
              <a:t>constraints</a:t>
            </a:r>
            <a:r>
              <a:rPr lang="fr-CH" altLang="en-CH" sz="1125" b="1" kern="0" dirty="0">
                <a:solidFill>
                  <a:srgbClr val="2F2F2F"/>
                </a:solidFill>
                <a:latin typeface="Arial"/>
              </a:rPr>
              <a:t> </a:t>
            </a:r>
            <a:r>
              <a:rPr lang="fr-CH" altLang="en-CH" sz="1125" b="1" kern="0" dirty="0" err="1">
                <a:solidFill>
                  <a:srgbClr val="2F2F2F"/>
                </a:solidFill>
                <a:latin typeface="Arial"/>
              </a:rPr>
              <a:t>imposed</a:t>
            </a:r>
            <a:r>
              <a:rPr lang="fr-CH" altLang="en-CH" sz="1125" b="1" kern="0" dirty="0">
                <a:solidFill>
                  <a:srgbClr val="2F2F2F"/>
                </a:solidFill>
                <a:latin typeface="Arial"/>
              </a:rPr>
              <a:t> by </a:t>
            </a:r>
            <a:r>
              <a:rPr lang="fr-CH" altLang="en-CH" sz="1125" b="1" kern="0" dirty="0" err="1">
                <a:solidFill>
                  <a:srgbClr val="2F2F2F"/>
                </a:solidFill>
                <a:latin typeface="Arial"/>
              </a:rPr>
              <a:t>present</a:t>
            </a:r>
            <a:r>
              <a:rPr lang="fr-CH" altLang="en-CH" sz="1125" b="1" kern="0" dirty="0">
                <a:solidFill>
                  <a:srgbClr val="2F2F2F"/>
                </a:solidFill>
                <a:latin typeface="Arial"/>
              </a:rPr>
              <a:t> </a:t>
            </a:r>
            <a:r>
              <a:rPr lang="fr-CH" altLang="en-CH" sz="1125" b="1" kern="0" dirty="0" err="1">
                <a:solidFill>
                  <a:srgbClr val="2F2F2F"/>
                </a:solidFill>
                <a:latin typeface="Arial"/>
              </a:rPr>
              <a:t>assumptions</a:t>
            </a:r>
            <a:r>
              <a:rPr lang="fr-CH" altLang="en-CH" sz="1125" b="1" kern="0" dirty="0">
                <a:solidFill>
                  <a:srgbClr val="2F2F2F"/>
                </a:solidFill>
                <a:latin typeface="Arial"/>
              </a:rPr>
              <a:t> in </a:t>
            </a:r>
            <a:r>
              <a:rPr lang="fr-CH" altLang="en-CH" sz="1125" b="1" kern="0" dirty="0" err="1">
                <a:solidFill>
                  <a:srgbClr val="2F2F2F"/>
                </a:solidFill>
                <a:latin typeface="Arial"/>
              </a:rPr>
              <a:t>funding</a:t>
            </a:r>
            <a:r>
              <a:rPr lang="fr-CH" altLang="en-CH" sz="1125" b="1" kern="0" dirty="0">
                <a:solidFill>
                  <a:srgbClr val="2F2F2F"/>
                </a:solidFill>
                <a:latin typeface="Arial"/>
              </a:rPr>
              <a:t> model</a:t>
            </a:r>
            <a:endParaRPr lang="en-US" altLang="en-CH" sz="1125" b="1" kern="0" dirty="0">
              <a:solidFill>
                <a:srgbClr val="2F2F2F"/>
              </a:solidFill>
              <a:latin typeface="Arial"/>
            </a:endParaRPr>
          </a:p>
          <a:p>
            <a:pPr marL="214313" indent="-214313" defTabSz="342900" eaLnBrk="0" fontAlgn="base" hangingPunct="0">
              <a:spcBef>
                <a:spcPct val="0"/>
              </a:spcBef>
              <a:spcAft>
                <a:spcPct val="0"/>
              </a:spcAft>
              <a:buFont typeface="Wingdings" pitchFamily="2" charset="2"/>
              <a:buChar char="q"/>
              <a:defRPr/>
            </a:pPr>
            <a:r>
              <a:rPr lang="en-US" altLang="en-CH" sz="1125" b="1" kern="0" dirty="0">
                <a:solidFill>
                  <a:srgbClr val="2F2F2F"/>
                </a:solidFill>
                <a:latin typeface="Arial"/>
              </a:rPr>
              <a:t>project preparatory phase with adequate </a:t>
            </a:r>
            <a:r>
              <a:rPr lang="en-CH" altLang="en-CH" sz="1125" b="1" kern="0" dirty="0">
                <a:solidFill>
                  <a:srgbClr val="2F2F2F"/>
                </a:solidFill>
                <a:latin typeface="Arial"/>
              </a:rPr>
              <a:t>resources </a:t>
            </a:r>
            <a:r>
              <a:rPr lang="en-US" altLang="en-CH" sz="1125" b="1" kern="0" dirty="0">
                <a:solidFill>
                  <a:srgbClr val="2F2F2F"/>
                </a:solidFill>
                <a:latin typeface="Arial"/>
              </a:rPr>
              <a:t>immediately after Feasibility Study</a:t>
            </a:r>
            <a:endParaRPr lang="en-CH" altLang="en-CH" sz="1125" b="1" kern="0" dirty="0">
              <a:solidFill>
                <a:srgbClr val="2F2F2F"/>
              </a:solidFill>
              <a:latin typeface="Arial"/>
            </a:endParaRPr>
          </a:p>
        </p:txBody>
      </p:sp>
      <p:pic>
        <p:nvPicPr>
          <p:cNvPr id="3" name="Picture 2">
            <a:extLst>
              <a:ext uri="{FF2B5EF4-FFF2-40B4-BE49-F238E27FC236}">
                <a16:creationId xmlns:a16="http://schemas.microsoft.com/office/drawing/2014/main" id="{1CE16CA6-A51B-C309-CD1D-15523C69DABC}"/>
              </a:ext>
            </a:extLst>
          </p:cNvPr>
          <p:cNvPicPr>
            <a:picLocks noChangeAspect="1"/>
          </p:cNvPicPr>
          <p:nvPr/>
        </p:nvPicPr>
        <p:blipFill>
          <a:blip r:embed="rId2"/>
          <a:stretch>
            <a:fillRect/>
          </a:stretch>
        </p:blipFill>
        <p:spPr>
          <a:xfrm>
            <a:off x="639992" y="793919"/>
            <a:ext cx="7925487" cy="3017782"/>
          </a:xfrm>
          <a:prstGeom prst="rect">
            <a:avLst/>
          </a:prstGeom>
        </p:spPr>
      </p:pic>
      <p:sp>
        <p:nvSpPr>
          <p:cNvPr id="4" name="Slide Number Placeholder 3">
            <a:extLst>
              <a:ext uri="{FF2B5EF4-FFF2-40B4-BE49-F238E27FC236}">
                <a16:creationId xmlns:a16="http://schemas.microsoft.com/office/drawing/2014/main" id="{EFEC2678-DE24-359E-D6CD-03D80014A816}"/>
              </a:ext>
            </a:extLst>
          </p:cNvPr>
          <p:cNvSpPr>
            <a:spLocks noGrp="1"/>
          </p:cNvSpPr>
          <p:nvPr>
            <p:ph type="sldNum" sz="quarter" idx="10"/>
          </p:nvPr>
        </p:nvSpPr>
        <p:spPr/>
        <p:txBody>
          <a:bodyPr/>
          <a:lstStyle/>
          <a:p>
            <a:fld id="{88A1DFE4-5FC5-43BD-BB7E-75EAD82B965F}" type="slidenum">
              <a:rPr lang="en-GB" noProof="0" smtClean="0"/>
              <a:pPr/>
              <a:t>19</a:t>
            </a:fld>
            <a:endParaRPr lang="en-GB" noProof="0"/>
          </a:p>
        </p:txBody>
      </p:sp>
    </p:spTree>
    <p:extLst>
      <p:ext uri="{BB962C8B-B14F-4D97-AF65-F5344CB8AC3E}">
        <p14:creationId xmlns:p14="http://schemas.microsoft.com/office/powerpoint/2010/main" val="54675348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AA572-1220-2791-81BA-B608F7C05A29}"/>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EECE98C4-BC79-90E0-8E96-5BA67A9B1361}"/>
              </a:ext>
            </a:extLst>
          </p:cNvPr>
          <p:cNvSpPr>
            <a:spLocks noGrp="1"/>
          </p:cNvSpPr>
          <p:nvPr>
            <p:ph type="title"/>
          </p:nvPr>
        </p:nvSpPr>
        <p:spPr>
          <a:xfrm>
            <a:off x="93228" y="384484"/>
            <a:ext cx="8907897" cy="402033"/>
          </a:xfrm>
        </p:spPr>
        <p:txBody>
          <a:bodyPr/>
          <a:lstStyle/>
          <a:p>
            <a:pPr defTabSz="685800">
              <a:defRPr/>
            </a:pPr>
            <a:r>
              <a:rPr lang="en-GB" sz="3200" kern="0" dirty="0">
                <a:latin typeface="Calibri" panose="020F0502020204030204" pitchFamily="34" charset="0"/>
                <a:cs typeface="Calibri" panose="020F0502020204030204" pitchFamily="34" charset="0"/>
              </a:rPr>
              <a:t>Feasibility Study Report published on 31 March 2025 </a:t>
            </a:r>
            <a:endParaRPr lang="en-US" sz="3200" kern="0" dirty="0">
              <a:latin typeface="Calibri" panose="020F0502020204030204" pitchFamily="34" charset="0"/>
              <a:cs typeface="Calibri" panose="020F0502020204030204" pitchFamily="34" charset="0"/>
            </a:endParaRPr>
          </a:p>
        </p:txBody>
      </p:sp>
      <p:sp>
        <p:nvSpPr>
          <p:cNvPr id="19" name="Google Shape;102;p1">
            <a:extLst>
              <a:ext uri="{FF2B5EF4-FFF2-40B4-BE49-F238E27FC236}">
                <a16:creationId xmlns:a16="http://schemas.microsoft.com/office/drawing/2014/main" id="{D861E3CB-8F00-BD58-8684-40EFF06E7DB7}"/>
              </a:ext>
            </a:extLst>
          </p:cNvPr>
          <p:cNvSpPr txBox="1"/>
          <p:nvPr/>
        </p:nvSpPr>
        <p:spPr>
          <a:xfrm>
            <a:off x="214571" y="886515"/>
            <a:ext cx="8790525" cy="3924121"/>
          </a:xfrm>
          <a:prstGeom prst="rect">
            <a:avLst/>
          </a:prstGeom>
          <a:noFill/>
          <a:ln>
            <a:noFill/>
          </a:ln>
        </p:spPr>
        <p:txBody>
          <a:bodyPr spcFirstLastPara="1" wrap="square" lIns="68569" tIns="34275" rIns="68569" bIns="34275" anchor="t" anchorCtr="0">
            <a:spAutoFit/>
          </a:bodyPr>
          <a:lstStyle/>
          <a:p>
            <a:pPr marL="105988">
              <a:buClr>
                <a:srgbClr val="0F124A"/>
              </a:buClr>
              <a:buSzPts val="1100"/>
            </a:pPr>
            <a:r>
              <a:rPr lang="en-US" sz="1800" b="1" u="sng" dirty="0" err="1">
                <a:solidFill>
                  <a:srgbClr val="0F124A"/>
                </a:solidFill>
                <a:latin typeface="Arial"/>
                <a:ea typeface="Arial"/>
                <a:cs typeface="Arial"/>
                <a:sym typeface="Arial"/>
              </a:rPr>
              <a:t>Structure:</a:t>
            </a:r>
            <a:r>
              <a:rPr lang="en-US" sz="1800" b="1" u="sng" dirty="0" err="1">
                <a:solidFill>
                  <a:srgbClr val="0F124A"/>
                </a:solidFill>
              </a:rPr>
              <a:t>Three</a:t>
            </a:r>
            <a:r>
              <a:rPr lang="en-US" sz="1800" b="1" u="sng" dirty="0">
                <a:solidFill>
                  <a:srgbClr val="0F124A"/>
                </a:solidFill>
                <a:latin typeface="Arial"/>
                <a:ea typeface="Arial"/>
                <a:cs typeface="Arial"/>
                <a:sym typeface="Arial"/>
              </a:rPr>
              <a:t> Volumes</a:t>
            </a:r>
            <a:endParaRPr sz="1013" dirty="0"/>
          </a:p>
          <a:p>
            <a:pPr marL="329183">
              <a:buClr>
                <a:srgbClr val="0F124A"/>
              </a:buClr>
              <a:buSzPts val="1300"/>
            </a:pPr>
            <a:endParaRPr sz="1050" i="1" dirty="0">
              <a:solidFill>
                <a:srgbClr val="0F124A"/>
              </a:solidFill>
              <a:latin typeface="Arial"/>
              <a:ea typeface="Arial"/>
              <a:cs typeface="Arial"/>
              <a:sym typeface="Arial"/>
            </a:endParaRPr>
          </a:p>
          <a:p>
            <a:pPr marL="534923" indent="-205739">
              <a:spcBef>
                <a:spcPts val="600"/>
              </a:spcBef>
              <a:buClr>
                <a:srgbClr val="0F124A"/>
              </a:buClr>
              <a:buSzPts val="1300"/>
              <a:buFont typeface="Arial"/>
              <a:buChar char="-"/>
            </a:pPr>
            <a:r>
              <a:rPr lang="en-US" sz="1800" b="1" i="1" dirty="0">
                <a:solidFill>
                  <a:srgbClr val="FF0000"/>
                </a:solidFill>
                <a:latin typeface="Arial"/>
                <a:ea typeface="Arial"/>
                <a:cs typeface="Arial"/>
                <a:sym typeface="Arial"/>
              </a:rPr>
              <a:t>Vol. 1: </a:t>
            </a:r>
            <a:r>
              <a:rPr lang="en-US" sz="1800" i="1" dirty="0">
                <a:solidFill>
                  <a:srgbClr val="FF0000"/>
                </a:solidFill>
                <a:latin typeface="Arial"/>
                <a:ea typeface="Arial"/>
                <a:cs typeface="Arial"/>
                <a:sym typeface="Arial"/>
              </a:rPr>
              <a:t>Physics, Experiments and </a:t>
            </a:r>
            <a:r>
              <a:rPr lang="en-US" sz="1800" i="1" dirty="0">
                <a:solidFill>
                  <a:srgbClr val="FF0000"/>
                </a:solidFill>
                <a:latin typeface="Arial" panose="020B0604020202020204" pitchFamily="34" charset="0"/>
                <a:ea typeface="Arial"/>
                <a:cs typeface="Arial" panose="020B0604020202020204" pitchFamily="34" charset="0"/>
                <a:sym typeface="Arial"/>
              </a:rPr>
              <a:t>Detectors </a:t>
            </a:r>
          </a:p>
          <a:p>
            <a:pPr marL="534923" indent="-205739">
              <a:spcBef>
                <a:spcPts val="600"/>
              </a:spcBef>
              <a:buClr>
                <a:srgbClr val="0F124A"/>
              </a:buClr>
              <a:buSzPts val="1300"/>
              <a:buFont typeface="Arial"/>
              <a:buChar char="-"/>
            </a:pPr>
            <a:r>
              <a:rPr lang="en-US" sz="1800" b="1" i="1" dirty="0">
                <a:solidFill>
                  <a:srgbClr val="00B050"/>
                </a:solidFill>
                <a:latin typeface="Arial" panose="020B0604020202020204" pitchFamily="34" charset="0"/>
                <a:ea typeface="Arial"/>
                <a:cs typeface="Arial" panose="020B0604020202020204" pitchFamily="34" charset="0"/>
                <a:sym typeface="Arial"/>
              </a:rPr>
              <a:t>Vol. 2: </a:t>
            </a:r>
            <a:r>
              <a:rPr lang="en-US" sz="1800" i="1" dirty="0">
                <a:solidFill>
                  <a:srgbClr val="00B050"/>
                </a:solidFill>
                <a:latin typeface="Arial" panose="020B0604020202020204" pitchFamily="34" charset="0"/>
                <a:ea typeface="Arial"/>
                <a:cs typeface="Arial" panose="020B0604020202020204" pitchFamily="34" charset="0"/>
                <a:sym typeface="Arial"/>
              </a:rPr>
              <a:t>Accelerators, Technical Infrastructures, Safety Concepts </a:t>
            </a:r>
          </a:p>
          <a:p>
            <a:pPr marL="534923" indent="-205739">
              <a:spcBef>
                <a:spcPts val="600"/>
              </a:spcBef>
              <a:buClr>
                <a:srgbClr val="0F124A"/>
              </a:buClr>
              <a:buSzPts val="1300"/>
              <a:buFont typeface="Arial"/>
              <a:buChar char="-"/>
            </a:pPr>
            <a:r>
              <a:rPr lang="en-US" sz="1800" b="1" i="1" dirty="0">
                <a:solidFill>
                  <a:srgbClr val="0000CC"/>
                </a:solidFill>
                <a:latin typeface="Arial" panose="020B0604020202020204" pitchFamily="34" charset="0"/>
                <a:ea typeface="Arial"/>
                <a:cs typeface="Arial" panose="020B0604020202020204" pitchFamily="34" charset="0"/>
                <a:sym typeface="Arial"/>
              </a:rPr>
              <a:t>Vol. 3: </a:t>
            </a:r>
            <a:r>
              <a:rPr lang="en-US" sz="1800" i="1" dirty="0">
                <a:solidFill>
                  <a:srgbClr val="0000CC"/>
                </a:solidFill>
                <a:latin typeface="Arial" panose="020B0604020202020204" pitchFamily="34" charset="0"/>
                <a:ea typeface="Arial"/>
                <a:cs typeface="Arial" panose="020B0604020202020204" pitchFamily="34" charset="0"/>
                <a:sym typeface="Arial"/>
              </a:rPr>
              <a:t>Civil Engineering, Implementation &amp; Sustainability</a:t>
            </a:r>
          </a:p>
          <a:p>
            <a:pPr marL="534923" indent="-205739">
              <a:spcBef>
                <a:spcPts val="600"/>
              </a:spcBef>
              <a:buClr>
                <a:srgbClr val="0F124A"/>
              </a:buClr>
              <a:buSzPts val="1300"/>
              <a:buFont typeface="Arial"/>
              <a:buChar char="-"/>
            </a:pPr>
            <a:endParaRPr lang="en-US" sz="1800" i="1" dirty="0">
              <a:solidFill>
                <a:srgbClr val="0000CC"/>
              </a:solidFill>
              <a:latin typeface="Arial" panose="020B0604020202020204" pitchFamily="34" charset="0"/>
              <a:ea typeface="Arial"/>
              <a:cs typeface="Arial" panose="020B0604020202020204" pitchFamily="34" charset="0"/>
              <a:sym typeface="Arial"/>
            </a:endParaRPr>
          </a:p>
          <a:p>
            <a:pPr marL="534923" indent="-205739">
              <a:spcBef>
                <a:spcPts val="600"/>
              </a:spcBef>
              <a:buClr>
                <a:srgbClr val="0F124A"/>
              </a:buClr>
              <a:buSzPts val="1300"/>
              <a:buFont typeface="Arial"/>
              <a:buChar char="-"/>
            </a:pPr>
            <a:endParaRPr lang="en-US" sz="1100" dirty="0">
              <a:latin typeface="Arial" panose="020B0604020202020204" pitchFamily="34" charset="0"/>
              <a:ea typeface="Arial"/>
              <a:cs typeface="Arial" panose="020B0604020202020204" pitchFamily="34" charset="0"/>
              <a:sym typeface="Arial"/>
            </a:endParaRPr>
          </a:p>
          <a:p>
            <a:pPr marL="534923" indent="-143827">
              <a:buClr>
                <a:srgbClr val="0F124A"/>
              </a:buClr>
              <a:buSzPts val="1300"/>
            </a:pPr>
            <a:endParaRPr lang="fr-CH" sz="900" i="1" dirty="0">
              <a:solidFill>
                <a:srgbClr val="0F124A"/>
              </a:solidFill>
              <a:latin typeface="Arial"/>
              <a:ea typeface="Arial"/>
              <a:cs typeface="Arial"/>
              <a:sym typeface="Arial"/>
            </a:endParaRPr>
          </a:p>
          <a:p>
            <a:pPr marL="534923" indent="-143827">
              <a:buClr>
                <a:srgbClr val="0F124A"/>
              </a:buClr>
              <a:buSzPts val="1300"/>
            </a:pPr>
            <a:endParaRPr lang="fr-CH" sz="900" b="1" i="1" dirty="0">
              <a:solidFill>
                <a:srgbClr val="0F124A"/>
              </a:solidFill>
              <a:latin typeface="Arial"/>
              <a:ea typeface="Arial"/>
              <a:cs typeface="Arial"/>
              <a:sym typeface="Arial"/>
            </a:endParaRPr>
          </a:p>
          <a:p>
            <a:pPr marL="534923" indent="-143827">
              <a:buClr>
                <a:srgbClr val="0F124A"/>
              </a:buClr>
              <a:buSzPts val="1300"/>
            </a:pPr>
            <a:r>
              <a:rPr lang="fr-CH" sz="1800" b="1" dirty="0" err="1">
                <a:solidFill>
                  <a:srgbClr val="0F124A"/>
                </a:solidFill>
                <a:latin typeface="Arial"/>
                <a:ea typeface="Arial"/>
                <a:cs typeface="Arial"/>
                <a:sym typeface="Arial"/>
              </a:rPr>
              <a:t>Three</a:t>
            </a:r>
            <a:r>
              <a:rPr lang="fr-CH" sz="1800" b="1" dirty="0">
                <a:solidFill>
                  <a:srgbClr val="0F124A"/>
                </a:solidFill>
                <a:latin typeface="Arial"/>
                <a:ea typeface="Arial"/>
                <a:cs typeface="Arial"/>
                <a:sym typeface="Arial"/>
              </a:rPr>
              <a:t> FSR volumes &amp; </a:t>
            </a:r>
            <a:r>
              <a:rPr lang="fr-CH" sz="1800" b="1" dirty="0" err="1">
                <a:solidFill>
                  <a:srgbClr val="0F124A"/>
                </a:solidFill>
                <a:latin typeface="Arial"/>
                <a:ea typeface="Arial"/>
                <a:cs typeface="Arial"/>
                <a:sym typeface="Arial"/>
              </a:rPr>
              <a:t>other</a:t>
            </a:r>
            <a:r>
              <a:rPr lang="fr-CH" sz="1800" b="1" dirty="0">
                <a:solidFill>
                  <a:srgbClr val="0F124A"/>
                </a:solidFill>
                <a:latin typeface="Arial"/>
                <a:ea typeface="Arial"/>
                <a:cs typeface="Arial"/>
                <a:sym typeface="Arial"/>
              </a:rPr>
              <a:t> FCC-</a:t>
            </a:r>
            <a:r>
              <a:rPr lang="fr-CH" sz="1800" b="1" dirty="0" err="1">
                <a:solidFill>
                  <a:srgbClr val="0F124A"/>
                </a:solidFill>
                <a:latin typeface="Arial"/>
                <a:ea typeface="Arial"/>
                <a:cs typeface="Arial"/>
                <a:sym typeface="Arial"/>
              </a:rPr>
              <a:t>related</a:t>
            </a:r>
            <a:r>
              <a:rPr lang="fr-CH" sz="1800" b="1" dirty="0">
                <a:solidFill>
                  <a:srgbClr val="0F124A"/>
                </a:solidFill>
                <a:latin typeface="Arial"/>
                <a:ea typeface="Arial"/>
                <a:cs typeface="Arial"/>
                <a:sym typeface="Arial"/>
              </a:rPr>
              <a:t> input to 2025/26 European </a:t>
            </a:r>
            <a:r>
              <a:rPr lang="fr-CH" sz="1800" b="1" dirty="0" err="1">
                <a:solidFill>
                  <a:srgbClr val="0F124A"/>
                </a:solidFill>
                <a:latin typeface="Arial"/>
                <a:ea typeface="Arial"/>
                <a:cs typeface="Arial"/>
                <a:sym typeface="Arial"/>
              </a:rPr>
              <a:t>Strategy</a:t>
            </a:r>
            <a:r>
              <a:rPr lang="fr-CH" sz="1800" b="1" dirty="0">
                <a:solidFill>
                  <a:srgbClr val="0F124A"/>
                </a:solidFill>
                <a:latin typeface="Arial"/>
                <a:ea typeface="Arial"/>
                <a:cs typeface="Arial"/>
                <a:sym typeface="Arial"/>
              </a:rPr>
              <a:t> </a:t>
            </a:r>
            <a:r>
              <a:rPr lang="fr-CH" sz="1800" dirty="0">
                <a:solidFill>
                  <a:srgbClr val="0F124A"/>
                </a:solidFill>
                <a:latin typeface="Arial"/>
                <a:ea typeface="Arial"/>
                <a:cs typeface="Arial"/>
                <a:sym typeface="Arial"/>
              </a:rPr>
              <a:t>Update </a:t>
            </a:r>
            <a:r>
              <a:rPr lang="fr-CH" sz="1800" dirty="0" err="1">
                <a:solidFill>
                  <a:srgbClr val="0F124A"/>
                </a:solidFill>
                <a:latin typeface="Arial"/>
                <a:ea typeface="Arial"/>
                <a:cs typeface="Arial"/>
                <a:sym typeface="Arial"/>
              </a:rPr>
              <a:t>posted</a:t>
            </a:r>
            <a:r>
              <a:rPr lang="fr-CH" sz="1800" dirty="0">
                <a:solidFill>
                  <a:srgbClr val="0F124A"/>
                </a:solidFill>
                <a:latin typeface="Arial"/>
                <a:ea typeface="Arial"/>
                <a:cs typeface="Arial"/>
                <a:sym typeface="Arial"/>
              </a:rPr>
              <a:t> at </a:t>
            </a:r>
            <a:r>
              <a:rPr lang="fr-CH" sz="1800" dirty="0">
                <a:solidFill>
                  <a:schemeClr val="accent6">
                    <a:lumMod val="75000"/>
                    <a:lumOff val="25000"/>
                  </a:schemeClr>
                </a:solidFill>
                <a:latin typeface="Arial"/>
                <a:ea typeface="Arial"/>
                <a:cs typeface="Arial"/>
                <a:sym typeface="Arial"/>
                <a:hlinkClick r:id="rId2">
                  <a:extLst>
                    <a:ext uri="{A12FA001-AC4F-418D-AE19-62706E023703}">
                      <ahyp:hlinkClr xmlns:ahyp="http://schemas.microsoft.com/office/drawing/2018/hyperlinkcolor" val="tx"/>
                    </a:ext>
                  </a:extLst>
                </a:hlinkClick>
              </a:rPr>
              <a:t>https://indico.cern.ch/event/1534205/</a:t>
            </a:r>
            <a:r>
              <a:rPr lang="fr-CH" sz="1800" dirty="0">
                <a:solidFill>
                  <a:schemeClr val="accent6">
                    <a:lumMod val="75000"/>
                    <a:lumOff val="25000"/>
                  </a:schemeClr>
                </a:solidFill>
                <a:latin typeface="Arial"/>
                <a:ea typeface="Arial"/>
                <a:cs typeface="Arial"/>
                <a:sym typeface="Arial"/>
              </a:rPr>
              <a:t> </a:t>
            </a:r>
          </a:p>
          <a:p>
            <a:pPr marL="534923" indent="-143827">
              <a:buClr>
                <a:srgbClr val="0F124A"/>
              </a:buClr>
              <a:buSzPts val="1300"/>
            </a:pPr>
            <a:endParaRPr sz="1500" i="1" dirty="0">
              <a:solidFill>
                <a:srgbClr val="0F124A"/>
              </a:solidFill>
              <a:latin typeface="Arial"/>
              <a:ea typeface="Arial"/>
              <a:cs typeface="Arial"/>
              <a:sym typeface="Arial"/>
            </a:endParaRPr>
          </a:p>
          <a:p>
            <a:pPr marL="329183">
              <a:buClr>
                <a:srgbClr val="0F124A"/>
              </a:buClr>
              <a:buSzPts val="1300"/>
            </a:pPr>
            <a:endParaRPr sz="1500" i="1" dirty="0">
              <a:solidFill>
                <a:srgbClr val="0F124A"/>
              </a:solidFill>
              <a:latin typeface="Arial"/>
              <a:ea typeface="Arial"/>
              <a:cs typeface="Arial"/>
              <a:sym typeface="Arial"/>
            </a:endParaRPr>
          </a:p>
          <a:p>
            <a:pPr marL="329183">
              <a:buClr>
                <a:srgbClr val="0F124A"/>
              </a:buClr>
              <a:buSzPts val="1300"/>
            </a:pPr>
            <a:endParaRPr sz="1500" i="1" dirty="0">
              <a:solidFill>
                <a:srgbClr val="0F124A"/>
              </a:solidFill>
              <a:latin typeface="Arial"/>
              <a:ea typeface="Arial"/>
              <a:cs typeface="Arial"/>
              <a:sym typeface="Arial"/>
            </a:endParaRPr>
          </a:p>
          <a:p>
            <a:pPr marL="329183">
              <a:buClr>
                <a:srgbClr val="0F124A"/>
              </a:buClr>
              <a:buSzPts val="1300"/>
            </a:pPr>
            <a:endParaRPr sz="1500" b="1" dirty="0">
              <a:solidFill>
                <a:srgbClr val="0F124A"/>
              </a:solidFill>
            </a:endParaRPr>
          </a:p>
        </p:txBody>
      </p:sp>
      <p:sp>
        <p:nvSpPr>
          <p:cNvPr id="21" name="Google Shape;106;p1">
            <a:extLst>
              <a:ext uri="{FF2B5EF4-FFF2-40B4-BE49-F238E27FC236}">
                <a16:creationId xmlns:a16="http://schemas.microsoft.com/office/drawing/2014/main" id="{75580FA0-3B40-8FF7-4BB2-5CDD0A0F04CF}"/>
              </a:ext>
            </a:extLst>
          </p:cNvPr>
          <p:cNvSpPr txBox="1"/>
          <p:nvPr/>
        </p:nvSpPr>
        <p:spPr>
          <a:xfrm>
            <a:off x="767455" y="4012545"/>
            <a:ext cx="6739525" cy="496259"/>
          </a:xfrm>
          <a:prstGeom prst="rect">
            <a:avLst/>
          </a:prstGeom>
          <a:noFill/>
          <a:ln>
            <a:noFill/>
          </a:ln>
        </p:spPr>
        <p:txBody>
          <a:bodyPr spcFirstLastPara="1" wrap="square" lIns="68569" tIns="34275" rIns="68569" bIns="34275" anchor="t" anchorCtr="0">
            <a:spAutoFit/>
          </a:bodyPr>
          <a:lstStyle/>
          <a:p>
            <a:pPr>
              <a:lnSpc>
                <a:spcPct val="185000"/>
              </a:lnSpc>
              <a:buClr>
                <a:srgbClr val="0F124A"/>
              </a:buClr>
              <a:buSzPts val="2000"/>
            </a:pPr>
            <a:r>
              <a:rPr lang="en-US" sz="1500" dirty="0">
                <a:solidFill>
                  <a:srgbClr val="0F124A"/>
                </a:solidFill>
                <a:latin typeface="Arial"/>
                <a:ea typeface="Arial"/>
                <a:cs typeface="Arial"/>
                <a:sym typeface="Arial"/>
              </a:rPr>
              <a:t>prepared with Overleaf and submitted for publication to EPJ (Springer-Nature) </a:t>
            </a:r>
            <a:endParaRPr sz="1500" dirty="0">
              <a:solidFill>
                <a:srgbClr val="0F124A"/>
              </a:solidFill>
              <a:latin typeface="Arial"/>
              <a:ea typeface="Arial"/>
              <a:cs typeface="Arial"/>
              <a:sym typeface="Arial"/>
            </a:endParaRPr>
          </a:p>
        </p:txBody>
      </p:sp>
      <p:sp>
        <p:nvSpPr>
          <p:cNvPr id="22" name="Google Shape;107;p1">
            <a:extLst>
              <a:ext uri="{FF2B5EF4-FFF2-40B4-BE49-F238E27FC236}">
                <a16:creationId xmlns:a16="http://schemas.microsoft.com/office/drawing/2014/main" id="{C0FE8637-BE36-895D-2022-88B5B7867A38}"/>
              </a:ext>
            </a:extLst>
          </p:cNvPr>
          <p:cNvSpPr txBox="1"/>
          <p:nvPr/>
        </p:nvSpPr>
        <p:spPr>
          <a:xfrm>
            <a:off x="404270" y="2571750"/>
            <a:ext cx="8325158" cy="495811"/>
          </a:xfrm>
          <a:prstGeom prst="rect">
            <a:avLst/>
          </a:prstGeom>
          <a:solidFill>
            <a:srgbClr val="2026A1"/>
          </a:solidFill>
          <a:ln>
            <a:noFill/>
          </a:ln>
        </p:spPr>
        <p:txBody>
          <a:bodyPr spcFirstLastPara="1" wrap="square" lIns="68569" tIns="34275" rIns="68569" bIns="34275" anchor="t" anchorCtr="0">
            <a:spAutoFit/>
          </a:bodyPr>
          <a:lstStyle/>
          <a:p>
            <a:pPr algn="ctr">
              <a:lnSpc>
                <a:spcPct val="132142"/>
              </a:lnSpc>
              <a:buClr>
                <a:srgbClr val="FFFF00"/>
              </a:buClr>
              <a:buSzPts val="2800"/>
            </a:pPr>
            <a:r>
              <a:rPr lang="en-US" sz="2100" b="1" dirty="0">
                <a:solidFill>
                  <a:srgbClr val="FFFF00"/>
                </a:solidFill>
                <a:latin typeface="Arial"/>
                <a:ea typeface="Arial"/>
                <a:cs typeface="Arial"/>
                <a:sym typeface="Arial"/>
              </a:rPr>
              <a:t>Input for the Update of European Strategy for Particle Physics</a:t>
            </a:r>
            <a:endParaRPr sz="2100" b="1" dirty="0">
              <a:solidFill>
                <a:srgbClr val="FFFF00"/>
              </a:solidFill>
              <a:latin typeface="Arial"/>
              <a:ea typeface="Arial"/>
              <a:cs typeface="Arial"/>
              <a:sym typeface="Arial"/>
            </a:endParaRPr>
          </a:p>
        </p:txBody>
      </p:sp>
      <p:pic>
        <p:nvPicPr>
          <p:cNvPr id="23" name="Google Shape;108;p1">
            <a:extLst>
              <a:ext uri="{FF2B5EF4-FFF2-40B4-BE49-F238E27FC236}">
                <a16:creationId xmlns:a16="http://schemas.microsoft.com/office/drawing/2014/main" id="{034FAD5D-19A8-E474-E164-217FCD5C4F4C}"/>
              </a:ext>
            </a:extLst>
          </p:cNvPr>
          <p:cNvPicPr preferRelativeResize="0"/>
          <p:nvPr/>
        </p:nvPicPr>
        <p:blipFill rotWithShape="1">
          <a:blip r:embed="rId3">
            <a:alphaModFix/>
          </a:blip>
          <a:srcRect/>
          <a:stretch/>
        </p:blipFill>
        <p:spPr>
          <a:xfrm>
            <a:off x="826816" y="4481542"/>
            <a:ext cx="1922240" cy="578025"/>
          </a:xfrm>
          <a:prstGeom prst="rect">
            <a:avLst/>
          </a:prstGeom>
          <a:noFill/>
          <a:ln>
            <a:noFill/>
          </a:ln>
        </p:spPr>
      </p:pic>
      <p:pic>
        <p:nvPicPr>
          <p:cNvPr id="24" name="Google Shape;109;p1" descr="Publish agreement with Springer Nature ...">
            <a:extLst>
              <a:ext uri="{FF2B5EF4-FFF2-40B4-BE49-F238E27FC236}">
                <a16:creationId xmlns:a16="http://schemas.microsoft.com/office/drawing/2014/main" id="{2DD71CB5-FFA0-FC6B-160A-C6C8FF112886}"/>
              </a:ext>
            </a:extLst>
          </p:cNvPr>
          <p:cNvPicPr preferRelativeResize="0"/>
          <p:nvPr/>
        </p:nvPicPr>
        <p:blipFill rotWithShape="1">
          <a:blip r:embed="rId4">
            <a:alphaModFix/>
          </a:blip>
          <a:srcRect/>
          <a:stretch/>
        </p:blipFill>
        <p:spPr>
          <a:xfrm>
            <a:off x="6954095" y="4491238"/>
            <a:ext cx="1422609" cy="642563"/>
          </a:xfrm>
          <a:prstGeom prst="rect">
            <a:avLst/>
          </a:prstGeom>
          <a:noFill/>
          <a:ln>
            <a:noFill/>
          </a:ln>
        </p:spPr>
      </p:pic>
      <p:pic>
        <p:nvPicPr>
          <p:cNvPr id="25" name="Google Shape;110;p1" descr="European Physical Journal - Wikipedia">
            <a:extLst>
              <a:ext uri="{FF2B5EF4-FFF2-40B4-BE49-F238E27FC236}">
                <a16:creationId xmlns:a16="http://schemas.microsoft.com/office/drawing/2014/main" id="{897B2D14-3C78-D94E-FC5A-99FC6CFF9E03}"/>
              </a:ext>
            </a:extLst>
          </p:cNvPr>
          <p:cNvPicPr preferRelativeResize="0"/>
          <p:nvPr/>
        </p:nvPicPr>
        <p:blipFill rotWithShape="1">
          <a:blip r:embed="rId5">
            <a:alphaModFix/>
          </a:blip>
          <a:srcRect/>
          <a:stretch/>
        </p:blipFill>
        <p:spPr>
          <a:xfrm>
            <a:off x="5126387" y="4500937"/>
            <a:ext cx="1163264" cy="642563"/>
          </a:xfrm>
          <a:prstGeom prst="rect">
            <a:avLst/>
          </a:prstGeom>
          <a:noFill/>
          <a:ln>
            <a:noFill/>
          </a:ln>
        </p:spPr>
      </p:pic>
      <p:pic>
        <p:nvPicPr>
          <p:cNvPr id="26" name="Google Shape;111;p1" descr="A black background with a black square&#10;&#10;Description automatically generated with medium confidence">
            <a:extLst>
              <a:ext uri="{FF2B5EF4-FFF2-40B4-BE49-F238E27FC236}">
                <a16:creationId xmlns:a16="http://schemas.microsoft.com/office/drawing/2014/main" id="{F45CF25C-8C96-D501-8545-398F2D30F5EA}"/>
              </a:ext>
            </a:extLst>
          </p:cNvPr>
          <p:cNvPicPr preferRelativeResize="0"/>
          <p:nvPr/>
        </p:nvPicPr>
        <p:blipFill rotWithShape="1">
          <a:blip r:embed="rId6">
            <a:alphaModFix/>
          </a:blip>
          <a:srcRect/>
          <a:stretch/>
        </p:blipFill>
        <p:spPr>
          <a:xfrm>
            <a:off x="3052629" y="4491239"/>
            <a:ext cx="1735666" cy="558637"/>
          </a:xfrm>
          <a:prstGeom prst="rect">
            <a:avLst/>
          </a:prstGeom>
          <a:noFill/>
          <a:ln>
            <a:noFill/>
          </a:ln>
        </p:spPr>
      </p:pic>
      <p:sp>
        <p:nvSpPr>
          <p:cNvPr id="2" name="Slide Number Placeholder 1">
            <a:extLst>
              <a:ext uri="{FF2B5EF4-FFF2-40B4-BE49-F238E27FC236}">
                <a16:creationId xmlns:a16="http://schemas.microsoft.com/office/drawing/2014/main" id="{C69B4481-FFF9-2AF0-9001-EC0FCB1FB1F1}"/>
              </a:ext>
            </a:extLst>
          </p:cNvPr>
          <p:cNvSpPr>
            <a:spLocks noGrp="1"/>
          </p:cNvSpPr>
          <p:nvPr>
            <p:ph type="sldNum" sz="quarter" idx="10"/>
          </p:nvPr>
        </p:nvSpPr>
        <p:spPr/>
        <p:txBody>
          <a:bodyPr/>
          <a:lstStyle/>
          <a:p>
            <a:fld id="{88A1DFE4-5FC5-43BD-BB7E-75EAD82B965F}" type="slidenum">
              <a:rPr lang="en-GB" noProof="0" smtClean="0"/>
              <a:pPr/>
              <a:t>2</a:t>
            </a:fld>
            <a:endParaRPr lang="en-GB" noProof="0"/>
          </a:p>
        </p:txBody>
      </p:sp>
    </p:spTree>
    <p:extLst>
      <p:ext uri="{BB962C8B-B14F-4D97-AF65-F5344CB8AC3E}">
        <p14:creationId xmlns:p14="http://schemas.microsoft.com/office/powerpoint/2010/main" val="127296493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338C4-5E74-C989-D80C-D47E156EFFE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598E9F-F796-9DAA-8343-196D001A83ED}"/>
              </a:ext>
            </a:extLst>
          </p:cNvPr>
          <p:cNvSpPr>
            <a:spLocks noGrp="1"/>
          </p:cNvSpPr>
          <p:nvPr>
            <p:ph type="sldNum" sz="quarter" idx="10"/>
          </p:nvPr>
        </p:nvSpPr>
        <p:spPr/>
        <p:txBody>
          <a:bodyPr/>
          <a:lstStyle/>
          <a:p>
            <a:fld id="{88A1DFE4-5FC5-43BD-BB7E-75EAD82B965F}" type="slidenum">
              <a:rPr lang="en-US" noProof="0" smtClean="0"/>
              <a:pPr/>
              <a:t>20</a:t>
            </a:fld>
            <a:endParaRPr lang="en-US" noProof="0" dirty="0"/>
          </a:p>
        </p:txBody>
      </p:sp>
      <p:sp>
        <p:nvSpPr>
          <p:cNvPr id="5" name="TextBox 4">
            <a:extLst>
              <a:ext uri="{FF2B5EF4-FFF2-40B4-BE49-F238E27FC236}">
                <a16:creationId xmlns:a16="http://schemas.microsoft.com/office/drawing/2014/main" id="{22469AE6-22B8-2132-4F1C-AA15713AEB6E}"/>
              </a:ext>
            </a:extLst>
          </p:cNvPr>
          <p:cNvSpPr txBox="1"/>
          <p:nvPr/>
        </p:nvSpPr>
        <p:spPr>
          <a:xfrm>
            <a:off x="225631" y="225240"/>
            <a:ext cx="8546761" cy="523220"/>
          </a:xfrm>
          <a:prstGeom prst="rect">
            <a:avLst/>
          </a:prstGeom>
          <a:noFill/>
        </p:spPr>
        <p:txBody>
          <a:bodyPr wrap="square">
            <a:spAutoFit/>
          </a:bodyPr>
          <a:lstStyle>
            <a:defPPr>
              <a:defRPr lang="en-US"/>
            </a:defPPr>
            <a:lvl1pPr defTabSz="1828800">
              <a:defRPr sz="2000" b="1">
                <a:solidFill>
                  <a:srgbClr val="1F497D"/>
                </a:solidFill>
                <a:latin typeface="Calibri" panose="020F0502020204030204" pitchFamily="34" charset="0"/>
                <a:ea typeface="Calibri" panose="020F0502020204030204" pitchFamily="34" charset="0"/>
              </a:defRPr>
            </a:lvl1pPr>
          </a:lstStyle>
          <a:p>
            <a:r>
              <a:rPr lang="fr-CH" sz="2800" b="0" dirty="0">
                <a:solidFill>
                  <a:schemeClr val="accent6">
                    <a:lumMod val="90000"/>
                    <a:lumOff val="10000"/>
                  </a:schemeClr>
                </a:solidFill>
                <a:latin typeface="Calibri" panose="020F0502020204030204"/>
              </a:rPr>
              <a:t>Progress and support </a:t>
            </a:r>
            <a:r>
              <a:rPr lang="fr-CH" sz="2800" b="0" dirty="0" err="1">
                <a:solidFill>
                  <a:schemeClr val="accent6">
                    <a:lumMod val="90000"/>
                    <a:lumOff val="10000"/>
                  </a:schemeClr>
                </a:solidFill>
                <a:latin typeface="Calibri" panose="020F0502020204030204"/>
              </a:rPr>
              <a:t>towards</a:t>
            </a:r>
            <a:r>
              <a:rPr lang="fr-CH" sz="2800" b="0" dirty="0">
                <a:solidFill>
                  <a:schemeClr val="accent6">
                    <a:lumMod val="90000"/>
                    <a:lumOff val="10000"/>
                  </a:schemeClr>
                </a:solidFill>
                <a:latin typeface="Calibri" panose="020F0502020204030204"/>
              </a:rPr>
              <a:t> </a:t>
            </a:r>
            <a:r>
              <a:rPr lang="fr-CH" sz="2800" b="0" dirty="0" err="1">
                <a:solidFill>
                  <a:schemeClr val="accent6">
                    <a:lumMod val="90000"/>
                    <a:lumOff val="10000"/>
                  </a:schemeClr>
                </a:solidFill>
                <a:latin typeface="Calibri" panose="020F0502020204030204"/>
              </a:rPr>
              <a:t>funding</a:t>
            </a:r>
            <a:endParaRPr lang="en-US" sz="2800" b="0" dirty="0">
              <a:solidFill>
                <a:schemeClr val="accent6">
                  <a:lumMod val="90000"/>
                  <a:lumOff val="10000"/>
                </a:schemeClr>
              </a:solidFill>
            </a:endParaRPr>
          </a:p>
        </p:txBody>
      </p:sp>
      <p:sp>
        <p:nvSpPr>
          <p:cNvPr id="3" name="TextBox 2">
            <a:extLst>
              <a:ext uri="{FF2B5EF4-FFF2-40B4-BE49-F238E27FC236}">
                <a16:creationId xmlns:a16="http://schemas.microsoft.com/office/drawing/2014/main" id="{F4A7EF93-A4CE-A9A6-E6E8-9D4905DEF371}"/>
              </a:ext>
            </a:extLst>
          </p:cNvPr>
          <p:cNvSpPr txBox="1"/>
          <p:nvPr/>
        </p:nvSpPr>
        <p:spPr>
          <a:xfrm>
            <a:off x="72615" y="3213263"/>
            <a:ext cx="2098372" cy="1882567"/>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0"/>
              </a:spcAft>
              <a:buClrTx/>
              <a:buSzTx/>
              <a:buFontTx/>
              <a:buNone/>
              <a:tabLst/>
              <a:defRPr kumimoji="0" sz="2400" b="1" i="0" u="none" strike="noStrike" cap="none" spc="0" normalizeH="0" baseline="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defTabSz="685727">
              <a:spcBef>
                <a:spcPts val="450"/>
              </a:spcBef>
              <a:spcAft>
                <a:spcPts val="450"/>
              </a:spcAft>
              <a:defRPr/>
            </a:pPr>
            <a:r>
              <a:rPr lang="en-GB" sz="1200" b="0" dirty="0">
                <a:solidFill>
                  <a:schemeClr val="accent6">
                    <a:lumMod val="90000"/>
                    <a:lumOff val="10000"/>
                  </a:schemeClr>
                </a:solidFill>
              </a:rPr>
              <a:t>26 April 2024</a:t>
            </a:r>
          </a:p>
          <a:p>
            <a:pPr defTabSz="685727">
              <a:spcBef>
                <a:spcPts val="450"/>
              </a:spcBef>
              <a:spcAft>
                <a:spcPts val="450"/>
              </a:spcAft>
              <a:defRPr/>
            </a:pPr>
            <a:r>
              <a:rPr lang="en-GB" sz="1200" b="0" dirty="0">
                <a:solidFill>
                  <a:schemeClr val="accent6">
                    <a:lumMod val="90000"/>
                    <a:lumOff val="10000"/>
                  </a:schemeClr>
                </a:solidFill>
              </a:rPr>
              <a:t>White House Office of Science and Technology Policy Principal Deputy U.S. Chief Technology Officer Deirdre Mulligan signed for the United States while Director-General Fabiola Gianotti signed for CERN.</a:t>
            </a:r>
            <a:endParaRPr lang="en-GB" sz="1200" dirty="0">
              <a:solidFill>
                <a:schemeClr val="accent6">
                  <a:lumMod val="90000"/>
                  <a:lumOff val="10000"/>
                </a:schemeClr>
              </a:solidFill>
            </a:endParaRPr>
          </a:p>
        </p:txBody>
      </p:sp>
      <p:pic>
        <p:nvPicPr>
          <p:cNvPr id="4" name="Picture 3">
            <a:extLst>
              <a:ext uri="{FF2B5EF4-FFF2-40B4-BE49-F238E27FC236}">
                <a16:creationId xmlns:a16="http://schemas.microsoft.com/office/drawing/2014/main" id="{7F6FC190-31CD-6822-8D27-C556AC191C75}"/>
              </a:ext>
            </a:extLst>
          </p:cNvPr>
          <p:cNvPicPr>
            <a:picLocks noChangeAspect="1"/>
          </p:cNvPicPr>
          <p:nvPr/>
        </p:nvPicPr>
        <p:blipFill rotWithShape="1">
          <a:blip r:embed="rId2"/>
          <a:srcRect l="56121" t="51974" r="5193" b="1"/>
          <a:stretch/>
        </p:blipFill>
        <p:spPr>
          <a:xfrm>
            <a:off x="101190" y="1631587"/>
            <a:ext cx="2069797" cy="1451782"/>
          </a:xfrm>
          <a:prstGeom prst="rect">
            <a:avLst/>
          </a:prstGeom>
          <a:noFill/>
        </p:spPr>
      </p:pic>
      <p:pic>
        <p:nvPicPr>
          <p:cNvPr id="6" name="Picture 5">
            <a:extLst>
              <a:ext uri="{FF2B5EF4-FFF2-40B4-BE49-F238E27FC236}">
                <a16:creationId xmlns:a16="http://schemas.microsoft.com/office/drawing/2014/main" id="{3B4CEF07-E540-6159-FF36-5FA8322632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0280" y="1631587"/>
            <a:ext cx="2220026" cy="1481174"/>
          </a:xfrm>
          <a:prstGeom prst="rect">
            <a:avLst/>
          </a:prstGeom>
        </p:spPr>
      </p:pic>
      <p:sp>
        <p:nvSpPr>
          <p:cNvPr id="11" name="TextBox 10">
            <a:extLst>
              <a:ext uri="{FF2B5EF4-FFF2-40B4-BE49-F238E27FC236}">
                <a16:creationId xmlns:a16="http://schemas.microsoft.com/office/drawing/2014/main" id="{5E1728C0-0D7A-0853-2052-AFB1722FB3B2}"/>
              </a:ext>
            </a:extLst>
          </p:cNvPr>
          <p:cNvSpPr txBox="1"/>
          <p:nvPr/>
        </p:nvSpPr>
        <p:spPr>
          <a:xfrm>
            <a:off x="177924" y="820119"/>
            <a:ext cx="4346675" cy="784830"/>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0"/>
              </a:spcAft>
              <a:buClrTx/>
              <a:buSzTx/>
              <a:buFontTx/>
              <a:buNone/>
              <a:tabLst/>
              <a:defRPr kumimoji="0" sz="2400" b="1" i="0" u="none" strike="noStrike" cap="none" spc="0" normalizeH="0" baseline="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defTabSz="685727">
              <a:spcBef>
                <a:spcPts val="450"/>
              </a:spcBef>
              <a:spcAft>
                <a:spcPts val="450"/>
              </a:spcAft>
              <a:defRPr/>
            </a:pPr>
            <a:r>
              <a:rPr lang="en-GB" sz="1500" b="0" dirty="0">
                <a:solidFill>
                  <a:schemeClr val="accent6">
                    <a:lumMod val="90000"/>
                    <a:lumOff val="10000"/>
                  </a:schemeClr>
                </a:solidFill>
              </a:rPr>
              <a:t>Statements of intent to collaborate on with CERN on construction and exploitation of  FCC-ee, signed with US and with Canada.</a:t>
            </a:r>
            <a:endParaRPr lang="en-GB" sz="1500" dirty="0">
              <a:solidFill>
                <a:schemeClr val="accent6">
                  <a:lumMod val="90000"/>
                  <a:lumOff val="10000"/>
                </a:schemeClr>
              </a:solidFill>
            </a:endParaRPr>
          </a:p>
        </p:txBody>
      </p:sp>
      <p:sp>
        <p:nvSpPr>
          <p:cNvPr id="12" name="TextBox 11">
            <a:extLst>
              <a:ext uri="{FF2B5EF4-FFF2-40B4-BE49-F238E27FC236}">
                <a16:creationId xmlns:a16="http://schemas.microsoft.com/office/drawing/2014/main" id="{23BCD5E8-6F0E-825B-8195-74DECFCE25C5}"/>
              </a:ext>
            </a:extLst>
          </p:cNvPr>
          <p:cNvSpPr txBox="1"/>
          <p:nvPr/>
        </p:nvSpPr>
        <p:spPr>
          <a:xfrm>
            <a:off x="4593353" y="615703"/>
            <a:ext cx="4513211" cy="1720984"/>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0"/>
              </a:spcAft>
              <a:buClrTx/>
              <a:buSzTx/>
              <a:buFontTx/>
              <a:buNone/>
              <a:tabLst/>
              <a:defRPr kumimoji="0" sz="2400" b="1" i="0" u="none" strike="noStrike" cap="none" spc="0" normalizeH="0" baseline="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a:spcBef>
                <a:spcPts val="450"/>
              </a:spcBef>
              <a:spcAft>
                <a:spcPts val="450"/>
              </a:spcAft>
              <a:defRPr/>
            </a:pPr>
            <a:r>
              <a:rPr lang="en-GB" sz="1500" b="0" dirty="0">
                <a:solidFill>
                  <a:schemeClr val="accent6">
                    <a:lumMod val="90000"/>
                    <a:lumOff val="10000"/>
                  </a:schemeClr>
                </a:solidFill>
              </a:rPr>
              <a:t>Strong support from European Union expressed in the recent EU Competitiveness Report stating inter alia that</a:t>
            </a:r>
          </a:p>
          <a:p>
            <a:pPr>
              <a:spcBef>
                <a:spcPts val="450"/>
              </a:spcBef>
              <a:spcAft>
                <a:spcPts val="450"/>
              </a:spcAft>
              <a:defRPr/>
            </a:pPr>
            <a:r>
              <a:rPr lang="en-GB" sz="1350" i="1" dirty="0">
                <a:solidFill>
                  <a:schemeClr val="accent6">
                    <a:lumMod val="90000"/>
                    <a:lumOff val="10000"/>
                  </a:schemeClr>
                </a:solidFill>
              </a:rPr>
              <a:t>“One of CERN’s most promising current projects, with significant scientific potential, is the construction of the Future Circular Collider…     ...Refinancing CERN and ensuring its continued global leadership in frontier research should be regarded as a top EU priority”</a:t>
            </a:r>
            <a:endParaRPr lang="en-GB" sz="1500" i="1" dirty="0">
              <a:solidFill>
                <a:schemeClr val="accent6">
                  <a:lumMod val="90000"/>
                  <a:lumOff val="10000"/>
                </a:schemeClr>
              </a:solidFill>
            </a:endParaRPr>
          </a:p>
        </p:txBody>
      </p:sp>
      <p:pic>
        <p:nvPicPr>
          <p:cNvPr id="13" name="Picture 12" descr="A group of people standing on a blue stage&#10;&#10;Description automatically generated">
            <a:extLst>
              <a:ext uri="{FF2B5EF4-FFF2-40B4-BE49-F238E27FC236}">
                <a16:creationId xmlns:a16="http://schemas.microsoft.com/office/drawing/2014/main" id="{B9725930-B388-03C0-8E2D-FC00722BEF71}"/>
              </a:ext>
            </a:extLst>
          </p:cNvPr>
          <p:cNvPicPr>
            <a:picLocks noChangeAspect="1"/>
          </p:cNvPicPr>
          <p:nvPr/>
        </p:nvPicPr>
        <p:blipFill>
          <a:blip r:embed="rId4">
            <a:extLst>
              <a:ext uri="{28A0092B-C50C-407E-A947-70E740481C1C}">
                <a14:useLocalDpi xmlns:a14="http://schemas.microsoft.com/office/drawing/2010/main" val="0"/>
              </a:ext>
            </a:extLst>
          </a:blip>
          <a:srcRect t="36429" b="17976"/>
          <a:stretch/>
        </p:blipFill>
        <p:spPr>
          <a:xfrm>
            <a:off x="4679156" y="2294458"/>
            <a:ext cx="4392945" cy="1336984"/>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14" name="TextBox 13">
            <a:extLst>
              <a:ext uri="{FF2B5EF4-FFF2-40B4-BE49-F238E27FC236}">
                <a16:creationId xmlns:a16="http://schemas.microsoft.com/office/drawing/2014/main" id="{10DD12F4-5F52-1E94-B502-57F8A6256905}"/>
              </a:ext>
            </a:extLst>
          </p:cNvPr>
          <p:cNvSpPr txBox="1"/>
          <p:nvPr/>
        </p:nvSpPr>
        <p:spPr>
          <a:xfrm>
            <a:off x="4613076" y="3577115"/>
            <a:ext cx="4530924" cy="830997"/>
          </a:xfrm>
          <a:prstGeom prst="rect">
            <a:avLst/>
          </a:prstGeom>
          <a:noFill/>
        </p:spPr>
        <p:txBody>
          <a:bodyPr wrap="square">
            <a:spAutoFit/>
          </a:bodyPr>
          <a:lstStyle>
            <a:defPPr>
              <a:defRPr lang="en-US"/>
            </a:defPPr>
            <a:lvl1pPr marR="0" lvl="0" indent="0" defTabSz="914303" fontAlgn="auto">
              <a:lnSpc>
                <a:spcPct val="100000"/>
              </a:lnSpc>
              <a:spcBef>
                <a:spcPts val="600"/>
              </a:spcBef>
              <a:spcAft>
                <a:spcPts val="600"/>
              </a:spcAft>
              <a:buClrTx/>
              <a:buSzTx/>
              <a:buFontTx/>
              <a:buNone/>
              <a:tabLst/>
              <a:defRPr kumimoji="0" sz="1400" b="0"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a:spcBef>
                <a:spcPts val="0"/>
              </a:spcBef>
              <a:spcAft>
                <a:spcPts val="0"/>
              </a:spcAft>
            </a:pPr>
            <a:r>
              <a:rPr lang="en-US" sz="1200" i="1" dirty="0">
                <a:solidFill>
                  <a:schemeClr val="accent6">
                    <a:lumMod val="90000"/>
                    <a:lumOff val="10000"/>
                  </a:schemeClr>
                </a:solidFill>
              </a:rPr>
              <a:t>“I am proud that we have financed the feasibility study for CERN’s Future Circular Collider (FCC)...”</a:t>
            </a:r>
          </a:p>
          <a:p>
            <a:pPr>
              <a:spcBef>
                <a:spcPts val="0"/>
              </a:spcBef>
              <a:spcAft>
                <a:spcPts val="0"/>
              </a:spcAft>
            </a:pPr>
            <a:r>
              <a:rPr lang="en-US" sz="1200" dirty="0">
                <a:solidFill>
                  <a:schemeClr val="accent6">
                    <a:lumMod val="90000"/>
                    <a:lumOff val="10000"/>
                  </a:schemeClr>
                </a:solidFill>
              </a:rPr>
              <a:t>Ursula von der Leyen, President of the European Commission, </a:t>
            </a:r>
          </a:p>
          <a:p>
            <a:pPr>
              <a:spcBef>
                <a:spcPts val="0"/>
              </a:spcBef>
              <a:spcAft>
                <a:spcPts val="0"/>
              </a:spcAft>
            </a:pPr>
            <a:r>
              <a:rPr lang="en-US" sz="1200" dirty="0">
                <a:solidFill>
                  <a:schemeClr val="accent6">
                    <a:lumMod val="90000"/>
                    <a:lumOff val="10000"/>
                  </a:schemeClr>
                </a:solidFill>
              </a:rPr>
              <a:t>during CERN 70 anniversary celebrations</a:t>
            </a:r>
          </a:p>
        </p:txBody>
      </p:sp>
      <p:sp>
        <p:nvSpPr>
          <p:cNvPr id="15" name="TextBox 14">
            <a:extLst>
              <a:ext uri="{FF2B5EF4-FFF2-40B4-BE49-F238E27FC236}">
                <a16:creationId xmlns:a16="http://schemas.microsoft.com/office/drawing/2014/main" id="{B24F85F4-EBF0-F901-43E9-2FBBD63CCDBB}"/>
              </a:ext>
            </a:extLst>
          </p:cNvPr>
          <p:cNvSpPr txBox="1"/>
          <p:nvPr/>
        </p:nvSpPr>
        <p:spPr>
          <a:xfrm>
            <a:off x="2235281" y="3201734"/>
            <a:ext cx="2289319" cy="1908215"/>
          </a:xfrm>
          <a:prstGeom prst="rect">
            <a:avLst/>
          </a:prstGeom>
          <a:noFill/>
        </p:spPr>
        <p:txBody>
          <a:bodyPr wrap="square">
            <a:spAutoFit/>
          </a:bodyPr>
          <a:lstStyle>
            <a:defPPr>
              <a:defRPr lang="en-US"/>
            </a:defPPr>
            <a:lvl1pPr marR="0" lvl="0" indent="0" defTabSz="914303" fontAlgn="auto">
              <a:lnSpc>
                <a:spcPct val="100000"/>
              </a:lnSpc>
              <a:spcBef>
                <a:spcPts val="600"/>
              </a:spcBef>
              <a:spcAft>
                <a:spcPts val="600"/>
              </a:spcAft>
              <a:buClrTx/>
              <a:buSzTx/>
              <a:buFontTx/>
              <a:buNone/>
              <a:tabLst/>
              <a:defRPr kumimoji="0" sz="1400" b="0"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r>
              <a:rPr lang="en-GB" sz="1200" dirty="0">
                <a:solidFill>
                  <a:schemeClr val="accent6">
                    <a:lumMod val="90000"/>
                    <a:lumOff val="10000"/>
                  </a:schemeClr>
                </a:solidFill>
              </a:rPr>
              <a:t>9 April 2025</a:t>
            </a:r>
          </a:p>
          <a:p>
            <a:r>
              <a:rPr lang="en-GB" sz="1200" dirty="0">
                <a:solidFill>
                  <a:schemeClr val="accent6">
                    <a:lumMod val="90000"/>
                    <a:lumOff val="10000"/>
                  </a:schemeClr>
                </a:solidFill>
              </a:rPr>
              <a:t>CERN Director-General, Fabiola Gianotti, and His Excellency Mr Patrick Wittmann, Ambassador of Canada to Switzerland and Liechtenstein, exchanging signed copies of the joint Statement of Intent between CERN and Canada. </a:t>
            </a:r>
          </a:p>
        </p:txBody>
      </p:sp>
      <p:sp>
        <p:nvSpPr>
          <p:cNvPr id="16" name="TextBox 15">
            <a:extLst>
              <a:ext uri="{FF2B5EF4-FFF2-40B4-BE49-F238E27FC236}">
                <a16:creationId xmlns:a16="http://schemas.microsoft.com/office/drawing/2014/main" id="{44FE3F54-C9FC-A9CE-B0BC-572EAE2DF37D}"/>
              </a:ext>
            </a:extLst>
          </p:cNvPr>
          <p:cNvSpPr txBox="1"/>
          <p:nvPr/>
        </p:nvSpPr>
        <p:spPr>
          <a:xfrm>
            <a:off x="4613987" y="4310393"/>
            <a:ext cx="4492578" cy="830997"/>
          </a:xfrm>
          <a:prstGeom prst="rect">
            <a:avLst/>
          </a:prstGeom>
          <a:noFill/>
        </p:spPr>
        <p:txBody>
          <a:bodyPr wrap="square">
            <a:spAutoFit/>
          </a:bodyPr>
          <a:lstStyle/>
          <a:p>
            <a:pPr defTabSz="685800">
              <a:spcBef>
                <a:spcPts val="450"/>
              </a:spcBef>
            </a:pP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For 2028-2034 budget plan, </a:t>
            </a:r>
            <a:r>
              <a:rPr lang="fr-CH" sz="1600" b="1"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a 3 </a:t>
            </a:r>
            <a:r>
              <a:rPr lang="fr-CH" sz="1600" b="1"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BEuro</a:t>
            </a:r>
            <a:r>
              <a:rPr lang="fr-CH" sz="1600" b="1"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budget line for FCC </a:t>
            </a:r>
            <a:r>
              <a:rPr lang="fr-CH" sz="1600" b="1"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is</a:t>
            </a:r>
            <a:r>
              <a:rPr lang="fr-CH" sz="1600" b="1"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a:t>
            </a:r>
            <a:r>
              <a:rPr lang="fr-CH" sz="1600" b="1"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proposed</a:t>
            </a:r>
            <a:r>
              <a:rPr lang="fr-CH" sz="1600" b="1"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by the </a:t>
            </a:r>
            <a:r>
              <a:rPr lang="fr-CH" sz="1600" b="1"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European</a:t>
            </a:r>
            <a:r>
              <a:rPr lang="fr-CH" sz="1600" b="1"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Commission</a:t>
            </a: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to </a:t>
            </a:r>
            <a:r>
              <a:rPr lang="fr-CH" sz="1600"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be</a:t>
            </a: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a:t>
            </a:r>
            <a:r>
              <a:rPr lang="fr-CH" sz="1600"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approved</a:t>
            </a: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by </a:t>
            </a:r>
            <a:r>
              <a:rPr lang="fr-CH" sz="1600"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European</a:t>
            </a: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a:t>
            </a:r>
            <a:r>
              <a:rPr lang="fr-CH" sz="1600" dirty="0" err="1">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Parliament</a:t>
            </a:r>
            <a:r>
              <a:rPr lang="fr-CH" sz="1600" dirty="0">
                <a:solidFill>
                  <a:schemeClr val="accent6">
                    <a:lumMod val="90000"/>
                    <a:lumOff val="10000"/>
                  </a:schemeClr>
                </a:solidFill>
                <a:latin typeface="Calibri" panose="020F0502020204030204" pitchFamily="34" charset="0"/>
                <a:ea typeface="Calibri" panose="020F0502020204030204" pitchFamily="34" charset="0"/>
                <a:cs typeface="Calibri" panose="020F0502020204030204" pitchFamily="34" charset="0"/>
              </a:rPr>
              <a:t> in 2027.</a:t>
            </a:r>
          </a:p>
        </p:txBody>
      </p:sp>
    </p:spTree>
    <p:extLst>
      <p:ext uri="{BB962C8B-B14F-4D97-AF65-F5344CB8AC3E}">
        <p14:creationId xmlns:p14="http://schemas.microsoft.com/office/powerpoint/2010/main" val="257940520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9CF6B0-2804-8C05-0819-F25C5DAAC39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C3D0BC1-CE9C-983E-6EC3-79C49DABAC23}"/>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5" name="TextBox 4">
            <a:extLst>
              <a:ext uri="{FF2B5EF4-FFF2-40B4-BE49-F238E27FC236}">
                <a16:creationId xmlns:a16="http://schemas.microsoft.com/office/drawing/2014/main" id="{F317D46F-0E97-11EC-6B04-E690F3DE17BA}"/>
              </a:ext>
            </a:extLst>
          </p:cNvPr>
          <p:cNvSpPr txBox="1"/>
          <p:nvPr/>
        </p:nvSpPr>
        <p:spPr>
          <a:xfrm>
            <a:off x="198539" y="401346"/>
            <a:ext cx="8674528" cy="461665"/>
          </a:xfrm>
          <a:prstGeom prst="rect">
            <a:avLst/>
          </a:prstGeom>
          <a:noFill/>
        </p:spPr>
        <p:txBody>
          <a:bodyPr wrap="square">
            <a:spAutoFit/>
          </a:bodyPr>
          <a:lstStyle>
            <a:defPPr>
              <a:defRPr lang="en-US"/>
            </a:defPPr>
            <a:lvl1pPr defTabSz="1828800">
              <a:defRPr sz="2000" b="1">
                <a:solidFill>
                  <a:srgbClr val="1F497D"/>
                </a:solidFill>
                <a:latin typeface="Calibri" panose="020F0502020204030204" pitchFamily="34" charset="0"/>
                <a:ea typeface="Calibri" panose="020F0502020204030204" pitchFamily="34" charset="0"/>
              </a:defRPr>
            </a:lvl1pPr>
          </a:lstStyle>
          <a:p>
            <a:r>
              <a:rPr lang="en-US" sz="2400" dirty="0">
                <a:solidFill>
                  <a:schemeClr val="accent6">
                    <a:lumMod val="90000"/>
                    <a:lumOff val="10000"/>
                  </a:schemeClr>
                </a:solidFill>
              </a:rPr>
              <a:t>National HEP communities – input to European Strategy Update</a:t>
            </a:r>
          </a:p>
        </p:txBody>
      </p:sp>
      <p:pic>
        <p:nvPicPr>
          <p:cNvPr id="3" name="Picture 2">
            <a:extLst>
              <a:ext uri="{FF2B5EF4-FFF2-40B4-BE49-F238E27FC236}">
                <a16:creationId xmlns:a16="http://schemas.microsoft.com/office/drawing/2014/main" id="{13EF6367-99CC-7309-907E-9ABBA50D023D}"/>
              </a:ext>
            </a:extLst>
          </p:cNvPr>
          <p:cNvPicPr>
            <a:picLocks noChangeAspect="1"/>
          </p:cNvPicPr>
          <p:nvPr/>
        </p:nvPicPr>
        <p:blipFill>
          <a:blip r:embed="rId2"/>
          <a:stretch>
            <a:fillRect/>
          </a:stretch>
        </p:blipFill>
        <p:spPr>
          <a:xfrm>
            <a:off x="0" y="880782"/>
            <a:ext cx="9144000" cy="4122250"/>
          </a:xfrm>
          <a:prstGeom prst="rect">
            <a:avLst/>
          </a:prstGeom>
        </p:spPr>
      </p:pic>
    </p:spTree>
    <p:extLst>
      <p:ext uri="{BB962C8B-B14F-4D97-AF65-F5344CB8AC3E}">
        <p14:creationId xmlns:p14="http://schemas.microsoft.com/office/powerpoint/2010/main" val="24948921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20AD77-6EBF-C654-2458-38FC6A6D6181}"/>
              </a:ext>
            </a:extLst>
          </p:cNvPr>
          <p:cNvSpPr>
            <a:spLocks noGrp="1"/>
          </p:cNvSpPr>
          <p:nvPr>
            <p:ph type="sldNum" sz="quarter" idx="10"/>
          </p:nvPr>
        </p:nvSpPr>
        <p:spPr/>
        <p:txBody>
          <a:bodyPr/>
          <a:lstStyle/>
          <a:p>
            <a:fld id="{88A1DFE4-5FC5-43BD-BB7E-75EAD82B965F}" type="slidenum">
              <a:rPr lang="en-US" noProof="0" smtClean="0"/>
              <a:pPr/>
              <a:t>22</a:t>
            </a:fld>
            <a:endParaRPr lang="en-US" noProof="0" dirty="0"/>
          </a:p>
        </p:txBody>
      </p:sp>
      <p:pic>
        <p:nvPicPr>
          <p:cNvPr id="9" name="Picture 8">
            <a:extLst>
              <a:ext uri="{FF2B5EF4-FFF2-40B4-BE49-F238E27FC236}">
                <a16:creationId xmlns:a16="http://schemas.microsoft.com/office/drawing/2014/main" id="{744717A7-5037-FB54-275A-592FFE67D154}"/>
              </a:ext>
            </a:extLst>
          </p:cNvPr>
          <p:cNvPicPr>
            <a:picLocks noChangeAspect="1"/>
          </p:cNvPicPr>
          <p:nvPr/>
        </p:nvPicPr>
        <p:blipFill>
          <a:blip r:embed="rId2"/>
          <a:stretch>
            <a:fillRect/>
          </a:stretch>
        </p:blipFill>
        <p:spPr>
          <a:xfrm>
            <a:off x="5741595" y="321410"/>
            <a:ext cx="3409507" cy="4822090"/>
          </a:xfrm>
          <a:prstGeom prst="rect">
            <a:avLst/>
          </a:prstGeom>
        </p:spPr>
      </p:pic>
      <p:sp>
        <p:nvSpPr>
          <p:cNvPr id="5" name="TextBox 4">
            <a:extLst>
              <a:ext uri="{FF2B5EF4-FFF2-40B4-BE49-F238E27FC236}">
                <a16:creationId xmlns:a16="http://schemas.microsoft.com/office/drawing/2014/main" id="{0B56DE16-BBC5-BAEC-4033-B2B331098EF8}"/>
              </a:ext>
            </a:extLst>
          </p:cNvPr>
          <p:cNvSpPr txBox="1"/>
          <p:nvPr/>
        </p:nvSpPr>
        <p:spPr>
          <a:xfrm>
            <a:off x="198539" y="401346"/>
            <a:ext cx="3945197" cy="461665"/>
          </a:xfrm>
          <a:prstGeom prst="rect">
            <a:avLst/>
          </a:prstGeom>
          <a:noFill/>
        </p:spPr>
        <p:txBody>
          <a:bodyPr wrap="square">
            <a:spAutoFit/>
          </a:bodyPr>
          <a:lstStyle>
            <a:defPPr>
              <a:defRPr lang="en-US"/>
            </a:defPPr>
            <a:lvl1pPr defTabSz="1828800">
              <a:defRPr sz="2000" b="1">
                <a:solidFill>
                  <a:srgbClr val="1F497D"/>
                </a:solidFill>
                <a:latin typeface="Calibri" panose="020F0502020204030204" pitchFamily="34" charset="0"/>
                <a:ea typeface="Calibri" panose="020F0502020204030204" pitchFamily="34" charset="0"/>
              </a:defRPr>
            </a:lvl1pPr>
          </a:lstStyle>
          <a:p>
            <a:r>
              <a:rPr lang="en-US" sz="2400" dirty="0">
                <a:solidFill>
                  <a:schemeClr val="accent6">
                    <a:lumMod val="90000"/>
                    <a:lumOff val="10000"/>
                  </a:schemeClr>
                </a:solidFill>
              </a:rPr>
              <a:t>FCC collaboration framework</a:t>
            </a:r>
          </a:p>
        </p:txBody>
      </p:sp>
      <p:pic>
        <p:nvPicPr>
          <p:cNvPr id="7" name="Picture 6">
            <a:extLst>
              <a:ext uri="{FF2B5EF4-FFF2-40B4-BE49-F238E27FC236}">
                <a16:creationId xmlns:a16="http://schemas.microsoft.com/office/drawing/2014/main" id="{5FE56EDC-F55C-03AA-E748-C812037B876D}"/>
              </a:ext>
            </a:extLst>
          </p:cNvPr>
          <p:cNvPicPr>
            <a:picLocks noChangeAspect="1"/>
          </p:cNvPicPr>
          <p:nvPr/>
        </p:nvPicPr>
        <p:blipFill>
          <a:blip r:embed="rId3"/>
          <a:stretch>
            <a:fillRect/>
          </a:stretch>
        </p:blipFill>
        <p:spPr>
          <a:xfrm>
            <a:off x="3069268" y="1028390"/>
            <a:ext cx="2374291" cy="2833718"/>
          </a:xfrm>
          <a:prstGeom prst="rect">
            <a:avLst/>
          </a:prstGeom>
        </p:spPr>
      </p:pic>
      <p:sp>
        <p:nvSpPr>
          <p:cNvPr id="8" name="Content Placeholder 2">
            <a:extLst>
              <a:ext uri="{FF2B5EF4-FFF2-40B4-BE49-F238E27FC236}">
                <a16:creationId xmlns:a16="http://schemas.microsoft.com/office/drawing/2014/main" id="{77595923-081A-4B39-D48E-E8122C0CEB5A}"/>
              </a:ext>
            </a:extLst>
          </p:cNvPr>
          <p:cNvSpPr txBox="1">
            <a:spLocks/>
          </p:cNvSpPr>
          <p:nvPr/>
        </p:nvSpPr>
        <p:spPr>
          <a:xfrm>
            <a:off x="0" y="975654"/>
            <a:ext cx="2740545" cy="2915902"/>
          </a:xfrm>
          <a:prstGeom prst="rect">
            <a:avLst/>
          </a:prstGeom>
        </p:spPr>
        <p:txBody>
          <a:bodyPr vert="horz">
            <a:normAutofit fontScale="92500"/>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93776" marR="0" lvl="0" indent="-457200" algn="l" defTabSz="914400" rtl="0" eaLnBrk="1" fontAlgn="auto" latinLnBrk="0" hangingPunct="1">
              <a:lnSpc>
                <a:spcPct val="100000"/>
              </a:lnSpc>
              <a:spcBef>
                <a:spcPts val="600"/>
              </a:spcBef>
              <a:spcAft>
                <a:spcPts val="0"/>
              </a:spcAft>
              <a:buClr>
                <a:srgbClr val="DDDDDD"/>
              </a:buClr>
              <a:buSzPct val="80000"/>
              <a:buFont typeface="Arial"/>
              <a:buChar char="•"/>
              <a:tabLst/>
              <a:defRPr/>
            </a:pP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A </a:t>
            </a: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consortium</a:t>
            </a: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 of             partners based on a</a:t>
            </a:r>
            <a:b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b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Memorandum Of Understanding (MoU) </a:t>
            </a:r>
          </a:p>
          <a:p>
            <a:pPr marL="493776" marR="0" lvl="0" indent="-457200" algn="l" defTabSz="914400" rtl="0" eaLnBrk="1" fontAlgn="auto" latinLnBrk="0" hangingPunct="1">
              <a:lnSpc>
                <a:spcPct val="100000"/>
              </a:lnSpc>
              <a:spcBef>
                <a:spcPts val="600"/>
              </a:spcBef>
              <a:spcAft>
                <a:spcPts val="0"/>
              </a:spcAft>
              <a:buClr>
                <a:srgbClr val="DDDDDD"/>
              </a:buClr>
              <a:buSzPct val="80000"/>
              <a:buFont typeface="Arial"/>
              <a:buChar char="•"/>
              <a:tabLst/>
              <a:defRPr/>
            </a:pP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Working together on a</a:t>
            </a:r>
            <a:b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b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best effort basis</a:t>
            </a:r>
          </a:p>
          <a:p>
            <a:pPr marL="493776" marR="0" lvl="0" indent="-457200" algn="l" defTabSz="914400" rtl="0" eaLnBrk="1" fontAlgn="auto" latinLnBrk="0" hangingPunct="1">
              <a:lnSpc>
                <a:spcPct val="100000"/>
              </a:lnSpc>
              <a:spcBef>
                <a:spcPts val="600"/>
              </a:spcBef>
              <a:spcAft>
                <a:spcPts val="0"/>
              </a:spcAft>
              <a:buClr>
                <a:srgbClr val="DDDDDD"/>
              </a:buClr>
              <a:buSzPct val="80000"/>
              <a:buFont typeface="Arial"/>
              <a:buChar char="•"/>
              <a:tabLst/>
              <a:defRPr/>
            </a:pP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Incremental &amp; open </a:t>
            </a: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to </a:t>
            </a:r>
            <a:b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b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academia and industry</a:t>
            </a:r>
          </a:p>
          <a:p>
            <a:pPr marL="493776" marR="0" lvl="0" indent="-457200" algn="l" defTabSz="914400" rtl="0" eaLnBrk="1" fontAlgn="auto" latinLnBrk="0" hangingPunct="1">
              <a:lnSpc>
                <a:spcPct val="100000"/>
              </a:lnSpc>
              <a:spcBef>
                <a:spcPts val="600"/>
              </a:spcBef>
              <a:spcAft>
                <a:spcPts val="0"/>
              </a:spcAft>
              <a:buClr>
                <a:srgbClr val="DDDDDD"/>
              </a:buClr>
              <a:buSzPct val="80000"/>
              <a:buFont typeface="Arial"/>
              <a:buChar char="•"/>
              <a:tabLst/>
              <a:defRPr/>
            </a:pP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Individual </a:t>
            </a: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projects               </a:t>
            </a:r>
            <a:r>
              <a:rPr kumimoji="0" lang="en-GB" sz="1600" b="0" i="0" u="none" strike="noStrike" kern="1200" cap="none" spc="0" normalizeH="0" baseline="0" noProof="0" dirty="0">
                <a:ln>
                  <a:noFill/>
                </a:ln>
                <a:solidFill>
                  <a:schemeClr val="accent6">
                    <a:lumMod val="90000"/>
                    <a:lumOff val="10000"/>
                  </a:schemeClr>
                </a:solidFill>
                <a:effectLst/>
                <a:uLnTx/>
                <a:uFillTx/>
                <a:latin typeface="Arial"/>
                <a:ea typeface="+mn-ea"/>
                <a:cs typeface="+mn-cs"/>
              </a:rPr>
              <a:t>defined in </a:t>
            </a:r>
            <a:r>
              <a:rPr kumimoji="0" lang="en-GB" sz="1600" b="1" i="0" u="none" strike="noStrike" kern="1200" cap="none" spc="0" normalizeH="0" baseline="0" noProof="0" dirty="0">
                <a:ln>
                  <a:noFill/>
                </a:ln>
                <a:solidFill>
                  <a:schemeClr val="accent6">
                    <a:lumMod val="90000"/>
                    <a:lumOff val="10000"/>
                  </a:schemeClr>
                </a:solidFill>
                <a:effectLst/>
                <a:uLnTx/>
                <a:uFillTx/>
                <a:latin typeface="Arial"/>
                <a:ea typeface="+mn-ea"/>
                <a:cs typeface="+mn-cs"/>
              </a:rPr>
              <a:t>specific addenda</a:t>
            </a:r>
          </a:p>
        </p:txBody>
      </p:sp>
      <p:sp>
        <p:nvSpPr>
          <p:cNvPr id="10" name="TextBox 9">
            <a:extLst>
              <a:ext uri="{FF2B5EF4-FFF2-40B4-BE49-F238E27FC236}">
                <a16:creationId xmlns:a16="http://schemas.microsoft.com/office/drawing/2014/main" id="{FD9FA85A-DC3B-FC45-385C-7BBF17DF1074}"/>
              </a:ext>
            </a:extLst>
          </p:cNvPr>
          <p:cNvSpPr txBox="1"/>
          <p:nvPr/>
        </p:nvSpPr>
        <p:spPr>
          <a:xfrm>
            <a:off x="134679" y="3878214"/>
            <a:ext cx="5606916" cy="1200329"/>
          </a:xfrm>
          <a:prstGeom prst="rect">
            <a:avLst/>
          </a:prstGeom>
          <a:noFill/>
        </p:spPr>
        <p:txBody>
          <a:bodyPr wrap="square">
            <a:spAutoFit/>
          </a:bodyPr>
          <a:lstStyle>
            <a:defPPr>
              <a:defRPr lang="en-US"/>
            </a:defPPr>
            <a:lvl1pPr defTabSz="1828800">
              <a:defRPr sz="2000" b="1">
                <a:solidFill>
                  <a:srgbClr val="1F497D"/>
                </a:solidFill>
                <a:latin typeface="Calibri" panose="020F0502020204030204" pitchFamily="34" charset="0"/>
                <a:ea typeface="Calibri" panose="020F0502020204030204" pitchFamily="34" charset="0"/>
              </a:defRPr>
            </a:lvl1pPr>
          </a:lstStyle>
          <a:p>
            <a:r>
              <a:rPr lang="en-US" sz="2400" dirty="0">
                <a:solidFill>
                  <a:schemeClr val="accent6">
                    <a:lumMod val="90000"/>
                    <a:lumOff val="10000"/>
                  </a:schemeClr>
                </a:solidFill>
              </a:rPr>
              <a:t>Next FCC collaboration meeting is the FCC WEEK 2026 in Helsinki, Finland</a:t>
            </a:r>
          </a:p>
          <a:p>
            <a:r>
              <a:rPr lang="en-US" sz="2400" dirty="0">
                <a:solidFill>
                  <a:schemeClr val="accent6">
                    <a:lumMod val="90000"/>
                    <a:lumOff val="10000"/>
                  </a:schemeClr>
                </a:solidFill>
              </a:rPr>
              <a:t>Entire community is invited and welcome!</a:t>
            </a:r>
          </a:p>
        </p:txBody>
      </p:sp>
    </p:spTree>
    <p:extLst>
      <p:ext uri="{BB962C8B-B14F-4D97-AF65-F5344CB8AC3E}">
        <p14:creationId xmlns:p14="http://schemas.microsoft.com/office/powerpoint/2010/main" val="265866711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6193E-9FAB-2912-C8E1-289D3F40E03F}"/>
            </a:ext>
          </a:extLst>
        </p:cNvPr>
        <p:cNvGrpSpPr/>
        <p:nvPr/>
      </p:nvGrpSpPr>
      <p:grpSpPr>
        <a:xfrm>
          <a:off x="0" y="0"/>
          <a:ext cx="0" cy="0"/>
          <a:chOff x="0" y="0"/>
          <a:chExt cx="0" cy="0"/>
        </a:xfrm>
      </p:grpSpPr>
      <p:pic>
        <p:nvPicPr>
          <p:cNvPr id="70" name="Picture 69" descr="A diagram of a graph&#10;&#10;AI-generated content may be incorrect.">
            <a:extLst>
              <a:ext uri="{FF2B5EF4-FFF2-40B4-BE49-F238E27FC236}">
                <a16:creationId xmlns:a16="http://schemas.microsoft.com/office/drawing/2014/main" id="{95F2F81F-3198-7F60-4035-0A283ADCC31E}"/>
              </a:ext>
            </a:extLst>
          </p:cNvPr>
          <p:cNvPicPr>
            <a:picLocks noChangeAspect="1"/>
          </p:cNvPicPr>
          <p:nvPr/>
        </p:nvPicPr>
        <p:blipFill>
          <a:blip r:embed="rId2">
            <a:extLst>
              <a:ext uri="{28A0092B-C50C-407E-A947-70E740481C1C}">
                <a14:useLocalDpi xmlns:a14="http://schemas.microsoft.com/office/drawing/2010/main" val="0"/>
              </a:ext>
            </a:extLst>
          </a:blip>
          <a:srcRect l="8931" r="6612" b="33444"/>
          <a:stretch/>
        </p:blipFill>
        <p:spPr>
          <a:xfrm>
            <a:off x="5005674" y="1087810"/>
            <a:ext cx="4146076" cy="2006314"/>
          </a:xfrm>
          <a:prstGeom prst="rect">
            <a:avLst/>
          </a:prstGeom>
        </p:spPr>
      </p:pic>
      <p:sp>
        <p:nvSpPr>
          <p:cNvPr id="5" name="Titel 4">
            <a:extLst>
              <a:ext uri="{FF2B5EF4-FFF2-40B4-BE49-F238E27FC236}">
                <a16:creationId xmlns:a16="http://schemas.microsoft.com/office/drawing/2014/main" id="{EA628BEC-40FC-2D14-356E-1DFD1FF2A100}"/>
              </a:ext>
            </a:extLst>
          </p:cNvPr>
          <p:cNvSpPr>
            <a:spLocks noGrp="1"/>
          </p:cNvSpPr>
          <p:nvPr>
            <p:ph type="title"/>
          </p:nvPr>
        </p:nvSpPr>
        <p:spPr>
          <a:xfrm>
            <a:off x="118312" y="297394"/>
            <a:ext cx="8384156" cy="402033"/>
          </a:xfrm>
        </p:spPr>
        <p:txBody>
          <a:bodyPr/>
          <a:lstStyle/>
          <a:p>
            <a:r>
              <a:rPr lang="en-US" sz="2800" dirty="0"/>
              <a:t>FCC-ee operation sequence and SRF concept </a:t>
            </a:r>
          </a:p>
        </p:txBody>
      </p:sp>
      <p:sp>
        <p:nvSpPr>
          <p:cNvPr id="29" name="TextBox 28">
            <a:extLst>
              <a:ext uri="{FF2B5EF4-FFF2-40B4-BE49-F238E27FC236}">
                <a16:creationId xmlns:a16="http://schemas.microsoft.com/office/drawing/2014/main" id="{8A98CDF0-14EC-007B-4B8E-A39BFF1F0DD5}"/>
              </a:ext>
            </a:extLst>
          </p:cNvPr>
          <p:cNvSpPr txBox="1"/>
          <p:nvPr/>
        </p:nvSpPr>
        <p:spPr>
          <a:xfrm>
            <a:off x="31315" y="3182162"/>
            <a:ext cx="9011946" cy="1969770"/>
          </a:xfrm>
          <a:prstGeom prst="rect">
            <a:avLst/>
          </a:prstGeom>
          <a:noFill/>
        </p:spPr>
        <p:txBody>
          <a:bodyPr wrap="square" rtlCol="0">
            <a:spAutoFit/>
          </a:bodyPr>
          <a:lstStyle/>
          <a:p>
            <a:pPr marL="171446" marR="0" lvl="0" indent="-171446" algn="l" defTabSz="685710" rtl="0" eaLnBrk="1" fontAlgn="auto" latinLnBrk="0" hangingPunct="1">
              <a:lnSpc>
                <a:spcPct val="100000"/>
              </a:lnSpc>
              <a:spcBef>
                <a:spcPts val="0"/>
              </a:spcBef>
              <a:spcAft>
                <a:spcPts val="450"/>
              </a:spcAft>
              <a:buClrTx/>
              <a:buSzTx/>
              <a:buFontTx/>
              <a:buChar char="-"/>
              <a:tabLst/>
              <a:defRPr/>
            </a:pPr>
            <a:r>
              <a:rPr kumimoji="0" lang="en-US" sz="1600" b="1" i="0" u="none" strike="noStrike" kern="1200" cap="none" spc="0" normalizeH="0" baseline="0" noProof="0" dirty="0">
                <a:ln>
                  <a:noFill/>
                </a:ln>
                <a:solidFill>
                  <a:srgbClr val="0C377B"/>
                </a:solidFill>
                <a:effectLst/>
                <a:uLnTx/>
                <a:uFillTx/>
                <a:latin typeface="Arial"/>
                <a:ea typeface="+mn-ea"/>
                <a:cs typeface="+mn-cs"/>
              </a:rPr>
              <a:t>2-cell 400 MHz SRF system for Z, W and ZH</a:t>
            </a:r>
            <a:r>
              <a:rPr kumimoji="0" lang="en-US" sz="1600" b="0" i="0" u="none" strike="noStrike" kern="1200" cap="none" spc="0" normalizeH="0" baseline="0" noProof="0" dirty="0">
                <a:ln>
                  <a:noFill/>
                </a:ln>
                <a:solidFill>
                  <a:srgbClr val="0C377B"/>
                </a:solidFill>
                <a:effectLst/>
                <a:uLnTx/>
                <a:uFillTx/>
                <a:latin typeface="Arial"/>
                <a:ea typeface="+mn-ea"/>
                <a:cs typeface="+mn-cs"/>
              </a:rPr>
              <a:t>, entire system installed at operation start</a:t>
            </a:r>
            <a:endParaRPr kumimoji="0" lang="en-US" sz="1600" b="1" i="0" u="none" strike="noStrike" kern="1200" cap="none" spc="0" normalizeH="0" baseline="0" noProof="0" dirty="0">
              <a:ln>
                <a:noFill/>
              </a:ln>
              <a:solidFill>
                <a:srgbClr val="0C377B"/>
              </a:solidFill>
              <a:effectLst/>
              <a:uLnTx/>
              <a:uFillTx/>
              <a:latin typeface="Arial"/>
              <a:ea typeface="+mn-ea"/>
              <a:cs typeface="+mn-cs"/>
            </a:endParaRPr>
          </a:p>
          <a:p>
            <a:pPr marL="514309" marR="0" lvl="1" indent="-171446" algn="l" defTabSz="685710" rtl="0" eaLnBrk="1" fontAlgn="auto" latinLnBrk="0" hangingPunct="1">
              <a:lnSpc>
                <a:spcPct val="100000"/>
              </a:lnSpc>
              <a:spcBef>
                <a:spcPts val="0"/>
              </a:spcBef>
              <a:spcAft>
                <a:spcPts val="450"/>
              </a:spcAft>
              <a:buClrTx/>
              <a:buSzTx/>
              <a:buFontTx/>
              <a:buChar char="-"/>
              <a:tabLst/>
              <a:defRPr/>
            </a:pPr>
            <a:r>
              <a:rPr kumimoji="0" lang="en-GB" sz="1600" b="0" i="0" u="none" strike="noStrike" kern="1200" cap="none" spc="0" normalizeH="0" baseline="0" noProof="0" dirty="0">
                <a:ln>
                  <a:noFill/>
                </a:ln>
                <a:solidFill>
                  <a:srgbClr val="0C377B"/>
                </a:solidFill>
                <a:effectLst/>
                <a:uLnTx/>
                <a:uFillTx/>
                <a:latin typeface="Arial"/>
                <a:ea typeface="+mn-ea"/>
                <a:cs typeface="+mn-cs"/>
              </a:rPr>
              <a:t>flexibility for switching between Z, WW, ZH operation</a:t>
            </a:r>
          </a:p>
          <a:p>
            <a:pPr marL="514309" marR="0" lvl="1" indent="-171446" algn="l" defTabSz="685710" rtl="0" eaLnBrk="1" fontAlgn="auto" latinLnBrk="0" hangingPunct="1">
              <a:lnSpc>
                <a:spcPct val="100000"/>
              </a:lnSpc>
              <a:spcBef>
                <a:spcPts val="0"/>
              </a:spcBef>
              <a:spcAft>
                <a:spcPts val="450"/>
              </a:spcAft>
              <a:buClrTx/>
              <a:buSzTx/>
              <a:buFontTx/>
              <a:buChar char="-"/>
              <a:tabLst/>
              <a:defRPr/>
            </a:pPr>
            <a:r>
              <a:rPr kumimoji="0" lang="en-GB" sz="1600" b="0" i="0" u="none" strike="noStrike" kern="1200" cap="none" spc="0" normalizeH="0" baseline="0" noProof="0" dirty="0">
                <a:ln>
                  <a:noFill/>
                </a:ln>
                <a:solidFill>
                  <a:srgbClr val="0C377B"/>
                </a:solidFill>
                <a:effectLst/>
                <a:uLnTx/>
                <a:uFillTx/>
                <a:latin typeface="Arial"/>
                <a:ea typeface="+mn-ea"/>
                <a:cs typeface="+mn-cs"/>
              </a:rPr>
              <a:t>reverse phase operation at Z allows constant cavity coupling</a:t>
            </a:r>
            <a:endParaRPr kumimoji="0" lang="en-GB" sz="1600" b="1" i="0" u="none" strike="noStrike" kern="1200" cap="none" spc="0" normalizeH="0" baseline="0" noProof="0" dirty="0">
              <a:ln>
                <a:noFill/>
              </a:ln>
              <a:solidFill>
                <a:srgbClr val="0C377B"/>
              </a:solidFill>
              <a:effectLst/>
              <a:uLnTx/>
              <a:uFillTx/>
              <a:latin typeface="Arial"/>
              <a:ea typeface="+mn-ea"/>
              <a:cs typeface="+mn-cs"/>
            </a:endParaRPr>
          </a:p>
          <a:p>
            <a:pPr marL="514309" marR="0" lvl="1" indent="-171446" algn="l" defTabSz="685710" rtl="0" eaLnBrk="1" fontAlgn="auto" latinLnBrk="0" hangingPunct="1">
              <a:lnSpc>
                <a:spcPct val="100000"/>
              </a:lnSpc>
              <a:spcBef>
                <a:spcPts val="0"/>
              </a:spcBef>
              <a:spcAft>
                <a:spcPts val="450"/>
              </a:spcAft>
              <a:buClrTx/>
              <a:buSzTx/>
              <a:buFontTx/>
              <a:buChar char="-"/>
              <a:tabLst/>
              <a:defRPr/>
            </a:pPr>
            <a:r>
              <a:rPr kumimoji="0" lang="en-US" sz="1600" b="0" i="0" u="none" strike="noStrike" kern="1200" cap="none" spc="0" normalizeH="0" baseline="0" noProof="0" dirty="0">
                <a:ln>
                  <a:noFill/>
                </a:ln>
                <a:solidFill>
                  <a:srgbClr val="0C377B"/>
                </a:solidFill>
                <a:effectLst/>
                <a:uLnTx/>
                <a:uFillTx/>
                <a:latin typeface="Arial"/>
                <a:ea typeface="+mn-ea"/>
                <a:cs typeface="+mn-cs"/>
              </a:rPr>
              <a:t>suppression of the single-cell 400 MHz system </a:t>
            </a:r>
          </a:p>
          <a:p>
            <a:pPr marL="514309" marR="0" lvl="1" indent="-171446" algn="l" defTabSz="685710" rtl="0" eaLnBrk="1" fontAlgn="auto" latinLnBrk="0" hangingPunct="1">
              <a:lnSpc>
                <a:spcPct val="100000"/>
              </a:lnSpc>
              <a:spcBef>
                <a:spcPts val="0"/>
              </a:spcBef>
              <a:spcAft>
                <a:spcPts val="450"/>
              </a:spcAft>
              <a:buClrTx/>
              <a:buSzTx/>
              <a:buFontTx/>
              <a:buChar char="-"/>
              <a:tabLst/>
              <a:defRPr/>
            </a:pPr>
            <a:r>
              <a:rPr kumimoji="0" lang="en-US" sz="1600" b="0" i="0" u="none" strike="noStrike" kern="1200" cap="none" spc="0" normalizeH="0" baseline="0" noProof="0" dirty="0">
                <a:ln>
                  <a:noFill/>
                </a:ln>
                <a:solidFill>
                  <a:srgbClr val="0C377B"/>
                </a:solidFill>
                <a:effectLst/>
                <a:uLnTx/>
                <a:uFillTx/>
                <a:latin typeface="Arial"/>
                <a:ea typeface="+mn-ea"/>
                <a:cs typeface="+mn-cs"/>
              </a:rPr>
              <a:t>reduced R&amp;D, installation, commissioning, </a:t>
            </a:r>
            <a:r>
              <a:rPr kumimoji="0" lang="en-US" sz="1600" b="0" i="0" u="none" strike="noStrike" kern="1200" cap="none" spc="0" normalizeH="0" baseline="0" noProof="0" dirty="0" err="1">
                <a:ln>
                  <a:noFill/>
                </a:ln>
                <a:solidFill>
                  <a:srgbClr val="0C377B"/>
                </a:solidFill>
                <a:effectLst/>
                <a:uLnTx/>
                <a:uFillTx/>
                <a:latin typeface="Arial"/>
                <a:ea typeface="+mn-ea"/>
                <a:cs typeface="+mn-cs"/>
              </a:rPr>
              <a:t>etc</a:t>
            </a:r>
            <a:r>
              <a:rPr kumimoji="0" lang="en-US" sz="1600" b="0" i="0" u="none" strike="noStrike" kern="1200" cap="none" spc="0" normalizeH="0" baseline="0" noProof="0" dirty="0">
                <a:ln>
                  <a:noFill/>
                </a:ln>
                <a:solidFill>
                  <a:srgbClr val="0C377B"/>
                </a:solidFill>
                <a:effectLst/>
                <a:uLnTx/>
                <a:uFillTx/>
                <a:latin typeface="Arial"/>
                <a:ea typeface="+mn-ea"/>
                <a:cs typeface="+mn-cs"/>
              </a:rPr>
              <a:t>…</a:t>
            </a:r>
          </a:p>
          <a:p>
            <a:pPr marL="514309" marR="0" lvl="1" indent="-171446" algn="l" defTabSz="685710" rtl="0" eaLnBrk="1" fontAlgn="auto" latinLnBrk="0" hangingPunct="1">
              <a:lnSpc>
                <a:spcPct val="100000"/>
              </a:lnSpc>
              <a:spcBef>
                <a:spcPts val="0"/>
              </a:spcBef>
              <a:spcAft>
                <a:spcPts val="450"/>
              </a:spcAft>
              <a:buClrTx/>
              <a:buSzTx/>
              <a:buFontTx/>
              <a:buChar char="-"/>
              <a:tabLst/>
              <a:defRPr/>
            </a:pPr>
            <a:endParaRPr kumimoji="0" lang="en-US" sz="100" b="0" i="0" u="none" strike="noStrike" kern="1200" cap="none" spc="0" normalizeH="0" baseline="0" noProof="0" dirty="0">
              <a:ln>
                <a:noFill/>
              </a:ln>
              <a:solidFill>
                <a:srgbClr val="0C377B"/>
              </a:solidFill>
              <a:effectLst/>
              <a:uLnTx/>
              <a:uFillTx/>
              <a:latin typeface="Arial"/>
              <a:ea typeface="+mn-ea"/>
              <a:cs typeface="+mn-cs"/>
            </a:endParaRPr>
          </a:p>
          <a:p>
            <a:pPr marL="171446" marR="0" lvl="0" indent="-171446" algn="l" defTabSz="685710" rtl="0" eaLnBrk="1" fontAlgn="auto" latinLnBrk="0" hangingPunct="1">
              <a:lnSpc>
                <a:spcPct val="100000"/>
              </a:lnSpc>
              <a:spcBef>
                <a:spcPts val="0"/>
              </a:spcBef>
              <a:spcAft>
                <a:spcPts val="450"/>
              </a:spcAft>
              <a:buClrTx/>
              <a:buSzTx/>
              <a:buFontTx/>
              <a:buChar char="-"/>
              <a:tabLst/>
              <a:defRPr/>
            </a:pPr>
            <a:r>
              <a:rPr kumimoji="0" lang="en-US" sz="1600" b="1" i="0" u="none" strike="noStrike" kern="1200" cap="none" spc="0" normalizeH="0" baseline="0" noProof="0" dirty="0">
                <a:ln>
                  <a:noFill/>
                </a:ln>
                <a:solidFill>
                  <a:srgbClr val="0C377B"/>
                </a:solidFill>
                <a:effectLst/>
                <a:uLnTx/>
                <a:uFillTx/>
                <a:latin typeface="Arial"/>
                <a:ea typeface="+mn-ea"/>
                <a:cs typeface="+mn-cs"/>
              </a:rPr>
              <a:t>6-cell 800 MHz SRF system for collider ttbar operation and booster at all energies</a:t>
            </a:r>
          </a:p>
        </p:txBody>
      </p:sp>
      <p:sp>
        <p:nvSpPr>
          <p:cNvPr id="71" name="TextBox 70">
            <a:extLst>
              <a:ext uri="{FF2B5EF4-FFF2-40B4-BE49-F238E27FC236}">
                <a16:creationId xmlns:a16="http://schemas.microsoft.com/office/drawing/2014/main" id="{59D7F24A-044F-7CA2-2FF1-4C1109E2B0D5}"/>
              </a:ext>
            </a:extLst>
          </p:cNvPr>
          <p:cNvSpPr txBox="1"/>
          <p:nvPr/>
        </p:nvSpPr>
        <p:spPr>
          <a:xfrm>
            <a:off x="7253238" y="1539326"/>
            <a:ext cx="1486473" cy="264441"/>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fr-CH" sz="1100" b="1" i="0" u="none" strike="noStrike" kern="1200" cap="none" spc="0" normalizeH="0" baseline="0" noProof="0" dirty="0">
                <a:ln>
                  <a:noFill/>
                </a:ln>
                <a:solidFill>
                  <a:srgbClr val="0F124A"/>
                </a:solidFill>
                <a:effectLst/>
                <a:uLnTx/>
                <a:uFillTx/>
                <a:latin typeface="Arial"/>
                <a:ea typeface="+mn-ea"/>
                <a:cs typeface="+mn-cs"/>
              </a:rPr>
              <a:t>Z, WW </a:t>
            </a:r>
            <a:r>
              <a:rPr kumimoji="0" lang="fr-CH" sz="1100" b="1" i="0" u="none" strike="noStrike" kern="1200" cap="none" spc="0" normalizeH="0" baseline="0" noProof="0" dirty="0" err="1">
                <a:ln>
                  <a:noFill/>
                </a:ln>
                <a:solidFill>
                  <a:srgbClr val="0F124A"/>
                </a:solidFill>
                <a:effectLst/>
                <a:uLnTx/>
                <a:uFillTx/>
                <a:latin typeface="Arial"/>
                <a:ea typeface="+mn-ea"/>
                <a:cs typeface="+mn-cs"/>
              </a:rPr>
              <a:t>operation</a:t>
            </a:r>
            <a:r>
              <a:rPr kumimoji="0" lang="fr-CH" sz="1100" b="1" i="0" u="none" strike="noStrike" kern="1200" cap="none" spc="0" normalizeH="0" baseline="0" noProof="0" dirty="0">
                <a:ln>
                  <a:noFill/>
                </a:ln>
                <a:solidFill>
                  <a:srgbClr val="0F124A"/>
                </a:solidFill>
                <a:effectLst/>
                <a:uLnTx/>
                <a:uFillTx/>
                <a:latin typeface="Arial"/>
                <a:ea typeface="+mn-ea"/>
                <a:cs typeface="+mn-cs"/>
              </a:rPr>
              <a:t> </a:t>
            </a:r>
          </a:p>
        </p:txBody>
      </p:sp>
      <p:sp>
        <p:nvSpPr>
          <p:cNvPr id="72" name="TextBox 71">
            <a:extLst>
              <a:ext uri="{FF2B5EF4-FFF2-40B4-BE49-F238E27FC236}">
                <a16:creationId xmlns:a16="http://schemas.microsoft.com/office/drawing/2014/main" id="{BCFD81BE-36E8-B8AA-3D3A-891C4E0A3B7D}"/>
              </a:ext>
            </a:extLst>
          </p:cNvPr>
          <p:cNvSpPr txBox="1"/>
          <p:nvPr/>
        </p:nvSpPr>
        <p:spPr>
          <a:xfrm>
            <a:off x="7263686" y="2497823"/>
            <a:ext cx="1486473" cy="264441"/>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fr-CH" sz="1100" b="1" i="0" u="none" strike="noStrike" kern="1200" cap="none" spc="0" normalizeH="0" baseline="0" noProof="0" dirty="0">
                <a:ln>
                  <a:noFill/>
                </a:ln>
                <a:solidFill>
                  <a:srgbClr val="0F124A"/>
                </a:solidFill>
                <a:effectLst/>
                <a:uLnTx/>
                <a:uFillTx/>
                <a:latin typeface="Arial"/>
                <a:ea typeface="+mn-ea"/>
                <a:cs typeface="+mn-cs"/>
              </a:rPr>
              <a:t>ZH </a:t>
            </a:r>
            <a:r>
              <a:rPr kumimoji="0" lang="fr-CH" sz="1100" b="1" i="0" u="none" strike="noStrike" kern="1200" cap="none" spc="0" normalizeH="0" baseline="0" noProof="0" dirty="0" err="1">
                <a:ln>
                  <a:noFill/>
                </a:ln>
                <a:solidFill>
                  <a:srgbClr val="0F124A"/>
                </a:solidFill>
                <a:effectLst/>
                <a:uLnTx/>
                <a:uFillTx/>
                <a:latin typeface="Arial"/>
                <a:ea typeface="+mn-ea"/>
                <a:cs typeface="+mn-cs"/>
              </a:rPr>
              <a:t>operation</a:t>
            </a:r>
            <a:r>
              <a:rPr kumimoji="0" lang="fr-CH" sz="1100" b="1" i="0" u="none" strike="noStrike" kern="1200" cap="none" spc="0" normalizeH="0" baseline="0" noProof="0" dirty="0">
                <a:ln>
                  <a:noFill/>
                </a:ln>
                <a:solidFill>
                  <a:srgbClr val="0F124A"/>
                </a:solidFill>
                <a:effectLst/>
                <a:uLnTx/>
                <a:uFillTx/>
                <a:latin typeface="Arial"/>
                <a:ea typeface="+mn-ea"/>
                <a:cs typeface="+mn-cs"/>
              </a:rPr>
              <a:t> </a:t>
            </a:r>
          </a:p>
        </p:txBody>
      </p:sp>
      <p:pic>
        <p:nvPicPr>
          <p:cNvPr id="68" name="Picture 67" descr="A screen shot of a computer&#10;&#10;AI-generated content may be incorrect.">
            <a:extLst>
              <a:ext uri="{FF2B5EF4-FFF2-40B4-BE49-F238E27FC236}">
                <a16:creationId xmlns:a16="http://schemas.microsoft.com/office/drawing/2014/main" id="{4AA4E7EA-3A07-BA32-D612-67A3BCF561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07" y="826838"/>
            <a:ext cx="4983405" cy="2364890"/>
          </a:xfrm>
          <a:prstGeom prst="rect">
            <a:avLst/>
          </a:prstGeom>
        </p:spPr>
      </p:pic>
      <p:sp>
        <p:nvSpPr>
          <p:cNvPr id="6" name="TextBox 5">
            <a:extLst>
              <a:ext uri="{FF2B5EF4-FFF2-40B4-BE49-F238E27FC236}">
                <a16:creationId xmlns:a16="http://schemas.microsoft.com/office/drawing/2014/main" id="{4F2BC240-EF1D-DD23-9C11-73E1A4981E63}"/>
              </a:ext>
            </a:extLst>
          </p:cNvPr>
          <p:cNvSpPr txBox="1"/>
          <p:nvPr/>
        </p:nvSpPr>
        <p:spPr>
          <a:xfrm>
            <a:off x="5494145" y="808488"/>
            <a:ext cx="3099661" cy="276999"/>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C377B"/>
                </a:solidFill>
                <a:effectLst/>
                <a:uLnTx/>
                <a:uFillTx/>
                <a:latin typeface="Arial"/>
                <a:ea typeface="+mn-ea"/>
                <a:cs typeface="+mn-cs"/>
              </a:rPr>
              <a:t>400 MHz RF layout and beam switching</a:t>
            </a:r>
            <a:endParaRPr kumimoji="0" lang="fr-CH" sz="1350" b="0" i="0" u="none" strike="noStrike" kern="1200" cap="none" spc="0" normalizeH="0" baseline="0" noProof="0" dirty="0">
              <a:ln>
                <a:noFill/>
              </a:ln>
              <a:solidFill>
                <a:srgbClr val="0F124A"/>
              </a:solidFill>
              <a:effectLst/>
              <a:uLnTx/>
              <a:uFillTx/>
              <a:latin typeface="Arial"/>
              <a:ea typeface="+mn-ea"/>
              <a:cs typeface="+mn-cs"/>
            </a:endParaRPr>
          </a:p>
        </p:txBody>
      </p:sp>
      <p:sp>
        <p:nvSpPr>
          <p:cNvPr id="3" name="TextBox 2">
            <a:extLst>
              <a:ext uri="{FF2B5EF4-FFF2-40B4-BE49-F238E27FC236}">
                <a16:creationId xmlns:a16="http://schemas.microsoft.com/office/drawing/2014/main" id="{CA64EF50-8CB5-C725-4B72-3AACFD298C5A}"/>
              </a:ext>
            </a:extLst>
          </p:cNvPr>
          <p:cNvSpPr txBox="1"/>
          <p:nvPr/>
        </p:nvSpPr>
        <p:spPr>
          <a:xfrm>
            <a:off x="1071319" y="1310813"/>
            <a:ext cx="2151941" cy="276999"/>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C377B"/>
                </a:solidFill>
                <a:effectLst/>
                <a:uLnTx/>
                <a:uFillTx/>
                <a:latin typeface="Arial"/>
                <a:ea typeface="+mn-ea"/>
                <a:cs typeface="+mn-cs"/>
              </a:rPr>
              <a:t>Flexible sequence Z – W - H</a:t>
            </a:r>
            <a:endParaRPr kumimoji="0" lang="fr-CH" sz="1350" b="0" i="0" u="none" strike="noStrike" kern="1200" cap="none" spc="0" normalizeH="0" baseline="0" noProof="0" dirty="0">
              <a:ln>
                <a:noFill/>
              </a:ln>
              <a:solidFill>
                <a:srgbClr val="0F124A"/>
              </a:solidFill>
              <a:effectLst/>
              <a:uLnTx/>
              <a:uFillTx/>
              <a:latin typeface="Arial"/>
              <a:ea typeface="+mn-ea"/>
              <a:cs typeface="+mn-cs"/>
            </a:endParaRPr>
          </a:p>
        </p:txBody>
      </p:sp>
      <p:sp>
        <p:nvSpPr>
          <p:cNvPr id="2" name="Slide Number Placeholder 1">
            <a:extLst>
              <a:ext uri="{FF2B5EF4-FFF2-40B4-BE49-F238E27FC236}">
                <a16:creationId xmlns:a16="http://schemas.microsoft.com/office/drawing/2014/main" id="{AB2D698D-1FCA-F413-BBB5-42C92D427D8A}"/>
              </a:ext>
            </a:extLst>
          </p:cNvPr>
          <p:cNvSpPr>
            <a:spLocks noGrp="1"/>
          </p:cNvSpPr>
          <p:nvPr>
            <p:ph type="sldNum" sz="quarter" idx="10"/>
          </p:nvPr>
        </p:nvSpPr>
        <p:spPr/>
        <p:txBody>
          <a:bodyPr/>
          <a:lstStyle/>
          <a:p>
            <a:fld id="{88A1DFE4-5FC5-43BD-BB7E-75EAD82B965F}" type="slidenum">
              <a:rPr lang="en-GB" noProof="0" smtClean="0"/>
              <a:pPr/>
              <a:t>23</a:t>
            </a:fld>
            <a:endParaRPr lang="en-GB" noProof="0"/>
          </a:p>
        </p:txBody>
      </p:sp>
    </p:spTree>
    <p:extLst>
      <p:ext uri="{BB962C8B-B14F-4D97-AF65-F5344CB8AC3E}">
        <p14:creationId xmlns:p14="http://schemas.microsoft.com/office/powerpoint/2010/main" val="311151345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diagram of a circular structure&#10;&#10;AI-generated content may be incorrect.">
            <a:extLst>
              <a:ext uri="{FF2B5EF4-FFF2-40B4-BE49-F238E27FC236}">
                <a16:creationId xmlns:a16="http://schemas.microsoft.com/office/drawing/2014/main" id="{731C4497-776C-47B1-D2F0-A996510840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0857" y="2207356"/>
            <a:ext cx="3157903" cy="2570386"/>
          </a:xfrm>
          <a:prstGeom prst="rect">
            <a:avLst/>
          </a:prstGeom>
        </p:spPr>
      </p:pic>
      <p:pic>
        <p:nvPicPr>
          <p:cNvPr id="3" name="Picture 2" descr="A diagram of a circular object with text&#10;&#10;AI-generated content may be incorrect.">
            <a:extLst>
              <a:ext uri="{FF2B5EF4-FFF2-40B4-BE49-F238E27FC236}">
                <a16:creationId xmlns:a16="http://schemas.microsoft.com/office/drawing/2014/main" id="{7A1A6BC6-8C36-3537-38CB-62B75B4782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9303" y="2238051"/>
            <a:ext cx="3175257" cy="2624273"/>
          </a:xfrm>
          <a:prstGeom prst="rect">
            <a:avLst/>
          </a:prstGeom>
        </p:spPr>
      </p:pic>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23753" y="298009"/>
            <a:ext cx="8838818" cy="402033"/>
          </a:xfrm>
        </p:spPr>
        <p:txBody>
          <a:bodyPr/>
          <a:lstStyle/>
          <a:p>
            <a:pPr defTabSz="685800">
              <a:defRPr/>
            </a:pPr>
            <a:r>
              <a:rPr lang="en-US" sz="3200" kern="0" dirty="0">
                <a:latin typeface="Calibri" panose="020F0502020204030204" pitchFamily="34" charset="0"/>
                <a:cs typeface="Calibri" panose="020F0502020204030204" pitchFamily="34" charset="0"/>
              </a:rPr>
              <a:t> Future Circular Collider integrated program – scope</a:t>
            </a:r>
          </a:p>
        </p:txBody>
      </p:sp>
      <p:pic>
        <p:nvPicPr>
          <p:cNvPr id="6" name="Picture 5" descr="Diagram&#10;&#10;Description automatically generated">
            <a:extLst>
              <a:ext uri="{FF2B5EF4-FFF2-40B4-BE49-F238E27FC236}">
                <a16:creationId xmlns:a16="http://schemas.microsoft.com/office/drawing/2014/main" id="{319294C2-EA4A-A8B6-7782-2C9AC1A497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390" y="2252869"/>
            <a:ext cx="2228847" cy="2482870"/>
          </a:xfrm>
          <a:prstGeom prst="rect">
            <a:avLst/>
          </a:prstGeom>
        </p:spPr>
      </p:pic>
      <p:sp>
        <p:nvSpPr>
          <p:cNvPr id="7" name="Content Placeholder 2">
            <a:extLst>
              <a:ext uri="{FF2B5EF4-FFF2-40B4-BE49-F238E27FC236}">
                <a16:creationId xmlns:a16="http://schemas.microsoft.com/office/drawing/2014/main" id="{EFDEECD8-F008-F265-0B6D-5C2552DADCA9}"/>
              </a:ext>
            </a:extLst>
          </p:cNvPr>
          <p:cNvSpPr txBox="1">
            <a:spLocks/>
          </p:cNvSpPr>
          <p:nvPr/>
        </p:nvSpPr>
        <p:spPr>
          <a:xfrm>
            <a:off x="3986015" y="2913655"/>
            <a:ext cx="1134126" cy="563678"/>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a:spcBef>
                <a:spcPts val="750"/>
              </a:spcBef>
              <a:buClr>
                <a:srgbClr val="0C377B"/>
              </a:buClr>
              <a:buNone/>
              <a:defRPr/>
            </a:pPr>
            <a:r>
              <a:rPr lang="fr" sz="1500" b="1" dirty="0">
                <a:solidFill>
                  <a:srgbClr val="FF0000"/>
                </a:solidFill>
                <a:latin typeface="Arial"/>
              </a:rPr>
              <a:t>FCC-ee</a:t>
            </a:r>
            <a:endParaRPr lang="fr" sz="1500" dirty="0">
              <a:solidFill>
                <a:srgbClr val="FF0000"/>
              </a:solidFill>
              <a:latin typeface="Arial"/>
            </a:endParaRPr>
          </a:p>
        </p:txBody>
      </p:sp>
      <p:sp>
        <p:nvSpPr>
          <p:cNvPr id="9" name="Content Placeholder 2">
            <a:extLst>
              <a:ext uri="{FF2B5EF4-FFF2-40B4-BE49-F238E27FC236}">
                <a16:creationId xmlns:a16="http://schemas.microsoft.com/office/drawing/2014/main" id="{2AE08D69-87CD-8F4C-0A88-9630B07B2ECD}"/>
              </a:ext>
            </a:extLst>
          </p:cNvPr>
          <p:cNvSpPr txBox="1">
            <a:spLocks/>
          </p:cNvSpPr>
          <p:nvPr/>
        </p:nvSpPr>
        <p:spPr>
          <a:xfrm>
            <a:off x="6947126" y="2967225"/>
            <a:ext cx="1134126" cy="546110"/>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a:spcBef>
                <a:spcPts val="750"/>
              </a:spcBef>
              <a:buClr>
                <a:srgbClr val="0C377B"/>
              </a:buClr>
              <a:buNone/>
              <a:defRPr/>
            </a:pPr>
            <a:r>
              <a:rPr lang="fr" sz="1500" b="1" dirty="0">
                <a:solidFill>
                  <a:srgbClr val="FF0000"/>
                </a:solidFill>
                <a:latin typeface="Arial"/>
              </a:rPr>
              <a:t>FCC-hh</a:t>
            </a:r>
            <a:endParaRPr lang="fr" sz="1500" dirty="0">
              <a:solidFill>
                <a:srgbClr val="FF0000"/>
              </a:solidFill>
              <a:latin typeface="Arial"/>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13B9E0FA-1164-7437-B744-7E6EEC4EEAEB}"/>
                  </a:ext>
                </a:extLst>
              </p:cNvPr>
              <p:cNvSpPr txBox="1"/>
              <p:nvPr/>
            </p:nvSpPr>
            <p:spPr>
              <a:xfrm>
                <a:off x="142684" y="785281"/>
                <a:ext cx="8939582" cy="1284967"/>
              </a:xfrm>
              <a:prstGeom prst="rect">
                <a:avLst/>
              </a:prstGeom>
              <a:noFill/>
            </p:spPr>
            <p:txBody>
              <a:bodyPr wrap="square" rtlCol="0">
                <a:spAutoFit/>
              </a:bodyPr>
              <a:lstStyle/>
              <a:p>
                <a:pPr marL="214313" indent="-214313" defTabSz="685800">
                  <a:spcBef>
                    <a:spcPts val="300"/>
                  </a:spcBef>
                  <a:buFont typeface="Arial" panose="020B0604020202020204" pitchFamily="34" charset="0"/>
                  <a:buChar char="•"/>
                  <a:defRPr/>
                </a:pPr>
                <a:r>
                  <a:rPr lang="en-GB" b="1" dirty="0">
                    <a:solidFill>
                      <a:srgbClr val="3333FF"/>
                    </a:solidFill>
                    <a:latin typeface="Arial"/>
                  </a:rPr>
                  <a:t>stage 1: FCC-ee (Z, W, H, </a:t>
                </a:r>
                <a14:m>
                  <m:oMath xmlns:m="http://schemas.openxmlformats.org/officeDocument/2006/math">
                    <m:r>
                      <m:rPr>
                        <m:nor/>
                      </m:rPr>
                      <a:rPr lang="en-US" b="1" dirty="0">
                        <a:solidFill>
                          <a:srgbClr val="3333FF"/>
                        </a:solidFill>
                        <a:latin typeface="Cambria Math" panose="02040503050406030204" pitchFamily="18" charset="0"/>
                      </a:rPr>
                      <m:t>t</m:t>
                    </m:r>
                    <m:acc>
                      <m:accPr>
                        <m:chr m:val="̅"/>
                        <m:ctrlPr>
                          <a:rPr lang="en-US" b="1" i="1" dirty="0">
                            <a:solidFill>
                              <a:srgbClr val="3333FF"/>
                            </a:solidFill>
                            <a:latin typeface="Cambria Math" panose="02040503050406030204" pitchFamily="18" charset="0"/>
                          </a:rPr>
                        </m:ctrlPr>
                      </m:accPr>
                      <m:e>
                        <m:r>
                          <m:rPr>
                            <m:nor/>
                          </m:rPr>
                          <a:rPr lang="en-US" b="1" dirty="0">
                            <a:solidFill>
                              <a:srgbClr val="3333FF"/>
                            </a:solidFill>
                            <a:latin typeface="Cambria Math" panose="02040503050406030204" pitchFamily="18" charset="0"/>
                          </a:rPr>
                          <m:t>t</m:t>
                        </m:r>
                      </m:e>
                    </m:acc>
                  </m:oMath>
                </a14:m>
                <a:r>
                  <a:rPr lang="en-GB" b="1" dirty="0">
                    <a:solidFill>
                      <a:srgbClr val="3333FF"/>
                    </a:solidFill>
                    <a:latin typeface="Arial"/>
                  </a:rPr>
                  <a:t>) as Higgs factory, electroweak &amp; top factory at highest luminosities</a:t>
                </a:r>
              </a:p>
              <a:p>
                <a:pPr marL="214313" indent="-214313" defTabSz="685800">
                  <a:spcBef>
                    <a:spcPts val="300"/>
                  </a:spcBef>
                  <a:buFont typeface="Arial" panose="020B0604020202020204" pitchFamily="34" charset="0"/>
                  <a:buChar char="•"/>
                  <a:defRPr/>
                </a:pPr>
                <a:r>
                  <a:rPr lang="en-GB" b="1" dirty="0">
                    <a:solidFill>
                      <a:srgbClr val="3333FF"/>
                    </a:solidFill>
                    <a:latin typeface="Arial"/>
                  </a:rPr>
                  <a:t>stage 2: FCC-hh (~100 </a:t>
                </a:r>
                <a:r>
                  <a:rPr lang="en-GB" b="1" dirty="0" err="1">
                    <a:solidFill>
                      <a:srgbClr val="3333FF"/>
                    </a:solidFill>
                    <a:latin typeface="Arial"/>
                  </a:rPr>
                  <a:t>TeV</a:t>
                </a:r>
                <a:r>
                  <a:rPr lang="en-GB" b="1" dirty="0">
                    <a:solidFill>
                      <a:srgbClr val="3333FF"/>
                    </a:solidFill>
                    <a:latin typeface="Arial"/>
                  </a:rPr>
                  <a:t>) as natural continuation at energy frontier, pp &amp; AA collisions; e-</a:t>
                </a:r>
                <a:r>
                  <a:rPr lang="en-GB" sz="1013" b="1" dirty="0">
                    <a:solidFill>
                      <a:srgbClr val="3333FF"/>
                    </a:solidFill>
                    <a:latin typeface="Arial"/>
                  </a:rPr>
                  <a:t>h </a:t>
                </a:r>
                <a:r>
                  <a:rPr lang="en-GB" b="1" dirty="0">
                    <a:solidFill>
                      <a:srgbClr val="3333FF"/>
                    </a:solidFill>
                    <a:latin typeface="Arial"/>
                  </a:rPr>
                  <a:t>option</a:t>
                </a:r>
              </a:p>
              <a:p>
                <a:pPr marL="214313" indent="-214313" defTabSz="685800">
                  <a:spcBef>
                    <a:spcPts val="300"/>
                  </a:spcBef>
                  <a:buFont typeface="Arial" panose="020B0604020202020204" pitchFamily="34" charset="0"/>
                  <a:buChar char="•"/>
                  <a:defRPr/>
                </a:pPr>
                <a:r>
                  <a:rPr lang="en-GB" dirty="0">
                    <a:solidFill>
                      <a:srgbClr val="0C377B"/>
                    </a:solidFill>
                  </a:rPr>
                  <a:t>highly synergetic and complementary programme maximising the physics opportunities</a:t>
                </a:r>
              </a:p>
              <a:p>
                <a:pPr marL="214313" indent="-214313" defTabSz="685800">
                  <a:spcBef>
                    <a:spcPts val="300"/>
                  </a:spcBef>
                  <a:buFont typeface="Arial" panose="020B0604020202020204" pitchFamily="34" charset="0"/>
                  <a:buChar char="•"/>
                  <a:defRPr/>
                </a:pPr>
                <a:r>
                  <a:rPr lang="en-GB" dirty="0">
                    <a:solidFill>
                      <a:srgbClr val="0C377B"/>
                    </a:solidFill>
                  </a:rPr>
                  <a:t>common civil engineering and technical infrastructures, </a:t>
                </a:r>
                <a:r>
                  <a:rPr lang="en-US" dirty="0">
                    <a:solidFill>
                      <a:srgbClr val="0C377B"/>
                    </a:solidFill>
                  </a:rPr>
                  <a:t>building on and reusing CERN’s existing infrastructure</a:t>
                </a:r>
              </a:p>
              <a:p>
                <a:pPr marL="214313" indent="-214313" defTabSz="685800">
                  <a:spcBef>
                    <a:spcPts val="300"/>
                  </a:spcBef>
                  <a:buFont typeface="Arial" panose="020B0604020202020204" pitchFamily="34" charset="0"/>
                  <a:buChar char="•"/>
                  <a:defRPr/>
                </a:pPr>
                <a:r>
                  <a:rPr lang="en-US" kern="0" dirty="0">
                    <a:solidFill>
                      <a:srgbClr val="0C377B"/>
                    </a:solidFill>
                  </a:rPr>
                  <a:t>FCC integrated project </a:t>
                </a:r>
                <a:r>
                  <a:rPr lang="en-GB" kern="0" dirty="0">
                    <a:solidFill>
                      <a:srgbClr val="0C377B"/>
                    </a:solidFill>
                  </a:rPr>
                  <a:t>allows the start of a new, major facility at CERN within a few years of the end of HL-LHC</a:t>
                </a:r>
                <a:endParaRPr lang="en-GB" b="1" dirty="0">
                  <a:solidFill>
                    <a:srgbClr val="0C377B"/>
                  </a:solidFill>
                  <a:latin typeface="Arial"/>
                </a:endParaRPr>
              </a:p>
            </p:txBody>
          </p:sp>
        </mc:Choice>
        <mc:Fallback xmlns="">
          <p:sp>
            <p:nvSpPr>
              <p:cNvPr id="10" name="TextBox 9">
                <a:extLst>
                  <a:ext uri="{FF2B5EF4-FFF2-40B4-BE49-F238E27FC236}">
                    <a16:creationId xmlns:a16="http://schemas.microsoft.com/office/drawing/2014/main" id="{13B9E0FA-1164-7437-B744-7E6EEC4EEAEB}"/>
                  </a:ext>
                </a:extLst>
              </p:cNvPr>
              <p:cNvSpPr txBox="1">
                <a:spLocks noRot="1" noChangeAspect="1" noMove="1" noResize="1" noEditPoints="1" noAdjustHandles="1" noChangeArrowheads="1" noChangeShapeType="1" noTextEdit="1"/>
              </p:cNvSpPr>
              <p:nvPr/>
            </p:nvSpPr>
            <p:spPr>
              <a:xfrm>
                <a:off x="142684" y="785281"/>
                <a:ext cx="8939582" cy="1284967"/>
              </a:xfrm>
              <a:prstGeom prst="rect">
                <a:avLst/>
              </a:prstGeom>
              <a:blipFill>
                <a:blip r:embed="rId5"/>
                <a:stretch>
                  <a:fillRect l="-68" t="-948" b="-3791"/>
                </a:stretch>
              </a:blipFill>
            </p:spPr>
            <p:txBody>
              <a:bodyPr/>
              <a:lstStyle/>
              <a:p>
                <a:r>
                  <a:rPr lang="fr-CH">
                    <a:noFill/>
                  </a:rPr>
                  <a:t> </a:t>
                </a:r>
              </a:p>
            </p:txBody>
          </p:sp>
        </mc:Fallback>
      </mc:AlternateContent>
      <p:sp>
        <p:nvSpPr>
          <p:cNvPr id="11" name="Rectangle 10">
            <a:extLst>
              <a:ext uri="{FF2B5EF4-FFF2-40B4-BE49-F238E27FC236}">
                <a16:creationId xmlns:a16="http://schemas.microsoft.com/office/drawing/2014/main" id="{297FDEFC-6F21-65BD-1C25-7AB23DF36BF2}"/>
              </a:ext>
            </a:extLst>
          </p:cNvPr>
          <p:cNvSpPr/>
          <p:nvPr/>
        </p:nvSpPr>
        <p:spPr>
          <a:xfrm>
            <a:off x="215801" y="4869996"/>
            <a:ext cx="2786345" cy="216024"/>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algn="ctr" defTabSz="685710">
              <a:defRPr/>
            </a:pPr>
            <a:endParaRPr lang="en-GB" kern="0">
              <a:solidFill>
                <a:srgbClr val="FFFFFF"/>
              </a:solidFill>
              <a:latin typeface="Arial"/>
            </a:endParaRPr>
          </a:p>
        </p:txBody>
      </p:sp>
      <p:sp>
        <p:nvSpPr>
          <p:cNvPr id="12" name="Rectangle 11">
            <a:extLst>
              <a:ext uri="{FF2B5EF4-FFF2-40B4-BE49-F238E27FC236}">
                <a16:creationId xmlns:a16="http://schemas.microsoft.com/office/drawing/2014/main" id="{52900C12-5F94-AA59-EE1B-247D3379198E}"/>
              </a:ext>
            </a:extLst>
          </p:cNvPr>
          <p:cNvSpPr/>
          <p:nvPr/>
        </p:nvSpPr>
        <p:spPr>
          <a:xfrm>
            <a:off x="3121006" y="4869996"/>
            <a:ext cx="2722667" cy="216024"/>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algn="ctr" defTabSz="685710">
              <a:defRPr/>
            </a:pPr>
            <a:endParaRPr lang="en-GB" kern="0">
              <a:solidFill>
                <a:srgbClr val="FFFFFF"/>
              </a:solidFill>
              <a:latin typeface="Arial"/>
            </a:endParaRPr>
          </a:p>
        </p:txBody>
      </p:sp>
      <p:sp>
        <p:nvSpPr>
          <p:cNvPr id="13" name="Rectangle 12">
            <a:extLst>
              <a:ext uri="{FF2B5EF4-FFF2-40B4-BE49-F238E27FC236}">
                <a16:creationId xmlns:a16="http://schemas.microsoft.com/office/drawing/2014/main" id="{BD5812B1-EDC6-D58E-EC48-2CB971C95392}"/>
              </a:ext>
            </a:extLst>
          </p:cNvPr>
          <p:cNvSpPr/>
          <p:nvPr/>
        </p:nvSpPr>
        <p:spPr>
          <a:xfrm>
            <a:off x="5970857" y="4861309"/>
            <a:ext cx="3057701" cy="216024"/>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algn="ctr" defTabSz="685710">
              <a:defRPr/>
            </a:pPr>
            <a:endParaRPr lang="en-GB" kern="0">
              <a:solidFill>
                <a:srgbClr val="FFFFFF"/>
              </a:solidFill>
              <a:latin typeface="Arial"/>
            </a:endParaRPr>
          </a:p>
        </p:txBody>
      </p:sp>
      <p:sp>
        <p:nvSpPr>
          <p:cNvPr id="14" name="TextBox 13">
            <a:extLst>
              <a:ext uri="{FF2B5EF4-FFF2-40B4-BE49-F238E27FC236}">
                <a16:creationId xmlns:a16="http://schemas.microsoft.com/office/drawing/2014/main" id="{56EAC5FC-FAB0-98A6-7E4F-A602D6FA8A5A}"/>
              </a:ext>
            </a:extLst>
          </p:cNvPr>
          <p:cNvSpPr txBox="1"/>
          <p:nvPr/>
        </p:nvSpPr>
        <p:spPr>
          <a:xfrm>
            <a:off x="1058586" y="4810558"/>
            <a:ext cx="1691218" cy="307777"/>
          </a:xfrm>
          <a:prstGeom prst="rect">
            <a:avLst/>
          </a:prstGeom>
          <a:noFill/>
        </p:spPr>
        <p:txBody>
          <a:bodyPr wrap="square" rtlCol="0">
            <a:spAutoFit/>
          </a:bodyPr>
          <a:lstStyle/>
          <a:p>
            <a:pPr defTabSz="685710">
              <a:defRPr/>
            </a:pPr>
            <a:r>
              <a:rPr lang="en-US" sz="1400" b="1" kern="0" dirty="0">
                <a:solidFill>
                  <a:srgbClr val="FFFFFF"/>
                </a:solidFill>
                <a:latin typeface="Arial"/>
              </a:rPr>
              <a:t>2020 - 2045</a:t>
            </a:r>
            <a:endParaRPr lang="en-GB" sz="1400" b="1" kern="0" dirty="0">
              <a:solidFill>
                <a:srgbClr val="FFFFFF"/>
              </a:solidFill>
              <a:latin typeface="Arial"/>
            </a:endParaRPr>
          </a:p>
        </p:txBody>
      </p:sp>
      <p:sp>
        <p:nvSpPr>
          <p:cNvPr id="15" name="TextBox 14">
            <a:extLst>
              <a:ext uri="{FF2B5EF4-FFF2-40B4-BE49-F238E27FC236}">
                <a16:creationId xmlns:a16="http://schemas.microsoft.com/office/drawing/2014/main" id="{168F67AB-36E9-7A69-C375-51E910B7D81E}"/>
              </a:ext>
            </a:extLst>
          </p:cNvPr>
          <p:cNvSpPr txBox="1"/>
          <p:nvPr/>
        </p:nvSpPr>
        <p:spPr>
          <a:xfrm>
            <a:off x="3893568" y="4818723"/>
            <a:ext cx="2260255" cy="307777"/>
          </a:xfrm>
          <a:prstGeom prst="rect">
            <a:avLst/>
          </a:prstGeom>
          <a:noFill/>
        </p:spPr>
        <p:txBody>
          <a:bodyPr wrap="square" rtlCol="0">
            <a:spAutoFit/>
          </a:bodyPr>
          <a:lstStyle/>
          <a:p>
            <a:pPr defTabSz="685710">
              <a:defRPr/>
            </a:pPr>
            <a:r>
              <a:rPr lang="en-US" sz="1400" b="1" kern="0" dirty="0">
                <a:solidFill>
                  <a:srgbClr val="FFFFFF"/>
                </a:solidFill>
                <a:latin typeface="Arial"/>
              </a:rPr>
              <a:t>2048 - 2062</a:t>
            </a:r>
            <a:endParaRPr lang="en-GB" sz="1400" b="1" kern="0" dirty="0">
              <a:solidFill>
                <a:srgbClr val="FFFFFF"/>
              </a:solidFill>
              <a:latin typeface="Arial"/>
            </a:endParaRPr>
          </a:p>
        </p:txBody>
      </p:sp>
      <p:sp>
        <p:nvSpPr>
          <p:cNvPr id="16" name="TextBox 15">
            <a:extLst>
              <a:ext uri="{FF2B5EF4-FFF2-40B4-BE49-F238E27FC236}">
                <a16:creationId xmlns:a16="http://schemas.microsoft.com/office/drawing/2014/main" id="{88D943FA-3D7A-3978-FD5A-FA03EE18FB00}"/>
              </a:ext>
            </a:extLst>
          </p:cNvPr>
          <p:cNvSpPr txBox="1"/>
          <p:nvPr/>
        </p:nvSpPr>
        <p:spPr>
          <a:xfrm>
            <a:off x="6589485" y="4808731"/>
            <a:ext cx="1691218" cy="307777"/>
          </a:xfrm>
          <a:prstGeom prst="rect">
            <a:avLst/>
          </a:prstGeom>
          <a:noFill/>
        </p:spPr>
        <p:txBody>
          <a:bodyPr wrap="square" rtlCol="0">
            <a:spAutoFit/>
          </a:bodyPr>
          <a:lstStyle/>
          <a:p>
            <a:pPr defTabSz="685710">
              <a:defRPr/>
            </a:pPr>
            <a:r>
              <a:rPr lang="en-US" sz="1400" b="1" kern="0" dirty="0">
                <a:solidFill>
                  <a:srgbClr val="FFFFFF"/>
                </a:solidFill>
                <a:latin typeface="Arial"/>
              </a:rPr>
              <a:t>      ~2075 - ~2100 </a:t>
            </a:r>
            <a:endParaRPr lang="en-GB" sz="1400" b="1" kern="0" dirty="0">
              <a:solidFill>
                <a:srgbClr val="FFFFFF"/>
              </a:solidFill>
              <a:latin typeface="Arial"/>
            </a:endParaRPr>
          </a:p>
        </p:txBody>
      </p:sp>
      <p:sp>
        <p:nvSpPr>
          <p:cNvPr id="8" name="Slide Number Placeholder 7">
            <a:extLst>
              <a:ext uri="{FF2B5EF4-FFF2-40B4-BE49-F238E27FC236}">
                <a16:creationId xmlns:a16="http://schemas.microsoft.com/office/drawing/2014/main" id="{DD360589-E5ED-806A-A5D5-C4C4381080EA}"/>
              </a:ext>
            </a:extLst>
          </p:cNvPr>
          <p:cNvSpPr>
            <a:spLocks noGrp="1"/>
          </p:cNvSpPr>
          <p:nvPr>
            <p:ph type="sldNum" sz="quarter" idx="10"/>
          </p:nvPr>
        </p:nvSpPr>
        <p:spPr/>
        <p:txBody>
          <a:bodyPr/>
          <a:lstStyle/>
          <a:p>
            <a:fld id="{88A1DFE4-5FC5-43BD-BB7E-75EAD82B965F}" type="slidenum">
              <a:rPr lang="en-GB" noProof="0" smtClean="0"/>
              <a:pPr/>
              <a:t>3</a:t>
            </a:fld>
            <a:endParaRPr lang="en-GB" noProof="0"/>
          </a:p>
        </p:txBody>
      </p:sp>
    </p:spTree>
    <p:extLst>
      <p:ext uri="{BB962C8B-B14F-4D97-AF65-F5344CB8AC3E}">
        <p14:creationId xmlns:p14="http://schemas.microsoft.com/office/powerpoint/2010/main" val="16884354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5">
            <a:extLst>
              <a:ext uri="{FF2B5EF4-FFF2-40B4-BE49-F238E27FC236}">
                <a16:creationId xmlns:a16="http://schemas.microsoft.com/office/drawing/2014/main" id="{A1FC383D-5722-E255-58F8-A41189AE31E8}"/>
              </a:ext>
            </a:extLst>
          </p:cNvPr>
          <p:cNvSpPr>
            <a:spLocks noGrp="1"/>
          </p:cNvSpPr>
          <p:nvPr>
            <p:ph type="title"/>
          </p:nvPr>
        </p:nvSpPr>
        <p:spPr>
          <a:xfrm>
            <a:off x="48270" y="340893"/>
            <a:ext cx="9461489" cy="491389"/>
          </a:xfrm>
        </p:spPr>
        <p:txBody>
          <a:bodyPr/>
          <a:lstStyle/>
          <a:p>
            <a:r>
              <a:rPr lang="fr-CH" dirty="0">
                <a:solidFill>
                  <a:srgbClr val="002060"/>
                </a:solidFill>
              </a:rPr>
              <a:t>Reference </a:t>
            </a:r>
            <a:r>
              <a:rPr lang="fr-CH" dirty="0" err="1">
                <a:solidFill>
                  <a:srgbClr val="002060"/>
                </a:solidFill>
              </a:rPr>
              <a:t>layout</a:t>
            </a:r>
            <a:r>
              <a:rPr lang="fr-CH" dirty="0">
                <a:solidFill>
                  <a:srgbClr val="002060"/>
                </a:solidFill>
              </a:rPr>
              <a:t> and </a:t>
            </a:r>
            <a:r>
              <a:rPr lang="fr-CH" dirty="0" err="1">
                <a:solidFill>
                  <a:srgbClr val="002060"/>
                </a:solidFill>
              </a:rPr>
              <a:t>implementation</a:t>
            </a:r>
            <a:r>
              <a:rPr lang="fr-CH" dirty="0">
                <a:solidFill>
                  <a:srgbClr val="002060"/>
                </a:solidFill>
              </a:rPr>
              <a:t>:</a:t>
            </a:r>
            <a:r>
              <a:rPr lang="en-US" dirty="0">
                <a:solidFill>
                  <a:srgbClr val="002060"/>
                </a:solidFill>
                <a:latin typeface="Calibri" panose="020F0502020204030204"/>
              </a:rPr>
              <a:t>PA31 - 90.7 km</a:t>
            </a:r>
            <a:endParaRPr lang="en-CH" dirty="0">
              <a:solidFill>
                <a:srgbClr val="002060"/>
              </a:solidFill>
            </a:endParaRPr>
          </a:p>
        </p:txBody>
      </p:sp>
      <p:sp>
        <p:nvSpPr>
          <p:cNvPr id="19" name="TextBox 18">
            <a:extLst>
              <a:ext uri="{FF2B5EF4-FFF2-40B4-BE49-F238E27FC236}">
                <a16:creationId xmlns:a16="http://schemas.microsoft.com/office/drawing/2014/main" id="{8CA3F21A-D8E3-BBEE-C819-A934587AAD62}"/>
              </a:ext>
            </a:extLst>
          </p:cNvPr>
          <p:cNvSpPr txBox="1"/>
          <p:nvPr/>
        </p:nvSpPr>
        <p:spPr>
          <a:xfrm>
            <a:off x="227571" y="858158"/>
            <a:ext cx="4538537" cy="3046988"/>
          </a:xfrm>
          <a:prstGeom prst="rect">
            <a:avLst/>
          </a:prstGeom>
          <a:noFill/>
        </p:spPr>
        <p:txBody>
          <a:bodyPr wrap="square" lIns="0" tIns="0" rIns="0" bIns="0" rtlCol="0">
            <a:spAutoFit/>
          </a:bodyPr>
          <a:lstStyle/>
          <a:p>
            <a:pPr defTabSz="342900" eaLnBrk="0" fontAlgn="base" hangingPunct="0">
              <a:spcBef>
                <a:spcPct val="0"/>
              </a:spcBef>
              <a:spcAft>
                <a:spcPct val="0"/>
              </a:spcAft>
              <a:defRPr/>
            </a:pPr>
            <a:r>
              <a:rPr lang="en-US" sz="1800" dirty="0">
                <a:solidFill>
                  <a:srgbClr val="002060"/>
                </a:solidFill>
                <a:latin typeface="Arial"/>
              </a:rPr>
              <a:t>Layout chosen out of </a:t>
            </a:r>
            <a:r>
              <a:rPr lang="root" altLang="root" sz="1800" dirty="0">
                <a:solidFill>
                  <a:srgbClr val="002060"/>
                </a:solidFill>
                <a:latin typeface="Arial"/>
              </a:rPr>
              <a:t>~ </a:t>
            </a:r>
            <a:r>
              <a:rPr lang="en-US" altLang="root" sz="1800" dirty="0">
                <a:solidFill>
                  <a:srgbClr val="002060"/>
                </a:solidFill>
                <a:latin typeface="Arial"/>
              </a:rPr>
              <a:t>10</a:t>
            </a:r>
            <a:r>
              <a:rPr lang="root" altLang="root" sz="1800" dirty="0">
                <a:solidFill>
                  <a:srgbClr val="002060"/>
                </a:solidFill>
                <a:latin typeface="Arial"/>
              </a:rPr>
              <a:t>0 initial variants, based on </a:t>
            </a:r>
            <a:r>
              <a:rPr lang="fr-CH" altLang="root" sz="1800" dirty="0" err="1">
                <a:solidFill>
                  <a:srgbClr val="002060"/>
                </a:solidFill>
                <a:latin typeface="Arial"/>
              </a:rPr>
              <a:t>several</a:t>
            </a:r>
            <a:r>
              <a:rPr lang="fr-CH" altLang="root" sz="1800" dirty="0">
                <a:solidFill>
                  <a:srgbClr val="002060"/>
                </a:solidFill>
                <a:latin typeface="Arial"/>
              </a:rPr>
              <a:t> </a:t>
            </a:r>
            <a:r>
              <a:rPr lang="fr-CH" altLang="root" sz="1800" dirty="0" err="1">
                <a:solidFill>
                  <a:srgbClr val="002060"/>
                </a:solidFill>
                <a:latin typeface="Arial"/>
              </a:rPr>
              <a:t>criterias</a:t>
            </a:r>
            <a:r>
              <a:rPr lang="fr-CH" altLang="root" sz="1800" dirty="0">
                <a:solidFill>
                  <a:srgbClr val="002060"/>
                </a:solidFill>
                <a:latin typeface="Arial"/>
              </a:rPr>
              <a:t>:</a:t>
            </a:r>
          </a:p>
          <a:p>
            <a:pPr marL="285750" indent="-285750" defTabSz="342900" eaLnBrk="0" fontAlgn="base" hangingPunct="0">
              <a:spcBef>
                <a:spcPct val="0"/>
              </a:spcBef>
              <a:spcAft>
                <a:spcPct val="0"/>
              </a:spcAft>
              <a:buFont typeface="Arial" panose="020B0604020202020204" pitchFamily="34" charset="0"/>
              <a:buChar char="•"/>
              <a:defRPr/>
            </a:pPr>
            <a:r>
              <a:rPr lang="root" altLang="root" sz="1800" b="1" dirty="0">
                <a:solidFill>
                  <a:srgbClr val="002060"/>
                </a:solidFill>
                <a:latin typeface="Arial"/>
              </a:rPr>
              <a:t>geology</a:t>
            </a:r>
            <a:r>
              <a:rPr lang="fr-CH" altLang="root" sz="1800" b="1" dirty="0">
                <a:solidFill>
                  <a:srgbClr val="002060"/>
                </a:solidFill>
                <a:latin typeface="Arial"/>
              </a:rPr>
              <a:t>,</a:t>
            </a:r>
            <a:r>
              <a:rPr lang="root" altLang="root" sz="1800" b="1" dirty="0">
                <a:solidFill>
                  <a:srgbClr val="002060"/>
                </a:solidFill>
                <a:latin typeface="Arial"/>
              </a:rPr>
              <a:t> </a:t>
            </a:r>
            <a:endParaRPr lang="fr-CH" altLang="root" sz="1800" dirty="0">
              <a:solidFill>
                <a:srgbClr val="002060"/>
              </a:solidFill>
              <a:latin typeface="Arial"/>
            </a:endParaRPr>
          </a:p>
          <a:p>
            <a:pPr marL="285750" indent="-285750" defTabSz="342900" eaLnBrk="0" fontAlgn="base" hangingPunct="0">
              <a:spcBef>
                <a:spcPct val="0"/>
              </a:spcBef>
              <a:spcAft>
                <a:spcPct val="0"/>
              </a:spcAft>
              <a:buFont typeface="Arial" panose="020B0604020202020204" pitchFamily="34" charset="0"/>
              <a:buChar char="•"/>
              <a:defRPr/>
            </a:pPr>
            <a:r>
              <a:rPr lang="root" altLang="root" sz="1800" b="1" dirty="0">
                <a:solidFill>
                  <a:srgbClr val="002060"/>
                </a:solidFill>
                <a:latin typeface="Arial"/>
              </a:rPr>
              <a:t>surface constraints</a:t>
            </a:r>
            <a:r>
              <a:rPr lang="en-US" altLang="root" sz="1800" b="1" dirty="0">
                <a:solidFill>
                  <a:srgbClr val="002060"/>
                </a:solidFill>
                <a:latin typeface="Arial"/>
              </a:rPr>
              <a:t> </a:t>
            </a:r>
            <a:r>
              <a:rPr lang="root" altLang="root" sz="1800" dirty="0">
                <a:solidFill>
                  <a:srgbClr val="002060"/>
                </a:solidFill>
                <a:latin typeface="Arial"/>
              </a:rPr>
              <a:t>(land availability, </a:t>
            </a:r>
            <a:r>
              <a:rPr lang="fr-CH" altLang="root" sz="1800" dirty="0" err="1">
                <a:solidFill>
                  <a:srgbClr val="002060"/>
                </a:solidFill>
                <a:latin typeface="Arial"/>
              </a:rPr>
              <a:t>urbanistic</a:t>
            </a:r>
            <a:r>
              <a:rPr lang="fr-CH" altLang="root" sz="1800" dirty="0">
                <a:solidFill>
                  <a:srgbClr val="002060"/>
                </a:solidFill>
                <a:latin typeface="Arial"/>
              </a:rPr>
              <a:t>, </a:t>
            </a:r>
            <a:r>
              <a:rPr lang="root" altLang="root" sz="1800" dirty="0">
                <a:solidFill>
                  <a:srgbClr val="002060"/>
                </a:solidFill>
                <a:latin typeface="Arial"/>
              </a:rPr>
              <a:t>etc.),</a:t>
            </a:r>
            <a:endParaRPr lang="fr-CH" altLang="root" sz="1800" dirty="0">
              <a:solidFill>
                <a:srgbClr val="002060"/>
              </a:solidFill>
              <a:latin typeface="Arial"/>
            </a:endParaRPr>
          </a:p>
          <a:p>
            <a:pPr marL="285750" indent="-285750" defTabSz="342900" eaLnBrk="0" fontAlgn="base" hangingPunct="0">
              <a:spcBef>
                <a:spcPct val="0"/>
              </a:spcBef>
              <a:spcAft>
                <a:spcPct val="0"/>
              </a:spcAft>
              <a:buFont typeface="Arial" panose="020B0604020202020204" pitchFamily="34" charset="0"/>
              <a:buChar char="•"/>
              <a:defRPr/>
            </a:pPr>
            <a:r>
              <a:rPr lang="en-GB" altLang="root" sz="1800" b="1" dirty="0">
                <a:solidFill>
                  <a:srgbClr val="002060"/>
                </a:solidFill>
                <a:latin typeface="Arial"/>
              </a:rPr>
              <a:t>e</a:t>
            </a:r>
            <a:r>
              <a:rPr lang="root" altLang="root" sz="1800" b="1" dirty="0">
                <a:solidFill>
                  <a:srgbClr val="002060"/>
                </a:solidFill>
                <a:latin typeface="Arial"/>
              </a:rPr>
              <a:t>nvironment</a:t>
            </a:r>
            <a:r>
              <a:rPr lang="en-US" altLang="root" sz="1800" b="1" dirty="0">
                <a:solidFill>
                  <a:srgbClr val="002060"/>
                </a:solidFill>
                <a:latin typeface="Arial"/>
              </a:rPr>
              <a:t>, </a:t>
            </a:r>
            <a:r>
              <a:rPr lang="root" altLang="root" sz="1800" dirty="0">
                <a:solidFill>
                  <a:srgbClr val="002060"/>
                </a:solidFill>
                <a:latin typeface="Arial"/>
              </a:rPr>
              <a:t>(protected zones), </a:t>
            </a:r>
            <a:endParaRPr lang="fr-CH" altLang="root" sz="1800" dirty="0">
              <a:solidFill>
                <a:srgbClr val="002060"/>
              </a:solidFill>
              <a:latin typeface="Arial"/>
            </a:endParaRPr>
          </a:p>
          <a:p>
            <a:pPr marL="285750" indent="-285750" defTabSz="342900" eaLnBrk="0" fontAlgn="base" hangingPunct="0">
              <a:spcBef>
                <a:spcPct val="0"/>
              </a:spcBef>
              <a:spcAft>
                <a:spcPct val="0"/>
              </a:spcAft>
              <a:buFont typeface="Arial" panose="020B0604020202020204" pitchFamily="34" charset="0"/>
              <a:buChar char="•"/>
              <a:defRPr/>
            </a:pPr>
            <a:r>
              <a:rPr lang="root" altLang="root" sz="1800" b="1" dirty="0">
                <a:solidFill>
                  <a:srgbClr val="002060"/>
                </a:solidFill>
                <a:latin typeface="Arial"/>
              </a:rPr>
              <a:t>infrastructure</a:t>
            </a:r>
            <a:r>
              <a:rPr lang="root" altLang="root" sz="1800" dirty="0">
                <a:solidFill>
                  <a:srgbClr val="002060"/>
                </a:solidFill>
                <a:latin typeface="Arial"/>
              </a:rPr>
              <a:t> (electricity, transport), </a:t>
            </a:r>
            <a:endParaRPr lang="fr-CH" altLang="root" sz="1800" dirty="0">
              <a:solidFill>
                <a:srgbClr val="002060"/>
              </a:solidFill>
              <a:latin typeface="Arial"/>
            </a:endParaRPr>
          </a:p>
          <a:p>
            <a:pPr marL="285750" indent="-285750" defTabSz="342900" eaLnBrk="0" fontAlgn="base" hangingPunct="0">
              <a:spcBef>
                <a:spcPct val="0"/>
              </a:spcBef>
              <a:spcAft>
                <a:spcPct val="0"/>
              </a:spcAft>
              <a:buFont typeface="Arial" panose="020B0604020202020204" pitchFamily="34" charset="0"/>
              <a:buChar char="•"/>
              <a:defRPr/>
            </a:pPr>
            <a:r>
              <a:rPr lang="en-US" altLang="root" sz="1800" b="1" dirty="0">
                <a:solidFill>
                  <a:srgbClr val="002060"/>
                </a:solidFill>
                <a:latin typeface="Arial"/>
              </a:rPr>
              <a:t>machine performance</a:t>
            </a:r>
            <a:endParaRPr lang="en-US" altLang="root" sz="1800" dirty="0">
              <a:solidFill>
                <a:srgbClr val="002060"/>
              </a:solidFill>
              <a:latin typeface="Arial"/>
            </a:endParaRPr>
          </a:p>
          <a:p>
            <a:pPr defTabSz="342900" eaLnBrk="0" fontAlgn="base" hangingPunct="0">
              <a:spcBef>
                <a:spcPct val="0"/>
              </a:spcBef>
              <a:spcAft>
                <a:spcPct val="0"/>
              </a:spcAft>
              <a:defRPr/>
            </a:pPr>
            <a:r>
              <a:rPr lang="root" altLang="root" sz="1800" dirty="0">
                <a:solidFill>
                  <a:srgbClr val="002060"/>
                </a:solidFill>
                <a:latin typeface="Arial"/>
              </a:rPr>
              <a:t> </a:t>
            </a:r>
          </a:p>
          <a:p>
            <a:pPr defTabSz="342900" eaLnBrk="0" fontAlgn="base" hangingPunct="0">
              <a:spcBef>
                <a:spcPct val="0"/>
              </a:spcBef>
              <a:spcAft>
                <a:spcPct val="0"/>
              </a:spcAft>
              <a:defRPr/>
            </a:pPr>
            <a:r>
              <a:rPr lang="en-GB" altLang="root" sz="1800" b="1" dirty="0">
                <a:solidFill>
                  <a:srgbClr val="002060"/>
                </a:solidFill>
                <a:latin typeface="Arial"/>
              </a:rPr>
              <a:t>“</a:t>
            </a:r>
            <a:r>
              <a:rPr lang="en-US" altLang="root" sz="1800" b="1" dirty="0">
                <a:solidFill>
                  <a:srgbClr val="002060"/>
                </a:solidFill>
                <a:latin typeface="Arial"/>
              </a:rPr>
              <a:t>Avoid-</a:t>
            </a:r>
            <a:r>
              <a:rPr lang="root" altLang="root" sz="1800" b="1" dirty="0">
                <a:solidFill>
                  <a:srgbClr val="002060"/>
                </a:solidFill>
                <a:latin typeface="Arial"/>
              </a:rPr>
              <a:t>red</a:t>
            </a:r>
            <a:r>
              <a:rPr lang="en-US" altLang="root" sz="1800" b="1" dirty="0" err="1">
                <a:solidFill>
                  <a:srgbClr val="002060"/>
                </a:solidFill>
                <a:latin typeface="Arial"/>
              </a:rPr>
              <a:t>uce</a:t>
            </a:r>
            <a:r>
              <a:rPr lang="en-US" altLang="root" sz="1800" b="1" dirty="0">
                <a:solidFill>
                  <a:srgbClr val="002060"/>
                </a:solidFill>
                <a:latin typeface="Arial"/>
              </a:rPr>
              <a:t>-</a:t>
            </a:r>
            <a:r>
              <a:rPr lang="root" altLang="root" sz="1800" b="1" dirty="0">
                <a:solidFill>
                  <a:srgbClr val="002060"/>
                </a:solidFill>
                <a:latin typeface="Arial"/>
              </a:rPr>
              <a:t>compens</a:t>
            </a:r>
            <a:r>
              <a:rPr lang="en-US" altLang="root" sz="1800" b="1" dirty="0">
                <a:solidFill>
                  <a:srgbClr val="002060"/>
                </a:solidFill>
                <a:latin typeface="Arial"/>
              </a:rPr>
              <a:t>ate</a:t>
            </a:r>
            <a:r>
              <a:rPr lang="root" altLang="root" sz="1800" b="1" dirty="0">
                <a:solidFill>
                  <a:srgbClr val="002060"/>
                </a:solidFill>
                <a:latin typeface="Arial"/>
              </a:rPr>
              <a:t>” </a:t>
            </a:r>
            <a:r>
              <a:rPr lang="root" altLang="root" sz="1800" dirty="0">
                <a:solidFill>
                  <a:srgbClr val="002060"/>
                </a:solidFill>
                <a:latin typeface="Arial"/>
              </a:rPr>
              <a:t>principle of EU and French regulations</a:t>
            </a:r>
            <a:r>
              <a:rPr lang="fr-CH" altLang="root" sz="1800" dirty="0">
                <a:solidFill>
                  <a:srgbClr val="002060"/>
                </a:solidFill>
                <a:latin typeface="Arial"/>
              </a:rPr>
              <a:t>.</a:t>
            </a:r>
            <a:endParaRPr lang="root" altLang="root" sz="1800" dirty="0">
              <a:solidFill>
                <a:srgbClr val="002060"/>
              </a:solidFill>
              <a:latin typeface="Arial"/>
            </a:endParaRPr>
          </a:p>
        </p:txBody>
      </p:sp>
      <p:sp>
        <p:nvSpPr>
          <p:cNvPr id="20" name="TextBox 19">
            <a:extLst>
              <a:ext uri="{FF2B5EF4-FFF2-40B4-BE49-F238E27FC236}">
                <a16:creationId xmlns:a16="http://schemas.microsoft.com/office/drawing/2014/main" id="{B04BFBA4-8072-26D0-E0F8-0543B3918F9F}"/>
              </a:ext>
            </a:extLst>
          </p:cNvPr>
          <p:cNvSpPr txBox="1"/>
          <p:nvPr/>
        </p:nvSpPr>
        <p:spPr>
          <a:xfrm>
            <a:off x="249103" y="4117096"/>
            <a:ext cx="4401822" cy="923330"/>
          </a:xfrm>
          <a:prstGeom prst="rect">
            <a:avLst/>
          </a:prstGeom>
          <a:noFill/>
          <a:ln w="28575">
            <a:solidFill>
              <a:schemeClr val="accent5">
                <a:lumMod val="75000"/>
              </a:schemeClr>
            </a:solidFill>
          </a:ln>
        </p:spPr>
        <p:txBody>
          <a:bodyPr wrap="square" lIns="0" tIns="0" rIns="0" bIns="0" rtlCol="0" anchor="b">
            <a:spAutoFit/>
          </a:bodyPr>
          <a:lstStyle/>
          <a:p>
            <a:pPr algn="ctr" defTabSz="685800">
              <a:defRPr/>
            </a:pPr>
            <a:r>
              <a:rPr lang="en-US" sz="2000" b="1" dirty="0">
                <a:solidFill>
                  <a:srgbClr val="008F00"/>
                </a:solidFill>
                <a:latin typeface="Arial"/>
              </a:rPr>
              <a:t>Overall lowest-risk baseline: </a:t>
            </a:r>
          </a:p>
          <a:p>
            <a:pPr algn="ctr" defTabSz="685800">
              <a:defRPr/>
            </a:pPr>
            <a:r>
              <a:rPr lang="en-US" sz="2000" b="1" dirty="0">
                <a:solidFill>
                  <a:srgbClr val="008F00"/>
                </a:solidFill>
                <a:latin typeface="Arial"/>
              </a:rPr>
              <a:t>90.7 km ring, 8 surface points, </a:t>
            </a:r>
          </a:p>
          <a:p>
            <a:pPr algn="ctr" defTabSz="685800">
              <a:defRPr/>
            </a:pPr>
            <a:r>
              <a:rPr lang="en-US" sz="2000" b="1" dirty="0">
                <a:solidFill>
                  <a:srgbClr val="008F00"/>
                </a:solidFill>
                <a:latin typeface="Arial"/>
              </a:rPr>
              <a:t>4-fold symmetry </a:t>
            </a:r>
          </a:p>
        </p:txBody>
      </p:sp>
      <p:pic>
        <p:nvPicPr>
          <p:cNvPr id="2" name="Picture 1">
            <a:extLst>
              <a:ext uri="{FF2B5EF4-FFF2-40B4-BE49-F238E27FC236}">
                <a16:creationId xmlns:a16="http://schemas.microsoft.com/office/drawing/2014/main" id="{A10A6E23-AD83-8568-3220-FBE81CBEBC76}"/>
              </a:ext>
            </a:extLst>
          </p:cNvPr>
          <p:cNvPicPr>
            <a:picLocks noChangeAspect="1"/>
          </p:cNvPicPr>
          <p:nvPr/>
        </p:nvPicPr>
        <p:blipFill>
          <a:blip r:embed="rId2"/>
          <a:stretch>
            <a:fillRect/>
          </a:stretch>
        </p:blipFill>
        <p:spPr>
          <a:xfrm>
            <a:off x="4820910" y="832282"/>
            <a:ext cx="4274820" cy="4274820"/>
          </a:xfrm>
          <a:prstGeom prst="rect">
            <a:avLst/>
          </a:prstGeom>
        </p:spPr>
      </p:pic>
      <p:sp>
        <p:nvSpPr>
          <p:cNvPr id="3" name="Slide Number Placeholder 2">
            <a:extLst>
              <a:ext uri="{FF2B5EF4-FFF2-40B4-BE49-F238E27FC236}">
                <a16:creationId xmlns:a16="http://schemas.microsoft.com/office/drawing/2014/main" id="{C5AE23D1-5D36-E98D-3945-B49536F713C8}"/>
              </a:ext>
            </a:extLst>
          </p:cNvPr>
          <p:cNvSpPr>
            <a:spLocks noGrp="1"/>
          </p:cNvSpPr>
          <p:nvPr>
            <p:ph type="sldNum" sz="quarter" idx="10"/>
          </p:nvPr>
        </p:nvSpPr>
        <p:spPr/>
        <p:txBody>
          <a:bodyPr/>
          <a:lstStyle/>
          <a:p>
            <a:fld id="{88A1DFE4-5FC5-43BD-BB7E-75EAD82B965F}" type="slidenum">
              <a:rPr lang="en-GB" noProof="0" smtClean="0"/>
              <a:pPr/>
              <a:t>4</a:t>
            </a:fld>
            <a:endParaRPr lang="en-GB" noProof="0"/>
          </a:p>
        </p:txBody>
      </p:sp>
    </p:spTree>
    <p:extLst>
      <p:ext uri="{BB962C8B-B14F-4D97-AF65-F5344CB8AC3E}">
        <p14:creationId xmlns:p14="http://schemas.microsoft.com/office/powerpoint/2010/main" val="314962449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450CBC-CC23-C402-A65B-9B0243FEFE7A}"/>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25716403-7D14-774D-47A0-BBA5941E95EB}"/>
              </a:ext>
            </a:extLst>
          </p:cNvPr>
          <p:cNvPicPr>
            <a:picLocks noChangeAspect="1"/>
          </p:cNvPicPr>
          <p:nvPr/>
        </p:nvPicPr>
        <p:blipFill>
          <a:blip r:embed="rId3"/>
          <a:srcRect b="4099"/>
          <a:stretch/>
        </p:blipFill>
        <p:spPr>
          <a:xfrm>
            <a:off x="25852" y="543770"/>
            <a:ext cx="6515723" cy="4565526"/>
          </a:xfrm>
          <a:prstGeom prst="rect">
            <a:avLst/>
          </a:prstGeom>
        </p:spPr>
      </p:pic>
      <p:sp>
        <p:nvSpPr>
          <p:cNvPr id="2" name="Slide Number Placeholder 1">
            <a:extLst>
              <a:ext uri="{FF2B5EF4-FFF2-40B4-BE49-F238E27FC236}">
                <a16:creationId xmlns:a16="http://schemas.microsoft.com/office/drawing/2014/main" id="{B578921E-3F35-5D21-1BAC-08A4EB740E06}"/>
              </a:ext>
            </a:extLst>
          </p:cNvPr>
          <p:cNvSpPr>
            <a:spLocks noGrp="1"/>
          </p:cNvSpPr>
          <p:nvPr>
            <p:ph type="sldNum" sz="quarter" idx="10"/>
          </p:nvPr>
        </p:nvSpPr>
        <p:spPr>
          <a:xfrm>
            <a:off x="8698530" y="4946482"/>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GB" sz="800" b="0" i="0" u="none" strike="noStrike" kern="1200" cap="none" spc="0" normalizeH="0" baseline="0" noProof="0" smtClean="0">
                <a:ln>
                  <a:noFill/>
                </a:ln>
                <a:solidFill>
                  <a:srgbClr val="0F124A"/>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5</a:t>
            </a:fld>
            <a:endParaRPr kumimoji="0" lang="en-GB" sz="800" b="0" i="0" u="none" strike="noStrike" kern="1200" cap="none" spc="0" normalizeH="0" baseline="0" noProof="0">
              <a:ln>
                <a:noFill/>
              </a:ln>
              <a:solidFill>
                <a:srgbClr val="0F124A"/>
              </a:solidFill>
              <a:effectLst/>
              <a:uLnTx/>
              <a:uFillTx/>
              <a:latin typeface="Arial"/>
              <a:ea typeface="+mn-ea"/>
              <a:cs typeface="+mn-cs"/>
            </a:endParaRPr>
          </a:p>
        </p:txBody>
      </p:sp>
      <p:sp>
        <p:nvSpPr>
          <p:cNvPr id="11" name="Title 5">
            <a:extLst>
              <a:ext uri="{FF2B5EF4-FFF2-40B4-BE49-F238E27FC236}">
                <a16:creationId xmlns:a16="http://schemas.microsoft.com/office/drawing/2014/main" id="{D0658297-740B-5092-093D-DD649FDEF06C}"/>
              </a:ext>
            </a:extLst>
          </p:cNvPr>
          <p:cNvSpPr>
            <a:spLocks noGrp="1"/>
          </p:cNvSpPr>
          <p:nvPr>
            <p:ph type="title"/>
          </p:nvPr>
        </p:nvSpPr>
        <p:spPr>
          <a:xfrm>
            <a:off x="48271" y="305333"/>
            <a:ext cx="8263350" cy="491389"/>
          </a:xfrm>
        </p:spPr>
        <p:txBody>
          <a:bodyPr/>
          <a:lstStyle/>
          <a:p>
            <a:r>
              <a:rPr lang="en-CH" dirty="0"/>
              <a:t>Environmental initial state analysis</a:t>
            </a:r>
          </a:p>
        </p:txBody>
      </p:sp>
      <p:sp>
        <p:nvSpPr>
          <p:cNvPr id="3" name="TextBox 2">
            <a:extLst>
              <a:ext uri="{FF2B5EF4-FFF2-40B4-BE49-F238E27FC236}">
                <a16:creationId xmlns:a16="http://schemas.microsoft.com/office/drawing/2014/main" id="{F13366BB-7E8C-E09B-6BD8-C836F6142453}"/>
              </a:ext>
            </a:extLst>
          </p:cNvPr>
          <p:cNvSpPr txBox="1"/>
          <p:nvPr/>
        </p:nvSpPr>
        <p:spPr>
          <a:xfrm>
            <a:off x="3233898" y="3579157"/>
            <a:ext cx="5741888" cy="1451679"/>
          </a:xfrm>
          <a:prstGeom prst="rect">
            <a:avLst/>
          </a:prstGeom>
          <a:noFill/>
        </p:spPr>
        <p:txBody>
          <a:bodyPr wrap="square" rtlCol="0">
            <a:spAutoFit/>
          </a:bodyPr>
          <a:lstStyle/>
          <a:p>
            <a:pPr marL="285750" lvl="1" indent="-285750" algn="just" defTabSz="914378">
              <a:spcBef>
                <a:spcPts val="450"/>
              </a:spcBef>
              <a:buFont typeface="Arial" panose="020B0604020202020204" pitchFamily="34" charset="0"/>
              <a:buChar char="•"/>
              <a:defRPr/>
            </a:pPr>
            <a:r>
              <a:rPr lang="en-GB" sz="1600" dirty="0">
                <a:solidFill>
                  <a:srgbClr val="0C377B"/>
                </a:solidFill>
                <a:latin typeface="Arial"/>
              </a:rPr>
              <a:t>The environmental </a:t>
            </a:r>
            <a:r>
              <a:rPr lang="en-GB" sz="1600" b="1" dirty="0">
                <a:solidFill>
                  <a:srgbClr val="0C377B"/>
                </a:solidFill>
                <a:latin typeface="Arial"/>
              </a:rPr>
              <a:t>initial state analysis </a:t>
            </a:r>
            <a:r>
              <a:rPr lang="en-GB" sz="1600" dirty="0">
                <a:solidFill>
                  <a:srgbClr val="0C377B"/>
                </a:solidFill>
                <a:latin typeface="Arial"/>
              </a:rPr>
              <a:t>at the eight surface site locations (~600 ha covered) </a:t>
            </a:r>
            <a:r>
              <a:rPr lang="en-GB" sz="1600" b="1" dirty="0">
                <a:solidFill>
                  <a:srgbClr val="0C377B"/>
                </a:solidFill>
                <a:latin typeface="Arial"/>
              </a:rPr>
              <a:t>did not reveal principal showstoppers for the project</a:t>
            </a:r>
            <a:r>
              <a:rPr lang="en-GB" sz="1600" dirty="0">
                <a:solidFill>
                  <a:srgbClr val="0C377B"/>
                </a:solidFill>
                <a:latin typeface="Arial"/>
              </a:rPr>
              <a:t>. </a:t>
            </a:r>
          </a:p>
          <a:p>
            <a:pPr marL="285750" lvl="1" indent="-285750" algn="just" defTabSz="914378">
              <a:spcBef>
                <a:spcPts val="450"/>
              </a:spcBef>
              <a:buFont typeface="Arial" panose="020B0604020202020204" pitchFamily="34" charset="0"/>
              <a:buChar char="•"/>
              <a:defRPr/>
            </a:pPr>
            <a:r>
              <a:rPr lang="en-GB" sz="1600" b="1" dirty="0">
                <a:solidFill>
                  <a:srgbClr val="0C377B"/>
                </a:solidFill>
                <a:latin typeface="Arial"/>
              </a:rPr>
              <a:t>Basis for detailed optimisation of surface sites</a:t>
            </a:r>
            <a:r>
              <a:rPr lang="en-GB" sz="1600" dirty="0">
                <a:solidFill>
                  <a:srgbClr val="0C377B"/>
                </a:solidFill>
                <a:latin typeface="Arial"/>
              </a:rPr>
              <a:t>.</a:t>
            </a:r>
          </a:p>
          <a:p>
            <a:pPr marL="285750" lvl="1" indent="-285750" algn="just" defTabSz="914378">
              <a:spcBef>
                <a:spcPts val="450"/>
              </a:spcBef>
              <a:buFont typeface="Arial" panose="020B0604020202020204" pitchFamily="34" charset="0"/>
              <a:buChar char="•"/>
              <a:defRPr/>
            </a:pPr>
            <a:r>
              <a:rPr lang="fr-CH" sz="1600" b="1" dirty="0">
                <a:solidFill>
                  <a:srgbClr val="0C377B"/>
                </a:solidFill>
                <a:latin typeface="Arial"/>
              </a:rPr>
              <a:t>Reference</a:t>
            </a:r>
            <a:r>
              <a:rPr lang="en-CH" sz="1600" b="1" dirty="0">
                <a:solidFill>
                  <a:srgbClr val="0C377B"/>
                </a:solidFill>
                <a:latin typeface="Arial"/>
              </a:rPr>
              <a:t> for the</a:t>
            </a:r>
            <a:r>
              <a:rPr lang="fr-CH" sz="1600" b="1" dirty="0">
                <a:solidFill>
                  <a:srgbClr val="0C377B"/>
                </a:solidFill>
                <a:latin typeface="Arial"/>
              </a:rPr>
              <a:t> </a:t>
            </a:r>
            <a:r>
              <a:rPr lang="en-CH" sz="1600" b="1" dirty="0">
                <a:solidFill>
                  <a:srgbClr val="0C377B"/>
                </a:solidFill>
                <a:latin typeface="Arial"/>
              </a:rPr>
              <a:t>environmental impact assessment</a:t>
            </a:r>
            <a:r>
              <a:rPr lang="en-CH" sz="1600" dirty="0">
                <a:solidFill>
                  <a:srgbClr val="0C377B"/>
                </a:solidFill>
                <a:latin typeface="Arial"/>
              </a:rPr>
              <a:t>.</a:t>
            </a:r>
            <a:endParaRPr lang="fr-CH" sz="1600" dirty="0">
              <a:solidFill>
                <a:srgbClr val="0C377B"/>
              </a:solidFill>
              <a:latin typeface="Arial"/>
            </a:endParaRPr>
          </a:p>
        </p:txBody>
      </p:sp>
      <p:pic>
        <p:nvPicPr>
          <p:cNvPr id="4" name="Picture 3">
            <a:extLst>
              <a:ext uri="{FF2B5EF4-FFF2-40B4-BE49-F238E27FC236}">
                <a16:creationId xmlns:a16="http://schemas.microsoft.com/office/drawing/2014/main" id="{C4D81511-2338-690A-B2F5-91154E98B8A1}"/>
              </a:ext>
            </a:extLst>
          </p:cNvPr>
          <p:cNvPicPr>
            <a:picLocks noChangeAspect="1"/>
          </p:cNvPicPr>
          <p:nvPr/>
        </p:nvPicPr>
        <p:blipFill>
          <a:blip r:embed="rId4"/>
          <a:stretch>
            <a:fillRect/>
          </a:stretch>
        </p:blipFill>
        <p:spPr>
          <a:xfrm>
            <a:off x="6712010" y="788801"/>
            <a:ext cx="2263776" cy="2596596"/>
          </a:xfrm>
          <a:prstGeom prst="rect">
            <a:avLst/>
          </a:prstGeom>
        </p:spPr>
      </p:pic>
      <p:sp>
        <p:nvSpPr>
          <p:cNvPr id="15" name="TextBox 14">
            <a:extLst>
              <a:ext uri="{FF2B5EF4-FFF2-40B4-BE49-F238E27FC236}">
                <a16:creationId xmlns:a16="http://schemas.microsoft.com/office/drawing/2014/main" id="{47FDF74A-CABF-CD53-4253-806C6D3067DA}"/>
              </a:ext>
            </a:extLst>
          </p:cNvPr>
          <p:cNvSpPr txBox="1"/>
          <p:nvPr/>
        </p:nvSpPr>
        <p:spPr>
          <a:xfrm>
            <a:off x="6682334" y="543937"/>
            <a:ext cx="2549105" cy="276999"/>
          </a:xfrm>
          <a:prstGeom prst="rect">
            <a:avLst/>
          </a:prstGeom>
          <a:noFill/>
        </p:spPr>
        <p:txBody>
          <a:bodyPr wrap="square">
            <a:spAutoFit/>
          </a:bodyPr>
          <a:lstStyle/>
          <a:p>
            <a:pPr defTabSz="685800">
              <a:defRPr/>
            </a:pPr>
            <a:r>
              <a:rPr lang="en-US" sz="1200" dirty="0">
                <a:solidFill>
                  <a:srgbClr val="0C377B"/>
                </a:solidFill>
                <a:latin typeface="Calibri" panose="020F0502020204030204"/>
              </a:rPr>
              <a:t>Environmental information system </a:t>
            </a:r>
            <a:endParaRPr lang="fr-CH" sz="1200" dirty="0">
              <a:solidFill>
                <a:srgbClr val="0C377B"/>
              </a:solidFill>
              <a:latin typeface="Calibri" panose="020F0502020204030204"/>
            </a:endParaRPr>
          </a:p>
        </p:txBody>
      </p:sp>
    </p:spTree>
    <p:extLst>
      <p:ext uri="{BB962C8B-B14F-4D97-AF65-F5344CB8AC3E}">
        <p14:creationId xmlns:p14="http://schemas.microsoft.com/office/powerpoint/2010/main" val="361855226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a:p>
        </p:txBody>
      </p:sp>
      <p:sp>
        <p:nvSpPr>
          <p:cNvPr id="7" name="Title 6">
            <a:extLst>
              <a:ext uri="{FF2B5EF4-FFF2-40B4-BE49-F238E27FC236}">
                <a16:creationId xmlns:a16="http://schemas.microsoft.com/office/drawing/2014/main" id="{B7F471F7-5E91-8955-A55D-CD8206ACB19B}"/>
              </a:ext>
            </a:extLst>
          </p:cNvPr>
          <p:cNvSpPr>
            <a:spLocks noGrp="1"/>
          </p:cNvSpPr>
          <p:nvPr>
            <p:ph type="title"/>
          </p:nvPr>
        </p:nvSpPr>
        <p:spPr>
          <a:xfrm>
            <a:off x="323669" y="384442"/>
            <a:ext cx="9286240" cy="698828"/>
          </a:xfrm>
        </p:spPr>
        <p:txBody>
          <a:bodyPr/>
          <a:lstStyle/>
          <a:p>
            <a:r>
              <a:rPr lang="en-US" sz="2800" dirty="0"/>
              <a:t>Optimum placement of FCC tunnel and geology</a:t>
            </a:r>
            <a:endParaRPr lang="en-GB" sz="2800" dirty="0"/>
          </a:p>
        </p:txBody>
      </p:sp>
      <p:pic>
        <p:nvPicPr>
          <p:cNvPr id="10" name="Picture 9">
            <a:extLst>
              <a:ext uri="{FF2B5EF4-FFF2-40B4-BE49-F238E27FC236}">
                <a16:creationId xmlns:a16="http://schemas.microsoft.com/office/drawing/2014/main" id="{A0746134-5EF0-8F0E-6A55-AA7D3BA68A87}"/>
              </a:ext>
            </a:extLst>
          </p:cNvPr>
          <p:cNvPicPr>
            <a:picLocks noChangeAspect="1"/>
          </p:cNvPicPr>
          <p:nvPr/>
        </p:nvPicPr>
        <p:blipFill>
          <a:blip r:embed="rId2"/>
          <a:stretch>
            <a:fillRect/>
          </a:stretch>
        </p:blipFill>
        <p:spPr>
          <a:xfrm>
            <a:off x="-3146" y="894358"/>
            <a:ext cx="9144000" cy="2003136"/>
          </a:xfrm>
          <a:prstGeom prst="rect">
            <a:avLst/>
          </a:prstGeom>
        </p:spPr>
      </p:pic>
      <p:sp>
        <p:nvSpPr>
          <p:cNvPr id="28" name="TextBox 27">
            <a:extLst>
              <a:ext uri="{FF2B5EF4-FFF2-40B4-BE49-F238E27FC236}">
                <a16:creationId xmlns:a16="http://schemas.microsoft.com/office/drawing/2014/main" id="{0D65E4C3-5855-00A7-5352-348A241894F7}"/>
              </a:ext>
            </a:extLst>
          </p:cNvPr>
          <p:cNvSpPr txBox="1"/>
          <p:nvPr/>
        </p:nvSpPr>
        <p:spPr>
          <a:xfrm>
            <a:off x="23680" y="3292912"/>
            <a:ext cx="9107743" cy="1833387"/>
          </a:xfrm>
          <a:prstGeom prst="rect">
            <a:avLst/>
          </a:prstGeom>
          <a:noFill/>
        </p:spPr>
        <p:txBody>
          <a:bodyPr wrap="square" lIns="0">
            <a:spAutoFit/>
          </a:bodyPr>
          <a:lstStyle/>
          <a:p>
            <a:pPr marL="342900" lvl="1" defTabSz="685800">
              <a:defRPr/>
            </a:pPr>
            <a:r>
              <a:rPr lang="en-US" sz="1500" b="1" dirty="0">
                <a:solidFill>
                  <a:srgbClr val="0C377B"/>
                </a:solidFill>
                <a:latin typeface="Arial"/>
              </a:rPr>
              <a:t>Tunneling mainly in molasse layer (soft rock), well suited for fast, low-risk TBM construction.</a:t>
            </a:r>
          </a:p>
          <a:p>
            <a:pPr marL="342900" lvl="1" defTabSz="685800">
              <a:defRPr/>
            </a:pPr>
            <a:endParaRPr lang="en-US" sz="788" b="1" dirty="0">
              <a:solidFill>
                <a:srgbClr val="0C377B"/>
              </a:solidFill>
              <a:latin typeface="Arial"/>
            </a:endParaRPr>
          </a:p>
          <a:p>
            <a:pPr marL="342900" lvl="1" defTabSz="685800">
              <a:defRPr/>
            </a:pPr>
            <a:r>
              <a:rPr lang="en-US" sz="1500" b="1" dirty="0">
                <a:solidFill>
                  <a:srgbClr val="0C377B"/>
                </a:solidFill>
                <a:latin typeface="Arial"/>
              </a:rPr>
              <a:t>6,25 million m</a:t>
            </a:r>
            <a:r>
              <a:rPr lang="en-US" sz="1500" b="1" baseline="30000" dirty="0">
                <a:solidFill>
                  <a:srgbClr val="0C377B"/>
                </a:solidFill>
                <a:latin typeface="Arial"/>
              </a:rPr>
              <a:t>3</a:t>
            </a:r>
            <a:r>
              <a:rPr lang="en-US" sz="1500" b="1" dirty="0">
                <a:solidFill>
                  <a:srgbClr val="0C377B"/>
                </a:solidFill>
                <a:latin typeface="Arial"/>
              </a:rPr>
              <a:t> excavated volume </a:t>
            </a:r>
            <a:r>
              <a:rPr lang="en-US" sz="1500" b="1" dirty="0">
                <a:solidFill>
                  <a:srgbClr val="0C377B"/>
                </a:solidFill>
                <a:latin typeface="Arial"/>
                <a:sym typeface="Wingdings" panose="05000000000000000000" pitchFamily="2" charset="2"/>
              </a:rPr>
              <a:t> ~8.5</a:t>
            </a:r>
            <a:r>
              <a:rPr lang="en-US" sz="1500" b="1" dirty="0">
                <a:solidFill>
                  <a:srgbClr val="0C377B"/>
                </a:solidFill>
                <a:latin typeface="Arial"/>
              </a:rPr>
              <a:t> million m</a:t>
            </a:r>
            <a:r>
              <a:rPr lang="en-US" sz="1500" b="1" baseline="30000" dirty="0">
                <a:solidFill>
                  <a:srgbClr val="0C377B"/>
                </a:solidFill>
                <a:latin typeface="Arial"/>
              </a:rPr>
              <a:t>3</a:t>
            </a:r>
            <a:r>
              <a:rPr lang="en-US" sz="1500" b="1" dirty="0">
                <a:solidFill>
                  <a:srgbClr val="0C377B"/>
                </a:solidFill>
                <a:latin typeface="Arial"/>
              </a:rPr>
              <a:t> excavation material on surface (expanded)</a:t>
            </a:r>
          </a:p>
          <a:p>
            <a:pPr marL="342900" lvl="1" defTabSz="685800">
              <a:defRPr/>
            </a:pPr>
            <a:endParaRPr lang="en-US" sz="788" b="1" dirty="0">
              <a:solidFill>
                <a:srgbClr val="0C377B"/>
              </a:solidFill>
              <a:latin typeface="Arial"/>
            </a:endParaRPr>
          </a:p>
          <a:p>
            <a:pPr marL="342900" lvl="1" defTabSz="685800">
              <a:defRPr/>
            </a:pPr>
            <a:r>
              <a:rPr lang="en-US" sz="1500" b="1" dirty="0">
                <a:solidFill>
                  <a:srgbClr val="0C377B"/>
                </a:solidFill>
                <a:latin typeface="Arial"/>
              </a:rPr>
              <a:t>CE Designs of all underground structures developed</a:t>
            </a:r>
          </a:p>
          <a:p>
            <a:pPr marL="342900" lvl="1" defTabSz="685800">
              <a:defRPr/>
            </a:pPr>
            <a:endParaRPr lang="en-US" sz="800" b="1" dirty="0">
              <a:solidFill>
                <a:srgbClr val="0C377B"/>
              </a:solidFill>
              <a:latin typeface="Arial"/>
            </a:endParaRPr>
          </a:p>
          <a:p>
            <a:pPr marL="342900" lvl="1" defTabSz="685800">
              <a:defRPr/>
            </a:pPr>
            <a:r>
              <a:rPr lang="en-US" sz="1500" b="1" dirty="0">
                <a:solidFill>
                  <a:srgbClr val="0C377B"/>
                </a:solidFill>
                <a:latin typeface="Arial"/>
              </a:rPr>
              <a:t>Average shaft depths ~240 m</a:t>
            </a:r>
          </a:p>
          <a:p>
            <a:pPr marL="342900" lvl="1" defTabSz="685800">
              <a:defRPr/>
            </a:pPr>
            <a:endParaRPr lang="en-US" sz="788" b="1" dirty="0">
              <a:solidFill>
                <a:srgbClr val="0C377B"/>
              </a:solidFill>
              <a:latin typeface="Arial"/>
            </a:endParaRPr>
          </a:p>
          <a:p>
            <a:pPr marL="342900" lvl="1" defTabSz="685800">
              <a:defRPr/>
            </a:pPr>
            <a:r>
              <a:rPr lang="en-US" sz="1500" b="1" dirty="0">
                <a:solidFill>
                  <a:srgbClr val="0C377B"/>
                </a:solidFill>
                <a:latin typeface="Arial"/>
              </a:rPr>
              <a:t>To fix the vertical position of the tunnel, interfaces between geological layers have to be known</a:t>
            </a:r>
          </a:p>
          <a:p>
            <a:pPr marL="342900" lvl="1" defTabSz="685800">
              <a:defRPr/>
            </a:pPr>
            <a:endParaRPr lang="en-US" sz="750" b="1" dirty="0">
              <a:solidFill>
                <a:srgbClr val="0C377B"/>
              </a:solidFill>
              <a:latin typeface="Arial"/>
            </a:endParaRPr>
          </a:p>
        </p:txBody>
      </p:sp>
    </p:spTree>
    <p:extLst>
      <p:ext uri="{BB962C8B-B14F-4D97-AF65-F5344CB8AC3E}">
        <p14:creationId xmlns:p14="http://schemas.microsoft.com/office/powerpoint/2010/main" val="149117979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53F2D-F3E6-4E78-12C0-47CE1838A17B}"/>
            </a:ext>
          </a:extLst>
        </p:cNvPr>
        <p:cNvGrpSpPr/>
        <p:nvPr/>
      </p:nvGrpSpPr>
      <p:grpSpPr>
        <a:xfrm>
          <a:off x="0" y="0"/>
          <a:ext cx="0" cy="0"/>
          <a:chOff x="0" y="0"/>
          <a:chExt cx="0" cy="0"/>
        </a:xfrm>
      </p:grpSpPr>
      <p:sp>
        <p:nvSpPr>
          <p:cNvPr id="4" name="Textplatzhalter 3">
            <a:extLst>
              <a:ext uri="{FF2B5EF4-FFF2-40B4-BE49-F238E27FC236}">
                <a16:creationId xmlns:a16="http://schemas.microsoft.com/office/drawing/2014/main" id="{B6D7FAB2-2C8C-F634-E50C-35CCA7F03374}"/>
              </a:ext>
            </a:extLst>
          </p:cNvPr>
          <p:cNvSpPr>
            <a:spLocks noGrp="1"/>
          </p:cNvSpPr>
          <p:nvPr>
            <p:ph type="body" sz="quarter" idx="12"/>
          </p:nvPr>
        </p:nvSpPr>
        <p:spPr>
          <a:xfrm>
            <a:off x="141768" y="892898"/>
            <a:ext cx="4805916" cy="3327990"/>
          </a:xfrm>
        </p:spPr>
        <p:txBody>
          <a:bodyPr vert="horz" lIns="91440" tIns="45720" rIns="91440" bIns="45720" rtlCol="0" anchor="t">
            <a:noAutofit/>
          </a:bodyPr>
          <a:lstStyle/>
          <a:p>
            <a:pPr>
              <a:lnSpc>
                <a:spcPct val="100000"/>
              </a:lnSpc>
              <a:spcBef>
                <a:spcPts val="600"/>
              </a:spcBef>
            </a:pPr>
            <a:r>
              <a:rPr lang="fr-FR" sz="1800" b="0" dirty="0" err="1"/>
              <a:t>Focused</a:t>
            </a:r>
            <a:r>
              <a:rPr lang="fr-FR" sz="1800" b="0" dirty="0"/>
              <a:t> on 8 zones </a:t>
            </a:r>
            <a:r>
              <a:rPr lang="fr-FR" sz="1800" b="0" dirty="0" err="1"/>
              <a:t>improve</a:t>
            </a:r>
            <a:r>
              <a:rPr lang="fr-FR" sz="1800" b="0" dirty="0"/>
              <a:t> </a:t>
            </a:r>
            <a:r>
              <a:rPr lang="fr-FR" sz="1800" b="0" dirty="0" err="1"/>
              <a:t>prêcision</a:t>
            </a:r>
            <a:r>
              <a:rPr lang="fr-FR" sz="1800" b="0" dirty="0"/>
              <a:t> of </a:t>
            </a:r>
            <a:r>
              <a:rPr lang="fr-FR" sz="1800" b="0" dirty="0" err="1"/>
              <a:t>geological</a:t>
            </a:r>
            <a:r>
              <a:rPr lang="fr-FR" sz="1800" b="0" dirty="0"/>
              <a:t> model and </a:t>
            </a:r>
            <a:r>
              <a:rPr lang="fr-FR" sz="1800" b="0" dirty="0" err="1"/>
              <a:t>identify</a:t>
            </a:r>
            <a:r>
              <a:rPr lang="fr-FR" sz="1800" b="0" dirty="0"/>
              <a:t> the </a:t>
            </a:r>
            <a:r>
              <a:rPr lang="fr-FR" sz="1800" b="0" dirty="0" err="1"/>
              <a:t>intercased</a:t>
            </a:r>
            <a:r>
              <a:rPr lang="fr-FR" sz="1800" b="0" dirty="0"/>
              <a:t> moraine – molasse and molasse – </a:t>
            </a:r>
            <a:r>
              <a:rPr lang="fr-FR" sz="1800" b="0" dirty="0" err="1"/>
              <a:t>limestone</a:t>
            </a:r>
            <a:r>
              <a:rPr lang="fr-FR" sz="1800" b="0" dirty="0"/>
              <a:t>.</a:t>
            </a:r>
          </a:p>
          <a:p>
            <a:pPr marL="285750" indent="-285750">
              <a:lnSpc>
                <a:spcPct val="100000"/>
              </a:lnSpc>
              <a:spcBef>
                <a:spcPts val="600"/>
              </a:spcBef>
              <a:buFont typeface="Arial" panose="020B0604020202020204" pitchFamily="34" charset="0"/>
              <a:buChar char="•"/>
            </a:pPr>
            <a:r>
              <a:rPr lang="fr-FR" sz="1600" dirty="0"/>
              <a:t>80 km of </a:t>
            </a:r>
            <a:r>
              <a:rPr lang="fr-FR" sz="1600" dirty="0" err="1"/>
              <a:t>seismic</a:t>
            </a:r>
            <a:r>
              <a:rPr lang="fr-FR" sz="1600" dirty="0"/>
              <a:t> investigations </a:t>
            </a:r>
            <a:r>
              <a:rPr lang="fr-FR" sz="1600" dirty="0" err="1"/>
              <a:t>completed</a:t>
            </a:r>
            <a:endParaRPr lang="fr-FR" sz="1600" dirty="0"/>
          </a:p>
          <a:p>
            <a:pPr marL="285750" indent="-285750">
              <a:lnSpc>
                <a:spcPct val="100000"/>
              </a:lnSpc>
              <a:spcBef>
                <a:spcPts val="600"/>
              </a:spcBef>
              <a:buFont typeface="Arial" panose="020B0604020202020204" pitchFamily="34" charset="0"/>
              <a:buChar char="•"/>
            </a:pPr>
            <a:r>
              <a:rPr lang="fr-FR" sz="1600" dirty="0"/>
              <a:t>15 of 27 bore </a:t>
            </a:r>
            <a:r>
              <a:rPr lang="fr-FR" sz="1600" dirty="0" err="1"/>
              <a:t>holes</a:t>
            </a:r>
            <a:r>
              <a:rPr lang="fr-FR" sz="1600" dirty="0"/>
              <a:t> </a:t>
            </a:r>
            <a:r>
              <a:rPr lang="fr-FR" sz="1600" dirty="0" err="1"/>
              <a:t>completed</a:t>
            </a:r>
            <a:endParaRPr lang="fr-FR" sz="1600" dirty="0"/>
          </a:p>
          <a:p>
            <a:pPr marL="285750" indent="-285750">
              <a:lnSpc>
                <a:spcPct val="100000"/>
              </a:lnSpc>
              <a:spcBef>
                <a:spcPts val="600"/>
              </a:spcBef>
              <a:buFont typeface="Arial" panose="020B0604020202020204" pitchFamily="34" charset="0"/>
              <a:buChar char="•"/>
            </a:pPr>
            <a:r>
              <a:rPr lang="fr-FR" sz="1600" dirty="0" err="1"/>
              <a:t>Completion</a:t>
            </a:r>
            <a:r>
              <a:rPr lang="fr-FR" sz="1600" dirty="0"/>
              <a:t> of bore </a:t>
            </a:r>
            <a:r>
              <a:rPr lang="fr-FR" sz="1600" dirty="0" err="1"/>
              <a:t>holes</a:t>
            </a:r>
            <a:r>
              <a:rPr lang="fr-FR" sz="1600" dirty="0"/>
              <a:t> ~June 2026</a:t>
            </a:r>
          </a:p>
          <a:p>
            <a:pPr>
              <a:lnSpc>
                <a:spcPct val="100000"/>
              </a:lnSpc>
              <a:spcBef>
                <a:spcPts val="600"/>
              </a:spcBef>
            </a:pPr>
            <a:r>
              <a:rPr lang="fr-FR" sz="1800" b="0" dirty="0" err="1"/>
              <a:t>Results</a:t>
            </a:r>
            <a:r>
              <a:rPr lang="fr-FR" sz="1800" b="0" dirty="0"/>
              <a:t> </a:t>
            </a:r>
            <a:r>
              <a:rPr lang="fr-FR" sz="1800" b="0" dirty="0" err="1"/>
              <a:t>so</a:t>
            </a:r>
            <a:r>
              <a:rPr lang="fr-FR" sz="1800" b="0" dirty="0"/>
              <a:t> far </a:t>
            </a:r>
            <a:r>
              <a:rPr lang="fr-FR" sz="1800" b="0" dirty="0" err="1"/>
              <a:t>confirm</a:t>
            </a:r>
            <a:r>
              <a:rPr lang="fr-FR" sz="1800" b="0" dirty="0"/>
              <a:t> 3D </a:t>
            </a:r>
            <a:r>
              <a:rPr lang="fr-FR" sz="1800" b="0" dirty="0" err="1"/>
              <a:t>geological</a:t>
            </a:r>
            <a:r>
              <a:rPr lang="fr-FR" sz="1800" b="0" dirty="0"/>
              <a:t> model</a:t>
            </a:r>
          </a:p>
        </p:txBody>
      </p:sp>
      <p:sp>
        <p:nvSpPr>
          <p:cNvPr id="2" name="Titel 1">
            <a:extLst>
              <a:ext uri="{FF2B5EF4-FFF2-40B4-BE49-F238E27FC236}">
                <a16:creationId xmlns:a16="http://schemas.microsoft.com/office/drawing/2014/main" id="{BAA27CFE-F440-9503-4522-C8E6FED3EC77}"/>
              </a:ext>
            </a:extLst>
          </p:cNvPr>
          <p:cNvSpPr>
            <a:spLocks noGrp="1"/>
          </p:cNvSpPr>
          <p:nvPr>
            <p:ph type="title"/>
          </p:nvPr>
        </p:nvSpPr>
        <p:spPr>
          <a:xfrm>
            <a:off x="237240" y="343889"/>
            <a:ext cx="8263350" cy="471279"/>
          </a:xfrm>
        </p:spPr>
        <p:txBody>
          <a:bodyPr/>
          <a:lstStyle/>
          <a:p>
            <a:r>
              <a:rPr lang="en-GB" sz="2800" dirty="0"/>
              <a:t>Geological investigations</a:t>
            </a:r>
            <a:endParaRPr lang="fr-FR" sz="2800" dirty="0"/>
          </a:p>
        </p:txBody>
      </p:sp>
      <p:sp>
        <p:nvSpPr>
          <p:cNvPr id="9" name="Textfeld 8">
            <a:extLst>
              <a:ext uri="{FF2B5EF4-FFF2-40B4-BE49-F238E27FC236}">
                <a16:creationId xmlns:a16="http://schemas.microsoft.com/office/drawing/2014/main" id="{7B9A23E0-6EFF-4CFB-95B3-CD6DBFD839DF}"/>
              </a:ext>
            </a:extLst>
          </p:cNvPr>
          <p:cNvSpPr txBox="1"/>
          <p:nvPr/>
        </p:nvSpPr>
        <p:spPr>
          <a:xfrm>
            <a:off x="3829644" y="97423"/>
            <a:ext cx="2038500" cy="170071"/>
          </a:xfrm>
          <a:prstGeom prst="rect">
            <a:avLst/>
          </a:prstGeom>
          <a:noFill/>
        </p:spPr>
        <p:txBody>
          <a:bodyPr wrap="square" rtlCol="0">
            <a:noAutofit/>
          </a:bodyPr>
          <a:lstStyle/>
          <a:p>
            <a:pPr>
              <a:lnSpc>
                <a:spcPts val="1238"/>
              </a:lnSpc>
            </a:pPr>
            <a:endParaRPr lang="de-AT" sz="900" dirty="0">
              <a:solidFill>
                <a:schemeClr val="bg1"/>
              </a:solidFill>
            </a:endParaRPr>
          </a:p>
        </p:txBody>
      </p:sp>
      <p:sp>
        <p:nvSpPr>
          <p:cNvPr id="12" name="Slide Number Placeholder 11">
            <a:extLst>
              <a:ext uri="{FF2B5EF4-FFF2-40B4-BE49-F238E27FC236}">
                <a16:creationId xmlns:a16="http://schemas.microsoft.com/office/drawing/2014/main" id="{8685879F-909B-4F6D-B627-A8A41BF68A29}"/>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pic>
        <p:nvPicPr>
          <p:cNvPr id="6" name="Picture 5">
            <a:extLst>
              <a:ext uri="{FF2B5EF4-FFF2-40B4-BE49-F238E27FC236}">
                <a16:creationId xmlns:a16="http://schemas.microsoft.com/office/drawing/2014/main" id="{BB350132-B57C-3E68-5879-77648D00CF10}"/>
              </a:ext>
            </a:extLst>
          </p:cNvPr>
          <p:cNvPicPr>
            <a:picLocks noChangeAspect="1"/>
          </p:cNvPicPr>
          <p:nvPr/>
        </p:nvPicPr>
        <p:blipFill>
          <a:blip r:embed="rId3"/>
          <a:stretch>
            <a:fillRect/>
          </a:stretch>
        </p:blipFill>
        <p:spPr>
          <a:xfrm>
            <a:off x="79496" y="3429085"/>
            <a:ext cx="2505673" cy="1694835"/>
          </a:xfrm>
          <a:prstGeom prst="rect">
            <a:avLst/>
          </a:prstGeom>
        </p:spPr>
      </p:pic>
      <p:pic>
        <p:nvPicPr>
          <p:cNvPr id="14" name="Picture 13">
            <a:extLst>
              <a:ext uri="{FF2B5EF4-FFF2-40B4-BE49-F238E27FC236}">
                <a16:creationId xmlns:a16="http://schemas.microsoft.com/office/drawing/2014/main" id="{CB9B881E-3833-BEE5-088B-413C53B10FF9}"/>
              </a:ext>
            </a:extLst>
          </p:cNvPr>
          <p:cNvPicPr>
            <a:picLocks noChangeAspect="1"/>
          </p:cNvPicPr>
          <p:nvPr/>
        </p:nvPicPr>
        <p:blipFill>
          <a:blip r:embed="rId4"/>
          <a:stretch>
            <a:fillRect/>
          </a:stretch>
        </p:blipFill>
        <p:spPr>
          <a:xfrm>
            <a:off x="2648227" y="3423482"/>
            <a:ext cx="2241487" cy="1700438"/>
          </a:xfrm>
          <a:prstGeom prst="rect">
            <a:avLst/>
          </a:prstGeom>
        </p:spPr>
      </p:pic>
      <p:pic>
        <p:nvPicPr>
          <p:cNvPr id="16" name="Picture 15">
            <a:extLst>
              <a:ext uri="{FF2B5EF4-FFF2-40B4-BE49-F238E27FC236}">
                <a16:creationId xmlns:a16="http://schemas.microsoft.com/office/drawing/2014/main" id="{92850004-EE26-1594-5957-E5C889655D3F}"/>
              </a:ext>
            </a:extLst>
          </p:cNvPr>
          <p:cNvPicPr>
            <a:picLocks noChangeAspect="1"/>
          </p:cNvPicPr>
          <p:nvPr/>
        </p:nvPicPr>
        <p:blipFill>
          <a:blip r:embed="rId5"/>
          <a:stretch>
            <a:fillRect/>
          </a:stretch>
        </p:blipFill>
        <p:spPr>
          <a:xfrm>
            <a:off x="4947922" y="413878"/>
            <a:ext cx="4145639" cy="3432345"/>
          </a:xfrm>
          <a:prstGeom prst="rect">
            <a:avLst/>
          </a:prstGeom>
        </p:spPr>
      </p:pic>
      <p:pic>
        <p:nvPicPr>
          <p:cNvPr id="18" name="Picture 17">
            <a:extLst>
              <a:ext uri="{FF2B5EF4-FFF2-40B4-BE49-F238E27FC236}">
                <a16:creationId xmlns:a16="http://schemas.microsoft.com/office/drawing/2014/main" id="{79E4B9EA-FD91-67C3-0B39-4DDC629DBB13}"/>
              </a:ext>
            </a:extLst>
          </p:cNvPr>
          <p:cNvPicPr>
            <a:picLocks noChangeAspect="1"/>
          </p:cNvPicPr>
          <p:nvPr/>
        </p:nvPicPr>
        <p:blipFill>
          <a:blip r:embed="rId6"/>
          <a:stretch>
            <a:fillRect/>
          </a:stretch>
        </p:blipFill>
        <p:spPr>
          <a:xfrm>
            <a:off x="7051224" y="3937030"/>
            <a:ext cx="2042337" cy="1170533"/>
          </a:xfrm>
          <a:prstGeom prst="rect">
            <a:avLst/>
          </a:prstGeom>
        </p:spPr>
      </p:pic>
      <p:pic>
        <p:nvPicPr>
          <p:cNvPr id="20" name="Picture 19">
            <a:extLst>
              <a:ext uri="{FF2B5EF4-FFF2-40B4-BE49-F238E27FC236}">
                <a16:creationId xmlns:a16="http://schemas.microsoft.com/office/drawing/2014/main" id="{CCD0CA9E-CD23-73C6-C805-B6346CE229A6}"/>
              </a:ext>
            </a:extLst>
          </p:cNvPr>
          <p:cNvPicPr>
            <a:picLocks noChangeAspect="1"/>
          </p:cNvPicPr>
          <p:nvPr/>
        </p:nvPicPr>
        <p:blipFill>
          <a:blip r:embed="rId7"/>
          <a:stretch>
            <a:fillRect/>
          </a:stretch>
        </p:blipFill>
        <p:spPr>
          <a:xfrm>
            <a:off x="5006812" y="3901933"/>
            <a:ext cx="1936427" cy="1198740"/>
          </a:xfrm>
          <a:prstGeom prst="rect">
            <a:avLst/>
          </a:prstGeom>
        </p:spPr>
      </p:pic>
    </p:spTree>
    <p:extLst>
      <p:ext uri="{BB962C8B-B14F-4D97-AF65-F5344CB8AC3E}">
        <p14:creationId xmlns:p14="http://schemas.microsoft.com/office/powerpoint/2010/main" val="35779211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013957-E1C8-056D-6AF6-0EBA5BA3CE9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B5DF13-630A-8D2C-60CC-220E26664FF7}"/>
              </a:ext>
            </a:extLst>
          </p:cNvPr>
          <p:cNvSpPr>
            <a:spLocks noGrp="1"/>
          </p:cNvSpPr>
          <p:nvPr>
            <p:ph type="sldNum" sz="quarter" idx="10"/>
          </p:nvPr>
        </p:nvSpPr>
        <p:spPr>
          <a:xfrm>
            <a:off x="8706151" y="4991229"/>
            <a:ext cx="289479" cy="170071"/>
          </a:xfrm>
        </p:spPr>
        <p:txBody>
          <a:bodyPr/>
          <a:lstStyle/>
          <a:p>
            <a:pPr defTabSz="685783">
              <a:defRPr/>
            </a:pPr>
            <a:fld id="{88A1DFE4-5FC5-43BD-BB7E-75EAD82B965F}" type="slidenum">
              <a:rPr lang="en-US">
                <a:solidFill>
                  <a:srgbClr val="FFFFFF"/>
                </a:solidFill>
                <a:latin typeface="Arial"/>
              </a:rPr>
              <a:pPr defTabSz="685783">
                <a:defRPr/>
              </a:pPr>
              <a:t>8</a:t>
            </a:fld>
            <a:endParaRPr lang="en-US" dirty="0">
              <a:solidFill>
                <a:srgbClr val="FFFFFF"/>
              </a:solidFill>
              <a:latin typeface="Arial"/>
            </a:endParaRPr>
          </a:p>
        </p:txBody>
      </p:sp>
      <p:sp>
        <p:nvSpPr>
          <p:cNvPr id="3" name="TextBox 2">
            <a:extLst>
              <a:ext uri="{FF2B5EF4-FFF2-40B4-BE49-F238E27FC236}">
                <a16:creationId xmlns:a16="http://schemas.microsoft.com/office/drawing/2014/main" id="{BC4498A7-C7F6-99A7-0772-0CEC685310C6}"/>
              </a:ext>
            </a:extLst>
          </p:cNvPr>
          <p:cNvSpPr txBox="1"/>
          <p:nvPr/>
        </p:nvSpPr>
        <p:spPr>
          <a:xfrm>
            <a:off x="227692" y="348983"/>
            <a:ext cx="5719347" cy="523220"/>
          </a:xfrm>
          <a:prstGeom prst="rect">
            <a:avLst/>
          </a:prstGeom>
          <a:noFill/>
        </p:spPr>
        <p:txBody>
          <a:bodyPr wrap="square" rtlCol="0">
            <a:spAutoFit/>
          </a:bodyPr>
          <a:lstStyle/>
          <a:p>
            <a:pPr defTabSz="685783">
              <a:defRPr/>
            </a:pPr>
            <a:r>
              <a:rPr lang="en-US" sz="2800" dirty="0">
                <a:solidFill>
                  <a:srgbClr val="0F124A"/>
                </a:solidFill>
                <a:latin typeface="Arial"/>
              </a:rPr>
              <a:t>Stage 1: </a:t>
            </a:r>
            <a:r>
              <a:rPr lang="en-US" sz="2800" dirty="0" err="1">
                <a:solidFill>
                  <a:srgbClr val="0F124A"/>
                </a:solidFill>
              </a:rPr>
              <a:t>e</a:t>
            </a:r>
            <a:r>
              <a:rPr lang="en-US" sz="2800" baseline="30000" dirty="0" err="1">
                <a:solidFill>
                  <a:srgbClr val="0F124A"/>
                </a:solidFill>
              </a:rPr>
              <a:t>+</a:t>
            </a:r>
            <a:r>
              <a:rPr lang="en-US" sz="2800" dirty="0" err="1">
                <a:solidFill>
                  <a:srgbClr val="0F124A"/>
                </a:solidFill>
              </a:rPr>
              <a:t>e</a:t>
            </a:r>
            <a:r>
              <a:rPr lang="en-US" sz="2800" baseline="30000" dirty="0">
                <a:solidFill>
                  <a:srgbClr val="0F124A"/>
                </a:solidFill>
              </a:rPr>
              <a:t>-</a:t>
            </a:r>
            <a:r>
              <a:rPr lang="en-US" sz="2800" dirty="0">
                <a:solidFill>
                  <a:srgbClr val="0F124A"/>
                </a:solidFill>
              </a:rPr>
              <a:t> collider </a:t>
            </a:r>
            <a:r>
              <a:rPr lang="en-US" sz="2800" dirty="0">
                <a:solidFill>
                  <a:srgbClr val="0F124A"/>
                </a:solidFill>
                <a:latin typeface="Arial"/>
              </a:rPr>
              <a:t>FCC-ee</a:t>
            </a:r>
          </a:p>
        </p:txBody>
      </p:sp>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C36C0E2A-7DD8-130C-0F47-3DA3DBBF09DA}"/>
                  </a:ext>
                </a:extLst>
              </p:cNvPr>
              <p:cNvGraphicFramePr>
                <a:graphicFrameLocks noGrp="1"/>
              </p:cNvGraphicFramePr>
              <p:nvPr>
                <p:extLst>
                  <p:ext uri="{D42A27DB-BD31-4B8C-83A1-F6EECF244321}">
                    <p14:modId xmlns:p14="http://schemas.microsoft.com/office/powerpoint/2010/main" val="2173888735"/>
                  </p:ext>
                </p:extLst>
              </p:nvPr>
            </p:nvGraphicFramePr>
            <p:xfrm>
              <a:off x="81758" y="1795362"/>
              <a:ext cx="4446822" cy="2491439"/>
            </p:xfrm>
            <a:graphic>
              <a:graphicData uri="http://schemas.openxmlformats.org/drawingml/2006/table">
                <a:tbl>
                  <a:tblPr firstRow="1" bandRow="1"/>
                  <a:tblGrid>
                    <a:gridCol w="2067171">
                      <a:extLst>
                        <a:ext uri="{9D8B030D-6E8A-4147-A177-3AD203B41FA5}">
                          <a16:colId xmlns:a16="http://schemas.microsoft.com/office/drawing/2014/main" val="20000"/>
                        </a:ext>
                      </a:extLst>
                    </a:gridCol>
                    <a:gridCol w="624959">
                      <a:extLst>
                        <a:ext uri="{9D8B030D-6E8A-4147-A177-3AD203B41FA5}">
                          <a16:colId xmlns:a16="http://schemas.microsoft.com/office/drawing/2014/main" val="20001"/>
                        </a:ext>
                      </a:extLst>
                    </a:gridCol>
                    <a:gridCol w="544033">
                      <a:extLst>
                        <a:ext uri="{9D8B030D-6E8A-4147-A177-3AD203B41FA5}">
                          <a16:colId xmlns:a16="http://schemas.microsoft.com/office/drawing/2014/main" val="20004"/>
                        </a:ext>
                      </a:extLst>
                    </a:gridCol>
                    <a:gridCol w="597684">
                      <a:extLst>
                        <a:ext uri="{9D8B030D-6E8A-4147-A177-3AD203B41FA5}">
                          <a16:colId xmlns:a16="http://schemas.microsoft.com/office/drawing/2014/main" val="20005"/>
                        </a:ext>
                      </a:extLst>
                    </a:gridCol>
                    <a:gridCol w="612975">
                      <a:extLst>
                        <a:ext uri="{9D8B030D-6E8A-4147-A177-3AD203B41FA5}">
                          <a16:colId xmlns:a16="http://schemas.microsoft.com/office/drawing/2014/main" val="818795718"/>
                        </a:ext>
                      </a:extLst>
                    </a:gridCol>
                  </a:tblGrid>
                  <a:tr h="23794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200" b="1" dirty="0">
                              <a:solidFill>
                                <a:schemeClr val="bg1"/>
                              </a:solidFill>
                            </a:rPr>
                            <a:t>parameter</a:t>
                          </a:r>
                        </a:p>
                      </a:txBody>
                      <a:tcPr marL="51435" marR="51435" marT="25718" marB="25718"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200" b="1" dirty="0">
                              <a:solidFill>
                                <a:schemeClr val="bg1"/>
                              </a:solidFill>
                            </a:rPr>
                            <a:t>Z</a:t>
                          </a:r>
                        </a:p>
                      </a:txBody>
                      <a:tcPr marL="51435" marR="51435" marT="25718" marB="25718"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200" b="1" dirty="0">
                              <a:solidFill>
                                <a:schemeClr val="bg1"/>
                              </a:solidFill>
                            </a:rPr>
                            <a:t>WW</a:t>
                          </a:r>
                        </a:p>
                      </a:txBody>
                      <a:tcPr marL="51435" marR="51435" marT="25718" marB="25718"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200" b="1" dirty="0">
                              <a:solidFill>
                                <a:schemeClr val="bg1"/>
                              </a:solidFill>
                            </a:rPr>
                            <a:t>H</a:t>
                          </a:r>
                          <a:r>
                            <a:rPr lang="de-AT" sz="1200" b="1" baseline="0" dirty="0">
                              <a:solidFill>
                                <a:schemeClr val="bg1"/>
                              </a:solidFill>
                            </a:rPr>
                            <a:t> (ZH)</a:t>
                          </a:r>
                          <a:endParaRPr lang="de-AT" sz="12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r>
                                  <m:rPr>
                                    <m:nor/>
                                  </m:rPr>
                                  <a:rPr lang="en-US" sz="1200" b="1" i="0" dirty="0" smtClean="0">
                                    <a:solidFill>
                                      <a:schemeClr val="bg1"/>
                                    </a:solidFill>
                                    <a:latin typeface="Cambria Math" panose="02040503050406030204" pitchFamily="18" charset="0"/>
                                  </a:rPr>
                                  <m:t>t</m:t>
                                </m:r>
                                <m:acc>
                                  <m:accPr>
                                    <m:chr m:val="̅"/>
                                    <m:ctrlPr>
                                      <a:rPr lang="en-US" sz="1200" b="1" i="1" dirty="0" smtClean="0">
                                        <a:solidFill>
                                          <a:schemeClr val="bg1"/>
                                        </a:solidFill>
                                        <a:latin typeface="Cambria Math" panose="02040503050406030204" pitchFamily="18" charset="0"/>
                                      </a:rPr>
                                    </m:ctrlPr>
                                  </m:accPr>
                                  <m:e>
                                    <m:r>
                                      <m:rPr>
                                        <m:nor/>
                                      </m:rPr>
                                      <a:rPr lang="en-US" sz="1200" b="1" i="0" dirty="0" smtClean="0">
                                        <a:solidFill>
                                          <a:schemeClr val="bg1"/>
                                        </a:solidFill>
                                        <a:latin typeface="Cambria Math" panose="02040503050406030204" pitchFamily="18" charset="0"/>
                                      </a:rPr>
                                      <m:t>t</m:t>
                                    </m:r>
                                  </m:e>
                                </m:acc>
                              </m:oMath>
                            </m:oMathPara>
                          </a14:m>
                          <a:endParaRPr lang="de-AT" sz="12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27814">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50" b="1" kern="1200" dirty="0">
                              <a:solidFill>
                                <a:schemeClr val="tx1"/>
                              </a:solidFill>
                              <a:latin typeface="Arial"/>
                              <a:ea typeface="+mn-ea"/>
                              <a:cs typeface="+mn-cs"/>
                            </a:rPr>
                            <a:t>beam energy [GeV]</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100" b="1" kern="1200" dirty="0">
                              <a:solidFill>
                                <a:schemeClr val="tx1"/>
                              </a:solidFill>
                              <a:latin typeface="Arial"/>
                              <a:ea typeface="+mn-ea"/>
                              <a:cs typeface="+mn-cs"/>
                            </a:rPr>
                            <a:t>45.6</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chemeClr val="tx1"/>
                              </a:solidFill>
                              <a:latin typeface="Arial"/>
                              <a:ea typeface="+mn-ea"/>
                              <a:cs typeface="+mn-cs"/>
                            </a:rPr>
                            <a:t>80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100" b="1" kern="1200" dirty="0">
                              <a:solidFill>
                                <a:schemeClr val="tx1"/>
                              </a:solidFill>
                              <a:latin typeface="Arial"/>
                              <a:ea typeface="+mn-ea"/>
                              <a:cs typeface="+mn-cs"/>
                            </a:rPr>
                            <a:t>120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100" b="1" kern="1200" dirty="0">
                              <a:solidFill>
                                <a:schemeClr val="tx1"/>
                              </a:solidFill>
                              <a:latin typeface="Arial"/>
                              <a:ea typeface="+mn-ea"/>
                              <a:cs typeface="+mn-cs"/>
                            </a:rPr>
                            <a:t>182.5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49317">
                    <a:tc>
                      <a:txBody>
                        <a:bodyPr/>
                        <a:lstStyle/>
                        <a:p>
                          <a:r>
                            <a:rPr kumimoji="0" lang="en-GB" sz="1050" b="1" kern="1200" dirty="0">
                              <a:solidFill>
                                <a:schemeClr val="tx1"/>
                              </a:solidFill>
                              <a:latin typeface="Arial"/>
                              <a:ea typeface="+mn-ea"/>
                              <a:cs typeface="+mn-cs"/>
                            </a:rPr>
                            <a:t>synchrotron radiation/beam [MW]</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100" b="1" kern="1200" dirty="0">
                              <a:solidFill>
                                <a:schemeClr val="tx1"/>
                              </a:solidFill>
                              <a:latin typeface="Arial"/>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1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1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1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203968920"/>
                      </a:ext>
                    </a:extLst>
                  </a:tr>
                  <a:tr h="2278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50" b="1" kern="1200" dirty="0">
                              <a:solidFill>
                                <a:schemeClr val="tx1"/>
                              </a:solidFill>
                              <a:latin typeface="Arial"/>
                              <a:ea typeface="+mn-ea"/>
                              <a:cs typeface="+mn-cs"/>
                            </a:rPr>
                            <a:t>beam current [mA]</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1294</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100" b="1" kern="1200" dirty="0">
                              <a:solidFill>
                                <a:schemeClr val="tx1"/>
                              </a:solidFill>
                              <a:latin typeface="Arial"/>
                              <a:ea typeface="+mn-ea"/>
                              <a:cs typeface="+mn-cs"/>
                            </a:rPr>
                            <a:t>135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100" b="1" kern="1200" dirty="0">
                              <a:solidFill>
                                <a:schemeClr val="tx1"/>
                              </a:solidFill>
                              <a:latin typeface="Arial"/>
                              <a:ea typeface="+mn-ea"/>
                              <a:cs typeface="+mn-cs"/>
                            </a:rPr>
                            <a:t>26.8</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100" b="1" kern="1200" dirty="0">
                              <a:solidFill>
                                <a:schemeClr val="tx1"/>
                              </a:solidFill>
                              <a:latin typeface="Arial"/>
                              <a:ea typeface="+mn-ea"/>
                              <a:cs typeface="+mn-cs"/>
                            </a:rPr>
                            <a:t>5.1</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278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50" b="1" kern="1200" dirty="0">
                              <a:solidFill>
                                <a:schemeClr val="tx1"/>
                              </a:solidFill>
                              <a:latin typeface="Arial"/>
                              <a:ea typeface="+mn-ea"/>
                              <a:cs typeface="+mn-cs"/>
                            </a:rPr>
                            <a:t>number bunches / beam</a:t>
                          </a:r>
                          <a:endParaRPr kumimoji="0" lang="en-GB" sz="105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100" b="1" kern="1200" dirty="0">
                              <a:solidFill>
                                <a:schemeClr val="tx1"/>
                              </a:solidFill>
                              <a:latin typeface="Arial"/>
                              <a:ea typeface="+mn-ea"/>
                              <a:cs typeface="+mn-cs"/>
                            </a:rPr>
                            <a:t>11200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100" b="1" kern="1200" dirty="0">
                              <a:solidFill>
                                <a:schemeClr val="tx1"/>
                              </a:solidFill>
                              <a:latin typeface="Arial"/>
                              <a:ea typeface="+mn-ea"/>
                              <a:cs typeface="+mn-cs"/>
                            </a:rPr>
                            <a:t>1852</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100" b="1" kern="1200" dirty="0">
                              <a:solidFill>
                                <a:schemeClr val="tx1"/>
                              </a:solidFill>
                              <a:latin typeface="Arial"/>
                              <a:ea typeface="+mn-ea"/>
                              <a:cs typeface="+mn-cs"/>
                            </a:rPr>
                            <a:t>300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100" b="1" kern="1200" dirty="0">
                              <a:solidFill>
                                <a:schemeClr val="tx1"/>
                              </a:solidFill>
                              <a:latin typeface="Arial"/>
                              <a:ea typeface="+mn-ea"/>
                              <a:cs typeface="+mn-cs"/>
                            </a:rPr>
                            <a:t>64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963286293"/>
                      </a:ext>
                    </a:extLst>
                  </a:tr>
                  <a:tr h="34931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50" b="1" kern="1200" dirty="0">
                              <a:solidFill>
                                <a:schemeClr val="tx1"/>
                              </a:solidFill>
                              <a:latin typeface="Arial"/>
                              <a:ea typeface="+mn-ea"/>
                              <a:cs typeface="+mn-cs"/>
                            </a:rPr>
                            <a:t>total RF voltage 400/800 MHz [GV]</a:t>
                          </a:r>
                          <a:endParaRPr kumimoji="0" lang="en-GB" sz="105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0.08 / 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1.0 / 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2.09 / 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2.1 / 9.2</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278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50" b="1" kern="1200" dirty="0">
                              <a:solidFill>
                                <a:schemeClr val="tx1"/>
                              </a:solidFill>
                              <a:latin typeface="Arial"/>
                              <a:ea typeface="+mn-ea"/>
                              <a:cs typeface="+mn-cs"/>
                            </a:rPr>
                            <a:t>luminosity / IP [10</a:t>
                          </a:r>
                          <a:r>
                            <a:rPr kumimoji="0" lang="en-US" sz="1050" b="1" kern="1200" baseline="30000" dirty="0">
                              <a:solidFill>
                                <a:schemeClr val="tx1"/>
                              </a:solidFill>
                              <a:latin typeface="Arial"/>
                              <a:ea typeface="+mn-ea"/>
                              <a:cs typeface="+mn-cs"/>
                            </a:rPr>
                            <a:t>34</a:t>
                          </a:r>
                          <a:r>
                            <a:rPr kumimoji="0" lang="en-US" sz="1050" b="1" kern="1200" dirty="0">
                              <a:solidFill>
                                <a:schemeClr val="tx1"/>
                              </a:solidFill>
                              <a:latin typeface="Arial"/>
                              <a:ea typeface="+mn-ea"/>
                              <a:cs typeface="+mn-cs"/>
                            </a:rPr>
                            <a:t> cm</a:t>
                          </a:r>
                          <a:r>
                            <a:rPr kumimoji="0" lang="en-US" sz="1050" b="1" kern="1200" baseline="30000" dirty="0">
                              <a:solidFill>
                                <a:schemeClr val="tx1"/>
                              </a:solidFill>
                              <a:latin typeface="Arial"/>
                              <a:ea typeface="+mn-ea"/>
                              <a:cs typeface="+mn-cs"/>
                            </a:rPr>
                            <a:t>-2</a:t>
                          </a:r>
                          <a:r>
                            <a:rPr kumimoji="0" lang="en-US" sz="1050" b="1" kern="1200" dirty="0">
                              <a:solidFill>
                                <a:schemeClr val="tx1"/>
                              </a:solidFill>
                              <a:latin typeface="Arial"/>
                              <a:ea typeface="+mn-ea"/>
                              <a:cs typeface="+mn-cs"/>
                            </a:rPr>
                            <a:t>s</a:t>
                          </a:r>
                          <a:r>
                            <a:rPr kumimoji="0" lang="en-US" sz="1050" b="1" kern="1200" baseline="30000" dirty="0">
                              <a:solidFill>
                                <a:schemeClr val="tx1"/>
                              </a:solidFill>
                              <a:latin typeface="Arial"/>
                              <a:ea typeface="+mn-ea"/>
                              <a:cs typeface="+mn-cs"/>
                            </a:rPr>
                            <a:t>-1</a:t>
                          </a:r>
                          <a:r>
                            <a:rPr kumimoji="0" lang="en-US" sz="1050" b="1" kern="1200" dirty="0">
                              <a:solidFill>
                                <a:schemeClr val="tx1"/>
                              </a:solidFill>
                              <a:latin typeface="Arial"/>
                              <a:ea typeface="+mn-ea"/>
                              <a:cs typeface="+mn-cs"/>
                            </a:rPr>
                            <a:t>]</a:t>
                          </a:r>
                          <a:endParaRPr kumimoji="0" lang="en-GB" sz="105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145</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20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7.5</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1.4</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36956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50" b="1" kern="1200" dirty="0">
                              <a:solidFill>
                                <a:schemeClr val="tx1"/>
                              </a:solidFill>
                              <a:latin typeface="Arial"/>
                              <a:ea typeface="+mn-ea"/>
                              <a:cs typeface="+mn-cs"/>
                            </a:rPr>
                            <a:t>total integrated luminosity / IP / year [ab</a:t>
                          </a:r>
                          <a:r>
                            <a:rPr kumimoji="0" lang="en-US" sz="1050" b="1" kern="1200" baseline="30000" dirty="0">
                              <a:solidFill>
                                <a:schemeClr val="tx1"/>
                              </a:solidFill>
                              <a:latin typeface="Arial"/>
                              <a:ea typeface="+mn-ea"/>
                              <a:cs typeface="+mn-cs"/>
                            </a:rPr>
                            <a:t>-1 </a:t>
                          </a:r>
                          <a:r>
                            <a:rPr kumimoji="0" lang="en-US" sz="1050" b="1" kern="1200" dirty="0">
                              <a:solidFill>
                                <a:schemeClr val="tx1"/>
                              </a:solidFill>
                              <a:latin typeface="Arial"/>
                              <a:ea typeface="+mn-ea"/>
                              <a:cs typeface="+mn-cs"/>
                            </a:rPr>
                            <a:t>/ yr]</a:t>
                          </a:r>
                          <a:endParaRPr kumimoji="0" lang="en-GB" sz="105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17</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2.4</a:t>
                          </a:r>
                          <a:endParaRPr kumimoji="0" lang="en-GB" sz="1100" b="1" kern="1200" dirty="0">
                            <a:solidFill>
                              <a:schemeClr val="tx1"/>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0.9</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0.17</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278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50" b="1" kern="1200" dirty="0">
                              <a:solidFill>
                                <a:schemeClr val="tx1"/>
                              </a:solidFill>
                              <a:latin typeface="Arial"/>
                              <a:ea typeface="+mn-ea"/>
                              <a:cs typeface="+mn-cs"/>
                            </a:rPr>
                            <a:t>beam lifetime [min]</a:t>
                          </a:r>
                          <a:endParaRPr kumimoji="0" lang="en-GB" sz="105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21</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baseline="0" dirty="0">
                              <a:solidFill>
                                <a:schemeClr val="tx1"/>
                              </a:solidFill>
                              <a:latin typeface="Arial"/>
                              <a:ea typeface="+mn-ea"/>
                              <a:cs typeface="+mn-cs"/>
                            </a:rPr>
                            <a:t>13</a:t>
                          </a:r>
                          <a:endParaRPr kumimoji="0" lang="en-GB" sz="1100" b="1" kern="1200" dirty="0">
                            <a:solidFill>
                              <a:schemeClr val="tx1"/>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9</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mc:Choice>
        <mc:Fallback xmlns="">
          <p:graphicFrame>
            <p:nvGraphicFramePr>
              <p:cNvPr id="7" name="Table 6">
                <a:extLst>
                  <a:ext uri="{FF2B5EF4-FFF2-40B4-BE49-F238E27FC236}">
                    <a16:creationId xmlns:a16="http://schemas.microsoft.com/office/drawing/2014/main" id="{C36C0E2A-7DD8-130C-0F47-3DA3DBBF09DA}"/>
                  </a:ext>
                </a:extLst>
              </p:cNvPr>
              <p:cNvGraphicFramePr>
                <a:graphicFrameLocks noGrp="1"/>
              </p:cNvGraphicFramePr>
              <p:nvPr>
                <p:extLst>
                  <p:ext uri="{D42A27DB-BD31-4B8C-83A1-F6EECF244321}">
                    <p14:modId xmlns:p14="http://schemas.microsoft.com/office/powerpoint/2010/main" val="2173888735"/>
                  </p:ext>
                </p:extLst>
              </p:nvPr>
            </p:nvGraphicFramePr>
            <p:xfrm>
              <a:off x="81758" y="1795362"/>
              <a:ext cx="4446822" cy="2491439"/>
            </p:xfrm>
            <a:graphic>
              <a:graphicData uri="http://schemas.openxmlformats.org/drawingml/2006/table">
                <a:tbl>
                  <a:tblPr firstRow="1" bandRow="1"/>
                  <a:tblGrid>
                    <a:gridCol w="2067171">
                      <a:extLst>
                        <a:ext uri="{9D8B030D-6E8A-4147-A177-3AD203B41FA5}">
                          <a16:colId xmlns:a16="http://schemas.microsoft.com/office/drawing/2014/main" val="20000"/>
                        </a:ext>
                      </a:extLst>
                    </a:gridCol>
                    <a:gridCol w="624959">
                      <a:extLst>
                        <a:ext uri="{9D8B030D-6E8A-4147-A177-3AD203B41FA5}">
                          <a16:colId xmlns:a16="http://schemas.microsoft.com/office/drawing/2014/main" val="20001"/>
                        </a:ext>
                      </a:extLst>
                    </a:gridCol>
                    <a:gridCol w="544033">
                      <a:extLst>
                        <a:ext uri="{9D8B030D-6E8A-4147-A177-3AD203B41FA5}">
                          <a16:colId xmlns:a16="http://schemas.microsoft.com/office/drawing/2014/main" val="20004"/>
                        </a:ext>
                      </a:extLst>
                    </a:gridCol>
                    <a:gridCol w="597684">
                      <a:extLst>
                        <a:ext uri="{9D8B030D-6E8A-4147-A177-3AD203B41FA5}">
                          <a16:colId xmlns:a16="http://schemas.microsoft.com/office/drawing/2014/main" val="20005"/>
                        </a:ext>
                      </a:extLst>
                    </a:gridCol>
                    <a:gridCol w="612975">
                      <a:extLst>
                        <a:ext uri="{9D8B030D-6E8A-4147-A177-3AD203B41FA5}">
                          <a16:colId xmlns:a16="http://schemas.microsoft.com/office/drawing/2014/main" val="818795718"/>
                        </a:ext>
                      </a:extLst>
                    </a:gridCol>
                  </a:tblGrid>
                  <a:tr h="23794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200" b="1" dirty="0">
                              <a:solidFill>
                                <a:schemeClr val="bg1"/>
                              </a:solidFill>
                            </a:rPr>
                            <a:t>parameter</a:t>
                          </a:r>
                        </a:p>
                      </a:txBody>
                      <a:tcPr marL="51435" marR="51435" marT="25718" marB="25718"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200" b="1" dirty="0">
                              <a:solidFill>
                                <a:schemeClr val="bg1"/>
                              </a:solidFill>
                            </a:rPr>
                            <a:t>Z</a:t>
                          </a:r>
                        </a:p>
                      </a:txBody>
                      <a:tcPr marL="51435" marR="51435" marT="25718" marB="25718"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200" b="1" dirty="0">
                              <a:solidFill>
                                <a:schemeClr val="bg1"/>
                              </a:solidFill>
                            </a:rPr>
                            <a:t>WW</a:t>
                          </a:r>
                        </a:p>
                      </a:txBody>
                      <a:tcPr marL="51435" marR="51435" marT="25718" marB="25718"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200" b="1" dirty="0">
                              <a:solidFill>
                                <a:schemeClr val="bg1"/>
                              </a:solidFill>
                            </a:rPr>
                            <a:t>H</a:t>
                          </a:r>
                          <a:r>
                            <a:rPr lang="de-AT" sz="1200" b="1" baseline="0" dirty="0">
                              <a:solidFill>
                                <a:schemeClr val="bg1"/>
                              </a:solidFill>
                            </a:rPr>
                            <a:t> (ZH)</a:t>
                          </a:r>
                          <a:endParaRPr lang="de-AT" sz="1200" b="1" dirty="0">
                            <a:solidFill>
                              <a:schemeClr val="bg1"/>
                            </a:solidFill>
                          </a:endParaRPr>
                        </a:p>
                      </a:txBody>
                      <a:tcPr marL="51435" marR="51435" marT="25718" marB="2571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endParaRPr lang="fr-FR"/>
                        </a:p>
                      </a:txBody>
                      <a:tcPr marL="51435" marR="51435" marT="25718" marB="25718"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blipFill>
                          <a:blip r:embed="rId2"/>
                          <a:stretch>
                            <a:fillRect l="-623762" t="-10256" r="-1980" b="-971795"/>
                          </a:stretch>
                        </a:blipFill>
                      </a:tcPr>
                    </a:tc>
                    <a:extLst>
                      <a:ext uri="{0D108BD9-81ED-4DB2-BD59-A6C34878D82A}">
                        <a16:rowId xmlns:a16="http://schemas.microsoft.com/office/drawing/2014/main" val="10000"/>
                      </a:ext>
                    </a:extLst>
                  </a:tr>
                  <a:tr h="227814">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50" b="1" kern="1200" dirty="0">
                              <a:solidFill>
                                <a:schemeClr val="tx1"/>
                              </a:solidFill>
                              <a:latin typeface="Arial"/>
                              <a:ea typeface="+mn-ea"/>
                              <a:cs typeface="+mn-cs"/>
                            </a:rPr>
                            <a:t>beam energy [GeV]</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100" b="1" kern="1200" dirty="0">
                              <a:solidFill>
                                <a:schemeClr val="tx1"/>
                              </a:solidFill>
                              <a:latin typeface="Arial"/>
                              <a:ea typeface="+mn-ea"/>
                              <a:cs typeface="+mn-cs"/>
                            </a:rPr>
                            <a:t>45.6</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100" b="1" kern="1200" dirty="0">
                              <a:solidFill>
                                <a:schemeClr val="tx1"/>
                              </a:solidFill>
                              <a:latin typeface="Arial"/>
                              <a:ea typeface="+mn-ea"/>
                              <a:cs typeface="+mn-cs"/>
                            </a:rPr>
                            <a:t>80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100" b="1" kern="1200" dirty="0">
                              <a:solidFill>
                                <a:schemeClr val="tx1"/>
                              </a:solidFill>
                              <a:latin typeface="Arial"/>
                              <a:ea typeface="+mn-ea"/>
                              <a:cs typeface="+mn-cs"/>
                            </a:rPr>
                            <a:t>120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100" b="1" kern="1200" dirty="0">
                              <a:solidFill>
                                <a:schemeClr val="tx1"/>
                              </a:solidFill>
                              <a:latin typeface="Arial"/>
                              <a:ea typeface="+mn-ea"/>
                              <a:cs typeface="+mn-cs"/>
                            </a:rPr>
                            <a:t>182.5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71476">
                    <a:tc>
                      <a:txBody>
                        <a:bodyPr/>
                        <a:lstStyle/>
                        <a:p>
                          <a:r>
                            <a:rPr kumimoji="0" lang="en-GB" sz="1050" b="1" kern="1200" dirty="0">
                              <a:solidFill>
                                <a:schemeClr val="tx1"/>
                              </a:solidFill>
                              <a:latin typeface="Arial"/>
                              <a:ea typeface="+mn-ea"/>
                              <a:cs typeface="+mn-cs"/>
                            </a:rPr>
                            <a:t>synchrotron radiation/beam [MW]</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100" b="1" kern="1200" dirty="0">
                              <a:solidFill>
                                <a:schemeClr val="tx1"/>
                              </a:solidFill>
                              <a:latin typeface="Arial"/>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1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1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100" b="1" kern="1200" dirty="0">
                              <a:solidFill>
                                <a:schemeClr val="tx1"/>
                              </a:solidFill>
                              <a:latin typeface="+mn-lt"/>
                              <a:ea typeface="+mn-ea"/>
                              <a:cs typeface="+mn-cs"/>
                            </a:rPr>
                            <a:t>50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203968920"/>
                      </a:ext>
                    </a:extLst>
                  </a:tr>
                  <a:tr h="2278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50" b="1" kern="1200" dirty="0">
                              <a:solidFill>
                                <a:schemeClr val="tx1"/>
                              </a:solidFill>
                              <a:latin typeface="Arial"/>
                              <a:ea typeface="+mn-ea"/>
                              <a:cs typeface="+mn-cs"/>
                            </a:rPr>
                            <a:t>beam current [mA]</a:t>
                          </a: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1294</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100" b="1" kern="1200" dirty="0">
                              <a:solidFill>
                                <a:schemeClr val="tx1"/>
                              </a:solidFill>
                              <a:latin typeface="Arial"/>
                              <a:ea typeface="+mn-ea"/>
                              <a:cs typeface="+mn-cs"/>
                            </a:rPr>
                            <a:t>135</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100" b="1" kern="1200" dirty="0">
                              <a:solidFill>
                                <a:schemeClr val="tx1"/>
                              </a:solidFill>
                              <a:latin typeface="Arial"/>
                              <a:ea typeface="+mn-ea"/>
                              <a:cs typeface="+mn-cs"/>
                            </a:rPr>
                            <a:t>26.8</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100" b="1" kern="1200" dirty="0">
                              <a:solidFill>
                                <a:schemeClr val="tx1"/>
                              </a:solidFill>
                              <a:latin typeface="Arial"/>
                              <a:ea typeface="+mn-ea"/>
                              <a:cs typeface="+mn-cs"/>
                            </a:rPr>
                            <a:t>5.1</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278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50" b="1" kern="1200" dirty="0">
                              <a:solidFill>
                                <a:schemeClr val="tx1"/>
                              </a:solidFill>
                              <a:latin typeface="Arial"/>
                              <a:ea typeface="+mn-ea"/>
                              <a:cs typeface="+mn-cs"/>
                            </a:rPr>
                            <a:t>number bunches / beam</a:t>
                          </a:r>
                          <a:endParaRPr kumimoji="0" lang="en-GB" sz="105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100" b="1" kern="1200" dirty="0">
                              <a:solidFill>
                                <a:schemeClr val="tx1"/>
                              </a:solidFill>
                              <a:latin typeface="Arial"/>
                              <a:ea typeface="+mn-ea"/>
                              <a:cs typeface="+mn-cs"/>
                            </a:rPr>
                            <a:t>11200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100" b="1" kern="1200" dirty="0">
                              <a:solidFill>
                                <a:schemeClr val="tx1"/>
                              </a:solidFill>
                              <a:latin typeface="Arial"/>
                              <a:ea typeface="+mn-ea"/>
                              <a:cs typeface="+mn-cs"/>
                            </a:rPr>
                            <a:t>1852</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100" b="1" kern="1200" dirty="0">
                              <a:solidFill>
                                <a:schemeClr val="tx1"/>
                              </a:solidFill>
                              <a:latin typeface="Arial"/>
                              <a:ea typeface="+mn-ea"/>
                              <a:cs typeface="+mn-cs"/>
                            </a:rPr>
                            <a:t>300</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100" b="1" kern="1200" dirty="0">
                              <a:solidFill>
                                <a:schemeClr val="tx1"/>
                              </a:solidFill>
                              <a:latin typeface="Arial"/>
                              <a:ea typeface="+mn-ea"/>
                              <a:cs typeface="+mn-cs"/>
                            </a:rPr>
                            <a:t>64</a:t>
                          </a: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963286293"/>
                      </a:ext>
                    </a:extLst>
                  </a:tr>
                  <a:tr h="37147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50" b="1" kern="1200" dirty="0">
                              <a:solidFill>
                                <a:schemeClr val="tx1"/>
                              </a:solidFill>
                              <a:latin typeface="Arial"/>
                              <a:ea typeface="+mn-ea"/>
                              <a:cs typeface="+mn-cs"/>
                            </a:rPr>
                            <a:t>total RF voltage 400/800 MHz [GV]</a:t>
                          </a:r>
                          <a:endParaRPr kumimoji="0" lang="en-GB" sz="105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0.08 / 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1.0 / 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2.09 / 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2.1 / 9.2</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278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50" b="1" kern="1200" dirty="0">
                              <a:solidFill>
                                <a:schemeClr val="tx1"/>
                              </a:solidFill>
                              <a:latin typeface="Arial"/>
                              <a:ea typeface="+mn-ea"/>
                              <a:cs typeface="+mn-cs"/>
                            </a:rPr>
                            <a:t>luminosity / IP [10</a:t>
                          </a:r>
                          <a:r>
                            <a:rPr kumimoji="0" lang="en-US" sz="1050" b="1" kern="1200" baseline="30000" dirty="0">
                              <a:solidFill>
                                <a:schemeClr val="tx1"/>
                              </a:solidFill>
                              <a:latin typeface="Arial"/>
                              <a:ea typeface="+mn-ea"/>
                              <a:cs typeface="+mn-cs"/>
                            </a:rPr>
                            <a:t>34</a:t>
                          </a:r>
                          <a:r>
                            <a:rPr kumimoji="0" lang="en-US" sz="1050" b="1" kern="1200" dirty="0">
                              <a:solidFill>
                                <a:schemeClr val="tx1"/>
                              </a:solidFill>
                              <a:latin typeface="Arial"/>
                              <a:ea typeface="+mn-ea"/>
                              <a:cs typeface="+mn-cs"/>
                            </a:rPr>
                            <a:t> cm</a:t>
                          </a:r>
                          <a:r>
                            <a:rPr kumimoji="0" lang="en-US" sz="1050" b="1" kern="1200" baseline="30000" dirty="0">
                              <a:solidFill>
                                <a:schemeClr val="tx1"/>
                              </a:solidFill>
                              <a:latin typeface="Arial"/>
                              <a:ea typeface="+mn-ea"/>
                              <a:cs typeface="+mn-cs"/>
                            </a:rPr>
                            <a:t>-2</a:t>
                          </a:r>
                          <a:r>
                            <a:rPr kumimoji="0" lang="en-US" sz="1050" b="1" kern="1200" dirty="0">
                              <a:solidFill>
                                <a:schemeClr val="tx1"/>
                              </a:solidFill>
                              <a:latin typeface="Arial"/>
                              <a:ea typeface="+mn-ea"/>
                              <a:cs typeface="+mn-cs"/>
                            </a:rPr>
                            <a:t>s</a:t>
                          </a:r>
                          <a:r>
                            <a:rPr kumimoji="0" lang="en-US" sz="1050" b="1" kern="1200" baseline="30000" dirty="0">
                              <a:solidFill>
                                <a:schemeClr val="tx1"/>
                              </a:solidFill>
                              <a:latin typeface="Arial"/>
                              <a:ea typeface="+mn-ea"/>
                              <a:cs typeface="+mn-cs"/>
                            </a:rPr>
                            <a:t>-1</a:t>
                          </a:r>
                          <a:r>
                            <a:rPr kumimoji="0" lang="en-US" sz="1050" b="1" kern="1200" dirty="0">
                              <a:solidFill>
                                <a:schemeClr val="tx1"/>
                              </a:solidFill>
                              <a:latin typeface="Arial"/>
                              <a:ea typeface="+mn-ea"/>
                              <a:cs typeface="+mn-cs"/>
                            </a:rPr>
                            <a:t>]</a:t>
                          </a:r>
                          <a:endParaRPr kumimoji="0" lang="en-GB" sz="105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145</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20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7.5</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1.4</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37147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50" b="1" kern="1200" dirty="0">
                              <a:solidFill>
                                <a:schemeClr val="tx1"/>
                              </a:solidFill>
                              <a:latin typeface="Arial"/>
                              <a:ea typeface="+mn-ea"/>
                              <a:cs typeface="+mn-cs"/>
                            </a:rPr>
                            <a:t>total integrated luminosity / IP / year [ab</a:t>
                          </a:r>
                          <a:r>
                            <a:rPr kumimoji="0" lang="en-US" sz="1050" b="1" kern="1200" baseline="30000" dirty="0">
                              <a:solidFill>
                                <a:schemeClr val="tx1"/>
                              </a:solidFill>
                              <a:latin typeface="Arial"/>
                              <a:ea typeface="+mn-ea"/>
                              <a:cs typeface="+mn-cs"/>
                            </a:rPr>
                            <a:t>-1 </a:t>
                          </a:r>
                          <a:r>
                            <a:rPr kumimoji="0" lang="en-US" sz="1050" b="1" kern="1200" dirty="0">
                              <a:solidFill>
                                <a:schemeClr val="tx1"/>
                              </a:solidFill>
                              <a:latin typeface="Arial"/>
                              <a:ea typeface="+mn-ea"/>
                              <a:cs typeface="+mn-cs"/>
                            </a:rPr>
                            <a:t>/ yr]</a:t>
                          </a:r>
                          <a:endParaRPr kumimoji="0" lang="en-GB" sz="105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17</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2.4</a:t>
                          </a:r>
                          <a:endParaRPr kumimoji="0" lang="en-GB" sz="1100" b="1" kern="1200" dirty="0">
                            <a:solidFill>
                              <a:schemeClr val="tx1"/>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0.9</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0.17</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2781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50" b="1" kern="1200" dirty="0">
                              <a:solidFill>
                                <a:schemeClr val="tx1"/>
                              </a:solidFill>
                              <a:latin typeface="Arial"/>
                              <a:ea typeface="+mn-ea"/>
                              <a:cs typeface="+mn-cs"/>
                            </a:rPr>
                            <a:t>beam lifetime [min]</a:t>
                          </a:r>
                          <a:endParaRPr kumimoji="0" lang="en-GB" sz="1050" b="1" kern="1200" dirty="0">
                            <a:solidFill>
                              <a:schemeClr val="tx1"/>
                            </a:solidFill>
                            <a:latin typeface="Arial"/>
                            <a:ea typeface="+mn-ea"/>
                            <a:cs typeface="+mn-cs"/>
                          </a:endParaRPr>
                        </a:p>
                      </a:txBody>
                      <a:tcPr marL="51435" marR="51435" marT="25718" marB="25718"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21</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baseline="0" dirty="0">
                              <a:solidFill>
                                <a:schemeClr val="tx1"/>
                              </a:solidFill>
                              <a:latin typeface="Arial"/>
                              <a:ea typeface="+mn-ea"/>
                              <a:cs typeface="+mn-cs"/>
                            </a:rPr>
                            <a:t>13</a:t>
                          </a:r>
                          <a:endParaRPr kumimoji="0" lang="en-GB" sz="1100" b="1" kern="1200" dirty="0">
                            <a:solidFill>
                              <a:schemeClr val="tx1"/>
                            </a:solidFill>
                            <a:latin typeface="Arial"/>
                            <a:ea typeface="+mn-ea"/>
                            <a:cs typeface="+mn-cs"/>
                          </a:endParaRPr>
                        </a:p>
                      </a:txBody>
                      <a:tcPr marL="51435" marR="51435" marT="25718" marB="25718"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9</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100" b="1" kern="1200" dirty="0">
                              <a:solidFill>
                                <a:schemeClr val="tx1"/>
                              </a:solidFill>
                              <a:latin typeface="Arial"/>
                              <a:ea typeface="+mn-ea"/>
                              <a:cs typeface="+mn-cs"/>
                            </a:rPr>
                            <a:t>10</a:t>
                          </a:r>
                          <a:endParaRPr kumimoji="0" lang="en-GB" sz="1100" b="1" kern="1200" dirty="0">
                            <a:solidFill>
                              <a:schemeClr val="tx1"/>
                            </a:solidFill>
                            <a:latin typeface="Arial"/>
                            <a:ea typeface="+mn-ea"/>
                            <a:cs typeface="+mn-cs"/>
                          </a:endParaRPr>
                        </a:p>
                      </a:txBody>
                      <a:tcPr marL="51435" marR="51435" marT="25718" marB="25718"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mc:Fallback>
      </mc:AlternateContent>
      <p:sp>
        <p:nvSpPr>
          <p:cNvPr id="4" name="TextBox 3">
            <a:extLst>
              <a:ext uri="{FF2B5EF4-FFF2-40B4-BE49-F238E27FC236}">
                <a16:creationId xmlns:a16="http://schemas.microsoft.com/office/drawing/2014/main" id="{8B529725-5070-76E7-5A87-1BFC18EF6C60}"/>
              </a:ext>
            </a:extLst>
          </p:cNvPr>
          <p:cNvSpPr txBox="1"/>
          <p:nvPr/>
        </p:nvSpPr>
        <p:spPr>
          <a:xfrm>
            <a:off x="290983" y="1031922"/>
            <a:ext cx="3676006" cy="420051"/>
          </a:xfrm>
          <a:prstGeom prst="rect">
            <a:avLst/>
          </a:prstGeom>
          <a:noFill/>
        </p:spPr>
        <p:txBody>
          <a:bodyPr wrap="none" rtlCol="0">
            <a:spAutoFit/>
          </a:bodyPr>
          <a:lstStyle/>
          <a:p>
            <a:pPr>
              <a:lnSpc>
                <a:spcPts val="2775"/>
              </a:lnSpc>
            </a:pPr>
            <a:r>
              <a:rPr lang="fr-CH" sz="2000" dirty="0" err="1"/>
              <a:t>Consolidated</a:t>
            </a:r>
            <a:r>
              <a:rPr lang="fr-CH" sz="2000" dirty="0"/>
              <a:t> main </a:t>
            </a:r>
            <a:r>
              <a:rPr lang="fr-CH" sz="2000" dirty="0" err="1"/>
              <a:t>parameters</a:t>
            </a:r>
            <a:endParaRPr lang="en-GB" sz="1600" dirty="0"/>
          </a:p>
        </p:txBody>
      </p:sp>
      <p:sp>
        <p:nvSpPr>
          <p:cNvPr id="15" name="TextBox 14">
            <a:extLst>
              <a:ext uri="{FF2B5EF4-FFF2-40B4-BE49-F238E27FC236}">
                <a16:creationId xmlns:a16="http://schemas.microsoft.com/office/drawing/2014/main" id="{252D36A2-2C9A-E64F-E03F-6164F9F5F7E7}"/>
              </a:ext>
            </a:extLst>
          </p:cNvPr>
          <p:cNvSpPr txBox="1"/>
          <p:nvPr/>
        </p:nvSpPr>
        <p:spPr>
          <a:xfrm>
            <a:off x="3357813" y="4440892"/>
            <a:ext cx="703719" cy="323165"/>
          </a:xfrm>
          <a:prstGeom prst="rect">
            <a:avLst/>
          </a:prstGeom>
          <a:solidFill>
            <a:srgbClr val="C00000"/>
          </a:solidFill>
        </p:spPr>
        <p:txBody>
          <a:bodyPr wrap="none" lIns="0" tIns="0" rIns="0" bIns="0" rtlCol="0">
            <a:spAutoFit/>
          </a:bodyPr>
          <a:lstStyle/>
          <a:p>
            <a:pPr defTabSz="685783">
              <a:defRPr/>
            </a:pPr>
            <a:r>
              <a:rPr lang="en-CH" sz="1050" dirty="0">
                <a:solidFill>
                  <a:srgbClr val="0432FF"/>
                </a:solidFill>
                <a:latin typeface="Arial"/>
              </a:rPr>
              <a:t>  </a:t>
            </a:r>
            <a:r>
              <a:rPr lang="en-CH" sz="1050" dirty="0">
                <a:solidFill>
                  <a:srgbClr val="FFFFFF"/>
                </a:solidFill>
                <a:latin typeface="Arial"/>
              </a:rPr>
              <a:t>3 years </a:t>
            </a:r>
          </a:p>
          <a:p>
            <a:pPr defTabSz="685783">
              <a:defRPr/>
            </a:pPr>
            <a:r>
              <a:rPr lang="en-CH" sz="1050" dirty="0">
                <a:solidFill>
                  <a:srgbClr val="FFFFFF"/>
                </a:solidFill>
                <a:latin typeface="Arial"/>
              </a:rPr>
              <a:t>  </a:t>
            </a:r>
            <a:r>
              <a:rPr lang="en-US" sz="1050" dirty="0">
                <a:solidFill>
                  <a:srgbClr val="FFFFFF"/>
                </a:solidFill>
                <a:latin typeface="Arial"/>
              </a:rPr>
              <a:t>&gt; </a:t>
            </a:r>
            <a:r>
              <a:rPr lang="en-CH" sz="1050" dirty="0">
                <a:solidFill>
                  <a:srgbClr val="FFFFFF"/>
                </a:solidFill>
                <a:latin typeface="Arial"/>
              </a:rPr>
              <a:t>2x10</a:t>
            </a:r>
            <a:r>
              <a:rPr lang="en-CH" sz="1050" baseline="30000" dirty="0">
                <a:solidFill>
                  <a:srgbClr val="FFFFFF"/>
                </a:solidFill>
                <a:latin typeface="Arial"/>
              </a:rPr>
              <a:t>6</a:t>
            </a:r>
            <a:r>
              <a:rPr lang="en-CH" sz="1050" dirty="0">
                <a:solidFill>
                  <a:srgbClr val="FFFFFF"/>
                </a:solidFill>
                <a:latin typeface="Arial"/>
              </a:rPr>
              <a:t> H </a:t>
            </a:r>
          </a:p>
        </p:txBody>
      </p:sp>
      <p:sp>
        <p:nvSpPr>
          <p:cNvPr id="16" name="TextBox 15">
            <a:extLst>
              <a:ext uri="{FF2B5EF4-FFF2-40B4-BE49-F238E27FC236}">
                <a16:creationId xmlns:a16="http://schemas.microsoft.com/office/drawing/2014/main" id="{E36FD6E4-07B5-CCB9-AAD0-ACFE93DAAD59}"/>
              </a:ext>
            </a:extLst>
          </p:cNvPr>
          <p:cNvSpPr txBox="1"/>
          <p:nvPr/>
        </p:nvSpPr>
        <p:spPr>
          <a:xfrm>
            <a:off x="4107320" y="4442651"/>
            <a:ext cx="564257" cy="323165"/>
          </a:xfrm>
          <a:prstGeom prst="rect">
            <a:avLst/>
          </a:prstGeom>
          <a:solidFill>
            <a:srgbClr val="C00000"/>
          </a:solidFill>
        </p:spPr>
        <p:txBody>
          <a:bodyPr wrap="none" lIns="0" tIns="0" rIns="0" bIns="0" rtlCol="0">
            <a:spAutoFit/>
          </a:bodyPr>
          <a:lstStyle/>
          <a:p>
            <a:pPr defTabSz="685783">
              <a:defRPr/>
            </a:pPr>
            <a:r>
              <a:rPr lang="en-CH" sz="1050" dirty="0">
                <a:solidFill>
                  <a:srgbClr val="0432FF"/>
                </a:solidFill>
                <a:latin typeface="Arial"/>
              </a:rPr>
              <a:t>  </a:t>
            </a:r>
            <a:r>
              <a:rPr lang="en-CH" sz="1050" dirty="0">
                <a:solidFill>
                  <a:srgbClr val="FFFFFF"/>
                </a:solidFill>
                <a:latin typeface="Arial"/>
              </a:rPr>
              <a:t>5 years</a:t>
            </a:r>
          </a:p>
          <a:p>
            <a:pPr defTabSz="685783">
              <a:defRPr/>
            </a:pPr>
            <a:r>
              <a:rPr lang="en-CH" sz="1050" dirty="0">
                <a:solidFill>
                  <a:srgbClr val="FFFFFF"/>
                </a:solidFill>
                <a:latin typeface="Arial"/>
              </a:rPr>
              <a:t> 2 x 10</a:t>
            </a:r>
            <a:r>
              <a:rPr lang="en-CH" sz="1050" baseline="30000" dirty="0">
                <a:solidFill>
                  <a:srgbClr val="FFFFFF"/>
                </a:solidFill>
                <a:latin typeface="Arial"/>
              </a:rPr>
              <a:t>6</a:t>
            </a:r>
            <a:r>
              <a:rPr lang="en-CH" sz="1050" dirty="0">
                <a:solidFill>
                  <a:srgbClr val="FFFFFF"/>
                </a:solidFill>
                <a:latin typeface="Arial"/>
              </a:rPr>
              <a:t> tt</a:t>
            </a:r>
          </a:p>
        </p:txBody>
      </p:sp>
      <p:sp>
        <p:nvSpPr>
          <p:cNvPr id="17" name="TextBox 16">
            <a:extLst>
              <a:ext uri="{FF2B5EF4-FFF2-40B4-BE49-F238E27FC236}">
                <a16:creationId xmlns:a16="http://schemas.microsoft.com/office/drawing/2014/main" id="{1191925B-70C5-C6D0-DE12-65037A77D89B}"/>
              </a:ext>
            </a:extLst>
          </p:cNvPr>
          <p:cNvSpPr txBox="1"/>
          <p:nvPr/>
        </p:nvSpPr>
        <p:spPr>
          <a:xfrm>
            <a:off x="2624603" y="4431173"/>
            <a:ext cx="679673" cy="484748"/>
          </a:xfrm>
          <a:prstGeom prst="rect">
            <a:avLst/>
          </a:prstGeom>
          <a:solidFill>
            <a:srgbClr val="C00000"/>
          </a:solidFill>
        </p:spPr>
        <p:txBody>
          <a:bodyPr wrap="none" lIns="0" tIns="0" rIns="0" bIns="0" rtlCol="0">
            <a:spAutoFit/>
          </a:bodyPr>
          <a:lstStyle/>
          <a:p>
            <a:pPr defTabSz="685783">
              <a:defRPr/>
            </a:pPr>
            <a:r>
              <a:rPr lang="en-CH" sz="1050" dirty="0">
                <a:solidFill>
                  <a:srgbClr val="0432FF"/>
                </a:solidFill>
                <a:latin typeface="Arial"/>
              </a:rPr>
              <a:t>  </a:t>
            </a:r>
            <a:r>
              <a:rPr lang="en-CH" sz="1050" dirty="0">
                <a:solidFill>
                  <a:srgbClr val="FFFFFF"/>
                </a:solidFill>
                <a:latin typeface="Arial"/>
              </a:rPr>
              <a:t>2 years</a:t>
            </a:r>
          </a:p>
          <a:p>
            <a:pPr defTabSz="685783">
              <a:defRPr/>
            </a:pPr>
            <a:r>
              <a:rPr lang="en-CH" sz="1050" dirty="0">
                <a:solidFill>
                  <a:srgbClr val="FFFFFF"/>
                </a:solidFill>
                <a:latin typeface="Arial"/>
              </a:rPr>
              <a:t> &gt; 10</a:t>
            </a:r>
            <a:r>
              <a:rPr lang="en-CH" sz="1050" baseline="30000" dirty="0">
                <a:solidFill>
                  <a:srgbClr val="FFFFFF"/>
                </a:solidFill>
                <a:latin typeface="Arial"/>
              </a:rPr>
              <a:t>8</a:t>
            </a:r>
            <a:r>
              <a:rPr lang="en-CH" sz="1050" dirty="0">
                <a:solidFill>
                  <a:srgbClr val="FFFFFF"/>
                </a:solidFill>
                <a:latin typeface="Arial"/>
              </a:rPr>
              <a:t> WW </a:t>
            </a:r>
          </a:p>
          <a:p>
            <a:pPr defTabSz="685783">
              <a:defRPr/>
            </a:pPr>
            <a:r>
              <a:rPr lang="en-CH" sz="1050" dirty="0">
                <a:solidFill>
                  <a:srgbClr val="FFFFFF"/>
                </a:solidFill>
                <a:latin typeface="Arial"/>
              </a:rPr>
              <a:t> LEP x 10</a:t>
            </a:r>
            <a:r>
              <a:rPr lang="en-CH" sz="1050" baseline="30000" dirty="0">
                <a:solidFill>
                  <a:srgbClr val="FFFFFF"/>
                </a:solidFill>
                <a:latin typeface="Arial"/>
              </a:rPr>
              <a:t>4</a:t>
            </a:r>
          </a:p>
        </p:txBody>
      </p:sp>
      <p:sp>
        <p:nvSpPr>
          <p:cNvPr id="18" name="TextBox 17">
            <a:extLst>
              <a:ext uri="{FF2B5EF4-FFF2-40B4-BE49-F238E27FC236}">
                <a16:creationId xmlns:a16="http://schemas.microsoft.com/office/drawing/2014/main" id="{5917D4E0-05EA-B314-4289-1C371ED6CF0D}"/>
              </a:ext>
            </a:extLst>
          </p:cNvPr>
          <p:cNvSpPr txBox="1"/>
          <p:nvPr/>
        </p:nvSpPr>
        <p:spPr>
          <a:xfrm>
            <a:off x="1904482" y="4431172"/>
            <a:ext cx="658835" cy="484748"/>
          </a:xfrm>
          <a:prstGeom prst="rect">
            <a:avLst/>
          </a:prstGeom>
          <a:solidFill>
            <a:srgbClr val="C00000"/>
          </a:solidFill>
        </p:spPr>
        <p:txBody>
          <a:bodyPr wrap="none" lIns="0" tIns="0" rIns="0" bIns="0" rtlCol="0">
            <a:spAutoFit/>
          </a:bodyPr>
          <a:lstStyle/>
          <a:p>
            <a:pPr defTabSz="685783">
              <a:defRPr/>
            </a:pPr>
            <a:r>
              <a:rPr lang="en-CH" sz="1050" dirty="0">
                <a:solidFill>
                  <a:srgbClr val="0432FF"/>
                </a:solidFill>
                <a:latin typeface="Arial"/>
              </a:rPr>
              <a:t> </a:t>
            </a:r>
            <a:r>
              <a:rPr lang="en-CH" sz="1050" dirty="0">
                <a:solidFill>
                  <a:srgbClr val="FFFFFF"/>
                </a:solidFill>
                <a:latin typeface="Arial"/>
              </a:rPr>
              <a:t>4 years</a:t>
            </a:r>
          </a:p>
          <a:p>
            <a:pPr defTabSz="685783">
              <a:defRPr/>
            </a:pPr>
            <a:r>
              <a:rPr lang="en-CH" sz="1050" dirty="0">
                <a:solidFill>
                  <a:srgbClr val="FFFFFF"/>
                </a:solidFill>
                <a:latin typeface="Arial"/>
              </a:rPr>
              <a:t> </a:t>
            </a:r>
            <a:r>
              <a:rPr lang="en-US" sz="1050" dirty="0">
                <a:solidFill>
                  <a:srgbClr val="FFFFFF"/>
                </a:solidFill>
                <a:latin typeface="Arial"/>
              </a:rPr>
              <a:t>6</a:t>
            </a:r>
            <a:r>
              <a:rPr lang="en-CH" sz="1050" dirty="0">
                <a:solidFill>
                  <a:srgbClr val="FFFFFF"/>
                </a:solidFill>
                <a:latin typeface="Arial"/>
              </a:rPr>
              <a:t> x 10</a:t>
            </a:r>
            <a:r>
              <a:rPr lang="en-CH" sz="1050" baseline="30000" dirty="0">
                <a:solidFill>
                  <a:srgbClr val="FFFFFF"/>
                </a:solidFill>
                <a:latin typeface="Arial"/>
              </a:rPr>
              <a:t>12</a:t>
            </a:r>
            <a:r>
              <a:rPr lang="en-CH" sz="1050" dirty="0">
                <a:solidFill>
                  <a:srgbClr val="FFFFFF"/>
                </a:solidFill>
                <a:latin typeface="Arial"/>
              </a:rPr>
              <a:t> Z </a:t>
            </a:r>
          </a:p>
          <a:p>
            <a:pPr defTabSz="685783">
              <a:defRPr/>
            </a:pPr>
            <a:r>
              <a:rPr lang="en-CH" sz="1050" dirty="0">
                <a:solidFill>
                  <a:srgbClr val="FFFFFF"/>
                </a:solidFill>
                <a:latin typeface="Arial"/>
              </a:rPr>
              <a:t> LEP x 10</a:t>
            </a:r>
            <a:r>
              <a:rPr lang="en-CH" sz="1050" baseline="30000" dirty="0">
                <a:solidFill>
                  <a:srgbClr val="FFFFFF"/>
                </a:solidFill>
                <a:latin typeface="Arial"/>
              </a:rPr>
              <a:t>5</a:t>
            </a:r>
          </a:p>
        </p:txBody>
      </p:sp>
      <p:pic>
        <p:nvPicPr>
          <p:cNvPr id="8" name="Picture 7">
            <a:extLst>
              <a:ext uri="{FF2B5EF4-FFF2-40B4-BE49-F238E27FC236}">
                <a16:creationId xmlns:a16="http://schemas.microsoft.com/office/drawing/2014/main" id="{CA5FAF25-0E76-4B5E-5A6E-D9E9DA9ED7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7195" y="1795362"/>
            <a:ext cx="4081884" cy="2491440"/>
          </a:xfrm>
          <a:prstGeom prst="rect">
            <a:avLst/>
          </a:prstGeom>
          <a:ln w="12700">
            <a:solidFill>
              <a:schemeClr val="tx1"/>
            </a:solidFill>
          </a:ln>
        </p:spPr>
      </p:pic>
      <p:sp>
        <p:nvSpPr>
          <p:cNvPr id="10" name="TextBox 9">
            <a:extLst>
              <a:ext uri="{FF2B5EF4-FFF2-40B4-BE49-F238E27FC236}">
                <a16:creationId xmlns:a16="http://schemas.microsoft.com/office/drawing/2014/main" id="{2CCBC999-8812-ECA4-B055-3B2714DA0A19}"/>
              </a:ext>
            </a:extLst>
          </p:cNvPr>
          <p:cNvSpPr txBox="1"/>
          <p:nvPr/>
        </p:nvSpPr>
        <p:spPr>
          <a:xfrm>
            <a:off x="4965796" y="4391689"/>
            <a:ext cx="4053083" cy="661720"/>
          </a:xfrm>
          <a:prstGeom prst="rect">
            <a:avLst/>
          </a:prstGeom>
          <a:solidFill>
            <a:srgbClr val="FFFF00"/>
          </a:solidFill>
        </p:spPr>
        <p:txBody>
          <a:bodyPr wrap="square" rtlCol="0">
            <a:spAutoFit/>
          </a:bodyPr>
          <a:lstStyle/>
          <a:p>
            <a:pPr defTabSz="685800">
              <a:spcBef>
                <a:spcPts val="600"/>
              </a:spcBef>
            </a:pPr>
            <a:r>
              <a:rPr lang="en-US" sz="1600" b="1" dirty="0">
                <a:solidFill>
                  <a:srgbClr val="0F124A"/>
                </a:solidFill>
                <a:latin typeface="Calibri" panose="020F0502020204030204" pitchFamily="34" charset="0"/>
                <a:ea typeface="Calibri" panose="020F0502020204030204" pitchFamily="34" charset="0"/>
                <a:cs typeface="Calibri" panose="020F0502020204030204" pitchFamily="34" charset="0"/>
              </a:rPr>
              <a:t>→</a:t>
            </a:r>
            <a:r>
              <a:rPr lang="en-US" sz="1600" b="1" dirty="0">
                <a:solidFill>
                  <a:srgbClr val="0F124A"/>
                </a:solidFill>
                <a:latin typeface="Arial"/>
              </a:rPr>
              <a:t>10</a:t>
            </a:r>
            <a:r>
              <a:rPr lang="en-US" sz="1600" b="1" baseline="30000" dirty="0">
                <a:solidFill>
                  <a:srgbClr val="0F124A"/>
                </a:solidFill>
                <a:latin typeface="Arial"/>
              </a:rPr>
              <a:t>4</a:t>
            </a:r>
            <a:r>
              <a:rPr lang="en-US" sz="1600" b="1" dirty="0">
                <a:solidFill>
                  <a:srgbClr val="0F124A"/>
                </a:solidFill>
                <a:latin typeface="Arial"/>
              </a:rPr>
              <a:t>–10</a:t>
            </a:r>
            <a:r>
              <a:rPr lang="en-US" sz="1600" b="1" baseline="30000" dirty="0">
                <a:solidFill>
                  <a:srgbClr val="0F124A"/>
                </a:solidFill>
                <a:latin typeface="Arial"/>
              </a:rPr>
              <a:t>5</a:t>
            </a:r>
            <a:r>
              <a:rPr lang="en-US" sz="1600" b="1" dirty="0">
                <a:solidFill>
                  <a:srgbClr val="0F124A"/>
                </a:solidFill>
                <a:latin typeface="Arial"/>
              </a:rPr>
              <a:t>x luminosity/</a:t>
            </a:r>
            <a:r>
              <a:rPr lang="en-US" sz="1600" b="1" dirty="0" err="1">
                <a:solidFill>
                  <a:srgbClr val="0F124A"/>
                </a:solidFill>
                <a:latin typeface="Arial"/>
              </a:rPr>
              <a:t>el.energy</a:t>
            </a:r>
            <a:r>
              <a:rPr lang="en-US" sz="1600" b="1" dirty="0">
                <a:solidFill>
                  <a:srgbClr val="0F124A"/>
                </a:solidFill>
                <a:latin typeface="Arial"/>
              </a:rPr>
              <a:t> of LEP</a:t>
            </a:r>
          </a:p>
          <a:p>
            <a:pPr defTabSz="685800">
              <a:spcBef>
                <a:spcPts val="600"/>
              </a:spcBef>
            </a:pPr>
            <a:r>
              <a:rPr lang="en-US" sz="1600" b="1" dirty="0">
                <a:solidFill>
                  <a:srgbClr val="0F124A"/>
                </a:solidFill>
                <a:latin typeface="Calibri" panose="020F0502020204030204" pitchFamily="34" charset="0"/>
                <a:ea typeface="Calibri" panose="020F0502020204030204" pitchFamily="34" charset="0"/>
                <a:cs typeface="Calibri" panose="020F0502020204030204" pitchFamily="34" charset="0"/>
              </a:rPr>
              <a:t>→ </a:t>
            </a:r>
            <a:r>
              <a:rPr lang="en-US" sz="1600" b="1" dirty="0">
                <a:solidFill>
                  <a:srgbClr val="0F124A"/>
                </a:solidFill>
                <a:latin typeface="Arial"/>
              </a:rPr>
              <a:t>sustainable physics</a:t>
            </a:r>
            <a:endParaRPr lang="en-GB" sz="1600" b="1" dirty="0">
              <a:solidFill>
                <a:srgbClr val="0F124A"/>
              </a:solidFill>
              <a:latin typeface="Arial"/>
            </a:endParaRPr>
          </a:p>
        </p:txBody>
      </p:sp>
      <p:sp>
        <p:nvSpPr>
          <p:cNvPr id="11" name="TextBox 10">
            <a:extLst>
              <a:ext uri="{FF2B5EF4-FFF2-40B4-BE49-F238E27FC236}">
                <a16:creationId xmlns:a16="http://schemas.microsoft.com/office/drawing/2014/main" id="{33869D6F-D959-AB70-65AA-F8F30A6AF9C4}"/>
              </a:ext>
            </a:extLst>
          </p:cNvPr>
          <p:cNvSpPr txBox="1"/>
          <p:nvPr/>
        </p:nvSpPr>
        <p:spPr>
          <a:xfrm>
            <a:off x="4965797" y="872203"/>
            <a:ext cx="4029834" cy="784895"/>
          </a:xfrm>
          <a:prstGeom prst="rect">
            <a:avLst/>
          </a:prstGeom>
          <a:noFill/>
        </p:spPr>
        <p:txBody>
          <a:bodyPr wrap="square" rtlCol="0">
            <a:spAutoFit/>
          </a:bodyPr>
          <a:lstStyle/>
          <a:p>
            <a:pPr defTabSz="685783">
              <a:lnSpc>
                <a:spcPct val="110000"/>
              </a:lnSpc>
              <a:defRPr/>
            </a:pPr>
            <a:r>
              <a:rPr lang="en-US" sz="1400" dirty="0">
                <a:solidFill>
                  <a:srgbClr val="0C377B"/>
                </a:solidFill>
              </a:rPr>
              <a:t>Combining concepts from past and present lepton colliders and using high-efficiency SRF system results in a giant step in efficiency:</a:t>
            </a:r>
          </a:p>
        </p:txBody>
      </p:sp>
    </p:spTree>
    <p:extLst>
      <p:ext uri="{BB962C8B-B14F-4D97-AF65-F5344CB8AC3E}">
        <p14:creationId xmlns:p14="http://schemas.microsoft.com/office/powerpoint/2010/main" val="3889880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91524BE8-943C-687F-E878-CDF1286DF450}"/>
              </a:ext>
            </a:extLst>
          </p:cNvPr>
          <p:cNvPicPr>
            <a:picLocks noChangeAspect="1"/>
          </p:cNvPicPr>
          <p:nvPr/>
        </p:nvPicPr>
        <p:blipFill>
          <a:blip r:embed="rId2"/>
          <a:stretch>
            <a:fillRect/>
          </a:stretch>
        </p:blipFill>
        <p:spPr>
          <a:xfrm>
            <a:off x="3978164" y="2869322"/>
            <a:ext cx="2109359" cy="2234979"/>
          </a:xfrm>
          <a:prstGeom prst="rect">
            <a:avLst/>
          </a:prstGeom>
        </p:spPr>
      </p:pic>
      <p:sp>
        <p:nvSpPr>
          <p:cNvPr id="2" name="Slide Number Placeholder 1">
            <a:extLst>
              <a:ext uri="{FF2B5EF4-FFF2-40B4-BE49-F238E27FC236}">
                <a16:creationId xmlns:a16="http://schemas.microsoft.com/office/drawing/2014/main" id="{40CC0637-486E-A1E1-7A81-998E26AC76A9}"/>
              </a:ext>
            </a:extLst>
          </p:cNvPr>
          <p:cNvSpPr>
            <a:spLocks noGrp="1"/>
          </p:cNvSpPr>
          <p:nvPr>
            <p:ph type="sldNum" sz="quarter" idx="10"/>
          </p:nvPr>
        </p:nvSpPr>
        <p:spPr/>
        <p:txBody>
          <a:bodyPr/>
          <a:lstStyle/>
          <a:p>
            <a:fld id="{88A1DFE4-5FC5-43BD-BB7E-75EAD82B965F}" type="slidenum">
              <a:rPr lang="en-GB" noProof="0" smtClean="0"/>
              <a:pPr/>
              <a:t>9</a:t>
            </a:fld>
            <a:endParaRPr lang="en-GB" noProof="0"/>
          </a:p>
        </p:txBody>
      </p:sp>
      <p:sp>
        <p:nvSpPr>
          <p:cNvPr id="7" name="Titel 4">
            <a:extLst>
              <a:ext uri="{FF2B5EF4-FFF2-40B4-BE49-F238E27FC236}">
                <a16:creationId xmlns:a16="http://schemas.microsoft.com/office/drawing/2014/main" id="{CC5A16E5-A28B-EEA8-753B-E84874D81576}"/>
              </a:ext>
            </a:extLst>
          </p:cNvPr>
          <p:cNvSpPr>
            <a:spLocks noGrp="1"/>
          </p:cNvSpPr>
          <p:nvPr>
            <p:ph type="title"/>
          </p:nvPr>
        </p:nvSpPr>
        <p:spPr>
          <a:xfrm>
            <a:off x="53340" y="286749"/>
            <a:ext cx="9121140" cy="402033"/>
          </a:xfrm>
        </p:spPr>
        <p:txBody>
          <a:bodyPr/>
          <a:lstStyle/>
          <a:p>
            <a:r>
              <a:rPr lang="en-US" sz="2400" dirty="0"/>
              <a:t>Various optics and beam dynamics activities</a:t>
            </a:r>
          </a:p>
        </p:txBody>
      </p:sp>
      <p:pic>
        <p:nvPicPr>
          <p:cNvPr id="8" name="Picture 7" descr="A box with a picture of a child playing with a tablet&#10;&#10;AI-generated content may be incorrect.">
            <a:extLst>
              <a:ext uri="{FF2B5EF4-FFF2-40B4-BE49-F238E27FC236}">
                <a16:creationId xmlns:a16="http://schemas.microsoft.com/office/drawing/2014/main" id="{91744807-8388-A080-615B-5E4B2A3233A7}"/>
              </a:ext>
            </a:extLst>
          </p:cNvPr>
          <p:cNvPicPr>
            <a:picLocks noChangeAspect="1"/>
          </p:cNvPicPr>
          <p:nvPr/>
        </p:nvPicPr>
        <p:blipFill>
          <a:blip r:embed="rId3"/>
          <a:srcRect r="257"/>
          <a:stretch>
            <a:fillRect/>
          </a:stretch>
        </p:blipFill>
        <p:spPr>
          <a:xfrm>
            <a:off x="267655" y="688782"/>
            <a:ext cx="1878116" cy="1882968"/>
          </a:xfrm>
          <a:prstGeom prst="rect">
            <a:avLst/>
          </a:prstGeom>
          <a:solidFill>
            <a:srgbClr val="EEECEF"/>
          </a:solidFill>
        </p:spPr>
      </p:pic>
      <p:sp>
        <p:nvSpPr>
          <p:cNvPr id="9" name="Rectangle 8">
            <a:extLst>
              <a:ext uri="{FF2B5EF4-FFF2-40B4-BE49-F238E27FC236}">
                <a16:creationId xmlns:a16="http://schemas.microsoft.com/office/drawing/2014/main" id="{AEF300E7-19EA-A086-26EC-18DB54A4C65C}"/>
              </a:ext>
            </a:extLst>
          </p:cNvPr>
          <p:cNvSpPr/>
          <p:nvPr/>
        </p:nvSpPr>
        <p:spPr>
          <a:xfrm flipH="1">
            <a:off x="267655" y="2571750"/>
            <a:ext cx="2540696" cy="430887"/>
          </a:xfrm>
          <a:prstGeom prst="rect">
            <a:avLst/>
          </a:prstGeom>
        </p:spPr>
        <p:txBody>
          <a:bodyPr vert="horz" lIns="34290" tIns="17145" rIns="34290" bIns="17145" rtlCol="0" anchor="t">
            <a:noAutofit/>
          </a:bodyPr>
          <a:lstStyle/>
          <a:p>
            <a:pPr defTabSz="1828800"/>
            <a:r>
              <a:rPr lang="en-US" sz="1100" dirty="0">
                <a:solidFill>
                  <a:srgbClr val="0F124A"/>
                </a:solidFill>
                <a:latin typeface="Arial"/>
              </a:rPr>
              <a:t>code development for FCC-ee</a:t>
            </a:r>
          </a:p>
        </p:txBody>
      </p:sp>
      <p:pic>
        <p:nvPicPr>
          <p:cNvPr id="10" name="Picture 4">
            <a:extLst>
              <a:ext uri="{FF2B5EF4-FFF2-40B4-BE49-F238E27FC236}">
                <a16:creationId xmlns:a16="http://schemas.microsoft.com/office/drawing/2014/main" id="{371465DE-7794-BF2D-BC4C-C823877380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08" y="2916571"/>
            <a:ext cx="2276610" cy="2140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a:extLst>
              <a:ext uri="{FF2B5EF4-FFF2-40B4-BE49-F238E27FC236}">
                <a16:creationId xmlns:a16="http://schemas.microsoft.com/office/drawing/2014/main" id="{A146E02C-B456-4E2E-C472-5ED808A6C21C}"/>
              </a:ext>
            </a:extLst>
          </p:cNvPr>
          <p:cNvSpPr/>
          <p:nvPr/>
        </p:nvSpPr>
        <p:spPr>
          <a:xfrm flipH="1">
            <a:off x="2345018" y="2960905"/>
            <a:ext cx="1465895" cy="430887"/>
          </a:xfrm>
          <a:prstGeom prst="rect">
            <a:avLst/>
          </a:prstGeom>
        </p:spPr>
        <p:txBody>
          <a:bodyPr vert="horz" lIns="34290" tIns="17145" rIns="34290" bIns="17145" rtlCol="0" anchor="t">
            <a:noAutofit/>
          </a:bodyPr>
          <a:lstStyle/>
          <a:p>
            <a:pPr defTabSz="1828800"/>
            <a:r>
              <a:rPr lang="en-GB" sz="1100" dirty="0">
                <a:solidFill>
                  <a:srgbClr val="0F124A"/>
                </a:solidFill>
                <a:latin typeface="Arial"/>
              </a:rPr>
              <a:t>benchmarking at </a:t>
            </a:r>
            <a:r>
              <a:rPr lang="en-GB" sz="1100" dirty="0" err="1">
                <a:solidFill>
                  <a:srgbClr val="0F124A"/>
                </a:solidFill>
                <a:latin typeface="Arial"/>
              </a:rPr>
              <a:t>SuperKEKB</a:t>
            </a:r>
            <a:endParaRPr lang="en-GB" sz="1100" dirty="0">
              <a:solidFill>
                <a:srgbClr val="0F124A"/>
              </a:solidFill>
              <a:latin typeface="Arial"/>
            </a:endParaRPr>
          </a:p>
          <a:p>
            <a:pPr defTabSz="1828800"/>
            <a:endParaRPr lang="en-GB" sz="1100" dirty="0">
              <a:solidFill>
                <a:srgbClr val="0F124A"/>
              </a:solidFill>
              <a:latin typeface="Arial"/>
            </a:endParaRPr>
          </a:p>
          <a:p>
            <a:pPr defTabSz="1828800"/>
            <a:r>
              <a:rPr lang="en-GB" sz="1100" dirty="0" err="1">
                <a:solidFill>
                  <a:srgbClr val="0F124A"/>
                </a:solidFill>
                <a:latin typeface="Arial"/>
              </a:rPr>
              <a:t>Touschek</a:t>
            </a:r>
            <a:r>
              <a:rPr lang="en-GB" sz="1100" dirty="0">
                <a:solidFill>
                  <a:srgbClr val="0F124A"/>
                </a:solidFill>
                <a:latin typeface="Arial"/>
              </a:rPr>
              <a:t> &amp; beam-gas scattering for different collimator settings, including collimator-matter interaction –</a:t>
            </a:r>
          </a:p>
          <a:p>
            <a:pPr defTabSz="1828800"/>
            <a:endParaRPr lang="en-GB" sz="1100" dirty="0">
              <a:solidFill>
                <a:srgbClr val="0F124A"/>
              </a:solidFill>
              <a:latin typeface="Arial"/>
            </a:endParaRPr>
          </a:p>
          <a:p>
            <a:pPr defTabSz="1828800"/>
            <a:r>
              <a:rPr lang="en-GB" sz="1100" dirty="0">
                <a:solidFill>
                  <a:srgbClr val="0F124A"/>
                </a:solidFill>
              </a:rPr>
              <a:t>Xsuite-simulated response of Belle-II diamond detector</a:t>
            </a:r>
            <a:endParaRPr lang="en-GB" sz="1100" dirty="0">
              <a:solidFill>
                <a:srgbClr val="0F124A"/>
              </a:solidFill>
              <a:latin typeface="Arial"/>
            </a:endParaRPr>
          </a:p>
          <a:p>
            <a:pPr defTabSz="1828800"/>
            <a:endParaRPr lang="en-GB" sz="1100" dirty="0">
              <a:solidFill>
                <a:srgbClr val="0F124A"/>
              </a:solidFill>
              <a:latin typeface="Arial"/>
            </a:endParaRPr>
          </a:p>
          <a:p>
            <a:pPr defTabSz="1828800"/>
            <a:r>
              <a:rPr lang="en-GB" sz="1100" dirty="0">
                <a:solidFill>
                  <a:srgbClr val="0F124A"/>
                </a:solidFill>
                <a:latin typeface="Arial"/>
              </a:rPr>
              <a:t>: </a:t>
            </a:r>
          </a:p>
        </p:txBody>
      </p:sp>
      <p:sp>
        <p:nvSpPr>
          <p:cNvPr id="12" name="Rectangle 11">
            <a:extLst>
              <a:ext uri="{FF2B5EF4-FFF2-40B4-BE49-F238E27FC236}">
                <a16:creationId xmlns:a16="http://schemas.microsoft.com/office/drawing/2014/main" id="{D277F243-A4DB-9A56-FC38-B9F617108386}"/>
              </a:ext>
            </a:extLst>
          </p:cNvPr>
          <p:cNvSpPr/>
          <p:nvPr/>
        </p:nvSpPr>
        <p:spPr>
          <a:xfrm flipH="1">
            <a:off x="2418837" y="733116"/>
            <a:ext cx="1465895" cy="430887"/>
          </a:xfrm>
          <a:prstGeom prst="rect">
            <a:avLst/>
          </a:prstGeom>
        </p:spPr>
        <p:txBody>
          <a:bodyPr vert="horz" lIns="34290" tIns="17145" rIns="34290" bIns="17145" rtlCol="0" anchor="t">
            <a:noAutofit/>
          </a:bodyPr>
          <a:lstStyle/>
          <a:p>
            <a:pPr defTabSz="1828800"/>
            <a:r>
              <a:rPr lang="en-GB" sz="1100" dirty="0">
                <a:solidFill>
                  <a:srgbClr val="0F124A"/>
                </a:solidFill>
                <a:latin typeface="Arial"/>
              </a:rPr>
              <a:t>spin tracking</a:t>
            </a:r>
          </a:p>
          <a:p>
            <a:pPr defTabSz="1828800"/>
            <a:endParaRPr lang="en-GB" sz="1100" dirty="0">
              <a:solidFill>
                <a:srgbClr val="0F124A"/>
              </a:solidFill>
              <a:latin typeface="Arial"/>
            </a:endParaRPr>
          </a:p>
          <a:p>
            <a:pPr defTabSz="1828800"/>
            <a:endParaRPr lang="en-GB" sz="1100" dirty="0">
              <a:solidFill>
                <a:srgbClr val="0F124A"/>
              </a:solidFill>
              <a:latin typeface="Arial"/>
            </a:endParaRPr>
          </a:p>
          <a:p>
            <a:pPr defTabSz="1828800"/>
            <a:r>
              <a:rPr lang="en-GB" sz="1100" dirty="0">
                <a:solidFill>
                  <a:srgbClr val="0F124A"/>
                </a:solidFill>
                <a:latin typeface="Arial"/>
              </a:rPr>
              <a:t>: </a:t>
            </a:r>
          </a:p>
        </p:txBody>
      </p:sp>
      <p:pic>
        <p:nvPicPr>
          <p:cNvPr id="14" name="Picture 13">
            <a:extLst>
              <a:ext uri="{FF2B5EF4-FFF2-40B4-BE49-F238E27FC236}">
                <a16:creationId xmlns:a16="http://schemas.microsoft.com/office/drawing/2014/main" id="{F11797E5-7926-D23E-DD4A-5890D21898C9}"/>
              </a:ext>
            </a:extLst>
          </p:cNvPr>
          <p:cNvPicPr>
            <a:picLocks noChangeAspect="1"/>
          </p:cNvPicPr>
          <p:nvPr/>
        </p:nvPicPr>
        <p:blipFill>
          <a:blip r:embed="rId5"/>
          <a:stretch>
            <a:fillRect/>
          </a:stretch>
        </p:blipFill>
        <p:spPr>
          <a:xfrm>
            <a:off x="2176196" y="609845"/>
            <a:ext cx="4285471" cy="2040841"/>
          </a:xfrm>
          <a:prstGeom prst="rect">
            <a:avLst/>
          </a:prstGeom>
        </p:spPr>
      </p:pic>
      <p:sp>
        <p:nvSpPr>
          <p:cNvPr id="18" name="TextBox 17">
            <a:extLst>
              <a:ext uri="{FF2B5EF4-FFF2-40B4-BE49-F238E27FC236}">
                <a16:creationId xmlns:a16="http://schemas.microsoft.com/office/drawing/2014/main" id="{E5EECF17-6DD4-9827-4AA5-3667C88DA1A5}"/>
              </a:ext>
            </a:extLst>
          </p:cNvPr>
          <p:cNvSpPr txBox="1"/>
          <p:nvPr/>
        </p:nvSpPr>
        <p:spPr>
          <a:xfrm>
            <a:off x="2345019" y="2510354"/>
            <a:ext cx="4147074" cy="369332"/>
          </a:xfrm>
          <a:prstGeom prst="rect">
            <a:avLst/>
          </a:prstGeom>
          <a:noFill/>
        </p:spPr>
        <p:txBody>
          <a:bodyPr wrap="square">
            <a:spAutoFit/>
          </a:bodyPr>
          <a:lstStyle/>
          <a:p>
            <a:r>
              <a:rPr lang="en-GB" sz="900" dirty="0"/>
              <a:t>benchmarking case of LEP1 with orbit bumps to compensate precession in the experimental solenoids; good agreement with classical SLIM simulations</a:t>
            </a:r>
          </a:p>
        </p:txBody>
      </p:sp>
      <p:pic>
        <p:nvPicPr>
          <p:cNvPr id="19" name="Picture 18">
            <a:extLst>
              <a:ext uri="{FF2B5EF4-FFF2-40B4-BE49-F238E27FC236}">
                <a16:creationId xmlns:a16="http://schemas.microsoft.com/office/drawing/2014/main" id="{2F1B12AD-F3EA-9EBE-7D5D-0C7F061D2FC5}"/>
              </a:ext>
            </a:extLst>
          </p:cNvPr>
          <p:cNvPicPr>
            <a:picLocks noChangeAspect="1"/>
          </p:cNvPicPr>
          <p:nvPr/>
        </p:nvPicPr>
        <p:blipFill>
          <a:blip r:embed="rId6"/>
          <a:stretch>
            <a:fillRect/>
          </a:stretch>
        </p:blipFill>
        <p:spPr>
          <a:xfrm>
            <a:off x="6364636" y="873008"/>
            <a:ext cx="2670143" cy="1962344"/>
          </a:xfrm>
          <a:prstGeom prst="rect">
            <a:avLst/>
          </a:prstGeom>
        </p:spPr>
      </p:pic>
      <p:sp>
        <p:nvSpPr>
          <p:cNvPr id="20" name="TextBox 19">
            <a:extLst>
              <a:ext uri="{FF2B5EF4-FFF2-40B4-BE49-F238E27FC236}">
                <a16:creationId xmlns:a16="http://schemas.microsoft.com/office/drawing/2014/main" id="{85071C6A-535F-7232-52C9-08EFBF9CF3D3}"/>
              </a:ext>
            </a:extLst>
          </p:cNvPr>
          <p:cNvSpPr txBox="1"/>
          <p:nvPr/>
        </p:nvSpPr>
        <p:spPr>
          <a:xfrm>
            <a:off x="6169306" y="425179"/>
            <a:ext cx="4607718" cy="369332"/>
          </a:xfrm>
          <a:prstGeom prst="rect">
            <a:avLst/>
          </a:prstGeom>
          <a:noFill/>
        </p:spPr>
        <p:txBody>
          <a:bodyPr wrap="square">
            <a:spAutoFit/>
          </a:bodyPr>
          <a:lstStyle/>
          <a:p>
            <a:r>
              <a:rPr lang="en-GB" sz="900" dirty="0"/>
              <a:t>effect of beam-beam interaction &amp; </a:t>
            </a:r>
            <a:r>
              <a:rPr lang="en-GB" sz="900" dirty="0" err="1"/>
              <a:t>sextupole</a:t>
            </a:r>
            <a:r>
              <a:rPr lang="en-GB" sz="900" dirty="0"/>
              <a:t> alignment</a:t>
            </a:r>
          </a:p>
          <a:p>
            <a:r>
              <a:rPr lang="en-GB" sz="900" dirty="0"/>
              <a:t>on dynamic aperture and beam lifetime - correlations</a:t>
            </a:r>
          </a:p>
        </p:txBody>
      </p:sp>
      <p:sp>
        <p:nvSpPr>
          <p:cNvPr id="24" name="TextBox 23">
            <a:extLst>
              <a:ext uri="{FF2B5EF4-FFF2-40B4-BE49-F238E27FC236}">
                <a16:creationId xmlns:a16="http://schemas.microsoft.com/office/drawing/2014/main" id="{8F5B7902-4938-DE68-0161-3373AE32120F}"/>
              </a:ext>
            </a:extLst>
          </p:cNvPr>
          <p:cNvSpPr txBox="1"/>
          <p:nvPr/>
        </p:nvSpPr>
        <p:spPr>
          <a:xfrm>
            <a:off x="4054611" y="4874702"/>
            <a:ext cx="1850375" cy="261610"/>
          </a:xfrm>
          <a:prstGeom prst="rect">
            <a:avLst/>
          </a:prstGeom>
          <a:noFill/>
        </p:spPr>
        <p:txBody>
          <a:bodyPr wrap="square">
            <a:spAutoFit/>
          </a:bodyPr>
          <a:lstStyle/>
          <a:p>
            <a:pPr defTabSz="1828800"/>
            <a:r>
              <a:rPr lang="en-GB" sz="1100" dirty="0">
                <a:solidFill>
                  <a:srgbClr val="0F124A"/>
                </a:solidFill>
              </a:rPr>
              <a:t>on-axis injection studies</a:t>
            </a:r>
            <a:endParaRPr lang="en-GB" sz="1100" dirty="0">
              <a:solidFill>
                <a:srgbClr val="0F124A"/>
              </a:solidFill>
              <a:latin typeface="Arial"/>
            </a:endParaRPr>
          </a:p>
        </p:txBody>
      </p:sp>
      <p:pic>
        <p:nvPicPr>
          <p:cNvPr id="27" name="Picture 26">
            <a:extLst>
              <a:ext uri="{FF2B5EF4-FFF2-40B4-BE49-F238E27FC236}">
                <a16:creationId xmlns:a16="http://schemas.microsoft.com/office/drawing/2014/main" id="{80A8A740-1A79-70FE-CA5E-ED8353DA5432}"/>
              </a:ext>
            </a:extLst>
          </p:cNvPr>
          <p:cNvPicPr>
            <a:picLocks noChangeAspect="1"/>
          </p:cNvPicPr>
          <p:nvPr/>
        </p:nvPicPr>
        <p:blipFill>
          <a:blip r:embed="rId7"/>
          <a:stretch>
            <a:fillRect/>
          </a:stretch>
        </p:blipFill>
        <p:spPr>
          <a:xfrm>
            <a:off x="6183299" y="3019198"/>
            <a:ext cx="2919706" cy="1576331"/>
          </a:xfrm>
          <a:prstGeom prst="rect">
            <a:avLst/>
          </a:prstGeom>
        </p:spPr>
      </p:pic>
      <p:sp>
        <p:nvSpPr>
          <p:cNvPr id="28" name="TextBox 27">
            <a:extLst>
              <a:ext uri="{FF2B5EF4-FFF2-40B4-BE49-F238E27FC236}">
                <a16:creationId xmlns:a16="http://schemas.microsoft.com/office/drawing/2014/main" id="{A7417B75-E73B-6715-63A0-B091FA2DFAFA}"/>
              </a:ext>
            </a:extLst>
          </p:cNvPr>
          <p:cNvSpPr txBox="1"/>
          <p:nvPr/>
        </p:nvSpPr>
        <p:spPr>
          <a:xfrm>
            <a:off x="6461667" y="4836880"/>
            <a:ext cx="2283633" cy="261610"/>
          </a:xfrm>
          <a:prstGeom prst="rect">
            <a:avLst/>
          </a:prstGeom>
          <a:noFill/>
        </p:spPr>
        <p:txBody>
          <a:bodyPr wrap="square">
            <a:spAutoFit/>
          </a:bodyPr>
          <a:lstStyle/>
          <a:p>
            <a:pPr defTabSz="1828800"/>
            <a:r>
              <a:rPr lang="en-GB" sz="1100" dirty="0">
                <a:solidFill>
                  <a:srgbClr val="0F124A"/>
                </a:solidFill>
              </a:rPr>
              <a:t>cavity trip in RPO scheme</a:t>
            </a:r>
            <a:endParaRPr lang="en-GB" sz="1100" dirty="0">
              <a:solidFill>
                <a:srgbClr val="0F124A"/>
              </a:solidFill>
              <a:latin typeface="Arial"/>
            </a:endParaRPr>
          </a:p>
        </p:txBody>
      </p:sp>
    </p:spTree>
    <p:extLst>
      <p:ext uri="{BB962C8B-B14F-4D97-AF65-F5344CB8AC3E}">
        <p14:creationId xmlns:p14="http://schemas.microsoft.com/office/powerpoint/2010/main" val="50748849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theme/theme1.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200" b="1" dirty="0" smtClean="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1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3.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5.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200" b="1" dirty="0" smtClean="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33651</TotalTime>
  <Words>2130</Words>
  <Application>Microsoft Office PowerPoint</Application>
  <PresentationFormat>On-screen Show (16:9)</PresentationFormat>
  <Paragraphs>331</Paragraphs>
  <Slides>23</Slides>
  <Notes>4</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23</vt:i4>
      </vt:variant>
    </vt:vector>
  </HeadingPairs>
  <TitlesOfParts>
    <vt:vector size="33" baseType="lpstr">
      <vt:lpstr>Aptos Narrow</vt:lpstr>
      <vt:lpstr>Arial</vt:lpstr>
      <vt:lpstr>Calibri</vt:lpstr>
      <vt:lpstr>Cambria Math</vt:lpstr>
      <vt:lpstr>Wingdings</vt:lpstr>
      <vt:lpstr>Content Slides - Deep Blue</vt:lpstr>
      <vt:lpstr>14_Content Slides - Deep Blue</vt:lpstr>
      <vt:lpstr>3_Content Slides - Deep Blue</vt:lpstr>
      <vt:lpstr>Titleslides, Conclusion</vt:lpstr>
      <vt:lpstr>1_Content Slides - Deep Blue</vt:lpstr>
      <vt:lpstr>PowerPoint Presentation</vt:lpstr>
      <vt:lpstr>Feasibility Study Report published on 31 March 2025 </vt:lpstr>
      <vt:lpstr> Future Circular Collider integrated program – scope</vt:lpstr>
      <vt:lpstr>Reference layout and implementation:PA31 - 90.7 km</vt:lpstr>
      <vt:lpstr>Environmental initial state analysis</vt:lpstr>
      <vt:lpstr>Optimum placement of FCC tunnel and geology</vt:lpstr>
      <vt:lpstr>Geological investigations</vt:lpstr>
      <vt:lpstr>PowerPoint Presentation</vt:lpstr>
      <vt:lpstr>Various optics and beam dynamics activities</vt:lpstr>
      <vt:lpstr>Various R&amp;D and prototyping activities</vt:lpstr>
      <vt:lpstr>PowerPoint Presentation</vt:lpstr>
      <vt:lpstr>PowerPoint Presentation</vt:lpstr>
      <vt:lpstr>FCC-ee cost estimate (FSR 2025)</vt:lpstr>
      <vt:lpstr>PowerPoint Presentation</vt:lpstr>
      <vt:lpstr>PowerPoint Presentation</vt:lpstr>
      <vt:lpstr>PowerPoint Presentation</vt:lpstr>
      <vt:lpstr>Conclusions</vt:lpstr>
      <vt:lpstr>From CERN Council Conclusions on FCC FS</vt:lpstr>
      <vt:lpstr>FCC integrated program – timeline</vt:lpstr>
      <vt:lpstr>PowerPoint Presentation</vt:lpstr>
      <vt:lpstr>PowerPoint Presentation</vt:lpstr>
      <vt:lpstr>PowerPoint Presentation</vt:lpstr>
      <vt:lpstr>FCC-ee operation sequence and SRF concept </vt:lpstr>
    </vt:vector>
  </TitlesOfParts>
  <Manager>timothy.watson@cern.ch</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timothy.watson@cern.ch</dc:creator>
  <cp:lastModifiedBy>Michael Benedikt</cp:lastModifiedBy>
  <cp:revision>208</cp:revision>
  <cp:lastPrinted>2023-12-11T12:31:29Z</cp:lastPrinted>
  <dcterms:created xsi:type="dcterms:W3CDTF">2020-10-27T09:23:42Z</dcterms:created>
  <dcterms:modified xsi:type="dcterms:W3CDTF">2025-11-12T07:49:11Z</dcterms:modified>
</cp:coreProperties>
</file>