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75" r:id="rId3"/>
    <p:sldId id="377" r:id="rId4"/>
    <p:sldId id="378" r:id="rId5"/>
    <p:sldId id="379" r:id="rId6"/>
    <p:sldId id="275" r:id="rId7"/>
  </p:sldIdLst>
  <p:sldSz cx="12192000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100C2"/>
    <a:srgbClr val="007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89882" autoAdjust="0"/>
  </p:normalViewPr>
  <p:slideViewPr>
    <p:cSldViewPr snapToGrid="0" showGuides="1">
      <p:cViewPr varScale="1">
        <p:scale>
          <a:sx n="143" d="100"/>
          <a:sy n="143" d="100"/>
        </p:scale>
        <p:origin x="322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11" d="100"/>
          <a:sy n="111" d="100"/>
        </p:scale>
        <p:origin x="4746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AF70A90-CA7E-49EB-AB17-C37FEDD075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A7711EA-1FBE-4E98-9D43-C2D65C45D0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68ABEA4-9216-4FDF-AAE1-D8632908A8EC}" type="datetimeFigureOut">
              <a:rPr lang="de-CH" smtClean="0"/>
              <a:t>12.11.2025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CCD3C8-8930-4E0E-A891-B770724F2B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798FB5-86BC-42DA-9D05-F96D484814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B685DCD-866D-47AE-A236-118539F5337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3227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B78A90D-FE7E-41AF-B03D-808D82937CB9}" type="datetimeFigureOut">
              <a:rPr lang="de-CH" smtClean="0"/>
              <a:t>12.11.2025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615DDFD-030C-4D5A-B33E-3A7E7538D2B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149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92134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9216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2772000"/>
          </a:xfrm>
          <a:solidFill>
            <a:srgbClr val="A8322D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6469"/>
            <a:ext cx="1765565" cy="288000"/>
          </a:xfrm>
          <a:prstGeom prst="rect">
            <a:avLst/>
          </a:prstGeom>
        </p:spPr>
      </p:pic>
      <p:sp>
        <p:nvSpPr>
          <p:cNvPr id="9" name="Bildplatzhalter 8">
            <a:extLst>
              <a:ext uri="{FF2B5EF4-FFF2-40B4-BE49-F238E27FC236}">
                <a16:creationId xmlns:a16="http://schemas.microsoft.com/office/drawing/2014/main" id="{C3C296D1-2CD0-479F-A866-6EC741D229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41BE31-9613-4103-99FF-7DCFF643B3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12" name="Bild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225" y="366469"/>
            <a:ext cx="2845224" cy="27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81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3" orient="horz" pos="640" userDrawn="1">
          <p15:clr>
            <a:srgbClr val="FBAE40"/>
          </p15:clr>
        </p15:guide>
        <p15:guide id="4" orient="horz" pos="3952" userDrawn="1">
          <p15:clr>
            <a:srgbClr val="FBAE40"/>
          </p15:clr>
        </p15:guide>
        <p15:guide id="5" pos="610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6">
            <a:extLst>
              <a:ext uri="{FF2B5EF4-FFF2-40B4-BE49-F238E27FC236}">
                <a16:creationId xmlns:a16="http://schemas.microsoft.com/office/drawing/2014/main" id="{B7A743EC-F88B-566B-B5EE-3ACA3FD3A6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483" y="6475420"/>
            <a:ext cx="2194564" cy="2121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1412874"/>
            <a:ext cx="10728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5127BC0-54EC-4CAB-8FBC-6E142C6F1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6339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ulrike.grossner@ethz.ch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4385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6">
            <a:extLst>
              <a:ext uri="{FF2B5EF4-FFF2-40B4-BE49-F238E27FC236}">
                <a16:creationId xmlns:a16="http://schemas.microsoft.com/office/drawing/2014/main" id="{37602BD7-1B01-A21B-71F5-6DE0475801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483" y="6475420"/>
            <a:ext cx="2194564" cy="21214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260350"/>
            <a:ext cx="10728000" cy="6012524"/>
          </a:xfrm>
        </p:spPr>
        <p:txBody>
          <a:bodyPr tIns="21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A8576FA-E66F-4402-86FF-C8F79A3A6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6339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ulrike.grossner@ethz.ch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42048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6">
            <a:extLst>
              <a:ext uri="{FF2B5EF4-FFF2-40B4-BE49-F238E27FC236}">
                <a16:creationId xmlns:a16="http://schemas.microsoft.com/office/drawing/2014/main" id="{20E35BAC-45A6-F12C-7D2A-5757D49AC2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483" y="6475420"/>
            <a:ext cx="2194564" cy="2121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163" y="1412875"/>
            <a:ext cx="5256000" cy="486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040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59B4321-E2BF-440F-BA8A-5F4FF1176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6339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ulrike.grossner@ethz.ch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96394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5121800"/>
            <a:ext cx="5255999" cy="1152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Bildplatzhalter 10">
            <a:extLst>
              <a:ext uri="{FF2B5EF4-FFF2-40B4-BE49-F238E27FC236}">
                <a16:creationId xmlns:a16="http://schemas.microsoft.com/office/drawing/2014/main" id="{1AAB6914-2518-430D-BF4C-14EA51B614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4162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5092EEFB-079B-4C38-A665-E52B9837601B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162" y="5121800"/>
            <a:ext cx="5256001" cy="1152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F4B30E4-E556-413A-A7DA-1E7400C86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6339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ulrike.grossner@ethz.ch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85750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4166439"/>
            <a:ext cx="10728327" cy="2124401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36793346-BF6B-42A8-ADE0-3AA3DC3B239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40162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4" name="Bildplatzhalter 10">
            <a:extLst>
              <a:ext uri="{FF2B5EF4-FFF2-40B4-BE49-F238E27FC236}">
                <a16:creationId xmlns:a16="http://schemas.microsoft.com/office/drawing/2014/main" id="{FE637F68-618E-43EB-B240-4BFA26852F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85999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7B88E16-1294-4F0B-A802-0BE5B67E37B8}"/>
              </a:ext>
            </a:extLst>
          </p:cNvPr>
          <p:cNvSpPr txBox="1">
            <a:spLocks/>
          </p:cNvSpPr>
          <p:nvPr userDrawn="1"/>
        </p:nvSpPr>
        <p:spPr>
          <a:xfrm>
            <a:off x="4686339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ulrike.grossner@ethz.ch</a:t>
            </a:r>
          </a:p>
        </p:txBody>
      </p:sp>
      <p:pic>
        <p:nvPicPr>
          <p:cNvPr id="8" name="Bild 6">
            <a:extLst>
              <a:ext uri="{FF2B5EF4-FFF2-40B4-BE49-F238E27FC236}">
                <a16:creationId xmlns:a16="http://schemas.microsoft.com/office/drawing/2014/main" id="{2ACAE34E-2FF3-961E-F4F9-E62D8EA0CBF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483" y="6475420"/>
            <a:ext cx="2194564" cy="21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988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"/>
          </a:xfrm>
        </p:spPr>
        <p:txBody>
          <a:bodyPr/>
          <a:lstStyle>
            <a:lvl1pPr marL="0" indent="0">
              <a:buNone/>
              <a:defRPr b="1"/>
            </a:lvl1pPr>
            <a:lvl2pPr marL="266700" indent="0">
              <a:buNone/>
              <a:defRPr b="1"/>
            </a:lvl2pPr>
            <a:lvl3pPr marL="538163" indent="0">
              <a:buNone/>
              <a:defRPr b="1"/>
            </a:lvl3pPr>
            <a:lvl4pPr marL="804862" indent="0">
              <a:buNone/>
              <a:defRPr b="1"/>
            </a:lvl4pPr>
            <a:lvl5pPr marL="1076325" indent="0">
              <a:buNone/>
              <a:defRPr b="1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9" name="Tabellenplatzhalter 8">
            <a:extLst>
              <a:ext uri="{FF2B5EF4-FFF2-40B4-BE49-F238E27FC236}">
                <a16:creationId xmlns:a16="http://schemas.microsoft.com/office/drawing/2014/main" id="{A1D947E6-CC00-458E-BDE1-B0877E30333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731838" y="2061398"/>
            <a:ext cx="10728325" cy="4212401"/>
          </a:xfrm>
        </p:spPr>
        <p:txBody>
          <a:bodyPr tIns="1260000"/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en-US" noProof="0"/>
              <a:t>Click icon to add table</a:t>
            </a:r>
            <a:endParaRPr lang="de-CH" noProof="0"/>
          </a:p>
        </p:txBody>
      </p:sp>
      <p:pic>
        <p:nvPicPr>
          <p:cNvPr id="10" name="Bild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483" y="6456948"/>
            <a:ext cx="2194564" cy="21214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6E4446A-3A4D-4005-9E16-692CCC706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6339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ulrike.grossner@ethz.ch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28661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394B20FF-3667-40DF-92A1-C6CF3BBCA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2135492"/>
            <a:ext cx="10728325" cy="39600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540000" indent="0">
              <a:buNone/>
              <a:defRPr>
                <a:solidFill>
                  <a:schemeClr val="bg1"/>
                </a:solidFill>
              </a:defRPr>
            </a:lvl3pPr>
            <a:lvl4pPr marL="808537" indent="0">
              <a:buNone/>
              <a:defRPr>
                <a:solidFill>
                  <a:schemeClr val="bg1"/>
                </a:solidFill>
              </a:defRPr>
            </a:lvl4pPr>
            <a:lvl5pPr marL="1080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1" name="Bildplatzhalter 8">
            <a:extLst>
              <a:ext uri="{FF2B5EF4-FFF2-40B4-BE49-F238E27FC236}">
                <a16:creationId xmlns:a16="http://schemas.microsoft.com/office/drawing/2014/main" id="{794484F1-3B7F-46CE-AD0B-2310A557A9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F900572E-A73E-42BE-96FA-38ADC4E79F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pic>
        <p:nvPicPr>
          <p:cNvPr id="6" name="Bild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583" y="312123"/>
            <a:ext cx="3480175" cy="33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703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98">
          <p15:clr>
            <a:srgbClr val="FBAE40"/>
          </p15:clr>
        </p15:guide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8A01615F-450E-43D0-B554-DA3FBD48DF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0" tIns="0" rIns="558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4000" y="2957494"/>
            <a:ext cx="5688000" cy="2268000"/>
          </a:xfrm>
          <a:solidFill>
            <a:schemeClr val="accent2"/>
          </a:solidFill>
        </p:spPr>
        <p:txBody>
          <a:bodyPr lIns="324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id="{003A487C-8977-4264-A8A1-D6C1DB6046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45210" y="4639666"/>
            <a:ext cx="4320000" cy="46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Bildplatzhalter 8">
            <a:extLst>
              <a:ext uri="{FF2B5EF4-FFF2-40B4-BE49-F238E27FC236}">
                <a16:creationId xmlns:a16="http://schemas.microsoft.com/office/drawing/2014/main" id="{E91D3734-CD8F-4F94-A813-570EF31C473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547D2927-4A99-4714-8EBA-F773EAA263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241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2D94F76-218E-49F2-87F8-05982912ED18}"/>
              </a:ext>
            </a:extLst>
          </p:cNvPr>
          <p:cNvSpPr/>
          <p:nvPr userDrawn="1"/>
        </p:nvSpPr>
        <p:spPr>
          <a:xfrm>
            <a:off x="731838" y="1016000"/>
            <a:ext cx="10728325" cy="5257800"/>
          </a:xfrm>
          <a:prstGeom prst="rect">
            <a:avLst/>
          </a:prstGeom>
          <a:solidFill>
            <a:srgbClr val="48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940405"/>
            <a:ext cx="10188000" cy="3420000"/>
          </a:xfrm>
          <a:solidFill>
            <a:srgbClr val="72791C"/>
          </a:solidFill>
          <a:ln>
            <a:noFill/>
          </a:ln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0503E57F-F89F-431B-8D38-7CC97B7C20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4217884"/>
            <a:ext cx="864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1BEB6197-C509-4752-B57E-CEE955F5D9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4ADF7DEC-21BD-45CA-9E91-B9F58A69F6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40694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7" y="1016000"/>
            <a:ext cx="10728326" cy="5256000"/>
          </a:xfrm>
          <a:solidFill>
            <a:schemeClr val="accent2"/>
          </a:solidFill>
          <a:ln>
            <a:noFill/>
          </a:ln>
        </p:spPr>
        <p:txBody>
          <a:bodyPr lIns="324000" tIns="11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6" name="Textplatzhalter 3">
            <a:extLst>
              <a:ext uri="{FF2B5EF4-FFF2-40B4-BE49-F238E27FC236}">
                <a16:creationId xmlns:a16="http://schemas.microsoft.com/office/drawing/2014/main" id="{5FCAD79B-EF47-46A0-9575-229F3DAA72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5" y="5122625"/>
            <a:ext cx="10044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Bildplatzhalter 8">
            <a:extLst>
              <a:ext uri="{FF2B5EF4-FFF2-40B4-BE49-F238E27FC236}">
                <a16:creationId xmlns:a16="http://schemas.microsoft.com/office/drawing/2014/main" id="{72236FC6-C8FF-43C1-86B9-BF11234592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789A3267-E086-4EC3-A0BB-F8ECD01A5C7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2532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 – Uni Zür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2772000"/>
          </a:xfrm>
          <a:solidFill>
            <a:srgbClr val="007A96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93E2EDD-B19F-478D-BB03-AD55EC1E86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672" y="228020"/>
            <a:ext cx="3679200" cy="552508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D364BCB8-820F-4C3A-BA37-7048A4C8D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A73913C2-8DFE-4F15-B2DB-2A6D5C267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791A1AD7-DB7D-4C75-BEFB-EB6D34D3B2A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9257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39750" indent="-539750">
              <a:buFont typeface="+mj-lt"/>
              <a:buAutoNum type="arabicPeriod"/>
              <a:defRPr/>
            </a:lvl1pPr>
            <a:lvl2pPr marL="1079500" indent="-539750">
              <a:buFont typeface="+mj-lt"/>
              <a:buAutoNum type="arabicPeriod"/>
              <a:defRPr/>
            </a:lvl2pPr>
            <a:lvl3pPr marL="1612900" indent="-533400">
              <a:buFont typeface="+mj-lt"/>
              <a:buAutoNum type="arabicPeriod"/>
              <a:defRPr/>
            </a:lvl3pPr>
            <a:lvl4pPr marL="2152650" indent="-539750">
              <a:buFont typeface="+mj-lt"/>
              <a:buAutoNum type="arabicPeriod"/>
              <a:defRPr/>
            </a:lvl4pPr>
            <a:lvl5pPr marL="2692400" indent="-539750">
              <a:buFont typeface="+mj-lt"/>
              <a:buAutoNum type="arabicPeriod"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93A3E5B-8178-405E-BE31-D3AB46353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6339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ulrike.grossner@ethz.ch</a:t>
            </a:r>
            <a:endParaRPr lang="de-CH" dirty="0"/>
          </a:p>
        </p:txBody>
      </p:sp>
      <p:pic>
        <p:nvPicPr>
          <p:cNvPr id="5" name="Grafik 6">
            <a:extLst>
              <a:ext uri="{FF2B5EF4-FFF2-40B4-BE49-F238E27FC236}">
                <a16:creationId xmlns:a16="http://schemas.microsoft.com/office/drawing/2014/main" id="{6C70B0F4-5F8C-6DF8-6330-717DE2A1DF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pic>
        <p:nvPicPr>
          <p:cNvPr id="10" name="Bild 6">
            <a:extLst>
              <a:ext uri="{FF2B5EF4-FFF2-40B4-BE49-F238E27FC236}">
                <a16:creationId xmlns:a16="http://schemas.microsoft.com/office/drawing/2014/main" id="{113CE228-C223-4095-9238-BBE652BDCC5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482" y="6475420"/>
            <a:ext cx="2194564" cy="21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99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3EF3094-554A-4118-AA96-A455F53CD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6339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ulrike.grossner@ethz.ch</a:t>
            </a:r>
            <a:endParaRPr lang="de-CH" dirty="0"/>
          </a:p>
        </p:txBody>
      </p:sp>
      <p:pic>
        <p:nvPicPr>
          <p:cNvPr id="5" name="Grafik 6">
            <a:extLst>
              <a:ext uri="{FF2B5EF4-FFF2-40B4-BE49-F238E27FC236}">
                <a16:creationId xmlns:a16="http://schemas.microsoft.com/office/drawing/2014/main" id="{64D7CAF3-5260-00DD-A226-706D88C407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pic>
        <p:nvPicPr>
          <p:cNvPr id="10" name="Bild 6">
            <a:extLst>
              <a:ext uri="{FF2B5EF4-FFF2-40B4-BE49-F238E27FC236}">
                <a16:creationId xmlns:a16="http://schemas.microsoft.com/office/drawing/2014/main" id="{B1A35D4E-B20D-4248-C938-B7CD49A00D9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482" y="6475420"/>
            <a:ext cx="2194564" cy="2121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4AD5D8-3E2D-37D4-5FBF-CED21B896D1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86980" y="6358537"/>
            <a:ext cx="1215151" cy="458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Fuss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6">
            <a:extLst>
              <a:ext uri="{FF2B5EF4-FFF2-40B4-BE49-F238E27FC236}">
                <a16:creationId xmlns:a16="http://schemas.microsoft.com/office/drawing/2014/main" id="{9C90238F-F25E-1417-2140-8DFE3752A2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483" y="6475420"/>
            <a:ext cx="2194564" cy="2121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F6D94FA-21C6-4AE0-AA4F-3A077810ED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5570135"/>
            <a:ext cx="5364164" cy="721233"/>
          </a:xfrm>
        </p:spPr>
        <p:txBody>
          <a:bodyPr anchor="b" anchorCtr="0"/>
          <a:lstStyle>
            <a:lvl1pPr marL="179388" indent="-179388">
              <a:spcBef>
                <a:spcPts val="0"/>
              </a:spcBef>
              <a:buFont typeface="+mj-lt"/>
              <a:buAutoNum type="arabicPeriod"/>
              <a:defRPr sz="800"/>
            </a:lvl1pPr>
            <a:lvl2pPr marL="266700" indent="0">
              <a:buNone/>
              <a:defRPr sz="800"/>
            </a:lvl2pPr>
            <a:lvl3pPr marL="538163" indent="0">
              <a:buNone/>
              <a:defRPr sz="800"/>
            </a:lvl3pPr>
            <a:lvl4pPr marL="804862" indent="0">
              <a:buNone/>
              <a:defRPr sz="800"/>
            </a:lvl4pPr>
            <a:lvl5pPr marL="1076325" indent="0">
              <a:buNone/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7AC9961-D69B-4912-A347-D1C49B3AA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6339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ulrike.grossner@ethz.ch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600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224781"/>
            <a:ext cx="10728325" cy="1260000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‹#›</a:t>
            </a:fld>
            <a:endParaRPr lang="de-CH" noProof="0"/>
          </a:p>
        </p:txBody>
      </p:sp>
      <p:grpSp>
        <p:nvGrpSpPr>
          <p:cNvPr id="10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GrpSpPr/>
          <p:nvPr/>
        </p:nvGrpSpPr>
        <p:grpSpPr>
          <a:xfrm>
            <a:off x="731837" y="6507088"/>
            <a:ext cx="984462" cy="162000"/>
            <a:chOff x="731837" y="6507088"/>
            <a:chExt cx="984462" cy="162000"/>
          </a:xfrm>
          <a:solidFill>
            <a:schemeClr val="bg1"/>
          </a:solidFill>
        </p:grpSpPr>
        <p:grpSp>
          <p:nvGrpSpPr>
            <p:cNvPr id="12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266489" y="6555186"/>
              <a:ext cx="197463" cy="110963"/>
              <a:chOff x="1266489" y="6555186"/>
              <a:chExt cx="197463" cy="110963"/>
            </a:xfrm>
            <a:grpFill/>
          </p:grpSpPr>
          <p:sp>
            <p:nvSpPr>
              <p:cNvPr id="13" name="Freihandform: Form 12">
                <a:extLst>
                  <a:ext uri="{FF2B5EF4-FFF2-40B4-BE49-F238E27FC236}">
                    <a16:creationId xmlns:a16="http://schemas.microsoft.com/office/drawing/2014/main" id="{18BB0752-F87C-44D9-A9A5-97AF1DEDA1AE}"/>
                  </a:ext>
                </a:extLst>
              </p:cNvPr>
              <p:cNvSpPr/>
              <p:nvPr/>
            </p:nvSpPr>
            <p:spPr>
              <a:xfrm>
                <a:off x="1266489" y="6556934"/>
                <a:ext cx="95902" cy="109216"/>
              </a:xfrm>
              <a:custGeom>
                <a:avLst/>
                <a:gdLst>
                  <a:gd name="connsiteX0" fmla="*/ 66742 w 95902"/>
                  <a:gd name="connsiteY0" fmla="*/ 65797 h 109216"/>
                  <a:gd name="connsiteX1" fmla="*/ 35339 w 95902"/>
                  <a:gd name="connsiteY1" fmla="*/ 95082 h 109216"/>
                  <a:gd name="connsiteX2" fmla="*/ 15953 w 95902"/>
                  <a:gd name="connsiteY2" fmla="*/ 79537 h 109216"/>
                  <a:gd name="connsiteX3" fmla="*/ 15899 w 95902"/>
                  <a:gd name="connsiteY3" fmla="*/ 76265 h 109216"/>
                  <a:gd name="connsiteX4" fmla="*/ 16896 w 95902"/>
                  <a:gd name="connsiteY4" fmla="*/ 66295 h 109216"/>
                  <a:gd name="connsiteX5" fmla="*/ 30230 w 95902"/>
                  <a:gd name="connsiteY5" fmla="*/ 0 h 109216"/>
                  <a:gd name="connsiteX6" fmla="*/ 30230 w 95902"/>
                  <a:gd name="connsiteY6" fmla="*/ 0 h 109216"/>
                  <a:gd name="connsiteX7" fmla="*/ 14528 w 95902"/>
                  <a:gd name="connsiteY7" fmla="*/ 0 h 109216"/>
                  <a:gd name="connsiteX8" fmla="*/ 1194 w 95902"/>
                  <a:gd name="connsiteY8" fmla="*/ 67791 h 109216"/>
                  <a:gd name="connsiteX9" fmla="*/ 1194 w 95902"/>
                  <a:gd name="connsiteY9" fmla="*/ 68788 h 109216"/>
                  <a:gd name="connsiteX10" fmla="*/ 73 w 95902"/>
                  <a:gd name="connsiteY10" fmla="*/ 78508 h 109216"/>
                  <a:gd name="connsiteX11" fmla="*/ 26638 w 95902"/>
                  <a:gd name="connsiteY11" fmla="*/ 109122 h 109216"/>
                  <a:gd name="connsiteX12" fmla="*/ 29980 w 95902"/>
                  <a:gd name="connsiteY12" fmla="*/ 109163 h 109216"/>
                  <a:gd name="connsiteX13" fmla="*/ 61384 w 95902"/>
                  <a:gd name="connsiteY13" fmla="*/ 96702 h 109216"/>
                  <a:gd name="connsiteX14" fmla="*/ 59265 w 95902"/>
                  <a:gd name="connsiteY14" fmla="*/ 107917 h 109216"/>
                  <a:gd name="connsiteX15" fmla="*/ 59265 w 95902"/>
                  <a:gd name="connsiteY15" fmla="*/ 107917 h 109216"/>
                  <a:gd name="connsiteX16" fmla="*/ 74842 w 95902"/>
                  <a:gd name="connsiteY16" fmla="*/ 107917 h 109216"/>
                  <a:gd name="connsiteX17" fmla="*/ 95902 w 95902"/>
                  <a:gd name="connsiteY17" fmla="*/ 0 h 109216"/>
                  <a:gd name="connsiteX18" fmla="*/ 95902 w 95902"/>
                  <a:gd name="connsiteY18" fmla="*/ 0 h 109216"/>
                  <a:gd name="connsiteX19" fmla="*/ 79951 w 95902"/>
                  <a:gd name="connsiteY19" fmla="*/ 0 h 10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5902" h="109216">
                    <a:moveTo>
                      <a:pt x="66742" y="65797"/>
                    </a:moveTo>
                    <a:cubicBezTo>
                      <a:pt x="65228" y="82115"/>
                      <a:pt x="51723" y="94709"/>
                      <a:pt x="35339" y="95082"/>
                    </a:cubicBezTo>
                    <a:cubicBezTo>
                      <a:pt x="25692" y="96142"/>
                      <a:pt x="17013" y="89183"/>
                      <a:pt x="15953" y="79537"/>
                    </a:cubicBezTo>
                    <a:cubicBezTo>
                      <a:pt x="15833" y="78450"/>
                      <a:pt x="15814" y="77355"/>
                      <a:pt x="15899" y="76265"/>
                    </a:cubicBezTo>
                    <a:cubicBezTo>
                      <a:pt x="15976" y="72921"/>
                      <a:pt x="16309" y="69588"/>
                      <a:pt x="16896" y="66295"/>
                    </a:cubicBezTo>
                    <a:lnTo>
                      <a:pt x="30230" y="0"/>
                    </a:lnTo>
                    <a:lnTo>
                      <a:pt x="30230" y="0"/>
                    </a:lnTo>
                    <a:lnTo>
                      <a:pt x="14528" y="0"/>
                    </a:lnTo>
                    <a:lnTo>
                      <a:pt x="1194" y="67791"/>
                    </a:lnTo>
                    <a:lnTo>
                      <a:pt x="1194" y="68788"/>
                    </a:lnTo>
                    <a:cubicBezTo>
                      <a:pt x="472" y="71978"/>
                      <a:pt x="95" y="75237"/>
                      <a:pt x="73" y="78508"/>
                    </a:cubicBezTo>
                    <a:cubicBezTo>
                      <a:pt x="-1045" y="94298"/>
                      <a:pt x="10848" y="108004"/>
                      <a:pt x="26638" y="109122"/>
                    </a:cubicBezTo>
                    <a:cubicBezTo>
                      <a:pt x="27751" y="109200"/>
                      <a:pt x="28866" y="109214"/>
                      <a:pt x="29980" y="109163"/>
                    </a:cubicBezTo>
                    <a:cubicBezTo>
                      <a:pt x="41760" y="109765"/>
                      <a:pt x="53221" y="105218"/>
                      <a:pt x="61384" y="96702"/>
                    </a:cubicBezTo>
                    <a:lnTo>
                      <a:pt x="59265" y="107917"/>
                    </a:lnTo>
                    <a:lnTo>
                      <a:pt x="59265" y="107917"/>
                    </a:lnTo>
                    <a:lnTo>
                      <a:pt x="74842" y="107917"/>
                    </a:lnTo>
                    <a:lnTo>
                      <a:pt x="95902" y="0"/>
                    </a:lnTo>
                    <a:lnTo>
                      <a:pt x="95902" y="0"/>
                    </a:lnTo>
                    <a:lnTo>
                      <a:pt x="79951" y="0"/>
                    </a:lnTo>
                    <a:close/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ED44DE23-7081-4AC9-BF06-502BEC71C004}"/>
                  </a:ext>
                </a:extLst>
              </p:cNvPr>
              <p:cNvSpPr/>
              <p:nvPr/>
            </p:nvSpPr>
            <p:spPr>
              <a:xfrm>
                <a:off x="1376472" y="6555186"/>
                <a:ext cx="87480" cy="109664"/>
              </a:xfrm>
              <a:custGeom>
                <a:avLst/>
                <a:gdLst>
                  <a:gd name="connsiteX0" fmla="*/ 64302 w 87480"/>
                  <a:gd name="connsiteY0" fmla="*/ 3 h 109664"/>
                  <a:gd name="connsiteX1" fmla="*/ 34518 w 87480"/>
                  <a:gd name="connsiteY1" fmla="*/ 14209 h 109664"/>
                  <a:gd name="connsiteX2" fmla="*/ 36886 w 87480"/>
                  <a:gd name="connsiteY2" fmla="*/ 1747 h 109664"/>
                  <a:gd name="connsiteX3" fmla="*/ 36886 w 87480"/>
                  <a:gd name="connsiteY3" fmla="*/ 1747 h 109664"/>
                  <a:gd name="connsiteX4" fmla="*/ 21434 w 87480"/>
                  <a:gd name="connsiteY4" fmla="*/ 1747 h 109664"/>
                  <a:gd name="connsiteX5" fmla="*/ 0 w 87480"/>
                  <a:gd name="connsiteY5" fmla="*/ 109664 h 109664"/>
                  <a:gd name="connsiteX6" fmla="*/ 0 w 87480"/>
                  <a:gd name="connsiteY6" fmla="*/ 109664 h 109664"/>
                  <a:gd name="connsiteX7" fmla="*/ 15826 w 87480"/>
                  <a:gd name="connsiteY7" fmla="*/ 109664 h 109664"/>
                  <a:gd name="connsiteX8" fmla="*/ 28288 w 87480"/>
                  <a:gd name="connsiteY8" fmla="*/ 43493 h 109664"/>
                  <a:gd name="connsiteX9" fmla="*/ 59940 w 87480"/>
                  <a:gd name="connsiteY9" fmla="*/ 14209 h 109664"/>
                  <a:gd name="connsiteX10" fmla="*/ 75019 w 87480"/>
                  <a:gd name="connsiteY10" fmla="*/ 21810 h 109664"/>
                  <a:gd name="connsiteX11" fmla="*/ 75019 w 87480"/>
                  <a:gd name="connsiteY11" fmla="*/ 21810 h 109664"/>
                  <a:gd name="connsiteX12" fmla="*/ 87480 w 87480"/>
                  <a:gd name="connsiteY12" fmla="*/ 10346 h 109664"/>
                  <a:gd name="connsiteX13" fmla="*/ 87480 w 87480"/>
                  <a:gd name="connsiteY13" fmla="*/ 10346 h 109664"/>
                  <a:gd name="connsiteX14" fmla="*/ 63928 w 87480"/>
                  <a:gd name="connsiteY14" fmla="*/ 252 h 10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7480" h="109664">
                    <a:moveTo>
                      <a:pt x="64302" y="3"/>
                    </a:moveTo>
                    <a:cubicBezTo>
                      <a:pt x="52709" y="-136"/>
                      <a:pt x="41706" y="5111"/>
                      <a:pt x="34518" y="14209"/>
                    </a:cubicBezTo>
                    <a:lnTo>
                      <a:pt x="36886" y="1747"/>
                    </a:lnTo>
                    <a:lnTo>
                      <a:pt x="36886" y="1747"/>
                    </a:lnTo>
                    <a:lnTo>
                      <a:pt x="21434" y="1747"/>
                    </a:lnTo>
                    <a:lnTo>
                      <a:pt x="0" y="109664"/>
                    </a:lnTo>
                    <a:lnTo>
                      <a:pt x="0" y="109664"/>
                    </a:lnTo>
                    <a:lnTo>
                      <a:pt x="15826" y="109664"/>
                    </a:lnTo>
                    <a:lnTo>
                      <a:pt x="28288" y="43493"/>
                    </a:lnTo>
                    <a:cubicBezTo>
                      <a:pt x="30515" y="27438"/>
                      <a:pt x="43760" y="15183"/>
                      <a:pt x="59940" y="14209"/>
                    </a:cubicBezTo>
                    <a:cubicBezTo>
                      <a:pt x="65919" y="14072"/>
                      <a:pt x="71573" y="16922"/>
                      <a:pt x="75019" y="21810"/>
                    </a:cubicBezTo>
                    <a:lnTo>
                      <a:pt x="75019" y="21810"/>
                    </a:lnTo>
                    <a:lnTo>
                      <a:pt x="87480" y="10346"/>
                    </a:lnTo>
                    <a:lnTo>
                      <a:pt x="87480" y="10346"/>
                    </a:lnTo>
                    <a:cubicBezTo>
                      <a:pt x="81552" y="3603"/>
                      <a:pt x="72899" y="-105"/>
                      <a:pt x="63928" y="2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18C24FD2-AEE2-43CA-8EB3-8E646C2E5E46}"/>
                </a:ext>
              </a:extLst>
            </p:cNvPr>
            <p:cNvSpPr/>
            <p:nvPr/>
          </p:nvSpPr>
          <p:spPr>
            <a:xfrm>
              <a:off x="1159517" y="6556560"/>
              <a:ext cx="96452" cy="108166"/>
            </a:xfrm>
            <a:custGeom>
              <a:avLst/>
              <a:gdLst>
                <a:gd name="connsiteX0" fmla="*/ 23303 w 96452"/>
                <a:gd name="connsiteY0" fmla="*/ 0 h 108166"/>
                <a:gd name="connsiteX1" fmla="*/ 20562 w 96452"/>
                <a:gd name="connsiteY1" fmla="*/ 13708 h 108166"/>
                <a:gd name="connsiteX2" fmla="*/ 20562 w 96452"/>
                <a:gd name="connsiteY2" fmla="*/ 13957 h 108166"/>
                <a:gd name="connsiteX3" fmla="*/ 74271 w 96452"/>
                <a:gd name="connsiteY3" fmla="*/ 13957 h 108166"/>
                <a:gd name="connsiteX4" fmla="*/ 2742 w 96452"/>
                <a:gd name="connsiteY4" fmla="*/ 94957 h 108166"/>
                <a:gd name="connsiteX5" fmla="*/ 2617 w 96452"/>
                <a:gd name="connsiteY5" fmla="*/ 94957 h 108166"/>
                <a:gd name="connsiteX6" fmla="*/ 0 w 96452"/>
                <a:gd name="connsiteY6" fmla="*/ 108166 h 108166"/>
                <a:gd name="connsiteX7" fmla="*/ 76265 w 96452"/>
                <a:gd name="connsiteY7" fmla="*/ 108166 h 108166"/>
                <a:gd name="connsiteX8" fmla="*/ 79006 w 96452"/>
                <a:gd name="connsiteY8" fmla="*/ 94209 h 108166"/>
                <a:gd name="connsiteX9" fmla="*/ 21932 w 96452"/>
                <a:gd name="connsiteY9" fmla="*/ 94209 h 108166"/>
                <a:gd name="connsiteX10" fmla="*/ 93835 w 96452"/>
                <a:gd name="connsiteY10" fmla="*/ 13209 h 108166"/>
                <a:gd name="connsiteX11" fmla="*/ 93835 w 96452"/>
                <a:gd name="connsiteY11" fmla="*/ 13209 h 108166"/>
                <a:gd name="connsiteX12" fmla="*/ 96452 w 96452"/>
                <a:gd name="connsiteY12" fmla="*/ 0 h 108166"/>
                <a:gd name="connsiteX13" fmla="*/ 23303 w 96452"/>
                <a:gd name="connsiteY13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452" h="108166">
                  <a:moveTo>
                    <a:pt x="23303" y="0"/>
                  </a:moveTo>
                  <a:lnTo>
                    <a:pt x="20562" y="13708"/>
                  </a:lnTo>
                  <a:lnTo>
                    <a:pt x="20562" y="13957"/>
                  </a:lnTo>
                  <a:lnTo>
                    <a:pt x="74271" y="13957"/>
                  </a:lnTo>
                  <a:lnTo>
                    <a:pt x="2742" y="94957"/>
                  </a:lnTo>
                  <a:lnTo>
                    <a:pt x="2617" y="94957"/>
                  </a:lnTo>
                  <a:lnTo>
                    <a:pt x="0" y="108166"/>
                  </a:lnTo>
                  <a:lnTo>
                    <a:pt x="76265" y="108166"/>
                  </a:lnTo>
                  <a:lnTo>
                    <a:pt x="79006" y="94209"/>
                  </a:lnTo>
                  <a:lnTo>
                    <a:pt x="21932" y="94209"/>
                  </a:lnTo>
                  <a:lnTo>
                    <a:pt x="93835" y="13209"/>
                  </a:lnTo>
                  <a:lnTo>
                    <a:pt x="93835" y="13209"/>
                  </a:lnTo>
                  <a:lnTo>
                    <a:pt x="96452" y="0"/>
                  </a:lnTo>
                  <a:lnTo>
                    <a:pt x="2330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EE7F6F4-4D2C-45B3-A061-9606B2BD36A7}"/>
                </a:ext>
              </a:extLst>
            </p:cNvPr>
            <p:cNvSpPr/>
            <p:nvPr/>
          </p:nvSpPr>
          <p:spPr>
            <a:xfrm>
              <a:off x="1466445" y="6556560"/>
              <a:ext cx="37259" cy="108166"/>
            </a:xfrm>
            <a:custGeom>
              <a:avLst/>
              <a:gdLst>
                <a:gd name="connsiteX0" fmla="*/ 21683 w 37259"/>
                <a:gd name="connsiteY0" fmla="*/ 0 h 108166"/>
                <a:gd name="connsiteX1" fmla="*/ 0 w 37259"/>
                <a:gd name="connsiteY1" fmla="*/ 107917 h 108166"/>
                <a:gd name="connsiteX2" fmla="*/ 0 w 37259"/>
                <a:gd name="connsiteY2" fmla="*/ 108166 h 108166"/>
                <a:gd name="connsiteX3" fmla="*/ 15702 w 37259"/>
                <a:gd name="connsiteY3" fmla="*/ 108166 h 108166"/>
                <a:gd name="connsiteX4" fmla="*/ 37260 w 37259"/>
                <a:gd name="connsiteY4" fmla="*/ 0 h 108166"/>
                <a:gd name="connsiteX5" fmla="*/ 21683 w 37259"/>
                <a:gd name="connsiteY5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259" h="108166">
                  <a:moveTo>
                    <a:pt x="21683" y="0"/>
                  </a:moveTo>
                  <a:lnTo>
                    <a:pt x="0" y="107917"/>
                  </a:lnTo>
                  <a:lnTo>
                    <a:pt x="0" y="108166"/>
                  </a:lnTo>
                  <a:lnTo>
                    <a:pt x="15702" y="108166"/>
                  </a:lnTo>
                  <a:lnTo>
                    <a:pt x="37260" y="0"/>
                  </a:lnTo>
                  <a:lnTo>
                    <a:pt x="2168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grpSp>
          <p:nvGrpSpPr>
            <p:cNvPr id="17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518879" y="6507337"/>
              <a:ext cx="191395" cy="158803"/>
              <a:chOff x="1518879" y="6507337"/>
              <a:chExt cx="191395" cy="158803"/>
            </a:xfrm>
            <a:grpFill/>
          </p:grpSpPr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B2186F78-5D28-4695-8B1C-5A3F1A53AAB3}"/>
                  </a:ext>
                </a:extLst>
              </p:cNvPr>
              <p:cNvSpPr/>
              <p:nvPr/>
            </p:nvSpPr>
            <p:spPr>
              <a:xfrm>
                <a:off x="1614114" y="6507337"/>
                <a:ext cx="96160" cy="157638"/>
              </a:xfrm>
              <a:custGeom>
                <a:avLst/>
                <a:gdLst>
                  <a:gd name="connsiteX0" fmla="*/ 66046 w 96160"/>
                  <a:gd name="connsiteY0" fmla="*/ 47852 h 157638"/>
                  <a:gd name="connsiteX1" fmla="*/ 35142 w 96160"/>
                  <a:gd name="connsiteY1" fmla="*/ 60314 h 157638"/>
                  <a:gd name="connsiteX2" fmla="*/ 47603 w 96160"/>
                  <a:gd name="connsiteY2" fmla="*/ 0 h 157638"/>
                  <a:gd name="connsiteX3" fmla="*/ 31652 w 96160"/>
                  <a:gd name="connsiteY3" fmla="*/ 0 h 157638"/>
                  <a:gd name="connsiteX4" fmla="*/ 0 w 96160"/>
                  <a:gd name="connsiteY4" fmla="*/ 157389 h 157638"/>
                  <a:gd name="connsiteX5" fmla="*/ 15701 w 96160"/>
                  <a:gd name="connsiteY5" fmla="*/ 157389 h 157638"/>
                  <a:gd name="connsiteX6" fmla="*/ 28911 w 96160"/>
                  <a:gd name="connsiteY6" fmla="*/ 91218 h 157638"/>
                  <a:gd name="connsiteX7" fmla="*/ 60563 w 96160"/>
                  <a:gd name="connsiteY7" fmla="*/ 62058 h 157638"/>
                  <a:gd name="connsiteX8" fmla="*/ 79837 w 96160"/>
                  <a:gd name="connsiteY8" fmla="*/ 77742 h 157638"/>
                  <a:gd name="connsiteX9" fmla="*/ 79878 w 96160"/>
                  <a:gd name="connsiteY9" fmla="*/ 80875 h 157638"/>
                  <a:gd name="connsiteX10" fmla="*/ 78757 w 96160"/>
                  <a:gd name="connsiteY10" fmla="*/ 90969 h 157638"/>
                  <a:gd name="connsiteX11" fmla="*/ 65423 w 96160"/>
                  <a:gd name="connsiteY11" fmla="*/ 157638 h 157638"/>
                  <a:gd name="connsiteX12" fmla="*/ 81125 w 96160"/>
                  <a:gd name="connsiteY12" fmla="*/ 157638 h 157638"/>
                  <a:gd name="connsiteX13" fmla="*/ 94957 w 96160"/>
                  <a:gd name="connsiteY13" fmla="*/ 89474 h 157638"/>
                  <a:gd name="connsiteX14" fmla="*/ 96078 w 96160"/>
                  <a:gd name="connsiteY14" fmla="*/ 78757 h 157638"/>
                  <a:gd name="connsiteX15" fmla="*/ 69522 w 96160"/>
                  <a:gd name="connsiteY15" fmla="*/ 47902 h 157638"/>
                  <a:gd name="connsiteX16" fmla="*/ 66046 w 96160"/>
                  <a:gd name="connsiteY16" fmla="*/ 47852 h 15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6160" h="157638">
                    <a:moveTo>
                      <a:pt x="66046" y="47852"/>
                    </a:moveTo>
                    <a:cubicBezTo>
                      <a:pt x="54431" y="47363"/>
                      <a:pt x="43168" y="51904"/>
                      <a:pt x="35142" y="60314"/>
                    </a:cubicBezTo>
                    <a:lnTo>
                      <a:pt x="47603" y="0"/>
                    </a:lnTo>
                    <a:lnTo>
                      <a:pt x="31652" y="0"/>
                    </a:lnTo>
                    <a:lnTo>
                      <a:pt x="0" y="157389"/>
                    </a:lnTo>
                    <a:lnTo>
                      <a:pt x="15701" y="157389"/>
                    </a:lnTo>
                    <a:lnTo>
                      <a:pt x="28911" y="91218"/>
                    </a:lnTo>
                    <a:cubicBezTo>
                      <a:pt x="30603" y="74910"/>
                      <a:pt x="44170" y="62411"/>
                      <a:pt x="60563" y="62058"/>
                    </a:cubicBezTo>
                    <a:cubicBezTo>
                      <a:pt x="70216" y="61067"/>
                      <a:pt x="78845" y="68088"/>
                      <a:pt x="79837" y="77742"/>
                    </a:cubicBezTo>
                    <a:cubicBezTo>
                      <a:pt x="79945" y="78783"/>
                      <a:pt x="79958" y="79832"/>
                      <a:pt x="79878" y="80875"/>
                    </a:cubicBezTo>
                    <a:cubicBezTo>
                      <a:pt x="79822" y="84268"/>
                      <a:pt x="79446" y="87647"/>
                      <a:pt x="78757" y="90969"/>
                    </a:cubicBezTo>
                    <a:lnTo>
                      <a:pt x="65423" y="157638"/>
                    </a:lnTo>
                    <a:lnTo>
                      <a:pt x="81125" y="157638"/>
                    </a:lnTo>
                    <a:lnTo>
                      <a:pt x="94957" y="89474"/>
                    </a:lnTo>
                    <a:cubicBezTo>
                      <a:pt x="95657" y="85943"/>
                      <a:pt x="96034" y="82356"/>
                      <a:pt x="96078" y="78757"/>
                    </a:cubicBezTo>
                    <a:cubicBezTo>
                      <a:pt x="97265" y="62903"/>
                      <a:pt x="85375" y="49089"/>
                      <a:pt x="69522" y="47902"/>
                    </a:cubicBezTo>
                    <a:cubicBezTo>
                      <a:pt x="68365" y="47815"/>
                      <a:pt x="67205" y="47799"/>
                      <a:pt x="66046" y="478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1FE5475E-83C3-4BE3-BBF1-FAE9A6986B3F}"/>
                  </a:ext>
                </a:extLst>
              </p:cNvPr>
              <p:cNvSpPr/>
              <p:nvPr/>
            </p:nvSpPr>
            <p:spPr>
              <a:xfrm>
                <a:off x="1518879" y="6555189"/>
                <a:ext cx="87882" cy="110951"/>
              </a:xfrm>
              <a:custGeom>
                <a:avLst/>
                <a:gdLst>
                  <a:gd name="connsiteX0" fmla="*/ 56853 w 87882"/>
                  <a:gd name="connsiteY0" fmla="*/ 0 h 110951"/>
                  <a:gd name="connsiteX1" fmla="*/ 1649 w 87882"/>
                  <a:gd name="connsiteY1" fmla="*/ 55329 h 110951"/>
                  <a:gd name="connsiteX2" fmla="*/ 153 w 87882"/>
                  <a:gd name="connsiteY2" fmla="*/ 71903 h 110951"/>
                  <a:gd name="connsiteX3" fmla="*/ 32484 w 87882"/>
                  <a:gd name="connsiteY3" fmla="*/ 110801 h 110951"/>
                  <a:gd name="connsiteX4" fmla="*/ 37538 w 87882"/>
                  <a:gd name="connsiteY4" fmla="*/ 110908 h 110951"/>
                  <a:gd name="connsiteX5" fmla="*/ 73552 w 87882"/>
                  <a:gd name="connsiteY5" fmla="*/ 95705 h 110951"/>
                  <a:gd name="connsiteX6" fmla="*/ 73552 w 87882"/>
                  <a:gd name="connsiteY6" fmla="*/ 95705 h 110951"/>
                  <a:gd name="connsiteX7" fmla="*/ 64455 w 87882"/>
                  <a:gd name="connsiteY7" fmla="*/ 84614 h 110951"/>
                  <a:gd name="connsiteX8" fmla="*/ 64455 w 87882"/>
                  <a:gd name="connsiteY8" fmla="*/ 84614 h 110951"/>
                  <a:gd name="connsiteX9" fmla="*/ 64455 w 87882"/>
                  <a:gd name="connsiteY9" fmla="*/ 84614 h 110951"/>
                  <a:gd name="connsiteX10" fmla="*/ 38535 w 87882"/>
                  <a:gd name="connsiteY10" fmla="*/ 97075 h 110951"/>
                  <a:gd name="connsiteX11" fmla="*/ 15233 w 87882"/>
                  <a:gd name="connsiteY11" fmla="*/ 75551 h 110951"/>
                  <a:gd name="connsiteX12" fmla="*/ 15356 w 87882"/>
                  <a:gd name="connsiteY12" fmla="*/ 72152 h 110951"/>
                  <a:gd name="connsiteX13" fmla="*/ 17101 w 87882"/>
                  <a:gd name="connsiteY13" fmla="*/ 55952 h 110951"/>
                  <a:gd name="connsiteX14" fmla="*/ 31058 w 87882"/>
                  <a:gd name="connsiteY14" fmla="*/ 25048 h 110951"/>
                  <a:gd name="connsiteX15" fmla="*/ 55233 w 87882"/>
                  <a:gd name="connsiteY15" fmla="*/ 14206 h 110951"/>
                  <a:gd name="connsiteX16" fmla="*/ 76293 w 87882"/>
                  <a:gd name="connsiteY16" fmla="*/ 26668 h 110951"/>
                  <a:gd name="connsiteX17" fmla="*/ 76293 w 87882"/>
                  <a:gd name="connsiteY17" fmla="*/ 26668 h 110951"/>
                  <a:gd name="connsiteX18" fmla="*/ 87883 w 87882"/>
                  <a:gd name="connsiteY18" fmla="*/ 16823 h 110951"/>
                  <a:gd name="connsiteX19" fmla="*/ 87883 w 87882"/>
                  <a:gd name="connsiteY19" fmla="*/ 16823 h 110951"/>
                  <a:gd name="connsiteX20" fmla="*/ 56729 w 87882"/>
                  <a:gd name="connsiteY20" fmla="*/ 748 h 11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7882" h="110951">
                    <a:moveTo>
                      <a:pt x="56853" y="0"/>
                    </a:moveTo>
                    <a:cubicBezTo>
                      <a:pt x="28192" y="0"/>
                      <a:pt x="8129" y="20188"/>
                      <a:pt x="1649" y="55329"/>
                    </a:cubicBezTo>
                    <a:cubicBezTo>
                      <a:pt x="671" y="60800"/>
                      <a:pt x="170" y="66345"/>
                      <a:pt x="153" y="71903"/>
                    </a:cubicBezTo>
                    <a:cubicBezTo>
                      <a:pt x="-1660" y="91572"/>
                      <a:pt x="12814" y="108987"/>
                      <a:pt x="32484" y="110801"/>
                    </a:cubicBezTo>
                    <a:cubicBezTo>
                      <a:pt x="34163" y="110955"/>
                      <a:pt x="35853" y="110991"/>
                      <a:pt x="37538" y="110908"/>
                    </a:cubicBezTo>
                    <a:cubicBezTo>
                      <a:pt x="51112" y="110955"/>
                      <a:pt x="64118" y="105465"/>
                      <a:pt x="73552" y="95705"/>
                    </a:cubicBezTo>
                    <a:lnTo>
                      <a:pt x="73552" y="95705"/>
                    </a:lnTo>
                    <a:lnTo>
                      <a:pt x="64455" y="84614"/>
                    </a:lnTo>
                    <a:lnTo>
                      <a:pt x="64455" y="84614"/>
                    </a:lnTo>
                    <a:lnTo>
                      <a:pt x="64455" y="84614"/>
                    </a:lnTo>
                    <a:cubicBezTo>
                      <a:pt x="58138" y="92466"/>
                      <a:pt x="48613" y="97045"/>
                      <a:pt x="38535" y="97075"/>
                    </a:cubicBezTo>
                    <a:cubicBezTo>
                      <a:pt x="26157" y="97566"/>
                      <a:pt x="15724" y="87929"/>
                      <a:pt x="15233" y="75551"/>
                    </a:cubicBezTo>
                    <a:cubicBezTo>
                      <a:pt x="15188" y="74416"/>
                      <a:pt x="15229" y="73280"/>
                      <a:pt x="15356" y="72152"/>
                    </a:cubicBezTo>
                    <a:cubicBezTo>
                      <a:pt x="15424" y="66709"/>
                      <a:pt x="16008" y="61285"/>
                      <a:pt x="17101" y="55952"/>
                    </a:cubicBezTo>
                    <a:cubicBezTo>
                      <a:pt x="18838" y="44568"/>
                      <a:pt x="23666" y="33878"/>
                      <a:pt x="31058" y="25048"/>
                    </a:cubicBezTo>
                    <a:cubicBezTo>
                      <a:pt x="37213" y="18167"/>
                      <a:pt x="46002" y="14225"/>
                      <a:pt x="55233" y="14206"/>
                    </a:cubicBezTo>
                    <a:cubicBezTo>
                      <a:pt x="64085" y="13892"/>
                      <a:pt x="72308" y="18758"/>
                      <a:pt x="76293" y="26668"/>
                    </a:cubicBezTo>
                    <a:lnTo>
                      <a:pt x="76293" y="26668"/>
                    </a:lnTo>
                    <a:lnTo>
                      <a:pt x="87883" y="16823"/>
                    </a:lnTo>
                    <a:lnTo>
                      <a:pt x="87883" y="16823"/>
                    </a:lnTo>
                    <a:cubicBezTo>
                      <a:pt x="81104" y="6298"/>
                      <a:pt x="69235" y="174"/>
                      <a:pt x="56729" y="748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41B77B6E-E7CB-412B-95AC-A9322C6799BB}"/>
                </a:ext>
              </a:extLst>
            </p:cNvPr>
            <p:cNvSpPr/>
            <p:nvPr/>
          </p:nvSpPr>
          <p:spPr>
            <a:xfrm>
              <a:off x="1493985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832E5C1A-13CE-49A6-B590-B6EAA5F9E1AD}"/>
                </a:ext>
              </a:extLst>
            </p:cNvPr>
            <p:cNvSpPr/>
            <p:nvPr/>
          </p:nvSpPr>
          <p:spPr>
            <a:xfrm>
              <a:off x="1340708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63AE00B0-780F-4053-8FE9-B7D321217AFF}"/>
                </a:ext>
              </a:extLst>
            </p:cNvPr>
            <p:cNvSpPr/>
            <p:nvPr/>
          </p:nvSpPr>
          <p:spPr>
            <a:xfrm>
              <a:off x="1298712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702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702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2406CEAF-7399-4CCB-A322-03F0BA2532F5}"/>
                </a:ext>
              </a:extLst>
            </p:cNvPr>
            <p:cNvSpPr/>
            <p:nvPr/>
          </p:nvSpPr>
          <p:spPr>
            <a:xfrm>
              <a:off x="731837" y="6507088"/>
              <a:ext cx="417960" cy="157638"/>
            </a:xfrm>
            <a:custGeom>
              <a:avLst/>
              <a:gdLst>
                <a:gd name="connsiteX0" fmla="*/ 368612 w 417960"/>
                <a:gd name="connsiteY0" fmla="*/ 0 h 157638"/>
                <a:gd name="connsiteX1" fmla="*/ 356151 w 417960"/>
                <a:gd name="connsiteY1" fmla="*/ 61062 h 157638"/>
                <a:gd name="connsiteX2" fmla="*/ 320760 w 417960"/>
                <a:gd name="connsiteY2" fmla="*/ 61062 h 157638"/>
                <a:gd name="connsiteX3" fmla="*/ 333222 w 417960"/>
                <a:gd name="connsiteY3" fmla="*/ 0 h 157638"/>
                <a:gd name="connsiteX4" fmla="*/ 31652 w 417960"/>
                <a:gd name="connsiteY4" fmla="*/ 0 h 157638"/>
                <a:gd name="connsiteX5" fmla="*/ 0 w 417960"/>
                <a:gd name="connsiteY5" fmla="*/ 157638 h 157638"/>
                <a:gd name="connsiteX6" fmla="*/ 120254 w 417960"/>
                <a:gd name="connsiteY6" fmla="*/ 157638 h 157638"/>
                <a:gd name="connsiteX7" fmla="*/ 128105 w 417960"/>
                <a:gd name="connsiteY7" fmla="*/ 118260 h 157638"/>
                <a:gd name="connsiteX8" fmla="*/ 57074 w 417960"/>
                <a:gd name="connsiteY8" fmla="*/ 118260 h 157638"/>
                <a:gd name="connsiteX9" fmla="*/ 61435 w 417960"/>
                <a:gd name="connsiteY9" fmla="*/ 96577 h 157638"/>
                <a:gd name="connsiteX10" fmla="*/ 132342 w 417960"/>
                <a:gd name="connsiteY10" fmla="*/ 96577 h 157638"/>
                <a:gd name="connsiteX11" fmla="*/ 139569 w 417960"/>
                <a:gd name="connsiteY11" fmla="*/ 61062 h 157638"/>
                <a:gd name="connsiteX12" fmla="*/ 68538 w 417960"/>
                <a:gd name="connsiteY12" fmla="*/ 61062 h 157638"/>
                <a:gd name="connsiteX13" fmla="*/ 72900 w 417960"/>
                <a:gd name="connsiteY13" fmla="*/ 39378 h 157638"/>
                <a:gd name="connsiteX14" fmla="*/ 185303 w 417960"/>
                <a:gd name="connsiteY14" fmla="*/ 39378 h 157638"/>
                <a:gd name="connsiteX15" fmla="*/ 161626 w 417960"/>
                <a:gd name="connsiteY15" fmla="*/ 157638 h 157638"/>
                <a:gd name="connsiteX16" fmla="*/ 210849 w 417960"/>
                <a:gd name="connsiteY16" fmla="*/ 157638 h 157638"/>
                <a:gd name="connsiteX17" fmla="*/ 234651 w 417960"/>
                <a:gd name="connsiteY17" fmla="*/ 39378 h 157638"/>
                <a:gd name="connsiteX18" fmla="*/ 276023 w 417960"/>
                <a:gd name="connsiteY18" fmla="*/ 39378 h 157638"/>
                <a:gd name="connsiteX19" fmla="*/ 252222 w 417960"/>
                <a:gd name="connsiteY19" fmla="*/ 157638 h 157638"/>
                <a:gd name="connsiteX20" fmla="*/ 301569 w 417960"/>
                <a:gd name="connsiteY20" fmla="*/ 157638 h 157638"/>
                <a:gd name="connsiteX21" fmla="*/ 313657 w 417960"/>
                <a:gd name="connsiteY21" fmla="*/ 96577 h 157638"/>
                <a:gd name="connsiteX22" fmla="*/ 349172 w 417960"/>
                <a:gd name="connsiteY22" fmla="*/ 96577 h 157638"/>
                <a:gd name="connsiteX23" fmla="*/ 336960 w 417960"/>
                <a:gd name="connsiteY23" fmla="*/ 157638 h 157638"/>
                <a:gd name="connsiteX24" fmla="*/ 386308 w 417960"/>
                <a:gd name="connsiteY24" fmla="*/ 157638 h 157638"/>
                <a:gd name="connsiteX25" fmla="*/ 417960 w 417960"/>
                <a:gd name="connsiteY25" fmla="*/ 0 h 157638"/>
                <a:gd name="connsiteX26" fmla="*/ 368612 w 417960"/>
                <a:gd name="connsiteY26" fmla="*/ 0 h 15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17960" h="157638">
                  <a:moveTo>
                    <a:pt x="368612" y="0"/>
                  </a:moveTo>
                  <a:lnTo>
                    <a:pt x="356151" y="61062"/>
                  </a:lnTo>
                  <a:lnTo>
                    <a:pt x="320760" y="61062"/>
                  </a:lnTo>
                  <a:lnTo>
                    <a:pt x="333222" y="0"/>
                  </a:lnTo>
                  <a:lnTo>
                    <a:pt x="31652" y="0"/>
                  </a:lnTo>
                  <a:lnTo>
                    <a:pt x="0" y="157638"/>
                  </a:lnTo>
                  <a:lnTo>
                    <a:pt x="120254" y="157638"/>
                  </a:lnTo>
                  <a:lnTo>
                    <a:pt x="128105" y="118260"/>
                  </a:lnTo>
                  <a:lnTo>
                    <a:pt x="57074" y="118260"/>
                  </a:lnTo>
                  <a:lnTo>
                    <a:pt x="61435" y="96577"/>
                  </a:lnTo>
                  <a:lnTo>
                    <a:pt x="132342" y="96577"/>
                  </a:lnTo>
                  <a:lnTo>
                    <a:pt x="139569" y="61062"/>
                  </a:lnTo>
                  <a:lnTo>
                    <a:pt x="68538" y="61062"/>
                  </a:lnTo>
                  <a:lnTo>
                    <a:pt x="72900" y="39378"/>
                  </a:lnTo>
                  <a:lnTo>
                    <a:pt x="185303" y="39378"/>
                  </a:lnTo>
                  <a:lnTo>
                    <a:pt x="161626" y="157638"/>
                  </a:lnTo>
                  <a:lnTo>
                    <a:pt x="210849" y="157638"/>
                  </a:lnTo>
                  <a:lnTo>
                    <a:pt x="234651" y="39378"/>
                  </a:lnTo>
                  <a:lnTo>
                    <a:pt x="276023" y="39378"/>
                  </a:lnTo>
                  <a:lnTo>
                    <a:pt x="252222" y="157638"/>
                  </a:lnTo>
                  <a:lnTo>
                    <a:pt x="301569" y="157638"/>
                  </a:lnTo>
                  <a:lnTo>
                    <a:pt x="313657" y="96577"/>
                  </a:lnTo>
                  <a:lnTo>
                    <a:pt x="349172" y="96577"/>
                  </a:lnTo>
                  <a:lnTo>
                    <a:pt x="336960" y="157638"/>
                  </a:lnTo>
                  <a:lnTo>
                    <a:pt x="386308" y="157638"/>
                  </a:lnTo>
                  <a:lnTo>
                    <a:pt x="417960" y="0"/>
                  </a:lnTo>
                  <a:lnTo>
                    <a:pt x="368612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24A919E5-7F48-A0C7-21C1-888B2BC4D2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812" y="6472773"/>
            <a:ext cx="2194560" cy="21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83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9CEF804-E58C-481B-A606-7D35AF68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noProof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C6EC0D-393C-42F2-B6A7-B19C9B098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7" y="1412875"/>
            <a:ext cx="10728325" cy="46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Mastertextformat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C96E51-36C9-4BEE-A761-33378A0DF0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73692" y="6522444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1EC403-6E63-4450-AFDD-66CA49D6CC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71700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 noProof="0"/>
              <a:t>ulrike.grossner@ethz.ch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DFCC57-7DDC-4B2C-A6BE-862DAF9C9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7585" y="6522444"/>
            <a:ext cx="32257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‹#›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0960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0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461" userDrawn="1">
          <p15:clr>
            <a:srgbClr val="F26B43"/>
          </p15:clr>
        </p15:guide>
        <p15:guide id="3" pos="7219" userDrawn="1">
          <p15:clr>
            <a:srgbClr val="F26B43"/>
          </p15:clr>
        </p15:guide>
        <p15:guide id="4" orient="horz" pos="164" userDrawn="1">
          <p15:clr>
            <a:srgbClr val="F26B43"/>
          </p15:clr>
        </p15:guide>
        <p15:guide id="5" orient="horz" pos="890" userDrawn="1">
          <p15:clr>
            <a:srgbClr val="F26B43"/>
          </p15:clr>
        </p15:guide>
        <p15:guide id="6" orient="horz" pos="4201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pe.ee.ethz.ch/" TargetMode="External"/><Relationship Id="rId2" Type="http://schemas.openxmlformats.org/officeDocument/2006/relationships/hyperlink" Target="http://www.aps.ee.ethz.ch/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18" descr="Ein Bild, das Gebäude, Stadt, Schloss, Turm enthält.&#10;&#10;Automatisch generierte Beschreibung">
            <a:extLst>
              <a:ext uri="{FF2B5EF4-FFF2-40B4-BE49-F238E27FC236}">
                <a16:creationId xmlns:a16="http://schemas.microsoft.com/office/drawing/2014/main" id="{882FF669-564A-4497-A386-BA8B28F256B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" b="461"/>
          <a:stretch>
            <a:fillRect/>
          </a:stretch>
        </p:blipFill>
        <p:spPr/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AC1FB292-90C1-439C-8480-EB4116CF2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2233538"/>
            <a:ext cx="6022731" cy="2843288"/>
          </a:xfrm>
        </p:spPr>
        <p:txBody>
          <a:bodyPr/>
          <a:lstStyle/>
          <a:p>
            <a:r>
              <a:rPr lang="en-US" sz="2800" dirty="0"/>
              <a:t>New CHART Project:</a:t>
            </a:r>
            <a:br>
              <a:rPr lang="en-US" sz="2800" dirty="0"/>
            </a:br>
            <a:r>
              <a:rPr lang="en-US" sz="2800" b="1" dirty="0"/>
              <a:t>ns Pulser</a:t>
            </a:r>
            <a:endParaRPr lang="de-CH" sz="2400" b="1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171C1F6-869F-40B1-8975-92FF2042F4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927170"/>
            <a:ext cx="4680000" cy="1008000"/>
          </a:xfrm>
        </p:spPr>
        <p:txBody>
          <a:bodyPr/>
          <a:lstStyle/>
          <a:p>
            <a:r>
              <a:rPr lang="de-DE" sz="1600" b="1" dirty="0"/>
              <a:t>Jürgen Biela, Ulrike Grossner</a:t>
            </a:r>
          </a:p>
          <a:p>
            <a:endParaRPr lang="de-DE" sz="1400" dirty="0"/>
          </a:p>
          <a:p>
            <a:r>
              <a:rPr lang="de-DE" sz="1400" dirty="0"/>
              <a:t> </a:t>
            </a:r>
            <a:endParaRPr lang="de-CH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AF0C21-A02C-6993-E78E-277324DFD6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0305" y="244294"/>
            <a:ext cx="1543295" cy="58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68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F152A-EBC1-4D35-8D11-F8150DBEC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ns-Pulser</a:t>
            </a:r>
            <a:br>
              <a:rPr lang="en-US" dirty="0"/>
            </a:b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Project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8A4C5-89B6-4B74-818A-073CDB734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“Solid-state nanosecond HV pulse generator based on drift step recovery diodes”</a:t>
            </a:r>
          </a:p>
          <a:p>
            <a:pPr lvl="1"/>
            <a:r>
              <a:rPr lang="en-US" dirty="0"/>
              <a:t>Based at ETH Zurich, D-ITET</a:t>
            </a:r>
          </a:p>
          <a:p>
            <a:pPr lvl="1"/>
            <a:r>
              <a:rPr lang="en-US" dirty="0"/>
              <a:t>High Power Electronics Laboratory (HPE), Prof. Dr. Jürgen Biela</a:t>
            </a:r>
          </a:p>
          <a:p>
            <a:pPr lvl="1"/>
            <a:r>
              <a:rPr lang="en-US" dirty="0"/>
              <a:t>Advanced Power Semiconductor Laboratory (APS), Prof. Dr. Ulrike Grossner</a:t>
            </a:r>
          </a:p>
          <a:p>
            <a:endParaRPr lang="en-US" dirty="0"/>
          </a:p>
          <a:p>
            <a:r>
              <a:rPr lang="en-US" i="1" dirty="0"/>
              <a:t>Partial</a:t>
            </a:r>
            <a:r>
              <a:rPr lang="en-US" dirty="0"/>
              <a:t> funding through CHART</a:t>
            </a:r>
          </a:p>
          <a:p>
            <a:pPr lvl="1"/>
            <a:r>
              <a:rPr lang="en-US" dirty="0"/>
              <a:t>Two PhD students (HPE, APS) </a:t>
            </a:r>
          </a:p>
          <a:p>
            <a:pPr lvl="1"/>
            <a:r>
              <a:rPr lang="en-US" dirty="0"/>
              <a:t>Material and cleanroom costs for first prototypes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M" dirty="0"/>
              <a:t>Own contributions include more personnel, material, characterization, cleanroom costs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75209-CCAE-4EC0-8BF5-61E41DCF9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C297FB-ED17-4B86-9B8A-0C99692C3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</a:t>
            </a:fld>
            <a:endParaRPr lang="de-CH" noProof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D9C12BF-C4C4-C2EE-F869-7230EFD8A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ulrike.grossner@ethz.ch</a:t>
            </a:r>
            <a:endParaRPr lang="de-CH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959D7B-6988-9012-2468-C43160101A27}"/>
              </a:ext>
            </a:extLst>
          </p:cNvPr>
          <p:cNvSpPr/>
          <p:nvPr/>
        </p:nvSpPr>
        <p:spPr>
          <a:xfrm>
            <a:off x="7353837" y="2807594"/>
            <a:ext cx="4043966" cy="1745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73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0A509-5DE0-BBE6-B970-AB4CEDE3A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M" dirty="0"/>
              <a:t>The Application and the Requirements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247690-07D9-39FF-31CF-50AA56513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430452-2DA9-6B95-F1AA-4FEF47C8A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3</a:t>
            </a:fld>
            <a:endParaRPr lang="de-CH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05DAE-5BCC-CFFF-4B15-7FB194A7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ulrike.grossner@ethz.ch</a:t>
            </a:r>
            <a:endParaRPr lang="de-CH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95186B8-926A-64BD-DAAC-93BCE41D7C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7" y="1546123"/>
            <a:ext cx="5371894" cy="2150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555220-E1A6-0DE3-6FEF-B88DED93A1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719" y="4007517"/>
            <a:ext cx="3364211" cy="1764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516CBB-D51F-5FFA-3589-069281FF167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85" r="15924" b="1209"/>
          <a:stretch/>
        </p:blipFill>
        <p:spPr bwMode="auto">
          <a:xfrm>
            <a:off x="7489321" y="611107"/>
            <a:ext cx="3421913" cy="28476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ight Brace 2">
            <a:extLst>
              <a:ext uri="{FF2B5EF4-FFF2-40B4-BE49-F238E27FC236}">
                <a16:creationId xmlns:a16="http://schemas.microsoft.com/office/drawing/2014/main" id="{B2FCE32D-D564-6BDF-5D10-A5EB89695421}"/>
              </a:ext>
            </a:extLst>
          </p:cNvPr>
          <p:cNvSpPr/>
          <p:nvPr/>
        </p:nvSpPr>
        <p:spPr>
          <a:xfrm>
            <a:off x="6268453" y="1052763"/>
            <a:ext cx="451184" cy="5077326"/>
          </a:xfrm>
          <a:custGeom>
            <a:avLst/>
            <a:gdLst>
              <a:gd name="connsiteX0" fmla="*/ 0 w 451184"/>
              <a:gd name="connsiteY0" fmla="*/ 0 h 5077326"/>
              <a:gd name="connsiteX1" fmla="*/ 225592 w 451184"/>
              <a:gd name="connsiteY1" fmla="*/ 37597 h 5077326"/>
              <a:gd name="connsiteX2" fmla="*/ 225592 w 451184"/>
              <a:gd name="connsiteY2" fmla="*/ 702734 h 5077326"/>
              <a:gd name="connsiteX3" fmla="*/ 225592 w 451184"/>
              <a:gd name="connsiteY3" fmla="*/ 1293966 h 5077326"/>
              <a:gd name="connsiteX4" fmla="*/ 225592 w 451184"/>
              <a:gd name="connsiteY4" fmla="*/ 1860564 h 5077326"/>
              <a:gd name="connsiteX5" fmla="*/ 225592 w 451184"/>
              <a:gd name="connsiteY5" fmla="*/ 2501066 h 5077326"/>
              <a:gd name="connsiteX6" fmla="*/ 451184 w 451184"/>
              <a:gd name="connsiteY6" fmla="*/ 2538663 h 5077326"/>
              <a:gd name="connsiteX7" fmla="*/ 225592 w 451184"/>
              <a:gd name="connsiteY7" fmla="*/ 2576260 h 5077326"/>
              <a:gd name="connsiteX8" fmla="*/ 225592 w 451184"/>
              <a:gd name="connsiteY8" fmla="*/ 3241397 h 5077326"/>
              <a:gd name="connsiteX9" fmla="*/ 225592 w 451184"/>
              <a:gd name="connsiteY9" fmla="*/ 3807995 h 5077326"/>
              <a:gd name="connsiteX10" fmla="*/ 225592 w 451184"/>
              <a:gd name="connsiteY10" fmla="*/ 4423862 h 5077326"/>
              <a:gd name="connsiteX11" fmla="*/ 225592 w 451184"/>
              <a:gd name="connsiteY11" fmla="*/ 5039729 h 5077326"/>
              <a:gd name="connsiteX12" fmla="*/ 0 w 451184"/>
              <a:gd name="connsiteY12" fmla="*/ 5077326 h 5077326"/>
              <a:gd name="connsiteX13" fmla="*/ 0 w 451184"/>
              <a:gd name="connsiteY13" fmla="*/ 4493434 h 5077326"/>
              <a:gd name="connsiteX14" fmla="*/ 0 w 451184"/>
              <a:gd name="connsiteY14" fmla="*/ 3858768 h 5077326"/>
              <a:gd name="connsiteX15" fmla="*/ 0 w 451184"/>
              <a:gd name="connsiteY15" fmla="*/ 3173329 h 5077326"/>
              <a:gd name="connsiteX16" fmla="*/ 0 w 451184"/>
              <a:gd name="connsiteY16" fmla="*/ 2487890 h 5077326"/>
              <a:gd name="connsiteX17" fmla="*/ 0 w 451184"/>
              <a:gd name="connsiteY17" fmla="*/ 1802451 h 5077326"/>
              <a:gd name="connsiteX18" fmla="*/ 0 w 451184"/>
              <a:gd name="connsiteY18" fmla="*/ 1320105 h 5077326"/>
              <a:gd name="connsiteX19" fmla="*/ 0 w 451184"/>
              <a:gd name="connsiteY19" fmla="*/ 786986 h 5077326"/>
              <a:gd name="connsiteX20" fmla="*/ 0 w 451184"/>
              <a:gd name="connsiteY20" fmla="*/ 0 h 5077326"/>
              <a:gd name="connsiteX0" fmla="*/ 0 w 451184"/>
              <a:gd name="connsiteY0" fmla="*/ 0 h 5077326"/>
              <a:gd name="connsiteX1" fmla="*/ 225592 w 451184"/>
              <a:gd name="connsiteY1" fmla="*/ 37597 h 5077326"/>
              <a:gd name="connsiteX2" fmla="*/ 225592 w 451184"/>
              <a:gd name="connsiteY2" fmla="*/ 678099 h 5077326"/>
              <a:gd name="connsiteX3" fmla="*/ 225592 w 451184"/>
              <a:gd name="connsiteY3" fmla="*/ 1244697 h 5077326"/>
              <a:gd name="connsiteX4" fmla="*/ 225592 w 451184"/>
              <a:gd name="connsiteY4" fmla="*/ 1835929 h 5077326"/>
              <a:gd name="connsiteX5" fmla="*/ 225592 w 451184"/>
              <a:gd name="connsiteY5" fmla="*/ 2501066 h 5077326"/>
              <a:gd name="connsiteX6" fmla="*/ 451184 w 451184"/>
              <a:gd name="connsiteY6" fmla="*/ 2538663 h 5077326"/>
              <a:gd name="connsiteX7" fmla="*/ 225592 w 451184"/>
              <a:gd name="connsiteY7" fmla="*/ 2576260 h 5077326"/>
              <a:gd name="connsiteX8" fmla="*/ 225592 w 451184"/>
              <a:gd name="connsiteY8" fmla="*/ 3192127 h 5077326"/>
              <a:gd name="connsiteX9" fmla="*/ 225592 w 451184"/>
              <a:gd name="connsiteY9" fmla="*/ 3807995 h 5077326"/>
              <a:gd name="connsiteX10" fmla="*/ 225592 w 451184"/>
              <a:gd name="connsiteY10" fmla="*/ 4473131 h 5077326"/>
              <a:gd name="connsiteX11" fmla="*/ 225592 w 451184"/>
              <a:gd name="connsiteY11" fmla="*/ 5039729 h 5077326"/>
              <a:gd name="connsiteX12" fmla="*/ 0 w 451184"/>
              <a:gd name="connsiteY12" fmla="*/ 5077326 h 5077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1184" h="5077326" stroke="0" extrusionOk="0">
                <a:moveTo>
                  <a:pt x="0" y="0"/>
                </a:moveTo>
                <a:cubicBezTo>
                  <a:pt x="123526" y="-657"/>
                  <a:pt x="221898" y="18220"/>
                  <a:pt x="225592" y="37597"/>
                </a:cubicBezTo>
                <a:cubicBezTo>
                  <a:pt x="234091" y="358732"/>
                  <a:pt x="225061" y="503612"/>
                  <a:pt x="225592" y="702734"/>
                </a:cubicBezTo>
                <a:cubicBezTo>
                  <a:pt x="226123" y="901856"/>
                  <a:pt x="250159" y="1085487"/>
                  <a:pt x="225592" y="1293966"/>
                </a:cubicBezTo>
                <a:cubicBezTo>
                  <a:pt x="201025" y="1502445"/>
                  <a:pt x="211187" y="1728293"/>
                  <a:pt x="225592" y="1860564"/>
                </a:cubicBezTo>
                <a:cubicBezTo>
                  <a:pt x="239997" y="1992835"/>
                  <a:pt x="240624" y="2242941"/>
                  <a:pt x="225592" y="2501066"/>
                </a:cubicBezTo>
                <a:cubicBezTo>
                  <a:pt x="228384" y="2516084"/>
                  <a:pt x="314581" y="2536824"/>
                  <a:pt x="451184" y="2538663"/>
                </a:cubicBezTo>
                <a:cubicBezTo>
                  <a:pt x="323562" y="2541517"/>
                  <a:pt x="225349" y="2553175"/>
                  <a:pt x="225592" y="2576260"/>
                </a:cubicBezTo>
                <a:cubicBezTo>
                  <a:pt x="247214" y="2873309"/>
                  <a:pt x="225847" y="3009362"/>
                  <a:pt x="225592" y="3241397"/>
                </a:cubicBezTo>
                <a:cubicBezTo>
                  <a:pt x="225337" y="3473432"/>
                  <a:pt x="218193" y="3653593"/>
                  <a:pt x="225592" y="3807995"/>
                </a:cubicBezTo>
                <a:cubicBezTo>
                  <a:pt x="232991" y="3962397"/>
                  <a:pt x="246172" y="4284750"/>
                  <a:pt x="225592" y="4423862"/>
                </a:cubicBezTo>
                <a:cubicBezTo>
                  <a:pt x="205012" y="4562974"/>
                  <a:pt x="200618" y="4832760"/>
                  <a:pt x="225592" y="5039729"/>
                </a:cubicBezTo>
                <a:cubicBezTo>
                  <a:pt x="236176" y="5076797"/>
                  <a:pt x="134190" y="5089085"/>
                  <a:pt x="0" y="5077326"/>
                </a:cubicBezTo>
                <a:cubicBezTo>
                  <a:pt x="28058" y="4789508"/>
                  <a:pt x="-17461" y="4634156"/>
                  <a:pt x="0" y="4493434"/>
                </a:cubicBezTo>
                <a:cubicBezTo>
                  <a:pt x="17461" y="4352712"/>
                  <a:pt x="26799" y="4003809"/>
                  <a:pt x="0" y="3858768"/>
                </a:cubicBezTo>
                <a:cubicBezTo>
                  <a:pt x="-26799" y="3713727"/>
                  <a:pt x="17884" y="3350216"/>
                  <a:pt x="0" y="3173329"/>
                </a:cubicBezTo>
                <a:cubicBezTo>
                  <a:pt x="-17884" y="2996442"/>
                  <a:pt x="18232" y="2698756"/>
                  <a:pt x="0" y="2487890"/>
                </a:cubicBezTo>
                <a:cubicBezTo>
                  <a:pt x="-18232" y="2277024"/>
                  <a:pt x="9229" y="2133605"/>
                  <a:pt x="0" y="1802451"/>
                </a:cubicBezTo>
                <a:cubicBezTo>
                  <a:pt x="-9229" y="1471297"/>
                  <a:pt x="9281" y="1539348"/>
                  <a:pt x="0" y="1320105"/>
                </a:cubicBezTo>
                <a:cubicBezTo>
                  <a:pt x="-9281" y="1100862"/>
                  <a:pt x="6694" y="1042689"/>
                  <a:pt x="0" y="786986"/>
                </a:cubicBezTo>
                <a:cubicBezTo>
                  <a:pt x="-6694" y="531283"/>
                  <a:pt x="-36610" y="336037"/>
                  <a:pt x="0" y="0"/>
                </a:cubicBezTo>
                <a:close/>
              </a:path>
              <a:path w="451184" h="5077326" fill="none" extrusionOk="0">
                <a:moveTo>
                  <a:pt x="0" y="0"/>
                </a:moveTo>
                <a:cubicBezTo>
                  <a:pt x="124012" y="2165"/>
                  <a:pt x="228125" y="17559"/>
                  <a:pt x="225592" y="37597"/>
                </a:cubicBezTo>
                <a:cubicBezTo>
                  <a:pt x="195153" y="344906"/>
                  <a:pt x="208612" y="425115"/>
                  <a:pt x="225592" y="678099"/>
                </a:cubicBezTo>
                <a:cubicBezTo>
                  <a:pt x="242572" y="931083"/>
                  <a:pt x="197510" y="996857"/>
                  <a:pt x="225592" y="1244697"/>
                </a:cubicBezTo>
                <a:cubicBezTo>
                  <a:pt x="253674" y="1492537"/>
                  <a:pt x="210888" y="1571080"/>
                  <a:pt x="225592" y="1835929"/>
                </a:cubicBezTo>
                <a:cubicBezTo>
                  <a:pt x="240296" y="2100778"/>
                  <a:pt x="221493" y="2212951"/>
                  <a:pt x="225592" y="2501066"/>
                </a:cubicBezTo>
                <a:cubicBezTo>
                  <a:pt x="223715" y="2523693"/>
                  <a:pt x="346905" y="2543222"/>
                  <a:pt x="451184" y="2538663"/>
                </a:cubicBezTo>
                <a:cubicBezTo>
                  <a:pt x="328125" y="2537027"/>
                  <a:pt x="225064" y="2554553"/>
                  <a:pt x="225592" y="2576260"/>
                </a:cubicBezTo>
                <a:cubicBezTo>
                  <a:pt x="214178" y="2719322"/>
                  <a:pt x="242247" y="3041913"/>
                  <a:pt x="225592" y="3192127"/>
                </a:cubicBezTo>
                <a:cubicBezTo>
                  <a:pt x="208937" y="3342341"/>
                  <a:pt x="239760" y="3622586"/>
                  <a:pt x="225592" y="3807995"/>
                </a:cubicBezTo>
                <a:cubicBezTo>
                  <a:pt x="211424" y="3993404"/>
                  <a:pt x="219625" y="4158881"/>
                  <a:pt x="225592" y="4473131"/>
                </a:cubicBezTo>
                <a:cubicBezTo>
                  <a:pt x="231559" y="4787381"/>
                  <a:pt x="210867" y="4795393"/>
                  <a:pt x="225592" y="5039729"/>
                </a:cubicBezTo>
                <a:cubicBezTo>
                  <a:pt x="225366" y="5052713"/>
                  <a:pt x="126594" y="5057075"/>
                  <a:pt x="0" y="5077326"/>
                </a:cubicBezTo>
              </a:path>
              <a:path w="451184" h="5077326" fill="none" stroke="0" extrusionOk="0">
                <a:moveTo>
                  <a:pt x="0" y="0"/>
                </a:moveTo>
                <a:cubicBezTo>
                  <a:pt x="119798" y="256"/>
                  <a:pt x="227931" y="21465"/>
                  <a:pt x="225592" y="37597"/>
                </a:cubicBezTo>
                <a:cubicBezTo>
                  <a:pt x="235765" y="233367"/>
                  <a:pt x="253927" y="433498"/>
                  <a:pt x="225592" y="653464"/>
                </a:cubicBezTo>
                <a:cubicBezTo>
                  <a:pt x="197257" y="873430"/>
                  <a:pt x="197555" y="964287"/>
                  <a:pt x="225592" y="1269332"/>
                </a:cubicBezTo>
                <a:cubicBezTo>
                  <a:pt x="253629" y="1574377"/>
                  <a:pt x="212572" y="1724613"/>
                  <a:pt x="225592" y="1885199"/>
                </a:cubicBezTo>
                <a:cubicBezTo>
                  <a:pt x="238612" y="2045785"/>
                  <a:pt x="198852" y="2197497"/>
                  <a:pt x="225592" y="2501066"/>
                </a:cubicBezTo>
                <a:cubicBezTo>
                  <a:pt x="236264" y="2525174"/>
                  <a:pt x="326417" y="2535018"/>
                  <a:pt x="451184" y="2538663"/>
                </a:cubicBezTo>
                <a:cubicBezTo>
                  <a:pt x="330762" y="2541289"/>
                  <a:pt x="224436" y="2555750"/>
                  <a:pt x="225592" y="2576260"/>
                </a:cubicBezTo>
                <a:cubicBezTo>
                  <a:pt x="239834" y="2808014"/>
                  <a:pt x="206010" y="2990977"/>
                  <a:pt x="225592" y="3216762"/>
                </a:cubicBezTo>
                <a:cubicBezTo>
                  <a:pt x="245174" y="3442547"/>
                  <a:pt x="211670" y="3632855"/>
                  <a:pt x="225592" y="3857264"/>
                </a:cubicBezTo>
                <a:cubicBezTo>
                  <a:pt x="239514" y="4081673"/>
                  <a:pt x="241910" y="4269877"/>
                  <a:pt x="225592" y="4423862"/>
                </a:cubicBezTo>
                <a:cubicBezTo>
                  <a:pt x="209274" y="4577847"/>
                  <a:pt x="204051" y="4733691"/>
                  <a:pt x="225592" y="5039729"/>
                </a:cubicBezTo>
                <a:cubicBezTo>
                  <a:pt x="227719" y="5066255"/>
                  <a:pt x="148973" y="5072487"/>
                  <a:pt x="0" y="5077326"/>
                </a:cubicBezTo>
              </a:path>
            </a:pathLst>
          </a:custGeom>
          <a:ln w="41275" cmpd="sng">
            <a:extLst>
              <a:ext uri="{C807C97D-BFC1-408E-A445-0C87EB9F89A2}">
                <ask:lineSketchStyleProps xmlns:ask="http://schemas.microsoft.com/office/drawing/2018/sketchyshapes" sd="1219033472">
                  <a:prstGeom prst="rightBrac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16CDBCDF-2407-A185-530B-EB8EAA128CF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30368" y="3807649"/>
                <a:ext cx="5462775" cy="4680000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70000" indent="-2700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38163" indent="-271463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Symbol" panose="05050102010706020507" pitchFamily="18" charset="2"/>
                  <a:buChar char="-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10000" indent="-270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Symbol" panose="05050102010706020507" pitchFamily="18" charset="2"/>
                  <a:buChar char="-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80000" indent="-271463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Symbol" panose="05050102010706020507" pitchFamily="18" charset="2"/>
                  <a:buChar char="-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50000" indent="-270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Symbol" panose="05050102010706020507" pitchFamily="18" charset="2"/>
                  <a:buChar char="-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1400" dirty="0"/>
                  <a:t>V</a:t>
                </a:r>
                <a:r>
                  <a:rPr lang="en-GB" sz="1400" baseline="-25000" dirty="0"/>
                  <a:t>RRM, tot. </a:t>
                </a:r>
                <a:r>
                  <a:rPr lang="en-GB" sz="1400" dirty="0"/>
                  <a:t>= 15 kV</a:t>
                </a:r>
              </a:p>
              <a:p>
                <a:pPr lvl="1"/>
                <a:r>
                  <a:rPr lang="en-GB" sz="1400" dirty="0"/>
                  <a:t>5 Devices: V</a:t>
                </a:r>
                <a:r>
                  <a:rPr lang="en-GB" sz="1400" baseline="-25000" dirty="0"/>
                  <a:t>RRM, 5 </a:t>
                </a:r>
                <a:r>
                  <a:rPr lang="en-GB" sz="1400" dirty="0"/>
                  <a:t>= 3.5 kV</a:t>
                </a:r>
              </a:p>
              <a:p>
                <a:pPr lvl="1"/>
                <a:r>
                  <a:rPr lang="en-GB" sz="1400" dirty="0"/>
                  <a:t>10 Devices: V</a:t>
                </a:r>
                <a:r>
                  <a:rPr lang="en-GB" sz="1400" baseline="-25000" dirty="0"/>
                  <a:t>RRM, 10 </a:t>
                </a:r>
                <a:r>
                  <a:rPr lang="en-GB" sz="1400" dirty="0"/>
                  <a:t>= 1.8 kV</a:t>
                </a:r>
              </a:p>
              <a:p>
                <a:pPr lvl="1"/>
                <a:r>
                  <a:rPr lang="en-GB" sz="1400" dirty="0"/>
                  <a:t>Leave margin for transient overvoltage (~20%)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1400" dirty="0" err="1"/>
                  <a:t>I</a:t>
                </a:r>
                <a:r>
                  <a:rPr lang="en-GB" sz="1400" baseline="-25000" dirty="0" err="1"/>
                  <a:t>F,peak</a:t>
                </a:r>
                <a:r>
                  <a:rPr lang="en-GB" sz="1400" dirty="0"/>
                  <a:t> = 200 – 300 A:</a:t>
                </a:r>
              </a:p>
              <a:p>
                <a:pPr lvl="1"/>
                <a:r>
                  <a:rPr lang="en-GB" sz="1400" dirty="0"/>
                  <a:t>All diodes must ideally survive reverse snap-off current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1400" dirty="0" err="1"/>
                  <a:t>t</a:t>
                </a:r>
                <a:r>
                  <a:rPr lang="en-GB" sz="1400" baseline="-25000" dirty="0" err="1"/>
                  <a:t>rr</a:t>
                </a:r>
                <a:r>
                  <a:rPr lang="en-GB" sz="1400" dirty="0"/>
                  <a:t> </a:t>
                </a:r>
                <a14:m>
                  <m:oMath xmlns:m="http://schemas.openxmlformats.org/officeDocument/2006/math"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GB" sz="1400" dirty="0"/>
                  <a:t> 100 </a:t>
                </a:r>
                <a:r>
                  <a:rPr lang="en-GB" sz="1400" dirty="0" err="1"/>
                  <a:t>ps</a:t>
                </a:r>
                <a:r>
                  <a:rPr lang="en-GB" sz="1400" dirty="0"/>
                  <a:t>:</a:t>
                </a:r>
              </a:p>
              <a:p>
                <a:pPr lvl="1"/>
                <a:r>
                  <a:rPr lang="en-GB" sz="1400" dirty="0"/>
                  <a:t>Stack cannot limit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GB" sz="1400" dirty="0"/>
                  <a:t> 400 </a:t>
                </a:r>
                <a:r>
                  <a:rPr lang="en-GB" sz="1400" dirty="0" err="1"/>
                  <a:t>ps</a:t>
                </a:r>
                <a:r>
                  <a:rPr lang="en-GB" sz="1400" dirty="0"/>
                  <a:t> rise/fall requirement</a:t>
                </a: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16CDBCDF-2407-A185-530B-EB8EAA128C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0368" y="3807649"/>
                <a:ext cx="5462775" cy="4680000"/>
              </a:xfrm>
              <a:prstGeom prst="rect">
                <a:avLst/>
              </a:prstGeom>
              <a:blipFill>
                <a:blip r:embed="rId5"/>
                <a:stretch>
                  <a:fillRect l="-1786" t="-13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866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98907-11BC-800B-2308-D8F994234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M" dirty="0"/>
              <a:t>The Project Plan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615CB-4EC8-9F08-07A5-D80B8CF77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2616" y="1412875"/>
            <a:ext cx="4367546" cy="4680000"/>
          </a:xfrm>
        </p:spPr>
        <p:txBody>
          <a:bodyPr/>
          <a:lstStyle/>
          <a:p>
            <a:r>
              <a:rPr lang="en-UM" dirty="0"/>
              <a:t>4 year project, started June 2025</a:t>
            </a:r>
          </a:p>
          <a:p>
            <a:endParaRPr lang="en-UM" dirty="0"/>
          </a:p>
          <a:p>
            <a:r>
              <a:rPr lang="en-UM" dirty="0"/>
              <a:t>Resulting in prototype ns pulser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976FA-7D44-9CEA-FAEC-948626B86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D5B00D-EC73-9051-8491-1800D953F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4</a:t>
            </a:fld>
            <a:endParaRPr lang="de-CH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545594-A1B0-5312-8CF8-A4A906C95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ulrike.grossner@ethz.ch</a:t>
            </a:r>
            <a:endParaRPr lang="de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C923F4-E155-CE78-80E1-1D0178624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837" y="985469"/>
            <a:ext cx="6240463" cy="520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701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A3E58-8D20-1244-F52E-3C46595C7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M" dirty="0"/>
              <a:t>Peculiarities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83521-8FF6-57D3-4054-4C61362BB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M" dirty="0"/>
              <a:t>Semiconductor part of the project is heavily regulated → Information is strictly classified</a:t>
            </a:r>
          </a:p>
          <a:p>
            <a:endParaRPr lang="en-UM" dirty="0"/>
          </a:p>
          <a:p>
            <a:r>
              <a:rPr lang="en-UM" dirty="0"/>
              <a:t>CHART community is highly acknowledged as users of the ns-pulser technology</a:t>
            </a:r>
          </a:p>
          <a:p>
            <a:endParaRPr lang="en-UM" dirty="0"/>
          </a:p>
          <a:p>
            <a:endParaRPr lang="en-UM" dirty="0"/>
          </a:p>
          <a:p>
            <a:endParaRPr lang="en-UM" dirty="0"/>
          </a:p>
          <a:p>
            <a:pPr marL="2286000" lvl="5" indent="0">
              <a:buNone/>
            </a:pPr>
            <a:r>
              <a:rPr lang="en-UM" dirty="0"/>
              <a:t>Goal: Manufacturer of devices identified at end of the project 		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AFF73-A04A-0AB3-0D27-72B433E08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11 Nov 2025</a:t>
            </a:r>
            <a:endParaRPr lang="de-CH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A84E2E-E1E9-6EDD-4780-6368CA649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5</a:t>
            </a:fld>
            <a:endParaRPr lang="de-CH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E88461-1ACF-F60D-62D3-8D72057E0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ulrike.grossner@ethz.ch</a:t>
            </a:r>
            <a:endParaRPr lang="de-CH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9F403CEE-18EC-05E1-B681-65A8B5337128}"/>
              </a:ext>
            </a:extLst>
          </p:cNvPr>
          <p:cNvSpPr/>
          <p:nvPr/>
        </p:nvSpPr>
        <p:spPr>
          <a:xfrm>
            <a:off x="1606214" y="3524275"/>
            <a:ext cx="1022684" cy="703384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8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1DE245-D908-8B31-E0A6-F5FCF4D994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u="sng" dirty="0"/>
          </a:p>
          <a:p>
            <a:endParaRPr lang="de-CH" u="sng" dirty="0"/>
          </a:p>
          <a:p>
            <a:r>
              <a:rPr lang="de-CH" dirty="0"/>
              <a:t>Website</a:t>
            </a:r>
            <a:r>
              <a:rPr lang="en-UM" dirty="0"/>
              <a:t>s</a:t>
            </a:r>
            <a:r>
              <a:rPr lang="de-CH" dirty="0"/>
              <a:t>: </a:t>
            </a:r>
            <a:r>
              <a:rPr lang="de-CH" dirty="0">
                <a:hlinkClick r:id="rId2"/>
              </a:rPr>
              <a:t>www.aps.ee.ethz.ch</a:t>
            </a:r>
            <a:r>
              <a:rPr lang="en-UM" dirty="0"/>
              <a:t>, </a:t>
            </a:r>
            <a:r>
              <a:rPr lang="en-UM" dirty="0">
                <a:hlinkClick r:id="rId3"/>
              </a:rPr>
              <a:t>https://hpe.ee.ethz.ch</a:t>
            </a:r>
            <a:r>
              <a:rPr lang="en-UM" dirty="0"/>
              <a:t> </a:t>
            </a:r>
          </a:p>
          <a:p>
            <a:endParaRPr lang="en-UM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4BC3C9-C82D-1D64-1730-E1EF894B4A94}"/>
              </a:ext>
            </a:extLst>
          </p:cNvPr>
          <p:cNvSpPr txBox="1"/>
          <p:nvPr/>
        </p:nvSpPr>
        <p:spPr>
          <a:xfrm>
            <a:off x="570942" y="1119583"/>
            <a:ext cx="2646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</a:rPr>
              <a:t>Thank you!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14A416-1F07-2132-A754-FB0B2739D5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7405" y="129994"/>
            <a:ext cx="1848763" cy="69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261725"/>
      </p:ext>
    </p:extLst>
  </p:cSld>
  <p:clrMapOvr>
    <a:masterClrMapping/>
  </p:clrMapOvr>
</p:sld>
</file>

<file path=ppt/theme/theme1.xml><?xml version="1.0" encoding="utf-8"?>
<a:theme xmlns:a="http://schemas.openxmlformats.org/drawingml/2006/main" name="ETH Zürich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91056A"/>
      </a:accent2>
      <a:accent3>
        <a:srgbClr val="007A96"/>
      </a:accent3>
      <a:accent4>
        <a:srgbClr val="485A2C"/>
      </a:accent4>
      <a:accent5>
        <a:srgbClr val="A8322D"/>
      </a:accent5>
      <a:accent6>
        <a:srgbClr val="72791C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xtern">
      <a:srgbClr val="1F407A"/>
    </a:custClr>
    <a:custClr name="Intern">
      <a:srgbClr val="485A2C"/>
    </a:custClr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F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Präsentation1" id="{277C3170-93C4-4004-925A-762E3FF6A529}" vid="{54F253A4-C5FF-4238-8A43-148031D6EB93}"/>
    </a:ext>
  </a:extLst>
</a:theme>
</file>

<file path=ppt/theme/theme2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91056A"/>
      </a:accent2>
      <a:accent3>
        <a:srgbClr val="007A96"/>
      </a:accent3>
      <a:accent4>
        <a:srgbClr val="485A2C"/>
      </a:accent4>
      <a:accent5>
        <a:srgbClr val="A8322D"/>
      </a:accent5>
      <a:accent6>
        <a:srgbClr val="72791C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xtern">
      <a:srgbClr val="1F407A"/>
    </a:custClr>
    <a:custClr name="Intern">
      <a:srgbClr val="485A2C"/>
    </a:custClr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F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91056A"/>
      </a:accent2>
      <a:accent3>
        <a:srgbClr val="007A96"/>
      </a:accent3>
      <a:accent4>
        <a:srgbClr val="485A2C"/>
      </a:accent4>
      <a:accent5>
        <a:srgbClr val="A8322D"/>
      </a:accent5>
      <a:accent6>
        <a:srgbClr val="72791C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ETH_PP_Template_Presentation_en</Template>
  <TotalTime>0</TotalTime>
  <Words>287</Words>
  <Application>Microsoft Office PowerPoint</Application>
  <PresentationFormat>Widescreen</PresentationFormat>
  <Paragraphs>58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Cambria Math</vt:lpstr>
      <vt:lpstr>Symbol</vt:lpstr>
      <vt:lpstr>Wingdings</vt:lpstr>
      <vt:lpstr>ETH Zürich</vt:lpstr>
      <vt:lpstr>New CHART Project: ns Pulser</vt:lpstr>
      <vt:lpstr>ns-Pulser Project Overview</vt:lpstr>
      <vt:lpstr>The Application and the Requirements</vt:lpstr>
      <vt:lpstr>The Project Plan</vt:lpstr>
      <vt:lpstr>Peculiarities</vt:lpstr>
      <vt:lpstr>PowerPoint Presentation</vt:lpstr>
    </vt:vector>
  </TitlesOfParts>
  <Company>ETH Zuerich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Electromagnetic-Circuit Modeling for Advanced Power Semiconductor Devices   ISPSD Short Course</dc:title>
  <dc:creator/>
  <cp:lastModifiedBy>Grossner  Ulrike</cp:lastModifiedBy>
  <cp:revision>633</cp:revision>
  <cp:lastPrinted>2021-02-09T16:31:04Z</cp:lastPrinted>
  <dcterms:created xsi:type="dcterms:W3CDTF">2020-08-18T20:10:08Z</dcterms:created>
  <dcterms:modified xsi:type="dcterms:W3CDTF">2025-11-12T15:03:31Z</dcterms:modified>
</cp:coreProperties>
</file>