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2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91A59-5399-299E-8697-058047D67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7B91E2-9944-4150-08F5-DB4127F60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5E2E8-F73B-80FC-4594-686D095F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F54F1-9807-4942-E911-EBA10C01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286C9-1377-7B73-7096-010856A1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000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FC80-7452-326A-D874-211350BF0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DAF00-CD53-D90E-1257-5D3AA514D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1BFA-53FB-BAB6-BD35-AA16C19E9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50886-3804-C871-4BD4-EA2392AB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BF85B-A30C-B283-D6AF-C6E59EDE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842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6988BE-4209-CA0E-208F-7682D3A1A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FB863-7250-3726-D71C-FE779AEE0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D7FB-C2B1-A3C6-D544-E4F158DA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99842-F9F0-34D0-066F-18DB3B46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4D2FE-A505-6488-8E6B-A251E9A1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37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C2CC-8B65-7C7B-67E6-F0567871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457-2E2C-471B-CC1D-801C506C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2D28-CE14-1627-BDCD-D9F13608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2CA39-8871-0A5F-D52F-DBBC3CB5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2B44-8677-40BE-F868-BFD791DB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08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1E5DE-237E-325C-F420-B6E0EA73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772B-1CA5-FD7B-7708-7A336425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A3FDA-BD81-F3F1-5B49-EA1507A5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ADB1-EEB0-02B0-EC5A-3BF2B224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26265-5910-F783-8800-0F1168DA3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80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68B66-D417-5BC5-4AF0-F501FA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4C33-82E5-31B3-AC27-D8115EC46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F3040-A3DB-042D-CBB3-C55140D98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B2089-8C98-EC5E-98F2-82611FEB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3D5C5-B123-19A9-93B8-F2C55A51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7F0CE-6766-2CB6-478A-AF19FC27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681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AAB9-5F89-FB1E-D8BF-95F460AA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838D7-9FD7-40B3-F02C-C9881ABA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B476C-984E-CA63-6B5D-AD26D2A6B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E4431E-AE06-D711-F432-E99A29ACC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147D6-E252-5B05-FA4C-E4C5EBD51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F54EA-65FF-F1E6-D2D5-A2CADE41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FD3AAC-1A5A-297D-6BD9-F42E37E9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44D92D-37C7-AAD6-96AF-DAF7FEE3F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872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9BD19-68D8-E65D-7DF6-B5B39019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82ECE-3E75-4904-718C-A9063E53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AA3FD-9F45-ABC7-1667-C46884D10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3CDB6-AD65-53FD-6A41-BCD882439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555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F36629-0E09-FCAF-2BA0-ABFBDEEF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01964-AA24-B6FB-866B-DEB5A918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A176A-0988-92BD-5A70-F413D443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888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04DB7-0C3D-00E7-3323-C20F253D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641C-80B6-F819-2616-C6EE85C3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DD66F-86F6-99BD-C8D7-E2A2B4726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75E40-B9CC-75A6-EA57-49CEA0ED7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918E7-0713-3324-37EC-027F1094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570D-7B85-6CAD-7B2B-FE03642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57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4AAD-0648-CD65-C7F3-49D280A9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75B56-C2AF-78B3-4303-108EB1DB5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163D6-140E-9BE2-7C66-8A9CD9BCD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F53A-AABA-BF4E-EDB6-819B2CF4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F6287-CE88-898A-74EC-2B0F8916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0B11F-6FDC-6A9D-A5AE-819E5527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36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B4DFF-1992-1D75-B47D-C9FD7B896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1F3C5-785E-0D58-7DB6-791E59F43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6D922-89DC-80CB-FDDF-3346ACB72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8ED09-1826-47BD-99F7-B04EACEDAFB7}" type="datetimeFigureOut">
              <a:rPr lang="de-CH" smtClean="0"/>
              <a:t>03.11.2025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3479-CE35-7784-ABB0-82472FAB2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60B3-4799-10F4-23DF-817A72BB1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75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5AEDCD-B0BD-6CD0-AECF-429674A744E3}"/>
              </a:ext>
            </a:extLst>
          </p:cNvPr>
          <p:cNvSpPr txBox="1"/>
          <p:nvPr/>
        </p:nvSpPr>
        <p:spPr>
          <a:xfrm>
            <a:off x="2589296" y="2405814"/>
            <a:ext cx="7165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SwissFEL</a:t>
            </a:r>
            <a:r>
              <a:rPr lang="en-US" sz="3200" dirty="0"/>
              <a:t> RC report, week 44, G.L. Orlandi </a:t>
            </a:r>
            <a:endParaRPr lang="de-CH" sz="3200" dirty="0"/>
          </a:p>
        </p:txBody>
      </p:sp>
    </p:spTree>
    <p:extLst>
      <p:ext uri="{BB962C8B-B14F-4D97-AF65-F5344CB8AC3E}">
        <p14:creationId xmlns:p14="http://schemas.microsoft.com/office/powerpoint/2010/main" val="236569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52C953-A3E7-99A5-9A79-E32BED53DF5A}"/>
              </a:ext>
            </a:extLst>
          </p:cNvPr>
          <p:cNvSpPr txBox="1"/>
          <p:nvPr/>
        </p:nvSpPr>
        <p:spPr>
          <a:xfrm>
            <a:off x="33854" y="428178"/>
            <a:ext cx="46708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FEL and MD plans, week 44</a:t>
            </a:r>
          </a:p>
          <a:p>
            <a:endParaRPr lang="en-US" dirty="0"/>
          </a:p>
          <a:p>
            <a:r>
              <a:rPr lang="en-US" sz="1200" b="1" dirty="0"/>
              <a:t>Aramis:</a:t>
            </a:r>
          </a:p>
          <a:p>
            <a:r>
              <a:rPr lang="en-US" sz="1200" b="1" dirty="0" err="1"/>
              <a:t>Cristallina</a:t>
            </a:r>
            <a:r>
              <a:rPr lang="en-US" sz="1200" b="1" dirty="0"/>
              <a:t> </a:t>
            </a:r>
            <a:r>
              <a:rPr lang="en-US" sz="1200" b="1" dirty="0" err="1"/>
              <a:t>Thur</a:t>
            </a:r>
            <a:r>
              <a:rPr lang="en-US" sz="1200" b="1" dirty="0"/>
              <a:t> - Mon</a:t>
            </a:r>
            <a:r>
              <a:rPr lang="en-US" sz="1200" dirty="0"/>
              <a:t>: </a:t>
            </a:r>
          </a:p>
          <a:p>
            <a:r>
              <a:rPr lang="en-US" sz="1200" dirty="0"/>
              <a:t>Photon energy: 12 keV</a:t>
            </a:r>
          </a:p>
          <a:p>
            <a:r>
              <a:rPr lang="en-US" sz="1200" dirty="0"/>
              <a:t>Pulse energy:   &gt;500 </a:t>
            </a:r>
            <a:r>
              <a:rPr lang="en-US" sz="1200" dirty="0" err="1"/>
              <a:t>uJ</a:t>
            </a:r>
            <a:endParaRPr lang="en-US" sz="1200" dirty="0"/>
          </a:p>
          <a:p>
            <a:r>
              <a:rPr lang="en-US" sz="1200" dirty="0"/>
              <a:t>Pulse length:    25-45 fs (FWHM)</a:t>
            </a:r>
          </a:p>
          <a:p>
            <a:r>
              <a:rPr lang="en-US" sz="1200" dirty="0"/>
              <a:t>BW:          standard</a:t>
            </a:r>
          </a:p>
          <a:p>
            <a:r>
              <a:rPr lang="en-US" sz="1200" b="1" dirty="0"/>
              <a:t>Alvra Tue - Wed: </a:t>
            </a:r>
          </a:p>
          <a:p>
            <a:r>
              <a:rPr lang="en-US" sz="1200" dirty="0"/>
              <a:t>Main energy 7.4 keV, narrow BW,, min 1 </a:t>
            </a:r>
            <a:r>
              <a:rPr lang="en-US" sz="1200" dirty="0" err="1"/>
              <a:t>mJ</a:t>
            </a:r>
            <a:r>
              <a:rPr lang="en-US" sz="1200" dirty="0"/>
              <a:t>. </a:t>
            </a:r>
          </a:p>
          <a:p>
            <a:r>
              <a:rPr lang="en-US" sz="1200" dirty="0"/>
              <a:t>Additional energies</a:t>
            </a:r>
          </a:p>
          <a:p>
            <a:r>
              <a:rPr lang="en-US" sz="1200" dirty="0"/>
              <a:t>6.4 keV narrow BW</a:t>
            </a:r>
          </a:p>
          <a:p>
            <a:r>
              <a:rPr lang="en-US" sz="1200" dirty="0"/>
              <a:t>7.9 keV narrow BW (lower priority)</a:t>
            </a:r>
          </a:p>
          <a:p>
            <a:r>
              <a:rPr lang="en-US" sz="1200" dirty="0"/>
              <a:t>6.9 keV narrow BW (lower priority)</a:t>
            </a:r>
          </a:p>
          <a:p>
            <a:endParaRPr lang="en-US" sz="1200" b="1" dirty="0"/>
          </a:p>
          <a:p>
            <a:r>
              <a:rPr lang="en-US" sz="1200" b="1" dirty="0"/>
              <a:t>Athos: </a:t>
            </a:r>
            <a:r>
              <a:rPr lang="en-US" sz="1200" b="1" dirty="0" err="1"/>
              <a:t>Maloja</a:t>
            </a:r>
            <a:r>
              <a:rPr lang="en-US" sz="1200" b="1" dirty="0" err="1">
                <a:sym typeface="Wingdings" panose="05000000000000000000" pitchFamily="2" charset="2"/>
              </a:rPr>
              <a:t></a:t>
            </a:r>
            <a:r>
              <a:rPr lang="en-US" b="1" dirty="0" err="1">
                <a:solidFill>
                  <a:srgbClr val="FF0000"/>
                </a:solidFill>
                <a:sym typeface="Wingdings" panose="05000000000000000000" pitchFamily="2" charset="2"/>
              </a:rPr>
              <a:t>to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be rescheduled in week 45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sz="1200" dirty="0"/>
              <a:t>Short pulse mode with tilting (down to shortest possible) and adjustable pulse duration at 400eV</a:t>
            </a:r>
          </a:p>
          <a:p>
            <a:r>
              <a:rPr lang="en-US" sz="1200" dirty="0"/>
              <a:t>Two-color X-ray mode in fresh slice with color1=401eV and color2=398eV, pulses as short as possible</a:t>
            </a:r>
          </a:p>
          <a:p>
            <a:endParaRPr lang="en-US" sz="1200" dirty="0"/>
          </a:p>
          <a:p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3D2CF9-DB2E-82D9-5548-937ED8DFC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727" y="74327"/>
            <a:ext cx="7087218" cy="670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1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954DC9-C995-33B3-A7AD-457037F3D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49" y="1167280"/>
            <a:ext cx="11611101" cy="287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364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322A25-5417-3EA3-5FF7-08351E8CC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425" y="0"/>
            <a:ext cx="92074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5BFAE3-D9D3-7B29-3B0B-F7AA0D18C4DB}"/>
              </a:ext>
            </a:extLst>
          </p:cNvPr>
          <p:cNvSpPr txBox="1"/>
          <p:nvPr/>
        </p:nvSpPr>
        <p:spPr>
          <a:xfrm>
            <a:off x="3864076" y="4817807"/>
            <a:ext cx="5594555" cy="5232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Mizar laser oscillator timing jitter issue: give a try two different  oscillators; power supply replacement for suspected overheating</a:t>
            </a:r>
            <a:endParaRPr lang="de-CH" sz="1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151939-F3C7-8AAC-9AE8-04F2F8D83A72}"/>
              </a:ext>
            </a:extLst>
          </p:cNvPr>
          <p:cNvSpPr txBox="1"/>
          <p:nvPr/>
        </p:nvSpPr>
        <p:spPr>
          <a:xfrm>
            <a:off x="6210300" y="1116923"/>
            <a:ext cx="3248331" cy="52322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Alcor laser failure: controller interlock; </a:t>
            </a:r>
          </a:p>
          <a:p>
            <a:r>
              <a:rPr lang="en-US" sz="1400" b="1" dirty="0"/>
              <a:t>Issue with rebooting macro</a:t>
            </a:r>
            <a:endParaRPr lang="de-CH" sz="1400" b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EE0EC04-C1F4-6DCE-D904-2B8179C8F625}"/>
              </a:ext>
            </a:extLst>
          </p:cNvPr>
          <p:cNvCxnSpPr/>
          <p:nvPr/>
        </p:nvCxnSpPr>
        <p:spPr>
          <a:xfrm>
            <a:off x="9458631" y="1640143"/>
            <a:ext cx="142569" cy="988757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8CA9C62-611F-63C2-6B50-5C7E8AD89C07}"/>
              </a:ext>
            </a:extLst>
          </p:cNvPr>
          <p:cNvSpPr txBox="1"/>
          <p:nvPr/>
        </p:nvSpPr>
        <p:spPr>
          <a:xfrm>
            <a:off x="2895600" y="542925"/>
            <a:ext cx="3241913" cy="52322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super-period synchronization box failure;</a:t>
            </a:r>
          </a:p>
          <a:p>
            <a:r>
              <a:rPr lang="en-US" sz="1400" b="1" dirty="0"/>
              <a:t>Switch to internal clock of the box</a:t>
            </a:r>
            <a:endParaRPr lang="de-CH" sz="1400" b="1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9E55A53-8624-426C-D0C5-27941C67EE61}"/>
              </a:ext>
            </a:extLst>
          </p:cNvPr>
          <p:cNvCxnSpPr/>
          <p:nvPr/>
        </p:nvCxnSpPr>
        <p:spPr>
          <a:xfrm>
            <a:off x="3657600" y="1066145"/>
            <a:ext cx="0" cy="57399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284FCF2-FD3F-DA94-D37C-FFF04B27A945}"/>
              </a:ext>
            </a:extLst>
          </p:cNvPr>
          <p:cNvSpPr txBox="1"/>
          <p:nvPr/>
        </p:nvSpPr>
        <p:spPr>
          <a:xfrm>
            <a:off x="5467350" y="1826744"/>
            <a:ext cx="3837333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SPS alarm: cooling system failure and RF interlock</a:t>
            </a:r>
            <a:endParaRPr lang="de-CH" sz="1400" b="1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226543B-AF8A-2E1D-2826-AE937C91244A}"/>
              </a:ext>
            </a:extLst>
          </p:cNvPr>
          <p:cNvCxnSpPr/>
          <p:nvPr/>
        </p:nvCxnSpPr>
        <p:spPr>
          <a:xfrm>
            <a:off x="5486400" y="2134521"/>
            <a:ext cx="66675" cy="36656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210DEC6-3ABD-EB5D-64B0-3149F66BC7F3}"/>
              </a:ext>
            </a:extLst>
          </p:cNvPr>
          <p:cNvSpPr txBox="1"/>
          <p:nvPr/>
        </p:nvSpPr>
        <p:spPr>
          <a:xfrm>
            <a:off x="3433915" y="4166775"/>
            <a:ext cx="6096000" cy="52322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/>
              <a:t>pre-amplifier RF station S30CB11 failure: one transistor broken; </a:t>
            </a:r>
          </a:p>
          <a:p>
            <a:r>
              <a:rPr lang="en-US" sz="1400" b="1" dirty="0"/>
              <a:t>workaround RF picket</a:t>
            </a:r>
            <a:endParaRPr lang="de-CH" sz="1400" b="1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5973791-8546-0FC2-89E9-03A75F09836C}"/>
              </a:ext>
            </a:extLst>
          </p:cNvPr>
          <p:cNvCxnSpPr>
            <a:cxnSpLocks/>
          </p:cNvCxnSpPr>
          <p:nvPr/>
        </p:nvCxnSpPr>
        <p:spPr>
          <a:xfrm flipV="1">
            <a:off x="6981825" y="3429000"/>
            <a:ext cx="0" cy="73777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1E6EADB-839F-CDE9-90DF-8F2EB887E796}"/>
              </a:ext>
            </a:extLst>
          </p:cNvPr>
          <p:cNvCxnSpPr/>
          <p:nvPr/>
        </p:nvCxnSpPr>
        <p:spPr>
          <a:xfrm flipH="1">
            <a:off x="3571875" y="5341027"/>
            <a:ext cx="292201" cy="57399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DA1F2BC-018A-06FF-C6BB-230BDCD19780}"/>
              </a:ext>
            </a:extLst>
          </p:cNvPr>
          <p:cNvSpPr txBox="1"/>
          <p:nvPr/>
        </p:nvSpPr>
        <p:spPr>
          <a:xfrm>
            <a:off x="7113739" y="3579649"/>
            <a:ext cx="2865913" cy="52322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Power glitch in SINBC02-MBND100; </a:t>
            </a:r>
          </a:p>
          <a:p>
            <a:r>
              <a:rPr lang="en-US" sz="1400" b="1" dirty="0"/>
              <a:t>SINB04 RF failure</a:t>
            </a:r>
            <a:endParaRPr lang="de-CH" sz="1400" b="1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81A440-F322-7A00-B021-3002B0898820}"/>
              </a:ext>
            </a:extLst>
          </p:cNvPr>
          <p:cNvCxnSpPr/>
          <p:nvPr/>
        </p:nvCxnSpPr>
        <p:spPr>
          <a:xfrm flipV="1">
            <a:off x="8943975" y="3429000"/>
            <a:ext cx="0" cy="16377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008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Orlandi, Gian Luca</cp:lastModifiedBy>
  <cp:revision>124</cp:revision>
  <dcterms:created xsi:type="dcterms:W3CDTF">2024-06-12T07:45:09Z</dcterms:created>
  <dcterms:modified xsi:type="dcterms:W3CDTF">2025-11-03T11:58:44Z</dcterms:modified>
</cp:coreProperties>
</file>