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01.12.2025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+data/66994" TargetMode="External"/><Relationship Id="rId2" Type="http://schemas.openxmlformats.org/officeDocument/2006/relationships/hyperlink" Target="https://elog-gfa.psi.ch/SwissFEL+commissioning+data/6698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ranet.psi.ch/de/node/470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776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Aramis: </a:t>
            </a:r>
            <a:r>
              <a:rPr lang="nb-NO" sz="1600" b="0" i="0" dirty="0">
                <a:solidFill>
                  <a:srgbClr val="1F1F1F"/>
                </a:solidFill>
                <a:effectLst/>
                <a:latin typeface="Google Sans"/>
              </a:rPr>
              <a:t>Alvra tender X-ray 2.46 - 2.6 keV / </a:t>
            </a:r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Bernina 6 keV</a:t>
            </a:r>
            <a:endParaRPr lang="en-US" sz="1600" b="0" i="0" dirty="0">
              <a:solidFill>
                <a:srgbClr val="1F1F1F"/>
              </a:solidFill>
              <a:effectLst/>
              <a:latin typeface="Google Sans"/>
            </a:endParaRPr>
          </a:p>
          <a:p>
            <a:r>
              <a:rPr lang="en-US" sz="1600" dirty="0"/>
              <a:t>Athos: </a:t>
            </a:r>
            <a:r>
              <a:rPr lang="en-US" sz="1600" dirty="0" err="1"/>
              <a:t>Maloja</a:t>
            </a:r>
            <a:r>
              <a:rPr lang="en-US" sz="1600" dirty="0"/>
              <a:t> </a:t>
            </a:r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530-400eV C+, LH and LV+ (weekend)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522D37-5930-E25F-9DAC-41CFA32B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474" y="1109894"/>
            <a:ext cx="9484375" cy="57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35BD3E-0F03-0FE0-BF40-DF68303FD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112"/>
            <a:ext cx="12192000" cy="66777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1D15480-3D1E-C8FE-2521-DE69B7806771}"/>
              </a:ext>
            </a:extLst>
          </p:cNvPr>
          <p:cNvSpPr txBox="1"/>
          <p:nvPr/>
        </p:nvSpPr>
        <p:spPr>
          <a:xfrm>
            <a:off x="3203586" y="575238"/>
            <a:ext cx="1650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/>
              <a:t>Alvra</a:t>
            </a:r>
            <a:r>
              <a:rPr lang="en-US" sz="1100" dirty="0"/>
              <a:t> 2.46-2.6 keV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007837-4BC6-D882-29C0-2666CFC4257E}"/>
              </a:ext>
            </a:extLst>
          </p:cNvPr>
          <p:cNvCxnSpPr>
            <a:cxnSpLocks/>
          </p:cNvCxnSpPr>
          <p:nvPr/>
        </p:nvCxnSpPr>
        <p:spPr>
          <a:xfrm flipH="1">
            <a:off x="1089641" y="836848"/>
            <a:ext cx="5878087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407D64-F70B-D364-F0FC-15A85618B80C}"/>
              </a:ext>
            </a:extLst>
          </p:cNvPr>
          <p:cNvCxnSpPr>
            <a:cxnSpLocks/>
          </p:cNvCxnSpPr>
          <p:nvPr/>
        </p:nvCxnSpPr>
        <p:spPr>
          <a:xfrm flipH="1">
            <a:off x="6983106" y="836848"/>
            <a:ext cx="4196958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F90685-A49C-F5E6-5BCA-1C3063AE3273}"/>
              </a:ext>
            </a:extLst>
          </p:cNvPr>
          <p:cNvSpPr txBox="1"/>
          <p:nvPr/>
        </p:nvSpPr>
        <p:spPr>
          <a:xfrm>
            <a:off x="8521118" y="577193"/>
            <a:ext cx="1650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Bernina/</a:t>
            </a:r>
            <a:r>
              <a:rPr lang="en-US" sz="1100" dirty="0" err="1"/>
              <a:t>Cristallina</a:t>
            </a:r>
            <a:r>
              <a:rPr lang="en-US" sz="1100" dirty="0"/>
              <a:t> 6 keV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642937-0AB1-B088-8392-60D3125164FB}"/>
              </a:ext>
            </a:extLst>
          </p:cNvPr>
          <p:cNvSpPr txBox="1"/>
          <p:nvPr/>
        </p:nvSpPr>
        <p:spPr>
          <a:xfrm>
            <a:off x="3218964" y="4001190"/>
            <a:ext cx="1650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Mizar test / MD / </a:t>
            </a:r>
            <a:r>
              <a:rPr lang="en-US" sz="1100" dirty="0" err="1"/>
              <a:t>Maloja</a:t>
            </a:r>
            <a:r>
              <a:rPr lang="en-US" sz="1100" dirty="0"/>
              <a:t>?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CCC0D0-0C04-D000-1A52-4271865B0BDB}"/>
              </a:ext>
            </a:extLst>
          </p:cNvPr>
          <p:cNvCxnSpPr>
            <a:cxnSpLocks/>
          </p:cNvCxnSpPr>
          <p:nvPr/>
        </p:nvCxnSpPr>
        <p:spPr>
          <a:xfrm flipH="1">
            <a:off x="1105019" y="4262800"/>
            <a:ext cx="5878087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FA30AC-BED1-81C1-E905-ABD3540CD53E}"/>
              </a:ext>
            </a:extLst>
          </p:cNvPr>
          <p:cNvCxnSpPr>
            <a:cxnSpLocks/>
          </p:cNvCxnSpPr>
          <p:nvPr/>
        </p:nvCxnSpPr>
        <p:spPr>
          <a:xfrm flipH="1">
            <a:off x="6967728" y="4262800"/>
            <a:ext cx="4227714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C2D4A8E-0C2A-2C9A-A23E-7780091DB46B}"/>
              </a:ext>
            </a:extLst>
          </p:cNvPr>
          <p:cNvSpPr txBox="1"/>
          <p:nvPr/>
        </p:nvSpPr>
        <p:spPr>
          <a:xfrm>
            <a:off x="8140863" y="4001190"/>
            <a:ext cx="2368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dirty="0" err="1">
                <a:solidFill>
                  <a:srgbClr val="1F1F1F"/>
                </a:solidFill>
                <a:effectLst/>
                <a:latin typeface="Google Sans"/>
              </a:rPr>
              <a:t>Maloja</a:t>
            </a:r>
            <a:r>
              <a:rPr lang="en-US" sz="1100" b="0" i="0" dirty="0">
                <a:solidFill>
                  <a:srgbClr val="1F1F1F"/>
                </a:solidFill>
                <a:effectLst/>
                <a:latin typeface="Google Sans"/>
              </a:rPr>
              <a:t> 530-400eV C+, LH, LV</a:t>
            </a:r>
            <a:endParaRPr lang="en-US" sz="11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2B6390D-66BA-5B2D-B6CF-4A3928F0D65F}"/>
              </a:ext>
            </a:extLst>
          </p:cNvPr>
          <p:cNvCxnSpPr>
            <a:cxnSpLocks/>
            <a:endCxn id="38" idx="2"/>
          </p:cNvCxnSpPr>
          <p:nvPr/>
        </p:nvCxnSpPr>
        <p:spPr>
          <a:xfrm flipH="1" flipV="1">
            <a:off x="10009417" y="1455371"/>
            <a:ext cx="455753" cy="736289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26385E0-D3D3-600A-F93B-9EC09CC49733}"/>
              </a:ext>
            </a:extLst>
          </p:cNvPr>
          <p:cNvSpPr txBox="1"/>
          <p:nvPr/>
        </p:nvSpPr>
        <p:spPr>
          <a:xfrm>
            <a:off x="9553664" y="1193761"/>
            <a:ext cx="911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S30CB07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BA35A0-4099-B092-A62E-4197AA87408C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10591800" y="1752146"/>
            <a:ext cx="35267" cy="439514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7A76DCA-3A41-5BD5-E0DB-D00BF4EA200F}"/>
              </a:ext>
            </a:extLst>
          </p:cNvPr>
          <p:cNvSpPr txBox="1"/>
          <p:nvPr/>
        </p:nvSpPr>
        <p:spPr>
          <a:xfrm>
            <a:off x="10171314" y="1490536"/>
            <a:ext cx="911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DRPS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3C24231-A062-0001-019F-6E00AD8A4191}"/>
              </a:ext>
            </a:extLst>
          </p:cNvPr>
          <p:cNvCxnSpPr>
            <a:cxnSpLocks/>
            <a:endCxn id="45" idx="2"/>
          </p:cNvCxnSpPr>
          <p:nvPr/>
        </p:nvCxnSpPr>
        <p:spPr>
          <a:xfrm flipV="1">
            <a:off x="10591800" y="4617758"/>
            <a:ext cx="0" cy="289595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BEE9E6D-326A-08BD-FB02-4342E919C70F}"/>
              </a:ext>
            </a:extLst>
          </p:cNvPr>
          <p:cNvSpPr txBox="1"/>
          <p:nvPr/>
        </p:nvSpPr>
        <p:spPr>
          <a:xfrm>
            <a:off x="10136047" y="4356148"/>
            <a:ext cx="911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DRPS</a:t>
            </a:r>
          </a:p>
        </p:txBody>
      </p: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643076" y="474345"/>
            <a:ext cx="109058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set-up this week.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energy change on Aramis on Monday 6am.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change 2.5 -&gt; 6 keV on Friday. A bit of confusion due to miscommunication but was done in 1h30. We did not change the compression in the main branch to avoid retuning Athos. Lower pulse energy for Aramis.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Athos set-up was done in advance (Mon, Wed) as Mizar was available again. No bunch destination change on Friday.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set-up tomorrow Tuesday</a:t>
            </a:r>
          </a:p>
          <a:p>
            <a:r>
              <a:rPr lang="en-US" dirty="0"/>
              <a:t>(Does not work so bad... Do we really need 24h set-up per week?)</a:t>
            </a:r>
          </a:p>
          <a:p>
            <a:endParaRPr lang="en-US" dirty="0"/>
          </a:p>
          <a:p>
            <a:r>
              <a:rPr lang="en-US" dirty="0"/>
              <a:t>Athos pulse length was measured on Tuesday (80  fs, </a:t>
            </a:r>
            <a:r>
              <a:rPr lang="en-US" dirty="0">
                <a:hlinkClick r:id="rId2"/>
              </a:rPr>
              <a:t>66987</a:t>
            </a:r>
            <a:r>
              <a:rPr lang="en-US" dirty="0"/>
              <a:t>) and corrected on Wednesday (40 fs FW, </a:t>
            </a:r>
            <a:r>
              <a:rPr lang="en-US" dirty="0">
                <a:hlinkClick r:id="rId3"/>
              </a:rPr>
              <a:t>66994</a:t>
            </a:r>
            <a:r>
              <a:rPr lang="en-US" dirty="0"/>
              <a:t>). The pulse length should not be affected by a simple photon energy or polarization change.</a:t>
            </a:r>
          </a:p>
          <a:p>
            <a:endParaRPr lang="en-US" dirty="0"/>
          </a:p>
          <a:p>
            <a:r>
              <a:rPr lang="en-US" dirty="0"/>
              <a:t>The Google calendar is our reference (only calendar with detailed timetable and descriptions).</a:t>
            </a:r>
          </a:p>
          <a:p>
            <a:r>
              <a:rPr lang="en-US" dirty="0">
                <a:hlinkClick r:id="rId4"/>
              </a:rPr>
              <a:t>https://intranet.psi.ch/de/node/47023</a:t>
            </a:r>
            <a:endParaRPr lang="en-US" dirty="0"/>
          </a:p>
          <a:p>
            <a:r>
              <a:rPr lang="en-US" dirty="0"/>
              <a:t>Please check it and let us know if it is not consistent with your expectations: beam parameters and set-up time/planned energy changes. Photon coordination task?</a:t>
            </a:r>
          </a:p>
          <a:p>
            <a:endParaRPr lang="en-US" dirty="0"/>
          </a:p>
          <a:p>
            <a:r>
              <a:rPr lang="en-US" dirty="0"/>
              <a:t>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Sunday: S30CB07 failed, switched to S30CB09 (1h30)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Sunday: DRPS problem (low data rate) (1h)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Voulot, Didier</cp:lastModifiedBy>
  <cp:revision>73</cp:revision>
  <dcterms:created xsi:type="dcterms:W3CDTF">2023-03-05T10:46:20Z</dcterms:created>
  <dcterms:modified xsi:type="dcterms:W3CDTF">2025-12-01T09:34:48Z</dcterms:modified>
</cp:coreProperties>
</file>