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82"/>
  </p:notesMasterIdLst>
  <p:handoutMasterIdLst>
    <p:handoutMasterId r:id="rId83"/>
  </p:handoutMasterIdLst>
  <p:sldIdLst>
    <p:sldId id="328" r:id="rId5"/>
    <p:sldId id="943" r:id="rId6"/>
    <p:sldId id="942" r:id="rId7"/>
    <p:sldId id="936" r:id="rId8"/>
    <p:sldId id="938" r:id="rId9"/>
    <p:sldId id="939" r:id="rId10"/>
    <p:sldId id="941" r:id="rId11"/>
    <p:sldId id="935" r:id="rId12"/>
    <p:sldId id="924" r:id="rId13"/>
    <p:sldId id="945" r:id="rId14"/>
    <p:sldId id="946" r:id="rId15"/>
    <p:sldId id="940" r:id="rId16"/>
    <p:sldId id="949" r:id="rId17"/>
    <p:sldId id="950" r:id="rId18"/>
    <p:sldId id="539" r:id="rId19"/>
    <p:sldId id="564" r:id="rId20"/>
    <p:sldId id="951" r:id="rId21"/>
    <p:sldId id="567" r:id="rId22"/>
    <p:sldId id="566" r:id="rId23"/>
    <p:sldId id="944" r:id="rId24"/>
    <p:sldId id="604" r:id="rId25"/>
    <p:sldId id="280" r:id="rId26"/>
    <p:sldId id="932" r:id="rId27"/>
    <p:sldId id="933" r:id="rId28"/>
    <p:sldId id="385" r:id="rId29"/>
    <p:sldId id="610" r:id="rId30"/>
    <p:sldId id="383" r:id="rId31"/>
    <p:sldId id="952" r:id="rId32"/>
    <p:sldId id="953" r:id="rId33"/>
    <p:sldId id="954" r:id="rId34"/>
    <p:sldId id="955" r:id="rId35"/>
    <p:sldId id="956" r:id="rId36"/>
    <p:sldId id="957" r:id="rId37"/>
    <p:sldId id="437" r:id="rId38"/>
    <p:sldId id="611" r:id="rId39"/>
    <p:sldId id="612" r:id="rId40"/>
    <p:sldId id="546" r:id="rId41"/>
    <p:sldId id="613" r:id="rId42"/>
    <p:sldId id="928" r:id="rId43"/>
    <p:sldId id="958" r:id="rId44"/>
    <p:sldId id="960" r:id="rId45"/>
    <p:sldId id="963" r:id="rId46"/>
    <p:sldId id="964" r:id="rId47"/>
    <p:sldId id="962" r:id="rId48"/>
    <p:sldId id="961" r:id="rId49"/>
    <p:sldId id="965" r:id="rId50"/>
    <p:sldId id="959" r:id="rId51"/>
    <p:sldId id="966" r:id="rId52"/>
    <p:sldId id="967" r:id="rId53"/>
    <p:sldId id="614" r:id="rId54"/>
    <p:sldId id="931" r:id="rId55"/>
    <p:sldId id="927" r:id="rId56"/>
    <p:sldId id="930" r:id="rId57"/>
    <p:sldId id="968" r:id="rId58"/>
    <p:sldId id="621" r:id="rId59"/>
    <p:sldId id="622" r:id="rId60"/>
    <p:sldId id="618" r:id="rId61"/>
    <p:sldId id="563" r:id="rId62"/>
    <p:sldId id="565" r:id="rId63"/>
    <p:sldId id="371" r:id="rId64"/>
    <p:sldId id="501" r:id="rId65"/>
    <p:sldId id="549" r:id="rId66"/>
    <p:sldId id="586" r:id="rId67"/>
    <p:sldId id="608" r:id="rId68"/>
    <p:sldId id="365" r:id="rId69"/>
    <p:sldId id="364" r:id="rId70"/>
    <p:sldId id="368" r:id="rId71"/>
    <p:sldId id="969" r:id="rId72"/>
    <p:sldId id="987" r:id="rId73"/>
    <p:sldId id="986" r:id="rId74"/>
    <p:sldId id="988" r:id="rId75"/>
    <p:sldId id="972" r:id="rId76"/>
    <p:sldId id="631" r:id="rId77"/>
    <p:sldId id="3193" r:id="rId78"/>
    <p:sldId id="3190" r:id="rId79"/>
    <p:sldId id="3191" r:id="rId80"/>
    <p:sldId id="3192" r:id="rId8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7E7FA"/>
    <a:srgbClr val="CBCCF5"/>
    <a:srgbClr val="F0F0F0"/>
    <a:srgbClr val="F5F5F5"/>
    <a:srgbClr val="FFFFFF"/>
    <a:srgbClr val="EBE7F9"/>
    <a:srgbClr val="D5CCF2"/>
    <a:srgbClr val="FF66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4693" autoAdjust="0"/>
  </p:normalViewPr>
  <p:slideViewPr>
    <p:cSldViewPr showGuides="1">
      <p:cViewPr varScale="1">
        <p:scale>
          <a:sx n="82" d="100"/>
          <a:sy n="82" d="100"/>
        </p:scale>
        <p:origin x="581" y="7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presProps" Target="presProp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tableStyles" Target="tableStyles.xml"/><Relationship Id="rId61" Type="http://schemas.openxmlformats.org/officeDocument/2006/relationships/slide" Target="slides/slide57.xml"/><Relationship Id="rId8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2\prokscha$\Documents\Proposal\Admin\Statistics\SmuS_ProposalsPerCyc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2\prokscha$\Documents\Proposal\Admin\Statistics\SmuS_ProposalsPerCycl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2\prokscha$\Documents\Proposal\Admin\Statistics\SmuS_ProposalsPerCycl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New S</a:t>
            </a:r>
            <a:r>
              <a:rPr lang="en-US">
                <a:latin typeface="Symbol" panose="05050102010706020507" pitchFamily="18" charset="2"/>
              </a:rPr>
              <a:t>m</a:t>
            </a:r>
            <a:r>
              <a:rPr lang="en-US"/>
              <a:t>S proposals per cycles I+II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Sheet1!$A$2:$A$14</c:f>
              <c:numCache>
                <c:formatCode>General</c:formatCode>
                <c:ptCount val="1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  <c:pt idx="11">
                  <c:v>2024</c:v>
                </c:pt>
                <c:pt idx="12">
                  <c:v>2025</c:v>
                </c:pt>
              </c:numCache>
            </c:numRef>
          </c:cat>
          <c:val>
            <c:numRef>
              <c:f>Sheet1!$K$2:$K$14</c:f>
              <c:numCache>
                <c:formatCode>General</c:formatCode>
                <c:ptCount val="13"/>
                <c:pt idx="0">
                  <c:v>219</c:v>
                </c:pt>
                <c:pt idx="1">
                  <c:v>226</c:v>
                </c:pt>
                <c:pt idx="2">
                  <c:v>204</c:v>
                </c:pt>
                <c:pt idx="3">
                  <c:v>230</c:v>
                </c:pt>
                <c:pt idx="4">
                  <c:v>248</c:v>
                </c:pt>
                <c:pt idx="5">
                  <c:v>190</c:v>
                </c:pt>
                <c:pt idx="6">
                  <c:v>178</c:v>
                </c:pt>
                <c:pt idx="7">
                  <c:v>199</c:v>
                </c:pt>
                <c:pt idx="8">
                  <c:v>299</c:v>
                </c:pt>
                <c:pt idx="9">
                  <c:v>260</c:v>
                </c:pt>
                <c:pt idx="10">
                  <c:v>295</c:v>
                </c:pt>
                <c:pt idx="11">
                  <c:v>255</c:v>
                </c:pt>
                <c:pt idx="12">
                  <c:v>209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8D-42E0-92E4-D592722FFB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04149136"/>
        <c:axId val="504148808"/>
      </c:barChart>
      <c:catAx>
        <c:axId val="504149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04148808"/>
        <c:crosses val="autoZero"/>
        <c:auto val="1"/>
        <c:lblAlgn val="ctr"/>
        <c:lblOffset val="100"/>
        <c:noMultiLvlLbl val="0"/>
      </c:catAx>
      <c:valAx>
        <c:axId val="504148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04149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de-CH"/>
              <a:t>S</a:t>
            </a:r>
            <a:r>
              <a:rPr lang="de-CH">
                <a:latin typeface="Symbol" panose="05050102010706020507" pitchFamily="18" charset="2"/>
              </a:rPr>
              <a:t>m</a:t>
            </a:r>
            <a:r>
              <a:rPr lang="de-CH"/>
              <a:t>S</a:t>
            </a:r>
            <a:r>
              <a:rPr lang="de-CH" baseline="0"/>
              <a:t> proposals per instrument, 2025</a:t>
            </a:r>
            <a:endParaRPr lang="de-CH"/>
          </a:p>
        </c:rich>
      </c:tx>
      <c:layout>
        <c:manualLayout>
          <c:xMode val="edge"/>
          <c:yMode val="edge"/>
          <c:x val="1.8762461559257797E-3"/>
          <c:y val="2.88888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de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(Sheet1!$C$1:$D$1,Sheet1!$F$1:$I$1)</c:f>
              <c:strCache>
                <c:ptCount val="6"/>
                <c:pt idx="0">
                  <c:v>Dolly/VMS</c:v>
                </c:pt>
                <c:pt idx="1">
                  <c:v>FLAME</c:v>
                </c:pt>
                <c:pt idx="2">
                  <c:v>GPS</c:v>
                </c:pt>
                <c:pt idx="3">
                  <c:v>GPD</c:v>
                </c:pt>
                <c:pt idx="4">
                  <c:v>HAL-9500</c:v>
                </c:pt>
                <c:pt idx="5">
                  <c:v>LEM</c:v>
                </c:pt>
              </c:strCache>
              <c:extLst/>
            </c:strRef>
          </c:cat>
          <c:val>
            <c:numRef>
              <c:f>(Sheet1!$C$14:$D$14,Sheet1!$F$14:$I$14)</c:f>
              <c:numCache>
                <c:formatCode>General</c:formatCode>
                <c:ptCount val="6"/>
                <c:pt idx="0">
                  <c:v>13</c:v>
                </c:pt>
                <c:pt idx="1">
                  <c:v>52</c:v>
                </c:pt>
                <c:pt idx="2">
                  <c:v>66</c:v>
                </c:pt>
                <c:pt idx="3">
                  <c:v>13</c:v>
                </c:pt>
                <c:pt idx="4">
                  <c:v>26</c:v>
                </c:pt>
                <c:pt idx="5">
                  <c:v>39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6051-4DFD-9985-12D8D958A2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333702304"/>
        <c:axId val="1333691488"/>
      </c:barChart>
      <c:catAx>
        <c:axId val="133370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33691488"/>
        <c:crosses val="autoZero"/>
        <c:auto val="1"/>
        <c:lblAlgn val="ctr"/>
        <c:lblOffset val="100"/>
        <c:noMultiLvlLbl val="0"/>
      </c:catAx>
      <c:valAx>
        <c:axId val="1333691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33702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spc="100" baseline="0">
                <a:solidFill>
                  <a:sysClr val="window" lastClr="FFFFFF">
                    <a:lumMod val="95000"/>
                  </a:sys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de-CH" sz="1800" b="1" i="0" baseline="0">
                <a:effectLst>
                  <a:outerShdw blurRad="50800" dist="38100" dir="5400000" algn="t" rotWithShape="0">
                    <a:srgbClr val="000000">
                      <a:alpha val="40000"/>
                    </a:srgbClr>
                  </a:outerShdw>
                </a:effectLst>
              </a:rPr>
              <a:t>Proposals per Instrument - 7y history</a:t>
            </a:r>
            <a:endParaRPr lang="de-CH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600" b="1" i="0" u="none" strike="noStrike" kern="1200" spc="100" baseline="0">
              <a:solidFill>
                <a:sysClr val="window" lastClr="FFFFFF">
                  <a:lumMod val="95000"/>
                </a:sys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de-CH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Sheet1!$A$8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Lit>
              <c:ptCount val="6"/>
              <c:pt idx="0">
                <c:v>Dolly</c:v>
              </c:pt>
              <c:pt idx="1">
                <c:v>FLAME</c:v>
              </c:pt>
              <c:pt idx="2">
                <c:v>GPS</c:v>
              </c:pt>
              <c:pt idx="3">
                <c:v>GPD</c:v>
              </c:pt>
              <c:pt idx="4">
                <c:v>HAL-9500</c:v>
              </c:pt>
              <c:pt idx="5">
                <c:v>LEM</c:v>
              </c:pt>
            </c:strLit>
          </c:cat>
          <c:val>
            <c:numRef>
              <c:f>(Sheet1!$C$8,Sheet1!$D$8,Sheet1!$F$8:$I$8)</c:f>
              <c:numCache>
                <c:formatCode>General</c:formatCode>
                <c:ptCount val="6"/>
                <c:pt idx="0">
                  <c:v>44</c:v>
                </c:pt>
                <c:pt idx="1">
                  <c:v>0</c:v>
                </c:pt>
                <c:pt idx="2">
                  <c:v>52</c:v>
                </c:pt>
                <c:pt idx="3">
                  <c:v>27</c:v>
                </c:pt>
                <c:pt idx="4">
                  <c:v>18</c:v>
                </c:pt>
                <c:pt idx="5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4D-41C3-8E52-4C123AAB4648}"/>
            </c:ext>
          </c:extLst>
        </c:ser>
        <c:ser>
          <c:idx val="2"/>
          <c:order val="1"/>
          <c:tx>
            <c:strRef>
              <c:f>Sheet1!$A$9</c:f>
              <c:strCache>
                <c:ptCount val="1"/>
                <c:pt idx="0">
                  <c:v>2020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Lit>
              <c:ptCount val="6"/>
              <c:pt idx="0">
                <c:v>Dolly</c:v>
              </c:pt>
              <c:pt idx="1">
                <c:v>FLAME</c:v>
              </c:pt>
              <c:pt idx="2">
                <c:v>GPS</c:v>
              </c:pt>
              <c:pt idx="3">
                <c:v>GPD</c:v>
              </c:pt>
              <c:pt idx="4">
                <c:v>HAL-9500</c:v>
              </c:pt>
              <c:pt idx="5">
                <c:v>LEM</c:v>
              </c:pt>
            </c:strLit>
          </c:cat>
          <c:val>
            <c:numRef>
              <c:f>(Sheet1!$C$9,Sheet1!$D$9,Sheet1!$F$9:$I$9)</c:f>
              <c:numCache>
                <c:formatCode>General</c:formatCode>
                <c:ptCount val="6"/>
                <c:pt idx="0">
                  <c:v>71</c:v>
                </c:pt>
                <c:pt idx="1">
                  <c:v>0</c:v>
                </c:pt>
                <c:pt idx="2">
                  <c:v>53</c:v>
                </c:pt>
                <c:pt idx="3">
                  <c:v>25</c:v>
                </c:pt>
                <c:pt idx="4">
                  <c:v>27</c:v>
                </c:pt>
                <c:pt idx="5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4D-41C3-8E52-4C123AAB4648}"/>
            </c:ext>
          </c:extLst>
        </c:ser>
        <c:ser>
          <c:idx val="3"/>
          <c:order val="2"/>
          <c:tx>
            <c:strRef>
              <c:f>Sheet1!$A$10</c:f>
              <c:strCache>
                <c:ptCount val="1"/>
                <c:pt idx="0">
                  <c:v>2021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Lit>
              <c:ptCount val="6"/>
              <c:pt idx="0">
                <c:v>Dolly</c:v>
              </c:pt>
              <c:pt idx="1">
                <c:v>FLAME</c:v>
              </c:pt>
              <c:pt idx="2">
                <c:v>GPS</c:v>
              </c:pt>
              <c:pt idx="3">
                <c:v>GPD</c:v>
              </c:pt>
              <c:pt idx="4">
                <c:v>HAL-9500</c:v>
              </c:pt>
              <c:pt idx="5">
                <c:v>LEM</c:v>
              </c:pt>
            </c:strLit>
          </c:cat>
          <c:val>
            <c:numRef>
              <c:f>(Sheet1!$C$10,Sheet1!$D$10,Sheet1!$F$10:$I$10)</c:f>
              <c:numCache>
                <c:formatCode>General</c:formatCode>
                <c:ptCount val="6"/>
                <c:pt idx="0">
                  <c:v>66</c:v>
                </c:pt>
                <c:pt idx="1">
                  <c:v>0</c:v>
                </c:pt>
                <c:pt idx="2">
                  <c:v>115</c:v>
                </c:pt>
                <c:pt idx="3">
                  <c:v>42</c:v>
                </c:pt>
                <c:pt idx="4">
                  <c:v>42</c:v>
                </c:pt>
                <c:pt idx="5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4D-41C3-8E52-4C123AAB4648}"/>
            </c:ext>
          </c:extLst>
        </c:ser>
        <c:ser>
          <c:idx val="4"/>
          <c:order val="3"/>
          <c:tx>
            <c:strRef>
              <c:f>Sheet1!$A$11</c:f>
              <c:strCache>
                <c:ptCount val="1"/>
                <c:pt idx="0">
                  <c:v>2022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4A4D-41C3-8E52-4C123AAB4648}"/>
              </c:ext>
            </c:extLst>
          </c:dPt>
          <c:cat>
            <c:strLit>
              <c:ptCount val="6"/>
              <c:pt idx="0">
                <c:v>Dolly</c:v>
              </c:pt>
              <c:pt idx="1">
                <c:v>FLAME</c:v>
              </c:pt>
              <c:pt idx="2">
                <c:v>GPS</c:v>
              </c:pt>
              <c:pt idx="3">
                <c:v>GPD</c:v>
              </c:pt>
              <c:pt idx="4">
                <c:v>HAL-9500</c:v>
              </c:pt>
              <c:pt idx="5">
                <c:v>LEM</c:v>
              </c:pt>
            </c:strLit>
          </c:cat>
          <c:val>
            <c:numRef>
              <c:f>(Sheet1!$C$11,Sheet1!$D$11,Sheet1!$F$11:$I$11)</c:f>
              <c:numCache>
                <c:formatCode>General</c:formatCode>
                <c:ptCount val="6"/>
                <c:pt idx="0">
                  <c:v>47</c:v>
                </c:pt>
                <c:pt idx="1">
                  <c:v>0</c:v>
                </c:pt>
                <c:pt idx="2">
                  <c:v>110</c:v>
                </c:pt>
                <c:pt idx="3">
                  <c:v>28</c:v>
                </c:pt>
                <c:pt idx="4">
                  <c:v>35</c:v>
                </c:pt>
                <c:pt idx="5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A4D-41C3-8E52-4C123AAB4648}"/>
            </c:ext>
          </c:extLst>
        </c:ser>
        <c:ser>
          <c:idx val="5"/>
          <c:order val="4"/>
          <c:tx>
            <c:strRef>
              <c:f>Sheet1!$A$12</c:f>
              <c:strCache>
                <c:ptCount val="1"/>
                <c:pt idx="0">
                  <c:v>2023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Lit>
              <c:ptCount val="6"/>
              <c:pt idx="0">
                <c:v>Dolly</c:v>
              </c:pt>
              <c:pt idx="1">
                <c:v>FLAME</c:v>
              </c:pt>
              <c:pt idx="2">
                <c:v>GPS</c:v>
              </c:pt>
              <c:pt idx="3">
                <c:v>GPD</c:v>
              </c:pt>
              <c:pt idx="4">
                <c:v>HAL-9500</c:v>
              </c:pt>
              <c:pt idx="5">
                <c:v>LEM</c:v>
              </c:pt>
            </c:strLit>
          </c:cat>
          <c:val>
            <c:numRef>
              <c:f>(Sheet1!$C$12,Sheet1!$D$12,Sheet1!$F$12:$I$12)</c:f>
              <c:numCache>
                <c:formatCode>General</c:formatCode>
                <c:ptCount val="6"/>
                <c:pt idx="0">
                  <c:v>35</c:v>
                </c:pt>
                <c:pt idx="1">
                  <c:v>66</c:v>
                </c:pt>
                <c:pt idx="2">
                  <c:v>94</c:v>
                </c:pt>
                <c:pt idx="3">
                  <c:v>33</c:v>
                </c:pt>
                <c:pt idx="4">
                  <c:v>29</c:v>
                </c:pt>
                <c:pt idx="5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A4D-41C3-8E52-4C123AAB4648}"/>
            </c:ext>
          </c:extLst>
        </c:ser>
        <c:ser>
          <c:idx val="0"/>
          <c:order val="5"/>
          <c:tx>
            <c:strRef>
              <c:f>Sheet1!$A$13</c:f>
              <c:strCache>
                <c:ptCount val="1"/>
                <c:pt idx="0">
                  <c:v>2024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Lit>
              <c:ptCount val="6"/>
              <c:pt idx="0">
                <c:v>Dolly</c:v>
              </c:pt>
              <c:pt idx="1">
                <c:v>FLAME</c:v>
              </c:pt>
              <c:pt idx="2">
                <c:v>GPS</c:v>
              </c:pt>
              <c:pt idx="3">
                <c:v>GPD</c:v>
              </c:pt>
              <c:pt idx="4">
                <c:v>HAL-9500</c:v>
              </c:pt>
              <c:pt idx="5">
                <c:v>LEM</c:v>
              </c:pt>
            </c:strLit>
          </c:cat>
          <c:val>
            <c:numRef>
              <c:f>(Sheet1!$C$13,Sheet1!$D$13,Sheet1!$F$13:$I$13)</c:f>
              <c:numCache>
                <c:formatCode>General</c:formatCode>
                <c:ptCount val="6"/>
                <c:pt idx="0">
                  <c:v>19</c:v>
                </c:pt>
                <c:pt idx="1">
                  <c:v>69</c:v>
                </c:pt>
                <c:pt idx="2">
                  <c:v>83</c:v>
                </c:pt>
                <c:pt idx="3">
                  <c:v>28</c:v>
                </c:pt>
                <c:pt idx="4">
                  <c:v>23</c:v>
                </c:pt>
                <c:pt idx="5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A4D-41C3-8E52-4C123AAB4648}"/>
            </c:ext>
          </c:extLst>
        </c:ser>
        <c:ser>
          <c:idx val="6"/>
          <c:order val="6"/>
          <c:tx>
            <c:strRef>
              <c:f>Sheet1!$A$14</c:f>
              <c:strCache>
                <c:ptCount val="1"/>
                <c:pt idx="0">
                  <c:v>2025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Lit>
              <c:ptCount val="6"/>
              <c:pt idx="0">
                <c:v>Dolly</c:v>
              </c:pt>
              <c:pt idx="1">
                <c:v>FLAME</c:v>
              </c:pt>
              <c:pt idx="2">
                <c:v>GPS</c:v>
              </c:pt>
              <c:pt idx="3">
                <c:v>GPD</c:v>
              </c:pt>
              <c:pt idx="4">
                <c:v>HAL-9500</c:v>
              </c:pt>
              <c:pt idx="5">
                <c:v>LEM</c:v>
              </c:pt>
            </c:strLit>
          </c:cat>
          <c:val>
            <c:numRef>
              <c:f>(Sheet1!$C$14,Sheet1!$D$14,Sheet1!$F$14:$I$14)</c:f>
              <c:numCache>
                <c:formatCode>General</c:formatCode>
                <c:ptCount val="6"/>
                <c:pt idx="0">
                  <c:v>13</c:v>
                </c:pt>
                <c:pt idx="1">
                  <c:v>52</c:v>
                </c:pt>
                <c:pt idx="2">
                  <c:v>66</c:v>
                </c:pt>
                <c:pt idx="3">
                  <c:v>13</c:v>
                </c:pt>
                <c:pt idx="4">
                  <c:v>26</c:v>
                </c:pt>
                <c:pt idx="5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A4D-41C3-8E52-4C123AAB46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505731456"/>
        <c:axId val="1505716896"/>
      </c:barChart>
      <c:catAx>
        <c:axId val="1505731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05716896"/>
        <c:crosses val="autoZero"/>
        <c:auto val="0"/>
        <c:lblAlgn val="ctr"/>
        <c:lblOffset val="100"/>
        <c:noMultiLvlLbl val="0"/>
      </c:catAx>
      <c:valAx>
        <c:axId val="150571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05731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23.01.2026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170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D144C-6A71-29CF-DD9A-F18A828CF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C35E44-113F-F743-FC53-2F7DF4AE16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F7E855-759A-8867-7DF1-907796D993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E8E3B-32E4-6E0C-938C-7C072D6BA6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69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18935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291E8-425A-5A67-A27C-80A0E228D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E2CBE6-0F60-92AA-B8FA-D470F42582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87E39D-C3CD-50CF-1709-EE975E9EC0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86DEC-9A64-3541-1CDC-A085C640D5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71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64634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A3FED2-B682-AE43-83E3-E5958C65AEC9}" type="slidenum">
              <a:rPr lang="zh-CN" altLang="en-US" smtClean="0"/>
              <a:t>76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A8B8A68-2013-7A50-3DFF-79E25B8408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D577D92-A6C2-D2B8-7044-B46CDEEE87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49241A-9E14-C07D-7433-98C0D5DA7AEC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95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EE1-DCB8-4B46-BDAC-5223FF5BF56E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F4005-3535-4F7B-B692-29E3430811FE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73C2-F0D7-4A24-9886-2BC1DDD0AEC9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A4F-0B87-4C95-BDB5-8EF8C0C3A759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6E18-2E03-4CD5-B270-8271A242D30A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77055-2769-443C-ACB6-78C99789A72C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F07EDC9-EF41-4E42-8FEF-D4254A53D4D0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5580-AE1D-4A15-B015-0BAB533AB508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2FAB-B738-4C4C-AF2C-D9DFA052A92D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22682E1-BDD2-BA0B-22F2-3AE34EBB20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8E0DFA1-FB3F-638E-5DB8-EB23BE65B54A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7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3E50-1ECF-4336-B262-3FF40C2186B2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6BE3-CD9E-4978-8A7F-64F697B8605B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BAF3-5489-4512-80D0-B47DA25855CA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B48-A48B-42CE-966E-6085FA0636A8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25A8D-CB4C-4DC2-B52D-3E4D31AB6CDF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025A6-6F18-4EDF-91B2-FD24EF78DE5F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227F-D933-4B52-89D0-B951AFEE3DCC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AC002-36F2-4E59-A952-C8536C8FB32B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8437-90B7-46CA-BC9D-E42764A9274E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38DCA60-4450-B213-8B4C-328CD0ED5D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A72EA5E-7F0C-6DE6-C84D-CB0A213F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6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1B3D8-C087-4470-AB8E-12277E1B53ED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6789-9FA3-4C96-903A-376BAD3311F8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77AD-D81D-480A-819C-AC7E34AACB94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D982-6617-4ECB-AE98-BC37F62CD35D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DCD84-CBFD-447C-B406-739A62A3EC8B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859725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899296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374729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F45EC1-F84C-B317-BFD3-F54D74A6F5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5364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330D73-82D5-CA5B-8B8C-ECBA1970E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525DB6-2E5F-FBD3-2BE7-BF5DE7F6B9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F8DBAA-7CB4-E30F-6F61-7432A53281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C77093-18A5-4303-8D42-D42FD2CD79AB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D5728D-50A8-4383-A50C-254EABB916DE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CF06D1-8877-4695-9C03-259CB27D65A9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9" r:id="rId2"/>
    <p:sldLayoutId id="2147483717" r:id="rId3"/>
    <p:sldLayoutId id="2147483725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52" r:id="rId35"/>
    <p:sldLayoutId id="2147483753" r:id="rId36"/>
    <p:sldLayoutId id="2147483754" r:id="rId3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4" Type="http://schemas.openxmlformats.org/officeDocument/2006/relationships/image" Target="../media/image4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63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65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68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71.sv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3.png"/><Relationship Id="rId7" Type="http://schemas.openxmlformats.org/officeDocument/2006/relationships/image" Target="../media/image76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3.xml"/><Relationship Id="rId6" Type="http://schemas.openxmlformats.org/officeDocument/2006/relationships/image" Target="_GPS_400.jpg%20%20%20%20%20%20%20%20%20%20%20%20%20%20%20%20%20%20%20%20%20%20%20%20%20%20%20%20%20%20%20%20%20%20%20%20%20%20%20%20%20%20%20%20%20%20%20%20%20%20%20%20000201BF_HD35%20%20%20%20%20%20%20%20%20%20%20%20%20%20%20%20%20%20%20%20%20%20%20%20%20%20%20BA992A26:" TargetMode="External"/><Relationship Id="rId5" Type="http://schemas.openxmlformats.org/officeDocument/2006/relationships/image" Target="../media/image75.jpeg"/><Relationship Id="rId10" Type="http://schemas.openxmlformats.org/officeDocument/2006/relationships/image" Target="../media/image79.jpeg"/><Relationship Id="rId4" Type="http://schemas.openxmlformats.org/officeDocument/2006/relationships/image" Target="../media/image74.jpeg"/><Relationship Id="rId9" Type="http://schemas.openxmlformats.org/officeDocument/2006/relationships/image" Target="../media/image78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7.jpe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1.jpeg"/><Relationship Id="rId4" Type="http://schemas.openxmlformats.org/officeDocument/2006/relationships/image" Target="../media/image120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34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7.png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1.wdp"/><Relationship Id="rId5" Type="http://schemas.openxmlformats.org/officeDocument/2006/relationships/image" Target="../media/image129.png"/><Relationship Id="rId4" Type="http://schemas.openxmlformats.org/officeDocument/2006/relationships/image" Target="../media/image128.jpe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Meeting 2026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Thomas Prokscha</a:t>
            </a:r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Hotel du Parc, Baden</a:t>
            </a:r>
            <a:r>
              <a:rPr lang="en-GB" noProof="0" dirty="0"/>
              <a:t>, 22</a:t>
            </a:r>
            <a:r>
              <a:rPr lang="de-CH" noProof="0" dirty="0"/>
              <a:t>/23</a:t>
            </a:r>
            <a:r>
              <a:rPr lang="en-GB" noProof="0" dirty="0"/>
              <a:t> </a:t>
            </a:r>
            <a:r>
              <a:rPr lang="en-GB" dirty="0"/>
              <a:t>January</a:t>
            </a:r>
            <a:r>
              <a:rPr lang="en-GB" noProof="0" dirty="0"/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AF40-5234-B1E2-FCA8-F983E67E2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Muoniverse</a:t>
            </a:r>
            <a:r>
              <a:rPr lang="de-CH" dirty="0"/>
              <a:t> – A Swiss </a:t>
            </a:r>
            <a:r>
              <a:rPr lang="de-CH" dirty="0" err="1"/>
              <a:t>Muon</a:t>
            </a:r>
            <a:r>
              <a:rPr lang="de-CH" dirty="0"/>
              <a:t> Science Initiative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AF677A-C45E-F77C-CC1D-740464BE2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24F1E1-5442-DF20-3E00-0B1B471DA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348598"/>
            <a:ext cx="5218685" cy="479715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141D9B9-BEF2-D498-8AF7-949687D29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944" y="1913775"/>
            <a:ext cx="6168392" cy="366679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E6B6D58-7FCB-698C-8F47-484EE9EEA63D}"/>
              </a:ext>
            </a:extLst>
          </p:cNvPr>
          <p:cNvSpPr txBox="1"/>
          <p:nvPr/>
        </p:nvSpPr>
        <p:spPr>
          <a:xfrm>
            <a:off x="5591944" y="1628800"/>
            <a:ext cx="142680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dirty="0"/>
              <a:t>Possible initial </a:t>
            </a:r>
            <a:r>
              <a:rPr lang="de-CH" sz="1200" dirty="0" err="1"/>
              <a:t>board</a:t>
            </a:r>
            <a:r>
              <a:rPr lang="de-CH" sz="1200" dirty="0"/>
              <a:t>: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446846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AF40-5234-B1E2-FCA8-F983E67E2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Muoniverse</a:t>
            </a:r>
            <a:r>
              <a:rPr lang="de-CH" dirty="0"/>
              <a:t> – A Swiss </a:t>
            </a:r>
            <a:r>
              <a:rPr lang="de-CH" dirty="0" err="1"/>
              <a:t>Muon</a:t>
            </a:r>
            <a:r>
              <a:rPr lang="de-CH" dirty="0"/>
              <a:t> Science Initiative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AF677A-C45E-F77C-CC1D-740464BE2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24F1E1-5442-DF20-3E00-0B1B471DA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348598"/>
            <a:ext cx="5218685" cy="479715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AB4031D2-A7DA-47E1-763A-4C6F99F60323}"/>
              </a:ext>
            </a:extLst>
          </p:cNvPr>
          <p:cNvGrpSpPr/>
          <p:nvPr/>
        </p:nvGrpSpPr>
        <p:grpSpPr>
          <a:xfrm>
            <a:off x="5447928" y="992473"/>
            <a:ext cx="6257149" cy="5509402"/>
            <a:chOff x="5447928" y="992473"/>
            <a:chExt cx="6257149" cy="550940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5F09357-1E7E-BC32-1388-CF458B1E52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47928" y="992473"/>
              <a:ext cx="6257149" cy="5509402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BA88635-D30C-68A9-342A-138DA00B3C39}"/>
                </a:ext>
              </a:extLst>
            </p:cNvPr>
            <p:cNvSpPr/>
            <p:nvPr/>
          </p:nvSpPr>
          <p:spPr>
            <a:xfrm>
              <a:off x="5591944" y="1268760"/>
              <a:ext cx="360040" cy="144016"/>
            </a:xfrm>
            <a:prstGeom prst="rect">
              <a:avLst/>
            </a:prstGeom>
            <a:solidFill>
              <a:srgbClr val="E2A30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7410512-B5EC-EC62-C063-030BC67F347E}"/>
                </a:ext>
              </a:extLst>
            </p:cNvPr>
            <p:cNvSpPr/>
            <p:nvPr/>
          </p:nvSpPr>
          <p:spPr>
            <a:xfrm>
              <a:off x="5591944" y="1825508"/>
              <a:ext cx="360040" cy="144016"/>
            </a:xfrm>
            <a:prstGeom prst="rect">
              <a:avLst/>
            </a:prstGeom>
            <a:solidFill>
              <a:srgbClr val="E2A30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FD14846-BD6D-9192-99C8-ADAC21526635}"/>
                </a:ext>
              </a:extLst>
            </p:cNvPr>
            <p:cNvSpPr/>
            <p:nvPr/>
          </p:nvSpPr>
          <p:spPr>
            <a:xfrm>
              <a:off x="5591944" y="2204864"/>
              <a:ext cx="360040" cy="144016"/>
            </a:xfrm>
            <a:prstGeom prst="rect">
              <a:avLst/>
            </a:prstGeom>
            <a:solidFill>
              <a:srgbClr val="E2A30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8D18034-4F24-B572-D5BA-5F3ECDCA8675}"/>
                </a:ext>
              </a:extLst>
            </p:cNvPr>
            <p:cNvSpPr/>
            <p:nvPr/>
          </p:nvSpPr>
          <p:spPr>
            <a:xfrm>
              <a:off x="5591944" y="2875238"/>
              <a:ext cx="360040" cy="144016"/>
            </a:xfrm>
            <a:prstGeom prst="rect">
              <a:avLst/>
            </a:prstGeom>
            <a:solidFill>
              <a:srgbClr val="E2A30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8067C8B-6AF7-C5B6-4B12-CD53D4B8187B}"/>
                </a:ext>
              </a:extLst>
            </p:cNvPr>
            <p:cNvSpPr/>
            <p:nvPr/>
          </p:nvSpPr>
          <p:spPr>
            <a:xfrm>
              <a:off x="5591944" y="3063057"/>
              <a:ext cx="360040" cy="144016"/>
            </a:xfrm>
            <a:prstGeom prst="rect">
              <a:avLst/>
            </a:prstGeom>
            <a:solidFill>
              <a:srgbClr val="E2A30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D4CA0E-3757-74E6-163C-3457F04691FF}"/>
                </a:ext>
              </a:extLst>
            </p:cNvPr>
            <p:cNvSpPr/>
            <p:nvPr/>
          </p:nvSpPr>
          <p:spPr>
            <a:xfrm>
              <a:off x="5591944" y="3252916"/>
              <a:ext cx="360040" cy="144016"/>
            </a:xfrm>
            <a:prstGeom prst="rect">
              <a:avLst/>
            </a:prstGeom>
            <a:solidFill>
              <a:srgbClr val="E2A30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84EB2CC-EF56-BE93-541C-2EEC64CB513A}"/>
                </a:ext>
              </a:extLst>
            </p:cNvPr>
            <p:cNvSpPr/>
            <p:nvPr/>
          </p:nvSpPr>
          <p:spPr>
            <a:xfrm>
              <a:off x="5591944" y="4494141"/>
              <a:ext cx="360040" cy="144016"/>
            </a:xfrm>
            <a:prstGeom prst="rect">
              <a:avLst/>
            </a:prstGeom>
            <a:solidFill>
              <a:srgbClr val="E2A30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4A428C7-E7C5-FA6A-65E4-7E0ECB1B7F42}"/>
                </a:ext>
              </a:extLst>
            </p:cNvPr>
            <p:cNvSpPr/>
            <p:nvPr/>
          </p:nvSpPr>
          <p:spPr>
            <a:xfrm>
              <a:off x="5591944" y="4681194"/>
              <a:ext cx="360040" cy="144016"/>
            </a:xfrm>
            <a:prstGeom prst="rect">
              <a:avLst/>
            </a:prstGeom>
            <a:solidFill>
              <a:srgbClr val="E2A30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40EB407-FD4B-6E84-1E10-2A2C57713D3C}"/>
                </a:ext>
              </a:extLst>
            </p:cNvPr>
            <p:cNvSpPr/>
            <p:nvPr/>
          </p:nvSpPr>
          <p:spPr>
            <a:xfrm>
              <a:off x="5591944" y="5260465"/>
              <a:ext cx="360040" cy="144016"/>
            </a:xfrm>
            <a:prstGeom prst="rect">
              <a:avLst/>
            </a:prstGeom>
            <a:solidFill>
              <a:srgbClr val="E2A30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22072095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6CA2D3-ACFF-4B48-1FEE-9DA05A041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E3CDB-8F70-82CB-8D72-B2B9DA23F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CNM </a:t>
            </a:r>
            <a:r>
              <a:rPr lang="en-GB" noProof="0" dirty="0"/>
              <a:t>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76CF1-0A93-F2BD-E82C-F65A782A9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noProof="0" dirty="0">
                <a:latin typeface="Aptos" panose="020B0004020202020204" pitchFamily="34" charset="0"/>
              </a:rPr>
              <a:t>New Head of </a:t>
            </a:r>
            <a:r>
              <a:rPr lang="en-GB" sz="1800" noProof="0" dirty="0" err="1">
                <a:latin typeface="Aptos" panose="020B0004020202020204" pitchFamily="34" charset="0"/>
              </a:rPr>
              <a:t>Center</a:t>
            </a:r>
            <a:r>
              <a:rPr lang="en-GB" sz="1800" noProof="0" dirty="0">
                <a:latin typeface="Aptos" panose="020B0004020202020204" pitchFamily="34" charset="0"/>
              </a:rPr>
              <a:t> for Neutron and Muon Sciences since June 1, 2025: Marc Janoschek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endParaRPr lang="en-GB" sz="180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b="1" noProof="0" dirty="0"/>
          </a:p>
          <a:p>
            <a:endParaRPr lang="en-GB" sz="1800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9E297-B13D-1D0F-9AA2-CC45A38D9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4D289-D195-AB51-C91B-B3E73B66E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BBA3B-5C7A-244A-CB45-56E99A742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8" name="Picture 7" descr="A close-up of a document&#10;&#10;AI-generated content may be incorrect.">
            <a:extLst>
              <a:ext uri="{FF2B5EF4-FFF2-40B4-BE49-F238E27FC236}">
                <a16:creationId xmlns:a16="http://schemas.microsoft.com/office/drawing/2014/main" id="{DD2BEAB0-722D-6016-C059-505F3D389D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6" y="1556792"/>
            <a:ext cx="9035872" cy="529464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00F02AE6-E61C-7417-2943-ADCD8DA31A51}"/>
              </a:ext>
            </a:extLst>
          </p:cNvPr>
          <p:cNvSpPr/>
          <p:nvPr/>
        </p:nvSpPr>
        <p:spPr>
          <a:xfrm>
            <a:off x="3575845" y="1700808"/>
            <a:ext cx="2376264" cy="864096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E220F6-1AD0-2C2B-06F2-8B079CE72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2570" y="1772816"/>
            <a:ext cx="2174104" cy="287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666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74544-9D6C-DE49-F841-2781AF25D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FFE5B-0971-C5D0-92DA-78CCB39DB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CNM </a:t>
            </a:r>
            <a:r>
              <a:rPr lang="en-GB" noProof="0" dirty="0"/>
              <a:t>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49DFE-10F5-B929-273C-153524E36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noProof="0" dirty="0">
                <a:latin typeface="Aptos" panose="020B0004020202020204" pitchFamily="34" charset="0"/>
              </a:rPr>
              <a:t>New Head of </a:t>
            </a:r>
            <a:r>
              <a:rPr lang="en-GB" sz="1800" dirty="0">
                <a:latin typeface="Aptos" panose="020B0004020202020204" pitchFamily="34" charset="0"/>
              </a:rPr>
              <a:t>Lab. for Neutron and Muon Instrumentation (LIN) </a:t>
            </a:r>
            <a:r>
              <a:rPr lang="en-GB" sz="1800" noProof="0" dirty="0">
                <a:latin typeface="Aptos" panose="020B0004020202020204" pitchFamily="34" charset="0"/>
              </a:rPr>
              <a:t>since </a:t>
            </a:r>
            <a:r>
              <a:rPr lang="en-GB" sz="1800" dirty="0">
                <a:latin typeface="Aptos" panose="020B0004020202020204" pitchFamily="34" charset="0"/>
              </a:rPr>
              <a:t>Nov</a:t>
            </a:r>
            <a:r>
              <a:rPr lang="en-GB" sz="1800" noProof="0" dirty="0">
                <a:latin typeface="Aptos" panose="020B0004020202020204" pitchFamily="34" charset="0"/>
              </a:rPr>
              <a:t> 1, 2025: </a:t>
            </a:r>
            <a:r>
              <a:rPr lang="en-GB" sz="1800" dirty="0">
                <a:latin typeface="Aptos" panose="020B0004020202020204" pitchFamily="34" charset="0"/>
              </a:rPr>
              <a:t>Uwe Filges</a:t>
            </a:r>
            <a:endParaRPr lang="en-GB" sz="1800" noProof="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endParaRPr lang="en-GB" sz="180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b="1" noProof="0" dirty="0"/>
          </a:p>
          <a:p>
            <a:endParaRPr lang="en-GB" sz="1800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FE60D-6BCF-B0F3-443C-C3BF965E7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15815-69B5-1138-136D-98FF62BD5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EAAD6-9DA9-3E32-5FFF-7C26DECCF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8" name="Picture 7" descr="A close-up of a document&#10;&#10;AI-generated content may be incorrect.">
            <a:extLst>
              <a:ext uri="{FF2B5EF4-FFF2-40B4-BE49-F238E27FC236}">
                <a16:creationId xmlns:a16="http://schemas.microsoft.com/office/drawing/2014/main" id="{385DCFE8-2DC9-36CF-60A8-81283FAF69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6" y="1556792"/>
            <a:ext cx="9035872" cy="529464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137BB51-6714-2B94-1CD5-9F12964171AE}"/>
              </a:ext>
            </a:extLst>
          </p:cNvPr>
          <p:cNvSpPr/>
          <p:nvPr/>
        </p:nvSpPr>
        <p:spPr>
          <a:xfrm>
            <a:off x="5807968" y="3140968"/>
            <a:ext cx="2016225" cy="79208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4845F0-E868-1881-865D-389A5B97B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8296" y="1771199"/>
            <a:ext cx="2147394" cy="28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969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IMPACT – a Major Upgrade for HIPA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695325" y="1196752"/>
            <a:ext cx="10729192" cy="4968552"/>
          </a:xfrm>
          <a:prstGeom prst="rect">
            <a:avLst/>
          </a:prstGeom>
          <a:noFill/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b="1" dirty="0"/>
              <a:t>IMPACT: I</a:t>
            </a:r>
            <a:r>
              <a:rPr lang="en-US" dirty="0"/>
              <a:t>sotope and </a:t>
            </a:r>
            <a:r>
              <a:rPr lang="en-US" b="1" dirty="0"/>
              <a:t>M</a:t>
            </a:r>
            <a:r>
              <a:rPr lang="en-US" dirty="0"/>
              <a:t>uon </a:t>
            </a:r>
            <a:r>
              <a:rPr lang="en-US" b="1" dirty="0"/>
              <a:t>P</a:t>
            </a:r>
            <a:r>
              <a:rPr lang="en-US" dirty="0"/>
              <a:t>roduction using </a:t>
            </a:r>
            <a:r>
              <a:rPr lang="en-US" b="1" dirty="0"/>
              <a:t>A</a:t>
            </a:r>
            <a:r>
              <a:rPr lang="en-US" dirty="0"/>
              <a:t>dvanced </a:t>
            </a:r>
            <a:r>
              <a:rPr lang="en-US" b="1" dirty="0"/>
              <a:t>C</a:t>
            </a:r>
            <a:r>
              <a:rPr lang="en-US" dirty="0"/>
              <a:t>yclotron and </a:t>
            </a:r>
            <a:r>
              <a:rPr lang="en-US" b="1" dirty="0"/>
              <a:t>T</a:t>
            </a:r>
            <a:r>
              <a:rPr lang="en-US" dirty="0"/>
              <a:t>arget technologies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Major upgrade of HIPA within the Swiss Roadmap for Research Infrastructures 2025 – 2028</a:t>
            </a:r>
          </a:p>
          <a:p>
            <a:pPr marL="0" indent="0">
              <a:buNone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12/2024 final approval by Swiss Parliament</a:t>
            </a:r>
          </a:p>
          <a:p>
            <a:pPr marL="0" indent="0">
              <a:buNone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TATTOOS</a:t>
            </a:r>
            <a:r>
              <a:rPr lang="en-US" dirty="0"/>
              <a:t> (</a:t>
            </a:r>
            <a:r>
              <a:rPr lang="en-US" b="1" dirty="0"/>
              <a:t>T</a:t>
            </a:r>
            <a:r>
              <a:rPr lang="en-US" dirty="0"/>
              <a:t>argeted </a:t>
            </a:r>
            <a:r>
              <a:rPr lang="en-US" b="1" dirty="0"/>
              <a:t>A</a:t>
            </a:r>
            <a:r>
              <a:rPr lang="en-US" dirty="0"/>
              <a:t>lpha </a:t>
            </a:r>
            <a:r>
              <a:rPr lang="en-US" b="1" dirty="0"/>
              <a:t>T</a:t>
            </a:r>
            <a:r>
              <a:rPr lang="en-US" dirty="0"/>
              <a:t>umor </a:t>
            </a:r>
            <a:r>
              <a:rPr lang="en-US" b="1" dirty="0"/>
              <a:t>T</a:t>
            </a:r>
            <a:r>
              <a:rPr lang="en-US" dirty="0"/>
              <a:t>herapy and </a:t>
            </a:r>
            <a:r>
              <a:rPr lang="en-US" b="1" dirty="0"/>
              <a:t>O</a:t>
            </a:r>
            <a:r>
              <a:rPr lang="en-US" dirty="0"/>
              <a:t>ther </a:t>
            </a:r>
            <a:r>
              <a:rPr lang="en-US" b="1" dirty="0"/>
              <a:t>O</a:t>
            </a:r>
            <a:r>
              <a:rPr lang="en-US" dirty="0"/>
              <a:t>ncological </a:t>
            </a:r>
            <a:r>
              <a:rPr lang="en-US" b="1" dirty="0"/>
              <a:t>S</a:t>
            </a:r>
            <a:r>
              <a:rPr lang="en-US" dirty="0"/>
              <a:t>olutions)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HIMB</a:t>
            </a:r>
            <a:r>
              <a:rPr lang="en-US" dirty="0"/>
              <a:t> (</a:t>
            </a:r>
            <a:r>
              <a:rPr lang="en-US" b="1" dirty="0"/>
              <a:t>H</a:t>
            </a:r>
            <a:r>
              <a:rPr lang="en-US" dirty="0"/>
              <a:t>igh-</a:t>
            </a:r>
            <a:r>
              <a:rPr lang="en-US" b="1" dirty="0"/>
              <a:t>I</a:t>
            </a:r>
            <a:r>
              <a:rPr lang="en-US" dirty="0"/>
              <a:t>ntensity </a:t>
            </a:r>
            <a:r>
              <a:rPr lang="en-US" b="1" dirty="0"/>
              <a:t>M</a:t>
            </a:r>
            <a:r>
              <a:rPr lang="en-US" dirty="0"/>
              <a:t>uon </a:t>
            </a:r>
            <a:r>
              <a:rPr lang="en-US" b="1" dirty="0"/>
              <a:t>B</a:t>
            </a:r>
            <a:r>
              <a:rPr lang="en-US" dirty="0"/>
              <a:t>eams): Upgrade of target M and beam transport</a:t>
            </a:r>
            <a:endParaRPr lang="de-CH" dirty="0"/>
          </a:p>
          <a:p>
            <a:pPr lvl="2"/>
            <a:r>
              <a:rPr lang="de-CH" dirty="0" err="1"/>
              <a:t>Particle</a:t>
            </a:r>
            <a:r>
              <a:rPr lang="de-CH" dirty="0"/>
              <a:t> </a:t>
            </a:r>
            <a:r>
              <a:rPr lang="de-CH" dirty="0" err="1"/>
              <a:t>physics</a:t>
            </a:r>
            <a:r>
              <a:rPr lang="de-CH" dirty="0"/>
              <a:t> </a:t>
            </a:r>
            <a:r>
              <a:rPr lang="de-CH" dirty="0" err="1"/>
              <a:t>beamline</a:t>
            </a:r>
            <a:r>
              <a:rPr lang="de-CH" dirty="0"/>
              <a:t> </a:t>
            </a:r>
            <a:r>
              <a:rPr lang="de-CH" b="1" dirty="0"/>
              <a:t>MuH2</a:t>
            </a:r>
          </a:p>
          <a:p>
            <a:pPr lvl="2"/>
            <a:r>
              <a:rPr lang="de-CH" dirty="0"/>
              <a:t>SµS material </a:t>
            </a:r>
            <a:r>
              <a:rPr lang="de-CH" dirty="0" err="1"/>
              <a:t>science</a:t>
            </a:r>
            <a:r>
              <a:rPr lang="de-CH" dirty="0"/>
              <a:t> </a:t>
            </a:r>
            <a:r>
              <a:rPr lang="de-CH" dirty="0" err="1"/>
              <a:t>beamline</a:t>
            </a:r>
            <a:r>
              <a:rPr lang="de-CH" dirty="0"/>
              <a:t> </a:t>
            </a:r>
            <a:r>
              <a:rPr lang="de-CH" b="1" dirty="0"/>
              <a:t>MuH3</a:t>
            </a:r>
            <a:r>
              <a:rPr lang="de-CH" dirty="0"/>
              <a:t> (GPS and FLAME)</a:t>
            </a:r>
          </a:p>
          <a:p>
            <a:pPr lvl="2" indent="0">
              <a:buNone/>
            </a:pPr>
            <a:endParaRPr lang="de-CH" b="1" dirty="0">
              <a:sym typeface="Wingdings" panose="05000000000000000000" pitchFamily="2" charset="2"/>
            </a:endParaRPr>
          </a:p>
          <a:p>
            <a:pPr lvl="2" indent="0">
              <a:buNone/>
            </a:pPr>
            <a:r>
              <a:rPr lang="de-CH" b="1" dirty="0">
                <a:sym typeface="Wingdings" panose="05000000000000000000" pitchFamily="2" charset="2"/>
              </a:rPr>
              <a:t> 10 – 100x high </a:t>
            </a:r>
            <a:r>
              <a:rPr lang="de-CH" b="1" dirty="0" err="1">
                <a:sym typeface="Wingdings" panose="05000000000000000000" pitchFamily="2" charset="2"/>
              </a:rPr>
              <a:t>muon</a:t>
            </a:r>
            <a:r>
              <a:rPr lang="de-CH" b="1" dirty="0">
                <a:sym typeface="Wingdings" panose="05000000000000000000" pitchFamily="2" charset="2"/>
              </a:rPr>
              <a:t> rate</a:t>
            </a:r>
          </a:p>
          <a:p>
            <a:pPr marL="0" indent="0">
              <a:buNone/>
            </a:pPr>
            <a:endParaRPr lang="en-US" dirty="0"/>
          </a:p>
          <a:p>
            <a:pPr fontAlgn="ctr"/>
            <a:endParaRPr lang="en-GB" dirty="0"/>
          </a:p>
          <a:p>
            <a:pPr fontAlgn="ctr"/>
            <a:endParaRPr lang="en-GB" dirty="0"/>
          </a:p>
          <a:p>
            <a:pPr fontAlgn="ctr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B9FE77-7E3A-ED11-AFD7-897363CBA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5794814"/>
            <a:ext cx="5069527" cy="957003"/>
          </a:xfrm>
          <a:prstGeom prst="rect">
            <a:avLst/>
          </a:prstGeom>
        </p:spPr>
      </p:pic>
      <p:pic>
        <p:nvPicPr>
          <p:cNvPr id="7" name="Grafik 10">
            <a:extLst>
              <a:ext uri="{FF2B5EF4-FFF2-40B4-BE49-F238E27FC236}">
                <a16:creationId xmlns:a16="http://schemas.microsoft.com/office/drawing/2014/main" id="{CECCE661-EBD0-E09F-9407-98B37C5424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1" y="4073749"/>
            <a:ext cx="4447854" cy="278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4920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800" y="288001"/>
            <a:ext cx="8944033" cy="508500"/>
          </a:xfrm>
        </p:spPr>
        <p:txBody>
          <a:bodyPr/>
          <a:lstStyle/>
          <a:p>
            <a:r>
              <a:rPr lang="en-US" dirty="0"/>
              <a:t>IMPACT – a Major Upgrade for HIPA</a:t>
            </a:r>
            <a:r>
              <a:rPr lang="de-CH" dirty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694800" y="1412776"/>
            <a:ext cx="10441760" cy="49685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total costs of IMPACT : 78 MCHF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18-month HIPA shutdown 2027 – 6/2028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postponed in 12/2025 </a:t>
            </a:r>
            <a:r>
              <a:rPr lang="en-GB" b="1" dirty="0">
                <a:solidFill>
                  <a:srgbClr val="FF0000"/>
                </a:solidFill>
              </a:rPr>
              <a:t>by one year </a:t>
            </a:r>
            <a:r>
              <a:rPr lang="en-GB" dirty="0"/>
              <a:t>due to delivery problems with vacuum chambers and radiation hard coils 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/>
              <a:t>10 – 100 times higher muon rates for GPS and FLAME require: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b="1" dirty="0"/>
              <a:t>the development of a new muon/positron tracking spectrometer, vertex-reconstructed </a:t>
            </a:r>
            <a:r>
              <a:rPr lang="en-US" b="1" dirty="0" err="1">
                <a:latin typeface="Symbol" panose="05050102010706020507" pitchFamily="18" charset="2"/>
              </a:rPr>
              <a:t>m</a:t>
            </a:r>
            <a:r>
              <a:rPr lang="en-US" b="1" dirty="0" err="1"/>
              <a:t>SR</a:t>
            </a:r>
            <a:r>
              <a:rPr lang="en-US" b="1" dirty="0"/>
              <a:t> (</a:t>
            </a:r>
            <a:r>
              <a:rPr lang="en-US" b="1" dirty="0" err="1"/>
              <a:t>vx-</a:t>
            </a:r>
            <a:r>
              <a:rPr lang="en-US" b="1" dirty="0" err="1">
                <a:latin typeface="Symbol" panose="05050102010706020507" pitchFamily="18" charset="2"/>
              </a:rPr>
              <a:t>m</a:t>
            </a:r>
            <a:r>
              <a:rPr lang="en-US" b="1" dirty="0" err="1"/>
              <a:t>SR</a:t>
            </a:r>
            <a:r>
              <a:rPr lang="en-US" b="1" dirty="0"/>
              <a:t>)</a:t>
            </a:r>
            <a:r>
              <a:rPr lang="en-US" dirty="0"/>
              <a:t>, based on monolithic Si-pixel  detector technology: LMU, LTP, LIN, U Zurich, Mu3e collaboration (U Heidelberg, U Mainz) </a:t>
            </a:r>
            <a:r>
              <a:rPr lang="en-US" dirty="0">
                <a:sym typeface="Wingdings" panose="05000000000000000000" pitchFamily="2" charset="2"/>
              </a:rPr>
              <a:t> see Zaher’s presentations</a:t>
            </a:r>
            <a:endParaRPr lang="en-US" b="1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funding by SNF project “</a:t>
            </a:r>
            <a:r>
              <a:rPr lang="en-US" dirty="0" err="1"/>
              <a:t>MuSIP</a:t>
            </a:r>
            <a:r>
              <a:rPr lang="en-US" dirty="0"/>
              <a:t>” (270 </a:t>
            </a:r>
            <a:r>
              <a:rPr lang="en-US" dirty="0" err="1"/>
              <a:t>kCHF</a:t>
            </a:r>
            <a:r>
              <a:rPr lang="en-US" dirty="0"/>
              <a:t>) and CNM project AMS (Advanced Muon Spectroscopy, 1.5 MCHF), 2025 – 2029 </a:t>
            </a:r>
          </a:p>
          <a:p>
            <a:endParaRPr lang="en-US" b="1" dirty="0"/>
          </a:p>
          <a:p>
            <a:pPr fontAlgn="ctr"/>
            <a:endParaRPr lang="en-GB" dirty="0"/>
          </a:p>
          <a:p>
            <a:pPr fontAlgn="ctr"/>
            <a:endParaRPr lang="en-GB" dirty="0"/>
          </a:p>
          <a:p>
            <a:pPr font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137400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88001"/>
            <a:ext cx="8944033" cy="508500"/>
          </a:xfrm>
        </p:spPr>
        <p:txBody>
          <a:bodyPr/>
          <a:lstStyle/>
          <a:p>
            <a:r>
              <a:rPr lang="en-US" sz="2600" dirty="0"/>
              <a:t>IMPACT – a Major Upgrade for HIPA</a:t>
            </a:r>
            <a:endParaRPr lang="de-CH" sz="2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127AA-A97B-0A4F-607C-25BD62716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00" y="1123200"/>
            <a:ext cx="10561304" cy="55461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6398B0-8954-4C2C-71FB-77B15233C0AC}"/>
              </a:ext>
            </a:extLst>
          </p:cNvPr>
          <p:cNvSpPr txBox="1"/>
          <p:nvPr/>
        </p:nvSpPr>
        <p:spPr>
          <a:xfrm>
            <a:off x="6312024" y="6264000"/>
            <a:ext cx="5766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>
                <a:solidFill>
                  <a:srgbClr val="FF0000"/>
                </a:solidFill>
              </a:rPr>
              <a:t>CNM</a:t>
            </a:r>
            <a:endParaRPr lang="en-CH"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A24EFE-29E2-8ED4-6CC7-BF25ED6D499A}"/>
              </a:ext>
            </a:extLst>
          </p:cNvPr>
          <p:cNvSpPr txBox="1"/>
          <p:nvPr/>
        </p:nvSpPr>
        <p:spPr>
          <a:xfrm>
            <a:off x="3207668" y="6264000"/>
            <a:ext cx="5766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>
                <a:solidFill>
                  <a:srgbClr val="FF0000"/>
                </a:solidFill>
              </a:rPr>
              <a:t>CNM</a:t>
            </a:r>
            <a:endParaRPr lang="en-CH" sz="16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417828-5FCE-4204-54DB-48D306810724}"/>
              </a:ext>
            </a:extLst>
          </p:cNvPr>
          <p:cNvSpPr txBox="1"/>
          <p:nvPr/>
        </p:nvSpPr>
        <p:spPr>
          <a:xfrm>
            <a:off x="1019576" y="6264000"/>
            <a:ext cx="5766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>
                <a:solidFill>
                  <a:srgbClr val="FF0000"/>
                </a:solidFill>
              </a:rPr>
              <a:t>CAS</a:t>
            </a:r>
            <a:endParaRPr lang="en-CH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AC7C17-82C7-CA78-2CDC-157E8751FE5E}"/>
              </a:ext>
            </a:extLst>
          </p:cNvPr>
          <p:cNvSpPr txBox="1"/>
          <p:nvPr/>
        </p:nvSpPr>
        <p:spPr>
          <a:xfrm>
            <a:off x="2037403" y="6264000"/>
            <a:ext cx="5766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>
                <a:solidFill>
                  <a:srgbClr val="FF0000"/>
                </a:solidFill>
              </a:rPr>
              <a:t>NES</a:t>
            </a:r>
            <a:endParaRPr lang="en-CH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840982-2E1A-1A3E-F882-BF7822ADF91A}"/>
              </a:ext>
            </a:extLst>
          </p:cNvPr>
          <p:cNvSpPr txBox="1"/>
          <p:nvPr/>
        </p:nvSpPr>
        <p:spPr>
          <a:xfrm>
            <a:off x="4423147" y="6264000"/>
            <a:ext cx="5766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>
                <a:solidFill>
                  <a:srgbClr val="FF0000"/>
                </a:solidFill>
              </a:rPr>
              <a:t>CLS</a:t>
            </a:r>
            <a:endParaRPr lang="en-CH" sz="16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9B9394-B704-D466-C7FD-08B4207C9CAD}"/>
              </a:ext>
            </a:extLst>
          </p:cNvPr>
          <p:cNvSpPr txBox="1"/>
          <p:nvPr/>
        </p:nvSpPr>
        <p:spPr>
          <a:xfrm>
            <a:off x="9447068" y="6264000"/>
            <a:ext cx="5766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>
                <a:solidFill>
                  <a:srgbClr val="FF0000"/>
                </a:solidFill>
              </a:rPr>
              <a:t>CAS</a:t>
            </a:r>
            <a:endParaRPr lang="en-CH" sz="16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71BBD2-DC5C-7D50-587A-46FA0E7255D8}"/>
              </a:ext>
            </a:extLst>
          </p:cNvPr>
          <p:cNvSpPr txBox="1"/>
          <p:nvPr/>
        </p:nvSpPr>
        <p:spPr>
          <a:xfrm>
            <a:off x="7493887" y="6264000"/>
            <a:ext cx="5766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>
                <a:solidFill>
                  <a:srgbClr val="FF0000"/>
                </a:solidFill>
              </a:rPr>
              <a:t>CLS</a:t>
            </a:r>
            <a:endParaRPr lang="en-CH" sz="1600" b="1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5960D4F-A3CF-8D71-740F-AB2428DA23DE}"/>
              </a:ext>
            </a:extLst>
          </p:cNvPr>
          <p:cNvSpPr/>
          <p:nvPr/>
        </p:nvSpPr>
        <p:spPr>
          <a:xfrm>
            <a:off x="5879976" y="1119033"/>
            <a:ext cx="2376264" cy="8640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F2B49D-E99B-B005-B79C-7FD1EA7CF280}"/>
              </a:ext>
            </a:extLst>
          </p:cNvPr>
          <p:cNvSpPr txBox="1"/>
          <p:nvPr/>
        </p:nvSpPr>
        <p:spPr>
          <a:xfrm>
            <a:off x="8450701" y="1304860"/>
            <a:ext cx="23762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 err="1">
                <a:solidFill>
                  <a:srgbClr val="FF0000"/>
                </a:solidFill>
              </a:rPr>
              <a:t>Postponed</a:t>
            </a:r>
            <a:r>
              <a:rPr lang="de-CH" sz="1600" b="1" dirty="0">
                <a:solidFill>
                  <a:srgbClr val="FF0000"/>
                </a:solidFill>
              </a:rPr>
              <a:t> </a:t>
            </a:r>
            <a:r>
              <a:rPr lang="de-CH" sz="1600" b="1" dirty="0" err="1">
                <a:solidFill>
                  <a:srgbClr val="FF0000"/>
                </a:solidFill>
              </a:rPr>
              <a:t>by</a:t>
            </a:r>
            <a:r>
              <a:rPr lang="de-CH" sz="1600" b="1" dirty="0">
                <a:solidFill>
                  <a:srgbClr val="FF0000"/>
                </a:solidFill>
              </a:rPr>
              <a:t> 1 </a:t>
            </a:r>
            <a:r>
              <a:rPr lang="de-CH" sz="1600" b="1" dirty="0" err="1">
                <a:solidFill>
                  <a:srgbClr val="FF0000"/>
                </a:solidFill>
              </a:rPr>
              <a:t>year</a:t>
            </a:r>
            <a:endParaRPr lang="en-CH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46752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7A1CD-5CD2-9DBE-B833-6C4CFD926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HIMB/TATTOOS Schedule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16CDF0C-BF05-3515-81E5-30D5FF6A2A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325" y="760447"/>
            <a:ext cx="9777430" cy="5819257"/>
          </a:xfr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CC3E8D0-EEC7-D9A5-A1F0-2B13E0139815}"/>
              </a:ext>
            </a:extLst>
          </p:cNvPr>
          <p:cNvSpPr/>
          <p:nvPr/>
        </p:nvSpPr>
        <p:spPr>
          <a:xfrm>
            <a:off x="5564965" y="760447"/>
            <a:ext cx="3002549" cy="129614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D83950-B522-49E7-6F4E-A5295B11FC14}"/>
              </a:ext>
            </a:extLst>
          </p:cNvPr>
          <p:cNvSpPr txBox="1"/>
          <p:nvPr/>
        </p:nvSpPr>
        <p:spPr>
          <a:xfrm>
            <a:off x="8760296" y="1285408"/>
            <a:ext cx="23762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600" b="1" dirty="0" err="1">
                <a:solidFill>
                  <a:srgbClr val="FF0000"/>
                </a:solidFill>
              </a:rPr>
              <a:t>Postponed</a:t>
            </a:r>
            <a:r>
              <a:rPr lang="de-CH" sz="1600" b="1" dirty="0">
                <a:solidFill>
                  <a:srgbClr val="FF0000"/>
                </a:solidFill>
              </a:rPr>
              <a:t> </a:t>
            </a:r>
            <a:r>
              <a:rPr lang="de-CH" sz="1600" b="1" dirty="0" err="1">
                <a:solidFill>
                  <a:srgbClr val="FF0000"/>
                </a:solidFill>
              </a:rPr>
              <a:t>by</a:t>
            </a:r>
            <a:r>
              <a:rPr lang="de-CH" sz="1600" b="1" dirty="0">
                <a:solidFill>
                  <a:srgbClr val="FF0000"/>
                </a:solidFill>
              </a:rPr>
              <a:t> 1 </a:t>
            </a:r>
            <a:r>
              <a:rPr lang="de-CH" sz="1600" b="1" dirty="0" err="1">
                <a:solidFill>
                  <a:srgbClr val="FF0000"/>
                </a:solidFill>
              </a:rPr>
              <a:t>year</a:t>
            </a:r>
            <a:endParaRPr lang="en-CH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263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88001"/>
            <a:ext cx="8944033" cy="508500"/>
          </a:xfrm>
        </p:spPr>
        <p:txBody>
          <a:bodyPr/>
          <a:lstStyle/>
          <a:p>
            <a:r>
              <a:rPr lang="en-US" sz="2600" dirty="0"/>
              <a:t>CNM QMMC Building</a:t>
            </a:r>
            <a:endParaRPr lang="de-CH" sz="2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E092DD-E0EA-CB2B-9E0A-7D0157B04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39" y="1268760"/>
            <a:ext cx="11803122" cy="53919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E51357-981C-C1A4-8C0F-17E323FED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816" y="3448025"/>
            <a:ext cx="7030530" cy="27172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DCF587-D79B-DC77-4C40-1168F4700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918" y="-341183"/>
            <a:ext cx="5757545" cy="378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95592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88001"/>
            <a:ext cx="8944033" cy="508500"/>
          </a:xfrm>
        </p:spPr>
        <p:txBody>
          <a:bodyPr/>
          <a:lstStyle/>
          <a:p>
            <a:r>
              <a:rPr lang="en-US" sz="2600" dirty="0"/>
              <a:t>CNM Large Projects</a:t>
            </a:r>
            <a:endParaRPr lang="de-CH" sz="2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609815-86D2-C5CC-8B74-DCDBBBBDC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07" y="921902"/>
            <a:ext cx="11898385" cy="596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9820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F878B-DDA6-DD5A-F3A7-5D1DE2507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8A48D-9FE5-1FFC-24A7-566CD0A2B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Update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06E81-BC64-0A5C-131D-4125234D3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9814EF-F850-E2C5-9A75-3E9F5E893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FEAA1B-96B1-D3C8-B00D-B71DD0788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80" y="27384"/>
            <a:ext cx="6651994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5C4379C-76CA-7D50-A328-482505740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41" y="1287010"/>
            <a:ext cx="6618439" cy="192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63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AE163-B29A-174C-6EE1-BBB24F88D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Key </a:t>
            </a:r>
            <a:r>
              <a:rPr lang="de-CH" dirty="0" err="1"/>
              <a:t>developments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benefit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S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4D15-A220-FEAC-1DAC-B94650922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116024"/>
            <a:ext cx="10801349" cy="5409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/>
              <a:t>IMPACT – a Major Upgrade for HIPA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600" dirty="0"/>
              <a:t>HIMB – High </a:t>
            </a:r>
            <a:r>
              <a:rPr lang="de-CH" sz="1600" dirty="0" err="1"/>
              <a:t>Intensity</a:t>
            </a:r>
            <a:r>
              <a:rPr lang="de-CH" sz="1600" dirty="0"/>
              <a:t> </a:t>
            </a:r>
            <a:r>
              <a:rPr lang="de-CH" sz="1600" dirty="0" err="1"/>
              <a:t>Muon</a:t>
            </a:r>
            <a:r>
              <a:rPr lang="de-CH" sz="1600" dirty="0"/>
              <a:t> Beam, </a:t>
            </a:r>
            <a:r>
              <a:rPr lang="de-CH" sz="1600" dirty="0">
                <a:sym typeface="Wingdings" panose="05000000000000000000" pitchFamily="2" charset="2"/>
              </a:rPr>
              <a:t>10 – 100x </a:t>
            </a:r>
            <a:r>
              <a:rPr lang="de-CH" sz="1600" dirty="0" err="1">
                <a:sym typeface="Wingdings" panose="05000000000000000000" pitchFamily="2" charset="2"/>
              </a:rPr>
              <a:t>higher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muon</a:t>
            </a:r>
            <a:r>
              <a:rPr lang="de-CH" sz="1600" dirty="0">
                <a:sym typeface="Wingdings" panose="05000000000000000000" pitchFamily="2" charset="2"/>
              </a:rPr>
              <a:t> </a:t>
            </a:r>
            <a:r>
              <a:rPr lang="de-CH" sz="1600" dirty="0" err="1">
                <a:sym typeface="Wingdings" panose="05000000000000000000" pitchFamily="2" charset="2"/>
              </a:rPr>
              <a:t>rates</a:t>
            </a:r>
            <a:r>
              <a:rPr lang="de-CH" sz="1600" dirty="0">
                <a:sym typeface="Wingdings" panose="05000000000000000000" pitchFamily="2" charset="2"/>
              </a:rPr>
              <a:t> at GPS and FLAME</a:t>
            </a:r>
          </a:p>
          <a:p>
            <a:pPr lvl="1" indent="0">
              <a:buNone/>
            </a:pPr>
            <a:endParaRPr lang="de-CH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1600" b="1" dirty="0"/>
              <a:t>Vertex </a:t>
            </a:r>
            <a:r>
              <a:rPr lang="de-CH" sz="1600" b="1" dirty="0" err="1"/>
              <a:t>Reconstructed</a:t>
            </a:r>
            <a:r>
              <a:rPr lang="de-CH" sz="1600" b="1" dirty="0"/>
              <a:t> </a:t>
            </a:r>
            <a:r>
              <a:rPr lang="el-GR" sz="1600" b="1" dirty="0"/>
              <a:t>μ</a:t>
            </a:r>
            <a:r>
              <a:rPr lang="de-CH" sz="1600" b="1" dirty="0"/>
              <a:t>SR (</a:t>
            </a:r>
            <a:r>
              <a:rPr lang="de-CH" sz="1600" b="1" dirty="0" err="1"/>
              <a:t>vx</a:t>
            </a:r>
            <a:r>
              <a:rPr lang="de-CH" sz="1600" b="1" dirty="0"/>
              <a:t>-</a:t>
            </a:r>
            <a:r>
              <a:rPr lang="el-GR" sz="1600" b="1" dirty="0"/>
              <a:t>μ</a:t>
            </a:r>
            <a:r>
              <a:rPr lang="de-CH" sz="1600" b="1" dirty="0"/>
              <a:t>SR) / Channeling </a:t>
            </a:r>
            <a:r>
              <a:rPr lang="de-CH" sz="1600" b="1" dirty="0" err="1"/>
              <a:t>using</a:t>
            </a:r>
            <a:r>
              <a:rPr lang="de-CH" sz="1600" b="1" dirty="0"/>
              <a:t> Si Pixel </a:t>
            </a:r>
            <a:r>
              <a:rPr lang="de-CH" sz="1600" b="1" dirty="0" err="1"/>
              <a:t>Detectors</a:t>
            </a:r>
            <a:endParaRPr lang="de-CH" sz="1600" b="1" dirty="0"/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US" sz="1600" dirty="0"/>
              <a:t>SNF project </a:t>
            </a:r>
            <a:r>
              <a:rPr lang="en-US" sz="1600" dirty="0" err="1"/>
              <a:t>MuSiP</a:t>
            </a:r>
            <a:r>
              <a:rPr lang="en-US" sz="1600" dirty="0"/>
              <a:t> – Project leader: </a:t>
            </a:r>
            <a:r>
              <a:rPr lang="en-US" sz="1600" b="1" dirty="0"/>
              <a:t>Zaher Salman, </a:t>
            </a:r>
            <a:r>
              <a:rPr lang="en-US" sz="1600" dirty="0"/>
              <a:t>1 PhD, </a:t>
            </a:r>
            <a:r>
              <a:rPr lang="en-US" sz="1600" b="1" dirty="0"/>
              <a:t>Pascal </a:t>
            </a:r>
            <a:r>
              <a:rPr lang="en-US" sz="1600" b="1" dirty="0" err="1"/>
              <a:t>Isenring</a:t>
            </a:r>
            <a:endParaRPr lang="en-US" sz="1600" dirty="0"/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US" sz="1600" dirty="0"/>
              <a:t>CNM project Advanced Muon Spectroscopy (AMS) – Project leader: </a:t>
            </a:r>
            <a:r>
              <a:rPr lang="en-US" sz="1600" b="1" dirty="0"/>
              <a:t>Zaher Salman</a:t>
            </a:r>
          </a:p>
          <a:p>
            <a:pPr marL="846900" lvl="2" indent="-342900">
              <a:buFont typeface="Wingdings" panose="05000000000000000000" pitchFamily="2" charset="2"/>
              <a:buChar char="§"/>
            </a:pPr>
            <a:r>
              <a:rPr lang="en-US" sz="1600" dirty="0"/>
              <a:t>1 PhD (04/2026), 1 </a:t>
            </a:r>
            <a:r>
              <a:rPr lang="en-US" sz="1600" dirty="0" err="1"/>
              <a:t>PostDoc</a:t>
            </a:r>
            <a:r>
              <a:rPr lang="en-US" sz="1600" dirty="0"/>
              <a:t> (05/2026), software support </a:t>
            </a:r>
          </a:p>
          <a:p>
            <a:pPr marL="846900" lvl="2" indent="-342900">
              <a:buFont typeface="Wingdings" panose="05000000000000000000" pitchFamily="2" charset="2"/>
              <a:buChar char="§"/>
            </a:pPr>
            <a:r>
              <a:rPr lang="en-US" sz="1600" dirty="0"/>
              <a:t>Hardware (Si-pixel chips, timing detectors, cryostats, redesign of GPS and beamline optics)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US" sz="1600" dirty="0"/>
              <a:t>PSI Research Grant (DIR, CNM, LMU, LTP): </a:t>
            </a:r>
            <a:r>
              <a:rPr lang="el-GR" sz="1600" dirty="0"/>
              <a:t>μ</a:t>
            </a:r>
            <a:r>
              <a:rPr lang="en-US" sz="1600" dirty="0"/>
              <a:t>SPEC - muon Sites from Positron Emission Channeling  	    Project leader: </a:t>
            </a:r>
            <a:r>
              <a:rPr lang="en-US" sz="1600" b="1" dirty="0"/>
              <a:t>Jonas Krieger, </a:t>
            </a:r>
            <a:r>
              <a:rPr lang="en-US" sz="1600" dirty="0"/>
              <a:t>1 PhD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16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1600" b="1" dirty="0"/>
              <a:t>NCCR </a:t>
            </a:r>
            <a:r>
              <a:rPr lang="de-CH" sz="1600" b="1" dirty="0" err="1"/>
              <a:t>Muoniverse</a:t>
            </a:r>
            <a:r>
              <a:rPr lang="de-CH" sz="1600" b="1" dirty="0"/>
              <a:t> </a:t>
            </a:r>
            <a:r>
              <a:rPr lang="de-CH" sz="1600" b="1" dirty="0" err="1"/>
              <a:t>Application</a:t>
            </a:r>
            <a:r>
              <a:rPr lang="de-CH" sz="1600" b="1" dirty="0"/>
              <a:t> </a:t>
            </a:r>
            <a:r>
              <a:rPr lang="de-CH" sz="1600" b="1" dirty="0" err="1"/>
              <a:t>to</a:t>
            </a:r>
            <a:r>
              <a:rPr lang="de-CH" sz="1600" b="1" dirty="0"/>
              <a:t> SNF 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600" dirty="0" err="1"/>
              <a:t>Related</a:t>
            </a:r>
            <a:r>
              <a:rPr lang="de-CH" sz="1600" dirty="0"/>
              <a:t> </a:t>
            </a:r>
            <a:r>
              <a:rPr lang="de-CH" sz="1600" dirty="0" err="1"/>
              <a:t>to</a:t>
            </a:r>
            <a:r>
              <a:rPr lang="de-CH" sz="1600" dirty="0"/>
              <a:t> HIMB and </a:t>
            </a:r>
            <a:r>
              <a:rPr lang="de-CH" sz="1600" dirty="0" err="1"/>
              <a:t>vx</a:t>
            </a:r>
            <a:r>
              <a:rPr lang="de-CH" sz="1600" dirty="0"/>
              <a:t>-</a:t>
            </a:r>
            <a:r>
              <a:rPr lang="el-GR" sz="1600" dirty="0"/>
              <a:t>μ</a:t>
            </a:r>
            <a:r>
              <a:rPr lang="de-CH" sz="1600" dirty="0"/>
              <a:t>SR, but not </a:t>
            </a:r>
            <a:r>
              <a:rPr lang="de-CH" sz="1600" dirty="0" err="1"/>
              <a:t>exclusively</a:t>
            </a:r>
            <a:r>
              <a:rPr lang="de-CH" sz="1600" dirty="0"/>
              <a:t>!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600" b="1" dirty="0"/>
              <a:t> </a:t>
            </a:r>
            <a:r>
              <a:rPr lang="de-CH" sz="1600" dirty="0"/>
              <a:t>Up </a:t>
            </a:r>
            <a:r>
              <a:rPr lang="de-CH" sz="1600" dirty="0" err="1"/>
              <a:t>to</a:t>
            </a:r>
            <a:r>
              <a:rPr lang="de-CH" sz="1600" dirty="0"/>
              <a:t> 3x 4  </a:t>
            </a:r>
            <a:r>
              <a:rPr lang="de-CH" sz="1600" dirty="0" err="1"/>
              <a:t>years</a:t>
            </a:r>
            <a:r>
              <a:rPr lang="de-CH" sz="1600" dirty="0"/>
              <a:t> (= 12y) </a:t>
            </a:r>
            <a:r>
              <a:rPr lang="de-CH" sz="1600" dirty="0" err="1"/>
              <a:t>funding</a:t>
            </a:r>
            <a:r>
              <a:rPr lang="de-CH" sz="1600" dirty="0"/>
              <a:t> </a:t>
            </a:r>
            <a:r>
              <a:rPr lang="de-CH" sz="1600" dirty="0" err="1"/>
              <a:t>periode</a:t>
            </a:r>
            <a:endParaRPr lang="de-CH" sz="1600" dirty="0"/>
          </a:p>
          <a:p>
            <a:pPr marL="846900" lvl="2" indent="-342900">
              <a:buFont typeface="Wingdings" panose="05000000000000000000" pitchFamily="2" charset="2"/>
              <a:buChar char="§"/>
            </a:pPr>
            <a:r>
              <a:rPr lang="de-CH" sz="1600" dirty="0"/>
              <a:t>30 </a:t>
            </a:r>
            <a:r>
              <a:rPr lang="de-CH" sz="1600" dirty="0" err="1"/>
              <a:t>positions</a:t>
            </a:r>
            <a:r>
              <a:rPr lang="de-CH" sz="1600" dirty="0"/>
              <a:t> (20 </a:t>
            </a:r>
            <a:r>
              <a:rPr lang="de-CH" sz="1600" dirty="0" err="1"/>
              <a:t>for</a:t>
            </a:r>
            <a:r>
              <a:rPr lang="de-CH" sz="1600" dirty="0"/>
              <a:t> </a:t>
            </a:r>
            <a:r>
              <a:rPr lang="de-CH" sz="1600" dirty="0" err="1"/>
              <a:t>research</a:t>
            </a:r>
            <a:r>
              <a:rPr lang="de-CH" sz="1600" dirty="0"/>
              <a:t> </a:t>
            </a:r>
            <a:r>
              <a:rPr lang="de-CH" sz="1600" dirty="0" err="1"/>
              <a:t>projects</a:t>
            </a:r>
            <a:r>
              <a:rPr lang="de-CH" sz="1600" dirty="0"/>
              <a:t>) (PhD and </a:t>
            </a:r>
            <a:r>
              <a:rPr lang="de-CH" sz="1600" dirty="0" err="1"/>
              <a:t>PostDoc</a:t>
            </a:r>
            <a:r>
              <a:rPr lang="de-CH" sz="1600" dirty="0"/>
              <a:t>) in </a:t>
            </a:r>
            <a:r>
              <a:rPr lang="de-CH" sz="1600" dirty="0" err="1"/>
              <a:t>each</a:t>
            </a:r>
            <a:r>
              <a:rPr lang="de-CH" sz="1600" dirty="0"/>
              <a:t> </a:t>
            </a:r>
            <a:r>
              <a:rPr lang="de-CH" sz="1600" dirty="0" err="1"/>
              <a:t>periode</a:t>
            </a:r>
            <a:r>
              <a:rPr lang="de-CH" sz="1600" dirty="0"/>
              <a:t>, </a:t>
            </a:r>
            <a:r>
              <a:rPr lang="de-CH" sz="1600" dirty="0" err="1"/>
              <a:t>distributed</a:t>
            </a:r>
            <a:r>
              <a:rPr lang="de-CH" sz="1600" dirty="0"/>
              <a:t> </a:t>
            </a:r>
            <a:r>
              <a:rPr lang="de-CH" sz="1600" dirty="0" err="1"/>
              <a:t>into</a:t>
            </a:r>
            <a:r>
              <a:rPr lang="de-CH" sz="1600" dirty="0"/>
              <a:t> different </a:t>
            </a:r>
            <a:r>
              <a:rPr lang="de-CH" sz="1600" dirty="0" err="1"/>
              <a:t>groups</a:t>
            </a:r>
            <a:endParaRPr lang="de-CH" sz="1600" dirty="0"/>
          </a:p>
          <a:p>
            <a:pPr marL="846900" lvl="2" indent="-342900">
              <a:buFont typeface="Wingdings" panose="05000000000000000000" pitchFamily="2" charset="2"/>
              <a:buChar char="§"/>
            </a:pPr>
            <a:r>
              <a:rPr lang="de-CH" sz="1600" dirty="0"/>
              <a:t>In-kind </a:t>
            </a:r>
            <a:r>
              <a:rPr lang="de-CH" sz="1600" dirty="0" err="1"/>
              <a:t>contributions</a:t>
            </a:r>
            <a:r>
              <a:rPr lang="de-CH" sz="1600" dirty="0"/>
              <a:t> </a:t>
            </a:r>
            <a:r>
              <a:rPr lang="de-CH" sz="1600" dirty="0" err="1"/>
              <a:t>from</a:t>
            </a:r>
            <a:r>
              <a:rPr lang="de-CH" sz="1600" dirty="0"/>
              <a:t> PSI,  </a:t>
            </a:r>
            <a:r>
              <a:rPr lang="de-CH" sz="1600" dirty="0" err="1"/>
              <a:t>UniZ</a:t>
            </a:r>
            <a:r>
              <a:rPr lang="de-CH" sz="1600" dirty="0"/>
              <a:t> and all </a:t>
            </a:r>
            <a:r>
              <a:rPr lang="de-CH" sz="1600" dirty="0" err="1"/>
              <a:t>other</a:t>
            </a:r>
            <a:r>
              <a:rPr lang="de-CH" sz="1600" dirty="0"/>
              <a:t> </a:t>
            </a:r>
            <a:r>
              <a:rPr lang="de-CH" sz="1600" dirty="0" err="1"/>
              <a:t>participating</a:t>
            </a:r>
            <a:r>
              <a:rPr lang="de-CH" sz="1600" dirty="0"/>
              <a:t> </a:t>
            </a:r>
            <a:r>
              <a:rPr lang="de-CH" sz="1600" dirty="0" err="1"/>
              <a:t>partners</a:t>
            </a:r>
            <a:endParaRPr lang="de-CH" sz="1600" dirty="0"/>
          </a:p>
          <a:p>
            <a:pPr marL="846900" lvl="2" indent="-342900">
              <a:buFont typeface="Wingdings" panose="05000000000000000000" pitchFamily="2" charset="2"/>
              <a:buChar char="§"/>
            </a:pPr>
            <a:r>
              <a:rPr lang="de-CH" sz="1600" dirty="0" err="1"/>
              <a:t>Increased</a:t>
            </a:r>
            <a:r>
              <a:rPr lang="de-CH" sz="1600" dirty="0"/>
              <a:t> </a:t>
            </a:r>
            <a:r>
              <a:rPr lang="de-CH" sz="1600" dirty="0" err="1"/>
              <a:t>user</a:t>
            </a:r>
            <a:r>
              <a:rPr lang="de-CH" sz="1600" dirty="0"/>
              <a:t> </a:t>
            </a:r>
            <a:r>
              <a:rPr lang="de-CH" sz="1600" dirty="0" err="1"/>
              <a:t>base</a:t>
            </a:r>
            <a:r>
              <a:rPr lang="de-CH" sz="1600" dirty="0"/>
              <a:t> / </a:t>
            </a:r>
            <a:r>
              <a:rPr lang="de-CH" sz="1600" dirty="0" err="1"/>
              <a:t>synergies</a:t>
            </a:r>
            <a:r>
              <a:rPr lang="de-CH" sz="1600" dirty="0"/>
              <a:t>  </a:t>
            </a:r>
            <a:r>
              <a:rPr lang="de-CH" sz="1600" dirty="0" err="1"/>
              <a:t>with</a:t>
            </a:r>
            <a:r>
              <a:rPr lang="de-CH" sz="1600" dirty="0"/>
              <a:t> </a:t>
            </a:r>
            <a:r>
              <a:rPr lang="de-CH" sz="1600" dirty="0" err="1"/>
              <a:t>particle</a:t>
            </a:r>
            <a:r>
              <a:rPr lang="de-CH" sz="1600" dirty="0"/>
              <a:t> </a:t>
            </a:r>
            <a:r>
              <a:rPr lang="de-CH" sz="1600" dirty="0" err="1"/>
              <a:t>physics</a:t>
            </a:r>
            <a:r>
              <a:rPr lang="de-CH" sz="1600" dirty="0"/>
              <a:t>/ </a:t>
            </a:r>
            <a:r>
              <a:rPr lang="de-CH" sz="1600" dirty="0" err="1"/>
              <a:t>collaborations</a:t>
            </a:r>
            <a:r>
              <a:rPr lang="de-CH" sz="1600" dirty="0"/>
              <a:t> </a:t>
            </a:r>
            <a:r>
              <a:rPr lang="de-CH" sz="1600" dirty="0" err="1"/>
              <a:t>with</a:t>
            </a:r>
            <a:r>
              <a:rPr lang="de-CH" sz="1600" dirty="0"/>
              <a:t> Swiss and international </a:t>
            </a:r>
            <a:r>
              <a:rPr lang="de-CH" sz="1600" dirty="0" err="1"/>
              <a:t>community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4216126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289107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</a:t>
            </a:r>
            <a:r>
              <a:rPr lang="en-GB" dirty="0"/>
              <a:t>Instrument Request, Overbooking 1/2026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21</a:t>
            </a:fld>
            <a:endParaRPr lang="de-CH" dirty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9D41381A-E88E-1F5D-7FEC-E25B47BDE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3023778"/>
              </p:ext>
            </p:extLst>
          </p:nvPr>
        </p:nvGraphicFramePr>
        <p:xfrm>
          <a:off x="695325" y="1449389"/>
          <a:ext cx="8964612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83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  <a:gridCol w="1187673">
                  <a:extLst>
                    <a:ext uri="{9D8B030D-6E8A-4147-A177-3AD203B41FA5}">
                      <a16:colId xmlns:a16="http://schemas.microsoft.com/office/drawing/2014/main" val="22904479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chemeClr val="bg1"/>
                          </a:solidFill>
                        </a:rPr>
                        <a:t>Instrument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Proposals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Days </a:t>
                      </a:r>
                      <a:r>
                        <a:rPr kumimoji="0" lang="de-CH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requested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Days </a:t>
                      </a: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available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Overbook</a:t>
                      </a:r>
                      <a:r>
                        <a:rPr kumimoji="0" lang="de-C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Allocated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VMS(Dolly)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20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(13)</a:t>
                      </a:r>
                      <a:endParaRPr kumimoji="0" lang="de-CH" sz="1600" b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82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(78)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38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2.6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(2.1)</a:t>
                      </a:r>
                      <a:endParaRPr kumimoji="0" lang="de-CH" sz="16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</a:rPr>
                        <a:t>0</a:t>
                      </a:r>
                      <a:endParaRPr lang="de-CH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643618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FLAME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19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(28)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66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(87)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3.0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(3.3)</a:t>
                      </a:r>
                      <a:endParaRPr lang="de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</a:rPr>
                        <a:t>0</a:t>
                      </a:r>
                      <a:endParaRPr lang="de-CH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849890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GIANT/MIXE</a:t>
                      </a:r>
                      <a:endParaRPr lang="de-CH" sz="1600" b="1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18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(0)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37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(0)</a:t>
                      </a:r>
                      <a:endParaRPr lang="de-CH" sz="1600" b="1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/>
                        <a:t>14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2.6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(0.0)</a:t>
                      </a:r>
                      <a:endParaRPr lang="de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chemeClr val="accent1"/>
                          </a:solidFill>
                        </a:rPr>
                        <a:t>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965751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GPD</a:t>
                      </a:r>
                      <a:endParaRPr lang="de-CH" sz="1600" b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13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(0)</a:t>
                      </a:r>
                      <a:endParaRPr lang="de-CH" sz="1600" b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125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(0)</a:t>
                      </a:r>
                      <a:endParaRPr lang="de-CH" sz="1600" b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68</a:t>
                      </a:r>
                      <a:endParaRPr lang="de-CH" sz="1600" b="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2.3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(0.0)</a:t>
                      </a:r>
                      <a:endParaRPr lang="de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</a:rPr>
                        <a:t>8</a:t>
                      </a:r>
                      <a:endParaRPr lang="de-CH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GPS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48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(34)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159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(96)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57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3.5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(3.6)</a:t>
                      </a:r>
                      <a:endParaRPr lang="de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</a:rPr>
                        <a:t>0</a:t>
                      </a:r>
                      <a:endParaRPr lang="de-CH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HAL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10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(14)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70</a:t>
                      </a:r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(89)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66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1.2</a:t>
                      </a: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</a:rPr>
                        <a:t>(1.7)</a:t>
                      </a:r>
                      <a:endParaRPr lang="de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</a:rPr>
                        <a:t>0</a:t>
                      </a:r>
                      <a:endParaRPr lang="de-CH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81475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LEM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29</a:t>
                      </a:r>
                      <a:r>
                        <a:rPr lang="de-CH" sz="1600" dirty="0">
                          <a:solidFill>
                            <a:schemeClr val="accent3"/>
                          </a:solidFill>
                        </a:rPr>
                        <a:t>(23)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152</a:t>
                      </a:r>
                      <a:r>
                        <a:rPr lang="de-CH" sz="1600" dirty="0">
                          <a:solidFill>
                            <a:schemeClr val="accent3"/>
                          </a:solidFill>
                        </a:rPr>
                        <a:t>(138)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78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chemeClr val="tx1"/>
                          </a:solidFill>
                        </a:rPr>
                        <a:t>2.3</a:t>
                      </a:r>
                      <a:r>
                        <a:rPr lang="de-CH" sz="1600" b="1" dirty="0">
                          <a:solidFill>
                            <a:schemeClr val="accent3"/>
                          </a:solidFill>
                        </a:rPr>
                        <a:t>(2.3)</a:t>
                      </a:r>
                      <a:endParaRPr lang="de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576171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LMU-</a:t>
                      </a:r>
                      <a:r>
                        <a:rPr lang="de-CH" sz="1600" dirty="0" err="1"/>
                        <a:t>Dev</a:t>
                      </a:r>
                      <a:r>
                        <a:rPr lang="de-CH" sz="1600" dirty="0"/>
                        <a:t>./Si-Pixel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</a:t>
                      </a:r>
                      <a:r>
                        <a:rPr lang="de-CH" sz="1600" dirty="0">
                          <a:solidFill>
                            <a:schemeClr val="accent3"/>
                          </a:solidFill>
                        </a:rPr>
                        <a:t>(1)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25</a:t>
                      </a:r>
                      <a:r>
                        <a:rPr lang="de-CH" sz="1600" dirty="0">
                          <a:solidFill>
                            <a:schemeClr val="accent3"/>
                          </a:solidFill>
                        </a:rPr>
                        <a:t>(10)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17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chemeClr val="tx1"/>
                          </a:solidFill>
                        </a:rPr>
                        <a:t>1.5</a:t>
                      </a:r>
                      <a:r>
                        <a:rPr lang="de-CH" sz="1600" b="1" dirty="0">
                          <a:solidFill>
                            <a:schemeClr val="accent3"/>
                          </a:solidFill>
                        </a:rPr>
                        <a:t>(1.0)</a:t>
                      </a:r>
                      <a:endParaRPr lang="de-CH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chemeClr val="accent1"/>
                          </a:solidFill>
                        </a:rPr>
                        <a:t>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805133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Total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158</a:t>
                      </a:r>
                      <a:r>
                        <a:rPr lang="de-CH" sz="1600" dirty="0">
                          <a:solidFill>
                            <a:schemeClr val="accent3"/>
                          </a:solidFill>
                        </a:rPr>
                        <a:t>(113)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716</a:t>
                      </a:r>
                      <a:r>
                        <a:rPr lang="de-CH" sz="1600" dirty="0">
                          <a:solidFill>
                            <a:schemeClr val="accent3"/>
                          </a:solidFill>
                        </a:rPr>
                        <a:t>(498)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370</a:t>
                      </a:r>
                      <a:r>
                        <a:rPr lang="de-CH" sz="1600" dirty="0">
                          <a:solidFill>
                            <a:schemeClr val="accent3"/>
                          </a:solidFill>
                        </a:rPr>
                        <a:t>(274)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b="1" dirty="0">
                          <a:solidFill>
                            <a:schemeClr val="accent1"/>
                          </a:solidFill>
                        </a:rPr>
                        <a:t>12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164007"/>
                  </a:ext>
                </a:extLst>
              </a:tr>
            </a:tbl>
          </a:graphicData>
        </a:graphic>
      </p:graphicFrame>
      <p:sp>
        <p:nvSpPr>
          <p:cNvPr id="9" name="Textfeld 10">
            <a:extLst>
              <a:ext uri="{FF2B5EF4-FFF2-40B4-BE49-F238E27FC236}">
                <a16:creationId xmlns:a16="http://schemas.microsoft.com/office/drawing/2014/main" id="{A52603AA-EB75-0EE4-1A66-F5FA71053AC0}"/>
              </a:ext>
            </a:extLst>
          </p:cNvPr>
          <p:cNvSpPr txBox="1"/>
          <p:nvPr/>
        </p:nvSpPr>
        <p:spPr>
          <a:xfrm>
            <a:off x="9786118" y="4516200"/>
            <a:ext cx="18002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Backlog from 2024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BCE0630-A246-C826-C868-4EF5F34B1454}"/>
              </a:ext>
            </a:extLst>
          </p:cNvPr>
          <p:cNvSpPr txBox="1"/>
          <p:nvPr/>
        </p:nvSpPr>
        <p:spPr>
          <a:xfrm>
            <a:off x="695323" y="1030320"/>
            <a:ext cx="104412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Call 1/2026: </a:t>
            </a:r>
            <a:r>
              <a:rPr lang="en-US" sz="1600" dirty="0"/>
              <a:t>May 22 – September 30 (111 d): FLAME, GIANT/MIXE, GPD, GPS, HAL, LEM, VMS </a:t>
            </a:r>
            <a:r>
              <a:rPr lang="en-US" sz="1600" dirty="0">
                <a:solidFill>
                  <a:schemeClr val="accent3"/>
                </a:solidFill>
              </a:rPr>
              <a:t>(call 1/2025 data)</a:t>
            </a:r>
            <a:endParaRPr lang="en-US" sz="1600" dirty="0"/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88CD3EF4-85CB-1971-C0EE-9ECB3080378E}"/>
              </a:ext>
            </a:extLst>
          </p:cNvPr>
          <p:cNvSpPr txBox="1"/>
          <p:nvPr/>
        </p:nvSpPr>
        <p:spPr>
          <a:xfrm>
            <a:off x="695325" y="4948750"/>
            <a:ext cx="8964613" cy="10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600" b="1" kern="1000" spc="30" dirty="0">
                <a:latin typeface="+mn-lt"/>
                <a:cs typeface="Franklin Gothic Book"/>
              </a:rPr>
              <a:t>For </a:t>
            </a:r>
            <a:r>
              <a:rPr lang="fr-CH" sz="1600" b="1" kern="1000" spc="30" dirty="0" err="1">
                <a:latin typeface="+mn-lt"/>
                <a:cs typeface="Franklin Gothic Book"/>
              </a:rPr>
              <a:t>calculation</a:t>
            </a:r>
            <a:r>
              <a:rPr lang="fr-CH" sz="1600" b="1" kern="1000" spc="30" dirty="0">
                <a:latin typeface="+mn-lt"/>
                <a:cs typeface="Franklin Gothic Book"/>
              </a:rPr>
              <a:t> of overbooking: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fr-CH" sz="1600" kern="1000" spc="30" dirty="0">
                <a:latin typeface="+mn-lt"/>
                <a:cs typeface="Franklin Gothic Book"/>
              </a:rPr>
              <a:t>Weekend-</a:t>
            </a:r>
            <a:r>
              <a:rPr lang="fr-CH" sz="1600" kern="1000" spc="30" dirty="0" err="1">
                <a:latin typeface="+mn-lt"/>
                <a:cs typeface="Franklin Gothic Book"/>
              </a:rPr>
              <a:t>days</a:t>
            </a:r>
            <a:r>
              <a:rPr lang="fr-CH" sz="1600" kern="1000" spc="30" dirty="0">
                <a:latin typeface="+mn-lt"/>
                <a:cs typeface="Franklin Gothic Book"/>
              </a:rPr>
              <a:t> </a:t>
            </a:r>
            <a:r>
              <a:rPr lang="fr-CH" sz="1600" kern="1000" spc="30" dirty="0" err="1">
                <a:latin typeface="+mn-lt"/>
                <a:cs typeface="Franklin Gothic Book"/>
              </a:rPr>
              <a:t>after</a:t>
            </a:r>
            <a:r>
              <a:rPr lang="fr-CH" sz="1600" kern="1000" spc="30" dirty="0">
                <a:latin typeface="+mn-lt"/>
                <a:cs typeface="Franklin Gothic Book"/>
              </a:rPr>
              <a:t> HIPA service and </a:t>
            </a:r>
            <a:r>
              <a:rPr lang="fr-CH" sz="1600" kern="1000" spc="30" dirty="0" err="1">
                <a:latin typeface="+mn-lt"/>
                <a:cs typeface="Franklin Gothic Book"/>
              </a:rPr>
              <a:t>backlog</a:t>
            </a:r>
            <a:r>
              <a:rPr lang="fr-CH" sz="1600" kern="1000" spc="30" dirty="0">
                <a:latin typeface="+mn-lt"/>
                <a:cs typeface="Franklin Gothic Book"/>
              </a:rPr>
              <a:t> </a:t>
            </a:r>
            <a:r>
              <a:rPr lang="fr-CH" sz="1600" kern="1000" spc="30" dirty="0" err="1">
                <a:latin typeface="+mn-lt"/>
                <a:cs typeface="Franklin Gothic Book"/>
              </a:rPr>
              <a:t>days</a:t>
            </a:r>
            <a:r>
              <a:rPr lang="fr-CH" sz="1600" kern="1000" spc="30" dirty="0">
                <a:latin typeface="+mn-lt"/>
                <a:cs typeface="Franklin Gothic Book"/>
              </a:rPr>
              <a:t> are </a:t>
            </a:r>
            <a:r>
              <a:rPr lang="fr-CH" sz="1600" kern="1000" spc="30" dirty="0" err="1">
                <a:latin typeface="+mn-lt"/>
                <a:cs typeface="Franklin Gothic Book"/>
              </a:rPr>
              <a:t>subtracted</a:t>
            </a:r>
            <a:r>
              <a:rPr lang="fr-CH" sz="1600" kern="1000" spc="30" dirty="0">
                <a:latin typeface="+mn-lt"/>
                <a:cs typeface="Franklin Gothic Book"/>
              </a:rPr>
              <a:t> </a:t>
            </a:r>
            <a:r>
              <a:rPr lang="fr-CH" sz="1600" kern="1000" spc="30" dirty="0" err="1">
                <a:latin typeface="+mn-lt"/>
                <a:cs typeface="Franklin Gothic Book"/>
              </a:rPr>
              <a:t>from</a:t>
            </a:r>
            <a:r>
              <a:rPr lang="fr-CH" sz="1600" kern="1000" spc="30" dirty="0">
                <a:latin typeface="+mn-lt"/>
                <a:cs typeface="Franklin Gothic Book"/>
              </a:rPr>
              <a:t> </a:t>
            </a:r>
            <a:r>
              <a:rPr lang="fr-CH" sz="1600" kern="1000" spc="30" dirty="0" err="1">
                <a:latin typeface="+mn-lt"/>
                <a:cs typeface="Franklin Gothic Book"/>
              </a:rPr>
              <a:t>available</a:t>
            </a:r>
            <a:r>
              <a:rPr lang="fr-CH" sz="1600" kern="1000" spc="30" dirty="0">
                <a:latin typeface="+mn-lt"/>
                <a:cs typeface="Franklin Gothic Book"/>
              </a:rPr>
              <a:t> </a:t>
            </a:r>
            <a:r>
              <a:rPr lang="fr-CH" sz="1600" kern="1000" spc="30" dirty="0" err="1">
                <a:latin typeface="+mn-lt"/>
                <a:cs typeface="Franklin Gothic Book"/>
              </a:rPr>
              <a:t>days</a:t>
            </a:r>
            <a:endParaRPr lang="fr-CH" sz="16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fr-CH" sz="1600" kern="1000" spc="30" dirty="0" err="1">
                <a:latin typeface="+mn-lt"/>
                <a:cs typeface="Franklin Gothic Book"/>
              </a:rPr>
              <a:t>Available</a:t>
            </a:r>
            <a:r>
              <a:rPr lang="fr-CH" sz="1600" kern="1000" spc="30" dirty="0">
                <a:latin typeface="+mn-lt"/>
                <a:cs typeface="Franklin Gothic Book"/>
              </a:rPr>
              <a:t> </a:t>
            </a:r>
            <a:r>
              <a:rPr lang="fr-CH" sz="1600" kern="1000" spc="30" dirty="0" err="1">
                <a:latin typeface="+mn-lt"/>
                <a:cs typeface="Franklin Gothic Book"/>
              </a:rPr>
              <a:t>days</a:t>
            </a:r>
            <a:r>
              <a:rPr lang="fr-CH" sz="1600" kern="1000" spc="30" dirty="0">
                <a:latin typeface="+mn-lt"/>
                <a:cs typeface="Franklin Gothic Book"/>
              </a:rPr>
              <a:t> = 70% of </a:t>
            </a:r>
            <a:r>
              <a:rPr lang="fr-CH" sz="1600" kern="1000" spc="30" dirty="0" err="1">
                <a:latin typeface="+mn-lt"/>
                <a:cs typeface="Franklin Gothic Book"/>
              </a:rPr>
              <a:t>beam</a:t>
            </a:r>
            <a:r>
              <a:rPr lang="fr-CH" sz="1600" kern="1000" spc="30" dirty="0">
                <a:latin typeface="+mn-lt"/>
                <a:cs typeface="Franklin Gothic Book"/>
              </a:rPr>
              <a:t> </a:t>
            </a:r>
            <a:r>
              <a:rPr lang="fr-CH" sz="1600" kern="1000" spc="30" dirty="0" err="1">
                <a:latin typeface="+mn-lt"/>
                <a:cs typeface="Franklin Gothic Book"/>
              </a:rPr>
              <a:t>days</a:t>
            </a:r>
            <a:endParaRPr lang="fr-CH" sz="16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fr-CH" sz="1600" kern="1000" spc="30" dirty="0">
                <a:latin typeface="+mn-lt"/>
                <a:cs typeface="Franklin Gothic Book"/>
              </a:rPr>
              <a:t>30% of </a:t>
            </a:r>
            <a:r>
              <a:rPr lang="fr-CH" sz="1600" kern="1000" spc="30" dirty="0" err="1">
                <a:latin typeface="+mn-lt"/>
                <a:cs typeface="Franklin Gothic Book"/>
              </a:rPr>
              <a:t>beam</a:t>
            </a:r>
            <a:r>
              <a:rPr lang="fr-CH" sz="1600" kern="1000" spc="30" dirty="0">
                <a:latin typeface="+mn-lt"/>
                <a:cs typeface="Franklin Gothic Book"/>
              </a:rPr>
              <a:t> </a:t>
            </a:r>
            <a:r>
              <a:rPr lang="fr-CH" sz="1600" kern="1000" spc="30" dirty="0" err="1">
                <a:latin typeface="+mn-lt"/>
                <a:cs typeface="Franklin Gothic Book"/>
              </a:rPr>
              <a:t>days</a:t>
            </a:r>
            <a:r>
              <a:rPr lang="fr-CH" sz="1600" kern="1000" spc="30" dirty="0">
                <a:latin typeface="+mn-lt"/>
                <a:cs typeface="Franklin Gothic Book"/>
              </a:rPr>
              <a:t> for setup, tests, compensation of </a:t>
            </a:r>
            <a:r>
              <a:rPr lang="fr-CH" sz="1600" kern="1000" spc="30" dirty="0" err="1">
                <a:latin typeface="+mn-lt"/>
                <a:cs typeface="Franklin Gothic Book"/>
              </a:rPr>
              <a:t>lost</a:t>
            </a:r>
            <a:r>
              <a:rPr lang="fr-CH" sz="1600" kern="1000" spc="30" dirty="0">
                <a:latin typeface="+mn-lt"/>
                <a:cs typeface="Franklin Gothic Book"/>
              </a:rPr>
              <a:t> user time, urgent </a:t>
            </a:r>
            <a:r>
              <a:rPr lang="fr-CH" sz="1600" kern="1000" spc="30" dirty="0" err="1">
                <a:latin typeface="+mn-lt"/>
                <a:cs typeface="Franklin Gothic Book"/>
              </a:rPr>
              <a:t>beam</a:t>
            </a:r>
            <a:r>
              <a:rPr lang="fr-CH" sz="1600" kern="1000" spc="30" dirty="0">
                <a:latin typeface="+mn-lt"/>
                <a:cs typeface="Franklin Gothic Book"/>
              </a:rPr>
              <a:t> time </a:t>
            </a:r>
            <a:r>
              <a:rPr lang="fr-CH" sz="1600" kern="1000" spc="30" dirty="0" err="1">
                <a:latin typeface="+mn-lt"/>
                <a:cs typeface="Franklin Gothic Book"/>
              </a:rPr>
              <a:t>requests</a:t>
            </a:r>
            <a:endParaRPr lang="fr-CH" sz="16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7640297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B27B25-8AEE-48AF-AF77-1540BD0AC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sz="2400" dirty="0"/>
              <a:t>Key numbers </a:t>
            </a:r>
            <a:r>
              <a:rPr lang="en-US" sz="2400" dirty="0" err="1"/>
              <a:t>S</a:t>
            </a:r>
            <a:r>
              <a:rPr lang="en-US" sz="2400" dirty="0" err="1">
                <a:latin typeface="Symbol" pitchFamily="2" charset="2"/>
              </a:rPr>
              <a:t>m</a:t>
            </a:r>
            <a:r>
              <a:rPr lang="en-US" sz="2400" dirty="0" err="1"/>
              <a:t>S</a:t>
            </a:r>
            <a:r>
              <a:rPr lang="en-US" sz="2400" dirty="0"/>
              <a:t> since 2019</a:t>
            </a:r>
            <a:endParaRPr lang="en-GB" noProof="0" dirty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0875AAFE-BBB2-425A-B6DF-D73F322244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066801"/>
              </p:ext>
            </p:extLst>
          </p:nvPr>
        </p:nvGraphicFramePr>
        <p:xfrm>
          <a:off x="695324" y="1449389"/>
          <a:ext cx="9793161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1965">
                  <a:extLst>
                    <a:ext uri="{9D8B030D-6E8A-4147-A177-3AD203B41FA5}">
                      <a16:colId xmlns:a16="http://schemas.microsoft.com/office/drawing/2014/main" val="3952201741"/>
                    </a:ext>
                  </a:extLst>
                </a:gridCol>
                <a:gridCol w="1053028">
                  <a:extLst>
                    <a:ext uri="{9D8B030D-6E8A-4147-A177-3AD203B41FA5}">
                      <a16:colId xmlns:a16="http://schemas.microsoft.com/office/drawing/2014/main" val="2703099886"/>
                    </a:ext>
                  </a:extLst>
                </a:gridCol>
                <a:gridCol w="1053028">
                  <a:extLst>
                    <a:ext uri="{9D8B030D-6E8A-4147-A177-3AD203B41FA5}">
                      <a16:colId xmlns:a16="http://schemas.microsoft.com/office/drawing/2014/main" val="3908950201"/>
                    </a:ext>
                  </a:extLst>
                </a:gridCol>
                <a:gridCol w="1053028">
                  <a:extLst>
                    <a:ext uri="{9D8B030D-6E8A-4147-A177-3AD203B41FA5}">
                      <a16:colId xmlns:a16="http://schemas.microsoft.com/office/drawing/2014/main" val="2246934663"/>
                    </a:ext>
                  </a:extLst>
                </a:gridCol>
                <a:gridCol w="1053028">
                  <a:extLst>
                    <a:ext uri="{9D8B030D-6E8A-4147-A177-3AD203B41FA5}">
                      <a16:colId xmlns:a16="http://schemas.microsoft.com/office/drawing/2014/main" val="3929460274"/>
                    </a:ext>
                  </a:extLst>
                </a:gridCol>
                <a:gridCol w="1053028">
                  <a:extLst>
                    <a:ext uri="{9D8B030D-6E8A-4147-A177-3AD203B41FA5}">
                      <a16:colId xmlns:a16="http://schemas.microsoft.com/office/drawing/2014/main" val="1977489203"/>
                    </a:ext>
                  </a:extLst>
                </a:gridCol>
                <a:gridCol w="1053028">
                  <a:extLst>
                    <a:ext uri="{9D8B030D-6E8A-4147-A177-3AD203B41FA5}">
                      <a16:colId xmlns:a16="http://schemas.microsoft.com/office/drawing/2014/main" val="1241534415"/>
                    </a:ext>
                  </a:extLst>
                </a:gridCol>
                <a:gridCol w="1053028">
                  <a:extLst>
                    <a:ext uri="{9D8B030D-6E8A-4147-A177-3AD203B41FA5}">
                      <a16:colId xmlns:a16="http://schemas.microsoft.com/office/drawing/2014/main" val="1291777865"/>
                    </a:ext>
                  </a:extLst>
                </a:gridCol>
              </a:tblGrid>
              <a:tr h="259107">
                <a:tc>
                  <a:txBody>
                    <a:bodyPr/>
                    <a:lstStyle/>
                    <a:p>
                      <a:pPr algn="l"/>
                      <a:endParaRPr lang="de-CH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2021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2022</a:t>
                      </a:r>
                      <a:endParaRPr kumimoji="0" lang="de-CH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1283892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Instruments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5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5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5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5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643618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l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Experiment-Days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609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536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871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783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746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734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bg1"/>
                          </a:solidFill>
                        </a:rPr>
                        <a:t>734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849890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l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Experiments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222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187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286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290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226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240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bg1"/>
                          </a:solidFill>
                        </a:rPr>
                        <a:t>261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905196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l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User Visits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197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44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130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CH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227</a:t>
                      </a:r>
                      <a:endParaRPr lang="de-CH" sz="1600" dirty="0"/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234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206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bg1"/>
                          </a:solidFill>
                        </a:rPr>
                        <a:t>229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330531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Individual Users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156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84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158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158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149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7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bg1"/>
                          </a:solidFill>
                        </a:rPr>
                        <a:t>170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90764"/>
                  </a:ext>
                </a:extLst>
              </a:tr>
              <a:tr h="259107">
                <a:tc>
                  <a:txBody>
                    <a:bodyPr/>
                    <a:lstStyle/>
                    <a:p>
                      <a:pPr algn="l"/>
                      <a:r>
                        <a:rPr lang="de-CH" sz="1600" dirty="0"/>
                        <a:t>New </a:t>
                      </a:r>
                      <a:r>
                        <a:rPr lang="de-CH" sz="1600" dirty="0" err="1"/>
                        <a:t>Proposals</a:t>
                      </a:r>
                      <a:r>
                        <a:rPr lang="de-CH" sz="1600" dirty="0"/>
                        <a:t> (</a:t>
                      </a:r>
                      <a:r>
                        <a:rPr lang="de-CH" sz="1600" dirty="0" err="1"/>
                        <a:t>calls</a:t>
                      </a:r>
                      <a:r>
                        <a:rPr lang="de-CH" sz="1600" dirty="0"/>
                        <a:t> 1&amp;2)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178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199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299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260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295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tx1"/>
                          </a:solidFill>
                        </a:rPr>
                        <a:t>255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C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600" dirty="0">
                          <a:solidFill>
                            <a:schemeClr val="bg1"/>
                          </a:solidFill>
                        </a:rPr>
                        <a:t>209</a:t>
                      </a:r>
                    </a:p>
                  </a:txBody>
                  <a:tcPr marL="54000" marR="54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137778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9554C3-CAEF-1669-D885-257854D59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BA60C-5581-4874-9F17-457AB1114D0B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76106A-A67B-8650-7DA6-CABF9AEDC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23C3A8-4745-E0D7-BA9F-7C04CEC81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22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C92B440-9CA3-4820-98E3-0F66495E8AC9}"/>
              </a:ext>
            </a:extLst>
          </p:cNvPr>
          <p:cNvSpPr txBox="1"/>
          <p:nvPr/>
        </p:nvSpPr>
        <p:spPr>
          <a:xfrm>
            <a:off x="681633" y="4225731"/>
            <a:ext cx="9950871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600" dirty="0">
                <a:latin typeface="+mn-lt"/>
              </a:rPr>
              <a:t>2019 – 2020:	1 </a:t>
            </a:r>
            <a:r>
              <a:rPr lang="de-CH" sz="1600" dirty="0" err="1">
                <a:latin typeface="+mn-lt"/>
              </a:rPr>
              <a:t>cycle</a:t>
            </a:r>
            <a:r>
              <a:rPr lang="de-CH" sz="1600" dirty="0"/>
              <a:t>,	</a:t>
            </a:r>
            <a:r>
              <a:rPr lang="de-CH" sz="1600" dirty="0">
                <a:latin typeface="+mn-lt"/>
              </a:rPr>
              <a:t>6 </a:t>
            </a:r>
            <a:r>
              <a:rPr lang="de-CH" sz="1600" dirty="0" err="1">
                <a:latin typeface="+mn-lt"/>
              </a:rPr>
              <a:t>months</a:t>
            </a:r>
            <a:r>
              <a:rPr lang="de-CH" sz="1600" dirty="0">
                <a:latin typeface="+mn-lt"/>
              </a:rPr>
              <a:t>, 5 </a:t>
            </a:r>
            <a:r>
              <a:rPr lang="de-CH" sz="1600" dirty="0" err="1">
                <a:latin typeface="+mn-lt"/>
              </a:rPr>
              <a:t>instruments</a:t>
            </a:r>
            <a:endParaRPr lang="de-CH" sz="1600" dirty="0">
              <a:latin typeface="+mn-lt"/>
            </a:endParaRPr>
          </a:p>
          <a:p>
            <a:r>
              <a:rPr lang="de-CH" sz="1600" dirty="0">
                <a:latin typeface="+mn-lt"/>
              </a:rPr>
              <a:t>2021 – 2022:      	2 </a:t>
            </a:r>
            <a:r>
              <a:rPr lang="de-CH" sz="1600" dirty="0" err="1">
                <a:latin typeface="+mn-lt"/>
              </a:rPr>
              <a:t>cycles</a:t>
            </a:r>
            <a:r>
              <a:rPr lang="de-CH" sz="1600" dirty="0">
                <a:latin typeface="+mn-lt"/>
              </a:rPr>
              <a:t>,	8 </a:t>
            </a:r>
            <a:r>
              <a:rPr lang="de-CH" sz="1600" dirty="0" err="1">
                <a:latin typeface="+mn-lt"/>
              </a:rPr>
              <a:t>months</a:t>
            </a:r>
            <a:r>
              <a:rPr lang="de-CH" sz="1600" dirty="0">
                <a:latin typeface="+mn-lt"/>
              </a:rPr>
              <a:t>, 5 </a:t>
            </a:r>
            <a:r>
              <a:rPr lang="de-CH" sz="1600" dirty="0" err="1">
                <a:latin typeface="+mn-lt"/>
              </a:rPr>
              <a:t>instruments</a:t>
            </a:r>
            <a:endParaRPr lang="de-CH" sz="1600" dirty="0">
              <a:latin typeface="+mn-lt"/>
            </a:endParaRPr>
          </a:p>
          <a:p>
            <a:r>
              <a:rPr lang="de-CH" sz="1600" dirty="0">
                <a:latin typeface="+mn-lt"/>
              </a:rPr>
              <a:t>2023 – 2025:</a:t>
            </a:r>
            <a:r>
              <a:rPr lang="de-CH" sz="1600" dirty="0"/>
              <a:t>	</a:t>
            </a:r>
            <a:r>
              <a:rPr lang="de-CH" sz="1600" dirty="0">
                <a:latin typeface="+mn-lt"/>
              </a:rPr>
              <a:t>2 </a:t>
            </a:r>
            <a:r>
              <a:rPr lang="de-CH" sz="1600" dirty="0" err="1">
                <a:latin typeface="+mn-lt"/>
              </a:rPr>
              <a:t>cycles</a:t>
            </a:r>
            <a:r>
              <a:rPr lang="de-CH" sz="1600" dirty="0">
                <a:latin typeface="+mn-lt"/>
              </a:rPr>
              <a:t>, 	7 </a:t>
            </a:r>
            <a:r>
              <a:rPr lang="de-CH" sz="1600" dirty="0" err="1">
                <a:latin typeface="+mn-lt"/>
              </a:rPr>
              <a:t>months</a:t>
            </a:r>
            <a:r>
              <a:rPr lang="de-CH" sz="1600" dirty="0">
                <a:latin typeface="+mn-lt"/>
              </a:rPr>
              <a:t>, 6 </a:t>
            </a:r>
            <a:r>
              <a:rPr lang="de-CH" sz="1600" dirty="0" err="1">
                <a:latin typeface="+mn-lt"/>
              </a:rPr>
              <a:t>instruments</a:t>
            </a:r>
            <a:endParaRPr lang="de-CH" sz="1600" dirty="0">
              <a:latin typeface="+mn-lt"/>
            </a:endParaRPr>
          </a:p>
          <a:p>
            <a:r>
              <a:rPr lang="de-CH" sz="1600" dirty="0"/>
              <a:t>2026:		2 </a:t>
            </a:r>
            <a:r>
              <a:rPr lang="de-CH" sz="1600" dirty="0" err="1"/>
              <a:t>cycles</a:t>
            </a:r>
            <a:r>
              <a:rPr lang="de-CH" sz="1600" dirty="0"/>
              <a:t>,	7 </a:t>
            </a:r>
            <a:r>
              <a:rPr lang="de-CH" sz="1600" dirty="0" err="1"/>
              <a:t>months</a:t>
            </a:r>
            <a:r>
              <a:rPr lang="de-CH" sz="1600" dirty="0"/>
              <a:t>, 7 </a:t>
            </a:r>
            <a:r>
              <a:rPr lang="de-CH" sz="1600" dirty="0" err="1"/>
              <a:t>instruments</a:t>
            </a:r>
            <a:r>
              <a:rPr lang="de-CH" sz="1600" dirty="0"/>
              <a:t> (</a:t>
            </a:r>
            <a:r>
              <a:rPr lang="de-CH" sz="1600" dirty="0" err="1"/>
              <a:t>with</a:t>
            </a:r>
            <a:r>
              <a:rPr lang="de-CH" sz="1600" dirty="0"/>
              <a:t> GIANT/MIXE </a:t>
            </a:r>
            <a:r>
              <a:rPr lang="de-CH" sz="1600" dirty="0" err="1"/>
              <a:t>for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1</a:t>
            </a:r>
            <a:r>
              <a:rPr lang="de-CH" sz="1600" baseline="30000" dirty="0"/>
              <a:t>st</a:t>
            </a:r>
            <a:r>
              <a:rPr lang="de-CH" sz="1600" dirty="0"/>
              <a:t> time)</a:t>
            </a:r>
            <a:endParaRPr lang="de-CH" sz="1600" dirty="0">
              <a:latin typeface="+mn-lt"/>
            </a:endParaRPr>
          </a:p>
          <a:p>
            <a:r>
              <a:rPr lang="de-CH" sz="1600" b="1" dirty="0"/>
              <a:t>2027:		2 </a:t>
            </a:r>
            <a:r>
              <a:rPr lang="de-CH" sz="1600" b="1" dirty="0" err="1"/>
              <a:t>cycles</a:t>
            </a:r>
            <a:r>
              <a:rPr lang="de-CH" sz="1600" b="1" dirty="0"/>
              <a:t>,	IMPACT/HIMB </a:t>
            </a:r>
            <a:r>
              <a:rPr lang="de-CH" sz="1600" b="1" dirty="0" err="1"/>
              <a:t>postponed</a:t>
            </a:r>
            <a:r>
              <a:rPr lang="de-CH" sz="1600" b="1" dirty="0"/>
              <a:t> </a:t>
            </a:r>
            <a:r>
              <a:rPr lang="de-CH" sz="1600" b="1" dirty="0" err="1"/>
              <a:t>by</a:t>
            </a:r>
            <a:r>
              <a:rPr lang="de-CH" sz="1600" b="1" dirty="0"/>
              <a:t> 1 </a:t>
            </a:r>
            <a:r>
              <a:rPr lang="de-CH" sz="1600" b="1" dirty="0" err="1"/>
              <a:t>year</a:t>
            </a:r>
            <a:r>
              <a:rPr lang="de-CH" sz="1600" b="1" dirty="0"/>
              <a:t>, </a:t>
            </a:r>
            <a:r>
              <a:rPr lang="de-CH" sz="1600" b="1" dirty="0" err="1"/>
              <a:t>S</a:t>
            </a:r>
            <a:r>
              <a:rPr lang="de-CH" sz="1600" b="1" dirty="0" err="1">
                <a:latin typeface="Symbol" panose="05050102010706020507" pitchFamily="18" charset="2"/>
              </a:rPr>
              <a:t>m</a:t>
            </a:r>
            <a:r>
              <a:rPr lang="de-CH" sz="1600" b="1" dirty="0" err="1"/>
              <a:t>S</a:t>
            </a:r>
            <a:r>
              <a:rPr lang="de-CH" sz="1600" b="1" dirty="0"/>
              <a:t> </a:t>
            </a:r>
            <a:r>
              <a:rPr lang="de-CH" sz="1600" b="1" dirty="0" err="1"/>
              <a:t>committee</a:t>
            </a:r>
            <a:r>
              <a:rPr lang="de-CH" sz="1600" b="1" dirty="0"/>
              <a:t> </a:t>
            </a:r>
            <a:r>
              <a:rPr lang="de-CH" sz="1600" b="1" dirty="0" err="1"/>
              <a:t>meeting</a:t>
            </a:r>
            <a:r>
              <a:rPr lang="de-CH" sz="1600" b="1" dirty="0"/>
              <a:t> in </a:t>
            </a:r>
            <a:r>
              <a:rPr lang="de-CH" sz="1600" b="1" dirty="0" err="1"/>
              <a:t>January</a:t>
            </a:r>
            <a:r>
              <a:rPr lang="de-CH" sz="1600" b="1" dirty="0"/>
              <a:t> 2027</a:t>
            </a:r>
          </a:p>
          <a:p>
            <a:r>
              <a:rPr lang="de-CH" sz="1600" b="1" dirty="0">
                <a:latin typeface="+mn-lt"/>
              </a:rPr>
              <a:t>202</a:t>
            </a:r>
            <a:r>
              <a:rPr lang="de-CH" sz="1600" b="1" dirty="0"/>
              <a:t>8:		0 </a:t>
            </a:r>
            <a:r>
              <a:rPr lang="de-CH" sz="1600" b="1" dirty="0" err="1"/>
              <a:t>cycles</a:t>
            </a:r>
            <a:r>
              <a:rPr lang="de-CH" sz="1600" b="1" dirty="0"/>
              <a:t>,	IMPACT/HIMB, 20 </a:t>
            </a:r>
            <a:r>
              <a:rPr lang="de-CH" sz="1600" b="1" dirty="0" err="1"/>
              <a:t>months</a:t>
            </a:r>
            <a:r>
              <a:rPr lang="de-CH" sz="1600" b="1" dirty="0"/>
              <a:t> </a:t>
            </a:r>
            <a:r>
              <a:rPr lang="de-CH" sz="1600" b="1" dirty="0" err="1"/>
              <a:t>long</a:t>
            </a:r>
            <a:r>
              <a:rPr lang="de-CH" sz="1600" b="1" dirty="0"/>
              <a:t> </a:t>
            </a:r>
            <a:r>
              <a:rPr lang="de-CH" sz="1600" b="1" dirty="0" err="1"/>
              <a:t>shutdown</a:t>
            </a:r>
            <a:endParaRPr lang="de-CH" sz="1600" b="1" dirty="0"/>
          </a:p>
          <a:p>
            <a:r>
              <a:rPr lang="de-CH" sz="1600" dirty="0">
                <a:latin typeface="+mn-lt"/>
              </a:rPr>
              <a:t>2029:		1 </a:t>
            </a:r>
            <a:r>
              <a:rPr lang="de-CH" sz="1600" dirty="0" err="1">
                <a:latin typeface="+mn-lt"/>
              </a:rPr>
              <a:t>cycle</a:t>
            </a:r>
            <a:r>
              <a:rPr lang="de-CH" sz="1600" dirty="0">
                <a:latin typeface="+mn-lt"/>
              </a:rPr>
              <a:t>,	4 </a:t>
            </a:r>
            <a:r>
              <a:rPr lang="de-CH" sz="1600" dirty="0" err="1">
                <a:latin typeface="+mn-lt"/>
              </a:rPr>
              <a:t>months</a:t>
            </a:r>
            <a:r>
              <a:rPr lang="de-CH" sz="1600" dirty="0">
                <a:latin typeface="+mn-lt"/>
              </a:rPr>
              <a:t>, 7? </a:t>
            </a:r>
            <a:r>
              <a:rPr lang="de-CH" sz="1600" dirty="0" err="1">
                <a:latin typeface="+mn-lt"/>
              </a:rPr>
              <a:t>instruments</a:t>
            </a:r>
            <a:endParaRPr lang="de-CH" sz="1600" dirty="0">
              <a:latin typeface="+mn-lt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30748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proposal submission history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69849CE-B7D6-4882-4A6F-E5B62034ECFB}"/>
              </a:ext>
            </a:extLst>
          </p:cNvPr>
          <p:cNvSpPr txBox="1"/>
          <p:nvPr/>
        </p:nvSpPr>
        <p:spPr>
          <a:xfrm>
            <a:off x="681633" y="4862190"/>
            <a:ext cx="944681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600" dirty="0">
                <a:latin typeface="+mn-lt"/>
              </a:rPr>
              <a:t>2013 – 2017:	2 </a:t>
            </a:r>
            <a:r>
              <a:rPr lang="de-CH" sz="1600" dirty="0" err="1">
                <a:latin typeface="+mn-lt"/>
              </a:rPr>
              <a:t>cycles</a:t>
            </a:r>
            <a:r>
              <a:rPr lang="de-CH" sz="1600" dirty="0"/>
              <a:t>,	8 </a:t>
            </a:r>
            <a:r>
              <a:rPr lang="de-CH" sz="1600" dirty="0" err="1">
                <a:latin typeface="+mn-lt"/>
              </a:rPr>
              <a:t>months</a:t>
            </a:r>
            <a:r>
              <a:rPr lang="de-CH" sz="1600" dirty="0">
                <a:latin typeface="+mn-lt"/>
              </a:rPr>
              <a:t>, 6 </a:t>
            </a:r>
            <a:r>
              <a:rPr lang="de-CH" sz="1600" dirty="0" err="1">
                <a:latin typeface="+mn-lt"/>
              </a:rPr>
              <a:t>instruments</a:t>
            </a:r>
            <a:endParaRPr lang="de-CH" sz="1600" dirty="0">
              <a:latin typeface="+mn-lt"/>
            </a:endParaRPr>
          </a:p>
          <a:p>
            <a:r>
              <a:rPr lang="de-CH" sz="1600" dirty="0"/>
              <a:t>2018 – 2020:	1 </a:t>
            </a:r>
            <a:r>
              <a:rPr lang="de-CH" sz="1600" dirty="0" err="1"/>
              <a:t>cylce</a:t>
            </a:r>
            <a:r>
              <a:rPr lang="de-CH" sz="1600" dirty="0"/>
              <a:t>,	6 </a:t>
            </a:r>
            <a:r>
              <a:rPr lang="de-CH" sz="1600" dirty="0" err="1"/>
              <a:t>months</a:t>
            </a:r>
            <a:r>
              <a:rPr lang="de-CH" sz="1600" dirty="0"/>
              <a:t>, 5 </a:t>
            </a:r>
            <a:r>
              <a:rPr lang="de-CH" sz="1600" dirty="0" err="1"/>
              <a:t>instruments</a:t>
            </a:r>
            <a:endParaRPr lang="de-CH" sz="1600" dirty="0">
              <a:latin typeface="+mn-lt"/>
            </a:endParaRPr>
          </a:p>
          <a:p>
            <a:r>
              <a:rPr lang="de-CH" sz="1600" dirty="0">
                <a:latin typeface="+mn-lt"/>
              </a:rPr>
              <a:t>2021 – 2022:      	2 </a:t>
            </a:r>
            <a:r>
              <a:rPr lang="de-CH" sz="1600" dirty="0" err="1">
                <a:latin typeface="+mn-lt"/>
              </a:rPr>
              <a:t>cycles</a:t>
            </a:r>
            <a:r>
              <a:rPr lang="de-CH" sz="1600" dirty="0">
                <a:latin typeface="+mn-lt"/>
              </a:rPr>
              <a:t>,	8 </a:t>
            </a:r>
            <a:r>
              <a:rPr lang="de-CH" sz="1600" dirty="0" err="1">
                <a:latin typeface="+mn-lt"/>
              </a:rPr>
              <a:t>months</a:t>
            </a:r>
            <a:r>
              <a:rPr lang="de-CH" sz="1600" dirty="0">
                <a:latin typeface="+mn-lt"/>
              </a:rPr>
              <a:t>, 5 </a:t>
            </a:r>
            <a:r>
              <a:rPr lang="de-CH" sz="1600" dirty="0" err="1">
                <a:latin typeface="+mn-lt"/>
              </a:rPr>
              <a:t>instruments</a:t>
            </a:r>
            <a:endParaRPr lang="de-CH" sz="1600" dirty="0">
              <a:latin typeface="+mn-lt"/>
            </a:endParaRPr>
          </a:p>
          <a:p>
            <a:r>
              <a:rPr lang="de-CH" sz="1600" dirty="0">
                <a:latin typeface="+mn-lt"/>
              </a:rPr>
              <a:t>2023 – 2025:</a:t>
            </a:r>
            <a:r>
              <a:rPr lang="de-CH" sz="1600" dirty="0"/>
              <a:t>	</a:t>
            </a:r>
            <a:r>
              <a:rPr lang="de-CH" sz="1600" dirty="0">
                <a:latin typeface="+mn-lt"/>
              </a:rPr>
              <a:t>2 </a:t>
            </a:r>
            <a:r>
              <a:rPr lang="de-CH" sz="1600" dirty="0" err="1">
                <a:latin typeface="+mn-lt"/>
              </a:rPr>
              <a:t>cycles</a:t>
            </a:r>
            <a:r>
              <a:rPr lang="de-CH" sz="1600" dirty="0">
                <a:latin typeface="+mn-lt"/>
              </a:rPr>
              <a:t>, 	7 </a:t>
            </a:r>
            <a:r>
              <a:rPr lang="de-CH" sz="1600" dirty="0" err="1">
                <a:latin typeface="+mn-lt"/>
              </a:rPr>
              <a:t>months</a:t>
            </a:r>
            <a:r>
              <a:rPr lang="de-CH" sz="1600" dirty="0">
                <a:latin typeface="+mn-lt"/>
              </a:rPr>
              <a:t>, 6 </a:t>
            </a:r>
            <a:r>
              <a:rPr lang="de-CH" sz="1600" dirty="0" err="1">
                <a:latin typeface="+mn-lt"/>
              </a:rPr>
              <a:t>instruments</a:t>
            </a:r>
            <a:endParaRPr lang="de-CH" sz="1600" dirty="0">
              <a:latin typeface="+mn-lt"/>
            </a:endParaRPr>
          </a:p>
          <a:p>
            <a:endParaRPr lang="en-US" sz="1600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5637095"/>
              </p:ext>
            </p:extLst>
          </p:nvPr>
        </p:nvGraphicFramePr>
        <p:xfrm>
          <a:off x="705844" y="1088740"/>
          <a:ext cx="5095875" cy="3470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Diagramm 4">
            <a:extLst>
              <a:ext uri="{FF2B5EF4-FFF2-40B4-BE49-F238E27FC236}">
                <a16:creationId xmlns:a16="http://schemas.microsoft.com/office/drawing/2014/main" id="{87E69835-AA69-455C-945E-0EF3E76755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146266"/>
              </p:ext>
            </p:extLst>
          </p:nvPr>
        </p:nvGraphicFramePr>
        <p:xfrm>
          <a:off x="6096000" y="1088739"/>
          <a:ext cx="5390156" cy="3470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227375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proposal submission history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24</a:t>
            </a:fld>
            <a:endParaRPr lang="de-CH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69849CE-B7D6-4882-4A6F-E5B62034ECFB}"/>
              </a:ext>
            </a:extLst>
          </p:cNvPr>
          <p:cNvSpPr txBox="1"/>
          <p:nvPr/>
        </p:nvSpPr>
        <p:spPr>
          <a:xfrm>
            <a:off x="681633" y="4862190"/>
            <a:ext cx="944681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600" dirty="0"/>
              <a:t>2019 – 2020:	1 </a:t>
            </a:r>
            <a:r>
              <a:rPr lang="de-CH" sz="1600" dirty="0" err="1"/>
              <a:t>cycle</a:t>
            </a:r>
            <a:r>
              <a:rPr lang="de-CH" sz="1600" dirty="0"/>
              <a:t>,	6 </a:t>
            </a:r>
            <a:r>
              <a:rPr lang="de-CH" sz="1600" dirty="0" err="1"/>
              <a:t>months</a:t>
            </a:r>
            <a:r>
              <a:rPr lang="de-CH" sz="1600" dirty="0"/>
              <a:t>, 5 </a:t>
            </a:r>
            <a:r>
              <a:rPr lang="de-CH" sz="1600" dirty="0" err="1"/>
              <a:t>instruments</a:t>
            </a:r>
            <a:endParaRPr lang="de-CH" sz="1600" dirty="0">
              <a:latin typeface="+mn-lt"/>
            </a:endParaRPr>
          </a:p>
          <a:p>
            <a:r>
              <a:rPr lang="de-CH" sz="1600" dirty="0">
                <a:latin typeface="+mn-lt"/>
              </a:rPr>
              <a:t>2021 – 2022:      	2 </a:t>
            </a:r>
            <a:r>
              <a:rPr lang="de-CH" sz="1600" dirty="0" err="1">
                <a:latin typeface="+mn-lt"/>
              </a:rPr>
              <a:t>cycles</a:t>
            </a:r>
            <a:r>
              <a:rPr lang="de-CH" sz="1600" dirty="0">
                <a:latin typeface="+mn-lt"/>
              </a:rPr>
              <a:t>,	8 </a:t>
            </a:r>
            <a:r>
              <a:rPr lang="de-CH" sz="1600" dirty="0" err="1">
                <a:latin typeface="+mn-lt"/>
              </a:rPr>
              <a:t>months</a:t>
            </a:r>
            <a:r>
              <a:rPr lang="de-CH" sz="1600" dirty="0">
                <a:latin typeface="+mn-lt"/>
              </a:rPr>
              <a:t>, 5 </a:t>
            </a:r>
            <a:r>
              <a:rPr lang="de-CH" sz="1600" dirty="0" err="1">
                <a:latin typeface="+mn-lt"/>
              </a:rPr>
              <a:t>instruments</a:t>
            </a:r>
            <a:endParaRPr lang="de-CH" sz="1600" dirty="0">
              <a:latin typeface="+mn-lt"/>
            </a:endParaRPr>
          </a:p>
          <a:p>
            <a:r>
              <a:rPr lang="de-CH" sz="1600" dirty="0">
                <a:latin typeface="+mn-lt"/>
              </a:rPr>
              <a:t>2023 – 2025:</a:t>
            </a:r>
            <a:r>
              <a:rPr lang="de-CH" sz="1600" dirty="0"/>
              <a:t>	</a:t>
            </a:r>
            <a:r>
              <a:rPr lang="de-CH" sz="1600" dirty="0">
                <a:latin typeface="+mn-lt"/>
              </a:rPr>
              <a:t>2 </a:t>
            </a:r>
            <a:r>
              <a:rPr lang="de-CH" sz="1600" dirty="0" err="1">
                <a:latin typeface="+mn-lt"/>
              </a:rPr>
              <a:t>cycles</a:t>
            </a:r>
            <a:r>
              <a:rPr lang="de-CH" sz="1600" dirty="0">
                <a:latin typeface="+mn-lt"/>
              </a:rPr>
              <a:t>, 	7 </a:t>
            </a:r>
            <a:r>
              <a:rPr lang="de-CH" sz="1600" dirty="0" err="1">
                <a:latin typeface="+mn-lt"/>
              </a:rPr>
              <a:t>months</a:t>
            </a:r>
            <a:r>
              <a:rPr lang="de-CH" sz="1600" dirty="0">
                <a:latin typeface="+mn-lt"/>
              </a:rPr>
              <a:t>, 6 </a:t>
            </a:r>
            <a:r>
              <a:rPr lang="de-CH" sz="1600" dirty="0" err="1">
                <a:latin typeface="+mn-lt"/>
              </a:rPr>
              <a:t>instruments</a:t>
            </a:r>
            <a:endParaRPr lang="de-CH" sz="1600" dirty="0">
              <a:latin typeface="+mn-lt"/>
            </a:endParaRPr>
          </a:p>
          <a:p>
            <a:endParaRPr lang="en-US" sz="1600" dirty="0"/>
          </a:p>
        </p:txBody>
      </p:sp>
      <p:graphicFrame>
        <p:nvGraphicFramePr>
          <p:cNvPr id="8" name="Diagramm 3">
            <a:extLst>
              <a:ext uri="{FF2B5EF4-FFF2-40B4-BE49-F238E27FC236}">
                <a16:creationId xmlns:a16="http://schemas.microsoft.com/office/drawing/2014/main" id="{280D700E-0997-4FC8-8102-2FBC8C9C45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815631"/>
              </p:ext>
            </p:extLst>
          </p:nvPr>
        </p:nvGraphicFramePr>
        <p:xfrm>
          <a:off x="681632" y="1088740"/>
          <a:ext cx="6854527" cy="3636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13540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44899FB-65F9-FC40-382D-B1D3773B0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i</a:t>
            </a:r>
            <a:r>
              <a:rPr lang="en-GB" dirty="0" err="1"/>
              <a:t>nstrument</a:t>
            </a:r>
            <a:r>
              <a:rPr lang="en-GB" dirty="0"/>
              <a:t> overbooking history</a:t>
            </a:r>
            <a:endParaRPr lang="en-GB" noProof="0" dirty="0"/>
          </a:p>
        </p:txBody>
      </p:sp>
      <p:pic>
        <p:nvPicPr>
          <p:cNvPr id="5" name="Grafik 1">
            <a:extLst>
              <a:ext uri="{FF2B5EF4-FFF2-40B4-BE49-F238E27FC236}">
                <a16:creationId xmlns:a16="http://schemas.microsoft.com/office/drawing/2014/main" id="{8354E86C-D7D6-1C51-3CC3-1DF140927E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336" y="1400575"/>
            <a:ext cx="5760640" cy="3551289"/>
          </a:xfrm>
          <a:prstGeom prst="rect">
            <a:avLst/>
          </a:prstGeom>
        </p:spPr>
      </p:pic>
      <p:pic>
        <p:nvPicPr>
          <p:cNvPr id="6" name="Grafik 2">
            <a:extLst>
              <a:ext uri="{FF2B5EF4-FFF2-40B4-BE49-F238E27FC236}">
                <a16:creationId xmlns:a16="http://schemas.microsoft.com/office/drawing/2014/main" id="{0C03CBBD-3313-8A02-2040-77CA589D31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07968" y="1440000"/>
            <a:ext cx="6744843" cy="363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7959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44899FB-65F9-FC40-382D-B1D3773B0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</a:t>
            </a:r>
            <a:r>
              <a:rPr lang="en-GB" dirty="0"/>
              <a:t>experimental days history</a:t>
            </a:r>
            <a:endParaRPr lang="en-GB" noProof="0" dirty="0"/>
          </a:p>
        </p:txBody>
      </p:sp>
      <p:pic>
        <p:nvPicPr>
          <p:cNvPr id="2" name="Grafik 3">
            <a:extLst>
              <a:ext uri="{FF2B5EF4-FFF2-40B4-BE49-F238E27FC236}">
                <a16:creationId xmlns:a16="http://schemas.microsoft.com/office/drawing/2014/main" id="{FDA91A06-10F8-F5BE-4A90-94D24C355E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3635" y="1196752"/>
            <a:ext cx="5826477" cy="424847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EDB2B9D-8BFB-942C-C3D7-71CB66C2DF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87047" y="515024"/>
            <a:ext cx="5904657" cy="3562048"/>
          </a:xfrm>
          <a:prstGeom prst="rect">
            <a:avLst/>
          </a:prstGeom>
        </p:spPr>
      </p:pic>
      <p:pic>
        <p:nvPicPr>
          <p:cNvPr id="8" name="Grafik 2">
            <a:extLst>
              <a:ext uri="{FF2B5EF4-FFF2-40B4-BE49-F238E27FC236}">
                <a16:creationId xmlns:a16="http://schemas.microsoft.com/office/drawing/2014/main" id="{EFDE3758-C742-168C-0BDE-4FFE05B1D1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56693" y="3861048"/>
            <a:ext cx="594034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4368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891B267-DE22-6665-FD20-0824B7C7D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</a:t>
            </a:r>
            <a:r>
              <a:rPr lang="de-CH" dirty="0" err="1">
                <a:latin typeface="Symbol" panose="05050102010706020507" pitchFamily="18" charset="2"/>
              </a:rPr>
              <a:t>m</a:t>
            </a:r>
            <a:r>
              <a:rPr lang="de-CH" dirty="0" err="1"/>
              <a:t>S</a:t>
            </a:r>
            <a:r>
              <a:rPr lang="de-CH" dirty="0"/>
              <a:t>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visits</a:t>
            </a:r>
            <a:r>
              <a:rPr lang="de-CH" dirty="0"/>
              <a:t> </a:t>
            </a:r>
            <a:r>
              <a:rPr lang="de-CH" dirty="0" err="1"/>
              <a:t>history</a:t>
            </a:r>
            <a:endParaRPr lang="de-CH" dirty="0"/>
          </a:p>
        </p:txBody>
      </p:sp>
      <p:pic>
        <p:nvPicPr>
          <p:cNvPr id="2" name="Grafik 3">
            <a:extLst>
              <a:ext uri="{FF2B5EF4-FFF2-40B4-BE49-F238E27FC236}">
                <a16:creationId xmlns:a16="http://schemas.microsoft.com/office/drawing/2014/main" id="{25555A74-F8E1-90D9-7EEF-46D1BDD68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31504" y="1700808"/>
            <a:ext cx="8494712" cy="397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0440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8CFAE1-CF58-169E-0292-22AB94D4F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056859" cy="810444"/>
          </a:xfrm>
        </p:spPr>
        <p:txBody>
          <a:bodyPr/>
          <a:lstStyle/>
          <a:p>
            <a:r>
              <a:rPr lang="en-US" dirty="0"/>
              <a:t>Use of beamtime 2025 </a:t>
            </a:r>
            <a:r>
              <a:rPr lang="de-CH" dirty="0"/>
              <a:t>SµS</a:t>
            </a:r>
          </a:p>
        </p:txBody>
      </p:sp>
      <p:pic>
        <p:nvPicPr>
          <p:cNvPr id="6" name="Grafik 5" descr="Ein Bild, das Text, Eis enthält.&#10;&#10;Automatisch generierte Beschreibung">
            <a:extLst>
              <a:ext uri="{FF2B5EF4-FFF2-40B4-BE49-F238E27FC236}">
                <a16:creationId xmlns:a16="http://schemas.microsoft.com/office/drawing/2014/main" id="{5AB4F9C1-9EB3-2151-C476-63501717E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3037" y="30696"/>
            <a:ext cx="2064476" cy="105804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3634DDBA-9039-421F-7BC6-BE713E54F7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9376" y="683518"/>
            <a:ext cx="7772400" cy="510115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6702CE2-4046-EEED-79D0-BD6EA7AE9B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71864" y="2060848"/>
            <a:ext cx="7772400" cy="497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79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502D9-8603-F7BB-C61D-4983205BE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2664371" cy="810444"/>
          </a:xfrm>
        </p:spPr>
        <p:txBody>
          <a:bodyPr/>
          <a:lstStyle/>
          <a:p>
            <a:r>
              <a:rPr lang="en-US" dirty="0"/>
              <a:t>Use of beamtime </a:t>
            </a:r>
            <a:br>
              <a:rPr lang="en-US" dirty="0"/>
            </a:br>
            <a:r>
              <a:rPr lang="en-US" dirty="0"/>
              <a:t>2025 / 2024 /2023 </a:t>
            </a:r>
            <a:endParaRPr lang="de-CH" dirty="0"/>
          </a:p>
        </p:txBody>
      </p:sp>
      <p:pic>
        <p:nvPicPr>
          <p:cNvPr id="6" name="Grafik 5" descr="Ein Bild, das Text, Eis enthält.&#10;&#10;Automatisch generierte Beschreibung">
            <a:extLst>
              <a:ext uri="{FF2B5EF4-FFF2-40B4-BE49-F238E27FC236}">
                <a16:creationId xmlns:a16="http://schemas.microsoft.com/office/drawing/2014/main" id="{3CC67132-FA12-C15B-66ED-FF576CB86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3037" y="30696"/>
            <a:ext cx="2064476" cy="10580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E7FC89F-CD8C-0BB2-6B7D-0056289DB9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1384" y="3356992"/>
            <a:ext cx="6768752" cy="443519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9088AFB-75EB-C9C9-0C11-40F96C1531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34893" y="3429000"/>
            <a:ext cx="6925890" cy="453816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0A50E69-D69C-DCAE-8EAD-55A8117C3A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03494" y="30696"/>
            <a:ext cx="6923357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93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16A2B-D007-76A1-5ADE-F6EC78DB2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CC5F8-C08E-6DA3-A6E7-672CC8881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F2B6E-E864-EBFE-10F4-4A8F7EA55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Steven Blundell leaving </a:t>
            </a:r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SAC after 17 years (8 years as chairperson)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noProof="0" dirty="0"/>
          </a:p>
          <a:p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F5C3A-5D92-907F-AEB6-8532FE206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66B23F-EB2F-9353-95FE-73ADD316EE62}"/>
              </a:ext>
            </a:extLst>
          </p:cNvPr>
          <p:cNvGrpSpPr/>
          <p:nvPr/>
        </p:nvGrpSpPr>
        <p:grpSpPr>
          <a:xfrm>
            <a:off x="1055440" y="1700808"/>
            <a:ext cx="9300349" cy="5005250"/>
            <a:chOff x="1055440" y="1700808"/>
            <a:chExt cx="9300349" cy="500525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4D3A5BE-1122-4D1D-F2D0-11A64FC3BFB0}"/>
                </a:ext>
              </a:extLst>
            </p:cNvPr>
            <p:cNvGrpSpPr/>
            <p:nvPr/>
          </p:nvGrpSpPr>
          <p:grpSpPr>
            <a:xfrm>
              <a:off x="1055440" y="1700808"/>
              <a:ext cx="9300349" cy="4167849"/>
              <a:chOff x="1055440" y="1700808"/>
              <a:chExt cx="9300349" cy="416784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2BF862E-E04A-7A66-943E-42EC53BFB6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55440" y="1700808"/>
                <a:ext cx="4265002" cy="4167849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A20AF92A-7706-F471-F850-B0D2594D1A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47928" y="1700808"/>
                <a:ext cx="4907861" cy="1872208"/>
              </a:xfrm>
              <a:prstGeom prst="rect">
                <a:avLst/>
              </a:prstGeom>
            </p:spPr>
          </p:pic>
        </p:grpSp>
        <p:pic>
          <p:nvPicPr>
            <p:cNvPr id="9" name="Picture 8" descr="A group of people posing for a photo&#10;&#10;AI-generated content may be incorrect.">
              <a:extLst>
                <a:ext uri="{FF2B5EF4-FFF2-40B4-BE49-F238E27FC236}">
                  <a16:creationId xmlns:a16="http://schemas.microsoft.com/office/drawing/2014/main" id="{FA988F46-FDF7-A3C2-A49D-740096AE4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4948" y="3608326"/>
              <a:ext cx="4312940" cy="30977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414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D7323-15AE-37D5-7D0B-E7ED9A9A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974" y="373181"/>
            <a:ext cx="4176539" cy="486408"/>
          </a:xfrm>
        </p:spPr>
        <p:txBody>
          <a:bodyPr/>
          <a:lstStyle/>
          <a:p>
            <a:r>
              <a:rPr lang="de-CH" dirty="0"/>
              <a:t>User </a:t>
            </a:r>
            <a:r>
              <a:rPr lang="de-CH" dirty="0" err="1"/>
              <a:t>community</a:t>
            </a:r>
            <a:r>
              <a:rPr lang="de-CH" dirty="0"/>
              <a:t> SµS 2025</a:t>
            </a:r>
            <a:br>
              <a:rPr lang="de-CH" dirty="0"/>
            </a:br>
            <a:endParaRPr lang="de-CH" dirty="0"/>
          </a:p>
        </p:txBody>
      </p:sp>
      <p:pic>
        <p:nvPicPr>
          <p:cNvPr id="8" name="Grafik 7" descr="Ein Bild, das Puppe, Spielzeug, ClipArt enthält.&#10;&#10;Automatisch generierte Beschreibung">
            <a:extLst>
              <a:ext uri="{FF2B5EF4-FFF2-40B4-BE49-F238E27FC236}">
                <a16:creationId xmlns:a16="http://schemas.microsoft.com/office/drawing/2014/main" id="{7CD00BB8-6EA7-2775-1A45-41A07AAD6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594" y="2235768"/>
            <a:ext cx="2794811" cy="194421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786BA43-211E-7707-9926-D32FA4B93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744760" y="-688957"/>
            <a:ext cx="5770079" cy="419496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F9D2441-A4D5-B96A-C5AF-384634DF4F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716843" y="2689619"/>
            <a:ext cx="5770080" cy="419496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08974FE-727F-122F-523E-8DBF6EC4AC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64359" y="390572"/>
            <a:ext cx="7772400" cy="565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0058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CFE4F9-D947-7859-5C30-A334A6369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6262465" cy="810444"/>
          </a:xfrm>
        </p:spPr>
        <p:txBody>
          <a:bodyPr/>
          <a:lstStyle/>
          <a:p>
            <a:r>
              <a:rPr lang="en-US" dirty="0"/>
              <a:t>user satisfaction 2025 – feedback results </a:t>
            </a:r>
            <a:endParaRPr lang="de-CH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7183432-F31D-C274-E5E9-16A751199B33}"/>
              </a:ext>
            </a:extLst>
          </p:cNvPr>
          <p:cNvSpPr txBox="1"/>
          <p:nvPr/>
        </p:nvSpPr>
        <p:spPr>
          <a:xfrm>
            <a:off x="8112224" y="5965820"/>
            <a:ext cx="2940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Overall </a:t>
            </a:r>
            <a:r>
              <a:rPr lang="de-CH" dirty="0" err="1"/>
              <a:t>average</a:t>
            </a:r>
            <a:r>
              <a:rPr lang="de-CH" dirty="0"/>
              <a:t>: 4.73 / 5.00</a:t>
            </a:r>
          </a:p>
          <a:p>
            <a:r>
              <a:rPr lang="de-CH" dirty="0"/>
              <a:t>2024: 4.54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D27067E-2030-05A2-6E62-A4CF0A9D5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7441" y="836712"/>
            <a:ext cx="1469458" cy="178686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8167656-E787-D3A2-277B-5A8E058B4A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75520" y="1082614"/>
            <a:ext cx="8206680" cy="445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8770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2AAA8-A12D-619E-C380-D8B0E6056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56B64-8131-6E5E-8B61-964F868E5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results – development  </a:t>
            </a:r>
            <a:endParaRPr lang="de-CH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74248D8-7C6B-19D6-F7A5-E78DD0D9E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6480" y="1120098"/>
            <a:ext cx="1559496" cy="1896348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1937FEE-FA25-F702-EA32-4D1BD7591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8C5BD3-B821-3925-6C76-5DC82CACF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32</a:t>
            </a:fld>
            <a:endParaRPr lang="en-GB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FE0D738-F45F-C4C4-E4A9-9BEFD6198670}"/>
              </a:ext>
            </a:extLst>
          </p:cNvPr>
          <p:cNvSpPr txBox="1"/>
          <p:nvPr/>
        </p:nvSpPr>
        <p:spPr>
          <a:xfrm>
            <a:off x="5375920" y="5542952"/>
            <a:ext cx="631640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600" dirty="0"/>
              <a:t>2020: </a:t>
            </a:r>
            <a:r>
              <a:rPr lang="de-DE" sz="1600" dirty="0" err="1"/>
              <a:t>number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feedbacks</a:t>
            </a:r>
            <a:r>
              <a:rPr lang="de-DE" sz="1600" dirty="0"/>
              <a:t> </a:t>
            </a:r>
            <a:r>
              <a:rPr lang="de-DE" sz="1600" dirty="0" err="1"/>
              <a:t>too</a:t>
            </a:r>
            <a:r>
              <a:rPr lang="de-DE" sz="1600" dirty="0"/>
              <a:t> </a:t>
            </a:r>
            <a:r>
              <a:rPr lang="de-DE" sz="1600" dirty="0" err="1"/>
              <a:t>low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calculating</a:t>
            </a:r>
            <a:r>
              <a:rPr lang="de-DE" sz="1600" dirty="0"/>
              <a:t> a </a:t>
            </a:r>
            <a:r>
              <a:rPr lang="de-DE" sz="1600" dirty="0" err="1"/>
              <a:t>reasonable</a:t>
            </a:r>
            <a:r>
              <a:rPr lang="de-DE" sz="1600" dirty="0"/>
              <a:t> </a:t>
            </a:r>
            <a:r>
              <a:rPr lang="de-DE" sz="1600" dirty="0" err="1"/>
              <a:t>average</a:t>
            </a:r>
            <a:endParaRPr lang="de-DE" sz="1600" dirty="0"/>
          </a:p>
          <a:p>
            <a:pPr algn="l"/>
            <a:r>
              <a:rPr lang="de-DE" sz="1600" dirty="0"/>
              <a:t>2024/25: </a:t>
            </a:r>
            <a:r>
              <a:rPr lang="de-DE" sz="1600" b="1" dirty="0" err="1"/>
              <a:t>main</a:t>
            </a:r>
            <a:r>
              <a:rPr lang="de-DE" sz="1600" b="1" dirty="0"/>
              <a:t> </a:t>
            </a:r>
            <a:r>
              <a:rPr lang="de-DE" sz="1600" b="1" dirty="0" err="1"/>
              <a:t>criticism</a:t>
            </a:r>
            <a:r>
              <a:rPr lang="de-DE" sz="1600" b="1" dirty="0"/>
              <a:t> – lack </a:t>
            </a:r>
            <a:r>
              <a:rPr lang="de-DE" sz="1600" b="1" dirty="0" err="1"/>
              <a:t>of</a:t>
            </a:r>
            <a:r>
              <a:rPr lang="de-DE" sz="1600" b="1" dirty="0"/>
              <a:t> </a:t>
            </a:r>
            <a:r>
              <a:rPr lang="de-DE" sz="1600" b="1" dirty="0" err="1"/>
              <a:t>catering</a:t>
            </a:r>
            <a:r>
              <a:rPr lang="de-DE" sz="1600" b="1" dirty="0"/>
              <a:t> </a:t>
            </a:r>
            <a:r>
              <a:rPr lang="de-DE" sz="1600" b="1" dirty="0" err="1"/>
              <a:t>options</a:t>
            </a:r>
            <a:endParaRPr lang="de-DE" sz="1600" b="1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182C114-2292-3A28-72AD-EF157A56B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87538" y="1347302"/>
            <a:ext cx="7772400" cy="382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520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09311F-4F2E-999B-6D93-E3B8031C4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4752603" cy="810444"/>
          </a:xfrm>
        </p:spPr>
        <p:txBody>
          <a:bodyPr/>
          <a:lstStyle/>
          <a:p>
            <a:r>
              <a:rPr lang="de-CH" dirty="0"/>
              <a:t>Publications </a:t>
            </a:r>
            <a:r>
              <a:rPr lang="de-CH" dirty="0" err="1"/>
              <a:t>SμS</a:t>
            </a:r>
            <a:r>
              <a:rPr lang="de-CH" dirty="0"/>
              <a:t> –10y </a:t>
            </a:r>
            <a:r>
              <a:rPr lang="de-CH" dirty="0" err="1"/>
              <a:t>history</a:t>
            </a:r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B6E2D32-572B-0A20-B242-B16EFDA24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5034074"/>
            <a:ext cx="3744416" cy="125073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301189C4-E5AE-B33C-1C45-4C00E81531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47666" y="1196752"/>
            <a:ext cx="9096668" cy="352001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CF5E6E8C-7C76-E66C-6D40-9B1AAF0900E0}"/>
              </a:ext>
            </a:extLst>
          </p:cNvPr>
          <p:cNvSpPr txBox="1"/>
          <p:nvPr/>
        </p:nvSpPr>
        <p:spPr>
          <a:xfrm rot="1762269">
            <a:off x="9495855" y="936606"/>
            <a:ext cx="209576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000" b="1" dirty="0">
                <a:solidFill>
                  <a:srgbClr val="C00000"/>
                </a:solidFill>
              </a:rPr>
              <a:t>Update will follow</a:t>
            </a:r>
          </a:p>
        </p:txBody>
      </p:sp>
    </p:spTree>
    <p:extLst>
      <p:ext uri="{BB962C8B-B14F-4D97-AF65-F5344CB8AC3E}">
        <p14:creationId xmlns:p14="http://schemas.microsoft.com/office/powerpoint/2010/main" val="29296469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F5A780-34E1-1503-234B-6C93EB038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41D884-0664-F687-0580-C14AAD759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2952403" cy="810444"/>
          </a:xfrm>
        </p:spPr>
        <p:txBody>
          <a:bodyPr/>
          <a:lstStyle/>
          <a:p>
            <a:r>
              <a:rPr lang="de-CH" dirty="0" err="1"/>
              <a:t>Availability</a:t>
            </a:r>
            <a:r>
              <a:rPr lang="de-CH" dirty="0"/>
              <a:t> HIPA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648E04B-87E7-70BA-6C8D-6E91E2633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866034-BEC4-598C-D7D1-7B872D9FA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34</a:t>
            </a:fld>
            <a:endParaRPr lang="en-GB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36A06E1-42A6-82EB-B562-50F8138F8FFD}"/>
              </a:ext>
            </a:extLst>
          </p:cNvPr>
          <p:cNvSpPr txBox="1"/>
          <p:nvPr/>
        </p:nvSpPr>
        <p:spPr>
          <a:xfrm>
            <a:off x="9120336" y="797340"/>
            <a:ext cx="15121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2025: 90.8%</a:t>
            </a:r>
          </a:p>
        </p:txBody>
      </p:sp>
      <p:pic>
        <p:nvPicPr>
          <p:cNvPr id="9" name="Picture 2" descr="https://www.psi.ch/sites/default/files/styles/primer_full_xl/public/import/science/LargeResearchFacilitiesEN/bi2005m03_0014_0001_di_v.jpg?itok=sMx6bVBh">
            <a:extLst>
              <a:ext uri="{FF2B5EF4-FFF2-40B4-BE49-F238E27FC236}">
                <a16:creationId xmlns:a16="http://schemas.microsoft.com/office/drawing/2014/main" id="{5E591D85-4940-D5E6-3F3E-258BD5C92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19" y="4610080"/>
            <a:ext cx="3024775" cy="17014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EC7B378-E149-3FF2-FECA-29055D839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328" y="1259729"/>
            <a:ext cx="11665735" cy="305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6070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HIPA operation 202</a:t>
            </a:r>
            <a:r>
              <a:rPr lang="en-GB" dirty="0"/>
              <a:t>1</a:t>
            </a:r>
            <a:r>
              <a:rPr lang="en-GB" noProof="0" dirty="0"/>
              <a:t> – 2029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2021: </a:t>
            </a:r>
            <a:r>
              <a:rPr lang="en-GB" sz="1800" dirty="0"/>
              <a:t>2.0 mA, slanted 4-cm target E uses “Japanese“ bearings (J-PARC); no target failures anymore, user operation Apr 12 – Dec 23 (</a:t>
            </a:r>
            <a:r>
              <a:rPr lang="en-GB" sz="1800" b="1" dirty="0">
                <a:solidFill>
                  <a:srgbClr val="FF0000"/>
                </a:solidFill>
              </a:rPr>
              <a:t>215 d</a:t>
            </a:r>
            <a:r>
              <a:rPr lang="en-GB" sz="1800" dirty="0"/>
              <a:t>) </a:t>
            </a:r>
            <a:endParaRPr lang="en-GB" sz="180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2022: </a:t>
            </a:r>
            <a:r>
              <a:rPr lang="en-GB" sz="1800" dirty="0"/>
              <a:t>1.8 mA, May 2 – Dec 18 (</a:t>
            </a:r>
            <a:r>
              <a:rPr lang="en-GB" sz="1800" b="1" dirty="0">
                <a:solidFill>
                  <a:srgbClr val="FF0000"/>
                </a:solidFill>
              </a:rPr>
              <a:t>194 d</a:t>
            </a:r>
            <a:r>
              <a:rPr lang="en-GB" sz="18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2023: </a:t>
            </a:r>
            <a:r>
              <a:rPr lang="en-GB" sz="1800" dirty="0"/>
              <a:t>2.0 mA, May 25 – Dec 22 (</a:t>
            </a:r>
            <a:r>
              <a:rPr lang="en-GB" sz="1800" b="1" dirty="0">
                <a:solidFill>
                  <a:srgbClr val="FF0000"/>
                </a:solidFill>
              </a:rPr>
              <a:t>180 d</a:t>
            </a:r>
            <a:r>
              <a:rPr lang="en-GB" sz="18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2024: </a:t>
            </a:r>
            <a:r>
              <a:rPr lang="en-GB" sz="1800" dirty="0"/>
              <a:t>2.0 mA, after Injector 2 upgrade (1 out of 2 new resonators in operation), Jun 3 – Dec 23 (</a:t>
            </a:r>
            <a:r>
              <a:rPr lang="en-GB" sz="1800" b="1" dirty="0">
                <a:solidFill>
                  <a:srgbClr val="FF0000"/>
                </a:solidFill>
              </a:rPr>
              <a:t>172 d</a:t>
            </a:r>
            <a:r>
              <a:rPr lang="en-GB" sz="18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2025: </a:t>
            </a:r>
            <a:r>
              <a:rPr lang="en-GB" sz="1800" dirty="0"/>
              <a:t>2.2 mA, (2</a:t>
            </a:r>
            <a:r>
              <a:rPr lang="en-GB" sz="1800" baseline="30000" dirty="0"/>
              <a:t>nd</a:t>
            </a:r>
            <a:r>
              <a:rPr lang="en-GB" sz="1800" dirty="0"/>
              <a:t> new resonator in operation), Jun 2 – Dec 23 (</a:t>
            </a:r>
            <a:r>
              <a:rPr lang="en-GB" sz="1800" b="1" dirty="0">
                <a:solidFill>
                  <a:srgbClr val="FF0000"/>
                </a:solidFill>
              </a:rPr>
              <a:t>174 d</a:t>
            </a:r>
            <a:r>
              <a:rPr lang="en-GB" sz="18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2026: </a:t>
            </a:r>
            <a:r>
              <a:rPr lang="en-GB" sz="1800" dirty="0"/>
              <a:t>2.2 mA+, tests up to 2.4 mA, Ma</a:t>
            </a:r>
            <a:r>
              <a:rPr lang="de-CH" sz="1800" dirty="0"/>
              <a:t>y 22 </a:t>
            </a:r>
            <a:r>
              <a:rPr lang="en-GB" sz="1800" dirty="0"/>
              <a:t>– Dec 23 </a:t>
            </a:r>
            <a:r>
              <a:rPr lang="en-GB" sz="1800" b="1" dirty="0">
                <a:solidFill>
                  <a:srgbClr val="FF0000"/>
                </a:solidFill>
              </a:rPr>
              <a:t>(183 d</a:t>
            </a:r>
            <a:r>
              <a:rPr lang="en-GB" sz="18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2027: </a:t>
            </a:r>
            <a:r>
              <a:rPr lang="en-GB" sz="1800" dirty="0"/>
              <a:t>2.2 mA+, end of May – Dec 23 (</a:t>
            </a:r>
            <a:r>
              <a:rPr lang="en-GB" sz="1800" b="1" dirty="0">
                <a:solidFill>
                  <a:srgbClr val="FF0000"/>
                </a:solidFill>
              </a:rPr>
              <a:t>~180 d</a:t>
            </a:r>
            <a:r>
              <a:rPr lang="en-GB" sz="1800" dirty="0"/>
              <a:t>), earlier shutdown of </a:t>
            </a:r>
            <a:r>
              <a:rPr lang="en-GB" sz="1800" dirty="0">
                <a:latin typeface="Symbol" panose="05050102010706020507" pitchFamily="18" charset="2"/>
              </a:rPr>
              <a:t>m</a:t>
            </a:r>
            <a:r>
              <a:rPr lang="en-GB" sz="1800" dirty="0"/>
              <a:t>E4 and </a:t>
            </a:r>
            <a:r>
              <a:rPr lang="en-GB" sz="1800" dirty="0">
                <a:latin typeface="Symbol" panose="05050102010706020507" pitchFamily="18" charset="2"/>
              </a:rPr>
              <a:t>p</a:t>
            </a:r>
            <a:r>
              <a:rPr lang="en-GB" sz="1800" dirty="0"/>
              <a:t>M3 in Nov 2027 due to HIMB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2028 – mid of 2029: long shutdown for HIMB upgrade</a:t>
            </a:r>
            <a:r>
              <a:rPr lang="en-GB" sz="1800" dirty="0"/>
              <a:t>, postponed in Dec 2025 by one year due to delivery problems with vacuum chambers and radiation hard coils  </a:t>
            </a:r>
            <a:endParaRPr lang="en-GB" sz="1800" noProof="0" dirty="0"/>
          </a:p>
          <a:p>
            <a:pPr lvl="1" indent="0">
              <a:buNone/>
            </a:pPr>
            <a:endParaRPr lang="en-GB" sz="1800" noProof="0" dirty="0"/>
          </a:p>
          <a:p>
            <a:pPr lvl="1" indent="0">
              <a:buNone/>
            </a:pPr>
            <a:endParaRPr lang="en-GB" sz="1800" noProof="0" dirty="0"/>
          </a:p>
          <a:p>
            <a:pPr lvl="1" indent="0">
              <a:buNone/>
            </a:pPr>
            <a:endParaRPr lang="en-GB" sz="1800" noProof="0" dirty="0"/>
          </a:p>
          <a:p>
            <a:pPr lvl="1" indent="0">
              <a:buNone/>
            </a:pPr>
            <a:endParaRPr lang="en-GB" sz="1800" noProof="0" dirty="0"/>
          </a:p>
          <a:p>
            <a:endParaRPr lang="en-GB" sz="1800" dirty="0"/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647203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Future of HIPA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68000"/>
            <a:ext cx="10441235" cy="44644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Approval of IMPACT/HIMB (60 MCHF) in Dec 2024 by CH Parliament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RF systems of HIPA are 30 – 45 years old and need to replaced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Investment needed to renew RF system to run HIPA at 2.4 mA: 24 MCHF (3.0 mA as future option)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PSI Management promised to provide 24 MCHF, distributed over 8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2024, establishment of </a:t>
            </a:r>
            <a:r>
              <a:rPr lang="en-GB" b="1" dirty="0"/>
              <a:t>SHAPE</a:t>
            </a:r>
            <a:r>
              <a:rPr lang="en-GB" dirty="0"/>
              <a:t>: </a:t>
            </a:r>
            <a:r>
              <a:rPr lang="en-US" b="1" dirty="0"/>
              <a:t>S</a:t>
            </a:r>
            <a:r>
              <a:rPr lang="en-US" dirty="0"/>
              <a:t>trategic </a:t>
            </a:r>
            <a:r>
              <a:rPr lang="en-US" b="1" dirty="0"/>
              <a:t>H</a:t>
            </a:r>
            <a:r>
              <a:rPr lang="en-US" dirty="0"/>
              <a:t>IPA </a:t>
            </a:r>
            <a:r>
              <a:rPr lang="en-US" b="1" dirty="0"/>
              <a:t>A</a:t>
            </a:r>
            <a:r>
              <a:rPr lang="en-US" dirty="0"/>
              <a:t>dvisory &amp; </a:t>
            </a:r>
            <a:r>
              <a:rPr lang="en-US" b="1" dirty="0"/>
              <a:t>P</a:t>
            </a:r>
            <a:r>
              <a:rPr lang="en-US" dirty="0"/>
              <a:t>lanning </a:t>
            </a:r>
            <a:r>
              <a:rPr lang="en-US" b="1" dirty="0"/>
              <a:t>E</a:t>
            </a:r>
            <a:r>
              <a:rPr lang="en-US" dirty="0"/>
              <a:t>xecutive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US" dirty="0"/>
              <a:t>Discussion of long-term strategy, shaping the future direction of HIPA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US" dirty="0"/>
              <a:t>Incorporation of user facility requirements (CNM members: heads of CNM, LIN, LMU, LNS, LTP)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US" dirty="0"/>
              <a:t>Define time scale, milestones,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2026: project start of refurbishment program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 indent="0">
              <a:buNone/>
            </a:pPr>
            <a:endParaRPr lang="en-GB" sz="1800" noProof="0" dirty="0"/>
          </a:p>
          <a:p>
            <a:pPr lvl="1" indent="0">
              <a:buNone/>
            </a:pPr>
            <a:endParaRPr lang="en-GB" sz="1800" noProof="0" dirty="0"/>
          </a:p>
          <a:p>
            <a:pPr lvl="1" indent="0">
              <a:buNone/>
            </a:pPr>
            <a:endParaRPr lang="en-GB" sz="1800" noProof="0" dirty="0"/>
          </a:p>
          <a:p>
            <a:pPr lvl="1" indent="0">
              <a:buNone/>
            </a:pPr>
            <a:endParaRPr lang="en-GB" sz="1800" noProof="0" dirty="0"/>
          </a:p>
          <a:p>
            <a:endParaRPr lang="en-GB" sz="1800" dirty="0"/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771312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0162D-2208-35D8-752B-DA8E237F9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Instruments at the </a:t>
            </a:r>
            <a:r>
              <a:rPr lang="en-US" dirty="0" err="1"/>
              <a:t>SμS</a:t>
            </a:r>
            <a:r>
              <a:rPr lang="en-US" dirty="0"/>
              <a:t> (Swiss Muon Source)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F6CAA1E0-C39E-A2B3-B109-707FFFC994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080" y="5001405"/>
            <a:ext cx="1268969" cy="1691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" name="Grafik 7">
            <a:extLst>
              <a:ext uri="{FF2B5EF4-FFF2-40B4-BE49-F238E27FC236}">
                <a16:creationId xmlns:a16="http://schemas.microsoft.com/office/drawing/2014/main" id="{D23C9158-A369-E12A-04B5-C680DCC227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 t="44795" r="34033"/>
          <a:stretch/>
        </p:blipFill>
        <p:spPr>
          <a:xfrm>
            <a:off x="1693375" y="2380516"/>
            <a:ext cx="6949252" cy="2388547"/>
          </a:xfrm>
          <a:prstGeom prst="rect">
            <a:avLst/>
          </a:prstGeom>
        </p:spPr>
      </p:pic>
      <p:pic>
        <p:nvPicPr>
          <p:cNvPr id="61" name="Picture 44">
            <a:extLst>
              <a:ext uri="{FF2B5EF4-FFF2-40B4-BE49-F238E27FC236}">
                <a16:creationId xmlns:a16="http://schemas.microsoft.com/office/drawing/2014/main" id="{EC8A2E5D-28B0-EF69-9B6E-29874D4954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661" y="5281248"/>
            <a:ext cx="2011363" cy="150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D3F8DB7A-B702-30A7-A842-EB6AEAFE7252}"/>
              </a:ext>
            </a:extLst>
          </p:cNvPr>
          <p:cNvGrpSpPr/>
          <p:nvPr/>
        </p:nvGrpSpPr>
        <p:grpSpPr>
          <a:xfrm>
            <a:off x="9044663" y="4485120"/>
            <a:ext cx="2128468" cy="899799"/>
            <a:chOff x="0" y="2725587"/>
            <a:chExt cx="2128469" cy="89979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ACC7BC2-CB51-B0F1-C333-830E32ACF8C9}"/>
                </a:ext>
              </a:extLst>
            </p:cNvPr>
            <p:cNvSpPr txBox="1"/>
            <p:nvPr/>
          </p:nvSpPr>
          <p:spPr>
            <a:xfrm>
              <a:off x="0" y="2725587"/>
              <a:ext cx="990399" cy="3002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1219170" eaLnBrk="0" fontAlgn="base" hangingPunct="0">
                <a:lnSpc>
                  <a:spcPct val="110000"/>
                </a:lnSpc>
                <a:spcAft>
                  <a:spcPct val="0"/>
                </a:spcAft>
              </a:pPr>
              <a:r>
                <a:rPr lang="en-US" sz="1867" b="1" kern="1000" spc="31" dirty="0">
                  <a:solidFill>
                    <a:srgbClr val="197418">
                      <a:lumMod val="75000"/>
                    </a:srgbClr>
                  </a:solidFill>
                  <a:latin typeface="Calibri"/>
                  <a:cs typeface="Franklin Gothic Book"/>
                </a:rPr>
                <a:t>HAL-9500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A6C8C5F-16AC-0662-F08F-4791358A2BBC}"/>
                </a:ext>
              </a:extLst>
            </p:cNvPr>
            <p:cNvSpPr txBox="1"/>
            <p:nvPr/>
          </p:nvSpPr>
          <p:spPr>
            <a:xfrm>
              <a:off x="0" y="3026119"/>
              <a:ext cx="2128469" cy="5992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1219170" eaLnBrk="0" fontAlgn="base" hangingPunct="0">
                <a:lnSpc>
                  <a:spcPct val="110000"/>
                </a:lnSpc>
                <a:spcAft>
                  <a:spcPct val="0"/>
                </a:spcAft>
              </a:pPr>
              <a:r>
                <a:rPr lang="en-US" sz="1200" i="1" kern="1000" spc="31" dirty="0">
                  <a:solidFill>
                    <a:srgbClr val="000000"/>
                  </a:solidFill>
                  <a:latin typeface="Calibri"/>
                  <a:cs typeface="Franklin Gothic Book"/>
                </a:rPr>
                <a:t>High Field and Low Temperature</a:t>
              </a:r>
            </a:p>
            <a:p>
              <a:pPr defTabSz="1219170" eaLnBrk="0" fontAlgn="base" hangingPunct="0">
                <a:lnSpc>
                  <a:spcPct val="110000"/>
                </a:lnSpc>
                <a:spcAft>
                  <a:spcPct val="0"/>
                </a:spcAft>
              </a:pPr>
              <a:r>
                <a:rPr lang="en-US" sz="1200" kern="1000" spc="31" dirty="0">
                  <a:solidFill>
                    <a:srgbClr val="000000"/>
                  </a:solidFill>
                  <a:latin typeface="Calibri"/>
                  <a:cs typeface="Franklin Gothic Book"/>
                </a:rPr>
                <a:t>Muon Energy: </a:t>
              </a:r>
              <a:r>
                <a:rPr lang="en-US" sz="1200" b="1" kern="1000" spc="31" dirty="0">
                  <a:solidFill>
                    <a:srgbClr val="C50006"/>
                  </a:solidFill>
                  <a:latin typeface="Calibri"/>
                  <a:cs typeface="Franklin Gothic Book"/>
                </a:rPr>
                <a:t>4 MeV </a:t>
              </a:r>
              <a:r>
                <a:rPr lang="en-US" sz="1200" kern="1000" spc="31" dirty="0">
                  <a:solidFill>
                    <a:srgbClr val="000000"/>
                  </a:solidFill>
                  <a:latin typeface="Calibri"/>
                  <a:cs typeface="Franklin Gothic Book"/>
                </a:rPr>
                <a:t>(μ</a:t>
              </a:r>
              <a:r>
                <a:rPr lang="en-US" sz="1200" kern="1000" spc="31" baseline="30000" dirty="0">
                  <a:solidFill>
                    <a:srgbClr val="000000"/>
                  </a:solidFill>
                  <a:latin typeface="Calibri"/>
                  <a:cs typeface="Franklin Gothic Book"/>
                </a:rPr>
                <a:t>+</a:t>
              </a:r>
              <a:r>
                <a:rPr lang="en-US" sz="1200" kern="1000" spc="31" dirty="0">
                  <a:solidFill>
                    <a:srgbClr val="000000"/>
                  </a:solidFill>
                  <a:latin typeface="Calibri"/>
                  <a:cs typeface="Franklin Gothic Book"/>
                </a:rPr>
                <a:t>)</a:t>
              </a:r>
            </a:p>
            <a:p>
              <a:pPr defTabSz="1219170" eaLnBrk="0" fontAlgn="base" hangingPunct="0">
                <a:lnSpc>
                  <a:spcPct val="110000"/>
                </a:lnSpc>
                <a:spcAft>
                  <a:spcPct val="0"/>
                </a:spcAft>
              </a:pPr>
              <a:endParaRPr lang="en-US" sz="1200" i="1" kern="1000" spc="31" dirty="0">
                <a:solidFill>
                  <a:srgbClr val="000000"/>
                </a:solidFill>
                <a:latin typeface="Calibri"/>
                <a:cs typeface="Franklin Gothic Book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A0ADD26D-EA81-394B-07FE-8E5A24A4A38B}"/>
              </a:ext>
            </a:extLst>
          </p:cNvPr>
          <p:cNvSpPr txBox="1"/>
          <p:nvPr/>
        </p:nvSpPr>
        <p:spPr>
          <a:xfrm>
            <a:off x="10999064" y="5976843"/>
            <a:ext cx="1081642" cy="796821"/>
          </a:xfrm>
          <a:prstGeom prst="rect">
            <a:avLst/>
          </a:prstGeom>
          <a:solidFill>
            <a:srgbClr val="FFFFFF">
              <a:alpha val="90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121917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000" cap="none" spc="31" normalizeH="0" baseline="0" noProof="0" dirty="0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Calibri"/>
                <a:cs typeface="Franklin Gothic Book"/>
              </a:rPr>
              <a:t>9.5 T</a:t>
            </a:r>
          </a:p>
          <a:p>
            <a:pPr marL="0" marR="0" lvl="0" indent="0" algn="r" defTabSz="121917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1" i="0" u="none" strike="noStrike" kern="1000" cap="none" spc="31" normalizeH="0" baseline="0" noProof="0" dirty="0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Calibri"/>
                <a:cs typeface="Franklin Gothic Book"/>
              </a:rPr>
              <a:t>0.01 – 300 K</a:t>
            </a:r>
          </a:p>
          <a:p>
            <a:pPr marL="0" marR="0" lvl="0" indent="0" algn="r" defTabSz="121917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1" i="0" u="none" strike="noStrike" kern="1000" cap="none" spc="31" normalizeH="0" baseline="0" noProof="0" dirty="0" err="1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D</a:t>
            </a:r>
            <a:r>
              <a:rPr kumimoji="0" lang="de-CH" sz="1600" b="1" i="0" u="none" strike="noStrike" kern="1000" cap="none" spc="31" normalizeH="0" baseline="0" noProof="0" dirty="0" err="1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Calibri"/>
                <a:cs typeface="Franklin Gothic Book"/>
              </a:rPr>
              <a:t>t</a:t>
            </a:r>
            <a:r>
              <a:rPr kumimoji="0" lang="de-CH" sz="1600" b="1" i="0" u="none" strike="noStrike" kern="1000" cap="none" spc="31" normalizeH="0" baseline="0" noProof="0" dirty="0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Calibri"/>
                <a:cs typeface="Franklin Gothic Book"/>
              </a:rPr>
              <a:t> ~ 60 </a:t>
            </a:r>
            <a:r>
              <a:rPr kumimoji="0" lang="de-CH" sz="1600" b="1" i="0" u="none" strike="noStrike" kern="1000" cap="none" spc="31" normalizeH="0" baseline="0" noProof="0" dirty="0" err="1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Calibri"/>
                <a:cs typeface="Franklin Gothic Book"/>
              </a:rPr>
              <a:t>ps</a:t>
            </a:r>
            <a:endParaRPr kumimoji="0" lang="en-US" sz="1600" b="1" i="0" u="none" strike="noStrike" kern="1000" cap="none" spc="31" normalizeH="0" baseline="0" noProof="0" dirty="0">
              <a:ln>
                <a:noFill/>
              </a:ln>
              <a:solidFill>
                <a:srgbClr val="C50006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BA91313-4FA0-B8A5-22D0-8C6A684F0F9C}"/>
              </a:ext>
            </a:extLst>
          </p:cNvPr>
          <p:cNvCxnSpPr/>
          <p:nvPr/>
        </p:nvCxnSpPr>
        <p:spPr bwMode="auto">
          <a:xfrm>
            <a:off x="7498209" y="3726586"/>
            <a:ext cx="1544859" cy="1501100"/>
          </a:xfrm>
          <a:prstGeom prst="straightConnector1">
            <a:avLst/>
          </a:prstGeom>
          <a:solidFill>
            <a:srgbClr val="FDCA00"/>
          </a:solidFill>
          <a:ln w="19050" cap="flat" cmpd="sng" algn="ctr">
            <a:solidFill>
              <a:srgbClr val="FDCA00"/>
            </a:solidFill>
            <a:prstDash val="solid"/>
            <a:round/>
            <a:headEnd type="oval" w="med" len="med"/>
            <a:tailEnd type="none"/>
          </a:ln>
          <a:effectLst/>
        </p:spPr>
      </p:cxn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0DC9EF9-DCE5-8878-D70D-CE1233402E23}"/>
              </a:ext>
            </a:extLst>
          </p:cNvPr>
          <p:cNvGrpSpPr/>
          <p:nvPr/>
        </p:nvGrpSpPr>
        <p:grpSpPr>
          <a:xfrm>
            <a:off x="1016520" y="4944001"/>
            <a:ext cx="3927352" cy="1718868"/>
            <a:chOff x="1221321" y="3666565"/>
            <a:chExt cx="2945514" cy="1289151"/>
          </a:xfrm>
        </p:grpSpPr>
        <p:pic>
          <p:nvPicPr>
            <p:cNvPr id="68" name="Picture 10" descr="_GPS_400.jpg                                                    000201BF_HD35                           BA992A26:">
              <a:extLst>
                <a:ext uri="{FF2B5EF4-FFF2-40B4-BE49-F238E27FC236}">
                  <a16:creationId xmlns:a16="http://schemas.microsoft.com/office/drawing/2014/main" id="{CEDA2DED-0F1A-1906-C0F4-4EFFA889F2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r:link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709294" y="3730103"/>
              <a:ext cx="1026319" cy="11584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57439AB-8AA0-E575-892E-41B0E2BD9DBA}"/>
                </a:ext>
              </a:extLst>
            </p:cNvPr>
            <p:cNvGrpSpPr/>
            <p:nvPr/>
          </p:nvGrpSpPr>
          <p:grpSpPr>
            <a:xfrm>
              <a:off x="1409593" y="3666565"/>
              <a:ext cx="1220912" cy="522499"/>
              <a:chOff x="7529327" y="5385008"/>
              <a:chExt cx="1627883" cy="696666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6B4D2FA-26A6-C32E-B6CB-7D54930C3B0A}"/>
                  </a:ext>
                </a:extLst>
              </p:cNvPr>
              <p:cNvSpPr txBox="1"/>
              <p:nvPr/>
            </p:nvSpPr>
            <p:spPr>
              <a:xfrm>
                <a:off x="8752547" y="5385008"/>
                <a:ext cx="404663" cy="3002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121917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67" b="1" i="0" u="none" strike="noStrike" kern="1000" cap="none" spc="31" normalizeH="0" baseline="0" noProof="0" dirty="0">
                    <a:ln>
                      <a:noFill/>
                    </a:ln>
                    <a:solidFill>
                      <a:srgbClr val="197418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cs typeface="Franklin Gothic Book"/>
                  </a:rPr>
                  <a:t>GPS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4C37E7E8-DD32-DBC2-3DDC-6564CCF46C60}"/>
                  </a:ext>
                </a:extLst>
              </p:cNvPr>
              <p:cNvSpPr txBox="1"/>
              <p:nvPr/>
            </p:nvSpPr>
            <p:spPr>
              <a:xfrm>
                <a:off x="7529327" y="5685540"/>
                <a:ext cx="1614674" cy="396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r" defTabSz="121917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1" u="none" strike="noStrike" kern="1000" cap="none" spc="31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Franklin Gothic Book"/>
                  </a:rPr>
                  <a:t>General Purpose Surface</a:t>
                </a:r>
                <a:br>
                  <a:rPr kumimoji="0" lang="en-US" sz="1200" b="0" i="1" u="none" strike="noStrike" kern="1000" cap="none" spc="31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Franklin Gothic Book"/>
                  </a:rPr>
                </a:br>
                <a:r>
                  <a:rPr kumimoji="0" lang="en-US" sz="1200" b="0" i="1" u="none" strike="noStrike" kern="1000" cap="none" spc="31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cs typeface="Franklin Gothic Book"/>
                  </a:rPr>
                  <a:t>Muon Instrument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2F6C8DE-1CC2-D275-918B-A083533A7008}"/>
                </a:ext>
              </a:extLst>
            </p:cNvPr>
            <p:cNvSpPr txBox="1"/>
            <p:nvPr/>
          </p:nvSpPr>
          <p:spPr>
            <a:xfrm>
              <a:off x="1221321" y="4431354"/>
              <a:ext cx="1399277" cy="4494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Shared Surface Muon Beam</a:t>
              </a:r>
            </a:p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200" b="0" i="0" u="none" strike="noStrike" kern="1000" cap="none" spc="3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Muon</a:t>
              </a: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on Request (MORE)</a:t>
              </a:r>
              <a:endParaRPr kumimoji="0" lang="en-US" sz="1200" b="0" i="0" u="none" strike="noStrike" kern="1000" cap="none" spc="3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endParaRPr>
            </a:p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Muon Energy: </a:t>
              </a:r>
              <a:r>
                <a:rPr kumimoji="0" lang="en-US" sz="12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4 MeV </a:t>
              </a: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(μ</a:t>
              </a:r>
              <a:r>
                <a:rPr kumimoji="0" lang="en-US" sz="1200" b="0" i="0" u="none" strike="noStrike" kern="1000" cap="none" spc="31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+</a:t>
              </a: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)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CD529E1-9BDD-75B2-751A-CE5D20AE2A9B}"/>
                </a:ext>
              </a:extLst>
            </p:cNvPr>
            <p:cNvSpPr txBox="1"/>
            <p:nvPr/>
          </p:nvSpPr>
          <p:spPr>
            <a:xfrm>
              <a:off x="3353323" y="4559646"/>
              <a:ext cx="813512" cy="39607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0.8 T</a:t>
              </a:r>
            </a:p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1.6 - 1000 K</a:t>
              </a:r>
            </a:p>
          </p:txBody>
        </p: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B5DBB05B-2FB9-73A6-3A2A-2261C3CC7362}"/>
              </a:ext>
            </a:extLst>
          </p:cNvPr>
          <p:cNvCxnSpPr/>
          <p:nvPr/>
        </p:nvCxnSpPr>
        <p:spPr bwMode="auto">
          <a:xfrm flipV="1">
            <a:off x="7531704" y="4511705"/>
            <a:ext cx="540981" cy="648737"/>
          </a:xfrm>
          <a:prstGeom prst="straightConnector1">
            <a:avLst/>
          </a:prstGeom>
          <a:solidFill>
            <a:srgbClr val="FDCA00"/>
          </a:solidFill>
          <a:ln w="19050" cap="flat" cmpd="sng" algn="ctr">
            <a:solidFill>
              <a:srgbClr val="FDCA00"/>
            </a:solidFill>
            <a:prstDash val="solid"/>
            <a:round/>
            <a:headEnd type="none" w="med" len="med"/>
            <a:tailEnd type="oval"/>
          </a:ln>
          <a:effectLst/>
        </p:spPr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1DEFC9F-6A4E-9F36-9D60-9FEC97472572}"/>
              </a:ext>
            </a:extLst>
          </p:cNvPr>
          <p:cNvGrpSpPr/>
          <p:nvPr/>
        </p:nvGrpSpPr>
        <p:grpSpPr>
          <a:xfrm>
            <a:off x="916833" y="951493"/>
            <a:ext cx="3931029" cy="1901443"/>
            <a:chOff x="1678250" y="933512"/>
            <a:chExt cx="2948272" cy="1426082"/>
          </a:xfrm>
        </p:grpSpPr>
        <p:pic>
          <p:nvPicPr>
            <p:cNvPr id="77" name="Picture 23" descr="mue4-110106-02">
              <a:extLst>
                <a:ext uri="{FF2B5EF4-FFF2-40B4-BE49-F238E27FC236}">
                  <a16:creationId xmlns:a16="http://schemas.microsoft.com/office/drawing/2014/main" id="{440A7C5D-7238-9363-359A-E1CEB3BF1D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3718" y="993947"/>
              <a:ext cx="1025129" cy="13656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66D9C53-E3DC-202F-7B57-DC9BBA6914D8}"/>
                </a:ext>
              </a:extLst>
            </p:cNvPr>
            <p:cNvSpPr txBox="1"/>
            <p:nvPr/>
          </p:nvSpPr>
          <p:spPr>
            <a:xfrm>
              <a:off x="3167844" y="933512"/>
              <a:ext cx="329947" cy="2252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67" b="1" i="0" u="none" strike="noStrike" kern="1000" cap="none" spc="31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LEM</a:t>
              </a:r>
              <a:endParaRPr kumimoji="0" lang="en-US" sz="1867" b="1" i="0" u="none" strike="noStrike" kern="1000" cap="none" spc="31" normalizeH="0" baseline="0" noProof="0" dirty="0" err="1">
                <a:ln>
                  <a:noFill/>
                </a:ln>
                <a:solidFill>
                  <a:srgbClr val="197418">
                    <a:lumMod val="75000"/>
                  </a:srgbClr>
                </a:solidFill>
                <a:effectLst/>
                <a:uLnTx/>
                <a:uFillTx/>
                <a:latin typeface="Calibri"/>
                <a:cs typeface="Franklin Gothic Book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582A5B9-917F-6C88-2847-47D4CD13A307}"/>
                </a:ext>
              </a:extLst>
            </p:cNvPr>
            <p:cNvSpPr txBox="1"/>
            <p:nvPr/>
          </p:nvSpPr>
          <p:spPr>
            <a:xfrm>
              <a:off x="3167844" y="1176882"/>
              <a:ext cx="1458678" cy="1447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1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Low Energy Muon </a:t>
              </a:r>
              <a:r>
                <a:rPr kumimoji="0" lang="de-CH" sz="1200" b="0" i="1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Facility</a:t>
              </a:r>
              <a:endParaRPr kumimoji="0" lang="en-US" sz="1200" b="0" i="1" u="none" strike="noStrike" kern="1000" cap="none" spc="3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1A26758-FCCD-253A-691D-31F282E71191}"/>
                </a:ext>
              </a:extLst>
            </p:cNvPr>
            <p:cNvSpPr txBox="1"/>
            <p:nvPr/>
          </p:nvSpPr>
          <p:spPr>
            <a:xfrm>
              <a:off x="3176867" y="1423490"/>
              <a:ext cx="1449655" cy="1447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Muon Energy: </a:t>
              </a:r>
              <a:r>
                <a:rPr kumimoji="0" lang="de-CH" sz="12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1-30 keV </a:t>
              </a:r>
              <a:r>
                <a:rPr kumimoji="0" lang="de-CH" sz="1200" i="0" u="none" strike="noStrike" kern="1000" cap="none" spc="31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cs typeface="Franklin Gothic Book"/>
                </a:rPr>
                <a:t>(</a:t>
              </a:r>
              <a:r>
                <a:rPr kumimoji="0" lang="de-CH" sz="1200" i="0" u="none" strike="noStrike" kern="1000" cap="none" spc="31" normalizeH="0" baseline="0" noProof="0" dirty="0">
                  <a:ln>
                    <a:noFill/>
                  </a:ln>
                  <a:effectLst/>
                  <a:uLnTx/>
                  <a:uFillTx/>
                  <a:latin typeface="Symbol" panose="05050102010706020507" pitchFamily="18" charset="2"/>
                  <a:cs typeface="Franklin Gothic Book"/>
                </a:rPr>
                <a:t>m</a:t>
              </a:r>
              <a:r>
                <a:rPr kumimoji="0" lang="de-CH" sz="1200" i="0" u="none" strike="noStrike" kern="1000" cap="none" spc="31" normalizeH="0" baseline="30000" noProof="0" dirty="0">
                  <a:ln>
                    <a:noFill/>
                  </a:ln>
                  <a:effectLst/>
                  <a:uLnTx/>
                  <a:uFillTx/>
                  <a:latin typeface="Calibri"/>
                  <a:cs typeface="Franklin Gothic Book"/>
                </a:rPr>
                <a:t>+</a:t>
              </a:r>
              <a:r>
                <a:rPr kumimoji="0" lang="de-CH" sz="1200" i="0" u="none" strike="noStrike" kern="1000" cap="none" spc="31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cs typeface="Franklin Gothic Book"/>
                </a:rPr>
                <a:t>)</a:t>
              </a:r>
              <a:endParaRPr kumimoji="0" lang="en-US" sz="1200" i="0" u="none" strike="noStrike" kern="1000" cap="none" spc="31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Franklin Gothic Book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9FED1F3-C425-16C7-85F9-651317D6BE94}"/>
                </a:ext>
              </a:extLst>
            </p:cNvPr>
            <p:cNvSpPr txBox="1"/>
            <p:nvPr/>
          </p:nvSpPr>
          <p:spPr>
            <a:xfrm>
              <a:off x="1678250" y="993947"/>
              <a:ext cx="700048" cy="39607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0.3 T</a:t>
              </a:r>
            </a:p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2.5 - 600 K</a:t>
              </a:r>
            </a:p>
          </p:txBody>
        </p: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F33E50AC-8EE9-C491-2B69-B3404F7DF67E}"/>
              </a:ext>
            </a:extLst>
          </p:cNvPr>
          <p:cNvCxnSpPr/>
          <p:nvPr/>
        </p:nvCxnSpPr>
        <p:spPr bwMode="auto">
          <a:xfrm flipH="1">
            <a:off x="6158480" y="2180862"/>
            <a:ext cx="225552" cy="455719"/>
          </a:xfrm>
          <a:prstGeom prst="straightConnector1">
            <a:avLst/>
          </a:prstGeom>
          <a:solidFill>
            <a:srgbClr val="FDCA00"/>
          </a:solidFill>
          <a:ln w="19050" cap="flat" cmpd="sng" algn="ctr">
            <a:solidFill>
              <a:srgbClr val="FDCA00"/>
            </a:solidFill>
            <a:prstDash val="solid"/>
            <a:round/>
            <a:headEnd type="none" w="med" len="med"/>
            <a:tailEnd type="oval"/>
          </a:ln>
          <a:effectLst/>
        </p:spPr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C1E4DCA-3847-5C86-42C2-3FADE4C76CF8}"/>
              </a:ext>
            </a:extLst>
          </p:cNvPr>
          <p:cNvGrpSpPr/>
          <p:nvPr/>
        </p:nvGrpSpPr>
        <p:grpSpPr>
          <a:xfrm>
            <a:off x="6200937" y="932723"/>
            <a:ext cx="5858657" cy="1539840"/>
            <a:chOff x="4181940" y="933512"/>
            <a:chExt cx="4393993" cy="1154880"/>
          </a:xfrm>
        </p:grpSpPr>
        <p:pic>
          <p:nvPicPr>
            <p:cNvPr id="84" name="Picture 44" descr="IMG_2954">
              <a:extLst>
                <a:ext uri="{FF2B5EF4-FFF2-40B4-BE49-F238E27FC236}">
                  <a16:creationId xmlns:a16="http://schemas.microsoft.com/office/drawing/2014/main" id="{49F301BB-CB2C-52B0-53FD-AF21DE43A4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1940" y="993946"/>
              <a:ext cx="1200150" cy="9001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AD46087-284C-C704-B91E-6AE5EF7E66C2}"/>
                </a:ext>
              </a:extLst>
            </p:cNvPr>
            <p:cNvSpPr txBox="1"/>
            <p:nvPr/>
          </p:nvSpPr>
          <p:spPr>
            <a:xfrm>
              <a:off x="5514058" y="933512"/>
              <a:ext cx="357598" cy="2252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67" b="1" i="0" u="none" strike="noStrike" kern="1000" cap="none" spc="31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VMS</a:t>
              </a:r>
              <a:endParaRPr kumimoji="0" lang="en-US" sz="1867" b="1" i="0" u="none" strike="noStrike" kern="1000" cap="none" spc="31" normalizeH="0" baseline="0" noProof="0" dirty="0">
                <a:ln>
                  <a:noFill/>
                </a:ln>
                <a:solidFill>
                  <a:srgbClr val="197418">
                    <a:lumMod val="75000"/>
                  </a:srgbClr>
                </a:solidFill>
                <a:effectLst/>
                <a:uLnTx/>
                <a:uFillTx/>
                <a:latin typeface="Calibri"/>
                <a:cs typeface="Franklin Gothic Book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38BBE00-9504-9D09-EF6B-8F0BCEE0E87E}"/>
                </a:ext>
              </a:extLst>
            </p:cNvPr>
            <p:cNvSpPr/>
            <p:nvPr/>
          </p:nvSpPr>
          <p:spPr>
            <a:xfrm>
              <a:off x="5459358" y="1112544"/>
              <a:ext cx="3116575" cy="3651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Muon Energy: </a:t>
              </a:r>
              <a:r>
                <a:rPr kumimoji="0" lang="en-US" sz="12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4 MeV </a:t>
              </a: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(μ</a:t>
              </a:r>
              <a:r>
                <a:rPr kumimoji="0" lang="en-US" sz="1200" b="0" i="0" u="none" strike="noStrike" kern="1000" cap="none" spc="31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+</a:t>
              </a: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)</a:t>
              </a:r>
            </a:p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anose="05050102010706020507" pitchFamily="18" charset="2"/>
                  <a:cs typeface="Franklin Gothic Book"/>
                </a:rPr>
                <a:t>p</a:t>
              </a: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E1 beam </a:t>
              </a:r>
              <a:r>
                <a:rPr kumimoji="0" lang="de-CH" sz="1200" b="0" i="0" u="none" strike="noStrike" kern="1000" cap="none" spc="3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line</a:t>
              </a: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</a:t>
              </a:r>
              <a:r>
                <a:rPr kumimoji="0" lang="de-CH" sz="1200" b="0" i="0" u="none" strike="noStrike" kern="1000" cap="none" spc="3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shared</a:t>
              </a: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</a:t>
              </a:r>
              <a:r>
                <a:rPr kumimoji="0" lang="de-CH" sz="1200" b="0" i="0" u="none" strike="noStrike" kern="1000" cap="none" spc="3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with</a:t>
              </a: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LTP, in </a:t>
              </a:r>
              <a:r>
                <a:rPr kumimoji="0" lang="de-CH" sz="1200" b="0" i="0" u="none" strike="noStrike" kern="1000" cap="none" spc="3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operation</a:t>
              </a: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50% </a:t>
              </a:r>
              <a:r>
                <a:rPr kumimoji="0" lang="de-CH" sz="1200" b="0" i="0" u="none" strike="noStrike" kern="1000" cap="none" spc="3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of</a:t>
              </a: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</a:t>
              </a:r>
              <a:r>
                <a:rPr kumimoji="0" lang="de-CH" sz="1200" b="0" i="0" u="none" strike="noStrike" kern="1000" cap="none" spc="3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the</a:t>
              </a:r>
              <a:r>
                <a:rPr kumimoji="0" lang="de-CH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</a:t>
              </a:r>
              <a:r>
                <a:rPr kumimoji="0" lang="de-CH" sz="1200" b="0" i="0" u="none" strike="noStrike" kern="1000" cap="none" spc="3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year</a:t>
              </a:r>
              <a:endParaRPr kumimoji="0" lang="en-US" sz="1200" b="0" i="0" u="none" strike="noStrike" kern="1000" cap="none" spc="3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CF987AA-2BDD-573E-42A5-7E9F0913422E}"/>
                </a:ext>
              </a:extLst>
            </p:cNvPr>
            <p:cNvSpPr txBox="1"/>
            <p:nvPr/>
          </p:nvSpPr>
          <p:spPr>
            <a:xfrm>
              <a:off x="5042858" y="1489189"/>
              <a:ext cx="941363" cy="599203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0.8 T</a:t>
              </a:r>
            </a:p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0.25 - 300 K</a:t>
              </a:r>
            </a:p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1 </a:t>
              </a:r>
              <a:r>
                <a:rPr kumimoji="0" lang="de-CH" sz="1600" b="1" i="0" u="none" strike="noStrike" kern="1000" cap="none" spc="31" normalizeH="0" baseline="0" noProof="0" dirty="0" err="1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GPa</a:t>
              </a:r>
              <a:r>
                <a:rPr kumimoji="0" lang="de-CH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</a:t>
              </a:r>
              <a:r>
                <a:rPr kumimoji="0" lang="de-CH" sz="1600" b="1" i="0" u="none" strike="noStrike" kern="1000" cap="none" spc="31" normalizeH="0" baseline="0" noProof="0" dirty="0" err="1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uniaxial</a:t>
              </a:r>
              <a:endParaRPr kumimoji="0" lang="en-US" sz="1600" b="1" i="0" u="none" strike="noStrike" kern="1000" cap="none" spc="31" normalizeH="0" baseline="0" noProof="0" dirty="0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Calibri"/>
                <a:cs typeface="Franklin Gothic Book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7AACFF4-EDA8-7B17-7E69-1521D6C1ED2B}"/>
              </a:ext>
            </a:extLst>
          </p:cNvPr>
          <p:cNvGrpSpPr/>
          <p:nvPr/>
        </p:nvGrpSpPr>
        <p:grpSpPr>
          <a:xfrm>
            <a:off x="8892742" y="1883499"/>
            <a:ext cx="2483844" cy="2370924"/>
            <a:chOff x="5895001" y="1412624"/>
            <a:chExt cx="1862883" cy="1778193"/>
          </a:xfrm>
        </p:grpSpPr>
        <p:pic>
          <p:nvPicPr>
            <p:cNvPr id="89" name="Picture 45" descr="12410_GPD">
              <a:extLst>
                <a:ext uri="{FF2B5EF4-FFF2-40B4-BE49-F238E27FC236}">
                  <a16:creationId xmlns:a16="http://schemas.microsoft.com/office/drawing/2014/main" id="{09744D45-8747-9CE1-31F1-ECC0D2B69E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6156" y="2193708"/>
              <a:ext cx="1499738" cy="99710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92A7DED-4C1B-A806-8441-2275D999E2EB}"/>
                </a:ext>
              </a:extLst>
            </p:cNvPr>
            <p:cNvSpPr txBox="1"/>
            <p:nvPr/>
          </p:nvSpPr>
          <p:spPr>
            <a:xfrm>
              <a:off x="5976157" y="1412624"/>
              <a:ext cx="331148" cy="2252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67" b="1" i="0" u="none" strike="noStrike" kern="1000" cap="none" spc="31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GPD</a:t>
              </a:r>
              <a:endParaRPr kumimoji="0" lang="en-US" sz="1867" b="1" i="0" u="none" strike="noStrike" kern="1000" cap="none" spc="31" normalizeH="0" baseline="0" noProof="0" dirty="0">
                <a:ln>
                  <a:noFill/>
                </a:ln>
                <a:solidFill>
                  <a:srgbClr val="197418">
                    <a:lumMod val="75000"/>
                  </a:srgbClr>
                </a:solidFill>
                <a:effectLst/>
                <a:uLnTx/>
                <a:uFillTx/>
                <a:latin typeface="Calibri"/>
                <a:cs typeface="Franklin Gothic Book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C7120E58-AB5F-C2B1-E7F5-DE9384B56B4E}"/>
                </a:ext>
              </a:extLst>
            </p:cNvPr>
            <p:cNvSpPr/>
            <p:nvPr/>
          </p:nvSpPr>
          <p:spPr>
            <a:xfrm>
              <a:off x="5902869" y="1628033"/>
              <a:ext cx="1662763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General Purpose Decay Channel </a:t>
              </a:r>
              <a:br>
                <a:rPr kumimoji="0" lang="en-GB" alt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</a:br>
              <a:r>
                <a:rPr kumimoji="0" lang="en-GB" altLang="en-US" sz="12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rPr>
                <a:t>Instrument (for Pressure Studies)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2D659033-B4C1-AB9E-D385-62871AE80630}"/>
                </a:ext>
              </a:extLst>
            </p:cNvPr>
            <p:cNvSpPr/>
            <p:nvPr/>
          </p:nvSpPr>
          <p:spPr>
            <a:xfrm>
              <a:off x="5895001" y="1972000"/>
              <a:ext cx="1745189" cy="2140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Muon Energy: </a:t>
              </a:r>
              <a:r>
                <a:rPr kumimoji="0" lang="en-US" sz="12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5-60 MeV </a:t>
              </a: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(μ</a:t>
              </a:r>
              <a:r>
                <a:rPr kumimoji="0" lang="en-US" sz="1200" b="0" i="0" u="none" strike="noStrike" kern="1000" cap="none" spc="31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+</a:t>
              </a: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/ μ</a:t>
              </a:r>
              <a:r>
                <a:rPr kumimoji="0" lang="en-US" sz="1200" b="0" i="0" u="none" strike="noStrike" kern="1000" cap="none" spc="31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‒</a:t>
              </a:r>
              <a:r>
                <a:rPr kumimoji="0" lang="en-US" sz="1200" b="0" i="0" u="none" strike="noStrike" kern="1000" cap="none" spc="3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)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A182058-E795-4157-55F4-0AF14DA16114}"/>
                </a:ext>
              </a:extLst>
            </p:cNvPr>
            <p:cNvSpPr txBox="1"/>
            <p:nvPr/>
          </p:nvSpPr>
          <p:spPr>
            <a:xfrm>
              <a:off x="7057836" y="2193708"/>
              <a:ext cx="700048" cy="599203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0.6 T</a:t>
              </a:r>
            </a:p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0.3 - 500 K</a:t>
              </a:r>
            </a:p>
            <a:p>
              <a:pPr marL="0" marR="0" lvl="0" indent="0" algn="r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CH" sz="1600" b="1" kern="1000" spc="31" dirty="0">
                  <a:solidFill>
                    <a:srgbClr val="C50006"/>
                  </a:solidFill>
                  <a:latin typeface="Calibri"/>
                  <a:cs typeface="Franklin Gothic Book"/>
                </a:rPr>
                <a:t>3</a:t>
              </a:r>
              <a:r>
                <a:rPr kumimoji="0" lang="de-CH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</a:t>
              </a:r>
              <a:r>
                <a:rPr kumimoji="0" lang="de-CH" sz="1600" b="1" i="0" u="none" strike="noStrike" kern="1000" cap="none" spc="31" normalizeH="0" baseline="0" noProof="0" dirty="0" err="1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GPa</a:t>
              </a:r>
              <a:endParaRPr kumimoji="0" lang="en-US" sz="1600" b="1" i="0" u="none" strike="noStrike" kern="1000" cap="none" spc="31" normalizeH="0" baseline="0" noProof="0" dirty="0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Calibri"/>
                <a:cs typeface="Franklin Gothic Book"/>
              </a:endParaRPr>
            </a:p>
          </p:txBody>
        </p: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3183F9A-8E29-4311-A882-CCAFD2BA32C8}"/>
              </a:ext>
            </a:extLst>
          </p:cNvPr>
          <p:cNvCxnSpPr>
            <a:endCxn id="89" idx="1"/>
          </p:cNvCxnSpPr>
          <p:nvPr/>
        </p:nvCxnSpPr>
        <p:spPr bwMode="auto">
          <a:xfrm>
            <a:off x="7640509" y="3284612"/>
            <a:ext cx="1360441" cy="305073"/>
          </a:xfrm>
          <a:prstGeom prst="straightConnector1">
            <a:avLst/>
          </a:prstGeom>
          <a:solidFill>
            <a:srgbClr val="FDCA00"/>
          </a:solidFill>
          <a:ln w="19050" cap="flat" cmpd="sng" algn="ctr">
            <a:solidFill>
              <a:srgbClr val="FDCA00"/>
            </a:solidFill>
            <a:prstDash val="solid"/>
            <a:round/>
            <a:headEnd type="oval" w="med" len="med"/>
            <a:tailEnd type="none"/>
          </a:ln>
          <a:effectLst/>
        </p:spPr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E84EBD42-C671-4D8D-892F-6F8D3108C480}"/>
              </a:ext>
            </a:extLst>
          </p:cNvPr>
          <p:cNvSpPr txBox="1"/>
          <p:nvPr/>
        </p:nvSpPr>
        <p:spPr>
          <a:xfrm>
            <a:off x="7464152" y="6165304"/>
            <a:ext cx="1041567" cy="528093"/>
          </a:xfrm>
          <a:prstGeom prst="rect">
            <a:avLst/>
          </a:prstGeom>
          <a:solidFill>
            <a:srgbClr val="FFFFFF">
              <a:alpha val="90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121917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000" cap="none" spc="31" normalizeH="0" baseline="0" noProof="0" dirty="0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Calibri"/>
                <a:cs typeface="Franklin Gothic Book"/>
              </a:rPr>
              <a:t>3.5 T</a:t>
            </a:r>
          </a:p>
          <a:p>
            <a:pPr marL="0" marR="0" lvl="0" indent="0" algn="r" defTabSz="121917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000" cap="none" spc="31" normalizeH="0" baseline="0" noProof="0" dirty="0">
                <a:ln>
                  <a:noFill/>
                </a:ln>
                <a:solidFill>
                  <a:srgbClr val="C50006"/>
                </a:solidFill>
                <a:effectLst/>
                <a:uLnTx/>
                <a:uFillTx/>
                <a:latin typeface="Calibri"/>
                <a:cs typeface="Franklin Gothic Book"/>
              </a:rPr>
              <a:t>0.02 - 310 K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84FFCCE-252C-FBDD-6ACD-07B5C873D04B}"/>
              </a:ext>
            </a:extLst>
          </p:cNvPr>
          <p:cNvSpPr txBox="1"/>
          <p:nvPr/>
        </p:nvSpPr>
        <p:spPr>
          <a:xfrm>
            <a:off x="5552716" y="4959433"/>
            <a:ext cx="790765" cy="3002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de-CH" sz="1867" b="1" kern="1000" spc="31" dirty="0">
                <a:solidFill>
                  <a:srgbClr val="197418">
                    <a:lumMod val="75000"/>
                  </a:srgbClr>
                </a:solidFill>
                <a:latin typeface="Calibri"/>
                <a:cs typeface="Franklin Gothic Book"/>
              </a:rPr>
              <a:t>FLAME</a:t>
            </a:r>
            <a:endParaRPr lang="en-US" sz="1867" b="1" kern="1000" spc="31" dirty="0">
              <a:solidFill>
                <a:srgbClr val="197418">
                  <a:lumMod val="75000"/>
                </a:srgbClr>
              </a:solidFill>
              <a:latin typeface="Calibri"/>
              <a:cs typeface="Franklin Gothic Book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A1EB8FF-C545-394F-9C77-8162646A3BAC}"/>
              </a:ext>
            </a:extLst>
          </p:cNvPr>
          <p:cNvSpPr txBox="1"/>
          <p:nvPr/>
        </p:nvSpPr>
        <p:spPr>
          <a:xfrm>
            <a:off x="4407137" y="5666589"/>
            <a:ext cx="1852345" cy="120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19170"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en-US" sz="1200" b="1" i="1" kern="1000" spc="31" dirty="0" err="1">
                <a:solidFill>
                  <a:srgbClr val="000000"/>
                </a:solidFill>
                <a:latin typeface="Calibri"/>
                <a:cs typeface="Franklin Gothic Book"/>
              </a:rPr>
              <a:t>FL</a:t>
            </a:r>
            <a:r>
              <a:rPr lang="en-US" sz="1200" i="1" kern="1000" spc="31" dirty="0" err="1">
                <a:solidFill>
                  <a:srgbClr val="000000"/>
                </a:solidFill>
                <a:latin typeface="Calibri"/>
                <a:cs typeface="Franklin Gothic Book"/>
              </a:rPr>
              <a:t>exible</a:t>
            </a:r>
            <a:r>
              <a:rPr lang="en-US" sz="1200" i="1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 </a:t>
            </a:r>
            <a:r>
              <a:rPr lang="en-US" sz="1200" b="1" i="1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A</a:t>
            </a:r>
            <a:r>
              <a:rPr lang="en-US" sz="1200" i="1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dvanced </a:t>
            </a:r>
          </a:p>
          <a:p>
            <a:pPr algn="r" defTabSz="1219170"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en-US" sz="1200" b="1" i="1" kern="1000" spc="31" dirty="0" err="1">
                <a:solidFill>
                  <a:srgbClr val="000000"/>
                </a:solidFill>
                <a:latin typeface="Calibri"/>
                <a:cs typeface="Franklin Gothic Book"/>
              </a:rPr>
              <a:t>M</a:t>
            </a:r>
            <a:r>
              <a:rPr lang="en-US" sz="1200" i="1" kern="1000" spc="31" dirty="0" err="1">
                <a:solidFill>
                  <a:srgbClr val="000000"/>
                </a:solidFill>
                <a:latin typeface="Calibri"/>
                <a:cs typeface="Franklin Gothic Book"/>
              </a:rPr>
              <a:t>uSR</a:t>
            </a:r>
            <a:r>
              <a:rPr lang="en-US" sz="1200" i="1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 </a:t>
            </a:r>
            <a:r>
              <a:rPr lang="en-US" sz="1200" b="1" i="1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E</a:t>
            </a:r>
            <a:r>
              <a:rPr lang="en-US" sz="1200" i="1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nvironment</a:t>
            </a:r>
          </a:p>
          <a:p>
            <a:pPr algn="r" defTabSz="1219170"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de-CH" sz="1200" i="1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 </a:t>
            </a:r>
          </a:p>
          <a:p>
            <a:pPr algn="r" defTabSz="1219170"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en-US" sz="1200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Muon Energy:</a:t>
            </a:r>
            <a:br>
              <a:rPr lang="en-US" sz="1200" kern="1000" spc="31" dirty="0">
                <a:solidFill>
                  <a:srgbClr val="000000"/>
                </a:solidFill>
                <a:latin typeface="Calibri"/>
                <a:cs typeface="Franklin Gothic Book"/>
              </a:rPr>
            </a:br>
            <a:r>
              <a:rPr lang="en-US" sz="1200" b="1" kern="1000" spc="31" dirty="0">
                <a:solidFill>
                  <a:srgbClr val="C50006"/>
                </a:solidFill>
                <a:latin typeface="Calibri"/>
                <a:cs typeface="Franklin Gothic Book"/>
              </a:rPr>
              <a:t>4 MeV </a:t>
            </a:r>
            <a:r>
              <a:rPr lang="en-US" sz="1200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(μ</a:t>
            </a:r>
            <a:r>
              <a:rPr lang="en-US" sz="1200" kern="1000" spc="31" baseline="30000" dirty="0">
                <a:solidFill>
                  <a:srgbClr val="000000"/>
                </a:solidFill>
                <a:latin typeface="Calibri"/>
                <a:cs typeface="Franklin Gothic Book"/>
              </a:rPr>
              <a:t>+</a:t>
            </a:r>
            <a:r>
              <a:rPr lang="en-US" sz="1200" kern="1000" spc="31" dirty="0">
                <a:solidFill>
                  <a:srgbClr val="000000"/>
                </a:solidFill>
                <a:latin typeface="Calibri"/>
                <a:cs typeface="Franklin Gothic Book"/>
              </a:rPr>
              <a:t>)</a:t>
            </a:r>
          </a:p>
          <a:p>
            <a:pPr algn="r" defTabSz="1219170" eaLnBrk="0" fontAlgn="base" hangingPunct="0">
              <a:lnSpc>
                <a:spcPct val="110000"/>
              </a:lnSpc>
              <a:spcAft>
                <a:spcPct val="0"/>
              </a:spcAft>
            </a:pPr>
            <a:endParaRPr lang="en-US" sz="1200" i="1" kern="1000" spc="31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3F64F57-B8E7-E280-9BA7-E6E1EE74D300}"/>
              </a:ext>
            </a:extLst>
          </p:cNvPr>
          <p:cNvGrpSpPr/>
          <p:nvPr/>
        </p:nvGrpSpPr>
        <p:grpSpPr>
          <a:xfrm>
            <a:off x="2769614" y="860441"/>
            <a:ext cx="3057969" cy="460684"/>
            <a:chOff x="2077211" y="645331"/>
            <a:chExt cx="2293477" cy="345513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05DE4558-8887-99CC-2BD8-E6295AC7FF56}"/>
                </a:ext>
              </a:extLst>
            </p:cNvPr>
            <p:cNvSpPr/>
            <p:nvPr/>
          </p:nvSpPr>
          <p:spPr bwMode="auto">
            <a:xfrm>
              <a:off x="2077211" y="676619"/>
              <a:ext cx="554785" cy="314225"/>
            </a:xfrm>
            <a:prstGeom prst="ellipse">
              <a:avLst/>
            </a:prstGeom>
            <a:noFill/>
            <a:ln w="19050" cap="flat" cmpd="sng" algn="ctr">
              <a:solidFill>
                <a:srgbClr val="197418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F71143-AFED-AE6F-6A2F-ECF9DDE3F133}"/>
                </a:ext>
              </a:extLst>
            </p:cNvPr>
            <p:cNvSpPr txBox="1"/>
            <p:nvPr/>
          </p:nvSpPr>
          <p:spPr>
            <a:xfrm>
              <a:off x="2912011" y="645331"/>
              <a:ext cx="1458677" cy="257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defTabSz="1219170" eaLnBrk="1" fontAlgn="base" latinLnBrk="0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de-CH" sz="186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Thin</a:t>
              </a:r>
              <a:r>
                <a:rPr kumimoji="0" lang="de-CH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CH" sz="186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films</a:t>
              </a:r>
              <a:r>
                <a:rPr kumimoji="0" lang="de-CH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, </a:t>
              </a:r>
              <a:r>
                <a:rPr kumimoji="0" lang="de-CH" sz="186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devices</a:t>
              </a:r>
              <a:endParaRPr kumimoji="0" lang="en-US" sz="1867" b="1" i="0" u="none" strike="noStrike" kern="0" cap="none" spc="0" normalizeH="0" baseline="0" noProof="0" dirty="0" err="1">
                <a:ln>
                  <a:noFill/>
                </a:ln>
                <a:solidFill>
                  <a:srgbClr val="197418">
                    <a:lumMod val="75000"/>
                  </a:srgb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A637D19-65C2-D20A-4A09-18C5B078A98B}"/>
              </a:ext>
            </a:extLst>
          </p:cNvPr>
          <p:cNvGrpSpPr/>
          <p:nvPr/>
        </p:nvGrpSpPr>
        <p:grpSpPr>
          <a:xfrm>
            <a:off x="7512287" y="839016"/>
            <a:ext cx="4168503" cy="474288"/>
            <a:chOff x="2043680" y="645331"/>
            <a:chExt cx="3126378" cy="355716"/>
          </a:xfrm>
        </p:grpSpPr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24DCE638-7F33-7136-4437-55CBDCCA485F}"/>
                </a:ext>
              </a:extLst>
            </p:cNvPr>
            <p:cNvSpPr/>
            <p:nvPr/>
          </p:nvSpPr>
          <p:spPr bwMode="auto">
            <a:xfrm>
              <a:off x="2043680" y="674931"/>
              <a:ext cx="1024546" cy="326116"/>
            </a:xfrm>
            <a:prstGeom prst="ellipse">
              <a:avLst/>
            </a:prstGeom>
            <a:noFill/>
            <a:ln w="19050" cap="flat" cmpd="sng" algn="ctr">
              <a:solidFill>
                <a:srgbClr val="197418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E031A3E6-F0BF-3D2B-FF08-900EA3766F17}"/>
                </a:ext>
              </a:extLst>
            </p:cNvPr>
            <p:cNvSpPr txBox="1"/>
            <p:nvPr/>
          </p:nvSpPr>
          <p:spPr>
            <a:xfrm>
              <a:off x="3127097" y="645331"/>
              <a:ext cx="2042961" cy="257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defTabSz="1219170" eaLnBrk="1" fontAlgn="base" latinLnBrk="0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de-CH" sz="186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Uniaxial</a:t>
              </a:r>
              <a:r>
                <a:rPr kumimoji="0" lang="de-CH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CH" sz="186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pressure</a:t>
              </a:r>
              <a:r>
                <a:rPr kumimoji="0" lang="de-CH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, 1 </a:t>
              </a:r>
              <a:r>
                <a:rPr kumimoji="0" lang="de-CH" sz="186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GPa</a:t>
              </a:r>
              <a:endParaRPr kumimoji="0" lang="en-US" sz="1867" b="1" i="0" u="none" strike="noStrike" kern="0" cap="none" spc="0" normalizeH="0" baseline="0" noProof="0" dirty="0" err="1">
                <a:ln>
                  <a:noFill/>
                </a:ln>
                <a:solidFill>
                  <a:srgbClr val="197418">
                    <a:lumMod val="75000"/>
                  </a:srgb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6BAB6B1-FC87-DC01-08FE-2297FBD40D1E}"/>
              </a:ext>
            </a:extLst>
          </p:cNvPr>
          <p:cNvGrpSpPr/>
          <p:nvPr/>
        </p:nvGrpSpPr>
        <p:grpSpPr>
          <a:xfrm>
            <a:off x="8765934" y="1787406"/>
            <a:ext cx="3330493" cy="478146"/>
            <a:chOff x="2000220" y="618760"/>
            <a:chExt cx="2497870" cy="358609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F924F249-56AC-92EA-0F1C-1536A2D971B7}"/>
                </a:ext>
              </a:extLst>
            </p:cNvPr>
            <p:cNvSpPr/>
            <p:nvPr/>
          </p:nvSpPr>
          <p:spPr bwMode="auto">
            <a:xfrm>
              <a:off x="2000220" y="618760"/>
              <a:ext cx="670505" cy="358609"/>
            </a:xfrm>
            <a:prstGeom prst="ellipse">
              <a:avLst/>
            </a:prstGeom>
            <a:noFill/>
            <a:ln w="19050" cap="flat" cmpd="sng" algn="ctr">
              <a:solidFill>
                <a:srgbClr val="197418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CA8635FB-E2FF-4D7F-A96D-1F56AA7D11D3}"/>
                </a:ext>
              </a:extLst>
            </p:cNvPr>
            <p:cNvSpPr txBox="1"/>
            <p:nvPr/>
          </p:nvSpPr>
          <p:spPr>
            <a:xfrm>
              <a:off x="2912012" y="645331"/>
              <a:ext cx="1586078" cy="257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defTabSz="1219170" eaLnBrk="1" fontAlgn="base" latinLnBrk="0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de-CH" sz="186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Hydrostatic</a:t>
              </a:r>
              <a:r>
                <a:rPr kumimoji="0" lang="de-CH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CH" sz="186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pressure</a:t>
              </a:r>
              <a:r>
                <a:rPr kumimoji="0" lang="de-CH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,</a:t>
              </a:r>
              <a:br>
                <a:rPr kumimoji="0" lang="de-CH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</a:br>
              <a:r>
                <a:rPr kumimoji="0" lang="de-CH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                            3 </a:t>
              </a:r>
              <a:r>
                <a:rPr kumimoji="0" lang="de-CH" sz="1867" b="1" i="0" u="none" strike="noStrike" kern="0" cap="none" spc="0" normalizeH="0" baseline="0" noProof="0" dirty="0" err="1">
                  <a:ln>
                    <a:noFill/>
                  </a:ln>
                  <a:solidFill>
                    <a:srgbClr val="197418">
                      <a:lumMod val="75000"/>
                    </a:srgbClr>
                  </a:solidFill>
                  <a:effectLst/>
                  <a:uLnTx/>
                  <a:uFillTx/>
                  <a:latin typeface="Calibri"/>
                </a:rPr>
                <a:t>GPa</a:t>
              </a:r>
              <a:endParaRPr kumimoji="0" lang="en-US" sz="1867" b="1" i="0" u="none" strike="noStrike" kern="0" cap="none" spc="0" normalizeH="0" baseline="0" noProof="0" dirty="0" err="1">
                <a:ln>
                  <a:noFill/>
                </a:ln>
                <a:solidFill>
                  <a:srgbClr val="197418">
                    <a:lumMod val="75000"/>
                  </a:srgbClr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07" name="Oval 106">
            <a:extLst>
              <a:ext uri="{FF2B5EF4-FFF2-40B4-BE49-F238E27FC236}">
                <a16:creationId xmlns:a16="http://schemas.microsoft.com/office/drawing/2014/main" id="{8ACB6A4F-C6FB-ED59-ED3D-E9AFE94B2DBD}"/>
              </a:ext>
            </a:extLst>
          </p:cNvPr>
          <p:cNvSpPr/>
          <p:nvPr/>
        </p:nvSpPr>
        <p:spPr bwMode="auto">
          <a:xfrm>
            <a:off x="8916209" y="4401734"/>
            <a:ext cx="1300976" cy="441974"/>
          </a:xfrm>
          <a:prstGeom prst="ellipse">
            <a:avLst/>
          </a:prstGeom>
          <a:noFill/>
          <a:ln w="19050" cap="flat" cmpd="sng" algn="ctr">
            <a:solidFill>
              <a:srgbClr val="197418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7B58F14-4F18-18DA-41F5-05A375D9EA9D}"/>
              </a:ext>
            </a:extLst>
          </p:cNvPr>
          <p:cNvSpPr txBox="1"/>
          <p:nvPr/>
        </p:nvSpPr>
        <p:spPr>
          <a:xfrm>
            <a:off x="10308124" y="4375760"/>
            <a:ext cx="1300976" cy="3432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867" b="1" dirty="0">
                <a:solidFill>
                  <a:srgbClr val="197418">
                    <a:lumMod val="75000"/>
                  </a:srgbClr>
                </a:solidFill>
                <a:latin typeface="Calibri"/>
              </a:rPr>
              <a:t>9.5 T, 10 </a:t>
            </a:r>
            <a:r>
              <a:rPr lang="de-CH" sz="1867" b="1" dirty="0" err="1">
                <a:solidFill>
                  <a:srgbClr val="197418">
                    <a:lumMod val="75000"/>
                  </a:srgbClr>
                </a:solidFill>
                <a:latin typeface="Calibri"/>
              </a:rPr>
              <a:t>mK</a:t>
            </a:r>
            <a:endParaRPr lang="en-US" sz="1867" b="1" dirty="0" err="1">
              <a:solidFill>
                <a:srgbClr val="197418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2475C2F3-7041-159F-94B4-50A31EB820FC}"/>
              </a:ext>
            </a:extLst>
          </p:cNvPr>
          <p:cNvSpPr/>
          <p:nvPr/>
        </p:nvSpPr>
        <p:spPr bwMode="auto">
          <a:xfrm>
            <a:off x="5473419" y="4860000"/>
            <a:ext cx="870062" cy="503951"/>
          </a:xfrm>
          <a:prstGeom prst="ellipse">
            <a:avLst/>
          </a:prstGeom>
          <a:noFill/>
          <a:ln w="19050" cap="flat" cmpd="sng" algn="ctr">
            <a:solidFill>
              <a:srgbClr val="197418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66F34A0-7CD0-7914-C517-C806296B44BC}"/>
              </a:ext>
            </a:extLst>
          </p:cNvPr>
          <p:cNvSpPr txBox="1"/>
          <p:nvPr/>
        </p:nvSpPr>
        <p:spPr>
          <a:xfrm>
            <a:off x="7630162" y="5152139"/>
            <a:ext cx="1412905" cy="3432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1917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r>
              <a:rPr lang="de-CH" sz="1867" b="1" dirty="0">
                <a:solidFill>
                  <a:srgbClr val="197418">
                    <a:lumMod val="75000"/>
                  </a:srgbClr>
                </a:solidFill>
                <a:latin typeface="Calibri"/>
              </a:rPr>
              <a:t>Veto at </a:t>
            </a:r>
            <a:r>
              <a:rPr lang="de-CH" sz="1867" b="1" dirty="0" err="1">
                <a:solidFill>
                  <a:srgbClr val="197418">
                    <a:lumMod val="75000"/>
                  </a:srgbClr>
                </a:solidFill>
                <a:latin typeface="Calibri"/>
              </a:rPr>
              <a:t>mK</a:t>
            </a:r>
            <a:br>
              <a:rPr lang="de-CH" sz="1867" b="1" dirty="0">
                <a:solidFill>
                  <a:srgbClr val="197418">
                    <a:lumMod val="75000"/>
                  </a:srgbClr>
                </a:solidFill>
                <a:latin typeface="Calibri"/>
              </a:rPr>
            </a:br>
            <a:r>
              <a:rPr lang="de-CH" sz="1867" b="1" dirty="0">
                <a:solidFill>
                  <a:srgbClr val="197418">
                    <a:lumMod val="75000"/>
                  </a:srgbClr>
                </a:solidFill>
                <a:latin typeface="Calibri"/>
              </a:rPr>
              <a:t>multi-sample</a:t>
            </a:r>
            <a:br>
              <a:rPr lang="de-CH" sz="1867" b="1" dirty="0">
                <a:solidFill>
                  <a:srgbClr val="197418">
                    <a:lumMod val="75000"/>
                  </a:srgbClr>
                </a:solidFill>
                <a:latin typeface="Calibri"/>
              </a:rPr>
            </a:br>
            <a:r>
              <a:rPr lang="de-CH" sz="1867" b="1" dirty="0">
                <a:solidFill>
                  <a:srgbClr val="197418">
                    <a:lumMod val="75000"/>
                  </a:srgbClr>
                </a:solidFill>
                <a:latin typeface="Calibri"/>
              </a:rPr>
              <a:t>MORE</a:t>
            </a:r>
            <a:endParaRPr lang="en-US" sz="1867" b="1" dirty="0" err="1">
              <a:solidFill>
                <a:srgbClr val="197418">
                  <a:lumMod val="75000"/>
                </a:srgbClr>
              </a:solidFill>
              <a:latin typeface="Calibri"/>
            </a:endParaRP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798C4CB-150F-E300-B632-5B2623C3ECDB}"/>
              </a:ext>
            </a:extLst>
          </p:cNvPr>
          <p:cNvCxnSpPr/>
          <p:nvPr/>
        </p:nvCxnSpPr>
        <p:spPr bwMode="auto">
          <a:xfrm flipV="1">
            <a:off x="4426970" y="4547873"/>
            <a:ext cx="3255551" cy="540120"/>
          </a:xfrm>
          <a:prstGeom prst="straightConnector1">
            <a:avLst/>
          </a:prstGeom>
          <a:solidFill>
            <a:srgbClr val="FDCA00"/>
          </a:solidFill>
          <a:ln w="19050" cap="flat" cmpd="sng" algn="ctr">
            <a:solidFill>
              <a:srgbClr val="FDCA00"/>
            </a:solidFill>
            <a:prstDash val="solid"/>
            <a:round/>
            <a:headEnd type="none" w="med" len="med"/>
            <a:tailEnd type="oval"/>
          </a:ln>
          <a:effectLst/>
        </p:spPr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6BB3A0E5-4A7D-0328-FBE8-0FB30642808B}"/>
              </a:ext>
            </a:extLst>
          </p:cNvPr>
          <p:cNvGrpSpPr/>
          <p:nvPr/>
        </p:nvGrpSpPr>
        <p:grpSpPr>
          <a:xfrm>
            <a:off x="401653" y="4885200"/>
            <a:ext cx="2631801" cy="781389"/>
            <a:chOff x="401653" y="4885200"/>
            <a:chExt cx="2631801" cy="781389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2EBCAB7-1956-5228-6487-9BBE698B6802}"/>
                </a:ext>
              </a:extLst>
            </p:cNvPr>
            <p:cNvSpPr txBox="1"/>
            <p:nvPr/>
          </p:nvSpPr>
          <p:spPr>
            <a:xfrm>
              <a:off x="401653" y="5323325"/>
              <a:ext cx="1412905" cy="3432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121917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de-CH" sz="1867" b="1" dirty="0">
                  <a:solidFill>
                    <a:srgbClr val="197418">
                      <a:lumMod val="75000"/>
                    </a:srgbClr>
                  </a:solidFill>
                  <a:latin typeface="Calibri"/>
                </a:rPr>
                <a:t>Very </a:t>
              </a:r>
              <a:r>
                <a:rPr lang="de-CH" sz="1867" b="1" dirty="0">
                  <a:solidFill>
                    <a:srgbClr val="135712"/>
                  </a:solidFill>
                  <a:latin typeface="Calibri"/>
                </a:rPr>
                <a:t>fast</a:t>
              </a:r>
              <a:r>
                <a:rPr lang="de-CH" sz="1867" b="1" dirty="0">
                  <a:solidFill>
                    <a:srgbClr val="197418">
                      <a:lumMod val="75000"/>
                    </a:srgbClr>
                  </a:solidFill>
                  <a:latin typeface="Calibri"/>
                </a:rPr>
                <a:t> </a:t>
              </a:r>
              <a:br>
                <a:rPr lang="de-CH" sz="1867" b="1" dirty="0">
                  <a:solidFill>
                    <a:srgbClr val="197418">
                      <a:lumMod val="75000"/>
                    </a:srgbClr>
                  </a:solidFill>
                  <a:latin typeface="Calibri"/>
                </a:rPr>
              </a:br>
              <a:r>
                <a:rPr lang="de-CH" sz="1867" b="1" dirty="0">
                  <a:solidFill>
                    <a:srgbClr val="197418">
                      <a:lumMod val="75000"/>
                    </a:srgbClr>
                  </a:solidFill>
                  <a:latin typeface="Calibri"/>
                </a:rPr>
                <a:t>MORE</a:t>
              </a:r>
              <a:endParaRPr lang="en-US" sz="1867" b="1" dirty="0" err="1">
                <a:solidFill>
                  <a:srgbClr val="197418">
                    <a:lumMod val="75000"/>
                  </a:srgbClr>
                </a:solidFill>
                <a:latin typeface="Calibri"/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B4E773AA-006D-A11B-DD51-ACAED5E8FA57}"/>
                </a:ext>
              </a:extLst>
            </p:cNvPr>
            <p:cNvSpPr/>
            <p:nvPr/>
          </p:nvSpPr>
          <p:spPr bwMode="auto">
            <a:xfrm>
              <a:off x="2388066" y="4885200"/>
              <a:ext cx="645388" cy="430303"/>
            </a:xfrm>
            <a:prstGeom prst="ellipse">
              <a:avLst/>
            </a:prstGeom>
            <a:noFill/>
            <a:ln w="19050" cap="flat" cmpd="sng" algn="ctr">
              <a:solidFill>
                <a:srgbClr val="197418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917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</a:endParaRPr>
            </a:p>
          </p:txBody>
        </p:sp>
      </p:grp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A4CD18EE-B45F-241D-B288-25E5426FAAC4}"/>
              </a:ext>
            </a:extLst>
          </p:cNvPr>
          <p:cNvCxnSpPr>
            <a:cxnSpLocks/>
            <a:stCxn id="77" idx="3"/>
          </p:cNvCxnSpPr>
          <p:nvPr/>
        </p:nvCxnSpPr>
        <p:spPr bwMode="auto">
          <a:xfrm>
            <a:off x="2757629" y="1942505"/>
            <a:ext cx="2858318" cy="1390485"/>
          </a:xfrm>
          <a:prstGeom prst="straightConnector1">
            <a:avLst/>
          </a:prstGeom>
          <a:solidFill>
            <a:srgbClr val="FDCA00"/>
          </a:solidFill>
          <a:ln w="19050" cap="flat" cmpd="sng" algn="ctr">
            <a:solidFill>
              <a:srgbClr val="FDCA00"/>
            </a:solidFill>
            <a:prstDash val="solid"/>
            <a:round/>
            <a:headEnd type="none" w="med" len="med"/>
            <a:tailEnd type="oval"/>
          </a:ln>
          <a:effectLst/>
        </p:spPr>
      </p:cxn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0EA59AB-55FF-6F2E-6E8D-D08F76827488}"/>
              </a:ext>
            </a:extLst>
          </p:cNvPr>
          <p:cNvGrpSpPr/>
          <p:nvPr/>
        </p:nvGrpSpPr>
        <p:grpSpPr>
          <a:xfrm>
            <a:off x="131055" y="2636912"/>
            <a:ext cx="5429752" cy="2539185"/>
            <a:chOff x="131055" y="2653639"/>
            <a:chExt cx="5429752" cy="2539185"/>
          </a:xfrm>
        </p:grpSpPr>
        <p:pic>
          <p:nvPicPr>
            <p:cNvPr id="118" name="Grafik 69" descr="Ein Bild, das Fahrrad, drinnen, geparkt, Maschine enthält.&#10;&#10;Automatisch generierte Beschreibung">
              <a:extLst>
                <a:ext uri="{FF2B5EF4-FFF2-40B4-BE49-F238E27FC236}">
                  <a16:creationId xmlns:a16="http://schemas.microsoft.com/office/drawing/2014/main" id="{BE874997-91D6-A553-CF2C-65B383811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2944" y="3013679"/>
              <a:ext cx="1456039" cy="19413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9" name="TextBox 13">
              <a:extLst>
                <a:ext uri="{FF2B5EF4-FFF2-40B4-BE49-F238E27FC236}">
                  <a16:creationId xmlns:a16="http://schemas.microsoft.com/office/drawing/2014/main" id="{DC4B8865-3E62-F0CC-B222-52D50D143046}"/>
                </a:ext>
              </a:extLst>
            </p:cNvPr>
            <p:cNvSpPr txBox="1"/>
            <p:nvPr/>
          </p:nvSpPr>
          <p:spPr>
            <a:xfrm>
              <a:off x="131055" y="2653639"/>
              <a:ext cx="977050" cy="3007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eaLnBrk="0" fontAlgn="base" hangingPunct="0">
                <a:lnSpc>
                  <a:spcPct val="110000"/>
                </a:lnSpc>
                <a:spcAft>
                  <a:spcPct val="0"/>
                </a:spcAft>
              </a:pPr>
              <a:r>
                <a:rPr lang="en-US" sz="1870" b="1" kern="1000" spc="23" dirty="0">
                  <a:solidFill>
                    <a:srgbClr val="135712"/>
                  </a:solidFill>
                  <a:latin typeface="Calibri"/>
                  <a:cs typeface="Franklin Gothic Book"/>
                </a:rPr>
                <a:t>GIANT</a:t>
              </a:r>
              <a:endParaRPr lang="en-US" b="1" kern="1000" spc="23" dirty="0">
                <a:solidFill>
                  <a:srgbClr val="135712"/>
                </a:solidFill>
                <a:latin typeface="Calibri"/>
                <a:cs typeface="Franklin Gothic Book"/>
              </a:endParaRPr>
            </a:p>
          </p:txBody>
        </p:sp>
        <p:cxnSp>
          <p:nvCxnSpPr>
            <p:cNvPr id="120" name="Straight Arrow Connector 42">
              <a:extLst>
                <a:ext uri="{FF2B5EF4-FFF2-40B4-BE49-F238E27FC236}">
                  <a16:creationId xmlns:a16="http://schemas.microsoft.com/office/drawing/2014/main" id="{F1FC57CD-B1A0-6B0C-FF99-AAC3AA484E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43260" y="2653639"/>
              <a:ext cx="4117547" cy="1498381"/>
            </a:xfrm>
            <a:prstGeom prst="straightConnector1">
              <a:avLst/>
            </a:prstGeom>
            <a:solidFill>
              <a:srgbClr val="FDCA00"/>
            </a:solidFill>
            <a:ln w="19050" cap="flat" cmpd="sng" algn="ctr">
              <a:solidFill>
                <a:srgbClr val="FDCA00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8A929AD7-6D7D-D936-58F2-C9F11AE943AA}"/>
                </a:ext>
              </a:extLst>
            </p:cNvPr>
            <p:cNvSpPr txBox="1"/>
            <p:nvPr/>
          </p:nvSpPr>
          <p:spPr>
            <a:xfrm>
              <a:off x="232854" y="4525847"/>
              <a:ext cx="1614674" cy="666977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MIXE, </a:t>
              </a:r>
              <a:r>
                <a:rPr kumimoji="0" lang="en-US" sz="1200" b="1" i="0" u="none" strike="noStrike" kern="1000" cap="none" spc="31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1 – 15 MeV </a:t>
              </a:r>
              <a:r>
                <a:rPr kumimoji="0" lang="en-US" sz="1200" i="0" u="none" strike="noStrike" kern="1000" cap="none" spc="31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cs typeface="Franklin Gothic Book"/>
                </a:rPr>
                <a:t>(</a:t>
              </a:r>
              <a:r>
                <a:rPr kumimoji="0" lang="en-US" sz="1200" i="0" u="none" strike="noStrike" kern="1000" cap="none" spc="31" normalizeH="0" baseline="0" noProof="0" dirty="0">
                  <a:ln>
                    <a:noFill/>
                  </a:ln>
                  <a:effectLst/>
                  <a:uLnTx/>
                  <a:uFillTx/>
                  <a:latin typeface="Symbol" panose="05050102010706020507" pitchFamily="18" charset="2"/>
                  <a:cs typeface="Franklin Gothic Book"/>
                </a:rPr>
                <a:t>m</a:t>
              </a:r>
              <a:r>
                <a:rPr kumimoji="0" lang="en-US" sz="1200" i="0" u="none" strike="noStrike" kern="1000" cap="none" spc="31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cs typeface="Franklin Gothic Book"/>
                </a:rPr>
                <a:t>-)</a:t>
              </a:r>
              <a:br>
                <a:rPr kumimoji="0" lang="en-US" sz="16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</a:br>
              <a:r>
                <a:rPr lang="en-US" sz="1200" b="1" kern="1000" spc="31" dirty="0">
                  <a:solidFill>
                    <a:srgbClr val="C50006"/>
                  </a:solidFill>
                  <a:latin typeface="Calibri"/>
                  <a:cs typeface="Franklin Gothic Book"/>
                </a:rPr>
                <a:t>e</a:t>
              </a:r>
              <a:r>
                <a:rPr kumimoji="0" lang="en-US" sz="1200" b="1" i="0" u="none" strike="noStrike" kern="1000" cap="none" spc="31" normalizeH="0" baseline="0" noProof="0" dirty="0" err="1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lemental</a:t>
              </a:r>
              <a:r>
                <a:rPr kumimoji="0" lang="en-US" sz="1200" b="1" i="0" u="none" strike="noStrike" kern="1000" cap="none" spc="31" normalizeH="0" baseline="0" noProof="0" dirty="0">
                  <a:ln>
                    <a:noFill/>
                  </a:ln>
                  <a:solidFill>
                    <a:srgbClr val="C50006"/>
                  </a:solidFill>
                  <a:effectLst/>
                  <a:uLnTx/>
                  <a:uFillTx/>
                  <a:latin typeface="Calibri"/>
                  <a:cs typeface="Franklin Gothic Book"/>
                </a:rPr>
                <a:t> analysis</a:t>
              </a:r>
            </a:p>
            <a:p>
              <a:pPr marL="0" marR="0" lvl="0" indent="0" defTabSz="121917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1000" spc="31" dirty="0">
                  <a:latin typeface="Calibri"/>
                  <a:cs typeface="Franklin Gothic Book"/>
                </a:rPr>
                <a:t>3 weeks per year</a:t>
              </a:r>
              <a:endParaRPr kumimoji="0" lang="en-US" sz="1200" i="0" u="none" strike="noStrike" kern="1000" cap="none" spc="31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cs typeface="Franklin Gothic Book"/>
              </a:endParaRPr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DECF2BEC-9CE4-35BF-59A9-701A7EC33ABB}"/>
              </a:ext>
            </a:extLst>
          </p:cNvPr>
          <p:cNvSpPr/>
          <p:nvPr/>
        </p:nvSpPr>
        <p:spPr bwMode="auto">
          <a:xfrm>
            <a:off x="40242" y="2556000"/>
            <a:ext cx="860485" cy="471426"/>
          </a:xfrm>
          <a:prstGeom prst="ellipse">
            <a:avLst/>
          </a:prstGeom>
          <a:noFill/>
          <a:ln w="19050" cap="flat" cmpd="sng" algn="ctr">
            <a:solidFill>
              <a:srgbClr val="197418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984E53-2046-2380-D7A2-B764F1CFBF65}"/>
              </a:ext>
            </a:extLst>
          </p:cNvPr>
          <p:cNvSpPr txBox="1"/>
          <p:nvPr/>
        </p:nvSpPr>
        <p:spPr>
          <a:xfrm>
            <a:off x="2882222" y="2137165"/>
            <a:ext cx="6476332" cy="13206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bevelT w="0" h="0" prst="artDeco"/>
            <a:contourClr>
              <a:srgbClr val="FFFFFF"/>
            </a:contourClr>
          </a:sp3d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de-CH" b="1" kern="1000" spc="31" dirty="0">
                <a:cs typeface="Franklin Gothic Book"/>
              </a:rPr>
              <a:t>Goal:</a:t>
            </a:r>
            <a:br>
              <a:rPr lang="de-CH" b="1" kern="1000" spc="31" dirty="0">
                <a:cs typeface="Franklin Gothic Book"/>
              </a:rPr>
            </a:br>
            <a:r>
              <a:rPr lang="en-US" b="1" kern="1000" spc="31" dirty="0">
                <a:cs typeface="Franklin Gothic Book"/>
              </a:rPr>
              <a:t>Enable new research directions by the extension of</a:t>
            </a:r>
            <a:br>
              <a:rPr lang="en-US" b="1" kern="1000" spc="31" dirty="0">
                <a:cs typeface="Franklin Gothic Book"/>
              </a:rPr>
            </a:br>
            <a:r>
              <a:rPr lang="en-US" b="1" kern="1000" spc="31" dirty="0">
                <a:cs typeface="Franklin Gothic Book"/>
              </a:rPr>
              <a:t>experimental capabilities at the </a:t>
            </a:r>
            <a:r>
              <a:rPr lang="en-US" b="1" kern="1000" spc="31" dirty="0" err="1">
                <a:cs typeface="Franklin Gothic Book"/>
              </a:rPr>
              <a:t>SμS</a:t>
            </a:r>
            <a:r>
              <a:rPr lang="en-US" b="1" kern="1000" spc="31" dirty="0">
                <a:cs typeface="Franklin Gothic Book"/>
              </a:rPr>
              <a:t> user facility</a:t>
            </a:r>
            <a:endParaRPr lang="en-US" kern="1000" spc="31" dirty="0"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54852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32000"/>
            <a:ext cx="10441235" cy="4932648"/>
          </a:xfrm>
        </p:spPr>
        <p:txBody>
          <a:bodyPr/>
          <a:lstStyle/>
          <a:p>
            <a:r>
              <a:rPr lang="en-GB" sz="1800" b="1" dirty="0"/>
              <a:t>DOLLY became VMS (Versatile Muon Spectrometer)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New detector system (similar to FLAME) based on </a:t>
            </a:r>
            <a:r>
              <a:rPr lang="en-GB" sz="1800" dirty="0" err="1"/>
              <a:t>SiPM</a:t>
            </a:r>
            <a:r>
              <a:rPr lang="en-GB" sz="1800" dirty="0"/>
              <a:t> installed in shutdown 2025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Renewal of cabling, new pre-amplifier and power supplies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966413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06E8A923-5B84-D2B6-6B3A-9F5BA8DBAEBB}"/>
              </a:ext>
            </a:extLst>
          </p:cNvPr>
          <p:cNvSpPr txBox="1"/>
          <p:nvPr/>
        </p:nvSpPr>
        <p:spPr>
          <a:xfrm>
            <a:off x="681400" y="1201390"/>
            <a:ext cx="7142792" cy="59503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eaLnBrk="1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Detector geometry optimized by Geant4 simulations</a:t>
            </a:r>
          </a:p>
          <a:p>
            <a:pPr marL="342900" indent="-34290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Plastic scintillators with </a:t>
            </a:r>
            <a:r>
              <a:rPr lang="en-US" sz="2000" b="1" dirty="0" err="1"/>
              <a:t>SiPM</a:t>
            </a:r>
            <a:r>
              <a:rPr lang="en-US" sz="2000" b="1" dirty="0"/>
              <a:t> readout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Time resolution: </a:t>
            </a:r>
            <a:r>
              <a:rPr lang="en-US" sz="2000" b="1" dirty="0"/>
              <a:t>160 </a:t>
            </a:r>
            <a:r>
              <a:rPr lang="en-US" sz="2000" b="1" dirty="0" err="1"/>
              <a:t>ps</a:t>
            </a:r>
            <a:endParaRPr lang="en-US" sz="2000" b="1" dirty="0"/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Passive (Pb) and active scintillating collimators</a:t>
            </a:r>
          </a:p>
          <a:p>
            <a:pPr marL="342900" indent="-342900" eaLnBrk="1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Active F / B </a:t>
            </a:r>
            <a:r>
              <a:rPr lang="en-US" sz="2000" dirty="0" err="1"/>
              <a:t>vetos</a:t>
            </a:r>
            <a:r>
              <a:rPr lang="en-US" sz="2000" dirty="0"/>
              <a:t>: </a:t>
            </a:r>
            <a:r>
              <a:rPr lang="en-US" sz="2000" b="1" dirty="0"/>
              <a:t>small samples / low background</a:t>
            </a:r>
          </a:p>
          <a:p>
            <a:pPr marL="800100" lvl="1" indent="-342900">
              <a:lnSpc>
                <a:spcPts val="2600"/>
              </a:lnSpc>
              <a:buFont typeface="Symbol" panose="05050102010706020507" pitchFamily="18" charset="2"/>
              <a:buChar char="-"/>
              <a:defRPr/>
            </a:pPr>
            <a:r>
              <a:rPr lang="en-US" sz="2000" dirty="0"/>
              <a:t>Minimal sample size: 2x2 mm</a:t>
            </a:r>
            <a:r>
              <a:rPr lang="en-US" sz="2000" baseline="30000" dirty="0"/>
              <a:t>2</a:t>
            </a:r>
            <a:r>
              <a:rPr lang="en-US" sz="2000" dirty="0"/>
              <a:t> (better 4x4 mm</a:t>
            </a:r>
            <a:r>
              <a:rPr lang="en-US" sz="2000" baseline="30000" dirty="0"/>
              <a:t>2</a:t>
            </a:r>
            <a:r>
              <a:rPr lang="en-US" sz="2000" dirty="0"/>
              <a:t>) </a:t>
            </a:r>
          </a:p>
          <a:p>
            <a:pPr marL="800100" lvl="1" indent="-342900">
              <a:lnSpc>
                <a:spcPts val="2600"/>
              </a:lnSpc>
              <a:buFont typeface="Symbol" panose="05050102010706020507" pitchFamily="18" charset="2"/>
              <a:buChar char="-"/>
              <a:defRPr/>
            </a:pPr>
            <a:r>
              <a:rPr lang="en-US" sz="2000" dirty="0"/>
              <a:t>Minimal sample mass: &gt;12 mg (better 50 mg)</a:t>
            </a:r>
          </a:p>
          <a:p>
            <a:pPr marL="342900" indent="-342900" eaLnBrk="1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Temperature range: 250mK – 300 K</a:t>
            </a:r>
          </a:p>
          <a:p>
            <a:pPr marL="800100" lvl="1" indent="-342900">
              <a:lnSpc>
                <a:spcPts val="2600"/>
              </a:lnSpc>
              <a:buFont typeface="Symbol" panose="05050102010706020507" pitchFamily="18" charset="2"/>
              <a:buChar char="-"/>
              <a:defRPr/>
            </a:pPr>
            <a:r>
              <a:rPr lang="en-US" altLang="en-US" sz="2000" dirty="0" err="1"/>
              <a:t>Heliox</a:t>
            </a:r>
            <a:r>
              <a:rPr lang="en-US" altLang="en-US" sz="2000" dirty="0"/>
              <a:t> </a:t>
            </a:r>
            <a:r>
              <a:rPr lang="en-US" altLang="en-US" sz="2000" baseline="30000" dirty="0"/>
              <a:t>3</a:t>
            </a:r>
            <a:r>
              <a:rPr lang="en-US" altLang="en-US" sz="2000" dirty="0"/>
              <a:t>He insert (T = 250 </a:t>
            </a:r>
            <a:r>
              <a:rPr lang="en-US" altLang="en-US" sz="2000" dirty="0" err="1"/>
              <a:t>mK</a:t>
            </a:r>
            <a:r>
              <a:rPr lang="en-US" altLang="en-US" sz="2000" dirty="0"/>
              <a:t> – 80 K)</a:t>
            </a:r>
          </a:p>
          <a:p>
            <a:pPr marL="800100" lvl="1" indent="-342900">
              <a:lnSpc>
                <a:spcPts val="2600"/>
              </a:lnSpc>
              <a:buFont typeface="Symbol" panose="05050102010706020507" pitchFamily="18" charset="2"/>
              <a:buChar char="-"/>
              <a:defRPr/>
            </a:pPr>
            <a:r>
              <a:rPr lang="en-US" altLang="en-US" sz="2000" dirty="0" err="1"/>
              <a:t>Variox</a:t>
            </a:r>
            <a:r>
              <a:rPr lang="en-US" altLang="en-US" sz="2000" dirty="0"/>
              <a:t> </a:t>
            </a:r>
            <a:r>
              <a:rPr lang="en-US" altLang="en-US" sz="2000" baseline="30000" dirty="0"/>
              <a:t>4</a:t>
            </a:r>
            <a:r>
              <a:rPr lang="en-US" altLang="en-US" sz="2000" dirty="0"/>
              <a:t>He cryostat (T = 1.5 – 300 K</a:t>
            </a:r>
          </a:p>
          <a:p>
            <a:pPr marL="342900" indent="-34290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de-CH" altLang="en-US" sz="2000" dirty="0"/>
              <a:t>Field </a:t>
            </a:r>
            <a:r>
              <a:rPr lang="de-CH" altLang="en-US" sz="2000" dirty="0" err="1"/>
              <a:t>range</a:t>
            </a:r>
            <a:r>
              <a:rPr lang="de-CH" altLang="en-US" sz="2000" dirty="0"/>
              <a:t>: 0 – 0.8 T</a:t>
            </a:r>
          </a:p>
          <a:p>
            <a:pPr marL="800100" lvl="1" indent="-342900">
              <a:lnSpc>
                <a:spcPts val="2600"/>
              </a:lnSpc>
              <a:buFont typeface="Symbol" panose="05050102010706020507" pitchFamily="18" charset="2"/>
              <a:buChar char="-"/>
              <a:defRPr/>
            </a:pPr>
            <a:r>
              <a:rPr lang="de-CH" altLang="en-US" sz="2000" dirty="0"/>
              <a:t>Main </a:t>
            </a:r>
            <a:r>
              <a:rPr lang="de-CH" altLang="en-US" sz="2000" dirty="0" err="1"/>
              <a:t>field</a:t>
            </a:r>
            <a:r>
              <a:rPr lang="de-CH" altLang="en-US" sz="2000" dirty="0"/>
              <a:t> </a:t>
            </a:r>
            <a:r>
              <a:rPr lang="de-CH" altLang="en-US" sz="2000" dirty="0" err="1"/>
              <a:t>up</a:t>
            </a:r>
            <a:r>
              <a:rPr lang="de-CH" altLang="en-US" sz="2000" dirty="0"/>
              <a:t> </a:t>
            </a:r>
            <a:r>
              <a:rPr lang="de-CH" altLang="en-US" sz="2000" dirty="0" err="1"/>
              <a:t>to</a:t>
            </a:r>
            <a:r>
              <a:rPr lang="de-CH" altLang="en-US" sz="2000" dirty="0"/>
              <a:t> 0.8 T</a:t>
            </a:r>
          </a:p>
          <a:p>
            <a:pPr marL="800100" lvl="1" indent="-342900">
              <a:lnSpc>
                <a:spcPts val="2600"/>
              </a:lnSpc>
              <a:buFont typeface="Symbol" panose="05050102010706020507" pitchFamily="18" charset="2"/>
              <a:buChar char="-"/>
              <a:defRPr/>
            </a:pPr>
            <a:r>
              <a:rPr lang="de-CH" altLang="en-US" sz="2000" dirty="0"/>
              <a:t>ZF, &lt;20mG </a:t>
            </a:r>
            <a:r>
              <a:rPr lang="de-CH" altLang="en-US" sz="2000" dirty="0" err="1"/>
              <a:t>with</a:t>
            </a:r>
            <a:r>
              <a:rPr lang="de-CH" altLang="en-US" sz="2000" dirty="0"/>
              <a:t> </a:t>
            </a:r>
            <a:r>
              <a:rPr lang="de-CH" altLang="en-US" sz="2000" dirty="0" err="1"/>
              <a:t>active</a:t>
            </a:r>
            <a:r>
              <a:rPr lang="de-CH" altLang="en-US" sz="2000" dirty="0"/>
              <a:t> </a:t>
            </a:r>
            <a:r>
              <a:rPr lang="de-CH" altLang="en-US" sz="2000" dirty="0" err="1"/>
              <a:t>zero</a:t>
            </a:r>
            <a:r>
              <a:rPr lang="de-CH" altLang="en-US" sz="2000" dirty="0"/>
              <a:t> </a:t>
            </a:r>
            <a:r>
              <a:rPr lang="de-CH" altLang="en-US" sz="2000" dirty="0" err="1"/>
              <a:t>field</a:t>
            </a:r>
            <a:r>
              <a:rPr lang="de-CH" altLang="en-US" sz="2000" dirty="0"/>
              <a:t> </a:t>
            </a:r>
            <a:r>
              <a:rPr lang="de-CH" altLang="en-US" sz="2000" dirty="0" err="1"/>
              <a:t>compensation</a:t>
            </a:r>
            <a:endParaRPr lang="de-CH" altLang="en-US" sz="2000" dirty="0"/>
          </a:p>
          <a:p>
            <a:pPr marL="342900" indent="-342900" eaLnBrk="1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Sample rotation</a:t>
            </a:r>
          </a:p>
          <a:p>
            <a:pPr marL="342900" indent="-342900" eaLnBrk="1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In-situ piezoelectric uniaxial pressure device (1 </a:t>
            </a:r>
            <a:r>
              <a:rPr lang="en-US" altLang="en-US" sz="2000" dirty="0" err="1"/>
              <a:t>GPa</a:t>
            </a:r>
            <a:r>
              <a:rPr lang="en-US" altLang="en-US" sz="2000" dirty="0"/>
              <a:t>)</a:t>
            </a:r>
          </a:p>
          <a:p>
            <a:pPr marL="342900" indent="-342900" eaLnBrk="1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altLang="en-US" sz="2000" dirty="0"/>
              <a:t>Project: In-situ cold press 500kg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endParaRPr lang="de-CH" altLang="en-US" sz="2000" dirty="0"/>
          </a:p>
          <a:p>
            <a:pPr algn="l"/>
            <a:r>
              <a:rPr lang="de-CH" sz="2000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EE94B0-B709-A1AC-50B9-BB45C9112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Upgrade of Dolly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SiPM</a:t>
            </a:r>
            <a:r>
              <a:rPr lang="de-CH" dirty="0"/>
              <a:t> Technology </a:t>
            </a:r>
            <a:r>
              <a:rPr lang="de-CH" dirty="0" err="1"/>
              <a:t>for</a:t>
            </a:r>
            <a:r>
              <a:rPr lang="de-CH" dirty="0"/>
              <a:t> 2025 </a:t>
            </a:r>
            <a:r>
              <a:rPr lang="de-CH" dirty="0" err="1"/>
              <a:t>Beamtime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C3E6647-7D6B-689B-2F45-A51AD4DD167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003217" y="1197349"/>
            <a:ext cx="1796040" cy="2036160"/>
          </a:xfrm>
          <a:prstGeom prst="rect">
            <a:avLst/>
          </a:prstGeom>
          <a:ln w="0"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8FA1250-D601-1227-369B-C87469415DAB}"/>
              </a:ext>
            </a:extLst>
          </p:cNvPr>
          <p:cNvSpPr txBox="1"/>
          <p:nvPr/>
        </p:nvSpPr>
        <p:spPr>
          <a:xfrm>
            <a:off x="9408368" y="6587158"/>
            <a:ext cx="3068640" cy="261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200" spc="-1" dirty="0">
                <a:solidFill>
                  <a:srgbClr val="000000"/>
                </a:solidFill>
              </a:rPr>
              <a:t>Courtesy of M. Lamotte and T. Shiroka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D23853E-F6F3-8614-5722-07514D3DE0CC}"/>
              </a:ext>
            </a:extLst>
          </p:cNvPr>
          <p:cNvGrpSpPr/>
          <p:nvPr/>
        </p:nvGrpSpPr>
        <p:grpSpPr>
          <a:xfrm>
            <a:off x="7640030" y="3501008"/>
            <a:ext cx="3825800" cy="3017160"/>
            <a:chOff x="7640030" y="3624492"/>
            <a:chExt cx="3825800" cy="301716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AE43643-3D72-82FF-F8AD-5B62CA3D4996}"/>
                </a:ext>
              </a:extLst>
            </p:cNvPr>
            <p:cNvPicPr/>
            <p:nvPr/>
          </p:nvPicPr>
          <p:blipFill>
            <a:blip r:embed="rId3"/>
            <a:srcRect l="24552"/>
            <a:stretch/>
          </p:blipFill>
          <p:spPr>
            <a:xfrm>
              <a:off x="8722990" y="3624492"/>
              <a:ext cx="2742840" cy="30171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0" name="Straight Connector 19">
              <a:extLst>
                <a:ext uri="{FF2B5EF4-FFF2-40B4-BE49-F238E27FC236}">
                  <a16:creationId xmlns:a16="http://schemas.microsoft.com/office/drawing/2014/main" id="{C9432467-C934-CF84-D13D-32A9F77E95D1}"/>
                </a:ext>
              </a:extLst>
            </p:cNvPr>
            <p:cNvSpPr/>
            <p:nvPr/>
          </p:nvSpPr>
          <p:spPr>
            <a:xfrm flipV="1">
              <a:off x="8048469" y="5433431"/>
              <a:ext cx="990892" cy="363711"/>
            </a:xfrm>
            <a:prstGeom prst="line">
              <a:avLst/>
            </a:prstGeom>
            <a:ln w="29160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04400" tIns="59400" rIns="104400" bIns="59400" anchor="ctr">
              <a:noAutofit/>
            </a:bodyPr>
            <a:lstStyle/>
            <a:p>
              <a:endParaRPr lang="en-US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289B6E8-0D57-A70B-BA40-4FEFEE62C13C}"/>
                </a:ext>
              </a:extLst>
            </p:cNvPr>
            <p:cNvSpPr txBox="1"/>
            <p:nvPr/>
          </p:nvSpPr>
          <p:spPr>
            <a:xfrm>
              <a:off x="7640030" y="5837128"/>
              <a:ext cx="625680" cy="29016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tIns="45000" rIns="90000" bIns="45000" anchor="t">
              <a:noAutofit/>
            </a:bodyPr>
            <a:lstStyle/>
            <a:p>
              <a:r>
                <a:rPr lang="en-US" sz="1400" spc="-1" dirty="0">
                  <a:solidFill>
                    <a:srgbClr val="FF0000"/>
                  </a:solidFill>
                  <a:latin typeface="Arial"/>
                </a:rPr>
                <a:t>beam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38752C0-BFC2-7547-2DAD-0A6C97ABED0D}"/>
              </a:ext>
            </a:extLst>
          </p:cNvPr>
          <p:cNvGrpSpPr/>
          <p:nvPr/>
        </p:nvGrpSpPr>
        <p:grpSpPr>
          <a:xfrm>
            <a:off x="7076350" y="1197349"/>
            <a:ext cx="2458440" cy="1213919"/>
            <a:chOff x="7390920" y="1726201"/>
            <a:chExt cx="2458440" cy="1213919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A98DD69-8B76-C694-D8DF-ABDCCE3A8B71}"/>
                </a:ext>
              </a:extLst>
            </p:cNvPr>
            <p:cNvGrpSpPr/>
            <p:nvPr/>
          </p:nvGrpSpPr>
          <p:grpSpPr>
            <a:xfrm>
              <a:off x="7996800" y="1726201"/>
              <a:ext cx="1852560" cy="1213919"/>
              <a:chOff x="7996800" y="1726201"/>
              <a:chExt cx="1852560" cy="1213919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F1527863-87F2-2AA4-E86E-9FC72DDE41E8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8225760" y="2176200"/>
                <a:ext cx="1623600" cy="7639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84BDE5D-AF2C-F393-EE2E-49AFBD637048}"/>
                  </a:ext>
                </a:extLst>
              </p:cNvPr>
              <p:cNvSpPr txBox="1"/>
              <p:nvPr/>
            </p:nvSpPr>
            <p:spPr>
              <a:xfrm>
                <a:off x="8322425" y="1726201"/>
                <a:ext cx="874080" cy="29016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wrap="none" lIns="90000" tIns="45000" rIns="90000" bIns="45000" anchor="t">
                <a:noAutofit/>
              </a:bodyPr>
              <a:lstStyle/>
              <a:p>
                <a:r>
                  <a:rPr lang="en-US" sz="1400" spc="-1" dirty="0">
                    <a:solidFill>
                      <a:srgbClr val="000000"/>
                    </a:solidFill>
                    <a:latin typeface="Arial"/>
                  </a:rPr>
                  <a:t>Backward Veto</a:t>
                </a:r>
              </a:p>
            </p:txBody>
          </p:sp>
          <p:sp>
            <p:nvSpPr>
              <p:cNvPr id="25" name="Straight Connector 24">
                <a:extLst>
                  <a:ext uri="{FF2B5EF4-FFF2-40B4-BE49-F238E27FC236}">
                    <a16:creationId xmlns:a16="http://schemas.microsoft.com/office/drawing/2014/main" id="{F0DFB43C-09EB-37E1-3F6F-646D83ADAA4C}"/>
                  </a:ext>
                </a:extLst>
              </p:cNvPr>
              <p:cNvSpPr/>
              <p:nvPr/>
            </p:nvSpPr>
            <p:spPr>
              <a:xfrm>
                <a:off x="7996800" y="2635200"/>
                <a:ext cx="457200" cy="0"/>
              </a:xfrm>
              <a:prstGeom prst="line">
                <a:avLst/>
              </a:prstGeom>
              <a:ln w="10080">
                <a:solidFill>
                  <a:srgbClr val="FF8000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5040" tIns="-50040" rIns="95040" bIns="-50040" anchor="ctr">
                <a:noAutofit/>
              </a:bodyPr>
              <a:lstStyle/>
              <a:p>
                <a:endParaRPr lang="en-US" spc="-1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F8B98B1-C365-C759-CCD8-BC3D298D0578}"/>
                </a:ext>
              </a:extLst>
            </p:cNvPr>
            <p:cNvSpPr txBox="1"/>
            <p:nvPr/>
          </p:nvSpPr>
          <p:spPr>
            <a:xfrm>
              <a:off x="7390920" y="2514600"/>
              <a:ext cx="605880" cy="290160"/>
            </a:xfrm>
            <a:prstGeom prst="rect">
              <a:avLst/>
            </a:prstGeom>
            <a:noFill/>
            <a:ln w="0">
              <a:noFill/>
            </a:ln>
          </p:spPr>
          <p:txBody>
            <a:bodyPr wrap="none" lIns="90000" tIns="45000" rIns="90000" bIns="45000" anchor="t">
              <a:noAutofit/>
            </a:bodyPr>
            <a:lstStyle/>
            <a:p>
              <a:r>
                <a:rPr lang="en-US" sz="1400" spc="-1">
                  <a:solidFill>
                    <a:srgbClr val="FF8000"/>
                  </a:solidFill>
                  <a:latin typeface="Arial"/>
                </a:rPr>
                <a:t>SiPM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176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B8EF81-FB0E-4E7A-EAD7-EBF0C2FD0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4093E-C822-E9A9-FE76-CC449404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6A3F1-3600-364E-4C01-FF2A310C1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Steven Blundell leaving </a:t>
            </a:r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SAC after more than 15 years (7 years as chairperson)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Oliver Stockert </a:t>
            </a:r>
            <a:r>
              <a:rPr lang="en-US" dirty="0"/>
              <a:t>will take over as chair of the committee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3B051-B7F2-F36E-2631-4FF8FB76F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FF7EF-DBC7-E827-C796-BB6B997FD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171C7-A1D0-B08A-0A8C-FA1DC87D1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4FF75E-B38D-EF76-862C-0046991E3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120" y="2060848"/>
            <a:ext cx="3097745" cy="385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957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A694D-6674-9E1B-AD6E-234F185B1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B7225-3803-8863-E3D8-3C683AFF3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EE336-F83F-F863-BAA1-D00D23B6A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32000"/>
            <a:ext cx="10441235" cy="4932648"/>
          </a:xfrm>
        </p:spPr>
        <p:txBody>
          <a:bodyPr/>
          <a:lstStyle/>
          <a:p>
            <a:r>
              <a:rPr lang="en-GB" sz="1800" b="1" dirty="0"/>
              <a:t>DOLLY became VMS (Versatile Muon Spectrometer)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New detector system (similar to FLAME) based on </a:t>
            </a:r>
            <a:r>
              <a:rPr lang="en-GB" sz="1800" dirty="0" err="1"/>
              <a:t>SiPM</a:t>
            </a:r>
            <a:r>
              <a:rPr lang="en-GB" sz="1800" dirty="0"/>
              <a:t> installed in shutdown 2025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Renewal of cabling, new pre-amplifier and power supplies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92680-E11D-1A61-9111-6C0959F05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B4B58-31C7-8932-78FD-5CEA7B1B7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EDD74-07C7-5AB2-0391-A9505BD1A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40</a:t>
            </a:fld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3993A5-E8D4-032B-A30E-3CAB4178D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07" y="85258"/>
            <a:ext cx="11898385" cy="66874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03768E-23A7-E4D9-9FB5-EA0482EBEFE8}"/>
              </a:ext>
            </a:extLst>
          </p:cNvPr>
          <p:cNvSpPr txBox="1"/>
          <p:nvPr/>
        </p:nvSpPr>
        <p:spPr>
          <a:xfrm>
            <a:off x="7709160" y="6525040"/>
            <a:ext cx="37930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Slides </a:t>
            </a:r>
            <a:r>
              <a:rPr lang="de-CH" sz="1600" dirty="0" err="1"/>
              <a:t>by</a:t>
            </a:r>
            <a:r>
              <a:rPr lang="de-CH" sz="1600" dirty="0"/>
              <a:t> Toni </a:t>
            </a:r>
            <a:r>
              <a:rPr lang="de-CH" sz="1600" dirty="0" err="1"/>
              <a:t>Shiroka</a:t>
            </a:r>
            <a:r>
              <a:rPr lang="de-CH" sz="1600" dirty="0"/>
              <a:t> and Maxime Lamotte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7596375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EE23D-60BC-A34F-4467-B2ED92160C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3FF8C-E8F0-64E1-0224-FC65DE5D9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CA812-ED85-D772-4126-670FD16E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0BDD0-4EF6-1B67-8837-AA1C7646B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CE7AF-85B2-3B81-1C5A-228A89B11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41</a:t>
            </a:fld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6D1898-D2A9-1DE0-4457-FFEF5990E199}"/>
              </a:ext>
            </a:extLst>
          </p:cNvPr>
          <p:cNvSpPr txBox="1"/>
          <p:nvPr/>
        </p:nvSpPr>
        <p:spPr>
          <a:xfrm>
            <a:off x="7709160" y="6567155"/>
            <a:ext cx="37930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Slides </a:t>
            </a:r>
            <a:r>
              <a:rPr lang="de-CH" sz="1600" dirty="0" err="1"/>
              <a:t>by</a:t>
            </a:r>
            <a:r>
              <a:rPr lang="de-CH" sz="1600" dirty="0"/>
              <a:t> Toni </a:t>
            </a:r>
            <a:r>
              <a:rPr lang="de-CH" sz="1600" dirty="0" err="1"/>
              <a:t>Shiroka</a:t>
            </a:r>
            <a:r>
              <a:rPr lang="de-CH" sz="1600" dirty="0"/>
              <a:t> and Maxime Lamotte</a:t>
            </a:r>
            <a:endParaRPr lang="en-CH" sz="16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1FA8D8C-C253-B6D5-1940-F789FC8DA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1B1EA8-64C0-13EF-FD8B-E7B10B379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260648"/>
            <a:ext cx="116967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1979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074F59-5701-E1C1-D22D-59F37FE8F1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9872B-954D-7630-AEB9-8F9722EEE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014C4-C37F-6FB0-C57B-07DAE77A0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6D443-46D2-AD56-CB26-AC94164A4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40D0A-5478-3B10-5303-C2AC50154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42</a:t>
            </a:fld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D0C7BE-89C9-DBA6-0B43-6FC056FC18E0}"/>
              </a:ext>
            </a:extLst>
          </p:cNvPr>
          <p:cNvSpPr txBox="1"/>
          <p:nvPr/>
        </p:nvSpPr>
        <p:spPr>
          <a:xfrm>
            <a:off x="7709160" y="6525040"/>
            <a:ext cx="37930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Slides </a:t>
            </a:r>
            <a:r>
              <a:rPr lang="de-CH" sz="1600" dirty="0" err="1"/>
              <a:t>by</a:t>
            </a:r>
            <a:r>
              <a:rPr lang="de-CH" sz="1600" dirty="0"/>
              <a:t> Toni </a:t>
            </a:r>
            <a:r>
              <a:rPr lang="de-CH" sz="1600" dirty="0" err="1"/>
              <a:t>Shiroka</a:t>
            </a:r>
            <a:r>
              <a:rPr lang="de-CH" sz="1600" dirty="0"/>
              <a:t> and Maxime Lamotte</a:t>
            </a:r>
            <a:endParaRPr lang="en-CH" sz="16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93A61DD-A526-5484-708A-988A621DC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BCE5DE-B64A-7606-17CE-AA48F4F5B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87" y="83980"/>
            <a:ext cx="11263237" cy="644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981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71740-C2A6-C84F-5DAF-21F05FB9F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F812D-5504-EFB9-6EE4-E92C82371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F040F-A3D0-9451-AD7E-F7B7D11C8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D7178-E623-0E01-85EE-578683773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3A01D-53C5-D343-EA05-ECE443123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43</a:t>
            </a:fld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9162EE-49EB-03A1-4EB6-45261B3F9EA0}"/>
              </a:ext>
            </a:extLst>
          </p:cNvPr>
          <p:cNvSpPr txBox="1"/>
          <p:nvPr/>
        </p:nvSpPr>
        <p:spPr>
          <a:xfrm>
            <a:off x="7709160" y="6525040"/>
            <a:ext cx="37930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Slides </a:t>
            </a:r>
            <a:r>
              <a:rPr lang="de-CH" sz="1600" dirty="0" err="1"/>
              <a:t>by</a:t>
            </a:r>
            <a:r>
              <a:rPr lang="de-CH" sz="1600" dirty="0"/>
              <a:t> Toni </a:t>
            </a:r>
            <a:r>
              <a:rPr lang="de-CH" sz="1600" dirty="0" err="1"/>
              <a:t>Shiroka</a:t>
            </a:r>
            <a:r>
              <a:rPr lang="de-CH" sz="1600" dirty="0"/>
              <a:t> and Maxime Lamotte</a:t>
            </a:r>
            <a:endParaRPr lang="en-CH" sz="16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B844A7D-1DB1-17D3-1990-CCFA83C17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0ABEB3-CA6E-F80A-9F8F-2ABA48939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44624"/>
            <a:ext cx="11334750" cy="646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569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1D3AD-116E-471F-A84C-770B6395D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D42CD-6357-1E2F-23A4-44C63355F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15747-A280-AA4C-953F-C6B94D6E0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F72AA-C8C5-912E-3E8B-B6D73F7AF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F8C14-F24A-E971-1D19-7AE651A61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44</a:t>
            </a:fld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6F6E72-73AE-F51F-E3C8-80DC0B421E86}"/>
              </a:ext>
            </a:extLst>
          </p:cNvPr>
          <p:cNvSpPr txBox="1"/>
          <p:nvPr/>
        </p:nvSpPr>
        <p:spPr>
          <a:xfrm>
            <a:off x="7709160" y="6525040"/>
            <a:ext cx="37930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Slides </a:t>
            </a:r>
            <a:r>
              <a:rPr lang="de-CH" sz="1600" dirty="0" err="1"/>
              <a:t>by</a:t>
            </a:r>
            <a:r>
              <a:rPr lang="de-CH" sz="1600" dirty="0"/>
              <a:t> Toni </a:t>
            </a:r>
            <a:r>
              <a:rPr lang="de-CH" sz="1600" dirty="0" err="1"/>
              <a:t>Shiroka</a:t>
            </a:r>
            <a:r>
              <a:rPr lang="de-CH" sz="1600" dirty="0"/>
              <a:t> and Maxime Lamotte</a:t>
            </a:r>
            <a:endParaRPr lang="en-CH" sz="16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3040484-4538-7670-068B-3A7127D7C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D3772C-8A23-4E46-F56F-0A0BB8AEA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1272"/>
            <a:ext cx="11089232" cy="651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324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C3F48-2695-4179-87B1-E08B30757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99E82-732D-A39A-F81C-4BF2E075F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D079B-A477-6BC7-2FAB-F2F95E2D6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AA698-A761-8352-DC65-3C0B226F8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1FA21-DFEC-52F5-6800-100D36065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45</a:t>
            </a:fld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A59E7B-1187-AC5D-6C1F-511711A217E7}"/>
              </a:ext>
            </a:extLst>
          </p:cNvPr>
          <p:cNvSpPr txBox="1"/>
          <p:nvPr/>
        </p:nvSpPr>
        <p:spPr>
          <a:xfrm>
            <a:off x="7709160" y="6525040"/>
            <a:ext cx="37930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Slides </a:t>
            </a:r>
            <a:r>
              <a:rPr lang="de-CH" sz="1600" dirty="0" err="1"/>
              <a:t>by</a:t>
            </a:r>
            <a:r>
              <a:rPr lang="de-CH" sz="1600" dirty="0"/>
              <a:t> Toni </a:t>
            </a:r>
            <a:r>
              <a:rPr lang="de-CH" sz="1600" dirty="0" err="1"/>
              <a:t>Shiroka</a:t>
            </a:r>
            <a:r>
              <a:rPr lang="de-CH" sz="1600" dirty="0"/>
              <a:t> and Maxime Lamotte</a:t>
            </a:r>
            <a:endParaRPr lang="en-CH" sz="16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B30BA22-8B75-DC06-9F45-A5066007A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AF93F3-2CF0-A10D-2BAA-DFB9C4055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7394"/>
            <a:ext cx="11582400" cy="645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9445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56E87-1506-A110-5F1E-F81460AC4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1FC67-F8F8-0A5E-6988-C060AEEA7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6BF6C-186D-205D-1739-99B03911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FEB88-F17A-FD31-7750-024DFA26C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13B66-FAFB-9668-45D9-12EF89BB1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46</a:t>
            </a:fld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1C74D0-010C-6FA6-64ED-67A4F497EDA2}"/>
              </a:ext>
            </a:extLst>
          </p:cNvPr>
          <p:cNvSpPr txBox="1"/>
          <p:nvPr/>
        </p:nvSpPr>
        <p:spPr>
          <a:xfrm>
            <a:off x="7709160" y="6525040"/>
            <a:ext cx="379309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600" dirty="0"/>
              <a:t>Slides </a:t>
            </a:r>
            <a:r>
              <a:rPr lang="de-CH" sz="1600" dirty="0" err="1"/>
              <a:t>by</a:t>
            </a:r>
            <a:r>
              <a:rPr lang="de-CH" sz="1600" dirty="0"/>
              <a:t> Toni </a:t>
            </a:r>
            <a:r>
              <a:rPr lang="de-CH" sz="1600" dirty="0" err="1"/>
              <a:t>Shiroka</a:t>
            </a:r>
            <a:r>
              <a:rPr lang="de-CH" sz="1600" dirty="0"/>
              <a:t> and Maxime Lamotte</a:t>
            </a:r>
            <a:endParaRPr lang="en-CH" sz="16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CC82A7D-03A3-B697-721C-E4E5926BC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0D65FD-270D-B3D2-78B2-1811A8C01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78" y="114300"/>
            <a:ext cx="11259046" cy="644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3416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41578-16B7-C4F8-1333-B842FBCEB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F0B1C-BE52-941C-EAEC-20FFBAFFB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D4B0A-0443-E481-C218-BA40BC1B4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32000"/>
            <a:ext cx="10441235" cy="4932648"/>
          </a:xfrm>
        </p:spPr>
        <p:txBody>
          <a:bodyPr/>
          <a:lstStyle/>
          <a:p>
            <a:r>
              <a:rPr lang="en-GB" sz="1800" b="1" dirty="0"/>
              <a:t>DOLLY became VMS (Versatile Muon Spectrometer)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New detector system (similar to FLAME) based on </a:t>
            </a:r>
            <a:r>
              <a:rPr lang="en-GB" sz="1800" dirty="0" err="1"/>
              <a:t>SiPM</a:t>
            </a:r>
            <a:r>
              <a:rPr lang="en-GB" sz="1800" dirty="0"/>
              <a:t> installed in shutdown 2025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Renewal of cabling, new pre-amplifier and power supplies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BB863-5889-8339-21C4-36E666BA6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CF1DF0-1ED2-C0A3-EC79-12E7310F7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924C2-6A77-A018-9FD9-FF7417F7D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47</a:t>
            </a:fld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6226FE-4B9E-BD72-12CE-D31AB51DB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52387"/>
            <a:ext cx="11925300" cy="675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9562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CEBF3-DF58-0CE8-D3E8-2451D61FD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4714A-A530-EEFB-8E2E-03743AC24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C2E7C-34EB-6074-066F-4C573B7FA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124744"/>
            <a:ext cx="10441235" cy="4932648"/>
          </a:xfrm>
        </p:spPr>
        <p:txBody>
          <a:bodyPr/>
          <a:lstStyle/>
          <a:p>
            <a:r>
              <a:rPr lang="en-GB" sz="1800" b="1" dirty="0" err="1"/>
              <a:t>S</a:t>
            </a:r>
            <a:r>
              <a:rPr lang="en-GB" sz="1800" b="1" dirty="0" err="1">
                <a:latin typeface="Symbol" panose="05050102010706020507" pitchFamily="18" charset="2"/>
              </a:rPr>
              <a:t>m</a:t>
            </a:r>
            <a:r>
              <a:rPr lang="en-GB" sz="1800" b="1" dirty="0" err="1"/>
              <a:t>S</a:t>
            </a:r>
            <a:r>
              <a:rPr lang="en-GB" sz="1800" b="1" dirty="0"/>
              <a:t> DAQ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MIDAS DAQ of the bulk </a:t>
            </a:r>
            <a:r>
              <a:rPr lang="en-GB" sz="1800" dirty="0" err="1">
                <a:latin typeface="Symbol" panose="05050102010706020507" pitchFamily="18" charset="2"/>
              </a:rPr>
              <a:t>m</a:t>
            </a:r>
            <a:r>
              <a:rPr lang="en-GB" sz="1800" dirty="0" err="1"/>
              <a:t>SR</a:t>
            </a:r>
            <a:r>
              <a:rPr lang="en-GB" sz="1800" dirty="0"/>
              <a:t> instruments (FLAME/GPD/GPS/HAL/VMS) is a fork that cannot be maintained after retirement of Andrea </a:t>
            </a:r>
            <a:r>
              <a:rPr lang="en-GB" sz="1800" dirty="0" err="1"/>
              <a:t>Raselli</a:t>
            </a:r>
            <a:r>
              <a:rPr lang="en-GB" sz="1800" dirty="0"/>
              <a:t> in 2/2026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Jonas Krieger, with support from Stefan Mathis/Edward Wall (LIN), worked on upgrading the MIDAS DAQ to “vanilla MIDAS” which can be maintained and further developed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Successfully implemented in FLAME in Nov/Dec 2025, running the first in-house user experiments with the upgraded MIDAS system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F2EBE-307B-F5BE-229B-204644ED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A4BBE-1696-9E5A-0CB4-8A0A88BE6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48</a:t>
            </a:fld>
            <a:endParaRPr lang="de-CH" dirty="0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4A990F9-FF6B-52FD-43B8-81016EF7AC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" y="3608326"/>
            <a:ext cx="6015877" cy="3277058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582B19C-5246-4196-75E1-CFC2A212C4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917" y="3249673"/>
            <a:ext cx="6149967" cy="354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1223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72EFB-1B84-5DA3-905B-AAAC3AA52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61CAB-8EB7-A56E-FB8A-F7672BC2F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80D41-E481-AD3C-481F-B23FDBFF8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124744"/>
            <a:ext cx="10441235" cy="4932648"/>
          </a:xfrm>
        </p:spPr>
        <p:txBody>
          <a:bodyPr/>
          <a:lstStyle/>
          <a:p>
            <a:r>
              <a:rPr lang="en-GB" sz="1800" b="1" dirty="0" err="1"/>
              <a:t>S</a:t>
            </a:r>
            <a:r>
              <a:rPr lang="en-GB" sz="1800" b="1" dirty="0" err="1">
                <a:latin typeface="Symbol" panose="05050102010706020507" pitchFamily="18" charset="2"/>
              </a:rPr>
              <a:t>m</a:t>
            </a:r>
            <a:r>
              <a:rPr lang="en-GB" sz="1800" b="1" dirty="0" err="1"/>
              <a:t>S</a:t>
            </a:r>
            <a:r>
              <a:rPr lang="en-GB" sz="1800" b="1" dirty="0"/>
              <a:t> DAQ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MIDAS DAQ of the bulk </a:t>
            </a:r>
            <a:r>
              <a:rPr lang="en-GB" sz="1800" dirty="0" err="1">
                <a:latin typeface="Symbol" panose="05050102010706020507" pitchFamily="18" charset="2"/>
              </a:rPr>
              <a:t>m</a:t>
            </a:r>
            <a:r>
              <a:rPr lang="en-GB" sz="1800" dirty="0" err="1"/>
              <a:t>SR</a:t>
            </a:r>
            <a:r>
              <a:rPr lang="en-GB" sz="1800" dirty="0"/>
              <a:t> instruments (FLAME/GPD/GPS/HAL/VMS) is a fork that cannot be maintained after retirement of Andrea </a:t>
            </a:r>
            <a:r>
              <a:rPr lang="en-GB" sz="1800" dirty="0" err="1"/>
              <a:t>Raselli</a:t>
            </a:r>
            <a:r>
              <a:rPr lang="en-GB" sz="1800" dirty="0"/>
              <a:t> in 2/2026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Jonas Krieger, with support from Stefan Mathis/Edward Wall (LIN), worked on upgrading the MIDAS DAQ to “vanilla MIDAS” which can be maintained and further developed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Successfully implemented in FLAME in Nov/Dec 2025, running the first in-house user experiments with the upgraded MIDAS system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Upgrade schedule for other instruments:</a:t>
            </a:r>
          </a:p>
          <a:p>
            <a:pPr marL="594900" lvl="1" indent="-342900">
              <a:buFont typeface="Wingdings" panose="05000000000000000000" pitchFamily="2" charset="2"/>
              <a:buChar char="§"/>
            </a:pPr>
            <a:r>
              <a:rPr lang="en-GB" sz="1800" dirty="0"/>
              <a:t>FLAME and VMS should run with the new system in 2026</a:t>
            </a:r>
          </a:p>
          <a:p>
            <a:pPr marL="594900" lvl="1" indent="-342900">
              <a:buFont typeface="Wingdings" panose="05000000000000000000" pitchFamily="2" charset="2"/>
              <a:buChar char="§"/>
            </a:pPr>
            <a:r>
              <a:rPr lang="en-GB" sz="1800" dirty="0"/>
              <a:t>GPD, GPS, and HAL during 2026 and in shutdown 2027</a:t>
            </a:r>
          </a:p>
          <a:p>
            <a:pPr marL="594900" lvl="1" indent="-342900">
              <a:buFont typeface="Wingdings" panose="05000000000000000000" pitchFamily="2" charset="2"/>
              <a:buChar char="§"/>
            </a:pPr>
            <a:r>
              <a:rPr lang="en-GB" sz="1800" dirty="0"/>
              <a:t>GPS, GPS, and HAL will continue to run the MIDAS fork, maintained by Andrea </a:t>
            </a:r>
            <a:r>
              <a:rPr lang="en-GB" sz="1800" dirty="0" err="1"/>
              <a:t>Raselli</a:t>
            </a:r>
            <a:r>
              <a:rPr lang="en-GB" sz="1800" dirty="0"/>
              <a:t>: </a:t>
            </a:r>
            <a:r>
              <a:rPr lang="en-US" sz="1800" dirty="0"/>
              <a:t>after his retirement, he works on an hourly basis up to 20 percent until end of 2026</a:t>
            </a: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045E2-6E10-8D01-9BAC-19D2BDB2C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53FE9-9E7A-EBF1-0297-2B2352F9E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44921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CF74D-E7AB-19D1-591D-CC47B4A32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378E9-D38C-0BA4-A1BB-EEC07DE46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4734D-C2CE-DD04-0855-56DEBF407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Stephen Blundell leaves </a:t>
            </a:r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SAC after more than 15 years in the SAC (7 years as chairperson)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Oliver Stockert </a:t>
            </a:r>
            <a:r>
              <a:rPr lang="en-US" dirty="0"/>
              <a:t>will take over as chair of the committee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Rhea Stewart from the ISIS Muon Group will succeed Stephen in the SAC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FE866-CFCA-FE9C-73A6-6F200CDB3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8FF3D-0CE0-553F-6768-777514294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B3DC4-F418-387A-4739-010955FA8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pic>
        <p:nvPicPr>
          <p:cNvPr id="2050" name="Picture 2" descr="ISIS Rhea Stewart">
            <a:extLst>
              <a:ext uri="{FF2B5EF4-FFF2-40B4-BE49-F238E27FC236}">
                <a16:creationId xmlns:a16="http://schemas.microsoft.com/office/drawing/2014/main" id="{03C36094-D86F-B007-5E69-7A5F962CF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3501008"/>
            <a:ext cx="4256956" cy="240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83859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68760"/>
            <a:ext cx="10441235" cy="4932648"/>
          </a:xfrm>
        </p:spPr>
        <p:txBody>
          <a:bodyPr/>
          <a:lstStyle/>
          <a:p>
            <a:r>
              <a:rPr lang="en-GB" sz="1800" b="1" dirty="0"/>
              <a:t>FLAME/GPS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Problems in cooling of superconducting FLAME magnet solved with Sumitomo in shutdown 2025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GPS: overhaul of M counter and backward detector (Maxime Lamotte)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MORE kicker (Muons On </a:t>
            </a:r>
            <a:r>
              <a:rPr lang="en-GB" sz="1800" dirty="0" err="1"/>
              <a:t>REquest</a:t>
            </a:r>
            <a:r>
              <a:rPr lang="en-GB" sz="1800" dirty="0"/>
              <a:t>) is back in operation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r>
              <a:rPr lang="en-GB" sz="1800" b="1" dirty="0"/>
              <a:t>GPD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GPD was back in normal operation after cancelling the proposal round 1/2025 due to failure of the He liquefier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A larger GPD platform will be installed in shutdown 2026 in the </a:t>
            </a:r>
            <a:r>
              <a:rPr lang="en-GB" sz="1800" dirty="0">
                <a:latin typeface="Symbol" panose="05050102010706020507" pitchFamily="18" charset="2"/>
              </a:rPr>
              <a:t>m</a:t>
            </a:r>
            <a:r>
              <a:rPr lang="en-GB" sz="1800" dirty="0"/>
              <a:t>E1 area </a:t>
            </a:r>
            <a:r>
              <a:rPr lang="en-US" sz="1800" dirty="0"/>
              <a:t>to accommodate the new high-pressure equipment, that is being developed as part of the 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SNF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R’Equip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«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ExtremeP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»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M.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Janoschek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(LIN) und R.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Khasanov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(LMU) : push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pressure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limit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from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2.5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to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5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GPa</a:t>
            </a: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65675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072" y="2239482"/>
            <a:ext cx="8422592" cy="195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1858984" y="943339"/>
            <a:ext cx="204466" cy="1255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Box 35"/>
          <p:cNvSpPr txBox="1"/>
          <p:nvPr/>
        </p:nvSpPr>
        <p:spPr>
          <a:xfrm>
            <a:off x="8851089" y="3283724"/>
            <a:ext cx="504056" cy="23876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300"/>
              </a:lnSpc>
              <a:tabLst>
                <a:tab pos="540385" algn="l"/>
                <a:tab pos="1620520" algn="l"/>
                <a:tab pos="2700655" algn="l"/>
                <a:tab pos="3780790" algn="l"/>
                <a:tab pos="4860925" algn="l"/>
              </a:tabLst>
            </a:pPr>
            <a:r>
              <a:rPr lang="de-CH" sz="700" dirty="0">
                <a:latin typeface="Arial"/>
                <a:ea typeface="Times New Roman"/>
                <a:cs typeface="Times New Roman"/>
              </a:rPr>
              <a:t>π</a:t>
            </a:r>
            <a:r>
              <a:rPr lang="de-CH" sz="700" dirty="0">
                <a:latin typeface="Futura Md BT"/>
                <a:ea typeface="Times New Roman"/>
                <a:cs typeface="Times New Roman"/>
              </a:rPr>
              <a:t>M3.1</a:t>
            </a:r>
            <a:endParaRPr lang="en-US" sz="1050" dirty="0">
              <a:latin typeface="Bookman Old Style"/>
              <a:ea typeface="Times New Roman"/>
              <a:cs typeface="Times New Roman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0832">
            <a:off x="9170878" y="2984455"/>
            <a:ext cx="320866" cy="349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5738305" y="3283726"/>
            <a:ext cx="3207565" cy="155859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7"/>
          <p:cNvSpPr txBox="1"/>
          <p:nvPr/>
        </p:nvSpPr>
        <p:spPr>
          <a:xfrm>
            <a:off x="10076023" y="4275336"/>
            <a:ext cx="789652" cy="26035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300"/>
              </a:lnSpc>
              <a:tabLst>
                <a:tab pos="540385" algn="l"/>
                <a:tab pos="1620520" algn="l"/>
                <a:tab pos="2700655" algn="l"/>
                <a:tab pos="3780790" algn="l"/>
                <a:tab pos="4860925" algn="l"/>
              </a:tabLst>
            </a:pPr>
            <a:r>
              <a:rPr lang="de-CH" sz="1200" b="1" dirty="0">
                <a:latin typeface="Bookman Old Style"/>
                <a:ea typeface="Times New Roman"/>
                <a:cs typeface="Times New Roman"/>
              </a:rPr>
              <a:t>FLAME</a:t>
            </a:r>
            <a:endParaRPr lang="en-US" sz="1200" b="1" dirty="0">
              <a:latin typeface="Bookman Old Style"/>
              <a:ea typeface="Times New Roman"/>
              <a:cs typeface="Times New Roma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0503" y="4509360"/>
            <a:ext cx="1343836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32" name="Group 1031"/>
          <p:cNvGrpSpPr/>
          <p:nvPr/>
        </p:nvGrpSpPr>
        <p:grpSpPr>
          <a:xfrm>
            <a:off x="7034449" y="4284740"/>
            <a:ext cx="2139643" cy="2384620"/>
            <a:chOff x="3767714" y="4167562"/>
            <a:chExt cx="2139643" cy="2384620"/>
          </a:xfrm>
        </p:grpSpPr>
        <p:sp>
          <p:nvSpPr>
            <p:cNvPr id="14" name="Text Box 7"/>
            <p:cNvSpPr txBox="1"/>
            <p:nvPr/>
          </p:nvSpPr>
          <p:spPr>
            <a:xfrm>
              <a:off x="3779912" y="4167562"/>
              <a:ext cx="789652" cy="2603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ts val="1300"/>
                </a:lnSpc>
                <a:tabLst>
                  <a:tab pos="540385" algn="l"/>
                  <a:tab pos="1620520" algn="l"/>
                  <a:tab pos="2700655" algn="l"/>
                  <a:tab pos="3780790" algn="l"/>
                  <a:tab pos="4860925" algn="l"/>
                </a:tabLst>
              </a:pPr>
              <a:r>
                <a:rPr lang="de-CH" sz="1200" b="1" dirty="0">
                  <a:latin typeface="Bookman Old Style"/>
                  <a:ea typeface="Times New Roman"/>
                  <a:cs typeface="Times New Roman"/>
                </a:rPr>
                <a:t>GPS</a:t>
              </a:r>
              <a:endParaRPr lang="en-US" sz="1200" b="1" dirty="0">
                <a:latin typeface="Bookman Old Style"/>
                <a:ea typeface="Times New Roman"/>
                <a:cs typeface="Times New Roman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67714" y="4392182"/>
              <a:ext cx="2139643" cy="216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cxnSp>
        <p:nvCxnSpPr>
          <p:cNvPr id="10" name="Straight Arrow Connector 9"/>
          <p:cNvCxnSpPr/>
          <p:nvPr/>
        </p:nvCxnSpPr>
        <p:spPr>
          <a:xfrm flipV="1">
            <a:off x="10931490" y="3885547"/>
            <a:ext cx="423439" cy="8677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791846" y="3885547"/>
            <a:ext cx="1821368" cy="8677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6" name="Group 1035"/>
          <p:cNvGrpSpPr/>
          <p:nvPr/>
        </p:nvGrpSpPr>
        <p:grpSpPr>
          <a:xfrm>
            <a:off x="4575606" y="4354164"/>
            <a:ext cx="1533308" cy="2071267"/>
            <a:chOff x="1187624" y="4236985"/>
            <a:chExt cx="1533308" cy="2071267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4636111"/>
              <a:ext cx="1533308" cy="16721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 Box 7"/>
            <p:cNvSpPr txBox="1"/>
            <p:nvPr/>
          </p:nvSpPr>
          <p:spPr>
            <a:xfrm>
              <a:off x="1262068" y="4236985"/>
              <a:ext cx="1160262" cy="2603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ts val="1300"/>
                </a:lnSpc>
                <a:tabLst>
                  <a:tab pos="540385" algn="l"/>
                  <a:tab pos="1620520" algn="l"/>
                  <a:tab pos="2700655" algn="l"/>
                  <a:tab pos="3780790" algn="l"/>
                  <a:tab pos="4860925" algn="l"/>
                </a:tabLst>
              </a:pPr>
              <a:r>
                <a:rPr lang="de-CH" sz="1200" b="1" dirty="0">
                  <a:latin typeface="Bookman Old Style"/>
                  <a:ea typeface="Times New Roman"/>
                  <a:cs typeface="Times New Roman"/>
                </a:rPr>
                <a:t>Spin </a:t>
              </a:r>
              <a:r>
                <a:rPr lang="de-CH" sz="1200" b="1" dirty="0" err="1">
                  <a:latin typeface="Bookman Old Style"/>
                  <a:ea typeface="Times New Roman"/>
                  <a:cs typeface="Times New Roman"/>
                </a:rPr>
                <a:t>rotator</a:t>
              </a:r>
              <a:endParaRPr lang="en-US" sz="1200" b="1" dirty="0">
                <a:latin typeface="Bookman Old Style"/>
                <a:ea typeface="Times New Roman"/>
                <a:cs typeface="Times New Roman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B3B325D-F8D4-7DB1-8F53-51932602D6AE}"/>
              </a:ext>
            </a:extLst>
          </p:cNvPr>
          <p:cNvPicPr/>
          <p:nvPr/>
        </p:nvPicPr>
        <p:blipFill>
          <a:blip r:embed="rId7"/>
          <a:stretch/>
        </p:blipFill>
        <p:spPr>
          <a:xfrm rot="16200000">
            <a:off x="9646863" y="128922"/>
            <a:ext cx="1653287" cy="2204769"/>
          </a:xfrm>
          <a:prstGeom prst="rect">
            <a:avLst/>
          </a:prstGeom>
          <a:ln w="0">
            <a:noFill/>
          </a:ln>
          <a:effectLst>
            <a:outerShdw blurRad="215900" dist="38100" dir="2700000" sx="107000" sy="107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6D6DA2E-D2E9-E36D-5CA9-B6E77E72A058}"/>
              </a:ext>
            </a:extLst>
          </p:cNvPr>
          <p:cNvCxnSpPr>
            <a:cxnSpLocks/>
          </p:cNvCxnSpPr>
          <p:nvPr/>
        </p:nvCxnSpPr>
        <p:spPr>
          <a:xfrm flipH="1">
            <a:off x="9986777" y="1680286"/>
            <a:ext cx="755645" cy="174367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7">
            <a:extLst>
              <a:ext uri="{FF2B5EF4-FFF2-40B4-BE49-F238E27FC236}">
                <a16:creationId xmlns:a16="http://schemas.microsoft.com/office/drawing/2014/main" id="{75AE4C65-22F7-01CB-948E-2A36D7CE3808}"/>
              </a:ext>
            </a:extLst>
          </p:cNvPr>
          <p:cNvSpPr txBox="1"/>
          <p:nvPr/>
        </p:nvSpPr>
        <p:spPr>
          <a:xfrm>
            <a:off x="8541659" y="656374"/>
            <a:ext cx="789652" cy="49270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300"/>
              </a:lnSpc>
              <a:tabLst>
                <a:tab pos="540385" algn="l"/>
                <a:tab pos="1620520" algn="l"/>
                <a:tab pos="2700655" algn="l"/>
                <a:tab pos="3780790" algn="l"/>
                <a:tab pos="4860925" algn="l"/>
              </a:tabLst>
            </a:pPr>
            <a:r>
              <a:rPr lang="de-CH" sz="1200" b="1" dirty="0">
                <a:latin typeface="Bookman Old Style"/>
                <a:ea typeface="Times New Roman"/>
                <a:cs typeface="Times New Roman"/>
              </a:rPr>
              <a:t>MORE</a:t>
            </a:r>
            <a:br>
              <a:rPr lang="de-CH" sz="1200" b="1" dirty="0">
                <a:latin typeface="Bookman Old Style"/>
                <a:ea typeface="Times New Roman"/>
                <a:cs typeface="Times New Roman"/>
              </a:rPr>
            </a:br>
            <a:r>
              <a:rPr lang="de-CH" sz="1200" b="1" dirty="0">
                <a:latin typeface="Bookman Old Style"/>
                <a:ea typeface="Times New Roman"/>
                <a:cs typeface="Times New Roman"/>
              </a:rPr>
              <a:t>Kicker</a:t>
            </a:r>
            <a:endParaRPr lang="en-US" sz="1200" b="1" dirty="0">
              <a:latin typeface="Bookman Old Style"/>
              <a:ea typeface="Times New Roman"/>
              <a:cs typeface="Times New Roman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1B2E79-5C33-2254-ECA5-43D237011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de-CH" dirty="0" err="1"/>
              <a:t>Repair</a:t>
            </a:r>
            <a:r>
              <a:rPr lang="de-CH" dirty="0"/>
              <a:t> of </a:t>
            </a:r>
            <a:r>
              <a:rPr lang="de-CH" dirty="0" err="1"/>
              <a:t>Muons</a:t>
            </a:r>
            <a:r>
              <a:rPr lang="de-CH" dirty="0"/>
              <a:t> On Request (MORE) on GPS and FLAME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88DB3CD-80B0-BEE1-1174-513518EBF814}"/>
              </a:ext>
            </a:extLst>
          </p:cNvPr>
          <p:cNvSpPr txBox="1">
            <a:spLocks/>
          </p:cNvSpPr>
          <p:nvPr/>
        </p:nvSpPr>
        <p:spPr>
          <a:xfrm>
            <a:off x="695325" y="961034"/>
            <a:ext cx="8785051" cy="208823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Repair of MORE Kicker in 2024 </a:t>
            </a:r>
            <a:r>
              <a:rPr lang="en-US"/>
              <a:t>by Chris Gough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Kicker ensures that only one muon is in the instrument during the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Measurements show </a:t>
            </a:r>
            <a:br>
              <a:rPr lang="en-US" dirty="0"/>
            </a:br>
            <a:r>
              <a:rPr lang="en-US" dirty="0"/>
              <a:t>practically no positron</a:t>
            </a:r>
            <a:br>
              <a:rPr lang="en-US" dirty="0"/>
            </a:br>
            <a:r>
              <a:rPr lang="en-US" dirty="0"/>
              <a:t>background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3322518-2971-5780-38BF-A4E643984372}"/>
              </a:ext>
            </a:extLst>
          </p:cNvPr>
          <p:cNvSpPr/>
          <p:nvPr/>
        </p:nvSpPr>
        <p:spPr>
          <a:xfrm>
            <a:off x="9659938" y="3283724"/>
            <a:ext cx="612526" cy="503298"/>
          </a:xfrm>
          <a:prstGeom prst="ellipse">
            <a:avLst/>
          </a:prstGeom>
          <a:solidFill>
            <a:srgbClr val="FFC5DD">
              <a:alpha val="4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7B00C0-D1FB-CFE8-1946-8CDE84A28968}"/>
              </a:ext>
            </a:extLst>
          </p:cNvPr>
          <p:cNvSpPr txBox="1"/>
          <p:nvPr/>
        </p:nvSpPr>
        <p:spPr>
          <a:xfrm>
            <a:off x="119336" y="6609097"/>
            <a:ext cx="2376264" cy="261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200" spc="-1" dirty="0">
                <a:solidFill>
                  <a:srgbClr val="000000"/>
                </a:solidFill>
              </a:rPr>
              <a:t>Courtesy of Hubertus </a:t>
            </a:r>
            <a:r>
              <a:rPr lang="en-US" sz="1200" spc="-1" dirty="0" err="1">
                <a:solidFill>
                  <a:srgbClr val="000000"/>
                </a:solidFill>
              </a:rPr>
              <a:t>Luetkens</a:t>
            </a:r>
            <a:endParaRPr lang="en-US" sz="1200" spc="-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6470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E94B0-B709-A1AC-50B9-BB45C9112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Repair</a:t>
            </a:r>
            <a:r>
              <a:rPr lang="de-CH" dirty="0"/>
              <a:t> of </a:t>
            </a:r>
            <a:r>
              <a:rPr lang="de-CH" dirty="0" err="1"/>
              <a:t>Muons</a:t>
            </a:r>
            <a:r>
              <a:rPr lang="de-CH" dirty="0"/>
              <a:t> On Request (MORE) on GPS and FLAME</a:t>
            </a:r>
            <a:endParaRPr lang="en-US" dirty="0"/>
          </a:p>
        </p:txBody>
      </p:sp>
      <p:pic>
        <p:nvPicPr>
          <p:cNvPr id="5" name="Content Placeholder 4" descr="A graph of a function&#10;&#10;Description automatically generated">
            <a:extLst>
              <a:ext uri="{FF2B5EF4-FFF2-40B4-BE49-F238E27FC236}">
                <a16:creationId xmlns:a16="http://schemas.microsoft.com/office/drawing/2014/main" id="{AB7BBCA2-0774-2B3A-A217-A295C56CA7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1639215"/>
            <a:ext cx="4752528" cy="3997137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FF22740-7777-6B1F-2E18-5328CF23AD6B}"/>
              </a:ext>
            </a:extLst>
          </p:cNvPr>
          <p:cNvGrpSpPr/>
          <p:nvPr/>
        </p:nvGrpSpPr>
        <p:grpSpPr>
          <a:xfrm>
            <a:off x="191344" y="1221648"/>
            <a:ext cx="5095199" cy="4414704"/>
            <a:chOff x="119336" y="1412776"/>
            <a:chExt cx="6243487" cy="5409632"/>
          </a:xfrm>
        </p:grpSpPr>
        <p:pic>
          <p:nvPicPr>
            <p:cNvPr id="6" name="Picture 5" descr="A graph of a gps and flame&#10;&#10;Description automatically generated">
              <a:extLst>
                <a:ext uri="{FF2B5EF4-FFF2-40B4-BE49-F238E27FC236}">
                  <a16:creationId xmlns:a16="http://schemas.microsoft.com/office/drawing/2014/main" id="{C0BE31F3-4291-B88F-0D8A-1AD40806E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36" y="1916832"/>
              <a:ext cx="5750231" cy="4905576"/>
            </a:xfrm>
            <a:prstGeom prst="rect">
              <a:avLst/>
            </a:prstGeom>
          </p:spPr>
        </p:pic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D2CA67F4-6C71-9AC9-86EC-67284835C462}"/>
                </a:ext>
              </a:extLst>
            </p:cNvPr>
            <p:cNvSpPr txBox="1">
              <a:spLocks/>
            </p:cNvSpPr>
            <p:nvPr/>
          </p:nvSpPr>
          <p:spPr>
            <a:xfrm>
              <a:off x="1178170" y="1412776"/>
              <a:ext cx="5184653" cy="140415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+mj-lt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52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04000" indent="-252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56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08000" indent="-252000" algn="l" defTabSz="914400" rtl="0" eaLnBrk="1" latinLnBrk="0" hangingPunct="1">
                <a:lnSpc>
                  <a:spcPct val="100000"/>
                </a:lnSpc>
                <a:spcBef>
                  <a:spcPts val="400"/>
                </a:spcBef>
                <a:buFont typeface="Aptos" panose="020B00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CH" b="1" dirty="0"/>
                <a:t>Low </a:t>
              </a:r>
              <a:r>
                <a:rPr lang="de-CH" b="1" dirty="0" err="1"/>
                <a:t>transverse</a:t>
              </a:r>
              <a:r>
                <a:rPr lang="de-CH" b="1" dirty="0"/>
                <a:t> </a:t>
              </a:r>
              <a:r>
                <a:rPr lang="de-CH" b="1" dirty="0" err="1"/>
                <a:t>field</a:t>
              </a:r>
              <a:r>
                <a:rPr lang="de-CH" b="1" dirty="0"/>
                <a:t> (3 and 5 </a:t>
              </a:r>
              <a:r>
                <a:rPr lang="de-CH" b="1" dirty="0" err="1"/>
                <a:t>mT</a:t>
              </a:r>
              <a:r>
                <a:rPr lang="de-CH" b="1" dirty="0"/>
                <a:t>)</a:t>
              </a:r>
              <a:endParaRPr lang="en-US" b="1" dirty="0"/>
            </a:p>
          </p:txBody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8FA813E-7744-1E04-CFFD-F910292461C5}"/>
              </a:ext>
            </a:extLst>
          </p:cNvPr>
          <p:cNvSpPr txBox="1">
            <a:spLocks/>
          </p:cNvSpPr>
          <p:nvPr/>
        </p:nvSpPr>
        <p:spPr>
          <a:xfrm>
            <a:off x="7032104" y="1221648"/>
            <a:ext cx="4680595" cy="14041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/>
              <a:t>High </a:t>
            </a:r>
            <a:r>
              <a:rPr lang="de-CH" b="1" dirty="0" err="1"/>
              <a:t>transverse</a:t>
            </a:r>
            <a:r>
              <a:rPr lang="de-CH" b="1" dirty="0"/>
              <a:t> </a:t>
            </a:r>
            <a:r>
              <a:rPr lang="de-CH" b="1" dirty="0" err="1"/>
              <a:t>field</a:t>
            </a:r>
            <a:r>
              <a:rPr lang="de-CH" b="1" dirty="0"/>
              <a:t> (3.458 T)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0B6DE2-79FB-9041-2877-C8D69D19C6AE}"/>
              </a:ext>
            </a:extLst>
          </p:cNvPr>
          <p:cNvSpPr txBox="1"/>
          <p:nvPr/>
        </p:nvSpPr>
        <p:spPr>
          <a:xfrm>
            <a:off x="1055440" y="5945448"/>
            <a:ext cx="273555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Small </a:t>
            </a:r>
            <a:r>
              <a:rPr lang="de-CH" sz="2000" dirty="0" err="1"/>
              <a:t>relaxation</a:t>
            </a:r>
            <a:r>
              <a:rPr lang="de-CH" sz="2000" dirty="0"/>
              <a:t> </a:t>
            </a:r>
            <a:r>
              <a:rPr lang="de-CH" sz="2000" dirty="0" err="1"/>
              <a:t>rates</a:t>
            </a:r>
            <a:endParaRPr lang="de-C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Small </a:t>
            </a:r>
            <a:r>
              <a:rPr lang="de-CH" sz="2000" dirty="0" err="1"/>
              <a:t>samples</a:t>
            </a:r>
            <a:r>
              <a:rPr lang="de-CH" sz="2000" dirty="0"/>
              <a:t> (</a:t>
            </a:r>
            <a:r>
              <a:rPr lang="de-CH" sz="2000" dirty="0" err="1"/>
              <a:t>veto</a:t>
            </a:r>
            <a:r>
              <a:rPr lang="de-CH" sz="2000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98C039-7641-4FA4-9F8A-05DB8A53A0EE}"/>
              </a:ext>
            </a:extLst>
          </p:cNvPr>
          <p:cNvSpPr txBox="1"/>
          <p:nvPr/>
        </p:nvSpPr>
        <p:spPr>
          <a:xfrm>
            <a:off x="7157381" y="5879050"/>
            <a:ext cx="3187091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Small </a:t>
            </a:r>
            <a:r>
              <a:rPr lang="de-CH" sz="2000" dirty="0" err="1"/>
              <a:t>relaxation</a:t>
            </a:r>
            <a:r>
              <a:rPr lang="de-CH" sz="2000" dirty="0"/>
              <a:t> </a:t>
            </a:r>
            <a:r>
              <a:rPr lang="de-CH" sz="2000" dirty="0" err="1"/>
              <a:t>rates</a:t>
            </a:r>
            <a:endParaRPr lang="de-C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Small </a:t>
            </a:r>
            <a:r>
              <a:rPr lang="de-CH" sz="2000" dirty="0" err="1"/>
              <a:t>samples</a:t>
            </a:r>
            <a:r>
              <a:rPr lang="de-CH" sz="2000" dirty="0"/>
              <a:t> (</a:t>
            </a:r>
            <a:r>
              <a:rPr lang="de-CH" sz="2000" dirty="0" err="1"/>
              <a:t>veto</a:t>
            </a:r>
            <a:r>
              <a:rPr lang="de-CH" sz="2000" dirty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High </a:t>
            </a:r>
            <a:r>
              <a:rPr lang="de-CH" sz="2000" dirty="0" err="1"/>
              <a:t>frequency</a:t>
            </a:r>
            <a:r>
              <a:rPr lang="de-CH" sz="2000" dirty="0"/>
              <a:t> </a:t>
            </a:r>
            <a:r>
              <a:rPr lang="de-CH" sz="2000" dirty="0" err="1"/>
              <a:t>resolution</a:t>
            </a:r>
            <a:endParaRPr lang="de-CH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D568D1-3B54-D376-02EF-687E13C4512C}"/>
              </a:ext>
            </a:extLst>
          </p:cNvPr>
          <p:cNvSpPr txBox="1"/>
          <p:nvPr/>
        </p:nvSpPr>
        <p:spPr>
          <a:xfrm>
            <a:off x="119336" y="6609097"/>
            <a:ext cx="2376264" cy="261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200" spc="-1" dirty="0">
                <a:solidFill>
                  <a:srgbClr val="000000"/>
                </a:solidFill>
              </a:rPr>
              <a:t>Courtesy of Jonas Krieger</a:t>
            </a:r>
          </a:p>
        </p:txBody>
      </p:sp>
    </p:spTree>
    <p:extLst>
      <p:ext uri="{BB962C8B-B14F-4D97-AF65-F5344CB8AC3E}">
        <p14:creationId xmlns:p14="http://schemas.microsoft.com/office/powerpoint/2010/main" val="43879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6635E8-8609-BDC3-E2C5-AD9180B57E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4077072"/>
            <a:ext cx="5587526" cy="28322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365387-19B7-01C8-2AC8-325C42AE53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50" y="890508"/>
            <a:ext cx="6542281" cy="31896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940639-4C3C-BCEA-CFF9-EE19187E5C01}"/>
              </a:ext>
            </a:extLst>
          </p:cNvPr>
          <p:cNvSpPr txBox="1"/>
          <p:nvPr/>
        </p:nvSpPr>
        <p:spPr>
          <a:xfrm>
            <a:off x="1928584" y="1570929"/>
            <a:ext cx="3409189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In-situ press system: 20t version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(piston cylinder cell)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F2873B-F649-F77F-4573-5944BC864C45}"/>
              </a:ext>
            </a:extLst>
          </p:cNvPr>
          <p:cNvSpPr txBox="1"/>
          <p:nvPr/>
        </p:nvSpPr>
        <p:spPr>
          <a:xfrm>
            <a:off x="539370" y="5949280"/>
            <a:ext cx="3447628" cy="45720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In-situ press system: 500kg version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(uniaxial pressure cell)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52AD66-AEAC-2C63-81BE-464547973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7676" y="2534913"/>
            <a:ext cx="6493733" cy="32703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3408B8-B4DE-99CD-1559-9B90F6D61402}"/>
              </a:ext>
            </a:extLst>
          </p:cNvPr>
          <p:cNvSpPr txBox="1"/>
          <p:nvPr/>
        </p:nvSpPr>
        <p:spPr>
          <a:xfrm>
            <a:off x="7382032" y="2534913"/>
            <a:ext cx="3265996" cy="52145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In-situ press system: 80t version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(Paris-Edinburg cell)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B0CD33-D63C-EF7B-B3BD-66EEE6966B5F}"/>
              </a:ext>
            </a:extLst>
          </p:cNvPr>
          <p:cNvSpPr/>
          <p:nvPr/>
        </p:nvSpPr>
        <p:spPr>
          <a:xfrm>
            <a:off x="5807968" y="4869160"/>
            <a:ext cx="2160240" cy="936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EE94B0-B709-A1AC-50B9-BB45C9112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952703" cy="810444"/>
          </a:xfrm>
        </p:spPr>
        <p:txBody>
          <a:bodyPr/>
          <a:lstStyle/>
          <a:p>
            <a:r>
              <a:rPr lang="de-CH" dirty="0" err="1"/>
              <a:t>Pressure</a:t>
            </a:r>
            <a:r>
              <a:rPr lang="de-CH" dirty="0"/>
              <a:t> Development Project (R’EQUIP </a:t>
            </a:r>
            <a:r>
              <a:rPr lang="de-CH" dirty="0" err="1"/>
              <a:t>ExtremeP</a:t>
            </a:r>
            <a:r>
              <a:rPr lang="de-CH" dirty="0"/>
              <a:t>)</a:t>
            </a:r>
            <a:br>
              <a:rPr lang="de-CH" dirty="0"/>
            </a:br>
            <a:r>
              <a:rPr lang="de-CH" dirty="0" err="1"/>
              <a:t>for</a:t>
            </a:r>
            <a:r>
              <a:rPr lang="de-CH" dirty="0"/>
              <a:t> 2025 - 2026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8241CA-5741-921B-0844-B7EE2C24B22E}"/>
              </a:ext>
            </a:extLst>
          </p:cNvPr>
          <p:cNvSpPr txBox="1"/>
          <p:nvPr/>
        </p:nvSpPr>
        <p:spPr>
          <a:xfrm>
            <a:off x="9071710" y="6579704"/>
            <a:ext cx="3099371" cy="261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pPr algn="r"/>
            <a:r>
              <a:rPr lang="en-US" sz="1200" spc="-1" dirty="0">
                <a:solidFill>
                  <a:srgbClr val="000000"/>
                </a:solidFill>
              </a:rPr>
              <a:t>Courtesy of R. </a:t>
            </a:r>
            <a:r>
              <a:rPr lang="en-US" sz="1200" spc="-1" dirty="0" err="1">
                <a:solidFill>
                  <a:srgbClr val="000000"/>
                </a:solidFill>
              </a:rPr>
              <a:t>Khasanov</a:t>
            </a:r>
            <a:r>
              <a:rPr lang="en-US" sz="1200" spc="-1" dirty="0">
                <a:solidFill>
                  <a:srgbClr val="000000"/>
                </a:solidFill>
              </a:rPr>
              <a:t> and M. Janoschek</a:t>
            </a:r>
          </a:p>
        </p:txBody>
      </p:sp>
    </p:spTree>
    <p:extLst>
      <p:ext uri="{BB962C8B-B14F-4D97-AF65-F5344CB8AC3E}">
        <p14:creationId xmlns:p14="http://schemas.microsoft.com/office/powerpoint/2010/main" val="10979092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021BA-8E61-E53E-76DB-105008B11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CF3A1-1CDB-9CCA-5F4E-9D76F9798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FBB40-549B-FF34-50A8-9477B943B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68760"/>
            <a:ext cx="10441235" cy="4932648"/>
          </a:xfrm>
        </p:spPr>
        <p:txBody>
          <a:bodyPr/>
          <a:lstStyle/>
          <a:p>
            <a:r>
              <a:rPr lang="en-GB" sz="1800" b="1" dirty="0"/>
              <a:t>FLAME/GPS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Problems in cooling of superconducting FLAME magnet solved with Sumitomo in shutdown 2025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GPS: overhaul of M counter and backward detector (Maxime Lamotte)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MORE kicker (Muons On </a:t>
            </a:r>
            <a:r>
              <a:rPr lang="en-GB" sz="1800" dirty="0" err="1"/>
              <a:t>REquest</a:t>
            </a:r>
            <a:r>
              <a:rPr lang="en-GB" sz="1800" dirty="0"/>
              <a:t>) is back in operation 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r>
              <a:rPr lang="en-GB" sz="1800" b="1" dirty="0"/>
              <a:t>GPD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GPD was back in normal operation after cancelling the proposal round 1/2025 due to failure of the He liquefier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A larger GPD platform will be installed in shutdown 2026 in the </a:t>
            </a:r>
            <a:r>
              <a:rPr lang="en-GB" sz="1800" dirty="0">
                <a:latin typeface="Symbol" panose="05050102010706020507" pitchFamily="18" charset="2"/>
              </a:rPr>
              <a:t>m</a:t>
            </a:r>
            <a:r>
              <a:rPr lang="en-GB" sz="1800" dirty="0"/>
              <a:t>E1 area </a:t>
            </a:r>
            <a:r>
              <a:rPr lang="en-US" sz="1800" dirty="0"/>
              <a:t>A larger platform to accommodate the new high-pressure equipment, that is being developed as part of the 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SNF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R’Equip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«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ExtremeP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»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M.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Janoschek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(LIN) und R.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Khasanov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(LMU) : push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pressure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limit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from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2.5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to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5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GPa</a:t>
            </a:r>
            <a:endParaRPr lang="de-CH" sz="1800" dirty="0">
              <a:solidFill>
                <a:srgbClr val="010000"/>
              </a:solidFill>
              <a:cs typeface="Calibri" panose="020F050202020403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endParaRPr lang="de-CH" sz="1800" dirty="0">
              <a:solidFill>
                <a:srgbClr val="010000"/>
              </a:solidFill>
              <a:cs typeface="Calibri" panose="020F0502020204030204" pitchFamily="34" charset="0"/>
            </a:endParaRPr>
          </a:p>
          <a:p>
            <a:r>
              <a:rPr lang="en-GB" sz="1800" b="1" dirty="0"/>
              <a:t>HAL-9500 </a:t>
            </a:r>
            <a:endParaRPr lang="en-GB" sz="180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>
                <a:latin typeface="Aptos" panose="020B0004020202020204" pitchFamily="34" charset="0"/>
              </a:rPr>
              <a:t>New counting room for users after installation of the new platform for the He liquefier in the experimental hall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39CB4-17BD-CB9C-60FD-C3202C825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998CD-063D-90BA-35C5-B05EA3D86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4240700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55</a:t>
            </a:fld>
            <a:endParaRPr lang="de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0FD897-D973-5164-C538-DF65D9CA9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39" y="1412776"/>
            <a:ext cx="12032721" cy="403244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9BC466B9-38A8-A1BF-5824-563DAAAD3EEA}"/>
              </a:ext>
            </a:extLst>
          </p:cNvPr>
          <p:cNvSpPr/>
          <p:nvPr/>
        </p:nvSpPr>
        <p:spPr>
          <a:xfrm>
            <a:off x="6096000" y="2420888"/>
            <a:ext cx="2376264" cy="1584176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000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7CCB8D-CC97-4DE8-AE92-B902FB916094}"/>
              </a:ext>
            </a:extLst>
          </p:cNvPr>
          <p:cNvSpPr txBox="1"/>
          <p:nvPr/>
        </p:nvSpPr>
        <p:spPr>
          <a:xfrm>
            <a:off x="6240016" y="981075"/>
            <a:ext cx="280147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000" b="1" dirty="0">
                <a:solidFill>
                  <a:schemeClr val="accent1"/>
                </a:solidFill>
              </a:rPr>
              <a:t>New HAL </a:t>
            </a:r>
            <a:r>
              <a:rPr lang="de-CH" sz="2000" b="1" dirty="0" err="1">
                <a:solidFill>
                  <a:schemeClr val="accent1"/>
                </a:solidFill>
              </a:rPr>
              <a:t>counting</a:t>
            </a:r>
            <a:r>
              <a:rPr lang="de-CH" sz="2000" b="1" dirty="0">
                <a:solidFill>
                  <a:schemeClr val="accent1"/>
                </a:solidFill>
              </a:rPr>
              <a:t> </a:t>
            </a:r>
            <a:r>
              <a:rPr lang="de-CH" sz="2000" b="1" dirty="0" err="1">
                <a:solidFill>
                  <a:schemeClr val="accent1"/>
                </a:solidFill>
              </a:rPr>
              <a:t>room</a:t>
            </a:r>
            <a:endParaRPr lang="en-CH" sz="2000" b="1" dirty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B5DF4C0-7DEC-2C94-7365-3C67748E4C13}"/>
              </a:ext>
            </a:extLst>
          </p:cNvPr>
          <p:cNvCxnSpPr/>
          <p:nvPr/>
        </p:nvCxnSpPr>
        <p:spPr>
          <a:xfrm>
            <a:off x="6888088" y="1293912"/>
            <a:ext cx="144016" cy="1126976"/>
          </a:xfrm>
          <a:prstGeom prst="straightConnector1">
            <a:avLst/>
          </a:prstGeom>
          <a:ln w="349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10812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35300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2026: </a:t>
            </a:r>
            <a:r>
              <a:rPr lang="en-GB" dirty="0">
                <a:latin typeface="Symbol" panose="05050102010706020507" pitchFamily="18" charset="2"/>
              </a:rPr>
              <a:t>p</a:t>
            </a:r>
            <a:r>
              <a:rPr lang="en-GB" dirty="0"/>
              <a:t>E1 preparation for IMPACT/HIMB in shutdown 2025 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56</a:t>
            </a:fld>
            <a:endParaRPr lang="de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95D372-BBDD-4180-F488-F6A284ED9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784"/>
            <a:ext cx="12192000" cy="528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7826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News 2026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32000"/>
            <a:ext cx="10908704" cy="4932648"/>
          </a:xfrm>
        </p:spPr>
        <p:txBody>
          <a:bodyPr/>
          <a:lstStyle/>
          <a:p>
            <a:r>
              <a:rPr lang="en-GB" sz="1800" b="1" dirty="0"/>
              <a:t>LEM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US" sz="1800" dirty="0"/>
              <a:t>Preparation for </a:t>
            </a:r>
            <a:r>
              <a:rPr lang="en-US" sz="1800" dirty="0">
                <a:latin typeface="Symbol" panose="05050102010706020507" pitchFamily="18" charset="2"/>
              </a:rPr>
              <a:t>m</a:t>
            </a:r>
            <a:r>
              <a:rPr lang="en-US" sz="1800" dirty="0"/>
              <a:t>E4 upgrade: installation of WSY solenoid in front of moderator in 3/2026</a:t>
            </a: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r>
              <a:rPr lang="en-GB" sz="1800" b="1" dirty="0"/>
              <a:t>GIANT/MIXE</a:t>
            </a:r>
            <a:endParaRPr lang="en-GB" sz="180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noProof="0" dirty="0">
                <a:latin typeface="Aptos" panose="020B0004020202020204" pitchFamily="34" charset="0"/>
              </a:rPr>
              <a:t>Michael Heiss started his tenure-track position on Jan 1</a:t>
            </a:r>
            <a:r>
              <a:rPr lang="en-GB" sz="1800" dirty="0">
                <a:latin typeface="Aptos" panose="020B0004020202020204" pitchFamily="34" charset="0"/>
              </a:rPr>
              <a:t>, 2025; he is running and developing GIANT together with 2 dedicated </a:t>
            </a:r>
            <a:r>
              <a:rPr lang="en-GB" sz="1800" dirty="0" err="1">
                <a:latin typeface="Aptos" panose="020B0004020202020204" pitchFamily="34" charset="0"/>
              </a:rPr>
              <a:t>PostDocs</a:t>
            </a:r>
            <a:r>
              <a:rPr lang="en-GB" sz="1800" dirty="0">
                <a:latin typeface="Aptos" panose="020B0004020202020204" pitchFamily="34" charset="0"/>
              </a:rPr>
              <a:t> (Issa </a:t>
            </a:r>
            <a:r>
              <a:rPr lang="en-GB" sz="1800" dirty="0" err="1">
                <a:latin typeface="Aptos" panose="020B0004020202020204" pitchFamily="34" charset="0"/>
              </a:rPr>
              <a:t>Briki</a:t>
            </a:r>
            <a:r>
              <a:rPr lang="en-GB" sz="1800" dirty="0">
                <a:latin typeface="Aptos" panose="020B0004020202020204" pitchFamily="34" charset="0"/>
              </a:rPr>
              <a:t>, Xiao Zhao), Maxime Lamotte (</a:t>
            </a:r>
            <a:r>
              <a:rPr lang="en-GB" sz="1800" dirty="0" err="1">
                <a:latin typeface="Aptos" panose="020B0004020202020204" pitchFamily="34" charset="0"/>
              </a:rPr>
              <a:t>PostDoc</a:t>
            </a:r>
            <a:r>
              <a:rPr lang="en-GB" sz="1800" dirty="0">
                <a:latin typeface="Aptos" panose="020B0004020202020204" pitchFamily="34" charset="0"/>
              </a:rPr>
              <a:t> detector developments), and Sebastian Mühle (technician); Issa </a:t>
            </a:r>
            <a:r>
              <a:rPr lang="en-GB" sz="1800" dirty="0" err="1">
                <a:latin typeface="Aptos" panose="020B0004020202020204" pitchFamily="34" charset="0"/>
              </a:rPr>
              <a:t>Briki</a:t>
            </a:r>
            <a:r>
              <a:rPr lang="en-GB" sz="1800" dirty="0">
                <a:latin typeface="Aptos" panose="020B0004020202020204" pitchFamily="34" charset="0"/>
              </a:rPr>
              <a:t> and Gianluca Janka will leave PSI at the end of Jul 2026.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noProof="0" dirty="0">
                <a:latin typeface="Aptos" panose="020B0004020202020204" pitchFamily="34" charset="0"/>
              </a:rPr>
              <a:t>Continuation of GEM/TPC development in collaboration with U Helsinki/CERN for 3D tomography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>
                <a:latin typeface="Aptos" panose="020B0004020202020204" pitchFamily="34" charset="0"/>
              </a:rPr>
              <a:t>GIANT/MIXE opened for the 1</a:t>
            </a:r>
            <a:r>
              <a:rPr lang="en-GB" sz="1800" baseline="30000" dirty="0">
                <a:latin typeface="Aptos" panose="020B0004020202020204" pitchFamily="34" charset="0"/>
              </a:rPr>
              <a:t>st</a:t>
            </a:r>
            <a:r>
              <a:rPr lang="en-GB" sz="1800" dirty="0">
                <a:latin typeface="Aptos" panose="020B0004020202020204" pitchFamily="34" charset="0"/>
              </a:rPr>
              <a:t> time for the user community in call 1/2026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noProof="0" dirty="0">
                <a:latin typeface="Symbol" panose="05050102010706020507" pitchFamily="18" charset="2"/>
              </a:rPr>
              <a:t>m</a:t>
            </a:r>
            <a:r>
              <a:rPr lang="en-GB" sz="1800" dirty="0">
                <a:latin typeface="Aptos" panose="020B0004020202020204" pitchFamily="34" charset="0"/>
              </a:rPr>
              <a:t>E1 modification in 2027</a:t>
            </a:r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34729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88001"/>
            <a:ext cx="8944033" cy="508500"/>
          </a:xfrm>
        </p:spPr>
        <p:txBody>
          <a:bodyPr/>
          <a:lstStyle/>
          <a:p>
            <a:r>
              <a:rPr lang="en-US" sz="2600" dirty="0"/>
              <a:t>LEM</a:t>
            </a:r>
            <a:r>
              <a:rPr lang="en-US" sz="2600" dirty="0">
                <a:latin typeface="Symbol" panose="05050102010706020507" pitchFamily="18" charset="2"/>
              </a:rPr>
              <a:t> m</a:t>
            </a:r>
            <a:r>
              <a:rPr lang="en-US" sz="2600" dirty="0"/>
              <a:t>E4 Upgrade in 2026</a:t>
            </a:r>
            <a:endParaRPr lang="de-CH" sz="2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58</a:t>
            </a:fld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0CECDE9-CB3B-8041-AD6B-EF8C6E595C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4800" y="1340769"/>
            <a:ext cx="10945216" cy="3869924"/>
          </a:xfrm>
        </p:spPr>
        <p:txBody>
          <a:bodyPr/>
          <a:lstStyle/>
          <a:p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Upgrade </a:t>
            </a:r>
            <a:r>
              <a:rPr lang="de-CH" sz="1800" dirty="0">
                <a:solidFill>
                  <a:srgbClr val="010000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E4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beamline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in 2026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to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increase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LEM rate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50%: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smaller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samples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higher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external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stimuli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(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illumination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electric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fields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),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faster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measurements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T</a:t>
            </a:r>
            <a:r>
              <a:rPr lang="de-CH" sz="1800" baseline="-25000" dirty="0" err="1">
                <a:solidFill>
                  <a:srgbClr val="010000"/>
                </a:solidFill>
                <a:cs typeface="Calibri" panose="020F0502020204030204" pitchFamily="34" charset="0"/>
              </a:rPr>
              <a:t>min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= 100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mK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(2.5 K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now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).</a:t>
            </a:r>
          </a:p>
          <a:p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L.-P. Zhou et al.,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Physical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Review AB 25, 051601 (2022), </a:t>
            </a:r>
            <a:r>
              <a:rPr lang="de-CH" sz="1800" b="1" dirty="0" err="1">
                <a:solidFill>
                  <a:srgbClr val="010000"/>
                </a:solidFill>
                <a:cs typeface="Calibri" panose="020F0502020204030204" pitchFamily="34" charset="0"/>
              </a:rPr>
              <a:t>minimum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010000"/>
                </a:solidFill>
                <a:cs typeface="Calibri" panose="020F0502020204030204" pitchFamily="34" charset="0"/>
              </a:rPr>
              <a:t>fringe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b="1" dirty="0" err="1">
                <a:solidFill>
                  <a:srgbClr val="010000"/>
                </a:solidFill>
                <a:cs typeface="Calibri" panose="020F0502020204030204" pitchFamily="34" charset="0"/>
              </a:rPr>
              <a:t>fields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 in LEM (</a:t>
            </a:r>
            <a:r>
              <a:rPr lang="de-CH" sz="1800" b="1" dirty="0" err="1">
                <a:solidFill>
                  <a:srgbClr val="010000"/>
                </a:solidFill>
                <a:cs typeface="Calibri" panose="020F0502020204030204" pitchFamily="34" charset="0"/>
              </a:rPr>
              <a:t>confirmed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 in 2024)</a:t>
            </a:r>
          </a:p>
          <a:p>
            <a:r>
              <a:rPr lang="fr-CH" sz="1800" dirty="0">
                <a:solidFill>
                  <a:srgbClr val="010000"/>
                </a:solidFill>
                <a:cs typeface="Calibri" panose="020F0502020204030204" pitchFamily="34" charset="0"/>
              </a:rPr>
              <a:t>T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otal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costs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: ~300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kCHF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(WSY 185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kCHF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, 125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kCHF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manpower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+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infrastructure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),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funded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PSI</a:t>
            </a:r>
          </a:p>
          <a:p>
            <a:r>
              <a:rPr lang="fr-CH" sz="1800" dirty="0">
                <a:solidFill>
                  <a:srgbClr val="010000"/>
                </a:solidFill>
                <a:cs typeface="Calibri" panose="020F0502020204030204" pitchFamily="34" charset="0"/>
              </a:rPr>
              <a:t>D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elivery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of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all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magnet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parts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in 2024,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assembly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in 2025,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magnet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ready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for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installation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in 1/2026</a:t>
            </a:r>
          </a:p>
          <a:p>
            <a:endParaRPr lang="de-CH" sz="1800" dirty="0">
              <a:solidFill>
                <a:srgbClr val="010000"/>
              </a:solidFill>
              <a:cs typeface="Calibri" panose="020F0502020204030204" pitchFamily="34" charset="0"/>
            </a:endParaRPr>
          </a:p>
          <a:p>
            <a:endParaRPr lang="de-CH" sz="1800" dirty="0">
              <a:solidFill>
                <a:srgbClr val="010000"/>
              </a:solidFill>
              <a:cs typeface="Calibri" panose="020F0502020204030204" pitchFamily="34" charset="0"/>
            </a:endParaRPr>
          </a:p>
          <a:p>
            <a:endParaRPr lang="de-CH" sz="1800" dirty="0">
              <a:solidFill>
                <a:srgbClr val="010000"/>
              </a:solidFill>
            </a:endParaRPr>
          </a:p>
          <a:p>
            <a:endParaRPr lang="de-DE" sz="1800" dirty="0">
              <a:solidFill>
                <a:srgbClr val="010000"/>
              </a:solidFill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957417" y="3168955"/>
            <a:ext cx="5164840" cy="3482139"/>
            <a:chOff x="0" y="720490"/>
            <a:chExt cx="9144000" cy="6164894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7867E496-86B9-4869-96B3-1E40A538F7AF}"/>
                </a:ext>
              </a:extLst>
            </p:cNvPr>
            <p:cNvSpPr txBox="1">
              <a:spLocks/>
            </p:cNvSpPr>
            <p:nvPr/>
          </p:nvSpPr>
          <p:spPr>
            <a:xfrm>
              <a:off x="899592" y="1412776"/>
              <a:ext cx="8064896" cy="2592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0" tIns="0" rIns="0" bIns="0" rtlCol="0">
              <a:noAutofit/>
            </a:bodyPr>
            <a:lstStyle>
              <a:lvl1pPr marL="17780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8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60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defRPr sz="18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55600" indent="18415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5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5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738" indent="-179388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300" indent="-182563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88" indent="-179388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88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177796" lvl="1" indent="0">
                <a:buNone/>
              </a:pPr>
              <a:endParaRPr lang="de-CH" sz="1400" dirty="0"/>
            </a:p>
            <a:p>
              <a:r>
                <a:rPr lang="en-US" sz="2000" dirty="0"/>
                <a:t>SD23? Magnet group busy with SLS 2.0: SD24…</a:t>
              </a:r>
            </a:p>
            <a:p>
              <a:r>
                <a:rPr lang="en-US" sz="2000" dirty="0"/>
                <a:t>Increase number of surface muons on moderator by ~1.5</a:t>
              </a:r>
            </a:p>
            <a:p>
              <a:pPr marL="0" indent="0">
                <a:buNone/>
              </a:pPr>
              <a:r>
                <a:rPr lang="en-US" sz="2000" dirty="0"/>
                <a:t> </a:t>
              </a:r>
            </a:p>
            <a:p>
              <a:endParaRPr lang="en-US" b="1" dirty="0"/>
            </a:p>
            <a:p>
              <a:pPr marL="0" indent="0">
                <a:buNone/>
              </a:pPr>
              <a:endParaRPr lang="en-US" b="1" dirty="0"/>
            </a:p>
            <a:p>
              <a:pPr marL="177796" lvl="1" indent="0">
                <a:buNone/>
              </a:pPr>
              <a:endParaRPr lang="de-CH" sz="1400" dirty="0"/>
            </a:p>
          </p:txBody>
        </p:sp>
        <p:pic>
          <p:nvPicPr>
            <p:cNvPr id="12" name="Grafik 3">
              <a:extLst>
                <a:ext uri="{FF2B5EF4-FFF2-40B4-BE49-F238E27FC236}">
                  <a16:creationId xmlns:a16="http://schemas.microsoft.com/office/drawing/2014/main" id="{0C1E0250-93DA-451C-9ED2-DC67A84CB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52736"/>
              <a:ext cx="9144000" cy="5143500"/>
            </a:xfrm>
            <a:prstGeom prst="rect">
              <a:avLst/>
            </a:prstGeom>
          </p:spPr>
        </p:pic>
        <p:pic>
          <p:nvPicPr>
            <p:cNvPr id="13" name="Grafik 7">
              <a:extLst>
                <a:ext uri="{FF2B5EF4-FFF2-40B4-BE49-F238E27FC236}">
                  <a16:creationId xmlns:a16="http://schemas.microsoft.com/office/drawing/2014/main" id="{85E5C676-B63E-4C16-A28F-12BA9CBC9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767424"/>
              <a:ext cx="5168863" cy="3117960"/>
            </a:xfrm>
            <a:prstGeom prst="rect">
              <a:avLst/>
            </a:prstGeom>
          </p:spPr>
        </p:pic>
        <p:pic>
          <p:nvPicPr>
            <p:cNvPr id="14" name="Grafik 5">
              <a:extLst>
                <a:ext uri="{FF2B5EF4-FFF2-40B4-BE49-F238E27FC236}">
                  <a16:creationId xmlns:a16="http://schemas.microsoft.com/office/drawing/2014/main" id="{54A4EFA5-FC32-4828-ACD0-D81656586C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487" y="720490"/>
              <a:ext cx="3349401" cy="3284574"/>
            </a:xfrm>
            <a:prstGeom prst="rect">
              <a:avLst/>
            </a:prstGeom>
          </p:spPr>
        </p:pic>
        <p:sp>
          <p:nvSpPr>
            <p:cNvPr id="15" name="Ellipse 8">
              <a:extLst>
                <a:ext uri="{FF2B5EF4-FFF2-40B4-BE49-F238E27FC236}">
                  <a16:creationId xmlns:a16="http://schemas.microsoft.com/office/drawing/2014/main" id="{953AD7E9-7425-4A1D-AF57-9618A2B9D58E}"/>
                </a:ext>
              </a:extLst>
            </p:cNvPr>
            <p:cNvSpPr/>
            <p:nvPr/>
          </p:nvSpPr>
          <p:spPr bwMode="auto">
            <a:xfrm>
              <a:off x="4932040" y="1412776"/>
              <a:ext cx="864096" cy="864096"/>
            </a:xfrm>
            <a:prstGeom prst="ellipse">
              <a:avLst/>
            </a:prstGeom>
            <a:solidFill>
              <a:schemeClr val="accent1">
                <a:alpha val="59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ct val="0"/>
                </a:spcBef>
              </a:pPr>
              <a:endParaRPr lang="de-CH" sz="2400">
                <a:latin typeface="Times" charset="0"/>
              </a:endParaRPr>
            </a:p>
          </p:txBody>
        </p:sp>
        <p:sp>
          <p:nvSpPr>
            <p:cNvPr id="16" name="Textfeld 9">
              <a:extLst>
                <a:ext uri="{FF2B5EF4-FFF2-40B4-BE49-F238E27FC236}">
                  <a16:creationId xmlns:a16="http://schemas.microsoft.com/office/drawing/2014/main" id="{0BF84407-B07B-4C22-BF1D-44E5752FAB94}"/>
                </a:ext>
              </a:extLst>
            </p:cNvPr>
            <p:cNvSpPr txBox="1"/>
            <p:nvPr/>
          </p:nvSpPr>
          <p:spPr>
            <a:xfrm>
              <a:off x="3205784" y="3295859"/>
              <a:ext cx="1870273" cy="776384"/>
            </a:xfrm>
            <a:prstGeom prst="rect">
              <a:avLst/>
            </a:prstGeom>
            <a:solidFill>
              <a:srgbClr val="FDCA00">
                <a:alpha val="57000"/>
              </a:srgbClr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de-CH" sz="2400" b="1" kern="1000" spc="31" dirty="0">
                  <a:cs typeface="Franklin Gothic Book"/>
                </a:rPr>
                <a:t>WSY</a:t>
              </a:r>
            </a:p>
          </p:txBody>
        </p:sp>
        <p:cxnSp>
          <p:nvCxnSpPr>
            <p:cNvPr id="17" name="Gerade Verbindung mit Pfeil 11">
              <a:extLst>
                <a:ext uri="{FF2B5EF4-FFF2-40B4-BE49-F238E27FC236}">
                  <a16:creationId xmlns:a16="http://schemas.microsoft.com/office/drawing/2014/main" id="{7FF77CFB-2688-44EC-8CDB-678A81692C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75956" y="2276872"/>
              <a:ext cx="900100" cy="1018987"/>
            </a:xfrm>
            <a:prstGeom prst="straightConnector1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23BA63C7-9C88-C330-E3DE-EB3A7F0892E2}"/>
              </a:ext>
            </a:extLst>
          </p:cNvPr>
          <p:cNvGrpSpPr/>
          <p:nvPr/>
        </p:nvGrpSpPr>
        <p:grpSpPr>
          <a:xfrm>
            <a:off x="7559893" y="3069453"/>
            <a:ext cx="2658675" cy="3479552"/>
            <a:chOff x="6161798" y="1488448"/>
            <a:chExt cx="2658674" cy="3479552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2E3E9F2F-6DE7-AEE1-E702-74A05C01E0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61798" y="1488448"/>
              <a:ext cx="2658674" cy="2091414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488A9998-B3EE-2CC5-6783-4130A3602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99472" y="2907510"/>
              <a:ext cx="2591484" cy="206049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E53E5DF-1237-FA81-DE25-F750DE46B1EF}"/>
                </a:ext>
              </a:extLst>
            </p:cNvPr>
            <p:cNvSpPr txBox="1"/>
            <p:nvPr/>
          </p:nvSpPr>
          <p:spPr>
            <a:xfrm>
              <a:off x="7766791" y="4296759"/>
              <a:ext cx="496869" cy="248723"/>
            </a:xfrm>
            <a:prstGeom prst="rect">
              <a:avLst/>
            </a:prstGeom>
            <a:solidFill>
              <a:srgbClr val="FEDE74"/>
            </a:solidFill>
            <a:ln>
              <a:solidFill>
                <a:schemeClr val="tx1"/>
              </a:solidFill>
            </a:ln>
          </p:spPr>
          <p:txBody>
            <a:bodyPr wrap="non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b="1" dirty="0">
                  <a:solidFill>
                    <a:srgbClr val="000000"/>
                  </a:solidFill>
                  <a:latin typeface="Calibri"/>
                </a:rPr>
                <a:t>WSY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8879824"/>
      </p:ext>
    </p:extLst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88001"/>
            <a:ext cx="9422189" cy="508500"/>
          </a:xfrm>
        </p:spPr>
        <p:txBody>
          <a:bodyPr/>
          <a:lstStyle/>
          <a:p>
            <a:r>
              <a:rPr lang="en-US" sz="2600" dirty="0">
                <a:latin typeface="Symbol" panose="05050102010706020507" pitchFamily="18" charset="2"/>
              </a:rPr>
              <a:t>m</a:t>
            </a:r>
            <a:r>
              <a:rPr lang="en-US" sz="2600" dirty="0"/>
              <a:t>E1 Use of U- and Z-configuration (GPD &amp; GIANT/MIXE) in 2027</a:t>
            </a:r>
            <a:endParaRPr lang="de-CH" sz="2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59</a:t>
            </a:fld>
            <a:endParaRPr lang="de-DE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0CECDE9-CB3B-8041-AD6B-EF8C6E595C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4800" y="932723"/>
            <a:ext cx="10945216" cy="785711"/>
          </a:xfrm>
        </p:spPr>
        <p:txBody>
          <a:bodyPr/>
          <a:lstStyle/>
          <a:p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Idea: GIANT/MIXE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could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running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in </a:t>
            </a:r>
            <a:r>
              <a:rPr lang="de-CH" sz="1800" dirty="0">
                <a:solidFill>
                  <a:srgbClr val="010000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E1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instead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of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>
                <a:solidFill>
                  <a:srgbClr val="010000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p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E1,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where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competition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with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CHRISP and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</a:t>
            </a:r>
            <a:r>
              <a:rPr lang="de-CH" sz="1800" dirty="0" err="1">
                <a:solidFill>
                  <a:srgbClr val="010000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m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is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high.</a:t>
            </a:r>
          </a:p>
          <a:p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Beam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simulation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results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Cong Chen (PhD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guest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student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from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IHEP-CSNS in 2023)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look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promising…</a:t>
            </a:r>
            <a:endParaRPr lang="de-CH" sz="1400" dirty="0">
              <a:solidFill>
                <a:srgbClr val="01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CH" sz="1600" dirty="0">
              <a:solidFill>
                <a:srgbClr val="01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CH" sz="1600" dirty="0">
              <a:solidFill>
                <a:srgbClr val="010000"/>
              </a:solidFill>
            </a:endParaRPr>
          </a:p>
          <a:p>
            <a:endParaRPr lang="de-DE" sz="1600" dirty="0">
              <a:solidFill>
                <a:srgbClr val="010000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E501C98-521E-5747-11D8-FC49162F60B1}"/>
              </a:ext>
            </a:extLst>
          </p:cNvPr>
          <p:cNvGrpSpPr>
            <a:grpSpLocks noChangeAspect="1"/>
          </p:cNvGrpSpPr>
          <p:nvPr/>
        </p:nvGrpSpPr>
        <p:grpSpPr>
          <a:xfrm>
            <a:off x="8199634" y="2581113"/>
            <a:ext cx="1928814" cy="2969788"/>
            <a:chOff x="388922" y="2240018"/>
            <a:chExt cx="1517253" cy="2336110"/>
          </a:xfrm>
        </p:grpSpPr>
        <p:grpSp>
          <p:nvGrpSpPr>
            <p:cNvPr id="17" name="组合 36">
              <a:extLst>
                <a:ext uri="{FF2B5EF4-FFF2-40B4-BE49-F238E27FC236}">
                  <a16:creationId xmlns:a16="http://schemas.microsoft.com/office/drawing/2014/main" id="{677A696A-7377-88BE-D02C-03CBC3A18AC1}"/>
                </a:ext>
              </a:extLst>
            </p:cNvPr>
            <p:cNvGrpSpPr/>
            <p:nvPr/>
          </p:nvGrpSpPr>
          <p:grpSpPr>
            <a:xfrm>
              <a:off x="388922" y="2240018"/>
              <a:ext cx="1517253" cy="2336110"/>
              <a:chOff x="408" y="-182540"/>
              <a:chExt cx="2023004" cy="3114813"/>
            </a:xfrm>
          </p:grpSpPr>
          <p:cxnSp>
            <p:nvCxnSpPr>
              <p:cNvPr id="18" name="直接连接符 37">
                <a:extLst>
                  <a:ext uri="{FF2B5EF4-FFF2-40B4-BE49-F238E27FC236}">
                    <a16:creationId xmlns:a16="http://schemas.microsoft.com/office/drawing/2014/main" id="{7B19EE11-15B6-ADE0-A9C8-AB98BF3684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15" y="-19145"/>
                <a:ext cx="1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lgDash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组合 38">
                <a:extLst>
                  <a:ext uri="{FF2B5EF4-FFF2-40B4-BE49-F238E27FC236}">
                    <a16:creationId xmlns:a16="http://schemas.microsoft.com/office/drawing/2014/main" id="{9F5D8C74-B3C7-53B0-82E0-D63D957FAE59}"/>
                  </a:ext>
                </a:extLst>
              </p:cNvPr>
              <p:cNvGrpSpPr/>
              <p:nvPr/>
            </p:nvGrpSpPr>
            <p:grpSpPr>
              <a:xfrm>
                <a:off x="1118783" y="2260714"/>
                <a:ext cx="904629" cy="523875"/>
                <a:chOff x="2492370" y="3166359"/>
                <a:chExt cx="904629" cy="523875"/>
              </a:xfrm>
            </p:grpSpPr>
            <p:sp>
              <p:nvSpPr>
                <p:cNvPr id="26" name="矩形: 圆角 45">
                  <a:extLst>
                    <a:ext uri="{FF2B5EF4-FFF2-40B4-BE49-F238E27FC236}">
                      <a16:creationId xmlns:a16="http://schemas.microsoft.com/office/drawing/2014/main" id="{ACAA25B0-B816-B937-C504-F2B3F6A20A6E}"/>
                    </a:ext>
                  </a:extLst>
                </p:cNvPr>
                <p:cNvSpPr/>
                <p:nvPr/>
              </p:nvSpPr>
              <p:spPr>
                <a:xfrm rot="7500000">
                  <a:off x="2682748" y="3141979"/>
                  <a:ext cx="523875" cy="572636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27" name="矩形 46">
                  <a:extLst>
                    <a:ext uri="{FF2B5EF4-FFF2-40B4-BE49-F238E27FC236}">
                      <a16:creationId xmlns:a16="http://schemas.microsoft.com/office/drawing/2014/main" id="{EC1C018D-DBD2-F506-A454-86243B594DFC}"/>
                    </a:ext>
                  </a:extLst>
                </p:cNvPr>
                <p:cNvSpPr/>
                <p:nvPr/>
              </p:nvSpPr>
              <p:spPr>
                <a:xfrm rot="7500000">
                  <a:off x="2782685" y="2975983"/>
                  <a:ext cx="324000" cy="904629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</p:grpSp>
          <p:grpSp>
            <p:nvGrpSpPr>
              <p:cNvPr id="21" name="组合 39">
                <a:extLst>
                  <a:ext uri="{FF2B5EF4-FFF2-40B4-BE49-F238E27FC236}">
                    <a16:creationId xmlns:a16="http://schemas.microsoft.com/office/drawing/2014/main" id="{154EF248-F32B-14C8-1AF1-6388EF585B75}"/>
                  </a:ext>
                </a:extLst>
              </p:cNvPr>
              <p:cNvGrpSpPr/>
              <p:nvPr/>
            </p:nvGrpSpPr>
            <p:grpSpPr>
              <a:xfrm>
                <a:off x="408" y="-182540"/>
                <a:ext cx="1826238" cy="3114813"/>
                <a:chOff x="408" y="-182540"/>
                <a:chExt cx="1826238" cy="3114813"/>
              </a:xfrm>
            </p:grpSpPr>
            <p:cxnSp>
              <p:nvCxnSpPr>
                <p:cNvPr id="22" name="直接连接符 40">
                  <a:extLst>
                    <a:ext uri="{FF2B5EF4-FFF2-40B4-BE49-F238E27FC236}">
                      <a16:creationId xmlns:a16="http://schemas.microsoft.com/office/drawing/2014/main" id="{079F4F01-7667-332A-9E8B-622A3BAE1E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480000">
                  <a:off x="408" y="30960"/>
                  <a:ext cx="720000" cy="0"/>
                </a:xfrm>
                <a:prstGeom prst="line">
                  <a:avLst/>
                </a:prstGeom>
                <a:ln w="19050" cap="rnd">
                  <a:solidFill>
                    <a:srgbClr val="FF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41">
                  <a:extLst>
                    <a:ext uri="{FF2B5EF4-FFF2-40B4-BE49-F238E27FC236}">
                      <a16:creationId xmlns:a16="http://schemas.microsoft.com/office/drawing/2014/main" id="{E254B352-AAC6-ED79-3965-C30E589AE5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453301" y="717460"/>
                  <a:ext cx="180000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接连接符 42">
                  <a:extLst>
                    <a:ext uri="{FF2B5EF4-FFF2-40B4-BE49-F238E27FC236}">
                      <a16:creationId xmlns:a16="http://schemas.microsoft.com/office/drawing/2014/main" id="{37D3AE11-5A33-529E-7A3D-81C82A721B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300000">
                  <a:off x="1196646" y="1962385"/>
                  <a:ext cx="126000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43">
                  <a:extLst>
                    <a:ext uri="{FF2B5EF4-FFF2-40B4-BE49-F238E27FC236}">
                      <a16:creationId xmlns:a16="http://schemas.microsoft.com/office/drawing/2014/main" id="{7152489E-5A88-C338-E91A-C3BA4A47D7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700000">
                  <a:off x="517525" y="2932273"/>
                  <a:ext cx="126000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图形 11" descr="上一步 纯色填充">
              <a:extLst>
                <a:ext uri="{FF2B5EF4-FFF2-40B4-BE49-F238E27FC236}">
                  <a16:creationId xmlns:a16="http://schemas.microsoft.com/office/drawing/2014/main" id="{A3F1C196-41C0-2BD1-F941-6086077DDBA1}"/>
                </a:ext>
              </a:extLst>
            </p:cNvPr>
            <p:cNvSpPr/>
            <p:nvPr/>
          </p:nvSpPr>
          <p:spPr>
            <a:xfrm rot="16358706">
              <a:off x="493242" y="3855558"/>
              <a:ext cx="635153" cy="301201"/>
            </a:xfrm>
            <a:custGeom>
              <a:avLst/>
              <a:gdLst>
                <a:gd name="connsiteX0" fmla="*/ 0 w 762000"/>
                <a:gd name="connsiteY0" fmla="*/ 228600 h 561975"/>
                <a:gd name="connsiteX1" fmla="*/ 272415 w 762000"/>
                <a:gd name="connsiteY1" fmla="*/ 0 h 561975"/>
                <a:gd name="connsiteX2" fmla="*/ 272415 w 762000"/>
                <a:gd name="connsiteY2" fmla="*/ 133350 h 561975"/>
                <a:gd name="connsiteX3" fmla="*/ 762000 w 762000"/>
                <a:gd name="connsiteY3" fmla="*/ 561975 h 561975"/>
                <a:gd name="connsiteX4" fmla="*/ 272415 w 762000"/>
                <a:gd name="connsiteY4" fmla="*/ 333375 h 561975"/>
                <a:gd name="connsiteX5" fmla="*/ 272415 w 762000"/>
                <a:gd name="connsiteY5" fmla="*/ 457200 h 561975"/>
                <a:gd name="connsiteX6" fmla="*/ 0 w 762000"/>
                <a:gd name="connsiteY6" fmla="*/ 22860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561975">
                  <a:moveTo>
                    <a:pt x="0" y="228600"/>
                  </a:moveTo>
                  <a:lnTo>
                    <a:pt x="272415" y="0"/>
                  </a:lnTo>
                  <a:lnTo>
                    <a:pt x="272415" y="133350"/>
                  </a:lnTo>
                  <a:cubicBezTo>
                    <a:pt x="690563" y="137160"/>
                    <a:pt x="762000" y="561975"/>
                    <a:pt x="762000" y="561975"/>
                  </a:cubicBezTo>
                  <a:cubicBezTo>
                    <a:pt x="762000" y="561975"/>
                    <a:pt x="606743" y="336233"/>
                    <a:pt x="272415" y="333375"/>
                  </a:cubicBezTo>
                  <a:lnTo>
                    <a:pt x="272415" y="45720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FF0000"/>
            </a:solidFill>
            <a:ln w="9525" cap="flat">
              <a:solidFill>
                <a:srgbClr val="FF0000"/>
              </a:solidFill>
              <a:prstDash val="solid"/>
              <a:miter/>
            </a:ln>
          </p:spPr>
          <p:txBody>
            <a:bodyPr rtlCol="0" anchor="ctr"/>
            <a:lstStyle/>
            <a:p>
              <a:r>
                <a:rPr lang="en-US" altLang="zh-CN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20°</a:t>
              </a:r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9" name="组合 3">
            <a:extLst>
              <a:ext uri="{FF2B5EF4-FFF2-40B4-BE49-F238E27FC236}">
                <a16:creationId xmlns:a16="http://schemas.microsoft.com/office/drawing/2014/main" id="{10795AD3-FE35-06D0-1376-E1BF5B902B40}"/>
              </a:ext>
            </a:extLst>
          </p:cNvPr>
          <p:cNvGrpSpPr>
            <a:grpSpLocks noChangeAspect="1"/>
          </p:cNvGrpSpPr>
          <p:nvPr/>
        </p:nvGrpSpPr>
        <p:grpSpPr>
          <a:xfrm>
            <a:off x="10113863" y="2581113"/>
            <a:ext cx="1886793" cy="3300024"/>
            <a:chOff x="346108" y="2334007"/>
            <a:chExt cx="2114055" cy="3697505"/>
          </a:xfrm>
        </p:grpSpPr>
        <p:cxnSp>
          <p:nvCxnSpPr>
            <p:cNvPr id="30" name="直接连接符 26">
              <a:extLst>
                <a:ext uri="{FF2B5EF4-FFF2-40B4-BE49-F238E27FC236}">
                  <a16:creationId xmlns:a16="http://schemas.microsoft.com/office/drawing/2014/main" id="{D0BDE7C1-0AFA-651F-3AE5-1ED10433B4A3}"/>
                </a:ext>
              </a:extLst>
            </p:cNvPr>
            <p:cNvCxnSpPr>
              <a:cxnSpLocks/>
            </p:cNvCxnSpPr>
            <p:nvPr/>
          </p:nvCxnSpPr>
          <p:spPr>
            <a:xfrm>
              <a:off x="349615" y="2497402"/>
              <a:ext cx="1800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25">
              <a:extLst>
                <a:ext uri="{FF2B5EF4-FFF2-40B4-BE49-F238E27FC236}">
                  <a16:creationId xmlns:a16="http://schemas.microsoft.com/office/drawing/2014/main" id="{13D42689-6077-8907-2EBE-A23D24DA9901}"/>
                </a:ext>
              </a:extLst>
            </p:cNvPr>
            <p:cNvCxnSpPr>
              <a:cxnSpLocks/>
            </p:cNvCxnSpPr>
            <p:nvPr/>
          </p:nvCxnSpPr>
          <p:spPr>
            <a:xfrm rot="6300000">
              <a:off x="953211" y="4933512"/>
              <a:ext cx="2196000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组合 27">
              <a:extLst>
                <a:ext uri="{FF2B5EF4-FFF2-40B4-BE49-F238E27FC236}">
                  <a16:creationId xmlns:a16="http://schemas.microsoft.com/office/drawing/2014/main" id="{6D14AE42-5672-D9D2-8D9F-A725516D3541}"/>
                </a:ext>
              </a:extLst>
            </p:cNvPr>
            <p:cNvGrpSpPr/>
            <p:nvPr/>
          </p:nvGrpSpPr>
          <p:grpSpPr>
            <a:xfrm rot="20400000">
              <a:off x="1555534" y="4786041"/>
              <a:ext cx="904629" cy="523875"/>
              <a:chOff x="2492370" y="3166359"/>
              <a:chExt cx="904629" cy="523875"/>
            </a:xfrm>
          </p:grpSpPr>
          <p:sp>
            <p:nvSpPr>
              <p:cNvPr id="39" name="矩形: 圆角 28">
                <a:extLst>
                  <a:ext uri="{FF2B5EF4-FFF2-40B4-BE49-F238E27FC236}">
                    <a16:creationId xmlns:a16="http://schemas.microsoft.com/office/drawing/2014/main" id="{37AA64D3-739B-38ED-8568-38FC45AAD9AD}"/>
                  </a:ext>
                </a:extLst>
              </p:cNvPr>
              <p:cNvSpPr/>
              <p:nvPr/>
            </p:nvSpPr>
            <p:spPr>
              <a:xfrm rot="7500000">
                <a:off x="2682748" y="3141979"/>
                <a:ext cx="523875" cy="57263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0" name="矩形 29">
                <a:extLst>
                  <a:ext uri="{FF2B5EF4-FFF2-40B4-BE49-F238E27FC236}">
                    <a16:creationId xmlns:a16="http://schemas.microsoft.com/office/drawing/2014/main" id="{0301F52F-26E7-47E8-3596-A6AAF575087B}"/>
                  </a:ext>
                </a:extLst>
              </p:cNvPr>
              <p:cNvSpPr/>
              <p:nvPr/>
            </p:nvSpPr>
            <p:spPr>
              <a:xfrm rot="7500000">
                <a:off x="2782685" y="2975983"/>
                <a:ext cx="324000" cy="90462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grpSp>
          <p:nvGrpSpPr>
            <p:cNvPr id="33" name="组合 30">
              <a:extLst>
                <a:ext uri="{FF2B5EF4-FFF2-40B4-BE49-F238E27FC236}">
                  <a16:creationId xmlns:a16="http://schemas.microsoft.com/office/drawing/2014/main" id="{826A5873-5FF2-C527-E2C1-4E9CAB13B70C}"/>
                </a:ext>
              </a:extLst>
            </p:cNvPr>
            <p:cNvGrpSpPr/>
            <p:nvPr/>
          </p:nvGrpSpPr>
          <p:grpSpPr>
            <a:xfrm>
              <a:off x="346108" y="2334007"/>
              <a:ext cx="1855064" cy="3576980"/>
              <a:chOff x="408" y="-182540"/>
              <a:chExt cx="1855064" cy="3576980"/>
            </a:xfrm>
          </p:grpSpPr>
          <p:cxnSp>
            <p:nvCxnSpPr>
              <p:cNvPr id="34" name="直接连接符 31">
                <a:extLst>
                  <a:ext uri="{FF2B5EF4-FFF2-40B4-BE49-F238E27FC236}">
                    <a16:creationId xmlns:a16="http://schemas.microsoft.com/office/drawing/2014/main" id="{BF527874-C400-A565-6A74-CCF20C4713AB}"/>
                  </a:ext>
                </a:extLst>
              </p:cNvPr>
              <p:cNvCxnSpPr>
                <a:cxnSpLocks/>
              </p:cNvCxnSpPr>
              <p:nvPr/>
            </p:nvCxnSpPr>
            <p:spPr>
              <a:xfrm rot="480000">
                <a:off x="408" y="30960"/>
                <a:ext cx="720000" cy="0"/>
              </a:xfrm>
              <a:prstGeom prst="line">
                <a:avLst/>
              </a:prstGeom>
              <a:ln w="19050" cap="rnd">
                <a:solidFill>
                  <a:srgbClr val="FF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2">
                <a:extLst>
                  <a:ext uri="{FF2B5EF4-FFF2-40B4-BE49-F238E27FC236}">
                    <a16:creationId xmlns:a16="http://schemas.microsoft.com/office/drawing/2014/main" id="{4BCB9837-3F12-DAF6-25E3-731C05851CC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453301" y="717460"/>
                <a:ext cx="1800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3">
                <a:extLst>
                  <a:ext uri="{FF2B5EF4-FFF2-40B4-BE49-F238E27FC236}">
                    <a16:creationId xmlns:a16="http://schemas.microsoft.com/office/drawing/2014/main" id="{C483D33F-09A7-AF42-E3F2-32CDFFC4A8EC}"/>
                  </a:ext>
                </a:extLst>
              </p:cNvPr>
              <p:cNvCxnSpPr>
                <a:cxnSpLocks/>
              </p:cNvCxnSpPr>
              <p:nvPr/>
            </p:nvCxnSpPr>
            <p:spPr>
              <a:xfrm rot="6300000">
                <a:off x="1196646" y="1962385"/>
                <a:ext cx="1260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4">
                <a:extLst>
                  <a:ext uri="{FF2B5EF4-FFF2-40B4-BE49-F238E27FC236}">
                    <a16:creationId xmlns:a16="http://schemas.microsoft.com/office/drawing/2014/main" id="{0C5FCF52-CD7F-5119-3AED-A0E393E975CB}"/>
                  </a:ext>
                </a:extLst>
              </p:cNvPr>
              <p:cNvCxnSpPr>
                <a:cxnSpLocks/>
              </p:cNvCxnSpPr>
              <p:nvPr/>
            </p:nvCxnSpPr>
            <p:spPr>
              <a:xfrm rot="8700000">
                <a:off x="517525" y="2932273"/>
                <a:ext cx="1260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5">
                <a:extLst>
                  <a:ext uri="{FF2B5EF4-FFF2-40B4-BE49-F238E27FC236}">
                    <a16:creationId xmlns:a16="http://schemas.microsoft.com/office/drawing/2014/main" id="{AC34D8B3-B8A3-A7EB-7813-FDE26F66B706}"/>
                  </a:ext>
                </a:extLst>
              </p:cNvPr>
              <p:cNvCxnSpPr>
                <a:cxnSpLocks/>
              </p:cNvCxnSpPr>
              <p:nvPr/>
            </p:nvCxnSpPr>
            <p:spPr>
              <a:xfrm rot="3900000">
                <a:off x="1423472" y="2962440"/>
                <a:ext cx="864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3" name="Grafik 6">
            <a:extLst>
              <a:ext uri="{FF2B5EF4-FFF2-40B4-BE49-F238E27FC236}">
                <a16:creationId xmlns:a16="http://schemas.microsoft.com/office/drawing/2014/main" id="{35E7D8A3-E94C-9EBD-EA87-9E8A3FD9D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17" y="1700808"/>
            <a:ext cx="4896544" cy="5120324"/>
          </a:xfrm>
          <a:prstGeom prst="rect">
            <a:avLst/>
          </a:prstGeom>
        </p:spPr>
      </p:pic>
      <p:pic>
        <p:nvPicPr>
          <p:cNvPr id="19" name="图片 16">
            <a:extLst>
              <a:ext uri="{FF2B5EF4-FFF2-40B4-BE49-F238E27FC236}">
                <a16:creationId xmlns:a16="http://schemas.microsoft.com/office/drawing/2014/main" id="{8F796B1F-B833-20AE-8F58-E0B172C1B5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3" r="8160" b="-161"/>
          <a:stretch/>
        </p:blipFill>
        <p:spPr>
          <a:xfrm>
            <a:off x="4295800" y="2138204"/>
            <a:ext cx="3969771" cy="455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6783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1CB38-7732-CF78-0698-56E75AE7A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142E2-B655-3FCD-648F-C463373F1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705BB-2E76-4BAE-0AF5-843D6D735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Stephen Blundell leaves </a:t>
            </a:r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SAC after more than 15 years in the SAC (7 years as chairperson)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Oliver Stockert </a:t>
            </a:r>
            <a:r>
              <a:rPr lang="en-US" dirty="0"/>
              <a:t>will take over as chair of the committee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Rhea Stewart from the ISIS Muon Group will succeed Stephen in the SAC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Welcome Katharina Schmidt-Ott from the 				                    Swiss National Museum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BE331-0AB1-E417-30C6-F215D0E51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8EF34-9DE0-B6B4-1915-A1BA31580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03277-ED7E-F026-757F-E89BAF1C9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FD0A77-DCE8-8F9E-7E53-5D0D1897A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565" y="3464294"/>
            <a:ext cx="3847450" cy="339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5865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88001"/>
            <a:ext cx="8944033" cy="508500"/>
          </a:xfrm>
        </p:spPr>
        <p:txBody>
          <a:bodyPr/>
          <a:lstStyle/>
          <a:p>
            <a:r>
              <a:rPr lang="en-US" sz="2600" dirty="0"/>
              <a:t>LMU News</a:t>
            </a:r>
            <a:endParaRPr lang="de-CH" sz="2600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E0CECDE9-CB3B-8041-AD6B-EF8C6E595C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4800" y="1261960"/>
            <a:ext cx="11305856" cy="5479408"/>
          </a:xfrm>
        </p:spPr>
        <p:txBody>
          <a:bodyPr/>
          <a:lstStyle/>
          <a:p>
            <a:r>
              <a:rPr lang="de-CH" sz="2000" b="1" dirty="0">
                <a:cs typeface="Calibri" panose="020F0502020204030204" pitchFamily="34" charset="0"/>
              </a:rPr>
              <a:t>Foster </a:t>
            </a:r>
            <a:r>
              <a:rPr lang="de-CH" sz="2000" b="1" dirty="0" err="1">
                <a:cs typeface="Calibri" panose="020F0502020204030204" pitchFamily="34" charset="0"/>
              </a:rPr>
              <a:t>further</a:t>
            </a:r>
            <a:r>
              <a:rPr lang="de-CH" sz="2000" b="1" dirty="0">
                <a:cs typeface="Calibri" panose="020F0502020204030204" pitchFamily="34" charset="0"/>
              </a:rPr>
              <a:t> </a:t>
            </a:r>
            <a:r>
              <a:rPr lang="de-CH" sz="2000" b="1" dirty="0" err="1">
                <a:cs typeface="Calibri" panose="020F0502020204030204" pitchFamily="34" charset="0"/>
              </a:rPr>
              <a:t>collaborations</a:t>
            </a:r>
            <a:r>
              <a:rPr lang="de-CH" sz="2000" b="1" dirty="0">
                <a:cs typeface="Calibri" panose="020F0502020204030204" pitchFamily="34" charset="0"/>
              </a:rPr>
              <a:t> </a:t>
            </a:r>
            <a:r>
              <a:rPr lang="de-CH" sz="2000" b="1" dirty="0" err="1">
                <a:cs typeface="Calibri" panose="020F0502020204030204" pitchFamily="34" charset="0"/>
              </a:rPr>
              <a:t>within</a:t>
            </a:r>
            <a:r>
              <a:rPr lang="de-CH" sz="2000" b="1" dirty="0">
                <a:cs typeface="Calibri" panose="020F0502020204030204" pitchFamily="34" charset="0"/>
              </a:rPr>
              <a:t> CNM and </a:t>
            </a:r>
            <a:r>
              <a:rPr lang="de-CH" sz="2000" b="1" dirty="0" err="1">
                <a:cs typeface="Calibri" panose="020F0502020204030204" pitchFamily="34" charset="0"/>
              </a:rPr>
              <a:t>other</a:t>
            </a:r>
            <a:r>
              <a:rPr lang="de-CH" sz="2000" b="1" dirty="0">
                <a:cs typeface="Calibri" panose="020F0502020204030204" pitchFamily="34" charset="0"/>
              </a:rPr>
              <a:t> PSI </a:t>
            </a:r>
            <a:r>
              <a:rPr lang="de-CH" sz="2000" b="1" dirty="0" err="1">
                <a:cs typeface="Calibri" panose="020F0502020204030204" pitchFamily="34" charset="0"/>
              </a:rPr>
              <a:t>divisions</a:t>
            </a:r>
            <a:endParaRPr lang="de-CH" sz="2000" b="1" dirty="0">
              <a:cs typeface="Calibri" panose="020F0502020204030204" pitchFamily="34" charset="0"/>
            </a:endParaRPr>
          </a:p>
          <a:p>
            <a:pPr lvl="1"/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Instrument,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detector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and DAQ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hardware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and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software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developments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and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maintenance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: LIN, LTP, CAS</a:t>
            </a:r>
          </a:p>
          <a:p>
            <a:pPr lvl="1"/>
            <a:r>
              <a:rPr lang="en-GB" sz="1800" dirty="0"/>
              <a:t>Unification of LMU DAQ software, using </a:t>
            </a:r>
            <a:r>
              <a:rPr lang="en-GB" sz="1800" dirty="0" err="1"/>
              <a:t>javascript</a:t>
            </a:r>
            <a:r>
              <a:rPr lang="en-GB" sz="1800" dirty="0"/>
              <a:t> based MUDAS web interface. </a:t>
            </a:r>
            <a:r>
              <a:rPr lang="en-US" sz="1800" dirty="0"/>
              <a:t>Upgrade µSR electronics to replace VME – CFD – TDC in 2027 – 2035</a:t>
            </a:r>
            <a:endParaRPr lang="de-CH" sz="1800" dirty="0">
              <a:solidFill>
                <a:srgbClr val="010000"/>
              </a:solidFill>
              <a:cs typeface="Calibri" panose="020F0502020204030204" pitchFamily="34" charset="0"/>
            </a:endParaRPr>
          </a:p>
          <a:p>
            <a:pPr lvl="1"/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High-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pressure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cells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: LMU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is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the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leading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lab in high-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pressure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applications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. SNF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R’Equip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«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ExtremeP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»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M. Janoschek (LIN) und R.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Khasanov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(LMU) : push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pressure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limit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from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2.5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to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5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GPa</a:t>
            </a:r>
            <a:endParaRPr lang="de-CH" sz="1800" dirty="0">
              <a:solidFill>
                <a:srgbClr val="010000"/>
              </a:solidFill>
              <a:cs typeface="Calibri" panose="020F0502020204030204" pitchFamily="34" charset="0"/>
            </a:endParaRPr>
          </a:p>
          <a:p>
            <a:pPr lvl="1"/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Novel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quantum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materials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and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characterization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with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other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spectroscopic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techniques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: LMX, LNS, LIN, CPS,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new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QMMC (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Q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uantum 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atter and 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aterials 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C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enter)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building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: «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M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aterials 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I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nnovation </a:t>
            </a:r>
            <a:r>
              <a:rPr lang="de-CH" sz="1800" b="1" dirty="0">
                <a:solidFill>
                  <a:srgbClr val="010000"/>
                </a:solidFill>
                <a:cs typeface="Calibri" panose="020F0502020204030204" pitchFamily="34" charset="0"/>
              </a:rPr>
              <a:t>C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luster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for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Materials Science and Engineering» (MIC, Daniele Pergolesi &amp; Thomas Lippert)</a:t>
            </a:r>
          </a:p>
          <a:p>
            <a:pPr lvl="1"/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New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analysis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and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simulation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software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based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on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GPU’s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: LSM/CSD</a:t>
            </a:r>
          </a:p>
          <a:p>
            <a:pPr lvl="1"/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DFT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modelling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: LMS/CSD</a:t>
            </a:r>
          </a:p>
          <a:p>
            <a:pPr lvl="1"/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Condensed matter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theory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support in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general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: LTC/CSD</a:t>
            </a:r>
          </a:p>
          <a:p>
            <a:pPr lvl="1"/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Science IT and </a:t>
            </a:r>
            <a:r>
              <a:rPr lang="de-CH" sz="1800" dirty="0" err="1">
                <a:solidFill>
                  <a:srgbClr val="010000"/>
                </a:solidFill>
                <a:cs typeface="Calibri" panose="020F0502020204030204" pitchFamily="34" charset="0"/>
              </a:rPr>
              <a:t>infrastructure</a:t>
            </a:r>
            <a:r>
              <a:rPr lang="de-CH" sz="1800" dirty="0">
                <a:solidFill>
                  <a:srgbClr val="010000"/>
                </a:solidFill>
                <a:cs typeface="Calibri" panose="020F0502020204030204" pitchFamily="34" charset="0"/>
              </a:rPr>
              <a:t> (Linux!): AWI/CSD </a:t>
            </a:r>
          </a:p>
          <a:p>
            <a:endParaRPr lang="de-CH" sz="2000" dirty="0">
              <a:solidFill>
                <a:srgbClr val="010000"/>
              </a:solidFill>
              <a:cs typeface="Calibri" panose="020F0502020204030204" pitchFamily="34" charset="0"/>
            </a:endParaRPr>
          </a:p>
          <a:p>
            <a:r>
              <a:rPr lang="de-CH" sz="2000" b="1" dirty="0"/>
              <a:t>New LMU Head </a:t>
            </a:r>
            <a:r>
              <a:rPr lang="de-CH" sz="2000" b="1" dirty="0" err="1"/>
              <a:t>with</a:t>
            </a:r>
            <a:r>
              <a:rPr lang="de-CH" sz="2000" b="1" dirty="0"/>
              <a:t> </a:t>
            </a:r>
            <a:r>
              <a:rPr lang="de-CH" sz="2000" b="1" dirty="0" err="1"/>
              <a:t>professorship</a:t>
            </a:r>
            <a:r>
              <a:rPr lang="de-CH" sz="2000" b="1" dirty="0"/>
              <a:t> at U </a:t>
            </a:r>
            <a:r>
              <a:rPr lang="de-CH" sz="2000" b="1" dirty="0" err="1"/>
              <a:t>Zurich</a:t>
            </a:r>
            <a:r>
              <a:rPr lang="de-CH" sz="2000" b="1" dirty="0"/>
              <a:t> </a:t>
            </a:r>
            <a:r>
              <a:rPr lang="de-CH" sz="2000" dirty="0"/>
              <a:t>(2026/2027)</a:t>
            </a:r>
            <a:endParaRPr lang="de-CH" sz="2000" b="1" dirty="0"/>
          </a:p>
          <a:p>
            <a:endParaRPr lang="de-CH" sz="2000" b="1" dirty="0"/>
          </a:p>
          <a:p>
            <a:r>
              <a:rPr lang="de-CH" sz="2000" b="1" dirty="0"/>
              <a:t>SNSF NCCR </a:t>
            </a:r>
            <a:r>
              <a:rPr lang="de-CH" sz="2000" b="1" dirty="0" err="1"/>
              <a:t>Muoniverse</a:t>
            </a:r>
            <a:r>
              <a:rPr lang="de-CH" sz="2000" b="1" dirty="0"/>
              <a:t> </a:t>
            </a:r>
            <a:r>
              <a:rPr lang="de-CH" sz="2000" dirty="0"/>
              <a:t>(</a:t>
            </a:r>
            <a:r>
              <a:rPr lang="de-CH" sz="2000" dirty="0" err="1"/>
              <a:t>proposal</a:t>
            </a:r>
            <a:r>
              <a:rPr lang="de-CH" sz="2000" dirty="0"/>
              <a:t> </a:t>
            </a:r>
            <a:r>
              <a:rPr lang="de-CH" sz="2000" dirty="0" err="1"/>
              <a:t>came</a:t>
            </a:r>
            <a:r>
              <a:rPr lang="de-CH" sz="2000" dirty="0"/>
              <a:t> on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shortlist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11 </a:t>
            </a:r>
            <a:r>
              <a:rPr lang="de-CH" sz="2000" dirty="0" err="1"/>
              <a:t>projects</a:t>
            </a:r>
            <a:r>
              <a:rPr lang="de-CH" sz="2000" dirty="0"/>
              <a:t>, </a:t>
            </a:r>
            <a:r>
              <a:rPr lang="de-CH" sz="2000" dirty="0" err="1"/>
              <a:t>decision</a:t>
            </a:r>
            <a:r>
              <a:rPr lang="de-CH" sz="2000" dirty="0"/>
              <a:t> </a:t>
            </a:r>
            <a:r>
              <a:rPr lang="de-CH" sz="2000" dirty="0" err="1"/>
              <a:t>beginning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2026)</a:t>
            </a:r>
            <a:endParaRPr lang="de-CH" sz="2000" dirty="0">
              <a:solidFill>
                <a:srgbClr val="010000"/>
              </a:solidFill>
            </a:endParaRPr>
          </a:p>
          <a:p>
            <a:endParaRPr lang="de-DE" sz="2000" dirty="0">
              <a:solidFill>
                <a:srgbClr val="01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20412"/>
      </p:ext>
    </p:extLst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2E594-2833-446E-98AA-6F0F267D2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00" y="288001"/>
            <a:ext cx="8944033" cy="508500"/>
          </a:xfrm>
        </p:spPr>
        <p:txBody>
          <a:bodyPr/>
          <a:lstStyle/>
          <a:p>
            <a:r>
              <a:rPr lang="de-CH" dirty="0"/>
              <a:t>LMU </a:t>
            </a:r>
            <a:r>
              <a:rPr lang="de-CH" dirty="0" err="1"/>
              <a:t>Personnel</a:t>
            </a:r>
            <a:r>
              <a:rPr lang="de-CH" dirty="0"/>
              <a:t> News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56678A-8F1C-45A6-AE98-4BB834C40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61</a:t>
            </a:fld>
            <a:endParaRPr lang="de-DE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9360787-2953-42CE-96B8-C66745929FDB}"/>
              </a:ext>
            </a:extLst>
          </p:cNvPr>
          <p:cNvSpPr txBox="1">
            <a:spLocks/>
          </p:cNvSpPr>
          <p:nvPr/>
        </p:nvSpPr>
        <p:spPr>
          <a:xfrm>
            <a:off x="694800" y="1358775"/>
            <a:ext cx="9900000" cy="521122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CH" sz="1600" dirty="0"/>
              <a:t>10/2025: Maria Mendes Martins, PhD </a:t>
            </a:r>
            <a:r>
              <a:rPr lang="de-CH" sz="1600" dirty="0" err="1"/>
              <a:t>student</a:t>
            </a:r>
            <a:r>
              <a:rPr lang="de-CH" sz="1600" dirty="0"/>
              <a:t> </a:t>
            </a:r>
            <a:r>
              <a:rPr lang="de-CH" sz="1600" dirty="0" err="1"/>
              <a:t>of</a:t>
            </a:r>
            <a:r>
              <a:rPr lang="de-CH" sz="1600" dirty="0"/>
              <a:t> Thomas &amp; Ulrike </a:t>
            </a:r>
            <a:r>
              <a:rPr lang="de-CH" sz="1600" dirty="0" err="1"/>
              <a:t>Grossner</a:t>
            </a:r>
            <a:r>
              <a:rPr lang="de-CH" sz="1600" dirty="0"/>
              <a:t> (ETHZ), </a:t>
            </a:r>
            <a:r>
              <a:rPr lang="de-CH" sz="1600" dirty="0" err="1"/>
              <a:t>successfully</a:t>
            </a:r>
            <a:r>
              <a:rPr lang="de-CH" sz="1600" dirty="0"/>
              <a:t> </a:t>
            </a:r>
            <a:r>
              <a:rPr lang="de-CH" sz="1600" dirty="0" err="1"/>
              <a:t>finished</a:t>
            </a:r>
            <a:endParaRPr lang="de-CH" sz="1600" dirty="0"/>
          </a:p>
          <a:p>
            <a:r>
              <a:rPr lang="de-CH" sz="1600" dirty="0"/>
              <a:t>03/2026: Jennifer Graham, </a:t>
            </a:r>
            <a:r>
              <a:rPr lang="de-CH" sz="1600" dirty="0" err="1"/>
              <a:t>PostDoc</a:t>
            </a:r>
            <a:r>
              <a:rPr lang="de-CH" sz="1600" dirty="0"/>
              <a:t> in </a:t>
            </a:r>
            <a:r>
              <a:rPr lang="de-CH" sz="1600" dirty="0" err="1"/>
              <a:t>Zurab’s</a:t>
            </a:r>
            <a:r>
              <a:rPr lang="de-CH" sz="1600" dirty="0"/>
              <a:t> </a:t>
            </a:r>
            <a:r>
              <a:rPr lang="de-CH" sz="1600" dirty="0" err="1"/>
              <a:t>team</a:t>
            </a:r>
            <a:r>
              <a:rPr lang="de-CH" sz="1600" dirty="0"/>
              <a:t>, </a:t>
            </a:r>
            <a:r>
              <a:rPr lang="de-CH" sz="1600" dirty="0" err="1"/>
              <a:t>leaves</a:t>
            </a:r>
            <a:r>
              <a:rPr lang="de-CH" sz="1600" dirty="0"/>
              <a:t> LMU </a:t>
            </a:r>
            <a:r>
              <a:rPr lang="en-US" sz="1600" dirty="0"/>
              <a:t>to take up a position as an assistant professor at Lund University (neutron scattering in strongly correlated electron systems, ESS)</a:t>
            </a:r>
            <a:endParaRPr lang="de-CH" sz="1600" dirty="0"/>
          </a:p>
          <a:p>
            <a:r>
              <a:rPr lang="de-CH" sz="1600" dirty="0"/>
              <a:t>04/2026: </a:t>
            </a:r>
            <a:r>
              <a:rPr lang="de-CH" sz="1600" dirty="0" err="1"/>
              <a:t>Kimia</a:t>
            </a:r>
            <a:r>
              <a:rPr lang="de-CH" sz="1600" dirty="0"/>
              <a:t> </a:t>
            </a:r>
            <a:r>
              <a:rPr lang="de-CH" sz="1600" dirty="0" err="1"/>
              <a:t>Mirbaghestan</a:t>
            </a:r>
            <a:r>
              <a:rPr lang="de-CH" sz="1600" dirty="0"/>
              <a:t>, PhD </a:t>
            </a:r>
            <a:r>
              <a:rPr lang="de-CH" sz="1600" dirty="0" err="1"/>
              <a:t>student</a:t>
            </a:r>
            <a:r>
              <a:rPr lang="de-CH" sz="1600" dirty="0"/>
              <a:t> </a:t>
            </a:r>
            <a:r>
              <a:rPr lang="de-CH" sz="1600" dirty="0" err="1"/>
              <a:t>of</a:t>
            </a:r>
            <a:r>
              <a:rPr lang="de-CH" sz="1600" dirty="0"/>
              <a:t> Zaher in </a:t>
            </a:r>
            <a:r>
              <a:rPr lang="de-CH" sz="1600" dirty="0" err="1"/>
              <a:t>the</a:t>
            </a:r>
            <a:r>
              <a:rPr lang="de-CH" sz="1600" dirty="0"/>
              <a:t> AMS </a:t>
            </a:r>
            <a:r>
              <a:rPr lang="de-CH" sz="1600" dirty="0" err="1"/>
              <a:t>project</a:t>
            </a:r>
            <a:endParaRPr lang="de-CH" sz="1600" dirty="0"/>
          </a:p>
          <a:p>
            <a:r>
              <a:rPr lang="de-CH" sz="1600" dirty="0"/>
              <a:t>05/2026: Julian </a:t>
            </a:r>
            <a:r>
              <a:rPr lang="de-CH" sz="1600" dirty="0" err="1"/>
              <a:t>Wollrath</a:t>
            </a:r>
            <a:r>
              <a:rPr lang="de-CH" sz="1600" dirty="0"/>
              <a:t>, </a:t>
            </a:r>
            <a:r>
              <a:rPr lang="de-CH" sz="1600" dirty="0" err="1"/>
              <a:t>PostDoc</a:t>
            </a:r>
            <a:r>
              <a:rPr lang="de-CH" sz="1600" dirty="0"/>
              <a:t> </a:t>
            </a:r>
            <a:r>
              <a:rPr lang="de-CH" sz="1600" dirty="0" err="1"/>
              <a:t>of</a:t>
            </a:r>
            <a:r>
              <a:rPr lang="de-CH" sz="1600" dirty="0"/>
              <a:t> Zaher in AMS </a:t>
            </a:r>
            <a:r>
              <a:rPr lang="de-CH" sz="1600" dirty="0" err="1"/>
              <a:t>project</a:t>
            </a:r>
            <a:endParaRPr lang="de-CH" sz="1600" dirty="0"/>
          </a:p>
          <a:p>
            <a:r>
              <a:rPr lang="de-CH" sz="1600" dirty="0"/>
              <a:t>2026/2027: New LMU Head will </a:t>
            </a:r>
            <a:r>
              <a:rPr lang="de-CH" sz="1600" dirty="0" err="1"/>
              <a:t>have</a:t>
            </a:r>
            <a:r>
              <a:rPr lang="de-CH" sz="1600" dirty="0"/>
              <a:t> </a:t>
            </a:r>
            <a:r>
              <a:rPr lang="de-CH" sz="1600" dirty="0" err="1"/>
              <a:t>professorship</a:t>
            </a:r>
            <a:r>
              <a:rPr lang="de-CH" sz="1600" dirty="0"/>
              <a:t> at </a:t>
            </a:r>
            <a:r>
              <a:rPr lang="de-CH" sz="1600" dirty="0" err="1"/>
              <a:t>the</a:t>
            </a:r>
            <a:r>
              <a:rPr lang="de-CH" sz="1600" dirty="0"/>
              <a:t> University </a:t>
            </a:r>
            <a:r>
              <a:rPr lang="de-CH" sz="1600" dirty="0" err="1"/>
              <a:t>of</a:t>
            </a:r>
            <a:r>
              <a:rPr lang="de-CH" sz="1600" dirty="0"/>
              <a:t> </a:t>
            </a:r>
            <a:r>
              <a:rPr lang="de-CH" sz="1600" dirty="0" err="1"/>
              <a:t>Zurich</a:t>
            </a:r>
            <a:r>
              <a:rPr lang="de-CH" sz="1600" dirty="0"/>
              <a:t>. </a:t>
            </a:r>
            <a:r>
              <a:rPr lang="de-CH" sz="1600" dirty="0" err="1"/>
              <a:t>Selection</a:t>
            </a:r>
            <a:r>
              <a:rPr lang="de-CH" sz="1600" dirty="0"/>
              <a:t> </a:t>
            </a:r>
            <a:r>
              <a:rPr lang="de-CH" sz="1600" dirty="0" err="1"/>
              <a:t>committee</a:t>
            </a:r>
            <a:r>
              <a:rPr lang="de-CH" sz="1600" dirty="0"/>
              <a:t> </a:t>
            </a:r>
            <a:r>
              <a:rPr lang="de-CH" sz="1600" dirty="0" err="1"/>
              <a:t>is</a:t>
            </a:r>
            <a:r>
              <a:rPr lang="de-CH" sz="1600" dirty="0"/>
              <a:t> </a:t>
            </a:r>
            <a:r>
              <a:rPr lang="de-CH" sz="1600" dirty="0" err="1"/>
              <a:t>defined</a:t>
            </a:r>
            <a:r>
              <a:rPr lang="de-CH" sz="1600" dirty="0"/>
              <a:t>. Job </a:t>
            </a:r>
            <a:r>
              <a:rPr lang="de-CH" sz="1600" dirty="0" err="1"/>
              <a:t>posting</a:t>
            </a:r>
            <a:r>
              <a:rPr lang="de-CH" sz="1600" dirty="0"/>
              <a:t> </a:t>
            </a:r>
            <a:r>
              <a:rPr lang="de-CH" sz="1600" dirty="0" err="1"/>
              <a:t>expected</a:t>
            </a:r>
            <a:r>
              <a:rPr lang="de-CH" sz="1600" dirty="0"/>
              <a:t> </a:t>
            </a:r>
            <a:r>
              <a:rPr lang="de-CH" sz="1600" dirty="0" err="1"/>
              <a:t>by</a:t>
            </a:r>
            <a:r>
              <a:rPr lang="de-CH" sz="1600" dirty="0"/>
              <a:t> end </a:t>
            </a:r>
            <a:r>
              <a:rPr lang="de-CH" sz="1600" dirty="0" err="1"/>
              <a:t>of</a:t>
            </a:r>
            <a:r>
              <a:rPr lang="de-CH" sz="1600" dirty="0"/>
              <a:t> March 2026.</a:t>
            </a:r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r>
              <a:rPr lang="de-CH" sz="1600" b="1" dirty="0" err="1"/>
              <a:t>Retirements</a:t>
            </a:r>
            <a:r>
              <a:rPr lang="de-CH" sz="1600" b="1" dirty="0"/>
              <a:t>:</a:t>
            </a:r>
          </a:p>
          <a:p>
            <a:r>
              <a:rPr lang="de-CH" sz="1600" dirty="0"/>
              <a:t>06/2025: Isolde Fuchs: </a:t>
            </a:r>
            <a:r>
              <a:rPr lang="de-CH" sz="1600" dirty="0" err="1"/>
              <a:t>successor</a:t>
            </a:r>
            <a:r>
              <a:rPr lang="de-CH" sz="1600" dirty="0"/>
              <a:t> Irena Berc  </a:t>
            </a:r>
            <a:r>
              <a:rPr lang="de-CH" sz="1600" dirty="0" err="1"/>
              <a:t>Fountoulis</a:t>
            </a:r>
            <a:r>
              <a:rPr lang="de-CH" sz="1600" dirty="0"/>
              <a:t> </a:t>
            </a:r>
            <a:r>
              <a:rPr lang="de-CH" sz="1600" dirty="0" err="1"/>
              <a:t>started</a:t>
            </a:r>
            <a:r>
              <a:rPr lang="de-CH" sz="1600" dirty="0"/>
              <a:t> 09/2025 </a:t>
            </a:r>
          </a:p>
          <a:p>
            <a:r>
              <a:rPr lang="de-CH" sz="1600" dirty="0"/>
              <a:t>02/2026: Andrea Raselli (LIN, LMU DAQ): </a:t>
            </a:r>
            <a:r>
              <a:rPr lang="de-CH" sz="1600" dirty="0" err="1"/>
              <a:t>successor</a:t>
            </a:r>
            <a:r>
              <a:rPr lang="de-CH" sz="1600" dirty="0"/>
              <a:t> Stefan Mathys </a:t>
            </a:r>
            <a:r>
              <a:rPr lang="de-CH" sz="1600" dirty="0" err="1"/>
              <a:t>started</a:t>
            </a:r>
            <a:r>
              <a:rPr lang="de-CH" sz="1600" dirty="0"/>
              <a:t> 08/2024</a:t>
            </a:r>
          </a:p>
          <a:p>
            <a:r>
              <a:rPr lang="de-CH" sz="1600" dirty="0"/>
              <a:t>05/2028: Robert Scheuermann</a:t>
            </a:r>
          </a:p>
          <a:p>
            <a:r>
              <a:rPr lang="de-CH" sz="1600" dirty="0"/>
              <a:t>03/2029: Thomas Prokscha</a:t>
            </a:r>
          </a:p>
          <a:p>
            <a:r>
              <a:rPr lang="de-CH" sz="1600" dirty="0"/>
              <a:t>03/2031: Rustem </a:t>
            </a:r>
            <a:r>
              <a:rPr lang="de-CH" sz="1600" dirty="0" err="1"/>
              <a:t>Khasanov</a:t>
            </a:r>
            <a:endParaRPr lang="de-CH" sz="1600" dirty="0"/>
          </a:p>
          <a:p>
            <a:r>
              <a:rPr lang="de-CH" sz="1600" dirty="0"/>
              <a:t>11/2031: Andreas Suter</a:t>
            </a:r>
          </a:p>
          <a:p>
            <a:pPr marL="0" indent="0">
              <a:buNone/>
            </a:pPr>
            <a:endParaRPr lang="de-CH" dirty="0"/>
          </a:p>
          <a:p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endParaRPr lang="de-CH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7119F0-C995-829A-31FE-F0A1C7D42EBF}"/>
              </a:ext>
            </a:extLst>
          </p:cNvPr>
          <p:cNvGrpSpPr/>
          <p:nvPr/>
        </p:nvGrpSpPr>
        <p:grpSpPr>
          <a:xfrm>
            <a:off x="9912424" y="1700808"/>
            <a:ext cx="1800200" cy="2066830"/>
            <a:chOff x="9912424" y="1700808"/>
            <a:chExt cx="1800200" cy="2066830"/>
          </a:xfrm>
        </p:grpSpPr>
        <p:pic>
          <p:nvPicPr>
            <p:cNvPr id="5" name="Picture 4" descr="A person in a red turtleneck&#10;&#10;AI-generated content may be incorrect.">
              <a:extLst>
                <a:ext uri="{FF2B5EF4-FFF2-40B4-BE49-F238E27FC236}">
                  <a16:creationId xmlns:a16="http://schemas.microsoft.com/office/drawing/2014/main" id="{13956271-BA4B-1EF5-258C-B508F9100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2424" y="1700808"/>
              <a:ext cx="1800200" cy="18002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14DFA4-66B6-FA0E-2622-9A7786C9C0B8}"/>
                </a:ext>
              </a:extLst>
            </p:cNvPr>
            <p:cNvSpPr txBox="1"/>
            <p:nvPr/>
          </p:nvSpPr>
          <p:spPr>
            <a:xfrm>
              <a:off x="9912424" y="3521417"/>
              <a:ext cx="18002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CH" sz="1600" dirty="0"/>
                <a:t>Jennifer Graham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8187048"/>
      </p:ext>
    </p:extLst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4800" y="288001"/>
            <a:ext cx="8944033" cy="508500"/>
          </a:xfrm>
        </p:spPr>
        <p:txBody>
          <a:bodyPr/>
          <a:lstStyle/>
          <a:p>
            <a:r>
              <a:rPr lang="en-US" sz="2600" dirty="0"/>
              <a:t>LMU Organization 2026+</a:t>
            </a:r>
            <a:endParaRPr lang="de-CH" sz="2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62</a:t>
            </a:fld>
            <a:endParaRPr lang="de-DE" dirty="0"/>
          </a:p>
        </p:txBody>
      </p:sp>
      <p:sp>
        <p:nvSpPr>
          <p:cNvPr id="6" name="Inhaltsplatzhalter 1"/>
          <p:cNvSpPr txBox="1">
            <a:spLocks/>
          </p:cNvSpPr>
          <p:nvPr/>
        </p:nvSpPr>
        <p:spPr>
          <a:xfrm>
            <a:off x="694800" y="1268761"/>
            <a:ext cx="9649672" cy="35283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fontAlgn="ctr">
              <a:buNone/>
            </a:pPr>
            <a:r>
              <a:rPr lang="en-GB" b="1" dirty="0"/>
              <a:t>3500 LMU: “Laboratory for Muon Spectroscopy” </a:t>
            </a:r>
          </a:p>
          <a:p>
            <a:pPr fontAlgn="ctr"/>
            <a:r>
              <a:rPr lang="en-GB" dirty="0"/>
              <a:t>LMU Head with professorship at UZH, 0.3 secretary, 1 </a:t>
            </a:r>
            <a:r>
              <a:rPr lang="en-GB" dirty="0" err="1"/>
              <a:t>PostDoc</a:t>
            </a:r>
            <a:r>
              <a:rPr lang="en-GB" dirty="0"/>
              <a:t> Detector Developments	</a:t>
            </a:r>
          </a:p>
          <a:p>
            <a:pPr fontAlgn="ctr"/>
            <a:endParaRPr lang="en-GB" dirty="0"/>
          </a:p>
          <a:p>
            <a:pPr marL="0" indent="0" fontAlgn="ctr">
              <a:buNone/>
            </a:pPr>
            <a:r>
              <a:rPr lang="en-GB" b="1" dirty="0"/>
              <a:t>3501 Bulk-µSR + </a:t>
            </a:r>
            <a:r>
              <a:rPr lang="en-GB" b="1" dirty="0" err="1"/>
              <a:t>EQuP</a:t>
            </a:r>
            <a:r>
              <a:rPr lang="en-GB" b="1" dirty="0"/>
              <a:t> (SNSF Starting Grant Group of </a:t>
            </a:r>
            <a:r>
              <a:rPr lang="en-GB" b="1" dirty="0" err="1"/>
              <a:t>Zurab</a:t>
            </a:r>
            <a:r>
              <a:rPr lang="en-GB" b="1" dirty="0"/>
              <a:t> </a:t>
            </a:r>
            <a:r>
              <a:rPr lang="en-GB" b="1" dirty="0" err="1"/>
              <a:t>Guguchia</a:t>
            </a:r>
            <a:r>
              <a:rPr lang="en-GB" b="1" dirty="0"/>
              <a:t>, 2023-2028)</a:t>
            </a:r>
          </a:p>
          <a:p>
            <a:pPr fontAlgn="ctr"/>
            <a:r>
              <a:rPr lang="en-GB" dirty="0"/>
              <a:t>FLAME, GPD, GPS, HAL-9500, VMS </a:t>
            </a:r>
          </a:p>
          <a:p>
            <a:pPr fontAlgn="ctr"/>
            <a:r>
              <a:rPr lang="en-GB" dirty="0"/>
              <a:t>7 scientists, 4 </a:t>
            </a:r>
            <a:r>
              <a:rPr lang="en-GB" dirty="0" err="1"/>
              <a:t>PostDocs</a:t>
            </a:r>
            <a:r>
              <a:rPr lang="en-GB" dirty="0"/>
              <a:t>, 1 PhD student, 1 Technician</a:t>
            </a:r>
          </a:p>
          <a:p>
            <a:pPr fontAlgn="ctr"/>
            <a:endParaRPr lang="en-GB" dirty="0"/>
          </a:p>
          <a:p>
            <a:pPr marL="0" indent="0" fontAlgn="ctr">
              <a:buNone/>
            </a:pPr>
            <a:r>
              <a:rPr lang="en-GB" b="1" dirty="0"/>
              <a:t>3502 “DMS or </a:t>
            </a:r>
            <a:r>
              <a:rPr lang="en-GB" b="1" dirty="0" err="1"/>
              <a:t>DMuS</a:t>
            </a:r>
            <a:r>
              <a:rPr lang="en-GB" b="1" dirty="0"/>
              <a:t>: Depth-resolved Muon Spectroscopy”?</a:t>
            </a:r>
          </a:p>
          <a:p>
            <a:pPr fontAlgn="ctr"/>
            <a:r>
              <a:rPr lang="en-GB" dirty="0"/>
              <a:t>LEM facility and µE4 beamline</a:t>
            </a:r>
          </a:p>
          <a:p>
            <a:pPr fontAlgn="ctr"/>
            <a:r>
              <a:rPr lang="en-GB" dirty="0"/>
              <a:t>MIXE/GIANT (</a:t>
            </a:r>
            <a:r>
              <a:rPr lang="en-GB" b="1" dirty="0"/>
              <a:t>M</a:t>
            </a:r>
            <a:r>
              <a:rPr lang="en-GB" dirty="0"/>
              <a:t>uon </a:t>
            </a:r>
            <a:r>
              <a:rPr lang="en-GB" b="1" dirty="0"/>
              <a:t>I</a:t>
            </a:r>
            <a:r>
              <a:rPr lang="en-GB" dirty="0"/>
              <a:t>nduced </a:t>
            </a:r>
            <a:r>
              <a:rPr lang="en-GB" b="1" dirty="0"/>
              <a:t>X</a:t>
            </a:r>
            <a:r>
              <a:rPr lang="en-GB" dirty="0"/>
              <a:t>-ray </a:t>
            </a:r>
            <a:r>
              <a:rPr lang="en-GB" b="1" dirty="0"/>
              <a:t>E</a:t>
            </a:r>
            <a:r>
              <a:rPr lang="en-GB" dirty="0"/>
              <a:t>mission/</a:t>
            </a:r>
            <a:r>
              <a:rPr lang="en-GB" b="1" dirty="0" err="1"/>
              <a:t>G</a:t>
            </a:r>
            <a:r>
              <a:rPr lang="en-GB" dirty="0" err="1"/>
              <a:t>erman</a:t>
            </a:r>
            <a:r>
              <a:rPr lang="en-GB" b="1" dirty="0" err="1"/>
              <a:t>I</a:t>
            </a:r>
            <a:r>
              <a:rPr lang="en-GB" dirty="0" err="1"/>
              <a:t>um</a:t>
            </a:r>
            <a:r>
              <a:rPr lang="en-GB" dirty="0"/>
              <a:t> </a:t>
            </a:r>
            <a:r>
              <a:rPr lang="en-GB" b="1" dirty="0"/>
              <a:t>A</a:t>
            </a:r>
            <a:r>
              <a:rPr lang="en-GB" dirty="0"/>
              <a:t>rray for </a:t>
            </a:r>
            <a:r>
              <a:rPr lang="en-GB" b="1" dirty="0"/>
              <a:t>N</a:t>
            </a:r>
            <a:r>
              <a:rPr lang="en-GB" dirty="0"/>
              <a:t>on-destructive </a:t>
            </a:r>
            <a:r>
              <a:rPr lang="en-GB" b="1" dirty="0"/>
              <a:t>T</a:t>
            </a:r>
            <a:r>
              <a:rPr lang="en-GB" dirty="0"/>
              <a:t>esting)</a:t>
            </a:r>
          </a:p>
          <a:p>
            <a:pPr fontAlgn="ctr"/>
            <a:r>
              <a:rPr lang="en-GB" dirty="0"/>
              <a:t>4 scientists, 3 </a:t>
            </a:r>
            <a:r>
              <a:rPr lang="en-GB" dirty="0" err="1"/>
              <a:t>PostDocs</a:t>
            </a:r>
            <a:r>
              <a:rPr lang="en-GB" dirty="0"/>
              <a:t>, 1 PhD student, 1 Technician</a:t>
            </a:r>
          </a:p>
          <a:p>
            <a:pPr fontAlgn="ctr"/>
            <a:endParaRPr lang="en-GB" sz="16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9733E0-71F1-48DE-B335-1F85473A4B62}"/>
              </a:ext>
            </a:extLst>
          </p:cNvPr>
          <p:cNvSpPr/>
          <p:nvPr/>
        </p:nvSpPr>
        <p:spPr>
          <a:xfrm>
            <a:off x="694800" y="5014917"/>
            <a:ext cx="8424936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/>
              <a:t>Leave Renaming/Restructuring to the new lab head? </a:t>
            </a:r>
          </a:p>
        </p:txBody>
      </p:sp>
    </p:spTree>
    <p:extLst>
      <p:ext uri="{BB962C8B-B14F-4D97-AF65-F5344CB8AC3E}">
        <p14:creationId xmlns:p14="http://schemas.microsoft.com/office/powerpoint/2010/main" val="1311753333"/>
      </p:ext>
    </p:extLst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735F2-E457-4365-A986-3C3E57C02FC8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63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153203" cy="4729302"/>
          </a:xfrm>
        </p:spPr>
        <p:txBody>
          <a:bodyPr/>
          <a:lstStyle/>
          <a:p>
            <a:r>
              <a:rPr lang="en-GB" dirty="0"/>
              <a:t>Day 2 of </a:t>
            </a:r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SAC meeting</a:t>
            </a:r>
          </a:p>
          <a:p>
            <a:pPr marL="593725" lvl="2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7403622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Scientific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r>
              <a:rPr lang="en-GB" sz="1800" b="1" dirty="0" err="1">
                <a:latin typeface="Symbol" panose="05050102010706020507" pitchFamily="18" charset="2"/>
              </a:rPr>
              <a:t>m</a:t>
            </a:r>
            <a:r>
              <a:rPr lang="en-GB" sz="1800" b="1" dirty="0" err="1"/>
              <a:t>SR</a:t>
            </a:r>
            <a:r>
              <a:rPr lang="en-GB" sz="1800" b="1" dirty="0"/>
              <a:t> conference 2028, June 25 – 30, Arosa, organized by LMU</a:t>
            </a: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LMU made a successful bid for the 2028 conference at the last </a:t>
            </a:r>
            <a:r>
              <a:rPr lang="en-GB" sz="1800" dirty="0" err="1"/>
              <a:t>mSR</a:t>
            </a:r>
            <a:r>
              <a:rPr lang="en-GB" sz="1800" dirty="0"/>
              <a:t> conference in St. John’s, Canada. The 2028 </a:t>
            </a:r>
            <a:r>
              <a:rPr lang="en-GB" sz="1800" dirty="0" err="1">
                <a:latin typeface="Symbol" panose="05050102010706020507" pitchFamily="18" charset="2"/>
              </a:rPr>
              <a:t>m</a:t>
            </a:r>
            <a:r>
              <a:rPr lang="en-GB" sz="1800" dirty="0" err="1"/>
              <a:t>SR</a:t>
            </a:r>
            <a:r>
              <a:rPr lang="en-GB" sz="1800" dirty="0"/>
              <a:t> conference will be held in Switzerland, 50 years after the 1</a:t>
            </a:r>
            <a:r>
              <a:rPr lang="en-GB" sz="1800" baseline="30000" dirty="0"/>
              <a:t>st</a:t>
            </a:r>
            <a:r>
              <a:rPr lang="en-GB" sz="1800" dirty="0"/>
              <a:t> </a:t>
            </a:r>
            <a:r>
              <a:rPr lang="en-GB" sz="1800" dirty="0" err="1">
                <a:latin typeface="Symbol" panose="05050102010706020507" pitchFamily="18" charset="2"/>
              </a:rPr>
              <a:t>m</a:t>
            </a:r>
            <a:r>
              <a:rPr lang="en-GB" sz="1800" dirty="0" err="1"/>
              <a:t>SR</a:t>
            </a:r>
            <a:r>
              <a:rPr lang="en-GB" sz="1800" dirty="0"/>
              <a:t> conference in Rorschach/CH.</a:t>
            </a:r>
            <a:endParaRPr lang="en-GB" sz="1800" noProof="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8802297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59A125-A2A4-8318-3FCF-9D0921C6F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23.01.2026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73BD3A-2F10-1E9E-F09E-07FF8131D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F2B8FD-878B-2030-19B3-F88EE9E93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65</a:t>
            </a:fld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2D88CF-441A-1934-73FA-7946C0F39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880707"/>
            <a:ext cx="9630366" cy="580207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C62D6FF-38D8-0610-A36F-0C7161420796}"/>
              </a:ext>
            </a:extLst>
          </p:cNvPr>
          <p:cNvGrpSpPr/>
          <p:nvPr/>
        </p:nvGrpSpPr>
        <p:grpSpPr>
          <a:xfrm>
            <a:off x="7588392" y="886210"/>
            <a:ext cx="1747968" cy="1030622"/>
            <a:chOff x="7588392" y="886210"/>
            <a:chExt cx="1747968" cy="103062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4B4A594-CD59-C870-F4BF-28A6019C2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8392" y="1152128"/>
              <a:ext cx="955880" cy="76470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9056E5-7464-C8FA-35E0-27D979D1808E}"/>
                </a:ext>
              </a:extLst>
            </p:cNvPr>
            <p:cNvSpPr txBox="1"/>
            <p:nvPr/>
          </p:nvSpPr>
          <p:spPr>
            <a:xfrm>
              <a:off x="7588392" y="886210"/>
              <a:ext cx="17479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de-CH" b="1" dirty="0">
                  <a:solidFill>
                    <a:schemeClr val="accent1"/>
                  </a:solidFill>
                </a:rPr>
                <a:t>1978 Rorschach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BF96BDE-5F76-9C8D-BD9D-AF8DA5F37DA3}"/>
              </a:ext>
            </a:extLst>
          </p:cNvPr>
          <p:cNvGrpSpPr/>
          <p:nvPr/>
        </p:nvGrpSpPr>
        <p:grpSpPr>
          <a:xfrm>
            <a:off x="2207568" y="4392488"/>
            <a:ext cx="2048959" cy="970302"/>
            <a:chOff x="2207568" y="4392488"/>
            <a:chExt cx="2048959" cy="97030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345FB9-D5E0-E3C3-4D7E-F1A30ADA3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7648" y="4392488"/>
              <a:ext cx="955880" cy="76470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20C8B2F-1A0C-825B-A4CA-E44B94794145}"/>
                </a:ext>
              </a:extLst>
            </p:cNvPr>
            <p:cNvSpPr txBox="1"/>
            <p:nvPr/>
          </p:nvSpPr>
          <p:spPr>
            <a:xfrm>
              <a:off x="2207568" y="5085791"/>
              <a:ext cx="204895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CH" b="1" dirty="0">
                  <a:solidFill>
                    <a:schemeClr val="accent1"/>
                  </a:solidFill>
                </a:rPr>
                <a:t>1999 </a:t>
              </a:r>
              <a:r>
                <a:rPr lang="de-CH" b="1" dirty="0" err="1">
                  <a:solidFill>
                    <a:schemeClr val="accent1"/>
                  </a:solidFill>
                </a:rPr>
                <a:t>Les</a:t>
              </a:r>
              <a:r>
                <a:rPr lang="de-CH" b="1" dirty="0">
                  <a:solidFill>
                    <a:schemeClr val="accent1"/>
                  </a:solidFill>
                </a:rPr>
                <a:t> Diablerets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A706E6A-B754-EDDF-ECE9-FF2FDA0AAFD5}"/>
              </a:ext>
            </a:extLst>
          </p:cNvPr>
          <p:cNvGrpSpPr/>
          <p:nvPr/>
        </p:nvGrpSpPr>
        <p:grpSpPr>
          <a:xfrm>
            <a:off x="4527193" y="3645024"/>
            <a:ext cx="1821717" cy="970302"/>
            <a:chOff x="4527193" y="3645024"/>
            <a:chExt cx="1821717" cy="97030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47B1B03-761F-5BAE-8426-358C1C621A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0080" y="3645024"/>
              <a:ext cx="955880" cy="76470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6189595-51F5-6280-C151-704010F17EB8}"/>
                </a:ext>
              </a:extLst>
            </p:cNvPr>
            <p:cNvSpPr txBox="1"/>
            <p:nvPr/>
          </p:nvSpPr>
          <p:spPr>
            <a:xfrm>
              <a:off x="4527193" y="4338327"/>
              <a:ext cx="182171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CH" b="1" dirty="0">
                  <a:solidFill>
                    <a:schemeClr val="accent1"/>
                  </a:solidFill>
                </a:rPr>
                <a:t>2014 Grindelwald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721D7D7-CE37-6415-4D92-A67E78F95C33}"/>
              </a:ext>
            </a:extLst>
          </p:cNvPr>
          <p:cNvGrpSpPr/>
          <p:nvPr/>
        </p:nvGrpSpPr>
        <p:grpSpPr>
          <a:xfrm>
            <a:off x="7824192" y="3212976"/>
            <a:ext cx="1529008" cy="1040059"/>
            <a:chOff x="7824192" y="3212976"/>
            <a:chExt cx="1529008" cy="104005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B0921B0-7CE3-3AB0-6099-F32FD1D89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47534" y="3212976"/>
              <a:ext cx="955880" cy="76470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3CAD3CC-BB58-6037-8D82-3F8A06A88A09}"/>
                </a:ext>
              </a:extLst>
            </p:cNvPr>
            <p:cNvSpPr txBox="1"/>
            <p:nvPr/>
          </p:nvSpPr>
          <p:spPr>
            <a:xfrm>
              <a:off x="7824192" y="3883703"/>
              <a:ext cx="1529008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CH" sz="2400" b="1" dirty="0">
                  <a:solidFill>
                    <a:schemeClr val="accent1"/>
                  </a:solidFill>
                </a:rPr>
                <a:t>2028 Arosa</a:t>
              </a:r>
            </a:p>
          </p:txBody>
        </p:sp>
      </p:grpSp>
      <p:sp>
        <p:nvSpPr>
          <p:cNvPr id="21" name="Titel 1">
            <a:extLst>
              <a:ext uri="{FF2B5EF4-FFF2-40B4-BE49-F238E27FC236}">
                <a16:creationId xmlns:a16="http://schemas.microsoft.com/office/drawing/2014/main" id="{5945807A-610D-7751-6FD1-A690566C5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Celebrating the 50</a:t>
            </a:r>
            <a:r>
              <a:rPr lang="en-GB" baseline="30000" dirty="0"/>
              <a:t>th</a:t>
            </a:r>
            <a:r>
              <a:rPr lang="en-GB" dirty="0"/>
              <a:t> anniversary since 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SR</a:t>
            </a:r>
            <a:r>
              <a:rPr lang="en-GB" dirty="0"/>
              <a:t> 1 in Rorschach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7603370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623C7FAA-58E2-A2C5-A5FF-217392AA0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3" y="3227795"/>
            <a:ext cx="5447928" cy="363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/>
              <a:t>Easy to reach from Zurich airport in ~2:50 h</a:t>
            </a: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9577139" cy="4644616"/>
          </a:xfrm>
        </p:spPr>
        <p:txBody>
          <a:bodyPr/>
          <a:lstStyle/>
          <a:p>
            <a:endParaRPr lang="en-GB" b="1" noProof="0" dirty="0"/>
          </a:p>
          <a:p>
            <a:endParaRPr lang="en-GB" noProof="0" dirty="0"/>
          </a:p>
          <a:p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66</a:t>
            </a:fld>
            <a:endParaRPr lang="de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71BA22-7B53-0D1B-34E9-761D6FFAE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088740"/>
            <a:ext cx="7870325" cy="576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44307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 err="1"/>
              <a:t>mSR</a:t>
            </a:r>
            <a:r>
              <a:rPr lang="en-GB" dirty="0"/>
              <a:t> 2028, June 25 – 30, Arosa, Switzerland</a:t>
            </a: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9577139" cy="4644616"/>
          </a:xfrm>
        </p:spPr>
        <p:txBody>
          <a:bodyPr/>
          <a:lstStyle/>
          <a:p>
            <a:r>
              <a:rPr lang="en-GB" b="1" noProof="0" dirty="0" err="1"/>
              <a:t>Arosa</a:t>
            </a:r>
            <a:r>
              <a:rPr lang="en-GB" b="1" noProof="0" dirty="0"/>
              <a:t>, Sports and Conference Centre</a:t>
            </a:r>
          </a:p>
          <a:p>
            <a:endParaRPr lang="en-GB" noProof="0" dirty="0"/>
          </a:p>
          <a:p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67</a:t>
            </a:fld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C1CE45-A050-C917-CCC7-E74FF3FEC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902" y="4125792"/>
            <a:ext cx="5240124" cy="27595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FB8FC3-9F87-1DF0-DF9D-8AE2EEF37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1804679"/>
            <a:ext cx="5238701" cy="22551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4ACEBE-AB0C-D2A4-4806-F19695156D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976" y="1243613"/>
            <a:ext cx="6220407" cy="2792479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CCDBF4AF-5ABD-677C-36A7-C93573B2C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202" y="4126432"/>
            <a:ext cx="4392406" cy="268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DCC5BB-F3AB-1CD9-8CFF-0D73A2B3C62C}"/>
              </a:ext>
            </a:extLst>
          </p:cNvPr>
          <p:cNvSpPr/>
          <p:nvPr/>
        </p:nvSpPr>
        <p:spPr>
          <a:xfrm>
            <a:off x="9696400" y="1844824"/>
            <a:ext cx="1224210" cy="93610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40291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926843-A922-6562-CE24-8A1D3FB6B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3506B-5669-ABD3-0423-B758F7DB4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Scientific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C119A-4EC5-F207-A571-B5E3944B8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r>
              <a:rPr lang="en-GB" sz="1800" b="1" dirty="0" err="1">
                <a:latin typeface="Symbol" panose="05050102010706020507" pitchFamily="18" charset="2"/>
              </a:rPr>
              <a:t>m</a:t>
            </a:r>
            <a:r>
              <a:rPr lang="en-GB" sz="1800" b="1" dirty="0" err="1"/>
              <a:t>SR</a:t>
            </a:r>
            <a:r>
              <a:rPr lang="en-GB" sz="1800" b="1" dirty="0"/>
              <a:t> conference 2028, June 25 – 30, Arosa, organized by LMU</a:t>
            </a:r>
            <a:endParaRPr lang="en-GB" sz="1800" dirty="0"/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/>
              <a:t>LMU made a successful bid for the 2028 conference at the last </a:t>
            </a:r>
            <a:r>
              <a:rPr lang="en-GB" sz="1800" dirty="0" err="1"/>
              <a:t>mSR</a:t>
            </a:r>
            <a:r>
              <a:rPr lang="en-GB" sz="1800" dirty="0"/>
              <a:t> conference in St. John’s, Canada. The 2028 </a:t>
            </a:r>
            <a:r>
              <a:rPr lang="en-GB" sz="1800" dirty="0" err="1">
                <a:latin typeface="Symbol" panose="05050102010706020507" pitchFamily="18" charset="2"/>
              </a:rPr>
              <a:t>m</a:t>
            </a:r>
            <a:r>
              <a:rPr lang="en-GB" sz="1800" dirty="0" err="1"/>
              <a:t>SR</a:t>
            </a:r>
            <a:r>
              <a:rPr lang="en-GB" sz="1800" dirty="0"/>
              <a:t> conference will be held in Switzerland, 50 years after the 1</a:t>
            </a:r>
            <a:r>
              <a:rPr lang="en-GB" sz="1800" baseline="30000" dirty="0"/>
              <a:t>st</a:t>
            </a:r>
            <a:r>
              <a:rPr lang="en-GB" sz="1800" dirty="0"/>
              <a:t> </a:t>
            </a:r>
            <a:r>
              <a:rPr lang="en-GB" sz="1800" dirty="0" err="1">
                <a:latin typeface="Symbol" panose="05050102010706020507" pitchFamily="18" charset="2"/>
              </a:rPr>
              <a:t>m</a:t>
            </a:r>
            <a:r>
              <a:rPr lang="en-GB" sz="1800" dirty="0" err="1"/>
              <a:t>SR</a:t>
            </a:r>
            <a:r>
              <a:rPr lang="en-GB" sz="1800" dirty="0"/>
              <a:t> conference in Rorschach/CH.</a:t>
            </a:r>
            <a:endParaRPr lang="en-GB" sz="1800" noProof="0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/>
          </a:p>
          <a:p>
            <a:r>
              <a:rPr lang="en-GB" sz="1800" b="1" dirty="0"/>
              <a:t>Muon Spectroscopy School 2026, January 14 – 21, Hotel Rigi-</a:t>
            </a:r>
            <a:r>
              <a:rPr lang="en-GB" sz="1800" b="1" dirty="0" err="1"/>
              <a:t>Kaltbad</a:t>
            </a:r>
            <a:r>
              <a:rPr lang="en-GB" sz="1800" b="1" dirty="0"/>
              <a:t>, Switzerland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>
                <a:latin typeface="Aptos" panose="020B0004020202020204" pitchFamily="34" charset="0"/>
              </a:rPr>
              <a:t>Joint organization with ISIS muon group and KTH Stockholm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>
                <a:latin typeface="Aptos" panose="020B0004020202020204" pitchFamily="34" charset="0"/>
              </a:rPr>
              <a:t>Follow-up of the 2019 Advanced Muon School at ISIS/UK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>
                <a:latin typeface="Aptos" panose="020B0004020202020204" pitchFamily="34" charset="0"/>
              </a:rPr>
              <a:t>38 participants (PhD students and </a:t>
            </a:r>
            <a:r>
              <a:rPr lang="en-GB" sz="1800" dirty="0" err="1">
                <a:latin typeface="Aptos" panose="020B0004020202020204" pitchFamily="34" charset="0"/>
              </a:rPr>
              <a:t>PostDocs</a:t>
            </a:r>
            <a:r>
              <a:rPr lang="en-GB" sz="1800" dirty="0">
                <a:latin typeface="Aptos" panose="020B0004020202020204" pitchFamily="34" charset="0"/>
              </a:rPr>
              <a:t>)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>
                <a:latin typeface="Aptos" panose="020B0004020202020204" pitchFamily="34" charset="0"/>
              </a:rPr>
              <a:t>Visit of PSI large-scale facilities on Jan 21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4282C-2E9C-E6E2-6373-227550D81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45FF4-8F90-71BC-9E1A-F6C8E0833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8F101-C524-8056-D53A-B7E5DFA0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3660949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333890-DB7F-F611-BDDA-AD4BDF22C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15975-9ECE-6712-5942-8E90042F6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dirty="0">
                <a:solidFill>
                  <a:schemeClr val="accent3"/>
                </a:solidFill>
              </a:rPr>
              <a:t>Muon Spin Spectroscopy School 2026, Jan 14 – 21 </a:t>
            </a:r>
            <a:endParaRPr lang="en-GB" noProof="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93DE93-1ED1-227C-8A62-90319CB41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3"/>
                </a:solidFill>
              </a:rPr>
              <a:t>Jointly organised by PSI, ISIS, KTH</a:t>
            </a:r>
            <a:endParaRPr lang="en-GB" b="1" noProof="0" dirty="0">
              <a:solidFill>
                <a:schemeClr val="accent3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4A568A-9C60-7000-1586-33E6E61CD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>
                <a:solidFill>
                  <a:schemeClr val="accent3"/>
                </a:solidFill>
              </a:rPr>
              <a:t>23.01.2026</a:t>
            </a:fld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C3FF47-4D0C-BDF8-FD90-7ABAB1499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PSI Center for Neutron and Muon Sciences</a:t>
            </a:r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853A82-5A14-127D-7BC2-C1D2C79C2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>
                <a:solidFill>
                  <a:schemeClr val="accent3"/>
                </a:solidFill>
              </a:rPr>
              <a:pPr/>
              <a:t>69</a:t>
            </a:fld>
            <a:endParaRPr lang="de-CH" dirty="0">
              <a:solidFill>
                <a:schemeClr val="accent3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991A270-69DF-7001-6F86-0FFF4B461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116AA0EF-00C2-6EFA-8E31-85D43DAF6C79}"/>
              </a:ext>
            </a:extLst>
          </p:cNvPr>
          <p:cNvSpPr txBox="1"/>
          <p:nvPr/>
        </p:nvSpPr>
        <p:spPr>
          <a:xfrm>
            <a:off x="1775520" y="4834896"/>
            <a:ext cx="8280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chemeClr val="accent3"/>
                </a:solidFill>
              </a:rPr>
              <a:t>Jointly organised by PSI, ISIS, KTH</a:t>
            </a:r>
            <a:endParaRPr lang="en-GB" sz="3600" b="1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10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566A1-022E-862B-DCF4-8D5A837EE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9D679-5A25-3481-282A-FAD1D777C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C683C-D9CC-3995-607D-F297DFE5F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Stephen Blundell leaves </a:t>
            </a:r>
            <a:r>
              <a:rPr lang="en-GB" dirty="0" err="1"/>
              <a:t>S</a:t>
            </a:r>
            <a:r>
              <a:rPr lang="en-GB" dirty="0" err="1">
                <a:latin typeface="Symbol" panose="05050102010706020507" pitchFamily="18" charset="2"/>
              </a:rPr>
              <a:t>m</a:t>
            </a:r>
            <a:r>
              <a:rPr lang="en-GB" dirty="0" err="1"/>
              <a:t>S</a:t>
            </a:r>
            <a:r>
              <a:rPr lang="en-GB" dirty="0"/>
              <a:t> SAC after more than 15 years in the SAC (7 years as chairperson)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Oliver Stockert </a:t>
            </a:r>
            <a:r>
              <a:rPr lang="en-US" dirty="0"/>
              <a:t>will take over as chair of the committee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Rhea Stewart from the ISIS Muon Group will succeed Stephen in the SAC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Welcome Katharina Schmidt-Ott from the Swiss National Museum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Order of discussion of proposals: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US" dirty="0"/>
              <a:t>Proposals of Katharina as reviewer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US" dirty="0"/>
              <a:t>Proposals of Martin as reviewer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8830E-ABF4-D990-EB0D-27A569976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BD807-9C33-2FBF-32CF-1E31A0D5E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B0B62-F10D-468C-AC85-9B379162E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2604778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04420-F0E1-F1EB-6176-206A0B21AB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1B46F-F578-577E-E9B7-3E10052B3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Muon Spectroscopy Sch</a:t>
            </a:r>
            <a:r>
              <a:rPr lang="en-GB" dirty="0" err="1"/>
              <a:t>ool</a:t>
            </a:r>
            <a:r>
              <a:rPr lang="en-GB" dirty="0"/>
              <a:t> 2026, Jan 14 – 21 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1A59A-911F-9E5A-6BCE-338AA4884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376773"/>
            <a:ext cx="10009187" cy="4644616"/>
          </a:xfrm>
        </p:spPr>
        <p:txBody>
          <a:bodyPr/>
          <a:lstStyle/>
          <a:p>
            <a:pPr marL="5949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de-CH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F697F-564C-BF06-C388-F490D235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37731-E70C-0B1A-1BC0-14E613BA3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752CE-B687-956D-1296-4954508DA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70</a:t>
            </a:fld>
            <a:endParaRPr lang="de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C22735-7887-7731-1F3A-D028150D7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126"/>
            <a:ext cx="12192000" cy="686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66254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E8779-7CB1-81FF-246C-315E5FBEA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E7F657-E9EC-3A80-7F05-D4E33592F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3"/>
                </a:solidFill>
              </a:rPr>
              <a:t>Jointly organised by PSI, ISIS, KTH</a:t>
            </a:r>
            <a:endParaRPr lang="en-GB" b="1" noProof="0" dirty="0">
              <a:solidFill>
                <a:schemeClr val="accent3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BB8C75-9586-0E55-EBC7-462CF51A4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2527-16A2-4910-A824-F410240F892F}" type="datetime1">
              <a:rPr lang="de-CH" smtClean="0">
                <a:solidFill>
                  <a:schemeClr val="accent3"/>
                </a:solidFill>
              </a:rPr>
              <a:t>23.01.2026</a:t>
            </a:fld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D8FAF6-DB10-E03C-0525-FE5573986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3"/>
                </a:solidFill>
              </a:rPr>
              <a:t>PSI Center for Neutron and Muon Sciences</a:t>
            </a:r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A8A5A4-671E-0009-C40A-A5E7E2613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>
                <a:solidFill>
                  <a:schemeClr val="accent3"/>
                </a:solidFill>
              </a:rPr>
              <a:pPr/>
              <a:t>71</a:t>
            </a:fld>
            <a:endParaRPr lang="de-CH" dirty="0">
              <a:solidFill>
                <a:schemeClr val="accent3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7D6B374-3C6C-8B99-3631-ADE89F170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2776"/>
            <a:ext cx="12192000" cy="544528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B9EEE37-A9FF-E582-645C-A837F48221D8}"/>
              </a:ext>
            </a:extLst>
          </p:cNvPr>
          <p:cNvSpPr txBox="1"/>
          <p:nvPr/>
        </p:nvSpPr>
        <p:spPr>
          <a:xfrm>
            <a:off x="10682581" y="5075892"/>
            <a:ext cx="14800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0" dirty="0">
                <a:solidFill>
                  <a:schemeClr val="accent1"/>
                </a:solidFill>
              </a:rPr>
              <a:t>Jan 11, 2026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05A0452-3901-F9F6-CB1D-849A66C8E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721155" cy="810444"/>
          </a:xfrm>
        </p:spPr>
        <p:txBody>
          <a:bodyPr/>
          <a:lstStyle/>
          <a:p>
            <a:r>
              <a:rPr lang="en-GB" dirty="0"/>
              <a:t>Muon Spectroscopy School, Hotel Rigi-</a:t>
            </a:r>
            <a:r>
              <a:rPr lang="en-GB" dirty="0" err="1"/>
              <a:t>Kaltbad</a:t>
            </a:r>
            <a:r>
              <a:rPr lang="en-GB" dirty="0"/>
              <a:t>, 2026, Jan 14 – 21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99855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67E2D-0899-3C64-D12C-CA353411D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FDDFE-9394-ADA5-012E-2063635F9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CF7B8-0894-C851-A8D5-73961B68A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6720B-EE4D-DA59-F04F-6E002DA4E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72</a:t>
            </a:fld>
            <a:endParaRPr lang="de-CH" dirty="0"/>
          </a:p>
        </p:txBody>
      </p:sp>
      <p:pic>
        <p:nvPicPr>
          <p:cNvPr id="8" name="Picture 7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D0DC37EA-9AEB-DC22-E71C-9D2E0564AA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-2918"/>
            <a:ext cx="9552384" cy="6860918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FC3506-70E3-F4A2-17C4-ED5A7B970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38BFD3E1-8F93-EC37-D145-0BD24319C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4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</a:t>
            </a:r>
            <a:r>
              <a:rPr lang="en-GB" dirty="0"/>
              <a:t>Discussion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noProof="0" dirty="0">
                <a:latin typeface="Aptos" panose="020B0004020202020204" pitchFamily="34" charset="0"/>
              </a:rPr>
              <a:t>Suggestions to improve in review process</a:t>
            </a:r>
            <a:r>
              <a:rPr lang="en-GB" sz="1800" dirty="0">
                <a:latin typeface="Aptos" panose="020B0004020202020204" pitchFamily="34" charset="0"/>
              </a:rPr>
              <a:t>, p</a:t>
            </a:r>
            <a:r>
              <a:rPr lang="en-GB" sz="1800" noProof="0" dirty="0" err="1">
                <a:latin typeface="Aptos" panose="020B0004020202020204" pitchFamily="34" charset="0"/>
              </a:rPr>
              <a:t>ut</a:t>
            </a:r>
            <a:r>
              <a:rPr lang="en-GB" sz="1800" noProof="0" dirty="0">
                <a:latin typeface="Aptos" panose="020B0004020202020204" pitchFamily="34" charset="0"/>
              </a:rPr>
              <a:t> pressure on users to publish</a:t>
            </a:r>
            <a:r>
              <a:rPr lang="de-CH" sz="1800" noProof="0" dirty="0">
                <a:latin typeface="Aptos" panose="020B0004020202020204" pitchFamily="34" charset="0"/>
              </a:rPr>
              <a:t>.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800" noProof="0" dirty="0">
                <a:latin typeface="Aptos" panose="020B0004020202020204" pitchFamily="34" charset="0"/>
              </a:rPr>
              <a:t>At ISIS: </a:t>
            </a:r>
            <a:r>
              <a:rPr lang="de-CH" sz="1800" noProof="0" dirty="0" err="1">
                <a:latin typeface="Aptos" panose="020B0004020202020204" pitchFamily="34" charset="0"/>
              </a:rPr>
              <a:t>list</a:t>
            </a:r>
            <a:r>
              <a:rPr lang="de-CH" sz="1800" noProof="0" dirty="0">
                <a:latin typeface="Aptos" panose="020B0004020202020204" pitchFamily="34" charset="0"/>
              </a:rPr>
              <a:t> 4 </a:t>
            </a:r>
            <a:r>
              <a:rPr lang="de-CH" sz="1800" noProof="0" dirty="0" err="1">
                <a:latin typeface="Aptos" panose="020B0004020202020204" pitchFamily="34" charset="0"/>
              </a:rPr>
              <a:t>recent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publications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related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to</a:t>
            </a:r>
            <a:r>
              <a:rPr lang="de-CH" sz="1800" noProof="0" dirty="0">
                <a:latin typeface="Aptos" panose="020B0004020202020204" pitchFamily="34" charset="0"/>
              </a:rPr>
              <a:t> ISIS; </a:t>
            </a:r>
            <a:r>
              <a:rPr lang="de-CH" sz="1800" noProof="0" dirty="0" err="1">
                <a:latin typeface="Aptos" panose="020B0004020202020204" pitchFamily="34" charset="0"/>
              </a:rPr>
              <a:t>there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is</a:t>
            </a:r>
            <a:r>
              <a:rPr lang="de-CH" sz="1800" noProof="0" dirty="0">
                <a:latin typeface="Aptos" panose="020B0004020202020204" pitchFamily="34" charset="0"/>
              </a:rPr>
              <a:t> a link </a:t>
            </a:r>
            <a:r>
              <a:rPr lang="de-CH" sz="1800" noProof="0" dirty="0" err="1">
                <a:latin typeface="Aptos" panose="020B0004020202020204" pitchFamily="34" charset="0"/>
              </a:rPr>
              <a:t>to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the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data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base</a:t>
            </a:r>
            <a:r>
              <a:rPr lang="de-CH" sz="1800" noProof="0" dirty="0">
                <a:latin typeface="Aptos" panose="020B0004020202020204" pitchFamily="34" charset="0"/>
              </a:rPr>
              <a:t> and </a:t>
            </a:r>
            <a:r>
              <a:rPr lang="de-CH" sz="1800" noProof="0" dirty="0" err="1">
                <a:latin typeface="Aptos" panose="020B0004020202020204" pitchFamily="34" charset="0"/>
              </a:rPr>
              <a:t>people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can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select</a:t>
            </a:r>
            <a:r>
              <a:rPr lang="de-CH" sz="1800" noProof="0" dirty="0">
                <a:latin typeface="Aptos" panose="020B0004020202020204" pitchFamily="34" charset="0"/>
              </a:rPr>
              <a:t> </a:t>
            </a:r>
            <a:r>
              <a:rPr lang="de-CH" sz="1800" noProof="0" dirty="0" err="1">
                <a:latin typeface="Aptos" panose="020B0004020202020204" pitchFamily="34" charset="0"/>
              </a:rPr>
              <a:t>there</a:t>
            </a:r>
            <a:r>
              <a:rPr lang="de-CH" sz="1800" dirty="0">
                <a:latin typeface="Aptos" panose="020B0004020202020204" pitchFamily="34" charset="0"/>
              </a:rPr>
              <a:t>; J-PARC; </a:t>
            </a:r>
            <a:r>
              <a:rPr lang="de-CH" sz="1800" dirty="0" err="1">
                <a:latin typeface="Aptos" panose="020B0004020202020204" pitchFamily="34" charset="0"/>
              </a:rPr>
              <a:t>list</a:t>
            </a:r>
            <a:r>
              <a:rPr lang="de-CH" sz="1800" dirty="0">
                <a:latin typeface="Aptos" panose="020B0004020202020204" pitchFamily="34" charset="0"/>
              </a:rPr>
              <a:t> relevant </a:t>
            </a:r>
            <a:r>
              <a:rPr lang="de-CH" sz="1800" dirty="0" err="1">
                <a:latin typeface="Aptos" panose="020B0004020202020204" pitchFamily="34" charset="0"/>
              </a:rPr>
              <a:t>publications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which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are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from</a:t>
            </a:r>
            <a:r>
              <a:rPr lang="de-CH" sz="1800" dirty="0">
                <a:latin typeface="Aptos" panose="020B0004020202020204" pitchFamily="34" charset="0"/>
              </a:rPr>
              <a:t> J-PARC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800" dirty="0" err="1">
                <a:latin typeface="Aptos" panose="020B0004020202020204" pitchFamily="34" charset="0"/>
              </a:rPr>
              <a:t>Adjust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competence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factor</a:t>
            </a:r>
            <a:r>
              <a:rPr lang="de-CH" sz="1800" dirty="0">
                <a:latin typeface="Aptos" panose="020B0004020202020204" pitchFamily="34" charset="0"/>
              </a:rPr>
              <a:t> in DUO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800" dirty="0" err="1">
                <a:latin typeface="Aptos" panose="020B0004020202020204" pitchFamily="34" charset="0"/>
              </a:rPr>
              <a:t>Proposers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should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give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doi’s</a:t>
            </a:r>
            <a:r>
              <a:rPr lang="de-CH" sz="1800" dirty="0">
                <a:latin typeface="Aptos" panose="020B0004020202020204" pitchFamily="34" charset="0"/>
              </a:rPr>
              <a:t> in </a:t>
            </a:r>
            <a:r>
              <a:rPr lang="de-CH" sz="1800" dirty="0" err="1">
                <a:latin typeface="Aptos" panose="020B0004020202020204" pitchFamily="34" charset="0"/>
              </a:rPr>
              <a:t>proposal</a:t>
            </a:r>
            <a:r>
              <a:rPr lang="de-CH" sz="1800" dirty="0">
                <a:latin typeface="Aptos" panose="020B0004020202020204" pitchFamily="34" charset="0"/>
              </a:rPr>
              <a:t>; check </a:t>
            </a:r>
            <a:r>
              <a:rPr lang="de-CH" sz="1800" dirty="0" err="1">
                <a:latin typeface="Aptos" panose="020B0004020202020204" pitchFamily="34" charset="0"/>
              </a:rPr>
              <a:t>template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files</a:t>
            </a:r>
            <a:r>
              <a:rPr lang="de-CH" sz="1800" dirty="0">
                <a:latin typeface="Aptos" panose="020B0004020202020204" pitchFamily="34" charset="0"/>
              </a:rPr>
              <a:t>; </a:t>
            </a:r>
            <a:r>
              <a:rPr lang="de-CH" sz="1800" dirty="0" err="1">
                <a:latin typeface="Aptos" panose="020B0004020202020204" pitchFamily="34" charset="0"/>
              </a:rPr>
              <a:t>pop-up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window</a:t>
            </a:r>
            <a:r>
              <a:rPr lang="de-CH" sz="1800" dirty="0">
                <a:latin typeface="Aptos" panose="020B0004020202020204" pitchFamily="34" charset="0"/>
              </a:rPr>
              <a:t> in DUO </a:t>
            </a:r>
            <a:r>
              <a:rPr lang="de-CH" sz="1800" dirty="0" err="1">
                <a:latin typeface="Aptos" panose="020B0004020202020204" pitchFamily="34" charset="0"/>
              </a:rPr>
              <a:t>when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submitting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pdf</a:t>
            </a:r>
            <a:r>
              <a:rPr lang="de-CH" sz="1800" dirty="0">
                <a:latin typeface="Aptos" panose="020B0004020202020204" pitchFamily="34" charset="0"/>
              </a:rPr>
              <a:t>?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800" dirty="0">
                <a:latin typeface="Aptos" panose="020B0004020202020204" pitchFamily="34" charset="0"/>
              </a:rPr>
              <a:t>PSI SLS: </a:t>
            </a:r>
            <a:r>
              <a:rPr lang="de-CH" sz="1800" dirty="0" err="1">
                <a:latin typeface="Aptos" panose="020B0004020202020204" pitchFamily="34" charset="0"/>
              </a:rPr>
              <a:t>possibility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to</a:t>
            </a:r>
            <a:r>
              <a:rPr lang="de-CH" sz="1800" dirty="0">
                <a:latin typeface="Aptos" panose="020B0004020202020204" pitchFamily="34" charset="0"/>
              </a:rPr>
              <a:t> link </a:t>
            </a:r>
            <a:r>
              <a:rPr lang="de-CH" sz="1800" dirty="0" err="1">
                <a:latin typeface="Aptos" panose="020B0004020202020204" pitchFamily="34" charset="0"/>
              </a:rPr>
              <a:t>recent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publications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related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to</a:t>
            </a:r>
            <a:r>
              <a:rPr lang="de-CH" sz="1800" dirty="0">
                <a:latin typeface="Aptos" panose="020B0004020202020204" pitchFamily="34" charset="0"/>
              </a:rPr>
              <a:t> SLS in DUO?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800" dirty="0">
                <a:latin typeface="Aptos" panose="020B0004020202020204" pitchFamily="34" charset="0"/>
              </a:rPr>
              <a:t>Send </a:t>
            </a:r>
            <a:r>
              <a:rPr lang="de-CH" sz="1800" dirty="0" err="1">
                <a:latin typeface="Aptos" panose="020B0004020202020204" pitchFamily="34" charset="0"/>
              </a:rPr>
              <a:t>pdf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grading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report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to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committee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members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before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the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meeting</a:t>
            </a:r>
            <a:endParaRPr lang="de-CH" sz="1800" dirty="0">
              <a:latin typeface="Aptos" panose="020B0004020202020204" pitchFamily="34" charset="0"/>
            </a:endParaRP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800" dirty="0" err="1">
                <a:latin typeface="Aptos" panose="020B0004020202020204" pitchFamily="34" charset="0"/>
              </a:rPr>
              <a:t>Feasibility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comments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of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the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beamline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scientists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should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be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provided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for</a:t>
            </a:r>
            <a:r>
              <a:rPr lang="de-CH" sz="1800" dirty="0">
                <a:latin typeface="Aptos" panose="020B0004020202020204" pitchFamily="34" charset="0"/>
              </a:rPr>
              <a:t> all </a:t>
            </a:r>
            <a:r>
              <a:rPr lang="de-CH" sz="1800" dirty="0" err="1">
                <a:latin typeface="Aptos" panose="020B0004020202020204" pitchFamily="34" charset="0"/>
              </a:rPr>
              <a:t>proposals</a:t>
            </a:r>
            <a:endParaRPr lang="de-CH" sz="1800" dirty="0">
              <a:latin typeface="Aptos" panose="020B0004020202020204" pitchFamily="34" charset="0"/>
            </a:endParaRPr>
          </a:p>
          <a:p>
            <a:pPr marL="846900" lvl="2" indent="-342900">
              <a:buFont typeface="Courier New" panose="02070309020205020404" pitchFamily="49" charset="0"/>
              <a:buChar char="o"/>
            </a:pPr>
            <a:r>
              <a:rPr lang="de-CH" sz="1800" dirty="0">
                <a:latin typeface="Aptos" panose="020B0004020202020204" pitchFamily="34" charset="0"/>
              </a:rPr>
              <a:t>E.g. Speed </a:t>
            </a:r>
            <a:r>
              <a:rPr lang="de-CH" sz="1800" dirty="0" err="1">
                <a:latin typeface="Aptos" panose="020B0004020202020204" pitchFamily="34" charset="0"/>
              </a:rPr>
              <a:t>of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cooling</a:t>
            </a:r>
            <a:r>
              <a:rPr lang="de-CH" sz="1800" dirty="0">
                <a:latin typeface="Aptos" panose="020B0004020202020204" pitchFamily="34" charset="0"/>
              </a:rPr>
              <a:t>, </a:t>
            </a:r>
            <a:r>
              <a:rPr lang="de-CH" sz="1800" dirty="0" err="1">
                <a:latin typeface="Aptos" panose="020B0004020202020204" pitchFamily="34" charset="0"/>
              </a:rPr>
              <a:t>thin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magnetic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surface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layers</a:t>
            </a:r>
            <a:r>
              <a:rPr lang="de-CH" sz="1800" dirty="0">
                <a:latin typeface="Aptos" panose="020B0004020202020204" pitchFamily="34" charset="0"/>
              </a:rPr>
              <a:t> (</a:t>
            </a:r>
            <a:r>
              <a:rPr lang="de-CH" sz="1800" dirty="0" err="1">
                <a:latin typeface="Aptos" panose="020B0004020202020204" pitchFamily="34" charset="0"/>
              </a:rPr>
              <a:t>state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explicitly</a:t>
            </a:r>
            <a:r>
              <a:rPr lang="de-CH" sz="1800" dirty="0">
                <a:latin typeface="Aptos" panose="020B0004020202020204" pitchFamily="34" charset="0"/>
              </a:rPr>
              <a:t>, </a:t>
            </a:r>
            <a:r>
              <a:rPr lang="de-CH" sz="1800" dirty="0" err="1">
                <a:latin typeface="Aptos" panose="020B0004020202020204" pitchFamily="34" charset="0"/>
              </a:rPr>
              <a:t>that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it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is</a:t>
            </a:r>
            <a:r>
              <a:rPr lang="de-CH" sz="1800" dirty="0">
                <a:latin typeface="Aptos" panose="020B0004020202020204" pitchFamily="34" charset="0"/>
              </a:rPr>
              <a:t> possible), ZF on HAL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de-CH" sz="1800" dirty="0">
                <a:latin typeface="Aptos" panose="020B0004020202020204" pitchFamily="34" charset="0"/>
              </a:rPr>
              <a:t>Scheduling, </a:t>
            </a:r>
            <a:r>
              <a:rPr lang="de-CH" sz="1800" dirty="0" err="1">
                <a:latin typeface="Aptos" panose="020B0004020202020204" pitchFamily="34" charset="0"/>
              </a:rPr>
              <a:t>get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updated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information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from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users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when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proposals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are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  <a:r>
              <a:rPr lang="de-CH" sz="1800" dirty="0" err="1">
                <a:latin typeface="Aptos" panose="020B0004020202020204" pitchFamily="34" charset="0"/>
              </a:rPr>
              <a:t>approved</a:t>
            </a:r>
            <a:r>
              <a:rPr lang="de-CH" sz="1800" dirty="0">
                <a:latin typeface="Aptos" panose="020B0004020202020204" pitchFamily="34" charset="0"/>
              </a:rPr>
              <a:t> </a:t>
            </a:r>
          </a:p>
          <a:p>
            <a:endParaRPr lang="en-GB" sz="1800" noProof="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8839618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44816-2839-2208-BF35-81AA745D0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EBF14-8565-84D5-0390-B8F41A507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</a:t>
            </a:r>
            <a:r>
              <a:rPr lang="en-GB" dirty="0"/>
              <a:t>Discussion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367D4-8A02-5444-C1E2-93448F503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b="1" dirty="0">
                <a:latin typeface="Aptos" panose="020B0004020202020204" pitchFamily="34" charset="0"/>
              </a:rPr>
              <a:t>Next SAC meeting:  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GB" sz="1800" b="1" dirty="0">
                <a:latin typeface="Aptos" panose="020B0004020202020204" pitchFamily="34" charset="0"/>
              </a:rPr>
              <a:t>Wed/Thu Jan 20/21 </a:t>
            </a:r>
            <a:r>
              <a:rPr lang="en-GB" sz="1800" dirty="0">
                <a:latin typeface="Aptos" panose="020B0004020202020204" pitchFamily="34" charset="0"/>
              </a:rPr>
              <a:t>or Jan 27/28 2027? (check PSI Directorate meeting calendar); Jan 20/21 preferred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r>
              <a:rPr lang="en-GB" sz="1800" dirty="0">
                <a:latin typeface="Aptos" panose="020B0004020202020204" pitchFamily="34" charset="0"/>
              </a:rPr>
              <a:t>Same location: yes</a:t>
            </a:r>
          </a:p>
          <a:p>
            <a:pPr marL="594900" lvl="1" indent="-342900">
              <a:buFont typeface="Courier New" panose="02070309020205020404" pitchFamily="49" charset="0"/>
              <a:buChar char="o"/>
            </a:pPr>
            <a:endParaRPr lang="en-GB" sz="180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>
                <a:latin typeface="Aptos" panose="020B0004020202020204" pitchFamily="34" charset="0"/>
              </a:rPr>
              <a:t>Lei Shu editor of National Science Review (NSR)</a:t>
            </a: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C2EFE-B43F-3D05-C79F-3D644791E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BA5AC-738B-D97F-FF8C-080B7CF4D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E4633-EE7D-7796-4D15-85F110042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352591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64AD9-C849-45B6-BBCC-5E990A5EEF54}" type="slidenum">
              <a:rPr lang="zh-CN" altLang="en-US" smtClean="0"/>
              <a:t>75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600" cy="6858681"/>
          </a:xfrm>
          <a:prstGeom prst="rect">
            <a:avLst/>
          </a:prstGeom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0" y="2054386"/>
            <a:ext cx="2979983" cy="2984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5513832" y="1621039"/>
            <a:ext cx="4097911" cy="4136966"/>
            <a:chOff x="3494894" y="1356496"/>
            <a:chExt cx="5465304" cy="5515950"/>
          </a:xfrm>
        </p:grpSpPr>
        <p:sp>
          <p:nvSpPr>
            <p:cNvPr id="8" name="Freeform 19"/>
            <p:cNvSpPr/>
            <p:nvPr/>
          </p:nvSpPr>
          <p:spPr bwMode="auto">
            <a:xfrm>
              <a:off x="3697061" y="4930238"/>
              <a:ext cx="2565561" cy="1942208"/>
            </a:xfrm>
            <a:custGeom>
              <a:avLst/>
              <a:gdLst>
                <a:gd name="T0" fmla="*/ 476 w 542"/>
                <a:gd name="T1" fmla="*/ 410 h 410"/>
                <a:gd name="T2" fmla="*/ 476 w 542"/>
                <a:gd name="T3" fmla="*/ 121 h 410"/>
                <a:gd name="T4" fmla="*/ 422 w 542"/>
                <a:gd name="T5" fmla="*/ 67 h 410"/>
                <a:gd name="T6" fmla="*/ 0 w 542"/>
                <a:gd name="T7" fmla="*/ 67 h 410"/>
                <a:gd name="T8" fmla="*/ 0 w 542"/>
                <a:gd name="T9" fmla="*/ 0 h 410"/>
                <a:gd name="T10" fmla="*/ 422 w 542"/>
                <a:gd name="T11" fmla="*/ 0 h 410"/>
                <a:gd name="T12" fmla="*/ 542 w 542"/>
                <a:gd name="T13" fmla="*/ 121 h 410"/>
                <a:gd name="T14" fmla="*/ 542 w 542"/>
                <a:gd name="T15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2" h="410">
                  <a:moveTo>
                    <a:pt x="476" y="410"/>
                  </a:moveTo>
                  <a:cubicBezTo>
                    <a:pt x="476" y="121"/>
                    <a:pt x="476" y="121"/>
                    <a:pt x="476" y="121"/>
                  </a:cubicBezTo>
                  <a:cubicBezTo>
                    <a:pt x="476" y="91"/>
                    <a:pt x="451" y="67"/>
                    <a:pt x="422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2" y="0"/>
                    <a:pt x="422" y="0"/>
                    <a:pt x="422" y="0"/>
                  </a:cubicBezTo>
                  <a:cubicBezTo>
                    <a:pt x="488" y="0"/>
                    <a:pt x="542" y="54"/>
                    <a:pt x="542" y="121"/>
                  </a:cubicBezTo>
                  <a:cubicBezTo>
                    <a:pt x="542" y="410"/>
                    <a:pt x="542" y="410"/>
                    <a:pt x="542" y="41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imSun" pitchFamily="2" charset="-122"/>
              </a:endParaRPr>
            </a:p>
          </p:txBody>
        </p:sp>
        <p:sp>
          <p:nvSpPr>
            <p:cNvPr id="9" name="Freeform 20"/>
            <p:cNvSpPr/>
            <p:nvPr/>
          </p:nvSpPr>
          <p:spPr bwMode="auto">
            <a:xfrm>
              <a:off x="6106284" y="4992370"/>
              <a:ext cx="1866044" cy="733589"/>
            </a:xfrm>
            <a:custGeom>
              <a:avLst/>
              <a:gdLst>
                <a:gd name="T0" fmla="*/ 275 w 394"/>
                <a:gd name="T1" fmla="*/ 155 h 155"/>
                <a:gd name="T2" fmla="*/ 0 w 394"/>
                <a:gd name="T3" fmla="*/ 155 h 155"/>
                <a:gd name="T4" fmla="*/ 0 w 394"/>
                <a:gd name="T5" fmla="*/ 94 h 155"/>
                <a:gd name="T6" fmla="*/ 275 w 394"/>
                <a:gd name="T7" fmla="*/ 94 h 155"/>
                <a:gd name="T8" fmla="*/ 332 w 394"/>
                <a:gd name="T9" fmla="*/ 37 h 155"/>
                <a:gd name="T10" fmla="*/ 332 w 394"/>
                <a:gd name="T11" fmla="*/ 0 h 155"/>
                <a:gd name="T12" fmla="*/ 394 w 394"/>
                <a:gd name="T13" fmla="*/ 0 h 155"/>
                <a:gd name="T14" fmla="*/ 394 w 394"/>
                <a:gd name="T15" fmla="*/ 37 h 155"/>
                <a:gd name="T16" fmla="*/ 275 w 394"/>
                <a:gd name="T1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155">
                  <a:moveTo>
                    <a:pt x="275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75" y="94"/>
                    <a:pt x="275" y="94"/>
                    <a:pt x="275" y="94"/>
                  </a:cubicBezTo>
                  <a:cubicBezTo>
                    <a:pt x="307" y="94"/>
                    <a:pt x="332" y="68"/>
                    <a:pt x="332" y="37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94" y="37"/>
                    <a:pt x="394" y="37"/>
                    <a:pt x="394" y="37"/>
                  </a:cubicBezTo>
                  <a:cubicBezTo>
                    <a:pt x="394" y="102"/>
                    <a:pt x="341" y="155"/>
                    <a:pt x="275" y="15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imSun" pitchFamily="2" charset="-122"/>
              </a:endParaRPr>
            </a:p>
          </p:txBody>
        </p:sp>
        <p:sp>
          <p:nvSpPr>
            <p:cNvPr id="10" name="Freeform 21"/>
            <p:cNvSpPr/>
            <p:nvPr/>
          </p:nvSpPr>
          <p:spPr bwMode="auto">
            <a:xfrm>
              <a:off x="6348809" y="2535048"/>
              <a:ext cx="1703693" cy="695507"/>
            </a:xfrm>
            <a:custGeom>
              <a:avLst/>
              <a:gdLst>
                <a:gd name="T0" fmla="*/ 250 w 360"/>
                <a:gd name="T1" fmla="*/ 147 h 147"/>
                <a:gd name="T2" fmla="*/ 0 w 360"/>
                <a:gd name="T3" fmla="*/ 147 h 147"/>
                <a:gd name="T4" fmla="*/ 0 w 360"/>
                <a:gd name="T5" fmla="*/ 102 h 147"/>
                <a:gd name="T6" fmla="*/ 250 w 360"/>
                <a:gd name="T7" fmla="*/ 102 h 147"/>
                <a:gd name="T8" fmla="*/ 315 w 360"/>
                <a:gd name="T9" fmla="*/ 37 h 147"/>
                <a:gd name="T10" fmla="*/ 315 w 360"/>
                <a:gd name="T11" fmla="*/ 0 h 147"/>
                <a:gd name="T12" fmla="*/ 360 w 360"/>
                <a:gd name="T13" fmla="*/ 0 h 147"/>
                <a:gd name="T14" fmla="*/ 360 w 360"/>
                <a:gd name="T15" fmla="*/ 37 h 147"/>
                <a:gd name="T16" fmla="*/ 250 w 360"/>
                <a:gd name="T1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147">
                  <a:moveTo>
                    <a:pt x="25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50" y="102"/>
                    <a:pt x="250" y="102"/>
                    <a:pt x="250" y="102"/>
                  </a:cubicBezTo>
                  <a:cubicBezTo>
                    <a:pt x="286" y="102"/>
                    <a:pt x="315" y="73"/>
                    <a:pt x="315" y="37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60" y="98"/>
                    <a:pt x="311" y="147"/>
                    <a:pt x="250" y="14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imSun" pitchFamily="2" charset="-122"/>
              </a:endParaRPr>
            </a:p>
          </p:txBody>
        </p:sp>
        <p:sp>
          <p:nvSpPr>
            <p:cNvPr id="11" name="Freeform 22"/>
            <p:cNvSpPr/>
            <p:nvPr/>
          </p:nvSpPr>
          <p:spPr bwMode="auto">
            <a:xfrm>
              <a:off x="5126160" y="3386896"/>
              <a:ext cx="739605" cy="1709705"/>
            </a:xfrm>
            <a:custGeom>
              <a:avLst/>
              <a:gdLst>
                <a:gd name="T0" fmla="*/ 156 w 156"/>
                <a:gd name="T1" fmla="*/ 361 h 361"/>
                <a:gd name="T2" fmla="*/ 95 w 156"/>
                <a:gd name="T3" fmla="*/ 361 h 361"/>
                <a:gd name="T4" fmla="*/ 95 w 156"/>
                <a:gd name="T5" fmla="*/ 118 h 361"/>
                <a:gd name="T6" fmla="*/ 38 w 156"/>
                <a:gd name="T7" fmla="*/ 61 h 361"/>
                <a:gd name="T8" fmla="*/ 0 w 156"/>
                <a:gd name="T9" fmla="*/ 61 h 361"/>
                <a:gd name="T10" fmla="*/ 0 w 156"/>
                <a:gd name="T11" fmla="*/ 0 h 361"/>
                <a:gd name="T12" fmla="*/ 38 w 156"/>
                <a:gd name="T13" fmla="*/ 0 h 361"/>
                <a:gd name="T14" fmla="*/ 156 w 156"/>
                <a:gd name="T15" fmla="*/ 118 h 361"/>
                <a:gd name="T16" fmla="*/ 156 w 156"/>
                <a:gd name="T17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361">
                  <a:moveTo>
                    <a:pt x="156" y="361"/>
                  </a:moveTo>
                  <a:cubicBezTo>
                    <a:pt x="95" y="361"/>
                    <a:pt x="95" y="361"/>
                    <a:pt x="95" y="361"/>
                  </a:cubicBezTo>
                  <a:cubicBezTo>
                    <a:pt x="95" y="118"/>
                    <a:pt x="95" y="118"/>
                    <a:pt x="95" y="118"/>
                  </a:cubicBezTo>
                  <a:cubicBezTo>
                    <a:pt x="95" y="87"/>
                    <a:pt x="69" y="61"/>
                    <a:pt x="38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03" y="0"/>
                    <a:pt x="156" y="53"/>
                    <a:pt x="156" y="118"/>
                  </a:cubicBezTo>
                  <a:lnTo>
                    <a:pt x="156" y="36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imSun" pitchFamily="2" charset="-122"/>
              </a:endParaRPr>
            </a:p>
          </p:txBody>
        </p:sp>
        <p:sp>
          <p:nvSpPr>
            <p:cNvPr id="12" name="Freeform 23"/>
            <p:cNvSpPr/>
            <p:nvPr/>
          </p:nvSpPr>
          <p:spPr bwMode="auto">
            <a:xfrm>
              <a:off x="6685539" y="3974167"/>
              <a:ext cx="2072491" cy="1657592"/>
            </a:xfrm>
            <a:custGeom>
              <a:avLst/>
              <a:gdLst>
                <a:gd name="T0" fmla="*/ 54 w 438"/>
                <a:gd name="T1" fmla="*/ 350 h 350"/>
                <a:gd name="T2" fmla="*/ 0 w 438"/>
                <a:gd name="T3" fmla="*/ 350 h 350"/>
                <a:gd name="T4" fmla="*/ 0 w 438"/>
                <a:gd name="T5" fmla="*/ 114 h 350"/>
                <a:gd name="T6" fmla="*/ 115 w 438"/>
                <a:gd name="T7" fmla="*/ 0 h 350"/>
                <a:gd name="T8" fmla="*/ 438 w 438"/>
                <a:gd name="T9" fmla="*/ 0 h 350"/>
                <a:gd name="T10" fmla="*/ 438 w 438"/>
                <a:gd name="T11" fmla="*/ 53 h 350"/>
                <a:gd name="T12" fmla="*/ 115 w 438"/>
                <a:gd name="T13" fmla="*/ 53 h 350"/>
                <a:gd name="T14" fmla="*/ 54 w 438"/>
                <a:gd name="T15" fmla="*/ 114 h 350"/>
                <a:gd name="T16" fmla="*/ 54 w 438"/>
                <a:gd name="T17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8" h="350">
                  <a:moveTo>
                    <a:pt x="54" y="350"/>
                  </a:moveTo>
                  <a:cubicBezTo>
                    <a:pt x="0" y="350"/>
                    <a:pt x="0" y="350"/>
                    <a:pt x="0" y="35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51"/>
                    <a:pt x="52" y="0"/>
                    <a:pt x="115" y="0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8" y="53"/>
                    <a:pt x="438" y="53"/>
                    <a:pt x="438" y="53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81" y="53"/>
                    <a:pt x="54" y="80"/>
                    <a:pt x="54" y="114"/>
                  </a:cubicBezTo>
                  <a:lnTo>
                    <a:pt x="54" y="35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imSun" pitchFamily="2" charset="-122"/>
              </a:endParaRPr>
            </a:p>
          </p:txBody>
        </p:sp>
        <p:sp>
          <p:nvSpPr>
            <p:cNvPr id="13" name="Freeform 24"/>
            <p:cNvSpPr/>
            <p:nvPr/>
          </p:nvSpPr>
          <p:spPr bwMode="auto">
            <a:xfrm>
              <a:off x="4468735" y="1971830"/>
              <a:ext cx="1793888" cy="695507"/>
            </a:xfrm>
            <a:custGeom>
              <a:avLst/>
              <a:gdLst>
                <a:gd name="T0" fmla="*/ 379 w 379"/>
                <a:gd name="T1" fmla="*/ 147 h 147"/>
                <a:gd name="T2" fmla="*/ 110 w 379"/>
                <a:gd name="T3" fmla="*/ 147 h 147"/>
                <a:gd name="T4" fmla="*/ 0 w 379"/>
                <a:gd name="T5" fmla="*/ 37 h 147"/>
                <a:gd name="T6" fmla="*/ 0 w 379"/>
                <a:gd name="T7" fmla="*/ 0 h 147"/>
                <a:gd name="T8" fmla="*/ 45 w 379"/>
                <a:gd name="T9" fmla="*/ 0 h 147"/>
                <a:gd name="T10" fmla="*/ 45 w 379"/>
                <a:gd name="T11" fmla="*/ 37 h 147"/>
                <a:gd name="T12" fmla="*/ 110 w 379"/>
                <a:gd name="T13" fmla="*/ 102 h 147"/>
                <a:gd name="T14" fmla="*/ 379 w 379"/>
                <a:gd name="T15" fmla="*/ 102 h 147"/>
                <a:gd name="T16" fmla="*/ 379 w 379"/>
                <a:gd name="T1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9" h="147">
                  <a:moveTo>
                    <a:pt x="379" y="147"/>
                  </a:moveTo>
                  <a:cubicBezTo>
                    <a:pt x="110" y="147"/>
                    <a:pt x="110" y="147"/>
                    <a:pt x="110" y="147"/>
                  </a:cubicBezTo>
                  <a:cubicBezTo>
                    <a:pt x="49" y="147"/>
                    <a:pt x="0" y="98"/>
                    <a:pt x="0" y="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5" y="73"/>
                    <a:pt x="74" y="102"/>
                    <a:pt x="110" y="102"/>
                  </a:cubicBezTo>
                  <a:cubicBezTo>
                    <a:pt x="379" y="102"/>
                    <a:pt x="379" y="102"/>
                    <a:pt x="379" y="102"/>
                  </a:cubicBezTo>
                  <a:lnTo>
                    <a:pt x="379" y="14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imSun" pitchFamily="2" charset="-122"/>
              </a:endParaRPr>
            </a:p>
          </p:txBody>
        </p:sp>
        <p:sp>
          <p:nvSpPr>
            <p:cNvPr id="14" name="Freeform 25"/>
            <p:cNvSpPr/>
            <p:nvPr/>
          </p:nvSpPr>
          <p:spPr bwMode="auto">
            <a:xfrm>
              <a:off x="4308388" y="3765715"/>
              <a:ext cx="1405046" cy="715550"/>
            </a:xfrm>
            <a:custGeom>
              <a:avLst/>
              <a:gdLst>
                <a:gd name="T0" fmla="*/ 297 w 297"/>
                <a:gd name="T1" fmla="*/ 151 h 151"/>
                <a:gd name="T2" fmla="*/ 114 w 297"/>
                <a:gd name="T3" fmla="*/ 151 h 151"/>
                <a:gd name="T4" fmla="*/ 0 w 297"/>
                <a:gd name="T5" fmla="*/ 37 h 151"/>
                <a:gd name="T6" fmla="*/ 0 w 297"/>
                <a:gd name="T7" fmla="*/ 0 h 151"/>
                <a:gd name="T8" fmla="*/ 53 w 297"/>
                <a:gd name="T9" fmla="*/ 0 h 151"/>
                <a:gd name="T10" fmla="*/ 53 w 297"/>
                <a:gd name="T11" fmla="*/ 37 h 151"/>
                <a:gd name="T12" fmla="*/ 114 w 297"/>
                <a:gd name="T13" fmla="*/ 98 h 151"/>
                <a:gd name="T14" fmla="*/ 297 w 297"/>
                <a:gd name="T15" fmla="*/ 98 h 151"/>
                <a:gd name="T16" fmla="*/ 297 w 297"/>
                <a:gd name="T1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1">
                  <a:moveTo>
                    <a:pt x="297" y="151"/>
                  </a:moveTo>
                  <a:cubicBezTo>
                    <a:pt x="114" y="151"/>
                    <a:pt x="114" y="151"/>
                    <a:pt x="114" y="151"/>
                  </a:cubicBezTo>
                  <a:cubicBezTo>
                    <a:pt x="51" y="151"/>
                    <a:pt x="0" y="100"/>
                    <a:pt x="0" y="3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71"/>
                    <a:pt x="81" y="98"/>
                    <a:pt x="114" y="98"/>
                  </a:cubicBezTo>
                  <a:cubicBezTo>
                    <a:pt x="297" y="98"/>
                    <a:pt x="297" y="98"/>
                    <a:pt x="297" y="98"/>
                  </a:cubicBezTo>
                  <a:lnTo>
                    <a:pt x="297" y="15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imSun" pitchFamily="2" charset="-122"/>
              </a:endParaRPr>
            </a:p>
          </p:txBody>
        </p:sp>
        <p:sp>
          <p:nvSpPr>
            <p:cNvPr id="15" name="Freeform 26"/>
            <p:cNvSpPr/>
            <p:nvPr/>
          </p:nvSpPr>
          <p:spPr bwMode="auto">
            <a:xfrm>
              <a:off x="5713433" y="2701409"/>
              <a:ext cx="715552" cy="1405044"/>
            </a:xfrm>
            <a:custGeom>
              <a:avLst/>
              <a:gdLst>
                <a:gd name="T0" fmla="*/ 37 w 151"/>
                <a:gd name="T1" fmla="*/ 297 h 297"/>
                <a:gd name="T2" fmla="*/ 0 w 151"/>
                <a:gd name="T3" fmla="*/ 297 h 297"/>
                <a:gd name="T4" fmla="*/ 0 w 151"/>
                <a:gd name="T5" fmla="*/ 244 h 297"/>
                <a:gd name="T6" fmla="*/ 37 w 151"/>
                <a:gd name="T7" fmla="*/ 244 h 297"/>
                <a:gd name="T8" fmla="*/ 98 w 151"/>
                <a:gd name="T9" fmla="*/ 183 h 297"/>
                <a:gd name="T10" fmla="*/ 98 w 151"/>
                <a:gd name="T11" fmla="*/ 0 h 297"/>
                <a:gd name="T12" fmla="*/ 151 w 151"/>
                <a:gd name="T13" fmla="*/ 0 h 297"/>
                <a:gd name="T14" fmla="*/ 151 w 151"/>
                <a:gd name="T15" fmla="*/ 183 h 297"/>
                <a:gd name="T16" fmla="*/ 37 w 151"/>
                <a:gd name="T17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297">
                  <a:moveTo>
                    <a:pt x="37" y="297"/>
                  </a:moveTo>
                  <a:cubicBezTo>
                    <a:pt x="0" y="297"/>
                    <a:pt x="0" y="297"/>
                    <a:pt x="0" y="297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37" y="244"/>
                    <a:pt x="37" y="244"/>
                    <a:pt x="37" y="244"/>
                  </a:cubicBezTo>
                  <a:cubicBezTo>
                    <a:pt x="71" y="244"/>
                    <a:pt x="98" y="216"/>
                    <a:pt x="98" y="18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183"/>
                    <a:pt x="151" y="183"/>
                    <a:pt x="151" y="183"/>
                  </a:cubicBezTo>
                  <a:cubicBezTo>
                    <a:pt x="151" y="246"/>
                    <a:pt x="100" y="297"/>
                    <a:pt x="37" y="29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imSun" pitchFamily="2" charset="-122"/>
              </a:endParaRPr>
            </a:p>
          </p:txBody>
        </p:sp>
        <p:sp>
          <p:nvSpPr>
            <p:cNvPr id="16" name="Freeform 27"/>
            <p:cNvSpPr/>
            <p:nvPr/>
          </p:nvSpPr>
          <p:spPr bwMode="auto">
            <a:xfrm>
              <a:off x="6178441" y="1356496"/>
              <a:ext cx="719561" cy="1405044"/>
            </a:xfrm>
            <a:custGeom>
              <a:avLst/>
              <a:gdLst>
                <a:gd name="T0" fmla="*/ 53 w 152"/>
                <a:gd name="T1" fmla="*/ 297 h 297"/>
                <a:gd name="T2" fmla="*/ 0 w 152"/>
                <a:gd name="T3" fmla="*/ 297 h 297"/>
                <a:gd name="T4" fmla="*/ 0 w 152"/>
                <a:gd name="T5" fmla="*/ 114 h 297"/>
                <a:gd name="T6" fmla="*/ 114 w 152"/>
                <a:gd name="T7" fmla="*/ 0 h 297"/>
                <a:gd name="T8" fmla="*/ 152 w 152"/>
                <a:gd name="T9" fmla="*/ 0 h 297"/>
                <a:gd name="T10" fmla="*/ 152 w 152"/>
                <a:gd name="T11" fmla="*/ 53 h 297"/>
                <a:gd name="T12" fmla="*/ 114 w 152"/>
                <a:gd name="T13" fmla="*/ 53 h 297"/>
                <a:gd name="T14" fmla="*/ 53 w 152"/>
                <a:gd name="T15" fmla="*/ 114 h 297"/>
                <a:gd name="T16" fmla="*/ 53 w 152"/>
                <a:gd name="T17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297">
                  <a:moveTo>
                    <a:pt x="53" y="297"/>
                  </a:moveTo>
                  <a:cubicBezTo>
                    <a:pt x="0" y="297"/>
                    <a:pt x="0" y="297"/>
                    <a:pt x="0" y="29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51"/>
                    <a:pt x="51" y="0"/>
                    <a:pt x="11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81" y="53"/>
                    <a:pt x="53" y="80"/>
                    <a:pt x="53" y="114"/>
                  </a:cubicBezTo>
                  <a:lnTo>
                    <a:pt x="53" y="29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SimSun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494894" y="4882134"/>
              <a:ext cx="428929" cy="428929"/>
            </a:xfrm>
            <a:prstGeom prst="ellipse">
              <a:avLst/>
            </a:prstGeom>
            <a:solidFill>
              <a:srgbClr val="C0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216851" y="3447261"/>
              <a:ext cx="428929" cy="428929"/>
            </a:xfrm>
            <a:prstGeom prst="ellipse">
              <a:avLst/>
            </a:prstGeom>
            <a:solidFill>
              <a:srgbClr val="C0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531269" y="3891991"/>
              <a:ext cx="428929" cy="428929"/>
            </a:xfrm>
            <a:prstGeom prst="ellipse">
              <a:avLst/>
            </a:prstGeom>
            <a:solidFill>
              <a:srgbClr val="C0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732469" y="2248803"/>
              <a:ext cx="428929" cy="428929"/>
            </a:xfrm>
            <a:prstGeom prst="ellipse">
              <a:avLst/>
            </a:prstGeom>
            <a:solidFill>
              <a:srgbClr val="C0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356770" y="1639546"/>
              <a:ext cx="428929" cy="428929"/>
            </a:xfrm>
            <a:prstGeom prst="ellipse">
              <a:avLst/>
            </a:prstGeom>
            <a:solidFill>
              <a:srgbClr val="C00000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2975451" y="2155659"/>
            <a:ext cx="3615315" cy="724340"/>
          </a:xfrm>
          <a:custGeom>
            <a:avLst/>
            <a:gdLst>
              <a:gd name="connsiteX0" fmla="*/ 0 w 4750151"/>
              <a:gd name="connsiteY0" fmla="*/ 0 h 585252"/>
              <a:gd name="connsiteX1" fmla="*/ 4750151 w 4750151"/>
              <a:gd name="connsiteY1" fmla="*/ 0 h 585252"/>
              <a:gd name="connsiteX2" fmla="*/ 4750151 w 4750151"/>
              <a:gd name="connsiteY2" fmla="*/ 585252 h 585252"/>
              <a:gd name="connsiteX3" fmla="*/ 0 w 4750151"/>
              <a:gd name="connsiteY3" fmla="*/ 585252 h 585252"/>
              <a:gd name="connsiteX4" fmla="*/ 0 w 4750151"/>
              <a:gd name="connsiteY4" fmla="*/ 0 h 58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51" h="585252">
                <a:moveTo>
                  <a:pt x="0" y="0"/>
                </a:moveTo>
                <a:lnTo>
                  <a:pt x="4750151" y="0"/>
                </a:lnTo>
                <a:lnTo>
                  <a:pt x="4750151" y="585252"/>
                </a:lnTo>
                <a:lnTo>
                  <a:pt x="0" y="58525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8315" tIns="45708" rIns="45708" bIns="45708" numCol="1" spcCol="952" anchor="ctr" anchorCtr="0">
            <a:noAutofit/>
          </a:bodyPr>
          <a:lstStyle/>
          <a:p>
            <a:pPr defTabSz="8001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研究论文 </a:t>
            </a:r>
            <a:r>
              <a:rPr lang="en-US" altLang="zh-CN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(Research Article)</a:t>
            </a:r>
            <a:endParaRPr lang="zh-CN" altLang="en-US" b="1" dirty="0">
              <a:latin typeface="Microsoft YaHei" charset="-122"/>
              <a:ea typeface="Microsoft YaHei" charset="-122"/>
              <a:cs typeface="Times New Roman" panose="02020603050405020304" pitchFamily="18" charset="0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4110042" y="1733179"/>
            <a:ext cx="1985958" cy="616330"/>
          </a:xfrm>
          <a:custGeom>
            <a:avLst/>
            <a:gdLst>
              <a:gd name="connsiteX0" fmla="*/ 0 w 4330776"/>
              <a:gd name="connsiteY0" fmla="*/ 0 h 585252"/>
              <a:gd name="connsiteX1" fmla="*/ 4330776 w 4330776"/>
              <a:gd name="connsiteY1" fmla="*/ 0 h 585252"/>
              <a:gd name="connsiteX2" fmla="*/ 4330776 w 4330776"/>
              <a:gd name="connsiteY2" fmla="*/ 585252 h 585252"/>
              <a:gd name="connsiteX3" fmla="*/ 0 w 4330776"/>
              <a:gd name="connsiteY3" fmla="*/ 585252 h 585252"/>
              <a:gd name="connsiteX4" fmla="*/ 0 w 4330776"/>
              <a:gd name="connsiteY4" fmla="*/ 0 h 58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776" h="585252">
                <a:moveTo>
                  <a:pt x="0" y="0"/>
                </a:moveTo>
                <a:lnTo>
                  <a:pt x="4330776" y="0"/>
                </a:lnTo>
                <a:lnTo>
                  <a:pt x="4330776" y="585252"/>
                </a:lnTo>
                <a:lnTo>
                  <a:pt x="0" y="58525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8315" tIns="45708" rIns="45708" bIns="45708" numCol="1" spcCol="952" anchor="ctr" anchorCtr="0">
            <a:noAutofit/>
          </a:bodyPr>
          <a:lstStyle/>
          <a:p>
            <a:pPr defTabSz="8001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综述 </a:t>
            </a:r>
            <a:r>
              <a:rPr lang="en-US" altLang="zh-CN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(Review)</a:t>
            </a:r>
            <a:endParaRPr lang="zh-CN" altLang="en-US" b="1" dirty="0">
              <a:latin typeface="Microsoft YaHei" charset="-122"/>
              <a:ea typeface="Microsoft YaHei" charset="-122"/>
              <a:cs typeface="Times New Roman" panose="02020603050405020304" pitchFamily="18" charset="0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3206052" y="4081878"/>
            <a:ext cx="2572852" cy="438939"/>
          </a:xfrm>
          <a:custGeom>
            <a:avLst/>
            <a:gdLst>
              <a:gd name="connsiteX0" fmla="*/ 0 w 4202062"/>
              <a:gd name="connsiteY0" fmla="*/ 0 h 585252"/>
              <a:gd name="connsiteX1" fmla="*/ 4202062 w 4202062"/>
              <a:gd name="connsiteY1" fmla="*/ 0 h 585252"/>
              <a:gd name="connsiteX2" fmla="*/ 4202062 w 4202062"/>
              <a:gd name="connsiteY2" fmla="*/ 585252 h 585252"/>
              <a:gd name="connsiteX3" fmla="*/ 0 w 4202062"/>
              <a:gd name="connsiteY3" fmla="*/ 585252 h 585252"/>
              <a:gd name="connsiteX4" fmla="*/ 0 w 4202062"/>
              <a:gd name="connsiteY4" fmla="*/ 0 h 58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02062" h="585252">
                <a:moveTo>
                  <a:pt x="0" y="0"/>
                </a:moveTo>
                <a:lnTo>
                  <a:pt x="4202062" y="0"/>
                </a:lnTo>
                <a:lnTo>
                  <a:pt x="4202062" y="585252"/>
                </a:lnTo>
                <a:lnTo>
                  <a:pt x="0" y="58525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8315" tIns="45708" rIns="45708" bIns="45708" numCol="1" spcCol="952" anchor="ctr" anchorCtr="0">
            <a:noAutofit/>
          </a:bodyPr>
          <a:lstStyle/>
          <a:p>
            <a:pPr defTabSz="800100" eaLnBrk="0" fontAlgn="base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评论 </a:t>
            </a:r>
            <a:r>
              <a:rPr lang="en-US" altLang="zh-CN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(Commentary)</a:t>
            </a:r>
          </a:p>
        </p:txBody>
      </p:sp>
      <p:sp>
        <p:nvSpPr>
          <p:cNvPr id="26" name="任意多边形 25"/>
          <p:cNvSpPr/>
          <p:nvPr/>
        </p:nvSpPr>
        <p:spPr>
          <a:xfrm>
            <a:off x="3030203" y="4558870"/>
            <a:ext cx="3761057" cy="438939"/>
          </a:xfrm>
          <a:custGeom>
            <a:avLst/>
            <a:gdLst>
              <a:gd name="connsiteX0" fmla="*/ 0 w 4330776"/>
              <a:gd name="connsiteY0" fmla="*/ 0 h 585252"/>
              <a:gd name="connsiteX1" fmla="*/ 4330776 w 4330776"/>
              <a:gd name="connsiteY1" fmla="*/ 0 h 585252"/>
              <a:gd name="connsiteX2" fmla="*/ 4330776 w 4330776"/>
              <a:gd name="connsiteY2" fmla="*/ 585252 h 585252"/>
              <a:gd name="connsiteX3" fmla="*/ 0 w 4330776"/>
              <a:gd name="connsiteY3" fmla="*/ 585252 h 585252"/>
              <a:gd name="connsiteX4" fmla="*/ 0 w 4330776"/>
              <a:gd name="connsiteY4" fmla="*/ 0 h 58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0776" h="585252">
                <a:moveTo>
                  <a:pt x="0" y="0"/>
                </a:moveTo>
                <a:lnTo>
                  <a:pt x="4330776" y="0"/>
                </a:lnTo>
                <a:lnTo>
                  <a:pt x="4330776" y="585252"/>
                </a:lnTo>
                <a:lnTo>
                  <a:pt x="0" y="58525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8315" tIns="45708" rIns="45708" bIns="45708" numCol="1" spcCol="952" anchor="ctr" anchorCtr="0">
            <a:noAutofit/>
          </a:bodyPr>
          <a:lstStyle/>
          <a:p>
            <a:pPr defTabSz="8001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研究亮点 </a:t>
            </a:r>
            <a:r>
              <a:rPr lang="en-US" altLang="zh-CN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(Research Highlight)</a:t>
            </a:r>
            <a:endParaRPr lang="zh-CN" altLang="en-US" sz="1600" b="1" dirty="0">
              <a:latin typeface="Microsoft YaHei" charset="-122"/>
              <a:ea typeface="Microsoft YaHei" charset="-122"/>
              <a:cs typeface="Times New Roman" panose="02020603050405020304" pitchFamily="18" charset="0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2976211" y="3683510"/>
            <a:ext cx="3561686" cy="416393"/>
          </a:xfrm>
          <a:custGeom>
            <a:avLst/>
            <a:gdLst>
              <a:gd name="connsiteX0" fmla="*/ 0 w 4750151"/>
              <a:gd name="connsiteY0" fmla="*/ 0 h 585252"/>
              <a:gd name="connsiteX1" fmla="*/ 4750151 w 4750151"/>
              <a:gd name="connsiteY1" fmla="*/ 0 h 585252"/>
              <a:gd name="connsiteX2" fmla="*/ 4750151 w 4750151"/>
              <a:gd name="connsiteY2" fmla="*/ 585252 h 585252"/>
              <a:gd name="connsiteX3" fmla="*/ 0 w 4750151"/>
              <a:gd name="connsiteY3" fmla="*/ 585252 h 585252"/>
              <a:gd name="connsiteX4" fmla="*/ 0 w 4750151"/>
              <a:gd name="connsiteY4" fmla="*/ 0 h 58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51" h="585252">
                <a:moveTo>
                  <a:pt x="0" y="0"/>
                </a:moveTo>
                <a:lnTo>
                  <a:pt x="4750151" y="0"/>
                </a:lnTo>
                <a:lnTo>
                  <a:pt x="4750151" y="585252"/>
                </a:lnTo>
                <a:lnTo>
                  <a:pt x="0" y="58525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8315" tIns="45708" rIns="45708" bIns="45708" numCol="1" spcCol="952" anchor="ctr" anchorCtr="0">
            <a:noAutofit/>
          </a:bodyPr>
          <a:lstStyle/>
          <a:p>
            <a:pPr defTabSz="8001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争鸣 </a:t>
            </a:r>
            <a:r>
              <a:rPr lang="en-US" altLang="zh-CN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(Critique &amp; Debate)</a:t>
            </a:r>
            <a:endParaRPr lang="zh-CN" altLang="en-US" sz="1600" b="1" dirty="0">
              <a:latin typeface="Microsoft YaHei" charset="-122"/>
              <a:ea typeface="Microsoft YaHei" charset="-122"/>
              <a:cs typeface="Times New Roman" panose="02020603050405020304" pitchFamily="18" charset="0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3468527" y="3267116"/>
            <a:ext cx="2931985" cy="416393"/>
          </a:xfrm>
          <a:custGeom>
            <a:avLst/>
            <a:gdLst>
              <a:gd name="connsiteX0" fmla="*/ 0 w 4750151"/>
              <a:gd name="connsiteY0" fmla="*/ 0 h 585252"/>
              <a:gd name="connsiteX1" fmla="*/ 4750151 w 4750151"/>
              <a:gd name="connsiteY1" fmla="*/ 0 h 585252"/>
              <a:gd name="connsiteX2" fmla="*/ 4750151 w 4750151"/>
              <a:gd name="connsiteY2" fmla="*/ 585252 h 585252"/>
              <a:gd name="connsiteX3" fmla="*/ 0 w 4750151"/>
              <a:gd name="connsiteY3" fmla="*/ 585252 h 585252"/>
              <a:gd name="connsiteX4" fmla="*/ 0 w 4750151"/>
              <a:gd name="connsiteY4" fmla="*/ 0 h 58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51" h="585252">
                <a:moveTo>
                  <a:pt x="0" y="0"/>
                </a:moveTo>
                <a:lnTo>
                  <a:pt x="4750151" y="0"/>
                </a:lnTo>
                <a:lnTo>
                  <a:pt x="4750151" y="585252"/>
                </a:lnTo>
                <a:lnTo>
                  <a:pt x="0" y="58525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8315" tIns="45708" rIns="45708" bIns="45708" numCol="1" spcCol="952" anchor="ctr" anchorCtr="0">
            <a:noAutofit/>
          </a:bodyPr>
          <a:lstStyle/>
          <a:p>
            <a:pPr defTabSz="800100" eaLnBrk="0" fontAlgn="base" hangingPunct="0">
              <a:lnSpc>
                <a:spcPct val="90000"/>
              </a:lnSpc>
              <a:spcAft>
                <a:spcPct val="35000"/>
              </a:spcAft>
            </a:pPr>
            <a:r>
              <a:rPr lang="zh-CN" altLang="en-US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观点 </a:t>
            </a:r>
            <a:r>
              <a:rPr lang="en-US" altLang="zh-CN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(Perspective)</a:t>
            </a:r>
          </a:p>
        </p:txBody>
      </p:sp>
      <p:pic>
        <p:nvPicPr>
          <p:cNvPr id="29" name="Picture 4" descr="https://ss0.bdstatic.com/94oJfD_bAAcT8t7mm9GUKT-xh_/timg?image&amp;quality=100&amp;size=b4000_4000&amp;sec=1487158701&amp;di=f7f54ba8e519ea3f6da8e1cbbf23181f&amp;src=http://cdn8.staztic.com/app/a/5015/5015236/magnifier-microscope-9-l-280x28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762" y="1638255"/>
            <a:ext cx="711652" cy="71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椭圆 29"/>
          <p:cNvSpPr/>
          <p:nvPr/>
        </p:nvSpPr>
        <p:spPr>
          <a:xfrm>
            <a:off x="8010643" y="1566177"/>
            <a:ext cx="321613" cy="321697"/>
          </a:xfrm>
          <a:prstGeom prst="ellipse">
            <a:avLst/>
          </a:prstGeom>
          <a:solidFill>
            <a:srgbClr val="C00000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 eaLnBrk="0" fontAlgn="base" hangingPunct="0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399493" y="1505295"/>
            <a:ext cx="1613034" cy="315453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pPr eaLnBrk="0" fontAlgn="base" hangingPunct="0"/>
            <a:r>
              <a:rPr lang="zh-CN" altLang="en-US" sz="16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社论 </a:t>
            </a:r>
            <a:r>
              <a:rPr lang="en-US" altLang="zh-CN" sz="16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(Editorial</a:t>
            </a:r>
            <a:r>
              <a:rPr lang="en-US" altLang="zh-CN" sz="1600" dirty="0">
                <a:latin typeface="Calibri" panose="020F0502020204030204" pitchFamily="34" charset="0"/>
                <a:ea typeface="SimSun" pitchFamily="2" charset="-122"/>
              </a:rPr>
              <a:t>)</a:t>
            </a:r>
          </a:p>
        </p:txBody>
      </p:sp>
      <p:sp>
        <p:nvSpPr>
          <p:cNvPr id="32" name="矩形 31"/>
          <p:cNvSpPr/>
          <p:nvPr/>
        </p:nvSpPr>
        <p:spPr>
          <a:xfrm>
            <a:off x="9123530" y="2436720"/>
            <a:ext cx="1746211" cy="315453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pPr eaLnBrk="0" fontAlgn="base" hangingPunct="0"/>
            <a:r>
              <a:rPr lang="zh-CN" altLang="en-US" sz="16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访谈 </a:t>
            </a:r>
            <a:r>
              <a:rPr lang="en-US" altLang="zh-CN" sz="16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(Interview)</a:t>
            </a:r>
          </a:p>
        </p:txBody>
      </p:sp>
      <p:sp>
        <p:nvSpPr>
          <p:cNvPr id="33" name="矩形 32"/>
          <p:cNvSpPr/>
          <p:nvPr/>
        </p:nvSpPr>
        <p:spPr>
          <a:xfrm>
            <a:off x="9633842" y="3546816"/>
            <a:ext cx="1426188" cy="315453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pPr eaLnBrk="0" fontAlgn="base" hangingPunct="0"/>
            <a:r>
              <a:rPr lang="zh-CN" altLang="en-US" sz="16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论坛</a:t>
            </a:r>
            <a:r>
              <a:rPr lang="zh-CN" altLang="en-US" sz="1600" dirty="0">
                <a:latin typeface="Calibri" panose="020F0502020204030204" pitchFamily="34" charset="0"/>
                <a:ea typeface="SimSun" pitchFamily="2" charset="-122"/>
              </a:rPr>
              <a:t> </a:t>
            </a:r>
            <a:r>
              <a:rPr lang="en-US" altLang="zh-CN" sz="16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(Forum)</a:t>
            </a:r>
          </a:p>
        </p:txBody>
      </p:sp>
      <p:sp>
        <p:nvSpPr>
          <p:cNvPr id="35" name="矩形 34"/>
          <p:cNvSpPr/>
          <p:nvPr/>
        </p:nvSpPr>
        <p:spPr>
          <a:xfrm>
            <a:off x="8946702" y="4485517"/>
            <a:ext cx="1340715" cy="315453"/>
          </a:xfrm>
          <a:prstGeom prst="rect">
            <a:avLst/>
          </a:prstGeom>
        </p:spPr>
        <p:txBody>
          <a:bodyPr wrap="none" lIns="68562" tIns="34281" rIns="68562" bIns="34281">
            <a:spAutoFit/>
          </a:bodyPr>
          <a:lstStyle/>
          <a:p>
            <a:pPr eaLnBrk="0" fontAlgn="base" hangingPunct="0"/>
            <a:r>
              <a:rPr lang="zh-CN" altLang="en-US" sz="16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新闻 </a:t>
            </a:r>
            <a:r>
              <a:rPr lang="en-US" altLang="zh-CN" sz="1600" b="1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(News)</a:t>
            </a:r>
          </a:p>
        </p:txBody>
      </p:sp>
      <p:pic>
        <p:nvPicPr>
          <p:cNvPr id="36" name="Picture 8" descr="https://timgsa.baidu.com/timg?image&amp;quality=80&amp;size=b9999_10000&amp;sec=1487169125886&amp;di=2a6747305eb34dae4e552d9161a02f5d&amp;imgtype=0&amp;src=http%3A%2F%2Fpic.58pic.com%2F58pic%2F14%2F40%2F27%2F22Y58PICrm2_102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746" y="1524532"/>
            <a:ext cx="642468" cy="64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椭圆 36"/>
          <p:cNvSpPr/>
          <p:nvPr/>
        </p:nvSpPr>
        <p:spPr>
          <a:xfrm>
            <a:off x="10199381" y="3864942"/>
            <a:ext cx="716283" cy="681897"/>
          </a:xfrm>
          <a:prstGeom prst="ellipse">
            <a:avLst/>
          </a:prstGeom>
          <a:blipFill rotWithShape="0">
            <a:blip r:embed="rId7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3198120" y="5155631"/>
            <a:ext cx="3979185" cy="484748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 eaLnBrk="0" fontAlgn="base" hangingPunct="0">
              <a:defRPr/>
            </a:pPr>
            <a:r>
              <a:rPr lang="zh-CN" altLang="en-US" sz="2700" b="1" dirty="0">
                <a:solidFill>
                  <a:srgbClr val="002060"/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论文类（</a:t>
            </a:r>
            <a:r>
              <a:rPr lang="en-US" altLang="zh-CN" sz="2700" b="1" dirty="0">
                <a:solidFill>
                  <a:srgbClr val="002060"/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Research</a:t>
            </a:r>
            <a:r>
              <a:rPr lang="zh-CN" altLang="en-US" sz="2700" b="1" dirty="0">
                <a:solidFill>
                  <a:srgbClr val="002060"/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664260" y="5126018"/>
            <a:ext cx="4549850" cy="484748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ctr" eaLnBrk="0" fontAlgn="base" hangingPunct="0">
              <a:defRPr/>
            </a:pPr>
            <a:r>
              <a:rPr lang="zh-CN" altLang="en-US" sz="2700" b="1" dirty="0">
                <a:solidFill>
                  <a:srgbClr val="002060"/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新闻类（</a:t>
            </a:r>
            <a:r>
              <a:rPr lang="en-US" altLang="zh-CN" sz="2700" b="1" dirty="0">
                <a:solidFill>
                  <a:srgbClr val="002060"/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News</a:t>
            </a:r>
            <a:r>
              <a:rPr lang="zh-CN" altLang="en-US" sz="2700" b="1" dirty="0">
                <a:solidFill>
                  <a:srgbClr val="002060"/>
                </a:solidFill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3444739" y="2809493"/>
            <a:ext cx="3271032" cy="416393"/>
          </a:xfrm>
          <a:custGeom>
            <a:avLst/>
            <a:gdLst>
              <a:gd name="connsiteX0" fmla="*/ 0 w 4750151"/>
              <a:gd name="connsiteY0" fmla="*/ 0 h 585252"/>
              <a:gd name="connsiteX1" fmla="*/ 4750151 w 4750151"/>
              <a:gd name="connsiteY1" fmla="*/ 0 h 585252"/>
              <a:gd name="connsiteX2" fmla="*/ 4750151 w 4750151"/>
              <a:gd name="connsiteY2" fmla="*/ 585252 h 585252"/>
              <a:gd name="connsiteX3" fmla="*/ 0 w 4750151"/>
              <a:gd name="connsiteY3" fmla="*/ 585252 h 585252"/>
              <a:gd name="connsiteX4" fmla="*/ 0 w 4750151"/>
              <a:gd name="connsiteY4" fmla="*/ 0 h 585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51" h="585252">
                <a:moveTo>
                  <a:pt x="0" y="0"/>
                </a:moveTo>
                <a:lnTo>
                  <a:pt x="4750151" y="0"/>
                </a:lnTo>
                <a:lnTo>
                  <a:pt x="4750151" y="585252"/>
                </a:lnTo>
                <a:lnTo>
                  <a:pt x="0" y="58525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8315" tIns="45708" rIns="45708" bIns="45708" numCol="1" spcCol="952" anchor="ctr" anchorCtr="0">
            <a:noAutofit/>
          </a:bodyPr>
          <a:lstStyle/>
          <a:p>
            <a:pPr defTabSz="8001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快讯 </a:t>
            </a:r>
            <a:r>
              <a:rPr lang="en-US" altLang="zh-CN" sz="1600" b="1" dirty="0">
                <a:latin typeface="Microsoft YaHei" charset="-122"/>
                <a:ea typeface="Microsoft YaHei" charset="-122"/>
                <a:cs typeface="Times New Roman" panose="02020603050405020304" pitchFamily="18" charset="0"/>
              </a:rPr>
              <a:t>(Brief Communication)</a:t>
            </a:r>
            <a:endParaRPr lang="zh-CN" altLang="en-US" sz="1600" b="1" dirty="0">
              <a:latin typeface="Microsoft YaHei" charset="-122"/>
              <a:ea typeface="Microsoft YaHei" charset="-122"/>
              <a:cs typeface="Times New Roman" panose="02020603050405020304" pitchFamily="18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489742" y="3095117"/>
            <a:ext cx="321613" cy="321697"/>
          </a:xfrm>
          <a:prstGeom prst="ellipse">
            <a:avLst/>
          </a:prstGeom>
          <a:solidFill>
            <a:srgbClr val="C00000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8609170" y="4133760"/>
            <a:ext cx="321613" cy="321697"/>
          </a:xfrm>
          <a:prstGeom prst="ellipse">
            <a:avLst/>
          </a:prstGeom>
          <a:solidFill>
            <a:srgbClr val="C00000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8" name="Picture 2" descr="E:\Bingzi\NSR\5宣传推广\NSR logo\NSR 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075" y="160338"/>
            <a:ext cx="128905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iṡlîḋe"/>
          <p:cNvSpPr/>
          <p:nvPr/>
        </p:nvSpPr>
        <p:spPr bwMode="auto">
          <a:xfrm>
            <a:off x="10194780" y="2747594"/>
            <a:ext cx="876590" cy="636404"/>
          </a:xfrm>
          <a:custGeom>
            <a:avLst/>
            <a:gdLst>
              <a:gd name="connsiteX0" fmla="*/ 467299 w 608627"/>
              <a:gd name="connsiteY0" fmla="*/ 61262 h 441863"/>
              <a:gd name="connsiteX1" fmla="*/ 467299 w 608627"/>
              <a:gd name="connsiteY1" fmla="*/ 88065 h 441863"/>
              <a:gd name="connsiteX2" fmla="*/ 440549 w 608627"/>
              <a:gd name="connsiteY2" fmla="*/ 88065 h 441863"/>
              <a:gd name="connsiteX3" fmla="*/ 440549 w 608627"/>
              <a:gd name="connsiteY3" fmla="*/ 108704 h 441863"/>
              <a:gd name="connsiteX4" fmla="*/ 467299 w 608627"/>
              <a:gd name="connsiteY4" fmla="*/ 108704 h 441863"/>
              <a:gd name="connsiteX5" fmla="*/ 467299 w 608627"/>
              <a:gd name="connsiteY5" fmla="*/ 135508 h 441863"/>
              <a:gd name="connsiteX6" fmla="*/ 488064 w 608627"/>
              <a:gd name="connsiteY6" fmla="*/ 135508 h 441863"/>
              <a:gd name="connsiteX7" fmla="*/ 488064 w 608627"/>
              <a:gd name="connsiteY7" fmla="*/ 108704 h 441863"/>
              <a:gd name="connsiteX8" fmla="*/ 514814 w 608627"/>
              <a:gd name="connsiteY8" fmla="*/ 108704 h 441863"/>
              <a:gd name="connsiteX9" fmla="*/ 514814 w 608627"/>
              <a:gd name="connsiteY9" fmla="*/ 88065 h 441863"/>
              <a:gd name="connsiteX10" fmla="*/ 488064 w 608627"/>
              <a:gd name="connsiteY10" fmla="*/ 88065 h 441863"/>
              <a:gd name="connsiteX11" fmla="*/ 488064 w 608627"/>
              <a:gd name="connsiteY11" fmla="*/ 61262 h 441863"/>
              <a:gd name="connsiteX12" fmla="*/ 436901 w 608627"/>
              <a:gd name="connsiteY12" fmla="*/ 8309 h 441863"/>
              <a:gd name="connsiteX13" fmla="*/ 518555 w 608627"/>
              <a:gd name="connsiteY13" fmla="*/ 8309 h 441863"/>
              <a:gd name="connsiteX14" fmla="*/ 608627 w 608627"/>
              <a:gd name="connsiteY14" fmla="*/ 98245 h 441863"/>
              <a:gd name="connsiteX15" fmla="*/ 518555 w 608627"/>
              <a:gd name="connsiteY15" fmla="*/ 188180 h 441863"/>
              <a:gd name="connsiteX16" fmla="*/ 457478 w 608627"/>
              <a:gd name="connsiteY16" fmla="*/ 188180 h 441863"/>
              <a:gd name="connsiteX17" fmla="*/ 416043 w 608627"/>
              <a:gd name="connsiteY17" fmla="*/ 229459 h 441863"/>
              <a:gd name="connsiteX18" fmla="*/ 408467 w 608627"/>
              <a:gd name="connsiteY18" fmla="*/ 226377 h 441863"/>
              <a:gd name="connsiteX19" fmla="*/ 408467 w 608627"/>
              <a:gd name="connsiteY19" fmla="*/ 183511 h 441863"/>
              <a:gd name="connsiteX20" fmla="*/ 346829 w 608627"/>
              <a:gd name="connsiteY20" fmla="*/ 98245 h 441863"/>
              <a:gd name="connsiteX21" fmla="*/ 436901 w 608627"/>
              <a:gd name="connsiteY21" fmla="*/ 8309 h 441863"/>
              <a:gd name="connsiteX22" fmla="*/ 206408 w 608627"/>
              <a:gd name="connsiteY22" fmla="*/ 368 h 441863"/>
              <a:gd name="connsiteX23" fmla="*/ 256349 w 608627"/>
              <a:gd name="connsiteY23" fmla="*/ 10919 h 441863"/>
              <a:gd name="connsiteX24" fmla="*/ 280666 w 608627"/>
              <a:gd name="connsiteY24" fmla="*/ 33611 h 441863"/>
              <a:gd name="connsiteX25" fmla="*/ 307507 w 608627"/>
              <a:gd name="connsiteY25" fmla="*/ 118492 h 441863"/>
              <a:gd name="connsiteX26" fmla="*/ 305730 w 608627"/>
              <a:gd name="connsiteY26" fmla="*/ 126149 h 441863"/>
              <a:gd name="connsiteX27" fmla="*/ 312838 w 608627"/>
              <a:gd name="connsiteY27" fmla="*/ 161820 h 441863"/>
              <a:gd name="connsiteX28" fmla="*/ 295536 w 608627"/>
              <a:gd name="connsiteY28" fmla="*/ 191888 h 441863"/>
              <a:gd name="connsiteX29" fmla="*/ 283471 w 608627"/>
              <a:gd name="connsiteY29" fmla="*/ 224944 h 441863"/>
              <a:gd name="connsiteX30" fmla="*/ 283471 w 608627"/>
              <a:gd name="connsiteY30" fmla="*/ 266311 h 441863"/>
              <a:gd name="connsiteX31" fmla="*/ 285529 w 608627"/>
              <a:gd name="connsiteY31" fmla="*/ 269766 h 441863"/>
              <a:gd name="connsiteX32" fmla="*/ 410383 w 608627"/>
              <a:gd name="connsiteY32" fmla="*/ 349698 h 441863"/>
              <a:gd name="connsiteX33" fmla="*/ 425721 w 608627"/>
              <a:gd name="connsiteY33" fmla="*/ 382007 h 441863"/>
              <a:gd name="connsiteX34" fmla="*/ 425721 w 608627"/>
              <a:gd name="connsiteY34" fmla="*/ 441863 h 441863"/>
              <a:gd name="connsiteX35" fmla="*/ 240824 w 608627"/>
              <a:gd name="connsiteY35" fmla="*/ 441863 h 441863"/>
              <a:gd name="connsiteX36" fmla="*/ 222587 w 608627"/>
              <a:gd name="connsiteY36" fmla="*/ 358569 h 441863"/>
              <a:gd name="connsiteX37" fmla="*/ 212861 w 608627"/>
              <a:gd name="connsiteY37" fmla="*/ 304689 h 441863"/>
              <a:gd name="connsiteX38" fmla="*/ 203134 w 608627"/>
              <a:gd name="connsiteY38" fmla="*/ 358569 h 441863"/>
              <a:gd name="connsiteX39" fmla="*/ 184897 w 608627"/>
              <a:gd name="connsiteY39" fmla="*/ 441863 h 441863"/>
              <a:gd name="connsiteX40" fmla="*/ 0 w 608627"/>
              <a:gd name="connsiteY40" fmla="*/ 441863 h 441863"/>
              <a:gd name="connsiteX41" fmla="*/ 0 w 608627"/>
              <a:gd name="connsiteY41" fmla="*/ 382007 h 441863"/>
              <a:gd name="connsiteX42" fmla="*/ 15245 w 608627"/>
              <a:gd name="connsiteY42" fmla="*/ 349325 h 441863"/>
              <a:gd name="connsiteX43" fmla="*/ 140006 w 608627"/>
              <a:gd name="connsiteY43" fmla="*/ 269392 h 441863"/>
              <a:gd name="connsiteX44" fmla="*/ 142157 w 608627"/>
              <a:gd name="connsiteY44" fmla="*/ 265937 h 441863"/>
              <a:gd name="connsiteX45" fmla="*/ 142157 w 608627"/>
              <a:gd name="connsiteY45" fmla="*/ 224757 h 441863"/>
              <a:gd name="connsiteX46" fmla="*/ 130092 w 608627"/>
              <a:gd name="connsiteY46" fmla="*/ 191608 h 441863"/>
              <a:gd name="connsiteX47" fmla="*/ 112697 w 608627"/>
              <a:gd name="connsiteY47" fmla="*/ 161633 h 441863"/>
              <a:gd name="connsiteX48" fmla="*/ 119430 w 608627"/>
              <a:gd name="connsiteY48" fmla="*/ 125962 h 441863"/>
              <a:gd name="connsiteX49" fmla="*/ 117747 w 608627"/>
              <a:gd name="connsiteY49" fmla="*/ 118399 h 441863"/>
              <a:gd name="connsiteX50" fmla="*/ 117466 w 608627"/>
              <a:gd name="connsiteY50" fmla="*/ 76658 h 441863"/>
              <a:gd name="connsiteX51" fmla="*/ 141876 w 608627"/>
              <a:gd name="connsiteY51" fmla="*/ 33984 h 441863"/>
              <a:gd name="connsiteX52" fmla="*/ 164509 w 608627"/>
              <a:gd name="connsiteY52" fmla="*/ 15308 h 441863"/>
              <a:gd name="connsiteX53" fmla="*/ 186393 w 608627"/>
              <a:gd name="connsiteY53" fmla="*/ 4103 h 441863"/>
              <a:gd name="connsiteX54" fmla="*/ 206408 w 608627"/>
              <a:gd name="connsiteY54" fmla="*/ 368 h 44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08627" h="441863">
                <a:moveTo>
                  <a:pt x="467299" y="61262"/>
                </a:moveTo>
                <a:lnTo>
                  <a:pt x="467299" y="88065"/>
                </a:lnTo>
                <a:lnTo>
                  <a:pt x="440549" y="88065"/>
                </a:lnTo>
                <a:lnTo>
                  <a:pt x="440549" y="108704"/>
                </a:lnTo>
                <a:lnTo>
                  <a:pt x="467299" y="108704"/>
                </a:lnTo>
                <a:lnTo>
                  <a:pt x="467299" y="135508"/>
                </a:lnTo>
                <a:lnTo>
                  <a:pt x="488064" y="135508"/>
                </a:lnTo>
                <a:lnTo>
                  <a:pt x="488064" y="108704"/>
                </a:lnTo>
                <a:lnTo>
                  <a:pt x="514814" y="108704"/>
                </a:lnTo>
                <a:lnTo>
                  <a:pt x="514814" y="88065"/>
                </a:lnTo>
                <a:lnTo>
                  <a:pt x="488064" y="88065"/>
                </a:lnTo>
                <a:lnTo>
                  <a:pt x="488064" y="61262"/>
                </a:lnTo>
                <a:close/>
                <a:moveTo>
                  <a:pt x="436901" y="8309"/>
                </a:moveTo>
                <a:lnTo>
                  <a:pt x="518555" y="8309"/>
                </a:lnTo>
                <a:cubicBezTo>
                  <a:pt x="568315" y="8309"/>
                  <a:pt x="608627" y="48654"/>
                  <a:pt x="608627" y="98245"/>
                </a:cubicBezTo>
                <a:cubicBezTo>
                  <a:pt x="608627" y="147929"/>
                  <a:pt x="568315" y="188180"/>
                  <a:pt x="518555" y="188180"/>
                </a:cubicBezTo>
                <a:lnTo>
                  <a:pt x="457478" y="188180"/>
                </a:lnTo>
                <a:lnTo>
                  <a:pt x="416043" y="229459"/>
                </a:lnTo>
                <a:cubicBezTo>
                  <a:pt x="413331" y="232354"/>
                  <a:pt x="408467" y="230393"/>
                  <a:pt x="408467" y="226377"/>
                </a:cubicBezTo>
                <a:lnTo>
                  <a:pt x="408467" y="183511"/>
                </a:lnTo>
                <a:cubicBezTo>
                  <a:pt x="372644" y="171557"/>
                  <a:pt x="346829" y="137936"/>
                  <a:pt x="346829" y="98245"/>
                </a:cubicBezTo>
                <a:cubicBezTo>
                  <a:pt x="346829" y="48561"/>
                  <a:pt x="387142" y="8309"/>
                  <a:pt x="436901" y="8309"/>
                </a:cubicBezTo>
                <a:close/>
                <a:moveTo>
                  <a:pt x="206408" y="368"/>
                </a:moveTo>
                <a:cubicBezTo>
                  <a:pt x="228105" y="-1500"/>
                  <a:pt x="244565" y="4009"/>
                  <a:pt x="256349" y="10919"/>
                </a:cubicBezTo>
                <a:cubicBezTo>
                  <a:pt x="273932" y="20818"/>
                  <a:pt x="280666" y="33611"/>
                  <a:pt x="280666" y="33611"/>
                </a:cubicBezTo>
                <a:cubicBezTo>
                  <a:pt x="280666" y="33611"/>
                  <a:pt x="321255" y="36505"/>
                  <a:pt x="307507" y="118492"/>
                </a:cubicBezTo>
                <a:cubicBezTo>
                  <a:pt x="307133" y="121013"/>
                  <a:pt x="306478" y="123628"/>
                  <a:pt x="305730" y="126149"/>
                </a:cubicBezTo>
                <a:cubicBezTo>
                  <a:pt x="313399" y="126149"/>
                  <a:pt x="321349" y="132125"/>
                  <a:pt x="312838" y="161820"/>
                </a:cubicBezTo>
                <a:cubicBezTo>
                  <a:pt x="306291" y="184978"/>
                  <a:pt x="300119" y="191514"/>
                  <a:pt x="295536" y="191888"/>
                </a:cubicBezTo>
                <a:cubicBezTo>
                  <a:pt x="293946" y="202440"/>
                  <a:pt x="289831" y="214019"/>
                  <a:pt x="283471" y="224944"/>
                </a:cubicBezTo>
                <a:lnTo>
                  <a:pt x="283471" y="266311"/>
                </a:lnTo>
                <a:cubicBezTo>
                  <a:pt x="283471" y="267805"/>
                  <a:pt x="284220" y="269205"/>
                  <a:pt x="285529" y="269766"/>
                </a:cubicBezTo>
                <a:cubicBezTo>
                  <a:pt x="297500" y="275555"/>
                  <a:pt x="356139" y="305156"/>
                  <a:pt x="410383" y="349698"/>
                </a:cubicBezTo>
                <a:cubicBezTo>
                  <a:pt x="420110" y="357729"/>
                  <a:pt x="425628" y="369775"/>
                  <a:pt x="425721" y="382007"/>
                </a:cubicBezTo>
                <a:lnTo>
                  <a:pt x="425721" y="441863"/>
                </a:lnTo>
                <a:lnTo>
                  <a:pt x="240824" y="441863"/>
                </a:lnTo>
                <a:lnTo>
                  <a:pt x="222587" y="358569"/>
                </a:lnTo>
                <a:cubicBezTo>
                  <a:pt x="259342" y="307117"/>
                  <a:pt x="219688" y="304689"/>
                  <a:pt x="212861" y="304689"/>
                </a:cubicBezTo>
                <a:cubicBezTo>
                  <a:pt x="205846" y="304689"/>
                  <a:pt x="166192" y="307117"/>
                  <a:pt x="203134" y="358569"/>
                </a:cubicBezTo>
                <a:lnTo>
                  <a:pt x="184897" y="441863"/>
                </a:lnTo>
                <a:lnTo>
                  <a:pt x="0" y="441863"/>
                </a:lnTo>
                <a:lnTo>
                  <a:pt x="0" y="382007"/>
                </a:lnTo>
                <a:cubicBezTo>
                  <a:pt x="0" y="369401"/>
                  <a:pt x="5518" y="357355"/>
                  <a:pt x="15245" y="349325"/>
                </a:cubicBezTo>
                <a:cubicBezTo>
                  <a:pt x="69582" y="304783"/>
                  <a:pt x="128222" y="275275"/>
                  <a:pt x="140006" y="269392"/>
                </a:cubicBezTo>
                <a:cubicBezTo>
                  <a:pt x="141315" y="268832"/>
                  <a:pt x="142157" y="267431"/>
                  <a:pt x="142157" y="265937"/>
                </a:cubicBezTo>
                <a:lnTo>
                  <a:pt x="142157" y="224757"/>
                </a:lnTo>
                <a:cubicBezTo>
                  <a:pt x="135797" y="213645"/>
                  <a:pt x="131682" y="202066"/>
                  <a:pt x="130092" y="191608"/>
                </a:cubicBezTo>
                <a:cubicBezTo>
                  <a:pt x="125416" y="191234"/>
                  <a:pt x="119337" y="184791"/>
                  <a:pt x="112697" y="161633"/>
                </a:cubicBezTo>
                <a:cubicBezTo>
                  <a:pt x="104373" y="132312"/>
                  <a:pt x="111855" y="126149"/>
                  <a:pt x="119430" y="125962"/>
                </a:cubicBezTo>
                <a:cubicBezTo>
                  <a:pt x="118869" y="123534"/>
                  <a:pt x="118215" y="120920"/>
                  <a:pt x="117747" y="118399"/>
                </a:cubicBezTo>
                <a:cubicBezTo>
                  <a:pt x="114754" y="103551"/>
                  <a:pt x="114006" y="89918"/>
                  <a:pt x="117466" y="76658"/>
                </a:cubicBezTo>
                <a:cubicBezTo>
                  <a:pt x="121675" y="59010"/>
                  <a:pt x="131214" y="44909"/>
                  <a:pt x="141876" y="33984"/>
                </a:cubicBezTo>
                <a:cubicBezTo>
                  <a:pt x="148610" y="26794"/>
                  <a:pt x="156372" y="20444"/>
                  <a:pt x="164509" y="15308"/>
                </a:cubicBezTo>
                <a:cubicBezTo>
                  <a:pt x="171056" y="10733"/>
                  <a:pt x="178444" y="6811"/>
                  <a:pt x="186393" y="4103"/>
                </a:cubicBezTo>
                <a:cubicBezTo>
                  <a:pt x="192660" y="2142"/>
                  <a:pt x="199393" y="741"/>
                  <a:pt x="206408" y="3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/>
            <a:endParaRPr/>
          </a:p>
        </p:txBody>
      </p:sp>
      <p:grpSp>
        <p:nvGrpSpPr>
          <p:cNvPr id="43" name="组合 42"/>
          <p:cNvGrpSpPr/>
          <p:nvPr/>
        </p:nvGrpSpPr>
        <p:grpSpPr>
          <a:xfrm>
            <a:off x="0" y="216376"/>
            <a:ext cx="12192000" cy="674215"/>
            <a:chOff x="383481" y="533680"/>
            <a:chExt cx="11429726" cy="632061"/>
          </a:xfrm>
        </p:grpSpPr>
        <p:grpSp>
          <p:nvGrpSpPr>
            <p:cNvPr id="44" name="组合 43"/>
            <p:cNvGrpSpPr/>
            <p:nvPr userDrawn="1"/>
          </p:nvGrpSpPr>
          <p:grpSpPr>
            <a:xfrm>
              <a:off x="3051043" y="1111741"/>
              <a:ext cx="6085201" cy="54000"/>
              <a:chOff x="3051043" y="1025236"/>
              <a:chExt cx="6085201" cy="54000"/>
            </a:xfrm>
          </p:grpSpPr>
          <p:cxnSp>
            <p:nvCxnSpPr>
              <p:cNvPr id="46" name="直接连接符 45"/>
              <p:cNvCxnSpPr/>
              <p:nvPr/>
            </p:nvCxnSpPr>
            <p:spPr>
              <a:xfrm>
                <a:off x="3051043" y="1025236"/>
                <a:ext cx="6085201" cy="2700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矩形 46"/>
              <p:cNvSpPr/>
              <p:nvPr/>
            </p:nvSpPr>
            <p:spPr>
              <a:xfrm>
                <a:off x="5196000" y="1025236"/>
                <a:ext cx="1800000" cy="54000"/>
              </a:xfrm>
              <a:prstGeom prst="rect">
                <a:avLst/>
              </a:prstGeom>
              <a:solidFill>
                <a:srgbClr val="A408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fontAlgn="base" hangingPunct="0"/>
                <a:endParaRPr lang="zh-CN" altLang="en-US" sz="900">
                  <a:solidFill>
                    <a:srgbClr val="4265D3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</a:endParaRPr>
              </a:p>
            </p:txBody>
          </p:sp>
        </p:grpSp>
        <p:sp>
          <p:nvSpPr>
            <p:cNvPr id="45" name="文本框 5"/>
            <p:cNvSpPr txBox="1"/>
            <p:nvPr userDrawn="1"/>
          </p:nvSpPr>
          <p:spPr>
            <a:xfrm>
              <a:off x="383481" y="533680"/>
              <a:ext cx="11429726" cy="6059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0" fontAlgn="base" hangingPunct="0"/>
              <a:r>
                <a:rPr lang="zh-CN" altLang="en-US" sz="3600" b="1" dirty="0">
                  <a:solidFill>
                    <a:srgbClr val="A4080F"/>
                  </a:solidFill>
                  <a:latin typeface="Microsoft YaHei" charset="-122"/>
                  <a:ea typeface="Microsoft YaHei" charset="-122"/>
                  <a:sym typeface="Arial" panose="020B0604020202090204" pitchFamily="34" charset="0"/>
                </a:rPr>
                <a:t>学科覆盖广泛，栏目内容丰富</a:t>
              </a:r>
            </a:p>
          </p:txBody>
        </p:sp>
      </p:grpSp>
    </p:spTree>
  </p:cSld>
  <p:clrMapOvr>
    <a:masterClrMapping/>
  </p:clrMapOvr>
  <p:transition>
    <p:cut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8FC63-3905-F834-8F26-133E6EA1A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F5BFE-C2B5-1E55-6C62-634DAA986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</a:t>
            </a:r>
            <a:r>
              <a:rPr lang="en-GB" dirty="0"/>
              <a:t>Discussion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19988-C332-8614-6274-946E83D5F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32656"/>
            <a:ext cx="10441235" cy="4932648"/>
          </a:xfrm>
        </p:spPr>
        <p:txBody>
          <a:bodyPr/>
          <a:lstStyle/>
          <a:p>
            <a:pPr marL="594900" lvl="1" indent="-342900">
              <a:buFont typeface="Courier New" panose="02070309020205020404" pitchFamily="49" charset="0"/>
              <a:buChar char="o"/>
            </a:pPr>
            <a:endParaRPr lang="en-GB" sz="180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dirty="0" err="1">
                <a:latin typeface="Aptos" panose="020B0004020202020204" pitchFamily="34" charset="0"/>
              </a:rPr>
              <a:t>aob</a:t>
            </a:r>
            <a:endParaRPr lang="en-GB" sz="1800" dirty="0">
              <a:latin typeface="Aptos" panose="020B0004020202020204" pitchFamily="34" charset="0"/>
            </a:endParaRPr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B9549-1213-D975-CDBA-FA5335F13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B8A0A-110B-CCBF-823C-878D1459C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Neutron and Muon Sciences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BF091-B7DA-4058-F905-D1B0AE5C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51892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733C8-3FC3-CE0D-B94E-4B323E633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1AA59-7559-08F7-512B-02DA826E7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 err="1"/>
              <a:t>S</a:t>
            </a:r>
            <a:r>
              <a:rPr lang="en-GB" noProof="0" dirty="0" err="1">
                <a:latin typeface="Symbol" panose="05050102010706020507" pitchFamily="18" charset="2"/>
              </a:rPr>
              <a:t>m</a:t>
            </a:r>
            <a:r>
              <a:rPr lang="en-GB" noProof="0" dirty="0" err="1"/>
              <a:t>S</a:t>
            </a:r>
            <a:r>
              <a:rPr lang="en-GB" noProof="0" dirty="0"/>
              <a:t> SAC Update, last year’s discussion and measures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BDE08-8F03-1F21-AC3D-9A6B01AD1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116000"/>
            <a:ext cx="10441235" cy="4932648"/>
          </a:xfrm>
        </p:spPr>
        <p:txBody>
          <a:bodyPr/>
          <a:lstStyle/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b="1" dirty="0">
                <a:latin typeface="Aptos" panose="020B0004020202020204" pitchFamily="34" charset="0"/>
              </a:rPr>
              <a:t>Detector know-how in LMU</a:t>
            </a:r>
            <a:r>
              <a:rPr lang="en-GB" sz="1800" b="1" noProof="0" dirty="0">
                <a:latin typeface="Aptos" panose="020B0004020202020204" pitchFamily="34" charset="0"/>
              </a:rPr>
              <a:t>: </a:t>
            </a:r>
            <a:r>
              <a:rPr lang="en-GB" sz="1800" noProof="0" dirty="0">
                <a:latin typeface="Aptos" panose="020B0004020202020204" pitchFamily="34" charset="0"/>
              </a:rPr>
              <a:t>merge 2 </a:t>
            </a:r>
            <a:r>
              <a:rPr lang="en-GB" sz="1800" noProof="0" dirty="0" err="1">
                <a:latin typeface="Aptos" panose="020B0004020202020204" pitchFamily="34" charset="0"/>
              </a:rPr>
              <a:t>PostDoc</a:t>
            </a:r>
            <a:r>
              <a:rPr lang="en-GB" sz="1800" noProof="0" dirty="0">
                <a:latin typeface="Aptos" panose="020B0004020202020204" pitchFamily="34" charset="0"/>
              </a:rPr>
              <a:t> positions to 1 Tenure-Track (instrument scientist &amp; detector developments) and 1 PhD student in 2026</a:t>
            </a:r>
            <a:r>
              <a:rPr lang="en-GB" sz="1800" dirty="0">
                <a:latin typeface="Aptos" panose="020B0004020202020204" pitchFamily="34" charset="0"/>
              </a:rPr>
              <a:t>/2027.</a:t>
            </a:r>
            <a:endParaRPr lang="en-GB" sz="1800" noProof="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noProof="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b="1" dirty="0">
                <a:latin typeface="Aptos" panose="020B0004020202020204" pitchFamily="34" charset="0"/>
              </a:rPr>
              <a:t>Letter of Support for NCCR ‘</a:t>
            </a:r>
            <a:r>
              <a:rPr lang="en-GB" sz="1800" b="1" dirty="0" err="1">
                <a:latin typeface="Aptos" panose="020B0004020202020204" pitchFamily="34" charset="0"/>
              </a:rPr>
              <a:t>Muoniverse</a:t>
            </a:r>
            <a:r>
              <a:rPr lang="en-GB" sz="1800" b="1" dirty="0">
                <a:latin typeface="Aptos" panose="020B0004020202020204" pitchFamily="34" charset="0"/>
              </a:rPr>
              <a:t>’: done. </a:t>
            </a:r>
            <a:r>
              <a:rPr lang="en-GB" sz="1800" dirty="0" err="1">
                <a:latin typeface="Aptos" panose="020B0004020202020204" pitchFamily="34" charset="0"/>
              </a:rPr>
              <a:t>Muoniverse</a:t>
            </a:r>
            <a:r>
              <a:rPr lang="en-GB" sz="1800" dirty="0">
                <a:latin typeface="Aptos" panose="020B0004020202020204" pitchFamily="34" charset="0"/>
              </a:rPr>
              <a:t> entered the shortlist of 11 proposals (out of 78 submitted). 6 – 9 projects will be funded, notification “at the beginning of 2026”.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noProof="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b="1" noProof="0" dirty="0">
                <a:latin typeface="Aptos" panose="020B0004020202020204" pitchFamily="34" charset="0"/>
              </a:rPr>
              <a:t>GIANT (MIXE) as a new </a:t>
            </a:r>
            <a:r>
              <a:rPr lang="en-GB" sz="1800" b="1" noProof="0" dirty="0" err="1">
                <a:latin typeface="Aptos" panose="020B0004020202020204" pitchFamily="34" charset="0"/>
              </a:rPr>
              <a:t>S</a:t>
            </a:r>
            <a:r>
              <a:rPr lang="en-GB" sz="1800" b="1" noProof="0" dirty="0" err="1">
                <a:latin typeface="Symbol" panose="05050102010706020507" pitchFamily="18" charset="2"/>
              </a:rPr>
              <a:t>m</a:t>
            </a:r>
            <a:r>
              <a:rPr lang="en-GB" sz="1800" b="1" noProof="0" dirty="0" err="1">
                <a:latin typeface="Aptos" panose="020B0004020202020204" pitchFamily="34" charset="0"/>
              </a:rPr>
              <a:t>S</a:t>
            </a:r>
            <a:r>
              <a:rPr lang="en-GB" sz="1800" b="1" noProof="0" dirty="0">
                <a:latin typeface="Aptos" panose="020B0004020202020204" pitchFamily="34" charset="0"/>
              </a:rPr>
              <a:t> instrument</a:t>
            </a:r>
            <a:r>
              <a:rPr lang="en-GB" sz="1800" b="1" dirty="0">
                <a:latin typeface="Aptos" panose="020B0004020202020204" pitchFamily="34" charset="0"/>
              </a:rPr>
              <a:t>:</a:t>
            </a:r>
            <a:r>
              <a:rPr lang="en-GB" sz="1800" b="1" noProof="0" dirty="0">
                <a:latin typeface="Aptos" panose="020B0004020202020204" pitchFamily="34" charset="0"/>
              </a:rPr>
              <a:t> </a:t>
            </a:r>
            <a:r>
              <a:rPr lang="en-GB" sz="1800" noProof="0" dirty="0">
                <a:latin typeface="Aptos" panose="020B0004020202020204" pitchFamily="34" charset="0"/>
              </a:rPr>
              <a:t>opened for the first time in this call.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noProof="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b="1" dirty="0">
                <a:latin typeface="Aptos" panose="020B0004020202020204" pitchFamily="34" charset="0"/>
              </a:rPr>
              <a:t>New name for DOLLY</a:t>
            </a:r>
            <a:r>
              <a:rPr lang="en-GB" sz="1800" dirty="0">
                <a:latin typeface="Aptos" panose="020B0004020202020204" pitchFamily="34" charset="0"/>
              </a:rPr>
              <a:t>: </a:t>
            </a:r>
            <a:r>
              <a:rPr lang="en-GB" sz="1800" b="1" dirty="0">
                <a:latin typeface="Aptos" panose="020B0004020202020204" pitchFamily="34" charset="0"/>
              </a:rPr>
              <a:t>VMS</a:t>
            </a:r>
            <a:r>
              <a:rPr lang="en-GB" sz="1800" dirty="0">
                <a:latin typeface="Aptos" panose="020B0004020202020204" pitchFamily="34" charset="0"/>
              </a:rPr>
              <a:t> (Versatile Muon Spectrometer)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b="1" dirty="0">
                <a:latin typeface="Aptos" panose="020B0004020202020204" pitchFamily="34" charset="0"/>
              </a:rPr>
              <a:t>Simplify remote access for users to </a:t>
            </a:r>
            <a:r>
              <a:rPr lang="en-GB" sz="1800" b="1" dirty="0" err="1">
                <a:latin typeface="Aptos" panose="020B0004020202020204" pitchFamily="34" charset="0"/>
              </a:rPr>
              <a:t>S</a:t>
            </a:r>
            <a:r>
              <a:rPr lang="en-GB" sz="1800" b="1" dirty="0" err="1">
                <a:latin typeface="Symbol" panose="05050102010706020507" pitchFamily="18" charset="2"/>
              </a:rPr>
              <a:t>m</a:t>
            </a:r>
            <a:r>
              <a:rPr lang="en-GB" sz="1800" b="1" dirty="0" err="1">
                <a:latin typeface="Aptos" panose="020B0004020202020204" pitchFamily="34" charset="0"/>
              </a:rPr>
              <a:t>S</a:t>
            </a:r>
            <a:r>
              <a:rPr lang="en-GB" sz="1800" b="1" dirty="0">
                <a:latin typeface="Aptos" panose="020B0004020202020204" pitchFamily="34" charset="0"/>
              </a:rPr>
              <a:t> instrument PCs: done. </a:t>
            </a:r>
            <a:r>
              <a:rPr lang="en-GB" sz="1800" dirty="0">
                <a:latin typeface="Aptos" panose="020B0004020202020204" pitchFamily="34" charset="0"/>
              </a:rPr>
              <a:t>Users need to apply for an </a:t>
            </a:r>
            <a:r>
              <a:rPr lang="en-GB" sz="1800" dirty="0" err="1">
                <a:latin typeface="Aptos" panose="020B0004020202020204" pitchFamily="34" charset="0"/>
              </a:rPr>
              <a:t>ext</a:t>
            </a:r>
            <a:r>
              <a:rPr lang="en-GB" sz="1800" dirty="0">
                <a:latin typeface="Aptos" panose="020B0004020202020204" pitchFamily="34" charset="0"/>
              </a:rPr>
              <a:t>-USERNAME account with multi-factor-authentication (MFA). Login to nx.psi.ch.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b="1" noProof="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b="1" noProof="0" dirty="0" err="1">
                <a:latin typeface="Aptos" panose="020B0004020202020204" pitchFamily="34" charset="0"/>
              </a:rPr>
              <a:t>Cateri</a:t>
            </a:r>
            <a:r>
              <a:rPr lang="en-GB" sz="1800" b="1" dirty="0">
                <a:latin typeface="Aptos" panose="020B0004020202020204" pitchFamily="34" charset="0"/>
              </a:rPr>
              <a:t>ng situation at PSI: </a:t>
            </a:r>
            <a:r>
              <a:rPr lang="en-GB" sz="1800" dirty="0">
                <a:latin typeface="Aptos" panose="020B0004020202020204" pitchFamily="34" charset="0"/>
              </a:rPr>
              <a:t>New “Food market” with vending machines from Selecta in Time-Out, starting on Jan 26. Payment by credit card, no app needed.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dirty="0">
              <a:latin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1800" b="1" dirty="0">
                <a:solidFill>
                  <a:srgbClr val="FF0000"/>
                </a:solidFill>
                <a:latin typeface="Aptos" panose="020B0004020202020204" pitchFamily="34" charset="0"/>
              </a:rPr>
              <a:t>Improvements in review process? Put pressure on users to publish. To be done.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en-GB" sz="1800" noProof="0" dirty="0"/>
          </a:p>
          <a:p>
            <a:endParaRPr lang="en-GB" sz="1200" b="1" noProof="0" dirty="0"/>
          </a:p>
          <a:p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36D62B-6B45-AC93-97E9-B8BD9478D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1454-3AC3-4C18-B6DB-AE47699C5530}" type="datetime1">
              <a:rPr lang="de-CH" smtClean="0"/>
              <a:t>23.01.2026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33951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DD1AA7-B373-1832-D6C4-817EECC16B2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052736"/>
            <a:ext cx="10801275" cy="5976664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In the wake of the IMPACT/HIMB project (but not restricted to it) an initiative was launched in 2024 within Switzerland to foster muon science and collaborations – </a:t>
            </a:r>
            <a:r>
              <a:rPr lang="en-US" sz="2000" b="1" dirty="0" err="1"/>
              <a:t>Muoniverse</a:t>
            </a:r>
            <a:endParaRPr lang="en-US" sz="2000" b="1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Swiss partners from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Universities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Research institutes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Museums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Fundamental science, technology and applications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Particle physics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Condensed matter physics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Material science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Electrochemistry and batteries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Cultural heritage and archeology  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Example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PSI and University of Zürich are working on the appointment of a joint professorship on µSR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069D98-4D78-79F7-6C13-48855AFD8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00" y="277200"/>
            <a:ext cx="8944033" cy="508500"/>
          </a:xfrm>
        </p:spPr>
        <p:txBody>
          <a:bodyPr/>
          <a:lstStyle/>
          <a:p>
            <a:r>
              <a:rPr lang="de-CH" sz="2600" dirty="0" err="1"/>
              <a:t>Muoniverse</a:t>
            </a:r>
            <a:r>
              <a:rPr lang="de-CH" sz="2600" dirty="0"/>
              <a:t> – A Swiss </a:t>
            </a:r>
            <a:r>
              <a:rPr lang="de-CH" sz="2600" dirty="0" err="1"/>
              <a:t>Muon</a:t>
            </a:r>
            <a:r>
              <a:rPr lang="de-CH" sz="2600" dirty="0"/>
              <a:t> Science Initiative</a:t>
            </a:r>
            <a:endParaRPr lang="en-US" sz="2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D36E9E-A807-F229-5C69-414E13AE2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72" y="3068960"/>
            <a:ext cx="5418215" cy="28781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967C38-DC64-2F27-9C8D-BCF41EBA420E}"/>
              </a:ext>
            </a:extLst>
          </p:cNvPr>
          <p:cNvSpPr txBox="1"/>
          <p:nvPr/>
        </p:nvSpPr>
        <p:spPr>
          <a:xfrm>
            <a:off x="9781646" y="2132856"/>
            <a:ext cx="2376264" cy="261000"/>
          </a:xfrm>
          <a:prstGeom prst="rect">
            <a:avLst/>
          </a:prstGeom>
          <a:noFill/>
          <a:ln w="0">
            <a:noFill/>
          </a:ln>
        </p:spPr>
        <p:txBody>
          <a:bodyPr wrap="none" lIns="90000" tIns="45000" rIns="90000" bIns="45000" anchor="t">
            <a:noAutofit/>
          </a:bodyPr>
          <a:lstStyle/>
          <a:p>
            <a:r>
              <a:rPr lang="en-US" sz="1200" spc="-1" dirty="0">
                <a:solidFill>
                  <a:srgbClr val="000000"/>
                </a:solidFill>
              </a:rPr>
              <a:t>Courtesy of Hubertus </a:t>
            </a:r>
            <a:r>
              <a:rPr lang="en-US" sz="1200" spc="-1" dirty="0" err="1">
                <a:solidFill>
                  <a:srgbClr val="000000"/>
                </a:solidFill>
              </a:rPr>
              <a:t>Luetkens</a:t>
            </a:r>
            <a:endParaRPr lang="en-US" sz="1200" spc="-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9870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NM V8" id="{32543CE9-4DF9-42F6-B9AD-AD8F23CC00CB}" vid="{2AF3F73A-EC37-4937-B1EC-27A2EC5D89A9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c9077d15-72ed-4fec-bcfe-3472729e9195"/>
    <ds:schemaRef ds:uri="bc24777f-78b6-4f3c-a73a-d5fa08e4d537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VO-9722-831_0_CNM Presentation Content Slides</Template>
  <TotalTime>0</TotalTime>
  <Words>4871</Words>
  <Application>Microsoft Office PowerPoint</Application>
  <PresentationFormat>Widescreen</PresentationFormat>
  <Paragraphs>826</Paragraphs>
  <Slides>77</Slides>
  <Notes>4</Notes>
  <HiddenSlides>2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91" baseType="lpstr">
      <vt:lpstr>Microsoft YaHei</vt:lpstr>
      <vt:lpstr>Aptos</vt:lpstr>
      <vt:lpstr>Arial</vt:lpstr>
      <vt:lpstr>Bookman Old Style</vt:lpstr>
      <vt:lpstr>Calibri</vt:lpstr>
      <vt:lpstr>Courier New</vt:lpstr>
      <vt:lpstr>Franklin Gothic Book</vt:lpstr>
      <vt:lpstr>Futura Md BT</vt:lpstr>
      <vt:lpstr>Rockwell</vt:lpstr>
      <vt:lpstr>Symbol</vt:lpstr>
      <vt:lpstr>Times</vt:lpstr>
      <vt:lpstr>Wingdings</vt:lpstr>
      <vt:lpstr>字魂105号-简雅黑</vt:lpstr>
      <vt:lpstr>Benutzerdefiniertes Design</vt:lpstr>
      <vt:lpstr>SmS SAC Meeting 2026</vt:lpstr>
      <vt:lpstr>SmS SAC Update</vt:lpstr>
      <vt:lpstr>SmS SAC Update</vt:lpstr>
      <vt:lpstr>SmS SAC Update</vt:lpstr>
      <vt:lpstr>SmS SAC Update</vt:lpstr>
      <vt:lpstr>SmS SAC Update</vt:lpstr>
      <vt:lpstr>SmS SAC Update</vt:lpstr>
      <vt:lpstr>SmS SAC Update, last year’s discussion and measures</vt:lpstr>
      <vt:lpstr>Muoniverse – A Swiss Muon Science Initiative</vt:lpstr>
      <vt:lpstr>Muoniverse – A Swiss Muon Science Initiative</vt:lpstr>
      <vt:lpstr>Muoniverse – A Swiss Muon Science Initiative</vt:lpstr>
      <vt:lpstr>CNM Update</vt:lpstr>
      <vt:lpstr>CNM Update</vt:lpstr>
      <vt:lpstr>IMPACT – a Major Upgrade for HIPA</vt:lpstr>
      <vt:lpstr>IMPACT – a Major Upgrade for HIPA </vt:lpstr>
      <vt:lpstr>IMPACT – a Major Upgrade for HIPA</vt:lpstr>
      <vt:lpstr>HIMB/TATTOOS Schedule</vt:lpstr>
      <vt:lpstr>CNM QMMC Building</vt:lpstr>
      <vt:lpstr>CNM Large Projects</vt:lpstr>
      <vt:lpstr>Key developments for the benefit of SmS</vt:lpstr>
      <vt:lpstr>SmS Instrument Request, Overbooking 1/2026</vt:lpstr>
      <vt:lpstr>Key numbers SmS since 2019</vt:lpstr>
      <vt:lpstr>SmS proposal submission history</vt:lpstr>
      <vt:lpstr>SmS proposal submission history</vt:lpstr>
      <vt:lpstr>SmS instrument overbooking history</vt:lpstr>
      <vt:lpstr>SmS experimental days history</vt:lpstr>
      <vt:lpstr>SmS user visits history</vt:lpstr>
      <vt:lpstr>Use of beamtime 2025 SµS</vt:lpstr>
      <vt:lpstr>Use of beamtime  2025 / 2024 /2023 </vt:lpstr>
      <vt:lpstr>User community SµS 2025 </vt:lpstr>
      <vt:lpstr>user satisfaction 2025 – feedback results </vt:lpstr>
      <vt:lpstr>feedback results – development  </vt:lpstr>
      <vt:lpstr>Publications SμS –10y history</vt:lpstr>
      <vt:lpstr>Availability HIPA</vt:lpstr>
      <vt:lpstr>HIPA operation 2021 – 2029</vt:lpstr>
      <vt:lpstr>Future of HIPA</vt:lpstr>
      <vt:lpstr>Instruments at the SμS (Swiss Muon Source)</vt:lpstr>
      <vt:lpstr>SmS News 2026</vt:lpstr>
      <vt:lpstr>Upgrade of Dolly to SiPM Technology for 2025 Beamtime</vt:lpstr>
      <vt:lpstr>SmS News 2026</vt:lpstr>
      <vt:lpstr>SmS News 2026</vt:lpstr>
      <vt:lpstr>SmS News 2026</vt:lpstr>
      <vt:lpstr>SmS News 2026</vt:lpstr>
      <vt:lpstr>SmS News 2026</vt:lpstr>
      <vt:lpstr>SmS News 2026</vt:lpstr>
      <vt:lpstr>SmS News 2026</vt:lpstr>
      <vt:lpstr>SmS News 2026</vt:lpstr>
      <vt:lpstr>SmS News 2026</vt:lpstr>
      <vt:lpstr>SmS News 2026</vt:lpstr>
      <vt:lpstr>SmS News 2026</vt:lpstr>
      <vt:lpstr>Repair of Muons On Request (MORE) on GPS and FLAME</vt:lpstr>
      <vt:lpstr>Repair of Muons On Request (MORE) on GPS and FLAME</vt:lpstr>
      <vt:lpstr>Pressure Development Project (R’EQUIP ExtremeP) for 2025 - 2026</vt:lpstr>
      <vt:lpstr>SmS News 2026</vt:lpstr>
      <vt:lpstr>SmS News 2026</vt:lpstr>
      <vt:lpstr>SmS News 2026: pE1 preparation for IMPACT/HIMB in shutdown 2025 </vt:lpstr>
      <vt:lpstr>SmS News 2026</vt:lpstr>
      <vt:lpstr>LEM mE4 Upgrade in 2026</vt:lpstr>
      <vt:lpstr>mE1 Use of U- and Z-configuration (GPD &amp; GIANT/MIXE) in 2027</vt:lpstr>
      <vt:lpstr>LMU News</vt:lpstr>
      <vt:lpstr>LMU Personnel News</vt:lpstr>
      <vt:lpstr>LMU Organization 2026+</vt:lpstr>
      <vt:lpstr>PowerPoint Presentation</vt:lpstr>
      <vt:lpstr>Scientific Events</vt:lpstr>
      <vt:lpstr>Celebrating the 50th anniversary since mSR 1 in Rorschach</vt:lpstr>
      <vt:lpstr>Easy to reach from Zurich airport in ~2:50 h</vt:lpstr>
      <vt:lpstr>mSR 2028, June 25 – 30, Arosa, Switzerland</vt:lpstr>
      <vt:lpstr>Scientific Events</vt:lpstr>
      <vt:lpstr>Muon Spin Spectroscopy School 2026, Jan 14 – 21 </vt:lpstr>
      <vt:lpstr>Muon Spectroscopy School 2026, Jan 14 – 21 </vt:lpstr>
      <vt:lpstr>Muon Spectroscopy School, Hotel Rigi-Kaltbad, 2026, Jan 14 – 21 </vt:lpstr>
      <vt:lpstr>PowerPoint Presentation</vt:lpstr>
      <vt:lpstr>SmS SAC Discussion</vt:lpstr>
      <vt:lpstr>SmS SAC Discussion</vt:lpstr>
      <vt:lpstr>PowerPoint Presentation</vt:lpstr>
      <vt:lpstr>PowerPoint Presentation</vt:lpstr>
      <vt:lpstr>SmS SAC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Prokscha Thomas</dc:creator>
  <dc:description>erstellt durch Vorlagenbauer.ch</dc:description>
  <cp:lastModifiedBy>Prokscha, Thomas</cp:lastModifiedBy>
  <cp:revision>967</cp:revision>
  <dcterms:created xsi:type="dcterms:W3CDTF">2024-10-08T08:58:55Z</dcterms:created>
  <dcterms:modified xsi:type="dcterms:W3CDTF">2026-01-23T10:51:48Z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