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7" r:id="rId2"/>
  </p:sldMasterIdLst>
  <p:notesMasterIdLst>
    <p:notesMasterId r:id="rId17"/>
  </p:notesMasterIdLst>
  <p:sldIdLst>
    <p:sldId id="256" r:id="rId3"/>
    <p:sldId id="484" r:id="rId4"/>
    <p:sldId id="468" r:id="rId5"/>
    <p:sldId id="460" r:id="rId6"/>
    <p:sldId id="462" r:id="rId7"/>
    <p:sldId id="461" r:id="rId8"/>
    <p:sldId id="463" r:id="rId9"/>
    <p:sldId id="467" r:id="rId10"/>
    <p:sldId id="486" r:id="rId11"/>
    <p:sldId id="487" r:id="rId12"/>
    <p:sldId id="485" r:id="rId13"/>
    <p:sldId id="478" r:id="rId14"/>
    <p:sldId id="477" r:id="rId15"/>
    <p:sldId id="458" r:id="rId16"/>
  </p:sldIdLst>
  <p:sldSz cx="12192000" cy="6858000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1E9D"/>
    <a:srgbClr val="FE8080"/>
    <a:srgbClr val="FFBE48"/>
    <a:srgbClr val="94C9BF"/>
    <a:srgbClr val="1ABE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0"/>
    <p:restoredTop sz="94715"/>
  </p:normalViewPr>
  <p:slideViewPr>
    <p:cSldViewPr snapToGrid="0">
      <p:cViewPr varScale="1">
        <p:scale>
          <a:sx n="104" d="100"/>
          <a:sy n="104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1E8F4-732C-5440-BCC5-34B25293F7B3}" type="datetimeFigureOut">
              <a:rPr lang="en-CH" smtClean="0"/>
              <a:t>01/22/2026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610B0-10C1-C641-9F36-CE5EED64FBDF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05347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726000" y="137664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756840" y="137664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95160" y="380268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726000" y="380268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756840" y="380268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211396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ubTitle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695160" y="278280"/>
            <a:ext cx="8964360" cy="3755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3726000" y="137664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6756840" y="137664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body"/>
          </p:nvPr>
        </p:nvSpPr>
        <p:spPr>
          <a:xfrm>
            <a:off x="695160" y="380268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 type="body"/>
          </p:nvPr>
        </p:nvSpPr>
        <p:spPr>
          <a:xfrm>
            <a:off x="3726000" y="380268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9" name="PlaceHolder 7"/>
          <p:cNvSpPr>
            <a:spLocks noGrp="1"/>
          </p:cNvSpPr>
          <p:nvPr>
            <p:ph type="body"/>
          </p:nvPr>
        </p:nvSpPr>
        <p:spPr>
          <a:xfrm>
            <a:off x="6756840" y="3802680"/>
            <a:ext cx="288612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95160" y="278280"/>
            <a:ext cx="8964360" cy="3755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9"/>
          <p:cNvPicPr/>
          <p:nvPr/>
        </p:nvPicPr>
        <p:blipFill>
          <a:blip r:embed="rId15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rgbClr val="000000"/>
              </a:solidFill>
              <a:latin typeface="Aptos"/>
            </a:endParaRPr>
          </a:p>
          <a:p>
            <a:pPr marL="864000" lvl="1" indent="-324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5364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rgbClr val="000000"/>
              </a:solidFill>
              <a:latin typeface="Aptos"/>
            </a:endParaRPr>
          </a:p>
          <a:p>
            <a:pPr marL="1296000" lvl="2" indent="-288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5364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E9D75F48-ED20-4306-8007-2AF89AC919B4}" type="datetime1">
              <a:rPr lang="de-CH" sz="1000" b="0" strike="noStrike" spc="-1">
                <a:solidFill>
                  <a:srgbClr val="000000"/>
                </a:solidFill>
                <a:latin typeface="Aptos"/>
              </a:rPr>
              <a:t>22.01.2026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Aptos"/>
              </a:rPr>
              <a:t>PSI Center for Neutron and Muon Sciences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695160" y="6404400"/>
            <a:ext cx="703080" cy="143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fld id="{E0DC6C76-FC18-45C8-86DC-5E8210569C6E}" type="slidenum">
              <a:rPr lang="en-GB" sz="1000" b="0" strike="noStrike" spc="-1">
                <a:solidFill>
                  <a:srgbClr val="000000"/>
                </a:solidFill>
                <a:latin typeface="Aptos"/>
              </a:rPr>
              <a:t>‹Nr.›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trike="noStrike" spc="-1">
                <a:solidFill>
                  <a:srgbClr val="000000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70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A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rafik 19"/>
          <p:cNvPicPr/>
          <p:nvPr/>
        </p:nvPicPr>
        <p:blipFill>
          <a:blip r:embed="rId1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>
            <a:noFill/>
          </a:ln>
        </p:spPr>
      </p:pic>
      <p:pic>
        <p:nvPicPr>
          <p:cNvPr id="128" name="Grafik 9"/>
          <p:cNvPicPr/>
          <p:nvPr/>
        </p:nvPicPr>
        <p:blipFill>
          <a:blip r:embed="rId15"/>
          <a:stretch/>
        </p:blipFill>
        <p:spPr>
          <a:xfrm>
            <a:off x="1440" y="1800"/>
            <a:ext cx="12190320" cy="6855480"/>
          </a:xfrm>
          <a:prstGeom prst="rect">
            <a:avLst/>
          </a:prstGeom>
          <a:ln>
            <a:noFill/>
          </a:ln>
        </p:spPr>
      </p:pic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95160" y="1445400"/>
            <a:ext cx="8044920" cy="20080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trike="noStrike" spc="-1">
                <a:solidFill>
                  <a:srgbClr val="FFFFFF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marL="432000" indent="-3240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0" strike="noStrike" spc="-1">
                <a:solidFill>
                  <a:srgbClr val="FFFFFF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b="0" strike="noStrike" spc="-1">
                <a:solidFill>
                  <a:srgbClr val="FFFFFF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rgbClr val="000000"/>
              </a:solidFill>
              <a:latin typeface="Aptos"/>
            </a:endParaRPr>
          </a:p>
        </p:txBody>
      </p:sp>
      <p:pic>
        <p:nvPicPr>
          <p:cNvPr id="132" name="Grafik 12"/>
          <p:cNvPicPr/>
          <p:nvPr/>
        </p:nvPicPr>
        <p:blipFill>
          <a:blip r:embed="rId16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>
            <a:noFill/>
          </a:ln>
        </p:spPr>
      </p:pic>
      <p:pic>
        <p:nvPicPr>
          <p:cNvPr id="133" name="Grafik 4"/>
          <p:cNvPicPr/>
          <p:nvPr/>
        </p:nvPicPr>
        <p:blipFill>
          <a:blip r:embed="rId17"/>
          <a:srcRect l="34688"/>
          <a:stretch/>
        </p:blipFill>
        <p:spPr>
          <a:xfrm>
            <a:off x="2532240" y="536760"/>
            <a:ext cx="1621800" cy="37764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TextShape 1"/>
          <p:cNvSpPr txBox="1"/>
          <p:nvPr/>
        </p:nvSpPr>
        <p:spPr>
          <a:xfrm>
            <a:off x="782051" y="2171264"/>
            <a:ext cx="8748447" cy="2008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000" spc="-1" dirty="0">
                <a:solidFill>
                  <a:schemeClr val="bg1"/>
                </a:solidFill>
                <a:latin typeface="Aptos Display" panose="020B0004020202020204" pitchFamily="34" charset="0"/>
              </a:rPr>
              <a:t>Self-Introduction and LIN News</a:t>
            </a:r>
            <a:endParaRPr lang="de-DE" sz="4000" b="0" strike="noStrike" spc="-1" dirty="0">
              <a:solidFill>
                <a:schemeClr val="bg1"/>
              </a:solidFill>
              <a:latin typeface="Aptos Display" panose="020B0004020202020204" pitchFamily="34" charset="0"/>
            </a:endParaRPr>
          </a:p>
        </p:txBody>
      </p:sp>
      <p:sp>
        <p:nvSpPr>
          <p:cNvPr id="1440" name="TextShape 3"/>
          <p:cNvSpPr txBox="1"/>
          <p:nvPr/>
        </p:nvSpPr>
        <p:spPr>
          <a:xfrm>
            <a:off x="695160" y="5841360"/>
            <a:ext cx="7326210" cy="28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 dirty="0" err="1">
                <a:solidFill>
                  <a:srgbClr val="FFFFFF"/>
                </a:solidFill>
                <a:latin typeface="Aptos"/>
              </a:rPr>
              <a:t>Dr.</a:t>
            </a:r>
            <a:r>
              <a:rPr lang="en-GB" sz="1600" spc="-1" dirty="0">
                <a:solidFill>
                  <a:srgbClr val="FFFFFF"/>
                </a:solidFill>
                <a:latin typeface="Aptos"/>
              </a:rPr>
              <a:t> Uwe </a:t>
            </a:r>
            <a:r>
              <a:rPr lang="en-GB" sz="1600" spc="-1" dirty="0" err="1">
                <a:solidFill>
                  <a:srgbClr val="FFFFFF"/>
                </a:solidFill>
                <a:latin typeface="Aptos"/>
              </a:rPr>
              <a:t>Filges</a:t>
            </a:r>
            <a:endParaRPr lang="de-DE" sz="1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1441" name="TextShape 4"/>
          <p:cNvSpPr txBox="1"/>
          <p:nvPr/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 dirty="0">
                <a:solidFill>
                  <a:srgbClr val="FFFFFF"/>
                </a:solidFill>
                <a:latin typeface="Aptos"/>
              </a:rPr>
              <a:t>SµS SAC , Baden</a:t>
            </a:r>
            <a:r>
              <a:rPr lang="en-GB" sz="1600" b="0" strike="noStrike" spc="-1" dirty="0">
                <a:solidFill>
                  <a:srgbClr val="FFFFFF"/>
                </a:solidFill>
                <a:latin typeface="Aptos"/>
              </a:rPr>
              <a:t>, 22.01.2026</a:t>
            </a:r>
            <a:endParaRPr lang="de-DE" sz="1600" b="0" strike="noStrike" spc="-1" dirty="0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E482CFC-0C97-A24A-2E9A-2CC354D5B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7967" y="288001"/>
            <a:ext cx="8944033" cy="508500"/>
          </a:xfrm>
        </p:spPr>
        <p:txBody>
          <a:bodyPr/>
          <a:lstStyle/>
          <a:p>
            <a:r>
              <a:rPr lang="de-CH" dirty="0"/>
              <a:t>Upgrading </a:t>
            </a:r>
            <a:r>
              <a:rPr lang="en-GB" spc="-1" dirty="0">
                <a:latin typeface="Aptos"/>
              </a:rPr>
              <a:t>SµS </a:t>
            </a:r>
            <a:r>
              <a:rPr lang="de-CH" dirty="0"/>
              <a:t>Instruments</a:t>
            </a:r>
          </a:p>
        </p:txBody>
      </p:sp>
      <p:pic>
        <p:nvPicPr>
          <p:cNvPr id="5" name="Grafik 4" descr="Ein Bild, das Maßstabsmodell, Spielzeug, Plastik enthält.&#10;&#10;KI-generierte Inhalte können fehlerhaft sein.">
            <a:extLst>
              <a:ext uri="{FF2B5EF4-FFF2-40B4-BE49-F238E27FC236}">
                <a16:creationId xmlns:a16="http://schemas.microsoft.com/office/drawing/2014/main" id="{E8BEDB7B-9F8D-7AC2-7140-3FA176872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74" y="2277841"/>
            <a:ext cx="2546032" cy="4308397"/>
          </a:xfrm>
          <a:prstGeom prst="rect">
            <a:avLst/>
          </a:prstGeom>
        </p:spPr>
      </p:pic>
      <p:pic>
        <p:nvPicPr>
          <p:cNvPr id="7" name="Grafik 6" descr="Ein Bild, das Mobiliar, Stuhl, Tisch enthält.&#10;&#10;KI-generierte Inhalte können fehlerhaft sein.">
            <a:extLst>
              <a:ext uri="{FF2B5EF4-FFF2-40B4-BE49-F238E27FC236}">
                <a16:creationId xmlns:a16="http://schemas.microsoft.com/office/drawing/2014/main" id="{0BBC569F-4E16-FD13-0364-70FB2D666E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322" y="2593820"/>
            <a:ext cx="5662948" cy="367643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C6641D3-BE7E-18C5-B03A-4DBCBC26B1EE}"/>
              </a:ext>
            </a:extLst>
          </p:cNvPr>
          <p:cNvSpPr txBox="1"/>
          <p:nvPr/>
        </p:nvSpPr>
        <p:spPr>
          <a:xfrm>
            <a:off x="1988369" y="845096"/>
            <a:ext cx="8215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Upgrate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 z-Translation </a:t>
            </a:r>
            <a:r>
              <a:rPr lang="de-CH" dirty="0" err="1"/>
              <a:t>for</a:t>
            </a:r>
            <a:r>
              <a:rPr lang="de-CH" dirty="0"/>
              <a:t> Dolly and GPD was </a:t>
            </a:r>
            <a:r>
              <a:rPr lang="de-CH" dirty="0" err="1"/>
              <a:t>realized</a:t>
            </a:r>
            <a:r>
              <a:rPr lang="de-CH" dirty="0"/>
              <a:t> in SD 25 - &gt; </a:t>
            </a:r>
            <a:r>
              <a:rPr lang="de-CH" dirty="0" err="1"/>
              <a:t>more</a:t>
            </a:r>
            <a:r>
              <a:rPr lang="de-CH" dirty="0"/>
              <a:t> </a:t>
            </a:r>
            <a:r>
              <a:rPr lang="de-CH" dirty="0" err="1"/>
              <a:t>stable</a:t>
            </a:r>
            <a:r>
              <a:rPr lang="de-CH" dirty="0"/>
              <a:t> and </a:t>
            </a:r>
            <a:r>
              <a:rPr lang="de-CH" dirty="0" err="1"/>
              <a:t>precisly</a:t>
            </a:r>
            <a:r>
              <a:rPr lang="de-CH" dirty="0"/>
              <a:t> </a:t>
            </a:r>
            <a:r>
              <a:rPr lang="de-CH" dirty="0" err="1"/>
              <a:t>operation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sample </a:t>
            </a:r>
            <a:r>
              <a:rPr lang="de-CH" dirty="0" err="1"/>
              <a:t>environment</a:t>
            </a:r>
            <a:r>
              <a:rPr lang="de-CH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new</a:t>
            </a:r>
            <a:r>
              <a:rPr lang="de-CH" dirty="0"/>
              <a:t> </a:t>
            </a:r>
            <a:r>
              <a:rPr lang="de-CH" dirty="0" err="1"/>
              <a:t>platform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GPD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E583462-F965-2FC0-EF5E-C0FF71DB4F3B}"/>
              </a:ext>
            </a:extLst>
          </p:cNvPr>
          <p:cNvSpPr txBox="1"/>
          <p:nvPr/>
        </p:nvSpPr>
        <p:spPr>
          <a:xfrm>
            <a:off x="1453667" y="632404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Dolly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B03C25B-AE91-54A2-181F-B295264E07F5}"/>
              </a:ext>
            </a:extLst>
          </p:cNvPr>
          <p:cNvSpPr txBox="1"/>
          <p:nvPr/>
        </p:nvSpPr>
        <p:spPr>
          <a:xfrm>
            <a:off x="5919118" y="631885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GPD</a:t>
            </a:r>
          </a:p>
        </p:txBody>
      </p:sp>
    </p:spTree>
    <p:extLst>
      <p:ext uri="{BB962C8B-B14F-4D97-AF65-F5344CB8AC3E}">
        <p14:creationId xmlns:p14="http://schemas.microsoft.com/office/powerpoint/2010/main" val="394337386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0B8CB86-2CB0-24B7-4CD5-CF6F5D1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055" y="283437"/>
            <a:ext cx="10741890" cy="508500"/>
          </a:xfrm>
        </p:spPr>
        <p:txBody>
          <a:bodyPr/>
          <a:lstStyle/>
          <a:p>
            <a:r>
              <a:rPr lang="de-CH" sz="2800" dirty="0"/>
              <a:t>Support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the</a:t>
            </a:r>
            <a:r>
              <a:rPr lang="de-CH" sz="2800" dirty="0"/>
              <a:t> </a:t>
            </a:r>
            <a:r>
              <a:rPr lang="de-CH" sz="2800" dirty="0" err="1"/>
              <a:t>Avanced</a:t>
            </a:r>
            <a:r>
              <a:rPr lang="de-CH" sz="2800" dirty="0"/>
              <a:t> </a:t>
            </a:r>
            <a:r>
              <a:rPr lang="de-CH" sz="2800" dirty="0" err="1"/>
              <a:t>Muon</a:t>
            </a:r>
            <a:r>
              <a:rPr lang="de-CH" sz="2800" dirty="0"/>
              <a:t> </a:t>
            </a:r>
            <a:r>
              <a:rPr lang="de-CH" sz="2800" dirty="0" err="1"/>
              <a:t>Spectroscopy</a:t>
            </a:r>
            <a:r>
              <a:rPr lang="de-CH" sz="2800" dirty="0"/>
              <a:t> (AMS) Project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4DB74DD-2CCB-0A7F-D1A5-4FBBDE853525}"/>
              </a:ext>
            </a:extLst>
          </p:cNvPr>
          <p:cNvSpPr txBox="1"/>
          <p:nvPr/>
        </p:nvSpPr>
        <p:spPr>
          <a:xfrm>
            <a:off x="1268923" y="904170"/>
            <a:ext cx="89440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in </a:t>
            </a:r>
            <a:r>
              <a:rPr lang="de-CH" dirty="0" err="1"/>
              <a:t>general</a:t>
            </a:r>
            <a:r>
              <a:rPr lang="de-CH" dirty="0"/>
              <a:t>, LIN </a:t>
            </a:r>
            <a:r>
              <a:rPr lang="de-CH" dirty="0" err="1"/>
              <a:t>engineering</a:t>
            </a:r>
            <a:r>
              <a:rPr lang="de-CH" dirty="0"/>
              <a:t> </a:t>
            </a:r>
            <a:r>
              <a:rPr lang="de-CH" dirty="0" err="1"/>
              <a:t>group</a:t>
            </a:r>
            <a:r>
              <a:rPr lang="de-CH" dirty="0"/>
              <a:t> (</a:t>
            </a:r>
            <a:r>
              <a:rPr lang="de-CH" dirty="0" err="1"/>
              <a:t>magnet</a:t>
            </a:r>
            <a:r>
              <a:rPr lang="de-CH" dirty="0"/>
              <a:t> </a:t>
            </a:r>
            <a:r>
              <a:rPr lang="de-CH" dirty="0" err="1"/>
              <a:t>group</a:t>
            </a:r>
            <a:r>
              <a:rPr lang="de-CH" dirty="0"/>
              <a:t>) and </a:t>
            </a:r>
            <a:r>
              <a:rPr lang="de-CH" dirty="0" err="1"/>
              <a:t>myself</a:t>
            </a:r>
            <a:r>
              <a:rPr lang="de-CH" dirty="0"/>
              <a:t> (</a:t>
            </a:r>
            <a:r>
              <a:rPr lang="de-CH" dirty="0" err="1"/>
              <a:t>shielding</a:t>
            </a:r>
            <a:r>
              <a:rPr lang="de-CH" dirty="0"/>
              <a:t>) </a:t>
            </a:r>
            <a:r>
              <a:rPr lang="de-CH" dirty="0" err="1"/>
              <a:t>supports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Impact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Advanced Muon Spectroscopy (AMS) with Si-Pixel Detectors </a:t>
            </a:r>
            <a:r>
              <a:rPr lang="de-CH" dirty="0" err="1"/>
              <a:t>is</a:t>
            </a:r>
            <a:r>
              <a:rPr lang="de-CH" dirty="0"/>
              <a:t> a </a:t>
            </a:r>
            <a:r>
              <a:rPr lang="de-CH" dirty="0" err="1"/>
              <a:t>very</a:t>
            </a:r>
            <a:r>
              <a:rPr lang="de-CH" dirty="0"/>
              <a:t> high </a:t>
            </a:r>
            <a:r>
              <a:rPr lang="de-CH" dirty="0" err="1"/>
              <a:t>priority</a:t>
            </a:r>
            <a:r>
              <a:rPr lang="de-CH" dirty="0"/>
              <a:t> </a:t>
            </a:r>
            <a:r>
              <a:rPr lang="de-CH" dirty="0" err="1"/>
              <a:t>project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CNM (</a:t>
            </a:r>
            <a:r>
              <a:rPr lang="de-CH" dirty="0" err="1"/>
              <a:t>success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Impact </a:t>
            </a:r>
            <a:r>
              <a:rPr lang="de-CH" dirty="0" err="1"/>
              <a:t>project</a:t>
            </a:r>
            <a:r>
              <a:rPr lang="de-CH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upgrading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GPS Instrument will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supported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LIN (</a:t>
            </a:r>
            <a:r>
              <a:rPr lang="de-CH" dirty="0" err="1"/>
              <a:t>first</a:t>
            </a:r>
            <a:r>
              <a:rPr lang="de-CH" dirty="0"/>
              <a:t> </a:t>
            </a:r>
            <a:r>
              <a:rPr lang="de-CH" dirty="0" err="1"/>
              <a:t>information</a:t>
            </a:r>
            <a:r>
              <a:rPr lang="de-CH" dirty="0"/>
              <a:t> </a:t>
            </a:r>
            <a:r>
              <a:rPr lang="de-CH" dirty="0" err="1"/>
              <a:t>exchange</a:t>
            </a:r>
            <a:r>
              <a:rPr lang="de-CH" dirty="0"/>
              <a:t> </a:t>
            </a:r>
            <a:r>
              <a:rPr lang="de-CH" dirty="0" err="1"/>
              <a:t>has</a:t>
            </a:r>
            <a:r>
              <a:rPr lang="de-CH" dirty="0"/>
              <a:t> </a:t>
            </a:r>
            <a:r>
              <a:rPr lang="de-CH" dirty="0" err="1"/>
              <a:t>been</a:t>
            </a:r>
            <a:r>
              <a:rPr lang="de-CH" dirty="0"/>
              <a:t> </a:t>
            </a:r>
            <a:r>
              <a:rPr lang="de-CH" dirty="0" err="1"/>
              <a:t>started</a:t>
            </a:r>
            <a:r>
              <a:rPr lang="de-CH" dirty="0"/>
              <a:t>)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40CA0E5-EB4B-7FDB-3C90-6113E29087BF}"/>
              </a:ext>
            </a:extLst>
          </p:cNvPr>
          <p:cNvSpPr txBox="1"/>
          <p:nvPr/>
        </p:nvSpPr>
        <p:spPr>
          <a:xfrm>
            <a:off x="1427023" y="3429000"/>
            <a:ext cx="96750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Caladea"/>
              </a:rPr>
              <a:t>Modification/Upgrading of the existing GPS sample environment (magnetic field and cryogenics),</a:t>
            </a:r>
          </a:p>
          <a:p>
            <a:pPr algn="l"/>
            <a:r>
              <a:rPr lang="en-US" sz="1800" b="0" i="0" u="none" strike="noStrike" baseline="0" dirty="0">
                <a:latin typeface="Caladea"/>
              </a:rPr>
              <a:t>the beam line (collimators and slits) as well as motion controls (movable detector system</a:t>
            </a:r>
          </a:p>
          <a:p>
            <a:pPr algn="l"/>
            <a:r>
              <a:rPr lang="en-US" sz="1800" b="0" i="0" u="none" strike="noStrike" baseline="0" dirty="0">
                <a:latin typeface="Caladea"/>
              </a:rPr>
              <a:t>and cryostat) to host the Si-pixel based detector system.</a:t>
            </a:r>
            <a:endParaRPr lang="de-CH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8133027-5946-B7EC-34A0-9D04275965FA}"/>
              </a:ext>
            </a:extLst>
          </p:cNvPr>
          <p:cNvSpPr/>
          <p:nvPr/>
        </p:nvSpPr>
        <p:spPr>
          <a:xfrm>
            <a:off x="1334660" y="3429000"/>
            <a:ext cx="9222509" cy="92333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9" name="Grafik 8" descr="Ein Bild, das Maschine, Bautechnik, Elektronik, Industrie enthält.&#10;&#10;KI-generierte Inhalte können fehlerhaft sein.">
            <a:extLst>
              <a:ext uri="{FF2B5EF4-FFF2-40B4-BE49-F238E27FC236}">
                <a16:creationId xmlns:a16="http://schemas.microsoft.com/office/drawing/2014/main" id="{043398F9-F019-A063-BE3E-6E8281F60D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660" y="4492417"/>
            <a:ext cx="5106194" cy="228916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A9447B9-A238-7537-868D-2242328AE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943" y="4568836"/>
            <a:ext cx="2238005" cy="221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78322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CE7B73-0E13-2558-A371-04CB81147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047" y="1417441"/>
            <a:ext cx="10301669" cy="34338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E20381-FFF1-21AF-FA8C-3558CBD2809C}"/>
              </a:ext>
            </a:extLst>
          </p:cNvPr>
          <p:cNvSpPr txBox="1"/>
          <p:nvPr/>
        </p:nvSpPr>
        <p:spPr>
          <a:xfrm>
            <a:off x="7670261" y="2115867"/>
            <a:ext cx="153920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Guide Hall South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3E42AC01-230B-8B1A-738F-FBFED035ECC1}"/>
              </a:ext>
            </a:extLst>
          </p:cNvPr>
          <p:cNvSpPr txBox="1">
            <a:spLocks/>
          </p:cNvSpPr>
          <p:nvPr/>
        </p:nvSpPr>
        <p:spPr>
          <a:xfrm>
            <a:off x="4160733" y="916846"/>
            <a:ext cx="11018488" cy="508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400">
                <a:solidFill>
                  <a:srgbClr val="00B050"/>
                </a:solidFill>
                <a:latin typeface="Aptos Display" panose="020B0004020202020204" pitchFamily="34" charset="0"/>
              </a:rPr>
              <a:t>Present SINQ Facility / Instruments</a:t>
            </a:r>
            <a:endParaRPr lang="en-CH" sz="2400" dirty="0">
              <a:solidFill>
                <a:srgbClr val="00B050"/>
              </a:solidFill>
              <a:latin typeface="Aptos Display" panose="020B00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2E74E7-D041-E5DD-C8B9-35F90A88DFF1}"/>
              </a:ext>
            </a:extLst>
          </p:cNvPr>
          <p:cNvSpPr txBox="1"/>
          <p:nvPr/>
        </p:nvSpPr>
        <p:spPr>
          <a:xfrm>
            <a:off x="445063" y="5912710"/>
            <a:ext cx="2459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ptos Display" panose="020B0004020202020204" pitchFamily="34" charset="0"/>
              </a:rPr>
              <a:t>D</a:t>
            </a:r>
            <a:r>
              <a:rPr lang="de-CH" baseline="-25000" dirty="0">
                <a:latin typeface="Aptos Display" panose="020B0004020202020204" pitchFamily="34" charset="0"/>
              </a:rPr>
              <a:t>2</a:t>
            </a:r>
            <a:r>
              <a:rPr lang="de-CH" dirty="0">
                <a:latin typeface="Aptos Display" panose="020B0004020202020204" pitchFamily="34" charset="0"/>
              </a:rPr>
              <a:t> </a:t>
            </a:r>
            <a:r>
              <a:rPr lang="en-CH">
                <a:latin typeface="Aptos Display" panose="020B0004020202020204" pitchFamily="34" charset="0"/>
              </a:rPr>
              <a:t>Cold  Neutron </a:t>
            </a:r>
            <a:r>
              <a:rPr lang="en-CH" dirty="0">
                <a:latin typeface="Aptos Display" panose="020B0004020202020204" pitchFamily="34" charset="0"/>
              </a:rPr>
              <a:t>Source</a:t>
            </a:r>
          </a:p>
          <a:p>
            <a:r>
              <a:rPr lang="en-GB" sz="1200" dirty="0">
                <a:latin typeface="Aptos Display" panose="020B0004020202020204" pitchFamily="34" charset="0"/>
              </a:rPr>
              <a:t>(ones exchanged - live time of    present CS is about 30 years)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11A01E-A39D-1856-C73F-D153758C031A}"/>
              </a:ext>
            </a:extLst>
          </p:cNvPr>
          <p:cNvSpPr txBox="1"/>
          <p:nvPr/>
        </p:nvSpPr>
        <p:spPr>
          <a:xfrm>
            <a:off x="3332844" y="1338414"/>
            <a:ext cx="104002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Target Hall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78597A-4A05-EFA9-00D6-04B3EBD6C3BA}"/>
              </a:ext>
            </a:extLst>
          </p:cNvPr>
          <p:cNvSpPr/>
          <p:nvPr/>
        </p:nvSpPr>
        <p:spPr>
          <a:xfrm rot="20429251">
            <a:off x="3357968" y="6287678"/>
            <a:ext cx="989780" cy="133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F3E616-22C4-8A68-0FDA-9C1F88487B66}"/>
              </a:ext>
            </a:extLst>
          </p:cNvPr>
          <p:cNvCxnSpPr>
            <a:cxnSpLocks/>
          </p:cNvCxnSpPr>
          <p:nvPr/>
        </p:nvCxnSpPr>
        <p:spPr>
          <a:xfrm>
            <a:off x="3852858" y="4851329"/>
            <a:ext cx="180074" cy="3006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9683F-2A42-206E-CC2B-20113FB0A7F6}"/>
              </a:ext>
            </a:extLst>
          </p:cNvPr>
          <p:cNvCxnSpPr>
            <a:cxnSpLocks/>
          </p:cNvCxnSpPr>
          <p:nvPr/>
        </p:nvCxnSpPr>
        <p:spPr>
          <a:xfrm flipH="1">
            <a:off x="2847664" y="4684011"/>
            <a:ext cx="267888" cy="4679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SINQ_target">
            <a:extLst>
              <a:ext uri="{FF2B5EF4-FFF2-40B4-BE49-F238E27FC236}">
                <a16:creationId xmlns:a16="http://schemas.microsoft.com/office/drawing/2014/main" id="{6958E58C-3681-63D4-613A-4E6A18444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91" y="4336047"/>
            <a:ext cx="2676684" cy="246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eft Arrow 15">
            <a:extLst>
              <a:ext uri="{FF2B5EF4-FFF2-40B4-BE49-F238E27FC236}">
                <a16:creationId xmlns:a16="http://schemas.microsoft.com/office/drawing/2014/main" id="{3DB6CB00-914F-4EAD-B04D-3396639488BA}"/>
              </a:ext>
            </a:extLst>
          </p:cNvPr>
          <p:cNvSpPr/>
          <p:nvPr/>
        </p:nvSpPr>
        <p:spPr>
          <a:xfrm rot="10336719">
            <a:off x="2914995" y="5996674"/>
            <a:ext cx="1659477" cy="105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BBB102-CB97-3A3E-1934-2836D6ACA13D}"/>
              </a:ext>
            </a:extLst>
          </p:cNvPr>
          <p:cNvSpPr txBox="1"/>
          <p:nvPr/>
        </p:nvSpPr>
        <p:spPr>
          <a:xfrm>
            <a:off x="3744734" y="4376234"/>
            <a:ext cx="191199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SINQ Moderator Tank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E2593A-F631-8060-84E4-55D4B4BE1B8F}"/>
              </a:ext>
            </a:extLst>
          </p:cNvPr>
          <p:cNvCxnSpPr/>
          <p:nvPr/>
        </p:nvCxnSpPr>
        <p:spPr>
          <a:xfrm flipH="1">
            <a:off x="3362391" y="3134385"/>
            <a:ext cx="238059" cy="1201662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FF1E9F4-432D-15C4-F141-92B636C0C0D6}"/>
              </a:ext>
            </a:extLst>
          </p:cNvPr>
          <p:cNvCxnSpPr>
            <a:cxnSpLocks/>
          </p:cNvCxnSpPr>
          <p:nvPr/>
        </p:nvCxnSpPr>
        <p:spPr>
          <a:xfrm>
            <a:off x="3782722" y="3036739"/>
            <a:ext cx="2184094" cy="128643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Arrow 24">
            <a:extLst>
              <a:ext uri="{FF2B5EF4-FFF2-40B4-BE49-F238E27FC236}">
                <a16:creationId xmlns:a16="http://schemas.microsoft.com/office/drawing/2014/main" id="{A819C886-1B5B-AE80-C0F6-89F47AAF291E}"/>
              </a:ext>
            </a:extLst>
          </p:cNvPr>
          <p:cNvSpPr/>
          <p:nvPr/>
        </p:nvSpPr>
        <p:spPr>
          <a:xfrm rot="11452041">
            <a:off x="2910183" y="5436838"/>
            <a:ext cx="1749414" cy="11081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42C8F3-06A8-4213-A62A-0A9914B777FE}"/>
              </a:ext>
            </a:extLst>
          </p:cNvPr>
          <p:cNvSpPr txBox="1"/>
          <p:nvPr/>
        </p:nvSpPr>
        <p:spPr>
          <a:xfrm>
            <a:off x="552033" y="4843095"/>
            <a:ext cx="23633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ptos Display" panose="020B0004020202020204" pitchFamily="34" charset="0"/>
              </a:rPr>
              <a:t>Central Tube </a:t>
            </a:r>
          </a:p>
          <a:p>
            <a:r>
              <a:rPr lang="en-CH" sz="1200">
                <a:latin typeface="Aptos Display" panose="020B0004020202020204" pitchFamily="34" charset="0"/>
              </a:rPr>
              <a:t>(</a:t>
            </a:r>
            <a:r>
              <a:rPr lang="en-GB" sz="1200" dirty="0">
                <a:latin typeface="Aptos Display" panose="020B0004020202020204" pitchFamily="34" charset="0"/>
              </a:rPr>
              <a:t>never exchanged - live time is about 30 years)</a:t>
            </a:r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D105224C-8AA3-BA2C-F924-0A78916BBA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2033" y="240927"/>
            <a:ext cx="4090222" cy="446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latin typeface="Aptos Display" panose="020B0004020202020204" pitchFamily="34" charset="0"/>
              </a:rPr>
              <a:t>30 </a:t>
            </a:r>
            <a:r>
              <a:rPr lang="de-CH" dirty="0" err="1">
                <a:latin typeface="Aptos Display" panose="020B0004020202020204" pitchFamily="34" charset="0"/>
              </a:rPr>
              <a:t>years</a:t>
            </a:r>
            <a:r>
              <a:rPr lang="de-CH" dirty="0">
                <a:latin typeface="Aptos Display" panose="020B0004020202020204" pitchFamily="34" charset="0"/>
              </a:rPr>
              <a:t> SINQ </a:t>
            </a:r>
            <a:r>
              <a:rPr lang="de-CH" dirty="0" err="1">
                <a:latin typeface="Aptos Display" panose="020B0004020202020204" pitchFamily="34" charset="0"/>
              </a:rPr>
              <a:t>operation</a:t>
            </a:r>
            <a:r>
              <a:rPr lang="de-CH" dirty="0">
                <a:latin typeface="Aptos Display" panose="020B0004020202020204" pitchFamily="34" charset="0"/>
              </a:rPr>
              <a:t> </a:t>
            </a:r>
            <a:endParaRPr lang="en-CH" dirty="0">
              <a:latin typeface="Aptos Display" panose="020B000402020202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E44B7438-46BA-3CC6-C440-595AA07D7E20}"/>
              </a:ext>
            </a:extLst>
          </p:cNvPr>
          <p:cNvSpPr txBox="1">
            <a:spLocks/>
          </p:cNvSpPr>
          <p:nvPr/>
        </p:nvSpPr>
        <p:spPr>
          <a:xfrm>
            <a:off x="6486042" y="5406319"/>
            <a:ext cx="10318081" cy="508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/>
              <a:t>Project </a:t>
            </a:r>
            <a:r>
              <a:rPr lang="de-CH" sz="1400" dirty="0" err="1"/>
              <a:t>preparation</a:t>
            </a:r>
            <a:r>
              <a:rPr lang="de-CH" sz="1400" dirty="0"/>
              <a:t> </a:t>
            </a:r>
            <a:r>
              <a:rPr lang="de-CH" sz="1400" dirty="0" err="1"/>
              <a:t>for</a:t>
            </a:r>
            <a:r>
              <a:rPr lang="de-CH" sz="1400" dirty="0"/>
              <a:t> </a:t>
            </a:r>
            <a:r>
              <a:rPr lang="de-CH" sz="1400" dirty="0" err="1"/>
              <a:t>exchanging</a:t>
            </a:r>
            <a:r>
              <a:rPr lang="de-CH" sz="1400" dirty="0"/>
              <a:t> </a:t>
            </a:r>
            <a:r>
              <a:rPr lang="de-CH" sz="1400" dirty="0" err="1"/>
              <a:t>the</a:t>
            </a:r>
            <a:r>
              <a:rPr lang="de-CH" sz="1400" dirty="0"/>
              <a:t> </a:t>
            </a:r>
            <a:r>
              <a:rPr lang="de-CH" sz="1400" dirty="0" err="1"/>
              <a:t>central</a:t>
            </a:r>
            <a:r>
              <a:rPr lang="de-CH" sz="1400" dirty="0"/>
              <a:t> </a:t>
            </a:r>
            <a:r>
              <a:rPr lang="de-CH" sz="1400" dirty="0" err="1"/>
              <a:t>tube</a:t>
            </a:r>
            <a:endParaRPr lang="de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 sz="1400" dirty="0"/>
              <a:t>Pre-study of the SINQ cold moderator </a:t>
            </a:r>
            <a:r>
              <a:rPr lang="de-CH" sz="1400" dirty="0"/>
              <a:t>e</a:t>
            </a:r>
            <a:r>
              <a:rPr lang="en-JP" sz="1400" dirty="0"/>
              <a:t>xchange/</a:t>
            </a:r>
            <a:r>
              <a:rPr lang="de-CH" sz="1400" dirty="0"/>
              <a:t>u</a:t>
            </a:r>
            <a:r>
              <a:rPr lang="en-JP" sz="1400" dirty="0"/>
              <a:t>pgrade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98EB121-A324-06AB-46E6-803A8D7EE2A8}"/>
              </a:ext>
            </a:extLst>
          </p:cNvPr>
          <p:cNvSpPr txBox="1"/>
          <p:nvPr/>
        </p:nvSpPr>
        <p:spPr>
          <a:xfrm>
            <a:off x="9726495" y="6365106"/>
            <a:ext cx="1975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err="1"/>
              <a:t>Realization</a:t>
            </a:r>
            <a:r>
              <a:rPr lang="de-CH" sz="1400" dirty="0"/>
              <a:t>: after 2030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9E26E40-1233-6B67-2C73-BDD0DF74F599}"/>
              </a:ext>
            </a:extLst>
          </p:cNvPr>
          <p:cNvSpPr/>
          <p:nvPr/>
        </p:nvSpPr>
        <p:spPr>
          <a:xfrm>
            <a:off x="6334865" y="5342087"/>
            <a:ext cx="5160480" cy="74953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281665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2A9BB6-2E9A-869B-98B5-D23DF31AA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047" y="1417441"/>
            <a:ext cx="10301669" cy="34338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E98734-82D5-D18A-0E44-3874F28906EE}"/>
              </a:ext>
            </a:extLst>
          </p:cNvPr>
          <p:cNvSpPr txBox="1"/>
          <p:nvPr/>
        </p:nvSpPr>
        <p:spPr>
          <a:xfrm>
            <a:off x="7670261" y="2115867"/>
            <a:ext cx="153920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Guide Hall South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136211-6E61-6963-C77B-8AF9F602862B}"/>
              </a:ext>
            </a:extLst>
          </p:cNvPr>
          <p:cNvSpPr txBox="1"/>
          <p:nvPr/>
        </p:nvSpPr>
        <p:spPr>
          <a:xfrm>
            <a:off x="3332844" y="1338414"/>
            <a:ext cx="104002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Target Hall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819C2B-43A8-1F8E-E573-C5395A5FECC6}"/>
              </a:ext>
            </a:extLst>
          </p:cNvPr>
          <p:cNvSpPr/>
          <p:nvPr/>
        </p:nvSpPr>
        <p:spPr>
          <a:xfrm rot="20429251">
            <a:off x="3357968" y="6287678"/>
            <a:ext cx="989780" cy="133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6B426D-1BCC-7B34-FFC5-857D07CA2F0E}"/>
              </a:ext>
            </a:extLst>
          </p:cNvPr>
          <p:cNvCxnSpPr>
            <a:cxnSpLocks/>
          </p:cNvCxnSpPr>
          <p:nvPr/>
        </p:nvCxnSpPr>
        <p:spPr>
          <a:xfrm>
            <a:off x="3852858" y="4851329"/>
            <a:ext cx="180074" cy="3006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383EFEC-0048-E5CC-7180-4ABA6CAAB1AD}"/>
              </a:ext>
            </a:extLst>
          </p:cNvPr>
          <p:cNvCxnSpPr>
            <a:cxnSpLocks/>
          </p:cNvCxnSpPr>
          <p:nvPr/>
        </p:nvCxnSpPr>
        <p:spPr>
          <a:xfrm flipH="1">
            <a:off x="2847664" y="4684011"/>
            <a:ext cx="267888" cy="4679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SINQ_target">
            <a:extLst>
              <a:ext uri="{FF2B5EF4-FFF2-40B4-BE49-F238E27FC236}">
                <a16:creationId xmlns:a16="http://schemas.microsoft.com/office/drawing/2014/main" id="{C5B0DDC3-DD65-9654-9BE8-EE16A82D7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204" y="4428006"/>
            <a:ext cx="2676684" cy="246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BCDA6EE-B041-DD97-F7E6-22EE49AD3600}"/>
              </a:ext>
            </a:extLst>
          </p:cNvPr>
          <p:cNvSpPr txBox="1"/>
          <p:nvPr/>
        </p:nvSpPr>
        <p:spPr>
          <a:xfrm>
            <a:off x="2120934" y="4435328"/>
            <a:ext cx="191199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1400" dirty="0"/>
              <a:t>SINQ Moderator Tank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0A86810-ACFD-0214-FE74-ED2CE29219EF}"/>
              </a:ext>
            </a:extLst>
          </p:cNvPr>
          <p:cNvCxnSpPr>
            <a:cxnSpLocks/>
          </p:cNvCxnSpPr>
          <p:nvPr/>
        </p:nvCxnSpPr>
        <p:spPr>
          <a:xfrm flipH="1">
            <a:off x="1588204" y="3134385"/>
            <a:ext cx="2012246" cy="1300943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B4E748F-2509-0928-7FEC-2DAD83D99B62}"/>
              </a:ext>
            </a:extLst>
          </p:cNvPr>
          <p:cNvCxnSpPr>
            <a:cxnSpLocks/>
          </p:cNvCxnSpPr>
          <p:nvPr/>
        </p:nvCxnSpPr>
        <p:spPr>
          <a:xfrm>
            <a:off x="3782722" y="3036739"/>
            <a:ext cx="558968" cy="143387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26">
            <a:extLst>
              <a:ext uri="{FF2B5EF4-FFF2-40B4-BE49-F238E27FC236}">
                <a16:creationId xmlns:a16="http://schemas.microsoft.com/office/drawing/2014/main" id="{19EC7C90-4B89-5898-B3B9-216E41BC6C0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32760" y="294362"/>
            <a:ext cx="13126298" cy="778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Irradiation Beamline UFO </a:t>
            </a:r>
            <a:r>
              <a:rPr lang="en-JP" sz="2400" b="1" dirty="0"/>
              <a:t> </a:t>
            </a:r>
            <a:r>
              <a:rPr lang="en-JP" sz="2000" b="1" dirty="0"/>
              <a:t>– </a:t>
            </a:r>
            <a:r>
              <a:rPr lang="en-JP" sz="2000" b="1" dirty="0">
                <a:solidFill>
                  <a:srgbClr val="FF0000"/>
                </a:solidFill>
              </a:rPr>
              <a:t>U</a:t>
            </a:r>
            <a:r>
              <a:rPr lang="en-JP" sz="2000" b="1" dirty="0"/>
              <a:t>ltra </a:t>
            </a:r>
            <a:r>
              <a:rPr lang="en-JP" sz="2000" b="1" dirty="0">
                <a:solidFill>
                  <a:srgbClr val="FF0000"/>
                </a:solidFill>
              </a:rPr>
              <a:t>F</a:t>
            </a:r>
            <a:r>
              <a:rPr lang="en-JP" sz="2000" b="1" dirty="0"/>
              <a:t>ast neutron irra</a:t>
            </a:r>
            <a:r>
              <a:rPr lang="de-CH" sz="2000" b="1" dirty="0"/>
              <a:t>d</a:t>
            </a:r>
            <a:r>
              <a:rPr lang="en-JP" sz="2000" b="1" dirty="0"/>
              <a:t>iation for large </a:t>
            </a:r>
            <a:r>
              <a:rPr lang="en-JP" sz="2000" b="1" dirty="0">
                <a:solidFill>
                  <a:srgbClr val="FF0000"/>
                </a:solidFill>
              </a:rPr>
              <a:t>O</a:t>
            </a:r>
            <a:r>
              <a:rPr lang="en-JP" sz="2000" b="1" dirty="0"/>
              <a:t>bjects</a:t>
            </a:r>
            <a:br>
              <a:rPr lang="en-JP" b="1" dirty="0"/>
            </a:br>
            <a:endParaRPr lang="en-CH" dirty="0">
              <a:latin typeface="Aptos Display" panose="020B00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8C6D49-9345-E9D7-1EBE-F6AF94016C4E}"/>
              </a:ext>
            </a:extLst>
          </p:cNvPr>
          <p:cNvSpPr txBox="1"/>
          <p:nvPr/>
        </p:nvSpPr>
        <p:spPr>
          <a:xfrm>
            <a:off x="5526252" y="5413511"/>
            <a:ext cx="3061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tos Display" panose="020B0004020202020204" pitchFamily="34" charset="0"/>
              </a:rPr>
              <a:t>Fast neutron irradiation beamline UFO</a:t>
            </a:r>
          </a:p>
          <a:p>
            <a:r>
              <a:rPr lang="en-GB" sz="1200" dirty="0">
                <a:latin typeface="Aptos Display" panose="020B0004020202020204" pitchFamily="34" charset="0"/>
              </a:rPr>
              <a:t>(the only port with direct view to the target)</a:t>
            </a:r>
          </a:p>
        </p:txBody>
      </p:sp>
      <p:sp>
        <p:nvSpPr>
          <p:cNvPr id="20" name="Left Arrow 19">
            <a:extLst>
              <a:ext uri="{FF2B5EF4-FFF2-40B4-BE49-F238E27FC236}">
                <a16:creationId xmlns:a16="http://schemas.microsoft.com/office/drawing/2014/main" id="{30CF3B87-3E22-5C1E-B539-0EE0BC239D04}"/>
              </a:ext>
            </a:extLst>
          </p:cNvPr>
          <p:cNvSpPr/>
          <p:nvPr/>
        </p:nvSpPr>
        <p:spPr>
          <a:xfrm rot="376080" flipV="1">
            <a:off x="3337514" y="5491115"/>
            <a:ext cx="2060008" cy="12844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Left Arrow 20">
            <a:extLst>
              <a:ext uri="{FF2B5EF4-FFF2-40B4-BE49-F238E27FC236}">
                <a16:creationId xmlns:a16="http://schemas.microsoft.com/office/drawing/2014/main" id="{B5281716-A3A5-A49C-DBC7-9B92FC61859D}"/>
              </a:ext>
            </a:extLst>
          </p:cNvPr>
          <p:cNvSpPr/>
          <p:nvPr/>
        </p:nvSpPr>
        <p:spPr>
          <a:xfrm rot="2130526" flipV="1">
            <a:off x="3953521" y="4000603"/>
            <a:ext cx="4433880" cy="15184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066D6A9-9A87-1BB6-045F-14E43BB7B4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585" y="4539258"/>
            <a:ext cx="2369125" cy="224229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4547906-A4C7-2F19-3B7E-EE3BB783538A}"/>
              </a:ext>
            </a:extLst>
          </p:cNvPr>
          <p:cNvSpPr txBox="1"/>
          <p:nvPr/>
        </p:nvSpPr>
        <p:spPr>
          <a:xfrm>
            <a:off x="9597766" y="530238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FF0000"/>
                </a:solidFill>
              </a:rPr>
              <a:t>UFO</a:t>
            </a:r>
          </a:p>
        </p:txBody>
      </p:sp>
      <p:pic>
        <p:nvPicPr>
          <p:cNvPr id="3" name="Picture 1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95714761-63E1-1D55-CEDB-B45C662DFD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539" y="1584623"/>
            <a:ext cx="4559996" cy="290423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77186F6-2C8D-E93A-D927-47D629667C05}"/>
              </a:ext>
            </a:extLst>
          </p:cNvPr>
          <p:cNvSpPr txBox="1"/>
          <p:nvPr/>
        </p:nvSpPr>
        <p:spPr>
          <a:xfrm rot="19675391">
            <a:off x="495947" y="1096179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rgbClr val="FF0000"/>
                </a:solidFill>
              </a:rPr>
              <a:t>Pre</a:t>
            </a:r>
            <a:r>
              <a:rPr lang="de-CH" dirty="0">
                <a:solidFill>
                  <a:srgbClr val="FF0000"/>
                </a:solidFill>
              </a:rPr>
              <a:t>-Study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A2B0357-BB55-690F-3AD8-D2AD505B12D1}"/>
              </a:ext>
            </a:extLst>
          </p:cNvPr>
          <p:cNvSpPr txBox="1"/>
          <p:nvPr/>
        </p:nvSpPr>
        <p:spPr>
          <a:xfrm>
            <a:off x="3115552" y="732483"/>
            <a:ext cx="5656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/>
              <a:t>Testing</a:t>
            </a:r>
            <a:r>
              <a:rPr lang="de-CH" b="1" dirty="0"/>
              <a:t> </a:t>
            </a:r>
            <a:r>
              <a:rPr lang="de-CH" b="1" dirty="0" err="1"/>
              <a:t>of</a:t>
            </a:r>
            <a:r>
              <a:rPr lang="de-CH" b="1" dirty="0"/>
              <a:t> </a:t>
            </a:r>
            <a:r>
              <a:rPr lang="de-CH" b="1" dirty="0" err="1"/>
              <a:t>electronics</a:t>
            </a:r>
            <a:r>
              <a:rPr lang="de-CH" b="1" dirty="0"/>
              <a:t> </a:t>
            </a:r>
            <a:r>
              <a:rPr lang="de-CH" b="1" dirty="0" err="1"/>
              <a:t>with</a:t>
            </a:r>
            <a:r>
              <a:rPr lang="de-CH" b="1" dirty="0"/>
              <a:t> a </a:t>
            </a:r>
            <a:r>
              <a:rPr lang="de-CH" b="1" dirty="0" err="1"/>
              <a:t>cosmic-ray</a:t>
            </a:r>
            <a:r>
              <a:rPr lang="de-CH" b="1" dirty="0"/>
              <a:t> </a:t>
            </a:r>
            <a:r>
              <a:rPr lang="de-CH" b="1" dirty="0" err="1"/>
              <a:t>spectrum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186306283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Kleidung, Person, Gebäude, Bautechnik enthält.&#10;&#10;KI-generierte Inhalte können fehlerhaft sein.">
            <a:extLst>
              <a:ext uri="{FF2B5EF4-FFF2-40B4-BE49-F238E27FC236}">
                <a16:creationId xmlns:a16="http://schemas.microsoft.com/office/drawing/2014/main" id="{4DEA4380-8D92-B6F3-5601-E016ADEC4C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810" y="436496"/>
            <a:ext cx="8943378" cy="598500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C625BC7-58D0-49CF-42EF-828221BADAEC}"/>
              </a:ext>
            </a:extLst>
          </p:cNvPr>
          <p:cNvSpPr txBox="1"/>
          <p:nvPr/>
        </p:nvSpPr>
        <p:spPr>
          <a:xfrm>
            <a:off x="1965877" y="6421504"/>
            <a:ext cx="759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Around</a:t>
            </a:r>
            <a:r>
              <a:rPr lang="de-CH" dirty="0"/>
              <a:t> 50 LIN </a:t>
            </a:r>
            <a:r>
              <a:rPr lang="de-CH" dirty="0" err="1"/>
              <a:t>experts</a:t>
            </a:r>
            <a:r>
              <a:rPr lang="de-CH" dirty="0"/>
              <a:t> </a:t>
            </a:r>
            <a:r>
              <a:rPr lang="de-CH" dirty="0" err="1"/>
              <a:t>guarantee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stable</a:t>
            </a:r>
            <a:r>
              <a:rPr lang="de-CH" dirty="0"/>
              <a:t> </a:t>
            </a:r>
            <a:r>
              <a:rPr lang="de-CH" dirty="0" err="1"/>
              <a:t>operation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instrument</a:t>
            </a:r>
            <a:r>
              <a:rPr lang="de-CH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09351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E5BC12F-866A-5890-3A37-68683987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651" y="328500"/>
            <a:ext cx="8944033" cy="508500"/>
          </a:xfrm>
        </p:spPr>
        <p:txBody>
          <a:bodyPr/>
          <a:lstStyle/>
          <a:p>
            <a:r>
              <a:rPr lang="de-CH" sz="2800" dirty="0"/>
              <a:t>Laboratory </a:t>
            </a:r>
            <a:r>
              <a:rPr lang="de-CH" sz="2800" dirty="0" err="1"/>
              <a:t>of</a:t>
            </a:r>
            <a:r>
              <a:rPr lang="de-CH" sz="2800" dirty="0"/>
              <a:t> Neutron and </a:t>
            </a:r>
            <a:r>
              <a:rPr lang="de-CH" sz="2800" dirty="0" err="1"/>
              <a:t>Muon</a:t>
            </a:r>
            <a:r>
              <a:rPr lang="de-CH" sz="2800" dirty="0"/>
              <a:t> Instrumentation</a:t>
            </a:r>
          </a:p>
        </p:txBody>
      </p:sp>
      <p:pic>
        <p:nvPicPr>
          <p:cNvPr id="5" name="Grafik 4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04E6CB2D-6368-BF3D-D507-3AA5B22BE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60" y="837000"/>
            <a:ext cx="7849340" cy="584180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D7BD9972-41E9-6971-7EE2-8C0823A1C90D}"/>
              </a:ext>
            </a:extLst>
          </p:cNvPr>
          <p:cNvSpPr/>
          <p:nvPr/>
        </p:nvSpPr>
        <p:spPr>
          <a:xfrm>
            <a:off x="4701309" y="3934691"/>
            <a:ext cx="3648364" cy="113607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D4C0004-3CC0-C358-F3AB-01E07B6F73EE}"/>
              </a:ext>
            </a:extLst>
          </p:cNvPr>
          <p:cNvSpPr txBox="1"/>
          <p:nvPr/>
        </p:nvSpPr>
        <p:spPr>
          <a:xfrm>
            <a:off x="8552009" y="4396508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since</a:t>
            </a:r>
            <a:r>
              <a:rPr lang="de-CH" dirty="0"/>
              <a:t> 1.11.2025</a:t>
            </a:r>
          </a:p>
        </p:txBody>
      </p:sp>
    </p:spTree>
    <p:extLst>
      <p:ext uri="{BB962C8B-B14F-4D97-AF65-F5344CB8AC3E}">
        <p14:creationId xmlns:p14="http://schemas.microsoft.com/office/powerpoint/2010/main" val="75329375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4FCCEFC1-BBBC-DF3E-E950-3D64A9F0D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7" y="300724"/>
            <a:ext cx="6708025" cy="508500"/>
          </a:xfrm>
        </p:spPr>
        <p:txBody>
          <a:bodyPr/>
          <a:lstStyle/>
          <a:p>
            <a:r>
              <a:rPr lang="de-DE" dirty="0"/>
              <a:t>Mission </a:t>
            </a:r>
            <a:r>
              <a:rPr lang="de-DE" dirty="0" err="1"/>
              <a:t>of</a:t>
            </a:r>
            <a:r>
              <a:rPr lang="de-DE" dirty="0"/>
              <a:t> LIN</a:t>
            </a:r>
          </a:p>
        </p:txBody>
      </p:sp>
      <p:sp>
        <p:nvSpPr>
          <p:cNvPr id="5" name="Textfeld 8">
            <a:extLst>
              <a:ext uri="{FF2B5EF4-FFF2-40B4-BE49-F238E27FC236}">
                <a16:creationId xmlns:a16="http://schemas.microsoft.com/office/drawing/2014/main" id="{598B42D7-2543-3CCD-B983-47E1DD339610}"/>
              </a:ext>
            </a:extLst>
          </p:cNvPr>
          <p:cNvSpPr txBox="1"/>
          <p:nvPr/>
        </p:nvSpPr>
        <p:spPr>
          <a:xfrm>
            <a:off x="1403647" y="1417077"/>
            <a:ext cx="10745511" cy="452479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GB" sz="2000" kern="1000" spc="30" dirty="0">
              <a:cs typeface="Franklin Gothic Book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kern="1000" spc="30" dirty="0">
                <a:latin typeface="+mn-lt"/>
                <a:cs typeface="Franklin Gothic Book"/>
              </a:rPr>
              <a:t>Maintenance/support of the existing </a:t>
            </a:r>
            <a:r>
              <a:rPr lang="en-GB" sz="2000" kern="1000" spc="30" dirty="0">
                <a:cs typeface="Franklin Gothic Book"/>
              </a:rPr>
              <a:t>Neutron and </a:t>
            </a:r>
            <a:r>
              <a:rPr lang="en-GB" sz="2000" kern="1000" spc="-1" dirty="0">
                <a:latin typeface="Aptos"/>
                <a:cs typeface="Franklin Gothic Book"/>
              </a:rPr>
              <a:t>Muon</a:t>
            </a:r>
            <a:r>
              <a:rPr lang="en-GB" sz="2000" kern="1000" spc="30" dirty="0">
                <a:cs typeface="Franklin Gothic Book"/>
              </a:rPr>
              <a:t> </a:t>
            </a:r>
            <a:r>
              <a:rPr lang="en-GB" sz="2000" kern="1000" spc="30" dirty="0">
                <a:latin typeface="+mn-lt"/>
                <a:cs typeface="Franklin Gothic Book"/>
              </a:rPr>
              <a:t>instruments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kern="1000" spc="30" dirty="0">
                <a:cs typeface="Franklin Gothic Book"/>
              </a:rPr>
              <a:t>     </a:t>
            </a:r>
            <a:r>
              <a:rPr lang="en-GB" sz="2000" kern="1000" spc="30" dirty="0">
                <a:latin typeface="+mn-lt"/>
                <a:cs typeface="Franklin Gothic Book"/>
              </a:rPr>
              <a:t>– </a:t>
            </a:r>
            <a:r>
              <a:rPr lang="en-GB" sz="2000" kern="1000" spc="30" dirty="0">
                <a:cs typeface="Franklin Gothic Book"/>
              </a:rPr>
              <a:t>field of </a:t>
            </a:r>
            <a:r>
              <a:rPr lang="en-GB" sz="2000" b="1" kern="1000" spc="30" dirty="0">
                <a:latin typeface="+mn-lt"/>
                <a:cs typeface="Franklin Gothic Book"/>
              </a:rPr>
              <a:t>engineering</a:t>
            </a:r>
            <a:r>
              <a:rPr lang="en-GB" sz="2000" kern="1000" spc="30" dirty="0">
                <a:latin typeface="+mn-lt"/>
                <a:cs typeface="Franklin Gothic Book"/>
              </a:rPr>
              <a:t>, mechanics, electronics, </a:t>
            </a:r>
            <a:r>
              <a:rPr lang="en-GB" sz="2000" b="1" kern="1000" spc="30" dirty="0">
                <a:latin typeface="+mn-lt"/>
                <a:cs typeface="Franklin Gothic Book"/>
              </a:rPr>
              <a:t>software</a:t>
            </a:r>
            <a:r>
              <a:rPr lang="en-GB" sz="2000" kern="1000" spc="30" dirty="0">
                <a:latin typeface="+mn-lt"/>
                <a:cs typeface="Franklin Gothic Book"/>
              </a:rPr>
              <a:t> and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b="1" kern="1000" spc="30" dirty="0">
                <a:cs typeface="Franklin Gothic Book"/>
              </a:rPr>
              <a:t>        </a:t>
            </a:r>
            <a:r>
              <a:rPr lang="en-GB" sz="2000" b="1" kern="1000" spc="30" dirty="0">
                <a:latin typeface="+mn-lt"/>
                <a:cs typeface="Franklin Gothic Book"/>
              </a:rPr>
              <a:t>sample environment </a:t>
            </a:r>
            <a:r>
              <a:rPr lang="en-GB" sz="2000" kern="1000" spc="30" dirty="0">
                <a:latin typeface="+mn-lt"/>
                <a:cs typeface="Franklin Gothic Book"/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2000" kern="1000" spc="30" dirty="0">
              <a:cs typeface="Franklin Gothic Book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000" kern="1000" spc="30" dirty="0">
                <a:cs typeface="Franklin Gothic Book"/>
              </a:rPr>
              <a:t>Operation of the neutron spallation sources SINQ &amp; UCN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20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2000" kern="1000" spc="30" dirty="0">
              <a:latin typeface="+mn-lt"/>
              <a:cs typeface="Franklin Gothic Book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kern="1000" spc="30" dirty="0">
                <a:latin typeface="+mn-lt"/>
                <a:cs typeface="Franklin Gothic Book"/>
              </a:rPr>
              <a:t>Building/Upgrade of instruments and sample environment 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2000" kern="1000" spc="30" dirty="0">
              <a:latin typeface="+mn-lt"/>
              <a:cs typeface="Franklin Gothic Book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kern="1000" spc="30" dirty="0">
                <a:latin typeface="+mn-lt"/>
                <a:cs typeface="Franklin Gothic Book"/>
              </a:rPr>
              <a:t>Engineering</a:t>
            </a:r>
            <a:r>
              <a:rPr lang="en-GB" sz="2000" kern="1000" spc="30" dirty="0">
                <a:cs typeface="Franklin Gothic Book"/>
              </a:rPr>
              <a:t> </a:t>
            </a:r>
            <a:r>
              <a:rPr lang="en-GB" sz="2000" kern="1000" spc="30" dirty="0">
                <a:latin typeface="+mn-lt"/>
                <a:cs typeface="Franklin Gothic Book"/>
              </a:rPr>
              <a:t>science and education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F0B6D0-3A07-34AE-2417-D3814BDF9F6C}"/>
              </a:ext>
            </a:extLst>
          </p:cNvPr>
          <p:cNvSpPr txBox="1"/>
          <p:nvPr/>
        </p:nvSpPr>
        <p:spPr>
          <a:xfrm rot="20180973">
            <a:off x="732462" y="236862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b="1" dirty="0"/>
              <a:t>Prio 1</a:t>
            </a:r>
          </a:p>
        </p:txBody>
      </p:sp>
    </p:spTree>
    <p:extLst>
      <p:ext uri="{BB962C8B-B14F-4D97-AF65-F5344CB8AC3E}">
        <p14:creationId xmlns:p14="http://schemas.microsoft.com/office/powerpoint/2010/main" val="315616270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5C411F-6E97-B096-04D2-491CE1AF2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797" y="326428"/>
            <a:ext cx="8944033" cy="508500"/>
          </a:xfrm>
        </p:spPr>
        <p:txBody>
          <a:bodyPr/>
          <a:lstStyle/>
          <a:p>
            <a:r>
              <a:rPr lang="de-CH" dirty="0"/>
              <a:t>Self-</a:t>
            </a:r>
            <a:r>
              <a:rPr lang="de-CH" dirty="0" err="1"/>
              <a:t>Introduction</a:t>
            </a:r>
            <a:endParaRPr lang="en-JP" dirty="0"/>
          </a:p>
        </p:txBody>
      </p:sp>
      <p:grpSp>
        <p:nvGrpSpPr>
          <p:cNvPr id="4" name="図形グループ 20">
            <a:extLst>
              <a:ext uri="{FF2B5EF4-FFF2-40B4-BE49-F238E27FC236}">
                <a16:creationId xmlns:a16="http://schemas.microsoft.com/office/drawing/2014/main" id="{5EB93FEE-1FC1-500D-80F3-5F13FBDEACCF}"/>
              </a:ext>
            </a:extLst>
          </p:cNvPr>
          <p:cNvGrpSpPr/>
          <p:nvPr/>
        </p:nvGrpSpPr>
        <p:grpSpPr>
          <a:xfrm>
            <a:off x="345928" y="936392"/>
            <a:ext cx="6475416" cy="2854594"/>
            <a:chOff x="4283968" y="799920"/>
            <a:chExt cx="4576564" cy="2067728"/>
          </a:xfrm>
        </p:grpSpPr>
        <p:pic>
          <p:nvPicPr>
            <p:cNvPr id="5" name="図 18">
              <a:extLst>
                <a:ext uri="{FF2B5EF4-FFF2-40B4-BE49-F238E27FC236}">
                  <a16:creationId xmlns:a16="http://schemas.microsoft.com/office/drawing/2014/main" id="{3EEBC690-80CF-C76A-E857-B2F5D2BF56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3968" y="799920"/>
              <a:ext cx="4576564" cy="1830626"/>
            </a:xfrm>
            <a:prstGeom prst="rect">
              <a:avLst/>
            </a:prstGeom>
          </p:spPr>
        </p:pic>
        <p:sp>
          <p:nvSpPr>
            <p:cNvPr id="6" name="テキスト ボックス 19">
              <a:extLst>
                <a:ext uri="{FF2B5EF4-FFF2-40B4-BE49-F238E27FC236}">
                  <a16:creationId xmlns:a16="http://schemas.microsoft.com/office/drawing/2014/main" id="{CA3C4BA4-E71B-874B-06D7-3B2D463F23D7}"/>
                </a:ext>
              </a:extLst>
            </p:cNvPr>
            <p:cNvSpPr txBox="1"/>
            <p:nvPr/>
          </p:nvSpPr>
          <p:spPr>
            <a:xfrm>
              <a:off x="4283968" y="2666693"/>
              <a:ext cx="4534686" cy="200955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defTabSz="914400" eaLnBrk="0" fontAlgn="base" hangingPunct="0">
                <a:lnSpc>
                  <a:spcPct val="110000"/>
                </a:lnSpc>
                <a:spcAft>
                  <a:spcPct val="0"/>
                </a:spcAft>
              </a:pPr>
              <a:endParaRPr kumimoji="0" lang="en-US" sz="900" kern="1000" spc="30" dirty="0">
                <a:solidFill>
                  <a:srgbClr val="000000"/>
                </a:solidFill>
                <a:latin typeface="Calibri"/>
                <a:ea typeface="ヒラギノ角ゴ Pro W3" charset="0"/>
                <a:cs typeface="Franklin Gothic Book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777C060-6F25-C8EC-5294-F884772FE3CF}"/>
              </a:ext>
            </a:extLst>
          </p:cNvPr>
          <p:cNvSpPr txBox="1"/>
          <p:nvPr/>
        </p:nvSpPr>
        <p:spPr>
          <a:xfrm>
            <a:off x="345928" y="936392"/>
            <a:ext cx="2618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dirty="0">
                <a:solidFill>
                  <a:schemeClr val="bg1"/>
                </a:solidFill>
              </a:rPr>
              <a:t>TU Dresden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9EEFEC-2F17-45CB-84B0-13DDCA50ED1C}"/>
              </a:ext>
            </a:extLst>
          </p:cNvPr>
          <p:cNvSpPr txBox="1"/>
          <p:nvPr/>
        </p:nvSpPr>
        <p:spPr>
          <a:xfrm>
            <a:off x="780912" y="3623197"/>
            <a:ext cx="951003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JP" dirty="0"/>
              <a:t>Master of Science in nuclear engineering at Technical University Dresden (1989 – 1994) </a:t>
            </a:r>
          </a:p>
          <a:p>
            <a:pPr marL="285750" indent="-285750">
              <a:buFont typeface="Wingdings" pitchFamily="2" charset="2"/>
              <a:buChar char="§"/>
            </a:pPr>
            <a:endParaRPr lang="en-JP" dirty="0"/>
          </a:p>
          <a:p>
            <a:pPr marL="285750" indent="-285750">
              <a:buFont typeface="Wingdings" pitchFamily="2" charset="2"/>
              <a:buChar char="§"/>
            </a:pPr>
            <a:r>
              <a:rPr lang="en-JP" dirty="0"/>
              <a:t>Scientific assist</a:t>
            </a:r>
            <a:r>
              <a:rPr lang="en-US" dirty="0"/>
              <a:t>a</a:t>
            </a:r>
            <a:r>
              <a:rPr lang="en-JP" dirty="0"/>
              <a:t>nt at the Technical University Dresden (1994 -2001)</a:t>
            </a:r>
          </a:p>
          <a:p>
            <a:pPr marL="285750" indent="-285750">
              <a:buFont typeface="Wingdings" pitchFamily="2" charset="2"/>
              <a:buChar char="§"/>
            </a:pPr>
            <a:endParaRPr lang="en-JP" dirty="0"/>
          </a:p>
          <a:p>
            <a:pPr marL="285750" indent="-285750">
              <a:buFont typeface="Wingdings" pitchFamily="2" charset="2"/>
              <a:buChar char="§"/>
            </a:pPr>
            <a:r>
              <a:rPr lang="en-JP" dirty="0"/>
              <a:t>PhD in nuclear physics (TUD / IAEA joint project ) (1997 – 2001) </a:t>
            </a:r>
          </a:p>
          <a:p>
            <a:r>
              <a:rPr lang="en-JP" dirty="0"/>
              <a:t>      </a:t>
            </a:r>
            <a:r>
              <a:rPr lang="en-JP" sz="1600" dirty="0"/>
              <a:t>developing a nuclear material verfication method for research reactors (Safeguards)</a:t>
            </a:r>
          </a:p>
          <a:p>
            <a:r>
              <a:rPr lang="en-JP" sz="1600" dirty="0"/>
              <a:t>       MCNP simulations and neutron spectroscopy measurements for european research reactors</a:t>
            </a:r>
          </a:p>
          <a:p>
            <a:r>
              <a:rPr lang="en-JP" sz="1600" dirty="0"/>
              <a:t>       Programming of data analysis software (mainly C/C++)  </a:t>
            </a:r>
          </a:p>
          <a:p>
            <a:endParaRPr lang="en-JP" dirty="0"/>
          </a:p>
          <a:p>
            <a:endParaRPr lang="en-JP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DBE96E-B4E3-EEC6-E5C9-7E7BAE2E6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763" y="904595"/>
            <a:ext cx="3404135" cy="26095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7309EA-46C4-CB3C-7419-65CA303A1DAD}"/>
              </a:ext>
            </a:extLst>
          </p:cNvPr>
          <p:cNvSpPr txBox="1"/>
          <p:nvPr/>
        </p:nvSpPr>
        <p:spPr>
          <a:xfrm>
            <a:off x="7625016" y="3094324"/>
            <a:ext cx="2468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dirty="0">
                <a:solidFill>
                  <a:schemeClr val="bg1"/>
                </a:solidFill>
              </a:rPr>
              <a:t>Atominstitut Vienna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95B7E77C-1713-B4E2-03ED-A86A64DF2E0E}"/>
              </a:ext>
            </a:extLst>
          </p:cNvPr>
          <p:cNvSpPr/>
          <p:nvPr/>
        </p:nvSpPr>
        <p:spPr>
          <a:xfrm>
            <a:off x="5691065" y="5931490"/>
            <a:ext cx="478055" cy="39094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AAF939-18B5-6F37-97F3-B7E9E0B92C62}"/>
              </a:ext>
            </a:extLst>
          </p:cNvPr>
          <p:cNvSpPr txBox="1"/>
          <p:nvPr/>
        </p:nvSpPr>
        <p:spPr>
          <a:xfrm>
            <a:off x="2029025" y="6346906"/>
            <a:ext cx="780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/>
              <a:t>2001: Software engineer position at PSI/Laboratory for Neutron Scattering </a:t>
            </a:r>
          </a:p>
        </p:txBody>
      </p:sp>
    </p:spTree>
    <p:extLst>
      <p:ext uri="{BB962C8B-B14F-4D97-AF65-F5344CB8AC3E}">
        <p14:creationId xmlns:p14="http://schemas.microsoft.com/office/powerpoint/2010/main" val="1304514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1EE78055-AC9C-5436-2848-E0143D780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026" y="286219"/>
            <a:ext cx="9558880" cy="508500"/>
          </a:xfrm>
        </p:spPr>
        <p:txBody>
          <a:bodyPr/>
          <a:lstStyle/>
          <a:p>
            <a:r>
              <a:rPr lang="en-JP" sz="2800" dirty="0"/>
              <a:t>(1) Paul Scherrer Institut - 2</a:t>
            </a:r>
            <a:r>
              <a:rPr lang="de-CH" sz="2800" dirty="0"/>
              <a:t>5</a:t>
            </a:r>
            <a:r>
              <a:rPr lang="en-JP" sz="2800" dirty="0"/>
              <a:t> years of exciting challenges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90C77A-CC36-4102-CEB6-36301A8C0F62}"/>
              </a:ext>
            </a:extLst>
          </p:cNvPr>
          <p:cNvSpPr txBox="1"/>
          <p:nvPr/>
        </p:nvSpPr>
        <p:spPr>
          <a:xfrm>
            <a:off x="551145" y="855691"/>
            <a:ext cx="3403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2400" dirty="0">
                <a:solidFill>
                  <a:srgbClr val="00B050"/>
                </a:solidFill>
              </a:rPr>
              <a:t>Software developments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4144C9-F7BC-3D07-8C80-9815B9AD4BED}"/>
              </a:ext>
            </a:extLst>
          </p:cNvPr>
          <p:cNvSpPr txBox="1"/>
          <p:nvPr/>
        </p:nvSpPr>
        <p:spPr>
          <a:xfrm>
            <a:off x="551145" y="5747475"/>
            <a:ext cx="6100174" cy="870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US" dirty="0">
                <a:latin typeface="Arial Narrow"/>
                <a:cs typeface="Arial Narrow"/>
              </a:rPr>
              <a:t>programming the </a:t>
            </a:r>
            <a:r>
              <a:rPr lang="en-US" dirty="0" err="1">
                <a:latin typeface="Arial Narrow"/>
                <a:cs typeface="Arial Narrow"/>
              </a:rPr>
              <a:t>NeXus</a:t>
            </a:r>
            <a:r>
              <a:rPr lang="en-US" dirty="0">
                <a:latin typeface="Arial Narrow"/>
                <a:cs typeface="Arial Narrow"/>
              </a:rPr>
              <a:t>-API (HDF5) 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US" dirty="0">
                <a:latin typeface="Arial Narrow"/>
                <a:cs typeface="Arial Narrow"/>
              </a:rPr>
              <a:t>part of a EU project </a:t>
            </a:r>
          </a:p>
        </p:txBody>
      </p:sp>
      <p:pic>
        <p:nvPicPr>
          <p:cNvPr id="9" name="Picture 8" descr="Bildschirmfoto 2013-09-20 um 11.51.17.png">
            <a:extLst>
              <a:ext uri="{FF2B5EF4-FFF2-40B4-BE49-F238E27FC236}">
                <a16:creationId xmlns:a16="http://schemas.microsoft.com/office/drawing/2014/main" id="{09455DA9-4C48-775A-B96F-2D74EFF2E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26" y="1487065"/>
            <a:ext cx="3842948" cy="4260410"/>
          </a:xfrm>
          <a:prstGeom prst="rect">
            <a:avLst/>
          </a:prstGeom>
        </p:spPr>
      </p:pic>
      <p:pic>
        <p:nvPicPr>
          <p:cNvPr id="10" name="Picture 9" descr="Bildschirmfoto 2013-09-20 um 12.06.52.png">
            <a:extLst>
              <a:ext uri="{FF2B5EF4-FFF2-40B4-BE49-F238E27FC236}">
                <a16:creationId xmlns:a16="http://schemas.microsoft.com/office/drawing/2014/main" id="{1F53403A-AFC4-B87D-07A4-1B2FEEE9D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878" y="1374632"/>
            <a:ext cx="3904680" cy="34082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DFFB87-3B79-C368-0AF4-8A54EFB5046F}"/>
              </a:ext>
            </a:extLst>
          </p:cNvPr>
          <p:cNvSpPr txBox="1"/>
          <p:nvPr/>
        </p:nvSpPr>
        <p:spPr>
          <a:xfrm>
            <a:off x="5563878" y="6132198"/>
            <a:ext cx="6100174" cy="455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US" dirty="0">
                <a:latin typeface="Arial Narrow"/>
                <a:cs typeface="Arial Narrow"/>
              </a:rPr>
              <a:t>programming the SICS-DAQ system for Poldi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7906251-A3F9-807C-6E18-654AB0CC3A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027" y="2826516"/>
            <a:ext cx="4189459" cy="317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30415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25E5DA-EC1B-7215-4BD0-88472991EAE2}"/>
              </a:ext>
            </a:extLst>
          </p:cNvPr>
          <p:cNvSpPr txBox="1"/>
          <p:nvPr/>
        </p:nvSpPr>
        <p:spPr>
          <a:xfrm>
            <a:off x="432410" y="889976"/>
            <a:ext cx="5778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2400" dirty="0">
                <a:solidFill>
                  <a:srgbClr val="00B050"/>
                </a:solidFill>
              </a:rPr>
              <a:t>McStas and MCNP Shielding simulations</a:t>
            </a: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04646717-697B-F215-805B-25A118B1576F}"/>
              </a:ext>
            </a:extLst>
          </p:cNvPr>
          <p:cNvSpPr txBox="1">
            <a:spLocks/>
          </p:cNvSpPr>
          <p:nvPr/>
        </p:nvSpPr>
        <p:spPr>
          <a:xfrm>
            <a:off x="432410" y="313598"/>
            <a:ext cx="9558880" cy="508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JP" sz="2800" dirty="0"/>
              <a:t>(2) Paul Scherrer Institut - 2</a:t>
            </a:r>
            <a:r>
              <a:rPr lang="de-CH" sz="2800" dirty="0"/>
              <a:t>5</a:t>
            </a:r>
            <a:r>
              <a:rPr lang="en-JP" sz="2800" dirty="0"/>
              <a:t> years of exciting challenges 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91892CA-BBA8-8282-D14F-857A9669B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10" y="1375029"/>
            <a:ext cx="5489200" cy="399275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C1E357C-9713-1AC3-EC0F-6B4C3C4C3992}"/>
              </a:ext>
            </a:extLst>
          </p:cNvPr>
          <p:cNvSpPr txBox="1"/>
          <p:nvPr/>
        </p:nvSpPr>
        <p:spPr>
          <a:xfrm>
            <a:off x="287037" y="5568388"/>
            <a:ext cx="6100174" cy="1154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McStas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Simulations for all SINQ Instruments  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Programming of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McStas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components (Member of the Core developer team)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217DB8-49F1-3264-9894-6D83005B98E1}"/>
              </a:ext>
            </a:extLst>
          </p:cNvPr>
          <p:cNvSpPr txBox="1"/>
          <p:nvPr/>
        </p:nvSpPr>
        <p:spPr>
          <a:xfrm>
            <a:off x="6480808" y="5635151"/>
            <a:ext cx="5711192" cy="883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t>developing/simulations of different compositions   </a:t>
            </a:r>
          </a:p>
          <a:p>
            <a:pPr eaLnBrk="1" hangingPunct="1">
              <a:lnSpc>
                <a:spcPct val="110000"/>
              </a:lnSpc>
            </a:pPr>
            <a:r>
              <a:rPr lang="en-US" sz="1600" dirty="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t>     of heavy concrete (magnetic &amp; non-magnetic)</a:t>
            </a:r>
          </a:p>
          <a:p>
            <a:pPr eaLnBrk="1" hangingPunct="1">
              <a:lnSpc>
                <a:spcPct val="110000"/>
              </a:lnSpc>
            </a:pPr>
            <a:r>
              <a:rPr lang="en-US" sz="1600" dirty="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t>     with a density of approx. 5.1 g/cm</a:t>
            </a:r>
            <a:r>
              <a:rPr lang="en-US" sz="1600" baseline="30000" dirty="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t>3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99F43E8-3CCC-7164-3824-60D9C1F9B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768" y="1600040"/>
            <a:ext cx="5313158" cy="386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8308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C3FD0EF-AE51-9463-B64A-EE24259CA154}"/>
              </a:ext>
            </a:extLst>
          </p:cNvPr>
          <p:cNvSpPr txBox="1"/>
          <p:nvPr/>
        </p:nvSpPr>
        <p:spPr>
          <a:xfrm>
            <a:off x="481476" y="896136"/>
            <a:ext cx="4964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Developing</a:t>
            </a:r>
            <a:r>
              <a:rPr lang="en-JP" sz="2400" dirty="0">
                <a:solidFill>
                  <a:srgbClr val="00B050"/>
                </a:solidFill>
              </a:rPr>
              <a:t> neutron optical devices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0391CCF-EEA6-FB0D-D648-0FFD9F8AA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145" y="321047"/>
            <a:ext cx="9558880" cy="508500"/>
          </a:xfrm>
        </p:spPr>
        <p:txBody>
          <a:bodyPr/>
          <a:lstStyle/>
          <a:p>
            <a:r>
              <a:rPr lang="en-JP" sz="2800" dirty="0"/>
              <a:t>(3) Paul Scherrer Institut - 2</a:t>
            </a:r>
            <a:r>
              <a:rPr lang="de-CH" sz="2800" dirty="0"/>
              <a:t>5</a:t>
            </a:r>
            <a:r>
              <a:rPr lang="en-JP" sz="2800" dirty="0"/>
              <a:t> years of exciting challenges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75EDEA5-1029-16BF-92D7-33F758A9B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354" y="1008085"/>
            <a:ext cx="6316577" cy="413645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1556B68-3BA0-651A-82BA-74EDC13145CE}"/>
              </a:ext>
            </a:extLst>
          </p:cNvPr>
          <p:cNvSpPr/>
          <p:nvPr/>
        </p:nvSpPr>
        <p:spPr>
          <a:xfrm>
            <a:off x="551145" y="5173250"/>
            <a:ext cx="4519186" cy="337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7DA706-2A9F-E8AF-E53C-733209AA9C65}"/>
              </a:ext>
            </a:extLst>
          </p:cNvPr>
          <p:cNvSpPr txBox="1"/>
          <p:nvPr/>
        </p:nvSpPr>
        <p:spPr>
          <a:xfrm>
            <a:off x="522968" y="5503496"/>
            <a:ext cx="41097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JP" sz="1600" dirty="0">
                <a:latin typeface="Arial" panose="020B0604020202020204" pitchFamily="34" charset="0"/>
                <a:cs typeface="Arial" panose="020B0604020202020204" pitchFamily="34" charset="0"/>
              </a:rPr>
              <a:t>esign and realisation of the HYSPEC wide angle polaristion analyser</a:t>
            </a:r>
          </a:p>
          <a:p>
            <a:pPr marL="285750" indent="-285750">
              <a:buFont typeface="Wingdings" pitchFamily="2" charset="2"/>
              <a:buChar char="§"/>
            </a:pPr>
            <a:endParaRPr lang="en-JP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24DB2F-84F3-315E-8547-D9AF08533B36}"/>
              </a:ext>
            </a:extLst>
          </p:cNvPr>
          <p:cNvSpPr txBox="1"/>
          <p:nvPr/>
        </p:nvSpPr>
        <p:spPr>
          <a:xfrm>
            <a:off x="6236261" y="5434416"/>
            <a:ext cx="5185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JP" sz="1600" dirty="0">
                <a:latin typeface="Arial" panose="020B0604020202020204" pitchFamily="34" charset="0"/>
                <a:cs typeface="Arial" panose="020B0604020202020204" pitchFamily="34" charset="0"/>
              </a:rPr>
              <a:t>eveloping an adaptive optics device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JP" sz="1600" dirty="0">
                <a:latin typeface="Arial" panose="020B0604020202020204" pitchFamily="34" charset="0"/>
                <a:cs typeface="Arial" panose="020B0604020202020204" pitchFamily="34" charset="0"/>
              </a:rPr>
              <a:t>collaboration with research Institute Riken and the Kyoto University (Japan)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07F979-708B-C89F-858F-8763FA456B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49" y="1347032"/>
            <a:ext cx="5185776" cy="413645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6A326A7-6F8E-046F-FF76-E58439CA4F34}"/>
              </a:ext>
            </a:extLst>
          </p:cNvPr>
          <p:cNvSpPr/>
          <p:nvPr/>
        </p:nvSpPr>
        <p:spPr>
          <a:xfrm>
            <a:off x="315590" y="1646883"/>
            <a:ext cx="267037" cy="16019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5777824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7220286-B065-BA18-97CE-6F46B6C66E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79" y="3922339"/>
            <a:ext cx="5793344" cy="29189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A9A0D2-11C0-23CB-8024-D3ED5324082B}"/>
              </a:ext>
            </a:extLst>
          </p:cNvPr>
          <p:cNvSpPr txBox="1"/>
          <p:nvPr/>
        </p:nvSpPr>
        <p:spPr>
          <a:xfrm>
            <a:off x="313038" y="919598"/>
            <a:ext cx="4583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rgbClr val="00B050"/>
                </a:solidFill>
              </a:rPr>
              <a:t>Building Instruments and MORE</a:t>
            </a:r>
            <a:endParaRPr lang="en-JP" sz="2400" dirty="0">
              <a:solidFill>
                <a:srgbClr val="00B050"/>
              </a:solidFill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9562E84-18AB-1612-61C0-DC2C4796A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653" y="347455"/>
            <a:ext cx="9558880" cy="508500"/>
          </a:xfrm>
        </p:spPr>
        <p:txBody>
          <a:bodyPr/>
          <a:lstStyle/>
          <a:p>
            <a:r>
              <a:rPr lang="en-JP" sz="2800" dirty="0"/>
              <a:t>(4) Paul Scherrer Institut - 2</a:t>
            </a:r>
            <a:r>
              <a:rPr lang="de-CH" sz="2800" dirty="0"/>
              <a:t>5</a:t>
            </a:r>
            <a:r>
              <a:rPr lang="en-JP" sz="2800" dirty="0"/>
              <a:t> years of exciting challenges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B51A86-BC8E-859F-4822-22C126536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46" y="1497642"/>
            <a:ext cx="4583306" cy="1963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465F89-E8AE-D461-500C-EA3B8915D955}"/>
              </a:ext>
            </a:extLst>
          </p:cNvPr>
          <p:cNvSpPr txBox="1"/>
          <p:nvPr/>
        </p:nvSpPr>
        <p:spPr>
          <a:xfrm>
            <a:off x="406653" y="3461005"/>
            <a:ext cx="1950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/>
              <a:t>BOA (2011/2012)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F1EFA8-227E-5A93-45C5-154F52B2982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46" y="4155429"/>
            <a:ext cx="4583306" cy="2145163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EFB3B2-4996-9B39-BD1C-32296C894ADE}"/>
              </a:ext>
            </a:extLst>
          </p:cNvPr>
          <p:cNvSpPr txBox="1"/>
          <p:nvPr/>
        </p:nvSpPr>
        <p:spPr>
          <a:xfrm>
            <a:off x="406653" y="6322309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/>
              <a:t>Neutra (2022-202</a:t>
            </a:r>
            <a:r>
              <a:rPr lang="de-CH" dirty="0"/>
              <a:t>6</a:t>
            </a:r>
            <a:r>
              <a:rPr lang="en-JP" dirty="0"/>
              <a:t>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3C26059-BCA1-00B3-D4BF-149214A297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570" y="1606760"/>
            <a:ext cx="6717857" cy="20153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27E4293-2660-C5F1-FDF0-993D4F9DCAE9}"/>
              </a:ext>
            </a:extLst>
          </p:cNvPr>
          <p:cNvSpPr txBox="1"/>
          <p:nvPr/>
        </p:nvSpPr>
        <p:spPr>
          <a:xfrm>
            <a:off x="7224710" y="1284320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/>
              <a:t>SINQ Guide Upgrade (2017 – 2020)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0F6C9D-4BFB-6E79-5856-BF0105DD2489}"/>
              </a:ext>
            </a:extLst>
          </p:cNvPr>
          <p:cNvSpPr txBox="1"/>
          <p:nvPr/>
        </p:nvSpPr>
        <p:spPr>
          <a:xfrm>
            <a:off x="8311895" y="4050482"/>
            <a:ext cx="3506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/>
              <a:t>SINQ++ Pre-Study (since 2024) </a:t>
            </a:r>
          </a:p>
        </p:txBody>
      </p:sp>
    </p:spTree>
    <p:extLst>
      <p:ext uri="{BB962C8B-B14F-4D97-AF65-F5344CB8AC3E}">
        <p14:creationId xmlns:p14="http://schemas.microsoft.com/office/powerpoint/2010/main" val="318314279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5BB1B6E-F407-49A6-D46F-C6362D661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8488" y="214110"/>
            <a:ext cx="8944033" cy="508500"/>
          </a:xfrm>
        </p:spPr>
        <p:txBody>
          <a:bodyPr/>
          <a:lstStyle/>
          <a:p>
            <a:r>
              <a:rPr lang="de-CH" dirty="0"/>
              <a:t>MIDAS Migration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Bulk</a:t>
            </a:r>
            <a:r>
              <a:rPr lang="en-GB" spc="-1" dirty="0">
                <a:latin typeface="Aptos"/>
              </a:rPr>
              <a:t> SµS Instruments</a:t>
            </a:r>
            <a:r>
              <a:rPr lang="de-CH" dirty="0"/>
              <a:t>  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559932C-3DBC-AC64-63E6-92C33D5F63D2}"/>
              </a:ext>
            </a:extLst>
          </p:cNvPr>
          <p:cNvSpPr txBox="1"/>
          <p:nvPr/>
        </p:nvSpPr>
        <p:spPr>
          <a:xfrm>
            <a:off x="883763" y="4803926"/>
            <a:ext cx="916247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     First </a:t>
            </a:r>
            <a:r>
              <a:rPr lang="de-CH" b="1" dirty="0" err="1"/>
              <a:t>successful</a:t>
            </a:r>
            <a:r>
              <a:rPr lang="de-CH" dirty="0"/>
              <a:t>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operation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done</a:t>
            </a:r>
            <a:r>
              <a:rPr lang="de-CH" dirty="0"/>
              <a:t> on </a:t>
            </a:r>
            <a:r>
              <a:rPr lang="de-CH" b="1" dirty="0"/>
              <a:t>FLAME</a:t>
            </a:r>
            <a:r>
              <a:rPr lang="de-CH" dirty="0"/>
              <a:t> in Dez. 2025</a:t>
            </a:r>
          </a:p>
          <a:p>
            <a:r>
              <a:rPr lang="de-CH" b="1" dirty="0"/>
              <a:t>     </a:t>
            </a:r>
            <a:r>
              <a:rPr lang="de-CH" dirty="0"/>
              <a:t>FLAME «</a:t>
            </a:r>
            <a:r>
              <a:rPr lang="de-CH" dirty="0" err="1"/>
              <a:t>ready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measure</a:t>
            </a:r>
            <a:r>
              <a:rPr lang="de-CH" dirty="0"/>
              <a:t>» at </a:t>
            </a:r>
            <a:r>
              <a:rPr lang="de-CH" dirty="0" err="1"/>
              <a:t>the</a:t>
            </a:r>
            <a:r>
              <a:rPr lang="de-CH" dirty="0"/>
              <a:t> end </a:t>
            </a:r>
            <a:r>
              <a:rPr lang="de-CH" dirty="0" err="1"/>
              <a:t>of</a:t>
            </a:r>
            <a:r>
              <a:rPr lang="de-CH" dirty="0"/>
              <a:t> SD 2026</a:t>
            </a:r>
          </a:p>
          <a:p>
            <a:r>
              <a:rPr lang="de-CH" dirty="0"/>
              <a:t>     VMS will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continued</a:t>
            </a:r>
            <a:r>
              <a:rPr lang="de-CH" dirty="0"/>
              <a:t> 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soon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SD 2026 </a:t>
            </a:r>
            <a:r>
              <a:rPr lang="de-CH" dirty="0" err="1"/>
              <a:t>work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done</a:t>
            </a:r>
            <a:r>
              <a:rPr lang="de-CH" dirty="0"/>
              <a:t> </a:t>
            </a:r>
          </a:p>
          <a:p>
            <a:r>
              <a:rPr lang="de-CH" dirty="0"/>
              <a:t>     GPD will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continued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soon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Flame </a:t>
            </a:r>
            <a:r>
              <a:rPr lang="de-CH" dirty="0" err="1"/>
              <a:t>is</a:t>
            </a:r>
            <a:r>
              <a:rPr lang="de-CH" dirty="0"/>
              <a:t> in </a:t>
            </a:r>
            <a:r>
              <a:rPr lang="de-CH" dirty="0" err="1"/>
              <a:t>operation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new</a:t>
            </a:r>
            <a:r>
              <a:rPr lang="de-CH" dirty="0"/>
              <a:t> MIDAS</a:t>
            </a:r>
          </a:p>
          <a:p>
            <a:r>
              <a:rPr lang="de-CH" dirty="0"/>
              <a:t>     VMS, GPD, GPS and HAL-9500 will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updated</a:t>
            </a:r>
            <a:r>
              <a:rPr lang="de-CH" dirty="0"/>
              <a:t> after SD 2026 (</a:t>
            </a:r>
            <a:r>
              <a:rPr lang="de-CH" dirty="0" err="1"/>
              <a:t>until</a:t>
            </a:r>
            <a:r>
              <a:rPr lang="de-CH" dirty="0"/>
              <a:t> 2027)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5A8411B-3144-C794-EBA2-F7050187388B}"/>
              </a:ext>
            </a:extLst>
          </p:cNvPr>
          <p:cNvSpPr txBox="1"/>
          <p:nvPr/>
        </p:nvSpPr>
        <p:spPr>
          <a:xfrm>
            <a:off x="981452" y="1099577"/>
            <a:ext cx="7451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TASK: Migration </a:t>
            </a:r>
            <a:r>
              <a:rPr lang="de-CH" dirty="0" err="1"/>
              <a:t>to</a:t>
            </a:r>
            <a:r>
              <a:rPr lang="de-CH" dirty="0"/>
              <a:t> a </a:t>
            </a:r>
            <a:r>
              <a:rPr lang="de-CH" dirty="0" err="1"/>
              <a:t>stable</a:t>
            </a:r>
            <a:r>
              <a:rPr lang="de-CH" dirty="0"/>
              <a:t>/</a:t>
            </a:r>
            <a:r>
              <a:rPr lang="de-CH" dirty="0" err="1"/>
              <a:t>supported</a:t>
            </a:r>
            <a:r>
              <a:rPr lang="de-CH" dirty="0"/>
              <a:t> MIDAS </a:t>
            </a:r>
            <a:r>
              <a:rPr lang="de-CH" dirty="0" err="1"/>
              <a:t>version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5 </a:t>
            </a:r>
            <a:r>
              <a:rPr lang="de-CH" dirty="0" err="1"/>
              <a:t>instruments</a:t>
            </a:r>
            <a:endParaRPr lang="de-CH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FD916DBC-1860-4386-E58E-AEFC0D5C13CB}"/>
              </a:ext>
            </a:extLst>
          </p:cNvPr>
          <p:cNvSpPr txBox="1">
            <a:spLocks/>
          </p:cNvSpPr>
          <p:nvPr/>
        </p:nvSpPr>
        <p:spPr>
          <a:xfrm>
            <a:off x="1086571" y="1782555"/>
            <a:ext cx="10018857" cy="52538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/>
              <a:t>Drivers</a:t>
            </a:r>
          </a:p>
          <a:p>
            <a:r>
              <a:rPr lang="en-GB" sz="1400" dirty="0"/>
              <a:t>Around 55 drivers have to be re-</a:t>
            </a:r>
            <a:r>
              <a:rPr lang="de-CH" sz="1400" dirty="0" err="1"/>
              <a:t>compiled</a:t>
            </a:r>
            <a:r>
              <a:rPr lang="de-CH" sz="1400" dirty="0"/>
              <a:t> </a:t>
            </a:r>
            <a:r>
              <a:rPr lang="de-CH" sz="1400" dirty="0" err="1"/>
              <a:t>with</a:t>
            </a:r>
            <a:r>
              <a:rPr lang="de-CH" sz="1400" dirty="0"/>
              <a:t> a modern MIDAS + </a:t>
            </a:r>
            <a:r>
              <a:rPr lang="de-CH" sz="1400" dirty="0" err="1"/>
              <a:t>Cmake</a:t>
            </a:r>
            <a:r>
              <a:rPr lang="de-CH" sz="1400" dirty="0"/>
              <a:t> + </a:t>
            </a:r>
            <a:r>
              <a:rPr lang="de-CH" sz="1400" dirty="0" err="1"/>
              <a:t>afterwards</a:t>
            </a:r>
            <a:r>
              <a:rPr lang="de-CH" sz="1400" dirty="0"/>
              <a:t> intensive </a:t>
            </a:r>
            <a:r>
              <a:rPr lang="de-CH" sz="1400" b="1" dirty="0" err="1"/>
              <a:t>testing</a:t>
            </a:r>
            <a:r>
              <a:rPr lang="de-CH" sz="1400" dirty="0"/>
              <a:t> (24 </a:t>
            </a:r>
            <a:r>
              <a:rPr lang="de-CH" sz="1400" dirty="0" err="1"/>
              <a:t>are</a:t>
            </a:r>
            <a:r>
              <a:rPr lang="de-CH" sz="1400" dirty="0"/>
              <a:t> </a:t>
            </a:r>
            <a:r>
              <a:rPr lang="de-CH" sz="1400" dirty="0" err="1"/>
              <a:t>done</a:t>
            </a:r>
            <a:r>
              <a:rPr lang="de-CH" sz="1400" dirty="0"/>
              <a:t>)</a:t>
            </a:r>
            <a:endParaRPr lang="en-GB" sz="1400" dirty="0"/>
          </a:p>
          <a:p>
            <a:endParaRPr lang="en-GB" sz="1400" dirty="0"/>
          </a:p>
          <a:p>
            <a:r>
              <a:rPr lang="en-GB" sz="1400" b="1" dirty="0"/>
              <a:t>Frontends</a:t>
            </a:r>
            <a:endParaRPr lang="en-GB" sz="1400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endParaRPr lang="en-GB" sz="1400" dirty="0">
              <a:solidFill>
                <a:schemeClr val="accent1"/>
              </a:solidFill>
              <a:ea typeface="+mn-lt"/>
              <a:cs typeface="+mn-lt"/>
            </a:endParaRPr>
          </a:p>
          <a:p>
            <a:r>
              <a:rPr lang="en-GB" sz="1400" b="1" dirty="0">
                <a:ea typeface="+mn-lt"/>
                <a:cs typeface="+mn-lt"/>
              </a:rPr>
              <a:t>Other</a:t>
            </a:r>
          </a:p>
          <a:p>
            <a:pPr marL="342900" indent="-342900"/>
            <a:r>
              <a:rPr lang="en-GB" sz="1400" dirty="0"/>
              <a:t>automated instrument PC setup (inc. installation of Struck card driver, ROOT and MIDAS) realized via Puppet</a:t>
            </a:r>
          </a:p>
          <a:p>
            <a:pPr marL="342900" indent="-342900"/>
            <a:r>
              <a:rPr lang="en-GB" sz="1400" dirty="0"/>
              <a:t>NFS synchronization successfully tested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CB748B2-84A3-EC06-5274-EC72138CFBDB}"/>
              </a:ext>
            </a:extLst>
          </p:cNvPr>
          <p:cNvSpPr/>
          <p:nvPr/>
        </p:nvSpPr>
        <p:spPr>
          <a:xfrm>
            <a:off x="1086571" y="4762118"/>
            <a:ext cx="8405091" cy="156094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1" name="Grafik 10" descr="Ein Bild, das Maschine, Bautechnik, Industrie, Fabrik enthält.&#10;&#10;KI-generierte Inhalte können fehlerhaft sein.">
            <a:extLst>
              <a:ext uri="{FF2B5EF4-FFF2-40B4-BE49-F238E27FC236}">
                <a16:creationId xmlns:a16="http://schemas.microsoft.com/office/drawing/2014/main" id="{73797E2B-70F9-03FC-1D21-6399D5B7A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074" y="4176633"/>
            <a:ext cx="1748932" cy="231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31634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767</Words>
  <Application>Microsoft Office PowerPoint</Application>
  <PresentationFormat>Breitbild</PresentationFormat>
  <Paragraphs>106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27" baseType="lpstr">
      <vt:lpstr>Aptos</vt:lpstr>
      <vt:lpstr>Aptos Display</vt:lpstr>
      <vt:lpstr>Arial</vt:lpstr>
      <vt:lpstr>Arial Narrow</vt:lpstr>
      <vt:lpstr>Caladea</vt:lpstr>
      <vt:lpstr>Calibri</vt:lpstr>
      <vt:lpstr>Franklin Gothic Book</vt:lpstr>
      <vt:lpstr>Symbol</vt:lpstr>
      <vt:lpstr>Times New Roman</vt:lpstr>
      <vt:lpstr>Wingdings</vt:lpstr>
      <vt:lpstr>ヒラギノ角ゴ Pro W3</vt:lpstr>
      <vt:lpstr>Office Theme</vt:lpstr>
      <vt:lpstr>Office Theme</vt:lpstr>
      <vt:lpstr>PowerPoint-Präsentation</vt:lpstr>
      <vt:lpstr>Laboratory of Neutron and Muon Instrumentation</vt:lpstr>
      <vt:lpstr>Mission of LIN</vt:lpstr>
      <vt:lpstr>Self-Introduction</vt:lpstr>
      <vt:lpstr>(1) Paul Scherrer Institut - 25 years of exciting challenges  </vt:lpstr>
      <vt:lpstr>PowerPoint-Präsentation</vt:lpstr>
      <vt:lpstr>(3) Paul Scherrer Institut - 25 years of exciting challenges  </vt:lpstr>
      <vt:lpstr>(4) Paul Scherrer Institut - 25 years of exciting challenges  </vt:lpstr>
      <vt:lpstr>MIDAS Migration for Bulk SµS Instruments   </vt:lpstr>
      <vt:lpstr>Upgrading SµS Instruments</vt:lpstr>
      <vt:lpstr>Support for the Avanced Muon Spectroscopy (AMS) Project </vt:lpstr>
      <vt:lpstr>30 years SINQ operation </vt:lpstr>
      <vt:lpstr>Irradiation Beamline UFO  – Ultra Fast neutron irradiation for large Objects 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subject/>
  <dc:creator/>
  <dc:description>erstellt durch Vorlagenbauer.ch</dc:description>
  <cp:lastModifiedBy>Filges, Uwe</cp:lastModifiedBy>
  <cp:revision>325</cp:revision>
  <dcterms:created xsi:type="dcterms:W3CDTF">2024-06-17T16:04:10Z</dcterms:created>
  <dcterms:modified xsi:type="dcterms:W3CDTF">2026-01-22T15:07:11Z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0x0101000E594130A2AF244FBF3F304D904ED593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MediaServiceImageTags">
    <vt:lpwstr/>
  </property>
  <property fmtid="{D5CDD505-2E9C-101B-9397-08002B2CF9AE}" pid="9" name="Notes">
    <vt:i4>0</vt:i4>
  </property>
  <property fmtid="{D5CDD505-2E9C-101B-9397-08002B2CF9AE}" pid="10" name="PresentationFormat">
    <vt:lpwstr>Breitbild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41</vt:i4>
  </property>
</Properties>
</file>