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4"/>
  </p:sldMasterIdLst>
  <p:notesMasterIdLst>
    <p:notesMasterId r:id="rId17"/>
  </p:notesMasterIdLst>
  <p:handoutMasterIdLst>
    <p:handoutMasterId r:id="rId18"/>
  </p:handoutMasterIdLst>
  <p:sldIdLst>
    <p:sldId id="284" r:id="rId5"/>
    <p:sldId id="4774" r:id="rId6"/>
    <p:sldId id="258" r:id="rId7"/>
    <p:sldId id="4778" r:id="rId8"/>
    <p:sldId id="4777" r:id="rId9"/>
    <p:sldId id="4776" r:id="rId10"/>
    <p:sldId id="4779" r:id="rId11"/>
    <p:sldId id="260" r:id="rId12"/>
    <p:sldId id="259" r:id="rId13"/>
    <p:sldId id="261" r:id="rId14"/>
    <p:sldId id="4780" r:id="rId15"/>
    <p:sldId id="4781" r:id="rId1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0F0F0"/>
    <a:srgbClr val="CBCCF5"/>
    <a:srgbClr val="E7E7FA"/>
    <a:srgbClr val="EBE7F9"/>
    <a:srgbClr val="D5CCF2"/>
    <a:srgbClr val="FF66FF"/>
    <a:srgbClr val="F5F5F5"/>
    <a:srgbClr val="FFFFFF"/>
    <a:srgbClr val="F1F3F3"/>
    <a:srgbClr val="E5EA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3" autoAdjust="0"/>
    <p:restoredTop sz="94693" autoAdjust="0"/>
  </p:normalViewPr>
  <p:slideViewPr>
    <p:cSldViewPr showGuides="1">
      <p:cViewPr varScale="1">
        <p:scale>
          <a:sx n="109" d="100"/>
          <a:sy n="109" d="100"/>
        </p:scale>
        <p:origin x="306" y="108"/>
      </p:cViewPr>
      <p:guideLst/>
    </p:cSldViewPr>
  </p:slideViewPr>
  <p:outlineViewPr>
    <p:cViewPr>
      <p:scale>
        <a:sx n="33" d="100"/>
        <a:sy n="33" d="100"/>
      </p:scale>
      <p:origin x="0" y="-2757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6" d="100"/>
          <a:sy n="96" d="100"/>
        </p:scale>
        <p:origin x="3538" y="5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476672" y="229395"/>
            <a:ext cx="4320480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200"/>
            </a:lvl1pPr>
          </a:lstStyle>
          <a:p>
            <a:r>
              <a:rPr lang="de-CH" sz="900"/>
              <a:t>Kopfzeilentext</a:t>
            </a:r>
            <a:endParaRPr lang="de-CH" sz="900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137720" y="229395"/>
            <a:ext cx="1243608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1200"/>
            </a:lvl1pPr>
          </a:lstStyle>
          <a:p>
            <a:fld id="{EEC665CA-D682-48EC-95D2-126FD6449D65}" type="datetime1">
              <a:rPr lang="de-CH" sz="900" smtClean="0"/>
              <a:t>06.11.2025</a:t>
            </a:fld>
            <a:endParaRPr lang="de-CH" sz="90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476672" y="8489144"/>
            <a:ext cx="4320480" cy="331331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200"/>
            </a:lvl1pPr>
          </a:lstStyle>
          <a:p>
            <a:r>
              <a:rPr lang="de-CH" sz="900"/>
              <a:t>Fusszeilentext</a:t>
            </a:r>
            <a:endParaRPr lang="de-CH" sz="9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137720" y="8489146"/>
            <a:ext cx="1243608" cy="33132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/>
            </a:lvl1pPr>
          </a:lstStyle>
          <a:p>
            <a:fld id="{2CEDAA2C-602C-494B-9BFF-F0D7FF14E319}" type="slidenum">
              <a:rPr lang="de-CH" sz="900" smtClean="0"/>
              <a:t>‹#›</a:t>
            </a:fld>
            <a:endParaRPr lang="de-CH" sz="900" dirty="0"/>
          </a:p>
        </p:txBody>
      </p:sp>
    </p:spTree>
    <p:extLst>
      <p:ext uri="{BB962C8B-B14F-4D97-AF65-F5344CB8AC3E}">
        <p14:creationId xmlns:p14="http://schemas.microsoft.com/office/powerpoint/2010/main" val="162500267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lienbildplatzhalter 11"/>
          <p:cNvSpPr>
            <a:spLocks noGrp="1" noRot="1" noChangeAspect="1"/>
          </p:cNvSpPr>
          <p:nvPr>
            <p:ph type="sldImg" idx="2"/>
          </p:nvPr>
        </p:nvSpPr>
        <p:spPr>
          <a:xfrm>
            <a:off x="764704" y="899592"/>
            <a:ext cx="5560412" cy="3127732"/>
          </a:xfrm>
          <a:prstGeom prst="rect">
            <a:avLst/>
          </a:prstGeom>
          <a:noFill/>
          <a:ln w="3175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4"/>
          </p:nvPr>
        </p:nvSpPr>
        <p:spPr>
          <a:xfrm>
            <a:off x="775244" y="8712000"/>
            <a:ext cx="2230428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900"/>
            </a:lvl1pPr>
          </a:lstStyle>
          <a:p>
            <a:r>
              <a:rPr lang="de-CH" dirty="0"/>
              <a:t>Fusszeilentext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5"/>
          </p:nvPr>
        </p:nvSpPr>
        <p:spPr>
          <a:xfrm>
            <a:off x="5462663" y="8712000"/>
            <a:ext cx="871173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900"/>
            </a:lvl1pPr>
          </a:lstStyle>
          <a:p>
            <a:fld id="{83C81C81-E364-4366-A610-2DB15FF98538}" type="slidenum">
              <a:rPr lang="de-CH" smtClean="0"/>
              <a:pPr/>
              <a:t>‹#›</a:t>
            </a:fld>
            <a:endParaRPr lang="de-CH" dirty="0"/>
          </a:p>
        </p:txBody>
      </p:sp>
      <p:sp>
        <p:nvSpPr>
          <p:cNvPr id="16" name="Notizenplatzhalter 15"/>
          <p:cNvSpPr>
            <a:spLocks noGrp="1"/>
          </p:cNvSpPr>
          <p:nvPr>
            <p:ph type="body" sz="quarter" idx="3"/>
          </p:nvPr>
        </p:nvSpPr>
        <p:spPr>
          <a:xfrm>
            <a:off x="773424" y="4283968"/>
            <a:ext cx="5560412" cy="4248472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7" name="Datumsplatzhalter 16"/>
          <p:cNvSpPr>
            <a:spLocks noGrp="1"/>
          </p:cNvSpPr>
          <p:nvPr>
            <p:ph type="dt" idx="1"/>
          </p:nvPr>
        </p:nvSpPr>
        <p:spPr>
          <a:xfrm>
            <a:off x="4229809" y="425838"/>
            <a:ext cx="2095308" cy="185722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900"/>
            </a:lvl1pPr>
          </a:lstStyle>
          <a:p>
            <a:fld id="{A17AAF7D-4283-4014-80F4-26E915FEACF8}" type="datetime1">
              <a:rPr lang="de-CH" smtClean="0"/>
              <a:t>06.11.2025</a:t>
            </a:fld>
            <a:endParaRPr lang="de-CH" dirty="0"/>
          </a:p>
        </p:txBody>
      </p:sp>
      <p:sp>
        <p:nvSpPr>
          <p:cNvPr id="18" name="Kopfzeilenplatzhalter 17"/>
          <p:cNvSpPr>
            <a:spLocks noGrp="1"/>
          </p:cNvSpPr>
          <p:nvPr>
            <p:ph type="hdr" sz="quarter"/>
          </p:nvPr>
        </p:nvSpPr>
        <p:spPr>
          <a:xfrm>
            <a:off x="764704" y="432000"/>
            <a:ext cx="3249080" cy="179560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900"/>
            </a:lvl1pPr>
          </a:lstStyle>
          <a:p>
            <a:r>
              <a:rPr lang="de-CH"/>
              <a:t>Kopfzeilentext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170970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spcAft>
        <a:spcPts val="600"/>
      </a:spcAft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177800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357188" indent="-17938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534988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720725" indent="-18573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737026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Blue PSI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B86F663E-A62D-0CAD-5737-A11BE4D02B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6" y="1558"/>
            <a:ext cx="12189228" cy="6854883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854"/>
            <a:ext cx="8045451" cy="200799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de-CH" noProof="0"/>
              <a:t>Titel hinzufügen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CH" noProof="0" dirty="0"/>
              <a:t>Untertitel hinzufügen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Autor/in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Ort, TT. Monat JJJJ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57649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 userDrawn="1">
          <p15:clr>
            <a:srgbClr val="A4A3A4"/>
          </p15:clr>
        </p15:guide>
        <p15:guide id="3" orient="horz" pos="3181" userDrawn="1">
          <p15:clr>
            <a:srgbClr val="A4A3A4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A8875-2D2B-4FF3-87D8-3FE267C4CED4}" type="datetime1">
              <a:rPr lang="de-CH" noProof="0" smtClean="0"/>
              <a:t>06.11.2025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de-DE" noProof="0" dirty="0"/>
              <a:t>Kapiteltitel hinzufügen</a:t>
            </a:r>
          </a:p>
          <a:p>
            <a:pPr lvl="1"/>
            <a:r>
              <a:rPr lang="de-DE" noProof="0" dirty="0"/>
              <a:t>Zweite Textebene</a:t>
            </a:r>
          </a:p>
          <a:p>
            <a:pPr lvl="2"/>
            <a:r>
              <a:rPr lang="de-DE" noProof="0" dirty="0"/>
              <a:t>Dritte Textebene</a:t>
            </a:r>
          </a:p>
        </p:txBody>
      </p:sp>
    </p:spTree>
    <p:extLst>
      <p:ext uri="{BB962C8B-B14F-4D97-AF65-F5344CB8AC3E}">
        <p14:creationId xmlns:p14="http://schemas.microsoft.com/office/powerpoint/2010/main" val="2639758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Yellow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5957E-A473-4FEE-A9C6-F4023BAFF6C9}" type="datetime1">
              <a:rPr lang="de-CH" noProof="0" smtClean="0"/>
              <a:t>06.11.2025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de-DE" noProof="0" dirty="0"/>
              <a:t>Kapiteltitel hinzufügen</a:t>
            </a:r>
          </a:p>
          <a:p>
            <a:pPr lvl="1"/>
            <a:r>
              <a:rPr lang="de-DE" noProof="0" dirty="0"/>
              <a:t>Zweite Textebene</a:t>
            </a:r>
          </a:p>
          <a:p>
            <a:pPr lvl="2"/>
            <a:r>
              <a:rPr lang="de-DE" noProof="0" dirty="0"/>
              <a:t>Dritte Textebene</a:t>
            </a:r>
          </a:p>
        </p:txBody>
      </p:sp>
    </p:spTree>
    <p:extLst>
      <p:ext uri="{BB962C8B-B14F-4D97-AF65-F5344CB8AC3E}">
        <p14:creationId xmlns:p14="http://schemas.microsoft.com/office/powerpoint/2010/main" val="18225316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8964613" cy="4644616"/>
          </a:xfrm>
        </p:spPr>
        <p:txBody>
          <a:bodyPr/>
          <a:lstStyle>
            <a:lvl1pPr defTabSz="984250">
              <a:tabLst>
                <a:tab pos="536575" algn="l"/>
              </a:tabLst>
              <a:defRPr/>
            </a:lvl1pPr>
            <a:lvl2pPr>
              <a:tabLst>
                <a:tab pos="536575" algn="l"/>
              </a:tabLst>
              <a:defRPr/>
            </a:lvl2pPr>
            <a:lvl3pPr>
              <a:defRPr/>
            </a:lvl3pPr>
          </a:lstStyle>
          <a:p>
            <a:pPr lvl="0"/>
            <a:r>
              <a:rPr lang="de-CH" noProof="0" dirty="0"/>
              <a:t>Inhalt hinzufügen</a:t>
            </a:r>
          </a:p>
          <a:p>
            <a:pPr lvl="1"/>
            <a:r>
              <a:rPr lang="de-CH" noProof="0" dirty="0"/>
              <a:t>Zweite Textebene</a:t>
            </a:r>
          </a:p>
          <a:p>
            <a:pPr lvl="2"/>
            <a:r>
              <a:rPr lang="de-CH" noProof="0" dirty="0"/>
              <a:t>Dritte Textebene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6CAEC-58EF-48C7-96A4-61B1CBD4F372}" type="datetime1">
              <a:rPr lang="de-CH" noProof="0" smtClean="0"/>
              <a:t>06.11.2025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A939BEE7-204C-1008-67F3-C8FC6E64EB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noProof="0" dirty="0"/>
              <a:t>Titel hinzufügen</a:t>
            </a:r>
          </a:p>
        </p:txBody>
      </p:sp>
    </p:spTree>
    <p:extLst>
      <p:ext uri="{BB962C8B-B14F-4D97-AF65-F5344CB8AC3E}">
        <p14:creationId xmlns:p14="http://schemas.microsoft.com/office/powerpoint/2010/main" val="4795704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xtra 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noProof="0" dirty="0"/>
              <a:t>Titel hinzufügen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10801349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CH" noProof="0" dirty="0"/>
              <a:t>Inhalt hinzufügen</a:t>
            </a:r>
          </a:p>
          <a:p>
            <a:pPr lvl="1"/>
            <a:r>
              <a:rPr lang="de-CH" noProof="0" dirty="0"/>
              <a:t>Zweite Textebene</a:t>
            </a:r>
          </a:p>
          <a:p>
            <a:pPr lvl="2"/>
            <a:r>
              <a:rPr lang="de-CH" noProof="0" dirty="0"/>
              <a:t>Dritte Textebene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5FD2A-B2F2-4151-9814-5ADDCE1A0B2F}" type="datetime1">
              <a:rPr lang="de-CH" noProof="0" smtClean="0"/>
              <a:t>06.11.2025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651099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noProof="0" dirty="0"/>
              <a:t>Titel hinzufügen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5291476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de-CH" noProof="0" dirty="0"/>
              <a:t>Inhalt hinzufügen</a:t>
            </a:r>
          </a:p>
          <a:p>
            <a:pPr lvl="1"/>
            <a:r>
              <a:rPr lang="de-CH" noProof="0" dirty="0"/>
              <a:t>Zweite Textebene</a:t>
            </a:r>
          </a:p>
          <a:p>
            <a:pPr lvl="2"/>
            <a:r>
              <a:rPr lang="de-CH" noProof="0" dirty="0"/>
              <a:t>Dritte Textebene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ACDA5-7E7F-4198-AC9D-83757EB6D068}" type="datetime1">
              <a:rPr lang="de-CH" noProof="0" smtClean="0"/>
              <a:t>06.11.2025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03327075-DC64-5DAB-E02B-8A18CBF5A994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205201" y="1376773"/>
            <a:ext cx="5291474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de-CH" noProof="0" dirty="0"/>
              <a:t>Inhalt hinzufügen</a:t>
            </a:r>
          </a:p>
          <a:p>
            <a:pPr lvl="1"/>
            <a:r>
              <a:rPr lang="de-CH" noProof="0" dirty="0"/>
              <a:t>Zweite Textebene</a:t>
            </a:r>
          </a:p>
          <a:p>
            <a:pPr lvl="2"/>
            <a:r>
              <a:rPr lang="de-CH" noProof="0" dirty="0"/>
              <a:t>Dritte Textebene</a:t>
            </a:r>
          </a:p>
        </p:txBody>
      </p:sp>
    </p:spTree>
    <p:extLst>
      <p:ext uri="{BB962C8B-B14F-4D97-AF65-F5344CB8AC3E}">
        <p14:creationId xmlns:p14="http://schemas.microsoft.com/office/powerpoint/2010/main" val="3387882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noProof="0" dirty="0"/>
              <a:t>Titel hinzufügen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5292725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CH" noProof="0" dirty="0"/>
              <a:t>Inhalt hinzufügen</a:t>
            </a:r>
          </a:p>
          <a:p>
            <a:pPr lvl="1"/>
            <a:r>
              <a:rPr lang="de-CH" noProof="0" dirty="0"/>
              <a:t>Zweite Textebene</a:t>
            </a:r>
          </a:p>
          <a:p>
            <a:pPr lvl="2"/>
            <a:r>
              <a:rPr lang="de-CH" noProof="0" dirty="0"/>
              <a:t>Dritte Textebene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95B7D-2456-47F2-A26A-357DCDC049B9}" type="datetime1">
              <a:rPr lang="de-CH" noProof="0" smtClean="0"/>
              <a:t>06.11.2025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03948" y="1449389"/>
            <a:ext cx="529272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Tippen auf Symbol hinzufügen</a:t>
            </a:r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35993912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noProof="0" dirty="0"/>
              <a:t>Titel hinzufügen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203950" y="1376773"/>
            <a:ext cx="5292724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CH" noProof="0" dirty="0"/>
              <a:t>Inhalt hinzufügen</a:t>
            </a:r>
          </a:p>
          <a:p>
            <a:pPr lvl="1"/>
            <a:r>
              <a:rPr lang="de-CH" noProof="0" dirty="0"/>
              <a:t>Zweite Textebene</a:t>
            </a:r>
          </a:p>
          <a:p>
            <a:pPr lvl="2"/>
            <a:r>
              <a:rPr lang="de-CH" noProof="0" dirty="0"/>
              <a:t>Dritte Textebene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6B196-395B-4F18-88A8-EA23FA7560C1}" type="datetime1">
              <a:rPr lang="de-CH" noProof="0" smtClean="0"/>
              <a:t>06.11.2025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Tippen auf Symbol hinzufügen</a:t>
            </a:r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28135738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noProof="0"/>
              <a:t>Titel hinzufügen</a:t>
            </a:r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024D5AC-18B7-42A0-8763-5161D9B6B29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5" y="1449389"/>
            <a:ext cx="8964613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Tippen auf Symbol hinzufügen</a:t>
            </a:r>
            <a:endParaRPr lang="de-DE" noProof="0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EB216CB-AE9D-4C01-AD48-4B791587519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A878B5C-ADB7-4A2F-B63C-C8958E4AFA8D}" type="datetime1">
              <a:rPr lang="de-CH" noProof="0" smtClean="0"/>
              <a:t>06.11.2025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3E67269-0443-40A6-8D53-CF9C30AE720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noProof="0"/>
              <a:t>Paul Scherrer Institut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FD2179C-3288-47A5-A587-1B7255A2C3E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4517538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noProof="0"/>
              <a:t>Titel hinzufügen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F2EF4-F7EE-4202-A541-C14844DB798C}" type="datetime1">
              <a:rPr lang="de-CH" noProof="0" smtClean="0"/>
              <a:t>06.11.2025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Tippen auf Symbol hinzufügen</a:t>
            </a:r>
            <a:endParaRPr lang="de-DE" noProof="0" dirty="0"/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Tippen auf Symbol hinzufügen</a:t>
            </a:r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31529325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noProof="0" dirty="0"/>
              <a:t>Titel hinzufügen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4DE28-5415-43BA-BFB6-9FC7C19E4CDF}" type="datetime1">
              <a:rPr lang="de-CH" noProof="0" smtClean="0"/>
              <a:t>06.11.2025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7129461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Tippen auf Symbol hinzufügen</a:t>
            </a:r>
            <a:endParaRPr lang="de-DE" noProof="0" dirty="0"/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F99B93C7-FD88-F860-2772-AA3BFEC82DB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CH" noProof="0" dirty="0"/>
              <a:t>Inhalt hinzufügen</a:t>
            </a:r>
          </a:p>
          <a:p>
            <a:pPr lvl="1"/>
            <a:r>
              <a:rPr lang="de-CH" noProof="0" dirty="0"/>
              <a:t>Zweite Textebene</a:t>
            </a:r>
          </a:p>
          <a:p>
            <a:pPr lvl="2"/>
            <a:r>
              <a:rPr lang="de-CH" noProof="0" dirty="0"/>
              <a:t>Dritte Textebene</a:t>
            </a:r>
          </a:p>
        </p:txBody>
      </p:sp>
    </p:spTree>
    <p:extLst>
      <p:ext uri="{BB962C8B-B14F-4D97-AF65-F5344CB8AC3E}">
        <p14:creationId xmlns:p14="http://schemas.microsoft.com/office/powerpoint/2010/main" val="3173706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Dark Blue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B86F663E-A62D-0CAD-5737-A11BE4D02B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464"/>
            <a:ext cx="8045451" cy="200838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de-CH" noProof="0"/>
              <a:t>Titel hinzufügen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CH" noProof="0" dirty="0"/>
              <a:t>Untertitel hinzufügen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GB" noProof="0" dirty="0"/>
              <a:t>Autor/in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Ort, TT. Monat JJJJ</a:t>
            </a:r>
            <a:endParaRPr lang="de-CH" noProof="0" dirty="0"/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55474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 userDrawn="1">
          <p15:clr>
            <a:srgbClr val="A4A3A4"/>
          </p15:clr>
        </p15:guide>
        <p15:guide id="3" orient="horz" pos="3181" userDrawn="1">
          <p15:clr>
            <a:srgbClr val="A4A3A4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noProof="0" dirty="0"/>
              <a:t>Titel hinzufügen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3749D-7FFF-401C-8188-06DF9BC13548}" type="datetime1">
              <a:rPr lang="de-CH" noProof="0" smtClean="0"/>
              <a:t>06.11.2025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345757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Tippen auf Symbol hinzufügen</a:t>
            </a:r>
            <a:endParaRPr lang="de-DE" noProof="0" dirty="0"/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Tippen auf Symbol hinzufügen</a:t>
            </a:r>
            <a:endParaRPr lang="de-DE" noProof="0" dirty="0"/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C5A45EC1-6C70-C75B-70A0-557B1FE6DA3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CH" noProof="0" dirty="0"/>
              <a:t>Inhalt hinzufügen</a:t>
            </a:r>
          </a:p>
          <a:p>
            <a:pPr lvl="1"/>
            <a:r>
              <a:rPr lang="de-CH" noProof="0" dirty="0"/>
              <a:t>Zweite Textebene</a:t>
            </a:r>
          </a:p>
          <a:p>
            <a:pPr lvl="2"/>
            <a:r>
              <a:rPr lang="de-CH" noProof="0" dirty="0"/>
              <a:t>Dritte Textebene</a:t>
            </a:r>
          </a:p>
        </p:txBody>
      </p:sp>
    </p:spTree>
    <p:extLst>
      <p:ext uri="{BB962C8B-B14F-4D97-AF65-F5344CB8AC3E}">
        <p14:creationId xmlns:p14="http://schemas.microsoft.com/office/powerpoint/2010/main" val="33724320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noProof="0" dirty="0"/>
              <a:t>Titel hinzufügen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98FA2-CAC1-49C8-B731-58B594B48EBB}" type="datetime1">
              <a:rPr lang="de-CH" noProof="0" smtClean="0"/>
              <a:t>06.11.2025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Tippen auf Symbol hinzufügen</a:t>
            </a:r>
            <a:endParaRPr lang="de-DE" noProof="0" dirty="0"/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Tippen auf Symbol hinzufügen</a:t>
            </a:r>
            <a:endParaRPr lang="de-DE" noProof="0" dirty="0"/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Tippen auf Symbol hinzufügen</a:t>
            </a:r>
            <a:endParaRPr lang="de-DE" noProof="0" dirty="0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C772A35F-591D-5A80-72BC-28B068C3A56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CH" noProof="0" dirty="0"/>
              <a:t>Inhalt hinzufügen</a:t>
            </a:r>
          </a:p>
          <a:p>
            <a:pPr lvl="1"/>
            <a:r>
              <a:rPr lang="de-CH" noProof="0" dirty="0"/>
              <a:t>Zweite Textebene</a:t>
            </a:r>
          </a:p>
          <a:p>
            <a:pPr lvl="2"/>
            <a:r>
              <a:rPr lang="de-CH" noProof="0" dirty="0"/>
              <a:t>Dritte Textebene</a:t>
            </a:r>
          </a:p>
        </p:txBody>
      </p:sp>
    </p:spTree>
    <p:extLst>
      <p:ext uri="{BB962C8B-B14F-4D97-AF65-F5344CB8AC3E}">
        <p14:creationId xmlns:p14="http://schemas.microsoft.com/office/powerpoint/2010/main" val="17920425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noProof="0" dirty="0"/>
              <a:t>Titel hinzufügen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F0FBE-77DB-4D29-8B34-D71F82BCCC04}" type="datetime1">
              <a:rPr lang="de-CH" noProof="0" smtClean="0"/>
              <a:t>06.11.2025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Tippen auf Symbol hinzufügen</a:t>
            </a:r>
            <a:endParaRPr lang="de-DE" noProof="0" dirty="0"/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Tippen auf Symbol hinzufügen</a:t>
            </a:r>
            <a:endParaRPr lang="de-DE" noProof="0" dirty="0"/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Tippen auf Symbol hinzufügen</a:t>
            </a:r>
            <a:endParaRPr lang="de-DE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Tippen auf Symbol hinzufügen</a:t>
            </a:r>
            <a:endParaRPr lang="de-DE" noProof="0" dirty="0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089D7F61-76FC-5B15-D914-2BB427BF716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CH" noProof="0" dirty="0"/>
              <a:t>Inhalt hinzufügen</a:t>
            </a:r>
          </a:p>
          <a:p>
            <a:pPr lvl="1"/>
            <a:r>
              <a:rPr lang="de-CH" noProof="0" dirty="0"/>
              <a:t>Zweite Textebene</a:t>
            </a:r>
          </a:p>
          <a:p>
            <a:pPr lvl="2"/>
            <a:r>
              <a:rPr lang="de-CH" noProof="0" dirty="0"/>
              <a:t>Dritte Textebene</a:t>
            </a:r>
          </a:p>
        </p:txBody>
      </p:sp>
    </p:spTree>
    <p:extLst>
      <p:ext uri="{BB962C8B-B14F-4D97-AF65-F5344CB8AC3E}">
        <p14:creationId xmlns:p14="http://schemas.microsoft.com/office/powerpoint/2010/main" val="27138349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a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noProof="0" dirty="0"/>
              <a:t>Titel hinzufügen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D2F18-6DB9-4714-8A2D-BA7F72B47CD8}" type="datetime1">
              <a:rPr lang="de-CH" noProof="0" smtClean="0"/>
              <a:t>06.11.2025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CH" noProof="0" dirty="0"/>
              <a:t>Inhalt hinzufügen</a:t>
            </a:r>
          </a:p>
          <a:p>
            <a:pPr lvl="1"/>
            <a:r>
              <a:rPr lang="de-CH" noProof="0" dirty="0"/>
              <a:t>Zweite Textebene</a:t>
            </a:r>
          </a:p>
          <a:p>
            <a:pPr lvl="2"/>
            <a:r>
              <a:rPr lang="de-CH" noProof="0" dirty="0"/>
              <a:t>Dritte Textebene</a:t>
            </a:r>
          </a:p>
        </p:txBody>
      </p:sp>
      <p:sp>
        <p:nvSpPr>
          <p:cNvPr id="13" name="Bildplatzhalter 4">
            <a:extLst>
              <a:ext uri="{FF2B5EF4-FFF2-40B4-BE49-F238E27FC236}">
                <a16:creationId xmlns:a16="http://schemas.microsoft.com/office/drawing/2014/main" id="{8CA68BBC-536B-0C49-B239-F2A8A8ACBAA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Tippen auf Symbol hinzufügen</a:t>
            </a:r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100084726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wid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noProof="0" dirty="0"/>
              <a:t>Titel hinzufügen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89D25-D0FB-4F03-A811-9836E86D2FEE}" type="datetime1">
              <a:rPr lang="de-CH" noProof="0" smtClean="0"/>
              <a:t>06.11.2025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Tippen auf Symbol hinzufügen</a:t>
            </a:r>
            <a:endParaRPr lang="de-DE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Tippen auf Symbol hinzufügen</a:t>
            </a:r>
            <a:endParaRPr lang="de-DE" noProof="0" dirty="0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CH" noProof="0" dirty="0"/>
              <a:t>Inhalt hinzufügen</a:t>
            </a:r>
          </a:p>
          <a:p>
            <a:pPr lvl="1"/>
            <a:r>
              <a:rPr lang="de-CH" noProof="0" dirty="0"/>
              <a:t>Zweite Textebene</a:t>
            </a:r>
          </a:p>
          <a:p>
            <a:pPr lvl="2"/>
            <a:r>
              <a:rPr lang="de-CH" noProof="0" dirty="0"/>
              <a:t>Dritte Textebene</a:t>
            </a:r>
          </a:p>
        </p:txBody>
      </p:sp>
    </p:spTree>
    <p:extLst>
      <p:ext uri="{BB962C8B-B14F-4D97-AF65-F5344CB8AC3E}">
        <p14:creationId xmlns:p14="http://schemas.microsoft.com/office/powerpoint/2010/main" val="1391598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noProof="0" dirty="0"/>
              <a:t>Titel hinzufügen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EAA53-288E-4A40-B02C-C2D99EAE20E2}" type="datetime1">
              <a:rPr lang="de-CH" noProof="0" smtClean="0"/>
              <a:t>06.11.2025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Tippen auf Symbol hinzufügen</a:t>
            </a:r>
            <a:endParaRPr lang="de-DE" noProof="0" dirty="0"/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Tippen auf Symbol hinzufügen</a:t>
            </a:r>
            <a:endParaRPr lang="de-DE" noProof="0" dirty="0"/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747A0213-C397-B258-EE3A-69DBB54DD3B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53982"/>
            <a:ext cx="5291476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de-CH" noProof="0" dirty="0"/>
              <a:t>Inhalt hinzufügen</a:t>
            </a:r>
          </a:p>
          <a:p>
            <a:pPr lvl="1"/>
            <a:r>
              <a:rPr lang="de-CH" noProof="0" dirty="0"/>
              <a:t>Zweite Textebene</a:t>
            </a:r>
          </a:p>
          <a:p>
            <a:pPr lvl="2"/>
            <a:r>
              <a:rPr lang="de-CH" noProof="0" dirty="0"/>
              <a:t>Dritte Textebene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E0905A-F588-783E-2408-3EEBCC47B7C5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6205201" y="4553982"/>
            <a:ext cx="5291474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de-CH" noProof="0" dirty="0"/>
              <a:t>Inhalt hinzufügen</a:t>
            </a:r>
          </a:p>
          <a:p>
            <a:pPr lvl="1"/>
            <a:r>
              <a:rPr lang="de-CH" noProof="0" dirty="0"/>
              <a:t>Zweite Textebene</a:t>
            </a:r>
          </a:p>
          <a:p>
            <a:pPr lvl="2"/>
            <a:r>
              <a:rPr lang="de-CH" noProof="0" dirty="0"/>
              <a:t>Dritte Textebene</a:t>
            </a:r>
          </a:p>
        </p:txBody>
      </p:sp>
    </p:spTree>
    <p:extLst>
      <p:ext uri="{BB962C8B-B14F-4D97-AF65-F5344CB8AC3E}">
        <p14:creationId xmlns:p14="http://schemas.microsoft.com/office/powerpoint/2010/main" val="8212682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noProof="0" dirty="0"/>
              <a:t>Titel hinzufügen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FD705-B77E-446B-A6EC-4193A774EA24}" type="datetime1">
              <a:rPr lang="de-CH" noProof="0" smtClean="0"/>
              <a:t>06.11.2025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Tippen auf Symbol hinzufügen</a:t>
            </a:r>
            <a:endParaRPr lang="de-DE" noProof="0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11B3F6C3-759F-AE0A-F24C-FF78D18C5F8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de-CH" noProof="0" dirty="0"/>
              <a:t>Inhalt hinzufügen</a:t>
            </a:r>
          </a:p>
          <a:p>
            <a:pPr lvl="1"/>
            <a:r>
              <a:rPr lang="de-CH" noProof="0" dirty="0"/>
              <a:t>Zweite Textebene</a:t>
            </a:r>
          </a:p>
          <a:p>
            <a:pPr lvl="2"/>
            <a:r>
              <a:rPr lang="de-CH" noProof="0" dirty="0"/>
              <a:t>Dritte Textebene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Tippen auf Symbol hinzufügen</a:t>
            </a:r>
            <a:endParaRPr lang="de-DE" noProof="0" dirty="0"/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Tippen auf Symbol hinzufügen</a:t>
            </a:r>
            <a:endParaRPr lang="de-DE" noProof="0" dirty="0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982B28-131F-0EF1-DBEF-7E5426DA6F8C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368801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de-CH" noProof="0" dirty="0"/>
              <a:t>Inhalt hinzufügen</a:t>
            </a:r>
          </a:p>
          <a:p>
            <a:pPr lvl="1"/>
            <a:r>
              <a:rPr lang="de-CH" noProof="0" dirty="0"/>
              <a:t>Zweite Textebene</a:t>
            </a:r>
          </a:p>
          <a:p>
            <a:pPr lvl="2"/>
            <a:r>
              <a:rPr lang="de-CH" noProof="0" dirty="0"/>
              <a:t>Dritte Textebene</a:t>
            </a:r>
          </a:p>
        </p:txBody>
      </p: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3A5C3130-D9C4-9998-9902-8B054B641165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8040688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de-CH" noProof="0" dirty="0"/>
              <a:t>Inhalt hinzufügen</a:t>
            </a:r>
          </a:p>
          <a:p>
            <a:pPr lvl="1"/>
            <a:r>
              <a:rPr lang="de-CH" noProof="0" dirty="0"/>
              <a:t>Zweite Textebene</a:t>
            </a:r>
          </a:p>
          <a:p>
            <a:pPr lvl="2"/>
            <a:r>
              <a:rPr lang="de-CH" noProof="0" dirty="0"/>
              <a:t>Dritte Textebene</a:t>
            </a:r>
          </a:p>
        </p:txBody>
      </p:sp>
    </p:spTree>
    <p:extLst>
      <p:ext uri="{BB962C8B-B14F-4D97-AF65-F5344CB8AC3E}">
        <p14:creationId xmlns:p14="http://schemas.microsoft.com/office/powerpoint/2010/main" val="122588062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noProof="0" dirty="0"/>
              <a:t>Titel hinzufügen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3D22C-289E-46E4-BFEC-91F1EBF828CD}" type="datetime1">
              <a:rPr lang="de-CH" noProof="0" smtClean="0"/>
              <a:t>06.11.2025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Tippen auf Symbol hinzufügen</a:t>
            </a:r>
            <a:endParaRPr lang="de-DE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Tippen auf Symbol hinzufügen</a:t>
            </a:r>
            <a:endParaRPr lang="de-DE" noProof="0" dirty="0"/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Tippen auf Symbol hinzufügen</a:t>
            </a:r>
            <a:endParaRPr lang="de-DE" noProof="0" dirty="0"/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Tippen auf Symbol hinzufügen</a:t>
            </a:r>
            <a:endParaRPr lang="de-DE" noProof="0" dirty="0"/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2B3EE353-935F-47F2-890E-86D599D69C3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9532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de-CH" noProof="0" dirty="0"/>
              <a:t>Inhalt hinzufügen</a:t>
            </a:r>
          </a:p>
          <a:p>
            <a:pPr lvl="1"/>
            <a:r>
              <a:rPr lang="de-CH" noProof="0" dirty="0"/>
              <a:t>Zweite Textebene</a:t>
            </a:r>
          </a:p>
          <a:p>
            <a:pPr lvl="2"/>
            <a:r>
              <a:rPr lang="de-CH" noProof="0" dirty="0"/>
              <a:t>Dritte Textebene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de-CH" noProof="0" dirty="0"/>
              <a:t>Inhalt hinzufügen</a:t>
            </a:r>
          </a:p>
          <a:p>
            <a:pPr lvl="1"/>
            <a:r>
              <a:rPr lang="de-CH" noProof="0" dirty="0"/>
              <a:t>Zweite Textebene</a:t>
            </a:r>
          </a:p>
          <a:p>
            <a:pPr lvl="2"/>
            <a:r>
              <a:rPr lang="de-CH" noProof="0" dirty="0"/>
              <a:t>Dritte Textebene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2891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de-CH" noProof="0" dirty="0"/>
              <a:t>Inhalt hinzufügen</a:t>
            </a:r>
          </a:p>
          <a:p>
            <a:pPr lvl="1"/>
            <a:r>
              <a:rPr lang="de-CH" noProof="0" dirty="0"/>
              <a:t>Zweite Textebene</a:t>
            </a:r>
          </a:p>
          <a:p>
            <a:pPr lvl="2"/>
            <a:r>
              <a:rPr lang="de-CH" noProof="0" dirty="0"/>
              <a:t>Dritte Textebene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de-CH" noProof="0" dirty="0"/>
              <a:t>Inhalt hinzufügen</a:t>
            </a:r>
          </a:p>
          <a:p>
            <a:pPr lvl="1"/>
            <a:r>
              <a:rPr lang="de-CH" noProof="0" dirty="0"/>
              <a:t>Zweite Textebene</a:t>
            </a:r>
          </a:p>
          <a:p>
            <a:pPr lvl="2"/>
            <a:r>
              <a:rPr lang="de-CH" noProof="0" dirty="0"/>
              <a:t>Dritte Textebene</a:t>
            </a:r>
          </a:p>
        </p:txBody>
      </p:sp>
    </p:spTree>
    <p:extLst>
      <p:ext uri="{BB962C8B-B14F-4D97-AF65-F5344CB8AC3E}">
        <p14:creationId xmlns:p14="http://schemas.microsoft.com/office/powerpoint/2010/main" val="180217257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noProof="0" dirty="0"/>
              <a:t>Titel hinzufügen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83137-F296-4184-BDFD-96388B3CDEAB}" type="datetime1">
              <a:rPr lang="de-CH" noProof="0" smtClean="0"/>
              <a:t>06.11.2025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Tippen auf Symbol hinzufügen</a:t>
            </a:r>
            <a:endParaRPr lang="de-DE" noProof="0" dirty="0"/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Tippen auf Symbol hinzufügen</a:t>
            </a:r>
            <a:endParaRPr lang="de-DE" noProof="0" dirty="0"/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Tippen auf Symbol hinzufügen</a:t>
            </a:r>
            <a:endParaRPr lang="de-DE" noProof="0" dirty="0"/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Tippen auf Symbol hinzufügen</a:t>
            </a:r>
            <a:endParaRPr lang="de-DE" noProof="0" dirty="0"/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Tippen auf Symbol hinzufügen</a:t>
            </a:r>
            <a:endParaRPr lang="de-DE" noProof="0" dirty="0"/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5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Tippen auf Symbol hinzufügen</a:t>
            </a:r>
            <a:endParaRPr lang="de-DE" noProof="0" dirty="0"/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de-CH" noProof="0" dirty="0"/>
              <a:t>Inhalt hinzufügen</a:t>
            </a:r>
          </a:p>
          <a:p>
            <a:pPr lvl="1"/>
            <a:r>
              <a:rPr lang="de-CH" noProof="0" dirty="0"/>
              <a:t>Zweite Textebene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de-CH" noProof="0" dirty="0"/>
              <a:t>Inhalt hinzufügen</a:t>
            </a:r>
          </a:p>
          <a:p>
            <a:pPr lvl="1"/>
            <a:r>
              <a:rPr lang="de-CH" noProof="0" dirty="0"/>
              <a:t>Zweite Textebene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de-CH" noProof="0" dirty="0"/>
              <a:t>Inhalt hinzufügen</a:t>
            </a:r>
          </a:p>
          <a:p>
            <a:pPr lvl="1"/>
            <a:r>
              <a:rPr lang="de-CH" noProof="0" dirty="0"/>
              <a:t>Zweite Textebene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5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de-CH" noProof="0" dirty="0"/>
              <a:t>Inhalt hinzufügen</a:t>
            </a:r>
          </a:p>
          <a:p>
            <a:pPr lvl="1"/>
            <a:r>
              <a:rPr lang="de-CH" noProof="0" dirty="0"/>
              <a:t>Zweite Textebene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de-CH" noProof="0" dirty="0"/>
              <a:t>Inhalt hinzufügen</a:t>
            </a:r>
          </a:p>
          <a:p>
            <a:pPr lvl="1"/>
            <a:r>
              <a:rPr lang="de-CH" noProof="0" dirty="0"/>
              <a:t>Zweite Textebene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040688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de-CH" noProof="0" dirty="0"/>
              <a:t>Inhalt hinzufügen</a:t>
            </a:r>
          </a:p>
          <a:p>
            <a:pPr lvl="1"/>
            <a:r>
              <a:rPr lang="de-CH" noProof="0" dirty="0"/>
              <a:t>Zweite Textebene</a:t>
            </a:r>
          </a:p>
        </p:txBody>
      </p:sp>
    </p:spTree>
    <p:extLst>
      <p:ext uri="{BB962C8B-B14F-4D97-AF65-F5344CB8AC3E}">
        <p14:creationId xmlns:p14="http://schemas.microsoft.com/office/powerpoint/2010/main" val="394725436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ght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noProof="0"/>
              <a:t>Titel hinzufügen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23131-3667-449B-92A5-C50D04412486}" type="datetime1">
              <a:rPr lang="de-CH" noProof="0" smtClean="0"/>
              <a:t>06.11.2025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Tippen auf Symbol hinzufügen</a:t>
            </a:r>
            <a:endParaRPr lang="de-DE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Tippen auf Symbol hinzufügen</a:t>
            </a:r>
            <a:endParaRPr lang="de-DE" noProof="0" dirty="0"/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Tippen auf Symbol hinzufügen</a:t>
            </a:r>
            <a:endParaRPr lang="de-DE" noProof="0" dirty="0"/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Tippen auf Symbol hinzufügen</a:t>
            </a:r>
            <a:endParaRPr lang="de-DE" noProof="0" dirty="0"/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de-CH" noProof="0" dirty="0"/>
              <a:t>Inhalt hinzufügen</a:t>
            </a:r>
          </a:p>
          <a:p>
            <a:pPr lvl="1"/>
            <a:r>
              <a:rPr lang="de-CH" noProof="0" dirty="0"/>
              <a:t>Zweite Textebene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8300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de-CH" noProof="0" dirty="0"/>
              <a:t>Inhalt hinzufügen</a:t>
            </a:r>
          </a:p>
          <a:p>
            <a:pPr lvl="1"/>
            <a:r>
              <a:rPr lang="de-CH" noProof="0" dirty="0"/>
              <a:t>Zweite Textebene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de-CH" noProof="0" dirty="0"/>
              <a:t>Inhalt hinzufügen</a:t>
            </a:r>
          </a:p>
          <a:p>
            <a:pPr lvl="1"/>
            <a:r>
              <a:rPr lang="de-CH" noProof="0" dirty="0"/>
              <a:t>Zweite Textebene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FF900A0F-DD38-976A-BFC1-92B5ACB7395B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695325" y="3852000"/>
            <a:ext cx="2538000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Tippen auf Symbol hinzufügen</a:t>
            </a:r>
            <a:endParaRPr lang="de-DE" noProof="0" dirty="0"/>
          </a:p>
        </p:txBody>
      </p:sp>
      <p:sp>
        <p:nvSpPr>
          <p:cNvPr id="8" name="Textplatzhalter 19">
            <a:extLst>
              <a:ext uri="{FF2B5EF4-FFF2-40B4-BE49-F238E27FC236}">
                <a16:creationId xmlns:a16="http://schemas.microsoft.com/office/drawing/2014/main" id="{530B9B83-A2E6-A97A-6B7B-389BCDC2C8C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95325" y="3299877"/>
            <a:ext cx="253682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de-CH" noProof="0" dirty="0"/>
              <a:t>Inhalt hinzufügen</a:t>
            </a:r>
          </a:p>
          <a:p>
            <a:pPr lvl="1"/>
            <a:r>
              <a:rPr lang="de-CH" noProof="0" dirty="0"/>
              <a:t>Zweite Textebene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CD6A5AE7-8194-069E-96C6-A9A19A691F1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2540001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de-CH" noProof="0" dirty="0"/>
              <a:t>Inhalt hinzufügen</a:t>
            </a:r>
          </a:p>
          <a:p>
            <a:pPr lvl="1"/>
            <a:r>
              <a:rPr lang="de-CH" noProof="0" dirty="0"/>
              <a:t>Zweite Textebene</a:t>
            </a:r>
          </a:p>
        </p:txBody>
      </p:sp>
      <p:sp>
        <p:nvSpPr>
          <p:cNvPr id="12" name="Textplatzhalter 19">
            <a:extLst>
              <a:ext uri="{FF2B5EF4-FFF2-40B4-BE49-F238E27FC236}">
                <a16:creationId xmlns:a16="http://schemas.microsoft.com/office/drawing/2014/main" id="{E33B1E40-AEE0-028C-74FA-4DA2F2785C86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44805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de-CH" noProof="0" dirty="0"/>
              <a:t>Inhalt hinzufügen</a:t>
            </a:r>
          </a:p>
          <a:p>
            <a:pPr lvl="1"/>
            <a:r>
              <a:rPr lang="de-CH" noProof="0" dirty="0"/>
              <a:t>Zweite Textebene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6CF8C6E7-2EBA-0F42-5F97-0B15A298F57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20830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de-CH" noProof="0" dirty="0"/>
              <a:t>Inhalt hinzufügen</a:t>
            </a:r>
          </a:p>
          <a:p>
            <a:pPr lvl="1"/>
            <a:r>
              <a:rPr lang="de-CH" noProof="0" dirty="0"/>
              <a:t>Zweite Textebene</a:t>
            </a:r>
          </a:p>
        </p:txBody>
      </p:sp>
      <p:sp>
        <p:nvSpPr>
          <p:cNvPr id="16" name="Textplatzhalter 19">
            <a:extLst>
              <a:ext uri="{FF2B5EF4-FFF2-40B4-BE49-F238E27FC236}">
                <a16:creationId xmlns:a16="http://schemas.microsoft.com/office/drawing/2014/main" id="{A8581B57-63E2-3060-2AF6-9711ABA1492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955617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de-CH" noProof="0" dirty="0"/>
              <a:t>Inhalt hinzufügen</a:t>
            </a:r>
          </a:p>
          <a:p>
            <a:pPr lvl="1"/>
            <a:r>
              <a:rPr lang="de-CH" noProof="0" dirty="0"/>
              <a:t>Zweite Textebene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615C431B-993D-61F7-28CB-6E9C6E916B27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957560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Tippen auf Symbol hinzufügen</a:t>
            </a:r>
            <a:endParaRPr lang="de-DE" noProof="0" dirty="0"/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5F9CC3CC-2D09-5169-EE63-2F307DD025AE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4489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Tippen auf Symbol hinzufügen</a:t>
            </a:r>
            <a:endParaRPr lang="de-DE" noProof="0" dirty="0"/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05CD9CF5-8030-A2FA-B5F1-BDE8A3AB64FE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62028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Tippen auf Symbol hinzufügen</a:t>
            </a:r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2331809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B86F663E-A62D-0CAD-5737-A11BE4D02B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464"/>
            <a:ext cx="8045451" cy="200838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de-CH" noProof="0"/>
              <a:t>Titel hinzufügen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CH" noProof="0" dirty="0"/>
              <a:t>Untertitel hinzufügen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GB" noProof="0" dirty="0"/>
              <a:t>Autor/in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Ort, TT. Monat JJJJ</a:t>
            </a:r>
            <a:endParaRPr lang="de-CH" noProof="0" dirty="0"/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39779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lv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noProof="0"/>
              <a:t>Titel hinzufügen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C4DD2-C66F-4AF8-9C6F-7227F4F83A3F}" type="datetime1">
              <a:rPr lang="de-CH" noProof="0" smtClean="0"/>
              <a:t>06.11.2025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de-DE" noProof="0"/>
              <a:t>Bild durch Tippen auf Symbol hinzufügen</a:t>
            </a:r>
            <a:endParaRPr lang="de-DE" noProof="0" dirty="0"/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874248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de-DE" noProof="0"/>
              <a:t>Bild durch Tippen auf Symbol hinzufügen</a:t>
            </a:r>
            <a:endParaRPr lang="de-DE" noProof="0" dirty="0"/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6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de-DE" noProof="0"/>
              <a:t>Bild durch Tippen auf Symbol hinzufügen</a:t>
            </a:r>
            <a:endParaRPr lang="de-DE" noProof="0" dirty="0"/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de-DE" noProof="0"/>
              <a:t>Bild durch Tippen auf Symbol hinzufügen</a:t>
            </a:r>
            <a:endParaRPr lang="de-DE" noProof="0" dirty="0"/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de-DE" noProof="0"/>
              <a:t>Bild durch Tippen auf Symbol hinzufügen</a:t>
            </a:r>
            <a:endParaRPr lang="de-DE" noProof="0" dirty="0"/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6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de-DE" noProof="0"/>
              <a:t>Bild durch Tippen auf Symbol hinzufügen</a:t>
            </a:r>
            <a:endParaRPr lang="de-DE" noProof="0" dirty="0"/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6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de-CH" noProof="0" dirty="0"/>
              <a:t>Inhalt hinzufügen</a:t>
            </a:r>
          </a:p>
          <a:p>
            <a:pPr lvl="1"/>
            <a:r>
              <a:rPr lang="de-CH" noProof="0" dirty="0"/>
              <a:t>Zweite Textebene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de-CH" noProof="0" dirty="0"/>
              <a:t>Inhalt hinzufügen</a:t>
            </a:r>
          </a:p>
          <a:p>
            <a:pPr lvl="1"/>
            <a:r>
              <a:rPr lang="de-CH" noProof="0" dirty="0"/>
              <a:t>Zweite Textebene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589240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de-CH" noProof="0" dirty="0"/>
              <a:t>Inhalt hinzufügen</a:t>
            </a:r>
          </a:p>
          <a:p>
            <a:pPr lvl="1"/>
            <a:r>
              <a:rPr lang="de-CH" noProof="0" dirty="0"/>
              <a:t>Zweite Textebene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6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de-CH" noProof="0" dirty="0"/>
              <a:t>Inhalt hinzufügen</a:t>
            </a:r>
          </a:p>
          <a:p>
            <a:pPr lvl="1"/>
            <a:r>
              <a:rPr lang="de-CH" noProof="0" dirty="0"/>
              <a:t>Zweite Textebene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04724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de-CH" noProof="0" dirty="0"/>
              <a:t>Inhalt hinzufügen</a:t>
            </a:r>
          </a:p>
          <a:p>
            <a:pPr lvl="1"/>
            <a:r>
              <a:rPr lang="de-CH" noProof="0" dirty="0"/>
              <a:t>Zweite Textebene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875092" y="3204724"/>
            <a:ext cx="1623171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de-CH" noProof="0" dirty="0"/>
              <a:t>Inhalt hinzufügen</a:t>
            </a:r>
          </a:p>
          <a:p>
            <a:pPr lvl="1"/>
            <a:r>
              <a:rPr lang="de-CH" noProof="0" dirty="0"/>
              <a:t>Zweite Textebene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1C50D6C7-B8FE-16E3-A56F-215DF2E7FD00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2532062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de-DE" noProof="0"/>
              <a:t>Bild durch Tippen auf Symbol hinzufügen</a:t>
            </a:r>
            <a:endParaRPr lang="de-DE" noProof="0" dirty="0"/>
          </a:p>
        </p:txBody>
      </p:sp>
      <p:sp>
        <p:nvSpPr>
          <p:cNvPr id="7" name="Textplatzhalter 19">
            <a:extLst>
              <a:ext uri="{FF2B5EF4-FFF2-40B4-BE49-F238E27FC236}">
                <a16:creationId xmlns:a16="http://schemas.microsoft.com/office/drawing/2014/main" id="{F254DC50-8CC2-CE50-0FB2-B9D82F2F6FB7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2532062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de-CH" noProof="0" dirty="0"/>
              <a:t>Inhalt hinzufügen</a:t>
            </a:r>
          </a:p>
          <a:p>
            <a:pPr lvl="1"/>
            <a:r>
              <a:rPr lang="de-CH" noProof="0" dirty="0"/>
              <a:t>Zweite Textebene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4356FD2E-817C-6008-A624-C0ED226EC77F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6202363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de-DE" noProof="0"/>
              <a:t>Bild durch Tippen auf Symbol hinzufügen</a:t>
            </a:r>
            <a:endParaRPr lang="de-DE" noProof="0" dirty="0"/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B844240D-6410-EAE1-FBFE-02793B43B59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202362" y="3204724"/>
            <a:ext cx="162242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de-CH" noProof="0" dirty="0"/>
              <a:t>Inhalt hinzufügen</a:t>
            </a:r>
          </a:p>
          <a:p>
            <a:pPr lvl="1"/>
            <a:r>
              <a:rPr lang="de-CH" noProof="0" dirty="0"/>
              <a:t>Zweite Textebene</a:t>
            </a:r>
          </a:p>
        </p:txBody>
      </p:sp>
      <p:sp>
        <p:nvSpPr>
          <p:cNvPr id="12" name="Bildplatzhalter 4">
            <a:extLst>
              <a:ext uri="{FF2B5EF4-FFF2-40B4-BE49-F238E27FC236}">
                <a16:creationId xmlns:a16="http://schemas.microsoft.com/office/drawing/2014/main" id="{4729A6D7-E881-5FD5-1C1E-FD7A660187BE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040688" y="1449389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de-DE" noProof="0"/>
              <a:t>Bild durch Tippen auf Symbol hinzufügen</a:t>
            </a:r>
            <a:endParaRPr lang="de-DE" noProof="0" dirty="0"/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86799E5C-45B4-E8EF-0A33-26FADBDA89C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040688" y="3204724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de-CH" noProof="0" dirty="0"/>
              <a:t>Inhalt hinzufügen</a:t>
            </a:r>
          </a:p>
          <a:p>
            <a:pPr lvl="1"/>
            <a:r>
              <a:rPr lang="de-CH" noProof="0" dirty="0"/>
              <a:t>Zweite Textebene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20480596-0358-6167-AD5A-A43149936E4D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2532062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de-DE" noProof="0"/>
              <a:t>Bild durch Tippen auf Symbol hinzufügen</a:t>
            </a:r>
            <a:endParaRPr lang="de-DE" noProof="0" dirty="0"/>
          </a:p>
        </p:txBody>
      </p:sp>
      <p:sp>
        <p:nvSpPr>
          <p:cNvPr id="26" name="Textplatzhalter 19">
            <a:extLst>
              <a:ext uri="{FF2B5EF4-FFF2-40B4-BE49-F238E27FC236}">
                <a16:creationId xmlns:a16="http://schemas.microsoft.com/office/drawing/2014/main" id="{99EB327B-0262-FA88-4B41-185878FCDBA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2532062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de-CH" noProof="0" dirty="0"/>
              <a:t>Inhalt hinzufügen</a:t>
            </a:r>
          </a:p>
          <a:p>
            <a:pPr lvl="1"/>
            <a:r>
              <a:rPr lang="de-CH" noProof="0" dirty="0"/>
              <a:t>Zweite Textebene</a:t>
            </a:r>
          </a:p>
        </p:txBody>
      </p:sp>
      <p:sp>
        <p:nvSpPr>
          <p:cNvPr id="27" name="Bildplatzhalter 4">
            <a:extLst>
              <a:ext uri="{FF2B5EF4-FFF2-40B4-BE49-F238E27FC236}">
                <a16:creationId xmlns:a16="http://schemas.microsoft.com/office/drawing/2014/main" id="{7383DAC6-063E-B185-1200-CBEAF6F1917B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6203950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de-DE" noProof="0"/>
              <a:t>Bild durch Tippen auf Symbol hinzufügen</a:t>
            </a:r>
            <a:endParaRPr lang="de-DE" noProof="0" dirty="0"/>
          </a:p>
        </p:txBody>
      </p:sp>
      <p:sp>
        <p:nvSpPr>
          <p:cNvPr id="28" name="Textplatzhalter 19">
            <a:extLst>
              <a:ext uri="{FF2B5EF4-FFF2-40B4-BE49-F238E27FC236}">
                <a16:creationId xmlns:a16="http://schemas.microsoft.com/office/drawing/2014/main" id="{814D2A83-C214-5D3D-33E5-499378F10FD0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203950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de-CH" noProof="0" dirty="0"/>
              <a:t>Inhalt hinzufügen</a:t>
            </a:r>
          </a:p>
          <a:p>
            <a:pPr lvl="1"/>
            <a:r>
              <a:rPr lang="de-CH" noProof="0" dirty="0"/>
              <a:t>Zweite Textebene</a:t>
            </a:r>
          </a:p>
        </p:txBody>
      </p:sp>
      <p:sp>
        <p:nvSpPr>
          <p:cNvPr id="29" name="Bildplatzhalter 4">
            <a:extLst>
              <a:ext uri="{FF2B5EF4-FFF2-40B4-BE49-F238E27FC236}">
                <a16:creationId xmlns:a16="http://schemas.microsoft.com/office/drawing/2014/main" id="{0C7EA178-EA7E-CEB6-BCCA-A6C695A390C4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9873502" y="3852000"/>
            <a:ext cx="1623171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de-DE" noProof="0"/>
              <a:t>Bild durch Tippen auf Symbol hinzufügen</a:t>
            </a:r>
            <a:endParaRPr lang="de-DE" noProof="0" dirty="0"/>
          </a:p>
        </p:txBody>
      </p:sp>
      <p:sp>
        <p:nvSpPr>
          <p:cNvPr id="30" name="Textplatzhalter 19">
            <a:extLst>
              <a:ext uri="{FF2B5EF4-FFF2-40B4-BE49-F238E27FC236}">
                <a16:creationId xmlns:a16="http://schemas.microsoft.com/office/drawing/2014/main" id="{67FC58FF-0434-E3CF-0015-FA751A6F2C40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874346" y="5589240"/>
            <a:ext cx="162391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de-CH" noProof="0" dirty="0"/>
              <a:t>Inhalt hinzufügen</a:t>
            </a:r>
          </a:p>
          <a:p>
            <a:pPr lvl="1"/>
            <a:r>
              <a:rPr lang="de-CH" noProof="0" dirty="0"/>
              <a:t>Zweite Textebene</a:t>
            </a:r>
          </a:p>
        </p:txBody>
      </p:sp>
    </p:spTree>
    <p:extLst>
      <p:ext uri="{BB962C8B-B14F-4D97-AF65-F5344CB8AC3E}">
        <p14:creationId xmlns:p14="http://schemas.microsoft.com/office/powerpoint/2010/main" val="302212163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iz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2D8F5-65B4-4986-BC8D-724C10305041}" type="datetime1">
              <a:rPr lang="de-CH" noProof="0" smtClean="0"/>
              <a:t>06.11.2025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1219200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Tippen auf Symbol hinzufügen</a:t>
            </a:r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368479264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full siz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47939-1B71-4A6C-97AC-D1E661DF521F}" type="datetime1">
              <a:rPr lang="de-CH" noProof="0" smtClean="0"/>
              <a:t>06.11.2025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0"/>
            <a:ext cx="5988052" cy="685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Tippen auf Symbol hinzufügen</a:t>
            </a:r>
            <a:endParaRPr lang="de-DE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598805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Tippen auf Symbol hinzufügen</a:t>
            </a:r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413140799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noProof="0"/>
              <a:t>Titel hinzufügen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846EAAB-E9CC-4FBB-A777-DFD68618E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B6535-4164-43EF-861A-2209502BB0E3}" type="datetime1">
              <a:rPr lang="de-CH" noProof="0" smtClean="0"/>
              <a:t>06.11.2025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490A60D-3123-4534-B4E1-1B214E402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 PSI</a:t>
            </a:r>
            <a:endParaRPr lang="en-GB" noProof="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CA66DD1-3165-483D-99FB-202ADC04E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83798440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84E75BB-61FF-4F7E-9CDB-A5E34775C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1F55A-42C7-47E5-AF2C-0305E8563D84}" type="datetime1">
              <a:rPr lang="de-CH" noProof="0" smtClean="0"/>
              <a:t>06.11.2025</a:t>
            </a:fld>
            <a:endParaRPr lang="en-GB" noProof="0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909AB7D-DBAB-4FFF-BA65-85B952116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 PSI</a:t>
            </a:r>
            <a:endParaRPr lang="en-GB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B9B7570-0B3E-4F91-B744-978CA7BDE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0544614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A79289-14E9-9CED-77DE-B0BDE0AF32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97D2F3C-3488-A7D6-B10B-D028798A2E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de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24C4AD-D2CB-6612-8FCC-7956D7E384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FE111-0E94-463F-92AE-AEDEDBFE5CDF}" type="datetimeFigureOut">
              <a:rPr lang="de-CH" smtClean="0"/>
              <a:t>06.11.2025</a:t>
            </a:fld>
            <a:endParaRPr lang="de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CBF981-8487-BB4D-A222-6B8FE83D70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CDA76A-26D4-02FA-79FA-3C3ECE65EE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E2DF7-F86E-4097-A429-336BFADFBE4B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875602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de-CH" noProof="0" dirty="0"/>
              <a:t>Titel hinzufügen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CH" noProof="0" dirty="0"/>
              <a:t>Untertitel hinzufügen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GB" noProof="0" dirty="0"/>
              <a:t>Autor/in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Ort, TT. Monat JJJJ</a:t>
            </a:r>
            <a:endParaRPr lang="de-CH" noProof="0" dirty="0"/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CH" noProof="0" dirty="0"/>
              <a:t>Bild durch Tippen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38918866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 userDrawn="1">
          <p15:clr>
            <a:srgbClr val="A4A3A4"/>
          </p15:clr>
        </p15:guide>
        <p15:guide id="2" pos="7106" userDrawn="1">
          <p15:clr>
            <a:srgbClr val="A4A3A4"/>
          </p15:clr>
        </p15:guide>
        <p15:guide id="3" orient="horz" pos="3181" userDrawn="1">
          <p15:clr>
            <a:srgbClr val="A4A3A4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de-CH" noProof="0" dirty="0"/>
              <a:t>Titel hinzufügen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CH" noProof="0" dirty="0"/>
              <a:t>Untertitel hinzufügen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Autor/in</a:t>
            </a:r>
            <a:endParaRPr lang="de-CH" noProof="0" dirty="0"/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Ort, TT. Monat JJJJ</a:t>
            </a:r>
            <a:endParaRPr lang="de-CH" noProof="0" dirty="0"/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Tippen auf Symbol hinzufügen</a:t>
            </a:r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30798493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de-CH" noProof="0" dirty="0"/>
              <a:t>Titel hinzufügen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CH" noProof="0" dirty="0"/>
              <a:t>Untertitel hinzufügen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Autor/in</a:t>
            </a:r>
            <a:endParaRPr lang="de-CH" noProof="0" dirty="0"/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Ort, TT. Monat JJJJ</a:t>
            </a:r>
            <a:endParaRPr lang="de-CH" noProof="0" dirty="0"/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Tippen auf Symbol hinzufügen</a:t>
            </a:r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29066755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Pink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de-CH" noProof="0" dirty="0"/>
              <a:t>Titel hinzufügen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CH" noProof="0" dirty="0"/>
              <a:t>Untertitel hinzufügen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Autor/in</a:t>
            </a:r>
            <a:endParaRPr lang="de-CH" noProof="0" dirty="0"/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Ort, TT. Monat JJJJ</a:t>
            </a:r>
            <a:endParaRPr lang="de-CH" noProof="0" dirty="0"/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Tippen auf Symbol hinzufügen</a:t>
            </a:r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25691511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852F3DE-B35F-4A9C-93A7-DC9521D190FB}" type="datetime1">
              <a:rPr lang="de-CH" noProof="0" smtClean="0"/>
              <a:t>06.11.2025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Paul Scherrer Institut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de-DE" noProof="0" dirty="0"/>
              <a:t>Kapiteltitel hinzufügen</a:t>
            </a:r>
          </a:p>
          <a:p>
            <a:pPr lvl="1"/>
            <a:r>
              <a:rPr lang="de-DE" noProof="0" dirty="0"/>
              <a:t>Zweite Textebene</a:t>
            </a:r>
          </a:p>
          <a:p>
            <a:pPr lvl="2"/>
            <a:r>
              <a:rPr lang="de-DE" noProof="0" dirty="0"/>
              <a:t>Dritte Textebene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755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949EBB7-FBE4-4936-8C6F-3F5FE28508E3}" type="datetime1">
              <a:rPr lang="de-CH" noProof="0" smtClean="0"/>
              <a:t>06.11.2025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Paul Scherrer Institut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de-DE" noProof="0" dirty="0"/>
              <a:t>Kapiteltitel hinzufügen</a:t>
            </a:r>
          </a:p>
          <a:p>
            <a:pPr lvl="1"/>
            <a:r>
              <a:rPr lang="de-DE" noProof="0" dirty="0"/>
              <a:t>Zweite Textebene</a:t>
            </a:r>
          </a:p>
          <a:p>
            <a:pPr lvl="2"/>
            <a:r>
              <a:rPr lang="de-DE" noProof="0" dirty="0"/>
              <a:t>Dritte Textebene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642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de-CH" noProof="0" dirty="0"/>
              <a:t>Titel hinzufügen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95325" y="1376364"/>
            <a:ext cx="10801275" cy="46450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CH" noProof="0" dirty="0"/>
              <a:t>Inhalt hinzufügen</a:t>
            </a:r>
          </a:p>
          <a:p>
            <a:pPr lvl="1"/>
            <a:r>
              <a:rPr lang="de-CH" noProof="0" dirty="0"/>
              <a:t>Zweite Textebene</a:t>
            </a:r>
          </a:p>
          <a:p>
            <a:pPr lvl="2"/>
            <a:r>
              <a:rPr lang="de-CH" noProof="0" dirty="0"/>
              <a:t>Dritte Textebene</a:t>
            </a:r>
          </a:p>
          <a:p>
            <a:pPr lvl="3"/>
            <a:r>
              <a:rPr lang="de-CH" noProof="0" dirty="0"/>
              <a:t>Vierte Textebene</a:t>
            </a:r>
          </a:p>
          <a:p>
            <a:pPr lvl="4"/>
            <a:r>
              <a:rPr lang="de-CH" noProof="0" dirty="0"/>
              <a:t>Fünfte Textebene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F2E16785-AFF6-44C3-A4AD-6E06194ECCCA}" type="datetime1">
              <a:rPr lang="de-CH" noProof="0" smtClean="0"/>
              <a:t>06.11.2025</a:t>
            </a:fld>
            <a:endParaRPr lang="en-GB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614487" y="6404573"/>
            <a:ext cx="8045451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GB" noProof="0"/>
              <a:t>Paul Scherrer Institut PSI</a:t>
            </a:r>
            <a:endParaRPr lang="en-GB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EC2031EC-4715-FBAB-E65E-0A3E5D91D8E4}"/>
              </a:ext>
            </a:extLst>
          </p:cNvPr>
          <p:cNvPicPr>
            <a:picLocks noChangeAspect="1"/>
          </p:cNvPicPr>
          <p:nvPr userDrawn="1"/>
        </p:nvPicPr>
        <p:blipFill>
          <a:blip r:embed="rId3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5133" y="305378"/>
            <a:ext cx="881467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663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90" r:id="rId2"/>
    <p:sldLayoutId id="2147483691" r:id="rId3"/>
    <p:sldLayoutId id="2147483658" r:id="rId4"/>
    <p:sldLayoutId id="2147483738" r:id="rId5"/>
    <p:sldLayoutId id="2147483739" r:id="rId6"/>
    <p:sldLayoutId id="2147483740" r:id="rId7"/>
    <p:sldLayoutId id="2147483694" r:id="rId8"/>
    <p:sldLayoutId id="2147483737" r:id="rId9"/>
    <p:sldLayoutId id="2147483692" r:id="rId10"/>
    <p:sldLayoutId id="2147483693" r:id="rId11"/>
    <p:sldLayoutId id="2147483659" r:id="rId12"/>
    <p:sldLayoutId id="2147483666" r:id="rId13"/>
    <p:sldLayoutId id="2147483667" r:id="rId14"/>
    <p:sldLayoutId id="2147483668" r:id="rId15"/>
    <p:sldLayoutId id="2147483669" r:id="rId16"/>
    <p:sldLayoutId id="2147483665" r:id="rId17"/>
    <p:sldLayoutId id="2147483670" r:id="rId18"/>
    <p:sldLayoutId id="2147483671" r:id="rId19"/>
    <p:sldLayoutId id="2147483672" r:id="rId20"/>
    <p:sldLayoutId id="2147483673" r:id="rId21"/>
    <p:sldLayoutId id="2147483674" r:id="rId22"/>
    <p:sldLayoutId id="2147483675" r:id="rId23"/>
    <p:sldLayoutId id="2147483676" r:id="rId24"/>
    <p:sldLayoutId id="2147483695" r:id="rId25"/>
    <p:sldLayoutId id="2147483677" r:id="rId26"/>
    <p:sldLayoutId id="2147483679" r:id="rId27"/>
    <p:sldLayoutId id="2147483678" r:id="rId28"/>
    <p:sldLayoutId id="2147483680" r:id="rId29"/>
    <p:sldLayoutId id="2147483681" r:id="rId30"/>
    <p:sldLayoutId id="2147483683" r:id="rId31"/>
    <p:sldLayoutId id="2147483682" r:id="rId32"/>
    <p:sldLayoutId id="2147483663" r:id="rId33"/>
    <p:sldLayoutId id="2147483664" r:id="rId34"/>
    <p:sldLayoutId id="2147483741" r:id="rId35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buFont typeface="+mj-lt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04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756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8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38" userDrawn="1">
          <p15:clr>
            <a:srgbClr val="A4A3A4"/>
          </p15:clr>
        </p15:guide>
        <p15:guide id="2" pos="7242" userDrawn="1">
          <p15:clr>
            <a:srgbClr val="A4A3A4"/>
          </p15:clr>
        </p15:guide>
        <p15:guide id="3" orient="horz" pos="4110" userDrawn="1">
          <p15:clr>
            <a:srgbClr val="A4A3A4"/>
          </p15:clr>
        </p15:guide>
        <p15:guide id="4" orient="horz" pos="913" userDrawn="1">
          <p15:clr>
            <a:srgbClr val="A4A3A4"/>
          </p15:clr>
        </p15:guide>
        <p15:guide id="5" pos="3772" userDrawn="1">
          <p15:clr>
            <a:srgbClr val="A4A3A4"/>
          </p15:clr>
        </p15:guide>
        <p15:guide id="6" pos="3908" userDrawn="1">
          <p15:clr>
            <a:srgbClr val="A4A3A4"/>
          </p15:clr>
        </p15:guide>
        <p15:guide id="7" pos="2751" userDrawn="1">
          <p15:clr>
            <a:srgbClr val="A4A3A4"/>
          </p15:clr>
        </p15:guide>
        <p15:guide id="8" pos="2615" userDrawn="1">
          <p15:clr>
            <a:srgbClr val="A4A3A4"/>
          </p15:clr>
        </p15:guide>
        <p15:guide id="9" pos="1595" userDrawn="1">
          <p15:clr>
            <a:srgbClr val="A4A3A4"/>
          </p15:clr>
        </p15:guide>
        <p15:guide id="10" pos="1459" userDrawn="1">
          <p15:clr>
            <a:srgbClr val="A4A3A4"/>
          </p15:clr>
        </p15:guide>
        <p15:guide id="11" pos="4929" userDrawn="1">
          <p15:clr>
            <a:srgbClr val="A4A3A4"/>
          </p15:clr>
        </p15:guide>
        <p15:guide id="12" pos="5065" userDrawn="1">
          <p15:clr>
            <a:srgbClr val="A4A3A4"/>
          </p15:clr>
        </p15:guide>
        <p15:guide id="13" pos="6085" userDrawn="1">
          <p15:clr>
            <a:srgbClr val="A4A3A4"/>
          </p15:clr>
        </p15:guide>
        <p15:guide id="14" pos="6221" userDrawn="1">
          <p15:clr>
            <a:srgbClr val="A4A3A4"/>
          </p15:clr>
        </p15:guide>
        <p15:guide id="15" pos="2172" userDrawn="1">
          <p15:clr>
            <a:srgbClr val="A4A3A4"/>
          </p15:clr>
        </p15:guide>
        <p15:guide id="16" pos="2036" userDrawn="1">
          <p15:clr>
            <a:srgbClr val="A4A3A4"/>
          </p15:clr>
        </p15:guide>
        <p15:guide id="17" pos="3194" userDrawn="1">
          <p15:clr>
            <a:srgbClr val="A4A3A4"/>
          </p15:clr>
        </p15:guide>
        <p15:guide id="18" pos="3330" userDrawn="1">
          <p15:clr>
            <a:srgbClr val="A4A3A4"/>
          </p15:clr>
        </p15:guide>
        <p15:guide id="19" pos="881" userDrawn="1">
          <p15:clr>
            <a:srgbClr val="A4A3A4"/>
          </p15:clr>
        </p15:guide>
        <p15:guide id="20" pos="1017" userDrawn="1">
          <p15:clr>
            <a:srgbClr val="A4A3A4"/>
          </p15:clr>
        </p15:guide>
        <p15:guide id="21" pos="4351" userDrawn="1">
          <p15:clr>
            <a:srgbClr val="A4A3A4"/>
          </p15:clr>
        </p15:guide>
        <p15:guide id="22" pos="4487" userDrawn="1">
          <p15:clr>
            <a:srgbClr val="A4A3A4"/>
          </p15:clr>
        </p15:guide>
        <p15:guide id="23" pos="5508" userDrawn="1">
          <p15:clr>
            <a:srgbClr val="A4A3A4"/>
          </p15:clr>
        </p15:guide>
        <p15:guide id="24" pos="5642" userDrawn="1">
          <p15:clr>
            <a:srgbClr val="A4A3A4"/>
          </p15:clr>
        </p15:guide>
        <p15:guide id="25" pos="6663" userDrawn="1">
          <p15:clr>
            <a:srgbClr val="A4A3A4"/>
          </p15:clr>
        </p15:guide>
        <p15:guide id="26" pos="6799" userDrawn="1">
          <p15:clr>
            <a:srgbClr val="A4A3A4"/>
          </p15:clr>
        </p15:guide>
        <p15:guide id="27" orient="horz" pos="229" userDrawn="1">
          <p15:clr>
            <a:srgbClr val="A4A3A4"/>
          </p15:clr>
        </p15:guide>
        <p15:guide id="28" orient="horz" pos="867" userDrawn="1">
          <p15:clr>
            <a:srgbClr val="A4A3A4"/>
          </p15:clr>
        </p15:guide>
        <p15:guide id="29" orient="horz" pos="3793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3.xml"/><Relationship Id="rId6" Type="http://schemas.openxmlformats.org/officeDocument/2006/relationships/image" Target="../media/image9.png"/><Relationship Id="rId5" Type="http://schemas.openxmlformats.org/officeDocument/2006/relationships/image" Target="../media/image8.gif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emf"/><Relationship Id="rId3" Type="http://schemas.openxmlformats.org/officeDocument/2006/relationships/image" Target="../media/image15.png"/><Relationship Id="rId7" Type="http://schemas.openxmlformats.org/officeDocument/2006/relationships/image" Target="../media/image19.e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9" Type="http://schemas.openxmlformats.org/officeDocument/2006/relationships/image" Target="../media/image21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emf"/><Relationship Id="rId3" Type="http://schemas.openxmlformats.org/officeDocument/2006/relationships/image" Target="../media/image15.png"/><Relationship Id="rId7" Type="http://schemas.openxmlformats.org/officeDocument/2006/relationships/image" Target="../media/image19.e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9" Type="http://schemas.openxmlformats.org/officeDocument/2006/relationships/image" Target="../media/image21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emf"/><Relationship Id="rId3" Type="http://schemas.openxmlformats.org/officeDocument/2006/relationships/image" Target="../media/image15.png"/><Relationship Id="rId7" Type="http://schemas.openxmlformats.org/officeDocument/2006/relationships/image" Target="../media/image19.e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9" Type="http://schemas.openxmlformats.org/officeDocument/2006/relationships/image" Target="../media/image21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C900B9-69A9-16D6-9DB4-FE565862D5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5325" y="1445854"/>
            <a:ext cx="6840835" cy="2007994"/>
          </a:xfrm>
        </p:spPr>
        <p:txBody>
          <a:bodyPr/>
          <a:lstStyle/>
          <a:p>
            <a:r>
              <a:rPr lang="de-CH" noProof="0" dirty="0"/>
              <a:t>WLHA </a:t>
            </a:r>
            <a:r>
              <a:rPr lang="de-CH" noProof="0" dirty="0" err="1"/>
              <a:t>Electron</a:t>
            </a:r>
            <a:r>
              <a:rPr lang="de-CH" noProof="0" dirty="0"/>
              <a:t> Source Test Facility</a:t>
            </a:r>
          </a:p>
        </p:txBody>
      </p:sp>
      <p:sp>
        <p:nvSpPr>
          <p:cNvPr id="4" name="Untertitel 3">
            <a:extLst>
              <a:ext uri="{FF2B5EF4-FFF2-40B4-BE49-F238E27FC236}">
                <a16:creationId xmlns:a16="http://schemas.microsoft.com/office/drawing/2014/main" id="{3D77F561-BFB8-1E59-47CD-A856B202FFF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 noProof="0" dirty="0" err="1"/>
              <a:t>Activities</a:t>
            </a:r>
            <a:r>
              <a:rPr lang="de-CH" noProof="0" dirty="0"/>
              <a:t> 2026 </a:t>
            </a:r>
            <a:r>
              <a:rPr lang="de-CH" noProof="0" dirty="0" err="1"/>
              <a:t>onwards</a:t>
            </a:r>
            <a:endParaRPr lang="de-CH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939853F-959A-48E6-ACE2-F62A38A8EDA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CH" noProof="0" dirty="0"/>
              <a:t>Thomas Lucas </a:t>
            </a:r>
            <a:r>
              <a:rPr lang="de-CH" noProof="0" dirty="0" err="1"/>
              <a:t>with</a:t>
            </a:r>
            <a:r>
              <a:rPr lang="de-CH" noProof="0" dirty="0"/>
              <a:t> </a:t>
            </a:r>
            <a:r>
              <a:rPr lang="de-CH" noProof="0" dirty="0" err="1"/>
              <a:t>input</a:t>
            </a:r>
            <a:r>
              <a:rPr lang="de-CH" noProof="0" dirty="0"/>
              <a:t> </a:t>
            </a:r>
            <a:r>
              <a:rPr lang="de-CH" noProof="0" dirty="0" err="1"/>
              <a:t>from</a:t>
            </a:r>
            <a:r>
              <a:rPr lang="de-CH" noProof="0" dirty="0"/>
              <a:t> Cezary and Carlo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4E10A4B-A01C-C271-87F1-8054278DB45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noProof="0" dirty="0"/>
              <a:t>Ort, TT. Monat JJJJ</a:t>
            </a:r>
          </a:p>
        </p:txBody>
      </p:sp>
    </p:spTree>
    <p:extLst>
      <p:ext uri="{BB962C8B-B14F-4D97-AF65-F5344CB8AC3E}">
        <p14:creationId xmlns:p14="http://schemas.microsoft.com/office/powerpoint/2010/main" val="33723920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8B041BF-8509-8AB3-2FC8-42106F6948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7728" y="620688"/>
            <a:ext cx="4670828" cy="52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22097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B0E19F-1C6F-8828-44E7-B12C844328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T&amp;S</a:t>
            </a:r>
          </a:p>
        </p:txBody>
      </p:sp>
      <p:graphicFrame>
        <p:nvGraphicFramePr>
          <p:cNvPr id="15" name="Content Placeholder 14">
            <a:extLst>
              <a:ext uri="{FF2B5EF4-FFF2-40B4-BE49-F238E27FC236}">
                <a16:creationId xmlns:a16="http://schemas.microsoft.com/office/drawing/2014/main" id="{512AE2FE-3D5A-4EED-5A15-AF1FE8AD3A9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37781940"/>
              </p:ext>
            </p:extLst>
          </p:nvPr>
        </p:nvGraphicFramePr>
        <p:xfrm>
          <a:off x="560101" y="1195956"/>
          <a:ext cx="10801352" cy="24445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0338">
                  <a:extLst>
                    <a:ext uri="{9D8B030D-6E8A-4147-A177-3AD203B41FA5}">
                      <a16:colId xmlns:a16="http://schemas.microsoft.com/office/drawing/2014/main" val="1872912267"/>
                    </a:ext>
                  </a:extLst>
                </a:gridCol>
                <a:gridCol w="2700338">
                  <a:extLst>
                    <a:ext uri="{9D8B030D-6E8A-4147-A177-3AD203B41FA5}">
                      <a16:colId xmlns:a16="http://schemas.microsoft.com/office/drawing/2014/main" val="3983272151"/>
                    </a:ext>
                  </a:extLst>
                </a:gridCol>
                <a:gridCol w="2700338">
                  <a:extLst>
                    <a:ext uri="{9D8B030D-6E8A-4147-A177-3AD203B41FA5}">
                      <a16:colId xmlns:a16="http://schemas.microsoft.com/office/drawing/2014/main" val="4183062773"/>
                    </a:ext>
                  </a:extLst>
                </a:gridCol>
                <a:gridCol w="2700338">
                  <a:extLst>
                    <a:ext uri="{9D8B030D-6E8A-4147-A177-3AD203B41FA5}">
                      <a16:colId xmlns:a16="http://schemas.microsoft.com/office/drawing/2014/main" val="1605247987"/>
                    </a:ext>
                  </a:extLst>
                </a:gridCol>
              </a:tblGrid>
              <a:tr h="266217">
                <a:tc>
                  <a:txBody>
                    <a:bodyPr/>
                    <a:lstStyle/>
                    <a:p>
                      <a:r>
                        <a:rPr lang="de-CH" sz="1050" dirty="0" err="1">
                          <a:effectLst/>
                        </a:rPr>
                        <a:t>Function</a:t>
                      </a:r>
                      <a:endParaRPr lang="de-CH" sz="1050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CH" sz="1050">
                          <a:effectLst/>
                        </a:rPr>
                        <a:t>Name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CH" sz="1050">
                          <a:effectLst/>
                        </a:rPr>
                        <a:t>Estimated cost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CH" sz="1050">
                          <a:effectLst/>
                        </a:rPr>
                        <a:t>Comment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84022375"/>
                  </a:ext>
                </a:extLst>
              </a:tr>
              <a:tr h="295392">
                <a:tc>
                  <a:txBody>
                    <a:bodyPr/>
                    <a:lstStyle/>
                    <a:p>
                      <a:r>
                        <a:rPr lang="de-CH" sz="1050" dirty="0">
                          <a:effectLst/>
                        </a:rPr>
                        <a:t>2.9988GHz </a:t>
                      </a:r>
                      <a:r>
                        <a:rPr lang="de-CH" sz="1050" dirty="0" err="1">
                          <a:effectLst/>
                        </a:rPr>
                        <a:t>reference</a:t>
                      </a:r>
                      <a:endParaRPr lang="de-CH" sz="1050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CH" sz="1050">
                          <a:effectLst/>
                        </a:rPr>
                        <a:t>Rohde&amp;Schwarz SMA100B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CH" sz="1050">
                          <a:effectLst/>
                        </a:rPr>
                        <a:t>36kCHF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>
                          <a:effectLst/>
                        </a:rPr>
                        <a:t>Same for SwissFEL and SLS2: easy spare situation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35869938"/>
                  </a:ext>
                </a:extLst>
              </a:tr>
              <a:tr h="266217">
                <a:tc>
                  <a:txBody>
                    <a:bodyPr/>
                    <a:lstStyle/>
                    <a:p>
                      <a:r>
                        <a:rPr lang="de-CH" sz="1050" dirty="0">
                          <a:effectLst/>
                        </a:rPr>
                        <a:t>Laser </a:t>
                      </a:r>
                      <a:r>
                        <a:rPr lang="de-CH" sz="1050" dirty="0" err="1">
                          <a:effectLst/>
                        </a:rPr>
                        <a:t>oscillator</a:t>
                      </a:r>
                      <a:endParaRPr lang="de-CH" sz="1050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CH" sz="1050">
                          <a:effectLst/>
                        </a:rPr>
                        <a:t>Menhir 143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CH" sz="1050">
                          <a:effectLst/>
                        </a:rPr>
                        <a:t>70kCHF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CH" sz="1050" dirty="0">
                          <a:effectLst/>
                        </a:rPr>
                        <a:t>Frequency comb </a:t>
                      </a:r>
                      <a:r>
                        <a:rPr lang="de-CH" sz="1050" dirty="0" err="1">
                          <a:effectLst/>
                        </a:rPr>
                        <a:t>generation</a:t>
                      </a:r>
                      <a:endParaRPr lang="de-CH" sz="1050" dirty="0">
                        <a:effectLst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62202343"/>
                  </a:ext>
                </a:extLst>
              </a:tr>
              <a:tr h="295392">
                <a:tc>
                  <a:txBody>
                    <a:bodyPr/>
                    <a:lstStyle/>
                    <a:p>
                      <a:r>
                        <a:rPr lang="de-CH" sz="1050">
                          <a:effectLst/>
                        </a:rPr>
                        <a:t>Harmonic extraction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CH" sz="1050" dirty="0">
                          <a:effectLst/>
                        </a:rPr>
                        <a:t>Custom </a:t>
                      </a:r>
                      <a:r>
                        <a:rPr lang="de-CH" sz="1050" dirty="0" err="1">
                          <a:effectLst/>
                        </a:rPr>
                        <a:t>build</a:t>
                      </a:r>
                      <a:endParaRPr lang="de-CH" sz="1050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CH" sz="1050">
                          <a:effectLst/>
                        </a:rPr>
                        <a:t>10kCHF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>
                          <a:effectLst/>
                        </a:rPr>
                        <a:t>An improved version is in progress, the old one could be used for “free”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86320129"/>
                  </a:ext>
                </a:extLst>
              </a:tr>
              <a:tr h="295392">
                <a:tc>
                  <a:txBody>
                    <a:bodyPr/>
                    <a:lstStyle/>
                    <a:p>
                      <a:r>
                        <a:rPr lang="de-CH" sz="1050" dirty="0">
                          <a:effectLst/>
                        </a:rPr>
                        <a:t>Laserlock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CH" sz="1050">
                          <a:effectLst/>
                        </a:rPr>
                        <a:t>Custom build “SOM-DLL”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CH" sz="1050">
                          <a:effectLst/>
                        </a:rPr>
                        <a:t>10kCHF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>
                          <a:effectLst/>
                        </a:rPr>
                        <a:t>Should be finished soon, for the above laser oscillator and harmonic extraction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63754833"/>
                  </a:ext>
                </a:extLst>
              </a:tr>
              <a:tr h="295392">
                <a:tc>
                  <a:txBody>
                    <a:bodyPr/>
                    <a:lstStyle/>
                    <a:p>
                      <a:r>
                        <a:rPr lang="de-CH" sz="1050">
                          <a:effectLst/>
                        </a:rPr>
                        <a:t>RF distribution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CH" sz="1050" dirty="0" err="1">
                          <a:effectLst/>
                        </a:rPr>
                        <a:t>LiberaSync</a:t>
                      </a:r>
                      <a:endParaRPr lang="de-CH" sz="1050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CH" sz="1050">
                          <a:effectLst/>
                        </a:rPr>
                        <a:t>40kEu-65kEU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 dirty="0">
                          <a:effectLst/>
                        </a:rPr>
                        <a:t>Cost is for TX&amp;RX combination and depends on ordering numbers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98137551"/>
                  </a:ext>
                </a:extLst>
              </a:tr>
              <a:tr h="266217">
                <a:tc>
                  <a:txBody>
                    <a:bodyPr/>
                    <a:lstStyle/>
                    <a:p>
                      <a:r>
                        <a:rPr lang="de-CH" sz="1050" dirty="0">
                          <a:effectLst/>
                        </a:rPr>
                        <a:t>142.8MHz </a:t>
                      </a:r>
                      <a:r>
                        <a:rPr lang="de-CH" sz="1050" dirty="0" err="1">
                          <a:effectLst/>
                        </a:rPr>
                        <a:t>distribution</a:t>
                      </a:r>
                      <a:endParaRPr lang="de-CH" sz="1050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CH" sz="1050" dirty="0" err="1">
                          <a:effectLst/>
                        </a:rPr>
                        <a:t>Custum</a:t>
                      </a:r>
                      <a:r>
                        <a:rPr lang="de-CH" sz="1050" dirty="0">
                          <a:effectLst/>
                        </a:rPr>
                        <a:t> </a:t>
                      </a:r>
                      <a:r>
                        <a:rPr lang="de-CH" sz="1050" dirty="0" err="1">
                          <a:effectLst/>
                        </a:rPr>
                        <a:t>build</a:t>
                      </a:r>
                      <a:r>
                        <a:rPr lang="de-CH" sz="1050" dirty="0">
                          <a:effectLst/>
                        </a:rPr>
                        <a:t> </a:t>
                      </a:r>
                      <a:r>
                        <a:rPr lang="de-CH" sz="1050" dirty="0" err="1">
                          <a:effectLst/>
                        </a:rPr>
                        <a:t>by</a:t>
                      </a:r>
                      <a:r>
                        <a:rPr lang="de-CH" sz="1050" dirty="0">
                          <a:effectLst/>
                        </a:rPr>
                        <a:t> </a:t>
                      </a:r>
                      <a:r>
                        <a:rPr lang="de-CH" sz="1050" dirty="0" err="1">
                          <a:effectLst/>
                        </a:rPr>
                        <a:t>Sintec</a:t>
                      </a:r>
                      <a:endParaRPr lang="de-CH" sz="1050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CH" sz="1050">
                          <a:effectLst/>
                        </a:rPr>
                        <a:t>20kEU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 dirty="0">
                          <a:effectLst/>
                        </a:rPr>
                        <a:t>For one transmitter and one receiver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72985170"/>
                  </a:ext>
                </a:extLst>
              </a:tr>
            </a:tbl>
          </a:graphicData>
        </a:graphic>
      </p:graphicFrame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57C34E-9E76-319A-0808-5FA41DEB54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5FD2A-B2F2-4151-9814-5ADDCE1A0B2F}" type="datetime1">
              <a:rPr lang="de-CH" noProof="0" smtClean="0"/>
              <a:t>06.11.2025</a:t>
            </a:fld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4875EB-3C52-3365-89FA-A72CB48489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 PSI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EFDF6F-D8E0-5516-8AA1-A2235B79E5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11</a:t>
            </a:fld>
            <a:endParaRPr lang="en-GB" noProof="0" dirty="0"/>
          </a:p>
        </p:txBody>
      </p:sp>
      <p:graphicFrame>
        <p:nvGraphicFramePr>
          <p:cNvPr id="16" name="Content Placeholder 14">
            <a:extLst>
              <a:ext uri="{FF2B5EF4-FFF2-40B4-BE49-F238E27FC236}">
                <a16:creationId xmlns:a16="http://schemas.microsoft.com/office/drawing/2014/main" id="{7694B1BF-5E0A-83D4-F938-7D28E8F2644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78186502"/>
              </p:ext>
            </p:extLst>
          </p:nvPr>
        </p:nvGraphicFramePr>
        <p:xfrm>
          <a:off x="560101" y="3747743"/>
          <a:ext cx="10801352" cy="754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0338">
                  <a:extLst>
                    <a:ext uri="{9D8B030D-6E8A-4147-A177-3AD203B41FA5}">
                      <a16:colId xmlns:a16="http://schemas.microsoft.com/office/drawing/2014/main" val="1872912267"/>
                    </a:ext>
                  </a:extLst>
                </a:gridCol>
                <a:gridCol w="2700338">
                  <a:extLst>
                    <a:ext uri="{9D8B030D-6E8A-4147-A177-3AD203B41FA5}">
                      <a16:colId xmlns:a16="http://schemas.microsoft.com/office/drawing/2014/main" val="3983272151"/>
                    </a:ext>
                  </a:extLst>
                </a:gridCol>
                <a:gridCol w="2700338">
                  <a:extLst>
                    <a:ext uri="{9D8B030D-6E8A-4147-A177-3AD203B41FA5}">
                      <a16:colId xmlns:a16="http://schemas.microsoft.com/office/drawing/2014/main" val="4183062773"/>
                    </a:ext>
                  </a:extLst>
                </a:gridCol>
                <a:gridCol w="2700338">
                  <a:extLst>
                    <a:ext uri="{9D8B030D-6E8A-4147-A177-3AD203B41FA5}">
                      <a16:colId xmlns:a16="http://schemas.microsoft.com/office/drawing/2014/main" val="1605247987"/>
                    </a:ext>
                  </a:extLst>
                </a:gridCol>
              </a:tblGrid>
              <a:tr h="211372">
                <a:tc>
                  <a:txBody>
                    <a:bodyPr/>
                    <a:lstStyle/>
                    <a:p>
                      <a:r>
                        <a:rPr lang="de-CH" sz="1050" dirty="0" err="1">
                          <a:effectLst/>
                        </a:rPr>
                        <a:t>Function</a:t>
                      </a:r>
                      <a:endParaRPr lang="de-CH" sz="1050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CH" sz="1050" dirty="0">
                          <a:effectLst/>
                        </a:rPr>
                        <a:t>Name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CH" sz="1050">
                          <a:effectLst/>
                        </a:rPr>
                        <a:t>Estimated cost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CH" sz="1050">
                          <a:effectLst/>
                        </a:rPr>
                        <a:t>Comment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84022375"/>
                  </a:ext>
                </a:extLst>
              </a:tr>
              <a:tr h="211372">
                <a:tc>
                  <a:txBody>
                    <a:bodyPr/>
                    <a:lstStyle/>
                    <a:p>
                      <a:r>
                        <a:rPr lang="de-CH" sz="1050">
                          <a:effectLst/>
                        </a:rPr>
                        <a:t>8GHz reference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CH" sz="1050">
                          <a:effectLst/>
                        </a:rPr>
                        <a:t>Rohde&amp;Schwarz SMA100B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CH" sz="1050">
                          <a:effectLst/>
                        </a:rPr>
                        <a:t>36kCHF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>
                          <a:effectLst/>
                        </a:rPr>
                        <a:t>This source is EVERYWHERE now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35869938"/>
                  </a:ext>
                </a:extLst>
              </a:tr>
              <a:tr h="211372">
                <a:tc>
                  <a:txBody>
                    <a:bodyPr/>
                    <a:lstStyle/>
                    <a:p>
                      <a:r>
                        <a:rPr lang="de-CH" sz="1050" dirty="0">
                          <a:effectLst/>
                        </a:rPr>
                        <a:t>Laserlock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CH" sz="1050" dirty="0">
                          <a:effectLst/>
                        </a:rPr>
                        <a:t>Custom </a:t>
                      </a:r>
                      <a:r>
                        <a:rPr lang="de-CH" sz="1050" dirty="0" err="1">
                          <a:effectLst/>
                        </a:rPr>
                        <a:t>build</a:t>
                      </a:r>
                      <a:r>
                        <a:rPr lang="de-CH" sz="1050" dirty="0">
                          <a:effectLst/>
                        </a:rPr>
                        <a:t> “SOM-DLL”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CH" sz="1050">
                          <a:effectLst/>
                        </a:rPr>
                        <a:t>10kCHF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CH" sz="1050" dirty="0" err="1">
                          <a:effectLst/>
                        </a:rPr>
                        <a:t>For</a:t>
                      </a:r>
                      <a:r>
                        <a:rPr lang="de-CH" sz="1050" dirty="0">
                          <a:effectLst/>
                        </a:rPr>
                        <a:t> </a:t>
                      </a:r>
                      <a:r>
                        <a:rPr lang="de-CH" sz="1050" dirty="0" err="1">
                          <a:effectLst/>
                        </a:rPr>
                        <a:t>the</a:t>
                      </a:r>
                      <a:r>
                        <a:rPr lang="de-CH" sz="1050" dirty="0">
                          <a:effectLst/>
                        </a:rPr>
                        <a:t> </a:t>
                      </a:r>
                      <a:r>
                        <a:rPr lang="de-CH" sz="1050" dirty="0" err="1">
                          <a:effectLst/>
                        </a:rPr>
                        <a:t>gun</a:t>
                      </a:r>
                      <a:r>
                        <a:rPr lang="de-CH" sz="1050" dirty="0">
                          <a:effectLst/>
                        </a:rPr>
                        <a:t> </a:t>
                      </a:r>
                      <a:r>
                        <a:rPr lang="de-CH" sz="1050" dirty="0" err="1">
                          <a:effectLst/>
                        </a:rPr>
                        <a:t>laser</a:t>
                      </a:r>
                      <a:endParaRPr lang="de-CH" sz="1050" dirty="0">
                        <a:effectLst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62202343"/>
                  </a:ext>
                </a:extLst>
              </a:tr>
            </a:tbl>
          </a:graphicData>
        </a:graphic>
      </p:graphicFrame>
      <p:graphicFrame>
        <p:nvGraphicFramePr>
          <p:cNvPr id="17" name="Content Placeholder 14">
            <a:extLst>
              <a:ext uri="{FF2B5EF4-FFF2-40B4-BE49-F238E27FC236}">
                <a16:creationId xmlns:a16="http://schemas.microsoft.com/office/drawing/2014/main" id="{1DAB0075-A59A-664E-E1BC-8994D284999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7551865"/>
              </p:ext>
            </p:extLst>
          </p:nvPr>
        </p:nvGraphicFramePr>
        <p:xfrm>
          <a:off x="560101" y="4612071"/>
          <a:ext cx="10801352" cy="11379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0338">
                  <a:extLst>
                    <a:ext uri="{9D8B030D-6E8A-4147-A177-3AD203B41FA5}">
                      <a16:colId xmlns:a16="http://schemas.microsoft.com/office/drawing/2014/main" val="1872912267"/>
                    </a:ext>
                  </a:extLst>
                </a:gridCol>
                <a:gridCol w="2700338">
                  <a:extLst>
                    <a:ext uri="{9D8B030D-6E8A-4147-A177-3AD203B41FA5}">
                      <a16:colId xmlns:a16="http://schemas.microsoft.com/office/drawing/2014/main" val="3983272151"/>
                    </a:ext>
                  </a:extLst>
                </a:gridCol>
                <a:gridCol w="2700338">
                  <a:extLst>
                    <a:ext uri="{9D8B030D-6E8A-4147-A177-3AD203B41FA5}">
                      <a16:colId xmlns:a16="http://schemas.microsoft.com/office/drawing/2014/main" val="4183062773"/>
                    </a:ext>
                  </a:extLst>
                </a:gridCol>
                <a:gridCol w="2700338">
                  <a:extLst>
                    <a:ext uri="{9D8B030D-6E8A-4147-A177-3AD203B41FA5}">
                      <a16:colId xmlns:a16="http://schemas.microsoft.com/office/drawing/2014/main" val="1605247987"/>
                    </a:ext>
                  </a:extLst>
                </a:gridCol>
              </a:tblGrid>
              <a:tr h="247251">
                <a:tc>
                  <a:txBody>
                    <a:bodyPr/>
                    <a:lstStyle/>
                    <a:p>
                      <a:r>
                        <a:rPr lang="de-CH" sz="1000" dirty="0" err="1">
                          <a:effectLst/>
                        </a:rPr>
                        <a:t>Function</a:t>
                      </a:r>
                      <a:endParaRPr lang="de-CH" sz="1000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CH" sz="1000" dirty="0">
                          <a:effectLst/>
                        </a:rPr>
                        <a:t>Name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CH" sz="1000">
                          <a:effectLst/>
                        </a:rPr>
                        <a:t>Estimated cost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CH" sz="1000">
                          <a:effectLst/>
                        </a:rPr>
                        <a:t>Comment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84022375"/>
                  </a:ext>
                </a:extLst>
              </a:tr>
              <a:tr h="247251">
                <a:tc>
                  <a:txBody>
                    <a:bodyPr/>
                    <a:lstStyle/>
                    <a:p>
                      <a:r>
                        <a:rPr lang="de-CH" sz="1000" dirty="0">
                          <a:effectLst/>
                        </a:rPr>
                        <a:t>2.9988GHz </a:t>
                      </a:r>
                      <a:r>
                        <a:rPr lang="de-CH" sz="1000" dirty="0" err="1">
                          <a:effectLst/>
                        </a:rPr>
                        <a:t>reference</a:t>
                      </a:r>
                      <a:endParaRPr lang="de-CH" sz="1000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CH" sz="1000">
                          <a:effectLst/>
                        </a:rPr>
                        <a:t>Rohde&amp;Schwarz SMA100B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CH" sz="1000">
                          <a:effectLst/>
                        </a:rPr>
                        <a:t>36kCHF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effectLst/>
                        </a:rPr>
                        <a:t>PSI “Standard” RF source now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35869938"/>
                  </a:ext>
                </a:extLst>
              </a:tr>
              <a:tr h="247251">
                <a:tc>
                  <a:txBody>
                    <a:bodyPr/>
                    <a:lstStyle/>
                    <a:p>
                      <a:r>
                        <a:rPr lang="de-CH" sz="1000">
                          <a:effectLst/>
                        </a:rPr>
                        <a:t>Laserlock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CH" sz="1000">
                          <a:effectLst/>
                        </a:rPr>
                        <a:t>Custom build “SOM-DLL”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CH" sz="1000">
                          <a:effectLst/>
                        </a:rPr>
                        <a:t>10kCHF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CH" sz="1000">
                          <a:effectLst/>
                        </a:rPr>
                        <a:t>For the gun laser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62202343"/>
                  </a:ext>
                </a:extLst>
              </a:tr>
              <a:tr h="264186">
                <a:tc>
                  <a:txBody>
                    <a:bodyPr/>
                    <a:lstStyle/>
                    <a:p>
                      <a:r>
                        <a:rPr lang="de-CH" sz="1000">
                          <a:effectLst/>
                        </a:rPr>
                        <a:t>(2.9988GHz-2.9988GHz/21)*2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</a:rPr>
                        <a:t>Frequency conversion</a:t>
                      </a:r>
                    </a:p>
                    <a:p>
                      <a:r>
                        <a:rPr lang="en-US" sz="1000" dirty="0">
                          <a:effectLst/>
                        </a:rPr>
                        <a:t>(to be build!)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CH" sz="1000">
                          <a:effectLst/>
                        </a:rPr>
                        <a:t>10kCHF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</a:rPr>
                        <a:t>Cost: wild guess / upper limit!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537680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149894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D965E2-9759-2241-2AAA-52789C5D74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Notes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AA2F31-ABC2-AAA6-D42C-077F2CB282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/>
              <a:t>IMPACT </a:t>
            </a:r>
            <a:r>
              <a:rPr lang="de-CH" dirty="0" err="1"/>
              <a:t>shutdown</a:t>
            </a:r>
            <a:r>
              <a:rPr lang="de-CH" dirty="0"/>
              <a:t> </a:t>
            </a:r>
            <a:r>
              <a:rPr lang="de-CH" dirty="0" err="1"/>
              <a:t>is</a:t>
            </a:r>
            <a:r>
              <a:rPr lang="de-CH" dirty="0"/>
              <a:t> </a:t>
            </a:r>
            <a:r>
              <a:rPr lang="de-CH" dirty="0" err="1"/>
              <a:t>start</a:t>
            </a:r>
            <a:r>
              <a:rPr lang="de-CH" dirty="0"/>
              <a:t> 2027.</a:t>
            </a:r>
          </a:p>
          <a:p>
            <a:endParaRPr lang="de-CH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dirty="0"/>
              <a:t>Optical Master </a:t>
            </a:r>
            <a:r>
              <a:rPr lang="de-CH" dirty="0" err="1"/>
              <a:t>Oscillator</a:t>
            </a:r>
            <a:r>
              <a:rPr lang="de-CH" dirty="0"/>
              <a:t> </a:t>
            </a:r>
            <a:r>
              <a:rPr lang="de-CH" dirty="0" err="1"/>
              <a:t>is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</a:t>
            </a:r>
            <a:r>
              <a:rPr lang="de-CH" dirty="0" err="1"/>
              <a:t>laser</a:t>
            </a:r>
            <a:r>
              <a:rPr lang="de-CH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dirty="0"/>
              <a:t>Separation </a:t>
            </a:r>
            <a:r>
              <a:rPr lang="de-CH" dirty="0" err="1"/>
              <a:t>is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interface </a:t>
            </a:r>
            <a:r>
              <a:rPr lang="de-CH" dirty="0" err="1"/>
              <a:t>of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2.998 GHz </a:t>
            </a:r>
            <a:r>
              <a:rPr lang="de-CH" dirty="0" err="1"/>
              <a:t>cable</a:t>
            </a:r>
            <a:r>
              <a:rPr lang="de-CH" dirty="0"/>
              <a:t> 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LLRF.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dirty="0" err="1"/>
              <a:t>Require</a:t>
            </a:r>
            <a:r>
              <a:rPr lang="de-CH" dirty="0"/>
              <a:t> 15 </a:t>
            </a:r>
            <a:r>
              <a:rPr lang="de-CH" dirty="0" err="1"/>
              <a:t>dBm</a:t>
            </a:r>
            <a:r>
              <a:rPr lang="de-CH" dirty="0"/>
              <a:t> </a:t>
            </a:r>
            <a:r>
              <a:rPr lang="de-CH" dirty="0" err="1"/>
              <a:t>for</a:t>
            </a:r>
            <a:r>
              <a:rPr lang="de-CH" dirty="0"/>
              <a:t> all </a:t>
            </a:r>
            <a:r>
              <a:rPr lang="de-CH" dirty="0" err="1"/>
              <a:t>frequencies</a:t>
            </a:r>
            <a:r>
              <a:rPr lang="de-CH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dirty="0" err="1"/>
              <a:t>Responsiblilites</a:t>
            </a:r>
            <a:endParaRPr lang="de-CH" dirty="0"/>
          </a:p>
          <a:p>
            <a:pPr marL="594900" lvl="1" indent="-342900">
              <a:buFont typeface="Symbol" panose="05050102010706020507" pitchFamily="18" charset="2"/>
              <a:buChar char="-"/>
            </a:pPr>
            <a:r>
              <a:rPr lang="de-CH" dirty="0"/>
              <a:t>Carlo: Laser (OMO)</a:t>
            </a:r>
          </a:p>
          <a:p>
            <a:pPr marL="594900" lvl="1" indent="-342900">
              <a:buFont typeface="Symbol" panose="05050102010706020507" pitchFamily="18" charset="2"/>
              <a:buChar char="-"/>
            </a:pPr>
            <a:r>
              <a:rPr lang="de-CH" dirty="0"/>
              <a:t>Cezary: </a:t>
            </a:r>
            <a:r>
              <a:rPr lang="de-CH" dirty="0" err="1"/>
              <a:t>photodiode</a:t>
            </a:r>
            <a:r>
              <a:rPr lang="de-CH" dirty="0"/>
              <a:t>, </a:t>
            </a:r>
            <a:r>
              <a:rPr lang="de-CH" dirty="0" err="1"/>
              <a:t>frequency</a:t>
            </a:r>
            <a:r>
              <a:rPr lang="de-CH" dirty="0"/>
              <a:t> </a:t>
            </a:r>
            <a:r>
              <a:rPr lang="de-CH" dirty="0" err="1"/>
              <a:t>generator</a:t>
            </a:r>
            <a:r>
              <a:rPr lang="de-CH" dirty="0"/>
              <a:t> 142 MHz, 2998 MHz, 5712 MHz and </a:t>
            </a:r>
            <a:r>
              <a:rPr lang="de-CH" dirty="0" err="1"/>
              <a:t>amplifcation</a:t>
            </a:r>
            <a:r>
              <a:rPr lang="de-CH" dirty="0"/>
              <a:t> </a:t>
            </a:r>
            <a:r>
              <a:rPr lang="de-CH" dirty="0" err="1"/>
              <a:t>to</a:t>
            </a:r>
            <a:r>
              <a:rPr lang="de-CH" dirty="0"/>
              <a:t> &gt;20 </a:t>
            </a:r>
            <a:r>
              <a:rPr lang="de-CH" dirty="0" err="1"/>
              <a:t>dBm</a:t>
            </a:r>
            <a:r>
              <a:rPr lang="de-CH" dirty="0"/>
              <a:t> (after </a:t>
            </a:r>
            <a:r>
              <a:rPr lang="de-CH" dirty="0" err="1"/>
              <a:t>cable</a:t>
            </a:r>
            <a:r>
              <a:rPr lang="de-CH" dirty="0"/>
              <a:t>)</a:t>
            </a:r>
          </a:p>
          <a:p>
            <a:pPr marL="594900" lvl="1" indent="-342900">
              <a:buFont typeface="Symbol" panose="05050102010706020507" pitchFamily="18" charset="2"/>
              <a:buChar char="-"/>
            </a:pPr>
            <a:r>
              <a:rPr lang="de-CH" dirty="0"/>
              <a:t>Mark: S-band and C-band LLRF </a:t>
            </a:r>
            <a:r>
              <a:rPr lang="de-CH" dirty="0" err="1"/>
              <a:t>for</a:t>
            </a:r>
            <a:r>
              <a:rPr lang="de-CH" dirty="0"/>
              <a:t> S-band and C-band </a:t>
            </a:r>
            <a:r>
              <a:rPr lang="de-CH" dirty="0" err="1"/>
              <a:t>modulators</a:t>
            </a:r>
            <a:r>
              <a:rPr lang="de-CH" dirty="0"/>
              <a:t>.</a:t>
            </a:r>
          </a:p>
          <a:p>
            <a:pPr marL="594900" lvl="1" indent="-342900">
              <a:buFont typeface="Symbol" panose="05050102010706020507" pitchFamily="18" charset="2"/>
              <a:buChar char="-"/>
            </a:pPr>
            <a:r>
              <a:rPr lang="de-CH" dirty="0"/>
              <a:t>Tom 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/>
              <a:t>contact</a:t>
            </a:r>
            <a:r>
              <a:rPr lang="de-CH" dirty="0"/>
              <a:t> Romain Vallotton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endParaRPr lang="de-CH" dirty="0"/>
          </a:p>
          <a:p>
            <a:pPr marL="594900" lvl="1" indent="-342900">
              <a:buFont typeface="Arial" panose="020B0604020202020204" pitchFamily="34" charset="0"/>
              <a:buChar char="•"/>
            </a:pPr>
            <a:endParaRPr lang="de-CH" dirty="0"/>
          </a:p>
          <a:p>
            <a:pPr marL="594900" lvl="1" indent="-342900">
              <a:buFont typeface="Arial" panose="020B0604020202020204" pitchFamily="34" charset="0"/>
              <a:buChar char="•"/>
            </a:pPr>
            <a:endParaRPr lang="de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FCA076-5902-3A4F-C826-3BD5CC96CC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5FD2A-B2F2-4151-9814-5ADDCE1A0B2F}" type="datetime1">
              <a:rPr lang="de-CH" noProof="0" smtClean="0"/>
              <a:t>06.11.2025</a:t>
            </a:fld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CBE5AE-CADC-1C24-99B9-D5D414C4CE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 PSI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EF7C6C-EA72-76B6-A379-BA95298AE1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12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228914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BC70D5B4-9254-D8A4-0E25-B4613CFB4006}"/>
              </a:ext>
            </a:extLst>
          </p:cNvPr>
          <p:cNvSpPr/>
          <p:nvPr/>
        </p:nvSpPr>
        <p:spPr>
          <a:xfrm>
            <a:off x="3184312" y="2215025"/>
            <a:ext cx="1755521" cy="3146648"/>
          </a:xfrm>
          <a:prstGeom prst="roundRect">
            <a:avLst>
              <a:gd name="adj" fmla="val 743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D73E86D-552D-2435-5A39-D719F31A6E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Work packages, milestones and deliverables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9428EB4-52AE-97EE-F2D0-1881102B5B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6C70E50-F291-EB00-5E59-FFDA39808440}"/>
              </a:ext>
            </a:extLst>
          </p:cNvPr>
          <p:cNvSpPr/>
          <p:nvPr/>
        </p:nvSpPr>
        <p:spPr>
          <a:xfrm>
            <a:off x="4597935" y="978958"/>
            <a:ext cx="2520280" cy="912703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CH" sz="1400" b="1" dirty="0">
                <a:solidFill>
                  <a:schemeClr val="tx1"/>
                </a:solidFill>
              </a:rPr>
              <a:t>Injector linacs and sources</a:t>
            </a:r>
          </a:p>
          <a:p>
            <a:pPr algn="ctr"/>
            <a:r>
              <a:rPr lang="en-CH" sz="1400" dirty="0">
                <a:solidFill>
                  <a:schemeClr val="tx1"/>
                </a:solidFill>
              </a:rPr>
              <a:t>Coordination (WP0)</a:t>
            </a:r>
          </a:p>
          <a:p>
            <a:pPr algn="ctr"/>
            <a:endParaRPr lang="en-CH" sz="2000" dirty="0">
              <a:solidFill>
                <a:schemeClr val="tx1"/>
              </a:solidFill>
            </a:endParaRPr>
          </a:p>
        </p:txBody>
      </p:sp>
      <p:pic>
        <p:nvPicPr>
          <p:cNvPr id="5" name="Picture 4" descr="CERN Logo">
            <a:extLst>
              <a:ext uri="{FF2B5EF4-FFF2-40B4-BE49-F238E27FC236}">
                <a16:creationId xmlns:a16="http://schemas.microsoft.com/office/drawing/2014/main" id="{B34C1C77-6FCE-1E34-C36D-E2D46C90F56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74" r="22926"/>
          <a:stretch/>
        </p:blipFill>
        <p:spPr bwMode="auto">
          <a:xfrm>
            <a:off x="6019792" y="1489657"/>
            <a:ext cx="360040" cy="358043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7133FD7-91C1-58F0-B973-6A96B60DCB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80074" y="1527658"/>
            <a:ext cx="646892" cy="267679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F51C27F8-3206-68CA-BC67-DE0D6BAD6EAE}"/>
              </a:ext>
            </a:extLst>
          </p:cNvPr>
          <p:cNvSpPr/>
          <p:nvPr/>
        </p:nvSpPr>
        <p:spPr>
          <a:xfrm>
            <a:off x="7445586" y="1098326"/>
            <a:ext cx="1242367" cy="673965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CH" sz="1400" dirty="0">
                <a:solidFill>
                  <a:schemeClr val="tx1"/>
                </a:solidFill>
              </a:rPr>
              <a:t>Collaborations</a:t>
            </a:r>
          </a:p>
          <a:p>
            <a:pPr algn="ctr"/>
            <a:endParaRPr lang="en-CH" sz="2000" dirty="0">
              <a:solidFill>
                <a:schemeClr val="tx1"/>
              </a:solidFill>
            </a:endParaRPr>
          </a:p>
        </p:txBody>
      </p:sp>
      <p:pic>
        <p:nvPicPr>
          <p:cNvPr id="8" name="Picture 2" descr="Logo resources | SLAC National Accelerator Laboratory">
            <a:extLst>
              <a:ext uri="{FF2B5EF4-FFF2-40B4-BE49-F238E27FC236}">
                <a16:creationId xmlns:a16="http://schemas.microsoft.com/office/drawing/2014/main" id="{331FCA72-FB5C-1622-ACB3-CC9893CF042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32" t="35519" r="41556" b="35457"/>
          <a:stretch>
            <a:fillRect/>
          </a:stretch>
        </p:blipFill>
        <p:spPr bwMode="auto">
          <a:xfrm>
            <a:off x="7610736" y="1484587"/>
            <a:ext cx="378271" cy="128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>
            <a:extLst>
              <a:ext uri="{FF2B5EF4-FFF2-40B4-BE49-F238E27FC236}">
                <a16:creationId xmlns:a16="http://schemas.microsoft.com/office/drawing/2014/main" id="{1A7AE7A8-5FCA-6276-5863-EC415B7A7E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6769" y="1489657"/>
            <a:ext cx="504056" cy="153317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76B49797-DA5D-C44B-2F18-CE7C0E5D508A}"/>
              </a:ext>
            </a:extLst>
          </p:cNvPr>
          <p:cNvSpPr/>
          <p:nvPr/>
        </p:nvSpPr>
        <p:spPr>
          <a:xfrm>
            <a:off x="187212" y="1027566"/>
            <a:ext cx="1242367" cy="864096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CH" sz="1400" dirty="0">
                <a:solidFill>
                  <a:schemeClr val="tx1"/>
                </a:solidFill>
              </a:rPr>
              <a:t>FCC-ee project</a:t>
            </a:r>
          </a:p>
          <a:p>
            <a:pPr algn="ctr"/>
            <a:endParaRPr lang="en-CH" sz="1400" dirty="0">
              <a:solidFill>
                <a:schemeClr val="tx1"/>
              </a:solidFill>
            </a:endParaRPr>
          </a:p>
          <a:p>
            <a:pPr algn="ctr"/>
            <a:endParaRPr lang="en-CH" sz="1400" dirty="0">
              <a:solidFill>
                <a:schemeClr val="tx1"/>
              </a:solidFill>
            </a:endParaRPr>
          </a:p>
        </p:txBody>
      </p:sp>
      <p:pic>
        <p:nvPicPr>
          <p:cNvPr id="11" name="Picture 10" descr="CERN Logo">
            <a:extLst>
              <a:ext uri="{FF2B5EF4-FFF2-40B4-BE49-F238E27FC236}">
                <a16:creationId xmlns:a16="http://schemas.microsoft.com/office/drawing/2014/main" id="{63FD81E3-293D-9844-9BB4-2CB561B1985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74" r="22926"/>
          <a:stretch/>
        </p:blipFill>
        <p:spPr bwMode="auto">
          <a:xfrm>
            <a:off x="268336" y="1407271"/>
            <a:ext cx="360040" cy="35804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B5DF00C6-3079-C330-9FA1-D06D5C0D901D}"/>
              </a:ext>
            </a:extLst>
          </p:cNvPr>
          <p:cNvSpPr/>
          <p:nvPr/>
        </p:nvSpPr>
        <p:spPr>
          <a:xfrm>
            <a:off x="1429583" y="2325739"/>
            <a:ext cx="1664151" cy="864096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endParaRPr lang="en-CH" sz="1400" dirty="0">
              <a:solidFill>
                <a:schemeClr val="tx1"/>
              </a:solidFill>
            </a:endParaRPr>
          </a:p>
          <a:p>
            <a:pPr algn="ctr"/>
            <a:r>
              <a:rPr lang="en-CH" sz="1000" dirty="0">
                <a:solidFill>
                  <a:schemeClr val="tx1"/>
                </a:solidFill>
              </a:rPr>
              <a:t>WP1</a:t>
            </a:r>
          </a:p>
          <a:p>
            <a:pPr algn="ctr"/>
            <a:r>
              <a:rPr lang="en-CH" sz="1000" dirty="0">
                <a:solidFill>
                  <a:schemeClr val="tx1"/>
                </a:solidFill>
              </a:rPr>
              <a:t>Electron and positron linacs</a:t>
            </a:r>
          </a:p>
          <a:p>
            <a:pPr algn="ctr"/>
            <a:endParaRPr lang="en-CH" sz="1000" dirty="0">
              <a:solidFill>
                <a:schemeClr val="tx1"/>
              </a:solidFill>
            </a:endParaRPr>
          </a:p>
          <a:p>
            <a:pPr algn="ctr"/>
            <a:endParaRPr lang="en-CH" sz="1400" dirty="0">
              <a:solidFill>
                <a:schemeClr val="tx1"/>
              </a:solidFill>
            </a:endParaRPr>
          </a:p>
          <a:p>
            <a:pPr algn="ctr"/>
            <a:endParaRPr lang="en-CH" sz="1400" dirty="0">
              <a:solidFill>
                <a:schemeClr val="tx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D9FA38D-AF5A-965A-DF2B-297FC4536E9E}"/>
              </a:ext>
            </a:extLst>
          </p:cNvPr>
          <p:cNvSpPr/>
          <p:nvPr/>
        </p:nvSpPr>
        <p:spPr>
          <a:xfrm>
            <a:off x="3230119" y="2320661"/>
            <a:ext cx="1664151" cy="864096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endParaRPr lang="en-CH" sz="1400" dirty="0">
              <a:solidFill>
                <a:schemeClr val="tx1"/>
              </a:solidFill>
            </a:endParaRPr>
          </a:p>
          <a:p>
            <a:pPr algn="ctr"/>
            <a:r>
              <a:rPr lang="en-CH" sz="1000" dirty="0">
                <a:solidFill>
                  <a:schemeClr val="tx1"/>
                </a:solidFill>
              </a:rPr>
              <a:t>WP2</a:t>
            </a:r>
          </a:p>
          <a:p>
            <a:pPr algn="ctr"/>
            <a:r>
              <a:rPr lang="en-CH" sz="1000" dirty="0">
                <a:solidFill>
                  <a:schemeClr val="tx1"/>
                </a:solidFill>
              </a:rPr>
              <a:t>Electron source</a:t>
            </a:r>
          </a:p>
          <a:p>
            <a:pPr algn="ctr"/>
            <a:endParaRPr lang="en-CH" sz="1000" dirty="0">
              <a:solidFill>
                <a:schemeClr val="tx1"/>
              </a:solidFill>
            </a:endParaRPr>
          </a:p>
          <a:p>
            <a:pPr algn="ctr"/>
            <a:endParaRPr lang="en-CH" sz="1200" dirty="0">
              <a:solidFill>
                <a:schemeClr val="tx1"/>
              </a:solidFill>
            </a:endParaRPr>
          </a:p>
          <a:p>
            <a:pPr algn="ctr"/>
            <a:endParaRPr lang="en-CH" sz="1400" dirty="0">
              <a:solidFill>
                <a:schemeClr val="tx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F42D3C5-DE24-1C20-BE57-1523C3D50E4B}"/>
              </a:ext>
            </a:extLst>
          </p:cNvPr>
          <p:cNvSpPr/>
          <p:nvPr/>
        </p:nvSpPr>
        <p:spPr>
          <a:xfrm>
            <a:off x="5030655" y="2326401"/>
            <a:ext cx="1664151" cy="864096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endParaRPr lang="en-CH" sz="1400" dirty="0">
              <a:solidFill>
                <a:schemeClr val="tx1"/>
              </a:solidFill>
            </a:endParaRPr>
          </a:p>
          <a:p>
            <a:pPr algn="ctr"/>
            <a:r>
              <a:rPr lang="en-CH" sz="1000" dirty="0">
                <a:solidFill>
                  <a:schemeClr val="tx1"/>
                </a:solidFill>
              </a:rPr>
              <a:t>WP3</a:t>
            </a:r>
          </a:p>
          <a:p>
            <a:pPr algn="ctr"/>
            <a:r>
              <a:rPr lang="en-CH" sz="1000" dirty="0">
                <a:solidFill>
                  <a:schemeClr val="tx1"/>
                </a:solidFill>
              </a:rPr>
              <a:t>Positron source and linac</a:t>
            </a:r>
          </a:p>
          <a:p>
            <a:pPr algn="ctr"/>
            <a:endParaRPr lang="en-CH" sz="1000" dirty="0">
              <a:solidFill>
                <a:schemeClr val="tx1"/>
              </a:solidFill>
            </a:endParaRPr>
          </a:p>
          <a:p>
            <a:pPr algn="ctr"/>
            <a:endParaRPr lang="en-CH" sz="1200" dirty="0">
              <a:solidFill>
                <a:schemeClr val="tx1"/>
              </a:solidFill>
            </a:endParaRPr>
          </a:p>
          <a:p>
            <a:pPr algn="ctr"/>
            <a:endParaRPr lang="en-CH" sz="1400" dirty="0">
              <a:solidFill>
                <a:schemeClr val="tx1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F62ACBB-AB5D-61AB-C4C1-006269B14552}"/>
              </a:ext>
            </a:extLst>
          </p:cNvPr>
          <p:cNvSpPr/>
          <p:nvPr/>
        </p:nvSpPr>
        <p:spPr>
          <a:xfrm>
            <a:off x="6825948" y="2320661"/>
            <a:ext cx="1805779" cy="864096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endParaRPr lang="en-CH" sz="1400" dirty="0">
              <a:solidFill>
                <a:schemeClr val="tx1"/>
              </a:solidFill>
            </a:endParaRPr>
          </a:p>
          <a:p>
            <a:pPr algn="ctr"/>
            <a:r>
              <a:rPr lang="en-CH" sz="1000" dirty="0">
                <a:solidFill>
                  <a:schemeClr val="tx1"/>
                </a:solidFill>
              </a:rPr>
              <a:t>WP4</a:t>
            </a:r>
          </a:p>
          <a:p>
            <a:pPr algn="ctr"/>
            <a:r>
              <a:rPr lang="en-CH" sz="1000" dirty="0">
                <a:solidFill>
                  <a:schemeClr val="tx1"/>
                </a:solidFill>
              </a:rPr>
              <a:t>Damping ring and transfer lines</a:t>
            </a:r>
          </a:p>
          <a:p>
            <a:pPr algn="ctr"/>
            <a:endParaRPr lang="en-CH" sz="1000" dirty="0">
              <a:solidFill>
                <a:schemeClr val="tx1"/>
              </a:solidFill>
            </a:endParaRPr>
          </a:p>
          <a:p>
            <a:pPr algn="ctr"/>
            <a:endParaRPr lang="en-CH" sz="1000" dirty="0">
              <a:solidFill>
                <a:schemeClr val="tx1"/>
              </a:solidFill>
            </a:endParaRPr>
          </a:p>
          <a:p>
            <a:pPr algn="ctr"/>
            <a:endParaRPr lang="en-CH" sz="1000" dirty="0">
              <a:solidFill>
                <a:schemeClr val="tx1"/>
              </a:solidFill>
            </a:endParaRPr>
          </a:p>
          <a:p>
            <a:pPr algn="ctr"/>
            <a:endParaRPr lang="en-CH" sz="1400" dirty="0">
              <a:solidFill>
                <a:schemeClr val="tx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822ADBA-925E-7BCC-DB48-83D77EED49F4}"/>
              </a:ext>
            </a:extLst>
          </p:cNvPr>
          <p:cNvSpPr/>
          <p:nvPr/>
        </p:nvSpPr>
        <p:spPr>
          <a:xfrm>
            <a:off x="8773565" y="2320661"/>
            <a:ext cx="1656184" cy="864096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CH" sz="1000" dirty="0">
                <a:solidFill>
                  <a:schemeClr val="tx1"/>
                </a:solidFill>
              </a:rPr>
              <a:t>WP5</a:t>
            </a:r>
          </a:p>
          <a:p>
            <a:pPr algn="ctr"/>
            <a:r>
              <a:rPr lang="en-CH" sz="1000" dirty="0">
                <a:solidFill>
                  <a:schemeClr val="tx1"/>
                </a:solidFill>
              </a:rPr>
              <a:t>Towards TDR</a:t>
            </a:r>
          </a:p>
          <a:p>
            <a:pPr algn="ctr"/>
            <a:endParaRPr lang="en-CH" sz="1000" dirty="0">
              <a:solidFill>
                <a:schemeClr val="tx1"/>
              </a:solidFill>
            </a:endParaRPr>
          </a:p>
          <a:p>
            <a:pPr algn="ctr"/>
            <a:endParaRPr lang="en-CH" sz="1000" dirty="0">
              <a:solidFill>
                <a:schemeClr val="tx1"/>
              </a:solidFill>
            </a:endParaRPr>
          </a:p>
          <a:p>
            <a:pPr algn="ctr"/>
            <a:endParaRPr lang="en-CH" sz="1000" dirty="0">
              <a:solidFill>
                <a:schemeClr val="tx1"/>
              </a:solidFill>
            </a:endParaRPr>
          </a:p>
        </p:txBody>
      </p:sp>
      <p:pic>
        <p:nvPicPr>
          <p:cNvPr id="17" name="Picture 16" descr="CERN Logo">
            <a:extLst>
              <a:ext uri="{FF2B5EF4-FFF2-40B4-BE49-F238E27FC236}">
                <a16:creationId xmlns:a16="http://schemas.microsoft.com/office/drawing/2014/main" id="{9C0D3716-F180-3641-2FC1-9EF2E4B3C7F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74" r="22926"/>
          <a:stretch/>
        </p:blipFill>
        <p:spPr bwMode="auto">
          <a:xfrm>
            <a:off x="2081638" y="2772105"/>
            <a:ext cx="360040" cy="358043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35B2C1B2-EF07-67E7-34C3-99A66E16A2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80373" y="2851544"/>
            <a:ext cx="537700" cy="222496"/>
          </a:xfrm>
          <a:prstGeom prst="rect">
            <a:avLst/>
          </a:prstGeom>
        </p:spPr>
      </p:pic>
      <p:pic>
        <p:nvPicPr>
          <p:cNvPr id="23" name="Picture 22" descr="No photo description available.">
            <a:extLst>
              <a:ext uri="{FF2B5EF4-FFF2-40B4-BE49-F238E27FC236}">
                <a16:creationId xmlns:a16="http://schemas.microsoft.com/office/drawing/2014/main" id="{DF7D4C72-D575-345B-DD7B-AF6186EAC79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10" t="15026" r="6834" b="15850"/>
          <a:stretch/>
        </p:blipFill>
        <p:spPr bwMode="auto">
          <a:xfrm>
            <a:off x="5614177" y="2766874"/>
            <a:ext cx="446925" cy="354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6DDD3DBE-7258-1AE4-86E0-2D6641DA69F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508663" y="2731398"/>
            <a:ext cx="465994" cy="342642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934FE1E-4D44-98A3-20B7-A9BEF5B0DB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43263" y="2785697"/>
            <a:ext cx="537700" cy="222496"/>
          </a:xfrm>
          <a:prstGeom prst="rect">
            <a:avLst/>
          </a:prstGeom>
        </p:spPr>
      </p:pic>
      <p:pic>
        <p:nvPicPr>
          <p:cNvPr id="26" name="Picture 25" descr="CERN Logo">
            <a:extLst>
              <a:ext uri="{FF2B5EF4-FFF2-40B4-BE49-F238E27FC236}">
                <a16:creationId xmlns:a16="http://schemas.microsoft.com/office/drawing/2014/main" id="{231A7043-98AB-C6DB-2C80-EADD84C9501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74" r="22926"/>
          <a:stretch/>
        </p:blipFill>
        <p:spPr bwMode="auto">
          <a:xfrm>
            <a:off x="9739551" y="2773904"/>
            <a:ext cx="273234" cy="27171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671FFC80-C480-6C8C-BF36-9D3C0EC30047}"/>
              </a:ext>
            </a:extLst>
          </p:cNvPr>
          <p:cNvSpPr/>
          <p:nvPr/>
        </p:nvSpPr>
        <p:spPr>
          <a:xfrm>
            <a:off x="1429579" y="4882756"/>
            <a:ext cx="1664151" cy="418013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CH" sz="1000" dirty="0">
                <a:solidFill>
                  <a:schemeClr val="tx1"/>
                </a:solidFill>
              </a:rPr>
              <a:t>D1.1: Industrialization</a:t>
            </a:r>
          </a:p>
          <a:p>
            <a:pPr algn="ctr"/>
            <a:r>
              <a:rPr lang="en-CH" sz="1000" dirty="0">
                <a:solidFill>
                  <a:schemeClr val="tx1"/>
                </a:solidFill>
              </a:rPr>
              <a:t>processfor RF structues</a:t>
            </a:r>
            <a:endParaRPr lang="en-CH" sz="1400" dirty="0">
              <a:solidFill>
                <a:schemeClr val="tx1"/>
              </a:solidFill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3C5B0A56-096B-702E-E3BB-7ABDC842922C}"/>
              </a:ext>
            </a:extLst>
          </p:cNvPr>
          <p:cNvSpPr/>
          <p:nvPr/>
        </p:nvSpPr>
        <p:spPr>
          <a:xfrm>
            <a:off x="1429580" y="3816287"/>
            <a:ext cx="1664151" cy="418013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endParaRPr lang="en-CH" sz="1400" dirty="0">
              <a:solidFill>
                <a:schemeClr val="tx1"/>
              </a:solidFill>
            </a:endParaRPr>
          </a:p>
          <a:p>
            <a:pPr algn="ctr"/>
            <a:r>
              <a:rPr lang="en-CH" sz="1000" dirty="0">
                <a:solidFill>
                  <a:schemeClr val="tx1"/>
                </a:solidFill>
              </a:rPr>
              <a:t>M1.2, M1.3: RF prototypes</a:t>
            </a:r>
            <a:endParaRPr lang="en-CH" sz="1400" dirty="0">
              <a:solidFill>
                <a:schemeClr val="tx1"/>
              </a:solidFill>
            </a:endParaRPr>
          </a:p>
          <a:p>
            <a:pPr algn="ctr"/>
            <a:endParaRPr lang="en-CH" sz="1400" dirty="0">
              <a:solidFill>
                <a:schemeClr val="tx1"/>
              </a:solidFill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1E1193D-A42D-2035-2135-21C0D8BCCEFA}"/>
              </a:ext>
            </a:extLst>
          </p:cNvPr>
          <p:cNvSpPr/>
          <p:nvPr/>
        </p:nvSpPr>
        <p:spPr>
          <a:xfrm>
            <a:off x="1429581" y="3290714"/>
            <a:ext cx="1664151" cy="418012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endParaRPr lang="en-CH" sz="1400" dirty="0">
              <a:solidFill>
                <a:schemeClr val="tx1"/>
              </a:solidFill>
            </a:endParaRPr>
          </a:p>
          <a:p>
            <a:pPr algn="ctr"/>
            <a:r>
              <a:rPr lang="en-CH" sz="1000" dirty="0">
                <a:solidFill>
                  <a:schemeClr val="tx1"/>
                </a:solidFill>
              </a:rPr>
              <a:t>M1.1: working frequency</a:t>
            </a:r>
            <a:endParaRPr lang="en-CH" sz="1400" dirty="0">
              <a:solidFill>
                <a:schemeClr val="tx1"/>
              </a:solidFill>
            </a:endParaRPr>
          </a:p>
          <a:p>
            <a:pPr algn="ctr"/>
            <a:endParaRPr lang="en-CH" sz="1400" dirty="0">
              <a:solidFill>
                <a:schemeClr val="tx1"/>
              </a:solidFill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1174BDF-099C-EEDB-E6CB-F4FD8D1439FA}"/>
              </a:ext>
            </a:extLst>
          </p:cNvPr>
          <p:cNvSpPr/>
          <p:nvPr/>
        </p:nvSpPr>
        <p:spPr>
          <a:xfrm>
            <a:off x="1429579" y="4344554"/>
            <a:ext cx="1664151" cy="418013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endParaRPr lang="en-CH" sz="1400" dirty="0">
              <a:solidFill>
                <a:schemeClr val="tx1"/>
              </a:solidFill>
            </a:endParaRPr>
          </a:p>
          <a:p>
            <a:pPr algn="ctr"/>
            <a:r>
              <a:rPr lang="en-CH" sz="1000" dirty="0">
                <a:solidFill>
                  <a:schemeClr val="tx1"/>
                </a:solidFill>
              </a:rPr>
              <a:t>M1.4: High power test, BDR</a:t>
            </a:r>
            <a:endParaRPr lang="en-CH" sz="1400" dirty="0">
              <a:solidFill>
                <a:schemeClr val="tx1"/>
              </a:solidFill>
            </a:endParaRPr>
          </a:p>
          <a:p>
            <a:pPr algn="ctr"/>
            <a:endParaRPr lang="en-CH" sz="1400" dirty="0">
              <a:solidFill>
                <a:schemeClr val="tx1"/>
              </a:solidFill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DEB76339-623F-CF06-5B25-F47D05D72C47}"/>
              </a:ext>
            </a:extLst>
          </p:cNvPr>
          <p:cNvSpPr/>
          <p:nvPr/>
        </p:nvSpPr>
        <p:spPr>
          <a:xfrm>
            <a:off x="3230118" y="3825855"/>
            <a:ext cx="1664151" cy="418013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CH" sz="1000" dirty="0">
                <a:solidFill>
                  <a:schemeClr val="tx1"/>
                </a:solidFill>
              </a:rPr>
              <a:t>D2: demostration charge</a:t>
            </a:r>
          </a:p>
          <a:p>
            <a:pPr algn="ctr"/>
            <a:r>
              <a:rPr lang="en-CH" sz="1000" dirty="0">
                <a:solidFill>
                  <a:schemeClr val="tx1"/>
                </a:solidFill>
              </a:rPr>
              <a:t>modulation up to 5 nC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B7D33568-B089-360D-206A-255316E72E3E}"/>
              </a:ext>
            </a:extLst>
          </p:cNvPr>
          <p:cNvSpPr/>
          <p:nvPr/>
        </p:nvSpPr>
        <p:spPr>
          <a:xfrm>
            <a:off x="3230119" y="3300282"/>
            <a:ext cx="1664151" cy="418012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endParaRPr lang="en-CH" sz="1400" dirty="0">
              <a:solidFill>
                <a:schemeClr val="tx1"/>
              </a:solidFill>
            </a:endParaRPr>
          </a:p>
          <a:p>
            <a:pPr algn="ctr"/>
            <a:r>
              <a:rPr lang="en-CH" sz="1000" dirty="0">
                <a:solidFill>
                  <a:schemeClr val="tx1"/>
                </a:solidFill>
              </a:rPr>
              <a:t>M2.1: Concept for</a:t>
            </a:r>
          </a:p>
          <a:p>
            <a:pPr algn="ctr"/>
            <a:r>
              <a:rPr lang="en-CH" sz="1000" dirty="0">
                <a:solidFill>
                  <a:schemeClr val="tx1"/>
                </a:solidFill>
              </a:rPr>
              <a:t>electron source</a:t>
            </a:r>
            <a:endParaRPr lang="en-CH" sz="1400" dirty="0">
              <a:solidFill>
                <a:schemeClr val="tx1"/>
              </a:solidFill>
            </a:endParaRPr>
          </a:p>
          <a:p>
            <a:pPr algn="ctr"/>
            <a:endParaRPr lang="en-CH" sz="1400" dirty="0">
              <a:solidFill>
                <a:schemeClr val="tx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FE19378-EB42-8CB4-13DC-4D8CC7BF34FD}"/>
              </a:ext>
            </a:extLst>
          </p:cNvPr>
          <p:cNvSpPr txBox="1"/>
          <p:nvPr/>
        </p:nvSpPr>
        <p:spPr>
          <a:xfrm rot="16200000">
            <a:off x="318376" y="4081776"/>
            <a:ext cx="176875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600" dirty="0"/>
              <a:t>e-, p- and HE-linac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7C0EA9E1-D429-CC05-541F-8709DC84DAD8}"/>
              </a:ext>
            </a:extLst>
          </p:cNvPr>
          <p:cNvSpPr/>
          <p:nvPr/>
        </p:nvSpPr>
        <p:spPr>
          <a:xfrm>
            <a:off x="5030654" y="3824656"/>
            <a:ext cx="1664151" cy="418013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endParaRPr lang="en-CH" sz="1400" dirty="0">
              <a:solidFill>
                <a:schemeClr val="tx1"/>
              </a:solidFill>
            </a:endParaRPr>
          </a:p>
          <a:p>
            <a:pPr algn="ctr"/>
            <a:r>
              <a:rPr lang="en-CH" sz="1000" dirty="0">
                <a:solidFill>
                  <a:schemeClr val="tx1"/>
                </a:solidFill>
              </a:rPr>
              <a:t>D3.1: TD and integration</a:t>
            </a:r>
          </a:p>
          <a:p>
            <a:pPr algn="ctr"/>
            <a:r>
              <a:rPr lang="en-CH" sz="1000" dirty="0">
                <a:solidFill>
                  <a:schemeClr val="tx1"/>
                </a:solidFill>
              </a:rPr>
              <a:t>target and capture system</a:t>
            </a:r>
            <a:endParaRPr lang="en-CH" sz="1400" dirty="0">
              <a:solidFill>
                <a:schemeClr val="tx1"/>
              </a:solidFill>
            </a:endParaRPr>
          </a:p>
          <a:p>
            <a:pPr algn="ctr"/>
            <a:endParaRPr lang="en-CH" sz="1400" dirty="0">
              <a:solidFill>
                <a:schemeClr val="tx1"/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64301DA1-7D5F-9EEC-A2A8-407FE10E05F0}"/>
              </a:ext>
            </a:extLst>
          </p:cNvPr>
          <p:cNvSpPr/>
          <p:nvPr/>
        </p:nvSpPr>
        <p:spPr>
          <a:xfrm>
            <a:off x="5030655" y="3299083"/>
            <a:ext cx="1664151" cy="418012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endParaRPr lang="en-CH" sz="1400" dirty="0">
              <a:solidFill>
                <a:schemeClr val="tx1"/>
              </a:solidFill>
            </a:endParaRPr>
          </a:p>
          <a:p>
            <a:pPr algn="ctr"/>
            <a:r>
              <a:rPr lang="en-CH" sz="1000" dirty="0">
                <a:solidFill>
                  <a:schemeClr val="tx1"/>
                </a:solidFill>
              </a:rPr>
              <a:t>M3.1: working frequency</a:t>
            </a:r>
            <a:endParaRPr lang="en-CH" sz="1400" dirty="0">
              <a:solidFill>
                <a:schemeClr val="tx1"/>
              </a:solidFill>
            </a:endParaRPr>
          </a:p>
          <a:p>
            <a:pPr algn="ctr"/>
            <a:endParaRPr lang="en-CH" sz="1400" dirty="0">
              <a:solidFill>
                <a:schemeClr val="tx1"/>
              </a:solidFill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FF4B29F8-CAA8-3490-1F3F-B838386A0495}"/>
              </a:ext>
            </a:extLst>
          </p:cNvPr>
          <p:cNvSpPr/>
          <p:nvPr/>
        </p:nvSpPr>
        <p:spPr>
          <a:xfrm>
            <a:off x="5030653" y="4352923"/>
            <a:ext cx="1664151" cy="418013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CH" sz="1000" dirty="0">
                <a:solidFill>
                  <a:schemeClr val="tx1"/>
                </a:solidFill>
              </a:rPr>
              <a:t>D3.2: P-cubed project:</a:t>
            </a:r>
          </a:p>
          <a:p>
            <a:pPr algn="ctr"/>
            <a:r>
              <a:rPr lang="en-CH" sz="1000" dirty="0">
                <a:solidFill>
                  <a:schemeClr val="tx1"/>
                </a:solidFill>
              </a:rPr>
              <a:t>positron production @SF</a:t>
            </a:r>
            <a:endParaRPr lang="en-CH" sz="1400" dirty="0">
              <a:solidFill>
                <a:schemeClr val="tx1"/>
              </a:solidFill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5EEAAD4E-5188-5F88-AA35-D78A99FBC66A}"/>
              </a:ext>
            </a:extLst>
          </p:cNvPr>
          <p:cNvSpPr/>
          <p:nvPr/>
        </p:nvSpPr>
        <p:spPr>
          <a:xfrm>
            <a:off x="6832833" y="3290714"/>
            <a:ext cx="1798894" cy="418012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endParaRPr lang="en-CH" sz="1400" dirty="0">
              <a:solidFill>
                <a:schemeClr val="tx1"/>
              </a:solidFill>
            </a:endParaRPr>
          </a:p>
          <a:p>
            <a:pPr algn="ctr"/>
            <a:r>
              <a:rPr lang="en-CH" sz="1000" dirty="0">
                <a:solidFill>
                  <a:schemeClr val="tx1"/>
                </a:solidFill>
              </a:rPr>
              <a:t>D4.1: Physics design</a:t>
            </a:r>
          </a:p>
          <a:p>
            <a:pPr algn="ctr"/>
            <a:r>
              <a:rPr lang="en-CH" sz="1000" dirty="0">
                <a:solidFill>
                  <a:schemeClr val="tx1"/>
                </a:solidFill>
              </a:rPr>
              <a:t>Damping ring and TLs</a:t>
            </a:r>
            <a:endParaRPr lang="en-CH" sz="1400" dirty="0">
              <a:solidFill>
                <a:schemeClr val="tx1"/>
              </a:solidFill>
            </a:endParaRPr>
          </a:p>
          <a:p>
            <a:pPr algn="ctr"/>
            <a:endParaRPr lang="en-CH" sz="1400" dirty="0">
              <a:solidFill>
                <a:schemeClr val="tx1"/>
              </a:solidFill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5BF97EEB-740F-9513-2E33-25BAD8EECEAE}"/>
              </a:ext>
            </a:extLst>
          </p:cNvPr>
          <p:cNvSpPr/>
          <p:nvPr/>
        </p:nvSpPr>
        <p:spPr>
          <a:xfrm>
            <a:off x="4949855" y="2235331"/>
            <a:ext cx="3744416" cy="1008112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2000" dirty="0" err="1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BF3CB86A-F674-4067-E9B1-0B9063A3A16A}"/>
              </a:ext>
            </a:extLst>
          </p:cNvPr>
          <p:cNvSpPr/>
          <p:nvPr/>
        </p:nvSpPr>
        <p:spPr>
          <a:xfrm>
            <a:off x="6759519" y="2235331"/>
            <a:ext cx="3744416" cy="1008112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2000" dirty="0" err="1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EB13BA28-504D-1DDA-82F4-411313E32D39}"/>
              </a:ext>
            </a:extLst>
          </p:cNvPr>
          <p:cNvSpPr/>
          <p:nvPr/>
        </p:nvSpPr>
        <p:spPr>
          <a:xfrm>
            <a:off x="8769755" y="3296389"/>
            <a:ext cx="1664151" cy="418013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endParaRPr lang="en-CH" sz="1400" dirty="0">
              <a:solidFill>
                <a:schemeClr val="tx1"/>
              </a:solidFill>
            </a:endParaRPr>
          </a:p>
          <a:p>
            <a:pPr algn="ctr"/>
            <a:r>
              <a:rPr lang="en-CH" sz="1000" dirty="0">
                <a:solidFill>
                  <a:schemeClr val="tx1"/>
                </a:solidFill>
              </a:rPr>
              <a:t>D5.1</a:t>
            </a:r>
          </a:p>
          <a:p>
            <a:pPr algn="ctr"/>
            <a:r>
              <a:rPr lang="en-CH" sz="1000" dirty="0">
                <a:solidFill>
                  <a:schemeClr val="tx1"/>
                </a:solidFill>
              </a:rPr>
              <a:t>Unified Global Requirement</a:t>
            </a:r>
            <a:endParaRPr lang="en-CH" sz="1400" dirty="0">
              <a:solidFill>
                <a:schemeClr val="tx1"/>
              </a:solidFill>
            </a:endParaRPr>
          </a:p>
          <a:p>
            <a:pPr algn="ctr"/>
            <a:endParaRPr lang="en-CH" sz="1400" dirty="0">
              <a:solidFill>
                <a:schemeClr val="tx1"/>
              </a:solidFill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23DE0207-353A-5513-8DF1-5446CBC28C80}"/>
              </a:ext>
            </a:extLst>
          </p:cNvPr>
          <p:cNvSpPr/>
          <p:nvPr/>
        </p:nvSpPr>
        <p:spPr>
          <a:xfrm>
            <a:off x="8769754" y="3824656"/>
            <a:ext cx="1664151" cy="418013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CH" sz="1000" dirty="0">
                <a:solidFill>
                  <a:schemeClr val="tx1"/>
                </a:solidFill>
              </a:rPr>
              <a:t>D5.2</a:t>
            </a:r>
          </a:p>
          <a:p>
            <a:pPr algn="ctr"/>
            <a:r>
              <a:rPr lang="en-CH" sz="1000" dirty="0">
                <a:solidFill>
                  <a:schemeClr val="tx1"/>
                </a:solidFill>
              </a:rPr>
              <a:t>Physics Requirements Docs</a:t>
            </a:r>
            <a:endParaRPr lang="en-CH" sz="1400" dirty="0">
              <a:solidFill>
                <a:schemeClr val="tx1"/>
              </a:solidFill>
            </a:endParaRPr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347A2945-4CA6-566A-91ED-31D398C6CBB4}"/>
              </a:ext>
            </a:extLst>
          </p:cNvPr>
          <p:cNvCxnSpPr>
            <a:stCxn id="4" idx="3"/>
            <a:endCxn id="7" idx="1"/>
          </p:cNvCxnSpPr>
          <p:nvPr/>
        </p:nvCxnSpPr>
        <p:spPr>
          <a:xfrm flipV="1">
            <a:off x="7118215" y="1435309"/>
            <a:ext cx="327371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95C5018C-82D9-18C5-8A7E-1AC1DEA7DAF7}"/>
              </a:ext>
            </a:extLst>
          </p:cNvPr>
          <p:cNvCxnSpPr>
            <a:stCxn id="4" idx="1"/>
            <a:endCxn id="10" idx="3"/>
          </p:cNvCxnSpPr>
          <p:nvPr/>
        </p:nvCxnSpPr>
        <p:spPr>
          <a:xfrm flipH="1">
            <a:off x="1429579" y="1435310"/>
            <a:ext cx="3168356" cy="2430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7A032472-459B-7D75-0D45-02BEA343782C}"/>
              </a:ext>
            </a:extLst>
          </p:cNvPr>
          <p:cNvCxnSpPr>
            <a:cxnSpLocks/>
            <a:stCxn id="12" idx="0"/>
          </p:cNvCxnSpPr>
          <p:nvPr/>
        </p:nvCxnSpPr>
        <p:spPr>
          <a:xfrm flipV="1">
            <a:off x="2261659" y="2123649"/>
            <a:ext cx="0" cy="20209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E8C56AB5-1245-08DE-5705-7A5EF8E60AC8}"/>
              </a:ext>
            </a:extLst>
          </p:cNvPr>
          <p:cNvCxnSpPr>
            <a:cxnSpLocks/>
            <a:stCxn id="13" idx="0"/>
          </p:cNvCxnSpPr>
          <p:nvPr/>
        </p:nvCxnSpPr>
        <p:spPr>
          <a:xfrm flipH="1" flipV="1">
            <a:off x="4062193" y="2123649"/>
            <a:ext cx="2" cy="19701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9B788A25-FDF3-A7E6-4274-B6331F4EEACD}"/>
              </a:ext>
            </a:extLst>
          </p:cNvPr>
          <p:cNvCxnSpPr>
            <a:stCxn id="16" idx="0"/>
          </p:cNvCxnSpPr>
          <p:nvPr/>
        </p:nvCxnSpPr>
        <p:spPr>
          <a:xfrm flipV="1">
            <a:off x="9601657" y="2120288"/>
            <a:ext cx="172" cy="20037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58337083-A9DC-1AE8-BCAE-9A437474481C}"/>
              </a:ext>
            </a:extLst>
          </p:cNvPr>
          <p:cNvCxnSpPr/>
          <p:nvPr/>
        </p:nvCxnSpPr>
        <p:spPr>
          <a:xfrm flipH="1">
            <a:off x="2261654" y="2120288"/>
            <a:ext cx="734000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599D2B13-D373-6FCF-67C5-F63FE9ED00B3}"/>
              </a:ext>
            </a:extLst>
          </p:cNvPr>
          <p:cNvCxnSpPr>
            <a:stCxn id="14" idx="0"/>
            <a:endCxn id="4" idx="2"/>
          </p:cNvCxnSpPr>
          <p:nvPr/>
        </p:nvCxnSpPr>
        <p:spPr>
          <a:xfrm flipH="1" flipV="1">
            <a:off x="5858075" y="1891661"/>
            <a:ext cx="4656" cy="43474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40A527C6-796B-4288-AB17-FD486E6372C1}"/>
              </a:ext>
            </a:extLst>
          </p:cNvPr>
          <p:cNvCxnSpPr>
            <a:stCxn id="15" idx="0"/>
          </p:cNvCxnSpPr>
          <p:nvPr/>
        </p:nvCxnSpPr>
        <p:spPr>
          <a:xfrm flipH="1" flipV="1">
            <a:off x="7728837" y="2120288"/>
            <a:ext cx="1" cy="20037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Down Arrow 71">
            <a:extLst>
              <a:ext uri="{FF2B5EF4-FFF2-40B4-BE49-F238E27FC236}">
                <a16:creationId xmlns:a16="http://schemas.microsoft.com/office/drawing/2014/main" id="{5CD4310F-E97D-7A29-482D-EB6492FA5DB2}"/>
              </a:ext>
            </a:extLst>
          </p:cNvPr>
          <p:cNvSpPr/>
          <p:nvPr/>
        </p:nvSpPr>
        <p:spPr>
          <a:xfrm>
            <a:off x="8928381" y="4541317"/>
            <a:ext cx="245072" cy="844754"/>
          </a:xfrm>
          <a:prstGeom prst="down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2000" dirty="0" err="1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C0FDD942-0206-0947-800F-8E9DFF4CCC2A}"/>
              </a:ext>
            </a:extLst>
          </p:cNvPr>
          <p:cNvSpPr/>
          <p:nvPr/>
        </p:nvSpPr>
        <p:spPr>
          <a:xfrm>
            <a:off x="8318797" y="5594693"/>
            <a:ext cx="1382964" cy="418012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endParaRPr lang="en-CH" sz="1000" dirty="0">
              <a:solidFill>
                <a:schemeClr val="tx1"/>
              </a:solidFill>
            </a:endParaRPr>
          </a:p>
          <a:p>
            <a:pPr algn="ctr"/>
            <a:r>
              <a:rPr lang="en-CH" sz="1000" dirty="0">
                <a:solidFill>
                  <a:schemeClr val="tx1"/>
                </a:solidFill>
              </a:rPr>
              <a:t>Eng. specifications docs</a:t>
            </a:r>
          </a:p>
          <a:p>
            <a:pPr algn="ctr"/>
            <a:r>
              <a:rPr lang="en-CH" sz="1000" dirty="0">
                <a:solidFill>
                  <a:schemeClr val="tx1"/>
                </a:solidFill>
              </a:rPr>
              <a:t>TDR chapers</a:t>
            </a:r>
          </a:p>
          <a:p>
            <a:pPr algn="ctr"/>
            <a:endParaRPr lang="en-CH" sz="1000" dirty="0">
              <a:solidFill>
                <a:schemeClr val="tx1"/>
              </a:solidFill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BF4ECEB3-AC06-E3BC-D9B7-9D2A49445FD4}"/>
              </a:ext>
            </a:extLst>
          </p:cNvPr>
          <p:cNvSpPr txBox="1"/>
          <p:nvPr/>
        </p:nvSpPr>
        <p:spPr>
          <a:xfrm>
            <a:off x="8833288" y="6154813"/>
            <a:ext cx="248993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Involvement of technical groups from CERN and PSI </a:t>
            </a:r>
            <a:endParaRPr lang="en-CH" sz="1400" dirty="0"/>
          </a:p>
        </p:txBody>
      </p:sp>
      <p:pic>
        <p:nvPicPr>
          <p:cNvPr id="79" name="Picture 78" descr="A logo with a light coming out of it&#10;&#10;Description automatically generated">
            <a:extLst>
              <a:ext uri="{FF2B5EF4-FFF2-40B4-BE49-F238E27FC236}">
                <a16:creationId xmlns:a16="http://schemas.microsoft.com/office/drawing/2014/main" id="{B73011C0-894C-1E39-7C64-3852B74802D2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8517" y="4385790"/>
            <a:ext cx="393120" cy="393120"/>
          </a:xfrm>
          <a:prstGeom prst="rect">
            <a:avLst/>
          </a:prstGeom>
        </p:spPr>
      </p:pic>
      <p:pic>
        <p:nvPicPr>
          <p:cNvPr id="83" name="Picture 82" descr="A black and white logo&#10;&#10;Description automatically generated">
            <a:extLst>
              <a:ext uri="{FF2B5EF4-FFF2-40B4-BE49-F238E27FC236}">
                <a16:creationId xmlns:a16="http://schemas.microsoft.com/office/drawing/2014/main" id="{2E3E196B-9F73-C7BC-804B-7A7FF8F5A2C9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808" y="1522204"/>
            <a:ext cx="637058" cy="241539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9AB5C663-B89F-E33D-8873-6F418890CB19}"/>
              </a:ext>
            </a:extLst>
          </p:cNvPr>
          <p:cNvSpPr txBox="1"/>
          <p:nvPr/>
        </p:nvSpPr>
        <p:spPr>
          <a:xfrm>
            <a:off x="7299488" y="5480533"/>
            <a:ext cx="1236286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400" dirty="0"/>
              <a:t>not in the CHART proposal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36AD19A-9F84-38A4-E4A5-CAAFE9942A53}"/>
              </a:ext>
            </a:extLst>
          </p:cNvPr>
          <p:cNvSpPr txBox="1"/>
          <p:nvPr/>
        </p:nvSpPr>
        <p:spPr>
          <a:xfrm>
            <a:off x="8506344" y="4259790"/>
            <a:ext cx="2253582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/>
              <a:t>Functional Specifications Documents </a:t>
            </a:r>
            <a:endParaRPr lang="en-CH" sz="1000" dirty="0"/>
          </a:p>
        </p:txBody>
      </p:sp>
      <p:sp>
        <p:nvSpPr>
          <p:cNvPr id="35" name="Down Arrow 34">
            <a:extLst>
              <a:ext uri="{FF2B5EF4-FFF2-40B4-BE49-F238E27FC236}">
                <a16:creationId xmlns:a16="http://schemas.microsoft.com/office/drawing/2014/main" id="{EC323F53-8B6A-7C7C-82B7-A8F736D23E4E}"/>
              </a:ext>
            </a:extLst>
          </p:cNvPr>
          <p:cNvSpPr/>
          <p:nvPr/>
        </p:nvSpPr>
        <p:spPr>
          <a:xfrm rot="20525627">
            <a:off x="10277054" y="4523275"/>
            <a:ext cx="245072" cy="842762"/>
          </a:xfrm>
          <a:prstGeom prst="down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2000" dirty="0" err="1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B4C4BF96-3A39-B659-2B93-84A6F736F11C}"/>
              </a:ext>
            </a:extLst>
          </p:cNvPr>
          <p:cNvSpPr/>
          <p:nvPr/>
        </p:nvSpPr>
        <p:spPr>
          <a:xfrm>
            <a:off x="10196624" y="5594693"/>
            <a:ext cx="1126603" cy="418012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endParaRPr lang="en-CH" sz="1000" dirty="0">
              <a:solidFill>
                <a:schemeClr val="tx1"/>
              </a:solidFill>
            </a:endParaRPr>
          </a:p>
          <a:p>
            <a:pPr algn="ctr"/>
            <a:r>
              <a:rPr lang="en-CH" sz="1000" dirty="0">
                <a:solidFill>
                  <a:schemeClr val="tx1"/>
                </a:solidFill>
              </a:rPr>
              <a:t>Specifications</a:t>
            </a:r>
          </a:p>
          <a:p>
            <a:pPr algn="ctr"/>
            <a:r>
              <a:rPr lang="en-CH" sz="1000" dirty="0">
                <a:solidFill>
                  <a:schemeClr val="tx1"/>
                </a:solidFill>
              </a:rPr>
              <a:t>for CE and TI</a:t>
            </a:r>
          </a:p>
          <a:p>
            <a:pPr algn="ctr"/>
            <a:endParaRPr lang="en-CH" sz="1000" dirty="0">
              <a:solidFill>
                <a:schemeClr val="tx1"/>
              </a:solidFill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19FE463-C7A0-3206-1999-6173665D2E78}"/>
              </a:ext>
            </a:extLst>
          </p:cNvPr>
          <p:cNvSpPr/>
          <p:nvPr/>
        </p:nvSpPr>
        <p:spPr>
          <a:xfrm>
            <a:off x="8130746" y="5443151"/>
            <a:ext cx="3398108" cy="704335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2000" dirty="0" err="1"/>
          </a:p>
        </p:txBody>
      </p:sp>
      <p:sp>
        <p:nvSpPr>
          <p:cNvPr id="21" name="Pfeil: nach links gekrümmt 20">
            <a:extLst>
              <a:ext uri="{FF2B5EF4-FFF2-40B4-BE49-F238E27FC236}">
                <a16:creationId xmlns:a16="http://schemas.microsoft.com/office/drawing/2014/main" id="{997BE056-9C77-A579-6377-9B0E33A489B0}"/>
              </a:ext>
            </a:extLst>
          </p:cNvPr>
          <p:cNvSpPr/>
          <p:nvPr/>
        </p:nvSpPr>
        <p:spPr>
          <a:xfrm rot="5400000">
            <a:off x="2823026" y="4634848"/>
            <a:ext cx="629920" cy="2089912"/>
          </a:xfrm>
          <a:prstGeom prst="curvedLef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19777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905786C-21E0-2E6A-7615-49BBF4A874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747" y="1039331"/>
            <a:ext cx="10764752" cy="4429743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1B945487-47F9-6185-285E-03A9CA991A95}"/>
              </a:ext>
            </a:extLst>
          </p:cNvPr>
          <p:cNvSpPr/>
          <p:nvPr/>
        </p:nvSpPr>
        <p:spPr>
          <a:xfrm>
            <a:off x="5159896" y="4437112"/>
            <a:ext cx="1290653" cy="1286613"/>
          </a:xfrm>
          <a:prstGeom prst="rect">
            <a:avLst/>
          </a:prstGeom>
          <a:solidFill>
            <a:srgbClr val="FFFFFF">
              <a:alpha val="50196"/>
            </a:srgb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3DD1C3B-BA1E-DEBC-C61D-D6CB70BF2830}"/>
              </a:ext>
            </a:extLst>
          </p:cNvPr>
          <p:cNvSpPr/>
          <p:nvPr/>
        </p:nvSpPr>
        <p:spPr>
          <a:xfrm>
            <a:off x="3787598" y="4433237"/>
            <a:ext cx="1290653" cy="1286613"/>
          </a:xfrm>
          <a:prstGeom prst="rect">
            <a:avLst/>
          </a:prstGeom>
          <a:solidFill>
            <a:srgbClr val="FFFFFF">
              <a:alpha val="50196"/>
            </a:srgb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AF8FB7A5-A5AF-6147-6EAA-422A81740244}"/>
              </a:ext>
            </a:extLst>
          </p:cNvPr>
          <p:cNvSpPr/>
          <p:nvPr/>
        </p:nvSpPr>
        <p:spPr>
          <a:xfrm>
            <a:off x="3816877" y="4456281"/>
            <a:ext cx="1261373" cy="1239881"/>
          </a:xfrm>
          <a:prstGeom prst="rect">
            <a:avLst/>
          </a:prstGeom>
          <a:solidFill>
            <a:srgbClr val="FFFFFF">
              <a:alpha val="87843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4A8CB43-0166-2123-5260-B36627E7E0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C8AD-FACB-42EB-BD47-43AC2A002D15}" type="datetime1">
              <a:rPr lang="de-CH" noProof="0" smtClean="0"/>
              <a:t>06.11.2025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7BEC9D-146D-5184-FA41-9C7A638080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DB31411-3A05-685D-33A0-6B2F173EBE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3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595FA292-D63A-BB07-891B-ECC4FC57DE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2026-2028: </a:t>
            </a:r>
            <a:r>
              <a:rPr lang="de-CH" dirty="0" err="1"/>
              <a:t>Electron</a:t>
            </a:r>
            <a:r>
              <a:rPr lang="de-CH" dirty="0"/>
              <a:t> Source Test Facility (CHART and EPITA)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AE4B2B2-7A58-F702-D84A-8BCC0E910B7F}"/>
              </a:ext>
            </a:extLst>
          </p:cNvPr>
          <p:cNvSpPr/>
          <p:nvPr/>
        </p:nvSpPr>
        <p:spPr>
          <a:xfrm>
            <a:off x="3450259" y="2946511"/>
            <a:ext cx="7172603" cy="1161001"/>
          </a:xfrm>
          <a:prstGeom prst="rect">
            <a:avLst/>
          </a:prstGeom>
          <a:solidFill>
            <a:srgbClr val="FFFFFF">
              <a:alpha val="87843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8B91D5C-5AC5-CEB7-D4A2-3640D53402B0}"/>
              </a:ext>
            </a:extLst>
          </p:cNvPr>
          <p:cNvSpPr/>
          <p:nvPr/>
        </p:nvSpPr>
        <p:spPr>
          <a:xfrm>
            <a:off x="1457303" y="2367955"/>
            <a:ext cx="1949522" cy="2035868"/>
          </a:xfrm>
          <a:prstGeom prst="rect">
            <a:avLst/>
          </a:prstGeom>
          <a:solidFill>
            <a:srgbClr val="FFFFFF">
              <a:alpha val="87843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AC71F6C-A513-C980-94BE-6550DF03DC9A}"/>
              </a:ext>
            </a:extLst>
          </p:cNvPr>
          <p:cNvCxnSpPr>
            <a:cxnSpLocks/>
          </p:cNvCxnSpPr>
          <p:nvPr/>
        </p:nvCxnSpPr>
        <p:spPr>
          <a:xfrm flipH="1">
            <a:off x="2963643" y="1092671"/>
            <a:ext cx="362677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B173C53-FF40-41ED-55E4-B14CD807D4AC}"/>
              </a:ext>
            </a:extLst>
          </p:cNvPr>
          <p:cNvCxnSpPr>
            <a:cxnSpLocks/>
          </p:cNvCxnSpPr>
          <p:nvPr/>
        </p:nvCxnSpPr>
        <p:spPr>
          <a:xfrm>
            <a:off x="6590419" y="1092671"/>
            <a:ext cx="0" cy="153083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2499CDF-9BC0-11EA-99D1-CC37E56C98CF}"/>
              </a:ext>
            </a:extLst>
          </p:cNvPr>
          <p:cNvCxnSpPr>
            <a:cxnSpLocks/>
          </p:cNvCxnSpPr>
          <p:nvPr/>
        </p:nvCxnSpPr>
        <p:spPr>
          <a:xfrm flipH="1">
            <a:off x="3782107" y="2639531"/>
            <a:ext cx="280069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186D0ED-C7DE-DAF9-B557-193CBE78B8B3}"/>
              </a:ext>
            </a:extLst>
          </p:cNvPr>
          <p:cNvCxnSpPr>
            <a:cxnSpLocks/>
          </p:cNvCxnSpPr>
          <p:nvPr/>
        </p:nvCxnSpPr>
        <p:spPr>
          <a:xfrm>
            <a:off x="3782107" y="2047443"/>
            <a:ext cx="0" cy="5920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E6A920F9-1736-802A-546B-3EA5F24C226F}"/>
              </a:ext>
            </a:extLst>
          </p:cNvPr>
          <p:cNvCxnSpPr>
            <a:cxnSpLocks/>
          </p:cNvCxnSpPr>
          <p:nvPr/>
        </p:nvCxnSpPr>
        <p:spPr>
          <a:xfrm flipH="1" flipV="1">
            <a:off x="2990019" y="2038091"/>
            <a:ext cx="792088" cy="935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35A51107-C43E-4CB3-2A9E-EE9E619BEF18}"/>
              </a:ext>
            </a:extLst>
          </p:cNvPr>
          <p:cNvCxnSpPr>
            <a:cxnSpLocks/>
          </p:cNvCxnSpPr>
          <p:nvPr/>
        </p:nvCxnSpPr>
        <p:spPr>
          <a:xfrm>
            <a:off x="2971371" y="1092671"/>
            <a:ext cx="0" cy="95477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6F1AC122-0AB5-ED4F-9173-57D3AA709E87}"/>
              </a:ext>
            </a:extLst>
          </p:cNvPr>
          <p:cNvSpPr/>
          <p:nvPr/>
        </p:nvSpPr>
        <p:spPr>
          <a:xfrm>
            <a:off x="3118795" y="2407483"/>
            <a:ext cx="288029" cy="54219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1C0453D-75DD-D99E-5228-0E2AE7DD88B0}"/>
              </a:ext>
            </a:extLst>
          </p:cNvPr>
          <p:cNvSpPr/>
          <p:nvPr/>
        </p:nvSpPr>
        <p:spPr>
          <a:xfrm>
            <a:off x="1138400" y="4737211"/>
            <a:ext cx="2223467" cy="982639"/>
          </a:xfrm>
          <a:prstGeom prst="rect">
            <a:avLst/>
          </a:prstGeom>
          <a:solidFill>
            <a:srgbClr val="FFFFFF">
              <a:alpha val="50196"/>
            </a:srgb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3B0BC775-8CB2-6D9A-F79B-0481776F27B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383" r="19785"/>
          <a:stretch/>
        </p:blipFill>
        <p:spPr>
          <a:xfrm rot="10800000">
            <a:off x="2547308" y="3035544"/>
            <a:ext cx="1766709" cy="537471"/>
          </a:xfrm>
          <a:prstGeom prst="rect">
            <a:avLst/>
          </a:prstGeom>
        </p:spPr>
      </p:pic>
      <p:sp>
        <p:nvSpPr>
          <p:cNvPr id="43" name="Rectangle 42">
            <a:extLst>
              <a:ext uri="{FF2B5EF4-FFF2-40B4-BE49-F238E27FC236}">
                <a16:creationId xmlns:a16="http://schemas.microsoft.com/office/drawing/2014/main" id="{481574F0-650A-614A-8190-DF4B92985D5A}"/>
              </a:ext>
            </a:extLst>
          </p:cNvPr>
          <p:cNvSpPr/>
          <p:nvPr/>
        </p:nvSpPr>
        <p:spPr>
          <a:xfrm>
            <a:off x="1457303" y="1746652"/>
            <a:ext cx="1315157" cy="332399"/>
          </a:xfrm>
          <a:prstGeom prst="rect">
            <a:avLst/>
          </a:prstGeom>
          <a:solidFill>
            <a:srgbClr val="FFFFFF">
              <a:alpha val="87843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A934A228-DC6A-65F9-A750-1582B9232F05}"/>
              </a:ext>
            </a:extLst>
          </p:cNvPr>
          <p:cNvSpPr/>
          <p:nvPr/>
        </p:nvSpPr>
        <p:spPr>
          <a:xfrm>
            <a:off x="3816878" y="1143000"/>
            <a:ext cx="2726042" cy="1459442"/>
          </a:xfrm>
          <a:prstGeom prst="rect">
            <a:avLst/>
          </a:prstGeom>
          <a:solidFill>
            <a:srgbClr val="FFFFFF">
              <a:alpha val="87843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78DD3FA4-CEE4-9C23-6822-04C8D82FE59F}"/>
              </a:ext>
            </a:extLst>
          </p:cNvPr>
          <p:cNvSpPr/>
          <p:nvPr/>
        </p:nvSpPr>
        <p:spPr>
          <a:xfrm>
            <a:off x="1199456" y="4755259"/>
            <a:ext cx="2136966" cy="940903"/>
          </a:xfrm>
          <a:prstGeom prst="rect">
            <a:avLst/>
          </a:prstGeom>
          <a:solidFill>
            <a:srgbClr val="FFFFFF">
              <a:alpha val="87843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/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63A0205A-6F9C-618A-D4DE-1FF2582CD97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5959"/>
          <a:stretch/>
        </p:blipFill>
        <p:spPr>
          <a:xfrm rot="5400000">
            <a:off x="885492" y="3342048"/>
            <a:ext cx="1566365" cy="454074"/>
          </a:xfrm>
          <a:prstGeom prst="rect">
            <a:avLst/>
          </a:prstGeom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D22C6CCA-1BD7-06B4-C30D-357EF8167733}"/>
              </a:ext>
            </a:extLst>
          </p:cNvPr>
          <p:cNvSpPr txBox="1"/>
          <p:nvPr/>
        </p:nvSpPr>
        <p:spPr>
          <a:xfrm>
            <a:off x="3830957" y="5789764"/>
            <a:ext cx="1182118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de-CH" sz="1200" dirty="0"/>
              <a:t>C-band</a:t>
            </a:r>
          </a:p>
          <a:p>
            <a:pPr algn="ctr"/>
            <a:r>
              <a:rPr lang="de-CH" sz="1200" dirty="0"/>
              <a:t>Modulator</a:t>
            </a:r>
          </a:p>
          <a:p>
            <a:pPr algn="ctr"/>
            <a:r>
              <a:rPr lang="de-CH" sz="1200" dirty="0"/>
              <a:t>(TW </a:t>
            </a:r>
            <a:r>
              <a:rPr lang="de-CH" sz="1200" dirty="0" err="1"/>
              <a:t>Gun</a:t>
            </a:r>
            <a:r>
              <a:rPr lang="de-CH" sz="1200" dirty="0"/>
              <a:t> </a:t>
            </a:r>
            <a:r>
              <a:rPr lang="de-CH" sz="1200" dirty="0" err="1"/>
              <a:t>or</a:t>
            </a:r>
            <a:r>
              <a:rPr lang="de-CH" sz="1200" dirty="0"/>
              <a:t> </a:t>
            </a:r>
            <a:r>
              <a:rPr lang="de-CH" sz="1200" dirty="0" err="1"/>
              <a:t>Acc</a:t>
            </a:r>
            <a:r>
              <a:rPr lang="de-CH" sz="1200" dirty="0"/>
              <a:t> 1)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9E9D06A-7EBA-7B3B-F59E-842CCDAD3E17}"/>
              </a:ext>
            </a:extLst>
          </p:cNvPr>
          <p:cNvGrpSpPr/>
          <p:nvPr/>
        </p:nvGrpSpPr>
        <p:grpSpPr>
          <a:xfrm>
            <a:off x="5276743" y="4440263"/>
            <a:ext cx="3838102" cy="1933905"/>
            <a:chOff x="6467163" y="4453451"/>
            <a:chExt cx="3838102" cy="1933905"/>
          </a:xfrm>
        </p:grpSpPr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BAA4F74E-C88F-33EB-23ED-33D7CD4B397A}"/>
                </a:ext>
              </a:extLst>
            </p:cNvPr>
            <p:cNvSpPr/>
            <p:nvPr/>
          </p:nvSpPr>
          <p:spPr>
            <a:xfrm>
              <a:off x="9014612" y="4453451"/>
              <a:ext cx="1290653" cy="1286613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2000" dirty="0" err="1"/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BDAEA0C0-8AE2-DA0F-78B8-B33DD87CA2B5}"/>
                </a:ext>
              </a:extLst>
            </p:cNvPr>
            <p:cNvSpPr/>
            <p:nvPr/>
          </p:nvSpPr>
          <p:spPr>
            <a:xfrm>
              <a:off x="9029251" y="4479969"/>
              <a:ext cx="1261373" cy="1239881"/>
            </a:xfrm>
            <a:prstGeom prst="rect">
              <a:avLst/>
            </a:prstGeom>
            <a:solidFill>
              <a:srgbClr val="FFFFFF">
                <a:alpha val="87843"/>
              </a:srgb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2000" dirty="0" err="1"/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90755179-209B-FE82-198E-D274830BF388}"/>
                </a:ext>
              </a:extLst>
            </p:cNvPr>
            <p:cNvSpPr txBox="1"/>
            <p:nvPr/>
          </p:nvSpPr>
          <p:spPr>
            <a:xfrm>
              <a:off x="6467163" y="5833358"/>
              <a:ext cx="1056956" cy="55399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de-CH" sz="1200" dirty="0"/>
                <a:t>S-band</a:t>
              </a:r>
            </a:p>
            <a:p>
              <a:pPr algn="ctr"/>
              <a:r>
                <a:rPr lang="de-CH" sz="1200" dirty="0"/>
                <a:t>Modulator </a:t>
              </a:r>
              <a:r>
                <a:rPr lang="de-CH" sz="1200" dirty="0" err="1"/>
                <a:t>for</a:t>
              </a:r>
              <a:endParaRPr lang="de-CH" sz="1200" dirty="0"/>
            </a:p>
            <a:p>
              <a:pPr algn="ctr"/>
              <a:r>
                <a:rPr lang="de-CH" sz="1200" dirty="0" err="1"/>
                <a:t>Electron</a:t>
              </a:r>
              <a:r>
                <a:rPr lang="de-CH" sz="1200" dirty="0"/>
                <a:t> Source</a:t>
              </a: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B4190D36-A400-73A8-861B-802E8C1DD5F1}"/>
              </a:ext>
            </a:extLst>
          </p:cNvPr>
          <p:cNvGrpSpPr/>
          <p:nvPr/>
        </p:nvGrpSpPr>
        <p:grpSpPr>
          <a:xfrm>
            <a:off x="9332209" y="4425732"/>
            <a:ext cx="1290653" cy="1695757"/>
            <a:chOff x="9014612" y="4453451"/>
            <a:chExt cx="1290653" cy="1695757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530FB5A1-5D6D-91DC-B553-799BAC0263C8}"/>
                </a:ext>
              </a:extLst>
            </p:cNvPr>
            <p:cNvSpPr/>
            <p:nvPr/>
          </p:nvSpPr>
          <p:spPr>
            <a:xfrm>
              <a:off x="9014612" y="4453451"/>
              <a:ext cx="1290653" cy="1286613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2000" dirty="0" err="1"/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AE8F3006-F17E-5DB4-741B-24ED75A9C257}"/>
                </a:ext>
              </a:extLst>
            </p:cNvPr>
            <p:cNvSpPr/>
            <p:nvPr/>
          </p:nvSpPr>
          <p:spPr>
            <a:xfrm>
              <a:off x="9029251" y="4479969"/>
              <a:ext cx="1261373" cy="1239881"/>
            </a:xfrm>
            <a:prstGeom prst="rect">
              <a:avLst/>
            </a:prstGeom>
            <a:solidFill>
              <a:srgbClr val="FFFFFF">
                <a:alpha val="87843"/>
              </a:srgb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2000" dirty="0" err="1"/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8D7A8FC1-962F-9A31-FF61-839361DDA9F5}"/>
                </a:ext>
              </a:extLst>
            </p:cNvPr>
            <p:cNvSpPr txBox="1"/>
            <p:nvPr/>
          </p:nvSpPr>
          <p:spPr>
            <a:xfrm>
              <a:off x="9290677" y="5779876"/>
              <a:ext cx="826637" cy="36933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de-CH" sz="1200" dirty="0"/>
                <a:t>Storage and</a:t>
              </a:r>
            </a:p>
            <a:p>
              <a:pPr algn="ctr"/>
              <a:r>
                <a:rPr lang="de-CH" sz="1200" dirty="0" err="1"/>
                <a:t>loading</a:t>
              </a:r>
              <a:r>
                <a:rPr lang="de-CH" sz="1200" dirty="0"/>
                <a:t> Area</a:t>
              </a:r>
            </a:p>
          </p:txBody>
        </p:sp>
      </p:grpSp>
      <p:sp>
        <p:nvSpPr>
          <p:cNvPr id="60" name="Rectangle 59">
            <a:extLst>
              <a:ext uri="{FF2B5EF4-FFF2-40B4-BE49-F238E27FC236}">
                <a16:creationId xmlns:a16="http://schemas.microsoft.com/office/drawing/2014/main" id="{F70FE869-749B-60FA-EFAE-71839B1CD1C8}"/>
              </a:ext>
            </a:extLst>
          </p:cNvPr>
          <p:cNvSpPr/>
          <p:nvPr/>
        </p:nvSpPr>
        <p:spPr>
          <a:xfrm>
            <a:off x="10368929" y="2935089"/>
            <a:ext cx="306159" cy="862743"/>
          </a:xfrm>
          <a:prstGeom prst="rect">
            <a:avLst/>
          </a:prstGeom>
          <a:solidFill>
            <a:schemeClr val="tx2">
              <a:lumMod val="40000"/>
              <a:lumOff val="60000"/>
              <a:alpha val="87843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AC965872-0FBE-7551-B81B-9BEFE7F65D81}"/>
              </a:ext>
            </a:extLst>
          </p:cNvPr>
          <p:cNvSpPr/>
          <p:nvPr/>
        </p:nvSpPr>
        <p:spPr>
          <a:xfrm>
            <a:off x="9824454" y="3234459"/>
            <a:ext cx="306159" cy="862743"/>
          </a:xfrm>
          <a:prstGeom prst="rect">
            <a:avLst/>
          </a:prstGeom>
          <a:solidFill>
            <a:schemeClr val="tx2">
              <a:lumMod val="40000"/>
              <a:lumOff val="60000"/>
              <a:alpha val="87843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710C70A9-FB47-1A2B-62C6-EBD5E22F7226}"/>
              </a:ext>
            </a:extLst>
          </p:cNvPr>
          <p:cNvSpPr/>
          <p:nvPr/>
        </p:nvSpPr>
        <p:spPr>
          <a:xfrm>
            <a:off x="10618269" y="3797832"/>
            <a:ext cx="48027" cy="299211"/>
          </a:xfrm>
          <a:prstGeom prst="rect">
            <a:avLst/>
          </a:prstGeom>
          <a:solidFill>
            <a:srgbClr val="FFC000">
              <a:alpha val="87843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E373ADB6-F614-0DBB-230A-F1DB3FBF0EDB}"/>
              </a:ext>
            </a:extLst>
          </p:cNvPr>
          <p:cNvSpPr/>
          <p:nvPr/>
        </p:nvSpPr>
        <p:spPr>
          <a:xfrm>
            <a:off x="1355226" y="1143000"/>
            <a:ext cx="1315157" cy="310024"/>
          </a:xfrm>
          <a:prstGeom prst="rect">
            <a:avLst/>
          </a:prstGeom>
          <a:solidFill>
            <a:srgbClr val="FFFFFF">
              <a:alpha val="87843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8DEDF37B-A1DF-7395-4297-977783627D8F}"/>
              </a:ext>
            </a:extLst>
          </p:cNvPr>
          <p:cNvSpPr/>
          <p:nvPr/>
        </p:nvSpPr>
        <p:spPr>
          <a:xfrm>
            <a:off x="3912577" y="1381362"/>
            <a:ext cx="1858314" cy="1126618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dirty="0"/>
              <a:t>Photocathode Laser</a:t>
            </a:r>
          </a:p>
        </p:txBody>
      </p: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3BC4B300-6ECE-D141-E064-012F0657D25F}"/>
              </a:ext>
            </a:extLst>
          </p:cNvPr>
          <p:cNvCxnSpPr>
            <a:cxnSpLocks/>
          </p:cNvCxnSpPr>
          <p:nvPr/>
        </p:nvCxnSpPr>
        <p:spPr>
          <a:xfrm flipH="1">
            <a:off x="3215680" y="2465403"/>
            <a:ext cx="864096" cy="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F8FAEC29-31F9-682A-471C-022A9D4DB971}"/>
              </a:ext>
            </a:extLst>
          </p:cNvPr>
          <p:cNvCxnSpPr>
            <a:cxnSpLocks/>
          </p:cNvCxnSpPr>
          <p:nvPr/>
        </p:nvCxnSpPr>
        <p:spPr>
          <a:xfrm flipH="1">
            <a:off x="3175178" y="2433588"/>
            <a:ext cx="51003" cy="51003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F4865CA2-8A27-E6AB-B6E5-1517B0C9E06E}"/>
              </a:ext>
            </a:extLst>
          </p:cNvPr>
          <p:cNvCxnSpPr>
            <a:cxnSpLocks/>
          </p:cNvCxnSpPr>
          <p:nvPr/>
        </p:nvCxnSpPr>
        <p:spPr>
          <a:xfrm>
            <a:off x="3214455" y="2474089"/>
            <a:ext cx="0" cy="371019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Rectangle 68">
            <a:extLst>
              <a:ext uri="{FF2B5EF4-FFF2-40B4-BE49-F238E27FC236}">
                <a16:creationId xmlns:a16="http://schemas.microsoft.com/office/drawing/2014/main" id="{71D3A0C7-9E93-12A4-9798-B7224A8D2B3D}"/>
              </a:ext>
            </a:extLst>
          </p:cNvPr>
          <p:cNvSpPr/>
          <p:nvPr/>
        </p:nvSpPr>
        <p:spPr>
          <a:xfrm>
            <a:off x="3828967" y="4472786"/>
            <a:ext cx="634548" cy="21952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200" dirty="0"/>
              <a:t>Water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B046605C-8E6D-79D8-2C80-5C126C89F19C}"/>
              </a:ext>
            </a:extLst>
          </p:cNvPr>
          <p:cNvSpPr/>
          <p:nvPr/>
        </p:nvSpPr>
        <p:spPr>
          <a:xfrm>
            <a:off x="5204166" y="4479317"/>
            <a:ext cx="634548" cy="21952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200" dirty="0"/>
              <a:t>Water</a:t>
            </a:r>
          </a:p>
        </p:txBody>
      </p:sp>
      <p:pic>
        <p:nvPicPr>
          <p:cNvPr id="72" name="Picture 71">
            <a:extLst>
              <a:ext uri="{FF2B5EF4-FFF2-40B4-BE49-F238E27FC236}">
                <a16:creationId xmlns:a16="http://schemas.microsoft.com/office/drawing/2014/main" id="{887E6319-8CDA-FB51-6D4A-41B2D4B4BBE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72588" y="3117222"/>
            <a:ext cx="1489463" cy="345768"/>
          </a:xfrm>
          <a:prstGeom prst="rect">
            <a:avLst/>
          </a:prstGeom>
        </p:spPr>
      </p:pic>
      <p:sp>
        <p:nvSpPr>
          <p:cNvPr id="73" name="Rectangle 72">
            <a:extLst>
              <a:ext uri="{FF2B5EF4-FFF2-40B4-BE49-F238E27FC236}">
                <a16:creationId xmlns:a16="http://schemas.microsoft.com/office/drawing/2014/main" id="{A21677E7-6F46-9796-84A4-86215CDAA75C}"/>
              </a:ext>
            </a:extLst>
          </p:cNvPr>
          <p:cNvSpPr/>
          <p:nvPr/>
        </p:nvSpPr>
        <p:spPr>
          <a:xfrm>
            <a:off x="2441176" y="1764024"/>
            <a:ext cx="48027" cy="299211"/>
          </a:xfrm>
          <a:prstGeom prst="rect">
            <a:avLst/>
          </a:prstGeom>
          <a:solidFill>
            <a:srgbClr val="FFC000">
              <a:alpha val="87843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pic>
        <p:nvPicPr>
          <p:cNvPr id="75" name="Picture 74">
            <a:extLst>
              <a:ext uri="{FF2B5EF4-FFF2-40B4-BE49-F238E27FC236}">
                <a16:creationId xmlns:a16="http://schemas.microsoft.com/office/drawing/2014/main" id="{A84732D4-D681-213C-DDD1-7951A3A5E81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flipH="1">
            <a:off x="5435432" y="3041608"/>
            <a:ext cx="1143204" cy="752649"/>
          </a:xfrm>
          <a:prstGeom prst="rect">
            <a:avLst/>
          </a:prstGeom>
        </p:spPr>
      </p:pic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30FEB33C-9968-33B2-84F3-66DA2D971A3B}"/>
              </a:ext>
            </a:extLst>
          </p:cNvPr>
          <p:cNvCxnSpPr>
            <a:cxnSpLocks/>
          </p:cNvCxnSpPr>
          <p:nvPr/>
        </p:nvCxnSpPr>
        <p:spPr>
          <a:xfrm>
            <a:off x="2279576" y="3797832"/>
            <a:ext cx="4928340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Connector: Elbow 82">
            <a:extLst>
              <a:ext uri="{FF2B5EF4-FFF2-40B4-BE49-F238E27FC236}">
                <a16:creationId xmlns:a16="http://schemas.microsoft.com/office/drawing/2014/main" id="{9685DA53-0204-F242-5219-E4D522744937}"/>
              </a:ext>
            </a:extLst>
          </p:cNvPr>
          <p:cNvCxnSpPr>
            <a:cxnSpLocks/>
          </p:cNvCxnSpPr>
          <p:nvPr/>
        </p:nvCxnSpPr>
        <p:spPr>
          <a:xfrm rot="16200000" flipH="1">
            <a:off x="1056024" y="2559410"/>
            <a:ext cx="1898746" cy="607190"/>
          </a:xfrm>
          <a:prstGeom prst="bentConnector3">
            <a:avLst>
              <a:gd name="adj1" fmla="val 35648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4816063E-7E01-B6F4-9157-4FAFB0F13639}"/>
              </a:ext>
            </a:extLst>
          </p:cNvPr>
          <p:cNvCxnSpPr>
            <a:cxnSpLocks/>
          </p:cNvCxnSpPr>
          <p:nvPr/>
        </p:nvCxnSpPr>
        <p:spPr>
          <a:xfrm>
            <a:off x="8353428" y="3079794"/>
            <a:ext cx="1471026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Connector: Elbow 84">
            <a:extLst>
              <a:ext uri="{FF2B5EF4-FFF2-40B4-BE49-F238E27FC236}">
                <a16:creationId xmlns:a16="http://schemas.microsoft.com/office/drawing/2014/main" id="{74B442BD-8BC6-5467-45E2-D3697855FBEF}"/>
              </a:ext>
            </a:extLst>
          </p:cNvPr>
          <p:cNvCxnSpPr>
            <a:cxnSpLocks/>
          </p:cNvCxnSpPr>
          <p:nvPr/>
        </p:nvCxnSpPr>
        <p:spPr>
          <a:xfrm rot="10800000" flipV="1">
            <a:off x="7177591" y="3077803"/>
            <a:ext cx="1192090" cy="719005"/>
          </a:xfrm>
          <a:prstGeom prst="bentConnector3">
            <a:avLst>
              <a:gd name="adj1" fmla="val 8697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Connector: Elbow 85">
            <a:extLst>
              <a:ext uri="{FF2B5EF4-FFF2-40B4-BE49-F238E27FC236}">
                <a16:creationId xmlns:a16="http://schemas.microsoft.com/office/drawing/2014/main" id="{50A15CFC-8008-643A-0583-732623DBAEC2}"/>
              </a:ext>
            </a:extLst>
          </p:cNvPr>
          <p:cNvCxnSpPr>
            <a:cxnSpLocks/>
            <a:stCxn id="62" idx="1"/>
          </p:cNvCxnSpPr>
          <p:nvPr/>
        </p:nvCxnSpPr>
        <p:spPr>
          <a:xfrm rot="10800000">
            <a:off x="9601201" y="3077308"/>
            <a:ext cx="1017069" cy="870130"/>
          </a:xfrm>
          <a:prstGeom prst="bentConnector3">
            <a:avLst>
              <a:gd name="adj1" fmla="val 38762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Rectangle 87">
            <a:extLst>
              <a:ext uri="{FF2B5EF4-FFF2-40B4-BE49-F238E27FC236}">
                <a16:creationId xmlns:a16="http://schemas.microsoft.com/office/drawing/2014/main" id="{509B00D5-F01C-1D53-2558-10476D044F9E}"/>
              </a:ext>
            </a:extLst>
          </p:cNvPr>
          <p:cNvSpPr/>
          <p:nvPr/>
        </p:nvSpPr>
        <p:spPr>
          <a:xfrm>
            <a:off x="7871166" y="4473456"/>
            <a:ext cx="634548" cy="21952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200" dirty="0"/>
              <a:t>Water</a:t>
            </a:r>
          </a:p>
        </p:txBody>
      </p: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E0CFA165-AF1C-88DC-551F-413B17F8B1E4}"/>
              </a:ext>
            </a:extLst>
          </p:cNvPr>
          <p:cNvCxnSpPr>
            <a:cxnSpLocks/>
            <a:endCxn id="73" idx="1"/>
          </p:cNvCxnSpPr>
          <p:nvPr/>
        </p:nvCxnSpPr>
        <p:spPr>
          <a:xfrm>
            <a:off x="1701802" y="1913630"/>
            <a:ext cx="739374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TextBox 118">
            <a:extLst>
              <a:ext uri="{FF2B5EF4-FFF2-40B4-BE49-F238E27FC236}">
                <a16:creationId xmlns:a16="http://schemas.microsoft.com/office/drawing/2014/main" id="{57AF0C7C-78FD-A086-B82A-188247BB5C59}"/>
              </a:ext>
            </a:extLst>
          </p:cNvPr>
          <p:cNvSpPr txBox="1"/>
          <p:nvPr/>
        </p:nvSpPr>
        <p:spPr>
          <a:xfrm>
            <a:off x="8067100" y="5769213"/>
            <a:ext cx="877228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de-CH" sz="1200" dirty="0"/>
              <a:t>Test Place</a:t>
            </a:r>
          </a:p>
          <a:p>
            <a:pPr algn="ctr"/>
            <a:r>
              <a:rPr lang="de-CH" sz="1200" dirty="0"/>
              <a:t>With RF Load</a:t>
            </a:r>
          </a:p>
        </p:txBody>
      </p:sp>
      <p:grpSp>
        <p:nvGrpSpPr>
          <p:cNvPr id="177" name="Group 176">
            <a:extLst>
              <a:ext uri="{FF2B5EF4-FFF2-40B4-BE49-F238E27FC236}">
                <a16:creationId xmlns:a16="http://schemas.microsoft.com/office/drawing/2014/main" id="{54C078C6-EB45-95C5-03C5-B0D5B68F3051}"/>
              </a:ext>
            </a:extLst>
          </p:cNvPr>
          <p:cNvGrpSpPr/>
          <p:nvPr/>
        </p:nvGrpSpPr>
        <p:grpSpPr>
          <a:xfrm>
            <a:off x="6748157" y="4403823"/>
            <a:ext cx="760463" cy="1038021"/>
            <a:chOff x="6748157" y="4403823"/>
            <a:chExt cx="760463" cy="1331534"/>
          </a:xfrm>
        </p:grpSpPr>
        <p:sp>
          <p:nvSpPr>
            <p:cNvPr id="120" name="Rectangle 119">
              <a:extLst>
                <a:ext uri="{FF2B5EF4-FFF2-40B4-BE49-F238E27FC236}">
                  <a16:creationId xmlns:a16="http://schemas.microsoft.com/office/drawing/2014/main" id="{A12D30A6-80EB-BDCC-3358-51E2DE664E72}"/>
                </a:ext>
              </a:extLst>
            </p:cNvPr>
            <p:cNvSpPr/>
            <p:nvPr/>
          </p:nvSpPr>
          <p:spPr>
            <a:xfrm>
              <a:off x="6756771" y="4403823"/>
              <a:ext cx="250708" cy="2507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2000" dirty="0" err="1"/>
            </a:p>
          </p:txBody>
        </p:sp>
        <p:sp>
          <p:nvSpPr>
            <p:cNvPr id="121" name="Rectangle 120">
              <a:extLst>
                <a:ext uri="{FF2B5EF4-FFF2-40B4-BE49-F238E27FC236}">
                  <a16:creationId xmlns:a16="http://schemas.microsoft.com/office/drawing/2014/main" id="{2DB7915A-C2AC-337D-BF7C-9ACDB8708EF6}"/>
                </a:ext>
              </a:extLst>
            </p:cNvPr>
            <p:cNvSpPr/>
            <p:nvPr/>
          </p:nvSpPr>
          <p:spPr>
            <a:xfrm>
              <a:off x="6757492" y="4673123"/>
              <a:ext cx="250708" cy="2507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2000" dirty="0" err="1"/>
            </a:p>
          </p:txBody>
        </p:sp>
        <p:sp>
          <p:nvSpPr>
            <p:cNvPr id="122" name="Rectangle 121">
              <a:extLst>
                <a:ext uri="{FF2B5EF4-FFF2-40B4-BE49-F238E27FC236}">
                  <a16:creationId xmlns:a16="http://schemas.microsoft.com/office/drawing/2014/main" id="{0136CBC3-037E-DCCD-7752-5F8479C52AC2}"/>
                </a:ext>
              </a:extLst>
            </p:cNvPr>
            <p:cNvSpPr/>
            <p:nvPr/>
          </p:nvSpPr>
          <p:spPr>
            <a:xfrm>
              <a:off x="6757785" y="4938897"/>
              <a:ext cx="250708" cy="2507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2000" dirty="0" err="1"/>
            </a:p>
          </p:txBody>
        </p:sp>
        <p:sp>
          <p:nvSpPr>
            <p:cNvPr id="123" name="Rectangle 122">
              <a:extLst>
                <a:ext uri="{FF2B5EF4-FFF2-40B4-BE49-F238E27FC236}">
                  <a16:creationId xmlns:a16="http://schemas.microsoft.com/office/drawing/2014/main" id="{98B89256-18F4-0E02-79C0-B538ABF2BA53}"/>
                </a:ext>
              </a:extLst>
            </p:cNvPr>
            <p:cNvSpPr/>
            <p:nvPr/>
          </p:nvSpPr>
          <p:spPr>
            <a:xfrm>
              <a:off x="6752022" y="5211813"/>
              <a:ext cx="250708" cy="2507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2000" dirty="0" err="1"/>
            </a:p>
          </p:txBody>
        </p:sp>
        <p:sp>
          <p:nvSpPr>
            <p:cNvPr id="124" name="Rectangle 123">
              <a:extLst>
                <a:ext uri="{FF2B5EF4-FFF2-40B4-BE49-F238E27FC236}">
                  <a16:creationId xmlns:a16="http://schemas.microsoft.com/office/drawing/2014/main" id="{98700B3B-DE63-9D1E-D4EF-B54FCBA75759}"/>
                </a:ext>
              </a:extLst>
            </p:cNvPr>
            <p:cNvSpPr/>
            <p:nvPr/>
          </p:nvSpPr>
          <p:spPr>
            <a:xfrm>
              <a:off x="6748157" y="5484649"/>
              <a:ext cx="250708" cy="2507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2000" dirty="0" err="1"/>
            </a:p>
          </p:txBody>
        </p:sp>
        <p:sp>
          <p:nvSpPr>
            <p:cNvPr id="125" name="Rectangle 124">
              <a:extLst>
                <a:ext uri="{FF2B5EF4-FFF2-40B4-BE49-F238E27FC236}">
                  <a16:creationId xmlns:a16="http://schemas.microsoft.com/office/drawing/2014/main" id="{9BFDB2D3-69F7-9873-7F02-4D55CDF784C9}"/>
                </a:ext>
              </a:extLst>
            </p:cNvPr>
            <p:cNvSpPr/>
            <p:nvPr/>
          </p:nvSpPr>
          <p:spPr>
            <a:xfrm>
              <a:off x="7256898" y="4403823"/>
              <a:ext cx="250708" cy="2507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2000" dirty="0" err="1"/>
            </a:p>
          </p:txBody>
        </p:sp>
        <p:sp>
          <p:nvSpPr>
            <p:cNvPr id="126" name="Rectangle 125">
              <a:extLst>
                <a:ext uri="{FF2B5EF4-FFF2-40B4-BE49-F238E27FC236}">
                  <a16:creationId xmlns:a16="http://schemas.microsoft.com/office/drawing/2014/main" id="{0F09CE51-2EA0-2652-1223-C97C8C877B95}"/>
                </a:ext>
              </a:extLst>
            </p:cNvPr>
            <p:cNvSpPr/>
            <p:nvPr/>
          </p:nvSpPr>
          <p:spPr>
            <a:xfrm>
              <a:off x="7257619" y="4673123"/>
              <a:ext cx="250708" cy="2507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2000" dirty="0" err="1"/>
            </a:p>
          </p:txBody>
        </p:sp>
        <p:sp>
          <p:nvSpPr>
            <p:cNvPr id="127" name="Rectangle 126">
              <a:extLst>
                <a:ext uri="{FF2B5EF4-FFF2-40B4-BE49-F238E27FC236}">
                  <a16:creationId xmlns:a16="http://schemas.microsoft.com/office/drawing/2014/main" id="{83B170AB-04C1-5BF2-BA1C-9FE02528F3FB}"/>
                </a:ext>
              </a:extLst>
            </p:cNvPr>
            <p:cNvSpPr/>
            <p:nvPr/>
          </p:nvSpPr>
          <p:spPr>
            <a:xfrm>
              <a:off x="7257912" y="4938897"/>
              <a:ext cx="250708" cy="2507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2000" dirty="0" err="1"/>
            </a:p>
          </p:txBody>
        </p:sp>
        <p:sp>
          <p:nvSpPr>
            <p:cNvPr id="128" name="Rectangle 127">
              <a:extLst>
                <a:ext uri="{FF2B5EF4-FFF2-40B4-BE49-F238E27FC236}">
                  <a16:creationId xmlns:a16="http://schemas.microsoft.com/office/drawing/2014/main" id="{1A41385D-AC46-B31D-CD49-4D20B6F431A7}"/>
                </a:ext>
              </a:extLst>
            </p:cNvPr>
            <p:cNvSpPr/>
            <p:nvPr/>
          </p:nvSpPr>
          <p:spPr>
            <a:xfrm>
              <a:off x="7252149" y="5211813"/>
              <a:ext cx="250708" cy="2507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2000" dirty="0" err="1"/>
            </a:p>
          </p:txBody>
        </p:sp>
        <p:sp>
          <p:nvSpPr>
            <p:cNvPr id="129" name="Rectangle 128">
              <a:extLst>
                <a:ext uri="{FF2B5EF4-FFF2-40B4-BE49-F238E27FC236}">
                  <a16:creationId xmlns:a16="http://schemas.microsoft.com/office/drawing/2014/main" id="{ED52D945-5CD1-B02B-FE40-F09C29D7B859}"/>
                </a:ext>
              </a:extLst>
            </p:cNvPr>
            <p:cNvSpPr/>
            <p:nvPr/>
          </p:nvSpPr>
          <p:spPr>
            <a:xfrm>
              <a:off x="7248284" y="5484649"/>
              <a:ext cx="250708" cy="2507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2000" dirty="0" err="1"/>
            </a:p>
          </p:txBody>
        </p:sp>
      </p:grpSp>
      <p:grpSp>
        <p:nvGrpSpPr>
          <p:cNvPr id="158" name="Group 157">
            <a:extLst>
              <a:ext uri="{FF2B5EF4-FFF2-40B4-BE49-F238E27FC236}">
                <a16:creationId xmlns:a16="http://schemas.microsoft.com/office/drawing/2014/main" id="{01DB7C52-0DB6-C532-295C-0B4B1CD4A7F3}"/>
              </a:ext>
            </a:extLst>
          </p:cNvPr>
          <p:cNvGrpSpPr/>
          <p:nvPr/>
        </p:nvGrpSpPr>
        <p:grpSpPr>
          <a:xfrm>
            <a:off x="6701161" y="1055751"/>
            <a:ext cx="264684" cy="1591917"/>
            <a:chOff x="6725939" y="1104747"/>
            <a:chExt cx="264684" cy="1591917"/>
          </a:xfrm>
        </p:grpSpPr>
        <p:sp>
          <p:nvSpPr>
            <p:cNvPr id="152" name="Rectangle 151">
              <a:extLst>
                <a:ext uri="{FF2B5EF4-FFF2-40B4-BE49-F238E27FC236}">
                  <a16:creationId xmlns:a16="http://schemas.microsoft.com/office/drawing/2014/main" id="{A86F1227-2A04-2BDF-E5E1-58F7FB8BE1EA}"/>
                </a:ext>
              </a:extLst>
            </p:cNvPr>
            <p:cNvSpPr/>
            <p:nvPr/>
          </p:nvSpPr>
          <p:spPr>
            <a:xfrm>
              <a:off x="6738901" y="1104747"/>
              <a:ext cx="250708" cy="2507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2000" dirty="0" err="1"/>
            </a:p>
          </p:txBody>
        </p:sp>
        <p:sp>
          <p:nvSpPr>
            <p:cNvPr id="153" name="Rectangle 152">
              <a:extLst>
                <a:ext uri="{FF2B5EF4-FFF2-40B4-BE49-F238E27FC236}">
                  <a16:creationId xmlns:a16="http://schemas.microsoft.com/office/drawing/2014/main" id="{D6F36AA6-8357-0D59-EF15-C81AE85BB14D}"/>
                </a:ext>
              </a:extLst>
            </p:cNvPr>
            <p:cNvSpPr/>
            <p:nvPr/>
          </p:nvSpPr>
          <p:spPr>
            <a:xfrm>
              <a:off x="6739622" y="1374047"/>
              <a:ext cx="250708" cy="2507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2000" dirty="0" err="1"/>
            </a:p>
          </p:txBody>
        </p:sp>
        <p:sp>
          <p:nvSpPr>
            <p:cNvPr id="154" name="Rectangle 153">
              <a:extLst>
                <a:ext uri="{FF2B5EF4-FFF2-40B4-BE49-F238E27FC236}">
                  <a16:creationId xmlns:a16="http://schemas.microsoft.com/office/drawing/2014/main" id="{9073BACF-D08B-7298-C7A6-1F385189B882}"/>
                </a:ext>
              </a:extLst>
            </p:cNvPr>
            <p:cNvSpPr/>
            <p:nvPr/>
          </p:nvSpPr>
          <p:spPr>
            <a:xfrm>
              <a:off x="6739915" y="1639821"/>
              <a:ext cx="250708" cy="2507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2000" dirty="0" err="1"/>
            </a:p>
          </p:txBody>
        </p:sp>
        <p:sp>
          <p:nvSpPr>
            <p:cNvPr id="155" name="Rectangle 154">
              <a:extLst>
                <a:ext uri="{FF2B5EF4-FFF2-40B4-BE49-F238E27FC236}">
                  <a16:creationId xmlns:a16="http://schemas.microsoft.com/office/drawing/2014/main" id="{BDFD2120-597C-E38F-E39A-89CB1B420D21}"/>
                </a:ext>
              </a:extLst>
            </p:cNvPr>
            <p:cNvSpPr/>
            <p:nvPr/>
          </p:nvSpPr>
          <p:spPr>
            <a:xfrm>
              <a:off x="6734152" y="1912737"/>
              <a:ext cx="250708" cy="2507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2000" dirty="0" err="1"/>
            </a:p>
          </p:txBody>
        </p:sp>
        <p:sp>
          <p:nvSpPr>
            <p:cNvPr id="156" name="Rectangle 155">
              <a:extLst>
                <a:ext uri="{FF2B5EF4-FFF2-40B4-BE49-F238E27FC236}">
                  <a16:creationId xmlns:a16="http://schemas.microsoft.com/office/drawing/2014/main" id="{07F4EF45-0F11-7E33-C13C-1597CE26D12B}"/>
                </a:ext>
              </a:extLst>
            </p:cNvPr>
            <p:cNvSpPr/>
            <p:nvPr/>
          </p:nvSpPr>
          <p:spPr>
            <a:xfrm>
              <a:off x="6730287" y="2185573"/>
              <a:ext cx="250708" cy="2507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2000" dirty="0" err="1"/>
            </a:p>
          </p:txBody>
        </p:sp>
        <p:sp>
          <p:nvSpPr>
            <p:cNvPr id="157" name="Rectangle 156">
              <a:extLst>
                <a:ext uri="{FF2B5EF4-FFF2-40B4-BE49-F238E27FC236}">
                  <a16:creationId xmlns:a16="http://schemas.microsoft.com/office/drawing/2014/main" id="{0E8D6B1A-A384-9C4E-BB11-A453489E6B83}"/>
                </a:ext>
              </a:extLst>
            </p:cNvPr>
            <p:cNvSpPr/>
            <p:nvPr/>
          </p:nvSpPr>
          <p:spPr>
            <a:xfrm>
              <a:off x="6725939" y="2445956"/>
              <a:ext cx="250708" cy="2507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2000" dirty="0" err="1"/>
            </a:p>
          </p:txBody>
        </p:sp>
      </p:grpSp>
      <p:grpSp>
        <p:nvGrpSpPr>
          <p:cNvPr id="159" name="Group 158">
            <a:extLst>
              <a:ext uri="{FF2B5EF4-FFF2-40B4-BE49-F238E27FC236}">
                <a16:creationId xmlns:a16="http://schemas.microsoft.com/office/drawing/2014/main" id="{6EA9FDF9-228F-52AD-F784-939069FF40B1}"/>
              </a:ext>
            </a:extLst>
          </p:cNvPr>
          <p:cNvGrpSpPr/>
          <p:nvPr/>
        </p:nvGrpSpPr>
        <p:grpSpPr>
          <a:xfrm>
            <a:off x="7726080" y="1030227"/>
            <a:ext cx="264684" cy="1591917"/>
            <a:chOff x="6725939" y="1104747"/>
            <a:chExt cx="264684" cy="1591917"/>
          </a:xfrm>
        </p:grpSpPr>
        <p:sp>
          <p:nvSpPr>
            <p:cNvPr id="160" name="Rectangle 159">
              <a:extLst>
                <a:ext uri="{FF2B5EF4-FFF2-40B4-BE49-F238E27FC236}">
                  <a16:creationId xmlns:a16="http://schemas.microsoft.com/office/drawing/2014/main" id="{173E5863-53F0-941D-DC17-65DD28C9BD4D}"/>
                </a:ext>
              </a:extLst>
            </p:cNvPr>
            <p:cNvSpPr/>
            <p:nvPr/>
          </p:nvSpPr>
          <p:spPr>
            <a:xfrm>
              <a:off x="6738901" y="1104747"/>
              <a:ext cx="250708" cy="2507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2000" dirty="0" err="1"/>
            </a:p>
          </p:txBody>
        </p:sp>
        <p:sp>
          <p:nvSpPr>
            <p:cNvPr id="161" name="Rectangle 160">
              <a:extLst>
                <a:ext uri="{FF2B5EF4-FFF2-40B4-BE49-F238E27FC236}">
                  <a16:creationId xmlns:a16="http://schemas.microsoft.com/office/drawing/2014/main" id="{47CAD872-A7B9-6872-F8EA-DFF3E7055342}"/>
                </a:ext>
              </a:extLst>
            </p:cNvPr>
            <p:cNvSpPr/>
            <p:nvPr/>
          </p:nvSpPr>
          <p:spPr>
            <a:xfrm>
              <a:off x="6739622" y="1374047"/>
              <a:ext cx="250708" cy="2507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2000" dirty="0" err="1"/>
            </a:p>
          </p:txBody>
        </p:sp>
        <p:sp>
          <p:nvSpPr>
            <p:cNvPr id="162" name="Rectangle 161">
              <a:extLst>
                <a:ext uri="{FF2B5EF4-FFF2-40B4-BE49-F238E27FC236}">
                  <a16:creationId xmlns:a16="http://schemas.microsoft.com/office/drawing/2014/main" id="{B7C19FA4-4D5C-42F3-5645-E66EB3A89FEA}"/>
                </a:ext>
              </a:extLst>
            </p:cNvPr>
            <p:cNvSpPr/>
            <p:nvPr/>
          </p:nvSpPr>
          <p:spPr>
            <a:xfrm>
              <a:off x="6739915" y="1639821"/>
              <a:ext cx="250708" cy="2507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2000" dirty="0" err="1"/>
            </a:p>
          </p:txBody>
        </p:sp>
        <p:sp>
          <p:nvSpPr>
            <p:cNvPr id="163" name="Rectangle 162">
              <a:extLst>
                <a:ext uri="{FF2B5EF4-FFF2-40B4-BE49-F238E27FC236}">
                  <a16:creationId xmlns:a16="http://schemas.microsoft.com/office/drawing/2014/main" id="{94C3B596-25CC-564F-FA16-FDDEB864D59E}"/>
                </a:ext>
              </a:extLst>
            </p:cNvPr>
            <p:cNvSpPr/>
            <p:nvPr/>
          </p:nvSpPr>
          <p:spPr>
            <a:xfrm>
              <a:off x="6734152" y="1912737"/>
              <a:ext cx="250708" cy="2507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2000" dirty="0" err="1"/>
            </a:p>
          </p:txBody>
        </p:sp>
        <p:sp>
          <p:nvSpPr>
            <p:cNvPr id="164" name="Rectangle 163">
              <a:extLst>
                <a:ext uri="{FF2B5EF4-FFF2-40B4-BE49-F238E27FC236}">
                  <a16:creationId xmlns:a16="http://schemas.microsoft.com/office/drawing/2014/main" id="{33A4110A-3372-6178-9A30-B20B10C0CE46}"/>
                </a:ext>
              </a:extLst>
            </p:cNvPr>
            <p:cNvSpPr/>
            <p:nvPr/>
          </p:nvSpPr>
          <p:spPr>
            <a:xfrm>
              <a:off x="6730287" y="2185573"/>
              <a:ext cx="250708" cy="2507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2000" dirty="0" err="1"/>
            </a:p>
          </p:txBody>
        </p:sp>
        <p:sp>
          <p:nvSpPr>
            <p:cNvPr id="165" name="Rectangle 164">
              <a:extLst>
                <a:ext uri="{FF2B5EF4-FFF2-40B4-BE49-F238E27FC236}">
                  <a16:creationId xmlns:a16="http://schemas.microsoft.com/office/drawing/2014/main" id="{088A0DAC-0711-4C4C-CFF6-5490A0E95E89}"/>
                </a:ext>
              </a:extLst>
            </p:cNvPr>
            <p:cNvSpPr/>
            <p:nvPr/>
          </p:nvSpPr>
          <p:spPr>
            <a:xfrm>
              <a:off x="6725939" y="2445956"/>
              <a:ext cx="250708" cy="2507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2000" dirty="0" err="1"/>
            </a:p>
          </p:txBody>
        </p:sp>
      </p:grpSp>
      <p:sp>
        <p:nvSpPr>
          <p:cNvPr id="166" name="Rectangle 165">
            <a:extLst>
              <a:ext uri="{FF2B5EF4-FFF2-40B4-BE49-F238E27FC236}">
                <a16:creationId xmlns:a16="http://schemas.microsoft.com/office/drawing/2014/main" id="{AD5EC8FF-1707-8765-48B0-6F6C93A1CC2C}"/>
              </a:ext>
            </a:extLst>
          </p:cNvPr>
          <p:cNvSpPr/>
          <p:nvPr/>
        </p:nvSpPr>
        <p:spPr>
          <a:xfrm>
            <a:off x="7007479" y="1055751"/>
            <a:ext cx="671101" cy="156503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1100" dirty="0"/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id="{AED2EF1A-C5F2-062A-127A-E8E048831925}"/>
              </a:ext>
            </a:extLst>
          </p:cNvPr>
          <p:cNvSpPr/>
          <p:nvPr/>
        </p:nvSpPr>
        <p:spPr>
          <a:xfrm>
            <a:off x="8551145" y="1037159"/>
            <a:ext cx="250708" cy="25070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168" name="Rectangle 167">
            <a:extLst>
              <a:ext uri="{FF2B5EF4-FFF2-40B4-BE49-F238E27FC236}">
                <a16:creationId xmlns:a16="http://schemas.microsoft.com/office/drawing/2014/main" id="{A3636815-7006-5783-C9FA-E6A86BBADE84}"/>
              </a:ext>
            </a:extLst>
          </p:cNvPr>
          <p:cNvSpPr/>
          <p:nvPr/>
        </p:nvSpPr>
        <p:spPr>
          <a:xfrm>
            <a:off x="8551866" y="1306459"/>
            <a:ext cx="250708" cy="25070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AF32BCC3-F297-F309-4072-2518E0C6B868}"/>
              </a:ext>
            </a:extLst>
          </p:cNvPr>
          <p:cNvSpPr/>
          <p:nvPr/>
        </p:nvSpPr>
        <p:spPr>
          <a:xfrm>
            <a:off x="8552159" y="1572233"/>
            <a:ext cx="250708" cy="25070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pic>
        <p:nvPicPr>
          <p:cNvPr id="171" name="Picture 170">
            <a:extLst>
              <a:ext uri="{FF2B5EF4-FFF2-40B4-BE49-F238E27FC236}">
                <a16:creationId xmlns:a16="http://schemas.microsoft.com/office/drawing/2014/main" id="{B3786F85-FBC7-C7F0-F809-98EB2F383C3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85384" y="4529177"/>
            <a:ext cx="1261374" cy="1144197"/>
          </a:xfrm>
          <a:prstGeom prst="rect">
            <a:avLst/>
          </a:prstGeom>
        </p:spPr>
      </p:pic>
      <p:pic>
        <p:nvPicPr>
          <p:cNvPr id="173" name="Picture 172">
            <a:extLst>
              <a:ext uri="{FF2B5EF4-FFF2-40B4-BE49-F238E27FC236}">
                <a16:creationId xmlns:a16="http://schemas.microsoft.com/office/drawing/2014/main" id="{2ED1515C-5AC4-DA43-ECBC-BE07405F206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45097" y="4549847"/>
            <a:ext cx="1144325" cy="1038021"/>
          </a:xfrm>
          <a:prstGeom prst="rect">
            <a:avLst/>
          </a:prstGeom>
        </p:spPr>
      </p:pic>
      <p:pic>
        <p:nvPicPr>
          <p:cNvPr id="174" name="Picture 173">
            <a:extLst>
              <a:ext uri="{FF2B5EF4-FFF2-40B4-BE49-F238E27FC236}">
                <a16:creationId xmlns:a16="http://schemas.microsoft.com/office/drawing/2014/main" id="{35F1BBC9-EBD6-AF99-D2DA-A57F5256BCFB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14058" r="44072"/>
          <a:stretch/>
        </p:blipFill>
        <p:spPr>
          <a:xfrm>
            <a:off x="2576691" y="4822207"/>
            <a:ext cx="549289" cy="765661"/>
          </a:xfrm>
          <a:prstGeom prst="rect">
            <a:avLst/>
          </a:prstGeom>
        </p:spPr>
      </p:pic>
      <p:pic>
        <p:nvPicPr>
          <p:cNvPr id="176" name="Picture 175">
            <a:extLst>
              <a:ext uri="{FF2B5EF4-FFF2-40B4-BE49-F238E27FC236}">
                <a16:creationId xmlns:a16="http://schemas.microsoft.com/office/drawing/2014/main" id="{1ED3F18B-1306-AD77-5633-1192EDF65D9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393402" y="4826870"/>
            <a:ext cx="461394" cy="511728"/>
          </a:xfrm>
          <a:prstGeom prst="rect">
            <a:avLst/>
          </a:prstGeom>
        </p:spPr>
      </p:pic>
      <p:pic>
        <p:nvPicPr>
          <p:cNvPr id="179" name="Picture 178">
            <a:extLst>
              <a:ext uri="{FF2B5EF4-FFF2-40B4-BE49-F238E27FC236}">
                <a16:creationId xmlns:a16="http://schemas.microsoft.com/office/drawing/2014/main" id="{2257F16A-BC07-AF96-D8EB-02CE3276C08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756771" y="5443990"/>
            <a:ext cx="260418" cy="432293"/>
          </a:xfrm>
          <a:prstGeom prst="rect">
            <a:avLst/>
          </a:prstGeom>
        </p:spPr>
      </p:pic>
      <p:pic>
        <p:nvPicPr>
          <p:cNvPr id="180" name="Picture 179">
            <a:extLst>
              <a:ext uri="{FF2B5EF4-FFF2-40B4-BE49-F238E27FC236}">
                <a16:creationId xmlns:a16="http://schemas.microsoft.com/office/drawing/2014/main" id="{228B5817-21D3-F730-9A8A-A1C258710A2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16200000">
            <a:off x="1251733" y="5360306"/>
            <a:ext cx="260418" cy="432293"/>
          </a:xfrm>
          <a:prstGeom prst="rect">
            <a:avLst/>
          </a:prstGeom>
        </p:spPr>
      </p:pic>
      <p:sp>
        <p:nvSpPr>
          <p:cNvPr id="181" name="Rectangle 180">
            <a:extLst>
              <a:ext uri="{FF2B5EF4-FFF2-40B4-BE49-F238E27FC236}">
                <a16:creationId xmlns:a16="http://schemas.microsoft.com/office/drawing/2014/main" id="{803C7416-A0EE-79CB-E287-3942A4B39E59}"/>
              </a:ext>
            </a:extLst>
          </p:cNvPr>
          <p:cNvSpPr/>
          <p:nvPr/>
        </p:nvSpPr>
        <p:spPr>
          <a:xfrm>
            <a:off x="1853506" y="5562102"/>
            <a:ext cx="432294" cy="12348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id="{65833F3F-8CA2-74B1-976A-60D5425CF609}"/>
              </a:ext>
            </a:extLst>
          </p:cNvPr>
          <p:cNvSpPr/>
          <p:nvPr/>
        </p:nvSpPr>
        <p:spPr>
          <a:xfrm>
            <a:off x="3434617" y="4726880"/>
            <a:ext cx="250708" cy="1954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183" name="Rectangle 182">
            <a:extLst>
              <a:ext uri="{FF2B5EF4-FFF2-40B4-BE49-F238E27FC236}">
                <a16:creationId xmlns:a16="http://schemas.microsoft.com/office/drawing/2014/main" id="{F13374BE-2BBD-DD2F-EBE0-E4E63C7A4EF3}"/>
              </a:ext>
            </a:extLst>
          </p:cNvPr>
          <p:cNvSpPr/>
          <p:nvPr/>
        </p:nvSpPr>
        <p:spPr>
          <a:xfrm>
            <a:off x="3430752" y="4939574"/>
            <a:ext cx="250708" cy="1954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D866D4B8-7823-F3C8-97F5-B6202ED51C17}"/>
              </a:ext>
            </a:extLst>
          </p:cNvPr>
          <p:cNvSpPr/>
          <p:nvPr/>
        </p:nvSpPr>
        <p:spPr>
          <a:xfrm>
            <a:off x="2308993" y="4022649"/>
            <a:ext cx="1089040" cy="347244"/>
          </a:xfrm>
          <a:prstGeom prst="rect">
            <a:avLst/>
          </a:prstGeom>
          <a:solidFill>
            <a:schemeClr val="bg1">
              <a:lumMod val="75000"/>
              <a:alpha val="87843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/>
          </a:p>
        </p:txBody>
      </p:sp>
      <p:sp>
        <p:nvSpPr>
          <p:cNvPr id="185" name="TextBox 184">
            <a:extLst>
              <a:ext uri="{FF2B5EF4-FFF2-40B4-BE49-F238E27FC236}">
                <a16:creationId xmlns:a16="http://schemas.microsoft.com/office/drawing/2014/main" id="{3C52DDC2-C953-593D-A304-1D1AFCF149DA}"/>
              </a:ext>
            </a:extLst>
          </p:cNvPr>
          <p:cNvSpPr txBox="1"/>
          <p:nvPr/>
        </p:nvSpPr>
        <p:spPr>
          <a:xfrm>
            <a:off x="2622391" y="4123435"/>
            <a:ext cx="514693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de-CH" sz="1200" dirty="0"/>
              <a:t>Chillers</a:t>
            </a:r>
          </a:p>
        </p:txBody>
      </p:sp>
      <p:sp>
        <p:nvSpPr>
          <p:cNvPr id="187" name="TextBox 186">
            <a:extLst>
              <a:ext uri="{FF2B5EF4-FFF2-40B4-BE49-F238E27FC236}">
                <a16:creationId xmlns:a16="http://schemas.microsoft.com/office/drawing/2014/main" id="{3C8E8AD3-CD0E-EA9E-8580-78027B153DF7}"/>
              </a:ext>
            </a:extLst>
          </p:cNvPr>
          <p:cNvSpPr txBox="1"/>
          <p:nvPr/>
        </p:nvSpPr>
        <p:spPr>
          <a:xfrm rot="18000000">
            <a:off x="6375185" y="1549694"/>
            <a:ext cx="1970015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CH" sz="1100" dirty="0">
                <a:solidFill>
                  <a:schemeClr val="bg1"/>
                </a:solidFill>
              </a:rPr>
              <a:t>Laser </a:t>
            </a:r>
          </a:p>
          <a:p>
            <a:pPr algn="ctr"/>
            <a:r>
              <a:rPr lang="de-CH" sz="1100" dirty="0">
                <a:solidFill>
                  <a:schemeClr val="bg1"/>
                </a:solidFill>
              </a:rPr>
              <a:t>Development</a:t>
            </a:r>
          </a:p>
          <a:p>
            <a:pPr algn="ctr"/>
            <a:r>
              <a:rPr lang="de-CH" sz="1100" dirty="0">
                <a:solidFill>
                  <a:schemeClr val="bg1"/>
                </a:solidFill>
              </a:rPr>
              <a:t>Area</a:t>
            </a:r>
          </a:p>
        </p:txBody>
      </p:sp>
      <p:pic>
        <p:nvPicPr>
          <p:cNvPr id="188" name="Picture 187">
            <a:extLst>
              <a:ext uri="{FF2B5EF4-FFF2-40B4-BE49-F238E27FC236}">
                <a16:creationId xmlns:a16="http://schemas.microsoft.com/office/drawing/2014/main" id="{7DF85CFC-E9BD-894B-225B-BD763D739C0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87216" y="4570925"/>
            <a:ext cx="1160419" cy="1052620"/>
          </a:xfrm>
          <a:prstGeom prst="rect">
            <a:avLst/>
          </a:prstGeom>
        </p:spPr>
      </p:pic>
      <p:sp>
        <p:nvSpPr>
          <p:cNvPr id="189" name="TextBox 188">
            <a:extLst>
              <a:ext uri="{FF2B5EF4-FFF2-40B4-BE49-F238E27FC236}">
                <a16:creationId xmlns:a16="http://schemas.microsoft.com/office/drawing/2014/main" id="{DB32998B-F25A-6316-6A39-E8CC370A583A}"/>
              </a:ext>
            </a:extLst>
          </p:cNvPr>
          <p:cNvSpPr txBox="1"/>
          <p:nvPr/>
        </p:nvSpPr>
        <p:spPr>
          <a:xfrm>
            <a:off x="4594452" y="3463927"/>
            <a:ext cx="1074590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de-CH" sz="1200" dirty="0"/>
              <a:t>EPITA Test Place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854BA83-D6EC-8E4E-F75F-19D382B7C718}"/>
              </a:ext>
            </a:extLst>
          </p:cNvPr>
          <p:cNvSpPr/>
          <p:nvPr/>
        </p:nvSpPr>
        <p:spPr>
          <a:xfrm>
            <a:off x="1904691" y="4765059"/>
            <a:ext cx="634548" cy="21952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200" dirty="0"/>
              <a:t>Water</a:t>
            </a:r>
          </a:p>
        </p:txBody>
      </p:sp>
    </p:spTree>
    <p:extLst>
      <p:ext uri="{BB962C8B-B14F-4D97-AF65-F5344CB8AC3E}">
        <p14:creationId xmlns:p14="http://schemas.microsoft.com/office/powerpoint/2010/main" val="41609776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905786C-21E0-2E6A-7615-49BBF4A874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747" y="1039331"/>
            <a:ext cx="10764752" cy="4429743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1B945487-47F9-6185-285E-03A9CA991A95}"/>
              </a:ext>
            </a:extLst>
          </p:cNvPr>
          <p:cNvSpPr/>
          <p:nvPr/>
        </p:nvSpPr>
        <p:spPr>
          <a:xfrm>
            <a:off x="5159896" y="4437112"/>
            <a:ext cx="1290653" cy="1286613"/>
          </a:xfrm>
          <a:prstGeom prst="rect">
            <a:avLst/>
          </a:prstGeom>
          <a:solidFill>
            <a:srgbClr val="FFFFFF">
              <a:alpha val="50196"/>
            </a:srgb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3DD1C3B-BA1E-DEBC-C61D-D6CB70BF2830}"/>
              </a:ext>
            </a:extLst>
          </p:cNvPr>
          <p:cNvSpPr/>
          <p:nvPr/>
        </p:nvSpPr>
        <p:spPr>
          <a:xfrm>
            <a:off x="3787598" y="4433237"/>
            <a:ext cx="1290653" cy="1286613"/>
          </a:xfrm>
          <a:prstGeom prst="rect">
            <a:avLst/>
          </a:prstGeom>
          <a:solidFill>
            <a:srgbClr val="FFFFFF">
              <a:alpha val="50196"/>
            </a:srgb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AF8FB7A5-A5AF-6147-6EAA-422A81740244}"/>
              </a:ext>
            </a:extLst>
          </p:cNvPr>
          <p:cNvSpPr/>
          <p:nvPr/>
        </p:nvSpPr>
        <p:spPr>
          <a:xfrm>
            <a:off x="3816877" y="4456281"/>
            <a:ext cx="1261373" cy="1239881"/>
          </a:xfrm>
          <a:prstGeom prst="rect">
            <a:avLst/>
          </a:prstGeom>
          <a:solidFill>
            <a:srgbClr val="FFFFFF">
              <a:alpha val="87843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4A8CB43-0166-2123-5260-B36627E7E0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C8AD-FACB-42EB-BD47-43AC2A002D15}" type="datetime1">
              <a:rPr lang="de-CH" noProof="0" smtClean="0"/>
              <a:t>06.11.2025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7BEC9D-146D-5184-FA41-9C7A638080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DB31411-3A05-685D-33A0-6B2F173EBE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4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595FA292-D63A-BB07-891B-ECC4FC57DE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2026-2028: </a:t>
            </a:r>
            <a:r>
              <a:rPr lang="de-CH" dirty="0" err="1"/>
              <a:t>Electron</a:t>
            </a:r>
            <a:r>
              <a:rPr lang="de-CH" dirty="0"/>
              <a:t> Source Test Facility (CHART and EPITA)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AE4B2B2-7A58-F702-D84A-8BCC0E910B7F}"/>
              </a:ext>
            </a:extLst>
          </p:cNvPr>
          <p:cNvSpPr/>
          <p:nvPr/>
        </p:nvSpPr>
        <p:spPr>
          <a:xfrm>
            <a:off x="3450259" y="2946511"/>
            <a:ext cx="7172603" cy="1161001"/>
          </a:xfrm>
          <a:prstGeom prst="rect">
            <a:avLst/>
          </a:prstGeom>
          <a:solidFill>
            <a:srgbClr val="FFFFFF">
              <a:alpha val="87843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8B91D5C-5AC5-CEB7-D4A2-3640D53402B0}"/>
              </a:ext>
            </a:extLst>
          </p:cNvPr>
          <p:cNvSpPr/>
          <p:nvPr/>
        </p:nvSpPr>
        <p:spPr>
          <a:xfrm>
            <a:off x="1457303" y="2367955"/>
            <a:ext cx="1949522" cy="2035868"/>
          </a:xfrm>
          <a:prstGeom prst="rect">
            <a:avLst/>
          </a:prstGeom>
          <a:solidFill>
            <a:srgbClr val="FFFFFF">
              <a:alpha val="87843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AC71F6C-A513-C980-94BE-6550DF03DC9A}"/>
              </a:ext>
            </a:extLst>
          </p:cNvPr>
          <p:cNvCxnSpPr>
            <a:cxnSpLocks/>
          </p:cNvCxnSpPr>
          <p:nvPr/>
        </p:nvCxnSpPr>
        <p:spPr>
          <a:xfrm flipH="1">
            <a:off x="2963643" y="1092671"/>
            <a:ext cx="362677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B173C53-FF40-41ED-55E4-B14CD807D4AC}"/>
              </a:ext>
            </a:extLst>
          </p:cNvPr>
          <p:cNvCxnSpPr>
            <a:cxnSpLocks/>
          </p:cNvCxnSpPr>
          <p:nvPr/>
        </p:nvCxnSpPr>
        <p:spPr>
          <a:xfrm>
            <a:off x="6590419" y="1092671"/>
            <a:ext cx="0" cy="153083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2499CDF-9BC0-11EA-99D1-CC37E56C98CF}"/>
              </a:ext>
            </a:extLst>
          </p:cNvPr>
          <p:cNvCxnSpPr>
            <a:cxnSpLocks/>
          </p:cNvCxnSpPr>
          <p:nvPr/>
        </p:nvCxnSpPr>
        <p:spPr>
          <a:xfrm flipH="1">
            <a:off x="3782107" y="2639531"/>
            <a:ext cx="280069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186D0ED-C7DE-DAF9-B557-193CBE78B8B3}"/>
              </a:ext>
            </a:extLst>
          </p:cNvPr>
          <p:cNvCxnSpPr>
            <a:cxnSpLocks/>
          </p:cNvCxnSpPr>
          <p:nvPr/>
        </p:nvCxnSpPr>
        <p:spPr>
          <a:xfrm>
            <a:off x="3782107" y="2047443"/>
            <a:ext cx="0" cy="5920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E6A920F9-1736-802A-546B-3EA5F24C226F}"/>
              </a:ext>
            </a:extLst>
          </p:cNvPr>
          <p:cNvCxnSpPr>
            <a:cxnSpLocks/>
          </p:cNvCxnSpPr>
          <p:nvPr/>
        </p:nvCxnSpPr>
        <p:spPr>
          <a:xfrm flipH="1" flipV="1">
            <a:off x="2990019" y="2038091"/>
            <a:ext cx="792088" cy="935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35A51107-C43E-4CB3-2A9E-EE9E619BEF18}"/>
              </a:ext>
            </a:extLst>
          </p:cNvPr>
          <p:cNvCxnSpPr>
            <a:cxnSpLocks/>
          </p:cNvCxnSpPr>
          <p:nvPr/>
        </p:nvCxnSpPr>
        <p:spPr>
          <a:xfrm>
            <a:off x="2971371" y="1092671"/>
            <a:ext cx="0" cy="95477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6F1AC122-0AB5-ED4F-9173-57D3AA709E87}"/>
              </a:ext>
            </a:extLst>
          </p:cNvPr>
          <p:cNvSpPr/>
          <p:nvPr/>
        </p:nvSpPr>
        <p:spPr>
          <a:xfrm>
            <a:off x="3118795" y="2407483"/>
            <a:ext cx="288029" cy="54219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1C0453D-75DD-D99E-5228-0E2AE7DD88B0}"/>
              </a:ext>
            </a:extLst>
          </p:cNvPr>
          <p:cNvSpPr/>
          <p:nvPr/>
        </p:nvSpPr>
        <p:spPr>
          <a:xfrm>
            <a:off x="1138400" y="4737211"/>
            <a:ext cx="2223467" cy="982639"/>
          </a:xfrm>
          <a:prstGeom prst="rect">
            <a:avLst/>
          </a:prstGeom>
          <a:solidFill>
            <a:srgbClr val="FFFFFF">
              <a:alpha val="50196"/>
            </a:srgb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3B0BC775-8CB2-6D9A-F79B-0481776F27B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383" r="19785"/>
          <a:stretch/>
        </p:blipFill>
        <p:spPr>
          <a:xfrm rot="10800000">
            <a:off x="2547308" y="3035544"/>
            <a:ext cx="1766709" cy="537471"/>
          </a:xfrm>
          <a:prstGeom prst="rect">
            <a:avLst/>
          </a:prstGeom>
        </p:spPr>
      </p:pic>
      <p:sp>
        <p:nvSpPr>
          <p:cNvPr id="43" name="Rectangle 42">
            <a:extLst>
              <a:ext uri="{FF2B5EF4-FFF2-40B4-BE49-F238E27FC236}">
                <a16:creationId xmlns:a16="http://schemas.microsoft.com/office/drawing/2014/main" id="{481574F0-650A-614A-8190-DF4B92985D5A}"/>
              </a:ext>
            </a:extLst>
          </p:cNvPr>
          <p:cNvSpPr/>
          <p:nvPr/>
        </p:nvSpPr>
        <p:spPr>
          <a:xfrm>
            <a:off x="1457303" y="1746652"/>
            <a:ext cx="1315157" cy="332399"/>
          </a:xfrm>
          <a:prstGeom prst="rect">
            <a:avLst/>
          </a:prstGeom>
          <a:solidFill>
            <a:srgbClr val="FFFFFF">
              <a:alpha val="87843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A934A228-DC6A-65F9-A750-1582B9232F05}"/>
              </a:ext>
            </a:extLst>
          </p:cNvPr>
          <p:cNvSpPr/>
          <p:nvPr/>
        </p:nvSpPr>
        <p:spPr>
          <a:xfrm>
            <a:off x="3816878" y="1143000"/>
            <a:ext cx="2726042" cy="1459442"/>
          </a:xfrm>
          <a:prstGeom prst="rect">
            <a:avLst/>
          </a:prstGeom>
          <a:solidFill>
            <a:srgbClr val="FFFFFF">
              <a:alpha val="87843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78DD3FA4-CEE4-9C23-6822-04C8D82FE59F}"/>
              </a:ext>
            </a:extLst>
          </p:cNvPr>
          <p:cNvSpPr/>
          <p:nvPr/>
        </p:nvSpPr>
        <p:spPr>
          <a:xfrm>
            <a:off x="1199456" y="4755259"/>
            <a:ext cx="2136966" cy="940903"/>
          </a:xfrm>
          <a:prstGeom prst="rect">
            <a:avLst/>
          </a:prstGeom>
          <a:solidFill>
            <a:srgbClr val="FFFFFF">
              <a:alpha val="87843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/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63A0205A-6F9C-618A-D4DE-1FF2582CD97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5959"/>
          <a:stretch/>
        </p:blipFill>
        <p:spPr>
          <a:xfrm rot="5400000">
            <a:off x="885492" y="3342048"/>
            <a:ext cx="1566365" cy="454074"/>
          </a:xfrm>
          <a:prstGeom prst="rect">
            <a:avLst/>
          </a:prstGeom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D22C6CCA-1BD7-06B4-C30D-357EF8167733}"/>
              </a:ext>
            </a:extLst>
          </p:cNvPr>
          <p:cNvSpPr txBox="1"/>
          <p:nvPr/>
        </p:nvSpPr>
        <p:spPr>
          <a:xfrm>
            <a:off x="3830957" y="5789764"/>
            <a:ext cx="1182118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de-CH" sz="1200" dirty="0"/>
              <a:t>C-band</a:t>
            </a:r>
          </a:p>
          <a:p>
            <a:pPr algn="ctr"/>
            <a:r>
              <a:rPr lang="de-CH" sz="1200" dirty="0"/>
              <a:t>Modulator</a:t>
            </a:r>
          </a:p>
          <a:p>
            <a:pPr algn="ctr"/>
            <a:r>
              <a:rPr lang="de-CH" sz="1200" dirty="0"/>
              <a:t>(TW </a:t>
            </a:r>
            <a:r>
              <a:rPr lang="de-CH" sz="1200" dirty="0" err="1"/>
              <a:t>Gun</a:t>
            </a:r>
            <a:r>
              <a:rPr lang="de-CH" sz="1200" dirty="0"/>
              <a:t> </a:t>
            </a:r>
            <a:r>
              <a:rPr lang="de-CH" sz="1200" dirty="0" err="1"/>
              <a:t>or</a:t>
            </a:r>
            <a:r>
              <a:rPr lang="de-CH" sz="1200" dirty="0"/>
              <a:t> </a:t>
            </a:r>
            <a:r>
              <a:rPr lang="de-CH" sz="1200" dirty="0" err="1"/>
              <a:t>Acc</a:t>
            </a:r>
            <a:r>
              <a:rPr lang="de-CH" sz="1200" dirty="0"/>
              <a:t> 1)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9E9D06A-7EBA-7B3B-F59E-842CCDAD3E17}"/>
              </a:ext>
            </a:extLst>
          </p:cNvPr>
          <p:cNvGrpSpPr/>
          <p:nvPr/>
        </p:nvGrpSpPr>
        <p:grpSpPr>
          <a:xfrm>
            <a:off x="5276743" y="4440263"/>
            <a:ext cx="3838102" cy="1933905"/>
            <a:chOff x="6467163" y="4453451"/>
            <a:chExt cx="3838102" cy="1933905"/>
          </a:xfrm>
        </p:grpSpPr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BAA4F74E-C88F-33EB-23ED-33D7CD4B397A}"/>
                </a:ext>
              </a:extLst>
            </p:cNvPr>
            <p:cNvSpPr/>
            <p:nvPr/>
          </p:nvSpPr>
          <p:spPr>
            <a:xfrm>
              <a:off x="9014612" y="4453451"/>
              <a:ext cx="1290653" cy="1286613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2000" dirty="0" err="1"/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BDAEA0C0-8AE2-DA0F-78B8-B33DD87CA2B5}"/>
                </a:ext>
              </a:extLst>
            </p:cNvPr>
            <p:cNvSpPr/>
            <p:nvPr/>
          </p:nvSpPr>
          <p:spPr>
            <a:xfrm>
              <a:off x="9029251" y="4479969"/>
              <a:ext cx="1261373" cy="1239881"/>
            </a:xfrm>
            <a:prstGeom prst="rect">
              <a:avLst/>
            </a:prstGeom>
            <a:solidFill>
              <a:srgbClr val="FFFFFF">
                <a:alpha val="87843"/>
              </a:srgb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2000" dirty="0" err="1"/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90755179-209B-FE82-198E-D274830BF388}"/>
                </a:ext>
              </a:extLst>
            </p:cNvPr>
            <p:cNvSpPr txBox="1"/>
            <p:nvPr/>
          </p:nvSpPr>
          <p:spPr>
            <a:xfrm>
              <a:off x="6467163" y="5833358"/>
              <a:ext cx="1056956" cy="55399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de-CH" sz="1200" dirty="0"/>
                <a:t>S-band</a:t>
              </a:r>
            </a:p>
            <a:p>
              <a:pPr algn="ctr"/>
              <a:r>
                <a:rPr lang="de-CH" sz="1200" dirty="0"/>
                <a:t>Modulator </a:t>
              </a:r>
              <a:r>
                <a:rPr lang="de-CH" sz="1200" dirty="0" err="1"/>
                <a:t>for</a:t>
              </a:r>
              <a:endParaRPr lang="de-CH" sz="1200" dirty="0"/>
            </a:p>
            <a:p>
              <a:pPr algn="ctr"/>
              <a:r>
                <a:rPr lang="de-CH" sz="1200" dirty="0" err="1"/>
                <a:t>Electron</a:t>
              </a:r>
              <a:r>
                <a:rPr lang="de-CH" sz="1200" dirty="0"/>
                <a:t> Source</a:t>
              </a: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B4190D36-A400-73A8-861B-802E8C1DD5F1}"/>
              </a:ext>
            </a:extLst>
          </p:cNvPr>
          <p:cNvGrpSpPr/>
          <p:nvPr/>
        </p:nvGrpSpPr>
        <p:grpSpPr>
          <a:xfrm>
            <a:off x="9332209" y="4425732"/>
            <a:ext cx="1290653" cy="1695757"/>
            <a:chOff x="9014612" y="4453451"/>
            <a:chExt cx="1290653" cy="1695757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530FB5A1-5D6D-91DC-B553-799BAC0263C8}"/>
                </a:ext>
              </a:extLst>
            </p:cNvPr>
            <p:cNvSpPr/>
            <p:nvPr/>
          </p:nvSpPr>
          <p:spPr>
            <a:xfrm>
              <a:off x="9014612" y="4453451"/>
              <a:ext cx="1290653" cy="1286613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2000" dirty="0" err="1"/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AE8F3006-F17E-5DB4-741B-24ED75A9C257}"/>
                </a:ext>
              </a:extLst>
            </p:cNvPr>
            <p:cNvSpPr/>
            <p:nvPr/>
          </p:nvSpPr>
          <p:spPr>
            <a:xfrm>
              <a:off x="9029251" y="4479969"/>
              <a:ext cx="1261373" cy="1239881"/>
            </a:xfrm>
            <a:prstGeom prst="rect">
              <a:avLst/>
            </a:prstGeom>
            <a:solidFill>
              <a:srgbClr val="FFFFFF">
                <a:alpha val="87843"/>
              </a:srgb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2000" dirty="0" err="1"/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8D7A8FC1-962F-9A31-FF61-839361DDA9F5}"/>
                </a:ext>
              </a:extLst>
            </p:cNvPr>
            <p:cNvSpPr txBox="1"/>
            <p:nvPr/>
          </p:nvSpPr>
          <p:spPr>
            <a:xfrm>
              <a:off x="9290677" y="5779876"/>
              <a:ext cx="826637" cy="36933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de-CH" sz="1200" dirty="0"/>
                <a:t>Storage and</a:t>
              </a:r>
            </a:p>
            <a:p>
              <a:pPr algn="ctr"/>
              <a:r>
                <a:rPr lang="de-CH" sz="1200" dirty="0" err="1"/>
                <a:t>loading</a:t>
              </a:r>
              <a:r>
                <a:rPr lang="de-CH" sz="1200" dirty="0"/>
                <a:t> Area</a:t>
              </a:r>
            </a:p>
          </p:txBody>
        </p:sp>
      </p:grpSp>
      <p:sp>
        <p:nvSpPr>
          <p:cNvPr id="60" name="Rectangle 59">
            <a:extLst>
              <a:ext uri="{FF2B5EF4-FFF2-40B4-BE49-F238E27FC236}">
                <a16:creationId xmlns:a16="http://schemas.microsoft.com/office/drawing/2014/main" id="{F70FE869-749B-60FA-EFAE-71839B1CD1C8}"/>
              </a:ext>
            </a:extLst>
          </p:cNvPr>
          <p:cNvSpPr/>
          <p:nvPr/>
        </p:nvSpPr>
        <p:spPr>
          <a:xfrm>
            <a:off x="10368929" y="2935089"/>
            <a:ext cx="306159" cy="862743"/>
          </a:xfrm>
          <a:prstGeom prst="rect">
            <a:avLst/>
          </a:prstGeom>
          <a:solidFill>
            <a:schemeClr val="tx2">
              <a:lumMod val="40000"/>
              <a:lumOff val="60000"/>
              <a:alpha val="87843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AC965872-0FBE-7551-B81B-9BEFE7F65D81}"/>
              </a:ext>
            </a:extLst>
          </p:cNvPr>
          <p:cNvSpPr/>
          <p:nvPr/>
        </p:nvSpPr>
        <p:spPr>
          <a:xfrm>
            <a:off x="9824454" y="3234459"/>
            <a:ext cx="306159" cy="862743"/>
          </a:xfrm>
          <a:prstGeom prst="rect">
            <a:avLst/>
          </a:prstGeom>
          <a:solidFill>
            <a:schemeClr val="tx2">
              <a:lumMod val="40000"/>
              <a:lumOff val="60000"/>
              <a:alpha val="87843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710C70A9-FB47-1A2B-62C6-EBD5E22F7226}"/>
              </a:ext>
            </a:extLst>
          </p:cNvPr>
          <p:cNvSpPr/>
          <p:nvPr/>
        </p:nvSpPr>
        <p:spPr>
          <a:xfrm>
            <a:off x="10618269" y="3797832"/>
            <a:ext cx="48027" cy="299211"/>
          </a:xfrm>
          <a:prstGeom prst="rect">
            <a:avLst/>
          </a:prstGeom>
          <a:solidFill>
            <a:srgbClr val="FFC000">
              <a:alpha val="87843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E373ADB6-F614-0DBB-230A-F1DB3FBF0EDB}"/>
              </a:ext>
            </a:extLst>
          </p:cNvPr>
          <p:cNvSpPr/>
          <p:nvPr/>
        </p:nvSpPr>
        <p:spPr>
          <a:xfrm>
            <a:off x="1355226" y="1143000"/>
            <a:ext cx="1315157" cy="310024"/>
          </a:xfrm>
          <a:prstGeom prst="rect">
            <a:avLst/>
          </a:prstGeom>
          <a:solidFill>
            <a:srgbClr val="FFFFFF">
              <a:alpha val="87843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8DEDF37B-A1DF-7395-4297-977783627D8F}"/>
              </a:ext>
            </a:extLst>
          </p:cNvPr>
          <p:cNvSpPr/>
          <p:nvPr/>
        </p:nvSpPr>
        <p:spPr>
          <a:xfrm>
            <a:off x="3912577" y="1381362"/>
            <a:ext cx="1858314" cy="1126618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dirty="0"/>
              <a:t>Photocathode Laser</a:t>
            </a:r>
          </a:p>
        </p:txBody>
      </p: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3BC4B300-6ECE-D141-E064-012F0657D25F}"/>
              </a:ext>
            </a:extLst>
          </p:cNvPr>
          <p:cNvCxnSpPr>
            <a:cxnSpLocks/>
          </p:cNvCxnSpPr>
          <p:nvPr/>
        </p:nvCxnSpPr>
        <p:spPr>
          <a:xfrm flipH="1">
            <a:off x="3215680" y="2465403"/>
            <a:ext cx="864096" cy="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F8FAEC29-31F9-682A-471C-022A9D4DB971}"/>
              </a:ext>
            </a:extLst>
          </p:cNvPr>
          <p:cNvCxnSpPr>
            <a:cxnSpLocks/>
          </p:cNvCxnSpPr>
          <p:nvPr/>
        </p:nvCxnSpPr>
        <p:spPr>
          <a:xfrm flipH="1">
            <a:off x="3175178" y="2433588"/>
            <a:ext cx="51003" cy="51003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F4865CA2-8A27-E6AB-B6E5-1517B0C9E06E}"/>
              </a:ext>
            </a:extLst>
          </p:cNvPr>
          <p:cNvCxnSpPr>
            <a:cxnSpLocks/>
          </p:cNvCxnSpPr>
          <p:nvPr/>
        </p:nvCxnSpPr>
        <p:spPr>
          <a:xfrm>
            <a:off x="3214455" y="2474089"/>
            <a:ext cx="0" cy="371019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Rectangle 68">
            <a:extLst>
              <a:ext uri="{FF2B5EF4-FFF2-40B4-BE49-F238E27FC236}">
                <a16:creationId xmlns:a16="http://schemas.microsoft.com/office/drawing/2014/main" id="{71D3A0C7-9E93-12A4-9798-B7224A8D2B3D}"/>
              </a:ext>
            </a:extLst>
          </p:cNvPr>
          <p:cNvSpPr/>
          <p:nvPr/>
        </p:nvSpPr>
        <p:spPr>
          <a:xfrm>
            <a:off x="3828967" y="4472786"/>
            <a:ext cx="634548" cy="21952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200" dirty="0"/>
              <a:t>Water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B046605C-8E6D-79D8-2C80-5C126C89F19C}"/>
              </a:ext>
            </a:extLst>
          </p:cNvPr>
          <p:cNvSpPr/>
          <p:nvPr/>
        </p:nvSpPr>
        <p:spPr>
          <a:xfrm>
            <a:off x="5204166" y="4479317"/>
            <a:ext cx="634548" cy="21952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200" dirty="0"/>
              <a:t>Water</a:t>
            </a:r>
          </a:p>
        </p:txBody>
      </p:sp>
      <p:pic>
        <p:nvPicPr>
          <p:cNvPr id="72" name="Picture 71">
            <a:extLst>
              <a:ext uri="{FF2B5EF4-FFF2-40B4-BE49-F238E27FC236}">
                <a16:creationId xmlns:a16="http://schemas.microsoft.com/office/drawing/2014/main" id="{887E6319-8CDA-FB51-6D4A-41B2D4B4BBE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72588" y="3117222"/>
            <a:ext cx="1489463" cy="345768"/>
          </a:xfrm>
          <a:prstGeom prst="rect">
            <a:avLst/>
          </a:prstGeom>
        </p:spPr>
      </p:pic>
      <p:sp>
        <p:nvSpPr>
          <p:cNvPr id="73" name="Rectangle 72">
            <a:extLst>
              <a:ext uri="{FF2B5EF4-FFF2-40B4-BE49-F238E27FC236}">
                <a16:creationId xmlns:a16="http://schemas.microsoft.com/office/drawing/2014/main" id="{A21677E7-6F46-9796-84A4-86215CDAA75C}"/>
              </a:ext>
            </a:extLst>
          </p:cNvPr>
          <p:cNvSpPr/>
          <p:nvPr/>
        </p:nvSpPr>
        <p:spPr>
          <a:xfrm>
            <a:off x="2441176" y="1764024"/>
            <a:ext cx="48027" cy="299211"/>
          </a:xfrm>
          <a:prstGeom prst="rect">
            <a:avLst/>
          </a:prstGeom>
          <a:solidFill>
            <a:srgbClr val="FFC000">
              <a:alpha val="87843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pic>
        <p:nvPicPr>
          <p:cNvPr id="75" name="Picture 74">
            <a:extLst>
              <a:ext uri="{FF2B5EF4-FFF2-40B4-BE49-F238E27FC236}">
                <a16:creationId xmlns:a16="http://schemas.microsoft.com/office/drawing/2014/main" id="{A84732D4-D681-213C-DDD1-7951A3A5E81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flipH="1">
            <a:off x="5435432" y="3041608"/>
            <a:ext cx="1143204" cy="752649"/>
          </a:xfrm>
          <a:prstGeom prst="rect">
            <a:avLst/>
          </a:prstGeom>
        </p:spPr>
      </p:pic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30FEB33C-9968-33B2-84F3-66DA2D971A3B}"/>
              </a:ext>
            </a:extLst>
          </p:cNvPr>
          <p:cNvCxnSpPr>
            <a:cxnSpLocks/>
          </p:cNvCxnSpPr>
          <p:nvPr/>
        </p:nvCxnSpPr>
        <p:spPr>
          <a:xfrm>
            <a:off x="2279576" y="3797832"/>
            <a:ext cx="4928340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Connector: Elbow 82">
            <a:extLst>
              <a:ext uri="{FF2B5EF4-FFF2-40B4-BE49-F238E27FC236}">
                <a16:creationId xmlns:a16="http://schemas.microsoft.com/office/drawing/2014/main" id="{9685DA53-0204-F242-5219-E4D522744937}"/>
              </a:ext>
            </a:extLst>
          </p:cNvPr>
          <p:cNvCxnSpPr>
            <a:cxnSpLocks/>
          </p:cNvCxnSpPr>
          <p:nvPr/>
        </p:nvCxnSpPr>
        <p:spPr>
          <a:xfrm rot="16200000" flipH="1">
            <a:off x="1056024" y="2559410"/>
            <a:ext cx="1898746" cy="607190"/>
          </a:xfrm>
          <a:prstGeom prst="bentConnector3">
            <a:avLst>
              <a:gd name="adj1" fmla="val 35648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4816063E-7E01-B6F4-9157-4FAFB0F13639}"/>
              </a:ext>
            </a:extLst>
          </p:cNvPr>
          <p:cNvCxnSpPr>
            <a:cxnSpLocks/>
          </p:cNvCxnSpPr>
          <p:nvPr/>
        </p:nvCxnSpPr>
        <p:spPr>
          <a:xfrm>
            <a:off x="8353428" y="3079794"/>
            <a:ext cx="1471026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Connector: Elbow 84">
            <a:extLst>
              <a:ext uri="{FF2B5EF4-FFF2-40B4-BE49-F238E27FC236}">
                <a16:creationId xmlns:a16="http://schemas.microsoft.com/office/drawing/2014/main" id="{74B442BD-8BC6-5467-45E2-D3697855FBEF}"/>
              </a:ext>
            </a:extLst>
          </p:cNvPr>
          <p:cNvCxnSpPr>
            <a:cxnSpLocks/>
          </p:cNvCxnSpPr>
          <p:nvPr/>
        </p:nvCxnSpPr>
        <p:spPr>
          <a:xfrm rot="10800000" flipV="1">
            <a:off x="7177591" y="3077803"/>
            <a:ext cx="1192090" cy="719005"/>
          </a:xfrm>
          <a:prstGeom prst="bentConnector3">
            <a:avLst>
              <a:gd name="adj1" fmla="val 8697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Connector: Elbow 85">
            <a:extLst>
              <a:ext uri="{FF2B5EF4-FFF2-40B4-BE49-F238E27FC236}">
                <a16:creationId xmlns:a16="http://schemas.microsoft.com/office/drawing/2014/main" id="{50A15CFC-8008-643A-0583-732623DBAEC2}"/>
              </a:ext>
            </a:extLst>
          </p:cNvPr>
          <p:cNvCxnSpPr>
            <a:cxnSpLocks/>
            <a:stCxn id="62" idx="1"/>
          </p:cNvCxnSpPr>
          <p:nvPr/>
        </p:nvCxnSpPr>
        <p:spPr>
          <a:xfrm rot="10800000">
            <a:off x="9601201" y="3077308"/>
            <a:ext cx="1017069" cy="870130"/>
          </a:xfrm>
          <a:prstGeom prst="bentConnector3">
            <a:avLst>
              <a:gd name="adj1" fmla="val 38762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Rectangle 87">
            <a:extLst>
              <a:ext uri="{FF2B5EF4-FFF2-40B4-BE49-F238E27FC236}">
                <a16:creationId xmlns:a16="http://schemas.microsoft.com/office/drawing/2014/main" id="{509B00D5-F01C-1D53-2558-10476D044F9E}"/>
              </a:ext>
            </a:extLst>
          </p:cNvPr>
          <p:cNvSpPr/>
          <p:nvPr/>
        </p:nvSpPr>
        <p:spPr>
          <a:xfrm>
            <a:off x="7871166" y="4473456"/>
            <a:ext cx="634548" cy="21952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200" dirty="0"/>
              <a:t>Water</a:t>
            </a:r>
          </a:p>
        </p:txBody>
      </p: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E0CFA165-AF1C-88DC-551F-413B17F8B1E4}"/>
              </a:ext>
            </a:extLst>
          </p:cNvPr>
          <p:cNvCxnSpPr>
            <a:cxnSpLocks/>
            <a:endCxn id="73" idx="1"/>
          </p:cNvCxnSpPr>
          <p:nvPr/>
        </p:nvCxnSpPr>
        <p:spPr>
          <a:xfrm>
            <a:off x="1701802" y="1913630"/>
            <a:ext cx="739374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TextBox 118">
            <a:extLst>
              <a:ext uri="{FF2B5EF4-FFF2-40B4-BE49-F238E27FC236}">
                <a16:creationId xmlns:a16="http://schemas.microsoft.com/office/drawing/2014/main" id="{57AF0C7C-78FD-A086-B82A-188247BB5C59}"/>
              </a:ext>
            </a:extLst>
          </p:cNvPr>
          <p:cNvSpPr txBox="1"/>
          <p:nvPr/>
        </p:nvSpPr>
        <p:spPr>
          <a:xfrm>
            <a:off x="8067100" y="5769213"/>
            <a:ext cx="877228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de-CH" sz="1200" dirty="0"/>
              <a:t>Test Place</a:t>
            </a:r>
          </a:p>
          <a:p>
            <a:pPr algn="ctr"/>
            <a:r>
              <a:rPr lang="de-CH" sz="1200" dirty="0"/>
              <a:t>With RF Load</a:t>
            </a:r>
          </a:p>
        </p:txBody>
      </p:sp>
      <p:grpSp>
        <p:nvGrpSpPr>
          <p:cNvPr id="177" name="Group 176">
            <a:extLst>
              <a:ext uri="{FF2B5EF4-FFF2-40B4-BE49-F238E27FC236}">
                <a16:creationId xmlns:a16="http://schemas.microsoft.com/office/drawing/2014/main" id="{54C078C6-EB45-95C5-03C5-B0D5B68F3051}"/>
              </a:ext>
            </a:extLst>
          </p:cNvPr>
          <p:cNvGrpSpPr/>
          <p:nvPr/>
        </p:nvGrpSpPr>
        <p:grpSpPr>
          <a:xfrm>
            <a:off x="6748157" y="4403823"/>
            <a:ext cx="760463" cy="1038021"/>
            <a:chOff x="6748157" y="4403823"/>
            <a:chExt cx="760463" cy="1331534"/>
          </a:xfrm>
        </p:grpSpPr>
        <p:sp>
          <p:nvSpPr>
            <p:cNvPr id="120" name="Rectangle 119">
              <a:extLst>
                <a:ext uri="{FF2B5EF4-FFF2-40B4-BE49-F238E27FC236}">
                  <a16:creationId xmlns:a16="http://schemas.microsoft.com/office/drawing/2014/main" id="{A12D30A6-80EB-BDCC-3358-51E2DE664E72}"/>
                </a:ext>
              </a:extLst>
            </p:cNvPr>
            <p:cNvSpPr/>
            <p:nvPr/>
          </p:nvSpPr>
          <p:spPr>
            <a:xfrm>
              <a:off x="6756771" y="4403823"/>
              <a:ext cx="250708" cy="2507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2000" dirty="0" err="1"/>
            </a:p>
          </p:txBody>
        </p:sp>
        <p:sp>
          <p:nvSpPr>
            <p:cNvPr id="121" name="Rectangle 120">
              <a:extLst>
                <a:ext uri="{FF2B5EF4-FFF2-40B4-BE49-F238E27FC236}">
                  <a16:creationId xmlns:a16="http://schemas.microsoft.com/office/drawing/2014/main" id="{2DB7915A-C2AC-337D-BF7C-9ACDB8708EF6}"/>
                </a:ext>
              </a:extLst>
            </p:cNvPr>
            <p:cNvSpPr/>
            <p:nvPr/>
          </p:nvSpPr>
          <p:spPr>
            <a:xfrm>
              <a:off x="6757492" y="4673123"/>
              <a:ext cx="250708" cy="2507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2000" dirty="0" err="1"/>
            </a:p>
          </p:txBody>
        </p:sp>
        <p:sp>
          <p:nvSpPr>
            <p:cNvPr id="122" name="Rectangle 121">
              <a:extLst>
                <a:ext uri="{FF2B5EF4-FFF2-40B4-BE49-F238E27FC236}">
                  <a16:creationId xmlns:a16="http://schemas.microsoft.com/office/drawing/2014/main" id="{0136CBC3-037E-DCCD-7752-5F8479C52AC2}"/>
                </a:ext>
              </a:extLst>
            </p:cNvPr>
            <p:cNvSpPr/>
            <p:nvPr/>
          </p:nvSpPr>
          <p:spPr>
            <a:xfrm>
              <a:off x="6757785" y="4938897"/>
              <a:ext cx="250708" cy="2507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2000" dirty="0" err="1"/>
            </a:p>
          </p:txBody>
        </p:sp>
        <p:sp>
          <p:nvSpPr>
            <p:cNvPr id="123" name="Rectangle 122">
              <a:extLst>
                <a:ext uri="{FF2B5EF4-FFF2-40B4-BE49-F238E27FC236}">
                  <a16:creationId xmlns:a16="http://schemas.microsoft.com/office/drawing/2014/main" id="{98B89256-18F4-0E02-79C0-B538ABF2BA53}"/>
                </a:ext>
              </a:extLst>
            </p:cNvPr>
            <p:cNvSpPr/>
            <p:nvPr/>
          </p:nvSpPr>
          <p:spPr>
            <a:xfrm>
              <a:off x="6752022" y="5211813"/>
              <a:ext cx="250708" cy="2507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2000" dirty="0" err="1"/>
            </a:p>
          </p:txBody>
        </p:sp>
        <p:sp>
          <p:nvSpPr>
            <p:cNvPr id="124" name="Rectangle 123">
              <a:extLst>
                <a:ext uri="{FF2B5EF4-FFF2-40B4-BE49-F238E27FC236}">
                  <a16:creationId xmlns:a16="http://schemas.microsoft.com/office/drawing/2014/main" id="{98700B3B-DE63-9D1E-D4EF-B54FCBA75759}"/>
                </a:ext>
              </a:extLst>
            </p:cNvPr>
            <p:cNvSpPr/>
            <p:nvPr/>
          </p:nvSpPr>
          <p:spPr>
            <a:xfrm>
              <a:off x="6748157" y="5484649"/>
              <a:ext cx="250708" cy="2507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2000" dirty="0" err="1"/>
            </a:p>
          </p:txBody>
        </p:sp>
        <p:sp>
          <p:nvSpPr>
            <p:cNvPr id="125" name="Rectangle 124">
              <a:extLst>
                <a:ext uri="{FF2B5EF4-FFF2-40B4-BE49-F238E27FC236}">
                  <a16:creationId xmlns:a16="http://schemas.microsoft.com/office/drawing/2014/main" id="{9BFDB2D3-69F7-9873-7F02-4D55CDF784C9}"/>
                </a:ext>
              </a:extLst>
            </p:cNvPr>
            <p:cNvSpPr/>
            <p:nvPr/>
          </p:nvSpPr>
          <p:spPr>
            <a:xfrm>
              <a:off x="7256898" y="4403823"/>
              <a:ext cx="250708" cy="2507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2000" dirty="0" err="1"/>
            </a:p>
          </p:txBody>
        </p:sp>
        <p:sp>
          <p:nvSpPr>
            <p:cNvPr id="126" name="Rectangle 125">
              <a:extLst>
                <a:ext uri="{FF2B5EF4-FFF2-40B4-BE49-F238E27FC236}">
                  <a16:creationId xmlns:a16="http://schemas.microsoft.com/office/drawing/2014/main" id="{0F09CE51-2EA0-2652-1223-C97C8C877B95}"/>
                </a:ext>
              </a:extLst>
            </p:cNvPr>
            <p:cNvSpPr/>
            <p:nvPr/>
          </p:nvSpPr>
          <p:spPr>
            <a:xfrm>
              <a:off x="7257619" y="4673123"/>
              <a:ext cx="250708" cy="2507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2000" dirty="0" err="1"/>
            </a:p>
          </p:txBody>
        </p:sp>
        <p:sp>
          <p:nvSpPr>
            <p:cNvPr id="127" name="Rectangle 126">
              <a:extLst>
                <a:ext uri="{FF2B5EF4-FFF2-40B4-BE49-F238E27FC236}">
                  <a16:creationId xmlns:a16="http://schemas.microsoft.com/office/drawing/2014/main" id="{83B170AB-04C1-5BF2-BA1C-9FE02528F3FB}"/>
                </a:ext>
              </a:extLst>
            </p:cNvPr>
            <p:cNvSpPr/>
            <p:nvPr/>
          </p:nvSpPr>
          <p:spPr>
            <a:xfrm>
              <a:off x="7257912" y="4938897"/>
              <a:ext cx="250708" cy="2507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2000" dirty="0" err="1"/>
            </a:p>
          </p:txBody>
        </p:sp>
        <p:sp>
          <p:nvSpPr>
            <p:cNvPr id="128" name="Rectangle 127">
              <a:extLst>
                <a:ext uri="{FF2B5EF4-FFF2-40B4-BE49-F238E27FC236}">
                  <a16:creationId xmlns:a16="http://schemas.microsoft.com/office/drawing/2014/main" id="{1A41385D-AC46-B31D-CD49-4D20B6F431A7}"/>
                </a:ext>
              </a:extLst>
            </p:cNvPr>
            <p:cNvSpPr/>
            <p:nvPr/>
          </p:nvSpPr>
          <p:spPr>
            <a:xfrm>
              <a:off x="7252149" y="5211813"/>
              <a:ext cx="250708" cy="2507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2000" dirty="0" err="1"/>
            </a:p>
          </p:txBody>
        </p:sp>
        <p:sp>
          <p:nvSpPr>
            <p:cNvPr id="129" name="Rectangle 128">
              <a:extLst>
                <a:ext uri="{FF2B5EF4-FFF2-40B4-BE49-F238E27FC236}">
                  <a16:creationId xmlns:a16="http://schemas.microsoft.com/office/drawing/2014/main" id="{ED52D945-5CD1-B02B-FE40-F09C29D7B859}"/>
                </a:ext>
              </a:extLst>
            </p:cNvPr>
            <p:cNvSpPr/>
            <p:nvPr/>
          </p:nvSpPr>
          <p:spPr>
            <a:xfrm>
              <a:off x="7248284" y="5484649"/>
              <a:ext cx="250708" cy="2507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2000" dirty="0" err="1"/>
            </a:p>
          </p:txBody>
        </p:sp>
      </p:grpSp>
      <p:grpSp>
        <p:nvGrpSpPr>
          <p:cNvPr id="158" name="Group 157">
            <a:extLst>
              <a:ext uri="{FF2B5EF4-FFF2-40B4-BE49-F238E27FC236}">
                <a16:creationId xmlns:a16="http://schemas.microsoft.com/office/drawing/2014/main" id="{01DB7C52-0DB6-C532-295C-0B4B1CD4A7F3}"/>
              </a:ext>
            </a:extLst>
          </p:cNvPr>
          <p:cNvGrpSpPr/>
          <p:nvPr/>
        </p:nvGrpSpPr>
        <p:grpSpPr>
          <a:xfrm>
            <a:off x="6701161" y="1055751"/>
            <a:ext cx="264684" cy="1591917"/>
            <a:chOff x="6725939" y="1104747"/>
            <a:chExt cx="264684" cy="1591917"/>
          </a:xfrm>
        </p:grpSpPr>
        <p:sp>
          <p:nvSpPr>
            <p:cNvPr id="152" name="Rectangle 151">
              <a:extLst>
                <a:ext uri="{FF2B5EF4-FFF2-40B4-BE49-F238E27FC236}">
                  <a16:creationId xmlns:a16="http://schemas.microsoft.com/office/drawing/2014/main" id="{A86F1227-2A04-2BDF-E5E1-58F7FB8BE1EA}"/>
                </a:ext>
              </a:extLst>
            </p:cNvPr>
            <p:cNvSpPr/>
            <p:nvPr/>
          </p:nvSpPr>
          <p:spPr>
            <a:xfrm>
              <a:off x="6738901" y="1104747"/>
              <a:ext cx="250708" cy="2507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2000" dirty="0" err="1"/>
            </a:p>
          </p:txBody>
        </p:sp>
        <p:sp>
          <p:nvSpPr>
            <p:cNvPr id="153" name="Rectangle 152">
              <a:extLst>
                <a:ext uri="{FF2B5EF4-FFF2-40B4-BE49-F238E27FC236}">
                  <a16:creationId xmlns:a16="http://schemas.microsoft.com/office/drawing/2014/main" id="{D6F36AA6-8357-0D59-EF15-C81AE85BB14D}"/>
                </a:ext>
              </a:extLst>
            </p:cNvPr>
            <p:cNvSpPr/>
            <p:nvPr/>
          </p:nvSpPr>
          <p:spPr>
            <a:xfrm>
              <a:off x="6739622" y="1374047"/>
              <a:ext cx="250708" cy="2507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2000" dirty="0" err="1"/>
            </a:p>
          </p:txBody>
        </p:sp>
        <p:sp>
          <p:nvSpPr>
            <p:cNvPr id="154" name="Rectangle 153">
              <a:extLst>
                <a:ext uri="{FF2B5EF4-FFF2-40B4-BE49-F238E27FC236}">
                  <a16:creationId xmlns:a16="http://schemas.microsoft.com/office/drawing/2014/main" id="{9073BACF-D08B-7298-C7A6-1F385189B882}"/>
                </a:ext>
              </a:extLst>
            </p:cNvPr>
            <p:cNvSpPr/>
            <p:nvPr/>
          </p:nvSpPr>
          <p:spPr>
            <a:xfrm>
              <a:off x="6739915" y="1639821"/>
              <a:ext cx="250708" cy="2507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2000" dirty="0" err="1"/>
            </a:p>
          </p:txBody>
        </p:sp>
        <p:sp>
          <p:nvSpPr>
            <p:cNvPr id="155" name="Rectangle 154">
              <a:extLst>
                <a:ext uri="{FF2B5EF4-FFF2-40B4-BE49-F238E27FC236}">
                  <a16:creationId xmlns:a16="http://schemas.microsoft.com/office/drawing/2014/main" id="{BDFD2120-597C-E38F-E39A-89CB1B420D21}"/>
                </a:ext>
              </a:extLst>
            </p:cNvPr>
            <p:cNvSpPr/>
            <p:nvPr/>
          </p:nvSpPr>
          <p:spPr>
            <a:xfrm>
              <a:off x="6734152" y="1912737"/>
              <a:ext cx="250708" cy="2507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2000" dirty="0" err="1"/>
            </a:p>
          </p:txBody>
        </p:sp>
        <p:sp>
          <p:nvSpPr>
            <p:cNvPr id="156" name="Rectangle 155">
              <a:extLst>
                <a:ext uri="{FF2B5EF4-FFF2-40B4-BE49-F238E27FC236}">
                  <a16:creationId xmlns:a16="http://schemas.microsoft.com/office/drawing/2014/main" id="{07F4EF45-0F11-7E33-C13C-1597CE26D12B}"/>
                </a:ext>
              </a:extLst>
            </p:cNvPr>
            <p:cNvSpPr/>
            <p:nvPr/>
          </p:nvSpPr>
          <p:spPr>
            <a:xfrm>
              <a:off x="6730287" y="2185573"/>
              <a:ext cx="250708" cy="2507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2000" dirty="0" err="1"/>
            </a:p>
          </p:txBody>
        </p:sp>
        <p:sp>
          <p:nvSpPr>
            <p:cNvPr id="157" name="Rectangle 156">
              <a:extLst>
                <a:ext uri="{FF2B5EF4-FFF2-40B4-BE49-F238E27FC236}">
                  <a16:creationId xmlns:a16="http://schemas.microsoft.com/office/drawing/2014/main" id="{0E8D6B1A-A384-9C4E-BB11-A453489E6B83}"/>
                </a:ext>
              </a:extLst>
            </p:cNvPr>
            <p:cNvSpPr/>
            <p:nvPr/>
          </p:nvSpPr>
          <p:spPr>
            <a:xfrm>
              <a:off x="6725939" y="2445956"/>
              <a:ext cx="250708" cy="2507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2000" dirty="0" err="1"/>
            </a:p>
          </p:txBody>
        </p:sp>
      </p:grpSp>
      <p:grpSp>
        <p:nvGrpSpPr>
          <p:cNvPr id="159" name="Group 158">
            <a:extLst>
              <a:ext uri="{FF2B5EF4-FFF2-40B4-BE49-F238E27FC236}">
                <a16:creationId xmlns:a16="http://schemas.microsoft.com/office/drawing/2014/main" id="{6EA9FDF9-228F-52AD-F784-939069FF40B1}"/>
              </a:ext>
            </a:extLst>
          </p:cNvPr>
          <p:cNvGrpSpPr/>
          <p:nvPr/>
        </p:nvGrpSpPr>
        <p:grpSpPr>
          <a:xfrm>
            <a:off x="7726080" y="1030227"/>
            <a:ext cx="264684" cy="1591917"/>
            <a:chOff x="6725939" y="1104747"/>
            <a:chExt cx="264684" cy="1591917"/>
          </a:xfrm>
        </p:grpSpPr>
        <p:sp>
          <p:nvSpPr>
            <p:cNvPr id="160" name="Rectangle 159">
              <a:extLst>
                <a:ext uri="{FF2B5EF4-FFF2-40B4-BE49-F238E27FC236}">
                  <a16:creationId xmlns:a16="http://schemas.microsoft.com/office/drawing/2014/main" id="{173E5863-53F0-941D-DC17-65DD28C9BD4D}"/>
                </a:ext>
              </a:extLst>
            </p:cNvPr>
            <p:cNvSpPr/>
            <p:nvPr/>
          </p:nvSpPr>
          <p:spPr>
            <a:xfrm>
              <a:off x="6738901" y="1104747"/>
              <a:ext cx="250708" cy="2507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2000" dirty="0" err="1"/>
            </a:p>
          </p:txBody>
        </p:sp>
        <p:sp>
          <p:nvSpPr>
            <p:cNvPr id="161" name="Rectangle 160">
              <a:extLst>
                <a:ext uri="{FF2B5EF4-FFF2-40B4-BE49-F238E27FC236}">
                  <a16:creationId xmlns:a16="http://schemas.microsoft.com/office/drawing/2014/main" id="{47CAD872-A7B9-6872-F8EA-DFF3E7055342}"/>
                </a:ext>
              </a:extLst>
            </p:cNvPr>
            <p:cNvSpPr/>
            <p:nvPr/>
          </p:nvSpPr>
          <p:spPr>
            <a:xfrm>
              <a:off x="6739622" y="1374047"/>
              <a:ext cx="250708" cy="2507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2000" dirty="0" err="1"/>
            </a:p>
          </p:txBody>
        </p:sp>
        <p:sp>
          <p:nvSpPr>
            <p:cNvPr id="162" name="Rectangle 161">
              <a:extLst>
                <a:ext uri="{FF2B5EF4-FFF2-40B4-BE49-F238E27FC236}">
                  <a16:creationId xmlns:a16="http://schemas.microsoft.com/office/drawing/2014/main" id="{B7C19FA4-4D5C-42F3-5645-E66EB3A89FEA}"/>
                </a:ext>
              </a:extLst>
            </p:cNvPr>
            <p:cNvSpPr/>
            <p:nvPr/>
          </p:nvSpPr>
          <p:spPr>
            <a:xfrm>
              <a:off x="6739915" y="1639821"/>
              <a:ext cx="250708" cy="2507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2000" dirty="0" err="1"/>
            </a:p>
          </p:txBody>
        </p:sp>
        <p:sp>
          <p:nvSpPr>
            <p:cNvPr id="163" name="Rectangle 162">
              <a:extLst>
                <a:ext uri="{FF2B5EF4-FFF2-40B4-BE49-F238E27FC236}">
                  <a16:creationId xmlns:a16="http://schemas.microsoft.com/office/drawing/2014/main" id="{94C3B596-25CC-564F-FA16-FDDEB864D59E}"/>
                </a:ext>
              </a:extLst>
            </p:cNvPr>
            <p:cNvSpPr/>
            <p:nvPr/>
          </p:nvSpPr>
          <p:spPr>
            <a:xfrm>
              <a:off x="6734152" y="1912737"/>
              <a:ext cx="250708" cy="2507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2000" dirty="0" err="1"/>
            </a:p>
          </p:txBody>
        </p:sp>
        <p:sp>
          <p:nvSpPr>
            <p:cNvPr id="164" name="Rectangle 163">
              <a:extLst>
                <a:ext uri="{FF2B5EF4-FFF2-40B4-BE49-F238E27FC236}">
                  <a16:creationId xmlns:a16="http://schemas.microsoft.com/office/drawing/2014/main" id="{33A4110A-3372-6178-9A30-B20B10C0CE46}"/>
                </a:ext>
              </a:extLst>
            </p:cNvPr>
            <p:cNvSpPr/>
            <p:nvPr/>
          </p:nvSpPr>
          <p:spPr>
            <a:xfrm>
              <a:off x="6730287" y="2185573"/>
              <a:ext cx="250708" cy="2507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2000" dirty="0" err="1"/>
            </a:p>
          </p:txBody>
        </p:sp>
        <p:sp>
          <p:nvSpPr>
            <p:cNvPr id="165" name="Rectangle 164">
              <a:extLst>
                <a:ext uri="{FF2B5EF4-FFF2-40B4-BE49-F238E27FC236}">
                  <a16:creationId xmlns:a16="http://schemas.microsoft.com/office/drawing/2014/main" id="{088A0DAC-0711-4C4C-CFF6-5490A0E95E89}"/>
                </a:ext>
              </a:extLst>
            </p:cNvPr>
            <p:cNvSpPr/>
            <p:nvPr/>
          </p:nvSpPr>
          <p:spPr>
            <a:xfrm>
              <a:off x="6725939" y="2445956"/>
              <a:ext cx="250708" cy="2507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2000" dirty="0" err="1"/>
            </a:p>
          </p:txBody>
        </p:sp>
      </p:grpSp>
      <p:sp>
        <p:nvSpPr>
          <p:cNvPr id="166" name="Rectangle 165">
            <a:extLst>
              <a:ext uri="{FF2B5EF4-FFF2-40B4-BE49-F238E27FC236}">
                <a16:creationId xmlns:a16="http://schemas.microsoft.com/office/drawing/2014/main" id="{AD5EC8FF-1707-8765-48B0-6F6C93A1CC2C}"/>
              </a:ext>
            </a:extLst>
          </p:cNvPr>
          <p:cNvSpPr/>
          <p:nvPr/>
        </p:nvSpPr>
        <p:spPr>
          <a:xfrm>
            <a:off x="7007479" y="1055751"/>
            <a:ext cx="671101" cy="156503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1100" dirty="0"/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id="{AED2EF1A-C5F2-062A-127A-E8E048831925}"/>
              </a:ext>
            </a:extLst>
          </p:cNvPr>
          <p:cNvSpPr/>
          <p:nvPr/>
        </p:nvSpPr>
        <p:spPr>
          <a:xfrm>
            <a:off x="8551145" y="1037159"/>
            <a:ext cx="250708" cy="25070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168" name="Rectangle 167">
            <a:extLst>
              <a:ext uri="{FF2B5EF4-FFF2-40B4-BE49-F238E27FC236}">
                <a16:creationId xmlns:a16="http://schemas.microsoft.com/office/drawing/2014/main" id="{A3636815-7006-5783-C9FA-E6A86BBADE84}"/>
              </a:ext>
            </a:extLst>
          </p:cNvPr>
          <p:cNvSpPr/>
          <p:nvPr/>
        </p:nvSpPr>
        <p:spPr>
          <a:xfrm>
            <a:off x="8551866" y="1306459"/>
            <a:ext cx="250708" cy="25070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AF32BCC3-F297-F309-4072-2518E0C6B868}"/>
              </a:ext>
            </a:extLst>
          </p:cNvPr>
          <p:cNvSpPr/>
          <p:nvPr/>
        </p:nvSpPr>
        <p:spPr>
          <a:xfrm>
            <a:off x="8552159" y="1572233"/>
            <a:ext cx="250708" cy="25070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pic>
        <p:nvPicPr>
          <p:cNvPr id="171" name="Picture 170">
            <a:extLst>
              <a:ext uri="{FF2B5EF4-FFF2-40B4-BE49-F238E27FC236}">
                <a16:creationId xmlns:a16="http://schemas.microsoft.com/office/drawing/2014/main" id="{B3786F85-FBC7-C7F0-F809-98EB2F383C3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85384" y="4529177"/>
            <a:ext cx="1261374" cy="1144197"/>
          </a:xfrm>
          <a:prstGeom prst="rect">
            <a:avLst/>
          </a:prstGeom>
        </p:spPr>
      </p:pic>
      <p:pic>
        <p:nvPicPr>
          <p:cNvPr id="173" name="Picture 172">
            <a:extLst>
              <a:ext uri="{FF2B5EF4-FFF2-40B4-BE49-F238E27FC236}">
                <a16:creationId xmlns:a16="http://schemas.microsoft.com/office/drawing/2014/main" id="{2ED1515C-5AC4-DA43-ECBC-BE07405F206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45097" y="4549847"/>
            <a:ext cx="1144325" cy="1038021"/>
          </a:xfrm>
          <a:prstGeom prst="rect">
            <a:avLst/>
          </a:prstGeom>
        </p:spPr>
      </p:pic>
      <p:pic>
        <p:nvPicPr>
          <p:cNvPr id="174" name="Picture 173">
            <a:extLst>
              <a:ext uri="{FF2B5EF4-FFF2-40B4-BE49-F238E27FC236}">
                <a16:creationId xmlns:a16="http://schemas.microsoft.com/office/drawing/2014/main" id="{35F1BBC9-EBD6-AF99-D2DA-A57F5256BCFB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14058" r="44072"/>
          <a:stretch/>
        </p:blipFill>
        <p:spPr>
          <a:xfrm>
            <a:off x="2576691" y="4822207"/>
            <a:ext cx="549289" cy="765661"/>
          </a:xfrm>
          <a:prstGeom prst="rect">
            <a:avLst/>
          </a:prstGeom>
        </p:spPr>
      </p:pic>
      <p:pic>
        <p:nvPicPr>
          <p:cNvPr id="176" name="Picture 175">
            <a:extLst>
              <a:ext uri="{FF2B5EF4-FFF2-40B4-BE49-F238E27FC236}">
                <a16:creationId xmlns:a16="http://schemas.microsoft.com/office/drawing/2014/main" id="{1ED3F18B-1306-AD77-5633-1192EDF65D9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393402" y="4826870"/>
            <a:ext cx="461394" cy="511728"/>
          </a:xfrm>
          <a:prstGeom prst="rect">
            <a:avLst/>
          </a:prstGeom>
        </p:spPr>
      </p:pic>
      <p:pic>
        <p:nvPicPr>
          <p:cNvPr id="179" name="Picture 178">
            <a:extLst>
              <a:ext uri="{FF2B5EF4-FFF2-40B4-BE49-F238E27FC236}">
                <a16:creationId xmlns:a16="http://schemas.microsoft.com/office/drawing/2014/main" id="{2257F16A-BC07-AF96-D8EB-02CE3276C08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756771" y="5443990"/>
            <a:ext cx="260418" cy="432293"/>
          </a:xfrm>
          <a:prstGeom prst="rect">
            <a:avLst/>
          </a:prstGeom>
        </p:spPr>
      </p:pic>
      <p:pic>
        <p:nvPicPr>
          <p:cNvPr id="180" name="Picture 179">
            <a:extLst>
              <a:ext uri="{FF2B5EF4-FFF2-40B4-BE49-F238E27FC236}">
                <a16:creationId xmlns:a16="http://schemas.microsoft.com/office/drawing/2014/main" id="{228B5817-21D3-F730-9A8A-A1C258710A2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16200000">
            <a:off x="1251733" y="5360306"/>
            <a:ext cx="260418" cy="432293"/>
          </a:xfrm>
          <a:prstGeom prst="rect">
            <a:avLst/>
          </a:prstGeom>
        </p:spPr>
      </p:pic>
      <p:sp>
        <p:nvSpPr>
          <p:cNvPr id="181" name="Rectangle 180">
            <a:extLst>
              <a:ext uri="{FF2B5EF4-FFF2-40B4-BE49-F238E27FC236}">
                <a16:creationId xmlns:a16="http://schemas.microsoft.com/office/drawing/2014/main" id="{803C7416-A0EE-79CB-E287-3942A4B39E59}"/>
              </a:ext>
            </a:extLst>
          </p:cNvPr>
          <p:cNvSpPr/>
          <p:nvPr/>
        </p:nvSpPr>
        <p:spPr>
          <a:xfrm>
            <a:off x="1853506" y="5562102"/>
            <a:ext cx="432294" cy="12348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id="{65833F3F-8CA2-74B1-976A-60D5425CF609}"/>
              </a:ext>
            </a:extLst>
          </p:cNvPr>
          <p:cNvSpPr/>
          <p:nvPr/>
        </p:nvSpPr>
        <p:spPr>
          <a:xfrm>
            <a:off x="3434617" y="4726880"/>
            <a:ext cx="250708" cy="1954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183" name="Rectangle 182">
            <a:extLst>
              <a:ext uri="{FF2B5EF4-FFF2-40B4-BE49-F238E27FC236}">
                <a16:creationId xmlns:a16="http://schemas.microsoft.com/office/drawing/2014/main" id="{F13374BE-2BBD-DD2F-EBE0-E4E63C7A4EF3}"/>
              </a:ext>
            </a:extLst>
          </p:cNvPr>
          <p:cNvSpPr/>
          <p:nvPr/>
        </p:nvSpPr>
        <p:spPr>
          <a:xfrm>
            <a:off x="3430752" y="4939574"/>
            <a:ext cx="250708" cy="1954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D866D4B8-7823-F3C8-97F5-B6202ED51C17}"/>
              </a:ext>
            </a:extLst>
          </p:cNvPr>
          <p:cNvSpPr/>
          <p:nvPr/>
        </p:nvSpPr>
        <p:spPr>
          <a:xfrm>
            <a:off x="2308993" y="4022649"/>
            <a:ext cx="1089040" cy="347244"/>
          </a:xfrm>
          <a:prstGeom prst="rect">
            <a:avLst/>
          </a:prstGeom>
          <a:solidFill>
            <a:schemeClr val="bg1">
              <a:lumMod val="75000"/>
              <a:alpha val="87843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/>
          </a:p>
        </p:txBody>
      </p:sp>
      <p:sp>
        <p:nvSpPr>
          <p:cNvPr id="185" name="TextBox 184">
            <a:extLst>
              <a:ext uri="{FF2B5EF4-FFF2-40B4-BE49-F238E27FC236}">
                <a16:creationId xmlns:a16="http://schemas.microsoft.com/office/drawing/2014/main" id="{3C52DDC2-C953-593D-A304-1D1AFCF149DA}"/>
              </a:ext>
            </a:extLst>
          </p:cNvPr>
          <p:cNvSpPr txBox="1"/>
          <p:nvPr/>
        </p:nvSpPr>
        <p:spPr>
          <a:xfrm>
            <a:off x="2622391" y="4123435"/>
            <a:ext cx="514693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de-CH" sz="1200" dirty="0"/>
              <a:t>Chillers</a:t>
            </a:r>
          </a:p>
        </p:txBody>
      </p:sp>
      <p:sp>
        <p:nvSpPr>
          <p:cNvPr id="187" name="TextBox 186">
            <a:extLst>
              <a:ext uri="{FF2B5EF4-FFF2-40B4-BE49-F238E27FC236}">
                <a16:creationId xmlns:a16="http://schemas.microsoft.com/office/drawing/2014/main" id="{3C8E8AD3-CD0E-EA9E-8580-78027B153DF7}"/>
              </a:ext>
            </a:extLst>
          </p:cNvPr>
          <p:cNvSpPr txBox="1"/>
          <p:nvPr/>
        </p:nvSpPr>
        <p:spPr>
          <a:xfrm rot="18000000">
            <a:off x="6375185" y="1549694"/>
            <a:ext cx="1970015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CH" sz="1100" dirty="0">
                <a:solidFill>
                  <a:schemeClr val="bg1"/>
                </a:solidFill>
              </a:rPr>
              <a:t>Laser </a:t>
            </a:r>
          </a:p>
          <a:p>
            <a:pPr algn="ctr"/>
            <a:r>
              <a:rPr lang="de-CH" sz="1100" dirty="0">
                <a:solidFill>
                  <a:schemeClr val="bg1"/>
                </a:solidFill>
              </a:rPr>
              <a:t>Development</a:t>
            </a:r>
          </a:p>
          <a:p>
            <a:pPr algn="ctr"/>
            <a:r>
              <a:rPr lang="de-CH" sz="1100" dirty="0">
                <a:solidFill>
                  <a:schemeClr val="bg1"/>
                </a:solidFill>
              </a:rPr>
              <a:t>Area</a:t>
            </a:r>
          </a:p>
        </p:txBody>
      </p:sp>
      <p:pic>
        <p:nvPicPr>
          <p:cNvPr id="188" name="Picture 187">
            <a:extLst>
              <a:ext uri="{FF2B5EF4-FFF2-40B4-BE49-F238E27FC236}">
                <a16:creationId xmlns:a16="http://schemas.microsoft.com/office/drawing/2014/main" id="{7DF85CFC-E9BD-894B-225B-BD763D739C0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87216" y="4570925"/>
            <a:ext cx="1160419" cy="1052620"/>
          </a:xfrm>
          <a:prstGeom prst="rect">
            <a:avLst/>
          </a:prstGeom>
        </p:spPr>
      </p:pic>
      <p:sp>
        <p:nvSpPr>
          <p:cNvPr id="189" name="TextBox 188">
            <a:extLst>
              <a:ext uri="{FF2B5EF4-FFF2-40B4-BE49-F238E27FC236}">
                <a16:creationId xmlns:a16="http://schemas.microsoft.com/office/drawing/2014/main" id="{DB32998B-F25A-6316-6A39-E8CC370A583A}"/>
              </a:ext>
            </a:extLst>
          </p:cNvPr>
          <p:cNvSpPr txBox="1"/>
          <p:nvPr/>
        </p:nvSpPr>
        <p:spPr>
          <a:xfrm>
            <a:off x="4594452" y="3463927"/>
            <a:ext cx="1074590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de-CH" sz="1200" dirty="0"/>
              <a:t>EPITA Test Place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854BA83-D6EC-8E4E-F75F-19D382B7C718}"/>
              </a:ext>
            </a:extLst>
          </p:cNvPr>
          <p:cNvSpPr/>
          <p:nvPr/>
        </p:nvSpPr>
        <p:spPr>
          <a:xfrm>
            <a:off x="1904691" y="4765059"/>
            <a:ext cx="634548" cy="21952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200" dirty="0"/>
              <a:t>Water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32E474C-30CF-AB08-1A47-3756F941E17F}"/>
              </a:ext>
            </a:extLst>
          </p:cNvPr>
          <p:cNvSpPr txBox="1"/>
          <p:nvPr/>
        </p:nvSpPr>
        <p:spPr>
          <a:xfrm>
            <a:off x="8105652" y="1395852"/>
            <a:ext cx="3316749" cy="92333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de-CH" sz="2000" b="1" dirty="0" err="1"/>
              <a:t>We</a:t>
            </a:r>
            <a:r>
              <a:rPr lang="de-CH" sz="2000" b="1" dirty="0"/>
              <a:t> will </a:t>
            </a:r>
            <a:r>
              <a:rPr lang="de-CH" sz="2000" b="1" dirty="0" err="1"/>
              <a:t>build</a:t>
            </a:r>
            <a:r>
              <a:rPr lang="de-CH" sz="2000" b="1" dirty="0"/>
              <a:t> a </a:t>
            </a:r>
            <a:r>
              <a:rPr lang="de-CH" sz="2000" b="1" dirty="0" err="1"/>
              <a:t>replica</a:t>
            </a:r>
            <a:r>
              <a:rPr lang="de-CH" sz="2000" b="1" dirty="0"/>
              <a:t> </a:t>
            </a:r>
            <a:r>
              <a:rPr lang="de-CH" sz="2000" b="1" dirty="0" err="1"/>
              <a:t>of</a:t>
            </a:r>
            <a:r>
              <a:rPr lang="de-CH" sz="2000" b="1" dirty="0"/>
              <a:t> </a:t>
            </a:r>
            <a:r>
              <a:rPr lang="de-CH" sz="2000" b="1" dirty="0" err="1"/>
              <a:t>the</a:t>
            </a:r>
            <a:r>
              <a:rPr lang="de-CH" sz="2000" b="1" dirty="0"/>
              <a:t> SwissFEL </a:t>
            </a:r>
            <a:r>
              <a:rPr lang="de-CH" sz="2000" b="1" dirty="0" err="1"/>
              <a:t>electron</a:t>
            </a:r>
            <a:r>
              <a:rPr lang="de-CH" sz="2000" b="1" dirty="0"/>
              <a:t> </a:t>
            </a:r>
            <a:r>
              <a:rPr lang="de-CH" sz="2000" b="1" dirty="0" err="1"/>
              <a:t>gun</a:t>
            </a:r>
            <a:r>
              <a:rPr lang="de-CH" sz="2000" b="1" dirty="0"/>
              <a:t>.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E9FD5FD3-998C-DD2D-EC18-BBC6315C0F1F}"/>
              </a:ext>
            </a:extLst>
          </p:cNvPr>
          <p:cNvCxnSpPr>
            <a:cxnSpLocks/>
            <a:stCxn id="10" idx="1"/>
          </p:cNvCxnSpPr>
          <p:nvPr/>
        </p:nvCxnSpPr>
        <p:spPr>
          <a:xfrm flipH="1">
            <a:off x="3962317" y="1857517"/>
            <a:ext cx="4143335" cy="1379054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6586550D-CCAA-90B9-C84E-876517A985F0}"/>
              </a:ext>
            </a:extLst>
          </p:cNvPr>
          <p:cNvSpPr txBox="1"/>
          <p:nvPr/>
        </p:nvSpPr>
        <p:spPr>
          <a:xfrm>
            <a:off x="623392" y="5782298"/>
            <a:ext cx="2780662" cy="615553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CH" sz="2000" b="1" dirty="0"/>
              <a:t>C-band </a:t>
            </a:r>
            <a:r>
              <a:rPr lang="de-CH" sz="2000" b="1" dirty="0" err="1"/>
              <a:t>test</a:t>
            </a:r>
            <a:r>
              <a:rPr lang="de-CH" sz="2000" b="1" dirty="0"/>
              <a:t> stand </a:t>
            </a:r>
            <a:r>
              <a:rPr lang="de-CH" sz="2000" b="1" dirty="0" err="1"/>
              <a:t>to</a:t>
            </a:r>
            <a:r>
              <a:rPr lang="de-CH" sz="2000" b="1" dirty="0"/>
              <a:t> </a:t>
            </a:r>
            <a:r>
              <a:rPr lang="de-CH" sz="2000" b="1" dirty="0" err="1"/>
              <a:t>continue</a:t>
            </a:r>
            <a:r>
              <a:rPr lang="de-CH" sz="2000" b="1" dirty="0"/>
              <a:t> </a:t>
            </a:r>
            <a:r>
              <a:rPr lang="de-CH" sz="2000" b="1" dirty="0" err="1"/>
              <a:t>to</a:t>
            </a:r>
            <a:r>
              <a:rPr lang="de-CH" sz="2000" b="1" dirty="0"/>
              <a:t> </a:t>
            </a:r>
            <a:r>
              <a:rPr lang="de-CH" sz="2000" b="1" dirty="0" err="1"/>
              <a:t>run</a:t>
            </a:r>
            <a:r>
              <a:rPr lang="de-CH" sz="2000" b="1" dirty="0"/>
              <a:t>.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374A2CC4-DFD0-CDFB-C8DA-D18D751B66E9}"/>
              </a:ext>
            </a:extLst>
          </p:cNvPr>
          <p:cNvCxnSpPr>
            <a:cxnSpLocks/>
            <a:stCxn id="26" idx="0"/>
          </p:cNvCxnSpPr>
          <p:nvPr/>
        </p:nvCxnSpPr>
        <p:spPr>
          <a:xfrm flipH="1" flipV="1">
            <a:off x="1709803" y="4352795"/>
            <a:ext cx="303920" cy="1429503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22841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905786C-21E0-2E6A-7615-49BBF4A874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747" y="1039331"/>
            <a:ext cx="10764752" cy="4429743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1B945487-47F9-6185-285E-03A9CA991A95}"/>
              </a:ext>
            </a:extLst>
          </p:cNvPr>
          <p:cNvSpPr/>
          <p:nvPr/>
        </p:nvSpPr>
        <p:spPr>
          <a:xfrm>
            <a:off x="5159896" y="4437112"/>
            <a:ext cx="1290653" cy="1286613"/>
          </a:xfrm>
          <a:prstGeom prst="rect">
            <a:avLst/>
          </a:prstGeom>
          <a:solidFill>
            <a:srgbClr val="FFFFFF">
              <a:alpha val="50196"/>
            </a:srgb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3DD1C3B-BA1E-DEBC-C61D-D6CB70BF2830}"/>
              </a:ext>
            </a:extLst>
          </p:cNvPr>
          <p:cNvSpPr/>
          <p:nvPr/>
        </p:nvSpPr>
        <p:spPr>
          <a:xfrm>
            <a:off x="3787598" y="4433237"/>
            <a:ext cx="1290653" cy="1286613"/>
          </a:xfrm>
          <a:prstGeom prst="rect">
            <a:avLst/>
          </a:prstGeom>
          <a:solidFill>
            <a:srgbClr val="FFFFFF">
              <a:alpha val="50196"/>
            </a:srgb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AF8FB7A5-A5AF-6147-6EAA-422A81740244}"/>
              </a:ext>
            </a:extLst>
          </p:cNvPr>
          <p:cNvSpPr/>
          <p:nvPr/>
        </p:nvSpPr>
        <p:spPr>
          <a:xfrm>
            <a:off x="3816877" y="4456281"/>
            <a:ext cx="1261373" cy="1239881"/>
          </a:xfrm>
          <a:prstGeom prst="rect">
            <a:avLst/>
          </a:prstGeom>
          <a:solidFill>
            <a:srgbClr val="FFFFFF">
              <a:alpha val="87843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4A8CB43-0166-2123-5260-B36627E7E0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C8AD-FACB-42EB-BD47-43AC2A002D15}" type="datetime1">
              <a:rPr lang="de-CH" noProof="0" smtClean="0"/>
              <a:t>06.11.2025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7BEC9D-146D-5184-FA41-9C7A638080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DB31411-3A05-685D-33A0-6B2F173EBE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5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595FA292-D63A-BB07-891B-ECC4FC57DE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2026-2028: </a:t>
            </a:r>
            <a:r>
              <a:rPr lang="de-CH" dirty="0" err="1"/>
              <a:t>Electron</a:t>
            </a:r>
            <a:r>
              <a:rPr lang="de-CH" dirty="0"/>
              <a:t> Source Test Facility (CHART and EPITA)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AE4B2B2-7A58-F702-D84A-8BCC0E910B7F}"/>
              </a:ext>
            </a:extLst>
          </p:cNvPr>
          <p:cNvSpPr/>
          <p:nvPr/>
        </p:nvSpPr>
        <p:spPr>
          <a:xfrm>
            <a:off x="3450259" y="2946511"/>
            <a:ext cx="7172603" cy="1161001"/>
          </a:xfrm>
          <a:prstGeom prst="rect">
            <a:avLst/>
          </a:prstGeom>
          <a:solidFill>
            <a:srgbClr val="FFFFFF">
              <a:alpha val="87843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8B91D5C-5AC5-CEB7-D4A2-3640D53402B0}"/>
              </a:ext>
            </a:extLst>
          </p:cNvPr>
          <p:cNvSpPr/>
          <p:nvPr/>
        </p:nvSpPr>
        <p:spPr>
          <a:xfrm>
            <a:off x="1457303" y="2367955"/>
            <a:ext cx="1949522" cy="2035868"/>
          </a:xfrm>
          <a:prstGeom prst="rect">
            <a:avLst/>
          </a:prstGeom>
          <a:solidFill>
            <a:srgbClr val="FFFFFF">
              <a:alpha val="87843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AC71F6C-A513-C980-94BE-6550DF03DC9A}"/>
              </a:ext>
            </a:extLst>
          </p:cNvPr>
          <p:cNvCxnSpPr>
            <a:cxnSpLocks/>
          </p:cNvCxnSpPr>
          <p:nvPr/>
        </p:nvCxnSpPr>
        <p:spPr>
          <a:xfrm flipH="1">
            <a:off x="2963643" y="1092671"/>
            <a:ext cx="362677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B173C53-FF40-41ED-55E4-B14CD807D4AC}"/>
              </a:ext>
            </a:extLst>
          </p:cNvPr>
          <p:cNvCxnSpPr>
            <a:cxnSpLocks/>
          </p:cNvCxnSpPr>
          <p:nvPr/>
        </p:nvCxnSpPr>
        <p:spPr>
          <a:xfrm>
            <a:off x="6590419" y="1092671"/>
            <a:ext cx="0" cy="153083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2499CDF-9BC0-11EA-99D1-CC37E56C98CF}"/>
              </a:ext>
            </a:extLst>
          </p:cNvPr>
          <p:cNvCxnSpPr>
            <a:cxnSpLocks/>
          </p:cNvCxnSpPr>
          <p:nvPr/>
        </p:nvCxnSpPr>
        <p:spPr>
          <a:xfrm flipH="1">
            <a:off x="3782107" y="2639531"/>
            <a:ext cx="280069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186D0ED-C7DE-DAF9-B557-193CBE78B8B3}"/>
              </a:ext>
            </a:extLst>
          </p:cNvPr>
          <p:cNvCxnSpPr>
            <a:cxnSpLocks/>
          </p:cNvCxnSpPr>
          <p:nvPr/>
        </p:nvCxnSpPr>
        <p:spPr>
          <a:xfrm>
            <a:off x="3782107" y="2047443"/>
            <a:ext cx="0" cy="5920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E6A920F9-1736-802A-546B-3EA5F24C226F}"/>
              </a:ext>
            </a:extLst>
          </p:cNvPr>
          <p:cNvCxnSpPr>
            <a:cxnSpLocks/>
          </p:cNvCxnSpPr>
          <p:nvPr/>
        </p:nvCxnSpPr>
        <p:spPr>
          <a:xfrm flipH="1" flipV="1">
            <a:off x="2990019" y="2038091"/>
            <a:ext cx="792088" cy="935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35A51107-C43E-4CB3-2A9E-EE9E619BEF18}"/>
              </a:ext>
            </a:extLst>
          </p:cNvPr>
          <p:cNvCxnSpPr>
            <a:cxnSpLocks/>
          </p:cNvCxnSpPr>
          <p:nvPr/>
        </p:nvCxnSpPr>
        <p:spPr>
          <a:xfrm>
            <a:off x="2971371" y="1092671"/>
            <a:ext cx="0" cy="95477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6F1AC122-0AB5-ED4F-9173-57D3AA709E87}"/>
              </a:ext>
            </a:extLst>
          </p:cNvPr>
          <p:cNvSpPr/>
          <p:nvPr/>
        </p:nvSpPr>
        <p:spPr>
          <a:xfrm>
            <a:off x="3118795" y="2407483"/>
            <a:ext cx="288029" cy="54219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1C0453D-75DD-D99E-5228-0E2AE7DD88B0}"/>
              </a:ext>
            </a:extLst>
          </p:cNvPr>
          <p:cNvSpPr/>
          <p:nvPr/>
        </p:nvSpPr>
        <p:spPr>
          <a:xfrm>
            <a:off x="1138400" y="4737211"/>
            <a:ext cx="2223467" cy="982639"/>
          </a:xfrm>
          <a:prstGeom prst="rect">
            <a:avLst/>
          </a:prstGeom>
          <a:solidFill>
            <a:srgbClr val="FFFFFF">
              <a:alpha val="50196"/>
            </a:srgb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3B0BC775-8CB2-6D9A-F79B-0481776F27B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383" r="19785"/>
          <a:stretch/>
        </p:blipFill>
        <p:spPr>
          <a:xfrm rot="10800000">
            <a:off x="2547308" y="3035544"/>
            <a:ext cx="1766709" cy="537471"/>
          </a:xfrm>
          <a:prstGeom prst="rect">
            <a:avLst/>
          </a:prstGeom>
        </p:spPr>
      </p:pic>
      <p:sp>
        <p:nvSpPr>
          <p:cNvPr id="43" name="Rectangle 42">
            <a:extLst>
              <a:ext uri="{FF2B5EF4-FFF2-40B4-BE49-F238E27FC236}">
                <a16:creationId xmlns:a16="http://schemas.microsoft.com/office/drawing/2014/main" id="{481574F0-650A-614A-8190-DF4B92985D5A}"/>
              </a:ext>
            </a:extLst>
          </p:cNvPr>
          <p:cNvSpPr/>
          <p:nvPr/>
        </p:nvSpPr>
        <p:spPr>
          <a:xfrm>
            <a:off x="1457303" y="1746652"/>
            <a:ext cx="1315157" cy="332399"/>
          </a:xfrm>
          <a:prstGeom prst="rect">
            <a:avLst/>
          </a:prstGeom>
          <a:solidFill>
            <a:srgbClr val="FFFFFF">
              <a:alpha val="87843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A934A228-DC6A-65F9-A750-1582B9232F05}"/>
              </a:ext>
            </a:extLst>
          </p:cNvPr>
          <p:cNvSpPr/>
          <p:nvPr/>
        </p:nvSpPr>
        <p:spPr>
          <a:xfrm>
            <a:off x="3816878" y="1143000"/>
            <a:ext cx="2726042" cy="1459442"/>
          </a:xfrm>
          <a:prstGeom prst="rect">
            <a:avLst/>
          </a:prstGeom>
          <a:solidFill>
            <a:srgbClr val="FFFFFF">
              <a:alpha val="87843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78DD3FA4-CEE4-9C23-6822-04C8D82FE59F}"/>
              </a:ext>
            </a:extLst>
          </p:cNvPr>
          <p:cNvSpPr/>
          <p:nvPr/>
        </p:nvSpPr>
        <p:spPr>
          <a:xfrm>
            <a:off x="1199456" y="4755259"/>
            <a:ext cx="2136966" cy="940903"/>
          </a:xfrm>
          <a:prstGeom prst="rect">
            <a:avLst/>
          </a:prstGeom>
          <a:solidFill>
            <a:srgbClr val="FFFFFF">
              <a:alpha val="87843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/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63A0205A-6F9C-618A-D4DE-1FF2582CD97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5959"/>
          <a:stretch/>
        </p:blipFill>
        <p:spPr>
          <a:xfrm rot="5400000">
            <a:off x="885492" y="3342048"/>
            <a:ext cx="1566365" cy="454074"/>
          </a:xfrm>
          <a:prstGeom prst="rect">
            <a:avLst/>
          </a:prstGeom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D22C6CCA-1BD7-06B4-C30D-357EF8167733}"/>
              </a:ext>
            </a:extLst>
          </p:cNvPr>
          <p:cNvSpPr txBox="1"/>
          <p:nvPr/>
        </p:nvSpPr>
        <p:spPr>
          <a:xfrm>
            <a:off x="3830957" y="5789764"/>
            <a:ext cx="1182118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de-CH" sz="1200" dirty="0"/>
              <a:t>C-band</a:t>
            </a:r>
          </a:p>
          <a:p>
            <a:pPr algn="ctr"/>
            <a:r>
              <a:rPr lang="de-CH" sz="1200" dirty="0"/>
              <a:t>Modulator</a:t>
            </a:r>
          </a:p>
          <a:p>
            <a:pPr algn="ctr"/>
            <a:r>
              <a:rPr lang="de-CH" sz="1200" dirty="0"/>
              <a:t>(TW </a:t>
            </a:r>
            <a:r>
              <a:rPr lang="de-CH" sz="1200" dirty="0" err="1"/>
              <a:t>Gun</a:t>
            </a:r>
            <a:r>
              <a:rPr lang="de-CH" sz="1200" dirty="0"/>
              <a:t> </a:t>
            </a:r>
            <a:r>
              <a:rPr lang="de-CH" sz="1200" dirty="0" err="1"/>
              <a:t>or</a:t>
            </a:r>
            <a:r>
              <a:rPr lang="de-CH" sz="1200" dirty="0"/>
              <a:t> </a:t>
            </a:r>
            <a:r>
              <a:rPr lang="de-CH" sz="1200" dirty="0" err="1"/>
              <a:t>Acc</a:t>
            </a:r>
            <a:r>
              <a:rPr lang="de-CH" sz="1200" dirty="0"/>
              <a:t> 1)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9E9D06A-7EBA-7B3B-F59E-842CCDAD3E17}"/>
              </a:ext>
            </a:extLst>
          </p:cNvPr>
          <p:cNvGrpSpPr/>
          <p:nvPr/>
        </p:nvGrpSpPr>
        <p:grpSpPr>
          <a:xfrm>
            <a:off x="5276743" y="4440263"/>
            <a:ext cx="3838102" cy="1933905"/>
            <a:chOff x="6467163" y="4453451"/>
            <a:chExt cx="3838102" cy="1933905"/>
          </a:xfrm>
        </p:grpSpPr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BAA4F74E-C88F-33EB-23ED-33D7CD4B397A}"/>
                </a:ext>
              </a:extLst>
            </p:cNvPr>
            <p:cNvSpPr/>
            <p:nvPr/>
          </p:nvSpPr>
          <p:spPr>
            <a:xfrm>
              <a:off x="9014612" y="4453451"/>
              <a:ext cx="1290653" cy="1286613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2000" dirty="0" err="1"/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BDAEA0C0-8AE2-DA0F-78B8-B33DD87CA2B5}"/>
                </a:ext>
              </a:extLst>
            </p:cNvPr>
            <p:cNvSpPr/>
            <p:nvPr/>
          </p:nvSpPr>
          <p:spPr>
            <a:xfrm>
              <a:off x="9029251" y="4479969"/>
              <a:ext cx="1261373" cy="1239881"/>
            </a:xfrm>
            <a:prstGeom prst="rect">
              <a:avLst/>
            </a:prstGeom>
            <a:solidFill>
              <a:srgbClr val="FFFFFF">
                <a:alpha val="87843"/>
              </a:srgb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2000" dirty="0" err="1"/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90755179-209B-FE82-198E-D274830BF388}"/>
                </a:ext>
              </a:extLst>
            </p:cNvPr>
            <p:cNvSpPr txBox="1"/>
            <p:nvPr/>
          </p:nvSpPr>
          <p:spPr>
            <a:xfrm>
              <a:off x="6467163" y="5833358"/>
              <a:ext cx="1056956" cy="55399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de-CH" sz="1200" dirty="0"/>
                <a:t>S-band</a:t>
              </a:r>
            </a:p>
            <a:p>
              <a:pPr algn="ctr"/>
              <a:r>
                <a:rPr lang="de-CH" sz="1200" dirty="0"/>
                <a:t>Modulator </a:t>
              </a:r>
              <a:r>
                <a:rPr lang="de-CH" sz="1200" dirty="0" err="1"/>
                <a:t>for</a:t>
              </a:r>
              <a:endParaRPr lang="de-CH" sz="1200" dirty="0"/>
            </a:p>
            <a:p>
              <a:pPr algn="ctr"/>
              <a:r>
                <a:rPr lang="de-CH" sz="1200" dirty="0" err="1"/>
                <a:t>Electron</a:t>
              </a:r>
              <a:r>
                <a:rPr lang="de-CH" sz="1200" dirty="0"/>
                <a:t> Source</a:t>
              </a: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B4190D36-A400-73A8-861B-802E8C1DD5F1}"/>
              </a:ext>
            </a:extLst>
          </p:cNvPr>
          <p:cNvGrpSpPr/>
          <p:nvPr/>
        </p:nvGrpSpPr>
        <p:grpSpPr>
          <a:xfrm>
            <a:off x="9332209" y="4425732"/>
            <a:ext cx="1290653" cy="1695757"/>
            <a:chOff x="9014612" y="4453451"/>
            <a:chExt cx="1290653" cy="1695757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530FB5A1-5D6D-91DC-B553-799BAC0263C8}"/>
                </a:ext>
              </a:extLst>
            </p:cNvPr>
            <p:cNvSpPr/>
            <p:nvPr/>
          </p:nvSpPr>
          <p:spPr>
            <a:xfrm>
              <a:off x="9014612" y="4453451"/>
              <a:ext cx="1290653" cy="1286613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2000" dirty="0" err="1"/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AE8F3006-F17E-5DB4-741B-24ED75A9C257}"/>
                </a:ext>
              </a:extLst>
            </p:cNvPr>
            <p:cNvSpPr/>
            <p:nvPr/>
          </p:nvSpPr>
          <p:spPr>
            <a:xfrm>
              <a:off x="9029251" y="4479969"/>
              <a:ext cx="1261373" cy="1239881"/>
            </a:xfrm>
            <a:prstGeom prst="rect">
              <a:avLst/>
            </a:prstGeom>
            <a:solidFill>
              <a:srgbClr val="FFFFFF">
                <a:alpha val="87843"/>
              </a:srgb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2000" dirty="0" err="1"/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8D7A8FC1-962F-9A31-FF61-839361DDA9F5}"/>
                </a:ext>
              </a:extLst>
            </p:cNvPr>
            <p:cNvSpPr txBox="1"/>
            <p:nvPr/>
          </p:nvSpPr>
          <p:spPr>
            <a:xfrm>
              <a:off x="9290677" y="5779876"/>
              <a:ext cx="826637" cy="36933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de-CH" sz="1200" dirty="0"/>
                <a:t>Storage and</a:t>
              </a:r>
            </a:p>
            <a:p>
              <a:pPr algn="ctr"/>
              <a:r>
                <a:rPr lang="de-CH" sz="1200" dirty="0" err="1"/>
                <a:t>loading</a:t>
              </a:r>
              <a:r>
                <a:rPr lang="de-CH" sz="1200" dirty="0"/>
                <a:t> Area</a:t>
              </a:r>
            </a:p>
          </p:txBody>
        </p:sp>
      </p:grpSp>
      <p:sp>
        <p:nvSpPr>
          <p:cNvPr id="60" name="Rectangle 59">
            <a:extLst>
              <a:ext uri="{FF2B5EF4-FFF2-40B4-BE49-F238E27FC236}">
                <a16:creationId xmlns:a16="http://schemas.microsoft.com/office/drawing/2014/main" id="{F70FE869-749B-60FA-EFAE-71839B1CD1C8}"/>
              </a:ext>
            </a:extLst>
          </p:cNvPr>
          <p:cNvSpPr/>
          <p:nvPr/>
        </p:nvSpPr>
        <p:spPr>
          <a:xfrm>
            <a:off x="10368929" y="2935089"/>
            <a:ext cx="306159" cy="862743"/>
          </a:xfrm>
          <a:prstGeom prst="rect">
            <a:avLst/>
          </a:prstGeom>
          <a:solidFill>
            <a:schemeClr val="tx2">
              <a:lumMod val="40000"/>
              <a:lumOff val="60000"/>
              <a:alpha val="87843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AC965872-0FBE-7551-B81B-9BEFE7F65D81}"/>
              </a:ext>
            </a:extLst>
          </p:cNvPr>
          <p:cNvSpPr/>
          <p:nvPr/>
        </p:nvSpPr>
        <p:spPr>
          <a:xfrm>
            <a:off x="9824454" y="3234459"/>
            <a:ext cx="306159" cy="862743"/>
          </a:xfrm>
          <a:prstGeom prst="rect">
            <a:avLst/>
          </a:prstGeom>
          <a:solidFill>
            <a:schemeClr val="tx2">
              <a:lumMod val="40000"/>
              <a:lumOff val="60000"/>
              <a:alpha val="87843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710C70A9-FB47-1A2B-62C6-EBD5E22F7226}"/>
              </a:ext>
            </a:extLst>
          </p:cNvPr>
          <p:cNvSpPr/>
          <p:nvPr/>
        </p:nvSpPr>
        <p:spPr>
          <a:xfrm>
            <a:off x="10618269" y="3797832"/>
            <a:ext cx="48027" cy="299211"/>
          </a:xfrm>
          <a:prstGeom prst="rect">
            <a:avLst/>
          </a:prstGeom>
          <a:solidFill>
            <a:srgbClr val="FFC000">
              <a:alpha val="87843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E373ADB6-F614-0DBB-230A-F1DB3FBF0EDB}"/>
              </a:ext>
            </a:extLst>
          </p:cNvPr>
          <p:cNvSpPr/>
          <p:nvPr/>
        </p:nvSpPr>
        <p:spPr>
          <a:xfrm>
            <a:off x="1355226" y="1143000"/>
            <a:ext cx="1315157" cy="310024"/>
          </a:xfrm>
          <a:prstGeom prst="rect">
            <a:avLst/>
          </a:prstGeom>
          <a:solidFill>
            <a:srgbClr val="FFFFFF">
              <a:alpha val="87843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8DEDF37B-A1DF-7395-4297-977783627D8F}"/>
              </a:ext>
            </a:extLst>
          </p:cNvPr>
          <p:cNvSpPr/>
          <p:nvPr/>
        </p:nvSpPr>
        <p:spPr>
          <a:xfrm>
            <a:off x="3912577" y="1381362"/>
            <a:ext cx="1858314" cy="1126618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dirty="0"/>
              <a:t>Photocathode Laser</a:t>
            </a:r>
          </a:p>
        </p:txBody>
      </p: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3BC4B300-6ECE-D141-E064-012F0657D25F}"/>
              </a:ext>
            </a:extLst>
          </p:cNvPr>
          <p:cNvCxnSpPr>
            <a:cxnSpLocks/>
          </p:cNvCxnSpPr>
          <p:nvPr/>
        </p:nvCxnSpPr>
        <p:spPr>
          <a:xfrm flipH="1">
            <a:off x="3215680" y="2465403"/>
            <a:ext cx="864096" cy="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F8FAEC29-31F9-682A-471C-022A9D4DB971}"/>
              </a:ext>
            </a:extLst>
          </p:cNvPr>
          <p:cNvCxnSpPr>
            <a:cxnSpLocks/>
          </p:cNvCxnSpPr>
          <p:nvPr/>
        </p:nvCxnSpPr>
        <p:spPr>
          <a:xfrm flipH="1">
            <a:off x="3175178" y="2433588"/>
            <a:ext cx="51003" cy="51003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F4865CA2-8A27-E6AB-B6E5-1517B0C9E06E}"/>
              </a:ext>
            </a:extLst>
          </p:cNvPr>
          <p:cNvCxnSpPr>
            <a:cxnSpLocks/>
          </p:cNvCxnSpPr>
          <p:nvPr/>
        </p:nvCxnSpPr>
        <p:spPr>
          <a:xfrm>
            <a:off x="3214455" y="2474089"/>
            <a:ext cx="0" cy="371019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Rectangle 68">
            <a:extLst>
              <a:ext uri="{FF2B5EF4-FFF2-40B4-BE49-F238E27FC236}">
                <a16:creationId xmlns:a16="http://schemas.microsoft.com/office/drawing/2014/main" id="{71D3A0C7-9E93-12A4-9798-B7224A8D2B3D}"/>
              </a:ext>
            </a:extLst>
          </p:cNvPr>
          <p:cNvSpPr/>
          <p:nvPr/>
        </p:nvSpPr>
        <p:spPr>
          <a:xfrm>
            <a:off x="3828967" y="4472786"/>
            <a:ext cx="634548" cy="21952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200" dirty="0"/>
              <a:t>Water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B046605C-8E6D-79D8-2C80-5C126C89F19C}"/>
              </a:ext>
            </a:extLst>
          </p:cNvPr>
          <p:cNvSpPr/>
          <p:nvPr/>
        </p:nvSpPr>
        <p:spPr>
          <a:xfrm>
            <a:off x="5204166" y="4479317"/>
            <a:ext cx="634548" cy="21952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200" dirty="0"/>
              <a:t>Water</a:t>
            </a:r>
          </a:p>
        </p:txBody>
      </p:sp>
      <p:pic>
        <p:nvPicPr>
          <p:cNvPr id="72" name="Picture 71">
            <a:extLst>
              <a:ext uri="{FF2B5EF4-FFF2-40B4-BE49-F238E27FC236}">
                <a16:creationId xmlns:a16="http://schemas.microsoft.com/office/drawing/2014/main" id="{887E6319-8CDA-FB51-6D4A-41B2D4B4BBE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72588" y="3117222"/>
            <a:ext cx="1489463" cy="345768"/>
          </a:xfrm>
          <a:prstGeom prst="rect">
            <a:avLst/>
          </a:prstGeom>
        </p:spPr>
      </p:pic>
      <p:sp>
        <p:nvSpPr>
          <p:cNvPr id="73" name="Rectangle 72">
            <a:extLst>
              <a:ext uri="{FF2B5EF4-FFF2-40B4-BE49-F238E27FC236}">
                <a16:creationId xmlns:a16="http://schemas.microsoft.com/office/drawing/2014/main" id="{A21677E7-6F46-9796-84A4-86215CDAA75C}"/>
              </a:ext>
            </a:extLst>
          </p:cNvPr>
          <p:cNvSpPr/>
          <p:nvPr/>
        </p:nvSpPr>
        <p:spPr>
          <a:xfrm>
            <a:off x="2441176" y="1764024"/>
            <a:ext cx="48027" cy="299211"/>
          </a:xfrm>
          <a:prstGeom prst="rect">
            <a:avLst/>
          </a:prstGeom>
          <a:solidFill>
            <a:srgbClr val="FFC000">
              <a:alpha val="87843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pic>
        <p:nvPicPr>
          <p:cNvPr id="75" name="Picture 74">
            <a:extLst>
              <a:ext uri="{FF2B5EF4-FFF2-40B4-BE49-F238E27FC236}">
                <a16:creationId xmlns:a16="http://schemas.microsoft.com/office/drawing/2014/main" id="{A84732D4-D681-213C-DDD1-7951A3A5E81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flipH="1">
            <a:off x="5435432" y="3041608"/>
            <a:ext cx="1143204" cy="752649"/>
          </a:xfrm>
          <a:prstGeom prst="rect">
            <a:avLst/>
          </a:prstGeom>
        </p:spPr>
      </p:pic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30FEB33C-9968-33B2-84F3-66DA2D971A3B}"/>
              </a:ext>
            </a:extLst>
          </p:cNvPr>
          <p:cNvCxnSpPr>
            <a:cxnSpLocks/>
          </p:cNvCxnSpPr>
          <p:nvPr/>
        </p:nvCxnSpPr>
        <p:spPr>
          <a:xfrm>
            <a:off x="2279576" y="3797832"/>
            <a:ext cx="4928340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Connector: Elbow 82">
            <a:extLst>
              <a:ext uri="{FF2B5EF4-FFF2-40B4-BE49-F238E27FC236}">
                <a16:creationId xmlns:a16="http://schemas.microsoft.com/office/drawing/2014/main" id="{9685DA53-0204-F242-5219-E4D522744937}"/>
              </a:ext>
            </a:extLst>
          </p:cNvPr>
          <p:cNvCxnSpPr>
            <a:cxnSpLocks/>
          </p:cNvCxnSpPr>
          <p:nvPr/>
        </p:nvCxnSpPr>
        <p:spPr>
          <a:xfrm rot="16200000" flipH="1">
            <a:off x="1056024" y="2559410"/>
            <a:ext cx="1898746" cy="607190"/>
          </a:xfrm>
          <a:prstGeom prst="bentConnector3">
            <a:avLst>
              <a:gd name="adj1" fmla="val 35648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4816063E-7E01-B6F4-9157-4FAFB0F13639}"/>
              </a:ext>
            </a:extLst>
          </p:cNvPr>
          <p:cNvCxnSpPr>
            <a:cxnSpLocks/>
          </p:cNvCxnSpPr>
          <p:nvPr/>
        </p:nvCxnSpPr>
        <p:spPr>
          <a:xfrm>
            <a:off x="8353428" y="3079794"/>
            <a:ext cx="1471026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Connector: Elbow 84">
            <a:extLst>
              <a:ext uri="{FF2B5EF4-FFF2-40B4-BE49-F238E27FC236}">
                <a16:creationId xmlns:a16="http://schemas.microsoft.com/office/drawing/2014/main" id="{74B442BD-8BC6-5467-45E2-D3697855FBEF}"/>
              </a:ext>
            </a:extLst>
          </p:cNvPr>
          <p:cNvCxnSpPr>
            <a:cxnSpLocks/>
          </p:cNvCxnSpPr>
          <p:nvPr/>
        </p:nvCxnSpPr>
        <p:spPr>
          <a:xfrm rot="10800000" flipV="1">
            <a:off x="7177591" y="3077803"/>
            <a:ext cx="1192090" cy="719005"/>
          </a:xfrm>
          <a:prstGeom prst="bentConnector3">
            <a:avLst>
              <a:gd name="adj1" fmla="val 8697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Connector: Elbow 85">
            <a:extLst>
              <a:ext uri="{FF2B5EF4-FFF2-40B4-BE49-F238E27FC236}">
                <a16:creationId xmlns:a16="http://schemas.microsoft.com/office/drawing/2014/main" id="{50A15CFC-8008-643A-0583-732623DBAEC2}"/>
              </a:ext>
            </a:extLst>
          </p:cNvPr>
          <p:cNvCxnSpPr>
            <a:cxnSpLocks/>
            <a:stCxn id="62" idx="1"/>
          </p:cNvCxnSpPr>
          <p:nvPr/>
        </p:nvCxnSpPr>
        <p:spPr>
          <a:xfrm rot="10800000">
            <a:off x="9601201" y="3077308"/>
            <a:ext cx="1017069" cy="870130"/>
          </a:xfrm>
          <a:prstGeom prst="bentConnector3">
            <a:avLst>
              <a:gd name="adj1" fmla="val 38762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Rectangle 87">
            <a:extLst>
              <a:ext uri="{FF2B5EF4-FFF2-40B4-BE49-F238E27FC236}">
                <a16:creationId xmlns:a16="http://schemas.microsoft.com/office/drawing/2014/main" id="{509B00D5-F01C-1D53-2558-10476D044F9E}"/>
              </a:ext>
            </a:extLst>
          </p:cNvPr>
          <p:cNvSpPr/>
          <p:nvPr/>
        </p:nvSpPr>
        <p:spPr>
          <a:xfrm>
            <a:off x="7871166" y="4473456"/>
            <a:ext cx="634548" cy="21952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200" dirty="0"/>
              <a:t>Water</a:t>
            </a:r>
          </a:p>
        </p:txBody>
      </p: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E0CFA165-AF1C-88DC-551F-413B17F8B1E4}"/>
              </a:ext>
            </a:extLst>
          </p:cNvPr>
          <p:cNvCxnSpPr>
            <a:cxnSpLocks/>
            <a:endCxn id="73" idx="1"/>
          </p:cNvCxnSpPr>
          <p:nvPr/>
        </p:nvCxnSpPr>
        <p:spPr>
          <a:xfrm>
            <a:off x="1701802" y="1913630"/>
            <a:ext cx="739374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TextBox 118">
            <a:extLst>
              <a:ext uri="{FF2B5EF4-FFF2-40B4-BE49-F238E27FC236}">
                <a16:creationId xmlns:a16="http://schemas.microsoft.com/office/drawing/2014/main" id="{57AF0C7C-78FD-A086-B82A-188247BB5C59}"/>
              </a:ext>
            </a:extLst>
          </p:cNvPr>
          <p:cNvSpPr txBox="1"/>
          <p:nvPr/>
        </p:nvSpPr>
        <p:spPr>
          <a:xfrm>
            <a:off x="8067100" y="5769213"/>
            <a:ext cx="877228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de-CH" sz="1200" dirty="0"/>
              <a:t>Test Place</a:t>
            </a:r>
          </a:p>
          <a:p>
            <a:pPr algn="ctr"/>
            <a:r>
              <a:rPr lang="de-CH" sz="1200" dirty="0"/>
              <a:t>With RF Load</a:t>
            </a:r>
          </a:p>
        </p:txBody>
      </p:sp>
      <p:grpSp>
        <p:nvGrpSpPr>
          <p:cNvPr id="177" name="Group 176">
            <a:extLst>
              <a:ext uri="{FF2B5EF4-FFF2-40B4-BE49-F238E27FC236}">
                <a16:creationId xmlns:a16="http://schemas.microsoft.com/office/drawing/2014/main" id="{54C078C6-EB45-95C5-03C5-B0D5B68F3051}"/>
              </a:ext>
            </a:extLst>
          </p:cNvPr>
          <p:cNvGrpSpPr/>
          <p:nvPr/>
        </p:nvGrpSpPr>
        <p:grpSpPr>
          <a:xfrm>
            <a:off x="6748157" y="4403823"/>
            <a:ext cx="760463" cy="1038021"/>
            <a:chOff x="6748157" y="4403823"/>
            <a:chExt cx="760463" cy="1331534"/>
          </a:xfrm>
        </p:grpSpPr>
        <p:sp>
          <p:nvSpPr>
            <p:cNvPr id="120" name="Rectangle 119">
              <a:extLst>
                <a:ext uri="{FF2B5EF4-FFF2-40B4-BE49-F238E27FC236}">
                  <a16:creationId xmlns:a16="http://schemas.microsoft.com/office/drawing/2014/main" id="{A12D30A6-80EB-BDCC-3358-51E2DE664E72}"/>
                </a:ext>
              </a:extLst>
            </p:cNvPr>
            <p:cNvSpPr/>
            <p:nvPr/>
          </p:nvSpPr>
          <p:spPr>
            <a:xfrm>
              <a:off x="6756771" y="4403823"/>
              <a:ext cx="250708" cy="2507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2000" dirty="0" err="1"/>
            </a:p>
          </p:txBody>
        </p:sp>
        <p:sp>
          <p:nvSpPr>
            <p:cNvPr id="121" name="Rectangle 120">
              <a:extLst>
                <a:ext uri="{FF2B5EF4-FFF2-40B4-BE49-F238E27FC236}">
                  <a16:creationId xmlns:a16="http://schemas.microsoft.com/office/drawing/2014/main" id="{2DB7915A-C2AC-337D-BF7C-9ACDB8708EF6}"/>
                </a:ext>
              </a:extLst>
            </p:cNvPr>
            <p:cNvSpPr/>
            <p:nvPr/>
          </p:nvSpPr>
          <p:spPr>
            <a:xfrm>
              <a:off x="6757492" y="4673123"/>
              <a:ext cx="250708" cy="2507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2000" dirty="0" err="1"/>
            </a:p>
          </p:txBody>
        </p:sp>
        <p:sp>
          <p:nvSpPr>
            <p:cNvPr id="122" name="Rectangle 121">
              <a:extLst>
                <a:ext uri="{FF2B5EF4-FFF2-40B4-BE49-F238E27FC236}">
                  <a16:creationId xmlns:a16="http://schemas.microsoft.com/office/drawing/2014/main" id="{0136CBC3-037E-DCCD-7752-5F8479C52AC2}"/>
                </a:ext>
              </a:extLst>
            </p:cNvPr>
            <p:cNvSpPr/>
            <p:nvPr/>
          </p:nvSpPr>
          <p:spPr>
            <a:xfrm>
              <a:off x="6757785" y="4938897"/>
              <a:ext cx="250708" cy="2507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2000" dirty="0" err="1"/>
            </a:p>
          </p:txBody>
        </p:sp>
        <p:sp>
          <p:nvSpPr>
            <p:cNvPr id="123" name="Rectangle 122">
              <a:extLst>
                <a:ext uri="{FF2B5EF4-FFF2-40B4-BE49-F238E27FC236}">
                  <a16:creationId xmlns:a16="http://schemas.microsoft.com/office/drawing/2014/main" id="{98B89256-18F4-0E02-79C0-B538ABF2BA53}"/>
                </a:ext>
              </a:extLst>
            </p:cNvPr>
            <p:cNvSpPr/>
            <p:nvPr/>
          </p:nvSpPr>
          <p:spPr>
            <a:xfrm>
              <a:off x="6752022" y="5211813"/>
              <a:ext cx="250708" cy="2507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2000" dirty="0" err="1"/>
            </a:p>
          </p:txBody>
        </p:sp>
        <p:sp>
          <p:nvSpPr>
            <p:cNvPr id="124" name="Rectangle 123">
              <a:extLst>
                <a:ext uri="{FF2B5EF4-FFF2-40B4-BE49-F238E27FC236}">
                  <a16:creationId xmlns:a16="http://schemas.microsoft.com/office/drawing/2014/main" id="{98700B3B-DE63-9D1E-D4EF-B54FCBA75759}"/>
                </a:ext>
              </a:extLst>
            </p:cNvPr>
            <p:cNvSpPr/>
            <p:nvPr/>
          </p:nvSpPr>
          <p:spPr>
            <a:xfrm>
              <a:off x="6748157" y="5484649"/>
              <a:ext cx="250708" cy="2507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2000" dirty="0" err="1"/>
            </a:p>
          </p:txBody>
        </p:sp>
        <p:sp>
          <p:nvSpPr>
            <p:cNvPr id="125" name="Rectangle 124">
              <a:extLst>
                <a:ext uri="{FF2B5EF4-FFF2-40B4-BE49-F238E27FC236}">
                  <a16:creationId xmlns:a16="http://schemas.microsoft.com/office/drawing/2014/main" id="{9BFDB2D3-69F7-9873-7F02-4D55CDF784C9}"/>
                </a:ext>
              </a:extLst>
            </p:cNvPr>
            <p:cNvSpPr/>
            <p:nvPr/>
          </p:nvSpPr>
          <p:spPr>
            <a:xfrm>
              <a:off x="7256898" y="4403823"/>
              <a:ext cx="250708" cy="2507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2000" dirty="0" err="1"/>
            </a:p>
          </p:txBody>
        </p:sp>
        <p:sp>
          <p:nvSpPr>
            <p:cNvPr id="126" name="Rectangle 125">
              <a:extLst>
                <a:ext uri="{FF2B5EF4-FFF2-40B4-BE49-F238E27FC236}">
                  <a16:creationId xmlns:a16="http://schemas.microsoft.com/office/drawing/2014/main" id="{0F09CE51-2EA0-2652-1223-C97C8C877B95}"/>
                </a:ext>
              </a:extLst>
            </p:cNvPr>
            <p:cNvSpPr/>
            <p:nvPr/>
          </p:nvSpPr>
          <p:spPr>
            <a:xfrm>
              <a:off x="7257619" y="4673123"/>
              <a:ext cx="250708" cy="2507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2000" dirty="0" err="1"/>
            </a:p>
          </p:txBody>
        </p:sp>
        <p:sp>
          <p:nvSpPr>
            <p:cNvPr id="127" name="Rectangle 126">
              <a:extLst>
                <a:ext uri="{FF2B5EF4-FFF2-40B4-BE49-F238E27FC236}">
                  <a16:creationId xmlns:a16="http://schemas.microsoft.com/office/drawing/2014/main" id="{83B170AB-04C1-5BF2-BA1C-9FE02528F3FB}"/>
                </a:ext>
              </a:extLst>
            </p:cNvPr>
            <p:cNvSpPr/>
            <p:nvPr/>
          </p:nvSpPr>
          <p:spPr>
            <a:xfrm>
              <a:off x="7257912" y="4938897"/>
              <a:ext cx="250708" cy="2507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2000" dirty="0" err="1"/>
            </a:p>
          </p:txBody>
        </p:sp>
        <p:sp>
          <p:nvSpPr>
            <p:cNvPr id="128" name="Rectangle 127">
              <a:extLst>
                <a:ext uri="{FF2B5EF4-FFF2-40B4-BE49-F238E27FC236}">
                  <a16:creationId xmlns:a16="http://schemas.microsoft.com/office/drawing/2014/main" id="{1A41385D-AC46-B31D-CD49-4D20B6F431A7}"/>
                </a:ext>
              </a:extLst>
            </p:cNvPr>
            <p:cNvSpPr/>
            <p:nvPr/>
          </p:nvSpPr>
          <p:spPr>
            <a:xfrm>
              <a:off x="7252149" y="5211813"/>
              <a:ext cx="250708" cy="2507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2000" dirty="0" err="1"/>
            </a:p>
          </p:txBody>
        </p:sp>
        <p:sp>
          <p:nvSpPr>
            <p:cNvPr id="129" name="Rectangle 128">
              <a:extLst>
                <a:ext uri="{FF2B5EF4-FFF2-40B4-BE49-F238E27FC236}">
                  <a16:creationId xmlns:a16="http://schemas.microsoft.com/office/drawing/2014/main" id="{ED52D945-5CD1-B02B-FE40-F09C29D7B859}"/>
                </a:ext>
              </a:extLst>
            </p:cNvPr>
            <p:cNvSpPr/>
            <p:nvPr/>
          </p:nvSpPr>
          <p:spPr>
            <a:xfrm>
              <a:off x="7248284" y="5484649"/>
              <a:ext cx="250708" cy="2507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2000" dirty="0" err="1"/>
            </a:p>
          </p:txBody>
        </p:sp>
      </p:grpSp>
      <p:grpSp>
        <p:nvGrpSpPr>
          <p:cNvPr id="158" name="Group 157">
            <a:extLst>
              <a:ext uri="{FF2B5EF4-FFF2-40B4-BE49-F238E27FC236}">
                <a16:creationId xmlns:a16="http://schemas.microsoft.com/office/drawing/2014/main" id="{01DB7C52-0DB6-C532-295C-0B4B1CD4A7F3}"/>
              </a:ext>
            </a:extLst>
          </p:cNvPr>
          <p:cNvGrpSpPr/>
          <p:nvPr/>
        </p:nvGrpSpPr>
        <p:grpSpPr>
          <a:xfrm>
            <a:off x="6701161" y="1055751"/>
            <a:ext cx="264684" cy="1591917"/>
            <a:chOff x="6725939" y="1104747"/>
            <a:chExt cx="264684" cy="1591917"/>
          </a:xfrm>
        </p:grpSpPr>
        <p:sp>
          <p:nvSpPr>
            <p:cNvPr id="152" name="Rectangle 151">
              <a:extLst>
                <a:ext uri="{FF2B5EF4-FFF2-40B4-BE49-F238E27FC236}">
                  <a16:creationId xmlns:a16="http://schemas.microsoft.com/office/drawing/2014/main" id="{A86F1227-2A04-2BDF-E5E1-58F7FB8BE1EA}"/>
                </a:ext>
              </a:extLst>
            </p:cNvPr>
            <p:cNvSpPr/>
            <p:nvPr/>
          </p:nvSpPr>
          <p:spPr>
            <a:xfrm>
              <a:off x="6738901" y="1104747"/>
              <a:ext cx="250708" cy="2507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2000" dirty="0" err="1"/>
            </a:p>
          </p:txBody>
        </p:sp>
        <p:sp>
          <p:nvSpPr>
            <p:cNvPr id="153" name="Rectangle 152">
              <a:extLst>
                <a:ext uri="{FF2B5EF4-FFF2-40B4-BE49-F238E27FC236}">
                  <a16:creationId xmlns:a16="http://schemas.microsoft.com/office/drawing/2014/main" id="{D6F36AA6-8357-0D59-EF15-C81AE85BB14D}"/>
                </a:ext>
              </a:extLst>
            </p:cNvPr>
            <p:cNvSpPr/>
            <p:nvPr/>
          </p:nvSpPr>
          <p:spPr>
            <a:xfrm>
              <a:off x="6739622" y="1374047"/>
              <a:ext cx="250708" cy="2507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2000" dirty="0" err="1"/>
            </a:p>
          </p:txBody>
        </p:sp>
        <p:sp>
          <p:nvSpPr>
            <p:cNvPr id="154" name="Rectangle 153">
              <a:extLst>
                <a:ext uri="{FF2B5EF4-FFF2-40B4-BE49-F238E27FC236}">
                  <a16:creationId xmlns:a16="http://schemas.microsoft.com/office/drawing/2014/main" id="{9073BACF-D08B-7298-C7A6-1F385189B882}"/>
                </a:ext>
              </a:extLst>
            </p:cNvPr>
            <p:cNvSpPr/>
            <p:nvPr/>
          </p:nvSpPr>
          <p:spPr>
            <a:xfrm>
              <a:off x="6739915" y="1639821"/>
              <a:ext cx="250708" cy="2507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2000" dirty="0" err="1"/>
            </a:p>
          </p:txBody>
        </p:sp>
        <p:sp>
          <p:nvSpPr>
            <p:cNvPr id="155" name="Rectangle 154">
              <a:extLst>
                <a:ext uri="{FF2B5EF4-FFF2-40B4-BE49-F238E27FC236}">
                  <a16:creationId xmlns:a16="http://schemas.microsoft.com/office/drawing/2014/main" id="{BDFD2120-597C-E38F-E39A-89CB1B420D21}"/>
                </a:ext>
              </a:extLst>
            </p:cNvPr>
            <p:cNvSpPr/>
            <p:nvPr/>
          </p:nvSpPr>
          <p:spPr>
            <a:xfrm>
              <a:off x="6734152" y="1912737"/>
              <a:ext cx="250708" cy="2507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2000" dirty="0" err="1"/>
            </a:p>
          </p:txBody>
        </p:sp>
        <p:sp>
          <p:nvSpPr>
            <p:cNvPr id="156" name="Rectangle 155">
              <a:extLst>
                <a:ext uri="{FF2B5EF4-FFF2-40B4-BE49-F238E27FC236}">
                  <a16:creationId xmlns:a16="http://schemas.microsoft.com/office/drawing/2014/main" id="{07F4EF45-0F11-7E33-C13C-1597CE26D12B}"/>
                </a:ext>
              </a:extLst>
            </p:cNvPr>
            <p:cNvSpPr/>
            <p:nvPr/>
          </p:nvSpPr>
          <p:spPr>
            <a:xfrm>
              <a:off x="6730287" y="2185573"/>
              <a:ext cx="250708" cy="2507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2000" dirty="0" err="1"/>
            </a:p>
          </p:txBody>
        </p:sp>
        <p:sp>
          <p:nvSpPr>
            <p:cNvPr id="157" name="Rectangle 156">
              <a:extLst>
                <a:ext uri="{FF2B5EF4-FFF2-40B4-BE49-F238E27FC236}">
                  <a16:creationId xmlns:a16="http://schemas.microsoft.com/office/drawing/2014/main" id="{0E8D6B1A-A384-9C4E-BB11-A453489E6B83}"/>
                </a:ext>
              </a:extLst>
            </p:cNvPr>
            <p:cNvSpPr/>
            <p:nvPr/>
          </p:nvSpPr>
          <p:spPr>
            <a:xfrm>
              <a:off x="6725939" y="2445956"/>
              <a:ext cx="250708" cy="2507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2000" dirty="0" err="1"/>
            </a:p>
          </p:txBody>
        </p:sp>
      </p:grpSp>
      <p:grpSp>
        <p:nvGrpSpPr>
          <p:cNvPr id="159" name="Group 158">
            <a:extLst>
              <a:ext uri="{FF2B5EF4-FFF2-40B4-BE49-F238E27FC236}">
                <a16:creationId xmlns:a16="http://schemas.microsoft.com/office/drawing/2014/main" id="{6EA9FDF9-228F-52AD-F784-939069FF40B1}"/>
              </a:ext>
            </a:extLst>
          </p:cNvPr>
          <p:cNvGrpSpPr/>
          <p:nvPr/>
        </p:nvGrpSpPr>
        <p:grpSpPr>
          <a:xfrm>
            <a:off x="7726080" y="1030227"/>
            <a:ext cx="264684" cy="1591917"/>
            <a:chOff x="6725939" y="1104747"/>
            <a:chExt cx="264684" cy="1591917"/>
          </a:xfrm>
        </p:grpSpPr>
        <p:sp>
          <p:nvSpPr>
            <p:cNvPr id="160" name="Rectangle 159">
              <a:extLst>
                <a:ext uri="{FF2B5EF4-FFF2-40B4-BE49-F238E27FC236}">
                  <a16:creationId xmlns:a16="http://schemas.microsoft.com/office/drawing/2014/main" id="{173E5863-53F0-941D-DC17-65DD28C9BD4D}"/>
                </a:ext>
              </a:extLst>
            </p:cNvPr>
            <p:cNvSpPr/>
            <p:nvPr/>
          </p:nvSpPr>
          <p:spPr>
            <a:xfrm>
              <a:off x="6738901" y="1104747"/>
              <a:ext cx="250708" cy="2507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2000" dirty="0" err="1"/>
            </a:p>
          </p:txBody>
        </p:sp>
        <p:sp>
          <p:nvSpPr>
            <p:cNvPr id="161" name="Rectangle 160">
              <a:extLst>
                <a:ext uri="{FF2B5EF4-FFF2-40B4-BE49-F238E27FC236}">
                  <a16:creationId xmlns:a16="http://schemas.microsoft.com/office/drawing/2014/main" id="{47CAD872-A7B9-6872-F8EA-DFF3E7055342}"/>
                </a:ext>
              </a:extLst>
            </p:cNvPr>
            <p:cNvSpPr/>
            <p:nvPr/>
          </p:nvSpPr>
          <p:spPr>
            <a:xfrm>
              <a:off x="6739622" y="1374047"/>
              <a:ext cx="250708" cy="2507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2000" dirty="0" err="1"/>
            </a:p>
          </p:txBody>
        </p:sp>
        <p:sp>
          <p:nvSpPr>
            <p:cNvPr id="162" name="Rectangle 161">
              <a:extLst>
                <a:ext uri="{FF2B5EF4-FFF2-40B4-BE49-F238E27FC236}">
                  <a16:creationId xmlns:a16="http://schemas.microsoft.com/office/drawing/2014/main" id="{B7C19FA4-4D5C-42F3-5645-E66EB3A89FEA}"/>
                </a:ext>
              </a:extLst>
            </p:cNvPr>
            <p:cNvSpPr/>
            <p:nvPr/>
          </p:nvSpPr>
          <p:spPr>
            <a:xfrm>
              <a:off x="6739915" y="1639821"/>
              <a:ext cx="250708" cy="2507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2000" dirty="0" err="1"/>
            </a:p>
          </p:txBody>
        </p:sp>
        <p:sp>
          <p:nvSpPr>
            <p:cNvPr id="163" name="Rectangle 162">
              <a:extLst>
                <a:ext uri="{FF2B5EF4-FFF2-40B4-BE49-F238E27FC236}">
                  <a16:creationId xmlns:a16="http://schemas.microsoft.com/office/drawing/2014/main" id="{94C3B596-25CC-564F-FA16-FDDEB864D59E}"/>
                </a:ext>
              </a:extLst>
            </p:cNvPr>
            <p:cNvSpPr/>
            <p:nvPr/>
          </p:nvSpPr>
          <p:spPr>
            <a:xfrm>
              <a:off x="6734152" y="1912737"/>
              <a:ext cx="250708" cy="2507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2000" dirty="0" err="1"/>
            </a:p>
          </p:txBody>
        </p:sp>
        <p:sp>
          <p:nvSpPr>
            <p:cNvPr id="164" name="Rectangle 163">
              <a:extLst>
                <a:ext uri="{FF2B5EF4-FFF2-40B4-BE49-F238E27FC236}">
                  <a16:creationId xmlns:a16="http://schemas.microsoft.com/office/drawing/2014/main" id="{33A4110A-3372-6178-9A30-B20B10C0CE46}"/>
                </a:ext>
              </a:extLst>
            </p:cNvPr>
            <p:cNvSpPr/>
            <p:nvPr/>
          </p:nvSpPr>
          <p:spPr>
            <a:xfrm>
              <a:off x="6730287" y="2185573"/>
              <a:ext cx="250708" cy="2507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2000" dirty="0" err="1"/>
            </a:p>
          </p:txBody>
        </p:sp>
        <p:sp>
          <p:nvSpPr>
            <p:cNvPr id="165" name="Rectangle 164">
              <a:extLst>
                <a:ext uri="{FF2B5EF4-FFF2-40B4-BE49-F238E27FC236}">
                  <a16:creationId xmlns:a16="http://schemas.microsoft.com/office/drawing/2014/main" id="{088A0DAC-0711-4C4C-CFF6-5490A0E95E89}"/>
                </a:ext>
              </a:extLst>
            </p:cNvPr>
            <p:cNvSpPr/>
            <p:nvPr/>
          </p:nvSpPr>
          <p:spPr>
            <a:xfrm>
              <a:off x="6725939" y="2445956"/>
              <a:ext cx="250708" cy="2507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2000" dirty="0" err="1"/>
            </a:p>
          </p:txBody>
        </p:sp>
      </p:grpSp>
      <p:sp>
        <p:nvSpPr>
          <p:cNvPr id="166" name="Rectangle 165">
            <a:extLst>
              <a:ext uri="{FF2B5EF4-FFF2-40B4-BE49-F238E27FC236}">
                <a16:creationId xmlns:a16="http://schemas.microsoft.com/office/drawing/2014/main" id="{AD5EC8FF-1707-8765-48B0-6F6C93A1CC2C}"/>
              </a:ext>
            </a:extLst>
          </p:cNvPr>
          <p:cNvSpPr/>
          <p:nvPr/>
        </p:nvSpPr>
        <p:spPr>
          <a:xfrm>
            <a:off x="7007479" y="1055751"/>
            <a:ext cx="671101" cy="156503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1100" dirty="0"/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id="{AED2EF1A-C5F2-062A-127A-E8E048831925}"/>
              </a:ext>
            </a:extLst>
          </p:cNvPr>
          <p:cNvSpPr/>
          <p:nvPr/>
        </p:nvSpPr>
        <p:spPr>
          <a:xfrm>
            <a:off x="8551145" y="1037159"/>
            <a:ext cx="250708" cy="25070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168" name="Rectangle 167">
            <a:extLst>
              <a:ext uri="{FF2B5EF4-FFF2-40B4-BE49-F238E27FC236}">
                <a16:creationId xmlns:a16="http://schemas.microsoft.com/office/drawing/2014/main" id="{A3636815-7006-5783-C9FA-E6A86BBADE84}"/>
              </a:ext>
            </a:extLst>
          </p:cNvPr>
          <p:cNvSpPr/>
          <p:nvPr/>
        </p:nvSpPr>
        <p:spPr>
          <a:xfrm>
            <a:off x="8551866" y="1306459"/>
            <a:ext cx="250708" cy="25070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AF32BCC3-F297-F309-4072-2518E0C6B868}"/>
              </a:ext>
            </a:extLst>
          </p:cNvPr>
          <p:cNvSpPr/>
          <p:nvPr/>
        </p:nvSpPr>
        <p:spPr>
          <a:xfrm>
            <a:off x="8552159" y="1572233"/>
            <a:ext cx="250708" cy="25070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pic>
        <p:nvPicPr>
          <p:cNvPr id="171" name="Picture 170">
            <a:extLst>
              <a:ext uri="{FF2B5EF4-FFF2-40B4-BE49-F238E27FC236}">
                <a16:creationId xmlns:a16="http://schemas.microsoft.com/office/drawing/2014/main" id="{B3786F85-FBC7-C7F0-F809-98EB2F383C3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85384" y="4529177"/>
            <a:ext cx="1261374" cy="1144197"/>
          </a:xfrm>
          <a:prstGeom prst="rect">
            <a:avLst/>
          </a:prstGeom>
        </p:spPr>
      </p:pic>
      <p:pic>
        <p:nvPicPr>
          <p:cNvPr id="173" name="Picture 172">
            <a:extLst>
              <a:ext uri="{FF2B5EF4-FFF2-40B4-BE49-F238E27FC236}">
                <a16:creationId xmlns:a16="http://schemas.microsoft.com/office/drawing/2014/main" id="{2ED1515C-5AC4-DA43-ECBC-BE07405F206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45097" y="4549847"/>
            <a:ext cx="1144325" cy="1038021"/>
          </a:xfrm>
          <a:prstGeom prst="rect">
            <a:avLst/>
          </a:prstGeom>
        </p:spPr>
      </p:pic>
      <p:pic>
        <p:nvPicPr>
          <p:cNvPr id="174" name="Picture 173">
            <a:extLst>
              <a:ext uri="{FF2B5EF4-FFF2-40B4-BE49-F238E27FC236}">
                <a16:creationId xmlns:a16="http://schemas.microsoft.com/office/drawing/2014/main" id="{35F1BBC9-EBD6-AF99-D2DA-A57F5256BCFB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14058" r="44072"/>
          <a:stretch/>
        </p:blipFill>
        <p:spPr>
          <a:xfrm>
            <a:off x="2576691" y="4822207"/>
            <a:ext cx="549289" cy="765661"/>
          </a:xfrm>
          <a:prstGeom prst="rect">
            <a:avLst/>
          </a:prstGeom>
        </p:spPr>
      </p:pic>
      <p:pic>
        <p:nvPicPr>
          <p:cNvPr id="176" name="Picture 175">
            <a:extLst>
              <a:ext uri="{FF2B5EF4-FFF2-40B4-BE49-F238E27FC236}">
                <a16:creationId xmlns:a16="http://schemas.microsoft.com/office/drawing/2014/main" id="{1ED3F18B-1306-AD77-5633-1192EDF65D9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393402" y="4826870"/>
            <a:ext cx="461394" cy="511728"/>
          </a:xfrm>
          <a:prstGeom prst="rect">
            <a:avLst/>
          </a:prstGeom>
        </p:spPr>
      </p:pic>
      <p:pic>
        <p:nvPicPr>
          <p:cNvPr id="179" name="Picture 178">
            <a:extLst>
              <a:ext uri="{FF2B5EF4-FFF2-40B4-BE49-F238E27FC236}">
                <a16:creationId xmlns:a16="http://schemas.microsoft.com/office/drawing/2014/main" id="{2257F16A-BC07-AF96-D8EB-02CE3276C08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756771" y="5443990"/>
            <a:ext cx="260418" cy="432293"/>
          </a:xfrm>
          <a:prstGeom prst="rect">
            <a:avLst/>
          </a:prstGeom>
        </p:spPr>
      </p:pic>
      <p:pic>
        <p:nvPicPr>
          <p:cNvPr id="180" name="Picture 179">
            <a:extLst>
              <a:ext uri="{FF2B5EF4-FFF2-40B4-BE49-F238E27FC236}">
                <a16:creationId xmlns:a16="http://schemas.microsoft.com/office/drawing/2014/main" id="{228B5817-21D3-F730-9A8A-A1C258710A2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16200000">
            <a:off x="1251733" y="5360306"/>
            <a:ext cx="260418" cy="432293"/>
          </a:xfrm>
          <a:prstGeom prst="rect">
            <a:avLst/>
          </a:prstGeom>
        </p:spPr>
      </p:pic>
      <p:sp>
        <p:nvSpPr>
          <p:cNvPr id="181" name="Rectangle 180">
            <a:extLst>
              <a:ext uri="{FF2B5EF4-FFF2-40B4-BE49-F238E27FC236}">
                <a16:creationId xmlns:a16="http://schemas.microsoft.com/office/drawing/2014/main" id="{803C7416-A0EE-79CB-E287-3942A4B39E59}"/>
              </a:ext>
            </a:extLst>
          </p:cNvPr>
          <p:cNvSpPr/>
          <p:nvPr/>
        </p:nvSpPr>
        <p:spPr>
          <a:xfrm>
            <a:off x="1853506" y="5562102"/>
            <a:ext cx="432294" cy="12348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id="{65833F3F-8CA2-74B1-976A-60D5425CF609}"/>
              </a:ext>
            </a:extLst>
          </p:cNvPr>
          <p:cNvSpPr/>
          <p:nvPr/>
        </p:nvSpPr>
        <p:spPr>
          <a:xfrm>
            <a:off x="3434617" y="4726880"/>
            <a:ext cx="250708" cy="1954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183" name="Rectangle 182">
            <a:extLst>
              <a:ext uri="{FF2B5EF4-FFF2-40B4-BE49-F238E27FC236}">
                <a16:creationId xmlns:a16="http://schemas.microsoft.com/office/drawing/2014/main" id="{F13374BE-2BBD-DD2F-EBE0-E4E63C7A4EF3}"/>
              </a:ext>
            </a:extLst>
          </p:cNvPr>
          <p:cNvSpPr/>
          <p:nvPr/>
        </p:nvSpPr>
        <p:spPr>
          <a:xfrm>
            <a:off x="3430752" y="4939574"/>
            <a:ext cx="250708" cy="1954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D866D4B8-7823-F3C8-97F5-B6202ED51C17}"/>
              </a:ext>
            </a:extLst>
          </p:cNvPr>
          <p:cNvSpPr/>
          <p:nvPr/>
        </p:nvSpPr>
        <p:spPr>
          <a:xfrm>
            <a:off x="2308993" y="4022649"/>
            <a:ext cx="1089040" cy="347244"/>
          </a:xfrm>
          <a:prstGeom prst="rect">
            <a:avLst/>
          </a:prstGeom>
          <a:solidFill>
            <a:schemeClr val="bg1">
              <a:lumMod val="75000"/>
              <a:alpha val="87843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/>
          </a:p>
        </p:txBody>
      </p:sp>
      <p:sp>
        <p:nvSpPr>
          <p:cNvPr id="185" name="TextBox 184">
            <a:extLst>
              <a:ext uri="{FF2B5EF4-FFF2-40B4-BE49-F238E27FC236}">
                <a16:creationId xmlns:a16="http://schemas.microsoft.com/office/drawing/2014/main" id="{3C52DDC2-C953-593D-A304-1D1AFCF149DA}"/>
              </a:ext>
            </a:extLst>
          </p:cNvPr>
          <p:cNvSpPr txBox="1"/>
          <p:nvPr/>
        </p:nvSpPr>
        <p:spPr>
          <a:xfrm>
            <a:off x="2622391" y="4123435"/>
            <a:ext cx="514693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de-CH" sz="1200" dirty="0"/>
              <a:t>Chillers</a:t>
            </a:r>
          </a:p>
        </p:txBody>
      </p:sp>
      <p:sp>
        <p:nvSpPr>
          <p:cNvPr id="187" name="TextBox 186">
            <a:extLst>
              <a:ext uri="{FF2B5EF4-FFF2-40B4-BE49-F238E27FC236}">
                <a16:creationId xmlns:a16="http://schemas.microsoft.com/office/drawing/2014/main" id="{3C8E8AD3-CD0E-EA9E-8580-78027B153DF7}"/>
              </a:ext>
            </a:extLst>
          </p:cNvPr>
          <p:cNvSpPr txBox="1"/>
          <p:nvPr/>
        </p:nvSpPr>
        <p:spPr>
          <a:xfrm rot="18000000">
            <a:off x="6375185" y="1549694"/>
            <a:ext cx="1970015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CH" sz="1100" dirty="0">
                <a:solidFill>
                  <a:schemeClr val="bg1"/>
                </a:solidFill>
              </a:rPr>
              <a:t>Laser </a:t>
            </a:r>
          </a:p>
          <a:p>
            <a:pPr algn="ctr"/>
            <a:r>
              <a:rPr lang="de-CH" sz="1100" dirty="0">
                <a:solidFill>
                  <a:schemeClr val="bg1"/>
                </a:solidFill>
              </a:rPr>
              <a:t>Development</a:t>
            </a:r>
          </a:p>
          <a:p>
            <a:pPr algn="ctr"/>
            <a:r>
              <a:rPr lang="de-CH" sz="1100" dirty="0">
                <a:solidFill>
                  <a:schemeClr val="bg1"/>
                </a:solidFill>
              </a:rPr>
              <a:t>Area</a:t>
            </a:r>
          </a:p>
        </p:txBody>
      </p:sp>
      <p:pic>
        <p:nvPicPr>
          <p:cNvPr id="188" name="Picture 187">
            <a:extLst>
              <a:ext uri="{FF2B5EF4-FFF2-40B4-BE49-F238E27FC236}">
                <a16:creationId xmlns:a16="http://schemas.microsoft.com/office/drawing/2014/main" id="{7DF85CFC-E9BD-894B-225B-BD763D739C0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87216" y="4570925"/>
            <a:ext cx="1160419" cy="1052620"/>
          </a:xfrm>
          <a:prstGeom prst="rect">
            <a:avLst/>
          </a:prstGeom>
        </p:spPr>
      </p:pic>
      <p:sp>
        <p:nvSpPr>
          <p:cNvPr id="189" name="TextBox 188">
            <a:extLst>
              <a:ext uri="{FF2B5EF4-FFF2-40B4-BE49-F238E27FC236}">
                <a16:creationId xmlns:a16="http://schemas.microsoft.com/office/drawing/2014/main" id="{DB32998B-F25A-6316-6A39-E8CC370A583A}"/>
              </a:ext>
            </a:extLst>
          </p:cNvPr>
          <p:cNvSpPr txBox="1"/>
          <p:nvPr/>
        </p:nvSpPr>
        <p:spPr>
          <a:xfrm>
            <a:off x="4594452" y="3463927"/>
            <a:ext cx="1074590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de-CH" sz="1200" dirty="0"/>
              <a:t>EPITA Test Place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854BA83-D6EC-8E4E-F75F-19D382B7C718}"/>
              </a:ext>
            </a:extLst>
          </p:cNvPr>
          <p:cNvSpPr/>
          <p:nvPr/>
        </p:nvSpPr>
        <p:spPr>
          <a:xfrm>
            <a:off x="1904691" y="4765059"/>
            <a:ext cx="634548" cy="21952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200" dirty="0"/>
              <a:t>Water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792BB8CD-378F-3BD2-A238-895FC1611210}"/>
              </a:ext>
            </a:extLst>
          </p:cNvPr>
          <p:cNvCxnSpPr>
            <a:cxnSpLocks/>
          </p:cNvCxnSpPr>
          <p:nvPr/>
        </p:nvCxnSpPr>
        <p:spPr>
          <a:xfrm flipH="1" flipV="1">
            <a:off x="4835047" y="2436312"/>
            <a:ext cx="1935271" cy="2016691"/>
          </a:xfrm>
          <a:prstGeom prst="straightConnector1">
            <a:avLst/>
          </a:prstGeom>
          <a:ln w="571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DFD7E6F4-47CB-2201-D93E-1C7A94554A27}"/>
              </a:ext>
            </a:extLst>
          </p:cNvPr>
          <p:cNvSpPr txBox="1"/>
          <p:nvPr/>
        </p:nvSpPr>
        <p:spPr>
          <a:xfrm>
            <a:off x="6691984" y="1294218"/>
            <a:ext cx="3680684" cy="2154436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CH" sz="2000" b="1" dirty="0" err="1"/>
              <a:t>Photocathode</a:t>
            </a:r>
            <a:r>
              <a:rPr lang="de-CH" sz="2000" b="1" dirty="0"/>
              <a:t> Laser </a:t>
            </a:r>
            <a:r>
              <a:rPr lang="de-CH" sz="2000" b="1" dirty="0" err="1"/>
              <a:t>for</a:t>
            </a:r>
            <a:r>
              <a:rPr lang="de-CH" sz="2000" b="1" dirty="0"/>
              <a:t> S-band </a:t>
            </a:r>
            <a:r>
              <a:rPr lang="de-CH" sz="2000" b="1" dirty="0" err="1"/>
              <a:t>Gun</a:t>
            </a:r>
            <a:r>
              <a:rPr lang="de-CH" sz="2000" b="1" dirty="0"/>
              <a:t> </a:t>
            </a:r>
            <a:r>
              <a:rPr lang="de-CH" sz="2000" b="1" dirty="0" err="1"/>
              <a:t>must</a:t>
            </a:r>
            <a:r>
              <a:rPr lang="de-CH" sz="2000" b="1" dirty="0"/>
              <a:t> </a:t>
            </a:r>
            <a:r>
              <a:rPr lang="de-CH" sz="2000" b="1" dirty="0" err="1"/>
              <a:t>be</a:t>
            </a:r>
            <a:r>
              <a:rPr lang="de-CH" sz="2000" b="1" dirty="0"/>
              <a:t> </a:t>
            </a:r>
            <a:r>
              <a:rPr lang="de-CH" sz="2000" b="1" dirty="0" err="1"/>
              <a:t>synchronised</a:t>
            </a:r>
            <a:r>
              <a:rPr lang="de-CH" sz="2000" b="1" dirty="0"/>
              <a:t> </a:t>
            </a:r>
            <a:r>
              <a:rPr lang="de-CH" sz="2000" b="1" dirty="0" err="1"/>
              <a:t>to</a:t>
            </a:r>
            <a:r>
              <a:rPr lang="de-CH" sz="2000" b="1" dirty="0"/>
              <a:t> </a:t>
            </a:r>
            <a:r>
              <a:rPr lang="de-CH" sz="2000" b="1" dirty="0" err="1"/>
              <a:t>the</a:t>
            </a:r>
            <a:r>
              <a:rPr lang="de-CH" sz="2000" b="1" dirty="0"/>
              <a:t> S-band RF System.</a:t>
            </a:r>
          </a:p>
          <a:p>
            <a:pPr algn="ctr"/>
            <a:r>
              <a:rPr lang="de-CH" sz="2000" b="1" dirty="0" err="1"/>
              <a:t>We</a:t>
            </a:r>
            <a:r>
              <a:rPr lang="de-CH" sz="2000" b="1" dirty="0"/>
              <a:t> </a:t>
            </a:r>
            <a:r>
              <a:rPr lang="de-CH" sz="2000" b="1" dirty="0" err="1"/>
              <a:t>would</a:t>
            </a:r>
            <a:r>
              <a:rPr lang="de-CH" sz="2000" b="1" dirty="0"/>
              <a:t> like </a:t>
            </a:r>
            <a:r>
              <a:rPr lang="de-CH" sz="2000" b="1" dirty="0" err="1"/>
              <a:t>to</a:t>
            </a:r>
            <a:r>
              <a:rPr lang="de-CH" sz="2000" b="1" dirty="0"/>
              <a:t> </a:t>
            </a:r>
            <a:r>
              <a:rPr lang="de-CH" sz="2000" b="1" dirty="0" err="1"/>
              <a:t>have</a:t>
            </a:r>
            <a:r>
              <a:rPr lang="de-CH" sz="2000" b="1" dirty="0"/>
              <a:t> at least a C-band source </a:t>
            </a:r>
            <a:r>
              <a:rPr lang="de-CH" sz="2000" b="1" dirty="0" err="1"/>
              <a:t>synchronised</a:t>
            </a:r>
            <a:r>
              <a:rPr lang="de-CH" sz="2000" b="1" dirty="0"/>
              <a:t> </a:t>
            </a:r>
            <a:r>
              <a:rPr lang="de-CH" sz="2000" b="1" dirty="0" err="1"/>
              <a:t>to</a:t>
            </a:r>
            <a:r>
              <a:rPr lang="de-CH" sz="2000" b="1" dirty="0"/>
              <a:t> </a:t>
            </a:r>
            <a:r>
              <a:rPr lang="de-CH" sz="2000" b="1" dirty="0" err="1"/>
              <a:t>the</a:t>
            </a:r>
            <a:r>
              <a:rPr lang="de-CH" sz="2000" b="1" dirty="0"/>
              <a:t> S-band </a:t>
            </a:r>
            <a:r>
              <a:rPr lang="de-CH" sz="2000" b="1" dirty="0" err="1"/>
              <a:t>too</a:t>
            </a:r>
            <a:r>
              <a:rPr lang="de-CH" sz="2000" b="1" dirty="0"/>
              <a:t>. X-band </a:t>
            </a:r>
            <a:r>
              <a:rPr lang="de-CH" sz="2000" b="1" dirty="0" err="1"/>
              <a:t>would</a:t>
            </a:r>
            <a:r>
              <a:rPr lang="de-CH" sz="2000" b="1" dirty="0"/>
              <a:t> </a:t>
            </a:r>
            <a:r>
              <a:rPr lang="de-CH" sz="2000" b="1" dirty="0" err="1"/>
              <a:t>be</a:t>
            </a:r>
            <a:r>
              <a:rPr lang="de-CH" sz="2000" b="1" dirty="0"/>
              <a:t> a </a:t>
            </a:r>
            <a:r>
              <a:rPr lang="de-CH" sz="2000" b="1" dirty="0" err="1"/>
              <a:t>luxury</a:t>
            </a:r>
            <a:endParaRPr lang="de-CH" sz="2000" b="1" dirty="0"/>
          </a:p>
        </p:txBody>
      </p:sp>
    </p:spTree>
    <p:extLst>
      <p:ext uri="{BB962C8B-B14F-4D97-AF65-F5344CB8AC3E}">
        <p14:creationId xmlns:p14="http://schemas.microsoft.com/office/powerpoint/2010/main" val="23167327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662386A4-5C06-DA44-2E52-02E39A0DC5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First Concept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292B28-1C73-49FB-8A84-184FC0BA95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ACDA5-7E7F-4198-AC9D-83757EB6D068}" type="datetime1">
              <a:rPr lang="de-CH" noProof="0" smtClean="0"/>
              <a:t>06.11.2025</a:t>
            </a:fld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8A418D-703B-F283-1ECB-42CC83763A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 PSI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158323-D611-0AF3-E3B4-BF699A259C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6</a:t>
            </a:fld>
            <a:endParaRPr lang="en-GB" noProof="0" dirty="0"/>
          </a:p>
        </p:txBody>
      </p: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900829BE-6782-E205-6540-B4892542EAA8}"/>
              </a:ext>
            </a:extLst>
          </p:cNvPr>
          <p:cNvGrpSpPr/>
          <p:nvPr/>
        </p:nvGrpSpPr>
        <p:grpSpPr>
          <a:xfrm>
            <a:off x="1614487" y="1916832"/>
            <a:ext cx="9211069" cy="2606892"/>
            <a:chOff x="2155844" y="1974236"/>
            <a:chExt cx="7308044" cy="2068303"/>
          </a:xfrm>
        </p:grpSpPr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68C55586-D86D-475C-AABC-765B518A9085}"/>
                </a:ext>
              </a:extLst>
            </p:cNvPr>
            <p:cNvGrpSpPr/>
            <p:nvPr/>
          </p:nvGrpSpPr>
          <p:grpSpPr>
            <a:xfrm>
              <a:off x="4343345" y="2610474"/>
              <a:ext cx="3988187" cy="1079028"/>
              <a:chOff x="6375724" y="3140968"/>
              <a:chExt cx="5322964" cy="1440160"/>
            </a:xfrm>
          </p:grpSpPr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AC782FBB-C81C-44AA-EC97-985B72639E03}"/>
                  </a:ext>
                </a:extLst>
              </p:cNvPr>
              <p:cNvGrpSpPr/>
              <p:nvPr/>
            </p:nvGrpSpPr>
            <p:grpSpPr>
              <a:xfrm>
                <a:off x="6375724" y="3140968"/>
                <a:ext cx="5322964" cy="1440160"/>
                <a:chOff x="4591722" y="4953457"/>
                <a:chExt cx="3459926" cy="936104"/>
              </a:xfrm>
            </p:grpSpPr>
            <p:sp>
              <p:nvSpPr>
                <p:cNvPr id="28" name="Rectangle 27">
                  <a:extLst>
                    <a:ext uri="{FF2B5EF4-FFF2-40B4-BE49-F238E27FC236}">
                      <a16:creationId xmlns:a16="http://schemas.microsoft.com/office/drawing/2014/main" id="{289DB5D4-1EE3-FD67-7E2D-4F06F8164DA7}"/>
                    </a:ext>
                  </a:extLst>
                </p:cNvPr>
                <p:cNvSpPr/>
                <p:nvPr/>
              </p:nvSpPr>
              <p:spPr>
                <a:xfrm>
                  <a:off x="4591722" y="4953457"/>
                  <a:ext cx="792088" cy="936104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50" dirty="0" err="1">
                      <a:solidFill>
                        <a:schemeClr val="tx1"/>
                      </a:solidFill>
                    </a:rPr>
                    <a:t>Synchronisation</a:t>
                  </a:r>
                  <a:r>
                    <a:rPr lang="en-US" sz="1050" dirty="0">
                      <a:solidFill>
                        <a:schemeClr val="tx1"/>
                      </a:solidFill>
                    </a:rPr>
                    <a:t> Box</a:t>
                  </a:r>
                  <a:endParaRPr lang="de-CH" sz="1050" dirty="0" err="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9" name="Rectangle 28">
                  <a:extLst>
                    <a:ext uri="{FF2B5EF4-FFF2-40B4-BE49-F238E27FC236}">
                      <a16:creationId xmlns:a16="http://schemas.microsoft.com/office/drawing/2014/main" id="{B5B88EB6-8F95-C379-0DD5-794A2D885D93}"/>
                    </a:ext>
                  </a:extLst>
                </p:cNvPr>
                <p:cNvSpPr/>
                <p:nvPr/>
              </p:nvSpPr>
              <p:spPr>
                <a:xfrm>
                  <a:off x="7248128" y="4982154"/>
                  <a:ext cx="803520" cy="868821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CH" sz="1100" dirty="0">
                      <a:solidFill>
                        <a:schemeClr val="tx1"/>
                      </a:solidFill>
                    </a:rPr>
                    <a:t>Laser </a:t>
                  </a:r>
                  <a:r>
                    <a:rPr lang="de-CH" sz="1100" dirty="0" err="1">
                      <a:solidFill>
                        <a:schemeClr val="tx1"/>
                      </a:solidFill>
                    </a:rPr>
                    <a:t>oscillator</a:t>
                  </a:r>
                  <a:endParaRPr lang="de-CH" sz="1100" dirty="0">
                    <a:solidFill>
                      <a:schemeClr val="tx1"/>
                    </a:solidFill>
                  </a:endParaRPr>
                </a:p>
              </p:txBody>
            </p:sp>
            <p:pic>
              <p:nvPicPr>
                <p:cNvPr id="30" name="Content Placeholder 10" descr="A diagram of a computer&#10;&#10;AI-generated content may be incorrect.">
                  <a:extLst>
                    <a:ext uri="{FF2B5EF4-FFF2-40B4-BE49-F238E27FC236}">
                      <a16:creationId xmlns:a16="http://schemas.microsoft.com/office/drawing/2014/main" id="{97C7CE93-FB1F-0695-51B7-15271B99E9A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57981" t="81422" r="35409" b="7623"/>
                <a:stretch/>
              </p:blipFill>
              <p:spPr>
                <a:xfrm>
                  <a:off x="6264738" y="5167075"/>
                  <a:ext cx="451876" cy="508869"/>
                </a:xfrm>
                <a:prstGeom prst="rect">
                  <a:avLst/>
                </a:prstGeom>
              </p:spPr>
            </p:pic>
          </p:grpSp>
          <p:cxnSp>
            <p:nvCxnSpPr>
              <p:cNvPr id="31" name="Straight Arrow Connector 30">
                <a:extLst>
                  <a:ext uri="{FF2B5EF4-FFF2-40B4-BE49-F238E27FC236}">
                    <a16:creationId xmlns:a16="http://schemas.microsoft.com/office/drawing/2014/main" id="{F27522B7-303F-DA0E-9B23-05B97634A3ED}"/>
                  </a:ext>
                </a:extLst>
              </p:cNvPr>
              <p:cNvCxnSpPr>
                <a:stCxn id="29" idx="1"/>
                <a:endCxn id="30" idx="3"/>
              </p:cNvCxnSpPr>
              <p:nvPr/>
            </p:nvCxnSpPr>
            <p:spPr>
              <a:xfrm flipH="1">
                <a:off x="9644789" y="3853441"/>
                <a:ext cx="817713" cy="7608"/>
              </a:xfrm>
              <a:prstGeom prst="straightConnector1">
                <a:avLst/>
              </a:prstGeom>
              <a:ln w="1270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Arrow Connector 31">
                <a:extLst>
                  <a:ext uri="{FF2B5EF4-FFF2-40B4-BE49-F238E27FC236}">
                    <a16:creationId xmlns:a16="http://schemas.microsoft.com/office/drawing/2014/main" id="{D690E096-48A0-836A-8081-F084C7CD012B}"/>
                  </a:ext>
                </a:extLst>
              </p:cNvPr>
              <p:cNvCxnSpPr>
                <a:cxnSpLocks/>
                <a:stCxn id="30" idx="1"/>
                <a:endCxn id="28" idx="3"/>
              </p:cNvCxnSpPr>
              <p:nvPr/>
            </p:nvCxnSpPr>
            <p:spPr>
              <a:xfrm flipH="1" flipV="1">
                <a:off x="7594321" y="3861048"/>
                <a:ext cx="1355274" cy="1"/>
              </a:xfrm>
              <a:prstGeom prst="straightConnector1">
                <a:avLst/>
              </a:prstGeom>
              <a:ln w="1270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9DE4D949-27A4-E244-9173-32A9582FAED1}"/>
                </a:ext>
              </a:extLst>
            </p:cNvPr>
            <p:cNvSpPr txBox="1"/>
            <p:nvPr/>
          </p:nvSpPr>
          <p:spPr>
            <a:xfrm>
              <a:off x="5435577" y="3177371"/>
              <a:ext cx="814336" cy="48474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de-CH" sz="1050" dirty="0"/>
                <a:t>Frequency comb</a:t>
              </a:r>
            </a:p>
            <a:p>
              <a:pPr algn="l"/>
              <a:r>
                <a:rPr lang="de-CH" sz="1050" dirty="0"/>
                <a:t>Fr=142.8 MHz</a:t>
              </a:r>
            </a:p>
          </p:txBody>
        </p: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1F4B2CE7-2939-318B-DF84-D58232D3D100}"/>
                </a:ext>
              </a:extLst>
            </p:cNvPr>
            <p:cNvCxnSpPr>
              <a:cxnSpLocks/>
              <a:endCxn id="43" idx="2"/>
            </p:cNvCxnSpPr>
            <p:nvPr/>
          </p:nvCxnSpPr>
          <p:spPr>
            <a:xfrm flipV="1">
              <a:off x="5118960" y="2412713"/>
              <a:ext cx="0" cy="197761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42D41D9A-C94F-C35B-D817-5DB12140239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458135" y="2410468"/>
              <a:ext cx="2555" cy="190981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E3557147-6B03-517C-750D-21FC452585DE}"/>
                </a:ext>
              </a:extLst>
            </p:cNvPr>
            <p:cNvSpPr txBox="1"/>
            <p:nvPr/>
          </p:nvSpPr>
          <p:spPr>
            <a:xfrm>
              <a:off x="2466117" y="2351061"/>
              <a:ext cx="577081" cy="15388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000" dirty="0"/>
                <a:t>2.998 GHz</a:t>
              </a:r>
              <a:endParaRPr lang="de-CH" sz="1000" dirty="0"/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90A528EF-C178-BB28-91A1-24C7C5553F2C}"/>
                </a:ext>
              </a:extLst>
            </p:cNvPr>
            <p:cNvSpPr txBox="1"/>
            <p:nvPr/>
          </p:nvSpPr>
          <p:spPr>
            <a:xfrm>
              <a:off x="5173803" y="2429204"/>
              <a:ext cx="577081" cy="15388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000" dirty="0"/>
                <a:t>5.712 GHz</a:t>
              </a:r>
              <a:endParaRPr lang="de-CH" sz="1000" dirty="0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788D356A-0746-8344-CCDE-7ADD27D4CA2E}"/>
                </a:ext>
              </a:extLst>
            </p:cNvPr>
            <p:cNvSpPr/>
            <p:nvPr/>
          </p:nvSpPr>
          <p:spPr>
            <a:xfrm>
              <a:off x="4874098" y="2141918"/>
              <a:ext cx="489723" cy="27079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/>
                  </a:solidFill>
                </a:rPr>
                <a:t>Switch</a:t>
              </a:r>
              <a:endParaRPr lang="de-CH" sz="1050" dirty="0" err="1">
                <a:solidFill>
                  <a:schemeClr val="tx1"/>
                </a:solidFill>
              </a:endParaRP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2369D58A-65C8-2CD7-19E5-2814D92EE31B}"/>
                </a:ext>
              </a:extLst>
            </p:cNvPr>
            <p:cNvSpPr/>
            <p:nvPr/>
          </p:nvSpPr>
          <p:spPr>
            <a:xfrm>
              <a:off x="4242175" y="2139673"/>
              <a:ext cx="489723" cy="27079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/>
                  </a:solidFill>
                </a:rPr>
                <a:t>Switch</a:t>
              </a:r>
              <a:endParaRPr lang="de-CH" sz="1050" dirty="0" err="1">
                <a:solidFill>
                  <a:schemeClr val="tx1"/>
                </a:solidFill>
              </a:endParaRPr>
            </a:p>
          </p:txBody>
        </p: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D3E65095-3BFA-8D6B-450A-82C5850E2B81}"/>
                </a:ext>
              </a:extLst>
            </p:cNvPr>
            <p:cNvGrpSpPr/>
            <p:nvPr/>
          </p:nvGrpSpPr>
          <p:grpSpPr>
            <a:xfrm>
              <a:off x="3335706" y="2079062"/>
              <a:ext cx="392015" cy="392015"/>
              <a:chOff x="3863752" y="683518"/>
              <a:chExt cx="729258" cy="729258"/>
            </a:xfrm>
          </p:grpSpPr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13A2911E-16D0-4DBC-84A5-13C66136E4A2}"/>
                  </a:ext>
                </a:extLst>
              </p:cNvPr>
              <p:cNvSpPr/>
              <p:nvPr/>
            </p:nvSpPr>
            <p:spPr>
              <a:xfrm>
                <a:off x="3863752" y="683518"/>
                <a:ext cx="729258" cy="72925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 sz="2000" dirty="0" err="1"/>
              </a:p>
            </p:txBody>
          </p:sp>
          <p:grpSp>
            <p:nvGrpSpPr>
              <p:cNvPr id="50" name="Group 49">
                <a:extLst>
                  <a:ext uri="{FF2B5EF4-FFF2-40B4-BE49-F238E27FC236}">
                    <a16:creationId xmlns:a16="http://schemas.microsoft.com/office/drawing/2014/main" id="{16D5C9B4-1E51-CD84-8FAA-91A3008DEAB1}"/>
                  </a:ext>
                </a:extLst>
              </p:cNvPr>
              <p:cNvGrpSpPr/>
              <p:nvPr/>
            </p:nvGrpSpPr>
            <p:grpSpPr>
              <a:xfrm>
                <a:off x="4013928" y="896034"/>
                <a:ext cx="428905" cy="304225"/>
                <a:chOff x="1634647" y="1108551"/>
                <a:chExt cx="709714" cy="318873"/>
              </a:xfrm>
              <a:solidFill>
                <a:schemeClr val="bg1"/>
              </a:solidFill>
            </p:grpSpPr>
            <p:sp>
              <p:nvSpPr>
                <p:cNvPr id="48" name="Freeform: Shape 47">
                  <a:extLst>
                    <a:ext uri="{FF2B5EF4-FFF2-40B4-BE49-F238E27FC236}">
                      <a16:creationId xmlns:a16="http://schemas.microsoft.com/office/drawing/2014/main" id="{E90FC931-E7F9-5D08-1998-0C1BED195694}"/>
                    </a:ext>
                  </a:extLst>
                </p:cNvPr>
                <p:cNvSpPr/>
                <p:nvPr/>
              </p:nvSpPr>
              <p:spPr>
                <a:xfrm>
                  <a:off x="1634647" y="1108551"/>
                  <a:ext cx="356897" cy="160210"/>
                </a:xfrm>
                <a:custGeom>
                  <a:avLst/>
                  <a:gdLst>
                    <a:gd name="connsiteX0" fmla="*/ 0 w 576197"/>
                    <a:gd name="connsiteY0" fmla="*/ 450940 h 457203"/>
                    <a:gd name="connsiteX1" fmla="*/ 269309 w 576197"/>
                    <a:gd name="connsiteY1" fmla="*/ 3 h 457203"/>
                    <a:gd name="connsiteX2" fmla="*/ 576197 w 576197"/>
                    <a:gd name="connsiteY2" fmla="*/ 457203 h 457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76197" h="457203">
                      <a:moveTo>
                        <a:pt x="0" y="450940"/>
                      </a:moveTo>
                      <a:cubicBezTo>
                        <a:pt x="86638" y="224949"/>
                        <a:pt x="173276" y="-1041"/>
                        <a:pt x="269309" y="3"/>
                      </a:cubicBezTo>
                      <a:cubicBezTo>
                        <a:pt x="365342" y="1047"/>
                        <a:pt x="470769" y="229125"/>
                        <a:pt x="576197" y="457203"/>
                      </a:cubicBezTo>
                    </a:path>
                  </a:pathLst>
                </a:custGeom>
                <a:grpFill/>
                <a:ln w="2857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de-CH" sz="2000"/>
                </a:p>
              </p:txBody>
            </p:sp>
            <p:sp>
              <p:nvSpPr>
                <p:cNvPr id="49" name="Freeform: Shape 48">
                  <a:extLst>
                    <a:ext uri="{FF2B5EF4-FFF2-40B4-BE49-F238E27FC236}">
                      <a16:creationId xmlns:a16="http://schemas.microsoft.com/office/drawing/2014/main" id="{8B640924-5D33-0C9E-EE66-211D63C71D9E}"/>
                    </a:ext>
                  </a:extLst>
                </p:cNvPr>
                <p:cNvSpPr/>
                <p:nvPr/>
              </p:nvSpPr>
              <p:spPr>
                <a:xfrm rot="10800000">
                  <a:off x="1987464" y="1267214"/>
                  <a:ext cx="356897" cy="160210"/>
                </a:xfrm>
                <a:custGeom>
                  <a:avLst/>
                  <a:gdLst>
                    <a:gd name="connsiteX0" fmla="*/ 0 w 576197"/>
                    <a:gd name="connsiteY0" fmla="*/ 450940 h 457203"/>
                    <a:gd name="connsiteX1" fmla="*/ 269309 w 576197"/>
                    <a:gd name="connsiteY1" fmla="*/ 3 h 457203"/>
                    <a:gd name="connsiteX2" fmla="*/ 576197 w 576197"/>
                    <a:gd name="connsiteY2" fmla="*/ 457203 h 457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76197" h="457203">
                      <a:moveTo>
                        <a:pt x="0" y="450940"/>
                      </a:moveTo>
                      <a:cubicBezTo>
                        <a:pt x="86638" y="224949"/>
                        <a:pt x="173276" y="-1041"/>
                        <a:pt x="269309" y="3"/>
                      </a:cubicBezTo>
                      <a:cubicBezTo>
                        <a:pt x="365342" y="1047"/>
                        <a:pt x="470769" y="229125"/>
                        <a:pt x="576197" y="457203"/>
                      </a:cubicBezTo>
                    </a:path>
                  </a:pathLst>
                </a:custGeom>
                <a:grpFill/>
                <a:ln w="2857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de-CH" sz="2000"/>
                </a:p>
              </p:txBody>
            </p:sp>
          </p:grpSp>
        </p:grpSp>
        <p:cxnSp>
          <p:nvCxnSpPr>
            <p:cNvPr id="53" name="Straight Arrow Connector 52">
              <a:extLst>
                <a:ext uri="{FF2B5EF4-FFF2-40B4-BE49-F238E27FC236}">
                  <a16:creationId xmlns:a16="http://schemas.microsoft.com/office/drawing/2014/main" id="{55ED2601-2FEA-6DAA-007A-2FD585C4B83F}"/>
                </a:ext>
              </a:extLst>
            </p:cNvPr>
            <p:cNvCxnSpPr>
              <a:stCxn id="47" idx="6"/>
              <a:endCxn id="45" idx="1"/>
            </p:cNvCxnSpPr>
            <p:nvPr/>
          </p:nvCxnSpPr>
          <p:spPr>
            <a:xfrm>
              <a:off x="3727721" y="2275070"/>
              <a:ext cx="514454" cy="1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EC61833D-8C5A-9854-E6D4-8903915FE39F}"/>
                </a:ext>
              </a:extLst>
            </p:cNvPr>
            <p:cNvGrpSpPr/>
            <p:nvPr/>
          </p:nvGrpSpPr>
          <p:grpSpPr>
            <a:xfrm>
              <a:off x="5762017" y="2078665"/>
              <a:ext cx="392015" cy="392015"/>
              <a:chOff x="3863752" y="683518"/>
              <a:chExt cx="729258" cy="729258"/>
            </a:xfrm>
          </p:grpSpPr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7B8E38DB-8791-1037-4010-39E38DF519D8}"/>
                  </a:ext>
                </a:extLst>
              </p:cNvPr>
              <p:cNvSpPr/>
              <p:nvPr/>
            </p:nvSpPr>
            <p:spPr>
              <a:xfrm>
                <a:off x="3863752" y="683518"/>
                <a:ext cx="729258" cy="72925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 sz="2000" dirty="0" err="1"/>
              </a:p>
            </p:txBody>
          </p:sp>
          <p:grpSp>
            <p:nvGrpSpPr>
              <p:cNvPr id="56" name="Group 55">
                <a:extLst>
                  <a:ext uri="{FF2B5EF4-FFF2-40B4-BE49-F238E27FC236}">
                    <a16:creationId xmlns:a16="http://schemas.microsoft.com/office/drawing/2014/main" id="{1906D886-9151-562E-A64F-2839D2E914E6}"/>
                  </a:ext>
                </a:extLst>
              </p:cNvPr>
              <p:cNvGrpSpPr/>
              <p:nvPr/>
            </p:nvGrpSpPr>
            <p:grpSpPr>
              <a:xfrm>
                <a:off x="4013928" y="896034"/>
                <a:ext cx="428905" cy="304225"/>
                <a:chOff x="1634647" y="1108551"/>
                <a:chExt cx="709714" cy="318873"/>
              </a:xfrm>
              <a:solidFill>
                <a:schemeClr val="bg1"/>
              </a:solidFill>
            </p:grpSpPr>
            <p:sp>
              <p:nvSpPr>
                <p:cNvPr id="57" name="Freeform: Shape 56">
                  <a:extLst>
                    <a:ext uri="{FF2B5EF4-FFF2-40B4-BE49-F238E27FC236}">
                      <a16:creationId xmlns:a16="http://schemas.microsoft.com/office/drawing/2014/main" id="{E635747B-89A5-8222-9DF1-DA5201CC5290}"/>
                    </a:ext>
                  </a:extLst>
                </p:cNvPr>
                <p:cNvSpPr/>
                <p:nvPr/>
              </p:nvSpPr>
              <p:spPr>
                <a:xfrm>
                  <a:off x="1634647" y="1108551"/>
                  <a:ext cx="356897" cy="160210"/>
                </a:xfrm>
                <a:custGeom>
                  <a:avLst/>
                  <a:gdLst>
                    <a:gd name="connsiteX0" fmla="*/ 0 w 576197"/>
                    <a:gd name="connsiteY0" fmla="*/ 450940 h 457203"/>
                    <a:gd name="connsiteX1" fmla="*/ 269309 w 576197"/>
                    <a:gd name="connsiteY1" fmla="*/ 3 h 457203"/>
                    <a:gd name="connsiteX2" fmla="*/ 576197 w 576197"/>
                    <a:gd name="connsiteY2" fmla="*/ 457203 h 457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76197" h="457203">
                      <a:moveTo>
                        <a:pt x="0" y="450940"/>
                      </a:moveTo>
                      <a:cubicBezTo>
                        <a:pt x="86638" y="224949"/>
                        <a:pt x="173276" y="-1041"/>
                        <a:pt x="269309" y="3"/>
                      </a:cubicBezTo>
                      <a:cubicBezTo>
                        <a:pt x="365342" y="1047"/>
                        <a:pt x="470769" y="229125"/>
                        <a:pt x="576197" y="457203"/>
                      </a:cubicBezTo>
                    </a:path>
                  </a:pathLst>
                </a:custGeom>
                <a:grpFill/>
                <a:ln w="2857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de-CH" sz="2000"/>
                </a:p>
              </p:txBody>
            </p:sp>
            <p:sp>
              <p:nvSpPr>
                <p:cNvPr id="58" name="Freeform: Shape 57">
                  <a:extLst>
                    <a:ext uri="{FF2B5EF4-FFF2-40B4-BE49-F238E27FC236}">
                      <a16:creationId xmlns:a16="http://schemas.microsoft.com/office/drawing/2014/main" id="{95873A76-0F0C-9E04-61FB-3E1B8029AA95}"/>
                    </a:ext>
                  </a:extLst>
                </p:cNvPr>
                <p:cNvSpPr/>
                <p:nvPr/>
              </p:nvSpPr>
              <p:spPr>
                <a:xfrm rot="10800000">
                  <a:off x="1987464" y="1267214"/>
                  <a:ext cx="356897" cy="160210"/>
                </a:xfrm>
                <a:custGeom>
                  <a:avLst/>
                  <a:gdLst>
                    <a:gd name="connsiteX0" fmla="*/ 0 w 576197"/>
                    <a:gd name="connsiteY0" fmla="*/ 450940 h 457203"/>
                    <a:gd name="connsiteX1" fmla="*/ 269309 w 576197"/>
                    <a:gd name="connsiteY1" fmla="*/ 3 h 457203"/>
                    <a:gd name="connsiteX2" fmla="*/ 576197 w 576197"/>
                    <a:gd name="connsiteY2" fmla="*/ 457203 h 457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76197" h="457203">
                      <a:moveTo>
                        <a:pt x="0" y="450940"/>
                      </a:moveTo>
                      <a:cubicBezTo>
                        <a:pt x="86638" y="224949"/>
                        <a:pt x="173276" y="-1041"/>
                        <a:pt x="269309" y="3"/>
                      </a:cubicBezTo>
                      <a:cubicBezTo>
                        <a:pt x="365342" y="1047"/>
                        <a:pt x="470769" y="229125"/>
                        <a:pt x="576197" y="457203"/>
                      </a:cubicBezTo>
                    </a:path>
                  </a:pathLst>
                </a:custGeom>
                <a:grpFill/>
                <a:ln w="2857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de-CH" sz="2000"/>
                </a:p>
              </p:txBody>
            </p:sp>
          </p:grpSp>
        </p:grpSp>
        <p:cxnSp>
          <p:nvCxnSpPr>
            <p:cNvPr id="59" name="Straight Arrow Connector 58">
              <a:extLst>
                <a:ext uri="{FF2B5EF4-FFF2-40B4-BE49-F238E27FC236}">
                  <a16:creationId xmlns:a16="http://schemas.microsoft.com/office/drawing/2014/main" id="{19128885-D78B-A032-3E3A-59DA4F6FAD7B}"/>
                </a:ext>
              </a:extLst>
            </p:cNvPr>
            <p:cNvCxnSpPr>
              <a:cxnSpLocks/>
              <a:stCxn id="55" idx="2"/>
              <a:endCxn id="43" idx="3"/>
            </p:cNvCxnSpPr>
            <p:nvPr/>
          </p:nvCxnSpPr>
          <p:spPr>
            <a:xfrm flipH="1">
              <a:off x="5363821" y="2274673"/>
              <a:ext cx="398196" cy="2643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Arrow Connector 61">
              <a:extLst>
                <a:ext uri="{FF2B5EF4-FFF2-40B4-BE49-F238E27FC236}">
                  <a16:creationId xmlns:a16="http://schemas.microsoft.com/office/drawing/2014/main" id="{5B178712-CD05-788F-2348-B981BE87D57B}"/>
                </a:ext>
              </a:extLst>
            </p:cNvPr>
            <p:cNvCxnSpPr>
              <a:cxnSpLocks/>
              <a:stCxn id="45" idx="0"/>
            </p:cNvCxnSpPr>
            <p:nvPr/>
          </p:nvCxnSpPr>
          <p:spPr>
            <a:xfrm flipV="1">
              <a:off x="4487037" y="1974236"/>
              <a:ext cx="0" cy="165437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Arrow Connector 65">
              <a:extLst>
                <a:ext uri="{FF2B5EF4-FFF2-40B4-BE49-F238E27FC236}">
                  <a16:creationId xmlns:a16="http://schemas.microsoft.com/office/drawing/2014/main" id="{725E3ADC-4C53-0D68-ECF6-7D96574D069E}"/>
                </a:ext>
              </a:extLst>
            </p:cNvPr>
            <p:cNvCxnSpPr>
              <a:cxnSpLocks/>
              <a:stCxn id="43" idx="0"/>
            </p:cNvCxnSpPr>
            <p:nvPr/>
          </p:nvCxnSpPr>
          <p:spPr>
            <a:xfrm flipV="1">
              <a:off x="5118960" y="1974236"/>
              <a:ext cx="0" cy="167682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Arrow Connector 68">
              <a:extLst>
                <a:ext uri="{FF2B5EF4-FFF2-40B4-BE49-F238E27FC236}">
                  <a16:creationId xmlns:a16="http://schemas.microsoft.com/office/drawing/2014/main" id="{D5AF009A-7AF9-08EC-7CA0-14448D1509E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925425" y="3498457"/>
              <a:ext cx="417920" cy="0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8BA94C4A-14CB-2314-4F58-08637E96AB01}"/>
                </a:ext>
              </a:extLst>
            </p:cNvPr>
            <p:cNvSpPr txBox="1"/>
            <p:nvPr/>
          </p:nvSpPr>
          <p:spPr>
            <a:xfrm>
              <a:off x="3107186" y="3367652"/>
              <a:ext cx="855666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de-CH" sz="1100" dirty="0"/>
                <a:t>142.8 MHz</a:t>
              </a:r>
            </a:p>
          </p:txBody>
        </p:sp>
        <p:cxnSp>
          <p:nvCxnSpPr>
            <p:cNvPr id="74" name="Connector: Elbow 73">
              <a:extLst>
                <a:ext uri="{FF2B5EF4-FFF2-40B4-BE49-F238E27FC236}">
                  <a16:creationId xmlns:a16="http://schemas.microsoft.com/office/drawing/2014/main" id="{D633E1D2-6329-E80A-1DE6-A3C98801457E}"/>
                </a:ext>
              </a:extLst>
            </p:cNvPr>
            <p:cNvCxnSpPr>
              <a:stCxn id="28" idx="2"/>
              <a:endCxn id="29" idx="2"/>
            </p:cNvCxnSpPr>
            <p:nvPr/>
          </p:nvCxnSpPr>
          <p:spPr>
            <a:xfrm rot="5400000" flipH="1" flipV="1">
              <a:off x="6311905" y="2132975"/>
              <a:ext cx="44478" cy="3068575"/>
            </a:xfrm>
            <a:prstGeom prst="bentConnector3">
              <a:avLst>
                <a:gd name="adj1" fmla="val -359070"/>
              </a:avLst>
            </a:prstGeom>
            <a:ln w="127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C6956799-9706-C570-53CD-40F355F4FF08}"/>
                </a:ext>
              </a:extLst>
            </p:cNvPr>
            <p:cNvSpPr txBox="1"/>
            <p:nvPr/>
          </p:nvSpPr>
          <p:spPr>
            <a:xfrm>
              <a:off x="6068821" y="3873262"/>
              <a:ext cx="596317" cy="1692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100" dirty="0"/>
                <a:t>Feedback</a:t>
              </a:r>
              <a:endParaRPr lang="de-CH" sz="1100" dirty="0"/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5688DC29-70F5-C4BD-E0DE-EEF58D219793}"/>
                </a:ext>
              </a:extLst>
            </p:cNvPr>
            <p:cNvSpPr txBox="1"/>
            <p:nvPr/>
          </p:nvSpPr>
          <p:spPr>
            <a:xfrm>
              <a:off x="2155844" y="2191672"/>
              <a:ext cx="1125308" cy="16158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050" dirty="0"/>
                <a:t>Separate Oscillator</a:t>
              </a:r>
              <a:endParaRPr lang="de-CH" sz="1050" dirty="0"/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5640737B-0316-A3FA-6F51-1EDADAB5B233}"/>
                </a:ext>
              </a:extLst>
            </p:cNvPr>
            <p:cNvSpPr txBox="1"/>
            <p:nvPr/>
          </p:nvSpPr>
          <p:spPr>
            <a:xfrm>
              <a:off x="6205101" y="2191672"/>
              <a:ext cx="1125308" cy="16158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050" dirty="0"/>
                <a:t>Separate Oscillator</a:t>
              </a:r>
              <a:endParaRPr lang="de-CH" sz="1050" dirty="0"/>
            </a:p>
          </p:txBody>
        </p: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FF92616A-5881-8543-3EA9-521A02296A58}"/>
                </a:ext>
              </a:extLst>
            </p:cNvPr>
            <p:cNvSpPr txBox="1"/>
            <p:nvPr/>
          </p:nvSpPr>
          <p:spPr>
            <a:xfrm>
              <a:off x="3781648" y="2442895"/>
              <a:ext cx="646011" cy="15388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000" dirty="0"/>
                <a:t>2.9988 GHz</a:t>
              </a:r>
              <a:endParaRPr lang="de-CH" sz="1000" dirty="0"/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3D7DAFD2-8909-8FB3-F33F-B0AE3AA4DE09}"/>
                </a:ext>
              </a:extLst>
            </p:cNvPr>
            <p:cNvSpPr txBox="1"/>
            <p:nvPr/>
          </p:nvSpPr>
          <p:spPr>
            <a:xfrm>
              <a:off x="6479214" y="2346007"/>
              <a:ext cx="577081" cy="15388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000" dirty="0"/>
                <a:t>5.712 GHz</a:t>
              </a:r>
              <a:endParaRPr lang="de-CH" sz="1000" dirty="0"/>
            </a:p>
          </p:txBody>
        </p:sp>
        <p:cxnSp>
          <p:nvCxnSpPr>
            <p:cNvPr id="91" name="Straight Arrow Connector 90">
              <a:extLst>
                <a:ext uri="{FF2B5EF4-FFF2-40B4-BE49-F238E27FC236}">
                  <a16:creationId xmlns:a16="http://schemas.microsoft.com/office/drawing/2014/main" id="{0B16DFE5-04A8-5117-D220-79A032B5E360}"/>
                </a:ext>
              </a:extLst>
            </p:cNvPr>
            <p:cNvCxnSpPr>
              <a:cxnSpLocks/>
            </p:cNvCxnSpPr>
            <p:nvPr/>
          </p:nvCxnSpPr>
          <p:spPr>
            <a:xfrm>
              <a:off x="8331532" y="3156999"/>
              <a:ext cx="641498" cy="0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0141A099-9866-8587-429A-A03126BA1FB6}"/>
                </a:ext>
              </a:extLst>
            </p:cNvPr>
            <p:cNvSpPr txBox="1"/>
            <p:nvPr/>
          </p:nvSpPr>
          <p:spPr>
            <a:xfrm>
              <a:off x="8407252" y="2953884"/>
              <a:ext cx="1056636" cy="20145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de-CH" sz="1050" dirty="0" err="1">
                  <a:solidFill>
                    <a:schemeClr val="tx1"/>
                  </a:solidFill>
                </a:rPr>
                <a:t>To</a:t>
              </a:r>
              <a:r>
                <a:rPr lang="de-CH" sz="1050" dirty="0">
                  <a:solidFill>
                    <a:schemeClr val="tx1"/>
                  </a:solidFill>
                </a:rPr>
                <a:t> Amplifier</a:t>
              </a:r>
            </a:p>
          </p:txBody>
        </p:sp>
        <p:cxnSp>
          <p:nvCxnSpPr>
            <p:cNvPr id="100" name="Connector: Elbow 99">
              <a:extLst>
                <a:ext uri="{FF2B5EF4-FFF2-40B4-BE49-F238E27FC236}">
                  <a16:creationId xmlns:a16="http://schemas.microsoft.com/office/drawing/2014/main" id="{A97A5F0D-A986-8FB2-076E-CC63F4E0733E}"/>
                </a:ext>
              </a:extLst>
            </p:cNvPr>
            <p:cNvCxnSpPr>
              <a:stCxn id="47" idx="4"/>
              <a:endCxn id="28" idx="1"/>
            </p:cNvCxnSpPr>
            <p:nvPr/>
          </p:nvCxnSpPr>
          <p:spPr>
            <a:xfrm rot="16200000" flipH="1">
              <a:off x="3598074" y="2404716"/>
              <a:ext cx="678911" cy="811631"/>
            </a:xfrm>
            <a:prstGeom prst="bentConnector2">
              <a:avLst/>
            </a:prstGeom>
            <a:ln w="127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004F1811-646E-02B4-F629-B3810AC48F97}"/>
                </a:ext>
              </a:extLst>
            </p:cNvPr>
            <p:cNvSpPr txBox="1"/>
            <p:nvPr/>
          </p:nvSpPr>
          <p:spPr>
            <a:xfrm>
              <a:off x="2333881" y="3033607"/>
              <a:ext cx="1158972" cy="16158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050" dirty="0"/>
                <a:t>Reference to fix drift</a:t>
              </a:r>
              <a:endParaRPr lang="de-CH" sz="1050" dirty="0"/>
            </a:p>
          </p:txBody>
        </p:sp>
      </p:grpSp>
    </p:spTree>
    <p:extLst>
      <p:ext uri="{BB962C8B-B14F-4D97-AF65-F5344CB8AC3E}">
        <p14:creationId xmlns:p14="http://schemas.microsoft.com/office/powerpoint/2010/main" val="7731810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4">
            <a:extLst>
              <a:ext uri="{FF2B5EF4-FFF2-40B4-BE49-F238E27FC236}">
                <a16:creationId xmlns:a16="http://schemas.microsoft.com/office/drawing/2014/main" id="{61F43877-A62F-AC44-8789-8FA9AB92DD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69293" y="174134"/>
            <a:ext cx="5505033" cy="3994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de-DE" sz="2800" dirty="0" err="1"/>
              <a:t>Fcc</a:t>
            </a:r>
            <a:r>
              <a:rPr lang="en-US" altLang="de-DE" sz="2800" dirty="0"/>
              <a:t>-ee photocathode laser layout</a:t>
            </a:r>
          </a:p>
        </p:txBody>
      </p:sp>
      <p:sp>
        <p:nvSpPr>
          <p:cNvPr id="2051" name="Rectangle 5">
            <a:extLst>
              <a:ext uri="{FF2B5EF4-FFF2-40B4-BE49-F238E27FC236}">
                <a16:creationId xmlns:a16="http://schemas.microsoft.com/office/drawing/2014/main" id="{DC786B1F-7F58-6CF1-0BD2-CEC41186932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225930" y="1557418"/>
            <a:ext cx="1628769" cy="871389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2052" name="Text Box 6">
            <a:extLst>
              <a:ext uri="{FF2B5EF4-FFF2-40B4-BE49-F238E27FC236}">
                <a16:creationId xmlns:a16="http://schemas.microsoft.com/office/drawing/2014/main" id="{47FFEEEA-4D72-AD29-7DD0-2169E33C15CB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1224825" y="1671473"/>
            <a:ext cx="159851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de-DE" dirty="0"/>
              <a:t>Oscillator</a:t>
            </a:r>
          </a:p>
          <a:p>
            <a:pPr algn="ctr" eaLnBrk="1" hangingPunct="1"/>
            <a:r>
              <a:rPr lang="en-US" altLang="de-DE" dirty="0"/>
              <a:t>@142.8 MHz </a:t>
            </a:r>
          </a:p>
        </p:txBody>
      </p:sp>
      <p:sp>
        <p:nvSpPr>
          <p:cNvPr id="2053" name="Rectangle 7">
            <a:extLst>
              <a:ext uri="{FF2B5EF4-FFF2-40B4-BE49-F238E27FC236}">
                <a16:creationId xmlns:a16="http://schemas.microsoft.com/office/drawing/2014/main" id="{C0190F46-4340-CEDE-A17B-5CDE01E514E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797842" y="1587500"/>
            <a:ext cx="2857500" cy="16510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2055" name="Rectangle 10">
            <a:extLst>
              <a:ext uri="{FF2B5EF4-FFF2-40B4-BE49-F238E27FC236}">
                <a16:creationId xmlns:a16="http://schemas.microsoft.com/office/drawing/2014/main" id="{0E2D8C52-C6A0-F095-DBAC-59CBEC3BDE6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575842" y="1679576"/>
            <a:ext cx="1001710" cy="70961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2056" name="Text Box 11">
            <a:extLst>
              <a:ext uri="{FF2B5EF4-FFF2-40B4-BE49-F238E27FC236}">
                <a16:creationId xmlns:a16="http://schemas.microsoft.com/office/drawing/2014/main" id="{B7F096EE-6040-86E4-FE87-1D15F931A69A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6404401" y="1857450"/>
            <a:ext cx="127318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de-DE" sz="1000" b="1" dirty="0"/>
              <a:t>Compressor 1</a:t>
            </a:r>
          </a:p>
          <a:p>
            <a:pPr algn="ctr" eaLnBrk="1" hangingPunct="1"/>
            <a:endParaRPr lang="en-US" altLang="de-DE" sz="1000" dirty="0"/>
          </a:p>
        </p:txBody>
      </p:sp>
      <p:sp>
        <p:nvSpPr>
          <p:cNvPr id="2057" name="Line 14">
            <a:extLst>
              <a:ext uri="{FF2B5EF4-FFF2-40B4-BE49-F238E27FC236}">
                <a16:creationId xmlns:a16="http://schemas.microsoft.com/office/drawing/2014/main" id="{53D78524-85D7-C34D-1A07-03B2253F46A3}"/>
              </a:ext>
            </a:extLst>
          </p:cNvPr>
          <p:cNvSpPr>
            <a:spLocks noChangeAspect="1" noChangeShapeType="1"/>
          </p:cNvSpPr>
          <p:nvPr/>
        </p:nvSpPr>
        <p:spPr bwMode="auto">
          <a:xfrm flipV="1">
            <a:off x="6126580" y="2235201"/>
            <a:ext cx="449271" cy="4772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CH"/>
          </a:p>
        </p:txBody>
      </p:sp>
      <p:sp>
        <p:nvSpPr>
          <p:cNvPr id="2058" name="Line 15">
            <a:extLst>
              <a:ext uri="{FF2B5EF4-FFF2-40B4-BE49-F238E27FC236}">
                <a16:creationId xmlns:a16="http://schemas.microsoft.com/office/drawing/2014/main" id="{B1C0A8DD-9300-3E93-90A3-409CCF957FD3}"/>
              </a:ext>
            </a:extLst>
          </p:cNvPr>
          <p:cNvSpPr>
            <a:spLocks noChangeAspect="1" noChangeShapeType="1"/>
          </p:cNvSpPr>
          <p:nvPr/>
        </p:nvSpPr>
        <p:spPr bwMode="auto">
          <a:xfrm>
            <a:off x="6198017" y="2168510"/>
            <a:ext cx="144472" cy="144472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CH"/>
          </a:p>
        </p:txBody>
      </p:sp>
      <p:sp>
        <p:nvSpPr>
          <p:cNvPr id="2059" name="Line 16">
            <a:extLst>
              <a:ext uri="{FF2B5EF4-FFF2-40B4-BE49-F238E27FC236}">
                <a16:creationId xmlns:a16="http://schemas.microsoft.com/office/drawing/2014/main" id="{F0BFD3CD-1AEC-19D6-1EBB-57D1C1D487B8}"/>
              </a:ext>
            </a:extLst>
          </p:cNvPr>
          <p:cNvSpPr>
            <a:spLocks noChangeAspect="1" noChangeShapeType="1"/>
          </p:cNvSpPr>
          <p:nvPr/>
        </p:nvSpPr>
        <p:spPr bwMode="auto">
          <a:xfrm>
            <a:off x="6270794" y="2234850"/>
            <a:ext cx="2118" cy="1730521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CH"/>
          </a:p>
        </p:txBody>
      </p:sp>
      <p:sp>
        <p:nvSpPr>
          <p:cNvPr id="2060" name="Line 21">
            <a:extLst>
              <a:ext uri="{FF2B5EF4-FFF2-40B4-BE49-F238E27FC236}">
                <a16:creationId xmlns:a16="http://schemas.microsoft.com/office/drawing/2014/main" id="{8B6EC89F-12E9-8C11-308E-4C69B0FC0161}"/>
              </a:ext>
            </a:extLst>
          </p:cNvPr>
          <p:cNvSpPr>
            <a:spLocks noChangeAspect="1" noChangeShapeType="1"/>
          </p:cNvSpPr>
          <p:nvPr/>
        </p:nvSpPr>
        <p:spPr bwMode="auto">
          <a:xfrm>
            <a:off x="7596621" y="3984055"/>
            <a:ext cx="1273181" cy="19062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CH"/>
          </a:p>
        </p:txBody>
      </p:sp>
      <p:sp>
        <p:nvSpPr>
          <p:cNvPr id="2061" name="Freeform 11">
            <a:extLst>
              <a:ext uri="{FF2B5EF4-FFF2-40B4-BE49-F238E27FC236}">
                <a16:creationId xmlns:a16="http://schemas.microsoft.com/office/drawing/2014/main" id="{3ABF3E61-433F-019B-F1E5-B699449D193A}"/>
              </a:ext>
            </a:extLst>
          </p:cNvPr>
          <p:cNvSpPr>
            <a:spLocks noChangeAspect="1"/>
          </p:cNvSpPr>
          <p:nvPr/>
        </p:nvSpPr>
        <p:spPr bwMode="auto">
          <a:xfrm>
            <a:off x="8066505" y="1841485"/>
            <a:ext cx="287328" cy="393700"/>
          </a:xfrm>
          <a:custGeom>
            <a:avLst/>
            <a:gdLst>
              <a:gd name="T0" fmla="*/ 0 w 318"/>
              <a:gd name="T1" fmla="*/ 2147483646 h 325"/>
              <a:gd name="T2" fmla="*/ 2147483646 w 318"/>
              <a:gd name="T3" fmla="*/ 2147483646 h 325"/>
              <a:gd name="T4" fmla="*/ 2147483646 w 318"/>
              <a:gd name="T5" fmla="*/ 0 h 325"/>
              <a:gd name="T6" fmla="*/ 2147483646 w 318"/>
              <a:gd name="T7" fmla="*/ 2147483646 h 325"/>
              <a:gd name="T8" fmla="*/ 2147483646 w 318"/>
              <a:gd name="T9" fmla="*/ 2147483646 h 3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18"/>
              <a:gd name="T16" fmla="*/ 0 h 325"/>
              <a:gd name="T17" fmla="*/ 318 w 318"/>
              <a:gd name="T18" fmla="*/ 325 h 32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18" h="325">
                <a:moveTo>
                  <a:pt x="0" y="318"/>
                </a:moveTo>
                <a:cubicBezTo>
                  <a:pt x="30" y="321"/>
                  <a:pt x="61" y="325"/>
                  <a:pt x="91" y="272"/>
                </a:cubicBezTo>
                <a:cubicBezTo>
                  <a:pt x="121" y="219"/>
                  <a:pt x="152" y="0"/>
                  <a:pt x="182" y="0"/>
                </a:cubicBezTo>
                <a:cubicBezTo>
                  <a:pt x="212" y="0"/>
                  <a:pt x="249" y="219"/>
                  <a:pt x="272" y="272"/>
                </a:cubicBezTo>
                <a:cubicBezTo>
                  <a:pt x="295" y="325"/>
                  <a:pt x="310" y="310"/>
                  <a:pt x="318" y="318"/>
                </a:cubicBezTo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CH"/>
          </a:p>
        </p:txBody>
      </p:sp>
      <p:sp>
        <p:nvSpPr>
          <p:cNvPr id="2062" name="Freeform 11">
            <a:extLst>
              <a:ext uri="{FF2B5EF4-FFF2-40B4-BE49-F238E27FC236}">
                <a16:creationId xmlns:a16="http://schemas.microsoft.com/office/drawing/2014/main" id="{63BE684F-817D-495E-597A-A272E2A74BDF}"/>
              </a:ext>
            </a:extLst>
          </p:cNvPr>
          <p:cNvSpPr>
            <a:spLocks noChangeAspect="1"/>
          </p:cNvSpPr>
          <p:nvPr/>
        </p:nvSpPr>
        <p:spPr bwMode="auto">
          <a:xfrm>
            <a:off x="7956967" y="3599880"/>
            <a:ext cx="287329" cy="393700"/>
          </a:xfrm>
          <a:custGeom>
            <a:avLst/>
            <a:gdLst>
              <a:gd name="T0" fmla="*/ 0 w 318"/>
              <a:gd name="T1" fmla="*/ 2147483646 h 325"/>
              <a:gd name="T2" fmla="*/ 2147483646 w 318"/>
              <a:gd name="T3" fmla="*/ 2147483646 h 325"/>
              <a:gd name="T4" fmla="*/ 2147483646 w 318"/>
              <a:gd name="T5" fmla="*/ 0 h 325"/>
              <a:gd name="T6" fmla="*/ 2147483646 w 318"/>
              <a:gd name="T7" fmla="*/ 2147483646 h 325"/>
              <a:gd name="T8" fmla="*/ 2147483646 w 318"/>
              <a:gd name="T9" fmla="*/ 2147483646 h 3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18"/>
              <a:gd name="T16" fmla="*/ 0 h 325"/>
              <a:gd name="T17" fmla="*/ 318 w 318"/>
              <a:gd name="T18" fmla="*/ 325 h 32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18" h="325">
                <a:moveTo>
                  <a:pt x="0" y="318"/>
                </a:moveTo>
                <a:cubicBezTo>
                  <a:pt x="30" y="321"/>
                  <a:pt x="61" y="325"/>
                  <a:pt x="91" y="272"/>
                </a:cubicBezTo>
                <a:cubicBezTo>
                  <a:pt x="121" y="219"/>
                  <a:pt x="152" y="0"/>
                  <a:pt x="182" y="0"/>
                </a:cubicBezTo>
                <a:cubicBezTo>
                  <a:pt x="212" y="0"/>
                  <a:pt x="249" y="219"/>
                  <a:pt x="272" y="272"/>
                </a:cubicBezTo>
                <a:cubicBezTo>
                  <a:pt x="295" y="325"/>
                  <a:pt x="310" y="310"/>
                  <a:pt x="318" y="318"/>
                </a:cubicBezTo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CH"/>
          </a:p>
        </p:txBody>
      </p:sp>
      <p:sp>
        <p:nvSpPr>
          <p:cNvPr id="2063" name="Text Box 27">
            <a:extLst>
              <a:ext uri="{FF2B5EF4-FFF2-40B4-BE49-F238E27FC236}">
                <a16:creationId xmlns:a16="http://schemas.microsoft.com/office/drawing/2014/main" id="{330A8AC9-590C-80F6-4E2C-BCAE09F7783B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8045867" y="2259014"/>
            <a:ext cx="1157291" cy="4619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de-DE" sz="800" b="1"/>
              <a:t>Main Output</a:t>
            </a:r>
          </a:p>
          <a:p>
            <a:pPr eaLnBrk="1" hangingPunct="1"/>
            <a:r>
              <a:rPr lang="en-US" altLang="de-DE" sz="800"/>
              <a:t>T=600 fs FWHM</a:t>
            </a:r>
          </a:p>
          <a:p>
            <a:pPr eaLnBrk="1" hangingPunct="1"/>
            <a:r>
              <a:rPr lang="en-US" altLang="de-DE" sz="800"/>
              <a:t>E=2.5mJ @ 1040 nm</a:t>
            </a:r>
          </a:p>
        </p:txBody>
      </p:sp>
      <p:grpSp>
        <p:nvGrpSpPr>
          <p:cNvPr id="2064" name="Group 4">
            <a:extLst>
              <a:ext uri="{FF2B5EF4-FFF2-40B4-BE49-F238E27FC236}">
                <a16:creationId xmlns:a16="http://schemas.microsoft.com/office/drawing/2014/main" id="{D3522D5A-70AD-7E49-2ED5-4F7641210EFD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558926" y="2890839"/>
            <a:ext cx="1273181" cy="454019"/>
            <a:chOff x="-11906" y="2763700"/>
            <a:chExt cx="1273175" cy="454848"/>
          </a:xfrm>
        </p:grpSpPr>
        <p:sp>
          <p:nvSpPr>
            <p:cNvPr id="2109" name="Rectangle 52">
              <a:extLst>
                <a:ext uri="{FF2B5EF4-FFF2-40B4-BE49-F238E27FC236}">
                  <a16:creationId xmlns:a16="http://schemas.microsoft.com/office/drawing/2014/main" id="{8FD975B8-E31E-7FD7-A417-B8C68E4E2E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9232" y="2763700"/>
              <a:ext cx="855886" cy="341312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de-CH" altLang="de-DE"/>
            </a:p>
          </p:txBody>
        </p:sp>
        <p:sp>
          <p:nvSpPr>
            <p:cNvPr id="2110" name="Text Box 53">
              <a:extLst>
                <a:ext uri="{FF2B5EF4-FFF2-40B4-BE49-F238E27FC236}">
                  <a16:creationId xmlns:a16="http://schemas.microsoft.com/office/drawing/2014/main" id="{CDFDBE25-5923-2885-6827-078E2F7401A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11906" y="2818438"/>
              <a:ext cx="1273175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de-DE" sz="1000"/>
                <a:t>Synch Unit</a:t>
              </a:r>
            </a:p>
            <a:p>
              <a:pPr algn="ctr" eaLnBrk="1" hangingPunct="1"/>
              <a:endParaRPr lang="en-US" altLang="de-DE" sz="1000"/>
            </a:p>
          </p:txBody>
        </p:sp>
      </p:grpSp>
      <p:grpSp>
        <p:nvGrpSpPr>
          <p:cNvPr id="2065" name="Group 3">
            <a:extLst>
              <a:ext uri="{FF2B5EF4-FFF2-40B4-BE49-F238E27FC236}">
                <a16:creationId xmlns:a16="http://schemas.microsoft.com/office/drawing/2014/main" id="{C31707B3-061B-B90F-DE94-63E9441E734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555751" y="3729035"/>
            <a:ext cx="1273181" cy="415223"/>
            <a:chOff x="21798" y="3417085"/>
            <a:chExt cx="1273175" cy="415201"/>
          </a:xfrm>
        </p:grpSpPr>
        <p:sp>
          <p:nvSpPr>
            <p:cNvPr id="2107" name="Rectangle 52">
              <a:extLst>
                <a:ext uri="{FF2B5EF4-FFF2-40B4-BE49-F238E27FC236}">
                  <a16:creationId xmlns:a16="http://schemas.microsoft.com/office/drawing/2014/main" id="{96185D3F-ABC6-C751-0853-612C426180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169" y="3432176"/>
              <a:ext cx="894271" cy="400110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de-CH" altLang="de-DE"/>
            </a:p>
          </p:txBody>
        </p:sp>
        <p:sp>
          <p:nvSpPr>
            <p:cNvPr id="2108" name="Text Box 53">
              <a:extLst>
                <a:ext uri="{FF2B5EF4-FFF2-40B4-BE49-F238E27FC236}">
                  <a16:creationId xmlns:a16="http://schemas.microsoft.com/office/drawing/2014/main" id="{17387EEA-3BAD-A6D8-0A96-662D0A8658C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798" y="3417085"/>
              <a:ext cx="1273175" cy="4000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de-DE" sz="1000" dirty="0"/>
                <a:t>Reference</a:t>
              </a:r>
            </a:p>
            <a:p>
              <a:pPr algn="ctr" eaLnBrk="1" hangingPunct="1"/>
              <a:endParaRPr lang="en-US" altLang="de-DE" sz="1000" dirty="0"/>
            </a:p>
          </p:txBody>
        </p:sp>
      </p:grpSp>
      <p:sp>
        <p:nvSpPr>
          <p:cNvPr id="2066" name="Line 58">
            <a:extLst>
              <a:ext uri="{FF2B5EF4-FFF2-40B4-BE49-F238E27FC236}">
                <a16:creationId xmlns:a16="http://schemas.microsoft.com/office/drawing/2014/main" id="{11ECE971-9041-534B-EC10-47A5D1851437}"/>
              </a:ext>
            </a:extLst>
          </p:cNvPr>
          <p:cNvSpPr>
            <a:spLocks noChangeAspect="1" noChangeShapeType="1"/>
          </p:cNvSpPr>
          <p:nvPr/>
        </p:nvSpPr>
        <p:spPr bwMode="auto">
          <a:xfrm flipV="1">
            <a:off x="2208213" y="2379649"/>
            <a:ext cx="0" cy="498481"/>
          </a:xfrm>
          <a:prstGeom prst="line">
            <a:avLst/>
          </a:prstGeom>
          <a:noFill/>
          <a:ln w="57150">
            <a:solidFill>
              <a:srgbClr val="0000FF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CH"/>
          </a:p>
        </p:txBody>
      </p:sp>
      <p:sp>
        <p:nvSpPr>
          <p:cNvPr id="2067" name="Line 58">
            <a:extLst>
              <a:ext uri="{FF2B5EF4-FFF2-40B4-BE49-F238E27FC236}">
                <a16:creationId xmlns:a16="http://schemas.microsoft.com/office/drawing/2014/main" id="{C8E880E0-3EAD-4312-89AF-B76E03FF2CD4}"/>
              </a:ext>
            </a:extLst>
          </p:cNvPr>
          <p:cNvSpPr>
            <a:spLocks noChangeAspect="1" noChangeShapeType="1"/>
          </p:cNvSpPr>
          <p:nvPr/>
        </p:nvSpPr>
        <p:spPr bwMode="auto">
          <a:xfrm flipV="1">
            <a:off x="2208213" y="3232135"/>
            <a:ext cx="0" cy="496891"/>
          </a:xfrm>
          <a:prstGeom prst="line">
            <a:avLst/>
          </a:prstGeom>
          <a:noFill/>
          <a:ln w="57150">
            <a:solidFill>
              <a:srgbClr val="0000FF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CH"/>
          </a:p>
        </p:txBody>
      </p:sp>
      <p:grpSp>
        <p:nvGrpSpPr>
          <p:cNvPr id="2068" name="Group 7">
            <a:extLst>
              <a:ext uri="{FF2B5EF4-FFF2-40B4-BE49-F238E27FC236}">
                <a16:creationId xmlns:a16="http://schemas.microsoft.com/office/drawing/2014/main" id="{0E20CA51-B3F0-28B3-CC42-CB76840F780F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949576" y="1841501"/>
            <a:ext cx="1273181" cy="455610"/>
            <a:chOff x="-11906" y="2763700"/>
            <a:chExt cx="1273175" cy="454848"/>
          </a:xfrm>
        </p:grpSpPr>
        <p:sp>
          <p:nvSpPr>
            <p:cNvPr id="2105" name="Rectangle 52">
              <a:extLst>
                <a:ext uri="{FF2B5EF4-FFF2-40B4-BE49-F238E27FC236}">
                  <a16:creationId xmlns:a16="http://schemas.microsoft.com/office/drawing/2014/main" id="{5D039CB4-810A-3D83-56C4-237305A8A8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9232" y="2763700"/>
              <a:ext cx="855886" cy="341312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de-CH" altLang="de-DE"/>
            </a:p>
          </p:txBody>
        </p:sp>
        <p:sp>
          <p:nvSpPr>
            <p:cNvPr id="2106" name="Text Box 53">
              <a:extLst>
                <a:ext uri="{FF2B5EF4-FFF2-40B4-BE49-F238E27FC236}">
                  <a16:creationId xmlns:a16="http://schemas.microsoft.com/office/drawing/2014/main" id="{B09E0F6F-B8AC-A295-15B1-DAD94BFDBA4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11906" y="2818438"/>
              <a:ext cx="1273175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de-DE" sz="1000" b="1"/>
                <a:t>Pulse Picker</a:t>
              </a:r>
            </a:p>
            <a:p>
              <a:pPr algn="ctr" eaLnBrk="1" hangingPunct="1"/>
              <a:endParaRPr lang="en-US" altLang="de-DE" sz="1000"/>
            </a:p>
          </p:txBody>
        </p:sp>
      </p:grpSp>
      <p:sp>
        <p:nvSpPr>
          <p:cNvPr id="2069" name="Line 58">
            <a:extLst>
              <a:ext uri="{FF2B5EF4-FFF2-40B4-BE49-F238E27FC236}">
                <a16:creationId xmlns:a16="http://schemas.microsoft.com/office/drawing/2014/main" id="{49451873-8ABE-7C94-A928-A85154C77686}"/>
              </a:ext>
            </a:extLst>
          </p:cNvPr>
          <p:cNvSpPr>
            <a:spLocks noChangeAspect="1" noChangeShapeType="1"/>
          </p:cNvSpPr>
          <p:nvPr/>
        </p:nvSpPr>
        <p:spPr bwMode="auto">
          <a:xfrm>
            <a:off x="2806701" y="2022475"/>
            <a:ext cx="360372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CH"/>
          </a:p>
        </p:txBody>
      </p:sp>
      <p:sp>
        <p:nvSpPr>
          <p:cNvPr id="2070" name="Line 58">
            <a:extLst>
              <a:ext uri="{FF2B5EF4-FFF2-40B4-BE49-F238E27FC236}">
                <a16:creationId xmlns:a16="http://schemas.microsoft.com/office/drawing/2014/main" id="{21ED6195-F619-6C42-7AD6-F61629DF9747}"/>
              </a:ext>
            </a:extLst>
          </p:cNvPr>
          <p:cNvSpPr>
            <a:spLocks noChangeAspect="1" noChangeShapeType="1"/>
          </p:cNvSpPr>
          <p:nvPr/>
        </p:nvSpPr>
        <p:spPr bwMode="auto">
          <a:xfrm>
            <a:off x="4057774" y="1992313"/>
            <a:ext cx="702261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CH"/>
          </a:p>
        </p:txBody>
      </p:sp>
      <p:sp>
        <p:nvSpPr>
          <p:cNvPr id="2071" name="Line 14">
            <a:extLst>
              <a:ext uri="{FF2B5EF4-FFF2-40B4-BE49-F238E27FC236}">
                <a16:creationId xmlns:a16="http://schemas.microsoft.com/office/drawing/2014/main" id="{AA248E06-5BEF-F2B1-8078-A0078FC05812}"/>
              </a:ext>
            </a:extLst>
          </p:cNvPr>
          <p:cNvSpPr>
            <a:spLocks noChangeAspect="1" noChangeShapeType="1"/>
          </p:cNvSpPr>
          <p:nvPr/>
        </p:nvSpPr>
        <p:spPr bwMode="auto">
          <a:xfrm>
            <a:off x="7583921" y="2224074"/>
            <a:ext cx="1273181" cy="9519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CH"/>
          </a:p>
        </p:txBody>
      </p:sp>
      <p:sp>
        <p:nvSpPr>
          <p:cNvPr id="2072" name="Rectangle 59">
            <a:extLst>
              <a:ext uri="{FF2B5EF4-FFF2-40B4-BE49-F238E27FC236}">
                <a16:creationId xmlns:a16="http://schemas.microsoft.com/office/drawing/2014/main" id="{9EDC5C76-3BC4-EA07-D05F-72B7397D1B5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107530" y="2144713"/>
            <a:ext cx="296871" cy="3048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2074" name="Line 15">
            <a:extLst>
              <a:ext uri="{FF2B5EF4-FFF2-40B4-BE49-F238E27FC236}">
                <a16:creationId xmlns:a16="http://schemas.microsoft.com/office/drawing/2014/main" id="{4F64CA8F-81B9-313D-3316-D35AB82DEF32}"/>
              </a:ext>
            </a:extLst>
          </p:cNvPr>
          <p:cNvSpPr>
            <a:spLocks noChangeAspect="1" noChangeShapeType="1"/>
          </p:cNvSpPr>
          <p:nvPr/>
        </p:nvSpPr>
        <p:spPr bwMode="auto">
          <a:xfrm>
            <a:off x="6202780" y="3918967"/>
            <a:ext cx="144471" cy="144472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CH"/>
          </a:p>
        </p:txBody>
      </p:sp>
      <p:sp>
        <p:nvSpPr>
          <p:cNvPr id="2075" name="Line 16">
            <a:extLst>
              <a:ext uri="{FF2B5EF4-FFF2-40B4-BE49-F238E27FC236}">
                <a16:creationId xmlns:a16="http://schemas.microsoft.com/office/drawing/2014/main" id="{594FD2A8-4755-BE75-248E-EC6A232378BF}"/>
              </a:ext>
            </a:extLst>
          </p:cNvPr>
          <p:cNvSpPr>
            <a:spLocks noChangeAspect="1" noChangeShapeType="1"/>
          </p:cNvSpPr>
          <p:nvPr/>
        </p:nvSpPr>
        <p:spPr bwMode="auto">
          <a:xfrm>
            <a:off x="6271057" y="4026841"/>
            <a:ext cx="0" cy="121791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CH"/>
          </a:p>
        </p:txBody>
      </p:sp>
      <p:sp>
        <p:nvSpPr>
          <p:cNvPr id="2076" name="Rectangle 10">
            <a:extLst>
              <a:ext uri="{FF2B5EF4-FFF2-40B4-BE49-F238E27FC236}">
                <a16:creationId xmlns:a16="http://schemas.microsoft.com/office/drawing/2014/main" id="{E6953C4E-E34F-6F2C-D9EE-9E24709753E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582192" y="3847546"/>
            <a:ext cx="1001710" cy="709609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2077" name="Text Box 11">
            <a:extLst>
              <a:ext uri="{FF2B5EF4-FFF2-40B4-BE49-F238E27FC236}">
                <a16:creationId xmlns:a16="http://schemas.microsoft.com/office/drawing/2014/main" id="{B3F30AF0-C3D8-1743-327C-CE83AEC335C2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6431396" y="3857071"/>
            <a:ext cx="127318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de-DE" sz="1000" b="1" dirty="0"/>
              <a:t>Compressor 2</a:t>
            </a:r>
          </a:p>
          <a:p>
            <a:pPr algn="ctr" eaLnBrk="1" hangingPunct="1"/>
            <a:endParaRPr lang="en-US" altLang="de-DE" sz="1000" dirty="0"/>
          </a:p>
        </p:txBody>
      </p:sp>
      <p:sp>
        <p:nvSpPr>
          <p:cNvPr id="2078" name="Text Box 27">
            <a:extLst>
              <a:ext uri="{FF2B5EF4-FFF2-40B4-BE49-F238E27FC236}">
                <a16:creationId xmlns:a16="http://schemas.microsoft.com/office/drawing/2014/main" id="{91CF4B15-EED3-99E6-242E-E86C017CBA57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7902993" y="3992008"/>
            <a:ext cx="1158881" cy="4603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de-DE" sz="800" b="1"/>
              <a:t>Aux. Output</a:t>
            </a:r>
          </a:p>
          <a:p>
            <a:pPr eaLnBrk="1" hangingPunct="1"/>
            <a:r>
              <a:rPr lang="en-US" altLang="de-DE" sz="800"/>
              <a:t>T=600 fs FWHM</a:t>
            </a:r>
          </a:p>
          <a:p>
            <a:pPr eaLnBrk="1" hangingPunct="1"/>
            <a:r>
              <a:rPr lang="en-US" altLang="de-DE" sz="800"/>
              <a:t>E=2.2mJ @ 1040 nm</a:t>
            </a:r>
          </a:p>
        </p:txBody>
      </p:sp>
      <p:sp>
        <p:nvSpPr>
          <p:cNvPr id="2079" name="Line 14">
            <a:extLst>
              <a:ext uri="{FF2B5EF4-FFF2-40B4-BE49-F238E27FC236}">
                <a16:creationId xmlns:a16="http://schemas.microsoft.com/office/drawing/2014/main" id="{5558F122-BB04-27F9-6415-BF7C5B32CC42}"/>
              </a:ext>
            </a:extLst>
          </p:cNvPr>
          <p:cNvSpPr>
            <a:spLocks noChangeAspect="1" noChangeShapeType="1"/>
          </p:cNvSpPr>
          <p:nvPr/>
        </p:nvSpPr>
        <p:spPr bwMode="auto">
          <a:xfrm flipV="1">
            <a:off x="6264707" y="3980895"/>
            <a:ext cx="3048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CH"/>
          </a:p>
        </p:txBody>
      </p:sp>
      <p:sp>
        <p:nvSpPr>
          <p:cNvPr id="2080" name="Line 21">
            <a:extLst>
              <a:ext uri="{FF2B5EF4-FFF2-40B4-BE49-F238E27FC236}">
                <a16:creationId xmlns:a16="http://schemas.microsoft.com/office/drawing/2014/main" id="{2A4F433A-CF41-774F-A0A8-FD8F7667C570}"/>
              </a:ext>
            </a:extLst>
          </p:cNvPr>
          <p:cNvSpPr>
            <a:spLocks noChangeAspect="1" noChangeShapeType="1"/>
          </p:cNvSpPr>
          <p:nvPr/>
        </p:nvSpPr>
        <p:spPr bwMode="auto">
          <a:xfrm flipV="1">
            <a:off x="7596621" y="5229144"/>
            <a:ext cx="1273181" cy="1591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CH"/>
          </a:p>
        </p:txBody>
      </p:sp>
      <p:sp>
        <p:nvSpPr>
          <p:cNvPr id="2081" name="Freeform 11">
            <a:extLst>
              <a:ext uri="{FF2B5EF4-FFF2-40B4-BE49-F238E27FC236}">
                <a16:creationId xmlns:a16="http://schemas.microsoft.com/office/drawing/2014/main" id="{C8A438D8-7FFE-8892-F7A8-F6B8DDA8C038}"/>
              </a:ext>
            </a:extLst>
          </p:cNvPr>
          <p:cNvSpPr>
            <a:spLocks noChangeAspect="1"/>
          </p:cNvSpPr>
          <p:nvPr/>
        </p:nvSpPr>
        <p:spPr bwMode="auto">
          <a:xfrm>
            <a:off x="7956967" y="4809471"/>
            <a:ext cx="287329" cy="393700"/>
          </a:xfrm>
          <a:custGeom>
            <a:avLst/>
            <a:gdLst>
              <a:gd name="T0" fmla="*/ 0 w 318"/>
              <a:gd name="T1" fmla="*/ 2147483646 h 325"/>
              <a:gd name="T2" fmla="*/ 2147483646 w 318"/>
              <a:gd name="T3" fmla="*/ 2147483646 h 325"/>
              <a:gd name="T4" fmla="*/ 2147483646 w 318"/>
              <a:gd name="T5" fmla="*/ 0 h 325"/>
              <a:gd name="T6" fmla="*/ 2147483646 w 318"/>
              <a:gd name="T7" fmla="*/ 2147483646 h 325"/>
              <a:gd name="T8" fmla="*/ 2147483646 w 318"/>
              <a:gd name="T9" fmla="*/ 2147483646 h 3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18"/>
              <a:gd name="T16" fmla="*/ 0 h 325"/>
              <a:gd name="T17" fmla="*/ 318 w 318"/>
              <a:gd name="T18" fmla="*/ 325 h 32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18" h="325">
                <a:moveTo>
                  <a:pt x="0" y="318"/>
                </a:moveTo>
                <a:cubicBezTo>
                  <a:pt x="30" y="321"/>
                  <a:pt x="61" y="325"/>
                  <a:pt x="91" y="272"/>
                </a:cubicBezTo>
                <a:cubicBezTo>
                  <a:pt x="121" y="219"/>
                  <a:pt x="152" y="0"/>
                  <a:pt x="182" y="0"/>
                </a:cubicBezTo>
                <a:cubicBezTo>
                  <a:pt x="212" y="0"/>
                  <a:pt x="249" y="219"/>
                  <a:pt x="272" y="272"/>
                </a:cubicBezTo>
                <a:cubicBezTo>
                  <a:pt x="295" y="325"/>
                  <a:pt x="310" y="310"/>
                  <a:pt x="318" y="318"/>
                </a:cubicBezTo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CH"/>
          </a:p>
        </p:txBody>
      </p:sp>
      <p:sp>
        <p:nvSpPr>
          <p:cNvPr id="2082" name="Rectangle 10">
            <a:extLst>
              <a:ext uri="{FF2B5EF4-FFF2-40B4-BE49-F238E27FC236}">
                <a16:creationId xmlns:a16="http://schemas.microsoft.com/office/drawing/2014/main" id="{8BD9B218-4034-FA60-351B-7D8D814BA65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582192" y="5092619"/>
            <a:ext cx="1001710" cy="70961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2083" name="Text Box 27">
            <a:extLst>
              <a:ext uri="{FF2B5EF4-FFF2-40B4-BE49-F238E27FC236}">
                <a16:creationId xmlns:a16="http://schemas.microsoft.com/office/drawing/2014/main" id="{96AA8F47-82F5-2788-89F2-4849B12AF3CD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7902993" y="5237082"/>
            <a:ext cx="1158881" cy="4619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de-DE" sz="800" b="1" dirty="0"/>
              <a:t>Short Probe Output</a:t>
            </a:r>
          </a:p>
          <a:p>
            <a:pPr eaLnBrk="1" hangingPunct="1"/>
            <a:r>
              <a:rPr lang="en-US" altLang="de-DE" sz="800" dirty="0"/>
              <a:t>T=600 fs FWHM</a:t>
            </a:r>
          </a:p>
          <a:p>
            <a:pPr eaLnBrk="1" hangingPunct="1"/>
            <a:r>
              <a:rPr lang="en-US" altLang="de-DE" sz="800" dirty="0"/>
              <a:t>E=0.3mJ @ 1040 nm</a:t>
            </a:r>
          </a:p>
        </p:txBody>
      </p:sp>
      <p:sp>
        <p:nvSpPr>
          <p:cNvPr id="2084" name="Text Box 11">
            <a:extLst>
              <a:ext uri="{FF2B5EF4-FFF2-40B4-BE49-F238E27FC236}">
                <a16:creationId xmlns:a16="http://schemas.microsoft.com/office/drawing/2014/main" id="{CA9358FE-E99F-0881-5E18-00A7D5142BD5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6445683" y="5106907"/>
            <a:ext cx="127318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de-DE" sz="1000" b="1" dirty="0"/>
              <a:t>Compressor 3</a:t>
            </a:r>
          </a:p>
          <a:p>
            <a:pPr algn="ctr" eaLnBrk="1" hangingPunct="1"/>
            <a:endParaRPr lang="en-US" altLang="de-DE" sz="1000" dirty="0"/>
          </a:p>
        </p:txBody>
      </p:sp>
      <p:sp>
        <p:nvSpPr>
          <p:cNvPr id="2085" name="Line 14">
            <a:extLst>
              <a:ext uri="{FF2B5EF4-FFF2-40B4-BE49-F238E27FC236}">
                <a16:creationId xmlns:a16="http://schemas.microsoft.com/office/drawing/2014/main" id="{C83F6884-BB9B-93BB-9831-62BBA312B087}"/>
              </a:ext>
            </a:extLst>
          </p:cNvPr>
          <p:cNvSpPr>
            <a:spLocks noChangeAspect="1" noChangeShapeType="1"/>
          </p:cNvSpPr>
          <p:nvPr/>
        </p:nvSpPr>
        <p:spPr bwMode="auto">
          <a:xfrm flipV="1">
            <a:off x="6264707" y="5267243"/>
            <a:ext cx="3048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CH"/>
          </a:p>
        </p:txBody>
      </p:sp>
      <p:sp>
        <p:nvSpPr>
          <p:cNvPr id="2086" name="Line 15">
            <a:extLst>
              <a:ext uri="{FF2B5EF4-FFF2-40B4-BE49-F238E27FC236}">
                <a16:creationId xmlns:a16="http://schemas.microsoft.com/office/drawing/2014/main" id="{808FD01D-2955-250B-0338-7116C814DC6F}"/>
              </a:ext>
            </a:extLst>
          </p:cNvPr>
          <p:cNvSpPr>
            <a:spLocks noChangeAspect="1" noChangeShapeType="1"/>
          </p:cNvSpPr>
          <p:nvPr/>
        </p:nvSpPr>
        <p:spPr bwMode="auto">
          <a:xfrm>
            <a:off x="6202780" y="5206903"/>
            <a:ext cx="144471" cy="14447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CH"/>
          </a:p>
        </p:txBody>
      </p:sp>
      <p:sp>
        <p:nvSpPr>
          <p:cNvPr id="2087" name="Rectangle 7">
            <a:extLst>
              <a:ext uri="{FF2B5EF4-FFF2-40B4-BE49-F238E27FC236}">
                <a16:creationId xmlns:a16="http://schemas.microsoft.com/office/drawing/2014/main" id="{F8108A74-2D6E-BF69-F88F-F8D645F1605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68122" y="790832"/>
            <a:ext cx="9964952" cy="5421384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2088" name="Freeform 11">
            <a:extLst>
              <a:ext uri="{FF2B5EF4-FFF2-40B4-BE49-F238E27FC236}">
                <a16:creationId xmlns:a16="http://schemas.microsoft.com/office/drawing/2014/main" id="{A56A53DC-299F-F402-51B9-867F14F9CF3D}"/>
              </a:ext>
            </a:extLst>
          </p:cNvPr>
          <p:cNvSpPr>
            <a:spLocks noChangeAspect="1"/>
          </p:cNvSpPr>
          <p:nvPr/>
        </p:nvSpPr>
        <p:spPr bwMode="auto">
          <a:xfrm rot="5400000">
            <a:off x="3410767" y="2413778"/>
            <a:ext cx="134928" cy="339719"/>
          </a:xfrm>
          <a:custGeom>
            <a:avLst/>
            <a:gdLst>
              <a:gd name="T0" fmla="*/ 0 w 318"/>
              <a:gd name="T1" fmla="*/ 2147483646 h 325"/>
              <a:gd name="T2" fmla="*/ 2147483646 w 318"/>
              <a:gd name="T3" fmla="*/ 2147483646 h 325"/>
              <a:gd name="T4" fmla="*/ 2147483646 w 318"/>
              <a:gd name="T5" fmla="*/ 0 h 325"/>
              <a:gd name="T6" fmla="*/ 2147483646 w 318"/>
              <a:gd name="T7" fmla="*/ 2147483646 h 325"/>
              <a:gd name="T8" fmla="*/ 2147483646 w 318"/>
              <a:gd name="T9" fmla="*/ 2147483646 h 3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18"/>
              <a:gd name="T16" fmla="*/ 0 h 325"/>
              <a:gd name="T17" fmla="*/ 318 w 318"/>
              <a:gd name="T18" fmla="*/ 325 h 32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18" h="325">
                <a:moveTo>
                  <a:pt x="0" y="318"/>
                </a:moveTo>
                <a:cubicBezTo>
                  <a:pt x="30" y="321"/>
                  <a:pt x="61" y="325"/>
                  <a:pt x="91" y="272"/>
                </a:cubicBezTo>
                <a:cubicBezTo>
                  <a:pt x="121" y="219"/>
                  <a:pt x="152" y="0"/>
                  <a:pt x="182" y="0"/>
                </a:cubicBezTo>
                <a:cubicBezTo>
                  <a:pt x="212" y="0"/>
                  <a:pt x="249" y="219"/>
                  <a:pt x="272" y="272"/>
                </a:cubicBezTo>
                <a:cubicBezTo>
                  <a:pt x="295" y="325"/>
                  <a:pt x="310" y="310"/>
                  <a:pt x="318" y="318"/>
                </a:cubicBezTo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CH"/>
          </a:p>
        </p:txBody>
      </p:sp>
      <p:sp>
        <p:nvSpPr>
          <p:cNvPr id="2089" name="Line 14">
            <a:extLst>
              <a:ext uri="{FF2B5EF4-FFF2-40B4-BE49-F238E27FC236}">
                <a16:creationId xmlns:a16="http://schemas.microsoft.com/office/drawing/2014/main" id="{7BE1195C-14DA-FBE7-B345-90A97484EEC0}"/>
              </a:ext>
            </a:extLst>
          </p:cNvPr>
          <p:cNvSpPr>
            <a:spLocks noChangeAspect="1" noChangeShapeType="1"/>
          </p:cNvSpPr>
          <p:nvPr/>
        </p:nvSpPr>
        <p:spPr bwMode="auto">
          <a:xfrm flipH="1">
            <a:off x="3314701" y="2182807"/>
            <a:ext cx="1591" cy="2038351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CH"/>
          </a:p>
        </p:txBody>
      </p:sp>
      <p:sp>
        <p:nvSpPr>
          <p:cNvPr id="2090" name="Freeform 11">
            <a:extLst>
              <a:ext uri="{FF2B5EF4-FFF2-40B4-BE49-F238E27FC236}">
                <a16:creationId xmlns:a16="http://schemas.microsoft.com/office/drawing/2014/main" id="{2CEE6032-FA36-02DF-5ED0-AB5D88B893B6}"/>
              </a:ext>
            </a:extLst>
          </p:cNvPr>
          <p:cNvSpPr>
            <a:spLocks noChangeAspect="1"/>
          </p:cNvSpPr>
          <p:nvPr/>
        </p:nvSpPr>
        <p:spPr bwMode="auto">
          <a:xfrm rot="5400000">
            <a:off x="3418705" y="2558240"/>
            <a:ext cx="134929" cy="339719"/>
          </a:xfrm>
          <a:custGeom>
            <a:avLst/>
            <a:gdLst>
              <a:gd name="T0" fmla="*/ 0 w 318"/>
              <a:gd name="T1" fmla="*/ 2147483646 h 325"/>
              <a:gd name="T2" fmla="*/ 2147483646 w 318"/>
              <a:gd name="T3" fmla="*/ 2147483646 h 325"/>
              <a:gd name="T4" fmla="*/ 2147483646 w 318"/>
              <a:gd name="T5" fmla="*/ 0 h 325"/>
              <a:gd name="T6" fmla="*/ 2147483646 w 318"/>
              <a:gd name="T7" fmla="*/ 2147483646 h 325"/>
              <a:gd name="T8" fmla="*/ 2147483646 w 318"/>
              <a:gd name="T9" fmla="*/ 2147483646 h 3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18"/>
              <a:gd name="T16" fmla="*/ 0 h 325"/>
              <a:gd name="T17" fmla="*/ 318 w 318"/>
              <a:gd name="T18" fmla="*/ 325 h 32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18" h="325">
                <a:moveTo>
                  <a:pt x="0" y="318"/>
                </a:moveTo>
                <a:cubicBezTo>
                  <a:pt x="30" y="321"/>
                  <a:pt x="61" y="325"/>
                  <a:pt x="91" y="272"/>
                </a:cubicBezTo>
                <a:cubicBezTo>
                  <a:pt x="121" y="219"/>
                  <a:pt x="152" y="0"/>
                  <a:pt x="182" y="0"/>
                </a:cubicBezTo>
                <a:cubicBezTo>
                  <a:pt x="212" y="0"/>
                  <a:pt x="249" y="219"/>
                  <a:pt x="272" y="272"/>
                </a:cubicBezTo>
                <a:cubicBezTo>
                  <a:pt x="295" y="325"/>
                  <a:pt x="310" y="310"/>
                  <a:pt x="318" y="318"/>
                </a:cubicBezTo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CH"/>
          </a:p>
        </p:txBody>
      </p:sp>
      <p:sp>
        <p:nvSpPr>
          <p:cNvPr id="2091" name="Freeform 11">
            <a:extLst>
              <a:ext uri="{FF2B5EF4-FFF2-40B4-BE49-F238E27FC236}">
                <a16:creationId xmlns:a16="http://schemas.microsoft.com/office/drawing/2014/main" id="{8F5BCC4F-DE77-CBAB-A2C7-9DEAAF67E506}"/>
              </a:ext>
            </a:extLst>
          </p:cNvPr>
          <p:cNvSpPr>
            <a:spLocks noChangeAspect="1"/>
          </p:cNvSpPr>
          <p:nvPr/>
        </p:nvSpPr>
        <p:spPr bwMode="auto">
          <a:xfrm rot="5400000">
            <a:off x="3418705" y="2697940"/>
            <a:ext cx="134929" cy="339719"/>
          </a:xfrm>
          <a:custGeom>
            <a:avLst/>
            <a:gdLst>
              <a:gd name="T0" fmla="*/ 0 w 318"/>
              <a:gd name="T1" fmla="*/ 2147483646 h 325"/>
              <a:gd name="T2" fmla="*/ 2147483646 w 318"/>
              <a:gd name="T3" fmla="*/ 2147483646 h 325"/>
              <a:gd name="T4" fmla="*/ 2147483646 w 318"/>
              <a:gd name="T5" fmla="*/ 0 h 325"/>
              <a:gd name="T6" fmla="*/ 2147483646 w 318"/>
              <a:gd name="T7" fmla="*/ 2147483646 h 325"/>
              <a:gd name="T8" fmla="*/ 2147483646 w 318"/>
              <a:gd name="T9" fmla="*/ 2147483646 h 3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18"/>
              <a:gd name="T16" fmla="*/ 0 h 325"/>
              <a:gd name="T17" fmla="*/ 318 w 318"/>
              <a:gd name="T18" fmla="*/ 325 h 32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18" h="325">
                <a:moveTo>
                  <a:pt x="0" y="318"/>
                </a:moveTo>
                <a:cubicBezTo>
                  <a:pt x="30" y="321"/>
                  <a:pt x="61" y="325"/>
                  <a:pt x="91" y="272"/>
                </a:cubicBezTo>
                <a:cubicBezTo>
                  <a:pt x="121" y="219"/>
                  <a:pt x="152" y="0"/>
                  <a:pt x="182" y="0"/>
                </a:cubicBezTo>
                <a:cubicBezTo>
                  <a:pt x="212" y="0"/>
                  <a:pt x="249" y="219"/>
                  <a:pt x="272" y="272"/>
                </a:cubicBezTo>
                <a:cubicBezTo>
                  <a:pt x="295" y="325"/>
                  <a:pt x="310" y="310"/>
                  <a:pt x="318" y="318"/>
                </a:cubicBezTo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CH"/>
          </a:p>
        </p:txBody>
      </p:sp>
      <p:sp>
        <p:nvSpPr>
          <p:cNvPr id="35" name="Freeform 11">
            <a:extLst>
              <a:ext uri="{FF2B5EF4-FFF2-40B4-BE49-F238E27FC236}">
                <a16:creationId xmlns:a16="http://schemas.microsoft.com/office/drawing/2014/main" id="{7BC532F7-794E-2F2A-AF68-A49E1A2F1E78}"/>
              </a:ext>
            </a:extLst>
          </p:cNvPr>
          <p:cNvSpPr>
            <a:spLocks noChangeAspect="1"/>
          </p:cNvSpPr>
          <p:nvPr/>
        </p:nvSpPr>
        <p:spPr bwMode="auto">
          <a:xfrm rot="5400000">
            <a:off x="3420292" y="2832878"/>
            <a:ext cx="134928" cy="339719"/>
          </a:xfrm>
          <a:custGeom>
            <a:avLst/>
            <a:gdLst>
              <a:gd name="T0" fmla="*/ 0 w 318"/>
              <a:gd name="T1" fmla="*/ 2147483647 h 325"/>
              <a:gd name="T2" fmla="*/ 2147483647 w 318"/>
              <a:gd name="T3" fmla="*/ 2147483647 h 325"/>
              <a:gd name="T4" fmla="*/ 2147483647 w 318"/>
              <a:gd name="T5" fmla="*/ 0 h 325"/>
              <a:gd name="T6" fmla="*/ 2147483647 w 318"/>
              <a:gd name="T7" fmla="*/ 2147483647 h 325"/>
              <a:gd name="T8" fmla="*/ 2147483647 w 318"/>
              <a:gd name="T9" fmla="*/ 2147483647 h 3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18"/>
              <a:gd name="T16" fmla="*/ 0 h 325"/>
              <a:gd name="T17" fmla="*/ 318 w 318"/>
              <a:gd name="T18" fmla="*/ 325 h 32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18" h="325">
                <a:moveTo>
                  <a:pt x="0" y="318"/>
                </a:moveTo>
                <a:cubicBezTo>
                  <a:pt x="30" y="321"/>
                  <a:pt x="61" y="325"/>
                  <a:pt x="91" y="272"/>
                </a:cubicBezTo>
                <a:cubicBezTo>
                  <a:pt x="121" y="219"/>
                  <a:pt x="152" y="0"/>
                  <a:pt x="182" y="0"/>
                </a:cubicBezTo>
                <a:cubicBezTo>
                  <a:pt x="212" y="0"/>
                  <a:pt x="249" y="219"/>
                  <a:pt x="272" y="272"/>
                </a:cubicBezTo>
                <a:cubicBezTo>
                  <a:pt x="295" y="325"/>
                  <a:pt x="310" y="310"/>
                  <a:pt x="318" y="318"/>
                </a:cubicBezTo>
              </a:path>
            </a:pathLst>
          </a:custGeom>
          <a:solidFill>
            <a:srgbClr val="FF0000">
              <a:alpha val="14000"/>
            </a:srgbClr>
          </a:solidFill>
          <a:ln w="9525">
            <a:solidFill>
              <a:schemeClr val="accent3">
                <a:lumMod val="65000"/>
              </a:schemeClr>
            </a:solidFill>
            <a:prstDash val="sysDot"/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endParaRPr lang="de-DE" altLang="de-DE" dirty="0">
              <a:ea typeface="ＭＳ Ｐゴシック" panose="020B0600070205080204" pitchFamily="34" charset="-128"/>
            </a:endParaRPr>
          </a:p>
        </p:txBody>
      </p:sp>
      <p:sp>
        <p:nvSpPr>
          <p:cNvPr id="2093" name="Freeform 11">
            <a:extLst>
              <a:ext uri="{FF2B5EF4-FFF2-40B4-BE49-F238E27FC236}">
                <a16:creationId xmlns:a16="http://schemas.microsoft.com/office/drawing/2014/main" id="{B3DD0131-943A-259E-C5A2-059E6CA4C018}"/>
              </a:ext>
            </a:extLst>
          </p:cNvPr>
          <p:cNvSpPr>
            <a:spLocks noChangeAspect="1"/>
          </p:cNvSpPr>
          <p:nvPr/>
        </p:nvSpPr>
        <p:spPr bwMode="auto">
          <a:xfrm rot="5400000">
            <a:off x="3417117" y="2958290"/>
            <a:ext cx="134929" cy="339719"/>
          </a:xfrm>
          <a:custGeom>
            <a:avLst/>
            <a:gdLst>
              <a:gd name="T0" fmla="*/ 0 w 318"/>
              <a:gd name="T1" fmla="*/ 2147483646 h 325"/>
              <a:gd name="T2" fmla="*/ 2147483646 w 318"/>
              <a:gd name="T3" fmla="*/ 2147483646 h 325"/>
              <a:gd name="T4" fmla="*/ 2147483646 w 318"/>
              <a:gd name="T5" fmla="*/ 0 h 325"/>
              <a:gd name="T6" fmla="*/ 2147483646 w 318"/>
              <a:gd name="T7" fmla="*/ 2147483646 h 325"/>
              <a:gd name="T8" fmla="*/ 2147483646 w 318"/>
              <a:gd name="T9" fmla="*/ 2147483646 h 3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18"/>
              <a:gd name="T16" fmla="*/ 0 h 325"/>
              <a:gd name="T17" fmla="*/ 318 w 318"/>
              <a:gd name="T18" fmla="*/ 325 h 32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18" h="325">
                <a:moveTo>
                  <a:pt x="0" y="318"/>
                </a:moveTo>
                <a:cubicBezTo>
                  <a:pt x="30" y="321"/>
                  <a:pt x="61" y="325"/>
                  <a:pt x="91" y="272"/>
                </a:cubicBezTo>
                <a:cubicBezTo>
                  <a:pt x="121" y="219"/>
                  <a:pt x="152" y="0"/>
                  <a:pt x="182" y="0"/>
                </a:cubicBezTo>
                <a:cubicBezTo>
                  <a:pt x="212" y="0"/>
                  <a:pt x="249" y="219"/>
                  <a:pt x="272" y="272"/>
                </a:cubicBezTo>
                <a:cubicBezTo>
                  <a:pt x="295" y="325"/>
                  <a:pt x="310" y="310"/>
                  <a:pt x="318" y="318"/>
                </a:cubicBezTo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CH"/>
          </a:p>
        </p:txBody>
      </p:sp>
      <p:sp>
        <p:nvSpPr>
          <p:cNvPr id="2094" name="Freeform 11">
            <a:extLst>
              <a:ext uri="{FF2B5EF4-FFF2-40B4-BE49-F238E27FC236}">
                <a16:creationId xmlns:a16="http://schemas.microsoft.com/office/drawing/2014/main" id="{26817DB6-262F-1FB6-2ED7-DF6E5ACD4A5E}"/>
              </a:ext>
            </a:extLst>
          </p:cNvPr>
          <p:cNvSpPr>
            <a:spLocks noChangeAspect="1"/>
          </p:cNvSpPr>
          <p:nvPr/>
        </p:nvSpPr>
        <p:spPr bwMode="auto">
          <a:xfrm rot="5400000">
            <a:off x="3417117" y="3083703"/>
            <a:ext cx="134928" cy="339719"/>
          </a:xfrm>
          <a:custGeom>
            <a:avLst/>
            <a:gdLst>
              <a:gd name="T0" fmla="*/ 0 w 318"/>
              <a:gd name="T1" fmla="*/ 2147483646 h 325"/>
              <a:gd name="T2" fmla="*/ 2147483646 w 318"/>
              <a:gd name="T3" fmla="*/ 2147483646 h 325"/>
              <a:gd name="T4" fmla="*/ 2147483646 w 318"/>
              <a:gd name="T5" fmla="*/ 0 h 325"/>
              <a:gd name="T6" fmla="*/ 2147483646 w 318"/>
              <a:gd name="T7" fmla="*/ 2147483646 h 325"/>
              <a:gd name="T8" fmla="*/ 2147483646 w 318"/>
              <a:gd name="T9" fmla="*/ 2147483646 h 3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18"/>
              <a:gd name="T16" fmla="*/ 0 h 325"/>
              <a:gd name="T17" fmla="*/ 318 w 318"/>
              <a:gd name="T18" fmla="*/ 325 h 32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18" h="325">
                <a:moveTo>
                  <a:pt x="0" y="318"/>
                </a:moveTo>
                <a:cubicBezTo>
                  <a:pt x="30" y="321"/>
                  <a:pt x="61" y="325"/>
                  <a:pt x="91" y="272"/>
                </a:cubicBezTo>
                <a:cubicBezTo>
                  <a:pt x="121" y="219"/>
                  <a:pt x="152" y="0"/>
                  <a:pt x="182" y="0"/>
                </a:cubicBezTo>
                <a:cubicBezTo>
                  <a:pt x="212" y="0"/>
                  <a:pt x="249" y="219"/>
                  <a:pt x="272" y="272"/>
                </a:cubicBezTo>
                <a:cubicBezTo>
                  <a:pt x="295" y="325"/>
                  <a:pt x="310" y="310"/>
                  <a:pt x="318" y="318"/>
                </a:cubicBezTo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CH"/>
          </a:p>
        </p:txBody>
      </p:sp>
      <p:sp>
        <p:nvSpPr>
          <p:cNvPr id="2095" name="Freeform 11">
            <a:extLst>
              <a:ext uri="{FF2B5EF4-FFF2-40B4-BE49-F238E27FC236}">
                <a16:creationId xmlns:a16="http://schemas.microsoft.com/office/drawing/2014/main" id="{887BDAB2-5C6B-1E4C-98F2-567B08DA930E}"/>
              </a:ext>
            </a:extLst>
          </p:cNvPr>
          <p:cNvSpPr>
            <a:spLocks noChangeAspect="1"/>
          </p:cNvSpPr>
          <p:nvPr/>
        </p:nvSpPr>
        <p:spPr bwMode="auto">
          <a:xfrm rot="5400000">
            <a:off x="3417108" y="3229780"/>
            <a:ext cx="133362" cy="338129"/>
          </a:xfrm>
          <a:custGeom>
            <a:avLst/>
            <a:gdLst>
              <a:gd name="T0" fmla="*/ 0 w 318"/>
              <a:gd name="T1" fmla="*/ 2147483646 h 325"/>
              <a:gd name="T2" fmla="*/ 2147483646 w 318"/>
              <a:gd name="T3" fmla="*/ 2147483646 h 325"/>
              <a:gd name="T4" fmla="*/ 2147483646 w 318"/>
              <a:gd name="T5" fmla="*/ 0 h 325"/>
              <a:gd name="T6" fmla="*/ 2147483646 w 318"/>
              <a:gd name="T7" fmla="*/ 2147483646 h 325"/>
              <a:gd name="T8" fmla="*/ 2147483646 w 318"/>
              <a:gd name="T9" fmla="*/ 2147483646 h 3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18"/>
              <a:gd name="T16" fmla="*/ 0 h 325"/>
              <a:gd name="T17" fmla="*/ 318 w 318"/>
              <a:gd name="T18" fmla="*/ 325 h 32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18" h="325">
                <a:moveTo>
                  <a:pt x="0" y="318"/>
                </a:moveTo>
                <a:cubicBezTo>
                  <a:pt x="30" y="321"/>
                  <a:pt x="61" y="325"/>
                  <a:pt x="91" y="272"/>
                </a:cubicBezTo>
                <a:cubicBezTo>
                  <a:pt x="121" y="219"/>
                  <a:pt x="152" y="0"/>
                  <a:pt x="182" y="0"/>
                </a:cubicBezTo>
                <a:cubicBezTo>
                  <a:pt x="212" y="0"/>
                  <a:pt x="249" y="219"/>
                  <a:pt x="272" y="272"/>
                </a:cubicBezTo>
                <a:cubicBezTo>
                  <a:pt x="295" y="325"/>
                  <a:pt x="310" y="310"/>
                  <a:pt x="318" y="318"/>
                </a:cubicBezTo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CH"/>
          </a:p>
        </p:txBody>
      </p:sp>
      <p:sp>
        <p:nvSpPr>
          <p:cNvPr id="2096" name="Freeform 11">
            <a:extLst>
              <a:ext uri="{FF2B5EF4-FFF2-40B4-BE49-F238E27FC236}">
                <a16:creationId xmlns:a16="http://schemas.microsoft.com/office/drawing/2014/main" id="{365809C4-A9FE-0A49-2C11-6CA7116A1524}"/>
              </a:ext>
            </a:extLst>
          </p:cNvPr>
          <p:cNvSpPr>
            <a:spLocks noChangeAspect="1"/>
          </p:cNvSpPr>
          <p:nvPr/>
        </p:nvSpPr>
        <p:spPr bwMode="auto">
          <a:xfrm rot="5400000">
            <a:off x="3416325" y="3370248"/>
            <a:ext cx="134928" cy="338129"/>
          </a:xfrm>
          <a:custGeom>
            <a:avLst/>
            <a:gdLst>
              <a:gd name="T0" fmla="*/ 0 w 318"/>
              <a:gd name="T1" fmla="*/ 2147483646 h 325"/>
              <a:gd name="T2" fmla="*/ 2147483646 w 318"/>
              <a:gd name="T3" fmla="*/ 2147483646 h 325"/>
              <a:gd name="T4" fmla="*/ 2147483646 w 318"/>
              <a:gd name="T5" fmla="*/ 0 h 325"/>
              <a:gd name="T6" fmla="*/ 2147483646 w 318"/>
              <a:gd name="T7" fmla="*/ 2147483646 h 325"/>
              <a:gd name="T8" fmla="*/ 2147483646 w 318"/>
              <a:gd name="T9" fmla="*/ 2147483646 h 3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18"/>
              <a:gd name="T16" fmla="*/ 0 h 325"/>
              <a:gd name="T17" fmla="*/ 318 w 318"/>
              <a:gd name="T18" fmla="*/ 325 h 32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18" h="325">
                <a:moveTo>
                  <a:pt x="0" y="318"/>
                </a:moveTo>
                <a:cubicBezTo>
                  <a:pt x="30" y="321"/>
                  <a:pt x="61" y="325"/>
                  <a:pt x="91" y="272"/>
                </a:cubicBezTo>
                <a:cubicBezTo>
                  <a:pt x="121" y="219"/>
                  <a:pt x="152" y="0"/>
                  <a:pt x="182" y="0"/>
                </a:cubicBezTo>
                <a:cubicBezTo>
                  <a:pt x="212" y="0"/>
                  <a:pt x="249" y="219"/>
                  <a:pt x="272" y="272"/>
                </a:cubicBezTo>
                <a:cubicBezTo>
                  <a:pt x="295" y="325"/>
                  <a:pt x="310" y="310"/>
                  <a:pt x="318" y="318"/>
                </a:cubicBezTo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CH"/>
          </a:p>
        </p:txBody>
      </p:sp>
      <p:sp>
        <p:nvSpPr>
          <p:cNvPr id="2097" name="Freeform 11">
            <a:extLst>
              <a:ext uri="{FF2B5EF4-FFF2-40B4-BE49-F238E27FC236}">
                <a16:creationId xmlns:a16="http://schemas.microsoft.com/office/drawing/2014/main" id="{670E3A2F-3F8A-57B9-CD33-6152AE776ED0}"/>
              </a:ext>
            </a:extLst>
          </p:cNvPr>
          <p:cNvSpPr>
            <a:spLocks noChangeAspect="1"/>
          </p:cNvSpPr>
          <p:nvPr/>
        </p:nvSpPr>
        <p:spPr bwMode="auto">
          <a:xfrm rot="5400000">
            <a:off x="3418705" y="3504390"/>
            <a:ext cx="134929" cy="339719"/>
          </a:xfrm>
          <a:custGeom>
            <a:avLst/>
            <a:gdLst>
              <a:gd name="T0" fmla="*/ 0 w 318"/>
              <a:gd name="T1" fmla="*/ 2147483646 h 325"/>
              <a:gd name="T2" fmla="*/ 2147483646 w 318"/>
              <a:gd name="T3" fmla="*/ 2147483646 h 325"/>
              <a:gd name="T4" fmla="*/ 2147483646 w 318"/>
              <a:gd name="T5" fmla="*/ 0 h 325"/>
              <a:gd name="T6" fmla="*/ 2147483646 w 318"/>
              <a:gd name="T7" fmla="*/ 2147483646 h 325"/>
              <a:gd name="T8" fmla="*/ 2147483646 w 318"/>
              <a:gd name="T9" fmla="*/ 2147483646 h 3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18"/>
              <a:gd name="T16" fmla="*/ 0 h 325"/>
              <a:gd name="T17" fmla="*/ 318 w 318"/>
              <a:gd name="T18" fmla="*/ 325 h 32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18" h="325">
                <a:moveTo>
                  <a:pt x="0" y="318"/>
                </a:moveTo>
                <a:cubicBezTo>
                  <a:pt x="30" y="321"/>
                  <a:pt x="61" y="325"/>
                  <a:pt x="91" y="272"/>
                </a:cubicBezTo>
                <a:cubicBezTo>
                  <a:pt x="121" y="219"/>
                  <a:pt x="152" y="0"/>
                  <a:pt x="182" y="0"/>
                </a:cubicBezTo>
                <a:cubicBezTo>
                  <a:pt x="212" y="0"/>
                  <a:pt x="249" y="219"/>
                  <a:pt x="272" y="272"/>
                </a:cubicBezTo>
                <a:cubicBezTo>
                  <a:pt x="295" y="325"/>
                  <a:pt x="310" y="310"/>
                  <a:pt x="318" y="318"/>
                </a:cubicBezTo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CH"/>
          </a:p>
        </p:txBody>
      </p:sp>
      <p:sp>
        <p:nvSpPr>
          <p:cNvPr id="2098" name="Freeform 11">
            <a:extLst>
              <a:ext uri="{FF2B5EF4-FFF2-40B4-BE49-F238E27FC236}">
                <a16:creationId xmlns:a16="http://schemas.microsoft.com/office/drawing/2014/main" id="{ACB620B0-EE58-941C-62A0-6483FD08BD32}"/>
              </a:ext>
            </a:extLst>
          </p:cNvPr>
          <p:cNvSpPr>
            <a:spLocks noChangeAspect="1"/>
          </p:cNvSpPr>
          <p:nvPr/>
        </p:nvSpPr>
        <p:spPr bwMode="auto">
          <a:xfrm rot="5400000">
            <a:off x="3415530" y="3629803"/>
            <a:ext cx="134928" cy="339719"/>
          </a:xfrm>
          <a:custGeom>
            <a:avLst/>
            <a:gdLst>
              <a:gd name="T0" fmla="*/ 0 w 318"/>
              <a:gd name="T1" fmla="*/ 2147483646 h 325"/>
              <a:gd name="T2" fmla="*/ 2147483646 w 318"/>
              <a:gd name="T3" fmla="*/ 2147483646 h 325"/>
              <a:gd name="T4" fmla="*/ 2147483646 w 318"/>
              <a:gd name="T5" fmla="*/ 0 h 325"/>
              <a:gd name="T6" fmla="*/ 2147483646 w 318"/>
              <a:gd name="T7" fmla="*/ 2147483646 h 325"/>
              <a:gd name="T8" fmla="*/ 2147483646 w 318"/>
              <a:gd name="T9" fmla="*/ 2147483646 h 3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18"/>
              <a:gd name="T16" fmla="*/ 0 h 325"/>
              <a:gd name="T17" fmla="*/ 318 w 318"/>
              <a:gd name="T18" fmla="*/ 325 h 32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18" h="325">
                <a:moveTo>
                  <a:pt x="0" y="318"/>
                </a:moveTo>
                <a:cubicBezTo>
                  <a:pt x="30" y="321"/>
                  <a:pt x="61" y="325"/>
                  <a:pt x="91" y="272"/>
                </a:cubicBezTo>
                <a:cubicBezTo>
                  <a:pt x="121" y="219"/>
                  <a:pt x="152" y="0"/>
                  <a:pt x="182" y="0"/>
                </a:cubicBezTo>
                <a:cubicBezTo>
                  <a:pt x="212" y="0"/>
                  <a:pt x="249" y="219"/>
                  <a:pt x="272" y="272"/>
                </a:cubicBezTo>
                <a:cubicBezTo>
                  <a:pt x="295" y="325"/>
                  <a:pt x="310" y="310"/>
                  <a:pt x="318" y="318"/>
                </a:cubicBezTo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CH"/>
          </a:p>
        </p:txBody>
      </p:sp>
      <p:sp>
        <p:nvSpPr>
          <p:cNvPr id="2099" name="Text Box 11">
            <a:extLst>
              <a:ext uri="{FF2B5EF4-FFF2-40B4-BE49-F238E27FC236}">
                <a16:creationId xmlns:a16="http://schemas.microsoft.com/office/drawing/2014/main" id="{F15C9BBF-09B6-6E75-9F47-D602AE7F4E3B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3074425" y="4357100"/>
            <a:ext cx="188436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de-DE" sz="1000" dirty="0"/>
              <a:t>Rejected Pulse @142.8 MHz DIAGNOSTICS+FEEDBACK</a:t>
            </a:r>
          </a:p>
        </p:txBody>
      </p:sp>
      <p:cxnSp>
        <p:nvCxnSpPr>
          <p:cNvPr id="2100" name="Straight Connector 43">
            <a:extLst>
              <a:ext uri="{FF2B5EF4-FFF2-40B4-BE49-F238E27FC236}">
                <a16:creationId xmlns:a16="http://schemas.microsoft.com/office/drawing/2014/main" id="{D7C90C84-467F-EDAC-006E-89AE881F2A46}"/>
              </a:ext>
            </a:extLst>
          </p:cNvPr>
          <p:cNvCxnSpPr>
            <a:cxnSpLocks noChangeAspect="1" noChangeShapeType="1"/>
          </p:cNvCxnSpPr>
          <p:nvPr/>
        </p:nvCxnSpPr>
        <p:spPr bwMode="auto">
          <a:xfrm>
            <a:off x="3503613" y="2392348"/>
            <a:ext cx="0" cy="134928"/>
          </a:xfrm>
          <a:prstGeom prst="line">
            <a:avLst/>
          </a:prstGeom>
          <a:noFill/>
          <a:ln w="19050" algn="ctr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01" name="Straight Connector 44">
            <a:extLst>
              <a:ext uri="{FF2B5EF4-FFF2-40B4-BE49-F238E27FC236}">
                <a16:creationId xmlns:a16="http://schemas.microsoft.com/office/drawing/2014/main" id="{7394F866-72F8-54C0-7656-464AE03C012A}"/>
              </a:ext>
            </a:extLst>
          </p:cNvPr>
          <p:cNvCxnSpPr>
            <a:cxnSpLocks noChangeAspect="1" noChangeShapeType="1"/>
          </p:cNvCxnSpPr>
          <p:nvPr/>
        </p:nvCxnSpPr>
        <p:spPr bwMode="auto">
          <a:xfrm>
            <a:off x="3503613" y="3908425"/>
            <a:ext cx="0" cy="133362"/>
          </a:xfrm>
          <a:prstGeom prst="line">
            <a:avLst/>
          </a:prstGeom>
          <a:noFill/>
          <a:ln w="19050" algn="ctr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02" name="TextBox 45">
            <a:extLst>
              <a:ext uri="{FF2B5EF4-FFF2-40B4-BE49-F238E27FC236}">
                <a16:creationId xmlns:a16="http://schemas.microsoft.com/office/drawing/2014/main" id="{248D7C7A-FA0F-1A80-0176-1A1E918BE136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2486183" y="902858"/>
            <a:ext cx="364016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de-DE" sz="1400" dirty="0">
                <a:solidFill>
                  <a:srgbClr val="00B050"/>
                </a:solidFill>
              </a:rPr>
              <a:t>Trigger single shot – 100 Hz Timing System</a:t>
            </a:r>
            <a:endParaRPr lang="de-CH" altLang="de-DE" sz="1400" dirty="0">
              <a:solidFill>
                <a:srgbClr val="00B050"/>
              </a:solidFill>
            </a:endParaRPr>
          </a:p>
        </p:txBody>
      </p:sp>
      <p:sp>
        <p:nvSpPr>
          <p:cNvPr id="2103" name="Line 16">
            <a:extLst>
              <a:ext uri="{FF2B5EF4-FFF2-40B4-BE49-F238E27FC236}">
                <a16:creationId xmlns:a16="http://schemas.microsoft.com/office/drawing/2014/main" id="{4A350213-86FC-7064-ECF4-4EE88EE03F66}"/>
              </a:ext>
            </a:extLst>
          </p:cNvPr>
          <p:cNvSpPr>
            <a:spLocks noChangeAspect="1" noChangeShapeType="1"/>
          </p:cNvSpPr>
          <p:nvPr/>
        </p:nvSpPr>
        <p:spPr bwMode="auto">
          <a:xfrm>
            <a:off x="3540126" y="1306514"/>
            <a:ext cx="4772" cy="534990"/>
          </a:xfrm>
          <a:prstGeom prst="line">
            <a:avLst/>
          </a:prstGeom>
          <a:noFill/>
          <a:ln w="19050">
            <a:solidFill>
              <a:srgbClr val="00B05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CH"/>
          </a:p>
        </p:txBody>
      </p:sp>
      <p:sp>
        <p:nvSpPr>
          <p:cNvPr id="2104" name="Line 16">
            <a:extLst>
              <a:ext uri="{FF2B5EF4-FFF2-40B4-BE49-F238E27FC236}">
                <a16:creationId xmlns:a16="http://schemas.microsoft.com/office/drawing/2014/main" id="{433B0772-259B-B96C-8250-9EEBBEA33E5E}"/>
              </a:ext>
            </a:extLst>
          </p:cNvPr>
          <p:cNvSpPr>
            <a:spLocks noChangeAspect="1" noChangeShapeType="1"/>
          </p:cNvSpPr>
          <p:nvPr/>
        </p:nvSpPr>
        <p:spPr bwMode="auto">
          <a:xfrm>
            <a:off x="4814888" y="1277924"/>
            <a:ext cx="0" cy="339719"/>
          </a:xfrm>
          <a:prstGeom prst="line">
            <a:avLst/>
          </a:prstGeom>
          <a:noFill/>
          <a:ln w="19050">
            <a:solidFill>
              <a:srgbClr val="00B05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CH"/>
          </a:p>
        </p:txBody>
      </p:sp>
      <p:sp>
        <p:nvSpPr>
          <p:cNvPr id="6" name="Text Box 6">
            <a:extLst>
              <a:ext uri="{FF2B5EF4-FFF2-40B4-BE49-F238E27FC236}">
                <a16:creationId xmlns:a16="http://schemas.microsoft.com/office/drawing/2014/main" id="{502344AA-8DB7-5196-AB52-D1C82B98EA12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4939462" y="1859641"/>
            <a:ext cx="108234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de-DE" dirty="0"/>
              <a:t>Laser </a:t>
            </a:r>
          </a:p>
          <a:p>
            <a:pPr algn="ctr" eaLnBrk="1" hangingPunct="1"/>
            <a:r>
              <a:rPr lang="en-US" altLang="de-DE" dirty="0"/>
              <a:t>Amplifier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220125D-432C-72EE-00AD-43C95C27E74C}"/>
              </a:ext>
            </a:extLst>
          </p:cNvPr>
          <p:cNvSpPr/>
          <p:nvPr/>
        </p:nvSpPr>
        <p:spPr>
          <a:xfrm>
            <a:off x="968656" y="2775590"/>
            <a:ext cx="1863451" cy="2059933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1C3EE3F-137F-A08A-CA01-11D4288DBA2F}"/>
              </a:ext>
            </a:extLst>
          </p:cNvPr>
          <p:cNvSpPr txBox="1"/>
          <p:nvPr/>
        </p:nvSpPr>
        <p:spPr>
          <a:xfrm>
            <a:off x="992485" y="4440139"/>
            <a:ext cx="1770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To be discussed</a:t>
            </a:r>
            <a:endParaRPr lang="de-CH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FB687F-2320-DFF4-A841-FC1883AFE0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4">
            <a:extLst>
              <a:ext uri="{FF2B5EF4-FFF2-40B4-BE49-F238E27FC236}">
                <a16:creationId xmlns:a16="http://schemas.microsoft.com/office/drawing/2014/main" id="{C6B7247B-A074-0E9E-2B88-3C968F6909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68714" y="11114"/>
            <a:ext cx="550503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de-DE" sz="2800" dirty="0" err="1"/>
              <a:t>Fcc</a:t>
            </a:r>
            <a:r>
              <a:rPr lang="en-US" altLang="de-DE" sz="2800" dirty="0"/>
              <a:t>-ee photocathode laser layout</a:t>
            </a:r>
          </a:p>
        </p:txBody>
      </p:sp>
      <p:sp>
        <p:nvSpPr>
          <p:cNvPr id="2051" name="Rectangle 5">
            <a:extLst>
              <a:ext uri="{FF2B5EF4-FFF2-40B4-BE49-F238E27FC236}">
                <a16:creationId xmlns:a16="http://schemas.microsoft.com/office/drawing/2014/main" id="{116F1C04-27FC-3939-C42F-471C67388A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46239" y="1597026"/>
            <a:ext cx="1150937" cy="792163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2052" name="Text Box 6">
            <a:extLst>
              <a:ext uri="{FF2B5EF4-FFF2-40B4-BE49-F238E27FC236}">
                <a16:creationId xmlns:a16="http://schemas.microsoft.com/office/drawing/2014/main" id="{1757DF60-0EAD-8951-A626-56E61CC3E0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91574" y="1646239"/>
            <a:ext cx="1258678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de-DE" sz="1000" b="1" dirty="0"/>
              <a:t>Menhir Photonics</a:t>
            </a:r>
          </a:p>
          <a:p>
            <a:pPr algn="ctr" eaLnBrk="1" hangingPunct="1"/>
            <a:r>
              <a:rPr lang="en-US" altLang="de-DE" sz="1000" dirty="0"/>
              <a:t>RR=142,8 MHz</a:t>
            </a:r>
          </a:p>
          <a:p>
            <a:pPr algn="ctr" eaLnBrk="1" hangingPunct="1"/>
            <a:r>
              <a:rPr lang="en-US" altLang="de-DE" sz="1000" dirty="0"/>
              <a:t>@1040 nm</a:t>
            </a:r>
          </a:p>
        </p:txBody>
      </p:sp>
      <p:sp>
        <p:nvSpPr>
          <p:cNvPr id="2053" name="Rectangle 7">
            <a:extLst>
              <a:ext uri="{FF2B5EF4-FFF2-40B4-BE49-F238E27FC236}">
                <a16:creationId xmlns:a16="http://schemas.microsoft.com/office/drawing/2014/main" id="{D7DB2237-45CC-845B-AB7E-61AD6F4E55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41800" y="1587500"/>
            <a:ext cx="2857500" cy="16510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2054" name="Text Box 8">
            <a:extLst>
              <a:ext uri="{FF2B5EF4-FFF2-40B4-BE49-F238E27FC236}">
                <a16:creationId xmlns:a16="http://schemas.microsoft.com/office/drawing/2014/main" id="{85323244-65A6-462F-C1A5-67B46EA30A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59150" y="1628775"/>
            <a:ext cx="3011488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de-DE" sz="1000" b="1" dirty="0"/>
              <a:t>CPA amplifier</a:t>
            </a:r>
          </a:p>
          <a:p>
            <a:pPr algn="ctr" eaLnBrk="1" hangingPunct="1"/>
            <a:r>
              <a:rPr lang="en-US" altLang="de-DE" sz="1000" b="1" dirty="0"/>
              <a:t>Amplitude</a:t>
            </a:r>
          </a:p>
          <a:p>
            <a:pPr algn="ctr" eaLnBrk="1" hangingPunct="1"/>
            <a:r>
              <a:rPr lang="en-US" altLang="de-DE" sz="1000" dirty="0"/>
              <a:t>@ 1040 nm</a:t>
            </a:r>
          </a:p>
          <a:p>
            <a:pPr algn="ctr" eaLnBrk="1" hangingPunct="1"/>
            <a:r>
              <a:rPr lang="en-US" altLang="de-DE" sz="1000" dirty="0"/>
              <a:t>RR=100 Hz</a:t>
            </a:r>
          </a:p>
        </p:txBody>
      </p:sp>
      <p:sp>
        <p:nvSpPr>
          <p:cNvPr id="2055" name="Rectangle 10">
            <a:extLst>
              <a:ext uri="{FF2B5EF4-FFF2-40B4-BE49-F238E27FC236}">
                <a16:creationId xmlns:a16="http://schemas.microsoft.com/office/drawing/2014/main" id="{A12E3307-47BF-6E8D-64B7-9B489060C2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19801" y="1679576"/>
            <a:ext cx="1001713" cy="709613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2056" name="Text Box 11">
            <a:extLst>
              <a:ext uri="{FF2B5EF4-FFF2-40B4-BE49-F238E27FC236}">
                <a16:creationId xmlns:a16="http://schemas.microsoft.com/office/drawing/2014/main" id="{AC2967E2-4BBE-94A6-8FC1-B33E38C25C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91214" y="1665288"/>
            <a:ext cx="1273175" cy="862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de-DE" sz="1000" b="1"/>
              <a:t>Compressor 1</a:t>
            </a:r>
          </a:p>
          <a:p>
            <a:pPr algn="ctr" eaLnBrk="1" hangingPunct="1"/>
            <a:r>
              <a:rPr lang="en-US" altLang="de-DE" sz="1000"/>
              <a:t>Main high</a:t>
            </a:r>
          </a:p>
          <a:p>
            <a:pPr algn="ctr" eaLnBrk="1" hangingPunct="1"/>
            <a:r>
              <a:rPr lang="en-US" altLang="de-DE" sz="1000"/>
              <a:t>energy</a:t>
            </a:r>
          </a:p>
          <a:p>
            <a:pPr algn="ctr" eaLnBrk="1" hangingPunct="1"/>
            <a:r>
              <a:rPr lang="en-US" altLang="de-DE" sz="1000"/>
              <a:t>output</a:t>
            </a:r>
          </a:p>
          <a:p>
            <a:pPr algn="ctr" eaLnBrk="1" hangingPunct="1"/>
            <a:endParaRPr lang="en-US" altLang="de-DE" sz="1000"/>
          </a:p>
        </p:txBody>
      </p:sp>
      <p:sp>
        <p:nvSpPr>
          <p:cNvPr id="2057" name="Line 14">
            <a:extLst>
              <a:ext uri="{FF2B5EF4-FFF2-40B4-BE49-F238E27FC236}">
                <a16:creationId xmlns:a16="http://schemas.microsoft.com/office/drawing/2014/main" id="{F5B0EA87-22CE-B56B-6435-05854E032D9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570538" y="2235201"/>
            <a:ext cx="449262" cy="4763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CH"/>
          </a:p>
        </p:txBody>
      </p:sp>
      <p:sp>
        <p:nvSpPr>
          <p:cNvPr id="2058" name="Line 15">
            <a:extLst>
              <a:ext uri="{FF2B5EF4-FFF2-40B4-BE49-F238E27FC236}">
                <a16:creationId xmlns:a16="http://schemas.microsoft.com/office/drawing/2014/main" id="{FA0B3BDF-9029-AA9E-FBE6-801D4371D525}"/>
              </a:ext>
            </a:extLst>
          </p:cNvPr>
          <p:cNvSpPr>
            <a:spLocks noChangeShapeType="1"/>
          </p:cNvSpPr>
          <p:nvPr/>
        </p:nvSpPr>
        <p:spPr bwMode="auto">
          <a:xfrm>
            <a:off x="5641976" y="2168526"/>
            <a:ext cx="144463" cy="144463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CH"/>
          </a:p>
        </p:txBody>
      </p:sp>
      <p:sp>
        <p:nvSpPr>
          <p:cNvPr id="2059" name="Line 16">
            <a:extLst>
              <a:ext uri="{FF2B5EF4-FFF2-40B4-BE49-F238E27FC236}">
                <a16:creationId xmlns:a16="http://schemas.microsoft.com/office/drawing/2014/main" id="{F2E8A583-C4F6-CEEC-F57F-E1EBD37AB1B4}"/>
              </a:ext>
            </a:extLst>
          </p:cNvPr>
          <p:cNvSpPr>
            <a:spLocks noChangeShapeType="1"/>
          </p:cNvSpPr>
          <p:nvPr/>
        </p:nvSpPr>
        <p:spPr bwMode="auto">
          <a:xfrm>
            <a:off x="5715000" y="2239963"/>
            <a:ext cx="1588" cy="1300162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CH"/>
          </a:p>
        </p:txBody>
      </p:sp>
      <p:sp>
        <p:nvSpPr>
          <p:cNvPr id="2060" name="Line 21">
            <a:extLst>
              <a:ext uri="{FF2B5EF4-FFF2-40B4-BE49-F238E27FC236}">
                <a16:creationId xmlns:a16="http://schemas.microsoft.com/office/drawing/2014/main" id="{F7149538-2AB0-F7A4-DCA3-0AB86F916B6C}"/>
              </a:ext>
            </a:extLst>
          </p:cNvPr>
          <p:cNvSpPr>
            <a:spLocks noChangeShapeType="1"/>
          </p:cNvSpPr>
          <p:nvPr/>
        </p:nvSpPr>
        <p:spPr bwMode="auto">
          <a:xfrm>
            <a:off x="7040564" y="3563938"/>
            <a:ext cx="1273175" cy="1905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CH"/>
          </a:p>
        </p:txBody>
      </p:sp>
      <p:sp>
        <p:nvSpPr>
          <p:cNvPr id="2061" name="Freeform 11">
            <a:extLst>
              <a:ext uri="{FF2B5EF4-FFF2-40B4-BE49-F238E27FC236}">
                <a16:creationId xmlns:a16="http://schemas.microsoft.com/office/drawing/2014/main" id="{7871B4A4-F364-AEEE-6441-8EF4BDBB358F}"/>
              </a:ext>
            </a:extLst>
          </p:cNvPr>
          <p:cNvSpPr>
            <a:spLocks/>
          </p:cNvSpPr>
          <p:nvPr/>
        </p:nvSpPr>
        <p:spPr bwMode="auto">
          <a:xfrm>
            <a:off x="7510464" y="1841500"/>
            <a:ext cx="287337" cy="393700"/>
          </a:xfrm>
          <a:custGeom>
            <a:avLst/>
            <a:gdLst>
              <a:gd name="T0" fmla="*/ 0 w 318"/>
              <a:gd name="T1" fmla="*/ 2147483646 h 325"/>
              <a:gd name="T2" fmla="*/ 2147483646 w 318"/>
              <a:gd name="T3" fmla="*/ 2147483646 h 325"/>
              <a:gd name="T4" fmla="*/ 2147483646 w 318"/>
              <a:gd name="T5" fmla="*/ 0 h 325"/>
              <a:gd name="T6" fmla="*/ 2147483646 w 318"/>
              <a:gd name="T7" fmla="*/ 2147483646 h 325"/>
              <a:gd name="T8" fmla="*/ 2147483646 w 318"/>
              <a:gd name="T9" fmla="*/ 2147483646 h 3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18"/>
              <a:gd name="T16" fmla="*/ 0 h 325"/>
              <a:gd name="T17" fmla="*/ 318 w 318"/>
              <a:gd name="T18" fmla="*/ 325 h 32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18" h="325">
                <a:moveTo>
                  <a:pt x="0" y="318"/>
                </a:moveTo>
                <a:cubicBezTo>
                  <a:pt x="30" y="321"/>
                  <a:pt x="61" y="325"/>
                  <a:pt x="91" y="272"/>
                </a:cubicBezTo>
                <a:cubicBezTo>
                  <a:pt x="121" y="219"/>
                  <a:pt x="152" y="0"/>
                  <a:pt x="182" y="0"/>
                </a:cubicBezTo>
                <a:cubicBezTo>
                  <a:pt x="212" y="0"/>
                  <a:pt x="249" y="219"/>
                  <a:pt x="272" y="272"/>
                </a:cubicBezTo>
                <a:cubicBezTo>
                  <a:pt x="295" y="325"/>
                  <a:pt x="310" y="310"/>
                  <a:pt x="318" y="318"/>
                </a:cubicBezTo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CH"/>
          </a:p>
        </p:txBody>
      </p:sp>
      <p:sp>
        <p:nvSpPr>
          <p:cNvPr id="2062" name="Freeform 11">
            <a:extLst>
              <a:ext uri="{FF2B5EF4-FFF2-40B4-BE49-F238E27FC236}">
                <a16:creationId xmlns:a16="http://schemas.microsoft.com/office/drawing/2014/main" id="{2518BBFE-C7F4-C334-4DB5-2522788957A8}"/>
              </a:ext>
            </a:extLst>
          </p:cNvPr>
          <p:cNvSpPr>
            <a:spLocks/>
          </p:cNvSpPr>
          <p:nvPr/>
        </p:nvSpPr>
        <p:spPr bwMode="auto">
          <a:xfrm>
            <a:off x="7400925" y="3179763"/>
            <a:ext cx="287338" cy="393700"/>
          </a:xfrm>
          <a:custGeom>
            <a:avLst/>
            <a:gdLst>
              <a:gd name="T0" fmla="*/ 0 w 318"/>
              <a:gd name="T1" fmla="*/ 2147483646 h 325"/>
              <a:gd name="T2" fmla="*/ 2147483646 w 318"/>
              <a:gd name="T3" fmla="*/ 2147483646 h 325"/>
              <a:gd name="T4" fmla="*/ 2147483646 w 318"/>
              <a:gd name="T5" fmla="*/ 0 h 325"/>
              <a:gd name="T6" fmla="*/ 2147483646 w 318"/>
              <a:gd name="T7" fmla="*/ 2147483646 h 325"/>
              <a:gd name="T8" fmla="*/ 2147483646 w 318"/>
              <a:gd name="T9" fmla="*/ 2147483646 h 3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18"/>
              <a:gd name="T16" fmla="*/ 0 h 325"/>
              <a:gd name="T17" fmla="*/ 318 w 318"/>
              <a:gd name="T18" fmla="*/ 325 h 32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18" h="325">
                <a:moveTo>
                  <a:pt x="0" y="318"/>
                </a:moveTo>
                <a:cubicBezTo>
                  <a:pt x="30" y="321"/>
                  <a:pt x="61" y="325"/>
                  <a:pt x="91" y="272"/>
                </a:cubicBezTo>
                <a:cubicBezTo>
                  <a:pt x="121" y="219"/>
                  <a:pt x="152" y="0"/>
                  <a:pt x="182" y="0"/>
                </a:cubicBezTo>
                <a:cubicBezTo>
                  <a:pt x="212" y="0"/>
                  <a:pt x="249" y="219"/>
                  <a:pt x="272" y="272"/>
                </a:cubicBezTo>
                <a:cubicBezTo>
                  <a:pt x="295" y="325"/>
                  <a:pt x="310" y="310"/>
                  <a:pt x="318" y="318"/>
                </a:cubicBezTo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CH"/>
          </a:p>
        </p:txBody>
      </p:sp>
      <p:sp>
        <p:nvSpPr>
          <p:cNvPr id="2063" name="Text Box 27">
            <a:extLst>
              <a:ext uri="{FF2B5EF4-FFF2-40B4-BE49-F238E27FC236}">
                <a16:creationId xmlns:a16="http://schemas.microsoft.com/office/drawing/2014/main" id="{283C3429-18A0-296C-3F45-80649C2036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89825" y="2259013"/>
            <a:ext cx="1157288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de-DE" sz="800" b="1"/>
              <a:t>Main Output</a:t>
            </a:r>
          </a:p>
          <a:p>
            <a:pPr eaLnBrk="1" hangingPunct="1"/>
            <a:r>
              <a:rPr lang="en-US" altLang="de-DE" sz="800"/>
              <a:t>T=600 fs FWHM</a:t>
            </a:r>
          </a:p>
          <a:p>
            <a:pPr eaLnBrk="1" hangingPunct="1"/>
            <a:r>
              <a:rPr lang="en-US" altLang="de-DE" sz="800"/>
              <a:t>E=2.5mJ @ 1040 nm</a:t>
            </a:r>
          </a:p>
        </p:txBody>
      </p:sp>
      <p:grpSp>
        <p:nvGrpSpPr>
          <p:cNvPr id="2064" name="Group 4">
            <a:extLst>
              <a:ext uri="{FF2B5EF4-FFF2-40B4-BE49-F238E27FC236}">
                <a16:creationId xmlns:a16="http://schemas.microsoft.com/office/drawing/2014/main" id="{F22A25EF-7DD3-D113-91DE-7846F75DD039}"/>
              </a:ext>
            </a:extLst>
          </p:cNvPr>
          <p:cNvGrpSpPr>
            <a:grpSpLocks/>
          </p:cNvGrpSpPr>
          <p:nvPr/>
        </p:nvGrpSpPr>
        <p:grpSpPr bwMode="auto">
          <a:xfrm>
            <a:off x="1558926" y="2890839"/>
            <a:ext cx="1273175" cy="454025"/>
            <a:chOff x="-11906" y="2763700"/>
            <a:chExt cx="1273175" cy="454848"/>
          </a:xfrm>
        </p:grpSpPr>
        <p:sp>
          <p:nvSpPr>
            <p:cNvPr id="2109" name="Rectangle 52">
              <a:extLst>
                <a:ext uri="{FF2B5EF4-FFF2-40B4-BE49-F238E27FC236}">
                  <a16:creationId xmlns:a16="http://schemas.microsoft.com/office/drawing/2014/main" id="{FA7F63B8-16F4-651D-68CB-AC214DD35C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9232" y="2763700"/>
              <a:ext cx="855886" cy="341312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de-CH" altLang="de-DE"/>
            </a:p>
          </p:txBody>
        </p:sp>
        <p:sp>
          <p:nvSpPr>
            <p:cNvPr id="2110" name="Text Box 53">
              <a:extLst>
                <a:ext uri="{FF2B5EF4-FFF2-40B4-BE49-F238E27FC236}">
                  <a16:creationId xmlns:a16="http://schemas.microsoft.com/office/drawing/2014/main" id="{B809B145-F17D-68C7-8CB1-8DF7AF20DAD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11906" y="2818438"/>
              <a:ext cx="1273175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de-DE" sz="1000"/>
                <a:t>Synch Unit</a:t>
              </a:r>
            </a:p>
            <a:p>
              <a:pPr algn="ctr" eaLnBrk="1" hangingPunct="1"/>
              <a:endParaRPr lang="en-US" altLang="de-DE" sz="1000"/>
            </a:p>
          </p:txBody>
        </p:sp>
      </p:grpSp>
      <p:grpSp>
        <p:nvGrpSpPr>
          <p:cNvPr id="2065" name="Group 3">
            <a:extLst>
              <a:ext uri="{FF2B5EF4-FFF2-40B4-BE49-F238E27FC236}">
                <a16:creationId xmlns:a16="http://schemas.microsoft.com/office/drawing/2014/main" id="{8D2AABB9-B47C-9599-FD59-5FE8B97F4BC8}"/>
              </a:ext>
            </a:extLst>
          </p:cNvPr>
          <p:cNvGrpSpPr>
            <a:grpSpLocks/>
          </p:cNvGrpSpPr>
          <p:nvPr/>
        </p:nvGrpSpPr>
        <p:grpSpPr bwMode="auto">
          <a:xfrm>
            <a:off x="1555751" y="3729039"/>
            <a:ext cx="1273175" cy="554037"/>
            <a:chOff x="21798" y="3417085"/>
            <a:chExt cx="1273175" cy="553998"/>
          </a:xfrm>
        </p:grpSpPr>
        <p:sp>
          <p:nvSpPr>
            <p:cNvPr id="2107" name="Rectangle 52">
              <a:extLst>
                <a:ext uri="{FF2B5EF4-FFF2-40B4-BE49-F238E27FC236}">
                  <a16:creationId xmlns:a16="http://schemas.microsoft.com/office/drawing/2014/main" id="{D9861374-49C7-5EBB-1B9A-D4DDD193AB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169" y="3432176"/>
              <a:ext cx="894271" cy="400110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de-CH" altLang="de-DE"/>
            </a:p>
          </p:txBody>
        </p:sp>
        <p:sp>
          <p:nvSpPr>
            <p:cNvPr id="2108" name="Text Box 53">
              <a:extLst>
                <a:ext uri="{FF2B5EF4-FFF2-40B4-BE49-F238E27FC236}">
                  <a16:creationId xmlns:a16="http://schemas.microsoft.com/office/drawing/2014/main" id="{D481F24E-9218-A2E8-2516-9307AE792F1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798" y="3417085"/>
              <a:ext cx="1273175" cy="5539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de-DE" sz="1000"/>
                <a:t>PSI Reference Clock</a:t>
              </a:r>
            </a:p>
            <a:p>
              <a:pPr algn="ctr" eaLnBrk="1" hangingPunct="1"/>
              <a:endParaRPr lang="en-US" altLang="de-DE" sz="1000"/>
            </a:p>
          </p:txBody>
        </p:sp>
      </p:grpSp>
      <p:sp>
        <p:nvSpPr>
          <p:cNvPr id="2066" name="Line 58">
            <a:extLst>
              <a:ext uri="{FF2B5EF4-FFF2-40B4-BE49-F238E27FC236}">
                <a16:creationId xmlns:a16="http://schemas.microsoft.com/office/drawing/2014/main" id="{06C6EB77-4B9D-E5A5-B28E-BF2AABBDA6C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208213" y="2379664"/>
            <a:ext cx="0" cy="498475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CH"/>
          </a:p>
        </p:txBody>
      </p:sp>
      <p:sp>
        <p:nvSpPr>
          <p:cNvPr id="2067" name="Line 58">
            <a:extLst>
              <a:ext uri="{FF2B5EF4-FFF2-40B4-BE49-F238E27FC236}">
                <a16:creationId xmlns:a16="http://schemas.microsoft.com/office/drawing/2014/main" id="{B392ABF9-C900-6F2A-271B-527BDEDFC78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208213" y="3232150"/>
            <a:ext cx="0" cy="496888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CH"/>
          </a:p>
        </p:txBody>
      </p:sp>
      <p:grpSp>
        <p:nvGrpSpPr>
          <p:cNvPr id="2068" name="Group 7">
            <a:extLst>
              <a:ext uri="{FF2B5EF4-FFF2-40B4-BE49-F238E27FC236}">
                <a16:creationId xmlns:a16="http://schemas.microsoft.com/office/drawing/2014/main" id="{728769A7-0E87-2070-B6C2-99C96A1919C2}"/>
              </a:ext>
            </a:extLst>
          </p:cNvPr>
          <p:cNvGrpSpPr>
            <a:grpSpLocks/>
          </p:cNvGrpSpPr>
          <p:nvPr/>
        </p:nvGrpSpPr>
        <p:grpSpPr bwMode="auto">
          <a:xfrm>
            <a:off x="2949576" y="1841501"/>
            <a:ext cx="1273175" cy="455613"/>
            <a:chOff x="-11906" y="2763700"/>
            <a:chExt cx="1273175" cy="454848"/>
          </a:xfrm>
        </p:grpSpPr>
        <p:sp>
          <p:nvSpPr>
            <p:cNvPr id="2105" name="Rectangle 52">
              <a:extLst>
                <a:ext uri="{FF2B5EF4-FFF2-40B4-BE49-F238E27FC236}">
                  <a16:creationId xmlns:a16="http://schemas.microsoft.com/office/drawing/2014/main" id="{200324D2-7546-0445-710E-122B9FABCA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9232" y="2763700"/>
              <a:ext cx="855886" cy="341312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de-CH" altLang="de-DE"/>
            </a:p>
          </p:txBody>
        </p:sp>
        <p:sp>
          <p:nvSpPr>
            <p:cNvPr id="2106" name="Text Box 53">
              <a:extLst>
                <a:ext uri="{FF2B5EF4-FFF2-40B4-BE49-F238E27FC236}">
                  <a16:creationId xmlns:a16="http://schemas.microsoft.com/office/drawing/2014/main" id="{EFF0BCCE-FBFB-236C-C7CE-B83CD65007E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11906" y="2818438"/>
              <a:ext cx="1273175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de-DE" sz="1000" b="1" dirty="0"/>
                <a:t>Pulse Picker</a:t>
              </a:r>
            </a:p>
            <a:p>
              <a:pPr algn="ctr" eaLnBrk="1" hangingPunct="1"/>
              <a:endParaRPr lang="en-US" altLang="de-DE" sz="1000" dirty="0"/>
            </a:p>
          </p:txBody>
        </p:sp>
      </p:grpSp>
      <p:sp>
        <p:nvSpPr>
          <p:cNvPr id="2069" name="Line 58">
            <a:extLst>
              <a:ext uri="{FF2B5EF4-FFF2-40B4-BE49-F238E27FC236}">
                <a16:creationId xmlns:a16="http://schemas.microsoft.com/office/drawing/2014/main" id="{2F021A7B-F600-84E1-D514-7EFE6EE24813}"/>
              </a:ext>
            </a:extLst>
          </p:cNvPr>
          <p:cNvSpPr>
            <a:spLocks noChangeShapeType="1"/>
          </p:cNvSpPr>
          <p:nvPr/>
        </p:nvSpPr>
        <p:spPr bwMode="auto">
          <a:xfrm>
            <a:off x="2806701" y="2022475"/>
            <a:ext cx="360363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CH"/>
          </a:p>
        </p:txBody>
      </p:sp>
      <p:sp>
        <p:nvSpPr>
          <p:cNvPr id="2070" name="Line 58">
            <a:extLst>
              <a:ext uri="{FF2B5EF4-FFF2-40B4-BE49-F238E27FC236}">
                <a16:creationId xmlns:a16="http://schemas.microsoft.com/office/drawing/2014/main" id="{6D8A7578-0741-2756-3280-6556F3C13E33}"/>
              </a:ext>
            </a:extLst>
          </p:cNvPr>
          <p:cNvSpPr>
            <a:spLocks noChangeShapeType="1"/>
          </p:cNvSpPr>
          <p:nvPr/>
        </p:nvSpPr>
        <p:spPr bwMode="auto">
          <a:xfrm>
            <a:off x="4043363" y="1992313"/>
            <a:ext cx="360362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CH"/>
          </a:p>
        </p:txBody>
      </p:sp>
      <p:sp>
        <p:nvSpPr>
          <p:cNvPr id="2071" name="Line 14">
            <a:extLst>
              <a:ext uri="{FF2B5EF4-FFF2-40B4-BE49-F238E27FC236}">
                <a16:creationId xmlns:a16="http://schemas.microsoft.com/office/drawing/2014/main" id="{67B09C81-C24F-82A9-7FC1-82F965CBD5F5}"/>
              </a:ext>
            </a:extLst>
          </p:cNvPr>
          <p:cNvSpPr>
            <a:spLocks noChangeShapeType="1"/>
          </p:cNvSpPr>
          <p:nvPr/>
        </p:nvSpPr>
        <p:spPr bwMode="auto">
          <a:xfrm>
            <a:off x="7027864" y="2224089"/>
            <a:ext cx="1273175" cy="952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CH"/>
          </a:p>
        </p:txBody>
      </p:sp>
      <p:sp>
        <p:nvSpPr>
          <p:cNvPr id="2072" name="Rectangle 59">
            <a:extLst>
              <a:ext uri="{FF2B5EF4-FFF2-40B4-BE49-F238E27FC236}">
                <a16:creationId xmlns:a16="http://schemas.microsoft.com/office/drawing/2014/main" id="{E7329369-45B7-EF1F-7B56-5D77BB4538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51488" y="2144713"/>
            <a:ext cx="296862" cy="3048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2073" name="Text Box 27">
            <a:extLst>
              <a:ext uri="{FF2B5EF4-FFF2-40B4-BE49-F238E27FC236}">
                <a16:creationId xmlns:a16="http://schemas.microsoft.com/office/drawing/2014/main" id="{EF13D89C-F300-3120-8604-15DBF1F9BB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27664" y="1793875"/>
            <a:ext cx="561975" cy="33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de-DE" sz="800" b="1"/>
              <a:t>Optical </a:t>
            </a:r>
          </a:p>
          <a:p>
            <a:pPr eaLnBrk="1" hangingPunct="1"/>
            <a:r>
              <a:rPr lang="en-US" altLang="de-DE" sz="800" b="1"/>
              <a:t>Switch</a:t>
            </a:r>
          </a:p>
        </p:txBody>
      </p:sp>
      <p:sp>
        <p:nvSpPr>
          <p:cNvPr id="2074" name="Line 15">
            <a:extLst>
              <a:ext uri="{FF2B5EF4-FFF2-40B4-BE49-F238E27FC236}">
                <a16:creationId xmlns:a16="http://schemas.microsoft.com/office/drawing/2014/main" id="{474E021D-2880-43DA-B29D-458DA3972438}"/>
              </a:ext>
            </a:extLst>
          </p:cNvPr>
          <p:cNvSpPr>
            <a:spLocks noChangeShapeType="1"/>
          </p:cNvSpPr>
          <p:nvPr/>
        </p:nvSpPr>
        <p:spPr bwMode="auto">
          <a:xfrm>
            <a:off x="5646738" y="3498851"/>
            <a:ext cx="144462" cy="144463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CH"/>
          </a:p>
        </p:txBody>
      </p:sp>
      <p:sp>
        <p:nvSpPr>
          <p:cNvPr id="2075" name="Line 16">
            <a:extLst>
              <a:ext uri="{FF2B5EF4-FFF2-40B4-BE49-F238E27FC236}">
                <a16:creationId xmlns:a16="http://schemas.microsoft.com/office/drawing/2014/main" id="{CED5120F-1C03-CE53-7807-E3ABF71B8CD7}"/>
              </a:ext>
            </a:extLst>
          </p:cNvPr>
          <p:cNvSpPr>
            <a:spLocks noChangeShapeType="1"/>
          </p:cNvSpPr>
          <p:nvPr/>
        </p:nvSpPr>
        <p:spPr bwMode="auto">
          <a:xfrm>
            <a:off x="5715000" y="3602038"/>
            <a:ext cx="0" cy="83185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CH"/>
          </a:p>
        </p:txBody>
      </p:sp>
      <p:sp>
        <p:nvSpPr>
          <p:cNvPr id="2076" name="Rectangle 10">
            <a:extLst>
              <a:ext uri="{FF2B5EF4-FFF2-40B4-BE49-F238E27FC236}">
                <a16:creationId xmlns:a16="http://schemas.microsoft.com/office/drawing/2014/main" id="{0405E5EA-6FA2-6B44-1BE3-FF8A4ADA73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26151" y="3427413"/>
            <a:ext cx="1001713" cy="709612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2077" name="Text Box 11">
            <a:extLst>
              <a:ext uri="{FF2B5EF4-FFF2-40B4-BE49-F238E27FC236}">
                <a16:creationId xmlns:a16="http://schemas.microsoft.com/office/drawing/2014/main" id="{6288A412-54E8-247B-9793-94ED99C73F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75339" y="3436939"/>
            <a:ext cx="1273175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de-DE" sz="1000" b="1"/>
              <a:t>Compressor 2</a:t>
            </a:r>
          </a:p>
          <a:p>
            <a:pPr algn="ctr" eaLnBrk="1" hangingPunct="1"/>
            <a:r>
              <a:rPr lang="en-US" altLang="de-DE" sz="1000"/>
              <a:t>Auxiliary high</a:t>
            </a:r>
          </a:p>
          <a:p>
            <a:pPr algn="ctr" eaLnBrk="1" hangingPunct="1"/>
            <a:r>
              <a:rPr lang="en-US" altLang="de-DE" sz="1000"/>
              <a:t>energy output</a:t>
            </a:r>
          </a:p>
          <a:p>
            <a:pPr algn="ctr" eaLnBrk="1" hangingPunct="1"/>
            <a:endParaRPr lang="en-US" altLang="de-DE" sz="1000"/>
          </a:p>
        </p:txBody>
      </p:sp>
      <p:sp>
        <p:nvSpPr>
          <p:cNvPr id="2078" name="Text Box 27">
            <a:extLst>
              <a:ext uri="{FF2B5EF4-FFF2-40B4-BE49-F238E27FC236}">
                <a16:creationId xmlns:a16="http://schemas.microsoft.com/office/drawing/2014/main" id="{51C6BC19-EB83-EFE1-368E-5FD5E55E01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46951" y="3571876"/>
            <a:ext cx="1158875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de-DE" sz="800" b="1"/>
              <a:t>Aux. Output</a:t>
            </a:r>
          </a:p>
          <a:p>
            <a:pPr eaLnBrk="1" hangingPunct="1"/>
            <a:r>
              <a:rPr lang="en-US" altLang="de-DE" sz="800"/>
              <a:t>T=600 fs FWHM</a:t>
            </a:r>
          </a:p>
          <a:p>
            <a:pPr eaLnBrk="1" hangingPunct="1"/>
            <a:r>
              <a:rPr lang="en-US" altLang="de-DE" sz="800"/>
              <a:t>E=2.2mJ @ 1040 nm</a:t>
            </a:r>
          </a:p>
        </p:txBody>
      </p:sp>
      <p:sp>
        <p:nvSpPr>
          <p:cNvPr id="2079" name="Line 14">
            <a:extLst>
              <a:ext uri="{FF2B5EF4-FFF2-40B4-BE49-F238E27FC236}">
                <a16:creationId xmlns:a16="http://schemas.microsoft.com/office/drawing/2014/main" id="{93AC70DC-F5DA-4F60-F6CF-F26EE154BC2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708650" y="3560763"/>
            <a:ext cx="3048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CH"/>
          </a:p>
        </p:txBody>
      </p:sp>
      <p:sp>
        <p:nvSpPr>
          <p:cNvPr id="2080" name="Line 21">
            <a:extLst>
              <a:ext uri="{FF2B5EF4-FFF2-40B4-BE49-F238E27FC236}">
                <a16:creationId xmlns:a16="http://schemas.microsoft.com/office/drawing/2014/main" id="{C0C82239-C529-6C11-B98B-ECEBA37C258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040564" y="4425950"/>
            <a:ext cx="1273175" cy="1588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CH"/>
          </a:p>
        </p:txBody>
      </p:sp>
      <p:sp>
        <p:nvSpPr>
          <p:cNvPr id="2081" name="Freeform 11">
            <a:extLst>
              <a:ext uri="{FF2B5EF4-FFF2-40B4-BE49-F238E27FC236}">
                <a16:creationId xmlns:a16="http://schemas.microsoft.com/office/drawing/2014/main" id="{E9057A65-BF70-E82F-6C92-349017DCD521}"/>
              </a:ext>
            </a:extLst>
          </p:cNvPr>
          <p:cNvSpPr>
            <a:spLocks/>
          </p:cNvSpPr>
          <p:nvPr/>
        </p:nvSpPr>
        <p:spPr bwMode="auto">
          <a:xfrm>
            <a:off x="7400925" y="4043363"/>
            <a:ext cx="287338" cy="393700"/>
          </a:xfrm>
          <a:custGeom>
            <a:avLst/>
            <a:gdLst>
              <a:gd name="T0" fmla="*/ 0 w 318"/>
              <a:gd name="T1" fmla="*/ 2147483646 h 325"/>
              <a:gd name="T2" fmla="*/ 2147483646 w 318"/>
              <a:gd name="T3" fmla="*/ 2147483646 h 325"/>
              <a:gd name="T4" fmla="*/ 2147483646 w 318"/>
              <a:gd name="T5" fmla="*/ 0 h 325"/>
              <a:gd name="T6" fmla="*/ 2147483646 w 318"/>
              <a:gd name="T7" fmla="*/ 2147483646 h 325"/>
              <a:gd name="T8" fmla="*/ 2147483646 w 318"/>
              <a:gd name="T9" fmla="*/ 2147483646 h 3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18"/>
              <a:gd name="T16" fmla="*/ 0 h 325"/>
              <a:gd name="T17" fmla="*/ 318 w 318"/>
              <a:gd name="T18" fmla="*/ 325 h 32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18" h="325">
                <a:moveTo>
                  <a:pt x="0" y="318"/>
                </a:moveTo>
                <a:cubicBezTo>
                  <a:pt x="30" y="321"/>
                  <a:pt x="61" y="325"/>
                  <a:pt x="91" y="272"/>
                </a:cubicBezTo>
                <a:cubicBezTo>
                  <a:pt x="121" y="219"/>
                  <a:pt x="152" y="0"/>
                  <a:pt x="182" y="0"/>
                </a:cubicBezTo>
                <a:cubicBezTo>
                  <a:pt x="212" y="0"/>
                  <a:pt x="249" y="219"/>
                  <a:pt x="272" y="272"/>
                </a:cubicBezTo>
                <a:cubicBezTo>
                  <a:pt x="295" y="325"/>
                  <a:pt x="310" y="310"/>
                  <a:pt x="318" y="318"/>
                </a:cubicBezTo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CH"/>
          </a:p>
        </p:txBody>
      </p:sp>
      <p:sp>
        <p:nvSpPr>
          <p:cNvPr id="2082" name="Rectangle 10">
            <a:extLst>
              <a:ext uri="{FF2B5EF4-FFF2-40B4-BE49-F238E27FC236}">
                <a16:creationId xmlns:a16="http://schemas.microsoft.com/office/drawing/2014/main" id="{27130956-F86A-BEA4-627B-00288E7969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26151" y="4289426"/>
            <a:ext cx="1001713" cy="709613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2083" name="Text Box 27">
            <a:extLst>
              <a:ext uri="{FF2B5EF4-FFF2-40B4-BE49-F238E27FC236}">
                <a16:creationId xmlns:a16="http://schemas.microsoft.com/office/drawing/2014/main" id="{37213A23-744F-1094-A2E2-FFD33858CE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46951" y="4433888"/>
            <a:ext cx="1158875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de-DE" sz="800" b="1"/>
              <a:t>Short Probe Output</a:t>
            </a:r>
          </a:p>
          <a:p>
            <a:pPr eaLnBrk="1" hangingPunct="1"/>
            <a:r>
              <a:rPr lang="en-US" altLang="de-DE" sz="800"/>
              <a:t>T=600 fs FWHM</a:t>
            </a:r>
          </a:p>
          <a:p>
            <a:pPr eaLnBrk="1" hangingPunct="1"/>
            <a:r>
              <a:rPr lang="en-US" altLang="de-DE" sz="800"/>
              <a:t>E=0.3mJ @ 1040 nm</a:t>
            </a:r>
          </a:p>
        </p:txBody>
      </p:sp>
      <p:sp>
        <p:nvSpPr>
          <p:cNvPr id="2084" name="Text Box 11">
            <a:extLst>
              <a:ext uri="{FF2B5EF4-FFF2-40B4-BE49-F238E27FC236}">
                <a16:creationId xmlns:a16="http://schemas.microsoft.com/office/drawing/2014/main" id="{1E5BAA36-FC54-545B-6E01-E63B3E20F6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89626" y="4303714"/>
            <a:ext cx="1273175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de-DE" sz="1000" b="1"/>
              <a:t>Compressor 3</a:t>
            </a:r>
          </a:p>
          <a:p>
            <a:pPr algn="ctr" eaLnBrk="1" hangingPunct="1"/>
            <a:r>
              <a:rPr lang="en-US" altLang="de-DE" sz="1000"/>
              <a:t>Short probe</a:t>
            </a:r>
          </a:p>
          <a:p>
            <a:pPr algn="ctr" eaLnBrk="1" hangingPunct="1"/>
            <a:r>
              <a:rPr lang="en-US" altLang="de-DE" sz="1000"/>
              <a:t>output</a:t>
            </a:r>
          </a:p>
          <a:p>
            <a:pPr algn="ctr" eaLnBrk="1" hangingPunct="1"/>
            <a:endParaRPr lang="en-US" altLang="de-DE" sz="1000"/>
          </a:p>
        </p:txBody>
      </p:sp>
      <p:sp>
        <p:nvSpPr>
          <p:cNvPr id="2085" name="Line 14">
            <a:extLst>
              <a:ext uri="{FF2B5EF4-FFF2-40B4-BE49-F238E27FC236}">
                <a16:creationId xmlns:a16="http://schemas.microsoft.com/office/drawing/2014/main" id="{4AE53A9E-7174-81A8-F763-0F2D15B313D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708650" y="4464050"/>
            <a:ext cx="3048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CH"/>
          </a:p>
        </p:txBody>
      </p:sp>
      <p:sp>
        <p:nvSpPr>
          <p:cNvPr id="2086" name="Line 15">
            <a:extLst>
              <a:ext uri="{FF2B5EF4-FFF2-40B4-BE49-F238E27FC236}">
                <a16:creationId xmlns:a16="http://schemas.microsoft.com/office/drawing/2014/main" id="{A0EF5D3C-2503-9BEB-7A00-50540A325B09}"/>
              </a:ext>
            </a:extLst>
          </p:cNvPr>
          <p:cNvSpPr>
            <a:spLocks noChangeShapeType="1"/>
          </p:cNvSpPr>
          <p:nvPr/>
        </p:nvSpPr>
        <p:spPr bwMode="auto">
          <a:xfrm>
            <a:off x="5646738" y="4403726"/>
            <a:ext cx="144462" cy="14446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CH"/>
          </a:p>
        </p:txBody>
      </p:sp>
      <p:sp>
        <p:nvSpPr>
          <p:cNvPr id="2087" name="Rectangle 7">
            <a:extLst>
              <a:ext uri="{FF2B5EF4-FFF2-40B4-BE49-F238E27FC236}">
                <a16:creationId xmlns:a16="http://schemas.microsoft.com/office/drawing/2014/main" id="{CEE81532-E64C-A7B4-BF36-44F9146288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5617" y="884583"/>
            <a:ext cx="10287000" cy="5466521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2088" name="Freeform 11">
            <a:extLst>
              <a:ext uri="{FF2B5EF4-FFF2-40B4-BE49-F238E27FC236}">
                <a16:creationId xmlns:a16="http://schemas.microsoft.com/office/drawing/2014/main" id="{CD7F8CBC-2DDF-D71D-5283-0847403376A0}"/>
              </a:ext>
            </a:extLst>
          </p:cNvPr>
          <p:cNvSpPr>
            <a:spLocks/>
          </p:cNvSpPr>
          <p:nvPr/>
        </p:nvSpPr>
        <p:spPr bwMode="auto">
          <a:xfrm rot="5400000">
            <a:off x="3410745" y="2413795"/>
            <a:ext cx="134937" cy="339725"/>
          </a:xfrm>
          <a:custGeom>
            <a:avLst/>
            <a:gdLst>
              <a:gd name="T0" fmla="*/ 0 w 318"/>
              <a:gd name="T1" fmla="*/ 2147483646 h 325"/>
              <a:gd name="T2" fmla="*/ 2147483646 w 318"/>
              <a:gd name="T3" fmla="*/ 2147483646 h 325"/>
              <a:gd name="T4" fmla="*/ 2147483646 w 318"/>
              <a:gd name="T5" fmla="*/ 0 h 325"/>
              <a:gd name="T6" fmla="*/ 2147483646 w 318"/>
              <a:gd name="T7" fmla="*/ 2147483646 h 325"/>
              <a:gd name="T8" fmla="*/ 2147483646 w 318"/>
              <a:gd name="T9" fmla="*/ 2147483646 h 3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18"/>
              <a:gd name="T16" fmla="*/ 0 h 325"/>
              <a:gd name="T17" fmla="*/ 318 w 318"/>
              <a:gd name="T18" fmla="*/ 325 h 32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18" h="325">
                <a:moveTo>
                  <a:pt x="0" y="318"/>
                </a:moveTo>
                <a:cubicBezTo>
                  <a:pt x="30" y="321"/>
                  <a:pt x="61" y="325"/>
                  <a:pt x="91" y="272"/>
                </a:cubicBezTo>
                <a:cubicBezTo>
                  <a:pt x="121" y="219"/>
                  <a:pt x="152" y="0"/>
                  <a:pt x="182" y="0"/>
                </a:cubicBezTo>
                <a:cubicBezTo>
                  <a:pt x="212" y="0"/>
                  <a:pt x="249" y="219"/>
                  <a:pt x="272" y="272"/>
                </a:cubicBezTo>
                <a:cubicBezTo>
                  <a:pt x="295" y="325"/>
                  <a:pt x="310" y="310"/>
                  <a:pt x="318" y="318"/>
                </a:cubicBezTo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CH"/>
          </a:p>
        </p:txBody>
      </p:sp>
      <p:sp>
        <p:nvSpPr>
          <p:cNvPr id="2089" name="Line 14">
            <a:extLst>
              <a:ext uri="{FF2B5EF4-FFF2-40B4-BE49-F238E27FC236}">
                <a16:creationId xmlns:a16="http://schemas.microsoft.com/office/drawing/2014/main" id="{B1AD17E4-0F99-99BB-F95D-68B25A2BFCF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314700" y="2182813"/>
            <a:ext cx="1588" cy="203835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CH"/>
          </a:p>
        </p:txBody>
      </p:sp>
      <p:sp>
        <p:nvSpPr>
          <p:cNvPr id="2090" name="Freeform 11">
            <a:extLst>
              <a:ext uri="{FF2B5EF4-FFF2-40B4-BE49-F238E27FC236}">
                <a16:creationId xmlns:a16="http://schemas.microsoft.com/office/drawing/2014/main" id="{325790BD-7047-6055-4409-93B1FB2BF810}"/>
              </a:ext>
            </a:extLst>
          </p:cNvPr>
          <p:cNvSpPr>
            <a:spLocks/>
          </p:cNvSpPr>
          <p:nvPr/>
        </p:nvSpPr>
        <p:spPr bwMode="auto">
          <a:xfrm rot="5400000">
            <a:off x="3418682" y="2558257"/>
            <a:ext cx="134938" cy="339725"/>
          </a:xfrm>
          <a:custGeom>
            <a:avLst/>
            <a:gdLst>
              <a:gd name="T0" fmla="*/ 0 w 318"/>
              <a:gd name="T1" fmla="*/ 2147483646 h 325"/>
              <a:gd name="T2" fmla="*/ 2147483646 w 318"/>
              <a:gd name="T3" fmla="*/ 2147483646 h 325"/>
              <a:gd name="T4" fmla="*/ 2147483646 w 318"/>
              <a:gd name="T5" fmla="*/ 0 h 325"/>
              <a:gd name="T6" fmla="*/ 2147483646 w 318"/>
              <a:gd name="T7" fmla="*/ 2147483646 h 325"/>
              <a:gd name="T8" fmla="*/ 2147483646 w 318"/>
              <a:gd name="T9" fmla="*/ 2147483646 h 3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18"/>
              <a:gd name="T16" fmla="*/ 0 h 325"/>
              <a:gd name="T17" fmla="*/ 318 w 318"/>
              <a:gd name="T18" fmla="*/ 325 h 32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18" h="325">
                <a:moveTo>
                  <a:pt x="0" y="318"/>
                </a:moveTo>
                <a:cubicBezTo>
                  <a:pt x="30" y="321"/>
                  <a:pt x="61" y="325"/>
                  <a:pt x="91" y="272"/>
                </a:cubicBezTo>
                <a:cubicBezTo>
                  <a:pt x="121" y="219"/>
                  <a:pt x="152" y="0"/>
                  <a:pt x="182" y="0"/>
                </a:cubicBezTo>
                <a:cubicBezTo>
                  <a:pt x="212" y="0"/>
                  <a:pt x="249" y="219"/>
                  <a:pt x="272" y="272"/>
                </a:cubicBezTo>
                <a:cubicBezTo>
                  <a:pt x="295" y="325"/>
                  <a:pt x="310" y="310"/>
                  <a:pt x="318" y="318"/>
                </a:cubicBezTo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CH"/>
          </a:p>
        </p:txBody>
      </p:sp>
      <p:sp>
        <p:nvSpPr>
          <p:cNvPr id="2091" name="Freeform 11">
            <a:extLst>
              <a:ext uri="{FF2B5EF4-FFF2-40B4-BE49-F238E27FC236}">
                <a16:creationId xmlns:a16="http://schemas.microsoft.com/office/drawing/2014/main" id="{D13D7B75-7588-0007-B2B5-407CAB34F8DB}"/>
              </a:ext>
            </a:extLst>
          </p:cNvPr>
          <p:cNvSpPr>
            <a:spLocks/>
          </p:cNvSpPr>
          <p:nvPr/>
        </p:nvSpPr>
        <p:spPr bwMode="auto">
          <a:xfrm rot="5400000">
            <a:off x="3418682" y="2697957"/>
            <a:ext cx="134938" cy="339725"/>
          </a:xfrm>
          <a:custGeom>
            <a:avLst/>
            <a:gdLst>
              <a:gd name="T0" fmla="*/ 0 w 318"/>
              <a:gd name="T1" fmla="*/ 2147483646 h 325"/>
              <a:gd name="T2" fmla="*/ 2147483646 w 318"/>
              <a:gd name="T3" fmla="*/ 2147483646 h 325"/>
              <a:gd name="T4" fmla="*/ 2147483646 w 318"/>
              <a:gd name="T5" fmla="*/ 0 h 325"/>
              <a:gd name="T6" fmla="*/ 2147483646 w 318"/>
              <a:gd name="T7" fmla="*/ 2147483646 h 325"/>
              <a:gd name="T8" fmla="*/ 2147483646 w 318"/>
              <a:gd name="T9" fmla="*/ 2147483646 h 3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18"/>
              <a:gd name="T16" fmla="*/ 0 h 325"/>
              <a:gd name="T17" fmla="*/ 318 w 318"/>
              <a:gd name="T18" fmla="*/ 325 h 32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18" h="325">
                <a:moveTo>
                  <a:pt x="0" y="318"/>
                </a:moveTo>
                <a:cubicBezTo>
                  <a:pt x="30" y="321"/>
                  <a:pt x="61" y="325"/>
                  <a:pt x="91" y="272"/>
                </a:cubicBezTo>
                <a:cubicBezTo>
                  <a:pt x="121" y="219"/>
                  <a:pt x="152" y="0"/>
                  <a:pt x="182" y="0"/>
                </a:cubicBezTo>
                <a:cubicBezTo>
                  <a:pt x="212" y="0"/>
                  <a:pt x="249" y="219"/>
                  <a:pt x="272" y="272"/>
                </a:cubicBezTo>
                <a:cubicBezTo>
                  <a:pt x="295" y="325"/>
                  <a:pt x="310" y="310"/>
                  <a:pt x="318" y="318"/>
                </a:cubicBezTo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CH"/>
          </a:p>
        </p:txBody>
      </p:sp>
      <p:sp>
        <p:nvSpPr>
          <p:cNvPr id="35" name="Freeform 11">
            <a:extLst>
              <a:ext uri="{FF2B5EF4-FFF2-40B4-BE49-F238E27FC236}">
                <a16:creationId xmlns:a16="http://schemas.microsoft.com/office/drawing/2014/main" id="{7D413622-7A4F-82CE-99B0-F858F8848DFB}"/>
              </a:ext>
            </a:extLst>
          </p:cNvPr>
          <p:cNvSpPr>
            <a:spLocks/>
          </p:cNvSpPr>
          <p:nvPr/>
        </p:nvSpPr>
        <p:spPr bwMode="auto">
          <a:xfrm rot="5400000">
            <a:off x="3420270" y="2832895"/>
            <a:ext cx="134937" cy="339725"/>
          </a:xfrm>
          <a:custGeom>
            <a:avLst/>
            <a:gdLst>
              <a:gd name="T0" fmla="*/ 0 w 318"/>
              <a:gd name="T1" fmla="*/ 2147483647 h 325"/>
              <a:gd name="T2" fmla="*/ 2147483647 w 318"/>
              <a:gd name="T3" fmla="*/ 2147483647 h 325"/>
              <a:gd name="T4" fmla="*/ 2147483647 w 318"/>
              <a:gd name="T5" fmla="*/ 0 h 325"/>
              <a:gd name="T6" fmla="*/ 2147483647 w 318"/>
              <a:gd name="T7" fmla="*/ 2147483647 h 325"/>
              <a:gd name="T8" fmla="*/ 2147483647 w 318"/>
              <a:gd name="T9" fmla="*/ 2147483647 h 3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18"/>
              <a:gd name="T16" fmla="*/ 0 h 325"/>
              <a:gd name="T17" fmla="*/ 318 w 318"/>
              <a:gd name="T18" fmla="*/ 325 h 32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18" h="325">
                <a:moveTo>
                  <a:pt x="0" y="318"/>
                </a:moveTo>
                <a:cubicBezTo>
                  <a:pt x="30" y="321"/>
                  <a:pt x="61" y="325"/>
                  <a:pt x="91" y="272"/>
                </a:cubicBezTo>
                <a:cubicBezTo>
                  <a:pt x="121" y="219"/>
                  <a:pt x="152" y="0"/>
                  <a:pt x="182" y="0"/>
                </a:cubicBezTo>
                <a:cubicBezTo>
                  <a:pt x="212" y="0"/>
                  <a:pt x="249" y="219"/>
                  <a:pt x="272" y="272"/>
                </a:cubicBezTo>
                <a:cubicBezTo>
                  <a:pt x="295" y="325"/>
                  <a:pt x="310" y="310"/>
                  <a:pt x="318" y="318"/>
                </a:cubicBezTo>
              </a:path>
            </a:pathLst>
          </a:custGeom>
          <a:solidFill>
            <a:srgbClr val="FF0000">
              <a:alpha val="14000"/>
            </a:srgbClr>
          </a:solidFill>
          <a:ln w="9525">
            <a:solidFill>
              <a:schemeClr val="accent3">
                <a:lumMod val="65000"/>
              </a:schemeClr>
            </a:solidFill>
            <a:prstDash val="sysDot"/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endParaRPr lang="de-DE" altLang="de-DE" dirty="0">
              <a:ea typeface="ＭＳ Ｐゴシック" panose="020B0600070205080204" pitchFamily="34" charset="-128"/>
            </a:endParaRPr>
          </a:p>
        </p:txBody>
      </p:sp>
      <p:sp>
        <p:nvSpPr>
          <p:cNvPr id="2093" name="Freeform 11">
            <a:extLst>
              <a:ext uri="{FF2B5EF4-FFF2-40B4-BE49-F238E27FC236}">
                <a16:creationId xmlns:a16="http://schemas.microsoft.com/office/drawing/2014/main" id="{E03C9178-434D-1F7A-1994-FE566C9A2771}"/>
              </a:ext>
            </a:extLst>
          </p:cNvPr>
          <p:cNvSpPr>
            <a:spLocks/>
          </p:cNvSpPr>
          <p:nvPr/>
        </p:nvSpPr>
        <p:spPr bwMode="auto">
          <a:xfrm rot="5400000">
            <a:off x="3417094" y="2958307"/>
            <a:ext cx="134938" cy="339725"/>
          </a:xfrm>
          <a:custGeom>
            <a:avLst/>
            <a:gdLst>
              <a:gd name="T0" fmla="*/ 0 w 318"/>
              <a:gd name="T1" fmla="*/ 2147483646 h 325"/>
              <a:gd name="T2" fmla="*/ 2147483646 w 318"/>
              <a:gd name="T3" fmla="*/ 2147483646 h 325"/>
              <a:gd name="T4" fmla="*/ 2147483646 w 318"/>
              <a:gd name="T5" fmla="*/ 0 h 325"/>
              <a:gd name="T6" fmla="*/ 2147483646 w 318"/>
              <a:gd name="T7" fmla="*/ 2147483646 h 325"/>
              <a:gd name="T8" fmla="*/ 2147483646 w 318"/>
              <a:gd name="T9" fmla="*/ 2147483646 h 3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18"/>
              <a:gd name="T16" fmla="*/ 0 h 325"/>
              <a:gd name="T17" fmla="*/ 318 w 318"/>
              <a:gd name="T18" fmla="*/ 325 h 32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18" h="325">
                <a:moveTo>
                  <a:pt x="0" y="318"/>
                </a:moveTo>
                <a:cubicBezTo>
                  <a:pt x="30" y="321"/>
                  <a:pt x="61" y="325"/>
                  <a:pt x="91" y="272"/>
                </a:cubicBezTo>
                <a:cubicBezTo>
                  <a:pt x="121" y="219"/>
                  <a:pt x="152" y="0"/>
                  <a:pt x="182" y="0"/>
                </a:cubicBezTo>
                <a:cubicBezTo>
                  <a:pt x="212" y="0"/>
                  <a:pt x="249" y="219"/>
                  <a:pt x="272" y="272"/>
                </a:cubicBezTo>
                <a:cubicBezTo>
                  <a:pt x="295" y="325"/>
                  <a:pt x="310" y="310"/>
                  <a:pt x="318" y="318"/>
                </a:cubicBezTo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CH"/>
          </a:p>
        </p:txBody>
      </p:sp>
      <p:sp>
        <p:nvSpPr>
          <p:cNvPr id="2094" name="Freeform 11">
            <a:extLst>
              <a:ext uri="{FF2B5EF4-FFF2-40B4-BE49-F238E27FC236}">
                <a16:creationId xmlns:a16="http://schemas.microsoft.com/office/drawing/2014/main" id="{B97F90AA-1D53-4568-586F-A9DF5B2C6227}"/>
              </a:ext>
            </a:extLst>
          </p:cNvPr>
          <p:cNvSpPr>
            <a:spLocks/>
          </p:cNvSpPr>
          <p:nvPr/>
        </p:nvSpPr>
        <p:spPr bwMode="auto">
          <a:xfrm rot="5400000">
            <a:off x="3417095" y="3083720"/>
            <a:ext cx="134937" cy="339725"/>
          </a:xfrm>
          <a:custGeom>
            <a:avLst/>
            <a:gdLst>
              <a:gd name="T0" fmla="*/ 0 w 318"/>
              <a:gd name="T1" fmla="*/ 2147483646 h 325"/>
              <a:gd name="T2" fmla="*/ 2147483646 w 318"/>
              <a:gd name="T3" fmla="*/ 2147483646 h 325"/>
              <a:gd name="T4" fmla="*/ 2147483646 w 318"/>
              <a:gd name="T5" fmla="*/ 0 h 325"/>
              <a:gd name="T6" fmla="*/ 2147483646 w 318"/>
              <a:gd name="T7" fmla="*/ 2147483646 h 325"/>
              <a:gd name="T8" fmla="*/ 2147483646 w 318"/>
              <a:gd name="T9" fmla="*/ 2147483646 h 3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18"/>
              <a:gd name="T16" fmla="*/ 0 h 325"/>
              <a:gd name="T17" fmla="*/ 318 w 318"/>
              <a:gd name="T18" fmla="*/ 325 h 32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18" h="325">
                <a:moveTo>
                  <a:pt x="0" y="318"/>
                </a:moveTo>
                <a:cubicBezTo>
                  <a:pt x="30" y="321"/>
                  <a:pt x="61" y="325"/>
                  <a:pt x="91" y="272"/>
                </a:cubicBezTo>
                <a:cubicBezTo>
                  <a:pt x="121" y="219"/>
                  <a:pt x="152" y="0"/>
                  <a:pt x="182" y="0"/>
                </a:cubicBezTo>
                <a:cubicBezTo>
                  <a:pt x="212" y="0"/>
                  <a:pt x="249" y="219"/>
                  <a:pt x="272" y="272"/>
                </a:cubicBezTo>
                <a:cubicBezTo>
                  <a:pt x="295" y="325"/>
                  <a:pt x="310" y="310"/>
                  <a:pt x="318" y="318"/>
                </a:cubicBezTo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CH"/>
          </a:p>
        </p:txBody>
      </p:sp>
      <p:sp>
        <p:nvSpPr>
          <p:cNvPr id="2095" name="Freeform 11">
            <a:extLst>
              <a:ext uri="{FF2B5EF4-FFF2-40B4-BE49-F238E27FC236}">
                <a16:creationId xmlns:a16="http://schemas.microsoft.com/office/drawing/2014/main" id="{C51D8746-C7B5-80CC-F70E-4E5FBD79C44C}"/>
              </a:ext>
            </a:extLst>
          </p:cNvPr>
          <p:cNvSpPr>
            <a:spLocks/>
          </p:cNvSpPr>
          <p:nvPr/>
        </p:nvSpPr>
        <p:spPr bwMode="auto">
          <a:xfrm rot="5400000">
            <a:off x="3417094" y="3229769"/>
            <a:ext cx="133350" cy="338138"/>
          </a:xfrm>
          <a:custGeom>
            <a:avLst/>
            <a:gdLst>
              <a:gd name="T0" fmla="*/ 0 w 318"/>
              <a:gd name="T1" fmla="*/ 2147483646 h 325"/>
              <a:gd name="T2" fmla="*/ 2147483646 w 318"/>
              <a:gd name="T3" fmla="*/ 2147483646 h 325"/>
              <a:gd name="T4" fmla="*/ 2147483646 w 318"/>
              <a:gd name="T5" fmla="*/ 0 h 325"/>
              <a:gd name="T6" fmla="*/ 2147483646 w 318"/>
              <a:gd name="T7" fmla="*/ 2147483646 h 325"/>
              <a:gd name="T8" fmla="*/ 2147483646 w 318"/>
              <a:gd name="T9" fmla="*/ 2147483646 h 3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18"/>
              <a:gd name="T16" fmla="*/ 0 h 325"/>
              <a:gd name="T17" fmla="*/ 318 w 318"/>
              <a:gd name="T18" fmla="*/ 325 h 32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18" h="325">
                <a:moveTo>
                  <a:pt x="0" y="318"/>
                </a:moveTo>
                <a:cubicBezTo>
                  <a:pt x="30" y="321"/>
                  <a:pt x="61" y="325"/>
                  <a:pt x="91" y="272"/>
                </a:cubicBezTo>
                <a:cubicBezTo>
                  <a:pt x="121" y="219"/>
                  <a:pt x="152" y="0"/>
                  <a:pt x="182" y="0"/>
                </a:cubicBezTo>
                <a:cubicBezTo>
                  <a:pt x="212" y="0"/>
                  <a:pt x="249" y="219"/>
                  <a:pt x="272" y="272"/>
                </a:cubicBezTo>
                <a:cubicBezTo>
                  <a:pt x="295" y="325"/>
                  <a:pt x="310" y="310"/>
                  <a:pt x="318" y="318"/>
                </a:cubicBezTo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CH"/>
          </a:p>
        </p:txBody>
      </p:sp>
      <p:sp>
        <p:nvSpPr>
          <p:cNvPr id="2096" name="Freeform 11">
            <a:extLst>
              <a:ext uri="{FF2B5EF4-FFF2-40B4-BE49-F238E27FC236}">
                <a16:creationId xmlns:a16="http://schemas.microsoft.com/office/drawing/2014/main" id="{DDE1B446-07D0-4FD4-4F6F-61295F2F15F3}"/>
              </a:ext>
            </a:extLst>
          </p:cNvPr>
          <p:cNvSpPr>
            <a:spLocks/>
          </p:cNvSpPr>
          <p:nvPr/>
        </p:nvSpPr>
        <p:spPr bwMode="auto">
          <a:xfrm rot="5400000">
            <a:off x="3416301" y="3370263"/>
            <a:ext cx="134937" cy="338138"/>
          </a:xfrm>
          <a:custGeom>
            <a:avLst/>
            <a:gdLst>
              <a:gd name="T0" fmla="*/ 0 w 318"/>
              <a:gd name="T1" fmla="*/ 2147483646 h 325"/>
              <a:gd name="T2" fmla="*/ 2147483646 w 318"/>
              <a:gd name="T3" fmla="*/ 2147483646 h 325"/>
              <a:gd name="T4" fmla="*/ 2147483646 w 318"/>
              <a:gd name="T5" fmla="*/ 0 h 325"/>
              <a:gd name="T6" fmla="*/ 2147483646 w 318"/>
              <a:gd name="T7" fmla="*/ 2147483646 h 325"/>
              <a:gd name="T8" fmla="*/ 2147483646 w 318"/>
              <a:gd name="T9" fmla="*/ 2147483646 h 3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18"/>
              <a:gd name="T16" fmla="*/ 0 h 325"/>
              <a:gd name="T17" fmla="*/ 318 w 318"/>
              <a:gd name="T18" fmla="*/ 325 h 32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18" h="325">
                <a:moveTo>
                  <a:pt x="0" y="318"/>
                </a:moveTo>
                <a:cubicBezTo>
                  <a:pt x="30" y="321"/>
                  <a:pt x="61" y="325"/>
                  <a:pt x="91" y="272"/>
                </a:cubicBezTo>
                <a:cubicBezTo>
                  <a:pt x="121" y="219"/>
                  <a:pt x="152" y="0"/>
                  <a:pt x="182" y="0"/>
                </a:cubicBezTo>
                <a:cubicBezTo>
                  <a:pt x="212" y="0"/>
                  <a:pt x="249" y="219"/>
                  <a:pt x="272" y="272"/>
                </a:cubicBezTo>
                <a:cubicBezTo>
                  <a:pt x="295" y="325"/>
                  <a:pt x="310" y="310"/>
                  <a:pt x="318" y="318"/>
                </a:cubicBezTo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CH"/>
          </a:p>
        </p:txBody>
      </p:sp>
      <p:sp>
        <p:nvSpPr>
          <p:cNvPr id="2097" name="Freeform 11">
            <a:extLst>
              <a:ext uri="{FF2B5EF4-FFF2-40B4-BE49-F238E27FC236}">
                <a16:creationId xmlns:a16="http://schemas.microsoft.com/office/drawing/2014/main" id="{0849E2D7-7E47-5A38-6709-A08CF15822A5}"/>
              </a:ext>
            </a:extLst>
          </p:cNvPr>
          <p:cNvSpPr>
            <a:spLocks/>
          </p:cNvSpPr>
          <p:nvPr/>
        </p:nvSpPr>
        <p:spPr bwMode="auto">
          <a:xfrm rot="5400000">
            <a:off x="3418682" y="3504407"/>
            <a:ext cx="134938" cy="339725"/>
          </a:xfrm>
          <a:custGeom>
            <a:avLst/>
            <a:gdLst>
              <a:gd name="T0" fmla="*/ 0 w 318"/>
              <a:gd name="T1" fmla="*/ 2147483646 h 325"/>
              <a:gd name="T2" fmla="*/ 2147483646 w 318"/>
              <a:gd name="T3" fmla="*/ 2147483646 h 325"/>
              <a:gd name="T4" fmla="*/ 2147483646 w 318"/>
              <a:gd name="T5" fmla="*/ 0 h 325"/>
              <a:gd name="T6" fmla="*/ 2147483646 w 318"/>
              <a:gd name="T7" fmla="*/ 2147483646 h 325"/>
              <a:gd name="T8" fmla="*/ 2147483646 w 318"/>
              <a:gd name="T9" fmla="*/ 2147483646 h 3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18"/>
              <a:gd name="T16" fmla="*/ 0 h 325"/>
              <a:gd name="T17" fmla="*/ 318 w 318"/>
              <a:gd name="T18" fmla="*/ 325 h 32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18" h="325">
                <a:moveTo>
                  <a:pt x="0" y="318"/>
                </a:moveTo>
                <a:cubicBezTo>
                  <a:pt x="30" y="321"/>
                  <a:pt x="61" y="325"/>
                  <a:pt x="91" y="272"/>
                </a:cubicBezTo>
                <a:cubicBezTo>
                  <a:pt x="121" y="219"/>
                  <a:pt x="152" y="0"/>
                  <a:pt x="182" y="0"/>
                </a:cubicBezTo>
                <a:cubicBezTo>
                  <a:pt x="212" y="0"/>
                  <a:pt x="249" y="219"/>
                  <a:pt x="272" y="272"/>
                </a:cubicBezTo>
                <a:cubicBezTo>
                  <a:pt x="295" y="325"/>
                  <a:pt x="310" y="310"/>
                  <a:pt x="318" y="318"/>
                </a:cubicBezTo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CH"/>
          </a:p>
        </p:txBody>
      </p:sp>
      <p:sp>
        <p:nvSpPr>
          <p:cNvPr id="2098" name="Freeform 11">
            <a:extLst>
              <a:ext uri="{FF2B5EF4-FFF2-40B4-BE49-F238E27FC236}">
                <a16:creationId xmlns:a16="http://schemas.microsoft.com/office/drawing/2014/main" id="{E9E956E8-8312-47B5-F73A-F70E937B553C}"/>
              </a:ext>
            </a:extLst>
          </p:cNvPr>
          <p:cNvSpPr>
            <a:spLocks/>
          </p:cNvSpPr>
          <p:nvPr/>
        </p:nvSpPr>
        <p:spPr bwMode="auto">
          <a:xfrm rot="5400000">
            <a:off x="3415508" y="3629820"/>
            <a:ext cx="134937" cy="339725"/>
          </a:xfrm>
          <a:custGeom>
            <a:avLst/>
            <a:gdLst>
              <a:gd name="T0" fmla="*/ 0 w 318"/>
              <a:gd name="T1" fmla="*/ 2147483646 h 325"/>
              <a:gd name="T2" fmla="*/ 2147483646 w 318"/>
              <a:gd name="T3" fmla="*/ 2147483646 h 325"/>
              <a:gd name="T4" fmla="*/ 2147483646 w 318"/>
              <a:gd name="T5" fmla="*/ 0 h 325"/>
              <a:gd name="T6" fmla="*/ 2147483646 w 318"/>
              <a:gd name="T7" fmla="*/ 2147483646 h 325"/>
              <a:gd name="T8" fmla="*/ 2147483646 w 318"/>
              <a:gd name="T9" fmla="*/ 2147483646 h 3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18"/>
              <a:gd name="T16" fmla="*/ 0 h 325"/>
              <a:gd name="T17" fmla="*/ 318 w 318"/>
              <a:gd name="T18" fmla="*/ 325 h 32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18" h="325">
                <a:moveTo>
                  <a:pt x="0" y="318"/>
                </a:moveTo>
                <a:cubicBezTo>
                  <a:pt x="30" y="321"/>
                  <a:pt x="61" y="325"/>
                  <a:pt x="91" y="272"/>
                </a:cubicBezTo>
                <a:cubicBezTo>
                  <a:pt x="121" y="219"/>
                  <a:pt x="152" y="0"/>
                  <a:pt x="182" y="0"/>
                </a:cubicBezTo>
                <a:cubicBezTo>
                  <a:pt x="212" y="0"/>
                  <a:pt x="249" y="219"/>
                  <a:pt x="272" y="272"/>
                </a:cubicBezTo>
                <a:cubicBezTo>
                  <a:pt x="295" y="325"/>
                  <a:pt x="310" y="310"/>
                  <a:pt x="318" y="318"/>
                </a:cubicBezTo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CH"/>
          </a:p>
        </p:txBody>
      </p:sp>
      <p:sp>
        <p:nvSpPr>
          <p:cNvPr id="2099" name="Text Box 11">
            <a:extLst>
              <a:ext uri="{FF2B5EF4-FFF2-40B4-BE49-F238E27FC236}">
                <a16:creationId xmlns:a16="http://schemas.microsoft.com/office/drawing/2014/main" id="{09B01C01-04C4-AC08-4DBA-E814D91B0C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97238" y="4081463"/>
            <a:ext cx="1884362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de-DE" sz="800"/>
              <a:t>Rejected Pulse train @142.8 MHz</a:t>
            </a:r>
          </a:p>
          <a:p>
            <a:pPr eaLnBrk="1" hangingPunct="1"/>
            <a:r>
              <a:rPr lang="en-US" altLang="de-DE" sz="800"/>
              <a:t>T= sub-200 fs FWHM</a:t>
            </a:r>
          </a:p>
          <a:p>
            <a:pPr eaLnBrk="1" hangingPunct="1"/>
            <a:r>
              <a:rPr lang="en-US" altLang="de-DE" sz="800"/>
              <a:t>P=60 mW @ 1040 nm</a:t>
            </a:r>
          </a:p>
          <a:p>
            <a:pPr algn="ctr" eaLnBrk="1" hangingPunct="1"/>
            <a:endParaRPr lang="en-US" altLang="de-DE" sz="800"/>
          </a:p>
        </p:txBody>
      </p:sp>
      <p:cxnSp>
        <p:nvCxnSpPr>
          <p:cNvPr id="2100" name="Straight Connector 43">
            <a:extLst>
              <a:ext uri="{FF2B5EF4-FFF2-40B4-BE49-F238E27FC236}">
                <a16:creationId xmlns:a16="http://schemas.microsoft.com/office/drawing/2014/main" id="{0A89D1DA-F6AC-6247-FB0D-68F879F765C2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503613" y="2392364"/>
            <a:ext cx="0" cy="134937"/>
          </a:xfrm>
          <a:prstGeom prst="line">
            <a:avLst/>
          </a:prstGeom>
          <a:noFill/>
          <a:ln w="19050" algn="ctr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01" name="Straight Connector 44">
            <a:extLst>
              <a:ext uri="{FF2B5EF4-FFF2-40B4-BE49-F238E27FC236}">
                <a16:creationId xmlns:a16="http://schemas.microsoft.com/office/drawing/2014/main" id="{C4009A36-F183-7096-2B35-D35F245254DA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503613" y="3908425"/>
            <a:ext cx="0" cy="133350"/>
          </a:xfrm>
          <a:prstGeom prst="line">
            <a:avLst/>
          </a:prstGeom>
          <a:noFill/>
          <a:ln w="19050" algn="ctr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02" name="TextBox 45">
            <a:extLst>
              <a:ext uri="{FF2B5EF4-FFF2-40B4-BE49-F238E27FC236}">
                <a16:creationId xmlns:a16="http://schemas.microsoft.com/office/drawing/2014/main" id="{29C68017-D4F6-CBCC-7578-DE0345EC0A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0975" y="1001714"/>
            <a:ext cx="314887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de-DE" sz="1200" dirty="0">
                <a:solidFill>
                  <a:srgbClr val="00B050"/>
                </a:solidFill>
              </a:rPr>
              <a:t>Trigger single shot – 100 Hz Timing System</a:t>
            </a:r>
            <a:endParaRPr lang="de-CH" altLang="de-DE" sz="1200" dirty="0">
              <a:solidFill>
                <a:srgbClr val="00B050"/>
              </a:solidFill>
            </a:endParaRPr>
          </a:p>
        </p:txBody>
      </p:sp>
      <p:sp>
        <p:nvSpPr>
          <p:cNvPr id="2103" name="Line 16">
            <a:extLst>
              <a:ext uri="{FF2B5EF4-FFF2-40B4-BE49-F238E27FC236}">
                <a16:creationId xmlns:a16="http://schemas.microsoft.com/office/drawing/2014/main" id="{AD54C938-1A04-767F-072D-BE65DFECD7BD}"/>
              </a:ext>
            </a:extLst>
          </p:cNvPr>
          <p:cNvSpPr>
            <a:spLocks noChangeShapeType="1"/>
          </p:cNvSpPr>
          <p:nvPr/>
        </p:nvSpPr>
        <p:spPr bwMode="auto">
          <a:xfrm>
            <a:off x="3540126" y="1306514"/>
            <a:ext cx="4763" cy="534987"/>
          </a:xfrm>
          <a:prstGeom prst="line">
            <a:avLst/>
          </a:prstGeom>
          <a:noFill/>
          <a:ln w="19050">
            <a:solidFill>
              <a:srgbClr val="00B05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CH"/>
          </a:p>
        </p:txBody>
      </p:sp>
      <p:sp>
        <p:nvSpPr>
          <p:cNvPr id="2104" name="Line 16">
            <a:extLst>
              <a:ext uri="{FF2B5EF4-FFF2-40B4-BE49-F238E27FC236}">
                <a16:creationId xmlns:a16="http://schemas.microsoft.com/office/drawing/2014/main" id="{6CCD87BF-B861-5F85-4A4A-60D98E28081E}"/>
              </a:ext>
            </a:extLst>
          </p:cNvPr>
          <p:cNvSpPr>
            <a:spLocks noChangeShapeType="1"/>
          </p:cNvSpPr>
          <p:nvPr/>
        </p:nvSpPr>
        <p:spPr bwMode="auto">
          <a:xfrm>
            <a:off x="4814888" y="1277939"/>
            <a:ext cx="0" cy="339725"/>
          </a:xfrm>
          <a:prstGeom prst="line">
            <a:avLst/>
          </a:prstGeom>
          <a:noFill/>
          <a:ln w="19050">
            <a:solidFill>
              <a:srgbClr val="00B05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685182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D014BB-2528-747E-4252-A5CE3B2B8C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Laser oscillator </a:t>
            </a:r>
            <a:endParaRPr lang="de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0F48A7-3414-CC14-EFFE-326ADA8433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785022" cy="4351338"/>
          </a:xfrm>
        </p:spPr>
        <p:txBody>
          <a:bodyPr/>
          <a:lstStyle/>
          <a:p>
            <a:r>
              <a:rPr lang="en-US" dirty="0"/>
              <a:t>Low noise femtosecond oscillator</a:t>
            </a:r>
          </a:p>
          <a:p>
            <a:r>
              <a:rPr lang="en-US" dirty="0"/>
              <a:t>Specification </a:t>
            </a:r>
          </a:p>
          <a:p>
            <a:pPr lvl="1"/>
            <a:r>
              <a:rPr lang="en-US" dirty="0"/>
              <a:t>Wavelength 1040 nm </a:t>
            </a:r>
          </a:p>
          <a:p>
            <a:pPr lvl="1"/>
            <a:r>
              <a:rPr lang="en-US" dirty="0"/>
              <a:t>Pulse duration 200 fs</a:t>
            </a:r>
          </a:p>
          <a:p>
            <a:pPr lvl="1"/>
            <a:r>
              <a:rPr lang="en-US" dirty="0"/>
              <a:t>Power 150 </a:t>
            </a:r>
            <a:r>
              <a:rPr lang="en-US" dirty="0" err="1"/>
              <a:t>mW</a:t>
            </a:r>
            <a:endParaRPr lang="en-US" dirty="0"/>
          </a:p>
          <a:p>
            <a:pPr lvl="1"/>
            <a:r>
              <a:rPr lang="en-US" dirty="0"/>
              <a:t>Rep rate 140.8 MHz </a:t>
            </a:r>
          </a:p>
          <a:p>
            <a:pPr lvl="1"/>
            <a:r>
              <a:rPr lang="en-US" dirty="0" err="1"/>
              <a:t>Piezos</a:t>
            </a:r>
            <a:r>
              <a:rPr lang="en-US" dirty="0"/>
              <a:t> tuning range </a:t>
            </a:r>
          </a:p>
          <a:p>
            <a:pPr lvl="2"/>
            <a:r>
              <a:rPr lang="en-US" dirty="0"/>
              <a:t>Fine 150 Hz</a:t>
            </a:r>
          </a:p>
          <a:p>
            <a:pPr lvl="2"/>
            <a:r>
              <a:rPr lang="en-US" dirty="0"/>
              <a:t>Coarse  3 kHz (worse case scenario)</a:t>
            </a:r>
          </a:p>
          <a:p>
            <a:pPr lvl="2"/>
            <a:endParaRPr lang="en-US" dirty="0"/>
          </a:p>
          <a:p>
            <a:pPr marL="252000" lvl="2" indent="0">
              <a:buNone/>
            </a:pPr>
            <a:r>
              <a:rPr lang="en-US" dirty="0"/>
              <a:t>SwissFEL has very good temperature</a:t>
            </a:r>
          </a:p>
          <a:p>
            <a:pPr marL="252000" lvl="2" indent="0">
              <a:buNone/>
            </a:pPr>
            <a:r>
              <a:rPr lang="en-US" dirty="0"/>
              <a:t> and humidity stability. </a:t>
            </a:r>
          </a:p>
          <a:p>
            <a:pPr lvl="2"/>
            <a:endParaRPr lang="de-CH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EC3CBDE-FEEA-F344-A633-5A280DBC86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9313" y="-289046"/>
            <a:ext cx="3753855" cy="237548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DAB7993-7E73-6E8C-6527-9FB1D7E606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4941" y="4479158"/>
            <a:ext cx="5497319" cy="228350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EB01171-DD93-D539-79FF-5A25F8CE6DB3}"/>
              </a:ext>
            </a:extLst>
          </p:cNvPr>
          <p:cNvSpPr txBox="1"/>
          <p:nvPr/>
        </p:nvSpPr>
        <p:spPr>
          <a:xfrm>
            <a:off x="8495295" y="5112912"/>
            <a:ext cx="20084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Free running noise</a:t>
            </a:r>
            <a:endParaRPr lang="de-CH" dirty="0">
              <a:solidFill>
                <a:srgbClr val="FF0000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DA30835-7A91-BD96-AF0B-FC028F0592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82471" y="1825625"/>
            <a:ext cx="3923595" cy="239948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8E3B033-8B11-820B-65DA-66FA7D9D4498}"/>
              </a:ext>
            </a:extLst>
          </p:cNvPr>
          <p:cNvSpPr txBox="1"/>
          <p:nvPr/>
        </p:nvSpPr>
        <p:spPr>
          <a:xfrm>
            <a:off x="9897952" y="2482355"/>
            <a:ext cx="1455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RF spectrum</a:t>
            </a:r>
            <a:endParaRPr lang="de-CH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4780699"/>
      </p:ext>
    </p:extLst>
  </p:cSld>
  <p:clrMapOvr>
    <a:masterClrMapping/>
  </p:clrMapOvr>
</p:sld>
</file>

<file path=ppt/theme/theme1.xml><?xml version="1.0" encoding="utf-8"?>
<a:theme xmlns:a="http://schemas.openxmlformats.org/drawingml/2006/main" name="Benutzerdefiniertes Design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 PSI DE V9.potx" id="{E21C0B6B-A4E6-4969-A2ED-E6BCEE4A96B8}" vid="{EE8950FA-C637-4BF7-B982-D7D136EB1CCF}"/>
    </a:ext>
  </a:extLst>
</a:theme>
</file>

<file path=ppt/theme/theme2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E594130A2AF244FBF3F304D904ED593" ma:contentTypeVersion="18" ma:contentTypeDescription="Ein neues Dokument erstellen." ma:contentTypeScope="" ma:versionID="9c227ad3ab8d826471e210bb857ebfda">
  <xsd:schema xmlns:xsd="http://www.w3.org/2001/XMLSchema" xmlns:xs="http://www.w3.org/2001/XMLSchema" xmlns:p="http://schemas.microsoft.com/office/2006/metadata/properties" xmlns:ns2="c9077d15-72ed-4fec-bcfe-3472729e9195" xmlns:ns3="bc24777f-78b6-4f3c-a73a-d5fa08e4d537" targetNamespace="http://schemas.microsoft.com/office/2006/metadata/properties" ma:root="true" ma:fieldsID="2a0acd45fe6cc66a06723547185abeb0" ns2:_="" ns3:_="">
    <xsd:import namespace="c9077d15-72ed-4fec-bcfe-3472729e9195"/>
    <xsd:import namespace="bc24777f-78b6-4f3c-a73a-d5fa08e4d53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077d15-72ed-4fec-bcfe-3472729e91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Bildmarkierungen" ma:readOnly="false" ma:fieldId="{5cf76f15-5ced-4ddc-b409-7134ff3c332f}" ma:taxonomyMulti="true" ma:sspId="7fbe3b91-0d7a-4fca-85de-75d49bc052c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24777f-78b6-4f3c-a73a-d5fa08e4d537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523888c3-3691-4ee2-9093-74875a1c94d8}" ma:internalName="TaxCatchAll" ma:showField="CatchAllData" ma:web="bc24777f-78b6-4f3c-a73a-d5fa08e4d53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c24777f-78b6-4f3c-a73a-d5fa08e4d537" xsi:nil="true"/>
    <lcf76f155ced4ddcb4097134ff3c332f xmlns="c9077d15-72ed-4fec-bcfe-3472729e9195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4B6B7BE2-63AD-4C37-AC44-F0E4FC348E2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B9C8326-17BB-45BD-9C1C-A05512924ED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9077d15-72ed-4fec-bcfe-3472729e9195"/>
    <ds:schemaRef ds:uri="bc24777f-78b6-4f3c-a73a-d5fa08e4d53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626B806-0237-4942-A1FD-5C97285908C2}">
  <ds:schemaRefs>
    <ds:schemaRef ds:uri="http://schemas.microsoft.com/office/2006/documentManagement/types"/>
    <ds:schemaRef ds:uri="http://purl.org/dc/elements/1.1/"/>
    <ds:schemaRef ds:uri="http://www.w3.org/XML/1998/namespace"/>
    <ds:schemaRef ds:uri="bc24777f-78b6-4f3c-a73a-d5fa08e4d537"/>
    <ds:schemaRef ds:uri="http://purl.org/dc/terms/"/>
    <ds:schemaRef ds:uri="http://purl.org/dc/dcmitype/"/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  <ds:schemaRef ds:uri="c9077d15-72ed-4fec-bcfe-3472729e9195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VO-9722-768_0_PSI Presentation Content Slide DE</Template>
  <TotalTime>0</TotalTime>
  <Words>949</Words>
  <Application>Microsoft Office PowerPoint</Application>
  <PresentationFormat>Widescreen</PresentationFormat>
  <Paragraphs>315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ＭＳ Ｐゴシック</vt:lpstr>
      <vt:lpstr>Aptos</vt:lpstr>
      <vt:lpstr>Arial</vt:lpstr>
      <vt:lpstr>Symbol</vt:lpstr>
      <vt:lpstr>Benutzerdefiniertes Design</vt:lpstr>
      <vt:lpstr>WLHA Electron Source Test Facility</vt:lpstr>
      <vt:lpstr>Work packages, milestones and deliverables </vt:lpstr>
      <vt:lpstr>2026-2028: Electron Source Test Facility (CHART and EPITA)</vt:lpstr>
      <vt:lpstr>2026-2028: Electron Source Test Facility (CHART and EPITA)</vt:lpstr>
      <vt:lpstr>2026-2028: Electron Source Test Facility (CHART and EPITA)</vt:lpstr>
      <vt:lpstr>First Concept</vt:lpstr>
      <vt:lpstr>PowerPoint Presentation</vt:lpstr>
      <vt:lpstr>PowerPoint Presentation</vt:lpstr>
      <vt:lpstr>Laser oscillator </vt:lpstr>
      <vt:lpstr>PowerPoint Presentation</vt:lpstr>
      <vt:lpstr>T&amp;S</vt:lpstr>
      <vt:lpstr>Notes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WLHA Electron Source Test Facility</dc:title>
  <dc:creator>Lucas Thomas Geoffrey</dc:creator>
  <dc:description>erstellt durch Vorlagenbauer.ch</dc:description>
  <cp:lastModifiedBy>Lucas Thomas Geoffrey</cp:lastModifiedBy>
  <cp:revision>4</cp:revision>
  <dcterms:created xsi:type="dcterms:W3CDTF">2025-11-05T13:36:34Z</dcterms:created>
  <dcterms:modified xsi:type="dcterms:W3CDTF">2025-11-06T13:51:17Z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0x0101000E594130A2AF244FBF3F304D904ED593</vt:lpwstr>
  </property>
  <property fmtid="{D5CDD505-2E9C-101B-9397-08002B2CF9AE}" pid="3" name="MediaServiceImageTags">
    <vt:lpwstr/>
  </property>
</Properties>
</file>