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30"/>
  </p:notesMasterIdLst>
  <p:handoutMasterIdLst>
    <p:handoutMasterId r:id="rId31"/>
  </p:handoutMasterIdLst>
  <p:sldIdLst>
    <p:sldId id="385" r:id="rId5"/>
    <p:sldId id="1720" r:id="rId6"/>
    <p:sldId id="1767" r:id="rId7"/>
    <p:sldId id="1768" r:id="rId8"/>
    <p:sldId id="1769" r:id="rId9"/>
    <p:sldId id="1783" r:id="rId10"/>
    <p:sldId id="1784" r:id="rId11"/>
    <p:sldId id="1636" r:id="rId12"/>
    <p:sldId id="1771" r:id="rId13"/>
    <p:sldId id="1787" r:id="rId14"/>
    <p:sldId id="1788" r:id="rId15"/>
    <p:sldId id="1772" r:id="rId16"/>
    <p:sldId id="1773" r:id="rId17"/>
    <p:sldId id="1774" r:id="rId18"/>
    <p:sldId id="1775" r:id="rId19"/>
    <p:sldId id="1776" r:id="rId20"/>
    <p:sldId id="1777" r:id="rId21"/>
    <p:sldId id="1778" r:id="rId22"/>
    <p:sldId id="1779" r:id="rId23"/>
    <p:sldId id="272" r:id="rId24"/>
    <p:sldId id="273" r:id="rId25"/>
    <p:sldId id="1781" r:id="rId26"/>
    <p:sldId id="275" r:id="rId27"/>
    <p:sldId id="276" r:id="rId28"/>
    <p:sldId id="1765" r:id="rId29"/>
  </p:sldIdLst>
  <p:sldSz cx="12192000" cy="6858000"/>
  <p:notesSz cx="7315200" cy="96012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14E6"/>
    <a:srgbClr val="F0F0F0"/>
    <a:srgbClr val="CBCCF5"/>
    <a:srgbClr val="E7E7FA"/>
    <a:srgbClr val="EBE7F9"/>
    <a:srgbClr val="D5CCF2"/>
    <a:srgbClr val="FF66FF"/>
    <a:srgbClr val="F5F5F5"/>
    <a:srgbClr val="FFFFFF"/>
    <a:srgbClr val="F1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58" autoAdjust="0"/>
    <p:restoredTop sz="94693" autoAdjust="0"/>
  </p:normalViewPr>
  <p:slideViewPr>
    <p:cSldViewPr showGuides="1">
      <p:cViewPr varScale="1">
        <p:scale>
          <a:sx n="91" d="100"/>
          <a:sy n="91" d="100"/>
        </p:scale>
        <p:origin x="224" y="824"/>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508450" y="240865"/>
            <a:ext cx="4608512" cy="325667"/>
          </a:xfrm>
          <a:prstGeom prst="rect">
            <a:avLst/>
          </a:prstGeom>
        </p:spPr>
        <p:txBody>
          <a:bodyPr vert="horz" lIns="0" tIns="0" rIns="0" bIns="0" rtlCol="0"/>
          <a:lstStyle>
            <a:lvl1pPr algn="l">
              <a:defRPr sz="1300"/>
            </a:lvl1pPr>
          </a:lstStyle>
          <a:p>
            <a:r>
              <a:rPr lang="de-CH" sz="1000" dirty="0"/>
              <a:t>Kopfzeilentext</a:t>
            </a:r>
          </a:p>
        </p:txBody>
      </p:sp>
      <p:sp>
        <p:nvSpPr>
          <p:cNvPr id="3" name="Datumsplatzhalter 2"/>
          <p:cNvSpPr>
            <a:spLocks noGrp="1"/>
          </p:cNvSpPr>
          <p:nvPr>
            <p:ph type="dt" sz="quarter" idx="1"/>
          </p:nvPr>
        </p:nvSpPr>
        <p:spPr>
          <a:xfrm>
            <a:off x="5480235" y="240865"/>
            <a:ext cx="1326515" cy="325667"/>
          </a:xfrm>
          <a:prstGeom prst="rect">
            <a:avLst/>
          </a:prstGeom>
        </p:spPr>
        <p:txBody>
          <a:bodyPr vert="horz" lIns="0" tIns="0" rIns="0" bIns="0" rtlCol="0"/>
          <a:lstStyle>
            <a:lvl1pPr algn="r">
              <a:defRPr sz="1300"/>
            </a:lvl1pPr>
          </a:lstStyle>
          <a:p>
            <a:fld id="{EEC665CA-D682-48EC-95D2-126FD6449D65}" type="datetime1">
              <a:rPr lang="de-CH" sz="1000"/>
              <a:t>12.12.25</a:t>
            </a:fld>
            <a:endParaRPr lang="de-CH" sz="1000" dirty="0"/>
          </a:p>
        </p:txBody>
      </p:sp>
      <p:sp>
        <p:nvSpPr>
          <p:cNvPr id="4" name="Fußzeilenplatzhalter 3"/>
          <p:cNvSpPr>
            <a:spLocks noGrp="1"/>
          </p:cNvSpPr>
          <p:nvPr>
            <p:ph type="ftr" sz="quarter" idx="2"/>
          </p:nvPr>
        </p:nvSpPr>
        <p:spPr>
          <a:xfrm>
            <a:off x="508450" y="8913602"/>
            <a:ext cx="4608512" cy="347898"/>
          </a:xfrm>
          <a:prstGeom prst="rect">
            <a:avLst/>
          </a:prstGeom>
        </p:spPr>
        <p:txBody>
          <a:bodyPr vert="horz" lIns="0" tIns="0" rIns="0" bIns="0" rtlCol="0" anchor="b"/>
          <a:lstStyle>
            <a:lvl1pPr algn="l">
              <a:defRPr sz="1300"/>
            </a:lvl1pPr>
          </a:lstStyle>
          <a:p>
            <a:r>
              <a:rPr lang="de-CH" sz="1000" dirty="0"/>
              <a:t>Fusszeilentext</a:t>
            </a:r>
          </a:p>
        </p:txBody>
      </p:sp>
      <p:sp>
        <p:nvSpPr>
          <p:cNvPr id="5" name="Foliennummernplatzhalter 4"/>
          <p:cNvSpPr>
            <a:spLocks noGrp="1"/>
          </p:cNvSpPr>
          <p:nvPr>
            <p:ph type="sldNum" sz="quarter" idx="3"/>
          </p:nvPr>
        </p:nvSpPr>
        <p:spPr>
          <a:xfrm>
            <a:off x="5480235" y="8913604"/>
            <a:ext cx="1326515" cy="347895"/>
          </a:xfrm>
          <a:prstGeom prst="rect">
            <a:avLst/>
          </a:prstGeom>
        </p:spPr>
        <p:txBody>
          <a:bodyPr vert="horz" lIns="0" tIns="0" rIns="0" bIns="0" rtlCol="0" anchor="b"/>
          <a:lstStyle>
            <a:lvl1pPr algn="r">
              <a:defRPr sz="1300"/>
            </a:lvl1pPr>
          </a:lstStyle>
          <a:p>
            <a:fld id="{2CEDAA2C-602C-494B-9BFF-F0D7FF14E319}" type="slidenum">
              <a:rPr lang="de-CH" sz="1000"/>
              <a:t>‹#›</a:t>
            </a:fld>
            <a:endParaRPr lang="de-CH" sz="10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3024" userDrawn="1">
          <p15:clr>
            <a:srgbClr val="F26B43"/>
          </p15:clr>
        </p15:guide>
        <p15:guide id="2" pos="2304"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862013" y="944563"/>
            <a:ext cx="5838825" cy="3284537"/>
          </a:xfrm>
          <a:prstGeom prst="rect">
            <a:avLst/>
          </a:prstGeom>
          <a:noFill/>
          <a:ln w="3175">
            <a:solidFill>
              <a:prstClr val="black"/>
            </a:solidFill>
          </a:ln>
        </p:spPr>
        <p:txBody>
          <a:bodyPr vert="horz" lIns="96661" tIns="48331" rIns="96661" bIns="48331" rtlCol="0" anchor="ctr"/>
          <a:lstStyle/>
          <a:p>
            <a:endParaRPr lang="de-CH" dirty="0"/>
          </a:p>
        </p:txBody>
      </p:sp>
      <p:sp>
        <p:nvSpPr>
          <p:cNvPr id="14" name="Fußzeilenplatzhalter 13"/>
          <p:cNvSpPr>
            <a:spLocks noGrp="1"/>
          </p:cNvSpPr>
          <p:nvPr>
            <p:ph type="ftr" sz="quarter" idx="4"/>
          </p:nvPr>
        </p:nvSpPr>
        <p:spPr>
          <a:xfrm>
            <a:off x="826927" y="9147600"/>
            <a:ext cx="2379123" cy="188488"/>
          </a:xfrm>
          <a:prstGeom prst="rect">
            <a:avLst/>
          </a:prstGeom>
        </p:spPr>
        <p:txBody>
          <a:bodyPr vert="horz" lIns="0" tIns="0" rIns="0" bIns="0" rtlCol="0" anchor="t"/>
          <a:lstStyle>
            <a:lvl1pPr algn="l">
              <a:defRPr sz="1000"/>
            </a:lvl1pPr>
          </a:lstStyle>
          <a:p>
            <a:r>
              <a:rPr lang="de-CH" dirty="0"/>
              <a:t>Fusszeilentext</a:t>
            </a:r>
          </a:p>
        </p:txBody>
      </p:sp>
      <p:sp>
        <p:nvSpPr>
          <p:cNvPr id="15" name="Foliennummernplatzhalter 14"/>
          <p:cNvSpPr>
            <a:spLocks noGrp="1"/>
          </p:cNvSpPr>
          <p:nvPr>
            <p:ph type="sldNum" sz="quarter" idx="5"/>
          </p:nvPr>
        </p:nvSpPr>
        <p:spPr>
          <a:xfrm>
            <a:off x="5826841" y="9147600"/>
            <a:ext cx="929251" cy="188488"/>
          </a:xfrm>
          <a:prstGeom prst="rect">
            <a:avLst/>
          </a:prstGeom>
        </p:spPr>
        <p:txBody>
          <a:bodyPr vert="horz" lIns="0" tIns="0" rIns="0" bIns="0" rtlCol="0" anchor="t"/>
          <a:lstStyle>
            <a:lvl1pPr algn="r">
              <a:defRPr sz="10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824986" y="4498166"/>
            <a:ext cx="5931106" cy="4460896"/>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511796" y="447130"/>
            <a:ext cx="2234995" cy="195008"/>
          </a:xfrm>
          <a:prstGeom prst="rect">
            <a:avLst/>
          </a:prstGeom>
        </p:spPr>
        <p:txBody>
          <a:bodyPr vert="horz" lIns="0" tIns="0" rIns="0" bIns="0" rtlCol="0"/>
          <a:lstStyle>
            <a:lvl1pPr algn="r">
              <a:defRPr sz="1000"/>
            </a:lvl1pPr>
          </a:lstStyle>
          <a:p>
            <a:fld id="{A17AAF7D-4283-4014-80F4-26E915FEACF8}" type="datetime1">
              <a:rPr lang="de-CH" smtClean="0"/>
              <a:t>12.12.25</a:t>
            </a:fld>
            <a:endParaRPr lang="de-CH" dirty="0"/>
          </a:p>
        </p:txBody>
      </p:sp>
      <p:sp>
        <p:nvSpPr>
          <p:cNvPr id="18" name="Kopfzeilenplatzhalter 17"/>
          <p:cNvSpPr>
            <a:spLocks noGrp="1"/>
          </p:cNvSpPr>
          <p:nvPr>
            <p:ph type="hdr" sz="quarter"/>
          </p:nvPr>
        </p:nvSpPr>
        <p:spPr>
          <a:xfrm>
            <a:off x="815684" y="453600"/>
            <a:ext cx="3465685" cy="188538"/>
          </a:xfrm>
          <a:prstGeom prst="rect">
            <a:avLst/>
          </a:prstGeom>
        </p:spPr>
        <p:txBody>
          <a:bodyPr vert="horz" lIns="0" tIns="0" rIns="0" bIns="0" rtlCol="0"/>
          <a:lstStyle>
            <a:lvl1pPr algn="l">
              <a:defRPr sz="1000"/>
            </a:lvl1pPr>
          </a:lstStyle>
          <a:p>
            <a:r>
              <a:rPr lang="de-CH" dirty="0"/>
              <a:t>Kopfzeilentext</a:t>
            </a:r>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024" userDrawn="1">
          <p15:clr>
            <a:srgbClr val="F26B43"/>
          </p15:clr>
        </p15:guide>
        <p15:guide id="2" pos="2304"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12.12.25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12.12.25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dirty="0"/>
              <a:t>Paul Scherrer Institute PSI</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12.12.25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dirty="0"/>
              <a:t>Paul Scherrer Institute PSI</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12.12.25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12.12.25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dirty="0"/>
              <a:t>Paul Scherrer Institute PSI</a:t>
            </a:r>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13.xml"/><Relationship Id="rId5" Type="http://schemas.openxmlformats.org/officeDocument/2006/relationships/image" Target="../media/image39.png"/><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7.png"/><Relationship Id="rId7" Type="http://schemas.openxmlformats.org/officeDocument/2006/relationships/image" Target="../media/image43.jpe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s://www.avantixlearning.ca/microsoft-word/how-to-insert-the-mu-or-micro-symbol-in-word-%C2%B5/" TargetMode="External"/><Relationship Id="rId5" Type="http://schemas.microsoft.com/office/2007/relationships/hdphoto" Target="../media/hdphoto1.wdp"/><Relationship Id="rId10" Type="http://schemas.openxmlformats.org/officeDocument/2006/relationships/image" Target="../media/image46.png"/><Relationship Id="rId4" Type="http://schemas.openxmlformats.org/officeDocument/2006/relationships/image" Target="../media/image42.png"/><Relationship Id="rId9"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0.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6.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60.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59.png"/><Relationship Id="rId5" Type="http://schemas.openxmlformats.org/officeDocument/2006/relationships/image" Target="../media/image58.emf"/><Relationship Id="rId4" Type="http://schemas.openxmlformats.org/officeDocument/2006/relationships/image" Target="../media/image57.jpeg"/></Relationships>
</file>

<file path=ppt/slides/_rels/slide17.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7.png"/><Relationship Id="rId7" Type="http://schemas.openxmlformats.org/officeDocument/2006/relationships/image" Target="../media/image64.jpe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63.jpeg"/><Relationship Id="rId5" Type="http://schemas.openxmlformats.org/officeDocument/2006/relationships/image" Target="../media/image62.jpeg"/><Relationship Id="rId10" Type="http://schemas.openxmlformats.org/officeDocument/2006/relationships/image" Target="../media/image67.jpeg"/><Relationship Id="rId4" Type="http://schemas.openxmlformats.org/officeDocument/2006/relationships/image" Target="../media/image61.jpeg"/><Relationship Id="rId9" Type="http://schemas.openxmlformats.org/officeDocument/2006/relationships/image" Target="../media/image66.jpeg"/></Relationships>
</file>

<file path=ppt/slides/_rels/slide18.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7.png"/><Relationship Id="rId7" Type="http://schemas.openxmlformats.org/officeDocument/2006/relationships/image" Target="../media/image70.jpe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17.png"/><Relationship Id="rId9" Type="http://schemas.openxmlformats.org/officeDocument/2006/relationships/image" Target="../media/image72.jpeg"/></Relationships>
</file>

<file path=ppt/slides/_rels/slide19.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png"/><Relationship Id="rId7" Type="http://schemas.openxmlformats.org/officeDocument/2006/relationships/image" Target="../media/image75.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s://doi.org/10.1088/1361-6668/ac3f9c" TargetMode="External"/><Relationship Id="rId5" Type="http://schemas.openxmlformats.org/officeDocument/2006/relationships/image" Target="../media/image74.png"/><Relationship Id="rId10" Type="http://schemas.openxmlformats.org/officeDocument/2006/relationships/image" Target="../media/image78.png"/><Relationship Id="rId4" Type="http://schemas.openxmlformats.org/officeDocument/2006/relationships/image" Target="../media/image73.png"/><Relationship Id="rId9" Type="http://schemas.openxmlformats.org/officeDocument/2006/relationships/image" Target="../media/image7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emf"/><Relationship Id="rId1" Type="http://schemas.openxmlformats.org/officeDocument/2006/relationships/slideLayout" Target="../slideLayouts/slideLayout13.xml"/><Relationship Id="rId6" Type="http://schemas.openxmlformats.org/officeDocument/2006/relationships/image" Target="../media/image83.emf"/><Relationship Id="rId5" Type="http://schemas.openxmlformats.org/officeDocument/2006/relationships/image" Target="../media/image82.emf"/><Relationship Id="rId4" Type="http://schemas.openxmlformats.org/officeDocument/2006/relationships/image" Target="../media/image81.emf"/></Relationships>
</file>

<file path=ppt/slides/_rels/slide21.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3.emf"/><Relationship Id="rId2" Type="http://schemas.openxmlformats.org/officeDocument/2006/relationships/image" Target="../media/image84.emf"/><Relationship Id="rId1" Type="http://schemas.openxmlformats.org/officeDocument/2006/relationships/slideLayout" Target="../slideLayouts/slideLayout13.xml"/><Relationship Id="rId6" Type="http://schemas.openxmlformats.org/officeDocument/2006/relationships/image" Target="../media/image82.emf"/><Relationship Id="rId5" Type="http://schemas.openxmlformats.org/officeDocument/2006/relationships/image" Target="../media/image81.emf"/><Relationship Id="rId4" Type="http://schemas.openxmlformats.org/officeDocument/2006/relationships/image" Target="../media/image86.png"/></Relationships>
</file>

<file path=ppt/slides/_rels/slide22.xml.rels><?xml version="1.0" encoding="UTF-8" standalone="yes"?>
<Relationships xmlns="http://schemas.openxmlformats.org/package/2006/relationships"><Relationship Id="rId8" Type="http://schemas.openxmlformats.org/officeDocument/2006/relationships/image" Target="../media/image91.svg"/><Relationship Id="rId3" Type="http://schemas.openxmlformats.org/officeDocument/2006/relationships/image" Target="../media/image480.png"/><Relationship Id="rId7" Type="http://schemas.openxmlformats.org/officeDocument/2006/relationships/image" Target="../media/image90.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89.svg"/><Relationship Id="rId5" Type="http://schemas.openxmlformats.org/officeDocument/2006/relationships/image" Target="../media/image88.png"/><Relationship Id="rId10" Type="http://schemas.openxmlformats.org/officeDocument/2006/relationships/image" Target="../media/image93.png"/><Relationship Id="rId4" Type="http://schemas.openxmlformats.org/officeDocument/2006/relationships/image" Target="../media/image87.png"/><Relationship Id="rId9" Type="http://schemas.openxmlformats.org/officeDocument/2006/relationships/image" Target="../media/image92.png"/></Relationships>
</file>

<file path=ppt/slides/_rels/slide2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96.jpeg"/></Relationships>
</file>

<file path=ppt/slides/_rels/slide24.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10.gif"/><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JP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21.JPG"/><Relationship Id="rId4"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705BED-3134-B690-34C2-D5D92990F699}"/>
              </a:ext>
            </a:extLst>
          </p:cNvPr>
          <p:cNvSpPr>
            <a:spLocks noGrp="1"/>
          </p:cNvSpPr>
          <p:nvPr>
            <p:ph type="ctrTitle"/>
          </p:nvPr>
        </p:nvSpPr>
        <p:spPr>
          <a:xfrm>
            <a:off x="695325" y="1445464"/>
            <a:ext cx="11039475" cy="2008384"/>
          </a:xfrm>
        </p:spPr>
        <p:txBody>
          <a:bodyPr/>
          <a:lstStyle/>
          <a:p>
            <a:r>
              <a:rPr lang="en-US" altLang="en-US" dirty="0"/>
              <a:t>High-Field Magnets for Accelerators</a:t>
            </a:r>
            <a:br>
              <a:rPr lang="en-US" altLang="en-US" dirty="0"/>
            </a:br>
            <a:r>
              <a:rPr lang="en-US" altLang="en-US" dirty="0"/>
              <a:t>Material Processes and Instrumentation</a:t>
            </a:r>
            <a:br>
              <a:rPr lang="en-US" altLang="en-US" dirty="0"/>
            </a:br>
            <a:r>
              <a:rPr lang="en-US" altLang="en-US" dirty="0"/>
              <a:t>2025 Highlights and Perspectives for 2026</a:t>
            </a:r>
            <a:endParaRPr lang="en-US" dirty="0"/>
          </a:p>
        </p:txBody>
      </p:sp>
      <p:sp>
        <p:nvSpPr>
          <p:cNvPr id="7" name="Subtitle 6">
            <a:extLst>
              <a:ext uri="{FF2B5EF4-FFF2-40B4-BE49-F238E27FC236}">
                <a16:creationId xmlns:a16="http://schemas.microsoft.com/office/drawing/2014/main" id="{34B9B3D1-58DF-C15D-236A-D2586F309EE2}"/>
              </a:ext>
            </a:extLst>
          </p:cNvPr>
          <p:cNvSpPr>
            <a:spLocks noGrp="1"/>
          </p:cNvSpPr>
          <p:nvPr>
            <p:ph type="subTitle" idx="1"/>
          </p:nvPr>
        </p:nvSpPr>
        <p:spPr/>
        <p:txBody>
          <a:bodyPr/>
          <a:lstStyle/>
          <a:p>
            <a:r>
              <a:rPr lang="en-US" dirty="0"/>
              <a:t>Magnet Section Annual Meeting</a:t>
            </a:r>
          </a:p>
          <a:p>
            <a:endParaRPr lang="de-CH" b="1" dirty="0"/>
          </a:p>
          <a:p>
            <a:endParaRPr lang="en-US" dirty="0"/>
          </a:p>
        </p:txBody>
      </p:sp>
      <p:sp>
        <p:nvSpPr>
          <p:cNvPr id="8" name="Text Placeholder 7">
            <a:extLst>
              <a:ext uri="{FF2B5EF4-FFF2-40B4-BE49-F238E27FC236}">
                <a16:creationId xmlns:a16="http://schemas.microsoft.com/office/drawing/2014/main" id="{062FCA91-D52A-F346-F2E0-C58868C402D9}"/>
              </a:ext>
            </a:extLst>
          </p:cNvPr>
          <p:cNvSpPr>
            <a:spLocks noGrp="1"/>
          </p:cNvSpPr>
          <p:nvPr>
            <p:ph type="body" sz="quarter" idx="13"/>
          </p:nvPr>
        </p:nvSpPr>
        <p:spPr>
          <a:xfrm>
            <a:off x="695325" y="5655568"/>
            <a:ext cx="8296275" cy="288032"/>
          </a:xfrm>
        </p:spPr>
        <p:txBody>
          <a:bodyPr/>
          <a:lstStyle/>
          <a:p>
            <a:r>
              <a:rPr lang="en-US" dirty="0"/>
              <a:t>D. Araujo, B. Auchmann, A. Brem, M. Crescenti, N. Kehl, C. Lindner, T. Michlmayr, C. Müller, </a:t>
            </a:r>
          </a:p>
          <a:p>
            <a:r>
              <a:rPr lang="en-US" dirty="0"/>
              <a:t>I. S. P. Peixoto, D. Sotnikov, A. Stampfli, Y. Studer and J. Van den </a:t>
            </a:r>
            <a:r>
              <a:rPr lang="en-US" dirty="0" err="1"/>
              <a:t>Eijnden</a:t>
            </a:r>
            <a:r>
              <a:rPr lang="en-US" dirty="0"/>
              <a:t> and A. C. Zurita</a:t>
            </a:r>
          </a:p>
          <a:p>
            <a:endParaRPr lang="en-US" dirty="0"/>
          </a:p>
          <a:p>
            <a:r>
              <a:rPr lang="en-US" dirty="0"/>
              <a:t>This work was performed under the auspices of and with support from the Swiss Accelerator Research and Technology (CHART) program. This work received financial support from and contributed to the HFM </a:t>
            </a:r>
            <a:r>
              <a:rPr lang="en-US" dirty="0" err="1"/>
              <a:t>Programme</a:t>
            </a:r>
            <a:r>
              <a:rPr lang="en-US" dirty="0"/>
              <a:t>, hosted at CERN.</a:t>
            </a:r>
          </a:p>
        </p:txBody>
      </p:sp>
      <p:sp>
        <p:nvSpPr>
          <p:cNvPr id="9" name="Text Placeholder 8">
            <a:extLst>
              <a:ext uri="{FF2B5EF4-FFF2-40B4-BE49-F238E27FC236}">
                <a16:creationId xmlns:a16="http://schemas.microsoft.com/office/drawing/2014/main" id="{5635DB3D-2973-A9D3-FFF7-2FC75A91D955}"/>
              </a:ext>
            </a:extLst>
          </p:cNvPr>
          <p:cNvSpPr>
            <a:spLocks noGrp="1"/>
          </p:cNvSpPr>
          <p:nvPr>
            <p:ph type="body" sz="quarter" idx="14"/>
          </p:nvPr>
        </p:nvSpPr>
        <p:spPr/>
        <p:txBody>
          <a:bodyPr/>
          <a:lstStyle/>
          <a:p>
            <a:r>
              <a:rPr lang="en-US" dirty="0"/>
              <a:t>12 December 2025</a:t>
            </a:r>
          </a:p>
        </p:txBody>
      </p:sp>
    </p:spTree>
    <p:extLst>
      <p:ext uri="{BB962C8B-B14F-4D97-AF65-F5344CB8AC3E}">
        <p14:creationId xmlns:p14="http://schemas.microsoft.com/office/powerpoint/2010/main" val="192413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95A3B-B84F-5901-4555-04129931D1E9}"/>
              </a:ext>
            </a:extLst>
          </p:cNvPr>
          <p:cNvSpPr>
            <a:spLocks noGrp="1"/>
          </p:cNvSpPr>
          <p:nvPr>
            <p:ph type="title"/>
          </p:nvPr>
        </p:nvSpPr>
        <p:spPr/>
        <p:txBody>
          <a:bodyPr/>
          <a:lstStyle/>
          <a:p>
            <a:r>
              <a:rPr lang="en-US"/>
              <a:t>subSMCC2:</a:t>
            </a:r>
            <a:r>
              <a:rPr lang="en-US" sz="2400"/>
              <a:t> Impregnation</a:t>
            </a:r>
            <a:endParaRPr lang="en-US"/>
          </a:p>
        </p:txBody>
      </p:sp>
      <p:pic>
        <p:nvPicPr>
          <p:cNvPr id="8" name="Content Placeholder 7">
            <a:extLst>
              <a:ext uri="{FF2B5EF4-FFF2-40B4-BE49-F238E27FC236}">
                <a16:creationId xmlns:a16="http://schemas.microsoft.com/office/drawing/2014/main" id="{9990AFE6-DB89-CF77-E3CE-DEE5AA6F87C2}"/>
              </a:ext>
            </a:extLst>
          </p:cNvPr>
          <p:cNvPicPr>
            <a:picLocks noGrp="1" noChangeAspect="1"/>
          </p:cNvPicPr>
          <p:nvPr>
            <p:ph idx="1"/>
          </p:nvPr>
        </p:nvPicPr>
        <p:blipFill>
          <a:blip r:embed="rId2"/>
          <a:stretch>
            <a:fillRect/>
          </a:stretch>
        </p:blipFill>
        <p:spPr>
          <a:xfrm>
            <a:off x="753463" y="3413394"/>
            <a:ext cx="6971038" cy="3006785"/>
          </a:xfrm>
        </p:spPr>
      </p:pic>
      <p:sp>
        <p:nvSpPr>
          <p:cNvPr id="4" name="Date Placeholder 3">
            <a:extLst>
              <a:ext uri="{FF2B5EF4-FFF2-40B4-BE49-F238E27FC236}">
                <a16:creationId xmlns:a16="http://schemas.microsoft.com/office/drawing/2014/main" id="{C240BD39-7988-F008-B013-21F7BC10B5B1}"/>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E91FD91C-59DA-7998-2C1E-628C6DC9A0CA}"/>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AC241B29-2ADA-B4F7-320C-39EEB348033F}"/>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pic>
        <p:nvPicPr>
          <p:cNvPr id="2050" name="Picture 2" descr="A close up of a device&#10;&#10;Description automatically generated">
            <a:extLst>
              <a:ext uri="{FF2B5EF4-FFF2-40B4-BE49-F238E27FC236}">
                <a16:creationId xmlns:a16="http://schemas.microsoft.com/office/drawing/2014/main" id="{6E67CFD3-D5E9-3F9D-ECC5-BE2000B749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5400" y="1905000"/>
            <a:ext cx="2523137" cy="41316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A close-up of a computer&#10;&#10;Description automatically generated">
            <a:extLst>
              <a:ext uri="{FF2B5EF4-FFF2-40B4-BE49-F238E27FC236}">
                <a16:creationId xmlns:a16="http://schemas.microsoft.com/office/drawing/2014/main" id="{21F0567E-7288-4C0C-3DCB-AD3EFABC4F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8131" y="1456677"/>
            <a:ext cx="2301837" cy="2362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2949C0D-D23C-226E-4D96-BAB66E52B664}"/>
              </a:ext>
            </a:extLst>
          </p:cNvPr>
          <p:cNvPicPr>
            <a:picLocks noChangeAspect="1"/>
          </p:cNvPicPr>
          <p:nvPr/>
        </p:nvPicPr>
        <p:blipFill>
          <a:blip r:embed="rId5"/>
          <a:stretch>
            <a:fillRect/>
          </a:stretch>
        </p:blipFill>
        <p:spPr>
          <a:xfrm>
            <a:off x="695325" y="1267496"/>
            <a:ext cx="5379474" cy="2161504"/>
          </a:xfrm>
          <a:prstGeom prst="rect">
            <a:avLst/>
          </a:prstGeom>
        </p:spPr>
      </p:pic>
    </p:spTree>
    <p:extLst>
      <p:ext uri="{BB962C8B-B14F-4D97-AF65-F5344CB8AC3E}">
        <p14:creationId xmlns:p14="http://schemas.microsoft.com/office/powerpoint/2010/main" val="3461249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19B5E8-FB73-E6A3-618C-EDE239C2A180}"/>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3ED2294A-E92C-B3A9-5358-5107E71F9575}"/>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076200B2-F369-EFD4-6C83-295A55305293}"/>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pic>
        <p:nvPicPr>
          <p:cNvPr id="7" name="Content Placeholder 7">
            <a:extLst>
              <a:ext uri="{FF2B5EF4-FFF2-40B4-BE49-F238E27FC236}">
                <a16:creationId xmlns:a16="http://schemas.microsoft.com/office/drawing/2014/main" id="{FA3F1D5C-EAC3-E194-C886-6EB411FBBFBC}"/>
              </a:ext>
            </a:extLst>
          </p:cNvPr>
          <p:cNvPicPr>
            <a:picLocks noChangeAspect="1"/>
          </p:cNvPicPr>
          <p:nvPr/>
        </p:nvPicPr>
        <p:blipFill>
          <a:blip r:embed="rId2"/>
          <a:stretch>
            <a:fillRect/>
          </a:stretch>
        </p:blipFill>
        <p:spPr>
          <a:xfrm>
            <a:off x="1398588" y="1411377"/>
            <a:ext cx="3725945" cy="3558756"/>
          </a:xfrm>
          <a:prstGeom prst="rect">
            <a:avLst/>
          </a:prstGeom>
        </p:spPr>
      </p:pic>
      <p:sp>
        <p:nvSpPr>
          <p:cNvPr id="9" name="Title 1">
            <a:extLst>
              <a:ext uri="{FF2B5EF4-FFF2-40B4-BE49-F238E27FC236}">
                <a16:creationId xmlns:a16="http://schemas.microsoft.com/office/drawing/2014/main" id="{84675F45-0EF7-4600-53B1-729A3B45CD57}"/>
              </a:ext>
            </a:extLst>
          </p:cNvPr>
          <p:cNvSpPr>
            <a:spLocks noGrp="1"/>
          </p:cNvSpPr>
          <p:nvPr>
            <p:ph type="title"/>
          </p:nvPr>
        </p:nvSpPr>
        <p:spPr>
          <a:xfrm>
            <a:off x="695325" y="277813"/>
            <a:ext cx="8964613" cy="811212"/>
          </a:xfrm>
        </p:spPr>
        <p:txBody>
          <a:bodyPr/>
          <a:lstStyle/>
          <a:p>
            <a:r>
              <a:rPr lang="en-US" dirty="0"/>
              <a:t>subSMCC2</a:t>
            </a:r>
            <a:r>
              <a:rPr lang="en-US"/>
              <a:t>: </a:t>
            </a:r>
            <a:r>
              <a:rPr lang="en-US" sz="2800"/>
              <a:t>Pre-Load Processes</a:t>
            </a:r>
            <a:endParaRPr lang="en-US" dirty="0"/>
          </a:p>
        </p:txBody>
      </p:sp>
      <p:pic>
        <p:nvPicPr>
          <p:cNvPr id="11" name="Picture 10">
            <a:extLst>
              <a:ext uri="{FF2B5EF4-FFF2-40B4-BE49-F238E27FC236}">
                <a16:creationId xmlns:a16="http://schemas.microsoft.com/office/drawing/2014/main" id="{323385A4-9091-457E-2DEF-99538A968617}"/>
              </a:ext>
            </a:extLst>
          </p:cNvPr>
          <p:cNvPicPr>
            <a:picLocks noChangeAspect="1"/>
          </p:cNvPicPr>
          <p:nvPr/>
        </p:nvPicPr>
        <p:blipFill>
          <a:blip r:embed="rId3"/>
          <a:stretch>
            <a:fillRect/>
          </a:stretch>
        </p:blipFill>
        <p:spPr>
          <a:xfrm>
            <a:off x="5410200" y="1267360"/>
            <a:ext cx="5495808" cy="3770223"/>
          </a:xfrm>
          <a:prstGeom prst="rect">
            <a:avLst/>
          </a:prstGeom>
        </p:spPr>
      </p:pic>
    </p:spTree>
    <p:extLst>
      <p:ext uri="{BB962C8B-B14F-4D97-AF65-F5344CB8AC3E}">
        <p14:creationId xmlns:p14="http://schemas.microsoft.com/office/powerpoint/2010/main" val="2232801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70ADE-F5DA-CB93-E884-B0AD04F3F33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E1D72601-705A-40C0-E72E-90B9FFD52551}"/>
              </a:ext>
            </a:extLst>
          </p:cNvPr>
          <p:cNvSpPr>
            <a:spLocks noGrp="1"/>
          </p:cNvSpPr>
          <p:nvPr>
            <p:ph type="title"/>
          </p:nvPr>
        </p:nvSpPr>
        <p:spPr>
          <a:xfrm>
            <a:off x="695325" y="278296"/>
            <a:ext cx="7153275" cy="810444"/>
          </a:xfrm>
        </p:spPr>
        <p:txBody>
          <a:bodyPr/>
          <a:lstStyle/>
          <a:p>
            <a:r>
              <a:rPr lang="en-US" sz="2800" dirty="0"/>
              <a:t>subscale Stress-Managed Asymmetric Common Coils magnet</a:t>
            </a:r>
            <a:endParaRPr lang="en-US" dirty="0"/>
          </a:p>
        </p:txBody>
      </p:sp>
      <p:sp>
        <p:nvSpPr>
          <p:cNvPr id="2" name="Date Placeholder 1">
            <a:extLst>
              <a:ext uri="{FF2B5EF4-FFF2-40B4-BE49-F238E27FC236}">
                <a16:creationId xmlns:a16="http://schemas.microsoft.com/office/drawing/2014/main" id="{DED85AE3-320F-A23F-A3CF-0CAF905599C9}"/>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E297A53D-6E7D-18CA-D97B-68C7F0477AB0}"/>
              </a:ext>
            </a:extLst>
          </p:cNvPr>
          <p:cNvSpPr>
            <a:spLocks noGrp="1"/>
          </p:cNvSpPr>
          <p:nvPr>
            <p:ph type="ftr" sz="quarter" idx="11"/>
          </p:nvPr>
        </p:nvSpPr>
        <p:spPr/>
        <p:txBody>
          <a:bodyPr/>
          <a:lstStyle/>
          <a:p>
            <a:r>
              <a:rPr lang="en-GB" noProof="0"/>
              <a:t>Paul Scherrer Institute PSI</a:t>
            </a:r>
            <a:endParaRPr lang="en-GB" noProof="0" dirty="0"/>
          </a:p>
        </p:txBody>
      </p:sp>
      <p:sp>
        <p:nvSpPr>
          <p:cNvPr id="4" name="Slide Number Placeholder 3">
            <a:extLst>
              <a:ext uri="{FF2B5EF4-FFF2-40B4-BE49-F238E27FC236}">
                <a16:creationId xmlns:a16="http://schemas.microsoft.com/office/drawing/2014/main" id="{E665B6A6-B126-1279-D7F8-A95356BA7CDC}"/>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DB064D62-E3E3-FD9A-18AD-60BD104AF2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D793F2A7-1892-CA94-C0E3-6DB57F8D0E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12" name="TextBox 36">
            <a:extLst>
              <a:ext uri="{FF2B5EF4-FFF2-40B4-BE49-F238E27FC236}">
                <a16:creationId xmlns:a16="http://schemas.microsoft.com/office/drawing/2014/main" id="{660982C0-F274-6260-CE61-AF84AC185DFC}"/>
              </a:ext>
            </a:extLst>
          </p:cNvPr>
          <p:cNvSpPr txBox="1"/>
          <p:nvPr/>
        </p:nvSpPr>
        <p:spPr>
          <a:xfrm>
            <a:off x="3375310" y="6109631"/>
            <a:ext cx="4224406"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I. S. P. Peixoto et al.</a:t>
            </a:r>
            <a:endParaRPr lang="en-US" altLang="en-US" sz="1200" dirty="0">
              <a:latin typeface="Arial" panose="020B0604020202020204" pitchFamily="34" charset="0"/>
            </a:endParaRPr>
          </a:p>
          <a:p>
            <a:endParaRPr lang="en-US" sz="1200" dirty="0"/>
          </a:p>
        </p:txBody>
      </p:sp>
      <p:sp>
        <p:nvSpPr>
          <p:cNvPr id="13" name="Content Placeholder 2">
            <a:extLst>
              <a:ext uri="{FF2B5EF4-FFF2-40B4-BE49-F238E27FC236}">
                <a16:creationId xmlns:a16="http://schemas.microsoft.com/office/drawing/2014/main" id="{63F6DF6C-15A3-68B7-19C0-1CDE66058629}"/>
              </a:ext>
            </a:extLst>
          </p:cNvPr>
          <p:cNvSpPr>
            <a:spLocks noGrp="1"/>
          </p:cNvSpPr>
          <p:nvPr>
            <p:ph idx="1"/>
          </p:nvPr>
        </p:nvSpPr>
        <p:spPr>
          <a:xfrm>
            <a:off x="695326" y="1376773"/>
            <a:ext cx="8252870" cy="4644616"/>
          </a:xfrm>
        </p:spPr>
        <p:txBody>
          <a:bodyPr/>
          <a:lstStyle/>
          <a:p>
            <a:r>
              <a:rPr lang="en-US" sz="1800" dirty="0"/>
              <a:t>The goal is to design, manufacture, and test a subscale, stress-managed, asymmetric common-coil magnet to demonstrate the following:</a:t>
            </a:r>
          </a:p>
          <a:p>
            <a:pPr marL="342900" indent="-342900">
              <a:buFont typeface="Arial" panose="020B0604020202020204" pitchFamily="34" charset="0"/>
              <a:buChar char="•"/>
            </a:pPr>
            <a:r>
              <a:rPr lang="en-US" sz="1800" dirty="0"/>
              <a:t>a mechanical structure suitable for high-field magnets using collars and yoke;</a:t>
            </a:r>
          </a:p>
          <a:p>
            <a:pPr marL="342900" indent="-342900">
              <a:buFont typeface="Arial" panose="020B0604020202020204" pitchFamily="34" charset="0"/>
              <a:buChar char="•"/>
            </a:pPr>
            <a:r>
              <a:rPr lang="en-US" sz="1800" dirty="0"/>
              <a:t>the elimination of rods in high-field magnets to react the axial forces;</a:t>
            </a:r>
          </a:p>
          <a:p>
            <a:pPr marL="342900" indent="-342900">
              <a:buFont typeface="Arial" panose="020B0604020202020204" pitchFamily="34" charset="0"/>
              <a:buChar char="•"/>
            </a:pPr>
            <a:r>
              <a:rPr lang="en-US" sz="1800" dirty="0"/>
              <a:t>the combined use of Cu-based auxiliary coils for cooling and protection. </a:t>
            </a:r>
          </a:p>
          <a:p>
            <a:endParaRPr lang="en-US" sz="1800" dirty="0"/>
          </a:p>
        </p:txBody>
      </p:sp>
      <p:grpSp>
        <p:nvGrpSpPr>
          <p:cNvPr id="14" name="Group 13">
            <a:extLst>
              <a:ext uri="{FF2B5EF4-FFF2-40B4-BE49-F238E27FC236}">
                <a16:creationId xmlns:a16="http://schemas.microsoft.com/office/drawing/2014/main" id="{0725416D-4F4A-44BC-7BB7-272662AEC8C2}"/>
              </a:ext>
            </a:extLst>
          </p:cNvPr>
          <p:cNvGrpSpPr/>
          <p:nvPr/>
        </p:nvGrpSpPr>
        <p:grpSpPr>
          <a:xfrm>
            <a:off x="653329" y="3331486"/>
            <a:ext cx="2375923" cy="2645351"/>
            <a:chOff x="336964" y="2120241"/>
            <a:chExt cx="2819400" cy="3289959"/>
          </a:xfrm>
        </p:grpSpPr>
        <p:grpSp>
          <p:nvGrpSpPr>
            <p:cNvPr id="15" name="Group 14">
              <a:extLst>
                <a:ext uri="{FF2B5EF4-FFF2-40B4-BE49-F238E27FC236}">
                  <a16:creationId xmlns:a16="http://schemas.microsoft.com/office/drawing/2014/main" id="{E969F174-07F2-F444-896A-70191CB99F6B}"/>
                </a:ext>
              </a:extLst>
            </p:cNvPr>
            <p:cNvGrpSpPr>
              <a:grpSpLocks/>
            </p:cNvGrpSpPr>
            <p:nvPr/>
          </p:nvGrpSpPr>
          <p:grpSpPr>
            <a:xfrm>
              <a:off x="336964" y="2120241"/>
              <a:ext cx="2819400" cy="3200482"/>
              <a:chOff x="10287405" y="11991204"/>
              <a:chExt cx="4923397" cy="6070205"/>
            </a:xfrm>
          </p:grpSpPr>
          <p:grpSp>
            <p:nvGrpSpPr>
              <p:cNvPr id="17" name="Group 16">
                <a:extLst>
                  <a:ext uri="{FF2B5EF4-FFF2-40B4-BE49-F238E27FC236}">
                    <a16:creationId xmlns:a16="http://schemas.microsoft.com/office/drawing/2014/main" id="{0EE504C4-19E8-D5DC-AD93-74224D68596B}"/>
                  </a:ext>
                </a:extLst>
              </p:cNvPr>
              <p:cNvGrpSpPr>
                <a:grpSpLocks/>
              </p:cNvGrpSpPr>
              <p:nvPr/>
            </p:nvGrpSpPr>
            <p:grpSpPr>
              <a:xfrm>
                <a:off x="10287405" y="11991204"/>
                <a:ext cx="4923397" cy="6070205"/>
                <a:chOff x="9962616" y="12255804"/>
                <a:chExt cx="4923397" cy="6070205"/>
              </a:xfrm>
            </p:grpSpPr>
            <p:grpSp>
              <p:nvGrpSpPr>
                <p:cNvPr id="23" name="Group 22">
                  <a:extLst>
                    <a:ext uri="{FF2B5EF4-FFF2-40B4-BE49-F238E27FC236}">
                      <a16:creationId xmlns:a16="http://schemas.microsoft.com/office/drawing/2014/main" id="{94D47C98-0CC1-CC58-9F90-6E62B86788C7}"/>
                    </a:ext>
                  </a:extLst>
                </p:cNvPr>
                <p:cNvGrpSpPr>
                  <a:grpSpLocks/>
                </p:cNvGrpSpPr>
                <p:nvPr/>
              </p:nvGrpSpPr>
              <p:grpSpPr>
                <a:xfrm>
                  <a:off x="9962616" y="12255804"/>
                  <a:ext cx="3789711" cy="6070205"/>
                  <a:chOff x="4158685" y="417301"/>
                  <a:chExt cx="3789711" cy="6070205"/>
                </a:xfrm>
              </p:grpSpPr>
              <p:grpSp>
                <p:nvGrpSpPr>
                  <p:cNvPr id="25" name="Group 24">
                    <a:extLst>
                      <a:ext uri="{FF2B5EF4-FFF2-40B4-BE49-F238E27FC236}">
                        <a16:creationId xmlns:a16="http://schemas.microsoft.com/office/drawing/2014/main" id="{E19B04CC-747A-5551-2E98-99124553CDAA}"/>
                      </a:ext>
                    </a:extLst>
                  </p:cNvPr>
                  <p:cNvGrpSpPr>
                    <a:grpSpLocks/>
                  </p:cNvGrpSpPr>
                  <p:nvPr/>
                </p:nvGrpSpPr>
                <p:grpSpPr>
                  <a:xfrm>
                    <a:off x="4158685" y="417301"/>
                    <a:ext cx="3789711" cy="6070205"/>
                    <a:chOff x="4158685" y="417301"/>
                    <a:chExt cx="3789711" cy="6070205"/>
                  </a:xfrm>
                </p:grpSpPr>
                <p:pic>
                  <p:nvPicPr>
                    <p:cNvPr id="30" name="Picture 29" descr="A diagram of a graph&#10;&#10;AI-generated content may be incorrect.">
                      <a:extLst>
                        <a:ext uri="{FF2B5EF4-FFF2-40B4-BE49-F238E27FC236}">
                          <a16:creationId xmlns:a16="http://schemas.microsoft.com/office/drawing/2014/main" id="{7F76B43B-1B97-BDC1-BE99-7E20B9DAE977}"/>
                        </a:ext>
                      </a:extLst>
                    </p:cNvPr>
                    <p:cNvPicPr>
                      <a:picLocks/>
                    </p:cNvPicPr>
                    <p:nvPr/>
                  </p:nvPicPr>
                  <p:blipFill rotWithShape="1">
                    <a:blip r:embed="rId4">
                      <a:extLst>
                        <a:ext uri="{BEBA8EAE-BF5A-486C-A8C5-ECC9F3942E4B}">
                          <a14:imgProps xmlns:a14="http://schemas.microsoft.com/office/drawing/2010/main">
                            <a14:imgLayer r:embed="rId5">
                              <a14:imgEffect>
                                <a14:sharpenSoften amount="50000"/>
                              </a14:imgEffect>
                              <a14:imgEffect>
                                <a14:saturation sat="0"/>
                              </a14:imgEffect>
                            </a14:imgLayer>
                          </a14:imgProps>
                        </a:ext>
                        <a:ext uri="{28A0092B-C50C-407E-A947-70E740481C1C}">
                          <a14:useLocalDpi xmlns:a14="http://schemas.microsoft.com/office/drawing/2010/main" val="0"/>
                        </a:ext>
                      </a:extLst>
                    </a:blip>
                    <a:srcRect l="9088" t="4380" r="4618" b="3672"/>
                    <a:stretch/>
                  </p:blipFill>
                  <p:spPr>
                    <a:xfrm>
                      <a:off x="4158685" y="417301"/>
                      <a:ext cx="3789711" cy="6070205"/>
                    </a:xfrm>
                    <a:prstGeom prst="rect">
                      <a:avLst/>
                    </a:prstGeom>
                  </p:spPr>
                </p:pic>
                <p:sp>
                  <p:nvSpPr>
                    <p:cNvPr id="31" name="Rectangle 30">
                      <a:extLst>
                        <a:ext uri="{FF2B5EF4-FFF2-40B4-BE49-F238E27FC236}">
                          <a16:creationId xmlns:a16="http://schemas.microsoft.com/office/drawing/2014/main" id="{E4BCD706-397F-85F2-FCF0-4B415B1B9CA3}"/>
                        </a:ext>
                      </a:extLst>
                    </p:cNvPr>
                    <p:cNvSpPr>
                      <a:spLocks/>
                    </p:cNvSpPr>
                    <p:nvPr/>
                  </p:nvSpPr>
                  <p:spPr>
                    <a:xfrm>
                      <a:off x="5660390" y="538128"/>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 name="Rectangle 31">
                      <a:extLst>
                        <a:ext uri="{FF2B5EF4-FFF2-40B4-BE49-F238E27FC236}">
                          <a16:creationId xmlns:a16="http://schemas.microsoft.com/office/drawing/2014/main" id="{88BF97F7-DBD7-6E3D-5418-14481FDB3907}"/>
                        </a:ext>
                      </a:extLst>
                    </p:cNvPr>
                    <p:cNvSpPr>
                      <a:spLocks/>
                    </p:cNvSpPr>
                    <p:nvPr/>
                  </p:nvSpPr>
                  <p:spPr>
                    <a:xfrm>
                      <a:off x="5660390" y="4894237"/>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 name="Rectangle 32">
                      <a:extLst>
                        <a:ext uri="{FF2B5EF4-FFF2-40B4-BE49-F238E27FC236}">
                          <a16:creationId xmlns:a16="http://schemas.microsoft.com/office/drawing/2014/main" id="{1C2CFDB5-3D29-EF7D-CA93-5CA33AFDD015}"/>
                        </a:ext>
                      </a:extLst>
                    </p:cNvPr>
                    <p:cNvSpPr>
                      <a:spLocks/>
                    </p:cNvSpPr>
                    <p:nvPr/>
                  </p:nvSpPr>
                  <p:spPr>
                    <a:xfrm>
                      <a:off x="5114666" y="4894237"/>
                      <a:ext cx="387318"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4" name="Rectangle 33">
                      <a:extLst>
                        <a:ext uri="{FF2B5EF4-FFF2-40B4-BE49-F238E27FC236}">
                          <a16:creationId xmlns:a16="http://schemas.microsoft.com/office/drawing/2014/main" id="{78B11612-254D-068E-0729-84F332B1C4A7}"/>
                        </a:ext>
                      </a:extLst>
                    </p:cNvPr>
                    <p:cNvSpPr>
                      <a:spLocks/>
                    </p:cNvSpPr>
                    <p:nvPr/>
                  </p:nvSpPr>
                  <p:spPr>
                    <a:xfrm>
                      <a:off x="5660389" y="3706207"/>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 name="Rectangle 34">
                      <a:extLst>
                        <a:ext uri="{FF2B5EF4-FFF2-40B4-BE49-F238E27FC236}">
                          <a16:creationId xmlns:a16="http://schemas.microsoft.com/office/drawing/2014/main" id="{EC6CF578-6DB0-0C11-4FD7-6FC46EE61D44}"/>
                        </a:ext>
                      </a:extLst>
                    </p:cNvPr>
                    <p:cNvSpPr>
                      <a:spLocks/>
                    </p:cNvSpPr>
                    <p:nvPr/>
                  </p:nvSpPr>
                  <p:spPr>
                    <a:xfrm>
                      <a:off x="5657660" y="1272708"/>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6" name="Rectangle 35">
                      <a:extLst>
                        <a:ext uri="{FF2B5EF4-FFF2-40B4-BE49-F238E27FC236}">
                          <a16:creationId xmlns:a16="http://schemas.microsoft.com/office/drawing/2014/main" id="{788FC25C-75BD-781F-A7E6-8FAC34CD48D4}"/>
                        </a:ext>
                      </a:extLst>
                    </p:cNvPr>
                    <p:cNvSpPr>
                      <a:spLocks/>
                    </p:cNvSpPr>
                    <p:nvPr/>
                  </p:nvSpPr>
                  <p:spPr>
                    <a:xfrm>
                      <a:off x="5657660" y="1866722"/>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 name="Rectangle 36">
                      <a:extLst>
                        <a:ext uri="{FF2B5EF4-FFF2-40B4-BE49-F238E27FC236}">
                          <a16:creationId xmlns:a16="http://schemas.microsoft.com/office/drawing/2014/main" id="{6EF1A191-9050-1D61-2DD1-6E481767446D}"/>
                        </a:ext>
                      </a:extLst>
                    </p:cNvPr>
                    <p:cNvSpPr>
                      <a:spLocks/>
                    </p:cNvSpPr>
                    <p:nvPr/>
                  </p:nvSpPr>
                  <p:spPr>
                    <a:xfrm>
                      <a:off x="5657658" y="2316809"/>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8" name="Rectangle 37">
                      <a:extLst>
                        <a:ext uri="{FF2B5EF4-FFF2-40B4-BE49-F238E27FC236}">
                          <a16:creationId xmlns:a16="http://schemas.microsoft.com/office/drawing/2014/main" id="{5E7AC402-409D-1A46-645B-BAE3C83DA478}"/>
                        </a:ext>
                      </a:extLst>
                    </p:cNvPr>
                    <p:cNvSpPr>
                      <a:spLocks/>
                    </p:cNvSpPr>
                    <p:nvPr/>
                  </p:nvSpPr>
                  <p:spPr>
                    <a:xfrm>
                      <a:off x="5657658" y="2761210"/>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9" name="Rectangle 38">
                      <a:extLst>
                        <a:ext uri="{FF2B5EF4-FFF2-40B4-BE49-F238E27FC236}">
                          <a16:creationId xmlns:a16="http://schemas.microsoft.com/office/drawing/2014/main" id="{EF4DBA2C-33FF-1F3D-1ECF-5F97A7509578}"/>
                        </a:ext>
                      </a:extLst>
                    </p:cNvPr>
                    <p:cNvSpPr>
                      <a:spLocks/>
                    </p:cNvSpPr>
                    <p:nvPr/>
                  </p:nvSpPr>
                  <p:spPr>
                    <a:xfrm>
                      <a:off x="5657659" y="3201871"/>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0" name="Rectangle 39">
                      <a:extLst>
                        <a:ext uri="{FF2B5EF4-FFF2-40B4-BE49-F238E27FC236}">
                          <a16:creationId xmlns:a16="http://schemas.microsoft.com/office/drawing/2014/main" id="{0328CA5D-E944-CC42-AEA2-B6C4144F61BE}"/>
                        </a:ext>
                      </a:extLst>
                    </p:cNvPr>
                    <p:cNvSpPr>
                      <a:spLocks/>
                    </p:cNvSpPr>
                    <p:nvPr/>
                  </p:nvSpPr>
                  <p:spPr>
                    <a:xfrm>
                      <a:off x="5660389" y="4453069"/>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1" name="Rectangle 40">
                      <a:extLst>
                        <a:ext uri="{FF2B5EF4-FFF2-40B4-BE49-F238E27FC236}">
                          <a16:creationId xmlns:a16="http://schemas.microsoft.com/office/drawing/2014/main" id="{2D9DFD42-09B3-2F10-154E-1D586BF12FE8}"/>
                        </a:ext>
                      </a:extLst>
                    </p:cNvPr>
                    <p:cNvSpPr>
                      <a:spLocks/>
                    </p:cNvSpPr>
                    <p:nvPr/>
                  </p:nvSpPr>
                  <p:spPr>
                    <a:xfrm>
                      <a:off x="6355715" y="538127"/>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2" name="Rectangle 41">
                      <a:extLst>
                        <a:ext uri="{FF2B5EF4-FFF2-40B4-BE49-F238E27FC236}">
                          <a16:creationId xmlns:a16="http://schemas.microsoft.com/office/drawing/2014/main" id="{E174FC77-F8C5-1107-2EDD-3D47C289388C}"/>
                        </a:ext>
                      </a:extLst>
                    </p:cNvPr>
                    <p:cNvSpPr>
                      <a:spLocks/>
                    </p:cNvSpPr>
                    <p:nvPr/>
                  </p:nvSpPr>
                  <p:spPr>
                    <a:xfrm>
                      <a:off x="6355715" y="4894236"/>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3" name="Rectangle 42">
                      <a:extLst>
                        <a:ext uri="{FF2B5EF4-FFF2-40B4-BE49-F238E27FC236}">
                          <a16:creationId xmlns:a16="http://schemas.microsoft.com/office/drawing/2014/main" id="{2ACBDD12-7C4F-254E-54FD-BD10A772E322}"/>
                        </a:ext>
                      </a:extLst>
                    </p:cNvPr>
                    <p:cNvSpPr>
                      <a:spLocks/>
                    </p:cNvSpPr>
                    <p:nvPr/>
                  </p:nvSpPr>
                  <p:spPr>
                    <a:xfrm>
                      <a:off x="6355714" y="3706206"/>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4" name="Rectangle 43">
                      <a:extLst>
                        <a:ext uri="{FF2B5EF4-FFF2-40B4-BE49-F238E27FC236}">
                          <a16:creationId xmlns:a16="http://schemas.microsoft.com/office/drawing/2014/main" id="{BE584DDB-83DF-4772-7574-7F65DBC7AFC7}"/>
                        </a:ext>
                      </a:extLst>
                    </p:cNvPr>
                    <p:cNvSpPr>
                      <a:spLocks/>
                    </p:cNvSpPr>
                    <p:nvPr/>
                  </p:nvSpPr>
                  <p:spPr>
                    <a:xfrm>
                      <a:off x="6352985" y="1272707"/>
                      <a:ext cx="396009" cy="594014"/>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5" name="Rectangle 44">
                      <a:extLst>
                        <a:ext uri="{FF2B5EF4-FFF2-40B4-BE49-F238E27FC236}">
                          <a16:creationId xmlns:a16="http://schemas.microsoft.com/office/drawing/2014/main" id="{16AAAC5B-F133-424A-BCFA-6ED3BA47BE77}"/>
                        </a:ext>
                      </a:extLst>
                    </p:cNvPr>
                    <p:cNvSpPr>
                      <a:spLocks/>
                    </p:cNvSpPr>
                    <p:nvPr/>
                  </p:nvSpPr>
                  <p:spPr>
                    <a:xfrm>
                      <a:off x="6352985" y="1866721"/>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6" name="Rectangle 45">
                      <a:extLst>
                        <a:ext uri="{FF2B5EF4-FFF2-40B4-BE49-F238E27FC236}">
                          <a16:creationId xmlns:a16="http://schemas.microsoft.com/office/drawing/2014/main" id="{C99C1831-A200-D253-2E95-54858642D0DD}"/>
                        </a:ext>
                      </a:extLst>
                    </p:cNvPr>
                    <p:cNvSpPr>
                      <a:spLocks/>
                    </p:cNvSpPr>
                    <p:nvPr/>
                  </p:nvSpPr>
                  <p:spPr>
                    <a:xfrm>
                      <a:off x="6356088" y="2316356"/>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7" name="Rectangle 46">
                      <a:extLst>
                        <a:ext uri="{FF2B5EF4-FFF2-40B4-BE49-F238E27FC236}">
                          <a16:creationId xmlns:a16="http://schemas.microsoft.com/office/drawing/2014/main" id="{36FA182D-5A0B-215A-47A6-BF6E423BEA5E}"/>
                        </a:ext>
                      </a:extLst>
                    </p:cNvPr>
                    <p:cNvSpPr>
                      <a:spLocks/>
                    </p:cNvSpPr>
                    <p:nvPr/>
                  </p:nvSpPr>
                  <p:spPr>
                    <a:xfrm>
                      <a:off x="6333606" y="2759245"/>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8" name="Rectangle 47">
                      <a:extLst>
                        <a:ext uri="{FF2B5EF4-FFF2-40B4-BE49-F238E27FC236}">
                          <a16:creationId xmlns:a16="http://schemas.microsoft.com/office/drawing/2014/main" id="{AEA98265-5098-997D-5D83-6BBFE8BEEB12}"/>
                        </a:ext>
                      </a:extLst>
                    </p:cNvPr>
                    <p:cNvSpPr>
                      <a:spLocks/>
                    </p:cNvSpPr>
                    <p:nvPr/>
                  </p:nvSpPr>
                  <p:spPr>
                    <a:xfrm>
                      <a:off x="6352984" y="3201870"/>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9" name="Rectangle 48">
                      <a:extLst>
                        <a:ext uri="{FF2B5EF4-FFF2-40B4-BE49-F238E27FC236}">
                          <a16:creationId xmlns:a16="http://schemas.microsoft.com/office/drawing/2014/main" id="{697275C6-AB14-A1C7-F983-E35E31C56091}"/>
                        </a:ext>
                      </a:extLst>
                    </p:cNvPr>
                    <p:cNvSpPr>
                      <a:spLocks/>
                    </p:cNvSpPr>
                    <p:nvPr/>
                  </p:nvSpPr>
                  <p:spPr>
                    <a:xfrm>
                      <a:off x="6333606" y="4453068"/>
                      <a:ext cx="396009" cy="285326"/>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0" name="Rectangle 49">
                      <a:extLst>
                        <a:ext uri="{FF2B5EF4-FFF2-40B4-BE49-F238E27FC236}">
                          <a16:creationId xmlns:a16="http://schemas.microsoft.com/office/drawing/2014/main" id="{FE6AFFF1-4415-E582-9795-A365E882CA1E}"/>
                        </a:ext>
                      </a:extLst>
                    </p:cNvPr>
                    <p:cNvSpPr>
                      <a:spLocks/>
                    </p:cNvSpPr>
                    <p:nvPr/>
                  </p:nvSpPr>
                  <p:spPr>
                    <a:xfrm>
                      <a:off x="6059998" y="560912"/>
                      <a:ext cx="279939" cy="55595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1" name="Rectangle 50">
                      <a:extLst>
                        <a:ext uri="{FF2B5EF4-FFF2-40B4-BE49-F238E27FC236}">
                          <a16:creationId xmlns:a16="http://schemas.microsoft.com/office/drawing/2014/main" id="{C0273B47-5538-6565-749A-FD3EFCE0AE33}"/>
                        </a:ext>
                      </a:extLst>
                    </p:cNvPr>
                    <p:cNvSpPr>
                      <a:spLocks/>
                    </p:cNvSpPr>
                    <p:nvPr/>
                  </p:nvSpPr>
                  <p:spPr>
                    <a:xfrm>
                      <a:off x="6059997" y="1296381"/>
                      <a:ext cx="279939" cy="570339"/>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2" name="Rectangle 51">
                      <a:extLst>
                        <a:ext uri="{FF2B5EF4-FFF2-40B4-BE49-F238E27FC236}">
                          <a16:creationId xmlns:a16="http://schemas.microsoft.com/office/drawing/2014/main" id="{17D8A7AF-9691-E803-E851-7FE98887F28D}"/>
                        </a:ext>
                      </a:extLst>
                    </p:cNvPr>
                    <p:cNvSpPr>
                      <a:spLocks/>
                    </p:cNvSpPr>
                    <p:nvPr/>
                  </p:nvSpPr>
                  <p:spPr>
                    <a:xfrm>
                      <a:off x="6061742" y="4908805"/>
                      <a:ext cx="279939" cy="56457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3" name="Rectangle 52">
                      <a:extLst>
                        <a:ext uri="{FF2B5EF4-FFF2-40B4-BE49-F238E27FC236}">
                          <a16:creationId xmlns:a16="http://schemas.microsoft.com/office/drawing/2014/main" id="{727BB6F4-3EBE-610B-46FF-ABBC326A1394}"/>
                        </a:ext>
                      </a:extLst>
                    </p:cNvPr>
                    <p:cNvSpPr>
                      <a:spLocks/>
                    </p:cNvSpPr>
                    <p:nvPr/>
                  </p:nvSpPr>
                  <p:spPr>
                    <a:xfrm>
                      <a:off x="4823459" y="4894236"/>
                      <a:ext cx="285864" cy="57914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4" name="Rectangle 53">
                      <a:extLst>
                        <a:ext uri="{FF2B5EF4-FFF2-40B4-BE49-F238E27FC236}">
                          <a16:creationId xmlns:a16="http://schemas.microsoft.com/office/drawing/2014/main" id="{2F493BE3-D762-E67B-DAA4-9010ECBF2E4F}"/>
                        </a:ext>
                      </a:extLst>
                    </p:cNvPr>
                    <p:cNvSpPr>
                      <a:spLocks/>
                    </p:cNvSpPr>
                    <p:nvPr/>
                  </p:nvSpPr>
                  <p:spPr>
                    <a:xfrm>
                      <a:off x="6059981" y="3725861"/>
                      <a:ext cx="279939" cy="566595"/>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5" name="Rectangle 54">
                      <a:extLst>
                        <a:ext uri="{FF2B5EF4-FFF2-40B4-BE49-F238E27FC236}">
                          <a16:creationId xmlns:a16="http://schemas.microsoft.com/office/drawing/2014/main" id="{2B821E67-EDA5-3980-9A4C-812B6363A30C}"/>
                        </a:ext>
                      </a:extLst>
                    </p:cNvPr>
                    <p:cNvSpPr>
                      <a:spLocks/>
                    </p:cNvSpPr>
                    <p:nvPr/>
                  </p:nvSpPr>
                  <p:spPr>
                    <a:xfrm>
                      <a:off x="6058482" y="4460441"/>
                      <a:ext cx="279939" cy="29171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6" name="Rectangle 55">
                      <a:extLst>
                        <a:ext uri="{FF2B5EF4-FFF2-40B4-BE49-F238E27FC236}">
                          <a16:creationId xmlns:a16="http://schemas.microsoft.com/office/drawing/2014/main" id="{80CAF59B-57F1-CE16-7296-C4003E899BDC}"/>
                        </a:ext>
                      </a:extLst>
                    </p:cNvPr>
                    <p:cNvSpPr>
                      <a:spLocks/>
                    </p:cNvSpPr>
                    <p:nvPr/>
                  </p:nvSpPr>
                  <p:spPr>
                    <a:xfrm>
                      <a:off x="6058481" y="3204207"/>
                      <a:ext cx="279939" cy="29171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7" name="Rectangle 56">
                      <a:extLst>
                        <a:ext uri="{FF2B5EF4-FFF2-40B4-BE49-F238E27FC236}">
                          <a16:creationId xmlns:a16="http://schemas.microsoft.com/office/drawing/2014/main" id="{9238F7B0-3F89-FD70-E32B-D579EAC5A754}"/>
                        </a:ext>
                      </a:extLst>
                    </p:cNvPr>
                    <p:cNvSpPr>
                      <a:spLocks/>
                    </p:cNvSpPr>
                    <p:nvPr/>
                  </p:nvSpPr>
                  <p:spPr>
                    <a:xfrm>
                      <a:off x="6058480" y="2759354"/>
                      <a:ext cx="279939" cy="29171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8" name="Rectangle 57">
                      <a:extLst>
                        <a:ext uri="{FF2B5EF4-FFF2-40B4-BE49-F238E27FC236}">
                          <a16:creationId xmlns:a16="http://schemas.microsoft.com/office/drawing/2014/main" id="{AC1C9A50-5F80-FA45-7D4B-F8A4F6D903E0}"/>
                        </a:ext>
                      </a:extLst>
                    </p:cNvPr>
                    <p:cNvSpPr>
                      <a:spLocks/>
                    </p:cNvSpPr>
                    <p:nvPr/>
                  </p:nvSpPr>
                  <p:spPr>
                    <a:xfrm>
                      <a:off x="6061742" y="2318582"/>
                      <a:ext cx="279939" cy="29171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9" name="Rectangle 58">
                      <a:extLst>
                        <a:ext uri="{FF2B5EF4-FFF2-40B4-BE49-F238E27FC236}">
                          <a16:creationId xmlns:a16="http://schemas.microsoft.com/office/drawing/2014/main" id="{D9521D87-746A-63F0-8578-EA29EAF80F94}"/>
                        </a:ext>
                      </a:extLst>
                    </p:cNvPr>
                    <p:cNvSpPr>
                      <a:spLocks/>
                    </p:cNvSpPr>
                    <p:nvPr/>
                  </p:nvSpPr>
                  <p:spPr>
                    <a:xfrm>
                      <a:off x="6059480" y="1867555"/>
                      <a:ext cx="279939" cy="291713"/>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0" name="Rectangle 59">
                      <a:extLst>
                        <a:ext uri="{FF2B5EF4-FFF2-40B4-BE49-F238E27FC236}">
                          <a16:creationId xmlns:a16="http://schemas.microsoft.com/office/drawing/2014/main" id="{B8C0E244-EB3E-3149-2980-094502D4269D}"/>
                        </a:ext>
                      </a:extLst>
                    </p:cNvPr>
                    <p:cNvSpPr>
                      <a:spLocks/>
                    </p:cNvSpPr>
                    <p:nvPr/>
                  </p:nvSpPr>
                  <p:spPr>
                    <a:xfrm>
                      <a:off x="6808818" y="4907632"/>
                      <a:ext cx="274190" cy="565747"/>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1" name="Rectangle 60">
                      <a:extLst>
                        <a:ext uri="{FF2B5EF4-FFF2-40B4-BE49-F238E27FC236}">
                          <a16:creationId xmlns:a16="http://schemas.microsoft.com/office/drawing/2014/main" id="{BCC4931C-3859-FA7D-A2A3-4A87270E922E}"/>
                        </a:ext>
                      </a:extLst>
                    </p:cNvPr>
                    <p:cNvSpPr>
                      <a:spLocks/>
                    </p:cNvSpPr>
                    <p:nvPr/>
                  </p:nvSpPr>
                  <p:spPr>
                    <a:xfrm>
                      <a:off x="6808818" y="560912"/>
                      <a:ext cx="274190" cy="565747"/>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2" name="Rectangle 61">
                      <a:extLst>
                        <a:ext uri="{FF2B5EF4-FFF2-40B4-BE49-F238E27FC236}">
                          <a16:creationId xmlns:a16="http://schemas.microsoft.com/office/drawing/2014/main" id="{8F55FA07-4FDA-CD25-972D-152C27EB58AE}"/>
                        </a:ext>
                      </a:extLst>
                    </p:cNvPr>
                    <p:cNvSpPr>
                      <a:spLocks/>
                    </p:cNvSpPr>
                    <p:nvPr/>
                  </p:nvSpPr>
                  <p:spPr>
                    <a:xfrm>
                      <a:off x="6808818" y="1296382"/>
                      <a:ext cx="274190" cy="565747"/>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3" name="Rectangle 62">
                      <a:extLst>
                        <a:ext uri="{FF2B5EF4-FFF2-40B4-BE49-F238E27FC236}">
                          <a16:creationId xmlns:a16="http://schemas.microsoft.com/office/drawing/2014/main" id="{2553A0A1-09B3-4937-EB8B-34CA991C15EB}"/>
                        </a:ext>
                      </a:extLst>
                    </p:cNvPr>
                    <p:cNvSpPr>
                      <a:spLocks/>
                    </p:cNvSpPr>
                    <p:nvPr/>
                  </p:nvSpPr>
                  <p:spPr>
                    <a:xfrm>
                      <a:off x="6808818" y="3727942"/>
                      <a:ext cx="274190" cy="565747"/>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24" name="Rectangle 1023">
                      <a:extLst>
                        <a:ext uri="{FF2B5EF4-FFF2-40B4-BE49-F238E27FC236}">
                          <a16:creationId xmlns:a16="http://schemas.microsoft.com/office/drawing/2014/main" id="{8ADB3B7A-58B4-66BB-AB08-19CFA1ADCFDC}"/>
                        </a:ext>
                      </a:extLst>
                    </p:cNvPr>
                    <p:cNvSpPr>
                      <a:spLocks/>
                    </p:cNvSpPr>
                    <p:nvPr/>
                  </p:nvSpPr>
                  <p:spPr>
                    <a:xfrm>
                      <a:off x="6808818" y="1869174"/>
                      <a:ext cx="274190" cy="28287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25" name="Rectangle 1024">
                      <a:extLst>
                        <a:ext uri="{FF2B5EF4-FFF2-40B4-BE49-F238E27FC236}">
                          <a16:creationId xmlns:a16="http://schemas.microsoft.com/office/drawing/2014/main" id="{D99B69A7-0F40-F056-C7A8-F64E38C6D8A8}"/>
                        </a:ext>
                      </a:extLst>
                    </p:cNvPr>
                    <p:cNvSpPr>
                      <a:spLocks/>
                    </p:cNvSpPr>
                    <p:nvPr/>
                  </p:nvSpPr>
                  <p:spPr>
                    <a:xfrm>
                      <a:off x="6803865" y="2317582"/>
                      <a:ext cx="274190" cy="28287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27" name="Rectangle 1026">
                      <a:extLst>
                        <a:ext uri="{FF2B5EF4-FFF2-40B4-BE49-F238E27FC236}">
                          <a16:creationId xmlns:a16="http://schemas.microsoft.com/office/drawing/2014/main" id="{11F008C4-DEA5-1E54-1840-5E2F8F2B527C}"/>
                        </a:ext>
                      </a:extLst>
                    </p:cNvPr>
                    <p:cNvSpPr>
                      <a:spLocks/>
                    </p:cNvSpPr>
                    <p:nvPr/>
                  </p:nvSpPr>
                  <p:spPr>
                    <a:xfrm>
                      <a:off x="6796894" y="2765990"/>
                      <a:ext cx="274190" cy="28287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28" name="Rectangle 1027">
                      <a:extLst>
                        <a:ext uri="{FF2B5EF4-FFF2-40B4-BE49-F238E27FC236}">
                          <a16:creationId xmlns:a16="http://schemas.microsoft.com/office/drawing/2014/main" id="{29C71075-C409-0BFD-0BE0-1B9950F8077F}"/>
                        </a:ext>
                      </a:extLst>
                    </p:cNvPr>
                    <p:cNvSpPr>
                      <a:spLocks/>
                    </p:cNvSpPr>
                    <p:nvPr/>
                  </p:nvSpPr>
                  <p:spPr>
                    <a:xfrm>
                      <a:off x="6803865" y="3199748"/>
                      <a:ext cx="274190" cy="28287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29" name="Rectangle 1028">
                      <a:extLst>
                        <a:ext uri="{FF2B5EF4-FFF2-40B4-BE49-F238E27FC236}">
                          <a16:creationId xmlns:a16="http://schemas.microsoft.com/office/drawing/2014/main" id="{150A69C1-64EB-2098-F977-36B17048EF3F}"/>
                        </a:ext>
                      </a:extLst>
                    </p:cNvPr>
                    <p:cNvSpPr>
                      <a:spLocks/>
                    </p:cNvSpPr>
                    <p:nvPr/>
                  </p:nvSpPr>
                  <p:spPr>
                    <a:xfrm>
                      <a:off x="6796894" y="4461439"/>
                      <a:ext cx="274190" cy="282874"/>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0" name="Flowchart: Connector 67">
                      <a:extLst>
                        <a:ext uri="{FF2B5EF4-FFF2-40B4-BE49-F238E27FC236}">
                          <a16:creationId xmlns:a16="http://schemas.microsoft.com/office/drawing/2014/main" id="{52D240CF-7EEC-3DB3-FDBB-571C34A75F66}"/>
                        </a:ext>
                      </a:extLst>
                    </p:cNvPr>
                    <p:cNvSpPr>
                      <a:spLocks/>
                    </p:cNvSpPr>
                    <p:nvPr/>
                  </p:nvSpPr>
                  <p:spPr>
                    <a:xfrm>
                      <a:off x="6119247" y="619748"/>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1" name="Flowchart: Connector 68">
                      <a:extLst>
                        <a:ext uri="{FF2B5EF4-FFF2-40B4-BE49-F238E27FC236}">
                          <a16:creationId xmlns:a16="http://schemas.microsoft.com/office/drawing/2014/main" id="{5AD9453E-C893-DAE6-EA5F-27CB40F1EEB5}"/>
                        </a:ext>
                      </a:extLst>
                    </p:cNvPr>
                    <p:cNvSpPr>
                      <a:spLocks/>
                    </p:cNvSpPr>
                    <p:nvPr/>
                  </p:nvSpPr>
                  <p:spPr>
                    <a:xfrm>
                      <a:off x="6114699" y="909208"/>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2" name="Flowchart: Connector 69">
                      <a:extLst>
                        <a:ext uri="{FF2B5EF4-FFF2-40B4-BE49-F238E27FC236}">
                          <a16:creationId xmlns:a16="http://schemas.microsoft.com/office/drawing/2014/main" id="{F321D34A-62A4-1F22-EBBB-FD5165094A81}"/>
                        </a:ext>
                      </a:extLst>
                    </p:cNvPr>
                    <p:cNvSpPr>
                      <a:spLocks/>
                    </p:cNvSpPr>
                    <p:nvPr/>
                  </p:nvSpPr>
                  <p:spPr>
                    <a:xfrm>
                      <a:off x="6119247" y="1360124"/>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3" name="Flowchart: Connector 70">
                      <a:extLst>
                        <a:ext uri="{FF2B5EF4-FFF2-40B4-BE49-F238E27FC236}">
                          <a16:creationId xmlns:a16="http://schemas.microsoft.com/office/drawing/2014/main" id="{7F688F0A-9FF9-C916-71F1-C3693A5243A7}"/>
                        </a:ext>
                      </a:extLst>
                    </p:cNvPr>
                    <p:cNvSpPr>
                      <a:spLocks/>
                    </p:cNvSpPr>
                    <p:nvPr/>
                  </p:nvSpPr>
                  <p:spPr>
                    <a:xfrm>
                      <a:off x="6114699" y="1649584"/>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4" name="Flowchart: Connector 71">
                      <a:extLst>
                        <a:ext uri="{FF2B5EF4-FFF2-40B4-BE49-F238E27FC236}">
                          <a16:creationId xmlns:a16="http://schemas.microsoft.com/office/drawing/2014/main" id="{E54DE78B-7C37-0760-E6DF-4C5082E0BCF3}"/>
                        </a:ext>
                      </a:extLst>
                    </p:cNvPr>
                    <p:cNvSpPr>
                      <a:spLocks/>
                    </p:cNvSpPr>
                    <p:nvPr/>
                  </p:nvSpPr>
                  <p:spPr>
                    <a:xfrm>
                      <a:off x="6113203" y="1940646"/>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5" name="Flowchart: Connector 72">
                      <a:extLst>
                        <a:ext uri="{FF2B5EF4-FFF2-40B4-BE49-F238E27FC236}">
                          <a16:creationId xmlns:a16="http://schemas.microsoft.com/office/drawing/2014/main" id="{6C114BDC-E5C9-5889-71B0-3AB9BB0E0422}"/>
                        </a:ext>
                      </a:extLst>
                    </p:cNvPr>
                    <p:cNvSpPr>
                      <a:spLocks/>
                    </p:cNvSpPr>
                    <p:nvPr/>
                  </p:nvSpPr>
                  <p:spPr>
                    <a:xfrm>
                      <a:off x="6115244" y="2384446"/>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6" name="Flowchart: Connector 73">
                      <a:extLst>
                        <a:ext uri="{FF2B5EF4-FFF2-40B4-BE49-F238E27FC236}">
                          <a16:creationId xmlns:a16="http://schemas.microsoft.com/office/drawing/2014/main" id="{0278581E-E8A3-4E3F-2013-D7CF66291864}"/>
                        </a:ext>
                      </a:extLst>
                    </p:cNvPr>
                    <p:cNvSpPr>
                      <a:spLocks/>
                    </p:cNvSpPr>
                    <p:nvPr/>
                  </p:nvSpPr>
                  <p:spPr>
                    <a:xfrm>
                      <a:off x="6112959" y="2821963"/>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7" name="Flowchart: Connector 74">
                      <a:extLst>
                        <a:ext uri="{FF2B5EF4-FFF2-40B4-BE49-F238E27FC236}">
                          <a16:creationId xmlns:a16="http://schemas.microsoft.com/office/drawing/2014/main" id="{87B9D6D2-76A1-AE64-51F1-ECFB0D64ECD9}"/>
                        </a:ext>
                      </a:extLst>
                    </p:cNvPr>
                    <p:cNvSpPr>
                      <a:spLocks/>
                    </p:cNvSpPr>
                    <p:nvPr/>
                  </p:nvSpPr>
                  <p:spPr>
                    <a:xfrm>
                      <a:off x="6115244" y="3265947"/>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8" name="Flowchart: Connector 75">
                      <a:extLst>
                        <a:ext uri="{FF2B5EF4-FFF2-40B4-BE49-F238E27FC236}">
                          <a16:creationId xmlns:a16="http://schemas.microsoft.com/office/drawing/2014/main" id="{73B80131-152E-2BF8-C029-6FFD930F3529}"/>
                        </a:ext>
                      </a:extLst>
                    </p:cNvPr>
                    <p:cNvSpPr>
                      <a:spLocks/>
                    </p:cNvSpPr>
                    <p:nvPr/>
                  </p:nvSpPr>
                  <p:spPr>
                    <a:xfrm>
                      <a:off x="6124188" y="3792658"/>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39" name="Flowchart: Connector 76">
                      <a:extLst>
                        <a:ext uri="{FF2B5EF4-FFF2-40B4-BE49-F238E27FC236}">
                          <a16:creationId xmlns:a16="http://schemas.microsoft.com/office/drawing/2014/main" id="{D4B5C34F-6F6C-4B23-17CD-0798A25A35DF}"/>
                        </a:ext>
                      </a:extLst>
                    </p:cNvPr>
                    <p:cNvSpPr>
                      <a:spLocks/>
                    </p:cNvSpPr>
                    <p:nvPr/>
                  </p:nvSpPr>
                  <p:spPr>
                    <a:xfrm>
                      <a:off x="6124188" y="4082185"/>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40" name="Flowchart: Connector 77">
                      <a:extLst>
                        <a:ext uri="{FF2B5EF4-FFF2-40B4-BE49-F238E27FC236}">
                          <a16:creationId xmlns:a16="http://schemas.microsoft.com/office/drawing/2014/main" id="{23F872C2-A1D4-3F8B-FFDA-53BDC64B0957}"/>
                        </a:ext>
                      </a:extLst>
                    </p:cNvPr>
                    <p:cNvSpPr>
                      <a:spLocks/>
                    </p:cNvSpPr>
                    <p:nvPr/>
                  </p:nvSpPr>
                  <p:spPr>
                    <a:xfrm>
                      <a:off x="6112959" y="4977883"/>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41" name="Flowchart: Connector 78">
                      <a:extLst>
                        <a:ext uri="{FF2B5EF4-FFF2-40B4-BE49-F238E27FC236}">
                          <a16:creationId xmlns:a16="http://schemas.microsoft.com/office/drawing/2014/main" id="{3962E868-F7C1-BAC7-CAFB-AA5C0A693C76}"/>
                        </a:ext>
                      </a:extLst>
                    </p:cNvPr>
                    <p:cNvSpPr>
                      <a:spLocks/>
                    </p:cNvSpPr>
                    <p:nvPr/>
                  </p:nvSpPr>
                  <p:spPr>
                    <a:xfrm>
                      <a:off x="6111092" y="5265700"/>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42" name="Flowchart: Connector 79">
                      <a:extLst>
                        <a:ext uri="{FF2B5EF4-FFF2-40B4-BE49-F238E27FC236}">
                          <a16:creationId xmlns:a16="http://schemas.microsoft.com/office/drawing/2014/main" id="{BBA355CD-983E-AA44-D1EE-2D2B690D3E40}"/>
                        </a:ext>
                      </a:extLst>
                    </p:cNvPr>
                    <p:cNvSpPr>
                      <a:spLocks/>
                    </p:cNvSpPr>
                    <p:nvPr/>
                  </p:nvSpPr>
                  <p:spPr>
                    <a:xfrm>
                      <a:off x="4890477" y="4983139"/>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43" name="Flowchart: Connector 80">
                      <a:extLst>
                        <a:ext uri="{FF2B5EF4-FFF2-40B4-BE49-F238E27FC236}">
                          <a16:creationId xmlns:a16="http://schemas.microsoft.com/office/drawing/2014/main" id="{C2861DDB-E4C7-DD46-ED27-1132F0549074}"/>
                        </a:ext>
                      </a:extLst>
                    </p:cNvPr>
                    <p:cNvSpPr>
                      <a:spLocks/>
                    </p:cNvSpPr>
                    <p:nvPr/>
                  </p:nvSpPr>
                  <p:spPr>
                    <a:xfrm>
                      <a:off x="4885929" y="5272599"/>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44" name="Flowchart: Connector 81">
                      <a:extLst>
                        <a:ext uri="{FF2B5EF4-FFF2-40B4-BE49-F238E27FC236}">
                          <a16:creationId xmlns:a16="http://schemas.microsoft.com/office/drawing/2014/main" id="{4C1D4626-8E5B-2149-68B7-BF34985B0C92}"/>
                        </a:ext>
                      </a:extLst>
                    </p:cNvPr>
                    <p:cNvSpPr>
                      <a:spLocks/>
                    </p:cNvSpPr>
                    <p:nvPr/>
                  </p:nvSpPr>
                  <p:spPr>
                    <a:xfrm>
                      <a:off x="6120247" y="4513561"/>
                      <a:ext cx="158404" cy="155904"/>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sp>
                <p:nvSpPr>
                  <p:cNvPr id="26" name="Rectangle 25">
                    <a:extLst>
                      <a:ext uri="{FF2B5EF4-FFF2-40B4-BE49-F238E27FC236}">
                        <a16:creationId xmlns:a16="http://schemas.microsoft.com/office/drawing/2014/main" id="{29CB6B1F-612C-DDFE-869F-C50726336391}"/>
                      </a:ext>
                    </a:extLst>
                  </p:cNvPr>
                  <p:cNvSpPr>
                    <a:spLocks/>
                  </p:cNvSpPr>
                  <p:nvPr/>
                </p:nvSpPr>
                <p:spPr>
                  <a:xfrm>
                    <a:off x="7419089" y="953448"/>
                    <a:ext cx="396009" cy="155219"/>
                  </a:xfrm>
                  <a:prstGeom prst="rect">
                    <a:avLst/>
                  </a:prstGeom>
                  <a:solidFill>
                    <a:srgbClr val="0014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9" name="Rectangle 28">
                    <a:extLst>
                      <a:ext uri="{FF2B5EF4-FFF2-40B4-BE49-F238E27FC236}">
                        <a16:creationId xmlns:a16="http://schemas.microsoft.com/office/drawing/2014/main" id="{B62D8AD6-2AD1-2F4F-0C56-4A3DFCE9B0C0}"/>
                      </a:ext>
                    </a:extLst>
                  </p:cNvPr>
                  <p:cNvSpPr>
                    <a:spLocks/>
                  </p:cNvSpPr>
                  <p:nvPr/>
                </p:nvSpPr>
                <p:spPr>
                  <a:xfrm>
                    <a:off x="7419089" y="1420183"/>
                    <a:ext cx="396009" cy="155218"/>
                  </a:xfrm>
                  <a:prstGeom prst="rect">
                    <a:avLst/>
                  </a:prstGeom>
                  <a:solidFill>
                    <a:srgbClr val="CE591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sp>
              <p:nvSpPr>
                <p:cNvPr id="24" name="TextBox 23">
                  <a:extLst>
                    <a:ext uri="{FF2B5EF4-FFF2-40B4-BE49-F238E27FC236}">
                      <a16:creationId xmlns:a16="http://schemas.microsoft.com/office/drawing/2014/main" id="{8CE24E57-893A-01EF-3EC0-15862AE69EDB}"/>
                    </a:ext>
                  </a:extLst>
                </p:cNvPr>
                <p:cNvSpPr txBox="1">
                  <a:spLocks/>
                </p:cNvSpPr>
                <p:nvPr/>
              </p:nvSpPr>
              <p:spPr>
                <a:xfrm>
                  <a:off x="13599551" y="12597549"/>
                  <a:ext cx="1286462" cy="391109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it-IT" sz="1400" dirty="0">
                      <a:ea typeface="Cambria Math" panose="02040503050406030204" pitchFamily="18" charset="0"/>
                      <a:cs typeface="Calibri" panose="020F0502020204030204" pitchFamily="34" charset="0"/>
                    </a:rPr>
                    <a:t>Nb</a:t>
                  </a:r>
                  <a:r>
                    <a:rPr lang="it-IT" sz="1400" baseline="-25000" dirty="0">
                      <a:ea typeface="Cambria Math" panose="02040503050406030204" pitchFamily="18" charset="0"/>
                      <a:cs typeface="Calibri" panose="020F0502020204030204" pitchFamily="34" charset="0"/>
                    </a:rPr>
                    <a:t>3</a:t>
                  </a:r>
                  <a:r>
                    <a:rPr lang="it-IT" sz="1400" dirty="0">
                      <a:ea typeface="Cambria Math" panose="02040503050406030204" pitchFamily="18" charset="0"/>
                      <a:cs typeface="Calibri" panose="020F0502020204030204" pitchFamily="34" charset="0"/>
                    </a:rPr>
                    <a:t>Sn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ea typeface="+mn-ea"/>
                      <a:cs typeface="Calibri Light" panose="020F0302020204030204" pitchFamily="34" charset="0"/>
                    </a:rPr>
                    <a:t>Cu</a:t>
                  </a:r>
                  <a:endParaRPr kumimoji="0" lang="en-IT" sz="1400" b="0" i="0" u="none" strike="noStrike" kern="1200" cap="none" spc="0" normalizeH="0" baseline="0" noProof="0" dirty="0">
                    <a:ln>
                      <a:noFill/>
                    </a:ln>
                    <a:solidFill>
                      <a:srgbClr val="C58AF9"/>
                    </a:solidFill>
                    <a:effectLst/>
                    <a:uLnTx/>
                    <a:uFillTx/>
                    <a:ea typeface="+mn-ea"/>
                    <a:cs typeface="Calibri Light" panose="020F0302020204030204" pitchFamily="34" charset="0"/>
                    <a:hlinkClick r:id="rId6"/>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ea typeface="+mn-ea"/>
                    <a:cs typeface="Calibri Light" panose="020F0302020204030204" pitchFamily="34" charset="0"/>
                  </a:endParaRPr>
                </a:p>
                <a:p>
                  <a:endParaRPr lang="en-US" sz="8000" dirty="0"/>
                </a:p>
              </p:txBody>
            </p:sp>
          </p:grpSp>
          <p:grpSp>
            <p:nvGrpSpPr>
              <p:cNvPr id="18" name="Group 17">
                <a:extLst>
                  <a:ext uri="{FF2B5EF4-FFF2-40B4-BE49-F238E27FC236}">
                    <a16:creationId xmlns:a16="http://schemas.microsoft.com/office/drawing/2014/main" id="{13A65CFC-EC61-446A-FB9E-5FF6CC0600FC}"/>
                  </a:ext>
                </a:extLst>
              </p:cNvPr>
              <p:cNvGrpSpPr>
                <a:grpSpLocks/>
              </p:cNvGrpSpPr>
              <p:nvPr/>
            </p:nvGrpSpPr>
            <p:grpSpPr>
              <a:xfrm>
                <a:off x="13377579" y="15816067"/>
                <a:ext cx="1240463" cy="1260465"/>
                <a:chOff x="407985" y="15882102"/>
                <a:chExt cx="1240463" cy="1260465"/>
              </a:xfrm>
            </p:grpSpPr>
            <p:cxnSp>
              <p:nvCxnSpPr>
                <p:cNvPr id="19" name="Straight Connector 18">
                  <a:extLst>
                    <a:ext uri="{FF2B5EF4-FFF2-40B4-BE49-F238E27FC236}">
                      <a16:creationId xmlns:a16="http://schemas.microsoft.com/office/drawing/2014/main" id="{8C13E590-B688-2727-4709-95998F039FFB}"/>
                    </a:ext>
                  </a:extLst>
                </p:cNvPr>
                <p:cNvCxnSpPr>
                  <a:cxnSpLocks/>
                </p:cNvCxnSpPr>
                <p:nvPr/>
              </p:nvCxnSpPr>
              <p:spPr>
                <a:xfrm>
                  <a:off x="666745" y="16682887"/>
                  <a:ext cx="0" cy="457411"/>
                </a:xfrm>
                <a:prstGeom prst="line">
                  <a:avLst/>
                </a:prstGeom>
                <a:ln w="127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3C275AB-6A3B-3319-4249-6E01FDACFA44}"/>
                    </a:ext>
                  </a:extLst>
                </p:cNvPr>
                <p:cNvCxnSpPr>
                  <a:cxnSpLocks/>
                </p:cNvCxnSpPr>
                <p:nvPr/>
              </p:nvCxnSpPr>
              <p:spPr>
                <a:xfrm flipH="1">
                  <a:off x="666745" y="17140298"/>
                  <a:ext cx="507999" cy="0"/>
                </a:xfrm>
                <a:prstGeom prst="line">
                  <a:avLst/>
                </a:prstGeom>
                <a:ln w="12700">
                  <a:solidFill>
                    <a:schemeClr val="tx1"/>
                  </a:solidFill>
                  <a:headEnd type="stealt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8E5FA1E-B148-25F3-9A30-DE128AD440F9}"/>
                    </a:ext>
                  </a:extLst>
                </p:cNvPr>
                <p:cNvSpPr txBox="1">
                  <a:spLocks/>
                </p:cNvSpPr>
                <p:nvPr/>
              </p:nvSpPr>
              <p:spPr>
                <a:xfrm>
                  <a:off x="1140447" y="16500448"/>
                  <a:ext cx="508001" cy="642119"/>
                </a:xfrm>
                <a:prstGeom prst="rect">
                  <a:avLst/>
                </a:prstGeom>
                <a:noFill/>
                <a:ln>
                  <a:noFill/>
                </a:ln>
              </p:spPr>
              <p:txBody>
                <a:bodyPr wrap="square" rtlCol="0">
                  <a:spAutoFit/>
                </a:bodyPr>
                <a:lstStyle/>
                <a:p>
                  <a:r>
                    <a:rPr lang="en-US" sz="1600" dirty="0">
                      <a:cs typeface="Calibri Light" panose="020F0302020204030204" pitchFamily="34" charset="0"/>
                    </a:rPr>
                    <a:t>x</a:t>
                  </a:r>
                </a:p>
              </p:txBody>
            </p:sp>
            <p:sp>
              <p:nvSpPr>
                <p:cNvPr id="22" name="TextBox 21">
                  <a:extLst>
                    <a:ext uri="{FF2B5EF4-FFF2-40B4-BE49-F238E27FC236}">
                      <a16:creationId xmlns:a16="http://schemas.microsoft.com/office/drawing/2014/main" id="{6716794A-730B-9AC1-1EEB-1680F188EEDE}"/>
                    </a:ext>
                  </a:extLst>
                </p:cNvPr>
                <p:cNvSpPr txBox="1">
                  <a:spLocks/>
                </p:cNvSpPr>
                <p:nvPr/>
              </p:nvSpPr>
              <p:spPr>
                <a:xfrm>
                  <a:off x="407985" y="15882102"/>
                  <a:ext cx="507999" cy="642119"/>
                </a:xfrm>
                <a:prstGeom prst="rect">
                  <a:avLst/>
                </a:prstGeom>
                <a:noFill/>
                <a:ln>
                  <a:noFill/>
                </a:ln>
              </p:spPr>
              <p:txBody>
                <a:bodyPr wrap="square" rtlCol="0">
                  <a:spAutoFit/>
                </a:bodyPr>
                <a:lstStyle/>
                <a:p>
                  <a:r>
                    <a:rPr lang="en-US" sz="1600" dirty="0">
                      <a:cs typeface="Calibri Light" panose="020F0302020204030204" pitchFamily="34" charset="0"/>
                    </a:rPr>
                    <a:t>y</a:t>
                  </a:r>
                </a:p>
              </p:txBody>
            </p:sp>
          </p:grpSp>
        </p:grpSp>
        <p:sp>
          <p:nvSpPr>
            <p:cNvPr id="16" name="Rectangle 15">
              <a:extLst>
                <a:ext uri="{FF2B5EF4-FFF2-40B4-BE49-F238E27FC236}">
                  <a16:creationId xmlns:a16="http://schemas.microsoft.com/office/drawing/2014/main" id="{7B4655DE-C2AD-FB51-33FE-056B159C7EA7}"/>
                </a:ext>
              </a:extLst>
            </p:cNvPr>
            <p:cNvSpPr>
              <a:spLocks/>
            </p:cNvSpPr>
            <p:nvPr/>
          </p:nvSpPr>
          <p:spPr>
            <a:xfrm>
              <a:off x="1981200" y="5184980"/>
              <a:ext cx="685800" cy="225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cxnSp>
        <p:nvCxnSpPr>
          <p:cNvPr id="1045" name="Straight Arrow Connector 1044">
            <a:extLst>
              <a:ext uri="{FF2B5EF4-FFF2-40B4-BE49-F238E27FC236}">
                <a16:creationId xmlns:a16="http://schemas.microsoft.com/office/drawing/2014/main" id="{50F53412-A977-CE8E-CA85-B633C5BC5880}"/>
              </a:ext>
            </a:extLst>
          </p:cNvPr>
          <p:cNvCxnSpPr>
            <a:cxnSpLocks/>
          </p:cNvCxnSpPr>
          <p:nvPr/>
        </p:nvCxnSpPr>
        <p:spPr>
          <a:xfrm flipH="1" flipV="1">
            <a:off x="1011826" y="5570903"/>
            <a:ext cx="324953" cy="44448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46" name="Straight Arrow Connector 1045">
            <a:extLst>
              <a:ext uri="{FF2B5EF4-FFF2-40B4-BE49-F238E27FC236}">
                <a16:creationId xmlns:a16="http://schemas.microsoft.com/office/drawing/2014/main" id="{795E60B9-D8D8-4515-4840-DBF462DB6934}"/>
              </a:ext>
            </a:extLst>
          </p:cNvPr>
          <p:cNvCxnSpPr>
            <a:cxnSpLocks/>
          </p:cNvCxnSpPr>
          <p:nvPr/>
        </p:nvCxnSpPr>
        <p:spPr>
          <a:xfrm flipV="1">
            <a:off x="1350878" y="5540426"/>
            <a:ext cx="301677" cy="47495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47" name="Straight Arrow Connector 1046">
            <a:extLst>
              <a:ext uri="{FF2B5EF4-FFF2-40B4-BE49-F238E27FC236}">
                <a16:creationId xmlns:a16="http://schemas.microsoft.com/office/drawing/2014/main" id="{663782CF-3041-6F6C-F79E-C6004F08272B}"/>
              </a:ext>
            </a:extLst>
          </p:cNvPr>
          <p:cNvCxnSpPr>
            <a:cxnSpLocks/>
          </p:cNvCxnSpPr>
          <p:nvPr/>
        </p:nvCxnSpPr>
        <p:spPr>
          <a:xfrm flipH="1" flipV="1">
            <a:off x="1972812" y="5568673"/>
            <a:ext cx="221433" cy="469788"/>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048" name="TextBox 36">
            <a:extLst>
              <a:ext uri="{FF2B5EF4-FFF2-40B4-BE49-F238E27FC236}">
                <a16:creationId xmlns:a16="http://schemas.microsoft.com/office/drawing/2014/main" id="{FB240A8E-06ED-1192-6D95-A7D9048A425A}"/>
              </a:ext>
            </a:extLst>
          </p:cNvPr>
          <p:cNvSpPr txBox="1"/>
          <p:nvPr/>
        </p:nvSpPr>
        <p:spPr>
          <a:xfrm>
            <a:off x="666629" y="6109631"/>
            <a:ext cx="146391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Cooling / ESC coils</a:t>
            </a:r>
          </a:p>
        </p:txBody>
      </p:sp>
      <p:sp>
        <p:nvSpPr>
          <p:cNvPr id="1049" name="TextBox 36">
            <a:extLst>
              <a:ext uri="{FF2B5EF4-FFF2-40B4-BE49-F238E27FC236}">
                <a16:creationId xmlns:a16="http://schemas.microsoft.com/office/drawing/2014/main" id="{AD7E41DF-205A-508C-13B4-E296E28E2010}"/>
              </a:ext>
            </a:extLst>
          </p:cNvPr>
          <p:cNvSpPr txBox="1"/>
          <p:nvPr/>
        </p:nvSpPr>
        <p:spPr>
          <a:xfrm>
            <a:off x="2030202" y="6107834"/>
            <a:ext cx="146391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ESC coils</a:t>
            </a:r>
          </a:p>
        </p:txBody>
      </p:sp>
      <p:pic>
        <p:nvPicPr>
          <p:cNvPr id="1050" name="Picture 4">
            <a:extLst>
              <a:ext uri="{FF2B5EF4-FFF2-40B4-BE49-F238E27FC236}">
                <a16:creationId xmlns:a16="http://schemas.microsoft.com/office/drawing/2014/main" id="{1B0B7DD9-C1FD-83F3-0B9B-BA4D6338209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48400" y="4265855"/>
            <a:ext cx="2643393" cy="1982545"/>
          </a:xfrm>
          <a:prstGeom prst="rect">
            <a:avLst/>
          </a:prstGeom>
          <a:noFill/>
          <a:extLst>
            <a:ext uri="{909E8E84-426E-40DD-AFC4-6F175D3DCCD1}">
              <a14:hiddenFill xmlns:a14="http://schemas.microsoft.com/office/drawing/2010/main">
                <a:solidFill>
                  <a:srgbClr val="FFFFFF"/>
                </a:solidFill>
              </a14:hiddenFill>
            </a:ext>
          </a:extLst>
        </p:spPr>
      </p:pic>
      <p:grpSp>
        <p:nvGrpSpPr>
          <p:cNvPr id="1051" name="Group 1050">
            <a:extLst>
              <a:ext uri="{FF2B5EF4-FFF2-40B4-BE49-F238E27FC236}">
                <a16:creationId xmlns:a16="http://schemas.microsoft.com/office/drawing/2014/main" id="{D8D735A3-CEE8-B798-A2DA-207A06B87EE4}"/>
              </a:ext>
            </a:extLst>
          </p:cNvPr>
          <p:cNvGrpSpPr/>
          <p:nvPr/>
        </p:nvGrpSpPr>
        <p:grpSpPr>
          <a:xfrm>
            <a:off x="3421248" y="4419980"/>
            <a:ext cx="2883647" cy="1482278"/>
            <a:chOff x="6115851" y="774771"/>
            <a:chExt cx="6568904" cy="2060214"/>
          </a:xfrm>
        </p:grpSpPr>
        <p:pic>
          <p:nvPicPr>
            <p:cNvPr id="1052" name="Picture 1051">
              <a:extLst>
                <a:ext uri="{FF2B5EF4-FFF2-40B4-BE49-F238E27FC236}">
                  <a16:creationId xmlns:a16="http://schemas.microsoft.com/office/drawing/2014/main" id="{B32BC2B4-80B9-4BFC-6366-C3C558D7235A}"/>
                </a:ext>
              </a:extLst>
            </p:cNvPr>
            <p:cNvPicPr>
              <a:picLocks noChangeAspect="1"/>
            </p:cNvPicPr>
            <p:nvPr/>
          </p:nvPicPr>
          <p:blipFill rotWithShape="1">
            <a:blip r:embed="rId8"/>
            <a:srcRect l="15269" b="9759"/>
            <a:stretch/>
          </p:blipFill>
          <p:spPr>
            <a:xfrm>
              <a:off x="7749016" y="774771"/>
              <a:ext cx="1681564" cy="2049889"/>
            </a:xfrm>
            <a:prstGeom prst="rect">
              <a:avLst/>
            </a:prstGeom>
          </p:spPr>
        </p:pic>
        <p:sp>
          <p:nvSpPr>
            <p:cNvPr id="1053" name="Rectangle 1052">
              <a:extLst>
                <a:ext uri="{FF2B5EF4-FFF2-40B4-BE49-F238E27FC236}">
                  <a16:creationId xmlns:a16="http://schemas.microsoft.com/office/drawing/2014/main" id="{F2AC5547-6406-6244-FECF-47559810BCA0}"/>
                </a:ext>
              </a:extLst>
            </p:cNvPr>
            <p:cNvSpPr/>
            <p:nvPr/>
          </p:nvSpPr>
          <p:spPr>
            <a:xfrm>
              <a:off x="8701270" y="894536"/>
              <a:ext cx="198005" cy="1940449"/>
            </a:xfrm>
            <a:prstGeom prst="rect">
              <a:avLst/>
            </a:prstGeom>
            <a:solidFill>
              <a:schemeClr val="accent4">
                <a:lumMod val="60000"/>
                <a:lumOff val="40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54" name="Rectangle 1053">
              <a:extLst>
                <a:ext uri="{FF2B5EF4-FFF2-40B4-BE49-F238E27FC236}">
                  <a16:creationId xmlns:a16="http://schemas.microsoft.com/office/drawing/2014/main" id="{EB0F8CFC-7D0D-98CC-C7D0-7572FDD7BFE0}"/>
                </a:ext>
              </a:extLst>
            </p:cNvPr>
            <p:cNvSpPr/>
            <p:nvPr/>
          </p:nvSpPr>
          <p:spPr>
            <a:xfrm>
              <a:off x="7917646" y="2597379"/>
              <a:ext cx="198005" cy="227282"/>
            </a:xfrm>
            <a:prstGeom prst="rect">
              <a:avLst/>
            </a:prstGeom>
            <a:solidFill>
              <a:schemeClr val="accent4">
                <a:lumMod val="60000"/>
                <a:lumOff val="40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55" name="Rectangle 1054">
              <a:extLst>
                <a:ext uri="{FF2B5EF4-FFF2-40B4-BE49-F238E27FC236}">
                  <a16:creationId xmlns:a16="http://schemas.microsoft.com/office/drawing/2014/main" id="{B19363D5-2792-2500-E5B6-8F0A15A08F94}"/>
                </a:ext>
              </a:extLst>
            </p:cNvPr>
            <p:cNvSpPr/>
            <p:nvPr/>
          </p:nvSpPr>
          <p:spPr>
            <a:xfrm>
              <a:off x="9667149" y="1216999"/>
              <a:ext cx="572517" cy="223097"/>
            </a:xfrm>
            <a:prstGeom prst="rect">
              <a:avLst/>
            </a:prstGeom>
            <a:solidFill>
              <a:schemeClr val="accent4">
                <a:lumMod val="60000"/>
                <a:lumOff val="40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56" name="TextBox 1055">
              <a:extLst>
                <a:ext uri="{FF2B5EF4-FFF2-40B4-BE49-F238E27FC236}">
                  <a16:creationId xmlns:a16="http://schemas.microsoft.com/office/drawing/2014/main" id="{52C41096-C88F-54DD-541F-0C4F0750D4F8}"/>
                </a:ext>
              </a:extLst>
            </p:cNvPr>
            <p:cNvSpPr txBox="1"/>
            <p:nvPr/>
          </p:nvSpPr>
          <p:spPr>
            <a:xfrm>
              <a:off x="10298303" y="1140328"/>
              <a:ext cx="2386452" cy="310080"/>
            </a:xfrm>
            <a:prstGeom prst="rect">
              <a:avLst/>
            </a:prstGeom>
            <a:noFill/>
          </p:spPr>
          <p:txBody>
            <a:bodyPr wrap="square" lIns="0" tIns="0" rIns="0" bIns="0" rtlCol="0">
              <a:spAutoFit/>
            </a:bodyPr>
            <a:lstStyle/>
            <a:p>
              <a:pPr algn="l"/>
              <a:r>
                <a:rPr lang="en-US" sz="1600" dirty="0"/>
                <a:t>ESC coil 1 </a:t>
              </a:r>
            </a:p>
          </p:txBody>
        </p:sp>
        <p:sp>
          <p:nvSpPr>
            <p:cNvPr id="1057" name="TextBox 1056">
              <a:extLst>
                <a:ext uri="{FF2B5EF4-FFF2-40B4-BE49-F238E27FC236}">
                  <a16:creationId xmlns:a16="http://schemas.microsoft.com/office/drawing/2014/main" id="{CE024067-5739-F314-CB05-71BE4F495624}"/>
                </a:ext>
              </a:extLst>
            </p:cNvPr>
            <p:cNvSpPr txBox="1"/>
            <p:nvPr/>
          </p:nvSpPr>
          <p:spPr>
            <a:xfrm>
              <a:off x="10298299" y="1567753"/>
              <a:ext cx="2028311" cy="310080"/>
            </a:xfrm>
            <a:prstGeom prst="rect">
              <a:avLst/>
            </a:prstGeom>
            <a:noFill/>
          </p:spPr>
          <p:txBody>
            <a:bodyPr wrap="square" lIns="0" tIns="0" rIns="0" bIns="0" rtlCol="0">
              <a:spAutoFit/>
            </a:bodyPr>
            <a:lstStyle/>
            <a:p>
              <a:pPr algn="l"/>
              <a:r>
                <a:rPr lang="en-US" sz="1600" dirty="0"/>
                <a:t>ESC coil 2 </a:t>
              </a:r>
            </a:p>
          </p:txBody>
        </p:sp>
        <p:pic>
          <p:nvPicPr>
            <p:cNvPr id="1058" name="Picture 1057">
              <a:extLst>
                <a:ext uri="{FF2B5EF4-FFF2-40B4-BE49-F238E27FC236}">
                  <a16:creationId xmlns:a16="http://schemas.microsoft.com/office/drawing/2014/main" id="{88FA0E88-106B-167A-2198-F9028FE91AA2}"/>
                </a:ext>
              </a:extLst>
            </p:cNvPr>
            <p:cNvPicPr>
              <a:picLocks noChangeAspect="1"/>
            </p:cNvPicPr>
            <p:nvPr/>
          </p:nvPicPr>
          <p:blipFill rotWithShape="1">
            <a:blip r:embed="rId8"/>
            <a:srcRect l="15269" b="9759"/>
            <a:stretch/>
          </p:blipFill>
          <p:spPr>
            <a:xfrm flipH="1">
              <a:off x="6115851" y="774771"/>
              <a:ext cx="1681565" cy="2049890"/>
            </a:xfrm>
            <a:prstGeom prst="rect">
              <a:avLst/>
            </a:prstGeom>
          </p:spPr>
        </p:pic>
        <p:sp>
          <p:nvSpPr>
            <p:cNvPr id="1059" name="Rectangle 1058">
              <a:extLst>
                <a:ext uri="{FF2B5EF4-FFF2-40B4-BE49-F238E27FC236}">
                  <a16:creationId xmlns:a16="http://schemas.microsoft.com/office/drawing/2014/main" id="{D86A4F24-B4B9-4711-172D-AA60EACCCB9A}"/>
                </a:ext>
              </a:extLst>
            </p:cNvPr>
            <p:cNvSpPr/>
            <p:nvPr/>
          </p:nvSpPr>
          <p:spPr>
            <a:xfrm>
              <a:off x="9173942" y="894536"/>
              <a:ext cx="198005" cy="1940449"/>
            </a:xfrm>
            <a:prstGeom prst="rect">
              <a:avLst/>
            </a:prstGeom>
            <a:solidFill>
              <a:schemeClr val="accent2">
                <a:lumMod val="75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60" name="Rectangle 1059">
              <a:extLst>
                <a:ext uri="{FF2B5EF4-FFF2-40B4-BE49-F238E27FC236}">
                  <a16:creationId xmlns:a16="http://schemas.microsoft.com/office/drawing/2014/main" id="{CE563FC3-3A7E-14CB-B222-254EF80A743D}"/>
                </a:ext>
              </a:extLst>
            </p:cNvPr>
            <p:cNvSpPr/>
            <p:nvPr/>
          </p:nvSpPr>
          <p:spPr>
            <a:xfrm>
              <a:off x="6174485" y="888069"/>
              <a:ext cx="198005" cy="1940449"/>
            </a:xfrm>
            <a:prstGeom prst="rect">
              <a:avLst/>
            </a:prstGeom>
            <a:solidFill>
              <a:schemeClr val="accent4">
                <a:lumMod val="60000"/>
                <a:lumOff val="40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61" name="Rectangle 1060">
              <a:extLst>
                <a:ext uri="{FF2B5EF4-FFF2-40B4-BE49-F238E27FC236}">
                  <a16:creationId xmlns:a16="http://schemas.microsoft.com/office/drawing/2014/main" id="{59BCD524-7755-DA02-491C-3FFACBF7BD9B}"/>
                </a:ext>
              </a:extLst>
            </p:cNvPr>
            <p:cNvSpPr/>
            <p:nvPr/>
          </p:nvSpPr>
          <p:spPr>
            <a:xfrm>
              <a:off x="6646783" y="880564"/>
              <a:ext cx="198005" cy="1940449"/>
            </a:xfrm>
            <a:prstGeom prst="rect">
              <a:avLst/>
            </a:prstGeom>
            <a:solidFill>
              <a:schemeClr val="accent2">
                <a:lumMod val="75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62" name="Rectangle 1061">
              <a:extLst>
                <a:ext uri="{FF2B5EF4-FFF2-40B4-BE49-F238E27FC236}">
                  <a16:creationId xmlns:a16="http://schemas.microsoft.com/office/drawing/2014/main" id="{E7F7530F-5EE3-7717-A2CA-B5EB24EDE301}"/>
                </a:ext>
              </a:extLst>
            </p:cNvPr>
            <p:cNvSpPr/>
            <p:nvPr/>
          </p:nvSpPr>
          <p:spPr>
            <a:xfrm>
              <a:off x="7435547" y="2591888"/>
              <a:ext cx="198005" cy="227282"/>
            </a:xfrm>
            <a:prstGeom prst="rect">
              <a:avLst/>
            </a:prstGeom>
            <a:solidFill>
              <a:schemeClr val="accent2">
                <a:lumMod val="75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63" name="Rectangle 1062">
              <a:extLst>
                <a:ext uri="{FF2B5EF4-FFF2-40B4-BE49-F238E27FC236}">
                  <a16:creationId xmlns:a16="http://schemas.microsoft.com/office/drawing/2014/main" id="{32C583E4-03D6-0E28-0BDE-32AA8254162A}"/>
                </a:ext>
              </a:extLst>
            </p:cNvPr>
            <p:cNvSpPr/>
            <p:nvPr/>
          </p:nvSpPr>
          <p:spPr>
            <a:xfrm>
              <a:off x="9667150" y="1627691"/>
              <a:ext cx="572517" cy="223097"/>
            </a:xfrm>
            <a:prstGeom prst="rect">
              <a:avLst/>
            </a:prstGeom>
            <a:solidFill>
              <a:schemeClr val="accent2">
                <a:lumMod val="75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grpSp>
      <p:cxnSp>
        <p:nvCxnSpPr>
          <p:cNvPr id="1064" name="Straight Arrow Connector 1063">
            <a:extLst>
              <a:ext uri="{FF2B5EF4-FFF2-40B4-BE49-F238E27FC236}">
                <a16:creationId xmlns:a16="http://schemas.microsoft.com/office/drawing/2014/main" id="{3185EF5D-2298-07E2-2756-2673FF24198A}"/>
              </a:ext>
            </a:extLst>
          </p:cNvPr>
          <p:cNvCxnSpPr/>
          <p:nvPr/>
        </p:nvCxnSpPr>
        <p:spPr>
          <a:xfrm>
            <a:off x="5340368" y="5486400"/>
            <a:ext cx="4544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65" name="TextBox 1064">
            <a:extLst>
              <a:ext uri="{FF2B5EF4-FFF2-40B4-BE49-F238E27FC236}">
                <a16:creationId xmlns:a16="http://schemas.microsoft.com/office/drawing/2014/main" id="{7A9A2249-77C6-63AB-A2CA-9E7B20A4F7F3}"/>
              </a:ext>
            </a:extLst>
          </p:cNvPr>
          <p:cNvSpPr txBox="1"/>
          <p:nvPr/>
        </p:nvSpPr>
        <p:spPr>
          <a:xfrm>
            <a:off x="3505199" y="4004846"/>
            <a:ext cx="5181600" cy="338554"/>
          </a:xfrm>
          <a:prstGeom prst="rect">
            <a:avLst/>
          </a:prstGeom>
          <a:noFill/>
        </p:spPr>
        <p:txBody>
          <a:bodyPr wrap="square">
            <a:spAutoFit/>
          </a:bodyPr>
          <a:lstStyle/>
          <a:p>
            <a:r>
              <a:rPr lang="en-US" sz="1600" dirty="0"/>
              <a:t>Magnet current is fully discharged to the ESC unit </a:t>
            </a:r>
          </a:p>
        </p:txBody>
      </p:sp>
      <p:pic>
        <p:nvPicPr>
          <p:cNvPr id="1074" name="Picture 1073">
            <a:extLst>
              <a:ext uri="{FF2B5EF4-FFF2-40B4-BE49-F238E27FC236}">
                <a16:creationId xmlns:a16="http://schemas.microsoft.com/office/drawing/2014/main" id="{82DCC314-E080-105A-1E40-4B8717E9570A}"/>
              </a:ext>
            </a:extLst>
          </p:cNvPr>
          <p:cNvPicPr>
            <a:picLocks noChangeAspect="1"/>
          </p:cNvPicPr>
          <p:nvPr/>
        </p:nvPicPr>
        <p:blipFill>
          <a:blip r:embed="rId9"/>
          <a:stretch>
            <a:fillRect/>
          </a:stretch>
        </p:blipFill>
        <p:spPr>
          <a:xfrm>
            <a:off x="8798361" y="1728327"/>
            <a:ext cx="3144067" cy="2298522"/>
          </a:xfrm>
          <a:prstGeom prst="rect">
            <a:avLst/>
          </a:prstGeom>
        </p:spPr>
      </p:pic>
      <p:pic>
        <p:nvPicPr>
          <p:cNvPr id="1075" name="Picture 1074">
            <a:extLst>
              <a:ext uri="{FF2B5EF4-FFF2-40B4-BE49-F238E27FC236}">
                <a16:creationId xmlns:a16="http://schemas.microsoft.com/office/drawing/2014/main" id="{BD536485-1F57-ECD0-FB91-F398670A839C}"/>
              </a:ext>
            </a:extLst>
          </p:cNvPr>
          <p:cNvPicPr>
            <a:picLocks noChangeAspect="1"/>
          </p:cNvPicPr>
          <p:nvPr/>
        </p:nvPicPr>
        <p:blipFill>
          <a:blip r:embed="rId10"/>
          <a:stretch>
            <a:fillRect/>
          </a:stretch>
        </p:blipFill>
        <p:spPr>
          <a:xfrm>
            <a:off x="8948195" y="4005461"/>
            <a:ext cx="3024426" cy="2377724"/>
          </a:xfrm>
          <a:prstGeom prst="rect">
            <a:avLst/>
          </a:prstGeom>
        </p:spPr>
      </p:pic>
      <p:sp>
        <p:nvSpPr>
          <p:cNvPr id="1076" name="TextBox 36">
            <a:extLst>
              <a:ext uri="{FF2B5EF4-FFF2-40B4-BE49-F238E27FC236}">
                <a16:creationId xmlns:a16="http://schemas.microsoft.com/office/drawing/2014/main" id="{5952C324-0FC6-5DAC-0352-6E8CD765239C}"/>
              </a:ext>
            </a:extLst>
          </p:cNvPr>
          <p:cNvSpPr txBox="1"/>
          <p:nvPr/>
        </p:nvSpPr>
        <p:spPr>
          <a:xfrm>
            <a:off x="9088021" y="1042363"/>
            <a:ext cx="2909823"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THEA, </a:t>
            </a:r>
            <a:r>
              <a:rPr lang="en-US" sz="1200" dirty="0"/>
              <a:t>Support on forced-flow simulation from D. Biek and K. Sedlak from EPFL/SPC and L. </a:t>
            </a:r>
            <a:r>
              <a:rPr lang="en-US" sz="1200" dirty="0" err="1"/>
              <a:t>Bottura</a:t>
            </a:r>
            <a:r>
              <a:rPr lang="en-US" sz="1200" dirty="0"/>
              <a:t> from CERN</a:t>
            </a:r>
            <a:endParaRPr lang="en-US" altLang="en-US" sz="1200" dirty="0">
              <a:latin typeface="Arial" panose="020B0604020202020204" pitchFamily="34" charset="0"/>
            </a:endParaRPr>
          </a:p>
          <a:p>
            <a:endParaRPr lang="en-US" sz="1200" dirty="0"/>
          </a:p>
        </p:txBody>
      </p:sp>
      <p:sp>
        <p:nvSpPr>
          <p:cNvPr id="1077" name="TextBox 1076">
            <a:extLst>
              <a:ext uri="{FF2B5EF4-FFF2-40B4-BE49-F238E27FC236}">
                <a16:creationId xmlns:a16="http://schemas.microsoft.com/office/drawing/2014/main" id="{CA45E558-E5B1-B34C-A1CD-8EB5167C134E}"/>
              </a:ext>
            </a:extLst>
          </p:cNvPr>
          <p:cNvSpPr txBox="1"/>
          <p:nvPr/>
        </p:nvSpPr>
        <p:spPr>
          <a:xfrm>
            <a:off x="3496548" y="3136546"/>
            <a:ext cx="5181600" cy="738664"/>
          </a:xfrm>
          <a:prstGeom prst="rect">
            <a:avLst/>
          </a:prstGeom>
          <a:noFill/>
        </p:spPr>
        <p:txBody>
          <a:bodyPr wrap="square">
            <a:spAutoFit/>
          </a:bodyPr>
          <a:lstStyle/>
          <a:p>
            <a:r>
              <a:rPr lang="en-US" sz="1400" dirty="0"/>
              <a:t>On top of the 2D and 3D magnetic and mechanical models, the development of quench-protection and forced-flow models was carried out to complete the magnet design.</a:t>
            </a:r>
          </a:p>
        </p:txBody>
      </p:sp>
    </p:spTree>
    <p:extLst>
      <p:ext uri="{BB962C8B-B14F-4D97-AF65-F5344CB8AC3E}">
        <p14:creationId xmlns:p14="http://schemas.microsoft.com/office/powerpoint/2010/main" val="204575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6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6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7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65" grpId="0"/>
      <p:bldP spid="1076" grpId="0"/>
      <p:bldP spid="10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189E66-03D4-2A2D-D7D1-76A49F8D50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064131-A3E8-9702-2967-85F0A7270DDA}"/>
              </a:ext>
            </a:extLst>
          </p:cNvPr>
          <p:cNvSpPr>
            <a:spLocks noGrp="1"/>
          </p:cNvSpPr>
          <p:nvPr>
            <p:ph type="title"/>
          </p:nvPr>
        </p:nvSpPr>
        <p:spPr>
          <a:xfrm>
            <a:off x="695325" y="278296"/>
            <a:ext cx="7153275" cy="810444"/>
          </a:xfrm>
        </p:spPr>
        <p:txBody>
          <a:bodyPr/>
          <a:lstStyle/>
          <a:p>
            <a:r>
              <a:rPr lang="en-US" sz="2800" dirty="0" err="1"/>
              <a:t>subSMACC</a:t>
            </a:r>
            <a:r>
              <a:rPr lang="en-US" sz="2800" dirty="0"/>
              <a:t>: Winding, Impregnation, Splicing, and Cooling-Circuit Pressure Tests</a:t>
            </a:r>
          </a:p>
        </p:txBody>
      </p:sp>
      <p:sp>
        <p:nvSpPr>
          <p:cNvPr id="4" name="Date Placeholder 3">
            <a:extLst>
              <a:ext uri="{FF2B5EF4-FFF2-40B4-BE49-F238E27FC236}">
                <a16:creationId xmlns:a16="http://schemas.microsoft.com/office/drawing/2014/main" id="{3D7957B5-E16D-F1CB-078A-02F151B99471}"/>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3783D542-5C41-CB70-F126-A25DFB3EB222}"/>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4B979316-FB16-0BDB-F2BE-1901F5C11EEF}"/>
              </a:ext>
            </a:extLst>
          </p:cNvPr>
          <p:cNvSpPr>
            <a:spLocks noGrp="1"/>
          </p:cNvSpPr>
          <p:nvPr>
            <p:ph type="sldNum" sz="quarter" idx="12"/>
          </p:nvPr>
        </p:nvSpPr>
        <p:spPr/>
        <p:txBody>
          <a:bodyPr/>
          <a:lstStyle/>
          <a:p>
            <a:fld id="{442AD375-037F-43D0-B059-5172DA06796A}" type="slidenum">
              <a:rPr lang="en-GB" noProof="0" smtClean="0"/>
              <a:pPr/>
              <a:t>13</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68304284-89C1-E03E-449D-491ABB3DD4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2A25FCA7-3BA5-F608-DD82-B1C79CA9B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pic>
        <p:nvPicPr>
          <p:cNvPr id="9" name="Content Placeholder 7">
            <a:extLst>
              <a:ext uri="{FF2B5EF4-FFF2-40B4-BE49-F238E27FC236}">
                <a16:creationId xmlns:a16="http://schemas.microsoft.com/office/drawing/2014/main" id="{42E87838-E980-80F0-CE78-5F858E0A1F65}"/>
              </a:ext>
            </a:extLst>
          </p:cNvPr>
          <p:cNvPicPr>
            <a:picLocks noGrp="1" noChangeAspect="1"/>
          </p:cNvPicPr>
          <p:nvPr>
            <p:ph idx="1"/>
          </p:nvPr>
        </p:nvPicPr>
        <p:blipFill>
          <a:blip r:embed="rId4"/>
          <a:stretch>
            <a:fillRect/>
          </a:stretch>
        </p:blipFill>
        <p:spPr>
          <a:xfrm>
            <a:off x="802463" y="1335827"/>
            <a:ext cx="4586185" cy="2177776"/>
          </a:xfrm>
        </p:spPr>
      </p:pic>
      <p:pic>
        <p:nvPicPr>
          <p:cNvPr id="11" name="Picture 10">
            <a:extLst>
              <a:ext uri="{FF2B5EF4-FFF2-40B4-BE49-F238E27FC236}">
                <a16:creationId xmlns:a16="http://schemas.microsoft.com/office/drawing/2014/main" id="{0934E6AF-94F3-B0C0-6EA9-8219FB230D3D}"/>
              </a:ext>
            </a:extLst>
          </p:cNvPr>
          <p:cNvPicPr>
            <a:picLocks noChangeAspect="1"/>
          </p:cNvPicPr>
          <p:nvPr/>
        </p:nvPicPr>
        <p:blipFill>
          <a:blip r:embed="rId5"/>
          <a:stretch>
            <a:fillRect/>
          </a:stretch>
        </p:blipFill>
        <p:spPr>
          <a:xfrm>
            <a:off x="6248400" y="1302575"/>
            <a:ext cx="4586186" cy="2180548"/>
          </a:xfrm>
          <a:prstGeom prst="rect">
            <a:avLst/>
          </a:prstGeom>
        </p:spPr>
      </p:pic>
      <p:pic>
        <p:nvPicPr>
          <p:cNvPr id="15" name="Picture 14">
            <a:extLst>
              <a:ext uri="{FF2B5EF4-FFF2-40B4-BE49-F238E27FC236}">
                <a16:creationId xmlns:a16="http://schemas.microsoft.com/office/drawing/2014/main" id="{C41EB425-AB9E-5E6D-AC7D-5FB7E4EAC97C}"/>
              </a:ext>
            </a:extLst>
          </p:cNvPr>
          <p:cNvPicPr>
            <a:picLocks noChangeAspect="1"/>
          </p:cNvPicPr>
          <p:nvPr/>
        </p:nvPicPr>
        <p:blipFill>
          <a:blip r:embed="rId6"/>
          <a:stretch>
            <a:fillRect/>
          </a:stretch>
        </p:blipFill>
        <p:spPr>
          <a:xfrm>
            <a:off x="848967" y="4038600"/>
            <a:ext cx="4586185" cy="1943813"/>
          </a:xfrm>
          <a:prstGeom prst="rect">
            <a:avLst/>
          </a:prstGeom>
        </p:spPr>
      </p:pic>
      <p:pic>
        <p:nvPicPr>
          <p:cNvPr id="17" name="Picture 16">
            <a:extLst>
              <a:ext uri="{FF2B5EF4-FFF2-40B4-BE49-F238E27FC236}">
                <a16:creationId xmlns:a16="http://schemas.microsoft.com/office/drawing/2014/main" id="{30F2F454-9BE9-9C8B-45C9-1DA2D96EA89E}"/>
              </a:ext>
            </a:extLst>
          </p:cNvPr>
          <p:cNvPicPr>
            <a:picLocks noChangeAspect="1"/>
          </p:cNvPicPr>
          <p:nvPr/>
        </p:nvPicPr>
        <p:blipFill>
          <a:blip r:embed="rId7"/>
          <a:stretch>
            <a:fillRect/>
          </a:stretch>
        </p:blipFill>
        <p:spPr>
          <a:xfrm>
            <a:off x="6225540" y="4033050"/>
            <a:ext cx="2487736" cy="2039340"/>
          </a:xfrm>
          <a:prstGeom prst="rect">
            <a:avLst/>
          </a:prstGeom>
        </p:spPr>
      </p:pic>
      <p:sp>
        <p:nvSpPr>
          <p:cNvPr id="18" name="TextBox 17">
            <a:extLst>
              <a:ext uri="{FF2B5EF4-FFF2-40B4-BE49-F238E27FC236}">
                <a16:creationId xmlns:a16="http://schemas.microsoft.com/office/drawing/2014/main" id="{A6894819-D200-7CD1-D7EB-FBCB3C6F5371}"/>
              </a:ext>
            </a:extLst>
          </p:cNvPr>
          <p:cNvSpPr txBox="1"/>
          <p:nvPr/>
        </p:nvSpPr>
        <p:spPr>
          <a:xfrm>
            <a:off x="8915400" y="4191000"/>
            <a:ext cx="2887392" cy="923330"/>
          </a:xfrm>
          <a:prstGeom prst="rect">
            <a:avLst/>
          </a:prstGeom>
          <a:noFill/>
        </p:spPr>
        <p:txBody>
          <a:bodyPr wrap="none" lIns="0" tIns="0" rIns="0" bIns="0" rtlCol="0">
            <a:spAutoFit/>
          </a:bodyPr>
          <a:lstStyle/>
          <a:p>
            <a:pPr algn="ctr"/>
            <a:r>
              <a:rPr lang="en-US" sz="2000"/>
              <a:t>successful pressure tests </a:t>
            </a:r>
            <a:br>
              <a:rPr lang="en-US" sz="2000"/>
            </a:br>
            <a:r>
              <a:rPr lang="en-US" sz="2000"/>
              <a:t>up to 20 bar of He </a:t>
            </a:r>
            <a:br>
              <a:rPr lang="en-US" sz="2000"/>
            </a:br>
            <a:r>
              <a:rPr lang="en-US" sz="2000"/>
              <a:t>together with </a:t>
            </a:r>
            <a:r>
              <a:rPr lang="fr-FR" sz="2000"/>
              <a:t>Quentin</a:t>
            </a:r>
            <a:endParaRPr lang="en-US" sz="2000" dirty="0"/>
          </a:p>
        </p:txBody>
      </p:sp>
    </p:spTree>
    <p:extLst>
      <p:ext uri="{BB962C8B-B14F-4D97-AF65-F5344CB8AC3E}">
        <p14:creationId xmlns:p14="http://schemas.microsoft.com/office/powerpoint/2010/main" val="3907099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B1858-0116-EEAB-331C-27FD5DF3E38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E65C724-542F-3632-7B49-C8DDB1E63816}"/>
              </a:ext>
            </a:extLst>
          </p:cNvPr>
          <p:cNvSpPr>
            <a:spLocks noGrp="1"/>
          </p:cNvSpPr>
          <p:nvPr>
            <p:ph type="title"/>
          </p:nvPr>
        </p:nvSpPr>
        <p:spPr>
          <a:xfrm>
            <a:off x="695325" y="278296"/>
            <a:ext cx="7153275" cy="810444"/>
          </a:xfrm>
        </p:spPr>
        <p:txBody>
          <a:bodyPr/>
          <a:lstStyle/>
          <a:p>
            <a:r>
              <a:rPr lang="en-US" sz="2800" dirty="0"/>
              <a:t>SMACC1: Stress-Managed Asymmetric Common Coils magnet</a:t>
            </a:r>
            <a:endParaRPr lang="en-US" dirty="0"/>
          </a:p>
        </p:txBody>
      </p:sp>
      <p:sp>
        <p:nvSpPr>
          <p:cNvPr id="2" name="Date Placeholder 1">
            <a:extLst>
              <a:ext uri="{FF2B5EF4-FFF2-40B4-BE49-F238E27FC236}">
                <a16:creationId xmlns:a16="http://schemas.microsoft.com/office/drawing/2014/main" id="{C730D3B6-2200-A558-7346-ED6AF8AAE854}"/>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ECF94004-BB5E-B450-884E-906A42758D32}"/>
              </a:ext>
            </a:extLst>
          </p:cNvPr>
          <p:cNvSpPr>
            <a:spLocks noGrp="1"/>
          </p:cNvSpPr>
          <p:nvPr>
            <p:ph type="ftr" sz="quarter" idx="11"/>
          </p:nvPr>
        </p:nvSpPr>
        <p:spPr/>
        <p:txBody>
          <a:bodyPr/>
          <a:lstStyle/>
          <a:p>
            <a:r>
              <a:rPr lang="en-GB" noProof="0"/>
              <a:t>Paul Scherrer Institute PSI</a:t>
            </a:r>
            <a:endParaRPr lang="en-GB" noProof="0" dirty="0"/>
          </a:p>
        </p:txBody>
      </p:sp>
      <p:sp>
        <p:nvSpPr>
          <p:cNvPr id="4" name="Slide Number Placeholder 3">
            <a:extLst>
              <a:ext uri="{FF2B5EF4-FFF2-40B4-BE49-F238E27FC236}">
                <a16:creationId xmlns:a16="http://schemas.microsoft.com/office/drawing/2014/main" id="{33E70F94-EB50-C59C-9EC1-4171342870BD}"/>
              </a:ext>
            </a:extLst>
          </p:cNvPr>
          <p:cNvSpPr>
            <a:spLocks noGrp="1"/>
          </p:cNvSpPr>
          <p:nvPr>
            <p:ph type="sldNum" sz="quarter" idx="12"/>
          </p:nvPr>
        </p:nvSpPr>
        <p:spPr/>
        <p:txBody>
          <a:bodyPr/>
          <a:lstStyle/>
          <a:p>
            <a:fld id="{442AD375-037F-43D0-B059-5172DA06796A}" type="slidenum">
              <a:rPr lang="en-GB" noProof="0" smtClean="0"/>
              <a:pPr/>
              <a:t>14</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63F5F7C5-6641-0984-8DEC-BABC73E20D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73BD8835-536D-2087-DA55-000658DF68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12" name="TextBox 36">
            <a:extLst>
              <a:ext uri="{FF2B5EF4-FFF2-40B4-BE49-F238E27FC236}">
                <a16:creationId xmlns:a16="http://schemas.microsoft.com/office/drawing/2014/main" id="{72196423-D5DE-E812-082F-46B10811CEE4}"/>
              </a:ext>
            </a:extLst>
          </p:cNvPr>
          <p:cNvSpPr txBox="1"/>
          <p:nvPr/>
        </p:nvSpPr>
        <p:spPr>
          <a:xfrm>
            <a:off x="4988979" y="6019800"/>
            <a:ext cx="1885191"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2 x SMACC1 Layer 2 SM Nb</a:t>
            </a:r>
            <a:r>
              <a:rPr lang="en-US" altLang="en-US" sz="1200" baseline="-25000" dirty="0">
                <a:solidFill>
                  <a:srgbClr val="000000"/>
                </a:solidFill>
                <a:latin typeface="-webkit-standard"/>
              </a:rPr>
              <a:t>3</a:t>
            </a:r>
            <a:r>
              <a:rPr lang="en-US" altLang="en-US" sz="1200" dirty="0">
                <a:solidFill>
                  <a:srgbClr val="000000"/>
                </a:solidFill>
                <a:latin typeface="-webkit-standard"/>
              </a:rPr>
              <a:t>Sn coils </a:t>
            </a:r>
            <a:endParaRPr lang="en-US" altLang="en-US" sz="1200" dirty="0">
              <a:latin typeface="Arial" panose="020B0604020202020204" pitchFamily="34" charset="0"/>
            </a:endParaRPr>
          </a:p>
          <a:p>
            <a:endParaRPr lang="en-US" sz="1200" dirty="0"/>
          </a:p>
        </p:txBody>
      </p:sp>
      <p:sp>
        <p:nvSpPr>
          <p:cNvPr id="10" name="Content Placeholder 2">
            <a:extLst>
              <a:ext uri="{FF2B5EF4-FFF2-40B4-BE49-F238E27FC236}">
                <a16:creationId xmlns:a16="http://schemas.microsoft.com/office/drawing/2014/main" id="{D9F3AA56-49EA-F1C2-2549-B338D8E3B380}"/>
              </a:ext>
            </a:extLst>
          </p:cNvPr>
          <p:cNvSpPr txBox="1">
            <a:spLocks/>
          </p:cNvSpPr>
          <p:nvPr/>
        </p:nvSpPr>
        <p:spPr>
          <a:xfrm>
            <a:off x="695325" y="1376773"/>
            <a:ext cx="11496675" cy="161636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The goal is to design, manufacture, and test a stress-managed, asymmetric, intermediate-field common-coil magnet to demonstrate the following:</a:t>
            </a:r>
          </a:p>
          <a:p>
            <a:pPr marL="342900" indent="-342900">
              <a:buFont typeface="Arial" panose="020B0604020202020204" pitchFamily="34" charset="0"/>
              <a:buChar char="•"/>
            </a:pPr>
            <a:r>
              <a:rPr lang="en-US" sz="1700" dirty="0"/>
              <a:t>the feasibility of the stress-managed common-coil configuration with respect to all coil-manufacturing aspects;</a:t>
            </a:r>
          </a:p>
          <a:p>
            <a:pPr marL="342900" indent="-342900">
              <a:buFont typeface="Arial" panose="020B0604020202020204" pitchFamily="34" charset="0"/>
              <a:buChar char="•"/>
            </a:pPr>
            <a:r>
              <a:rPr lang="en-US" sz="1700" dirty="0"/>
              <a:t>the assessment of magnet performance with respect to engineering margin, field-quality reproducibility, and endurance;</a:t>
            </a:r>
          </a:p>
          <a:p>
            <a:pPr marL="342900" indent="-342900">
              <a:buFont typeface="Arial" panose="020B0604020202020204" pitchFamily="34" charset="0"/>
              <a:buChar char="•"/>
            </a:pPr>
            <a:r>
              <a:rPr lang="en-US" sz="1700" dirty="0"/>
              <a:t>the use of recently developed technologies, such as the fielded-wax impregnation system and ceramic-coated formers.</a:t>
            </a:r>
          </a:p>
          <a:p>
            <a:endParaRPr lang="en-US" sz="1700" dirty="0"/>
          </a:p>
        </p:txBody>
      </p:sp>
      <p:sp>
        <p:nvSpPr>
          <p:cNvPr id="11" name="Content Placeholder 2">
            <a:extLst>
              <a:ext uri="{FF2B5EF4-FFF2-40B4-BE49-F238E27FC236}">
                <a16:creationId xmlns:a16="http://schemas.microsoft.com/office/drawing/2014/main" id="{CD97000D-698D-AF58-6765-8F848BCED3E7}"/>
              </a:ext>
            </a:extLst>
          </p:cNvPr>
          <p:cNvSpPr txBox="1">
            <a:spLocks/>
          </p:cNvSpPr>
          <p:nvPr/>
        </p:nvSpPr>
        <p:spPr>
          <a:xfrm>
            <a:off x="695325" y="3167259"/>
            <a:ext cx="3952875" cy="161636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fontAlgn="base">
              <a:spcAft>
                <a:spcPct val="0"/>
              </a:spcAft>
            </a:pPr>
            <a:r>
              <a:rPr lang="en-US" altLang="en-US" sz="1700" dirty="0"/>
              <a:t>Overall manufacturing status:</a:t>
            </a:r>
          </a:p>
          <a:p>
            <a:pPr marL="285750" lvl="0" indent="-285750" fontAlgn="base">
              <a:spcAft>
                <a:spcPct val="0"/>
              </a:spcAft>
              <a:buFont typeface="Arial" panose="020B0604020202020204" pitchFamily="34" charset="0"/>
              <a:buChar char="•"/>
            </a:pPr>
            <a:r>
              <a:rPr lang="en-US" altLang="en-US" sz="1700" dirty="0"/>
              <a:t>coil tooling completed;</a:t>
            </a:r>
          </a:p>
          <a:p>
            <a:pPr marL="285750" lvl="0" indent="-285750" fontAlgn="base">
              <a:spcAft>
                <a:spcPct val="0"/>
              </a:spcAft>
              <a:buFont typeface="Arial" panose="020B0604020202020204" pitchFamily="34" charset="0"/>
              <a:buChar char="•"/>
            </a:pPr>
            <a:r>
              <a:rPr lang="en-US" altLang="en-US" sz="1700" dirty="0"/>
              <a:t>two of eight coils wound nonconformities in the parts order are delaying coil fabrication;</a:t>
            </a:r>
          </a:p>
          <a:p>
            <a:pPr marL="285750" lvl="0" indent="-285750" fontAlgn="base">
              <a:spcAft>
                <a:spcPct val="0"/>
              </a:spcAft>
              <a:buFont typeface="Arial" panose="020B0604020202020204" pitchFamily="34" charset="0"/>
              <a:buChar char="•"/>
            </a:pPr>
            <a:r>
              <a:rPr lang="en-US" altLang="en-US" sz="1700" dirty="0"/>
              <a:t>components waiting to be machined at the PSI workshop: yoke and end plates;</a:t>
            </a:r>
          </a:p>
          <a:p>
            <a:pPr marL="285750" lvl="0" indent="-285750" fontAlgn="base">
              <a:spcAft>
                <a:spcPct val="0"/>
              </a:spcAft>
              <a:buFont typeface="Arial" panose="020B0604020202020204" pitchFamily="34" charset="0"/>
              <a:buChar char="•"/>
            </a:pPr>
            <a:r>
              <a:rPr lang="en-US" altLang="en-US" sz="1700" dirty="0"/>
              <a:t>ongoing production of pads and reaming of structural parts (C. Müller).</a:t>
            </a:r>
          </a:p>
          <a:p>
            <a:pPr lvl="0" eaLnBrk="0" fontAlgn="base" hangingPunct="0">
              <a:spcBef>
                <a:spcPct val="0"/>
              </a:spcBef>
              <a:spcAft>
                <a:spcPct val="0"/>
              </a:spcAft>
            </a:pPr>
            <a:endParaRPr lang="en-US" altLang="en-US" sz="1600" dirty="0">
              <a:latin typeface="Arial" panose="020B0604020202020204" pitchFamily="34" charset="0"/>
            </a:endParaRPr>
          </a:p>
          <a:p>
            <a:endParaRPr lang="en-US" sz="1700" dirty="0"/>
          </a:p>
        </p:txBody>
      </p:sp>
      <p:pic>
        <p:nvPicPr>
          <p:cNvPr id="28" name="Picture 27">
            <a:extLst>
              <a:ext uri="{FF2B5EF4-FFF2-40B4-BE49-F238E27FC236}">
                <a16:creationId xmlns:a16="http://schemas.microsoft.com/office/drawing/2014/main" id="{A152915E-5402-3A91-92AE-F6B4C35D3718}"/>
              </a:ext>
            </a:extLst>
          </p:cNvPr>
          <p:cNvPicPr>
            <a:picLocks noChangeAspect="1"/>
          </p:cNvPicPr>
          <p:nvPr/>
        </p:nvPicPr>
        <p:blipFill>
          <a:blip r:embed="rId4"/>
          <a:stretch>
            <a:fillRect/>
          </a:stretch>
        </p:blipFill>
        <p:spPr>
          <a:xfrm>
            <a:off x="4988979" y="3188280"/>
            <a:ext cx="1587063" cy="2777362"/>
          </a:xfrm>
          <a:prstGeom prst="rect">
            <a:avLst/>
          </a:prstGeom>
        </p:spPr>
      </p:pic>
      <p:pic>
        <p:nvPicPr>
          <p:cNvPr id="10243" name="Picture 3">
            <a:extLst>
              <a:ext uri="{FF2B5EF4-FFF2-40B4-BE49-F238E27FC236}">
                <a16:creationId xmlns:a16="http://schemas.microsoft.com/office/drawing/2014/main" id="{22441803-6886-4B71-C5B6-7B9A77F70BD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555" t="20075" b="4511"/>
          <a:stretch>
            <a:fillRect/>
          </a:stretch>
        </p:blipFill>
        <p:spPr bwMode="auto">
          <a:xfrm>
            <a:off x="6706610" y="3188280"/>
            <a:ext cx="2608703" cy="2777362"/>
          </a:xfrm>
          <a:prstGeom prst="rect">
            <a:avLst/>
          </a:prstGeom>
          <a:noFill/>
          <a:extLst>
            <a:ext uri="{909E8E84-426E-40DD-AFC4-6F175D3DCCD1}">
              <a14:hiddenFill xmlns:a14="http://schemas.microsoft.com/office/drawing/2010/main">
                <a:solidFill>
                  <a:srgbClr val="FFFFFF"/>
                </a:solidFill>
              </a14:hiddenFill>
            </a:ext>
          </a:extLst>
        </p:spPr>
      </p:pic>
      <p:sp>
        <p:nvSpPr>
          <p:cNvPr id="1026" name="AutoShape 5" descr="Image preview">
            <a:extLst>
              <a:ext uri="{FF2B5EF4-FFF2-40B4-BE49-F238E27FC236}">
                <a16:creationId xmlns:a16="http://schemas.microsoft.com/office/drawing/2014/main" id="{AA4B2E74-001F-7383-4ABB-92162F9E44A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67" name="Picture 1066" descr="A person working on a metal cylinder&#10;&#10;AI-generated content may be incorrect.">
            <a:extLst>
              <a:ext uri="{FF2B5EF4-FFF2-40B4-BE49-F238E27FC236}">
                <a16:creationId xmlns:a16="http://schemas.microsoft.com/office/drawing/2014/main" id="{FF1A84E2-D5E6-4733-DF3C-C95C73FB1926}"/>
              </a:ext>
            </a:extLst>
          </p:cNvPr>
          <p:cNvPicPr>
            <a:picLocks noChangeAspect="1"/>
          </p:cNvPicPr>
          <p:nvPr/>
        </p:nvPicPr>
        <p:blipFill>
          <a:blip r:embed="rId6" cstate="print">
            <a:extLst>
              <a:ext uri="{28A0092B-C50C-407E-A947-70E740481C1C}">
                <a14:useLocalDpi xmlns:a14="http://schemas.microsoft.com/office/drawing/2010/main" val="0"/>
              </a:ext>
            </a:extLst>
          </a:blip>
          <a:srcRect l="31373" t="36601" r="28703"/>
          <a:stretch>
            <a:fillRect/>
          </a:stretch>
        </p:blipFill>
        <p:spPr>
          <a:xfrm>
            <a:off x="9467713" y="3188280"/>
            <a:ext cx="2331970" cy="2777362"/>
          </a:xfrm>
          <a:prstGeom prst="rect">
            <a:avLst/>
          </a:prstGeom>
        </p:spPr>
      </p:pic>
      <p:sp>
        <p:nvSpPr>
          <p:cNvPr id="1068" name="TextBox 36">
            <a:extLst>
              <a:ext uri="{FF2B5EF4-FFF2-40B4-BE49-F238E27FC236}">
                <a16:creationId xmlns:a16="http://schemas.microsoft.com/office/drawing/2014/main" id="{BF8B8508-1584-BC97-D39D-5466964EB4EC}"/>
              </a:ext>
            </a:extLst>
          </p:cNvPr>
          <p:cNvSpPr txBox="1"/>
          <p:nvPr/>
        </p:nvSpPr>
        <p:spPr>
          <a:xfrm>
            <a:off x="6706610" y="6027172"/>
            <a:ext cx="260870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One of the two half-yokes assembled</a:t>
            </a:r>
            <a:endParaRPr lang="en-US" altLang="en-US" sz="1200" dirty="0">
              <a:latin typeface="Arial" panose="020B0604020202020204" pitchFamily="34" charset="0"/>
            </a:endParaRPr>
          </a:p>
          <a:p>
            <a:endParaRPr lang="en-US" sz="1200" dirty="0"/>
          </a:p>
        </p:txBody>
      </p:sp>
      <p:sp>
        <p:nvSpPr>
          <p:cNvPr id="1069" name="TextBox 36">
            <a:extLst>
              <a:ext uri="{FF2B5EF4-FFF2-40B4-BE49-F238E27FC236}">
                <a16:creationId xmlns:a16="http://schemas.microsoft.com/office/drawing/2014/main" id="{27DB66BD-C39A-A575-4DDB-8DCA34EE815A}"/>
              </a:ext>
            </a:extLst>
          </p:cNvPr>
          <p:cNvSpPr txBox="1"/>
          <p:nvPr/>
        </p:nvSpPr>
        <p:spPr>
          <a:xfrm>
            <a:off x="9467713" y="6040125"/>
            <a:ext cx="2608703"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SMACC1 stainless-steel shell </a:t>
            </a:r>
          </a:p>
          <a:p>
            <a:r>
              <a:rPr lang="en-US" altLang="en-US" sz="1200" dirty="0">
                <a:solidFill>
                  <a:srgbClr val="000000"/>
                </a:solidFill>
                <a:latin typeface="-webkit-standard"/>
              </a:rPr>
              <a:t>39.65 mm thick</a:t>
            </a:r>
            <a:endParaRPr lang="en-US" altLang="en-US" sz="1200" dirty="0">
              <a:latin typeface="Arial" panose="020B0604020202020204" pitchFamily="34" charset="0"/>
            </a:endParaRPr>
          </a:p>
          <a:p>
            <a:endParaRPr lang="en-US" sz="1200" dirty="0"/>
          </a:p>
        </p:txBody>
      </p:sp>
    </p:spTree>
    <p:extLst>
      <p:ext uri="{BB962C8B-B14F-4D97-AF65-F5344CB8AC3E}">
        <p14:creationId xmlns:p14="http://schemas.microsoft.com/office/powerpoint/2010/main" val="374800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6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6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068" grpId="0"/>
      <p:bldP spid="10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C6264-CDA5-A89C-1968-9E56850DF3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726D73-26E4-B35C-3D7B-791471F27DA8}"/>
              </a:ext>
            </a:extLst>
          </p:cNvPr>
          <p:cNvSpPr>
            <a:spLocks noGrp="1"/>
          </p:cNvSpPr>
          <p:nvPr>
            <p:ph type="title"/>
          </p:nvPr>
        </p:nvSpPr>
        <p:spPr>
          <a:xfrm>
            <a:off x="695325" y="278296"/>
            <a:ext cx="7153275" cy="810444"/>
          </a:xfrm>
        </p:spPr>
        <p:txBody>
          <a:bodyPr/>
          <a:lstStyle/>
          <a:p>
            <a:r>
              <a:rPr lang="en-US" sz="2800" dirty="0"/>
              <a:t>SMACC1: Former Coating and Bladder-and-Key Trials</a:t>
            </a:r>
            <a:br>
              <a:rPr lang="en-US" sz="2800" dirty="0"/>
            </a:br>
            <a:endParaRPr lang="en-US" dirty="0"/>
          </a:p>
        </p:txBody>
      </p:sp>
      <p:sp>
        <p:nvSpPr>
          <p:cNvPr id="4" name="Date Placeholder 3">
            <a:extLst>
              <a:ext uri="{FF2B5EF4-FFF2-40B4-BE49-F238E27FC236}">
                <a16:creationId xmlns:a16="http://schemas.microsoft.com/office/drawing/2014/main" id="{41EFBDB2-5BFC-88EA-88EE-BC19CC0B0E64}"/>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18346C66-226D-8DA1-DE26-C7FFB30FCE2C}"/>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D757333C-EBEE-4368-F5E8-941B67B83721}"/>
              </a:ext>
            </a:extLst>
          </p:cNvPr>
          <p:cNvSpPr>
            <a:spLocks noGrp="1"/>
          </p:cNvSpPr>
          <p:nvPr>
            <p:ph type="sldNum" sz="quarter" idx="12"/>
          </p:nvPr>
        </p:nvSpPr>
        <p:spPr/>
        <p:txBody>
          <a:bodyPr/>
          <a:lstStyle/>
          <a:p>
            <a:fld id="{442AD375-037F-43D0-B059-5172DA06796A}" type="slidenum">
              <a:rPr lang="en-GB" noProof="0" smtClean="0"/>
              <a:pPr/>
              <a:t>15</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3BB14DB1-C171-4CDD-2D4C-78E5150A35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10750BE2-CCB2-BF7A-EDE2-5CD07EB46A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pic>
        <p:nvPicPr>
          <p:cNvPr id="9" name="Content Placeholder 7">
            <a:extLst>
              <a:ext uri="{FF2B5EF4-FFF2-40B4-BE49-F238E27FC236}">
                <a16:creationId xmlns:a16="http://schemas.microsoft.com/office/drawing/2014/main" id="{08FDBF31-EFF2-B36C-3C6A-3867D907C5A9}"/>
              </a:ext>
            </a:extLst>
          </p:cNvPr>
          <p:cNvPicPr>
            <a:picLocks noChangeAspect="1"/>
          </p:cNvPicPr>
          <p:nvPr/>
        </p:nvPicPr>
        <p:blipFill>
          <a:blip r:embed="rId4"/>
          <a:stretch>
            <a:fillRect/>
          </a:stretch>
        </p:blipFill>
        <p:spPr>
          <a:xfrm>
            <a:off x="862423" y="2990798"/>
            <a:ext cx="3901440" cy="2034837"/>
          </a:xfrm>
          <a:prstGeom prst="rect">
            <a:avLst/>
          </a:prstGeom>
        </p:spPr>
      </p:pic>
      <p:sp>
        <p:nvSpPr>
          <p:cNvPr id="10" name="TextBox 9">
            <a:extLst>
              <a:ext uri="{FF2B5EF4-FFF2-40B4-BE49-F238E27FC236}">
                <a16:creationId xmlns:a16="http://schemas.microsoft.com/office/drawing/2014/main" id="{B92E7E20-1DEC-B672-0244-CD067C24B2CF}"/>
              </a:ext>
            </a:extLst>
          </p:cNvPr>
          <p:cNvSpPr txBox="1"/>
          <p:nvPr/>
        </p:nvSpPr>
        <p:spPr>
          <a:xfrm>
            <a:off x="862423" y="5130328"/>
            <a:ext cx="6096000" cy="1169551"/>
          </a:xfrm>
          <a:prstGeom prst="rect">
            <a:avLst/>
          </a:prstGeom>
          <a:noFill/>
        </p:spPr>
        <p:txBody>
          <a:bodyPr wrap="square">
            <a:spAutoFit/>
          </a:bodyPr>
          <a:lstStyle/>
          <a:p>
            <a:pPr algn="l" rtl="0" fontAlgn="base">
              <a:lnSpc>
                <a:spcPts val="1538"/>
              </a:lnSpc>
              <a:spcAft>
                <a:spcPts val="800"/>
              </a:spcAft>
              <a:buNone/>
            </a:pPr>
            <a:r>
              <a:rPr lang="en-US" sz="1800" b="0" i="0">
                <a:effectLst/>
                <a:latin typeface="Calibri" panose="020F0502020204030204" pitchFamily="34" charset="0"/>
              </a:rPr>
              <a:t>3 cycles (flattening of bladder</a:t>
            </a:r>
            <a:br>
              <a:rPr lang="en-US" sz="1800" b="0" i="0">
                <a:effectLst/>
                <a:latin typeface="Calibri" panose="020F0502020204030204" pitchFamily="34" charset="0"/>
              </a:rPr>
            </a:br>
            <a:r>
              <a:rPr lang="en-US" sz="1800" b="0" i="0">
                <a:effectLst/>
                <a:latin typeface="Calibri" panose="020F0502020204030204" pitchFamily="34" charset="0"/>
              </a:rPr>
              <a:t>between cycles</a:t>
            </a:r>
            <a:r>
              <a:rPr lang="en-US" sz="2000" b="0" i="0">
                <a:effectLst/>
                <a:latin typeface="Calibri" panose="020F0502020204030204" pitchFamily="34" charset="0"/>
              </a:rPr>
              <a:t>) </a:t>
            </a:r>
            <a:endParaRPr lang="en-US" b="0" i="0">
              <a:effectLst/>
            </a:endParaRPr>
          </a:p>
          <a:p>
            <a:pPr algn="l" rtl="0" fontAlgn="base">
              <a:lnSpc>
                <a:spcPts val="1457"/>
              </a:lnSpc>
              <a:buFont typeface="+mj-lt"/>
              <a:buAutoNum type="arabicPeriod"/>
            </a:pPr>
            <a:r>
              <a:rPr lang="en-US" sz="1800" b="0" i="0">
                <a:effectLst/>
                <a:latin typeface="Calibri" panose="020F0502020204030204" pitchFamily="34" charset="0"/>
              </a:rPr>
              <a:t>500 bar </a:t>
            </a:r>
          </a:p>
          <a:p>
            <a:pPr algn="l" rtl="0" fontAlgn="base">
              <a:lnSpc>
                <a:spcPts val="1457"/>
              </a:lnSpc>
              <a:buFont typeface="+mj-lt"/>
              <a:buAutoNum type="arabicPeriod" startAt="2"/>
            </a:pPr>
            <a:r>
              <a:rPr lang="en-US" sz="1800" b="0" i="0">
                <a:effectLst/>
                <a:latin typeface="Calibri" panose="020F0502020204030204" pitchFamily="34" charset="0"/>
              </a:rPr>
              <a:t>2x 500 bar  </a:t>
            </a:r>
          </a:p>
          <a:p>
            <a:pPr algn="l" rtl="0" fontAlgn="base">
              <a:lnSpc>
                <a:spcPts val="1457"/>
              </a:lnSpc>
              <a:buFont typeface="+mj-lt"/>
              <a:buAutoNum type="arabicPeriod" startAt="3"/>
            </a:pPr>
            <a:r>
              <a:rPr lang="en-US" sz="1800" b="0" i="0">
                <a:effectLst/>
                <a:latin typeface="Calibri" panose="020F0502020204030204" pitchFamily="34" charset="0"/>
              </a:rPr>
              <a:t>burst at 750 bar </a:t>
            </a:r>
          </a:p>
        </p:txBody>
      </p:sp>
      <p:pic>
        <p:nvPicPr>
          <p:cNvPr id="11" name="Content Placeholder 7">
            <a:extLst>
              <a:ext uri="{FF2B5EF4-FFF2-40B4-BE49-F238E27FC236}">
                <a16:creationId xmlns:a16="http://schemas.microsoft.com/office/drawing/2014/main" id="{E3B77CA2-2B86-2738-005F-94ECE7FEBED6}"/>
              </a:ext>
            </a:extLst>
          </p:cNvPr>
          <p:cNvPicPr>
            <a:picLocks noGrp="1" noChangeAspect="1"/>
          </p:cNvPicPr>
          <p:nvPr>
            <p:ph idx="1"/>
          </p:nvPr>
        </p:nvPicPr>
        <p:blipFill>
          <a:blip r:embed="rId5"/>
          <a:stretch>
            <a:fillRect/>
          </a:stretch>
        </p:blipFill>
        <p:spPr>
          <a:xfrm>
            <a:off x="7653447" y="1676400"/>
            <a:ext cx="4444779" cy="3349235"/>
          </a:xfrm>
        </p:spPr>
      </p:pic>
      <p:pic>
        <p:nvPicPr>
          <p:cNvPr id="13" name="Picture 12">
            <a:extLst>
              <a:ext uri="{FF2B5EF4-FFF2-40B4-BE49-F238E27FC236}">
                <a16:creationId xmlns:a16="http://schemas.microsoft.com/office/drawing/2014/main" id="{07C20863-1DF7-5E62-4E58-D710A3813070}"/>
              </a:ext>
            </a:extLst>
          </p:cNvPr>
          <p:cNvPicPr>
            <a:picLocks noChangeAspect="1"/>
          </p:cNvPicPr>
          <p:nvPr/>
        </p:nvPicPr>
        <p:blipFill>
          <a:blip r:embed="rId6"/>
          <a:stretch>
            <a:fillRect/>
          </a:stretch>
        </p:blipFill>
        <p:spPr>
          <a:xfrm>
            <a:off x="747644" y="1335287"/>
            <a:ext cx="4016219" cy="1487976"/>
          </a:xfrm>
          <a:prstGeom prst="rect">
            <a:avLst/>
          </a:prstGeom>
        </p:spPr>
      </p:pic>
      <p:pic>
        <p:nvPicPr>
          <p:cNvPr id="17" name="Picture 16">
            <a:extLst>
              <a:ext uri="{FF2B5EF4-FFF2-40B4-BE49-F238E27FC236}">
                <a16:creationId xmlns:a16="http://schemas.microsoft.com/office/drawing/2014/main" id="{D66F4F47-5C69-BBBA-5737-7B7AF1B7FA23}"/>
              </a:ext>
            </a:extLst>
          </p:cNvPr>
          <p:cNvPicPr>
            <a:picLocks noChangeAspect="1"/>
          </p:cNvPicPr>
          <p:nvPr/>
        </p:nvPicPr>
        <p:blipFill>
          <a:blip r:embed="rId7"/>
          <a:stretch>
            <a:fillRect/>
          </a:stretch>
        </p:blipFill>
        <p:spPr>
          <a:xfrm>
            <a:off x="4800600" y="1474284"/>
            <a:ext cx="2793460" cy="4544745"/>
          </a:xfrm>
          <a:prstGeom prst="rect">
            <a:avLst/>
          </a:prstGeom>
        </p:spPr>
      </p:pic>
    </p:spTree>
    <p:extLst>
      <p:ext uri="{BB962C8B-B14F-4D97-AF65-F5344CB8AC3E}">
        <p14:creationId xmlns:p14="http://schemas.microsoft.com/office/powerpoint/2010/main" val="1188416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055D6-D710-8FBB-B52E-40E8AD4C213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65F18337-FFB6-886E-BD08-AE83AEB1A04A}"/>
              </a:ext>
            </a:extLst>
          </p:cNvPr>
          <p:cNvSpPr>
            <a:spLocks noGrp="1"/>
          </p:cNvSpPr>
          <p:nvPr>
            <p:ph type="title"/>
          </p:nvPr>
        </p:nvSpPr>
        <p:spPr>
          <a:xfrm>
            <a:off x="695325" y="278296"/>
            <a:ext cx="7153275" cy="810444"/>
          </a:xfrm>
        </p:spPr>
        <p:txBody>
          <a:bodyPr/>
          <a:lstStyle/>
          <a:p>
            <a:r>
              <a:rPr lang="en-US" sz="2800" dirty="0"/>
              <a:t>REBCO Subscale magnet 1 (RS1)</a:t>
            </a:r>
            <a:endParaRPr lang="en-US" dirty="0"/>
          </a:p>
        </p:txBody>
      </p:sp>
      <p:sp>
        <p:nvSpPr>
          <p:cNvPr id="2" name="Date Placeholder 1">
            <a:extLst>
              <a:ext uri="{FF2B5EF4-FFF2-40B4-BE49-F238E27FC236}">
                <a16:creationId xmlns:a16="http://schemas.microsoft.com/office/drawing/2014/main" id="{1BA33706-DCFB-7C93-990D-C593EF2B47F2}"/>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F7446E59-FB6E-0160-BA2C-5F5AD29B2740}"/>
              </a:ext>
            </a:extLst>
          </p:cNvPr>
          <p:cNvSpPr>
            <a:spLocks noGrp="1"/>
          </p:cNvSpPr>
          <p:nvPr>
            <p:ph type="ftr" sz="quarter" idx="11"/>
          </p:nvPr>
        </p:nvSpPr>
        <p:spPr/>
        <p:txBody>
          <a:bodyPr/>
          <a:lstStyle/>
          <a:p>
            <a:r>
              <a:rPr lang="en-GB" noProof="0"/>
              <a:t>Paul Scherrer Institute PSI</a:t>
            </a:r>
            <a:endParaRPr lang="en-GB" noProof="0" dirty="0"/>
          </a:p>
        </p:txBody>
      </p:sp>
      <p:sp>
        <p:nvSpPr>
          <p:cNvPr id="4" name="Slide Number Placeholder 3">
            <a:extLst>
              <a:ext uri="{FF2B5EF4-FFF2-40B4-BE49-F238E27FC236}">
                <a16:creationId xmlns:a16="http://schemas.microsoft.com/office/drawing/2014/main" id="{E89EE5CC-2837-BF0D-D0B5-1E2B9BCF5FF0}"/>
              </a:ext>
            </a:extLst>
          </p:cNvPr>
          <p:cNvSpPr>
            <a:spLocks noGrp="1"/>
          </p:cNvSpPr>
          <p:nvPr>
            <p:ph type="sldNum" sz="quarter" idx="12"/>
          </p:nvPr>
        </p:nvSpPr>
        <p:spPr/>
        <p:txBody>
          <a:bodyPr/>
          <a:lstStyle/>
          <a:p>
            <a:fld id="{442AD375-037F-43D0-B059-5172DA06796A}" type="slidenum">
              <a:rPr lang="en-GB" noProof="0" smtClean="0"/>
              <a:pPr/>
              <a:t>16</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2D3ACCA8-1E28-C0CC-448E-EA8202ADE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E8F094B5-330E-40C1-5A43-77BF44374E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13" name="Content Placeholder 2">
            <a:extLst>
              <a:ext uri="{FF2B5EF4-FFF2-40B4-BE49-F238E27FC236}">
                <a16:creationId xmlns:a16="http://schemas.microsoft.com/office/drawing/2014/main" id="{C8383090-74D1-2BA8-F1E7-531054D138E8}"/>
              </a:ext>
            </a:extLst>
          </p:cNvPr>
          <p:cNvSpPr>
            <a:spLocks noGrp="1"/>
          </p:cNvSpPr>
          <p:nvPr>
            <p:ph idx="1"/>
          </p:nvPr>
        </p:nvSpPr>
        <p:spPr>
          <a:xfrm>
            <a:off x="695325" y="1376773"/>
            <a:ext cx="7458075" cy="4644616"/>
          </a:xfrm>
        </p:spPr>
        <p:txBody>
          <a:bodyPr/>
          <a:lstStyle/>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The goal of the RS1 magnet is to manufacture and test a REBCO insulated soldered-tape-stack cable–based magnet with the following features: a double-aperture REBCO magnet and REBCO stress-managed impregnated coils.</a:t>
            </a:r>
          </a:p>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On the process side, we aim to develop cabling and winding, soldering, and layer splicing techniques.</a:t>
            </a:r>
            <a:r>
              <a:rPr lang="en-US" altLang="en-US" sz="1600" dirty="0">
                <a:latin typeface="Arial" panose="020B0604020202020204" pitchFamily="34" charset="0"/>
              </a:rPr>
              <a:t> </a:t>
            </a:r>
            <a:r>
              <a:rPr lang="en-US" altLang="en-US" sz="1600" dirty="0">
                <a:solidFill>
                  <a:srgbClr val="000000"/>
                </a:solidFill>
                <a:latin typeface="Arial" panose="020B0604020202020204" pitchFamily="34" charset="0"/>
              </a:rPr>
              <a:t>The magnet uses the </a:t>
            </a:r>
            <a:r>
              <a:rPr lang="en-US" altLang="en-US" sz="1600" dirty="0" err="1">
                <a:solidFill>
                  <a:srgbClr val="000000"/>
                </a:solidFill>
                <a:latin typeface="Arial" panose="020B0604020202020204" pitchFamily="34" charset="0"/>
              </a:rPr>
              <a:t>subSMCC</a:t>
            </a:r>
            <a:r>
              <a:rPr lang="en-US" altLang="en-US" sz="1600" dirty="0">
                <a:solidFill>
                  <a:srgbClr val="000000"/>
                </a:solidFill>
                <a:latin typeface="Arial" panose="020B0604020202020204" pitchFamily="34" charset="0"/>
              </a:rPr>
              <a:t> coil geometry and magnet structure.</a:t>
            </a:r>
            <a:r>
              <a:rPr lang="en-US" altLang="en-US" sz="1600" dirty="0">
                <a:latin typeface="Arial" panose="020B0604020202020204" pitchFamily="34" charset="0"/>
              </a:rPr>
              <a:t> </a:t>
            </a:r>
          </a:p>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The tests at LN₂, 4.5 K, and 20 K will contribute to AC-loss modeling validation, protection studies, and the assessment of field quality and time constants.</a:t>
            </a:r>
            <a:endParaRPr lang="en-US" altLang="en-US" sz="1600" dirty="0">
              <a:latin typeface="Arial" panose="020B0604020202020204" pitchFamily="34" charset="0"/>
            </a:endParaRPr>
          </a:p>
          <a:p>
            <a:endParaRPr lang="en-US" sz="1400" dirty="0"/>
          </a:p>
        </p:txBody>
      </p:sp>
      <p:cxnSp>
        <p:nvCxnSpPr>
          <p:cNvPr id="1064" name="Straight Arrow Connector 1063">
            <a:extLst>
              <a:ext uri="{FF2B5EF4-FFF2-40B4-BE49-F238E27FC236}">
                <a16:creationId xmlns:a16="http://schemas.microsoft.com/office/drawing/2014/main" id="{D3CC12AD-AFCD-CED9-8C40-B189D64DC3F0}"/>
              </a:ext>
            </a:extLst>
          </p:cNvPr>
          <p:cNvCxnSpPr/>
          <p:nvPr/>
        </p:nvCxnSpPr>
        <p:spPr>
          <a:xfrm>
            <a:off x="5340368" y="5486400"/>
            <a:ext cx="4544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36">
            <a:extLst>
              <a:ext uri="{FF2B5EF4-FFF2-40B4-BE49-F238E27FC236}">
                <a16:creationId xmlns:a16="http://schemas.microsoft.com/office/drawing/2014/main" id="{3CE8E4E6-EA6A-97D0-2645-A0830C2F9C0B}"/>
              </a:ext>
            </a:extLst>
          </p:cNvPr>
          <p:cNvSpPr txBox="1"/>
          <p:nvPr/>
        </p:nvSpPr>
        <p:spPr>
          <a:xfrm>
            <a:off x="646698" y="3533001"/>
            <a:ext cx="400998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eaLnBrk="0" fontAlgn="base" hangingPunct="0">
              <a:spcBef>
                <a:spcPct val="0"/>
              </a:spcBef>
              <a:spcAft>
                <a:spcPct val="0"/>
              </a:spcAft>
            </a:pPr>
            <a:r>
              <a:rPr lang="en-US" altLang="en-US" sz="1200" dirty="0">
                <a:solidFill>
                  <a:srgbClr val="000000"/>
                </a:solidFill>
                <a:latin typeface="Arial" panose="020B0604020202020204" pitchFamily="34" charset="0"/>
              </a:rPr>
              <a:t>LN₂ Test Results of Double-Racetrack at PSI (M. Duda)</a:t>
            </a:r>
          </a:p>
        </p:txBody>
      </p:sp>
      <p:pic>
        <p:nvPicPr>
          <p:cNvPr id="1068" name="Grafik 19" descr="A machine in a box&#10;&#10;AI-generated content may be incorrect.">
            <a:extLst>
              <a:ext uri="{FF2B5EF4-FFF2-40B4-BE49-F238E27FC236}">
                <a16:creationId xmlns:a16="http://schemas.microsoft.com/office/drawing/2014/main" id="{DE3C666C-2A1A-FF70-C4C8-56EC5F13A0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319" t="20335" r="36415" b="14318"/>
          <a:stretch>
            <a:fillRect/>
          </a:stretch>
        </p:blipFill>
        <p:spPr bwMode="auto">
          <a:xfrm rot="5400000">
            <a:off x="9396466" y="4418331"/>
            <a:ext cx="1080000" cy="3312090"/>
          </a:xfrm>
          <a:prstGeom prst="rect">
            <a:avLst/>
          </a:prstGeom>
          <a:noFill/>
          <a:ln>
            <a:noFill/>
          </a:ln>
          <a:extLst>
            <a:ext uri="{53640926-AAD7-44D8-BBD7-CCE9431645EC}">
              <a14:shadowObscured xmlns:a14="http://schemas.microsoft.com/office/drawing/2010/main"/>
            </a:ext>
          </a:extLst>
        </p:spPr>
      </p:pic>
      <p:pic>
        <p:nvPicPr>
          <p:cNvPr id="1069" name="Picture 1068">
            <a:extLst>
              <a:ext uri="{FF2B5EF4-FFF2-40B4-BE49-F238E27FC236}">
                <a16:creationId xmlns:a16="http://schemas.microsoft.com/office/drawing/2014/main" id="{8F3FDD6C-191D-71BE-99CD-CDB7ED101DF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7340" y="3843343"/>
            <a:ext cx="3903581" cy="2630355"/>
          </a:xfrm>
          <a:prstGeom prst="rect">
            <a:avLst/>
          </a:prstGeom>
          <a:noFill/>
          <a:ln>
            <a:noFill/>
          </a:ln>
        </p:spPr>
      </p:pic>
      <p:pic>
        <p:nvPicPr>
          <p:cNvPr id="1070" name="Picture 1069">
            <a:extLst>
              <a:ext uri="{FF2B5EF4-FFF2-40B4-BE49-F238E27FC236}">
                <a16:creationId xmlns:a16="http://schemas.microsoft.com/office/drawing/2014/main" id="{F8B103D5-3FE5-DCE2-568A-8BD96B5E0F8C}"/>
              </a:ext>
            </a:extLst>
          </p:cNvPr>
          <p:cNvPicPr>
            <a:picLocks noChangeAspect="1"/>
          </p:cNvPicPr>
          <p:nvPr/>
        </p:nvPicPr>
        <p:blipFill>
          <a:blip r:embed="rId6"/>
          <a:stretch>
            <a:fillRect/>
          </a:stretch>
        </p:blipFill>
        <p:spPr>
          <a:xfrm>
            <a:off x="8225675" y="1401071"/>
            <a:ext cx="3455472" cy="4085330"/>
          </a:xfrm>
          <a:prstGeom prst="rect">
            <a:avLst/>
          </a:prstGeom>
        </p:spPr>
      </p:pic>
      <p:pic>
        <p:nvPicPr>
          <p:cNvPr id="1073" name="Picture 1072">
            <a:extLst>
              <a:ext uri="{FF2B5EF4-FFF2-40B4-BE49-F238E27FC236}">
                <a16:creationId xmlns:a16="http://schemas.microsoft.com/office/drawing/2014/main" id="{861A1256-97AB-89F8-33EC-9D276F54FB20}"/>
              </a:ext>
            </a:extLst>
          </p:cNvPr>
          <p:cNvPicPr>
            <a:picLocks noChangeAspect="1"/>
          </p:cNvPicPr>
          <p:nvPr/>
        </p:nvPicPr>
        <p:blipFill>
          <a:blip r:embed="rId7"/>
          <a:stretch>
            <a:fillRect/>
          </a:stretch>
        </p:blipFill>
        <p:spPr>
          <a:xfrm>
            <a:off x="4648106" y="3552521"/>
            <a:ext cx="3481732" cy="3076879"/>
          </a:xfrm>
          <a:prstGeom prst="rect">
            <a:avLst/>
          </a:prstGeom>
        </p:spPr>
      </p:pic>
      <p:sp>
        <p:nvSpPr>
          <p:cNvPr id="1078" name="TextBox 36">
            <a:extLst>
              <a:ext uri="{FF2B5EF4-FFF2-40B4-BE49-F238E27FC236}">
                <a16:creationId xmlns:a16="http://schemas.microsoft.com/office/drawing/2014/main" id="{81CA7309-1ED3-C7BC-0FA9-FC76A06838E7}"/>
              </a:ext>
            </a:extLst>
          </p:cNvPr>
          <p:cNvSpPr txBox="1"/>
          <p:nvPr/>
        </p:nvSpPr>
        <p:spPr>
          <a:xfrm>
            <a:off x="4656687" y="6569838"/>
            <a:ext cx="3725313" cy="25391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eaLnBrk="0" fontAlgn="base" hangingPunct="0">
              <a:spcBef>
                <a:spcPct val="0"/>
              </a:spcBef>
              <a:spcAft>
                <a:spcPct val="0"/>
              </a:spcAft>
            </a:pPr>
            <a:r>
              <a:rPr lang="en-US" altLang="en-US" sz="1050" dirty="0">
                <a:solidFill>
                  <a:srgbClr val="000000"/>
                </a:solidFill>
                <a:latin typeface="Arial" panose="020B0604020202020204" pitchFamily="34" charset="0"/>
              </a:rPr>
              <a:t>Protection studied by D. Sotnikov and M. Woznick (CERN)</a:t>
            </a:r>
          </a:p>
        </p:txBody>
      </p:sp>
    </p:spTree>
    <p:extLst>
      <p:ext uri="{BB962C8B-B14F-4D97-AF65-F5344CB8AC3E}">
        <p14:creationId xmlns:p14="http://schemas.microsoft.com/office/powerpoint/2010/main" val="240153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6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6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762CB-9E08-05CD-A907-279DFD8066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A3DC10-002C-41BB-CB5B-820155AC218A}"/>
              </a:ext>
            </a:extLst>
          </p:cNvPr>
          <p:cNvSpPr>
            <a:spLocks noGrp="1"/>
          </p:cNvSpPr>
          <p:nvPr>
            <p:ph type="title"/>
          </p:nvPr>
        </p:nvSpPr>
        <p:spPr>
          <a:xfrm>
            <a:off x="695325" y="278296"/>
            <a:ext cx="7153275" cy="810444"/>
          </a:xfrm>
        </p:spPr>
        <p:txBody>
          <a:bodyPr/>
          <a:lstStyle/>
          <a:p>
            <a:r>
              <a:rPr lang="en-US" sz="2800" dirty="0"/>
              <a:t>RS1: Soldering and Instrumentation</a:t>
            </a:r>
          </a:p>
        </p:txBody>
      </p:sp>
      <p:sp>
        <p:nvSpPr>
          <p:cNvPr id="4" name="Date Placeholder 3">
            <a:extLst>
              <a:ext uri="{FF2B5EF4-FFF2-40B4-BE49-F238E27FC236}">
                <a16:creationId xmlns:a16="http://schemas.microsoft.com/office/drawing/2014/main" id="{853BF427-4E9B-8A52-71DF-AFD059B06575}"/>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83EC6E89-95BB-0608-1484-5222448EA8B1}"/>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3ACDE96E-4290-48DC-43DB-DEEDC59153E5}"/>
              </a:ext>
            </a:extLst>
          </p:cNvPr>
          <p:cNvSpPr>
            <a:spLocks noGrp="1"/>
          </p:cNvSpPr>
          <p:nvPr>
            <p:ph type="sldNum" sz="quarter" idx="12"/>
          </p:nvPr>
        </p:nvSpPr>
        <p:spPr/>
        <p:txBody>
          <a:bodyPr/>
          <a:lstStyle/>
          <a:p>
            <a:fld id="{442AD375-037F-43D0-B059-5172DA06796A}" type="slidenum">
              <a:rPr lang="en-GB" noProof="0" smtClean="0"/>
              <a:pPr/>
              <a:t>17</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7834EEE6-37B0-E545-2565-34B44D9F34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8CD07B01-0F63-A8DB-0788-C472640BF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9" name="Rectangle 8">
            <a:extLst>
              <a:ext uri="{FF2B5EF4-FFF2-40B4-BE49-F238E27FC236}">
                <a16:creationId xmlns:a16="http://schemas.microsoft.com/office/drawing/2014/main" id="{B68A7ED4-DFEB-8032-3807-FA0E82954944}"/>
              </a:ext>
            </a:extLst>
          </p:cNvPr>
          <p:cNvSpPr/>
          <p:nvPr/>
        </p:nvSpPr>
        <p:spPr>
          <a:xfrm>
            <a:off x="3330204" y="6381413"/>
            <a:ext cx="3451595"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Process developed by A. Stampfli and colleagues</a:t>
            </a:r>
            <a:endParaRPr lang="en-GB" sz="1200" dirty="0">
              <a:solidFill>
                <a:schemeClr val="tx1"/>
              </a:solidFill>
              <a:latin typeface="Calibri" panose="020F0502020204030204" pitchFamily="34" charset="0"/>
              <a:cs typeface="Calibri" panose="020F0502020204030204" pitchFamily="34" charset="0"/>
            </a:endParaRPr>
          </a:p>
        </p:txBody>
      </p:sp>
      <p:pic>
        <p:nvPicPr>
          <p:cNvPr id="10" name="Grafik 2">
            <a:extLst>
              <a:ext uri="{FF2B5EF4-FFF2-40B4-BE49-F238E27FC236}">
                <a16:creationId xmlns:a16="http://schemas.microsoft.com/office/drawing/2014/main" id="{42446050-4AF4-6166-7D24-4ECFA22AD3A4}"/>
              </a:ext>
            </a:extLst>
          </p:cNvPr>
          <p:cNvPicPr>
            <a:picLocks noChangeAspect="1"/>
          </p:cNvPicPr>
          <p:nvPr/>
        </p:nvPicPr>
        <p:blipFill>
          <a:blip r:embed="rId4" cstate="print">
            <a:extLst>
              <a:ext uri="{28A0092B-C50C-407E-A947-70E740481C1C}">
                <a14:useLocalDpi xmlns:a14="http://schemas.microsoft.com/office/drawing/2010/main" val="0"/>
              </a:ext>
            </a:extLst>
          </a:blip>
          <a:srcRect b="6523"/>
          <a:stretch>
            <a:fillRect/>
          </a:stretch>
        </p:blipFill>
        <p:spPr bwMode="auto">
          <a:xfrm rot="16200000">
            <a:off x="5569635" y="1449046"/>
            <a:ext cx="2373673" cy="2946260"/>
          </a:xfrm>
          <a:prstGeom prst="rect">
            <a:avLst/>
          </a:prstGeom>
          <a:noFill/>
          <a:ln>
            <a:noFill/>
          </a:ln>
        </p:spPr>
      </p:pic>
      <p:sp>
        <p:nvSpPr>
          <p:cNvPr id="11" name="Rectangle 10">
            <a:extLst>
              <a:ext uri="{FF2B5EF4-FFF2-40B4-BE49-F238E27FC236}">
                <a16:creationId xmlns:a16="http://schemas.microsoft.com/office/drawing/2014/main" id="{28ACF50B-7B8B-B094-1F95-DB4227414246}"/>
              </a:ext>
            </a:extLst>
          </p:cNvPr>
          <p:cNvSpPr/>
          <p:nvPr/>
        </p:nvSpPr>
        <p:spPr>
          <a:xfrm>
            <a:off x="723238" y="1286688"/>
            <a:ext cx="1943761"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Applying soldering paste and flux</a:t>
            </a:r>
            <a:endParaRPr lang="en-GB" sz="1200" dirty="0">
              <a:solidFill>
                <a:schemeClr val="tx1"/>
              </a:solidFill>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2D9C9639-F193-6CA1-3EA5-A31E3AD32910}"/>
              </a:ext>
            </a:extLst>
          </p:cNvPr>
          <p:cNvSpPr/>
          <p:nvPr/>
        </p:nvSpPr>
        <p:spPr>
          <a:xfrm>
            <a:off x="3034004" y="1217965"/>
            <a:ext cx="1820810"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Pocket for voltage taps</a:t>
            </a:r>
            <a:endParaRPr lang="en-GB" sz="1200" dirty="0">
              <a:solidFill>
                <a:schemeClr val="tx1"/>
              </a:solidFill>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FE434E10-3B47-6582-2945-D9126EDF3FD9}"/>
              </a:ext>
            </a:extLst>
          </p:cNvPr>
          <p:cNvSpPr/>
          <p:nvPr/>
        </p:nvSpPr>
        <p:spPr>
          <a:xfrm>
            <a:off x="5258932" y="1226091"/>
            <a:ext cx="2960315"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err="1">
                <a:solidFill>
                  <a:schemeClr val="tx1"/>
                </a:solidFill>
                <a:latin typeface="Calibri" panose="020F0502020204030204" pitchFamily="34" charset="0"/>
                <a:cs typeface="Calibri" panose="020F0502020204030204" pitchFamily="34" charset="0"/>
              </a:rPr>
              <a:t>ReBCO</a:t>
            </a:r>
            <a:r>
              <a:rPr lang="en-US" sz="1200" dirty="0">
                <a:solidFill>
                  <a:schemeClr val="tx1"/>
                </a:solidFill>
                <a:latin typeface="Calibri" panose="020F0502020204030204" pitchFamily="34" charset="0"/>
                <a:cs typeface="Calibri" panose="020F0502020204030204" pitchFamily="34" charset="0"/>
              </a:rPr>
              <a:t> 12 mm-based leads and co-winding </a:t>
            </a:r>
            <a:endParaRPr lang="en-GB" sz="1200" dirty="0">
              <a:solidFill>
                <a:schemeClr val="tx1"/>
              </a:solidFill>
              <a:latin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83AC258D-5F25-734F-5BC9-5D86C0557594}"/>
              </a:ext>
            </a:extLst>
          </p:cNvPr>
          <p:cNvSpPr/>
          <p:nvPr/>
        </p:nvSpPr>
        <p:spPr>
          <a:xfrm>
            <a:off x="8659528" y="1284871"/>
            <a:ext cx="2823643"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Set-up with heaters</a:t>
            </a:r>
          </a:p>
        </p:txBody>
      </p:sp>
      <p:sp>
        <p:nvSpPr>
          <p:cNvPr id="15" name="Rectangle 14">
            <a:extLst>
              <a:ext uri="{FF2B5EF4-FFF2-40B4-BE49-F238E27FC236}">
                <a16:creationId xmlns:a16="http://schemas.microsoft.com/office/drawing/2014/main" id="{9163D67D-1141-8DB7-807D-8FE2B7D2E653}"/>
              </a:ext>
            </a:extLst>
          </p:cNvPr>
          <p:cNvSpPr/>
          <p:nvPr/>
        </p:nvSpPr>
        <p:spPr>
          <a:xfrm>
            <a:off x="4879738" y="4175100"/>
            <a:ext cx="1351237" cy="13129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Soldering with thick plate, pre-heated with oven. </a:t>
            </a:r>
            <a:r>
              <a:rPr lang="en-US" sz="1200" dirty="0" err="1">
                <a:solidFill>
                  <a:schemeClr val="tx1"/>
                </a:solidFill>
              </a:rPr>
              <a:t>T</a:t>
            </a:r>
            <a:r>
              <a:rPr lang="en-US" sz="1200" baseline="-25000" dirty="0" err="1">
                <a:solidFill>
                  <a:schemeClr val="tx1"/>
                </a:solidFill>
              </a:rPr>
              <a:t>coil</a:t>
            </a:r>
            <a:r>
              <a:rPr lang="en-US" sz="1200" dirty="0">
                <a:solidFill>
                  <a:schemeClr val="tx1"/>
                </a:solidFill>
              </a:rPr>
              <a:t> = 194 °C. </a:t>
            </a:r>
            <a:endParaRPr lang="en-GB" sz="1200" dirty="0">
              <a:solidFill>
                <a:schemeClr val="tx1"/>
              </a:solidFill>
              <a:latin typeface="Calibri" panose="020F0502020204030204" pitchFamily="34" charset="0"/>
              <a:cs typeface="Calibri" panose="020F0502020204030204" pitchFamily="34" charset="0"/>
            </a:endParaRPr>
          </a:p>
        </p:txBody>
      </p:sp>
      <p:sp>
        <p:nvSpPr>
          <p:cNvPr id="16" name="Rectangle 15">
            <a:extLst>
              <a:ext uri="{FF2B5EF4-FFF2-40B4-BE49-F238E27FC236}">
                <a16:creationId xmlns:a16="http://schemas.microsoft.com/office/drawing/2014/main" id="{A705ED38-9C47-6E56-1D32-0B620A47118B}"/>
              </a:ext>
            </a:extLst>
          </p:cNvPr>
          <p:cNvSpPr/>
          <p:nvPr/>
        </p:nvSpPr>
        <p:spPr>
          <a:xfrm>
            <a:off x="5102345" y="5470387"/>
            <a:ext cx="1697663" cy="886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tx1"/>
                </a:solidFill>
              </a:rPr>
              <a:t>Soldered coil Zoom showing the 6 blocks with 2 or 5 turns and co-winding</a:t>
            </a:r>
          </a:p>
        </p:txBody>
      </p:sp>
      <p:pic>
        <p:nvPicPr>
          <p:cNvPr id="17" name="Picture 16" descr="A close up of a stack of wood&#10;&#10;AI-generated content may be incorrect.">
            <a:extLst>
              <a:ext uri="{FF2B5EF4-FFF2-40B4-BE49-F238E27FC236}">
                <a16:creationId xmlns:a16="http://schemas.microsoft.com/office/drawing/2014/main" id="{6A46DA7B-A2FA-5322-C826-C9CC0C03CA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68010" y="4474832"/>
            <a:ext cx="1351237" cy="1794612"/>
          </a:xfrm>
          <a:prstGeom prst="rect">
            <a:avLst/>
          </a:prstGeom>
        </p:spPr>
      </p:pic>
      <p:pic>
        <p:nvPicPr>
          <p:cNvPr id="18" name="Picture 17" descr="A close-up of a metal piece&#10;&#10;AI-generated content may be incorrect.">
            <a:extLst>
              <a:ext uri="{FF2B5EF4-FFF2-40B4-BE49-F238E27FC236}">
                <a16:creationId xmlns:a16="http://schemas.microsoft.com/office/drawing/2014/main" id="{9DEE6657-EA62-8739-5D26-679BF5FA2E8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28749" y="1717157"/>
            <a:ext cx="1799589" cy="2390079"/>
          </a:xfrm>
          <a:prstGeom prst="rect">
            <a:avLst/>
          </a:prstGeom>
        </p:spPr>
      </p:pic>
      <p:pic>
        <p:nvPicPr>
          <p:cNvPr id="19" name="Picture 18" descr="A close-up of a machine&#10;&#10;AI-generated content may be incorrect.">
            <a:extLst>
              <a:ext uri="{FF2B5EF4-FFF2-40B4-BE49-F238E27FC236}">
                <a16:creationId xmlns:a16="http://schemas.microsoft.com/office/drawing/2014/main" id="{994A0897-694A-B0EB-2F9D-AEF9CA8B3119}"/>
              </a:ext>
            </a:extLst>
          </p:cNvPr>
          <p:cNvPicPr>
            <a:picLocks noChangeAspect="1"/>
          </p:cNvPicPr>
          <p:nvPr/>
        </p:nvPicPr>
        <p:blipFill>
          <a:blip r:embed="rId7" cstate="print">
            <a:extLst>
              <a:ext uri="{28A0092B-C50C-407E-A947-70E740481C1C}">
                <a14:useLocalDpi xmlns:a14="http://schemas.microsoft.com/office/drawing/2010/main" val="0"/>
              </a:ext>
            </a:extLst>
          </a:blip>
          <a:srcRect b="14241"/>
          <a:stretch>
            <a:fillRect/>
          </a:stretch>
        </p:blipFill>
        <p:spPr>
          <a:xfrm rot="16200000">
            <a:off x="8851746" y="1583723"/>
            <a:ext cx="2373675" cy="2703567"/>
          </a:xfrm>
          <a:prstGeom prst="rect">
            <a:avLst/>
          </a:prstGeom>
        </p:spPr>
      </p:pic>
      <p:pic>
        <p:nvPicPr>
          <p:cNvPr id="20" name="Picture 19" descr="A machine with wires and pipes&#10;&#10;AI-generated content may be incorrect.">
            <a:extLst>
              <a:ext uri="{FF2B5EF4-FFF2-40B4-BE49-F238E27FC236}">
                <a16:creationId xmlns:a16="http://schemas.microsoft.com/office/drawing/2014/main" id="{8004AA5E-D68C-1CB2-5027-39B3FF01ACED}"/>
              </a:ext>
            </a:extLst>
          </p:cNvPr>
          <p:cNvPicPr>
            <a:picLocks noChangeAspect="1"/>
          </p:cNvPicPr>
          <p:nvPr/>
        </p:nvPicPr>
        <p:blipFill>
          <a:blip r:embed="rId8" cstate="print">
            <a:extLst>
              <a:ext uri="{28A0092B-C50C-407E-A947-70E740481C1C}">
                <a14:useLocalDpi xmlns:a14="http://schemas.microsoft.com/office/drawing/2010/main" val="0"/>
              </a:ext>
            </a:extLst>
          </a:blip>
          <a:srcRect l="39722" t="26187" r="24955" b="12974"/>
          <a:stretch>
            <a:fillRect/>
          </a:stretch>
        </p:blipFill>
        <p:spPr>
          <a:xfrm rot="16200000">
            <a:off x="1912988" y="3333050"/>
            <a:ext cx="1773567" cy="4057132"/>
          </a:xfrm>
          <a:prstGeom prst="rect">
            <a:avLst/>
          </a:prstGeom>
        </p:spPr>
      </p:pic>
      <p:pic>
        <p:nvPicPr>
          <p:cNvPr id="21" name="Picture 20" descr="A person in blue gloves holding a syringe&#10;&#10;AI-generated content may be incorrect.">
            <a:extLst>
              <a:ext uri="{FF2B5EF4-FFF2-40B4-BE49-F238E27FC236}">
                <a16:creationId xmlns:a16="http://schemas.microsoft.com/office/drawing/2014/main" id="{107C15BC-90FD-BF40-D95F-B6B78E0A58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1962" y="1714408"/>
            <a:ext cx="1799589" cy="2390079"/>
          </a:xfrm>
          <a:prstGeom prst="rect">
            <a:avLst/>
          </a:prstGeom>
        </p:spPr>
      </p:pic>
      <p:sp>
        <p:nvSpPr>
          <p:cNvPr id="22" name="Rectangle 21">
            <a:extLst>
              <a:ext uri="{FF2B5EF4-FFF2-40B4-BE49-F238E27FC236}">
                <a16:creationId xmlns:a16="http://schemas.microsoft.com/office/drawing/2014/main" id="{D0816FE7-7669-FAAF-2806-E0AE5400A837}"/>
              </a:ext>
            </a:extLst>
          </p:cNvPr>
          <p:cNvSpPr/>
          <p:nvPr/>
        </p:nvSpPr>
        <p:spPr>
          <a:xfrm>
            <a:off x="8611661" y="6386495"/>
            <a:ext cx="2096554"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View of inner splicing process: heater and cable</a:t>
            </a:r>
            <a:endParaRPr lang="en-GB" sz="1200" dirty="0">
              <a:solidFill>
                <a:schemeClr val="tx1"/>
              </a:solidFill>
              <a:latin typeface="Calibri" panose="020F0502020204030204" pitchFamily="34" charset="0"/>
              <a:cs typeface="Calibri" panose="020F0502020204030204" pitchFamily="34" charset="0"/>
            </a:endParaRPr>
          </a:p>
        </p:txBody>
      </p:sp>
      <p:pic>
        <p:nvPicPr>
          <p:cNvPr id="23" name="Picture 22" descr="A close-up of a machine&#10;&#10;AI-generated content may be incorrect.">
            <a:extLst>
              <a:ext uri="{FF2B5EF4-FFF2-40B4-BE49-F238E27FC236}">
                <a16:creationId xmlns:a16="http://schemas.microsoft.com/office/drawing/2014/main" id="{0B7E76A6-ECE5-DD57-B39B-7D894A95FC5F}"/>
              </a:ext>
            </a:extLst>
          </p:cNvPr>
          <p:cNvPicPr>
            <a:picLocks noChangeAspect="1"/>
          </p:cNvPicPr>
          <p:nvPr/>
        </p:nvPicPr>
        <p:blipFill>
          <a:blip r:embed="rId10" cstate="print">
            <a:extLst>
              <a:ext uri="{28A0092B-C50C-407E-A947-70E740481C1C}">
                <a14:useLocalDpi xmlns:a14="http://schemas.microsoft.com/office/drawing/2010/main" val="0"/>
              </a:ext>
            </a:extLst>
          </a:blip>
          <a:srcRect l="23902" t="2997" r="877" b="9869"/>
          <a:stretch>
            <a:fillRect/>
          </a:stretch>
        </p:blipFill>
        <p:spPr>
          <a:xfrm rot="16200000">
            <a:off x="9162967" y="4003621"/>
            <a:ext cx="1768612" cy="2720945"/>
          </a:xfrm>
          <a:prstGeom prst="rect">
            <a:avLst/>
          </a:prstGeom>
        </p:spPr>
      </p:pic>
    </p:spTree>
    <p:extLst>
      <p:ext uri="{BB962C8B-B14F-4D97-AF65-F5344CB8AC3E}">
        <p14:creationId xmlns:p14="http://schemas.microsoft.com/office/powerpoint/2010/main" val="725352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A3E20-9159-0F9C-FAF5-0C0831991425}"/>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930F8377-85CA-759B-573A-9BE4DB8B89C6}"/>
              </a:ext>
            </a:extLst>
          </p:cNvPr>
          <p:cNvSpPr>
            <a:spLocks noGrp="1"/>
          </p:cNvSpPr>
          <p:nvPr>
            <p:ph type="title"/>
          </p:nvPr>
        </p:nvSpPr>
        <p:spPr>
          <a:xfrm>
            <a:off x="695325" y="278296"/>
            <a:ext cx="7153275" cy="810444"/>
          </a:xfrm>
        </p:spPr>
        <p:txBody>
          <a:bodyPr/>
          <a:lstStyle/>
          <a:p>
            <a:r>
              <a:rPr lang="en-US" sz="2800" dirty="0"/>
              <a:t>REBCO Subscale magnet 2 (RS2)</a:t>
            </a:r>
            <a:endParaRPr lang="en-US" dirty="0"/>
          </a:p>
        </p:txBody>
      </p:sp>
      <p:sp>
        <p:nvSpPr>
          <p:cNvPr id="2" name="Date Placeholder 1">
            <a:extLst>
              <a:ext uri="{FF2B5EF4-FFF2-40B4-BE49-F238E27FC236}">
                <a16:creationId xmlns:a16="http://schemas.microsoft.com/office/drawing/2014/main" id="{6B78A56B-9DD1-5BF8-836D-1AA5A4DED51C}"/>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9A02F89D-D0DA-A173-FDC2-0F1448E2B28E}"/>
              </a:ext>
            </a:extLst>
          </p:cNvPr>
          <p:cNvSpPr>
            <a:spLocks noGrp="1"/>
          </p:cNvSpPr>
          <p:nvPr>
            <p:ph type="ftr" sz="quarter" idx="11"/>
          </p:nvPr>
        </p:nvSpPr>
        <p:spPr/>
        <p:txBody>
          <a:bodyPr/>
          <a:lstStyle/>
          <a:p>
            <a:r>
              <a:rPr lang="en-GB" noProof="0"/>
              <a:t>Paul Scherrer Institute PSI</a:t>
            </a:r>
            <a:endParaRPr lang="en-GB" noProof="0" dirty="0"/>
          </a:p>
        </p:txBody>
      </p:sp>
      <p:sp>
        <p:nvSpPr>
          <p:cNvPr id="4" name="Slide Number Placeholder 3">
            <a:extLst>
              <a:ext uri="{FF2B5EF4-FFF2-40B4-BE49-F238E27FC236}">
                <a16:creationId xmlns:a16="http://schemas.microsoft.com/office/drawing/2014/main" id="{E30658E4-27F4-6326-9D12-1082A285E21E}"/>
              </a:ext>
            </a:extLst>
          </p:cNvPr>
          <p:cNvSpPr>
            <a:spLocks noGrp="1"/>
          </p:cNvSpPr>
          <p:nvPr>
            <p:ph type="sldNum" sz="quarter" idx="12"/>
          </p:nvPr>
        </p:nvSpPr>
        <p:spPr/>
        <p:txBody>
          <a:bodyPr/>
          <a:lstStyle/>
          <a:p>
            <a:fld id="{442AD375-037F-43D0-B059-5172DA06796A}" type="slidenum">
              <a:rPr lang="en-GB" noProof="0" smtClean="0"/>
              <a:pPr/>
              <a:t>18</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766ED767-D7C9-B3BC-8B33-5235AFD9CA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85F1BDCE-F855-2AAE-BBAF-38A86B676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pic>
        <p:nvPicPr>
          <p:cNvPr id="5" name="Picture 8">
            <a:extLst>
              <a:ext uri="{FF2B5EF4-FFF2-40B4-BE49-F238E27FC236}">
                <a16:creationId xmlns:a16="http://schemas.microsoft.com/office/drawing/2014/main" id="{E6C46927-60B2-25DA-728A-06A0DC602D8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2240" t="33333" b="27778"/>
          <a:stretch>
            <a:fillRect/>
          </a:stretch>
        </p:blipFill>
        <p:spPr bwMode="auto">
          <a:xfrm>
            <a:off x="10489642" y="1445479"/>
            <a:ext cx="1168958" cy="33036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a:extLst>
              <a:ext uri="{FF2B5EF4-FFF2-40B4-BE49-F238E27FC236}">
                <a16:creationId xmlns:a16="http://schemas.microsoft.com/office/drawing/2014/main" id="{742C4187-96CE-3114-2989-0487C315C32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5476" t="6855" r="34606" b="8550"/>
          <a:stretch>
            <a:fillRect/>
          </a:stretch>
        </p:blipFill>
        <p:spPr bwMode="auto">
          <a:xfrm>
            <a:off x="8301564" y="1376773"/>
            <a:ext cx="2238320" cy="3569379"/>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a:extLst>
              <a:ext uri="{FF2B5EF4-FFF2-40B4-BE49-F238E27FC236}">
                <a16:creationId xmlns:a16="http://schemas.microsoft.com/office/drawing/2014/main" id="{F4D4B9C7-8DAC-92DA-61A3-29B517228C16}"/>
              </a:ext>
            </a:extLst>
          </p:cNvPr>
          <p:cNvSpPr>
            <a:spLocks noGrp="1"/>
          </p:cNvSpPr>
          <p:nvPr>
            <p:ph idx="1"/>
          </p:nvPr>
        </p:nvSpPr>
        <p:spPr>
          <a:xfrm>
            <a:off x="695325" y="1376773"/>
            <a:ext cx="6904391" cy="4644616"/>
          </a:xfrm>
        </p:spPr>
        <p:txBody>
          <a:bodyPr/>
          <a:lstStyle/>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The goal of the RS2 magnet is to conceptualize, engineer, manufacture, and test a double-aperture REBCO insulated (soldered) tape-stack cable–based magnet with a field-angle-optimized coil geometry.</a:t>
            </a:r>
            <a:endParaRPr lang="en-US" altLang="en-US" sz="1600" dirty="0">
              <a:latin typeface="Arial" panose="020B0604020202020204" pitchFamily="34" charset="0"/>
            </a:endParaRPr>
          </a:p>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The concept is to wind the high-field coils in a cos-theta style between the apertures, where each block of windings in the high-field region follows a path similar to a midplane block in a cos-theta dipole, but with elliptical ends.</a:t>
            </a:r>
            <a:br>
              <a:rPr lang="en-US" altLang="en-US" sz="1600" dirty="0">
                <a:solidFill>
                  <a:srgbClr val="000000"/>
                </a:solidFill>
                <a:latin typeface="Arial" panose="020B0604020202020204" pitchFamily="34" charset="0"/>
              </a:rPr>
            </a:br>
            <a:r>
              <a:rPr lang="en-US" altLang="en-US" sz="1600" dirty="0">
                <a:solidFill>
                  <a:srgbClr val="000000"/>
                </a:solidFill>
                <a:latin typeface="Arial" panose="020B0604020202020204" pitchFamily="34" charset="0"/>
              </a:rPr>
              <a:t>The low-field coils can be wound using a standard common-coil configuration.</a:t>
            </a:r>
            <a:endParaRPr lang="en-US" altLang="en-US" sz="1600" dirty="0">
              <a:latin typeface="Arial" panose="020B0604020202020204" pitchFamily="34" charset="0"/>
            </a:endParaRPr>
          </a:p>
          <a:p>
            <a:pPr lvl="0" algn="just" eaLnBrk="0" fontAlgn="base" hangingPunct="0">
              <a:spcBef>
                <a:spcPct val="0"/>
              </a:spcBef>
              <a:spcAft>
                <a:spcPts val="600"/>
              </a:spcAft>
            </a:pPr>
            <a:r>
              <a:rPr lang="en-US" altLang="en-US" sz="1600" dirty="0">
                <a:solidFill>
                  <a:srgbClr val="000000"/>
                </a:solidFill>
                <a:latin typeface="Arial" panose="020B0604020202020204" pitchFamily="34" charset="0"/>
              </a:rPr>
              <a:t>The magnet tests should assess the impact of this coil geometry on engineering current density, AC losses, field quality, and time constants.</a:t>
            </a:r>
            <a:endParaRPr lang="en-US" altLang="en-US" sz="1600" dirty="0">
              <a:latin typeface="Arial" panose="020B0604020202020204" pitchFamily="34" charset="0"/>
            </a:endParaRPr>
          </a:p>
        </p:txBody>
      </p:sp>
      <p:sp>
        <p:nvSpPr>
          <p:cNvPr id="15" name="Rectangle 14">
            <a:extLst>
              <a:ext uri="{FF2B5EF4-FFF2-40B4-BE49-F238E27FC236}">
                <a16:creationId xmlns:a16="http://schemas.microsoft.com/office/drawing/2014/main" id="{2CAACCF3-0896-9CB9-0EAF-F4CA365566F9}"/>
              </a:ext>
            </a:extLst>
          </p:cNvPr>
          <p:cNvSpPr/>
          <p:nvPr/>
        </p:nvSpPr>
        <p:spPr>
          <a:xfrm>
            <a:off x="7001804" y="1671623"/>
            <a:ext cx="1785816"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tx1"/>
                </a:solidFill>
              </a:rPr>
              <a:t>RS2 Ongoing Conceptual </a:t>
            </a:r>
          </a:p>
          <a:p>
            <a:pPr algn="r"/>
            <a:r>
              <a:rPr lang="en-US" sz="1200" dirty="0">
                <a:solidFill>
                  <a:schemeClr val="tx1"/>
                </a:solidFill>
              </a:rPr>
              <a:t>Design</a:t>
            </a:r>
            <a:endParaRPr lang="en-GB" sz="1200" dirty="0">
              <a:solidFill>
                <a:schemeClr val="tx1"/>
              </a:solidFill>
              <a:latin typeface="Calibri" panose="020F0502020204030204" pitchFamily="34" charset="0"/>
              <a:cs typeface="Calibri" panose="020F0502020204030204" pitchFamily="34" charset="0"/>
            </a:endParaRPr>
          </a:p>
        </p:txBody>
      </p:sp>
      <p:pic>
        <p:nvPicPr>
          <p:cNvPr id="16" name="Picture 15">
            <a:extLst>
              <a:ext uri="{FF2B5EF4-FFF2-40B4-BE49-F238E27FC236}">
                <a16:creationId xmlns:a16="http://schemas.microsoft.com/office/drawing/2014/main" id="{C0BC9B2B-EECF-D5A4-15C7-1A5ADE199A3B}"/>
              </a:ext>
            </a:extLst>
          </p:cNvPr>
          <p:cNvPicPr>
            <a:picLocks noChangeAspect="1"/>
          </p:cNvPicPr>
          <p:nvPr/>
        </p:nvPicPr>
        <p:blipFill>
          <a:blip r:embed="rId6"/>
          <a:stretch>
            <a:fillRect/>
          </a:stretch>
        </p:blipFill>
        <p:spPr>
          <a:xfrm>
            <a:off x="9552133" y="5044084"/>
            <a:ext cx="1975502" cy="1323321"/>
          </a:xfrm>
          <a:prstGeom prst="rect">
            <a:avLst/>
          </a:prstGeom>
        </p:spPr>
      </p:pic>
      <p:sp>
        <p:nvSpPr>
          <p:cNvPr id="17" name="TextBox 16">
            <a:extLst>
              <a:ext uri="{FF2B5EF4-FFF2-40B4-BE49-F238E27FC236}">
                <a16:creationId xmlns:a16="http://schemas.microsoft.com/office/drawing/2014/main" id="{836CE0B3-4564-6C29-46E0-007991F377B9}"/>
              </a:ext>
            </a:extLst>
          </p:cNvPr>
          <p:cNvSpPr txBox="1"/>
          <p:nvPr/>
        </p:nvSpPr>
        <p:spPr>
          <a:xfrm>
            <a:off x="7916105" y="5574316"/>
            <a:ext cx="1643343" cy="769441"/>
          </a:xfrm>
          <a:prstGeom prst="rect">
            <a:avLst/>
          </a:prstGeom>
          <a:noFill/>
        </p:spPr>
        <p:txBody>
          <a:bodyPr wrap="square">
            <a:spAutoFit/>
          </a:bodyPr>
          <a:lstStyle/>
          <a:p>
            <a:r>
              <a:rPr lang="en-US" sz="1100" dirty="0"/>
              <a:t>https://</a:t>
            </a:r>
            <a:r>
              <a:rPr lang="en-US" sz="1100" dirty="0" err="1"/>
              <a:t>indico.cern.ch</a:t>
            </a:r>
            <a:r>
              <a:rPr lang="en-US" sz="1100" dirty="0"/>
              <a:t>/event/489475/contributions/1166833/attachments/1263291/1868932/</a:t>
            </a:r>
          </a:p>
        </p:txBody>
      </p:sp>
      <p:pic>
        <p:nvPicPr>
          <p:cNvPr id="11" name="Picture 10" descr="A blue machine with metal parts&#10;&#10;AI-generated content may be incorrect.">
            <a:extLst>
              <a:ext uri="{FF2B5EF4-FFF2-40B4-BE49-F238E27FC236}">
                <a16:creationId xmlns:a16="http://schemas.microsoft.com/office/drawing/2014/main" id="{E743FD61-A591-C23C-CC11-F534355110BE}"/>
              </a:ext>
            </a:extLst>
          </p:cNvPr>
          <p:cNvPicPr>
            <a:picLocks noChangeAspect="1"/>
          </p:cNvPicPr>
          <p:nvPr/>
        </p:nvPicPr>
        <p:blipFill>
          <a:blip r:embed="rId7" cstate="print">
            <a:extLst>
              <a:ext uri="{28A0092B-C50C-407E-A947-70E740481C1C}">
                <a14:useLocalDpi xmlns:a14="http://schemas.microsoft.com/office/drawing/2010/main" val="0"/>
              </a:ext>
            </a:extLst>
          </a:blip>
          <a:srcRect l="41112" t="5453" r="27877" b="7020"/>
          <a:stretch>
            <a:fillRect/>
          </a:stretch>
        </p:blipFill>
        <p:spPr>
          <a:xfrm rot="5400000">
            <a:off x="5823509" y="3710695"/>
            <a:ext cx="1154581" cy="2438400"/>
          </a:xfrm>
          <a:prstGeom prst="rect">
            <a:avLst/>
          </a:prstGeom>
        </p:spPr>
      </p:pic>
      <p:pic>
        <p:nvPicPr>
          <p:cNvPr id="13" name="Picture 12" descr="A close-up of a machine&#10;&#10;AI-generated content may be incorrect.">
            <a:extLst>
              <a:ext uri="{FF2B5EF4-FFF2-40B4-BE49-F238E27FC236}">
                <a16:creationId xmlns:a16="http://schemas.microsoft.com/office/drawing/2014/main" id="{A63AABFA-78D6-8489-8746-89BA7D455EC4}"/>
              </a:ext>
            </a:extLst>
          </p:cNvPr>
          <p:cNvPicPr>
            <a:picLocks noChangeAspect="1"/>
          </p:cNvPicPr>
          <p:nvPr/>
        </p:nvPicPr>
        <p:blipFill>
          <a:blip r:embed="rId8" cstate="print">
            <a:extLst>
              <a:ext uri="{28A0092B-C50C-407E-A947-70E740481C1C}">
                <a14:useLocalDpi xmlns:a14="http://schemas.microsoft.com/office/drawing/2010/main" val="0"/>
              </a:ext>
            </a:extLst>
          </a:blip>
          <a:srcRect l="36092" t="38121" r="32222" b="18261"/>
          <a:stretch>
            <a:fillRect/>
          </a:stretch>
        </p:blipFill>
        <p:spPr>
          <a:xfrm rot="5400000">
            <a:off x="3933473" y="4330528"/>
            <a:ext cx="1154582" cy="1189271"/>
          </a:xfrm>
          <a:prstGeom prst="rect">
            <a:avLst/>
          </a:prstGeom>
        </p:spPr>
      </p:pic>
      <p:pic>
        <p:nvPicPr>
          <p:cNvPr id="19" name="Picture 18">
            <a:extLst>
              <a:ext uri="{FF2B5EF4-FFF2-40B4-BE49-F238E27FC236}">
                <a16:creationId xmlns:a16="http://schemas.microsoft.com/office/drawing/2014/main" id="{7A12C736-3423-927B-839D-F64F3747C416}"/>
              </a:ext>
            </a:extLst>
          </p:cNvPr>
          <p:cNvPicPr>
            <a:picLocks noChangeAspect="1"/>
          </p:cNvPicPr>
          <p:nvPr/>
        </p:nvPicPr>
        <p:blipFill>
          <a:blip r:embed="rId9" cstate="print">
            <a:extLst>
              <a:ext uri="{28A0092B-C50C-407E-A947-70E740481C1C}">
                <a14:useLocalDpi xmlns:a14="http://schemas.microsoft.com/office/drawing/2010/main" val="0"/>
              </a:ext>
            </a:extLst>
          </a:blip>
          <a:srcRect l="41111" t="11393" r="36666" b="9908"/>
          <a:stretch>
            <a:fillRect/>
          </a:stretch>
        </p:blipFill>
        <p:spPr>
          <a:xfrm rot="5400000">
            <a:off x="1715793" y="3394081"/>
            <a:ext cx="1156113" cy="3063699"/>
          </a:xfrm>
          <a:prstGeom prst="rect">
            <a:avLst/>
          </a:prstGeom>
        </p:spPr>
      </p:pic>
      <p:sp>
        <p:nvSpPr>
          <p:cNvPr id="20" name="Rectangle 19">
            <a:extLst>
              <a:ext uri="{FF2B5EF4-FFF2-40B4-BE49-F238E27FC236}">
                <a16:creationId xmlns:a16="http://schemas.microsoft.com/office/drawing/2014/main" id="{C6B0E5FB-8BD4-144E-F4BE-E86E19EBC6FB}"/>
              </a:ext>
            </a:extLst>
          </p:cNvPr>
          <p:cNvSpPr/>
          <p:nvPr/>
        </p:nvSpPr>
        <p:spPr>
          <a:xfrm>
            <a:off x="656483" y="5695613"/>
            <a:ext cx="2924486"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Racetrack winding</a:t>
            </a:r>
            <a:endParaRPr lang="en-GB" sz="1200" dirty="0">
              <a:solidFill>
                <a:schemeClr val="tx1"/>
              </a:solidFill>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7D0B90C7-BD0A-C836-013C-778789273D21}"/>
              </a:ext>
            </a:extLst>
          </p:cNvPr>
          <p:cNvSpPr/>
          <p:nvPr/>
        </p:nvSpPr>
        <p:spPr>
          <a:xfrm>
            <a:off x="3581400" y="5695612"/>
            <a:ext cx="1960246"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Each coil block is a “floor”</a:t>
            </a:r>
            <a:endParaRPr lang="en-GB" sz="1200" dirty="0">
              <a:solidFill>
                <a:schemeClr val="tx1"/>
              </a:solidFill>
              <a:latin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A53445F8-6478-800F-42FC-5E021E32F160}"/>
              </a:ext>
            </a:extLst>
          </p:cNvPr>
          <p:cNvSpPr/>
          <p:nvPr/>
        </p:nvSpPr>
        <p:spPr>
          <a:xfrm>
            <a:off x="5791200" y="5695611"/>
            <a:ext cx="1838165" cy="32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tx1"/>
                </a:solidFill>
              </a:rPr>
              <a:t>Bending after winding</a:t>
            </a:r>
            <a:endParaRPr lang="en-GB" sz="1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5761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F6100-10F8-ADE7-3C55-3A92DF26340F}"/>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DCFD51E1-C20F-9EFE-479A-511B792C99E4}"/>
              </a:ext>
            </a:extLst>
          </p:cNvPr>
          <p:cNvSpPr>
            <a:spLocks noGrp="1"/>
          </p:cNvSpPr>
          <p:nvPr>
            <p:ph type="title"/>
          </p:nvPr>
        </p:nvSpPr>
        <p:spPr>
          <a:xfrm>
            <a:off x="695325" y="278296"/>
            <a:ext cx="7153275" cy="810444"/>
          </a:xfrm>
        </p:spPr>
        <p:txBody>
          <a:bodyPr/>
          <a:lstStyle/>
          <a:p>
            <a:r>
              <a:rPr lang="en-US" sz="2800" dirty="0"/>
              <a:t>REBCO Cable Development</a:t>
            </a:r>
            <a:br>
              <a:rPr lang="en-US" sz="2800" dirty="0"/>
            </a:br>
            <a:endParaRPr lang="en-US" dirty="0"/>
          </a:p>
        </p:txBody>
      </p:sp>
      <p:sp>
        <p:nvSpPr>
          <p:cNvPr id="2" name="Date Placeholder 1">
            <a:extLst>
              <a:ext uri="{FF2B5EF4-FFF2-40B4-BE49-F238E27FC236}">
                <a16:creationId xmlns:a16="http://schemas.microsoft.com/office/drawing/2014/main" id="{88E27F9B-B563-A769-3F53-0CAB708F5657}"/>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03FD92B9-E6ED-AE52-2F26-B2C9B46689CD}"/>
              </a:ext>
            </a:extLst>
          </p:cNvPr>
          <p:cNvSpPr>
            <a:spLocks noGrp="1"/>
          </p:cNvSpPr>
          <p:nvPr>
            <p:ph type="ftr" sz="quarter" idx="11"/>
          </p:nvPr>
        </p:nvSpPr>
        <p:spPr/>
        <p:txBody>
          <a:bodyPr/>
          <a:lstStyle/>
          <a:p>
            <a:r>
              <a:rPr lang="en-GB" noProof="0" dirty="0"/>
              <a:t>Paul Scherrer Institute PSI</a:t>
            </a:r>
          </a:p>
        </p:txBody>
      </p:sp>
      <p:sp>
        <p:nvSpPr>
          <p:cNvPr id="4" name="Slide Number Placeholder 3">
            <a:extLst>
              <a:ext uri="{FF2B5EF4-FFF2-40B4-BE49-F238E27FC236}">
                <a16:creationId xmlns:a16="http://schemas.microsoft.com/office/drawing/2014/main" id="{3A134C44-2F7D-67B3-6F03-1F9B4C10D8EA}"/>
              </a:ext>
            </a:extLst>
          </p:cNvPr>
          <p:cNvSpPr>
            <a:spLocks noGrp="1"/>
          </p:cNvSpPr>
          <p:nvPr>
            <p:ph type="sldNum" sz="quarter" idx="12"/>
          </p:nvPr>
        </p:nvSpPr>
        <p:spPr/>
        <p:txBody>
          <a:bodyPr/>
          <a:lstStyle/>
          <a:p>
            <a:fld id="{442AD375-037F-43D0-B059-5172DA06796A}" type="slidenum">
              <a:rPr lang="en-GB" noProof="0" smtClean="0"/>
              <a:pPr/>
              <a:t>19</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9C0B59A3-FC2F-6DFC-D002-BB0FC1D6D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E121B1C5-59E9-159B-832C-F0B6291BED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12" name="TextBox 36">
            <a:extLst>
              <a:ext uri="{FF2B5EF4-FFF2-40B4-BE49-F238E27FC236}">
                <a16:creationId xmlns:a16="http://schemas.microsoft.com/office/drawing/2014/main" id="{0BBD4282-0621-39A0-F592-C3B44218F5DC}"/>
              </a:ext>
            </a:extLst>
          </p:cNvPr>
          <p:cNvSpPr txBox="1"/>
          <p:nvPr/>
        </p:nvSpPr>
        <p:spPr>
          <a:xfrm>
            <a:off x="3140514" y="6504801"/>
            <a:ext cx="188868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I. S. P. Peixoto</a:t>
            </a:r>
            <a:endParaRPr lang="en-US" altLang="en-US" sz="1200" dirty="0">
              <a:latin typeface="Arial" panose="020B0604020202020204" pitchFamily="34" charset="0"/>
            </a:endParaRPr>
          </a:p>
        </p:txBody>
      </p:sp>
      <p:sp>
        <p:nvSpPr>
          <p:cNvPr id="13" name="Content Placeholder 2">
            <a:extLst>
              <a:ext uri="{FF2B5EF4-FFF2-40B4-BE49-F238E27FC236}">
                <a16:creationId xmlns:a16="http://schemas.microsoft.com/office/drawing/2014/main" id="{BFA9D0A9-6B4E-FA64-A0DD-F2771DE17E75}"/>
              </a:ext>
            </a:extLst>
          </p:cNvPr>
          <p:cNvSpPr>
            <a:spLocks noGrp="1"/>
          </p:cNvSpPr>
          <p:nvPr>
            <p:ph idx="1"/>
          </p:nvPr>
        </p:nvSpPr>
        <p:spPr>
          <a:xfrm>
            <a:off x="189647" y="1376773"/>
            <a:ext cx="3592099" cy="1976027"/>
          </a:xfrm>
        </p:spPr>
        <p:txBody>
          <a:bodyPr/>
          <a:lstStyle/>
          <a:p>
            <a:pPr algn="just"/>
            <a:r>
              <a:rPr lang="en-US" sz="1400" dirty="0"/>
              <a:t>The MagDev3 REBCO work package also explores alternative cable and coil configurations to RS1 and RS2. </a:t>
            </a:r>
          </a:p>
          <a:p>
            <a:pPr algn="just"/>
            <a:r>
              <a:rPr lang="en-US" sz="1400" dirty="0"/>
              <a:t>The goal is to manufacture a twisted (multifilament) REBCO cable, with a rectangular-core option being considered to match the SMACC concept.</a:t>
            </a:r>
            <a:endParaRPr lang="en-US" sz="1200" dirty="0"/>
          </a:p>
        </p:txBody>
      </p:sp>
      <p:grpSp>
        <p:nvGrpSpPr>
          <p:cNvPr id="10" name="Group 9">
            <a:extLst>
              <a:ext uri="{FF2B5EF4-FFF2-40B4-BE49-F238E27FC236}">
                <a16:creationId xmlns:a16="http://schemas.microsoft.com/office/drawing/2014/main" id="{54FEB538-452F-8234-5603-D988CE7D13CC}"/>
              </a:ext>
            </a:extLst>
          </p:cNvPr>
          <p:cNvGrpSpPr/>
          <p:nvPr/>
        </p:nvGrpSpPr>
        <p:grpSpPr>
          <a:xfrm>
            <a:off x="6797593" y="1251202"/>
            <a:ext cx="3433073" cy="1067522"/>
            <a:chOff x="918309" y="1828800"/>
            <a:chExt cx="7863741" cy="2445249"/>
          </a:xfrm>
        </p:grpSpPr>
        <p:pic>
          <p:nvPicPr>
            <p:cNvPr id="11" name="Picture 10" descr="A diagram of a tube&#10;&#10;AI-generated content may be incorrect.">
              <a:extLst>
                <a:ext uri="{FF2B5EF4-FFF2-40B4-BE49-F238E27FC236}">
                  <a16:creationId xmlns:a16="http://schemas.microsoft.com/office/drawing/2014/main" id="{4F07651F-A5F0-B08E-1C0B-816090C49E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9650" y="1828800"/>
              <a:ext cx="7772400" cy="2445249"/>
            </a:xfrm>
            <a:prstGeom prst="rect">
              <a:avLst/>
            </a:prstGeom>
          </p:spPr>
        </p:pic>
        <p:sp>
          <p:nvSpPr>
            <p:cNvPr id="14" name="Rectangle 13">
              <a:extLst>
                <a:ext uri="{FF2B5EF4-FFF2-40B4-BE49-F238E27FC236}">
                  <a16:creationId xmlns:a16="http://schemas.microsoft.com/office/drawing/2014/main" id="{A17486A9-6C00-0EFB-0D0E-D2A07E129826}"/>
                </a:ext>
              </a:extLst>
            </p:cNvPr>
            <p:cNvSpPr/>
            <p:nvPr/>
          </p:nvSpPr>
          <p:spPr>
            <a:xfrm>
              <a:off x="918309" y="1828800"/>
              <a:ext cx="2739291"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pic>
        <p:nvPicPr>
          <p:cNvPr id="15" name="Content Placeholder 11" descr="A blue circle with red and black circles&#10;&#10;Description automatically generated">
            <a:extLst>
              <a:ext uri="{FF2B5EF4-FFF2-40B4-BE49-F238E27FC236}">
                <a16:creationId xmlns:a16="http://schemas.microsoft.com/office/drawing/2014/main" id="{0EBE6056-D876-7315-9681-34606719791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4440" t="5626" r="34852" b="5486"/>
          <a:stretch/>
        </p:blipFill>
        <p:spPr>
          <a:xfrm>
            <a:off x="3883154" y="1088740"/>
            <a:ext cx="2141960" cy="2142716"/>
          </a:xfrm>
          <a:prstGeom prst="rect">
            <a:avLst/>
          </a:prstGeom>
        </p:spPr>
      </p:pic>
      <p:grpSp>
        <p:nvGrpSpPr>
          <p:cNvPr id="16" name="Group 15">
            <a:extLst>
              <a:ext uri="{FF2B5EF4-FFF2-40B4-BE49-F238E27FC236}">
                <a16:creationId xmlns:a16="http://schemas.microsoft.com/office/drawing/2014/main" id="{1EC28B36-0CD1-2E12-EF44-98D4EB741023}"/>
              </a:ext>
            </a:extLst>
          </p:cNvPr>
          <p:cNvGrpSpPr/>
          <p:nvPr/>
        </p:nvGrpSpPr>
        <p:grpSpPr>
          <a:xfrm>
            <a:off x="6027882" y="2045851"/>
            <a:ext cx="648161" cy="1018916"/>
            <a:chOff x="6495500" y="4047384"/>
            <a:chExt cx="1069848" cy="1681813"/>
          </a:xfrm>
        </p:grpSpPr>
        <p:grpSp>
          <p:nvGrpSpPr>
            <p:cNvPr id="17" name="Group 16">
              <a:extLst>
                <a:ext uri="{FF2B5EF4-FFF2-40B4-BE49-F238E27FC236}">
                  <a16:creationId xmlns:a16="http://schemas.microsoft.com/office/drawing/2014/main" id="{74B1B8E0-5756-4F5D-0D7A-6735F07217AC}"/>
                </a:ext>
              </a:extLst>
            </p:cNvPr>
            <p:cNvGrpSpPr/>
            <p:nvPr/>
          </p:nvGrpSpPr>
          <p:grpSpPr>
            <a:xfrm>
              <a:off x="6495500" y="5198845"/>
              <a:ext cx="1069848" cy="530352"/>
              <a:chOff x="9357518" y="1580835"/>
              <a:chExt cx="1069848" cy="530352"/>
            </a:xfrm>
          </p:grpSpPr>
          <p:sp>
            <p:nvSpPr>
              <p:cNvPr id="22" name="Rounded Rectangle 21">
                <a:extLst>
                  <a:ext uri="{FF2B5EF4-FFF2-40B4-BE49-F238E27FC236}">
                    <a16:creationId xmlns:a16="http://schemas.microsoft.com/office/drawing/2014/main" id="{DD3E0252-D1FC-96C3-6329-9A9CA2F7A1C4}"/>
                  </a:ext>
                </a:extLst>
              </p:cNvPr>
              <p:cNvSpPr/>
              <p:nvPr/>
            </p:nvSpPr>
            <p:spPr>
              <a:xfrm>
                <a:off x="9404745" y="1628327"/>
                <a:ext cx="975395" cy="435369"/>
              </a:xfrm>
              <a:prstGeom prst="roundRect">
                <a:avLst>
                  <a:gd name="adj" fmla="val 50000"/>
                </a:avLst>
              </a:prstGeom>
              <a:solidFill>
                <a:srgbClr val="EC7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3" name="Rounded Rectangle 22">
                <a:extLst>
                  <a:ext uri="{FF2B5EF4-FFF2-40B4-BE49-F238E27FC236}">
                    <a16:creationId xmlns:a16="http://schemas.microsoft.com/office/drawing/2014/main" id="{17D8638E-59A1-4B67-973D-D7D02DA0FBCF}"/>
                  </a:ext>
                </a:extLst>
              </p:cNvPr>
              <p:cNvSpPr>
                <a:spLocks/>
              </p:cNvSpPr>
              <p:nvPr/>
            </p:nvSpPr>
            <p:spPr>
              <a:xfrm>
                <a:off x="9380378" y="1603695"/>
                <a:ext cx="1024128" cy="484632"/>
              </a:xfrm>
              <a:prstGeom prst="roundRect">
                <a:avLst>
                  <a:gd name="adj" fmla="val 50000"/>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4" name="Rounded Rectangle 23">
                <a:extLst>
                  <a:ext uri="{FF2B5EF4-FFF2-40B4-BE49-F238E27FC236}">
                    <a16:creationId xmlns:a16="http://schemas.microsoft.com/office/drawing/2014/main" id="{58F328FD-2ECB-3C00-7DA3-EFCFA02476F8}"/>
                  </a:ext>
                </a:extLst>
              </p:cNvPr>
              <p:cNvSpPr>
                <a:spLocks/>
              </p:cNvSpPr>
              <p:nvPr/>
            </p:nvSpPr>
            <p:spPr>
              <a:xfrm>
                <a:off x="9357518" y="1580835"/>
                <a:ext cx="1069848" cy="530352"/>
              </a:xfrm>
              <a:prstGeom prst="roundRect">
                <a:avLst>
                  <a:gd name="adj" fmla="val 50000"/>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sp>
          <p:nvSpPr>
            <p:cNvPr id="18" name="Right Arrow 17">
              <a:extLst>
                <a:ext uri="{FF2B5EF4-FFF2-40B4-BE49-F238E27FC236}">
                  <a16:creationId xmlns:a16="http://schemas.microsoft.com/office/drawing/2014/main" id="{866E648E-AAD1-0420-B0BB-6F5E88B73FE7}"/>
                </a:ext>
              </a:extLst>
            </p:cNvPr>
            <p:cNvSpPr/>
            <p:nvPr/>
          </p:nvSpPr>
          <p:spPr>
            <a:xfrm rot="5400000">
              <a:off x="6835618" y="4750637"/>
              <a:ext cx="381000" cy="31109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9" name="Rounded Rectangle 18">
              <a:extLst>
                <a:ext uri="{FF2B5EF4-FFF2-40B4-BE49-F238E27FC236}">
                  <a16:creationId xmlns:a16="http://schemas.microsoft.com/office/drawing/2014/main" id="{28B9274C-4EBE-D55C-D5DB-ED3684E51C26}"/>
                </a:ext>
              </a:extLst>
            </p:cNvPr>
            <p:cNvSpPr/>
            <p:nvPr/>
          </p:nvSpPr>
          <p:spPr>
            <a:xfrm>
              <a:off x="6806662" y="4094876"/>
              <a:ext cx="438912" cy="435369"/>
            </a:xfrm>
            <a:prstGeom prst="roundRect">
              <a:avLst>
                <a:gd name="adj" fmla="val 50000"/>
              </a:avLst>
            </a:prstGeom>
            <a:solidFill>
              <a:srgbClr val="EC7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0" name="Rounded Rectangle 19">
              <a:extLst>
                <a:ext uri="{FF2B5EF4-FFF2-40B4-BE49-F238E27FC236}">
                  <a16:creationId xmlns:a16="http://schemas.microsoft.com/office/drawing/2014/main" id="{98BD4A7A-37B5-4655-9BF6-2D0AF942B6EB}"/>
                </a:ext>
              </a:extLst>
            </p:cNvPr>
            <p:cNvSpPr>
              <a:spLocks/>
            </p:cNvSpPr>
            <p:nvPr/>
          </p:nvSpPr>
          <p:spPr>
            <a:xfrm>
              <a:off x="6783802" y="4070244"/>
              <a:ext cx="484632" cy="484632"/>
            </a:xfrm>
            <a:prstGeom prst="roundRect">
              <a:avLst>
                <a:gd name="adj" fmla="val 50000"/>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1" name="Rounded Rectangle 20">
              <a:extLst>
                <a:ext uri="{FF2B5EF4-FFF2-40B4-BE49-F238E27FC236}">
                  <a16:creationId xmlns:a16="http://schemas.microsoft.com/office/drawing/2014/main" id="{DEA54B8E-C745-943D-6B48-AEF3E8DC4944}"/>
                </a:ext>
              </a:extLst>
            </p:cNvPr>
            <p:cNvSpPr>
              <a:spLocks/>
            </p:cNvSpPr>
            <p:nvPr/>
          </p:nvSpPr>
          <p:spPr>
            <a:xfrm>
              <a:off x="6760942" y="4047384"/>
              <a:ext cx="530352" cy="530352"/>
            </a:xfrm>
            <a:prstGeom prst="roundRect">
              <a:avLst>
                <a:gd name="adj" fmla="val 50000"/>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sp>
        <p:nvSpPr>
          <p:cNvPr id="25" name="TextBox 36">
            <a:extLst>
              <a:ext uri="{FF2B5EF4-FFF2-40B4-BE49-F238E27FC236}">
                <a16:creationId xmlns:a16="http://schemas.microsoft.com/office/drawing/2014/main" id="{EF3E3EB8-A73E-9FBE-2F76-2AC0CDA7944C}"/>
              </a:ext>
            </a:extLst>
          </p:cNvPr>
          <p:cNvSpPr txBox="1"/>
          <p:nvPr/>
        </p:nvSpPr>
        <p:spPr>
          <a:xfrm>
            <a:off x="6777450" y="2504407"/>
            <a:ext cx="2432070" cy="86177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t>N. Amemiya </a:t>
            </a:r>
            <a:r>
              <a:rPr lang="en-US" sz="1000" i="1" dirty="0"/>
              <a:t>et al.</a:t>
            </a:r>
            <a:r>
              <a:rPr lang="en-US" sz="1000" dirty="0"/>
              <a:t>, “Effective reduction of </a:t>
            </a:r>
            <a:r>
              <a:rPr lang="en-US" sz="1000" dirty="0" err="1"/>
              <a:t>magnetisation</a:t>
            </a:r>
            <a:r>
              <a:rPr lang="en-US" sz="1000" dirty="0"/>
              <a:t> losses in copper-plated multifilament coated conductors using spiral geometry,” </a:t>
            </a:r>
            <a:r>
              <a:rPr lang="en-US" sz="1000" dirty="0" err="1"/>
              <a:t>doi</a:t>
            </a:r>
            <a:r>
              <a:rPr lang="en-US" sz="1000" dirty="0"/>
              <a:t>: </a:t>
            </a:r>
            <a:r>
              <a:rPr lang="en-US" sz="1000" dirty="0">
                <a:hlinkClick r:id="rId6"/>
              </a:rPr>
              <a:t>10.1088/1361-6668/ac3f9c</a:t>
            </a:r>
            <a:r>
              <a:rPr lang="en-US" sz="1000" dirty="0"/>
              <a:t>.</a:t>
            </a:r>
            <a:endParaRPr lang="en-US" sz="1000" dirty="0">
              <a:effectLst/>
            </a:endParaRPr>
          </a:p>
        </p:txBody>
      </p:sp>
      <p:pic>
        <p:nvPicPr>
          <p:cNvPr id="15364" name="Picture 4">
            <a:extLst>
              <a:ext uri="{FF2B5EF4-FFF2-40B4-BE49-F238E27FC236}">
                <a16:creationId xmlns:a16="http://schemas.microsoft.com/office/drawing/2014/main" id="{E7A66A14-0C5E-28D1-5E16-A9B0F00A72D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306598" y="1868958"/>
            <a:ext cx="2695755" cy="117904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a:extLst>
              <a:ext uri="{FF2B5EF4-FFF2-40B4-BE49-F238E27FC236}">
                <a16:creationId xmlns:a16="http://schemas.microsoft.com/office/drawing/2014/main" id="{F1698995-C56E-586E-ACB5-9B0AA346A7FA}"/>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4272" t="18797" r="16290"/>
          <a:stretch>
            <a:fillRect/>
          </a:stretch>
        </p:blipFill>
        <p:spPr bwMode="auto">
          <a:xfrm>
            <a:off x="10011474" y="3181508"/>
            <a:ext cx="1990879" cy="3104266"/>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a:extLst>
              <a:ext uri="{FF2B5EF4-FFF2-40B4-BE49-F238E27FC236}">
                <a16:creationId xmlns:a16="http://schemas.microsoft.com/office/drawing/2014/main" id="{0C1E8EA8-CA11-BE20-5D78-170776FC564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11864" y="4039855"/>
            <a:ext cx="3052086" cy="2208545"/>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a:extLst>
              <a:ext uri="{FF2B5EF4-FFF2-40B4-BE49-F238E27FC236}">
                <a16:creationId xmlns:a16="http://schemas.microsoft.com/office/drawing/2014/main" id="{A1D52F2F-0DB6-02C0-57F5-58DC547FBD79}"/>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4634" b="7114"/>
          <a:stretch>
            <a:fillRect/>
          </a:stretch>
        </p:blipFill>
        <p:spPr bwMode="auto">
          <a:xfrm>
            <a:off x="0" y="3352800"/>
            <a:ext cx="6917650" cy="3044988"/>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36">
            <a:extLst>
              <a:ext uri="{FF2B5EF4-FFF2-40B4-BE49-F238E27FC236}">
                <a16:creationId xmlns:a16="http://schemas.microsoft.com/office/drawing/2014/main" id="{4520E707-1B94-59FA-7FB4-E9FBE2824DEF}"/>
              </a:ext>
            </a:extLst>
          </p:cNvPr>
          <p:cNvSpPr txBox="1"/>
          <p:nvPr/>
        </p:nvSpPr>
        <p:spPr>
          <a:xfrm>
            <a:off x="6988580" y="6352401"/>
            <a:ext cx="188868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A. C. Zurita</a:t>
            </a:r>
            <a:endParaRPr lang="en-US" altLang="en-US" sz="1200" dirty="0">
              <a:latin typeface="Arial" panose="020B0604020202020204" pitchFamily="34" charset="0"/>
            </a:endParaRPr>
          </a:p>
        </p:txBody>
      </p:sp>
    </p:spTree>
    <p:extLst>
      <p:ext uri="{BB962C8B-B14F-4D97-AF65-F5344CB8AC3E}">
        <p14:creationId xmlns:p14="http://schemas.microsoft.com/office/powerpoint/2010/main" val="219430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7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A2EAA-CEA7-C720-ED3E-FE4E42BEA95C}"/>
            </a:ext>
          </a:extLst>
        </p:cNvPr>
        <p:cNvGrpSpPr/>
        <p:nvPr/>
      </p:nvGrpSpPr>
      <p:grpSpPr>
        <a:xfrm>
          <a:off x="0" y="0"/>
          <a:ext cx="0" cy="0"/>
          <a:chOff x="0" y="0"/>
          <a:chExt cx="0" cy="0"/>
        </a:xfrm>
      </p:grpSpPr>
      <p:sp>
        <p:nvSpPr>
          <p:cNvPr id="4" name="Text Placeholder 6">
            <a:extLst>
              <a:ext uri="{FF2B5EF4-FFF2-40B4-BE49-F238E27FC236}">
                <a16:creationId xmlns:a16="http://schemas.microsoft.com/office/drawing/2014/main" id="{FA353F80-AB8B-C5A8-81FE-4B69B0C35D5D}"/>
              </a:ext>
            </a:extLst>
          </p:cNvPr>
          <p:cNvSpPr>
            <a:spLocks noGrp="1"/>
          </p:cNvSpPr>
          <p:nvPr>
            <p:ph type="body" sz="quarter" idx="13"/>
          </p:nvPr>
        </p:nvSpPr>
        <p:spPr>
          <a:xfrm>
            <a:off x="695325" y="1292087"/>
            <a:ext cx="10810875" cy="4729302"/>
          </a:xfrm>
        </p:spPr>
        <p:txBody>
          <a:bodyPr/>
          <a:lstStyle/>
          <a:p>
            <a:r>
              <a:rPr lang="en-US" dirty="0"/>
              <a:t>Agenda</a:t>
            </a:r>
          </a:p>
          <a:p>
            <a:pPr>
              <a:lnSpc>
                <a:spcPct val="150000"/>
              </a:lnSpc>
            </a:pPr>
            <a:r>
              <a:rPr lang="en-US" sz="2200" dirty="0"/>
              <a:t>Conclusion of the CHART MagDev2 Project and MagDev3 Perspectives for 2026</a:t>
            </a:r>
          </a:p>
          <a:p>
            <a:pPr>
              <a:lnSpc>
                <a:spcPct val="150000"/>
              </a:lnSpc>
            </a:pPr>
            <a:r>
              <a:rPr lang="en-US" sz="2200" dirty="0"/>
              <a:t>BOX </a:t>
            </a:r>
            <a:r>
              <a:rPr lang="en-US" sz="2200" dirty="0" err="1"/>
              <a:t>Programme</a:t>
            </a:r>
            <a:endParaRPr lang="en-US" sz="2200" dirty="0"/>
          </a:p>
          <a:p>
            <a:pPr>
              <a:lnSpc>
                <a:spcPct val="150000"/>
              </a:lnSpc>
            </a:pPr>
            <a:r>
              <a:rPr lang="en-US" sz="2200" dirty="0"/>
              <a:t>subSMCC2:	subscale Stress-Managed Common Coils magnet 2 </a:t>
            </a:r>
          </a:p>
          <a:p>
            <a:pPr>
              <a:lnSpc>
                <a:spcPct val="150000"/>
              </a:lnSpc>
            </a:pPr>
            <a:r>
              <a:rPr lang="en-US" sz="2200" dirty="0"/>
              <a:t>		Winding, Impregnation, and Pre-Load Processes</a:t>
            </a:r>
          </a:p>
          <a:p>
            <a:pPr>
              <a:lnSpc>
                <a:spcPct val="150000"/>
              </a:lnSpc>
            </a:pPr>
            <a:r>
              <a:rPr lang="en-US" sz="2200" dirty="0" err="1"/>
              <a:t>subSMACC</a:t>
            </a:r>
            <a:r>
              <a:rPr lang="en-US" sz="2200" dirty="0"/>
              <a:t>: 	subscale Stress-Managed Asymmetric Common Coils magnet</a:t>
            </a:r>
          </a:p>
          <a:p>
            <a:pPr>
              <a:lnSpc>
                <a:spcPct val="150000"/>
              </a:lnSpc>
            </a:pPr>
            <a:r>
              <a:rPr lang="en-US" sz="2200" dirty="0"/>
              <a:t>		 Winding, Impregnation, Splicing, and Cooling-Circuit Pressure Tests</a:t>
            </a:r>
          </a:p>
          <a:p>
            <a:pPr>
              <a:lnSpc>
                <a:spcPct val="150000"/>
              </a:lnSpc>
            </a:pPr>
            <a:r>
              <a:rPr lang="en-US" sz="2200" dirty="0"/>
              <a:t>SMACC1: 	Stress-Managed Asymmetric Common Coils magnet 1</a:t>
            </a:r>
          </a:p>
          <a:p>
            <a:pPr>
              <a:lnSpc>
                <a:spcPct val="150000"/>
              </a:lnSpc>
            </a:pPr>
            <a:r>
              <a:rPr lang="en-US" sz="2200" dirty="0"/>
              <a:t>		 Former Coating and Bladder-and-Key Trials</a:t>
            </a:r>
          </a:p>
          <a:p>
            <a:pPr>
              <a:lnSpc>
                <a:spcPct val="150000"/>
              </a:lnSpc>
            </a:pPr>
            <a:endParaRPr lang="en-US" sz="2400" dirty="0"/>
          </a:p>
        </p:txBody>
      </p:sp>
    </p:spTree>
    <p:extLst>
      <p:ext uri="{BB962C8B-B14F-4D97-AF65-F5344CB8AC3E}">
        <p14:creationId xmlns:p14="http://schemas.microsoft.com/office/powerpoint/2010/main" val="1622565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BEA7C-7608-D850-4B19-CFFF48CB04BE}"/>
              </a:ext>
            </a:extLst>
          </p:cNvPr>
          <p:cNvSpPr>
            <a:spLocks noGrp="1"/>
          </p:cNvSpPr>
          <p:nvPr>
            <p:ph type="title"/>
          </p:nvPr>
        </p:nvSpPr>
        <p:spPr/>
        <p:txBody>
          <a:bodyPr/>
          <a:lstStyle/>
          <a:p>
            <a:r>
              <a:rPr lang="en-US" sz="2800"/>
              <a:t>MagMu - project</a:t>
            </a:r>
            <a:br>
              <a:rPr lang="en-US" sz="2800"/>
            </a:br>
            <a:endParaRPr lang="en-US"/>
          </a:p>
        </p:txBody>
      </p:sp>
      <p:sp>
        <p:nvSpPr>
          <p:cNvPr id="4" name="Date Placeholder 3">
            <a:extLst>
              <a:ext uri="{FF2B5EF4-FFF2-40B4-BE49-F238E27FC236}">
                <a16:creationId xmlns:a16="http://schemas.microsoft.com/office/drawing/2014/main" id="{813ECCA1-BBFB-4F76-52BB-1F03022D9039}"/>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948D6D3B-9D26-0501-15F5-1F1B53352FCB}"/>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5B6C8CE7-4AF2-42C1-055D-953021257EC4}"/>
              </a:ext>
            </a:extLst>
          </p:cNvPr>
          <p:cNvSpPr>
            <a:spLocks noGrp="1"/>
          </p:cNvSpPr>
          <p:nvPr>
            <p:ph type="sldNum" sz="quarter" idx="12"/>
          </p:nvPr>
        </p:nvSpPr>
        <p:spPr/>
        <p:txBody>
          <a:bodyPr/>
          <a:lstStyle/>
          <a:p>
            <a:fld id="{442AD375-037F-43D0-B059-5172DA06796A}" type="slidenum">
              <a:rPr lang="en-GB" noProof="0" smtClean="0"/>
              <a:pPr/>
              <a:t>20</a:t>
            </a:fld>
            <a:endParaRPr lang="en-GB" noProof="0" dirty="0"/>
          </a:p>
        </p:txBody>
      </p:sp>
      <p:pic>
        <p:nvPicPr>
          <p:cNvPr id="10" name="Picture 9">
            <a:extLst>
              <a:ext uri="{FF2B5EF4-FFF2-40B4-BE49-F238E27FC236}">
                <a16:creationId xmlns:a16="http://schemas.microsoft.com/office/drawing/2014/main" id="{7B4B3938-8DDE-54EC-55B9-A839EB026967}"/>
              </a:ext>
            </a:extLst>
          </p:cNvPr>
          <p:cNvPicPr>
            <a:picLocks noChangeAspect="1"/>
          </p:cNvPicPr>
          <p:nvPr/>
        </p:nvPicPr>
        <p:blipFill>
          <a:blip r:embed="rId2"/>
          <a:stretch>
            <a:fillRect/>
          </a:stretch>
        </p:blipFill>
        <p:spPr>
          <a:xfrm>
            <a:off x="695325" y="1294832"/>
            <a:ext cx="9692598" cy="1369606"/>
          </a:xfrm>
          <a:prstGeom prst="rect">
            <a:avLst/>
          </a:prstGeom>
        </p:spPr>
      </p:pic>
      <p:sp>
        <p:nvSpPr>
          <p:cNvPr id="7" name="Arrow: Down 6">
            <a:extLst>
              <a:ext uri="{FF2B5EF4-FFF2-40B4-BE49-F238E27FC236}">
                <a16:creationId xmlns:a16="http://schemas.microsoft.com/office/drawing/2014/main" id="{114AA224-28D9-771E-7BCA-070F5625F3B6}"/>
              </a:ext>
            </a:extLst>
          </p:cNvPr>
          <p:cNvSpPr/>
          <p:nvPr/>
        </p:nvSpPr>
        <p:spPr>
          <a:xfrm>
            <a:off x="6061911" y="616654"/>
            <a:ext cx="533400" cy="6858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9" name="TextBox 8">
            <a:extLst>
              <a:ext uri="{FF2B5EF4-FFF2-40B4-BE49-F238E27FC236}">
                <a16:creationId xmlns:a16="http://schemas.microsoft.com/office/drawing/2014/main" id="{B9CBF39E-8D1C-3932-E141-FE3743CD30C0}"/>
              </a:ext>
            </a:extLst>
          </p:cNvPr>
          <p:cNvSpPr txBox="1"/>
          <p:nvPr/>
        </p:nvSpPr>
        <p:spPr>
          <a:xfrm>
            <a:off x="695325" y="2553151"/>
            <a:ext cx="6096000" cy="1369606"/>
          </a:xfrm>
          <a:prstGeom prst="rect">
            <a:avLst/>
          </a:prstGeom>
          <a:noFill/>
        </p:spPr>
        <p:txBody>
          <a:bodyPr wrap="square">
            <a:spAutoFit/>
          </a:bodyPr>
          <a:lstStyle/>
          <a:p>
            <a:pPr algn="l"/>
            <a:endParaRPr lang="en-US" sz="1100" b="0" i="0" u="none" strike="noStrike" baseline="0">
              <a:solidFill>
                <a:srgbClr val="000000"/>
              </a:solidFill>
              <a:latin typeface="Aptos" panose="020B0004020202020204" pitchFamily="34" charset="0"/>
            </a:endParaRPr>
          </a:p>
          <a:p>
            <a:r>
              <a:rPr lang="en-US" sz="1800" b="1" i="0" u="none" strike="noStrike" baseline="0">
                <a:solidFill>
                  <a:srgbClr val="000000"/>
                </a:solidFill>
                <a:latin typeface="Aptos" panose="020B0004020202020204" pitchFamily="34" charset="0"/>
              </a:rPr>
              <a:t>Short </a:t>
            </a:r>
            <a:r>
              <a:rPr lang="en-US" sz="1800" b="0" i="0" u="none" strike="noStrike" baseline="0">
                <a:solidFill>
                  <a:srgbClr val="000000"/>
                </a:solidFill>
                <a:latin typeface="Aptos" panose="020B0004020202020204" pitchFamily="34" charset="0"/>
              </a:rPr>
              <a:t>mean </a:t>
            </a:r>
            <a:r>
              <a:rPr lang="en-US" sz="1800" b="1" i="0" u="none" strike="noStrike" baseline="0">
                <a:solidFill>
                  <a:srgbClr val="000000"/>
                </a:solidFill>
                <a:latin typeface="Aptos" panose="020B0004020202020204" pitchFamily="34" charset="0"/>
              </a:rPr>
              <a:t>lifetime </a:t>
            </a:r>
            <a:r>
              <a:rPr lang="en-US" sz="1800" b="0" i="0" u="none" strike="noStrike" baseline="0">
                <a:solidFill>
                  <a:srgbClr val="000000"/>
                </a:solidFill>
                <a:latin typeface="Aptos" panose="020B0004020202020204" pitchFamily="34" charset="0"/>
              </a:rPr>
              <a:t>of muons ( ) = new challenges, new technologies… </a:t>
            </a:r>
          </a:p>
          <a:p>
            <a:r>
              <a:rPr lang="en-US" sz="1800" b="0" i="0" u="none" strike="noStrike" baseline="0">
                <a:solidFill>
                  <a:srgbClr val="000000"/>
                </a:solidFill>
                <a:latin typeface="Aptos" panose="020B0004020202020204" pitchFamily="34" charset="0"/>
              </a:rPr>
              <a:t>… for high luminosity, very </a:t>
            </a:r>
            <a:r>
              <a:rPr lang="en-US" sz="1800" b="1" i="0" u="none" strike="noStrike" baseline="0">
                <a:solidFill>
                  <a:srgbClr val="FF0000"/>
                </a:solidFill>
                <a:latin typeface="Aptos" panose="020B0004020202020204" pitchFamily="34" charset="0"/>
              </a:rPr>
              <a:t>high field </a:t>
            </a:r>
            <a:r>
              <a:rPr lang="en-US" sz="1800" b="1" i="0" u="none" strike="noStrike" baseline="0">
                <a:solidFill>
                  <a:srgbClr val="000000"/>
                </a:solidFill>
                <a:latin typeface="Aptos" panose="020B0004020202020204" pitchFamily="34" charset="0"/>
              </a:rPr>
              <a:t>superconducting</a:t>
            </a:r>
            <a:r>
              <a:rPr lang="en-US" sz="1800" b="0" i="0" u="none" strike="noStrike" baseline="0">
                <a:solidFill>
                  <a:srgbClr val="000000"/>
                </a:solidFill>
                <a:latin typeface="Aptos" panose="020B0004020202020204" pitchFamily="34" charset="0"/>
              </a:rPr>
              <a:t>magnets </a:t>
            </a:r>
            <a:r>
              <a:rPr lang="en-US" sz="1800" b="1" i="0" u="none" strike="noStrike" baseline="0">
                <a:solidFill>
                  <a:srgbClr val="000000"/>
                </a:solidFill>
                <a:latin typeface="Aptos" panose="020B0004020202020204" pitchFamily="34" charset="0"/>
              </a:rPr>
              <a:t>40+ T </a:t>
            </a:r>
            <a:endParaRPr lang="en-US"/>
          </a:p>
        </p:txBody>
      </p:sp>
      <p:sp>
        <p:nvSpPr>
          <p:cNvPr id="12" name="TextBox 11">
            <a:extLst>
              <a:ext uri="{FF2B5EF4-FFF2-40B4-BE49-F238E27FC236}">
                <a16:creationId xmlns:a16="http://schemas.microsoft.com/office/drawing/2014/main" id="{14EAD971-41C8-ABB9-8F2E-A47C7A3A5C47}"/>
              </a:ext>
            </a:extLst>
          </p:cNvPr>
          <p:cNvSpPr txBox="1"/>
          <p:nvPr/>
        </p:nvSpPr>
        <p:spPr>
          <a:xfrm>
            <a:off x="6827837" y="2628869"/>
            <a:ext cx="6096000" cy="1092607"/>
          </a:xfrm>
          <a:prstGeom prst="rect">
            <a:avLst/>
          </a:prstGeom>
          <a:noFill/>
        </p:spPr>
        <p:txBody>
          <a:bodyPr wrap="square">
            <a:spAutoFit/>
          </a:bodyPr>
          <a:lstStyle/>
          <a:p>
            <a:pPr algn="l"/>
            <a:endParaRPr lang="en-US" sz="1100" b="0" i="0" u="none" strike="noStrike" baseline="0">
              <a:solidFill>
                <a:srgbClr val="000000"/>
              </a:solidFill>
              <a:latin typeface="Aptos" panose="020B0004020202020204" pitchFamily="34" charset="0"/>
            </a:endParaRPr>
          </a:p>
          <a:p>
            <a:r>
              <a:rPr lang="en-US" sz="1800" b="0" i="0" u="none" strike="noStrike" baseline="0">
                <a:solidFill>
                  <a:srgbClr val="000000"/>
                </a:solidFill>
                <a:latin typeface="Aptos" panose="020B0004020202020204" pitchFamily="34" charset="0"/>
              </a:rPr>
              <a:t>Op. temperature: </a:t>
            </a:r>
            <a:r>
              <a:rPr lang="en-US" sz="1800" b="1" i="0" u="none" strike="noStrike" baseline="0">
                <a:solidFill>
                  <a:srgbClr val="000000"/>
                </a:solidFill>
                <a:latin typeface="Aptos" panose="020B0004020202020204" pitchFamily="34" charset="0"/>
              </a:rPr>
              <a:t>4.5 K </a:t>
            </a:r>
            <a:r>
              <a:rPr lang="en-US" sz="1800" b="0" i="0" u="none" strike="noStrike" baseline="0">
                <a:solidFill>
                  <a:srgbClr val="000000"/>
                </a:solidFill>
                <a:latin typeface="Aptos" panose="020B0004020202020204" pitchFamily="34" charset="0"/>
              </a:rPr>
              <a:t>(forced flow LHe) </a:t>
            </a:r>
          </a:p>
          <a:p>
            <a:r>
              <a:rPr lang="pt-BR" sz="1800" b="0" i="0" u="none" strike="noStrike" baseline="0">
                <a:solidFill>
                  <a:srgbClr val="000000"/>
                </a:solidFill>
                <a:latin typeface="Courier New" panose="02070309020205020404" pitchFamily="49" charset="0"/>
              </a:rPr>
              <a:t>o </a:t>
            </a:r>
            <a:r>
              <a:rPr lang="pt-BR" sz="1800" b="0" i="0" u="none" strike="noStrike" baseline="0">
                <a:solidFill>
                  <a:srgbClr val="000000"/>
                </a:solidFill>
                <a:latin typeface="Aptos" panose="020B0004020202020204" pitchFamily="34" charset="0"/>
              </a:rPr>
              <a:t>Current ramp time </a:t>
            </a:r>
            <a:r>
              <a:rPr lang="pt-BR" sz="1800" b="1" i="0" u="none" strike="noStrike" baseline="0">
                <a:solidFill>
                  <a:srgbClr val="000000"/>
                </a:solidFill>
                <a:latin typeface="Aptos" panose="020B0004020202020204" pitchFamily="34" charset="0"/>
              </a:rPr>
              <a:t>≤ 6 h </a:t>
            </a:r>
            <a:endParaRPr lang="pt-BR" sz="1800" b="0" i="0" u="none" strike="noStrike" baseline="0">
              <a:solidFill>
                <a:srgbClr val="000000"/>
              </a:solidFill>
              <a:latin typeface="Aptos" panose="020B0004020202020204" pitchFamily="34" charset="0"/>
            </a:endParaRPr>
          </a:p>
          <a:p>
            <a:r>
              <a:rPr lang="en-US" sz="1800" b="0" i="0" u="none" strike="noStrike" baseline="0">
                <a:solidFill>
                  <a:srgbClr val="000000"/>
                </a:solidFill>
                <a:latin typeface="Courier New" panose="02070309020205020404" pitchFamily="49" charset="0"/>
              </a:rPr>
              <a:t>o </a:t>
            </a:r>
            <a:r>
              <a:rPr lang="en-US" sz="1800" b="0" i="0" u="none" strike="noStrike" baseline="0">
                <a:solidFill>
                  <a:srgbClr val="000000"/>
                </a:solidFill>
                <a:latin typeface="Aptos" panose="020B0004020202020204" pitchFamily="34" charset="0"/>
              </a:rPr>
              <a:t>Stored magnetic energy (@ 40T): ~ </a:t>
            </a:r>
            <a:r>
              <a:rPr lang="en-US" sz="1800" b="1" i="0" u="none" strike="noStrike" baseline="0">
                <a:solidFill>
                  <a:srgbClr val="000000"/>
                </a:solidFill>
                <a:latin typeface="Aptos" panose="020B0004020202020204" pitchFamily="34" charset="0"/>
              </a:rPr>
              <a:t>4 MJ </a:t>
            </a:r>
            <a:endParaRPr lang="en-US" sz="1800" b="0" i="0" u="none" strike="noStrike" baseline="0">
              <a:solidFill>
                <a:srgbClr val="000000"/>
              </a:solidFill>
              <a:latin typeface="Aptos" panose="020B0004020202020204" pitchFamily="34" charset="0"/>
            </a:endParaRPr>
          </a:p>
        </p:txBody>
      </p:sp>
      <p:pic>
        <p:nvPicPr>
          <p:cNvPr id="14" name="Picture 13">
            <a:extLst>
              <a:ext uri="{FF2B5EF4-FFF2-40B4-BE49-F238E27FC236}">
                <a16:creationId xmlns:a16="http://schemas.microsoft.com/office/drawing/2014/main" id="{E9D83D64-D480-396B-7B23-65DC8536305B}"/>
              </a:ext>
            </a:extLst>
          </p:cNvPr>
          <p:cNvPicPr>
            <a:picLocks noChangeAspect="1"/>
          </p:cNvPicPr>
          <p:nvPr/>
        </p:nvPicPr>
        <p:blipFill>
          <a:blip r:embed="rId3"/>
          <a:stretch>
            <a:fillRect/>
          </a:stretch>
        </p:blipFill>
        <p:spPr>
          <a:xfrm>
            <a:off x="3200400" y="3951798"/>
            <a:ext cx="5975804" cy="2922733"/>
          </a:xfrm>
          <a:prstGeom prst="rect">
            <a:avLst/>
          </a:prstGeom>
        </p:spPr>
      </p:pic>
      <p:pic>
        <p:nvPicPr>
          <p:cNvPr id="16" name="Picture 15">
            <a:extLst>
              <a:ext uri="{FF2B5EF4-FFF2-40B4-BE49-F238E27FC236}">
                <a16:creationId xmlns:a16="http://schemas.microsoft.com/office/drawing/2014/main" id="{842498E5-7CB0-BE8C-CED6-92E534251356}"/>
              </a:ext>
            </a:extLst>
          </p:cNvPr>
          <p:cNvPicPr>
            <a:picLocks noChangeAspect="1"/>
          </p:cNvPicPr>
          <p:nvPr/>
        </p:nvPicPr>
        <p:blipFill>
          <a:blip r:embed="rId4"/>
          <a:stretch>
            <a:fillRect/>
          </a:stretch>
        </p:blipFill>
        <p:spPr>
          <a:xfrm>
            <a:off x="9220200" y="237794"/>
            <a:ext cx="481285" cy="476272"/>
          </a:xfrm>
          <a:prstGeom prst="rect">
            <a:avLst/>
          </a:prstGeom>
        </p:spPr>
      </p:pic>
      <p:pic>
        <p:nvPicPr>
          <p:cNvPr id="18" name="Picture 17">
            <a:extLst>
              <a:ext uri="{FF2B5EF4-FFF2-40B4-BE49-F238E27FC236}">
                <a16:creationId xmlns:a16="http://schemas.microsoft.com/office/drawing/2014/main" id="{1669A2B2-198D-95DB-1FEC-2A733B9CDCF5}"/>
              </a:ext>
            </a:extLst>
          </p:cNvPr>
          <p:cNvPicPr>
            <a:picLocks noChangeAspect="1"/>
          </p:cNvPicPr>
          <p:nvPr/>
        </p:nvPicPr>
        <p:blipFill>
          <a:blip r:embed="rId5"/>
          <a:stretch>
            <a:fillRect/>
          </a:stretch>
        </p:blipFill>
        <p:spPr>
          <a:xfrm>
            <a:off x="9938725" y="237794"/>
            <a:ext cx="421124" cy="476272"/>
          </a:xfrm>
          <a:prstGeom prst="rect">
            <a:avLst/>
          </a:prstGeom>
        </p:spPr>
      </p:pic>
      <p:pic>
        <p:nvPicPr>
          <p:cNvPr id="20" name="Picture 19">
            <a:extLst>
              <a:ext uri="{FF2B5EF4-FFF2-40B4-BE49-F238E27FC236}">
                <a16:creationId xmlns:a16="http://schemas.microsoft.com/office/drawing/2014/main" id="{7AC3B659-E1AD-A039-EA38-59F444A7D147}"/>
              </a:ext>
            </a:extLst>
          </p:cNvPr>
          <p:cNvPicPr>
            <a:picLocks noChangeAspect="1"/>
          </p:cNvPicPr>
          <p:nvPr/>
        </p:nvPicPr>
        <p:blipFill>
          <a:blip r:embed="rId6"/>
          <a:stretch>
            <a:fillRect/>
          </a:stretch>
        </p:blipFill>
        <p:spPr>
          <a:xfrm>
            <a:off x="8381354" y="269430"/>
            <a:ext cx="601606" cy="391044"/>
          </a:xfrm>
          <a:prstGeom prst="rect">
            <a:avLst/>
          </a:prstGeom>
        </p:spPr>
      </p:pic>
    </p:spTree>
    <p:extLst>
      <p:ext uri="{BB962C8B-B14F-4D97-AF65-F5344CB8AC3E}">
        <p14:creationId xmlns:p14="http://schemas.microsoft.com/office/powerpoint/2010/main" val="433964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3E237-728F-501E-F387-3C9529EBA1D1}"/>
              </a:ext>
            </a:extLst>
          </p:cNvPr>
          <p:cNvSpPr>
            <a:spLocks noGrp="1"/>
          </p:cNvSpPr>
          <p:nvPr>
            <p:ph type="title"/>
          </p:nvPr>
        </p:nvSpPr>
        <p:spPr/>
        <p:txBody>
          <a:bodyPr/>
          <a:lstStyle/>
          <a:p>
            <a:r>
              <a:rPr lang="en-US" sz="2800"/>
              <a:t>MagMu - test, coating line</a:t>
            </a:r>
            <a:br>
              <a:rPr lang="en-US" sz="2800"/>
            </a:br>
            <a:endParaRPr lang="en-US"/>
          </a:p>
        </p:txBody>
      </p:sp>
      <p:pic>
        <p:nvPicPr>
          <p:cNvPr id="8" name="Content Placeholder 7">
            <a:extLst>
              <a:ext uri="{FF2B5EF4-FFF2-40B4-BE49-F238E27FC236}">
                <a16:creationId xmlns:a16="http://schemas.microsoft.com/office/drawing/2014/main" id="{FB0BB10B-26FD-9009-5236-492C665C6B8E}"/>
              </a:ext>
            </a:extLst>
          </p:cNvPr>
          <p:cNvPicPr>
            <a:picLocks noGrp="1" noChangeAspect="1"/>
          </p:cNvPicPr>
          <p:nvPr>
            <p:ph idx="1"/>
          </p:nvPr>
        </p:nvPicPr>
        <p:blipFill>
          <a:blip r:embed="rId2"/>
          <a:stretch>
            <a:fillRect/>
          </a:stretch>
        </p:blipFill>
        <p:spPr>
          <a:xfrm>
            <a:off x="9144000" y="1043680"/>
            <a:ext cx="2155980" cy="5181600"/>
          </a:xfrm>
        </p:spPr>
      </p:pic>
      <p:sp>
        <p:nvSpPr>
          <p:cNvPr id="4" name="Date Placeholder 3">
            <a:extLst>
              <a:ext uri="{FF2B5EF4-FFF2-40B4-BE49-F238E27FC236}">
                <a16:creationId xmlns:a16="http://schemas.microsoft.com/office/drawing/2014/main" id="{68F90CDB-FB02-871A-7699-A592E1B09762}"/>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09186E98-F0CC-BBCB-7570-B16EC2C1840F}"/>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D55C0079-A1C6-4203-23FB-124D214C31A6}"/>
              </a:ext>
            </a:extLst>
          </p:cNvPr>
          <p:cNvSpPr>
            <a:spLocks noGrp="1"/>
          </p:cNvSpPr>
          <p:nvPr>
            <p:ph type="sldNum" sz="quarter" idx="12"/>
          </p:nvPr>
        </p:nvSpPr>
        <p:spPr/>
        <p:txBody>
          <a:bodyPr/>
          <a:lstStyle/>
          <a:p>
            <a:fld id="{442AD375-037F-43D0-B059-5172DA06796A}" type="slidenum">
              <a:rPr lang="en-GB" noProof="0" smtClean="0"/>
              <a:pPr/>
              <a:t>21</a:t>
            </a:fld>
            <a:endParaRPr lang="en-GB" noProof="0" dirty="0"/>
          </a:p>
        </p:txBody>
      </p:sp>
      <p:pic>
        <p:nvPicPr>
          <p:cNvPr id="17" name="Picture 16" descr="A close up of a machine&#10;&#10;Description automatically generated">
            <a:extLst>
              <a:ext uri="{FF2B5EF4-FFF2-40B4-BE49-F238E27FC236}">
                <a16:creationId xmlns:a16="http://schemas.microsoft.com/office/drawing/2014/main" id="{8680FDD1-B979-1579-66B7-2E91FBFF7596}"/>
              </a:ext>
            </a:extLst>
          </p:cNvPr>
          <p:cNvPicPr>
            <a:picLocks noChangeAspect="1"/>
          </p:cNvPicPr>
          <p:nvPr/>
        </p:nvPicPr>
        <p:blipFill rotWithShape="1">
          <a:blip r:embed="rId3"/>
          <a:srcRect l="1290" t="4200" r="65200" b="2551"/>
          <a:stretch>
            <a:fillRect/>
          </a:stretch>
        </p:blipFill>
        <p:spPr>
          <a:xfrm>
            <a:off x="381000" y="1643474"/>
            <a:ext cx="3024866" cy="3982013"/>
          </a:xfrm>
          <a:prstGeom prst="rect">
            <a:avLst/>
          </a:prstGeom>
        </p:spPr>
      </p:pic>
      <p:pic>
        <p:nvPicPr>
          <p:cNvPr id="19" name="Picture 18">
            <a:extLst>
              <a:ext uri="{FF2B5EF4-FFF2-40B4-BE49-F238E27FC236}">
                <a16:creationId xmlns:a16="http://schemas.microsoft.com/office/drawing/2014/main" id="{2E25E421-5C00-AE14-8699-4E10DD444C8E}"/>
              </a:ext>
            </a:extLst>
          </p:cNvPr>
          <p:cNvPicPr>
            <a:picLocks noChangeAspect="1"/>
          </p:cNvPicPr>
          <p:nvPr/>
        </p:nvPicPr>
        <p:blipFill>
          <a:blip r:embed="rId4"/>
          <a:stretch>
            <a:fillRect/>
          </a:stretch>
        </p:blipFill>
        <p:spPr>
          <a:xfrm>
            <a:off x="3529576" y="1610989"/>
            <a:ext cx="5228486" cy="4046984"/>
          </a:xfrm>
          <a:prstGeom prst="rect">
            <a:avLst/>
          </a:prstGeom>
        </p:spPr>
      </p:pic>
      <p:pic>
        <p:nvPicPr>
          <p:cNvPr id="3" name="Picture 2">
            <a:extLst>
              <a:ext uri="{FF2B5EF4-FFF2-40B4-BE49-F238E27FC236}">
                <a16:creationId xmlns:a16="http://schemas.microsoft.com/office/drawing/2014/main" id="{FCFCC785-E517-DB76-B55A-179F24D3BB12}"/>
              </a:ext>
            </a:extLst>
          </p:cNvPr>
          <p:cNvPicPr>
            <a:picLocks noChangeAspect="1"/>
          </p:cNvPicPr>
          <p:nvPr/>
        </p:nvPicPr>
        <p:blipFill>
          <a:blip r:embed="rId5"/>
          <a:stretch>
            <a:fillRect/>
          </a:stretch>
        </p:blipFill>
        <p:spPr>
          <a:xfrm>
            <a:off x="9220200" y="237794"/>
            <a:ext cx="481285" cy="476272"/>
          </a:xfrm>
          <a:prstGeom prst="rect">
            <a:avLst/>
          </a:prstGeom>
        </p:spPr>
      </p:pic>
      <p:pic>
        <p:nvPicPr>
          <p:cNvPr id="7" name="Picture 6">
            <a:extLst>
              <a:ext uri="{FF2B5EF4-FFF2-40B4-BE49-F238E27FC236}">
                <a16:creationId xmlns:a16="http://schemas.microsoft.com/office/drawing/2014/main" id="{FB1643F8-A5AE-EE46-F107-52AC35AF9015}"/>
              </a:ext>
            </a:extLst>
          </p:cNvPr>
          <p:cNvPicPr>
            <a:picLocks noChangeAspect="1"/>
          </p:cNvPicPr>
          <p:nvPr/>
        </p:nvPicPr>
        <p:blipFill>
          <a:blip r:embed="rId6"/>
          <a:stretch>
            <a:fillRect/>
          </a:stretch>
        </p:blipFill>
        <p:spPr>
          <a:xfrm>
            <a:off x="9938725" y="237794"/>
            <a:ext cx="421124" cy="476272"/>
          </a:xfrm>
          <a:prstGeom prst="rect">
            <a:avLst/>
          </a:prstGeom>
        </p:spPr>
      </p:pic>
      <p:pic>
        <p:nvPicPr>
          <p:cNvPr id="9" name="Picture 8">
            <a:extLst>
              <a:ext uri="{FF2B5EF4-FFF2-40B4-BE49-F238E27FC236}">
                <a16:creationId xmlns:a16="http://schemas.microsoft.com/office/drawing/2014/main" id="{B60F7605-263C-46D8-A9B6-468807DD2E03}"/>
              </a:ext>
            </a:extLst>
          </p:cNvPr>
          <p:cNvPicPr>
            <a:picLocks noChangeAspect="1"/>
          </p:cNvPicPr>
          <p:nvPr/>
        </p:nvPicPr>
        <p:blipFill>
          <a:blip r:embed="rId7"/>
          <a:stretch>
            <a:fillRect/>
          </a:stretch>
        </p:blipFill>
        <p:spPr>
          <a:xfrm>
            <a:off x="8381354" y="269430"/>
            <a:ext cx="601606" cy="391044"/>
          </a:xfrm>
          <a:prstGeom prst="rect">
            <a:avLst/>
          </a:prstGeom>
        </p:spPr>
      </p:pic>
    </p:spTree>
    <p:extLst>
      <p:ext uri="{BB962C8B-B14F-4D97-AF65-F5344CB8AC3E}">
        <p14:creationId xmlns:p14="http://schemas.microsoft.com/office/powerpoint/2010/main" val="1142991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B1B52-F62B-2097-6455-79CA2DEC53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3BE1C4-32C1-7819-9EEC-106C69925E16}"/>
              </a:ext>
            </a:extLst>
          </p:cNvPr>
          <p:cNvSpPr>
            <a:spLocks noGrp="1"/>
          </p:cNvSpPr>
          <p:nvPr>
            <p:ph type="title"/>
          </p:nvPr>
        </p:nvSpPr>
        <p:spPr/>
        <p:txBody>
          <a:bodyPr/>
          <a:lstStyle/>
          <a:p>
            <a:r>
              <a:rPr lang="en-US" dirty="0"/>
              <a:t>CHART MagNum2: goals and status</a:t>
            </a:r>
          </a:p>
        </p:txBody>
      </p:sp>
      <p:sp>
        <p:nvSpPr>
          <p:cNvPr id="4" name="Date Placeholder 3">
            <a:extLst>
              <a:ext uri="{FF2B5EF4-FFF2-40B4-BE49-F238E27FC236}">
                <a16:creationId xmlns:a16="http://schemas.microsoft.com/office/drawing/2014/main" id="{441E1013-B374-D8E1-E0BF-305F9B5F75F5}"/>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ABAB12E7-B629-0D31-81FF-E4E4F2E2AAD3}"/>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7AD279D9-EC2D-5EE3-CA71-D15E1A31C768}"/>
              </a:ext>
            </a:extLst>
          </p:cNvPr>
          <p:cNvSpPr>
            <a:spLocks noGrp="1"/>
          </p:cNvSpPr>
          <p:nvPr>
            <p:ph type="sldNum" sz="quarter" idx="12"/>
          </p:nvPr>
        </p:nvSpPr>
        <p:spPr/>
        <p:txBody>
          <a:bodyPr/>
          <a:lstStyle/>
          <a:p>
            <a:fld id="{442AD375-037F-43D0-B059-5172DA06796A}" type="slidenum">
              <a:rPr lang="en-GB" noProof="0" smtClean="0"/>
              <a:pPr/>
              <a:t>22</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B4188D78-A308-3641-C288-3D48629A90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5E8FAB31-E40E-2B9E-FBA3-EF2E42954840}"/>
                  </a:ext>
                </a:extLst>
              </p:cNvPr>
              <p:cNvSpPr txBox="1">
                <a:spLocks/>
              </p:cNvSpPr>
              <p:nvPr/>
            </p:nvSpPr>
            <p:spPr>
              <a:xfrm>
                <a:off x="609600" y="838200"/>
                <a:ext cx="8419436" cy="2984055"/>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Thesis goals: </a:t>
                </a:r>
                <a:r>
                  <a:rPr lang="en-US" sz="1600" dirty="0"/>
                  <a:t>Understand and predict influence of mechanical stress on Nb</a:t>
                </a:r>
                <a:r>
                  <a:rPr lang="en-US" sz="1600" baseline="-25000" dirty="0"/>
                  <a:t>3</a:t>
                </a:r>
                <a:r>
                  <a:rPr lang="en-US" sz="1600" dirty="0"/>
                  <a:t>Sn conductor performance</a:t>
                </a:r>
              </a:p>
              <a:p>
                <a:r>
                  <a:rPr lang="en-US" sz="1600" dirty="0"/>
                  <a:t>Extension of </a:t>
                </a:r>
                <a:r>
                  <a:rPr lang="en-US" sz="1600" dirty="0" err="1"/>
                  <a:t>submodelling</a:t>
                </a:r>
                <a:r>
                  <a:rPr lang="en-US" sz="1600" dirty="0"/>
                  <a:t> framework to ReBCO</a:t>
                </a:r>
              </a:p>
              <a:p>
                <a:r>
                  <a:rPr lang="en-US" sz="1600" b="1" dirty="0"/>
                  <a:t>Planning:					Start		Finish</a:t>
                </a:r>
              </a:p>
              <a:p>
                <a:r>
                  <a:rPr lang="en-US" sz="1600" dirty="0">
                    <a:solidFill>
                      <a:srgbClr val="92D050"/>
                    </a:solidFill>
                  </a:rPr>
                  <a:t>WP1: 	Thesis proposal				Q2-24 		Q1-25 </a:t>
                </a:r>
              </a:p>
              <a:p>
                <a:r>
                  <a:rPr lang="en-US" sz="1600" dirty="0"/>
                  <a:t>WP2:	</a:t>
                </a:r>
                <a:r>
                  <a:rPr lang="en-US" sz="1600" dirty="0" err="1"/>
                  <a:t>Submodelling</a:t>
                </a:r>
                <a:r>
                  <a:rPr lang="en-US" sz="1600" dirty="0"/>
                  <a:t> of Nb</a:t>
                </a:r>
                <a:r>
                  <a:rPr lang="en-US" sz="1600" baseline="-25000" dirty="0"/>
                  <a:t>3</a:t>
                </a:r>
                <a:r>
                  <a:rPr lang="en-US" sz="1600" dirty="0"/>
                  <a:t>Sn Rutherford cable		Q2-24 		Q1-26 </a:t>
                </a:r>
              </a:p>
              <a:p>
                <a:r>
                  <a:rPr lang="en-US" sz="1600" dirty="0"/>
                  <a:t>WP3:	</a:t>
                </a:r>
                <a:r>
                  <a:rPr lang="en-US" sz="1600" dirty="0" err="1"/>
                  <a:t>Submodelling</a:t>
                </a:r>
                <a:r>
                  <a:rPr lang="en-US" sz="1600" dirty="0"/>
                  <a:t> of ReBCO based cable		Q1-26		Q3-27	</a:t>
                </a:r>
              </a:p>
              <a:p>
                <a:r>
                  <a:rPr lang="en-US" sz="1600" dirty="0"/>
                  <a:t>WP4:	Dissemination				Q2-24		Q1-28</a:t>
                </a:r>
                <a:endParaRPr lang="de-CH" sz="1600" dirty="0"/>
              </a:p>
              <a:p>
                <a:r>
                  <a:rPr lang="de-CH" sz="1600" b="1" dirty="0"/>
                  <a:t>Status: </a:t>
                </a:r>
                <a:r>
                  <a:rPr lang="en-US" sz="1600" dirty="0"/>
                  <a:t>developed a validated multiscale model that captures the mechanical response and </a:t>
                </a:r>
                <a14:m>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𝐼</m:t>
                        </m:r>
                      </m:e>
                      <m:sub>
                        <m:r>
                          <a:rPr lang="en-US" sz="1600" i="1" dirty="0" smtClean="0">
                            <a:latin typeface="Cambria Math" panose="02040503050406030204" pitchFamily="18" charset="0"/>
                          </a:rPr>
                          <m:t>𝑐</m:t>
                        </m:r>
                      </m:sub>
                    </m:sSub>
                    <m:r>
                      <a:rPr lang="nl-NL" sz="1600" i="1" dirty="0" smtClean="0">
                        <a:latin typeface="Cambria Math" panose="02040503050406030204" pitchFamily="18" charset="0"/>
                      </a:rPr>
                      <m:t>−</m:t>
                    </m:r>
                  </m:oMath>
                </a14:m>
                <a:r>
                  <a:rPr lang="en-US" sz="1600" dirty="0"/>
                  <a:t>reduction  of </a:t>
                </a:r>
                <a:r>
                  <a:rPr lang="en-US" sz="1600" dirty="0" err="1"/>
                  <a:t>Nb₃Sn</a:t>
                </a:r>
                <a:r>
                  <a:rPr lang="en-US" sz="1600" dirty="0"/>
                  <a:t> Rutherford cables under transverse loading. The approach provides will be applied to magnets designs and is currently being parametrized. </a:t>
                </a:r>
                <a:endParaRPr lang="de-CH" sz="1600" dirty="0"/>
              </a:p>
              <a:p>
                <a:endParaRPr lang="de-CH" sz="1600" dirty="0"/>
              </a:p>
              <a:p>
                <a:endParaRPr lang="de-CH" sz="1600" dirty="0"/>
              </a:p>
              <a:p>
                <a:endParaRPr lang="de-CH" sz="1600" dirty="0"/>
              </a:p>
              <a:p>
                <a:endParaRPr lang="de-CH" sz="1600" dirty="0"/>
              </a:p>
            </p:txBody>
          </p:sp>
        </mc:Choice>
        <mc:Fallback xmlns="">
          <p:sp>
            <p:nvSpPr>
              <p:cNvPr id="11" name="Content Placeholder 1">
                <a:extLst>
                  <a:ext uri="{FF2B5EF4-FFF2-40B4-BE49-F238E27FC236}">
                    <a16:creationId xmlns:a16="http://schemas.microsoft.com/office/drawing/2014/main" id="{5E8FAB31-E40E-2B9E-FBA3-EF2E42954840}"/>
                  </a:ext>
                </a:extLst>
              </p:cNvPr>
              <p:cNvSpPr txBox="1">
                <a:spLocks noRot="1" noChangeAspect="1" noMove="1" noResize="1" noEditPoints="1" noAdjustHandles="1" noChangeArrowheads="1" noChangeShapeType="1" noTextEdit="1"/>
              </p:cNvSpPr>
              <p:nvPr/>
            </p:nvSpPr>
            <p:spPr>
              <a:xfrm>
                <a:off x="609600" y="838200"/>
                <a:ext cx="8419436" cy="2984055"/>
              </a:xfrm>
              <a:prstGeom prst="rect">
                <a:avLst/>
              </a:prstGeom>
              <a:blipFill>
                <a:blip r:embed="rId3"/>
                <a:stretch>
                  <a:fillRect l="-452" t="-851" b="-13617"/>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52D51156-1693-C3CF-919B-EB30812C643F}"/>
              </a:ext>
            </a:extLst>
          </p:cNvPr>
          <p:cNvPicPr>
            <a:picLocks noChangeAspect="1"/>
          </p:cNvPicPr>
          <p:nvPr/>
        </p:nvPicPr>
        <p:blipFill>
          <a:blip r:embed="rId4"/>
          <a:stretch>
            <a:fillRect/>
          </a:stretch>
        </p:blipFill>
        <p:spPr>
          <a:xfrm>
            <a:off x="7736095" y="325177"/>
            <a:ext cx="1576894" cy="357540"/>
          </a:xfrm>
          <a:prstGeom prst="rect">
            <a:avLst/>
          </a:prstGeom>
        </p:spPr>
      </p:pic>
      <p:pic>
        <p:nvPicPr>
          <p:cNvPr id="13" name="Graphic 12">
            <a:extLst>
              <a:ext uri="{FF2B5EF4-FFF2-40B4-BE49-F238E27FC236}">
                <a16:creationId xmlns:a16="http://schemas.microsoft.com/office/drawing/2014/main" id="{E8B01742-A7DF-B9A1-864B-051EC727F45E}"/>
              </a:ext>
            </a:extLst>
          </p:cNvPr>
          <p:cNvPicPr>
            <a:picLocks noChangeAspect="1"/>
          </p:cNvPicPr>
          <p:nvPr/>
        </p:nvPicPr>
        <p:blipFill>
          <a:blip r:embed="rId5">
            <a:extLst>
              <a:ext uri="{96DAC541-7B7A-43D3-8B79-37D633B846F1}">
                <asvg:svgBlip xmlns:asvg="http://schemas.microsoft.com/office/drawing/2016/SVG/main" r:embed="rId6"/>
              </a:ext>
            </a:extLst>
          </a:blip>
          <a:srcRect b="50969"/>
          <a:stretch/>
        </p:blipFill>
        <p:spPr>
          <a:xfrm>
            <a:off x="765520" y="4222187"/>
            <a:ext cx="4035405" cy="2635812"/>
          </a:xfrm>
          <a:prstGeom prst="rect">
            <a:avLst/>
          </a:prstGeom>
        </p:spPr>
      </p:pic>
      <p:pic>
        <p:nvPicPr>
          <p:cNvPr id="14" name="Graphic 13">
            <a:extLst>
              <a:ext uri="{FF2B5EF4-FFF2-40B4-BE49-F238E27FC236}">
                <a16:creationId xmlns:a16="http://schemas.microsoft.com/office/drawing/2014/main" id="{8D375610-0B03-92E3-4BEB-B95CAB66183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81600" y="4222187"/>
            <a:ext cx="3514417" cy="2635813"/>
          </a:xfrm>
          <a:prstGeom prst="rect">
            <a:avLst/>
          </a:prstGeom>
        </p:spPr>
      </p:pic>
      <p:pic>
        <p:nvPicPr>
          <p:cNvPr id="15" name="Picture 14">
            <a:extLst>
              <a:ext uri="{FF2B5EF4-FFF2-40B4-BE49-F238E27FC236}">
                <a16:creationId xmlns:a16="http://schemas.microsoft.com/office/drawing/2014/main" id="{B5734B0D-5033-D213-5416-56F7F3CCD873}"/>
              </a:ext>
            </a:extLst>
          </p:cNvPr>
          <p:cNvPicPr>
            <a:picLocks noChangeAspect="1"/>
          </p:cNvPicPr>
          <p:nvPr/>
        </p:nvPicPr>
        <p:blipFill>
          <a:blip r:embed="rId9"/>
          <a:stretch>
            <a:fillRect/>
          </a:stretch>
        </p:blipFill>
        <p:spPr>
          <a:xfrm>
            <a:off x="8972825" y="1227873"/>
            <a:ext cx="2921329" cy="1376164"/>
          </a:xfrm>
          <a:prstGeom prst="rect">
            <a:avLst/>
          </a:prstGeom>
        </p:spPr>
      </p:pic>
      <p:pic>
        <p:nvPicPr>
          <p:cNvPr id="16" name="Picture 15">
            <a:extLst>
              <a:ext uri="{FF2B5EF4-FFF2-40B4-BE49-F238E27FC236}">
                <a16:creationId xmlns:a16="http://schemas.microsoft.com/office/drawing/2014/main" id="{0941C662-4CE8-2FA0-E475-97D7B2C40685}"/>
              </a:ext>
            </a:extLst>
          </p:cNvPr>
          <p:cNvPicPr>
            <a:picLocks noChangeAspect="1"/>
          </p:cNvPicPr>
          <p:nvPr/>
        </p:nvPicPr>
        <p:blipFill>
          <a:blip r:embed="rId10"/>
          <a:srcRect l="789" t="313" r="988"/>
          <a:stretch/>
        </p:blipFill>
        <p:spPr>
          <a:xfrm>
            <a:off x="9029036" y="3047999"/>
            <a:ext cx="3019402" cy="3558581"/>
          </a:xfrm>
          <a:prstGeom prst="rect">
            <a:avLst/>
          </a:prstGeom>
        </p:spPr>
      </p:pic>
    </p:spTree>
    <p:extLst>
      <p:ext uri="{BB962C8B-B14F-4D97-AF65-F5344CB8AC3E}">
        <p14:creationId xmlns:p14="http://schemas.microsoft.com/office/powerpoint/2010/main" val="1880420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224B8-D54B-22D3-4C33-AA17979D4F61}"/>
              </a:ext>
            </a:extLst>
          </p:cNvPr>
          <p:cNvSpPr>
            <a:spLocks noGrp="1"/>
          </p:cNvSpPr>
          <p:nvPr>
            <p:ph type="title"/>
          </p:nvPr>
        </p:nvSpPr>
        <p:spPr/>
        <p:txBody>
          <a:bodyPr/>
          <a:lstStyle/>
          <a:p>
            <a:r>
              <a:rPr lang="en-US" sz="2800"/>
              <a:t>Participation in the CHART/P3, CHART/HTS4, and Proxima Projects</a:t>
            </a:r>
            <a:endParaRPr lang="en-US"/>
          </a:p>
        </p:txBody>
      </p:sp>
      <p:sp>
        <p:nvSpPr>
          <p:cNvPr id="4" name="Date Placeholder 3">
            <a:extLst>
              <a:ext uri="{FF2B5EF4-FFF2-40B4-BE49-F238E27FC236}">
                <a16:creationId xmlns:a16="http://schemas.microsoft.com/office/drawing/2014/main" id="{125D4D35-0A57-1315-E459-1636489B0A57}"/>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00EC84C6-693E-7444-377B-44F30956FCFB}"/>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EC88EFFB-8539-0E5A-7EB4-57D09D9FC29E}"/>
              </a:ext>
            </a:extLst>
          </p:cNvPr>
          <p:cNvSpPr>
            <a:spLocks noGrp="1"/>
          </p:cNvSpPr>
          <p:nvPr>
            <p:ph type="sldNum" sz="quarter" idx="12"/>
          </p:nvPr>
        </p:nvSpPr>
        <p:spPr/>
        <p:txBody>
          <a:bodyPr/>
          <a:lstStyle/>
          <a:p>
            <a:fld id="{442AD375-037F-43D0-B059-5172DA06796A}" type="slidenum">
              <a:rPr lang="en-GB" noProof="0" smtClean="0"/>
              <a:pPr/>
              <a:t>23</a:t>
            </a:fld>
            <a:endParaRPr lang="en-GB" noProof="0" dirty="0"/>
          </a:p>
        </p:txBody>
      </p:sp>
      <p:pic>
        <p:nvPicPr>
          <p:cNvPr id="7" name="Content Placeholder 6" descr="A machine with metal parts&#10;&#10;AI-generated content may be incorrect.">
            <a:extLst>
              <a:ext uri="{FF2B5EF4-FFF2-40B4-BE49-F238E27FC236}">
                <a16:creationId xmlns:a16="http://schemas.microsoft.com/office/drawing/2014/main" id="{677FC421-3DE0-8727-2708-7B7080C23B94}"/>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6887476" y="1466131"/>
            <a:ext cx="5075923" cy="3810000"/>
          </a:xfrm>
          <a:prstGeom prst="rect">
            <a:avLst/>
          </a:prstGeom>
        </p:spPr>
      </p:pic>
      <p:pic>
        <p:nvPicPr>
          <p:cNvPr id="12" name="Picture 11">
            <a:extLst>
              <a:ext uri="{FF2B5EF4-FFF2-40B4-BE49-F238E27FC236}">
                <a16:creationId xmlns:a16="http://schemas.microsoft.com/office/drawing/2014/main" id="{11F5DEE5-38BE-12F7-3F35-DEBD4649D86E}"/>
              </a:ext>
            </a:extLst>
          </p:cNvPr>
          <p:cNvPicPr>
            <a:picLocks noChangeAspect="1"/>
          </p:cNvPicPr>
          <p:nvPr/>
        </p:nvPicPr>
        <p:blipFill rotWithShape="1">
          <a:blip r:embed="rId3"/>
          <a:srcRect l="28638" t="2503" r="8369" b="14444"/>
          <a:stretch/>
        </p:blipFill>
        <p:spPr>
          <a:xfrm>
            <a:off x="547637" y="1219200"/>
            <a:ext cx="3505200" cy="3702142"/>
          </a:xfrm>
          <a:prstGeom prst="rect">
            <a:avLst/>
          </a:prstGeom>
        </p:spPr>
      </p:pic>
      <p:pic>
        <p:nvPicPr>
          <p:cNvPr id="13" name="Picture 12">
            <a:extLst>
              <a:ext uri="{FF2B5EF4-FFF2-40B4-BE49-F238E27FC236}">
                <a16:creationId xmlns:a16="http://schemas.microsoft.com/office/drawing/2014/main" id="{6BB92E90-B039-C0BB-B3BE-76B6C5002600}"/>
              </a:ext>
            </a:extLst>
          </p:cNvPr>
          <p:cNvPicPr>
            <a:picLocks noChangeAspect="1"/>
          </p:cNvPicPr>
          <p:nvPr/>
        </p:nvPicPr>
        <p:blipFill>
          <a:blip r:embed="rId4">
            <a:extLst>
              <a:ext uri="{28A0092B-C50C-407E-A947-70E740481C1C}">
                <a14:useLocalDpi xmlns:a14="http://schemas.microsoft.com/office/drawing/2010/main" val="0"/>
              </a:ext>
            </a:extLst>
          </a:blip>
          <a:srcRect l="13696" r="18341"/>
          <a:stretch>
            <a:fillRect/>
          </a:stretch>
        </p:blipFill>
        <p:spPr>
          <a:xfrm>
            <a:off x="4168666" y="1142580"/>
            <a:ext cx="2634577" cy="5334001"/>
          </a:xfrm>
          <a:prstGeom prst="rect">
            <a:avLst/>
          </a:prstGeom>
        </p:spPr>
      </p:pic>
      <p:sp>
        <p:nvSpPr>
          <p:cNvPr id="8" name="TextBox 7">
            <a:extLst>
              <a:ext uri="{FF2B5EF4-FFF2-40B4-BE49-F238E27FC236}">
                <a16:creationId xmlns:a16="http://schemas.microsoft.com/office/drawing/2014/main" id="{4F702824-C625-7CFD-AC36-3ABA455A5FDE}"/>
              </a:ext>
            </a:extLst>
          </p:cNvPr>
          <p:cNvSpPr txBox="1"/>
          <p:nvPr/>
        </p:nvSpPr>
        <p:spPr>
          <a:xfrm>
            <a:off x="7266379" y="5342500"/>
            <a:ext cx="6096000" cy="369332"/>
          </a:xfrm>
          <a:prstGeom prst="rect">
            <a:avLst/>
          </a:prstGeom>
          <a:noFill/>
        </p:spPr>
        <p:txBody>
          <a:bodyPr wrap="square">
            <a:spAutoFit/>
          </a:bodyPr>
          <a:lstStyle/>
          <a:p>
            <a:r>
              <a:rPr lang="en-US"/>
              <a:t>design, Pb battery, instrumentation, assembly</a:t>
            </a:r>
            <a:endParaRPr lang="en-US" dirty="0"/>
          </a:p>
        </p:txBody>
      </p:sp>
      <p:sp>
        <p:nvSpPr>
          <p:cNvPr id="14" name="TextBox 13">
            <a:extLst>
              <a:ext uri="{FF2B5EF4-FFF2-40B4-BE49-F238E27FC236}">
                <a16:creationId xmlns:a16="http://schemas.microsoft.com/office/drawing/2014/main" id="{EA3847AB-FF41-A232-F62B-4F4E21DEDD9C}"/>
              </a:ext>
            </a:extLst>
          </p:cNvPr>
          <p:cNvSpPr txBox="1"/>
          <p:nvPr/>
        </p:nvSpPr>
        <p:spPr>
          <a:xfrm>
            <a:off x="1790254" y="5016626"/>
            <a:ext cx="7391400" cy="646331"/>
          </a:xfrm>
          <a:prstGeom prst="rect">
            <a:avLst/>
          </a:prstGeom>
          <a:noFill/>
        </p:spPr>
        <p:txBody>
          <a:bodyPr wrap="square">
            <a:spAutoFit/>
          </a:bodyPr>
          <a:lstStyle/>
          <a:p>
            <a:r>
              <a:rPr lang="en-US"/>
              <a:t>coating line</a:t>
            </a:r>
          </a:p>
          <a:p>
            <a:r>
              <a:rPr lang="en-US"/>
              <a:t>	impregnation</a:t>
            </a:r>
            <a:endParaRPr lang="en-US" dirty="0"/>
          </a:p>
        </p:txBody>
      </p:sp>
      <p:pic>
        <p:nvPicPr>
          <p:cNvPr id="15" name="Picture 14" descr="A red and black logo&#10;&#10;Description automatically generated">
            <a:extLst>
              <a:ext uri="{FF2B5EF4-FFF2-40B4-BE49-F238E27FC236}">
                <a16:creationId xmlns:a16="http://schemas.microsoft.com/office/drawing/2014/main" id="{DC573F59-45F1-88C1-057C-1163AA76E5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spTree>
    <p:extLst>
      <p:ext uri="{BB962C8B-B14F-4D97-AF65-F5344CB8AC3E}">
        <p14:creationId xmlns:p14="http://schemas.microsoft.com/office/powerpoint/2010/main" val="3855788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A486-16DE-B4CF-1A6F-D4C2230DE05A}"/>
              </a:ext>
            </a:extLst>
          </p:cNvPr>
          <p:cNvSpPr>
            <a:spLocks noGrp="1"/>
          </p:cNvSpPr>
          <p:nvPr>
            <p:ph type="title"/>
          </p:nvPr>
        </p:nvSpPr>
        <p:spPr/>
        <p:txBody>
          <a:bodyPr/>
          <a:lstStyle/>
          <a:p>
            <a:r>
              <a:rPr lang="en-US" dirty="0"/>
              <a:t>Lab reorganization</a:t>
            </a:r>
          </a:p>
        </p:txBody>
      </p:sp>
      <p:sp>
        <p:nvSpPr>
          <p:cNvPr id="4" name="Date Placeholder 3">
            <a:extLst>
              <a:ext uri="{FF2B5EF4-FFF2-40B4-BE49-F238E27FC236}">
                <a16:creationId xmlns:a16="http://schemas.microsoft.com/office/drawing/2014/main" id="{4D2303E3-EE8E-FDD8-7656-33EBD72FF378}"/>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3E4665E1-A9AC-69D7-D6BE-A9F5CB0504DD}"/>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9E693E5C-B9BE-0E5F-5B7B-EF655C6F3AFA}"/>
              </a:ext>
            </a:extLst>
          </p:cNvPr>
          <p:cNvSpPr>
            <a:spLocks noGrp="1"/>
          </p:cNvSpPr>
          <p:nvPr>
            <p:ph type="sldNum" sz="quarter" idx="12"/>
          </p:nvPr>
        </p:nvSpPr>
        <p:spPr/>
        <p:txBody>
          <a:bodyPr/>
          <a:lstStyle/>
          <a:p>
            <a:fld id="{442AD375-037F-43D0-B059-5172DA06796A}" type="slidenum">
              <a:rPr lang="en-GB" noProof="0" smtClean="0"/>
              <a:pPr/>
              <a:t>24</a:t>
            </a:fld>
            <a:endParaRPr lang="en-GB" noProof="0" dirty="0"/>
          </a:p>
        </p:txBody>
      </p:sp>
      <p:pic>
        <p:nvPicPr>
          <p:cNvPr id="7" name="Content Placeholder 5">
            <a:extLst>
              <a:ext uri="{FF2B5EF4-FFF2-40B4-BE49-F238E27FC236}">
                <a16:creationId xmlns:a16="http://schemas.microsoft.com/office/drawing/2014/main" id="{641B58FE-3C01-F401-6B47-EEDD52755944}"/>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54851" y="1524000"/>
            <a:ext cx="5794513" cy="4038600"/>
          </a:xfrm>
        </p:spPr>
      </p:pic>
      <p:pic>
        <p:nvPicPr>
          <p:cNvPr id="10" name="Picture 9" descr="A high angle view of a factory&#10;&#10;AI-generated content may be incorrect.">
            <a:extLst>
              <a:ext uri="{FF2B5EF4-FFF2-40B4-BE49-F238E27FC236}">
                <a16:creationId xmlns:a16="http://schemas.microsoft.com/office/drawing/2014/main" id="{714601DF-ACC9-04F9-3613-62CF9C9CC752}"/>
              </a:ext>
            </a:extLst>
          </p:cNvPr>
          <p:cNvPicPr>
            <a:picLocks noChangeAspect="1"/>
          </p:cNvPicPr>
          <p:nvPr/>
        </p:nvPicPr>
        <p:blipFill>
          <a:blip r:embed="rId3" cstate="print">
            <a:extLst>
              <a:ext uri="{28A0092B-C50C-407E-A947-70E740481C1C}">
                <a14:useLocalDpi xmlns:a14="http://schemas.microsoft.com/office/drawing/2010/main" val="0"/>
              </a:ext>
            </a:extLst>
          </a:blip>
          <a:srcRect l="29029"/>
          <a:stretch/>
        </p:blipFill>
        <p:spPr>
          <a:xfrm rot="5400000">
            <a:off x="6646228" y="955706"/>
            <a:ext cx="4686931" cy="4953000"/>
          </a:xfrm>
          <a:prstGeom prst="rect">
            <a:avLst/>
          </a:prstGeom>
        </p:spPr>
      </p:pic>
    </p:spTree>
    <p:extLst>
      <p:ext uri="{BB962C8B-B14F-4D97-AF65-F5344CB8AC3E}">
        <p14:creationId xmlns:p14="http://schemas.microsoft.com/office/powerpoint/2010/main" val="56410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5CBBD-CDDD-6F6B-929F-E05538711FFE}"/>
            </a:ext>
          </a:extLst>
        </p:cNvPr>
        <p:cNvGrpSpPr/>
        <p:nvPr/>
      </p:nvGrpSpPr>
      <p:grpSpPr>
        <a:xfrm>
          <a:off x="0" y="0"/>
          <a:ext cx="0" cy="0"/>
          <a:chOff x="0" y="0"/>
          <a:chExt cx="0" cy="0"/>
        </a:xfrm>
      </p:grpSpPr>
    </p:spTree>
    <p:extLst>
      <p:ext uri="{BB962C8B-B14F-4D97-AF65-F5344CB8AC3E}">
        <p14:creationId xmlns:p14="http://schemas.microsoft.com/office/powerpoint/2010/main" val="2154401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1C1F1-FBF9-19A1-4EB6-C826B77612A1}"/>
            </a:ext>
          </a:extLst>
        </p:cNvPr>
        <p:cNvGrpSpPr/>
        <p:nvPr/>
      </p:nvGrpSpPr>
      <p:grpSpPr>
        <a:xfrm>
          <a:off x="0" y="0"/>
          <a:ext cx="0" cy="0"/>
          <a:chOff x="0" y="0"/>
          <a:chExt cx="0" cy="0"/>
        </a:xfrm>
      </p:grpSpPr>
      <p:sp>
        <p:nvSpPr>
          <p:cNvPr id="4" name="Text Placeholder 6">
            <a:extLst>
              <a:ext uri="{FF2B5EF4-FFF2-40B4-BE49-F238E27FC236}">
                <a16:creationId xmlns:a16="http://schemas.microsoft.com/office/drawing/2014/main" id="{2B0E1604-F835-5872-92BB-C89C96BD1B7A}"/>
              </a:ext>
            </a:extLst>
          </p:cNvPr>
          <p:cNvSpPr>
            <a:spLocks noGrp="1"/>
          </p:cNvSpPr>
          <p:nvPr>
            <p:ph type="body" sz="quarter" idx="13"/>
          </p:nvPr>
        </p:nvSpPr>
        <p:spPr>
          <a:xfrm>
            <a:off x="695325" y="1292087"/>
            <a:ext cx="10810875" cy="4729302"/>
          </a:xfrm>
        </p:spPr>
        <p:txBody>
          <a:bodyPr/>
          <a:lstStyle/>
          <a:p>
            <a:r>
              <a:rPr lang="en-US" dirty="0"/>
              <a:t>Agenda</a:t>
            </a:r>
          </a:p>
          <a:p>
            <a:pPr>
              <a:lnSpc>
                <a:spcPct val="150000"/>
              </a:lnSpc>
            </a:pPr>
            <a:r>
              <a:rPr lang="en-US" sz="2200" dirty="0"/>
              <a:t>RS1:	REBCO Subscale magnet 1 – standard common coils configuration</a:t>
            </a:r>
          </a:p>
          <a:p>
            <a:pPr>
              <a:lnSpc>
                <a:spcPct val="150000"/>
              </a:lnSpc>
            </a:pPr>
            <a:r>
              <a:rPr lang="en-US" sz="2200" dirty="0"/>
              <a:t>	Soldering and Instrumentation</a:t>
            </a:r>
          </a:p>
          <a:p>
            <a:pPr>
              <a:lnSpc>
                <a:spcPct val="150000"/>
              </a:lnSpc>
            </a:pPr>
            <a:r>
              <a:rPr lang="en-US" sz="2200" dirty="0"/>
              <a:t>RS2: 	REBCO Subscale magnet 2 – modified common coils configuration</a:t>
            </a:r>
          </a:p>
          <a:p>
            <a:pPr>
              <a:lnSpc>
                <a:spcPct val="150000"/>
              </a:lnSpc>
            </a:pPr>
            <a:r>
              <a:rPr lang="en-US" sz="2200" dirty="0"/>
              <a:t>REBCO Cable Development</a:t>
            </a:r>
          </a:p>
          <a:p>
            <a:pPr>
              <a:lnSpc>
                <a:spcPct val="150000"/>
              </a:lnSpc>
            </a:pPr>
            <a:r>
              <a:rPr lang="en-US" sz="2200" dirty="0"/>
              <a:t>CHART/</a:t>
            </a:r>
            <a:r>
              <a:rPr lang="en-US" sz="2200" dirty="0" err="1"/>
              <a:t>MagMu</a:t>
            </a:r>
            <a:endParaRPr lang="en-US" sz="2200" dirty="0"/>
          </a:p>
          <a:p>
            <a:pPr>
              <a:lnSpc>
                <a:spcPct val="150000"/>
              </a:lnSpc>
            </a:pPr>
            <a:r>
              <a:rPr lang="en-US" sz="2200" dirty="0"/>
              <a:t>CHART/MagNum2</a:t>
            </a:r>
          </a:p>
          <a:p>
            <a:pPr>
              <a:lnSpc>
                <a:spcPct val="150000"/>
              </a:lnSpc>
            </a:pPr>
            <a:r>
              <a:rPr lang="en-US" sz="2200" dirty="0"/>
              <a:t>Participation in the CHART/P3 and CHART/HTS4</a:t>
            </a:r>
          </a:p>
          <a:p>
            <a:pPr>
              <a:lnSpc>
                <a:spcPct val="150000"/>
              </a:lnSpc>
            </a:pPr>
            <a:r>
              <a:rPr lang="en-US" sz="2200" dirty="0"/>
              <a:t>Lab reorganization</a:t>
            </a:r>
            <a:r>
              <a:rPr lang="en-US" sz="2400" dirty="0"/>
              <a:t>		</a:t>
            </a:r>
          </a:p>
          <a:p>
            <a:pPr>
              <a:lnSpc>
                <a:spcPct val="150000"/>
              </a:lnSpc>
            </a:pPr>
            <a:endParaRPr lang="en-US" sz="2400" dirty="0"/>
          </a:p>
          <a:p>
            <a:pPr>
              <a:lnSpc>
                <a:spcPct val="150000"/>
              </a:lnSpc>
            </a:pPr>
            <a:endParaRPr lang="en-US" sz="2400" dirty="0"/>
          </a:p>
        </p:txBody>
      </p:sp>
    </p:spTree>
    <p:extLst>
      <p:ext uri="{BB962C8B-B14F-4D97-AF65-F5344CB8AC3E}">
        <p14:creationId xmlns:p14="http://schemas.microsoft.com/office/powerpoint/2010/main" val="1626592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90406-4C51-DD28-4ADA-88824EC64183}"/>
              </a:ext>
            </a:extLst>
          </p:cNvPr>
          <p:cNvSpPr>
            <a:spLocks noGrp="1"/>
          </p:cNvSpPr>
          <p:nvPr>
            <p:ph type="title"/>
          </p:nvPr>
        </p:nvSpPr>
        <p:spPr/>
        <p:txBody>
          <a:bodyPr/>
          <a:lstStyle/>
          <a:p>
            <a:r>
              <a:rPr lang="en-US" sz="2800" dirty="0"/>
              <a:t>Conclusion of the CHART MagDev2 Project</a:t>
            </a:r>
            <a:endParaRPr lang="en-US" dirty="0"/>
          </a:p>
        </p:txBody>
      </p:sp>
      <p:sp>
        <p:nvSpPr>
          <p:cNvPr id="4" name="Date Placeholder 3">
            <a:extLst>
              <a:ext uri="{FF2B5EF4-FFF2-40B4-BE49-F238E27FC236}">
                <a16:creationId xmlns:a16="http://schemas.microsoft.com/office/drawing/2014/main" id="{3262765D-D923-08D7-D507-AA3D72110857}"/>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584E4EF2-7E90-9505-3480-EECAA709747E}"/>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835B630C-40DA-0B36-C57F-37BB17198F87}"/>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B4C1E8A1-C825-E8D3-67E9-A07BF05C0B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5A57AB29-4745-140C-3AFF-BDC4E80B27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graphicFrame>
        <p:nvGraphicFramePr>
          <p:cNvPr id="9" name="Table 8">
            <a:extLst>
              <a:ext uri="{FF2B5EF4-FFF2-40B4-BE49-F238E27FC236}">
                <a16:creationId xmlns:a16="http://schemas.microsoft.com/office/drawing/2014/main" id="{5649F3B4-0198-CA4E-8DDD-0585439CC11B}"/>
              </a:ext>
            </a:extLst>
          </p:cNvPr>
          <p:cNvGraphicFramePr>
            <a:graphicFrameLocks noGrp="1"/>
          </p:cNvGraphicFramePr>
          <p:nvPr>
            <p:extLst>
              <p:ext uri="{D42A27DB-BD31-4B8C-83A1-F6EECF244321}">
                <p14:modId xmlns:p14="http://schemas.microsoft.com/office/powerpoint/2010/main" val="699266374"/>
              </p:ext>
            </p:extLst>
          </p:nvPr>
        </p:nvGraphicFramePr>
        <p:xfrm>
          <a:off x="6167695" y="1524000"/>
          <a:ext cx="5357882" cy="2103120"/>
        </p:xfrm>
        <a:graphic>
          <a:graphicData uri="http://schemas.openxmlformats.org/drawingml/2006/table">
            <a:tbl>
              <a:tblPr/>
              <a:tblGrid>
                <a:gridCol w="766505">
                  <a:extLst>
                    <a:ext uri="{9D8B030D-6E8A-4147-A177-3AD203B41FA5}">
                      <a16:colId xmlns:a16="http://schemas.microsoft.com/office/drawing/2014/main" val="3645697441"/>
                    </a:ext>
                  </a:extLst>
                </a:gridCol>
                <a:gridCol w="762000">
                  <a:extLst>
                    <a:ext uri="{9D8B030D-6E8A-4147-A177-3AD203B41FA5}">
                      <a16:colId xmlns:a16="http://schemas.microsoft.com/office/drawing/2014/main" val="3997452417"/>
                    </a:ext>
                  </a:extLst>
                </a:gridCol>
                <a:gridCol w="3829377">
                  <a:extLst>
                    <a:ext uri="{9D8B030D-6E8A-4147-A177-3AD203B41FA5}">
                      <a16:colId xmlns:a16="http://schemas.microsoft.com/office/drawing/2014/main" val="3367346069"/>
                    </a:ext>
                  </a:extLst>
                </a:gridCol>
              </a:tblGrid>
              <a:tr h="0">
                <a:tc>
                  <a:txBody>
                    <a:bodyPr/>
                    <a:lstStyle/>
                    <a:p>
                      <a:pPr>
                        <a:buNone/>
                      </a:pPr>
                      <a:r>
                        <a:rPr lang="en-US"/>
                        <a:t>RD3 </a:t>
                      </a:r>
                    </a:p>
                  </a:txBody>
                  <a:tcPr anchor="ctr">
                    <a:lnL>
                      <a:noFill/>
                    </a:lnL>
                    <a:lnR>
                      <a:noFill/>
                    </a:lnR>
                    <a:lnT>
                      <a:noFill/>
                    </a:lnT>
                    <a:lnB>
                      <a:noFill/>
                    </a:lnB>
                    <a:solidFill>
                      <a:srgbClr val="FFC000"/>
                    </a:solidFill>
                  </a:tcPr>
                </a:tc>
                <a:tc>
                  <a:txBody>
                    <a:bodyPr/>
                    <a:lstStyle/>
                    <a:p>
                      <a:pPr>
                        <a:buNone/>
                      </a:pPr>
                      <a:r>
                        <a:rPr lang="en-US" dirty="0"/>
                        <a:t>D1</a:t>
                      </a:r>
                    </a:p>
                  </a:txBody>
                  <a:tcPr anchor="ctr">
                    <a:lnL>
                      <a:noFill/>
                    </a:lnL>
                    <a:lnR>
                      <a:noFill/>
                    </a:lnR>
                    <a:lnT>
                      <a:noFill/>
                    </a:lnT>
                    <a:lnB>
                      <a:noFill/>
                    </a:lnB>
                    <a:solidFill>
                      <a:srgbClr val="FFC000"/>
                    </a:solidFill>
                  </a:tcPr>
                </a:tc>
                <a:tc>
                  <a:txBody>
                    <a:bodyPr/>
                    <a:lstStyle/>
                    <a:p>
                      <a:pPr>
                        <a:buNone/>
                      </a:pPr>
                      <a:r>
                        <a:rPr lang="en-US" dirty="0"/>
                        <a:t>BOX Powered-Sample</a:t>
                      </a:r>
                    </a:p>
                  </a:txBody>
                  <a:tcPr anchor="ctr">
                    <a:lnL>
                      <a:noFill/>
                    </a:lnL>
                    <a:lnR>
                      <a:noFill/>
                    </a:lnR>
                    <a:lnT>
                      <a:noFill/>
                    </a:lnT>
                    <a:lnB>
                      <a:noFill/>
                    </a:lnB>
                    <a:solidFill>
                      <a:srgbClr val="FFC000"/>
                    </a:solidFill>
                  </a:tcPr>
                </a:tc>
                <a:extLst>
                  <a:ext uri="{0D108BD9-81ED-4DB2-BD59-A6C34878D82A}">
                    <a16:rowId xmlns:a16="http://schemas.microsoft.com/office/drawing/2014/main" val="2612670682"/>
                  </a:ext>
                </a:extLst>
              </a:tr>
              <a:tr h="0">
                <a:tc>
                  <a:txBody>
                    <a:bodyPr/>
                    <a:lstStyle/>
                    <a:p>
                      <a:pPr>
                        <a:buNone/>
                      </a:pPr>
                      <a:r>
                        <a:rPr lang="en-US"/>
                        <a:t>RD3 </a:t>
                      </a:r>
                    </a:p>
                  </a:txBody>
                  <a:tcPr anchor="ctr">
                    <a:lnL>
                      <a:noFill/>
                    </a:lnL>
                    <a:lnR>
                      <a:noFill/>
                    </a:lnR>
                    <a:lnT>
                      <a:noFill/>
                    </a:lnT>
                    <a:lnB>
                      <a:noFill/>
                    </a:lnB>
                    <a:solidFill>
                      <a:srgbClr val="FFFF00"/>
                    </a:solidFill>
                  </a:tcPr>
                </a:tc>
                <a:tc>
                  <a:txBody>
                    <a:bodyPr/>
                    <a:lstStyle/>
                    <a:p>
                      <a:pPr>
                        <a:buNone/>
                      </a:pPr>
                      <a:r>
                        <a:rPr lang="en-US" dirty="0"/>
                        <a:t>D2</a:t>
                      </a:r>
                    </a:p>
                  </a:txBody>
                  <a:tcPr anchor="ctr">
                    <a:lnL>
                      <a:noFill/>
                    </a:lnL>
                    <a:lnR>
                      <a:noFill/>
                    </a:lnR>
                    <a:lnT>
                      <a:noFill/>
                    </a:lnT>
                    <a:lnB>
                      <a:noFill/>
                    </a:lnB>
                    <a:solidFill>
                      <a:srgbClr val="FFFF00"/>
                    </a:solidFill>
                  </a:tcPr>
                </a:tc>
                <a:tc>
                  <a:txBody>
                    <a:bodyPr/>
                    <a:lstStyle/>
                    <a:p>
                      <a:pPr>
                        <a:buNone/>
                      </a:pPr>
                      <a:r>
                        <a:rPr lang="en-US" dirty="0"/>
                        <a:t>subSMCC1</a:t>
                      </a:r>
                    </a:p>
                  </a:txBody>
                  <a:tcPr anchor="ctr">
                    <a:lnL>
                      <a:noFill/>
                    </a:lnL>
                    <a:lnR>
                      <a:noFill/>
                    </a:lnR>
                    <a:lnT>
                      <a:noFill/>
                    </a:lnT>
                    <a:lnB>
                      <a:noFill/>
                    </a:lnB>
                    <a:solidFill>
                      <a:srgbClr val="FFFF00"/>
                    </a:solidFill>
                  </a:tcPr>
                </a:tc>
                <a:extLst>
                  <a:ext uri="{0D108BD9-81ED-4DB2-BD59-A6C34878D82A}">
                    <a16:rowId xmlns:a16="http://schemas.microsoft.com/office/drawing/2014/main" val="1311096825"/>
                  </a:ext>
                </a:extLst>
              </a:tr>
              <a:tr h="0">
                <a:tc>
                  <a:txBody>
                    <a:bodyPr/>
                    <a:lstStyle/>
                    <a:p>
                      <a:pPr>
                        <a:buNone/>
                      </a:pPr>
                      <a:r>
                        <a:rPr lang="en-US" dirty="0"/>
                        <a:t>RD3 </a:t>
                      </a:r>
                    </a:p>
                  </a:txBody>
                  <a:tcPr anchor="ctr">
                    <a:lnL>
                      <a:noFill/>
                    </a:lnL>
                    <a:lnR>
                      <a:noFill/>
                    </a:lnR>
                    <a:lnT>
                      <a:noFill/>
                    </a:lnT>
                    <a:lnB>
                      <a:noFill/>
                    </a:lnB>
                    <a:solidFill>
                      <a:srgbClr val="92D050"/>
                    </a:solidFill>
                  </a:tcPr>
                </a:tc>
                <a:tc>
                  <a:txBody>
                    <a:bodyPr/>
                    <a:lstStyle/>
                    <a:p>
                      <a:pPr>
                        <a:buNone/>
                      </a:pPr>
                      <a:r>
                        <a:rPr lang="en-US" dirty="0"/>
                        <a:t>D3</a:t>
                      </a:r>
                    </a:p>
                  </a:txBody>
                  <a:tcPr anchor="ctr">
                    <a:lnL>
                      <a:noFill/>
                    </a:lnL>
                    <a:lnR>
                      <a:noFill/>
                    </a:lnR>
                    <a:lnT>
                      <a:noFill/>
                    </a:lnT>
                    <a:lnB>
                      <a:noFill/>
                    </a:lnB>
                    <a:solidFill>
                      <a:srgbClr val="92D050"/>
                    </a:solidFill>
                  </a:tcPr>
                </a:tc>
                <a:tc>
                  <a:txBody>
                    <a:bodyPr/>
                    <a:lstStyle/>
                    <a:p>
                      <a:pPr>
                        <a:buNone/>
                      </a:pPr>
                      <a:r>
                        <a:rPr lang="en-US" dirty="0"/>
                        <a:t>SMACC1 Conceptual Design</a:t>
                      </a:r>
                    </a:p>
                  </a:txBody>
                  <a:tcPr anchor="ctr">
                    <a:lnL>
                      <a:noFill/>
                    </a:lnL>
                    <a:lnR>
                      <a:noFill/>
                    </a:lnR>
                    <a:lnT>
                      <a:noFill/>
                    </a:lnT>
                    <a:lnB>
                      <a:noFill/>
                    </a:lnB>
                    <a:solidFill>
                      <a:srgbClr val="92D050"/>
                    </a:solidFill>
                  </a:tcPr>
                </a:tc>
                <a:extLst>
                  <a:ext uri="{0D108BD9-81ED-4DB2-BD59-A6C34878D82A}">
                    <a16:rowId xmlns:a16="http://schemas.microsoft.com/office/drawing/2014/main" val="2130966378"/>
                  </a:ext>
                </a:extLst>
              </a:tr>
              <a:tr h="0">
                <a:tc>
                  <a:txBody>
                    <a:bodyPr/>
                    <a:lstStyle/>
                    <a:p>
                      <a:pPr>
                        <a:buNone/>
                      </a:pPr>
                      <a:r>
                        <a:rPr lang="en-US"/>
                        <a:t>RD3 </a:t>
                      </a:r>
                    </a:p>
                  </a:txBody>
                  <a:tcPr anchor="ctr">
                    <a:lnL>
                      <a:noFill/>
                    </a:lnL>
                    <a:lnR>
                      <a:noFill/>
                    </a:lnR>
                    <a:lnT>
                      <a:noFill/>
                    </a:lnT>
                    <a:lnB>
                      <a:noFill/>
                    </a:lnB>
                    <a:solidFill>
                      <a:srgbClr val="00B050"/>
                    </a:solidFill>
                  </a:tcPr>
                </a:tc>
                <a:tc>
                  <a:txBody>
                    <a:bodyPr/>
                    <a:lstStyle/>
                    <a:p>
                      <a:pPr>
                        <a:buNone/>
                      </a:pPr>
                      <a:r>
                        <a:rPr lang="en-US" dirty="0"/>
                        <a:t>D4</a:t>
                      </a:r>
                    </a:p>
                  </a:txBody>
                  <a:tcPr anchor="ctr">
                    <a:lnL>
                      <a:noFill/>
                    </a:lnL>
                    <a:lnR>
                      <a:noFill/>
                    </a:lnR>
                    <a:lnT>
                      <a:noFill/>
                    </a:lnT>
                    <a:lnB>
                      <a:noFill/>
                    </a:lnB>
                    <a:solidFill>
                      <a:srgbClr val="00B050"/>
                    </a:solidFill>
                  </a:tcPr>
                </a:tc>
                <a:tc>
                  <a:txBody>
                    <a:bodyPr/>
                    <a:lstStyle/>
                    <a:p>
                      <a:pPr>
                        <a:buNone/>
                      </a:pPr>
                      <a:r>
                        <a:rPr lang="en-US" dirty="0"/>
                        <a:t>SMACC1 Technical Design</a:t>
                      </a:r>
                    </a:p>
                  </a:txBody>
                  <a:tcPr anchor="ctr">
                    <a:lnL>
                      <a:noFill/>
                    </a:lnL>
                    <a:lnR>
                      <a:noFill/>
                    </a:lnR>
                    <a:lnT>
                      <a:noFill/>
                    </a:lnT>
                    <a:lnB>
                      <a:noFill/>
                    </a:lnB>
                    <a:solidFill>
                      <a:srgbClr val="00B050"/>
                    </a:solidFill>
                  </a:tcPr>
                </a:tc>
                <a:extLst>
                  <a:ext uri="{0D108BD9-81ED-4DB2-BD59-A6C34878D82A}">
                    <a16:rowId xmlns:a16="http://schemas.microsoft.com/office/drawing/2014/main" val="1268055427"/>
                  </a:ext>
                </a:extLst>
              </a:tr>
              <a:tr h="0">
                <a:tc>
                  <a:txBody>
                    <a:bodyPr/>
                    <a:lstStyle/>
                    <a:p>
                      <a:pPr>
                        <a:buNone/>
                      </a:pPr>
                      <a:r>
                        <a:rPr lang="en-US" dirty="0"/>
                        <a:t>RD3 </a:t>
                      </a:r>
                    </a:p>
                  </a:txBody>
                  <a:tcPr anchor="ctr">
                    <a:lnL>
                      <a:noFill/>
                    </a:lnL>
                    <a:lnR>
                      <a:noFill/>
                    </a:lnR>
                    <a:lnT>
                      <a:noFill/>
                    </a:lnT>
                    <a:lnB>
                      <a:noFill/>
                    </a:lnB>
                    <a:solidFill>
                      <a:srgbClr val="00B0F0"/>
                    </a:solidFill>
                  </a:tcPr>
                </a:tc>
                <a:tc>
                  <a:txBody>
                    <a:bodyPr/>
                    <a:lstStyle/>
                    <a:p>
                      <a:pPr>
                        <a:buNone/>
                      </a:pPr>
                      <a:r>
                        <a:rPr lang="en-US" dirty="0"/>
                        <a:t>D5</a:t>
                      </a:r>
                    </a:p>
                  </a:txBody>
                  <a:tcPr anchor="ctr">
                    <a:lnL>
                      <a:noFill/>
                    </a:lnL>
                    <a:lnR>
                      <a:noFill/>
                    </a:lnR>
                    <a:lnT>
                      <a:noFill/>
                    </a:lnT>
                    <a:lnB>
                      <a:noFill/>
                    </a:lnB>
                    <a:solidFill>
                      <a:srgbClr val="00B0F0"/>
                    </a:solidFill>
                  </a:tcPr>
                </a:tc>
                <a:tc>
                  <a:txBody>
                    <a:bodyPr/>
                    <a:lstStyle/>
                    <a:p>
                      <a:pPr>
                        <a:buNone/>
                      </a:pPr>
                      <a:r>
                        <a:rPr lang="en-US" dirty="0"/>
                        <a:t>Reel-to-reel Inspection and Stack Characterization of Cables</a:t>
                      </a:r>
                    </a:p>
                  </a:txBody>
                  <a:tcPr anchor="ctr">
                    <a:lnL>
                      <a:noFill/>
                    </a:lnL>
                    <a:lnR>
                      <a:noFill/>
                    </a:lnR>
                    <a:lnT>
                      <a:noFill/>
                    </a:lnT>
                    <a:lnB>
                      <a:noFill/>
                    </a:lnB>
                    <a:solidFill>
                      <a:srgbClr val="00B0F0"/>
                    </a:solidFill>
                  </a:tcPr>
                </a:tc>
                <a:extLst>
                  <a:ext uri="{0D108BD9-81ED-4DB2-BD59-A6C34878D82A}">
                    <a16:rowId xmlns:a16="http://schemas.microsoft.com/office/drawing/2014/main" val="1375727604"/>
                  </a:ext>
                </a:extLst>
              </a:tr>
            </a:tbl>
          </a:graphicData>
        </a:graphic>
      </p:graphicFrame>
      <p:graphicFrame>
        <p:nvGraphicFramePr>
          <p:cNvPr id="10" name="Table 9">
            <a:extLst>
              <a:ext uri="{FF2B5EF4-FFF2-40B4-BE49-F238E27FC236}">
                <a16:creationId xmlns:a16="http://schemas.microsoft.com/office/drawing/2014/main" id="{25A481AF-F20F-782E-8983-4D4D59D88FCE}"/>
              </a:ext>
            </a:extLst>
          </p:cNvPr>
          <p:cNvGraphicFramePr>
            <a:graphicFrameLocks noGrp="1"/>
          </p:cNvGraphicFramePr>
          <p:nvPr>
            <p:extLst>
              <p:ext uri="{D42A27DB-BD31-4B8C-83A1-F6EECF244321}">
                <p14:modId xmlns:p14="http://schemas.microsoft.com/office/powerpoint/2010/main" val="2823735504"/>
              </p:ext>
            </p:extLst>
          </p:nvPr>
        </p:nvGraphicFramePr>
        <p:xfrm>
          <a:off x="695325" y="1524000"/>
          <a:ext cx="5172075" cy="1097280"/>
        </p:xfrm>
        <a:graphic>
          <a:graphicData uri="http://schemas.openxmlformats.org/drawingml/2006/table">
            <a:tbl>
              <a:tblPr/>
              <a:tblGrid>
                <a:gridCol w="708580">
                  <a:extLst>
                    <a:ext uri="{9D8B030D-6E8A-4147-A177-3AD203B41FA5}">
                      <a16:colId xmlns:a16="http://schemas.microsoft.com/office/drawing/2014/main" val="3645697441"/>
                    </a:ext>
                  </a:extLst>
                </a:gridCol>
                <a:gridCol w="761811">
                  <a:extLst>
                    <a:ext uri="{9D8B030D-6E8A-4147-A177-3AD203B41FA5}">
                      <a16:colId xmlns:a16="http://schemas.microsoft.com/office/drawing/2014/main" val="3997452417"/>
                    </a:ext>
                  </a:extLst>
                </a:gridCol>
                <a:gridCol w="3701684">
                  <a:extLst>
                    <a:ext uri="{9D8B030D-6E8A-4147-A177-3AD203B41FA5}">
                      <a16:colId xmlns:a16="http://schemas.microsoft.com/office/drawing/2014/main" val="3367346069"/>
                    </a:ext>
                  </a:extLst>
                </a:gridCol>
              </a:tblGrid>
              <a:tr h="0">
                <a:tc>
                  <a:txBody>
                    <a:bodyPr/>
                    <a:lstStyle/>
                    <a:p>
                      <a:pPr>
                        <a:buNone/>
                      </a:pPr>
                      <a:r>
                        <a:rPr lang="en-US" dirty="0"/>
                        <a:t>RD2</a:t>
                      </a:r>
                      <a:r>
                        <a:rPr lang="en-US" baseline="30000" dirty="0"/>
                        <a:t>*</a:t>
                      </a:r>
                    </a:p>
                  </a:txBody>
                  <a:tcPr anchor="ctr">
                    <a:lnL>
                      <a:noFill/>
                    </a:lnL>
                    <a:lnR>
                      <a:noFill/>
                    </a:lnR>
                    <a:lnT>
                      <a:noFill/>
                    </a:lnT>
                    <a:lnB>
                      <a:noFill/>
                    </a:lnB>
                    <a:solidFill>
                      <a:srgbClr val="FFC000"/>
                    </a:solidFill>
                  </a:tcPr>
                </a:tc>
                <a:tc>
                  <a:txBody>
                    <a:bodyPr/>
                    <a:lstStyle/>
                    <a:p>
                      <a:pPr>
                        <a:buNone/>
                      </a:pPr>
                      <a:r>
                        <a:rPr lang="en-US" dirty="0"/>
                        <a:t>D1</a:t>
                      </a:r>
                    </a:p>
                  </a:txBody>
                  <a:tcPr anchor="ctr">
                    <a:lnL>
                      <a:noFill/>
                    </a:lnL>
                    <a:lnR>
                      <a:noFill/>
                    </a:lnR>
                    <a:lnT>
                      <a:noFill/>
                    </a:lnT>
                    <a:lnB>
                      <a:noFill/>
                    </a:lnB>
                    <a:solidFill>
                      <a:srgbClr val="FFC000"/>
                    </a:solidFill>
                  </a:tcPr>
                </a:tc>
                <a:tc>
                  <a:txBody>
                    <a:bodyPr/>
                    <a:lstStyle/>
                    <a:p>
                      <a:pPr>
                        <a:buNone/>
                      </a:pPr>
                      <a:r>
                        <a:rPr lang="en-US" dirty="0"/>
                        <a:t>HTS Roadmap Conceptual Report</a:t>
                      </a:r>
                    </a:p>
                  </a:txBody>
                  <a:tcPr anchor="ctr">
                    <a:lnL>
                      <a:noFill/>
                    </a:lnL>
                    <a:lnR>
                      <a:noFill/>
                    </a:lnR>
                    <a:lnT>
                      <a:noFill/>
                    </a:lnT>
                    <a:lnB>
                      <a:noFill/>
                    </a:lnB>
                    <a:solidFill>
                      <a:srgbClr val="FFC000"/>
                    </a:solidFill>
                  </a:tcPr>
                </a:tc>
                <a:extLst>
                  <a:ext uri="{0D108BD9-81ED-4DB2-BD59-A6C34878D82A}">
                    <a16:rowId xmlns:a16="http://schemas.microsoft.com/office/drawing/2014/main" val="2612670682"/>
                  </a:ext>
                </a:extLst>
              </a:tr>
              <a:tr h="0">
                <a:tc>
                  <a:txBody>
                    <a:bodyPr/>
                    <a:lstStyle/>
                    <a:p>
                      <a:pPr>
                        <a:buNone/>
                      </a:pPr>
                      <a:r>
                        <a:rPr lang="en-US" dirty="0"/>
                        <a:t>RD2 </a:t>
                      </a:r>
                    </a:p>
                  </a:txBody>
                  <a:tcPr anchor="ctr">
                    <a:lnL>
                      <a:noFill/>
                    </a:lnL>
                    <a:lnR>
                      <a:noFill/>
                    </a:lnR>
                    <a:lnT>
                      <a:noFill/>
                    </a:lnT>
                    <a:lnB>
                      <a:noFill/>
                    </a:lnB>
                    <a:solidFill>
                      <a:srgbClr val="FFFF00"/>
                    </a:solidFill>
                  </a:tcPr>
                </a:tc>
                <a:tc>
                  <a:txBody>
                    <a:bodyPr/>
                    <a:lstStyle/>
                    <a:p>
                      <a:pPr>
                        <a:buNone/>
                      </a:pPr>
                      <a:r>
                        <a:rPr lang="en-US" dirty="0"/>
                        <a:t>D2</a:t>
                      </a:r>
                    </a:p>
                  </a:txBody>
                  <a:tcPr anchor="ctr">
                    <a:lnL>
                      <a:noFill/>
                    </a:lnL>
                    <a:lnR>
                      <a:noFill/>
                    </a:lnR>
                    <a:lnT>
                      <a:noFill/>
                    </a:lnT>
                    <a:lnB>
                      <a:noFill/>
                    </a:lnB>
                    <a:solidFill>
                      <a:srgbClr val="FFFF00"/>
                    </a:solidFill>
                  </a:tcPr>
                </a:tc>
                <a:tc>
                  <a:txBody>
                    <a:bodyPr/>
                    <a:lstStyle/>
                    <a:p>
                      <a:pPr>
                        <a:buNone/>
                      </a:pPr>
                      <a:r>
                        <a:rPr lang="en-US" dirty="0"/>
                        <a:t>REBCO Cable Test Report</a:t>
                      </a:r>
                    </a:p>
                  </a:txBody>
                  <a:tcPr anchor="ctr">
                    <a:lnL>
                      <a:noFill/>
                    </a:lnL>
                    <a:lnR>
                      <a:noFill/>
                    </a:lnR>
                    <a:lnT>
                      <a:noFill/>
                    </a:lnT>
                    <a:lnB>
                      <a:noFill/>
                    </a:lnB>
                    <a:solidFill>
                      <a:srgbClr val="FFFF00"/>
                    </a:solidFill>
                  </a:tcPr>
                </a:tc>
                <a:extLst>
                  <a:ext uri="{0D108BD9-81ED-4DB2-BD59-A6C34878D82A}">
                    <a16:rowId xmlns:a16="http://schemas.microsoft.com/office/drawing/2014/main" val="1311096825"/>
                  </a:ext>
                </a:extLst>
              </a:tr>
              <a:tr h="0">
                <a:tc>
                  <a:txBody>
                    <a:bodyPr/>
                    <a:lstStyle/>
                    <a:p>
                      <a:pPr>
                        <a:buNone/>
                      </a:pPr>
                      <a:r>
                        <a:rPr lang="en-US" dirty="0"/>
                        <a:t>RD2 </a:t>
                      </a:r>
                    </a:p>
                  </a:txBody>
                  <a:tcPr anchor="ctr">
                    <a:lnL>
                      <a:noFill/>
                    </a:lnL>
                    <a:lnR>
                      <a:noFill/>
                    </a:lnR>
                    <a:lnT>
                      <a:noFill/>
                    </a:lnT>
                    <a:lnB>
                      <a:noFill/>
                    </a:lnB>
                    <a:solidFill>
                      <a:srgbClr val="92D050"/>
                    </a:solidFill>
                  </a:tcPr>
                </a:tc>
                <a:tc>
                  <a:txBody>
                    <a:bodyPr/>
                    <a:lstStyle/>
                    <a:p>
                      <a:pPr>
                        <a:buNone/>
                      </a:pPr>
                      <a:r>
                        <a:rPr lang="en-US" dirty="0"/>
                        <a:t>D3</a:t>
                      </a:r>
                    </a:p>
                  </a:txBody>
                  <a:tcPr anchor="ctr">
                    <a:lnL>
                      <a:noFill/>
                    </a:lnL>
                    <a:lnR>
                      <a:noFill/>
                    </a:lnR>
                    <a:lnT>
                      <a:noFill/>
                    </a:lnT>
                    <a:lnB>
                      <a:noFill/>
                    </a:lnB>
                    <a:solidFill>
                      <a:srgbClr val="92D050"/>
                    </a:solidFill>
                  </a:tcPr>
                </a:tc>
                <a:tc>
                  <a:txBody>
                    <a:bodyPr/>
                    <a:lstStyle/>
                    <a:p>
                      <a:pPr>
                        <a:buNone/>
                      </a:pPr>
                      <a:r>
                        <a:rPr lang="en-US" dirty="0"/>
                        <a:t>Technology Racetrack Test Report</a:t>
                      </a:r>
                    </a:p>
                  </a:txBody>
                  <a:tcPr anchor="ctr">
                    <a:lnL>
                      <a:noFill/>
                    </a:lnL>
                    <a:lnR>
                      <a:noFill/>
                    </a:lnR>
                    <a:lnT>
                      <a:noFill/>
                    </a:lnT>
                    <a:lnB>
                      <a:noFill/>
                    </a:lnB>
                    <a:solidFill>
                      <a:srgbClr val="92D050"/>
                    </a:solidFill>
                  </a:tcPr>
                </a:tc>
                <a:extLst>
                  <a:ext uri="{0D108BD9-81ED-4DB2-BD59-A6C34878D82A}">
                    <a16:rowId xmlns:a16="http://schemas.microsoft.com/office/drawing/2014/main" val="2130966378"/>
                  </a:ext>
                </a:extLst>
              </a:tr>
            </a:tbl>
          </a:graphicData>
        </a:graphic>
      </p:graphicFrame>
      <p:sp>
        <p:nvSpPr>
          <p:cNvPr id="11" name="TextBox 36">
            <a:extLst>
              <a:ext uri="{FF2B5EF4-FFF2-40B4-BE49-F238E27FC236}">
                <a16:creationId xmlns:a16="http://schemas.microsoft.com/office/drawing/2014/main" id="{49A85049-6FE2-C9E9-4D07-2CC72FA2E500}"/>
              </a:ext>
            </a:extLst>
          </p:cNvPr>
          <p:cNvSpPr txBox="1"/>
          <p:nvPr/>
        </p:nvSpPr>
        <p:spPr>
          <a:xfrm>
            <a:off x="3218606" y="6348871"/>
            <a:ext cx="676359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aseline="30000" dirty="0"/>
              <a:t>*</a:t>
            </a:r>
            <a:r>
              <a:rPr lang="en-US" sz="1200" dirty="0"/>
              <a:t>RD refers to the Research and Development lines of the HFM Program (https://</a:t>
            </a:r>
            <a:r>
              <a:rPr lang="en-US" sz="1200" dirty="0" err="1"/>
              <a:t>hfm.web.cern.ch</a:t>
            </a:r>
            <a:r>
              <a:rPr lang="en-US" sz="1200" dirty="0"/>
              <a:t>).</a:t>
            </a:r>
          </a:p>
        </p:txBody>
      </p:sp>
      <p:pic>
        <p:nvPicPr>
          <p:cNvPr id="12" name="Grafik 19" descr="A machine in a box&#10;&#10;AI-generated content may be incorrect.">
            <a:extLst>
              <a:ext uri="{FF2B5EF4-FFF2-40B4-BE49-F238E27FC236}">
                <a16:creationId xmlns:a16="http://schemas.microsoft.com/office/drawing/2014/main" id="{84765F87-9167-3A18-8835-4F0D97972D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319" t="20335" r="36415" b="14318"/>
          <a:stretch>
            <a:fillRect/>
          </a:stretch>
        </p:blipFill>
        <p:spPr bwMode="auto">
          <a:xfrm rot="5400000">
            <a:off x="3046375" y="3076455"/>
            <a:ext cx="1385644" cy="4249420"/>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F63A6EEE-4211-3B27-1CE5-A546FB00B0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094" y="2800933"/>
            <a:ext cx="1955373" cy="1652374"/>
          </a:xfrm>
          <a:prstGeom prst="rect">
            <a:avLst/>
          </a:prstGeom>
        </p:spPr>
      </p:pic>
      <p:pic>
        <p:nvPicPr>
          <p:cNvPr id="14" name="Picture 13">
            <a:extLst>
              <a:ext uri="{FF2B5EF4-FFF2-40B4-BE49-F238E27FC236}">
                <a16:creationId xmlns:a16="http://schemas.microsoft.com/office/drawing/2014/main" id="{D190376A-8F0F-99BF-2B43-D7639AA7A20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5325" y="2954241"/>
            <a:ext cx="1819275" cy="1999564"/>
          </a:xfrm>
          <a:prstGeom prst="rect">
            <a:avLst/>
          </a:prstGeom>
        </p:spPr>
      </p:pic>
      <p:sp>
        <p:nvSpPr>
          <p:cNvPr id="15" name="TextBox 36">
            <a:extLst>
              <a:ext uri="{FF2B5EF4-FFF2-40B4-BE49-F238E27FC236}">
                <a16:creationId xmlns:a16="http://schemas.microsoft.com/office/drawing/2014/main" id="{ACDF2D5A-658D-F68B-8BCE-4C1930977E97}"/>
              </a:ext>
            </a:extLst>
          </p:cNvPr>
          <p:cNvSpPr txBox="1"/>
          <p:nvPr/>
        </p:nvSpPr>
        <p:spPr>
          <a:xfrm>
            <a:off x="3657600" y="2903023"/>
            <a:ext cx="16764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Baby HTS, D. Sotnikov</a:t>
            </a:r>
          </a:p>
        </p:txBody>
      </p:sp>
      <p:sp>
        <p:nvSpPr>
          <p:cNvPr id="16" name="TextBox 36">
            <a:extLst>
              <a:ext uri="{FF2B5EF4-FFF2-40B4-BE49-F238E27FC236}">
                <a16:creationId xmlns:a16="http://schemas.microsoft.com/office/drawing/2014/main" id="{12AD3247-EE73-FF66-127B-C00D85309BE3}"/>
              </a:ext>
            </a:extLst>
          </p:cNvPr>
          <p:cNvSpPr txBox="1"/>
          <p:nvPr/>
        </p:nvSpPr>
        <p:spPr>
          <a:xfrm>
            <a:off x="1978782" y="2924260"/>
            <a:ext cx="1805084" cy="10156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HFM-PUB-RPT-0267 v.1 "Deliverables KE5943 / PSI-D2.1”, EDMS 3028682</a:t>
            </a:r>
          </a:p>
          <a:p>
            <a:pPr algn="r"/>
            <a:endParaRPr lang="en-US" sz="1200" dirty="0"/>
          </a:p>
        </p:txBody>
      </p:sp>
      <p:sp>
        <p:nvSpPr>
          <p:cNvPr id="17" name="TextBox 36">
            <a:extLst>
              <a:ext uri="{FF2B5EF4-FFF2-40B4-BE49-F238E27FC236}">
                <a16:creationId xmlns:a16="http://schemas.microsoft.com/office/drawing/2014/main" id="{7060DBD8-0300-6306-375D-C5EA568286B9}"/>
              </a:ext>
            </a:extLst>
          </p:cNvPr>
          <p:cNvSpPr txBox="1"/>
          <p:nvPr/>
        </p:nvSpPr>
        <p:spPr>
          <a:xfrm>
            <a:off x="-155521" y="5029200"/>
            <a:ext cx="175260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Double Racetrack tested at PSI</a:t>
            </a:r>
          </a:p>
          <a:p>
            <a:pPr algn="r"/>
            <a:r>
              <a:rPr lang="en-US" sz="1200" dirty="0"/>
              <a:t>C. Linder, </a:t>
            </a:r>
          </a:p>
          <a:p>
            <a:pPr algn="r"/>
            <a:r>
              <a:rPr lang="en-US" sz="1200" dirty="0"/>
              <a:t>A. Stampfli et al.</a:t>
            </a:r>
          </a:p>
        </p:txBody>
      </p:sp>
      <p:pic>
        <p:nvPicPr>
          <p:cNvPr id="18" name="Afbeelding 21">
            <a:extLst>
              <a:ext uri="{FF2B5EF4-FFF2-40B4-BE49-F238E27FC236}">
                <a16:creationId xmlns:a16="http://schemas.microsoft.com/office/drawing/2014/main" id="{26C89086-74BF-B933-6424-A542226848CD}"/>
              </a:ext>
            </a:extLst>
          </p:cNvPr>
          <p:cNvPicPr>
            <a:picLocks noChangeAspect="1"/>
          </p:cNvPicPr>
          <p:nvPr/>
        </p:nvPicPr>
        <p:blipFill>
          <a:blip r:embed="rId7"/>
          <a:stretch>
            <a:fillRect/>
          </a:stretch>
        </p:blipFill>
        <p:spPr>
          <a:xfrm>
            <a:off x="6169270" y="3790867"/>
            <a:ext cx="565568" cy="2289474"/>
          </a:xfrm>
          <a:prstGeom prst="rect">
            <a:avLst/>
          </a:prstGeom>
        </p:spPr>
      </p:pic>
      <p:pic>
        <p:nvPicPr>
          <p:cNvPr id="19" name="Picture 18" descr="A machine with wires and wires&#10;&#10;Description automatically generated">
            <a:extLst>
              <a:ext uri="{FF2B5EF4-FFF2-40B4-BE49-F238E27FC236}">
                <a16:creationId xmlns:a16="http://schemas.microsoft.com/office/drawing/2014/main" id="{B0010FD8-6F71-415C-A66A-99406E1AE1F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500" t="3058" r="24896" b="51486"/>
          <a:stretch/>
        </p:blipFill>
        <p:spPr>
          <a:xfrm>
            <a:off x="7877001" y="3814515"/>
            <a:ext cx="1876599" cy="954761"/>
          </a:xfrm>
          <a:prstGeom prst="rect">
            <a:avLst/>
          </a:prstGeom>
        </p:spPr>
      </p:pic>
      <p:pic>
        <p:nvPicPr>
          <p:cNvPr id="20" name="Content Placeholder 11" descr="A white cylinder with wires and a red light&#10;&#10;Description automatically generated">
            <a:extLst>
              <a:ext uri="{FF2B5EF4-FFF2-40B4-BE49-F238E27FC236}">
                <a16:creationId xmlns:a16="http://schemas.microsoft.com/office/drawing/2014/main" id="{20D06D38-750B-E8A2-883C-30618667422E}"/>
              </a:ext>
            </a:extLst>
          </p:cNvPr>
          <p:cNvPicPr>
            <a:picLocks noGrp="1" noChangeAspect="1"/>
          </p:cNvPicPr>
          <p:nvPr>
            <p:ph idx="1"/>
          </p:nvPr>
        </p:nvPicPr>
        <p:blipFill rotWithShape="1">
          <a:blip r:embed="rId9" cstate="print">
            <a:extLst>
              <a:ext uri="{28A0092B-C50C-407E-A947-70E740481C1C}">
                <a14:useLocalDpi xmlns:a14="http://schemas.microsoft.com/office/drawing/2010/main" val="0"/>
              </a:ext>
            </a:extLst>
          </a:blip>
          <a:srcRect l="34383" r="26732"/>
          <a:stretch/>
        </p:blipFill>
        <p:spPr>
          <a:xfrm>
            <a:off x="9906000" y="3718258"/>
            <a:ext cx="1752600" cy="2286498"/>
          </a:xfrm>
        </p:spPr>
      </p:pic>
      <p:pic>
        <p:nvPicPr>
          <p:cNvPr id="21" name="Picture 20" descr="A metal object on a round metal surface&#10;&#10;Description automatically generated">
            <a:extLst>
              <a:ext uri="{FF2B5EF4-FFF2-40B4-BE49-F238E27FC236}">
                <a16:creationId xmlns:a16="http://schemas.microsoft.com/office/drawing/2014/main" id="{B32F3E6F-BC18-B376-3A23-066A196069A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2176" t="23333" r="25820" b="31138"/>
          <a:stretch/>
        </p:blipFill>
        <p:spPr>
          <a:xfrm>
            <a:off x="8458200" y="4869652"/>
            <a:ext cx="1295400" cy="1053238"/>
          </a:xfrm>
          <a:prstGeom prst="rect">
            <a:avLst/>
          </a:prstGeom>
        </p:spPr>
      </p:pic>
      <p:pic>
        <p:nvPicPr>
          <p:cNvPr id="22" name="Picture 21" descr="A black rectangular object with a red and blue spiral&#10;&#10;Description automatically generated">
            <a:extLst>
              <a:ext uri="{FF2B5EF4-FFF2-40B4-BE49-F238E27FC236}">
                <a16:creationId xmlns:a16="http://schemas.microsoft.com/office/drawing/2014/main" id="{96FB241F-79BC-DF0D-7949-1F45F831A28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2862" r="35147"/>
          <a:stretch/>
        </p:blipFill>
        <p:spPr>
          <a:xfrm rot="10800000">
            <a:off x="6763441" y="3777500"/>
            <a:ext cx="565567" cy="1772112"/>
          </a:xfrm>
          <a:prstGeom prst="rect">
            <a:avLst/>
          </a:prstGeom>
        </p:spPr>
      </p:pic>
      <p:sp>
        <p:nvSpPr>
          <p:cNvPr id="23" name="TextBox 36">
            <a:extLst>
              <a:ext uri="{FF2B5EF4-FFF2-40B4-BE49-F238E27FC236}">
                <a16:creationId xmlns:a16="http://schemas.microsoft.com/office/drawing/2014/main" id="{F12B37BC-75C7-6B5E-EB70-D1264D438D2F}"/>
              </a:ext>
            </a:extLst>
          </p:cNvPr>
          <p:cNvSpPr txBox="1"/>
          <p:nvPr/>
        </p:nvSpPr>
        <p:spPr>
          <a:xfrm>
            <a:off x="6737378" y="5649989"/>
            <a:ext cx="175260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BOX </a:t>
            </a:r>
            <a:r>
              <a:rPr lang="en-US" sz="1200" dirty="0" err="1"/>
              <a:t>Programme</a:t>
            </a:r>
            <a:r>
              <a:rPr lang="en-US" sz="1200" dirty="0"/>
              <a:t> </a:t>
            </a:r>
          </a:p>
          <a:p>
            <a:r>
              <a:rPr lang="en-US" sz="1200" dirty="0"/>
              <a:t>A. Brem, UT team et al.</a:t>
            </a:r>
          </a:p>
        </p:txBody>
      </p:sp>
      <p:sp>
        <p:nvSpPr>
          <p:cNvPr id="24" name="TextBox 36">
            <a:extLst>
              <a:ext uri="{FF2B5EF4-FFF2-40B4-BE49-F238E27FC236}">
                <a16:creationId xmlns:a16="http://schemas.microsoft.com/office/drawing/2014/main" id="{112192A5-2FC8-BBCB-C730-81C840F17C16}"/>
              </a:ext>
            </a:extLst>
          </p:cNvPr>
          <p:cNvSpPr txBox="1"/>
          <p:nvPr/>
        </p:nvSpPr>
        <p:spPr>
          <a:xfrm>
            <a:off x="7301217" y="4820429"/>
            <a:ext cx="1156983"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10-stack, </a:t>
            </a:r>
          </a:p>
          <a:p>
            <a:pPr algn="r"/>
            <a:r>
              <a:rPr lang="en-US" sz="1200" dirty="0"/>
              <a:t>J. Van den </a:t>
            </a:r>
            <a:r>
              <a:rPr lang="en-US" sz="1200" dirty="0" err="1"/>
              <a:t>Eijnden</a:t>
            </a:r>
            <a:endParaRPr lang="en-US" sz="1200" dirty="0"/>
          </a:p>
          <a:p>
            <a:pPr algn="r"/>
            <a:r>
              <a:rPr lang="en-US" sz="1200" dirty="0"/>
              <a:t>X. Kong</a:t>
            </a:r>
          </a:p>
        </p:txBody>
      </p:sp>
      <p:sp>
        <p:nvSpPr>
          <p:cNvPr id="25" name="TextBox 36">
            <a:extLst>
              <a:ext uri="{FF2B5EF4-FFF2-40B4-BE49-F238E27FC236}">
                <a16:creationId xmlns:a16="http://schemas.microsoft.com/office/drawing/2014/main" id="{9AF6EF9D-70B3-66B7-B224-C2BF1CDD812A}"/>
              </a:ext>
            </a:extLst>
          </p:cNvPr>
          <p:cNvSpPr txBox="1"/>
          <p:nvPr/>
        </p:nvSpPr>
        <p:spPr>
          <a:xfrm>
            <a:off x="9628407" y="3759171"/>
            <a:ext cx="9548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err="1"/>
              <a:t>subSMCC</a:t>
            </a:r>
            <a:endParaRPr lang="en-US" sz="1200" dirty="0"/>
          </a:p>
        </p:txBody>
      </p:sp>
      <p:sp>
        <p:nvSpPr>
          <p:cNvPr id="26" name="TextBox 36">
            <a:extLst>
              <a:ext uri="{FF2B5EF4-FFF2-40B4-BE49-F238E27FC236}">
                <a16:creationId xmlns:a16="http://schemas.microsoft.com/office/drawing/2014/main" id="{425978F9-974D-7F23-B5B0-D9FFE5B16123}"/>
              </a:ext>
            </a:extLst>
          </p:cNvPr>
          <p:cNvSpPr txBox="1"/>
          <p:nvPr/>
        </p:nvSpPr>
        <p:spPr>
          <a:xfrm>
            <a:off x="10782300" y="5008397"/>
            <a:ext cx="1159148"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SMACC1, T. </a:t>
            </a:r>
            <a:r>
              <a:rPr lang="en-US" sz="1200" dirty="0" err="1"/>
              <a:t>Michlmayr</a:t>
            </a:r>
            <a:endParaRPr lang="en-US" sz="1200" dirty="0"/>
          </a:p>
        </p:txBody>
      </p:sp>
    </p:spTree>
    <p:extLst>
      <p:ext uri="{BB962C8B-B14F-4D97-AF65-F5344CB8AC3E}">
        <p14:creationId xmlns:p14="http://schemas.microsoft.com/office/powerpoint/2010/main" val="194712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720FD-08B0-38C5-D1ED-ECC431E2B7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1C7452-33FC-0E25-FE62-65C888D89600}"/>
              </a:ext>
            </a:extLst>
          </p:cNvPr>
          <p:cNvSpPr>
            <a:spLocks noGrp="1"/>
          </p:cNvSpPr>
          <p:nvPr>
            <p:ph type="title"/>
          </p:nvPr>
        </p:nvSpPr>
        <p:spPr/>
        <p:txBody>
          <a:bodyPr/>
          <a:lstStyle/>
          <a:p>
            <a:r>
              <a:rPr lang="en-US" sz="2800" dirty="0"/>
              <a:t>CHART MagDev3 Perspectives for 2026</a:t>
            </a:r>
            <a:endParaRPr lang="en-US" dirty="0"/>
          </a:p>
        </p:txBody>
      </p:sp>
      <p:sp>
        <p:nvSpPr>
          <p:cNvPr id="4" name="Date Placeholder 3">
            <a:extLst>
              <a:ext uri="{FF2B5EF4-FFF2-40B4-BE49-F238E27FC236}">
                <a16:creationId xmlns:a16="http://schemas.microsoft.com/office/drawing/2014/main" id="{DC95A7F8-E05F-C561-B9F6-A073BA961948}"/>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7B05F1A2-1367-7D98-2B4C-6A124BEBE5E1}"/>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BA6B4675-B11D-817F-32A4-F2B90E7DFE1E}"/>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F061F86F-59ED-1AB9-A401-2FD790693D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E48FAC9F-E8BF-73B2-0537-D61BDF0EB4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graphicFrame>
        <p:nvGraphicFramePr>
          <p:cNvPr id="9" name="Table 8">
            <a:extLst>
              <a:ext uri="{FF2B5EF4-FFF2-40B4-BE49-F238E27FC236}">
                <a16:creationId xmlns:a16="http://schemas.microsoft.com/office/drawing/2014/main" id="{D78BF259-6F63-E79C-A9C7-1EEE302C9832}"/>
              </a:ext>
            </a:extLst>
          </p:cNvPr>
          <p:cNvGraphicFramePr>
            <a:graphicFrameLocks noGrp="1"/>
          </p:cNvGraphicFramePr>
          <p:nvPr>
            <p:extLst>
              <p:ext uri="{D42A27DB-BD31-4B8C-83A1-F6EECF244321}">
                <p14:modId xmlns:p14="http://schemas.microsoft.com/office/powerpoint/2010/main" val="373242304"/>
              </p:ext>
            </p:extLst>
          </p:nvPr>
        </p:nvGraphicFramePr>
        <p:xfrm>
          <a:off x="6167695" y="1518827"/>
          <a:ext cx="5357882" cy="2194560"/>
        </p:xfrm>
        <a:graphic>
          <a:graphicData uri="http://schemas.openxmlformats.org/drawingml/2006/table">
            <a:tbl>
              <a:tblPr/>
              <a:tblGrid>
                <a:gridCol w="1528505">
                  <a:extLst>
                    <a:ext uri="{9D8B030D-6E8A-4147-A177-3AD203B41FA5}">
                      <a16:colId xmlns:a16="http://schemas.microsoft.com/office/drawing/2014/main" val="3645697441"/>
                    </a:ext>
                  </a:extLst>
                </a:gridCol>
                <a:gridCol w="3829377">
                  <a:extLst>
                    <a:ext uri="{9D8B030D-6E8A-4147-A177-3AD203B41FA5}">
                      <a16:colId xmlns:a16="http://schemas.microsoft.com/office/drawing/2014/main" val="3367346069"/>
                    </a:ext>
                  </a:extLst>
                </a:gridCol>
              </a:tblGrid>
              <a:tr h="0">
                <a:tc>
                  <a:txBody>
                    <a:bodyPr/>
                    <a:lstStyle/>
                    <a:p>
                      <a:pPr>
                        <a:buNone/>
                      </a:pPr>
                      <a:r>
                        <a:rPr lang="en-US" dirty="0"/>
                        <a:t>subSMCC2b</a:t>
                      </a:r>
                    </a:p>
                  </a:txBody>
                  <a:tcPr anchor="ctr">
                    <a:lnL>
                      <a:noFill/>
                    </a:lnL>
                    <a:lnR>
                      <a:noFill/>
                    </a:lnR>
                    <a:lnT>
                      <a:noFill/>
                    </a:lnT>
                    <a:lnB>
                      <a:noFill/>
                    </a:lnB>
                    <a:solidFill>
                      <a:srgbClr val="FFC000"/>
                    </a:solidFill>
                  </a:tcPr>
                </a:tc>
                <a:tc>
                  <a:txBody>
                    <a:bodyPr/>
                    <a:lstStyle/>
                    <a:p>
                      <a:pPr>
                        <a:buNone/>
                      </a:pPr>
                      <a:r>
                        <a:rPr lang="en-US" sz="1800" b="0" i="0" u="none" strike="noStrike" kern="1200" dirty="0">
                          <a:solidFill>
                            <a:schemeClr val="tx1"/>
                          </a:solidFill>
                          <a:effectLst/>
                          <a:latin typeface="+mn-lt"/>
                          <a:ea typeface="+mn-ea"/>
                          <a:cs typeface="+mn-cs"/>
                        </a:rPr>
                        <a:t>Magnet Test at CERN</a:t>
                      </a:r>
                      <a:endParaRPr lang="en-US" dirty="0"/>
                    </a:p>
                  </a:txBody>
                  <a:tcPr anchor="ctr">
                    <a:lnL>
                      <a:noFill/>
                    </a:lnL>
                    <a:lnR>
                      <a:noFill/>
                    </a:lnR>
                    <a:lnT>
                      <a:noFill/>
                    </a:lnT>
                    <a:lnB>
                      <a:noFill/>
                    </a:lnB>
                    <a:solidFill>
                      <a:srgbClr val="FFC000"/>
                    </a:solidFill>
                  </a:tcPr>
                </a:tc>
                <a:extLst>
                  <a:ext uri="{0D108BD9-81ED-4DB2-BD59-A6C34878D82A}">
                    <a16:rowId xmlns:a16="http://schemas.microsoft.com/office/drawing/2014/main" val="2612670682"/>
                  </a:ext>
                </a:extLst>
              </a:tr>
              <a:tr h="0">
                <a:tc>
                  <a:txBody>
                    <a:bodyPr/>
                    <a:lstStyle/>
                    <a:p>
                      <a:pPr>
                        <a:buNone/>
                      </a:pPr>
                      <a:r>
                        <a:rPr lang="en-US" dirty="0"/>
                        <a:t>SMACC1 </a:t>
                      </a:r>
                    </a:p>
                  </a:txBody>
                  <a:tcPr anchor="ctr">
                    <a:lnL>
                      <a:noFill/>
                    </a:lnL>
                    <a:lnR>
                      <a:noFill/>
                    </a:lnR>
                    <a:lnT>
                      <a:noFill/>
                    </a:lnT>
                    <a:lnB>
                      <a:noFill/>
                    </a:lnB>
                    <a:solidFill>
                      <a:srgbClr val="FFFF00"/>
                    </a:solidFill>
                  </a:tcPr>
                </a:tc>
                <a:tc>
                  <a:txBody>
                    <a:bodyPr/>
                    <a:lstStyle/>
                    <a:p>
                      <a:r>
                        <a:rPr lang="en-US" sz="1800" b="0" i="0" u="none" strike="noStrike" kern="1200" dirty="0">
                          <a:solidFill>
                            <a:schemeClr val="tx1"/>
                          </a:solidFill>
                          <a:effectLst/>
                          <a:latin typeface="+mn-lt"/>
                          <a:ea typeface="+mn-ea"/>
                          <a:cs typeface="+mn-cs"/>
                        </a:rPr>
                        <a:t>Coil Manufacturing and Structural Parts Completion, Assembly, and Testing at CERN</a:t>
                      </a:r>
                    </a:p>
                  </a:txBody>
                  <a:tcPr anchor="ctr">
                    <a:lnL>
                      <a:noFill/>
                    </a:lnL>
                    <a:lnR>
                      <a:noFill/>
                    </a:lnR>
                    <a:lnT>
                      <a:noFill/>
                    </a:lnT>
                    <a:lnB>
                      <a:noFill/>
                    </a:lnB>
                    <a:solidFill>
                      <a:srgbClr val="FFFF00"/>
                    </a:solidFill>
                  </a:tcPr>
                </a:tc>
                <a:extLst>
                  <a:ext uri="{0D108BD9-81ED-4DB2-BD59-A6C34878D82A}">
                    <a16:rowId xmlns:a16="http://schemas.microsoft.com/office/drawing/2014/main" val="1311096825"/>
                  </a:ext>
                </a:extLst>
              </a:tr>
              <a:tr h="0">
                <a:tc>
                  <a:txBody>
                    <a:bodyPr/>
                    <a:lstStyle/>
                    <a:p>
                      <a:pPr>
                        <a:buNone/>
                      </a:pPr>
                      <a:r>
                        <a:rPr lang="en-US" dirty="0" err="1"/>
                        <a:t>subSMACC</a:t>
                      </a:r>
                      <a:r>
                        <a:rPr lang="en-US" dirty="0"/>
                        <a:t> </a:t>
                      </a:r>
                    </a:p>
                  </a:txBody>
                  <a:tcPr anchor="ctr">
                    <a:lnL>
                      <a:noFill/>
                    </a:lnL>
                    <a:lnR>
                      <a:noFill/>
                    </a:lnR>
                    <a:lnT>
                      <a:noFill/>
                    </a:lnT>
                    <a:lnB>
                      <a:noFill/>
                    </a:lnB>
                    <a:solidFill>
                      <a:srgbClr val="92D050"/>
                    </a:solidFill>
                  </a:tcPr>
                </a:tc>
                <a:tc>
                  <a:txBody>
                    <a:bodyPr/>
                    <a:lstStyle/>
                    <a:p>
                      <a:pPr>
                        <a:buNone/>
                      </a:pPr>
                      <a:r>
                        <a:rPr lang="en-US" sz="1800" b="0" i="0" u="none" strike="noStrike" kern="1200" dirty="0">
                          <a:solidFill>
                            <a:schemeClr val="tx1"/>
                          </a:solidFill>
                          <a:effectLst/>
                          <a:latin typeface="+mn-lt"/>
                          <a:ea typeface="+mn-ea"/>
                          <a:cs typeface="+mn-cs"/>
                        </a:rPr>
                        <a:t>Finalization of the Engineering Design, Complete Magnet Manufacturing, and Assembly</a:t>
                      </a:r>
                      <a:endParaRPr lang="en-US" dirty="0"/>
                    </a:p>
                  </a:txBody>
                  <a:tcPr anchor="ctr">
                    <a:lnL>
                      <a:noFill/>
                    </a:lnL>
                    <a:lnR>
                      <a:noFill/>
                    </a:lnR>
                    <a:lnT>
                      <a:noFill/>
                    </a:lnT>
                    <a:lnB>
                      <a:noFill/>
                    </a:lnB>
                    <a:solidFill>
                      <a:srgbClr val="92D050"/>
                    </a:solidFill>
                  </a:tcPr>
                </a:tc>
                <a:extLst>
                  <a:ext uri="{0D108BD9-81ED-4DB2-BD59-A6C34878D82A}">
                    <a16:rowId xmlns:a16="http://schemas.microsoft.com/office/drawing/2014/main" val="2130966378"/>
                  </a:ext>
                </a:extLst>
              </a:tr>
            </a:tbl>
          </a:graphicData>
        </a:graphic>
      </p:graphicFrame>
      <p:graphicFrame>
        <p:nvGraphicFramePr>
          <p:cNvPr id="10" name="Table 9">
            <a:extLst>
              <a:ext uri="{FF2B5EF4-FFF2-40B4-BE49-F238E27FC236}">
                <a16:creationId xmlns:a16="http://schemas.microsoft.com/office/drawing/2014/main" id="{8CCC9C50-7342-4E75-9BE6-4D885C5FD557}"/>
              </a:ext>
            </a:extLst>
          </p:cNvPr>
          <p:cNvGraphicFramePr>
            <a:graphicFrameLocks noGrp="1"/>
          </p:cNvGraphicFramePr>
          <p:nvPr>
            <p:extLst>
              <p:ext uri="{D42A27DB-BD31-4B8C-83A1-F6EECF244321}">
                <p14:modId xmlns:p14="http://schemas.microsoft.com/office/powerpoint/2010/main" val="3878921175"/>
              </p:ext>
            </p:extLst>
          </p:nvPr>
        </p:nvGraphicFramePr>
        <p:xfrm>
          <a:off x="695325" y="1518827"/>
          <a:ext cx="5172075" cy="2194560"/>
        </p:xfrm>
        <a:graphic>
          <a:graphicData uri="http://schemas.openxmlformats.org/drawingml/2006/table">
            <a:tbl>
              <a:tblPr/>
              <a:tblGrid>
                <a:gridCol w="1590675">
                  <a:extLst>
                    <a:ext uri="{9D8B030D-6E8A-4147-A177-3AD203B41FA5}">
                      <a16:colId xmlns:a16="http://schemas.microsoft.com/office/drawing/2014/main" val="3645697441"/>
                    </a:ext>
                  </a:extLst>
                </a:gridCol>
                <a:gridCol w="3581400">
                  <a:extLst>
                    <a:ext uri="{9D8B030D-6E8A-4147-A177-3AD203B41FA5}">
                      <a16:colId xmlns:a16="http://schemas.microsoft.com/office/drawing/2014/main" val="3367346069"/>
                    </a:ext>
                  </a:extLst>
                </a:gridCol>
              </a:tblGrid>
              <a:tr h="0">
                <a:tc>
                  <a:txBody>
                    <a:bodyPr/>
                    <a:lstStyle/>
                    <a:p>
                      <a:pPr>
                        <a:buNone/>
                      </a:pPr>
                      <a:r>
                        <a:rPr lang="en-US" dirty="0"/>
                        <a:t>RS1</a:t>
                      </a:r>
                      <a:endParaRPr lang="en-US" baseline="30000" dirty="0"/>
                    </a:p>
                  </a:txBody>
                  <a:tcPr anchor="ctr">
                    <a:lnL>
                      <a:noFill/>
                    </a:lnL>
                    <a:lnR>
                      <a:noFill/>
                    </a:lnR>
                    <a:lnT>
                      <a:noFill/>
                    </a:lnT>
                    <a:lnB>
                      <a:noFill/>
                    </a:lnB>
                    <a:solidFill>
                      <a:srgbClr val="FFC000"/>
                    </a:solidFill>
                  </a:tcPr>
                </a:tc>
                <a:tc>
                  <a:txBody>
                    <a:bodyPr/>
                    <a:lstStyle/>
                    <a:p>
                      <a:pPr>
                        <a:buNone/>
                      </a:pPr>
                      <a:r>
                        <a:rPr lang="en-US" sz="1800" b="0" i="0" u="none" strike="noStrike" kern="1200" dirty="0">
                          <a:solidFill>
                            <a:schemeClr val="tx1"/>
                          </a:solidFill>
                          <a:effectLst/>
                          <a:latin typeface="+mn-lt"/>
                          <a:ea typeface="+mn-ea"/>
                          <a:cs typeface="+mn-cs"/>
                        </a:rPr>
                        <a:t>Magnet Assembly and Tests at PSI (LN₂) and CERN (4.5 K and 20 K)</a:t>
                      </a:r>
                      <a:endParaRPr lang="en-US" dirty="0"/>
                    </a:p>
                  </a:txBody>
                  <a:tcPr anchor="ctr">
                    <a:lnL>
                      <a:noFill/>
                    </a:lnL>
                    <a:lnR>
                      <a:noFill/>
                    </a:lnR>
                    <a:lnT>
                      <a:noFill/>
                    </a:lnT>
                    <a:lnB>
                      <a:noFill/>
                    </a:lnB>
                    <a:solidFill>
                      <a:srgbClr val="FFC000"/>
                    </a:solidFill>
                  </a:tcPr>
                </a:tc>
                <a:extLst>
                  <a:ext uri="{0D108BD9-81ED-4DB2-BD59-A6C34878D82A}">
                    <a16:rowId xmlns:a16="http://schemas.microsoft.com/office/drawing/2014/main" val="2612670682"/>
                  </a:ext>
                </a:extLst>
              </a:tr>
              <a:tr h="0">
                <a:tc>
                  <a:txBody>
                    <a:bodyPr/>
                    <a:lstStyle/>
                    <a:p>
                      <a:pPr>
                        <a:buNone/>
                      </a:pPr>
                      <a:r>
                        <a:rPr lang="en-US" dirty="0"/>
                        <a:t>RS2</a:t>
                      </a:r>
                    </a:p>
                  </a:txBody>
                  <a:tcPr anchor="ctr">
                    <a:lnL>
                      <a:noFill/>
                    </a:lnL>
                    <a:lnR>
                      <a:noFill/>
                    </a:lnR>
                    <a:lnT>
                      <a:noFill/>
                    </a:lnT>
                    <a:lnB>
                      <a:noFill/>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dirty="0">
                          <a:solidFill>
                            <a:schemeClr val="tx1"/>
                          </a:solidFill>
                          <a:effectLst/>
                          <a:latin typeface="+mn-lt"/>
                          <a:ea typeface="+mn-ea"/>
                          <a:cs typeface="+mn-cs"/>
                        </a:rPr>
                        <a:t>Conceptual Design Finalization, Coil Manufacturing Development, and LN₂ Testing</a:t>
                      </a:r>
                    </a:p>
                  </a:txBody>
                  <a:tcPr anchor="ctr">
                    <a:lnL>
                      <a:noFill/>
                    </a:lnL>
                    <a:lnR>
                      <a:noFill/>
                    </a:lnR>
                    <a:lnT>
                      <a:noFill/>
                    </a:lnT>
                    <a:lnB>
                      <a:noFill/>
                    </a:lnB>
                    <a:solidFill>
                      <a:srgbClr val="FFFF00"/>
                    </a:solidFill>
                  </a:tcPr>
                </a:tc>
                <a:extLst>
                  <a:ext uri="{0D108BD9-81ED-4DB2-BD59-A6C34878D82A}">
                    <a16:rowId xmlns:a16="http://schemas.microsoft.com/office/drawing/2014/main" val="131109682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REBCO Cable Development</a:t>
                      </a:r>
                    </a:p>
                  </a:txBody>
                  <a:tcPr anchor="ctr">
                    <a:lnL>
                      <a:noFill/>
                    </a:lnL>
                    <a:lnR>
                      <a:noFill/>
                    </a:lnR>
                    <a:lnT>
                      <a:noFill/>
                    </a:lnT>
                    <a:lnB>
                      <a:noFill/>
                    </a:lnB>
                    <a:solidFill>
                      <a:srgbClr val="92D050"/>
                    </a:solidFill>
                  </a:tcPr>
                </a:tc>
                <a:tc>
                  <a:txBody>
                    <a:bodyPr/>
                    <a:lstStyle/>
                    <a:p>
                      <a:pPr>
                        <a:buNone/>
                      </a:pPr>
                      <a:r>
                        <a:rPr lang="en-US" sz="1800" b="0" i="0" u="none" strike="noStrike" kern="1200" dirty="0">
                          <a:solidFill>
                            <a:schemeClr val="tx1"/>
                          </a:solidFill>
                          <a:effectLst/>
                          <a:latin typeface="+mn-lt"/>
                          <a:ea typeface="+mn-ea"/>
                          <a:cs typeface="+mn-cs"/>
                        </a:rPr>
                        <a:t>Short-Length Sample Production and LN₂ Testing</a:t>
                      </a:r>
                      <a:endParaRPr lang="en-US" dirty="0"/>
                    </a:p>
                  </a:txBody>
                  <a:tcPr anchor="ctr">
                    <a:lnL>
                      <a:noFill/>
                    </a:lnL>
                    <a:lnR>
                      <a:noFill/>
                    </a:lnR>
                    <a:lnT>
                      <a:noFill/>
                    </a:lnT>
                    <a:lnB>
                      <a:noFill/>
                    </a:lnB>
                    <a:solidFill>
                      <a:srgbClr val="92D050"/>
                    </a:solidFill>
                  </a:tcPr>
                </a:tc>
                <a:extLst>
                  <a:ext uri="{0D108BD9-81ED-4DB2-BD59-A6C34878D82A}">
                    <a16:rowId xmlns:a16="http://schemas.microsoft.com/office/drawing/2014/main" val="2130966378"/>
                  </a:ext>
                </a:extLst>
              </a:tr>
            </a:tbl>
          </a:graphicData>
        </a:graphic>
      </p:graphicFrame>
      <p:pic>
        <p:nvPicPr>
          <p:cNvPr id="12" name="Grafik 19" descr="A machine in a box&#10;&#10;AI-generated content may be incorrect.">
            <a:extLst>
              <a:ext uri="{FF2B5EF4-FFF2-40B4-BE49-F238E27FC236}">
                <a16:creationId xmlns:a16="http://schemas.microsoft.com/office/drawing/2014/main" id="{C04A17DC-3F38-C44A-F8E7-FD207E1E0F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319" t="30389" r="36415" b="20713"/>
          <a:stretch>
            <a:fillRect/>
          </a:stretch>
        </p:blipFill>
        <p:spPr bwMode="auto">
          <a:xfrm rot="10800000">
            <a:off x="695324" y="3947396"/>
            <a:ext cx="939353" cy="2155588"/>
          </a:xfrm>
          <a:prstGeom prst="rect">
            <a:avLst/>
          </a:prstGeom>
          <a:noFill/>
          <a:ln>
            <a:noFill/>
          </a:ln>
          <a:extLst>
            <a:ext uri="{53640926-AAD7-44D8-BBD7-CCE9431645EC}">
              <a14:shadowObscured xmlns:a14="http://schemas.microsoft.com/office/drawing/2010/main"/>
            </a:ext>
          </a:extLst>
        </p:spPr>
      </p:pic>
      <p:pic>
        <p:nvPicPr>
          <p:cNvPr id="3" name="Picture 8">
            <a:extLst>
              <a:ext uri="{FF2B5EF4-FFF2-40B4-BE49-F238E27FC236}">
                <a16:creationId xmlns:a16="http://schemas.microsoft.com/office/drawing/2014/main" id="{E778B22A-9C52-4471-A49D-5B6EE92EB12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2240" t="33333" b="27778"/>
          <a:stretch>
            <a:fillRect/>
          </a:stretch>
        </p:blipFill>
        <p:spPr bwMode="auto">
          <a:xfrm>
            <a:off x="3299695" y="3928977"/>
            <a:ext cx="800561" cy="226251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0">
            <a:extLst>
              <a:ext uri="{FF2B5EF4-FFF2-40B4-BE49-F238E27FC236}">
                <a16:creationId xmlns:a16="http://schemas.microsoft.com/office/drawing/2014/main" id="{903E5309-755D-8F2F-8A2C-DB13014461ED}"/>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5476" t="6855" r="34606" b="8550"/>
          <a:stretch>
            <a:fillRect/>
          </a:stretch>
        </p:blipFill>
        <p:spPr bwMode="auto">
          <a:xfrm>
            <a:off x="1792623" y="3947397"/>
            <a:ext cx="1351746" cy="215558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a:extLst>
              <a:ext uri="{FF2B5EF4-FFF2-40B4-BE49-F238E27FC236}">
                <a16:creationId xmlns:a16="http://schemas.microsoft.com/office/drawing/2014/main" id="{3EA3B5A0-03EC-E8BB-B5C9-0515352121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179" t="83873" r="91041" b="4157"/>
          <a:stretch>
            <a:fillRect/>
          </a:stretch>
        </p:blipFill>
        <p:spPr bwMode="auto">
          <a:xfrm>
            <a:off x="1676400" y="5537836"/>
            <a:ext cx="451967" cy="63820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34A6ABC6-4015-B81B-C136-243A270C8D65}"/>
              </a:ext>
            </a:extLst>
          </p:cNvPr>
          <p:cNvPicPr>
            <a:picLocks noChangeAspect="1"/>
          </p:cNvPicPr>
          <p:nvPr/>
        </p:nvPicPr>
        <p:blipFill>
          <a:blip r:embed="rId8"/>
          <a:stretch>
            <a:fillRect/>
          </a:stretch>
        </p:blipFill>
        <p:spPr>
          <a:xfrm>
            <a:off x="4074577" y="3939819"/>
            <a:ext cx="1800706" cy="2016791"/>
          </a:xfrm>
          <a:prstGeom prst="rect">
            <a:avLst/>
          </a:prstGeom>
        </p:spPr>
      </p:pic>
      <p:sp>
        <p:nvSpPr>
          <p:cNvPr id="30" name="TextBox 36">
            <a:extLst>
              <a:ext uri="{FF2B5EF4-FFF2-40B4-BE49-F238E27FC236}">
                <a16:creationId xmlns:a16="http://schemas.microsoft.com/office/drawing/2014/main" id="{6E51EA0D-2C9D-157A-7C60-C5208D7EEF0F}"/>
              </a:ext>
            </a:extLst>
          </p:cNvPr>
          <p:cNvSpPr txBox="1"/>
          <p:nvPr/>
        </p:nvSpPr>
        <p:spPr>
          <a:xfrm>
            <a:off x="3999219" y="5971401"/>
            <a:ext cx="17526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A. C. Zurita et al.</a:t>
            </a:r>
          </a:p>
        </p:txBody>
      </p:sp>
      <p:pic>
        <p:nvPicPr>
          <p:cNvPr id="31" name="Picture 30">
            <a:extLst>
              <a:ext uri="{FF2B5EF4-FFF2-40B4-BE49-F238E27FC236}">
                <a16:creationId xmlns:a16="http://schemas.microsoft.com/office/drawing/2014/main" id="{5C389EC7-DBAA-B607-3F78-FCF13E1C20C1}"/>
              </a:ext>
            </a:extLst>
          </p:cNvPr>
          <p:cNvPicPr>
            <a:picLocks noChangeAspect="1"/>
          </p:cNvPicPr>
          <p:nvPr/>
        </p:nvPicPr>
        <p:blipFill rotWithShape="1">
          <a:blip r:embed="rId9"/>
          <a:srcRect t="19571" b="12089"/>
          <a:stretch/>
        </p:blipFill>
        <p:spPr>
          <a:xfrm rot="5400000">
            <a:off x="5621332" y="4498805"/>
            <a:ext cx="2262514" cy="1159644"/>
          </a:xfrm>
          <a:prstGeom prst="rect">
            <a:avLst/>
          </a:prstGeom>
        </p:spPr>
      </p:pic>
      <p:pic>
        <p:nvPicPr>
          <p:cNvPr id="35" name="Picture 34">
            <a:extLst>
              <a:ext uri="{FF2B5EF4-FFF2-40B4-BE49-F238E27FC236}">
                <a16:creationId xmlns:a16="http://schemas.microsoft.com/office/drawing/2014/main" id="{3D0B313C-368C-2B79-6899-D210B1062416}"/>
              </a:ext>
            </a:extLst>
          </p:cNvPr>
          <p:cNvPicPr>
            <a:picLocks noChangeAspect="1"/>
          </p:cNvPicPr>
          <p:nvPr/>
        </p:nvPicPr>
        <p:blipFill>
          <a:blip r:embed="rId10"/>
          <a:stretch>
            <a:fillRect/>
          </a:stretch>
        </p:blipFill>
        <p:spPr>
          <a:xfrm>
            <a:off x="10227320" y="3940139"/>
            <a:ext cx="1296997" cy="2269745"/>
          </a:xfrm>
          <a:prstGeom prst="rect">
            <a:avLst/>
          </a:prstGeom>
        </p:spPr>
      </p:pic>
      <p:pic>
        <p:nvPicPr>
          <p:cNvPr id="37" name="Picture 36">
            <a:extLst>
              <a:ext uri="{FF2B5EF4-FFF2-40B4-BE49-F238E27FC236}">
                <a16:creationId xmlns:a16="http://schemas.microsoft.com/office/drawing/2014/main" id="{01E8AE8A-F540-29FA-8E1A-543E1826B1E8}"/>
              </a:ext>
            </a:extLst>
          </p:cNvPr>
          <p:cNvPicPr>
            <a:picLocks noChangeAspect="1"/>
          </p:cNvPicPr>
          <p:nvPr/>
        </p:nvPicPr>
        <p:blipFill>
          <a:blip r:embed="rId11"/>
          <a:stretch>
            <a:fillRect/>
          </a:stretch>
        </p:blipFill>
        <p:spPr>
          <a:xfrm>
            <a:off x="7571396" y="3909547"/>
            <a:ext cx="2416940" cy="2416940"/>
          </a:xfrm>
          <a:prstGeom prst="rect">
            <a:avLst/>
          </a:prstGeom>
        </p:spPr>
      </p:pic>
      <p:sp>
        <p:nvSpPr>
          <p:cNvPr id="38" name="TextBox 36">
            <a:extLst>
              <a:ext uri="{FF2B5EF4-FFF2-40B4-BE49-F238E27FC236}">
                <a16:creationId xmlns:a16="http://schemas.microsoft.com/office/drawing/2014/main" id="{7F4B4BA0-D2EA-F6AB-A50B-C2D7FBA207BB}"/>
              </a:ext>
            </a:extLst>
          </p:cNvPr>
          <p:cNvSpPr txBox="1"/>
          <p:nvPr/>
        </p:nvSpPr>
        <p:spPr>
          <a:xfrm>
            <a:off x="8235736" y="6404573"/>
            <a:ext cx="17526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I. S. P. Peixoto et al.</a:t>
            </a:r>
          </a:p>
        </p:txBody>
      </p:sp>
    </p:spTree>
    <p:extLst>
      <p:ext uri="{BB962C8B-B14F-4D97-AF65-F5344CB8AC3E}">
        <p14:creationId xmlns:p14="http://schemas.microsoft.com/office/powerpoint/2010/main" val="282227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068B9-702D-A5E0-F2F3-117125F0154E}"/>
              </a:ext>
            </a:extLst>
          </p:cNvPr>
          <p:cNvSpPr>
            <a:spLocks noGrp="1"/>
          </p:cNvSpPr>
          <p:nvPr>
            <p:ph type="title"/>
          </p:nvPr>
        </p:nvSpPr>
        <p:spPr/>
        <p:txBody>
          <a:bodyPr/>
          <a:lstStyle/>
          <a:p>
            <a:r>
              <a:rPr lang="en-US"/>
              <a:t>BOX Program - Standard BOXES</a:t>
            </a:r>
          </a:p>
        </p:txBody>
      </p:sp>
      <p:pic>
        <p:nvPicPr>
          <p:cNvPr id="8" name="Content Placeholder 7">
            <a:extLst>
              <a:ext uri="{FF2B5EF4-FFF2-40B4-BE49-F238E27FC236}">
                <a16:creationId xmlns:a16="http://schemas.microsoft.com/office/drawing/2014/main" id="{5C118D99-C7B6-6AE9-094C-9AD92FD2B7DB}"/>
              </a:ext>
            </a:extLst>
          </p:cNvPr>
          <p:cNvPicPr>
            <a:picLocks noGrp="1" noChangeAspect="1"/>
          </p:cNvPicPr>
          <p:nvPr>
            <p:ph idx="1"/>
          </p:nvPr>
        </p:nvPicPr>
        <p:blipFill>
          <a:blip r:embed="rId2"/>
          <a:stretch>
            <a:fillRect/>
          </a:stretch>
        </p:blipFill>
        <p:spPr>
          <a:xfrm>
            <a:off x="381000" y="1277601"/>
            <a:ext cx="4125953" cy="4645025"/>
          </a:xfrm>
        </p:spPr>
      </p:pic>
      <p:sp>
        <p:nvSpPr>
          <p:cNvPr id="4" name="Date Placeholder 3">
            <a:extLst>
              <a:ext uri="{FF2B5EF4-FFF2-40B4-BE49-F238E27FC236}">
                <a16:creationId xmlns:a16="http://schemas.microsoft.com/office/drawing/2014/main" id="{0BC21A72-E10A-A384-6C4F-31417BF8C4CA}"/>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6872DB4B-0E98-CE17-4888-C593AD14D17F}"/>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C24922D4-C2A7-4DA2-9282-B45409E8A06D}"/>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10" name="Picture 9">
            <a:extLst>
              <a:ext uri="{FF2B5EF4-FFF2-40B4-BE49-F238E27FC236}">
                <a16:creationId xmlns:a16="http://schemas.microsoft.com/office/drawing/2014/main" id="{36F8C88E-A2FF-EE77-6285-CEC336E9746F}"/>
              </a:ext>
            </a:extLst>
          </p:cNvPr>
          <p:cNvPicPr>
            <a:picLocks noChangeAspect="1"/>
          </p:cNvPicPr>
          <p:nvPr/>
        </p:nvPicPr>
        <p:blipFill>
          <a:blip r:embed="rId3"/>
          <a:stretch>
            <a:fillRect/>
          </a:stretch>
        </p:blipFill>
        <p:spPr>
          <a:xfrm>
            <a:off x="4769646" y="1447800"/>
            <a:ext cx="6919434" cy="3008063"/>
          </a:xfrm>
          <a:prstGeom prst="rect">
            <a:avLst/>
          </a:prstGeom>
        </p:spPr>
      </p:pic>
      <p:sp>
        <p:nvSpPr>
          <p:cNvPr id="11" name="TextBox 10">
            <a:extLst>
              <a:ext uri="{FF2B5EF4-FFF2-40B4-BE49-F238E27FC236}">
                <a16:creationId xmlns:a16="http://schemas.microsoft.com/office/drawing/2014/main" id="{3FB1B432-ACC2-9125-1DCF-F5198EF1F75B}"/>
              </a:ext>
            </a:extLst>
          </p:cNvPr>
          <p:cNvSpPr txBox="1"/>
          <p:nvPr/>
        </p:nvSpPr>
        <p:spPr>
          <a:xfrm>
            <a:off x="4572000" y="4575599"/>
            <a:ext cx="6976141" cy="1846659"/>
          </a:xfrm>
          <a:prstGeom prst="rect">
            <a:avLst/>
          </a:prstGeom>
          <a:noFill/>
        </p:spPr>
        <p:txBody>
          <a:bodyPr wrap="none" lIns="0" tIns="0" rIns="0" bIns="0" rtlCol="0">
            <a:spAutoFit/>
          </a:bodyPr>
          <a:lstStyle/>
          <a:p>
            <a:pPr marL="342900" indent="-342900">
              <a:buFont typeface="Arial" panose="020B0604020202020204" pitchFamily="34" charset="0"/>
              <a:buChar char="•"/>
            </a:pPr>
            <a:r>
              <a:rPr lang="en-US" sz="2400"/>
              <a:t>Standard BOX upgraded with quench antenna (UT)</a:t>
            </a:r>
          </a:p>
          <a:p>
            <a:pPr marL="342900" indent="-342900">
              <a:buFont typeface="Arial" panose="020B0604020202020204" pitchFamily="34" charset="0"/>
              <a:buChar char="•"/>
            </a:pPr>
            <a:r>
              <a:rPr lang="en-US" sz="2400"/>
              <a:t>First BOX test from CERN (POLAB) in January 2026</a:t>
            </a:r>
          </a:p>
          <a:p>
            <a:pPr marL="342900" indent="-342900">
              <a:buFont typeface="Arial" panose="020B0604020202020204" pitchFamily="34" charset="0"/>
              <a:buChar char="•"/>
            </a:pPr>
            <a:r>
              <a:rPr lang="en-US" sz="2400"/>
              <a:t>subscale RRP and high-cp BOX test </a:t>
            </a:r>
            <a:br>
              <a:rPr lang="en-US" sz="2400"/>
            </a:br>
            <a:r>
              <a:rPr lang="en-US" sz="2400"/>
              <a:t>(LBNL, FermiLab, CERN and UT)</a:t>
            </a:r>
          </a:p>
          <a:p>
            <a:pPr marL="342900" indent="-342900">
              <a:buFont typeface="Arial" panose="020B0604020202020204" pitchFamily="34" charset="0"/>
              <a:buChar char="•"/>
            </a:pPr>
            <a:r>
              <a:rPr lang="en-US" sz="2400"/>
              <a:t>REBCO BOX with RS1 cable in 2026</a:t>
            </a:r>
            <a:endParaRPr lang="en-US" sz="2400" dirty="0"/>
          </a:p>
        </p:txBody>
      </p:sp>
      <p:pic>
        <p:nvPicPr>
          <p:cNvPr id="12" name="Picture 11" descr="A red and black logo&#10;&#10;Description automatically generated">
            <a:extLst>
              <a:ext uri="{FF2B5EF4-FFF2-40B4-BE49-F238E27FC236}">
                <a16:creationId xmlns:a16="http://schemas.microsoft.com/office/drawing/2014/main" id="{3047FF01-8D66-5F49-94C5-544FBC8689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19101" y="120924"/>
            <a:ext cx="846044" cy="846044"/>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DF4CA688-9D93-F185-FCA1-3D7DA401CB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7075" y="175211"/>
            <a:ext cx="1619113" cy="632466"/>
          </a:xfrm>
          <a:prstGeom prst="rect">
            <a:avLst/>
          </a:prstGeom>
        </p:spPr>
      </p:pic>
      <p:pic>
        <p:nvPicPr>
          <p:cNvPr id="14" name="Picture 2" descr="European Organization for Nuclear Research - CERN | Genève ...">
            <a:extLst>
              <a:ext uri="{FF2B5EF4-FFF2-40B4-BE49-F238E27FC236}">
                <a16:creationId xmlns:a16="http://schemas.microsoft.com/office/drawing/2014/main" id="{54B43874-C01C-D384-677C-D6C847402BC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82224" y="834636"/>
            <a:ext cx="703262" cy="7143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white lines&#10;&#10;AI-generated content may be incorrect.">
            <a:extLst>
              <a:ext uri="{FF2B5EF4-FFF2-40B4-BE49-F238E27FC236}">
                <a16:creationId xmlns:a16="http://schemas.microsoft.com/office/drawing/2014/main" id="{71304CCA-A976-D541-CED8-762F49801C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05868" y="137821"/>
            <a:ext cx="1507265" cy="753633"/>
          </a:xfrm>
          <a:prstGeom prst="rect">
            <a:avLst/>
          </a:prstGeom>
        </p:spPr>
      </p:pic>
      <p:pic>
        <p:nvPicPr>
          <p:cNvPr id="18" name="Picture 17" descr="A blue square with white text&#10;&#10;AI-generated content may be incorrect.">
            <a:extLst>
              <a:ext uri="{FF2B5EF4-FFF2-40B4-BE49-F238E27FC236}">
                <a16:creationId xmlns:a16="http://schemas.microsoft.com/office/drawing/2014/main" id="{181038E5-4D38-E55A-C0FE-6262ABC61C1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56238" y="807677"/>
            <a:ext cx="703262" cy="703262"/>
          </a:xfrm>
          <a:prstGeom prst="rect">
            <a:avLst/>
          </a:prstGeom>
        </p:spPr>
      </p:pic>
      <p:pic>
        <p:nvPicPr>
          <p:cNvPr id="20" name="Picture 19" descr="A blue and black logo&#10;&#10;AI-generated content may be incorrect.">
            <a:extLst>
              <a:ext uri="{FF2B5EF4-FFF2-40B4-BE49-F238E27FC236}">
                <a16:creationId xmlns:a16="http://schemas.microsoft.com/office/drawing/2014/main" id="{8600E4B4-ABFF-87C8-CDB8-75026DF5E5D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01696" y="1042460"/>
            <a:ext cx="1310846" cy="329826"/>
          </a:xfrm>
          <a:prstGeom prst="rect">
            <a:avLst/>
          </a:prstGeom>
        </p:spPr>
      </p:pic>
    </p:spTree>
    <p:extLst>
      <p:ext uri="{BB962C8B-B14F-4D97-AF65-F5344CB8AC3E}">
        <p14:creationId xmlns:p14="http://schemas.microsoft.com/office/powerpoint/2010/main" val="588769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C5378-D7C1-9589-0C4B-B3717F634A36}"/>
              </a:ext>
            </a:extLst>
          </p:cNvPr>
          <p:cNvSpPr>
            <a:spLocks noGrp="1"/>
          </p:cNvSpPr>
          <p:nvPr>
            <p:ph type="title"/>
          </p:nvPr>
        </p:nvSpPr>
        <p:spPr/>
        <p:txBody>
          <a:bodyPr/>
          <a:lstStyle/>
          <a:p>
            <a:r>
              <a:rPr lang="en-US"/>
              <a:t>BOX Program – Compression BOXES</a:t>
            </a:r>
          </a:p>
        </p:txBody>
      </p:sp>
      <p:pic>
        <p:nvPicPr>
          <p:cNvPr id="8" name="Content Placeholder 7">
            <a:extLst>
              <a:ext uri="{FF2B5EF4-FFF2-40B4-BE49-F238E27FC236}">
                <a16:creationId xmlns:a16="http://schemas.microsoft.com/office/drawing/2014/main" id="{EABBB575-0F5D-6BB6-A31C-3DE23CDCE1EF}"/>
              </a:ext>
            </a:extLst>
          </p:cNvPr>
          <p:cNvPicPr>
            <a:picLocks noGrp="1" noChangeAspect="1"/>
          </p:cNvPicPr>
          <p:nvPr>
            <p:ph idx="1"/>
          </p:nvPr>
        </p:nvPicPr>
        <p:blipFill>
          <a:blip r:embed="rId2"/>
          <a:stretch>
            <a:fillRect/>
          </a:stretch>
        </p:blipFill>
        <p:spPr>
          <a:xfrm>
            <a:off x="816903" y="1119220"/>
            <a:ext cx="4820309" cy="4645025"/>
          </a:xfrm>
        </p:spPr>
      </p:pic>
      <p:sp>
        <p:nvSpPr>
          <p:cNvPr id="4" name="Date Placeholder 3">
            <a:extLst>
              <a:ext uri="{FF2B5EF4-FFF2-40B4-BE49-F238E27FC236}">
                <a16:creationId xmlns:a16="http://schemas.microsoft.com/office/drawing/2014/main" id="{22FA3D44-4708-C16E-8346-4D85915E2FC7}"/>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7C965F25-8307-C3B3-A6C2-A552AE362886}"/>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8D94F9F2-F888-1E8E-637D-A53527EF4D95}"/>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pic>
        <p:nvPicPr>
          <p:cNvPr id="9" name="Picture 8">
            <a:extLst>
              <a:ext uri="{FF2B5EF4-FFF2-40B4-BE49-F238E27FC236}">
                <a16:creationId xmlns:a16="http://schemas.microsoft.com/office/drawing/2014/main" id="{C146AFD6-D591-E7E6-C922-2B9DE5315485}"/>
              </a:ext>
            </a:extLst>
          </p:cNvPr>
          <p:cNvPicPr>
            <a:picLocks noChangeAspect="1"/>
          </p:cNvPicPr>
          <p:nvPr/>
        </p:nvPicPr>
        <p:blipFill>
          <a:blip r:embed="rId3"/>
          <a:stretch>
            <a:fillRect/>
          </a:stretch>
        </p:blipFill>
        <p:spPr>
          <a:xfrm>
            <a:off x="6248400" y="1524000"/>
            <a:ext cx="4098925" cy="2061845"/>
          </a:xfrm>
          <a:prstGeom prst="rect">
            <a:avLst/>
          </a:prstGeom>
        </p:spPr>
      </p:pic>
      <p:sp>
        <p:nvSpPr>
          <p:cNvPr id="10" name="TextBox 9">
            <a:extLst>
              <a:ext uri="{FF2B5EF4-FFF2-40B4-BE49-F238E27FC236}">
                <a16:creationId xmlns:a16="http://schemas.microsoft.com/office/drawing/2014/main" id="{FE02D61F-0F14-D605-D21A-1E7C7DC5A771}"/>
              </a:ext>
            </a:extLst>
          </p:cNvPr>
          <p:cNvSpPr txBox="1"/>
          <p:nvPr/>
        </p:nvSpPr>
        <p:spPr>
          <a:xfrm>
            <a:off x="5830251" y="3904243"/>
            <a:ext cx="6361749" cy="1846659"/>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400"/>
              <a:t>Compressio BOX upgrade with additional strain gauges</a:t>
            </a:r>
          </a:p>
          <a:p>
            <a:pPr marL="342900" indent="-342900">
              <a:buFont typeface="Arial" panose="020B0604020202020204" pitchFamily="34" charset="0"/>
              <a:buChar char="•"/>
            </a:pPr>
            <a:r>
              <a:rPr lang="en-US" sz="2400"/>
              <a:t>cBOX adapted to different cable geometries</a:t>
            </a:r>
          </a:p>
          <a:p>
            <a:pPr marL="342900" indent="-342900">
              <a:buFont typeface="Arial" panose="020B0604020202020204" pitchFamily="34" charset="0"/>
              <a:buChar char="•"/>
            </a:pPr>
            <a:r>
              <a:rPr lang="en-US" sz="2400"/>
              <a:t>test for cable performance in current and future projects</a:t>
            </a:r>
            <a:endParaRPr lang="en-US" sz="2400" dirty="0"/>
          </a:p>
        </p:txBody>
      </p:sp>
      <p:pic>
        <p:nvPicPr>
          <p:cNvPr id="11" name="Picture 10" descr="A red and black logo&#10;&#10;Description automatically generated">
            <a:extLst>
              <a:ext uri="{FF2B5EF4-FFF2-40B4-BE49-F238E27FC236}">
                <a16:creationId xmlns:a16="http://schemas.microsoft.com/office/drawing/2014/main" id="{1E04B4AF-625F-874D-B253-4BBD65FF1A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19101" y="120924"/>
            <a:ext cx="846044" cy="846044"/>
          </a:xfrm>
          <a:prstGeom prst="rect">
            <a:avLst/>
          </a:prstGeom>
        </p:spPr>
      </p:pic>
      <p:pic>
        <p:nvPicPr>
          <p:cNvPr id="12" name="Picture 11" descr="A black background with white lines&#10;&#10;AI-generated content may be incorrect.">
            <a:extLst>
              <a:ext uri="{FF2B5EF4-FFF2-40B4-BE49-F238E27FC236}">
                <a16:creationId xmlns:a16="http://schemas.microsoft.com/office/drawing/2014/main" id="{3884238D-3E1E-EDD0-330C-99474AB8CD4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5868" y="137821"/>
            <a:ext cx="1507265" cy="753633"/>
          </a:xfrm>
          <a:prstGeom prst="rect">
            <a:avLst/>
          </a:prstGeom>
        </p:spPr>
      </p:pic>
    </p:spTree>
    <p:extLst>
      <p:ext uri="{BB962C8B-B14F-4D97-AF65-F5344CB8AC3E}">
        <p14:creationId xmlns:p14="http://schemas.microsoft.com/office/powerpoint/2010/main" val="547297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B7C22-21FF-EBC6-175D-676E15FE2BE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8B255E5B-529F-68D1-2773-457C34F46B6B}"/>
              </a:ext>
            </a:extLst>
          </p:cNvPr>
          <p:cNvSpPr>
            <a:spLocks noGrp="1"/>
          </p:cNvSpPr>
          <p:nvPr>
            <p:ph type="title"/>
          </p:nvPr>
        </p:nvSpPr>
        <p:spPr>
          <a:xfrm>
            <a:off x="695325" y="278296"/>
            <a:ext cx="7153275" cy="810444"/>
          </a:xfrm>
        </p:spPr>
        <p:txBody>
          <a:bodyPr/>
          <a:lstStyle/>
          <a:p>
            <a:r>
              <a:rPr lang="en-US" sz="2800" dirty="0"/>
              <a:t>subscale Stress-Managed Common Coils magnet 2 </a:t>
            </a:r>
            <a:endParaRPr lang="en-US" dirty="0"/>
          </a:p>
        </p:txBody>
      </p:sp>
      <p:sp>
        <p:nvSpPr>
          <p:cNvPr id="2" name="Date Placeholder 1">
            <a:extLst>
              <a:ext uri="{FF2B5EF4-FFF2-40B4-BE49-F238E27FC236}">
                <a16:creationId xmlns:a16="http://schemas.microsoft.com/office/drawing/2014/main" id="{C5743939-1873-101C-DAA8-2D25A05A58DF}"/>
              </a:ext>
            </a:extLst>
          </p:cNvPr>
          <p:cNvSpPr>
            <a:spLocks noGrp="1"/>
          </p:cNvSpPr>
          <p:nvPr>
            <p:ph type="dt" sz="half" idx="10"/>
          </p:nvPr>
        </p:nvSpPr>
        <p:spPr/>
        <p:txBody>
          <a:bodyPr/>
          <a:lstStyle/>
          <a:p>
            <a:fld id="{0B1A1C21-6E2E-43CB-A499-6F26BA3D2867}" type="datetime1">
              <a:rPr lang="de-CH" noProof="0" smtClean="0"/>
              <a:t>12.12.25</a:t>
            </a:fld>
            <a:endParaRPr lang="en-GB" noProof="0" dirty="0"/>
          </a:p>
        </p:txBody>
      </p:sp>
      <p:sp>
        <p:nvSpPr>
          <p:cNvPr id="3" name="Footer Placeholder 2">
            <a:extLst>
              <a:ext uri="{FF2B5EF4-FFF2-40B4-BE49-F238E27FC236}">
                <a16:creationId xmlns:a16="http://schemas.microsoft.com/office/drawing/2014/main" id="{3FA4C4EF-75DE-C422-69BD-A0FB20F18D2A}"/>
              </a:ext>
            </a:extLst>
          </p:cNvPr>
          <p:cNvSpPr>
            <a:spLocks noGrp="1"/>
          </p:cNvSpPr>
          <p:nvPr>
            <p:ph type="ftr" sz="quarter" idx="11"/>
          </p:nvPr>
        </p:nvSpPr>
        <p:spPr/>
        <p:txBody>
          <a:bodyPr/>
          <a:lstStyle/>
          <a:p>
            <a:r>
              <a:rPr lang="en-GB" noProof="0"/>
              <a:t>Paul Scherrer Institute PSI</a:t>
            </a:r>
            <a:endParaRPr lang="en-GB" noProof="0" dirty="0"/>
          </a:p>
        </p:txBody>
      </p:sp>
      <p:sp>
        <p:nvSpPr>
          <p:cNvPr id="4" name="Slide Number Placeholder 3">
            <a:extLst>
              <a:ext uri="{FF2B5EF4-FFF2-40B4-BE49-F238E27FC236}">
                <a16:creationId xmlns:a16="http://schemas.microsoft.com/office/drawing/2014/main" id="{599421DA-E9F0-E83C-F5D4-3D814610478A}"/>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pic>
        <p:nvPicPr>
          <p:cNvPr id="8" name="Picture 7" descr="A red and black logo&#10;&#10;Description automatically generated">
            <a:extLst>
              <a:ext uri="{FF2B5EF4-FFF2-40B4-BE49-F238E27FC236}">
                <a16:creationId xmlns:a16="http://schemas.microsoft.com/office/drawing/2014/main" id="{FE0E8F3D-673F-83B4-DCA3-60D62C7F7B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3D0A4308-E469-A971-6F5C-DA09F10107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pic>
        <p:nvPicPr>
          <p:cNvPr id="1026" name="Picture 2">
            <a:extLst>
              <a:ext uri="{FF2B5EF4-FFF2-40B4-BE49-F238E27FC236}">
                <a16:creationId xmlns:a16="http://schemas.microsoft.com/office/drawing/2014/main" id="{B724E453-045E-0156-AC10-D714A6682B3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3164" r="24814" b="3333"/>
          <a:stretch>
            <a:fillRect/>
          </a:stretch>
        </p:blipFill>
        <p:spPr bwMode="auto">
          <a:xfrm>
            <a:off x="729485" y="1509471"/>
            <a:ext cx="2775716" cy="3618104"/>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36">
            <a:extLst>
              <a:ext uri="{FF2B5EF4-FFF2-40B4-BE49-F238E27FC236}">
                <a16:creationId xmlns:a16="http://schemas.microsoft.com/office/drawing/2014/main" id="{39D6FC71-AAF6-5BEE-BD70-8C3E66DF0663}"/>
              </a:ext>
            </a:extLst>
          </p:cNvPr>
          <p:cNvSpPr txBox="1"/>
          <p:nvPr/>
        </p:nvSpPr>
        <p:spPr>
          <a:xfrm>
            <a:off x="3624194" y="5511695"/>
            <a:ext cx="4421188"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During the integration of the magnet into the cryostat insert and cool-down, at CERN, a weak spot appeared between one of the four ESC coils and the magnet mass.</a:t>
            </a:r>
          </a:p>
        </p:txBody>
      </p:sp>
      <p:pic>
        <p:nvPicPr>
          <p:cNvPr id="28" name="Picture 27">
            <a:extLst>
              <a:ext uri="{FF2B5EF4-FFF2-40B4-BE49-F238E27FC236}">
                <a16:creationId xmlns:a16="http://schemas.microsoft.com/office/drawing/2014/main" id="{FB17737A-7DF5-12A1-A721-46EFFADE7BE2}"/>
              </a:ext>
            </a:extLst>
          </p:cNvPr>
          <p:cNvPicPr>
            <a:picLocks noChangeAspect="1"/>
          </p:cNvPicPr>
          <p:nvPr/>
        </p:nvPicPr>
        <p:blipFill>
          <a:blip r:embed="rId5"/>
          <a:srcRect t="29787" b="19487"/>
          <a:stretch>
            <a:fillRect/>
          </a:stretch>
        </p:blipFill>
        <p:spPr>
          <a:xfrm>
            <a:off x="729485" y="5267295"/>
            <a:ext cx="2775716" cy="1056044"/>
          </a:xfrm>
          <a:prstGeom prst="rect">
            <a:avLst/>
          </a:prstGeom>
        </p:spPr>
      </p:pic>
      <p:pic>
        <p:nvPicPr>
          <p:cNvPr id="5" name="Picture 4">
            <a:extLst>
              <a:ext uri="{FF2B5EF4-FFF2-40B4-BE49-F238E27FC236}">
                <a16:creationId xmlns:a16="http://schemas.microsoft.com/office/drawing/2014/main" id="{A749547C-3901-599D-7E39-784316922762}"/>
              </a:ext>
            </a:extLst>
          </p:cNvPr>
          <p:cNvPicPr>
            <a:picLocks noChangeAspect="1"/>
          </p:cNvPicPr>
          <p:nvPr/>
        </p:nvPicPr>
        <p:blipFill>
          <a:blip r:embed="rId6"/>
          <a:stretch>
            <a:fillRect/>
          </a:stretch>
        </p:blipFill>
        <p:spPr>
          <a:xfrm>
            <a:off x="3625085" y="1443335"/>
            <a:ext cx="8000783" cy="3870117"/>
          </a:xfrm>
          <a:prstGeom prst="rect">
            <a:avLst/>
          </a:prstGeom>
        </p:spPr>
      </p:pic>
      <p:sp>
        <p:nvSpPr>
          <p:cNvPr id="7" name="TextBox 36">
            <a:extLst>
              <a:ext uri="{FF2B5EF4-FFF2-40B4-BE49-F238E27FC236}">
                <a16:creationId xmlns:a16="http://schemas.microsoft.com/office/drawing/2014/main" id="{53B55871-BDB3-9B30-91CC-A654D6A6E23D}"/>
              </a:ext>
            </a:extLst>
          </p:cNvPr>
          <p:cNvSpPr txBox="1"/>
          <p:nvPr/>
        </p:nvSpPr>
        <p:spPr>
          <a:xfrm>
            <a:off x="7848600" y="981670"/>
            <a:ext cx="3106738"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The test was conducted at CERN, with data provided by V. di Capua and colleagues.</a:t>
            </a:r>
          </a:p>
        </p:txBody>
      </p:sp>
      <p:pic>
        <p:nvPicPr>
          <p:cNvPr id="10" name="Picture 2" descr="European Organization for Nuclear Research - CERN | Genève ...">
            <a:extLst>
              <a:ext uri="{FF2B5EF4-FFF2-40B4-BE49-F238E27FC236}">
                <a16:creationId xmlns:a16="http://schemas.microsoft.com/office/drawing/2014/main" id="{4DC734A7-0DC0-61D3-B413-F6AA95495BF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860838" y="795604"/>
            <a:ext cx="703262" cy="7143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36">
            <a:extLst>
              <a:ext uri="{FF2B5EF4-FFF2-40B4-BE49-F238E27FC236}">
                <a16:creationId xmlns:a16="http://schemas.microsoft.com/office/drawing/2014/main" id="{F3C290D6-879D-32FD-1873-B076605D8542}"/>
              </a:ext>
            </a:extLst>
          </p:cNvPr>
          <p:cNvSpPr txBox="1"/>
          <p:nvPr/>
        </p:nvSpPr>
        <p:spPr>
          <a:xfrm>
            <a:off x="8457362" y="5511695"/>
            <a:ext cx="3106738"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Coils 1 and 2 showed a perfect memory over the thermal cycle and re-assembly.</a:t>
            </a:r>
          </a:p>
        </p:txBody>
      </p:sp>
      <p:sp>
        <p:nvSpPr>
          <p:cNvPr id="12" name="TextBox 36">
            <a:extLst>
              <a:ext uri="{FF2B5EF4-FFF2-40B4-BE49-F238E27FC236}">
                <a16:creationId xmlns:a16="http://schemas.microsoft.com/office/drawing/2014/main" id="{331E246A-7A98-9DFC-77F9-ED61F1B88079}"/>
              </a:ext>
            </a:extLst>
          </p:cNvPr>
          <p:cNvSpPr txBox="1"/>
          <p:nvPr/>
        </p:nvSpPr>
        <p:spPr>
          <a:xfrm>
            <a:off x="3624194" y="6329993"/>
            <a:ext cx="422440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1200" dirty="0">
                <a:solidFill>
                  <a:srgbClr val="000000"/>
                </a:solidFill>
                <a:latin typeface="-webkit-standard"/>
              </a:rPr>
              <a:t>Additional work on the magnet measurements and rotating-coil alignment is needed to conclude on the magnet’s field quality.</a:t>
            </a:r>
            <a:endParaRPr lang="en-US" altLang="en-US" sz="1200" dirty="0">
              <a:latin typeface="Arial" panose="020B0604020202020204" pitchFamily="34" charset="0"/>
            </a:endParaRPr>
          </a:p>
          <a:p>
            <a:endParaRPr lang="en-US" sz="1200" dirty="0"/>
          </a:p>
        </p:txBody>
      </p:sp>
    </p:spTree>
    <p:extLst>
      <p:ext uri="{BB962C8B-B14F-4D97-AF65-F5344CB8AC3E}">
        <p14:creationId xmlns:p14="http://schemas.microsoft.com/office/powerpoint/2010/main" val="79275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FCC15-C620-138B-3675-EF65E29EBE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704FEC-C347-2166-6D56-1FCD852E41A8}"/>
              </a:ext>
            </a:extLst>
          </p:cNvPr>
          <p:cNvSpPr>
            <a:spLocks noGrp="1"/>
          </p:cNvSpPr>
          <p:nvPr>
            <p:ph type="title"/>
          </p:nvPr>
        </p:nvSpPr>
        <p:spPr>
          <a:xfrm>
            <a:off x="695325" y="278296"/>
            <a:ext cx="6696075" cy="810444"/>
          </a:xfrm>
        </p:spPr>
        <p:txBody>
          <a:bodyPr/>
          <a:lstStyle/>
          <a:p>
            <a:r>
              <a:rPr lang="en-US" dirty="0"/>
              <a:t>subSMCC2</a:t>
            </a:r>
            <a:r>
              <a:rPr lang="en-US"/>
              <a:t>: </a:t>
            </a:r>
            <a:r>
              <a:rPr lang="en-US" sz="2800"/>
              <a:t>Winding</a:t>
            </a:r>
            <a:endParaRPr lang="en-US" dirty="0"/>
          </a:p>
        </p:txBody>
      </p:sp>
      <p:sp>
        <p:nvSpPr>
          <p:cNvPr id="4" name="Date Placeholder 3">
            <a:extLst>
              <a:ext uri="{FF2B5EF4-FFF2-40B4-BE49-F238E27FC236}">
                <a16:creationId xmlns:a16="http://schemas.microsoft.com/office/drawing/2014/main" id="{04BA2B30-EFA3-311E-D0DF-0F840E840FAC}"/>
              </a:ext>
            </a:extLst>
          </p:cNvPr>
          <p:cNvSpPr>
            <a:spLocks noGrp="1"/>
          </p:cNvSpPr>
          <p:nvPr>
            <p:ph type="dt" sz="half" idx="10"/>
          </p:nvPr>
        </p:nvSpPr>
        <p:spPr/>
        <p:txBody>
          <a:bodyPr/>
          <a:lstStyle/>
          <a:p>
            <a:fld id="{0E0CDF8E-15EE-4C89-A25F-47FDE8A89584}" type="datetime1">
              <a:rPr lang="de-CH" noProof="0" smtClean="0"/>
              <a:t>12.12.25</a:t>
            </a:fld>
            <a:endParaRPr lang="en-GB" noProof="0" dirty="0"/>
          </a:p>
        </p:txBody>
      </p:sp>
      <p:sp>
        <p:nvSpPr>
          <p:cNvPr id="5" name="Footer Placeholder 4">
            <a:extLst>
              <a:ext uri="{FF2B5EF4-FFF2-40B4-BE49-F238E27FC236}">
                <a16:creationId xmlns:a16="http://schemas.microsoft.com/office/drawing/2014/main" id="{F3916F03-79FA-D4C4-926E-05C264E81E4A}"/>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824D270D-FADE-3D9C-6300-E8924AAA18CF}"/>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5F69CD15-ED04-60FD-A5CB-63B9E34A42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3D421E7F-DEB1-0C02-48F6-AC36C8264A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pic>
        <p:nvPicPr>
          <p:cNvPr id="3" name="Content Placeholder 2">
            <a:extLst>
              <a:ext uri="{FF2B5EF4-FFF2-40B4-BE49-F238E27FC236}">
                <a16:creationId xmlns:a16="http://schemas.microsoft.com/office/drawing/2014/main" id="{A4204824-7515-0938-E790-B979D1D4AC3F}"/>
              </a:ext>
            </a:extLst>
          </p:cNvPr>
          <p:cNvPicPr>
            <a:picLocks noGrp="1" noChangeAspect="1"/>
          </p:cNvPicPr>
          <p:nvPr>
            <p:ph idx="1"/>
          </p:nvPr>
        </p:nvPicPr>
        <p:blipFill>
          <a:blip r:embed="rId4"/>
          <a:stretch>
            <a:fillRect/>
          </a:stretch>
        </p:blipFill>
        <p:spPr>
          <a:xfrm>
            <a:off x="718185" y="1371600"/>
            <a:ext cx="4038600" cy="4599214"/>
          </a:xfrm>
          <a:prstGeom prst="rect">
            <a:avLst/>
          </a:prstGeom>
        </p:spPr>
      </p:pic>
      <p:pic>
        <p:nvPicPr>
          <p:cNvPr id="10" name="Picture 9">
            <a:extLst>
              <a:ext uri="{FF2B5EF4-FFF2-40B4-BE49-F238E27FC236}">
                <a16:creationId xmlns:a16="http://schemas.microsoft.com/office/drawing/2014/main" id="{EB042959-5265-C5BE-C8A9-84C799C88BC3}"/>
              </a:ext>
            </a:extLst>
          </p:cNvPr>
          <p:cNvPicPr>
            <a:picLocks noChangeAspect="1"/>
          </p:cNvPicPr>
          <p:nvPr/>
        </p:nvPicPr>
        <p:blipFill>
          <a:blip r:embed="rId5"/>
          <a:stretch>
            <a:fillRect/>
          </a:stretch>
        </p:blipFill>
        <p:spPr>
          <a:xfrm>
            <a:off x="5099269" y="1981200"/>
            <a:ext cx="6397405" cy="2895600"/>
          </a:xfrm>
          <a:prstGeom prst="rect">
            <a:avLst/>
          </a:prstGeom>
        </p:spPr>
      </p:pic>
    </p:spTree>
    <p:extLst>
      <p:ext uri="{BB962C8B-B14F-4D97-AF65-F5344CB8AC3E}">
        <p14:creationId xmlns:p14="http://schemas.microsoft.com/office/powerpoint/2010/main" val="797584854"/>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26B806-0237-4942-A1FD-5C97285908C2}">
  <ds:schemaRefs>
    <ds:schemaRef ds:uri="bc24777f-78b6-4f3c-a73a-d5fa08e4d537"/>
    <ds:schemaRef ds:uri="http://www.w3.org/XML/1998/namespace"/>
    <ds:schemaRef ds:uri="http://schemas.microsoft.com/office/2006/documentManagement/types"/>
    <ds:schemaRef ds:uri="http://schemas.microsoft.com/office/infopath/2007/PartnerControls"/>
    <ds:schemaRef ds:uri="http://purl.org/dc/elements/1.1/"/>
    <ds:schemaRef ds:uri="c9077d15-72ed-4fec-bcfe-3472729e9195"/>
    <ds:schemaRef ds:uri="http://schemas.microsoft.com/office/2006/metadata/properties"/>
    <ds:schemaRef ds:uri="http://purl.org/dc/term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VO-9722-769_0_PSI Presentation Content Slide (EN)</Template>
  <TotalTime>6</TotalTime>
  <Words>1808</Words>
  <Application>Microsoft Macintosh PowerPoint</Application>
  <PresentationFormat>Widescreen</PresentationFormat>
  <Paragraphs>252</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-webkit-standard</vt:lpstr>
      <vt:lpstr>Aptos</vt:lpstr>
      <vt:lpstr>Arial</vt:lpstr>
      <vt:lpstr>Calibri</vt:lpstr>
      <vt:lpstr>Calibri Light</vt:lpstr>
      <vt:lpstr>Cambria Math</vt:lpstr>
      <vt:lpstr>Courier New</vt:lpstr>
      <vt:lpstr>Benutzerdefiniertes Design</vt:lpstr>
      <vt:lpstr>High-Field Magnets for Accelerators Material Processes and Instrumentation 2025 Highlights and Perspectives for 2026</vt:lpstr>
      <vt:lpstr>PowerPoint Presentation</vt:lpstr>
      <vt:lpstr>PowerPoint Presentation</vt:lpstr>
      <vt:lpstr>Conclusion of the CHART MagDev2 Project</vt:lpstr>
      <vt:lpstr>CHART MagDev3 Perspectives for 2026</vt:lpstr>
      <vt:lpstr>BOX Program - Standard BOXES</vt:lpstr>
      <vt:lpstr>BOX Program – Compression BOXES</vt:lpstr>
      <vt:lpstr>subscale Stress-Managed Common Coils magnet 2 </vt:lpstr>
      <vt:lpstr>subSMCC2: Winding</vt:lpstr>
      <vt:lpstr>subSMCC2: Impregnation</vt:lpstr>
      <vt:lpstr>subSMCC2: Pre-Load Processes</vt:lpstr>
      <vt:lpstr>subscale Stress-Managed Asymmetric Common Coils magnet</vt:lpstr>
      <vt:lpstr>subSMACC: Winding, Impregnation, Splicing, and Cooling-Circuit Pressure Tests</vt:lpstr>
      <vt:lpstr>SMACC1: Stress-Managed Asymmetric Common Coils magnet</vt:lpstr>
      <vt:lpstr>SMACC1: Former Coating and Bladder-and-Key Trials </vt:lpstr>
      <vt:lpstr>REBCO Subscale magnet 1 (RS1)</vt:lpstr>
      <vt:lpstr>RS1: Soldering and Instrumentation</vt:lpstr>
      <vt:lpstr>REBCO Subscale magnet 2 (RS2)</vt:lpstr>
      <vt:lpstr>REBCO Cable Development </vt:lpstr>
      <vt:lpstr>MagMu - project </vt:lpstr>
      <vt:lpstr>MagMu - test, coating line </vt:lpstr>
      <vt:lpstr>CHART MagNum2: goals and status</vt:lpstr>
      <vt:lpstr>Participation in the CHART/P3, CHART/HTS4, and Proxima Projects</vt:lpstr>
      <vt:lpstr>Lab reorganization</vt:lpstr>
      <vt:lpstr>PowerPoint Presentation</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Brem André</dc:creator>
  <dc:description>erstellt durch Vorlagenbauer.ch</dc:description>
  <cp:lastModifiedBy>Martins Araujo, Douglas</cp:lastModifiedBy>
  <cp:revision>1096</cp:revision>
  <cp:lastPrinted>2025-01-13T13:00:50Z</cp:lastPrinted>
  <dcterms:created xsi:type="dcterms:W3CDTF">2024-06-18T06:36:23Z</dcterms:created>
  <dcterms:modified xsi:type="dcterms:W3CDTF">2025-12-12T08:29:42Z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