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4"/>
  </p:notesMasterIdLst>
  <p:handoutMasterIdLst>
    <p:handoutMasterId r:id="rId15"/>
  </p:handoutMasterIdLst>
  <p:sldIdLst>
    <p:sldId id="385" r:id="rId5"/>
    <p:sldId id="1720" r:id="rId6"/>
    <p:sldId id="1785" r:id="rId7"/>
    <p:sldId id="1786" r:id="rId8"/>
    <p:sldId id="1787" r:id="rId9"/>
    <p:sldId id="1788" r:id="rId10"/>
    <p:sldId id="1789" r:id="rId11"/>
    <p:sldId id="1790" r:id="rId12"/>
    <p:sldId id="1765" r:id="rId13"/>
  </p:sldIdLst>
  <p:sldSz cx="12192000" cy="6858000"/>
  <p:notesSz cx="7315200" cy="96012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14E6"/>
    <a:srgbClr val="F0F0F0"/>
    <a:srgbClr val="CBCCF5"/>
    <a:srgbClr val="E7E7FA"/>
    <a:srgbClr val="EBE7F9"/>
    <a:srgbClr val="D5CCF2"/>
    <a:srgbClr val="FF66FF"/>
    <a:srgbClr val="F5F5F5"/>
    <a:srgbClr val="FFFFFF"/>
    <a:srgbClr val="F1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–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06" autoAdjust="0"/>
    <p:restoredTop sz="94693" autoAdjust="0"/>
  </p:normalViewPr>
  <p:slideViewPr>
    <p:cSldViewPr showGuides="1">
      <p:cViewPr varScale="1">
        <p:scale>
          <a:sx n="121" d="100"/>
          <a:sy n="121" d="100"/>
        </p:scale>
        <p:origin x="248" y="168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08450" y="240865"/>
            <a:ext cx="4608512" cy="325667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300"/>
            </a:lvl1pPr>
          </a:lstStyle>
          <a:p>
            <a:r>
              <a:rPr lang="de-CH" sz="1000" dirty="0"/>
              <a:t>Kopfzeilentext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480235" y="240865"/>
            <a:ext cx="1326515" cy="325667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300"/>
            </a:lvl1pPr>
          </a:lstStyle>
          <a:p>
            <a:fld id="{EEC665CA-D682-48EC-95D2-126FD6449D65}" type="datetime1">
              <a:rPr lang="de-CH" sz="1000"/>
              <a:t>12.12.25</a:t>
            </a:fld>
            <a:endParaRPr lang="de-CH" sz="1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508450" y="8913602"/>
            <a:ext cx="4608512" cy="347898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300"/>
            </a:lvl1pPr>
          </a:lstStyle>
          <a:p>
            <a:r>
              <a:rPr lang="de-CH" sz="1000" dirty="0"/>
              <a:t>Fusszeilentext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480235" y="8913604"/>
            <a:ext cx="1326515" cy="34789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300"/>
            </a:lvl1pPr>
          </a:lstStyle>
          <a:p>
            <a:fld id="{2CEDAA2C-602C-494B-9BFF-F0D7FF14E319}" type="slidenum">
              <a:rPr lang="de-CH" sz="1000"/>
              <a:t>‹#›</a:t>
            </a:fld>
            <a:endParaRPr lang="de-CH" sz="10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3024" userDrawn="1">
          <p15:clr>
            <a:srgbClr val="F26B43"/>
          </p15:clr>
        </p15:guide>
        <p15:guide id="2" pos="2304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944563"/>
            <a:ext cx="5838825" cy="3284537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de-CH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826927" y="9147600"/>
            <a:ext cx="2379123" cy="18848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0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826841" y="9147600"/>
            <a:ext cx="929251" cy="18848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0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824986" y="4498166"/>
            <a:ext cx="5931106" cy="4460896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511796" y="447130"/>
            <a:ext cx="2234995" cy="195008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000"/>
            </a:lvl1pPr>
          </a:lstStyle>
          <a:p>
            <a:fld id="{A17AAF7D-4283-4014-80F4-26E915FEACF8}" type="datetime1">
              <a:rPr lang="de-CH" smtClean="0"/>
              <a:t>12.12.25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815684" y="453600"/>
            <a:ext cx="3465685" cy="18853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000"/>
            </a:lvl1pPr>
          </a:lstStyle>
          <a:p>
            <a:r>
              <a:rPr lang="de-CH" dirty="0"/>
              <a:t>Kopfzeilentext</a:t>
            </a:r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024" userDrawn="1">
          <p15:clr>
            <a:srgbClr val="F26B43"/>
          </p15:clr>
        </p15:guide>
        <p15:guide id="2" pos="2304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2705BED-3134-B690-34C2-D5D92990F6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445464"/>
            <a:ext cx="11039475" cy="2008384"/>
          </a:xfrm>
        </p:spPr>
        <p:txBody>
          <a:bodyPr/>
          <a:lstStyle/>
          <a:p>
            <a:r>
              <a:rPr lang="en-US" altLang="en-US" dirty="0"/>
              <a:t>Magnet Section Joint Project Presentation</a:t>
            </a:r>
            <a:br>
              <a:rPr lang="en-US" altLang="en-US" dirty="0"/>
            </a:b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34B9B3D1-58DF-C15D-236A-D2586F309E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Magnet Section Annual Meeting</a:t>
            </a:r>
          </a:p>
          <a:p>
            <a:endParaRPr lang="de-CH" b="1" dirty="0"/>
          </a:p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635DB3D-2973-A9D3-FFF7-2FC75A91D95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12 December 2025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C0371A-48B0-A185-4B26-451691EAE0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D. Araujo &amp; Carolin Zoller</a:t>
            </a:r>
          </a:p>
        </p:txBody>
      </p:sp>
    </p:spTree>
    <p:extLst>
      <p:ext uri="{BB962C8B-B14F-4D97-AF65-F5344CB8AC3E}">
        <p14:creationId xmlns:p14="http://schemas.microsoft.com/office/powerpoint/2010/main" val="1924133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4A2EAA-CEA7-C720-ED3E-FE4E42BEA9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FA353F80-AB8B-C5A8-81FE-4B69B0C35D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0810875" cy="4729302"/>
          </a:xfrm>
        </p:spPr>
        <p:txBody>
          <a:bodyPr/>
          <a:lstStyle/>
          <a:p>
            <a:r>
              <a:rPr lang="en-US" dirty="0"/>
              <a:t>Agenda</a:t>
            </a:r>
          </a:p>
          <a:p>
            <a:pPr lvl="0" fontAlgn="base">
              <a:lnSpc>
                <a:spcPct val="150000"/>
              </a:lnSpc>
              <a:spcAft>
                <a:spcPct val="0"/>
              </a:spcAft>
            </a:pPr>
            <a:r>
              <a:rPr lang="en-US" altLang="en-US" sz="2200" dirty="0"/>
              <a:t>JPP Goals</a:t>
            </a:r>
          </a:p>
          <a:p>
            <a:pPr lvl="0" fontAlgn="base">
              <a:lnSpc>
                <a:spcPct val="150000"/>
              </a:lnSpc>
              <a:spcAft>
                <a:spcPct val="0"/>
              </a:spcAft>
            </a:pPr>
            <a:r>
              <a:rPr lang="en-US" altLang="en-US" sz="2200" dirty="0"/>
              <a:t>CHART Projects</a:t>
            </a:r>
          </a:p>
          <a:p>
            <a:pPr lvl="0" fontAlgn="base">
              <a:lnSpc>
                <a:spcPct val="150000"/>
              </a:lnSpc>
              <a:spcAft>
                <a:spcPct val="0"/>
              </a:spcAft>
            </a:pPr>
            <a:r>
              <a:rPr lang="en-US" altLang="en-US" sz="2200" dirty="0"/>
              <a:t>PSI Accelerator Projects and Other Initiatives</a:t>
            </a:r>
          </a:p>
          <a:p>
            <a:pPr lvl="0" fontAlgn="base">
              <a:lnSpc>
                <a:spcPct val="150000"/>
              </a:lnSpc>
              <a:spcAft>
                <a:spcPct val="0"/>
              </a:spcAft>
            </a:pPr>
            <a:r>
              <a:rPr lang="en-US" altLang="en-US" sz="2200" dirty="0"/>
              <a:t>CHART PhD Projects</a:t>
            </a:r>
          </a:p>
          <a:p>
            <a:pPr lvl="0" fontAlgn="base">
              <a:lnSpc>
                <a:spcPct val="150000"/>
              </a:lnSpc>
              <a:spcAft>
                <a:spcPct val="0"/>
              </a:spcAft>
            </a:pPr>
            <a:r>
              <a:rPr lang="en-US" altLang="en-US" sz="2200" dirty="0"/>
              <a:t>Funding-Related Presentations</a:t>
            </a:r>
          </a:p>
          <a:p>
            <a:pPr lvl="0" fontAlgn="base">
              <a:lnSpc>
                <a:spcPct val="150000"/>
              </a:lnSpc>
              <a:spcAft>
                <a:spcPct val="0"/>
              </a:spcAft>
            </a:pPr>
            <a:r>
              <a:rPr lang="en-US" sz="2200" dirty="0"/>
              <a:t>Discussion and Feedback</a:t>
            </a:r>
            <a:endParaRPr lang="en-US" altLang="en-US" sz="2200" dirty="0"/>
          </a:p>
          <a:p>
            <a:pPr lvl="0" fontAlgn="base">
              <a:lnSpc>
                <a:spcPct val="150000"/>
              </a:lnSpc>
              <a:spcAft>
                <a:spcPct val="0"/>
              </a:spcAft>
            </a:pPr>
            <a:endParaRPr lang="en-US" altLang="en-US" sz="2200" dirty="0"/>
          </a:p>
          <a:p>
            <a:pPr lvl="0" fontAlgn="base">
              <a:lnSpc>
                <a:spcPct val="150000"/>
              </a:lnSpc>
              <a:spcAft>
                <a:spcPct val="0"/>
              </a:spcAft>
            </a:pPr>
            <a:endParaRPr lang="en-US" altLang="en-US" sz="2200" dirty="0"/>
          </a:p>
          <a:p>
            <a:pPr>
              <a:lnSpc>
                <a:spcPct val="150000"/>
              </a:lnSpc>
            </a:pPr>
            <a:endParaRPr lang="en-US" sz="2200" dirty="0"/>
          </a:p>
          <a:p>
            <a:pPr>
              <a:lnSpc>
                <a:spcPct val="150000"/>
              </a:lnSpc>
            </a:pPr>
            <a:endParaRPr lang="en-US" sz="2200" dirty="0"/>
          </a:p>
          <a:p>
            <a:pPr>
              <a:lnSpc>
                <a:spcPct val="15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22565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6EAA2D-69ED-445A-E493-98C7AC105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E0AA5-7EDD-8BB6-7D9F-7600F5BAC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dirty="0"/>
              <a:t>JPP Goals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99134-1C9E-A0FA-2CAF-8F22CB24BE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/>
              <a:t>The main goals of the JPP initiative are to:</a:t>
            </a:r>
            <a:endParaRPr lang="en-US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improve communication among members of different teams and projects;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share information related to modeling, processes, measurements, and infrastructure;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create a common environment for presentations related to PSI Accelerator projects, CHART, PhD work, and other initiatives;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gather feedback for projects from technical staff with diverse backgrounds;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following project progress.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544DF-C06B-E038-F0F4-E20A1A29D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6971A8-0C85-181D-7223-980F141F8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592829-8677-61BE-70D8-97A8C37AD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19571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B5AB6A-BD02-EEDB-1D7A-AF39C44EA7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690EF-3352-4FBC-6E3F-5BF917DDC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dirty="0"/>
              <a:t>CHART Projects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BEAB7B-DD39-8763-57BE-0FBDE9F0F7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SMACC1: modeling, engineering design and winding trials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HTS4: modeling, coating line and winding trials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Baby HTS: modeling, manufacturing and testing campaign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BOX </a:t>
            </a:r>
            <a:r>
              <a:rPr lang="en-US" dirty="0" err="1"/>
              <a:t>Programme</a:t>
            </a:r>
            <a:r>
              <a:rPr lang="en-US" dirty="0"/>
              <a:t>: standard and compression BOX samples, measurements and findings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subSMCC2a: testing campaign realized at CERN results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HTS4: testing campaign results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REBCO double racetrack: modeling, manufacturing and testing campaign results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P3: testing campaign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5EC6EF-D13C-D8FC-BA2D-589578565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59C5E-CDB4-3EFE-5038-9E44FCB02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D519C6-07EB-D346-0CC7-FC4018D5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23067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237635-826D-1CB3-547F-1E39F2CCFC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61DEF-A34F-E92C-B610-58E272D69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fontAlgn="base">
              <a:lnSpc>
                <a:spcPct val="150000"/>
              </a:lnSpc>
              <a:spcAft>
                <a:spcPct val="0"/>
              </a:spcAft>
            </a:pPr>
            <a:r>
              <a:rPr lang="en-US" altLang="en-US" sz="2800" dirty="0"/>
              <a:t>PSI Accelerator Projects and Other Initiatives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969819-7C60-2931-64DB-CA254A44C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RadSum</a:t>
            </a:r>
            <a:r>
              <a:rPr lang="en-US" dirty="0"/>
              <a:t>: summary of the workshop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Accelerators at PSI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Impact Magnet Design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Fast Ramping Superconducting Magnets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Current distribution optimization for </a:t>
            </a:r>
            <a:r>
              <a:rPr lang="en-US" dirty="0" err="1"/>
              <a:t>muEDM</a:t>
            </a:r>
            <a:r>
              <a:rPr lang="en-US" dirty="0"/>
              <a:t> experiment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AAB23-4E28-E4AC-9258-27DE3C603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B39F0-A095-3D04-7601-743927F79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A87FD4-121C-3EAA-0124-A9B7B3799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45074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CBEBB9-1E47-A472-74C6-FECE71E6A9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8099B-9B18-8DF4-E661-492965F62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dirty="0"/>
              <a:t>CHART PhD Projects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DF508E-5E2E-5798-25DE-D92349A25A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10963275" cy="464461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CHART </a:t>
            </a:r>
            <a:r>
              <a:rPr lang="en-US" dirty="0" err="1"/>
              <a:t>MagMu</a:t>
            </a:r>
            <a:r>
              <a:rPr lang="en-US" dirty="0"/>
              <a:t>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Quench Protection based on Smart Insulation for the Final Cooling Solenoid of the Muon Collider</a:t>
            </a:r>
          </a:p>
          <a:p>
            <a:pPr>
              <a:lnSpc>
                <a:spcPct val="150000"/>
              </a:lnSpc>
            </a:pPr>
            <a:r>
              <a:rPr lang="en-US" dirty="0"/>
              <a:t>CHART MagNum2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Towards multi-scale modelling of Nb</a:t>
            </a:r>
            <a:r>
              <a:rPr lang="en-US" baseline="-25000" dirty="0"/>
              <a:t>3</a:t>
            </a:r>
            <a:r>
              <a:rPr lang="en-US" dirty="0"/>
              <a:t>Sn cable accelerators magnets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4DBF64-3AE1-E521-9205-99E27415D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3FB90-D4C0-CCE2-3D85-924776502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896E0A-077D-7A1F-D60F-790520B92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32283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5FCA2F-5100-CACE-F245-4D8CFB2F72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05E09-98CD-AC2B-A6B5-2F67A2F7B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dirty="0"/>
              <a:t>Funding Related Presentations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2B74D-6BCA-39EF-11B1-E6A490F952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HTS4SRI: </a:t>
            </a:r>
            <a:r>
              <a:rPr lang="en-US" altLang="en-US" dirty="0"/>
              <a:t>HTS for Sustainable Research Infrastructure Magnet technology Advances for sustainable research infrastructures through High Temperature Superconductors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HTS magnets in radiation environment at PSI: first design and planning for radiation tests</a:t>
            </a:r>
            <a:endParaRPr lang="en-US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CHART MagDev3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9EB97-817E-E7BD-95E1-55779EAA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DF9E5-2CCD-D095-8F24-ABEE9AF7D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E758A-97F0-76CD-6114-A8935436C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69729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69A083-35A9-CAC9-B3AD-4F2F90812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4D7C1-738C-B7DF-0383-77662B98A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Discussion and Feedback</a:t>
            </a:r>
            <a:br>
              <a:rPr lang="en-US" altLang="en-US" sz="2800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860A1-BE6A-9271-CABD-80355B72A2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Should we continue this meeting?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Is the current format effective (presentations, discussions, duration, structure)?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Is the current meeting frequency appropriate?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What topics or types of contributions would you like to see more (or less) of in future meetings?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What concrete improvements could enhance the usefulness of this meeting?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A7C14-C79E-483C-C007-8C207DADC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12.12.25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98E9D3-47F7-DE94-15B0-CAE1ECE4D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47A7E-65E4-5CBC-934C-0FDF22FE7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03908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95CBBD-CDDD-6F6B-929F-E05538711F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4401053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bc24777f-78b6-4f3c-a73a-d5fa08e4d537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c9077d15-72ed-4fec-bcfe-3472729e9195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VO-9722-769_0_PSI Presentation Content Slide (EN)</Template>
  <TotalTime>2448</TotalTime>
  <Words>374</Words>
  <Application>Microsoft Macintosh PowerPoint</Application>
  <PresentationFormat>Widescreen</PresentationFormat>
  <Paragraphs>69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Aptos</vt:lpstr>
      <vt:lpstr>Arial</vt:lpstr>
      <vt:lpstr>Benutzerdefiniertes Design</vt:lpstr>
      <vt:lpstr>Magnet Section Joint Project Presentation </vt:lpstr>
      <vt:lpstr>PowerPoint Presentation</vt:lpstr>
      <vt:lpstr>JPP Goals</vt:lpstr>
      <vt:lpstr>CHART Projects</vt:lpstr>
      <vt:lpstr>PSI Accelerator Projects and Other Initiatives</vt:lpstr>
      <vt:lpstr>CHART PhD Projects</vt:lpstr>
      <vt:lpstr>Funding Related Presentations</vt:lpstr>
      <vt:lpstr>Discussion and Feedback </vt:lpstr>
      <vt:lpstr>PowerPoint Presentation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Brem André</dc:creator>
  <dc:description>erstellt durch Vorlagenbauer.ch</dc:description>
  <cp:lastModifiedBy>Martins Araujo, Douglas</cp:lastModifiedBy>
  <cp:revision>1078</cp:revision>
  <cp:lastPrinted>2025-01-13T13:00:50Z</cp:lastPrinted>
  <dcterms:created xsi:type="dcterms:W3CDTF">2024-06-18T06:36:23Z</dcterms:created>
  <dcterms:modified xsi:type="dcterms:W3CDTF">2025-12-12T08:35:16Z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