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4"/>
  </p:sldMasterIdLst>
  <p:notesMasterIdLst>
    <p:notesMasterId r:id="rId11"/>
  </p:notesMasterIdLst>
  <p:handoutMasterIdLst>
    <p:handoutMasterId r:id="rId12"/>
  </p:handoutMasterIdLst>
  <p:sldIdLst>
    <p:sldId id="385" r:id="rId5"/>
    <p:sldId id="1720" r:id="rId6"/>
    <p:sldId id="1702" r:id="rId7"/>
    <p:sldId id="1721" r:id="rId8"/>
    <p:sldId id="1722" r:id="rId9"/>
    <p:sldId id="1723" r:id="rId10"/>
  </p:sldIdLst>
  <p:sldSz cx="12192000" cy="6858000"/>
  <p:notesSz cx="7315200" cy="96012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0F0F0"/>
    <a:srgbClr val="CBCCF5"/>
    <a:srgbClr val="E7E7FA"/>
    <a:srgbClr val="EBE7F9"/>
    <a:srgbClr val="D5CCF2"/>
    <a:srgbClr val="FF66FF"/>
    <a:srgbClr val="F5F5F5"/>
    <a:srgbClr val="FFFFFF"/>
    <a:srgbClr val="F1F3F3"/>
    <a:srgbClr val="E5EA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8799B23B-EC83-4686-B30A-512413B5E67A}" styleName="Light Style 3 –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80" autoAdjust="0"/>
    <p:restoredTop sz="94693" autoAdjust="0"/>
  </p:normalViewPr>
  <p:slideViewPr>
    <p:cSldViewPr showGuides="1">
      <p:cViewPr varScale="1">
        <p:scale>
          <a:sx n="170" d="100"/>
          <a:sy n="170" d="100"/>
        </p:scale>
        <p:origin x="200" y="384"/>
      </p:cViewPr>
      <p:guideLst/>
    </p:cSldViewPr>
  </p:slideViewPr>
  <p:outlineViewPr>
    <p:cViewPr>
      <p:scale>
        <a:sx n="33" d="100"/>
        <a:sy n="33" d="100"/>
      </p:scale>
      <p:origin x="0" y="-266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6" d="100"/>
          <a:sy n="96" d="100"/>
        </p:scale>
        <p:origin x="3538" y="5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508450" y="240865"/>
            <a:ext cx="4608512" cy="325667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300"/>
            </a:lvl1pPr>
          </a:lstStyle>
          <a:p>
            <a:r>
              <a:rPr lang="de-CH" sz="1000" dirty="0"/>
              <a:t>Kopfzeilentext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480235" y="240865"/>
            <a:ext cx="1326515" cy="325667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300"/>
            </a:lvl1pPr>
          </a:lstStyle>
          <a:p>
            <a:fld id="{EEC665CA-D682-48EC-95D2-126FD6449D65}" type="datetime1">
              <a:rPr lang="de-CH" sz="1000"/>
              <a:t>18.11.25</a:t>
            </a:fld>
            <a:endParaRPr lang="de-CH" sz="10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508450" y="8913602"/>
            <a:ext cx="4608512" cy="347898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300"/>
            </a:lvl1pPr>
          </a:lstStyle>
          <a:p>
            <a:r>
              <a:rPr lang="de-CH" sz="1000" dirty="0"/>
              <a:t>Fusszeilentext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480235" y="8913604"/>
            <a:ext cx="1326515" cy="34789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300"/>
            </a:lvl1pPr>
          </a:lstStyle>
          <a:p>
            <a:fld id="{2CEDAA2C-602C-494B-9BFF-F0D7FF14E319}" type="slidenum">
              <a:rPr lang="de-CH" sz="1000"/>
              <a:t>‹#›</a:t>
            </a:fld>
            <a:endParaRPr lang="de-CH" sz="1000" dirty="0"/>
          </a:p>
        </p:txBody>
      </p:sp>
    </p:spTree>
    <p:extLst>
      <p:ext uri="{BB962C8B-B14F-4D97-AF65-F5344CB8AC3E}">
        <p14:creationId xmlns:p14="http://schemas.microsoft.com/office/powerpoint/2010/main" val="16250026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extLst>
    <p:ext uri="{56416CCD-93CA-4268-BC5B-53C4BB910035}">
      <p15:sldGuideLst xmlns:p15="http://schemas.microsoft.com/office/powerpoint/2012/main">
        <p15:guide id="1" orient="horz" pos="3024" userDrawn="1">
          <p15:clr>
            <a:srgbClr val="F26B43"/>
          </p15:clr>
        </p15:guide>
        <p15:guide id="2" pos="2304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bildplatzhalter 11"/>
          <p:cNvSpPr>
            <a:spLocks noGrp="1" noRot="1" noChangeAspect="1"/>
          </p:cNvSpPr>
          <p:nvPr>
            <p:ph type="sldImg" idx="2"/>
          </p:nvPr>
        </p:nvSpPr>
        <p:spPr>
          <a:xfrm>
            <a:off x="862013" y="944563"/>
            <a:ext cx="5838825" cy="3284537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de-CH" dirty="0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4"/>
          </p:nvPr>
        </p:nvSpPr>
        <p:spPr>
          <a:xfrm>
            <a:off x="826927" y="9147600"/>
            <a:ext cx="2379123" cy="188488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1000"/>
            </a:lvl1pPr>
          </a:lstStyle>
          <a:p>
            <a:r>
              <a:rPr lang="de-CH" dirty="0"/>
              <a:t>Fusszeilentext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5"/>
          </p:nvPr>
        </p:nvSpPr>
        <p:spPr>
          <a:xfrm>
            <a:off x="5826841" y="9147600"/>
            <a:ext cx="929251" cy="188488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1000"/>
            </a:lvl1pPr>
          </a:lstStyle>
          <a:p>
            <a:fld id="{83C81C81-E364-4366-A610-2DB15FF98538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16" name="Notizenplatzhalter 15"/>
          <p:cNvSpPr>
            <a:spLocks noGrp="1"/>
          </p:cNvSpPr>
          <p:nvPr>
            <p:ph type="body" sz="quarter" idx="3"/>
          </p:nvPr>
        </p:nvSpPr>
        <p:spPr>
          <a:xfrm>
            <a:off x="824986" y="4498166"/>
            <a:ext cx="5931106" cy="4460896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idx="1"/>
          </p:nvPr>
        </p:nvSpPr>
        <p:spPr>
          <a:xfrm>
            <a:off x="4511796" y="447130"/>
            <a:ext cx="2234995" cy="195008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000"/>
            </a:lvl1pPr>
          </a:lstStyle>
          <a:p>
            <a:fld id="{A17AAF7D-4283-4014-80F4-26E915FEACF8}" type="datetime1">
              <a:rPr lang="de-CH" smtClean="0"/>
              <a:t>18.11.25</a:t>
            </a:fld>
            <a:endParaRPr lang="de-CH" dirty="0"/>
          </a:p>
        </p:txBody>
      </p:sp>
      <p:sp>
        <p:nvSpPr>
          <p:cNvPr id="18" name="Kopfzeilenplatzhalter 17"/>
          <p:cNvSpPr>
            <a:spLocks noGrp="1"/>
          </p:cNvSpPr>
          <p:nvPr>
            <p:ph type="hdr" sz="quarter"/>
          </p:nvPr>
        </p:nvSpPr>
        <p:spPr>
          <a:xfrm>
            <a:off x="815684" y="453600"/>
            <a:ext cx="3465685" cy="188538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000"/>
            </a:lvl1pPr>
          </a:lstStyle>
          <a:p>
            <a:r>
              <a:rPr lang="de-CH" dirty="0"/>
              <a:t>Kopfzeilentext</a:t>
            </a:r>
          </a:p>
        </p:txBody>
      </p:sp>
    </p:spTree>
    <p:extLst>
      <p:ext uri="{BB962C8B-B14F-4D97-AF65-F5344CB8AC3E}">
        <p14:creationId xmlns:p14="http://schemas.microsoft.com/office/powerpoint/2010/main" val="31170970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spcAft>
        <a:spcPts val="60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177800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357188" indent="-17938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534988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720725" indent="-18573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3024" userDrawn="1">
          <p15:clr>
            <a:srgbClr val="F26B43"/>
          </p15:clr>
        </p15:guide>
        <p15:guide id="2" pos="2304" userDrawn="1">
          <p15:clr>
            <a:srgbClr val="F26B43"/>
          </p15:clr>
        </p15:guide>
      </p15:sldGuideLst>
    </p:ext>
  </p:extLst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Blue PSI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6" y="1558"/>
            <a:ext cx="12189228" cy="685488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854"/>
            <a:ext cx="8045451" cy="200799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57649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 userDrawn="1">
          <p15:clr>
            <a:srgbClr val="A4A3A4"/>
          </p15:clr>
        </p15:guide>
        <p15:guide id="3" orient="horz" pos="3181" userDrawn="1">
          <p15:clr>
            <a:srgbClr val="A4A3A4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CF64D-4957-4F7C-BD78-A4D83F0A624E}" type="datetime1">
              <a:rPr lang="de-CH" noProof="0" smtClean="0"/>
              <a:t>18.11.25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39758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Yellow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802A9-8AB4-4B62-9FE7-C79B93CE721D}" type="datetime1">
              <a:rPr lang="de-CH" noProof="0" smtClean="0"/>
              <a:t>18.11.25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531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8964613" cy="4644616"/>
          </a:xfrm>
        </p:spPr>
        <p:txBody>
          <a:bodyPr/>
          <a:lstStyle>
            <a:lvl1pPr defTabSz="984250">
              <a:tabLst>
                <a:tab pos="536575" algn="l"/>
              </a:tabLst>
              <a:defRPr/>
            </a:lvl1pPr>
            <a:lvl2pPr>
              <a:tabLst>
                <a:tab pos="536575" algn="l"/>
              </a:tabLst>
              <a:defRPr/>
            </a:lvl2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C8AD-FACB-42EB-BD47-43AC2A002D15}" type="datetime1">
              <a:rPr lang="de-CH" noProof="0" smtClean="0"/>
              <a:t>18.11.25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939BEE7-204C-1008-67F3-C8FC6E64EB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4795704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xtra 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10801349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CDF8E-15EE-4C89-A25F-47FDE8A89584}" type="datetime1">
              <a:rPr lang="de-CH" noProof="0" smtClean="0"/>
              <a:t>18.11.25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651099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5291476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62ED3-1367-4CE8-935E-77100ADA2DEE}" type="datetime1">
              <a:rPr lang="de-CH" noProof="0" smtClean="0"/>
              <a:t>18.11.25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03327075-DC64-5DAB-E02B-8A18CBF5A994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205201" y="1376773"/>
            <a:ext cx="5291474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87882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5292725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C05D5-C686-4B58-8276-61F5057D6EED}" type="datetime1">
              <a:rPr lang="de-CH" noProof="0" smtClean="0"/>
              <a:t>18.11.25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03948" y="1449389"/>
            <a:ext cx="529272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5993912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203950" y="1376773"/>
            <a:ext cx="5292724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B2E83-E6E1-49CF-8B1D-15A02C0E0489}" type="datetime1">
              <a:rPr lang="de-CH" noProof="0" smtClean="0"/>
              <a:t>18.11.25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8135738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5" y="1449389"/>
            <a:ext cx="8964613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EB216CB-AE9D-4C01-AD48-4B791587519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E253974-7A2B-43F7-9AAB-82AE61FB7BDA}" type="datetime1">
              <a:rPr lang="de-CH" noProof="0" smtClean="0"/>
              <a:t>18.11.25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3E67269-0443-40A6-8D53-CF9C30AE720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D2179C-3288-47A5-A587-1B7255A2C3E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517538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FCD10-FCBE-4A1D-801A-0EE6CE358A47}" type="datetime1">
              <a:rPr lang="de-CH" noProof="0" smtClean="0"/>
              <a:t>18.11.25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1529325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09603-F37E-48A7-8BE4-E9FAC5D076F0}" type="datetime1">
              <a:rPr lang="de-CH" noProof="0" smtClean="0"/>
              <a:t>18.11.25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7129461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F99B93C7-FD88-F860-2772-AA3BFEC82DB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73706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Dark Blue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55474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 userDrawn="1">
          <p15:clr>
            <a:srgbClr val="A4A3A4"/>
          </p15:clr>
        </p15:guide>
        <p15:guide id="3" orient="horz" pos="3181" userDrawn="1">
          <p15:clr>
            <a:srgbClr val="A4A3A4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2F506-EBC5-4FA6-B2E1-2CAEE530F8EF}" type="datetime1">
              <a:rPr lang="de-CH" noProof="0" smtClean="0"/>
              <a:t>18.11.25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345757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C5A45EC1-6C70-C75B-70A0-557B1FE6DA3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724320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D9123-BDD9-4403-A840-EAF8128283BA}" type="datetime1">
              <a:rPr lang="de-CH" noProof="0" smtClean="0"/>
              <a:t>18.11.25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C772A35F-591D-5A80-72BC-28B068C3A5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920425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FF420-CEEB-427A-A025-0EEBD06833F6}" type="datetime1">
              <a:rPr lang="de-CH" noProof="0" smtClean="0"/>
              <a:t>18.11.25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089D7F61-76FC-5B15-D914-2BB427BF716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138349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9F46A-CD84-4EA9-A8B7-968C8FE43CC2}" type="datetime1">
              <a:rPr lang="de-CH" noProof="0" smtClean="0"/>
              <a:t>18.11.25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8CA68BBC-536B-0C49-B239-F2A8A8ACBAA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0008472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w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9520A-F980-4931-A46C-82E8E834FBA6}" type="datetime1">
              <a:rPr lang="de-CH" noProof="0" smtClean="0"/>
              <a:t>18.11.25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91598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7AA79-3162-4E10-AA39-D0248AEB6076}" type="datetime1">
              <a:rPr lang="de-CH" noProof="0" smtClean="0"/>
              <a:t>18.11.25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747A0213-C397-B258-EE3A-69DBB54DD3B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53982"/>
            <a:ext cx="5291476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E0905A-F588-783E-2408-3EEBCC47B7C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205201" y="4553982"/>
            <a:ext cx="5291474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212682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E5E1-006F-42D4-ABF6-4421AF14DA08}" type="datetime1">
              <a:rPr lang="de-CH" noProof="0" smtClean="0"/>
              <a:t>18.11.25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1B3F6C3-759F-AE0A-F24C-FF78D18C5F8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982B28-131F-0EF1-DBEF-7E5426DA6F8C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368801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3A5C3130-D9C4-9998-9902-8B054B641165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040688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2258806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975AC-8901-4370-9802-77EBE44319E7}" type="datetime1">
              <a:rPr lang="de-CH" noProof="0" smtClean="0"/>
              <a:t>18.11.25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2B3EE353-935F-47F2-890E-86D599D69C3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9532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2891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021725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4BA9F-7D4C-4421-A451-01E2B7381D3E}" type="datetime1">
              <a:rPr lang="de-CH" noProof="0" smtClean="0"/>
              <a:t>18.11.25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5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5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40688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9472543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ght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8BD49-47D3-4F37-877E-B7C0A9080AD4}" type="datetime1">
              <a:rPr lang="de-CH" noProof="0" smtClean="0"/>
              <a:t>18.11.25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8300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FF900A0F-DD38-976A-BFC1-92B5ACB7395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95325" y="3852000"/>
            <a:ext cx="2538000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Textplatzhalter 19">
            <a:extLst>
              <a:ext uri="{FF2B5EF4-FFF2-40B4-BE49-F238E27FC236}">
                <a16:creationId xmlns:a16="http://schemas.microsoft.com/office/drawing/2014/main" id="{530B9B83-A2E6-A97A-6B7B-389BCDC2C8C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95325" y="3299877"/>
            <a:ext cx="253682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CD6A5AE7-8194-069E-96C6-A9A19A691F1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2540001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Textplatzhalter 19">
            <a:extLst>
              <a:ext uri="{FF2B5EF4-FFF2-40B4-BE49-F238E27FC236}">
                <a16:creationId xmlns:a16="http://schemas.microsoft.com/office/drawing/2014/main" id="{E33B1E40-AEE0-028C-74FA-4DA2F2785C8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44805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6CF8C6E7-2EBA-0F42-5F97-0B15A298F57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0830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6" name="Textplatzhalter 19">
            <a:extLst>
              <a:ext uri="{FF2B5EF4-FFF2-40B4-BE49-F238E27FC236}">
                <a16:creationId xmlns:a16="http://schemas.microsoft.com/office/drawing/2014/main" id="{A8581B57-63E2-3060-2AF6-9711ABA1492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955617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615C431B-993D-61F7-28CB-6E9C6E916B27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957560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5F9CC3CC-2D09-5169-EE63-2F307DD025AE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4489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05CD9CF5-8030-A2FA-B5F1-BDE8A3AB64FE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62028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331809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39779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lv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A1D8F-7254-47BE-92B2-DBF08CE55EEF}" type="datetime1">
              <a:rPr lang="de-CH" noProof="0" smtClean="0"/>
              <a:t>18.11.25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874248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6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6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6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589240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6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04724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875092" y="3204724"/>
            <a:ext cx="1623171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1C50D6C7-B8FE-16E3-A56F-215DF2E7FD0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2532062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Textplatzhalter 19">
            <a:extLst>
              <a:ext uri="{FF2B5EF4-FFF2-40B4-BE49-F238E27FC236}">
                <a16:creationId xmlns:a16="http://schemas.microsoft.com/office/drawing/2014/main" id="{F254DC50-8CC2-CE50-0FB2-B9D82F2F6FB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532062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4356FD2E-817C-6008-A624-C0ED226EC77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202363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B844240D-6410-EAE1-FBFE-02793B43B59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202362" y="3204724"/>
            <a:ext cx="162242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4729A6D7-E881-5FD5-1C1E-FD7A660187BE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040688" y="1449389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86799E5C-45B4-E8EF-0A33-26FADBDA89C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040688" y="3204724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20480596-0358-6167-AD5A-A43149936E4D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2532062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6" name="Textplatzhalter 19">
            <a:extLst>
              <a:ext uri="{FF2B5EF4-FFF2-40B4-BE49-F238E27FC236}">
                <a16:creationId xmlns:a16="http://schemas.microsoft.com/office/drawing/2014/main" id="{99EB327B-0262-FA88-4B41-185878FCDBA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532062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7383DAC6-063E-B185-1200-CBEAF6F1917B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203950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8" name="Textplatzhalter 19">
            <a:extLst>
              <a:ext uri="{FF2B5EF4-FFF2-40B4-BE49-F238E27FC236}">
                <a16:creationId xmlns:a16="http://schemas.microsoft.com/office/drawing/2014/main" id="{814D2A83-C214-5D3D-33E5-499378F10FD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203950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9" name="Bildplatzhalter 4">
            <a:extLst>
              <a:ext uri="{FF2B5EF4-FFF2-40B4-BE49-F238E27FC236}">
                <a16:creationId xmlns:a16="http://schemas.microsoft.com/office/drawing/2014/main" id="{0C7EA178-EA7E-CEB6-BCCA-A6C695A390C4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9873502" y="3852000"/>
            <a:ext cx="1623171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0" name="Textplatzhalter 19">
            <a:extLst>
              <a:ext uri="{FF2B5EF4-FFF2-40B4-BE49-F238E27FC236}">
                <a16:creationId xmlns:a16="http://schemas.microsoft.com/office/drawing/2014/main" id="{67FC58FF-0434-E3CF-0015-FA751A6F2C4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874346" y="5589240"/>
            <a:ext cx="162391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0221216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iz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39548-6E31-475E-9523-67EEEB11B520}" type="datetime1">
              <a:rPr lang="de-CH" noProof="0" smtClean="0"/>
              <a:t>18.11.25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68479264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full siz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95CE6-B1C1-4A01-9B59-7F69D83EEB48}" type="datetime1">
              <a:rPr lang="de-CH" noProof="0" smtClean="0"/>
              <a:t>18.11.25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0"/>
            <a:ext cx="5988052" cy="685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598805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413140799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46EAAB-E9CC-4FBB-A777-DFD68618E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1A95A-0331-42E2-B52D-EB8D369B2C5F}" type="datetime1">
              <a:rPr lang="de-CH" noProof="0" smtClean="0"/>
              <a:t>18.11.25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490A60D-3123-4534-B4E1-1B214E402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A66DD1-3165-483D-99FB-202ADC04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8379844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84E75BB-61FF-4F7E-9CDB-A5E34775C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67066-FCF1-45A3-9A8A-400034F861F3}" type="datetime1">
              <a:rPr lang="de-CH" noProof="0" smtClean="0"/>
              <a:t>18.11.25</a:t>
            </a:fld>
            <a:endParaRPr lang="en-GB" noProof="0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909AB7D-DBAB-4FFF-BA65-85B952116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9B7570-0B3E-4F91-B744-978CA7BDE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05446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8918866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 userDrawn="1">
          <p15:clr>
            <a:srgbClr val="A4A3A4"/>
          </p15:clr>
        </p15:guide>
        <p15:guide id="2" pos="7106" userDrawn="1">
          <p15:clr>
            <a:srgbClr val="A4A3A4"/>
          </p15:clr>
        </p15:guide>
        <p15:guide id="3" orient="horz" pos="3181" userDrawn="1">
          <p15:clr>
            <a:srgbClr val="A4A3A4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0798493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9066755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Pink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569151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E280026-4D3D-4BB6-870B-30FF1976DEAA}" type="datetime1">
              <a:rPr lang="de-CH" noProof="0" smtClean="0"/>
              <a:t>18.11.25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755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B1A1C21-6E2E-43CB-A499-6F26BA3D2867}" type="datetime1">
              <a:rPr lang="de-CH" noProof="0" smtClean="0"/>
              <a:t>18.11.25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642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Add Title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95325" y="1376364"/>
            <a:ext cx="10801275" cy="4645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F261762-898A-474B-BAD7-AB4911CF5591}" type="datetime1">
              <a:rPr lang="de-CH" noProof="0" smtClean="0"/>
              <a:t>18.11.25</a:t>
            </a:fld>
            <a:endParaRPr lang="en-GB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14487" y="6404573"/>
            <a:ext cx="8045451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EC2031EC-4715-FBAB-E65E-0A3E5D91D8E4}"/>
              </a:ext>
            </a:extLst>
          </p:cNvPr>
          <p:cNvPicPr>
            <a:picLocks noChangeAspect="1"/>
          </p:cNvPicPr>
          <p:nvPr userDrawn="1"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133" y="305378"/>
            <a:ext cx="881467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66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90" r:id="rId2"/>
    <p:sldLayoutId id="2147483691" r:id="rId3"/>
    <p:sldLayoutId id="2147483658" r:id="rId4"/>
    <p:sldLayoutId id="2147483738" r:id="rId5"/>
    <p:sldLayoutId id="2147483739" r:id="rId6"/>
    <p:sldLayoutId id="2147483740" r:id="rId7"/>
    <p:sldLayoutId id="2147483694" r:id="rId8"/>
    <p:sldLayoutId id="2147483737" r:id="rId9"/>
    <p:sldLayoutId id="2147483692" r:id="rId10"/>
    <p:sldLayoutId id="2147483693" r:id="rId11"/>
    <p:sldLayoutId id="2147483659" r:id="rId12"/>
    <p:sldLayoutId id="2147483666" r:id="rId13"/>
    <p:sldLayoutId id="2147483667" r:id="rId14"/>
    <p:sldLayoutId id="2147483668" r:id="rId15"/>
    <p:sldLayoutId id="2147483669" r:id="rId16"/>
    <p:sldLayoutId id="2147483665" r:id="rId17"/>
    <p:sldLayoutId id="2147483670" r:id="rId18"/>
    <p:sldLayoutId id="2147483671" r:id="rId19"/>
    <p:sldLayoutId id="2147483672" r:id="rId20"/>
    <p:sldLayoutId id="2147483673" r:id="rId21"/>
    <p:sldLayoutId id="2147483674" r:id="rId22"/>
    <p:sldLayoutId id="2147483675" r:id="rId23"/>
    <p:sldLayoutId id="2147483676" r:id="rId24"/>
    <p:sldLayoutId id="2147483695" r:id="rId25"/>
    <p:sldLayoutId id="2147483677" r:id="rId26"/>
    <p:sldLayoutId id="2147483679" r:id="rId27"/>
    <p:sldLayoutId id="2147483678" r:id="rId28"/>
    <p:sldLayoutId id="2147483680" r:id="rId29"/>
    <p:sldLayoutId id="2147483681" r:id="rId30"/>
    <p:sldLayoutId id="2147483683" r:id="rId31"/>
    <p:sldLayoutId id="2147483682" r:id="rId32"/>
    <p:sldLayoutId id="2147483663" r:id="rId33"/>
    <p:sldLayoutId id="2147483664" r:id="rId34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buFont typeface="+mj-lt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04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56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8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 userDrawn="1">
          <p15:clr>
            <a:srgbClr val="A4A3A4"/>
          </p15:clr>
        </p15:guide>
        <p15:guide id="2" pos="7242" userDrawn="1">
          <p15:clr>
            <a:srgbClr val="A4A3A4"/>
          </p15:clr>
        </p15:guide>
        <p15:guide id="3" orient="horz" pos="4110" userDrawn="1">
          <p15:clr>
            <a:srgbClr val="A4A3A4"/>
          </p15:clr>
        </p15:guide>
        <p15:guide id="4" orient="horz" pos="913" userDrawn="1">
          <p15:clr>
            <a:srgbClr val="A4A3A4"/>
          </p15:clr>
        </p15:guide>
        <p15:guide id="5" pos="3772" userDrawn="1">
          <p15:clr>
            <a:srgbClr val="A4A3A4"/>
          </p15:clr>
        </p15:guide>
        <p15:guide id="6" pos="3908" userDrawn="1">
          <p15:clr>
            <a:srgbClr val="A4A3A4"/>
          </p15:clr>
        </p15:guide>
        <p15:guide id="7" pos="2751" userDrawn="1">
          <p15:clr>
            <a:srgbClr val="A4A3A4"/>
          </p15:clr>
        </p15:guide>
        <p15:guide id="8" pos="2615" userDrawn="1">
          <p15:clr>
            <a:srgbClr val="A4A3A4"/>
          </p15:clr>
        </p15:guide>
        <p15:guide id="9" pos="1595" userDrawn="1">
          <p15:clr>
            <a:srgbClr val="A4A3A4"/>
          </p15:clr>
        </p15:guide>
        <p15:guide id="10" pos="1459" userDrawn="1">
          <p15:clr>
            <a:srgbClr val="A4A3A4"/>
          </p15:clr>
        </p15:guide>
        <p15:guide id="11" pos="4929" userDrawn="1">
          <p15:clr>
            <a:srgbClr val="A4A3A4"/>
          </p15:clr>
        </p15:guide>
        <p15:guide id="12" pos="5065" userDrawn="1">
          <p15:clr>
            <a:srgbClr val="A4A3A4"/>
          </p15:clr>
        </p15:guide>
        <p15:guide id="13" pos="6085" userDrawn="1">
          <p15:clr>
            <a:srgbClr val="A4A3A4"/>
          </p15:clr>
        </p15:guide>
        <p15:guide id="14" pos="6221" userDrawn="1">
          <p15:clr>
            <a:srgbClr val="A4A3A4"/>
          </p15:clr>
        </p15:guide>
        <p15:guide id="15" pos="2172" userDrawn="1">
          <p15:clr>
            <a:srgbClr val="A4A3A4"/>
          </p15:clr>
        </p15:guide>
        <p15:guide id="16" pos="2036" userDrawn="1">
          <p15:clr>
            <a:srgbClr val="A4A3A4"/>
          </p15:clr>
        </p15:guide>
        <p15:guide id="17" pos="3194" userDrawn="1">
          <p15:clr>
            <a:srgbClr val="A4A3A4"/>
          </p15:clr>
        </p15:guide>
        <p15:guide id="18" pos="3330" userDrawn="1">
          <p15:clr>
            <a:srgbClr val="A4A3A4"/>
          </p15:clr>
        </p15:guide>
        <p15:guide id="19" pos="881" userDrawn="1">
          <p15:clr>
            <a:srgbClr val="A4A3A4"/>
          </p15:clr>
        </p15:guide>
        <p15:guide id="20" pos="1017" userDrawn="1">
          <p15:clr>
            <a:srgbClr val="A4A3A4"/>
          </p15:clr>
        </p15:guide>
        <p15:guide id="21" pos="4351" userDrawn="1">
          <p15:clr>
            <a:srgbClr val="A4A3A4"/>
          </p15:clr>
        </p15:guide>
        <p15:guide id="22" pos="4487" userDrawn="1">
          <p15:clr>
            <a:srgbClr val="A4A3A4"/>
          </p15:clr>
        </p15:guide>
        <p15:guide id="23" pos="5508" userDrawn="1">
          <p15:clr>
            <a:srgbClr val="A4A3A4"/>
          </p15:clr>
        </p15:guide>
        <p15:guide id="24" pos="5642" userDrawn="1">
          <p15:clr>
            <a:srgbClr val="A4A3A4"/>
          </p15:clr>
        </p15:guide>
        <p15:guide id="25" pos="6663" userDrawn="1">
          <p15:clr>
            <a:srgbClr val="A4A3A4"/>
          </p15:clr>
        </p15:guide>
        <p15:guide id="26" pos="6799" userDrawn="1">
          <p15:clr>
            <a:srgbClr val="A4A3A4"/>
          </p15:clr>
        </p15:guide>
        <p15:guide id="27" orient="horz" pos="229" userDrawn="1">
          <p15:clr>
            <a:srgbClr val="A4A3A4"/>
          </p15:clr>
        </p15:guide>
        <p15:guide id="28" orient="horz" pos="867" userDrawn="1">
          <p15:clr>
            <a:srgbClr val="A4A3A4"/>
          </p15:clr>
        </p15:guide>
        <p15:guide id="29" orient="horz" pos="3793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22705BED-3134-B690-34C2-D5D92990F6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5325" y="1445464"/>
            <a:ext cx="11039475" cy="2008384"/>
          </a:xfrm>
        </p:spPr>
        <p:txBody>
          <a:bodyPr/>
          <a:lstStyle/>
          <a:p>
            <a:r>
              <a:rPr lang="en-US" dirty="0"/>
              <a:t>Status of CHART/MagDev2 and Overview of MagDev3</a:t>
            </a:r>
            <a:br>
              <a:rPr lang="en-US" dirty="0"/>
            </a:br>
            <a:endParaRPr lang="en-US" dirty="0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34B9B3D1-58DF-C15D-236A-D2586F309EE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PSI/CERN LTS WP Progress Meeting</a:t>
            </a:r>
          </a:p>
          <a:p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062FCA91-D52A-F346-F2E0-C58868C402D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5325" y="5655568"/>
            <a:ext cx="8296275" cy="288032"/>
          </a:xfrm>
        </p:spPr>
        <p:txBody>
          <a:bodyPr/>
          <a:lstStyle/>
          <a:p>
            <a:r>
              <a:rPr lang="en-US" dirty="0"/>
              <a:t>D. Araujo, B. Auchmann, A. Brem, N. Kehl, C. Lindner, T. Michlmayr, C. Müller, I. S. P. Peixoto, </a:t>
            </a:r>
          </a:p>
          <a:p>
            <a:r>
              <a:rPr lang="en-US" dirty="0"/>
              <a:t>A. Stampfli and J. Van den </a:t>
            </a:r>
            <a:r>
              <a:rPr lang="en-US" dirty="0" err="1"/>
              <a:t>Eijnden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dirty="0"/>
              <a:t>This work was performed under the auspices of and with support from the Swiss Accelerator Research and Technology (CHART) program. This work was partially funded by the HFM program.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635DB3D-2973-A9D3-FFF7-2FC75A91D95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November 2025</a:t>
            </a:r>
          </a:p>
        </p:txBody>
      </p:sp>
    </p:spTree>
    <p:extLst>
      <p:ext uri="{BB962C8B-B14F-4D97-AF65-F5344CB8AC3E}">
        <p14:creationId xmlns:p14="http://schemas.microsoft.com/office/powerpoint/2010/main" val="19241331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4A2EAA-CEA7-C720-ED3E-FE4E42BEA9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FA353F80-AB8B-C5A8-81FE-4B69B0C35D5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5325" y="1292087"/>
            <a:ext cx="10810875" cy="4729302"/>
          </a:xfrm>
        </p:spPr>
        <p:txBody>
          <a:bodyPr/>
          <a:lstStyle/>
          <a:p>
            <a:r>
              <a:rPr lang="en-US" dirty="0"/>
              <a:t>Agenda</a:t>
            </a:r>
          </a:p>
          <a:p>
            <a:pPr>
              <a:lnSpc>
                <a:spcPct val="150000"/>
              </a:lnSpc>
            </a:pPr>
            <a:r>
              <a:rPr lang="en-US" sz="2400" b="1" dirty="0"/>
              <a:t>Status of CHART/MagDev2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	Deliverables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	 Timeline</a:t>
            </a:r>
          </a:p>
          <a:p>
            <a:pPr>
              <a:lnSpc>
                <a:spcPct val="150000"/>
              </a:lnSpc>
            </a:pPr>
            <a:endParaRPr lang="en-US" sz="2400" dirty="0"/>
          </a:p>
          <a:p>
            <a:pPr>
              <a:lnSpc>
                <a:spcPct val="150000"/>
              </a:lnSpc>
            </a:pPr>
            <a:r>
              <a:rPr lang="en-US" sz="2400" dirty="0"/>
              <a:t>Overview of MagDev3 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25656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red and black logo&#10;&#10;Description automatically generated">
            <a:extLst>
              <a:ext uri="{FF2B5EF4-FFF2-40B4-BE49-F238E27FC236}">
                <a16:creationId xmlns:a16="http://schemas.microsoft.com/office/drawing/2014/main" id="{A8D8BB2F-2998-A76D-D19B-FABE1C1F750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1200" y="124469"/>
            <a:ext cx="810444" cy="810444"/>
          </a:xfrm>
          <a:prstGeom prst="rect">
            <a:avLst/>
          </a:prstGeom>
        </p:spPr>
      </p:pic>
      <p:pic>
        <p:nvPicPr>
          <p:cNvPr id="7" name="Picture 6" descr="A logo for high field program&#10;&#10;Description automatically generated">
            <a:extLst>
              <a:ext uri="{FF2B5EF4-FFF2-40B4-BE49-F238E27FC236}">
                <a16:creationId xmlns:a16="http://schemas.microsoft.com/office/drawing/2014/main" id="{9F9FC8AD-8D19-BBBE-83B4-1BE8ADFADC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253554"/>
            <a:ext cx="1413819" cy="552273"/>
          </a:xfrm>
          <a:prstGeom prst="rect">
            <a:avLst/>
          </a:prstGeom>
        </p:spPr>
      </p:pic>
      <p:sp>
        <p:nvSpPr>
          <p:cNvPr id="8" name="Title 10">
            <a:extLst>
              <a:ext uri="{FF2B5EF4-FFF2-40B4-BE49-F238E27FC236}">
                <a16:creationId xmlns:a16="http://schemas.microsoft.com/office/drawing/2014/main" id="{186F6122-6A5A-EB97-9087-203153ADEA33}"/>
              </a:ext>
            </a:extLst>
          </p:cNvPr>
          <p:cNvSpPr txBox="1">
            <a:spLocks/>
          </p:cNvSpPr>
          <p:nvPr/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Status of CHART/MagDev2: </a:t>
            </a:r>
            <a:r>
              <a:rPr lang="en-US" sz="2800" dirty="0"/>
              <a:t>Deliverables</a:t>
            </a:r>
            <a:r>
              <a:rPr lang="en-US" dirty="0"/>
              <a:t> </a:t>
            </a:r>
          </a:p>
        </p:txBody>
      </p:sp>
      <p:graphicFrame>
        <p:nvGraphicFramePr>
          <p:cNvPr id="23" name="Table 22">
            <a:extLst>
              <a:ext uri="{FF2B5EF4-FFF2-40B4-BE49-F238E27FC236}">
                <a16:creationId xmlns:a16="http://schemas.microsoft.com/office/drawing/2014/main" id="{3CCF9AAF-D9DD-04BF-26CA-5D8656973B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7953212"/>
              </p:ext>
            </p:extLst>
          </p:nvPr>
        </p:nvGraphicFramePr>
        <p:xfrm>
          <a:off x="745249" y="2590800"/>
          <a:ext cx="8829675" cy="1828800"/>
        </p:xfrm>
        <a:graphic>
          <a:graphicData uri="http://schemas.openxmlformats.org/drawingml/2006/table">
            <a:tbl>
              <a:tblPr/>
              <a:tblGrid>
                <a:gridCol w="1209675">
                  <a:extLst>
                    <a:ext uri="{9D8B030D-6E8A-4147-A177-3AD203B41FA5}">
                      <a16:colId xmlns:a16="http://schemas.microsoft.com/office/drawing/2014/main" val="3645697441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3997452417"/>
                    </a:ext>
                  </a:extLst>
                </a:gridCol>
                <a:gridCol w="6553200">
                  <a:extLst>
                    <a:ext uri="{9D8B030D-6E8A-4147-A177-3AD203B41FA5}">
                      <a16:colId xmlns:a16="http://schemas.microsoft.com/office/drawing/2014/main" val="336734606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/>
                        <a:t>RD3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dirty="0"/>
                        <a:t>D1.1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dirty="0"/>
                        <a:t>BOX Powered-Sample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26706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/>
                        <a:t>RD3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/>
                        <a:t>D1.2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dirty="0"/>
                        <a:t>subSMCC1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109682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dirty="0"/>
                        <a:t>RD3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/>
                        <a:t>D1.3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dirty="0"/>
                        <a:t>SMACC1 Conceptual Design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096637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/>
                        <a:t>RD3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/>
                        <a:t>D1.4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dirty="0"/>
                        <a:t>SMACC1 Technical Design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805542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dirty="0"/>
                        <a:t>RD3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dirty="0"/>
                        <a:t>D1.5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dirty="0"/>
                        <a:t>Reel-to-reel Inspection and Stack Characterization of Cables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5727604"/>
                  </a:ext>
                </a:extLst>
              </a:tr>
            </a:tbl>
          </a:graphicData>
        </a:graphic>
      </p:graphicFrame>
      <p:sp>
        <p:nvSpPr>
          <p:cNvPr id="35" name="TextBox 34">
            <a:extLst>
              <a:ext uri="{FF2B5EF4-FFF2-40B4-BE49-F238E27FC236}">
                <a16:creationId xmlns:a16="http://schemas.microsoft.com/office/drawing/2014/main" id="{45526663-A27A-A0AE-4C21-1FC71C8BB81F}"/>
              </a:ext>
            </a:extLst>
          </p:cNvPr>
          <p:cNvSpPr txBox="1"/>
          <p:nvPr/>
        </p:nvSpPr>
        <p:spPr>
          <a:xfrm>
            <a:off x="745249" y="1905000"/>
            <a:ext cx="3327578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CERN/PSI Agreement: KE5943</a:t>
            </a:r>
          </a:p>
        </p:txBody>
      </p:sp>
    </p:spTree>
    <p:extLst>
      <p:ext uri="{BB962C8B-B14F-4D97-AF65-F5344CB8AC3E}">
        <p14:creationId xmlns:p14="http://schemas.microsoft.com/office/powerpoint/2010/main" val="35281439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86528E-C086-9FDB-443E-B516970E16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red and black logo&#10;&#10;Description automatically generated">
            <a:extLst>
              <a:ext uri="{FF2B5EF4-FFF2-40B4-BE49-F238E27FC236}">
                <a16:creationId xmlns:a16="http://schemas.microsoft.com/office/drawing/2014/main" id="{A408D2ED-E5E6-56ED-DD36-673DD803EA0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1200" y="124469"/>
            <a:ext cx="810444" cy="810444"/>
          </a:xfrm>
          <a:prstGeom prst="rect">
            <a:avLst/>
          </a:prstGeom>
        </p:spPr>
      </p:pic>
      <p:pic>
        <p:nvPicPr>
          <p:cNvPr id="7" name="Picture 6" descr="A logo for high field program&#10;&#10;Description automatically generated">
            <a:extLst>
              <a:ext uri="{FF2B5EF4-FFF2-40B4-BE49-F238E27FC236}">
                <a16:creationId xmlns:a16="http://schemas.microsoft.com/office/drawing/2014/main" id="{04B98694-DD7E-7B0A-CEA7-43DA2E5649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253554"/>
            <a:ext cx="1413819" cy="552273"/>
          </a:xfrm>
          <a:prstGeom prst="rect">
            <a:avLst/>
          </a:prstGeom>
        </p:spPr>
      </p:pic>
      <p:sp>
        <p:nvSpPr>
          <p:cNvPr id="8" name="Title 10">
            <a:extLst>
              <a:ext uri="{FF2B5EF4-FFF2-40B4-BE49-F238E27FC236}">
                <a16:creationId xmlns:a16="http://schemas.microsoft.com/office/drawing/2014/main" id="{C79E8F11-9C46-40A7-2038-871A741DD75E}"/>
              </a:ext>
            </a:extLst>
          </p:cNvPr>
          <p:cNvSpPr txBox="1">
            <a:spLocks/>
          </p:cNvSpPr>
          <p:nvPr/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Status of CHART/MagDev2: </a:t>
            </a:r>
            <a:r>
              <a:rPr lang="en-US" sz="2800" dirty="0"/>
              <a:t>Timeline</a:t>
            </a:r>
            <a:r>
              <a:rPr lang="en-US" dirty="0"/>
              <a:t> </a:t>
            </a:r>
          </a:p>
        </p:txBody>
      </p:sp>
      <p:sp>
        <p:nvSpPr>
          <p:cNvPr id="2" name="Right Arrow 1">
            <a:extLst>
              <a:ext uri="{FF2B5EF4-FFF2-40B4-BE49-F238E27FC236}">
                <a16:creationId xmlns:a16="http://schemas.microsoft.com/office/drawing/2014/main" id="{59F40BA7-CA3B-4615-1869-6338440B892B}"/>
              </a:ext>
            </a:extLst>
          </p:cNvPr>
          <p:cNvSpPr/>
          <p:nvPr/>
        </p:nvSpPr>
        <p:spPr>
          <a:xfrm>
            <a:off x="838200" y="3037656"/>
            <a:ext cx="10972800" cy="696144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19476D0-5298-611D-54A1-CA5E94DD2E12}"/>
              </a:ext>
            </a:extLst>
          </p:cNvPr>
          <p:cNvSpPr txBox="1"/>
          <p:nvPr/>
        </p:nvSpPr>
        <p:spPr>
          <a:xfrm>
            <a:off x="950562" y="3247228"/>
            <a:ext cx="1032703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Q3/2023         Q4/2023         Q1/2024         Q2/2024         Q3/2024         Q4/2024         Q1/2025         Q2/2025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0AE62E4-5950-0EA8-193A-C1284D9908F7}"/>
              </a:ext>
            </a:extLst>
          </p:cNvPr>
          <p:cNvSpPr txBox="1"/>
          <p:nvPr/>
        </p:nvSpPr>
        <p:spPr>
          <a:xfrm>
            <a:off x="838200" y="1981200"/>
            <a:ext cx="10133120" cy="369332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dirty="0"/>
              <a:t>BOX Powered-Sample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F68308C-4F47-4F8A-424E-3D11A227D255}"/>
              </a:ext>
            </a:extLst>
          </p:cNvPr>
          <p:cNvSpPr txBox="1"/>
          <p:nvPr/>
        </p:nvSpPr>
        <p:spPr>
          <a:xfrm>
            <a:off x="4491831" y="2461021"/>
            <a:ext cx="1371600" cy="646331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/>
              <a:t>Test of subSMCC1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CCBD67E-7D06-5DB9-0179-4F7F38431ACB}"/>
              </a:ext>
            </a:extLst>
          </p:cNvPr>
          <p:cNvSpPr txBox="1"/>
          <p:nvPr/>
        </p:nvSpPr>
        <p:spPr>
          <a:xfrm>
            <a:off x="9523520" y="2461021"/>
            <a:ext cx="1447800" cy="646331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/>
              <a:t>Test of</a:t>
            </a:r>
          </a:p>
          <a:p>
            <a:pPr algn="ctr">
              <a:buNone/>
            </a:pPr>
            <a:r>
              <a:rPr lang="en-US" dirty="0"/>
              <a:t>subSMCC2a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A62DC2C-AE0A-C3A1-A0E0-2EE0B59F4C79}"/>
              </a:ext>
            </a:extLst>
          </p:cNvPr>
          <p:cNvSpPr txBox="1"/>
          <p:nvPr/>
        </p:nvSpPr>
        <p:spPr>
          <a:xfrm>
            <a:off x="8288338" y="3733799"/>
            <a:ext cx="1371600" cy="369332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/>
              <a:t>SMACC1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6F0A489-A0E6-324F-0B8F-84B06428282C}"/>
              </a:ext>
            </a:extLst>
          </p:cNvPr>
          <p:cNvSpPr txBox="1"/>
          <p:nvPr/>
        </p:nvSpPr>
        <p:spPr>
          <a:xfrm>
            <a:off x="8288338" y="4103131"/>
            <a:ext cx="1371600" cy="369332"/>
          </a:xfrm>
          <a:prstGeom prst="rect">
            <a:avLst/>
          </a:prstGeom>
          <a:solidFill>
            <a:srgbClr val="00B050"/>
          </a:solidFill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/>
              <a:t>Review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7A41724-5B79-70B7-FFED-5BF0A8BFBBD0}"/>
              </a:ext>
            </a:extLst>
          </p:cNvPr>
          <p:cNvSpPr txBox="1"/>
          <p:nvPr/>
        </p:nvSpPr>
        <p:spPr>
          <a:xfrm>
            <a:off x="9659938" y="4648200"/>
            <a:ext cx="2074862" cy="923330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/>
              <a:t>Stress-Managed stack sample and measurements </a:t>
            </a:r>
          </a:p>
        </p:txBody>
      </p:sp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539FCBC6-C918-60F3-04EB-1A6AC8213B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7270743"/>
              </p:ext>
            </p:extLst>
          </p:nvPr>
        </p:nvGraphicFramePr>
        <p:xfrm>
          <a:off x="838200" y="4472463"/>
          <a:ext cx="6553200" cy="1828800"/>
        </p:xfrm>
        <a:graphic>
          <a:graphicData uri="http://schemas.openxmlformats.org/drawingml/2006/table">
            <a:tbl>
              <a:tblPr/>
              <a:tblGrid>
                <a:gridCol w="6553200">
                  <a:extLst>
                    <a:ext uri="{9D8B030D-6E8A-4147-A177-3AD203B41FA5}">
                      <a16:colId xmlns:a16="http://schemas.microsoft.com/office/drawing/2014/main" val="336734606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dirty="0"/>
                        <a:t>BOX Powered-Sample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26706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dirty="0"/>
                        <a:t>subSMCC1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109682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dirty="0"/>
                        <a:t>SMACC1 Conceptual Design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096637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dirty="0"/>
                        <a:t>SMACC1 Technical Design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805542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dirty="0"/>
                        <a:t>Reel-to-reel Inspection and Stack Characterization of Cables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57276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61987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72A99B-7E08-5FA4-17D9-047EDA05DF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EB1CF955-FEF0-A436-CCD5-0CFEB6E5305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5325" y="1292087"/>
            <a:ext cx="10810875" cy="4729302"/>
          </a:xfrm>
        </p:spPr>
        <p:txBody>
          <a:bodyPr/>
          <a:lstStyle/>
          <a:p>
            <a:r>
              <a:rPr lang="en-US" dirty="0"/>
              <a:t>Agenda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Status of CHART/MagDev2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	Deliverables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	 Timeline</a:t>
            </a:r>
          </a:p>
          <a:p>
            <a:pPr>
              <a:lnSpc>
                <a:spcPct val="150000"/>
              </a:lnSpc>
            </a:pPr>
            <a:endParaRPr lang="en-US" sz="2400" dirty="0"/>
          </a:p>
          <a:p>
            <a:pPr>
              <a:lnSpc>
                <a:spcPct val="150000"/>
              </a:lnSpc>
            </a:pPr>
            <a:r>
              <a:rPr lang="en-US" sz="2400" b="1" dirty="0"/>
              <a:t>Overview of MagDev3 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8151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9B04FD-60D1-577C-1854-94D63818EA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red and black logo&#10;&#10;Description automatically generated">
            <a:extLst>
              <a:ext uri="{FF2B5EF4-FFF2-40B4-BE49-F238E27FC236}">
                <a16:creationId xmlns:a16="http://schemas.microsoft.com/office/drawing/2014/main" id="{284E40A8-3A84-E7CF-8469-9F57181B5F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1200" y="124469"/>
            <a:ext cx="810444" cy="810444"/>
          </a:xfrm>
          <a:prstGeom prst="rect">
            <a:avLst/>
          </a:prstGeom>
        </p:spPr>
      </p:pic>
      <p:pic>
        <p:nvPicPr>
          <p:cNvPr id="7" name="Picture 6" descr="A logo for high field program&#10;&#10;Description automatically generated">
            <a:extLst>
              <a:ext uri="{FF2B5EF4-FFF2-40B4-BE49-F238E27FC236}">
                <a16:creationId xmlns:a16="http://schemas.microsoft.com/office/drawing/2014/main" id="{83502633-79FB-20FA-3BEC-4D98D5D17D5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253554"/>
            <a:ext cx="1413819" cy="552273"/>
          </a:xfrm>
          <a:prstGeom prst="rect">
            <a:avLst/>
          </a:prstGeom>
        </p:spPr>
      </p:pic>
      <p:sp>
        <p:nvSpPr>
          <p:cNvPr id="8" name="Title 10">
            <a:extLst>
              <a:ext uri="{FF2B5EF4-FFF2-40B4-BE49-F238E27FC236}">
                <a16:creationId xmlns:a16="http://schemas.microsoft.com/office/drawing/2014/main" id="{C5235CF5-6F17-5E0F-1239-BD3E0CC1C197}"/>
              </a:ext>
            </a:extLst>
          </p:cNvPr>
          <p:cNvSpPr txBox="1">
            <a:spLocks/>
          </p:cNvSpPr>
          <p:nvPr/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Overview of MagDev3 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F9B5B04A-B5C7-8C82-FB93-2CF2FA5A40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3513553"/>
              </p:ext>
            </p:extLst>
          </p:nvPr>
        </p:nvGraphicFramePr>
        <p:xfrm>
          <a:off x="745249" y="2590800"/>
          <a:ext cx="7620000" cy="1463040"/>
        </p:xfrm>
        <a:graphic>
          <a:graphicData uri="http://schemas.openxmlformats.org/drawingml/2006/table">
            <a:tbl>
              <a:tblPr/>
              <a:tblGrid>
                <a:gridCol w="1066800">
                  <a:extLst>
                    <a:ext uri="{9D8B030D-6E8A-4147-A177-3AD203B41FA5}">
                      <a16:colId xmlns:a16="http://schemas.microsoft.com/office/drawing/2014/main" val="3997452417"/>
                    </a:ext>
                  </a:extLst>
                </a:gridCol>
                <a:gridCol w="6553200">
                  <a:extLst>
                    <a:ext uri="{9D8B030D-6E8A-4147-A177-3AD203B41FA5}">
                      <a16:colId xmlns:a16="http://schemas.microsoft.com/office/drawing/2014/main" val="336734606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dirty="0"/>
                        <a:t>T1.1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dirty="0"/>
                        <a:t>SMACC1 manufacturing and testing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26706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dirty="0"/>
                        <a:t>T1.2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dirty="0" err="1"/>
                        <a:t>subSMACC</a:t>
                      </a:r>
                      <a:endParaRPr 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109682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dirty="0"/>
                        <a:t>T1.3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dirty="0"/>
                        <a:t>SMACC2 conceptual and technical design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096637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dirty="0"/>
                        <a:t>T1.4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dirty="0"/>
                        <a:t>SMACC2 manufacturing and testing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80554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6030423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 PSI EN V8" id="{2132D999-342E-469F-8993-5F7C72A68671}" vid="{1534A763-A16F-4C1F-A36D-9470E56E94CE}"/>
    </a:ext>
  </a:extLst>
</a:theme>
</file>

<file path=ppt/theme/theme2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E594130A2AF244FBF3F304D904ED593" ma:contentTypeVersion="18" ma:contentTypeDescription="Ein neues Dokument erstellen." ma:contentTypeScope="" ma:versionID="9c227ad3ab8d826471e210bb857ebfda">
  <xsd:schema xmlns:xsd="http://www.w3.org/2001/XMLSchema" xmlns:xs="http://www.w3.org/2001/XMLSchema" xmlns:p="http://schemas.microsoft.com/office/2006/metadata/properties" xmlns:ns2="c9077d15-72ed-4fec-bcfe-3472729e9195" xmlns:ns3="bc24777f-78b6-4f3c-a73a-d5fa08e4d537" targetNamespace="http://schemas.microsoft.com/office/2006/metadata/properties" ma:root="true" ma:fieldsID="2a0acd45fe6cc66a06723547185abeb0" ns2:_="" ns3:_="">
    <xsd:import namespace="c9077d15-72ed-4fec-bcfe-3472729e9195"/>
    <xsd:import namespace="bc24777f-78b6-4f3c-a73a-d5fa08e4d53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077d15-72ed-4fec-bcfe-3472729e91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7fbe3b91-0d7a-4fca-85de-75d49bc052c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24777f-78b6-4f3c-a73a-d5fa08e4d537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523888c3-3691-4ee2-9093-74875a1c94d8}" ma:internalName="TaxCatchAll" ma:showField="CatchAllData" ma:web="bc24777f-78b6-4f3c-a73a-d5fa08e4d53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c24777f-78b6-4f3c-a73a-d5fa08e4d537" xsi:nil="true"/>
    <lcf76f155ced4ddcb4097134ff3c332f xmlns="c9077d15-72ed-4fec-bcfe-3472729e9195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B9C8326-17BB-45BD-9C1C-A05512924E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077d15-72ed-4fec-bcfe-3472729e9195"/>
    <ds:schemaRef ds:uri="bc24777f-78b6-4f3c-a73a-d5fa08e4d53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626B806-0237-4942-A1FD-5C97285908C2}">
  <ds:schemaRefs>
    <ds:schemaRef ds:uri="bc24777f-78b6-4f3c-a73a-d5fa08e4d537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c9077d15-72ed-4fec-bcfe-3472729e9195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4B6B7BE2-63AD-4C37-AC44-F0E4FC348E2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VO-9722-769_0_PSI Presentation Content Slide (EN)</Template>
  <TotalTime>1267</TotalTime>
  <Words>232</Words>
  <Application>Microsoft Macintosh PowerPoint</Application>
  <PresentationFormat>Widescreen</PresentationFormat>
  <Paragraphs>59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Aptos</vt:lpstr>
      <vt:lpstr>Arial</vt:lpstr>
      <vt:lpstr>Benutzerdefiniertes Design</vt:lpstr>
      <vt:lpstr>Status of CHART/MagDev2 and Overview of MagDev3 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Paul Scherrer Institut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</dc:title>
  <dc:creator>Brem André</dc:creator>
  <dc:description>erstellt durch Vorlagenbauer.ch</dc:description>
  <cp:lastModifiedBy>Martins Araujo, Douglas</cp:lastModifiedBy>
  <cp:revision>840</cp:revision>
  <cp:lastPrinted>2025-01-13T13:00:50Z</cp:lastPrinted>
  <dcterms:created xsi:type="dcterms:W3CDTF">2024-06-18T06:36:23Z</dcterms:created>
  <dcterms:modified xsi:type="dcterms:W3CDTF">2025-11-18T20:55:19Z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0x0101000E594130A2AF244FBF3F304D904ED593</vt:lpwstr>
  </property>
  <property fmtid="{D5CDD505-2E9C-101B-9397-08002B2CF9AE}" pid="3" name="MediaServiceImageTags">
    <vt:lpwstr/>
  </property>
</Properties>
</file>