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4"/>
  </p:notesMasterIdLst>
  <p:handoutMasterIdLst>
    <p:handoutMasterId r:id="rId15"/>
  </p:handoutMasterIdLst>
  <p:sldIdLst>
    <p:sldId id="385" r:id="rId5"/>
    <p:sldId id="1720" r:id="rId6"/>
    <p:sldId id="1636" r:id="rId7"/>
    <p:sldId id="1611" r:id="rId8"/>
    <p:sldId id="1763" r:id="rId9"/>
    <p:sldId id="339" r:id="rId10"/>
    <p:sldId id="1764" r:id="rId11"/>
    <p:sldId id="1765" r:id="rId12"/>
    <p:sldId id="1766" r:id="rId13"/>
  </p:sldIdLst>
  <p:sldSz cx="12192000" cy="6858000"/>
  <p:notesSz cx="7315200" cy="96012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14E6"/>
    <a:srgbClr val="F0F0F0"/>
    <a:srgbClr val="CBCCF5"/>
    <a:srgbClr val="E7E7FA"/>
    <a:srgbClr val="EBE7F9"/>
    <a:srgbClr val="D5CCF2"/>
    <a:srgbClr val="FF66FF"/>
    <a:srgbClr val="F5F5F5"/>
    <a:srgbClr val="FFFFFF"/>
    <a:srgbClr val="F1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–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03" autoAdjust="0"/>
    <p:restoredTop sz="94693" autoAdjust="0"/>
  </p:normalViewPr>
  <p:slideViewPr>
    <p:cSldViewPr showGuides="1">
      <p:cViewPr varScale="1">
        <p:scale>
          <a:sx n="121" d="100"/>
          <a:sy n="121" d="100"/>
        </p:scale>
        <p:origin x="312" y="168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user/Documents/psi/HFM/2025_11_19_HFM_WP_LTS_progress/subSMCC2a/SubScale2_RT_RCB1_PSI_20251028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an(shift)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13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trendline>
            <c:spPr>
              <a:ln w="31750" cap="rnd">
                <a:solidFill>
                  <a:srgbClr val="FF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('SubScale2 (2)'!$A$6,'SubScale2 (2)'!$A$23,'SubScale2 (2)'!$A$40,'SubScale2 (2)'!$A$57,'SubScale2 (2)'!$A$74,'SubScale2 (2)'!$A$91)</c:f>
              <c:numCache>
                <c:formatCode>General</c:formatCode>
                <c:ptCount val="6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</c:numCache>
            </c:numRef>
          </c:xVal>
          <c:yVal>
            <c:numRef>
              <c:f>('SubScale2 (2)'!$C$8,'SubScale2 (2)'!$C$25,'SubScale2 (2)'!$C$42,'SubScale2 (2)'!$C$59,'SubScale2 (2)'!$C$76,'SubScale2 (2)'!$C$93)</c:f>
              <c:numCache>
                <c:formatCode>0.00</c:formatCode>
                <c:ptCount val="6"/>
                <c:pt idx="0">
                  <c:v>14.198060075619599</c:v>
                </c:pt>
                <c:pt idx="1">
                  <c:v>19.114290301318199</c:v>
                </c:pt>
                <c:pt idx="2">
                  <c:v>24.6957242030924</c:v>
                </c:pt>
                <c:pt idx="3">
                  <c:v>29.623089758775802</c:v>
                </c:pt>
                <c:pt idx="4">
                  <c:v>34.726939745645502</c:v>
                </c:pt>
                <c:pt idx="5">
                  <c:v>39.395834020229998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506-4747-8C57-62C450E932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93091536"/>
        <c:axId val="1893094416"/>
      </c:scatterChart>
      <c:valAx>
        <c:axId val="18930915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x_shift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CH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893094416"/>
        <c:crosses val="autoZero"/>
        <c:crossBetween val="midCat"/>
      </c:valAx>
      <c:valAx>
        <c:axId val="189309441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|a2| (u)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893091536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508450" y="240865"/>
            <a:ext cx="4608512" cy="325667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300"/>
            </a:lvl1pPr>
          </a:lstStyle>
          <a:p>
            <a:r>
              <a:rPr lang="de-CH" sz="1000" dirty="0"/>
              <a:t>Kopfzeilentext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480235" y="240865"/>
            <a:ext cx="1326515" cy="325667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300"/>
            </a:lvl1pPr>
          </a:lstStyle>
          <a:p>
            <a:fld id="{EEC665CA-D682-48EC-95D2-126FD6449D65}" type="datetime1">
              <a:rPr lang="de-CH" sz="1000"/>
              <a:t>19.11.25</a:t>
            </a:fld>
            <a:endParaRPr lang="de-CH" sz="1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508450" y="8913602"/>
            <a:ext cx="4608512" cy="347898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300"/>
            </a:lvl1pPr>
          </a:lstStyle>
          <a:p>
            <a:r>
              <a:rPr lang="de-CH" sz="1000" dirty="0"/>
              <a:t>Fusszeilentext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480235" y="8913604"/>
            <a:ext cx="1326515" cy="34789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300"/>
            </a:lvl1pPr>
          </a:lstStyle>
          <a:p>
            <a:fld id="{2CEDAA2C-602C-494B-9BFF-F0D7FF14E319}" type="slidenum">
              <a:rPr lang="de-CH" sz="1000"/>
              <a:t>‹#›</a:t>
            </a:fld>
            <a:endParaRPr lang="de-CH" sz="10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3024" userDrawn="1">
          <p15:clr>
            <a:srgbClr val="F26B43"/>
          </p15:clr>
        </p15:guide>
        <p15:guide id="2" pos="2304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944563"/>
            <a:ext cx="5838825" cy="3284537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de-CH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826927" y="9147600"/>
            <a:ext cx="2379123" cy="188488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0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826841" y="9147600"/>
            <a:ext cx="929251" cy="188488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0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824986" y="4498166"/>
            <a:ext cx="5931106" cy="4460896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511796" y="447130"/>
            <a:ext cx="2234995" cy="195008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000"/>
            </a:lvl1pPr>
          </a:lstStyle>
          <a:p>
            <a:fld id="{A17AAF7D-4283-4014-80F4-26E915FEACF8}" type="datetime1">
              <a:rPr lang="de-CH" smtClean="0"/>
              <a:t>19.11.25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815684" y="453600"/>
            <a:ext cx="3465685" cy="188538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000"/>
            </a:lvl1pPr>
          </a:lstStyle>
          <a:p>
            <a:r>
              <a:rPr lang="de-CH" dirty="0"/>
              <a:t>Kopfzeilentext</a:t>
            </a:r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3024" userDrawn="1">
          <p15:clr>
            <a:srgbClr val="F26B43"/>
          </p15:clr>
        </p15:guide>
        <p15:guide id="2" pos="2304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4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F64D-4957-4F7C-BD78-A4D83F0A624E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02A9-8AB4-4B62-9FE7-C79B93CE721D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2E83-E6E1-49CF-8B1D-15A02C0E0489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253974-7A2B-43F7-9AAB-82AE61FB7BDA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D10-FCBE-4A1D-801A-0EE6CE358A47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9603-F37E-48A7-8BE4-E9FAC5D076F0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47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F506-EBC5-4FA6-B2E1-2CAEE530F8EF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9123-BDD9-4403-A840-EAF8128283BA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420-CEEB-427A-A025-0EEBD06833F6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F46A-CD84-4EA9-A8B7-968C8FE43CC2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9520A-F980-4931-A46C-82E8E834FBA6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AA79-3162-4E10-AA39-D0248AEB6076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E5E1-006F-42D4-ABF6-4421AF14DA08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5AC-8901-4370-9802-77EBE44319E7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4BA9F-7D4C-4421-A451-01E2B7381D3E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8BD49-47D3-4F37-877E-B7C0A9080AD4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977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1D8F-7254-47BE-92B2-DBF08CE55EEF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9548-6E31-475E-9523-67EEEB11B520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95CE6-B1C1-4A01-9B59-7F69D83EEB48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7066-FCF1-45A3-9A8A-400034F861F3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280026-4D3D-4BB6-870B-30FF1976DEAA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1A1C21-6E2E-43CB-A499-6F26BA3D2867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F261762-898A-474B-BAD7-AB4911CF5591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  <p:sldLayoutId id="2147483691" r:id="rId3"/>
    <p:sldLayoutId id="214748365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3" r:id="rId31"/>
    <p:sldLayoutId id="2147483682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png"/><Relationship Id="rId7" Type="http://schemas.openxmlformats.org/officeDocument/2006/relationships/image" Target="../media/image1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9.emf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1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2705BED-3134-B690-34C2-D5D92990F6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445464"/>
            <a:ext cx="11039475" cy="2008384"/>
          </a:xfrm>
        </p:spPr>
        <p:txBody>
          <a:bodyPr/>
          <a:lstStyle/>
          <a:p>
            <a:r>
              <a:rPr lang="en-US" dirty="0"/>
              <a:t>subSMCC2a: ongoing magnetic measurements and analysis being carried out at PSI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34B9B3D1-58DF-C15D-236A-D2586F309E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PSI/CERN LTS WP Progress Meeting</a:t>
            </a:r>
          </a:p>
          <a:p>
            <a:endParaRPr lang="de-CH" b="1" dirty="0"/>
          </a:p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62FCA91-D52A-F346-F2E0-C58868C402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5655568"/>
            <a:ext cx="8296275" cy="288032"/>
          </a:xfrm>
        </p:spPr>
        <p:txBody>
          <a:bodyPr/>
          <a:lstStyle/>
          <a:p>
            <a:r>
              <a:rPr lang="en-US" dirty="0"/>
              <a:t>D. Araujo, B. Auchmann, A. Brem, N. Kehl, C. Lindner, T. Michlmayr, C. Müller, I. S. P. Peixoto, </a:t>
            </a:r>
          </a:p>
          <a:p>
            <a:r>
              <a:rPr lang="en-US" dirty="0"/>
              <a:t>A. Stampfli and J. Van den </a:t>
            </a:r>
            <a:r>
              <a:rPr lang="en-US" dirty="0" err="1"/>
              <a:t>Eijnden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This work was performed under the auspices of and with support from the Swiss Accelerator Research and Technology (CHART) program. This work was partially funded by the HFM program.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635DB3D-2973-A9D3-FFF7-2FC75A91D95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November 2025</a:t>
            </a:r>
          </a:p>
        </p:txBody>
      </p:sp>
    </p:spTree>
    <p:extLst>
      <p:ext uri="{BB962C8B-B14F-4D97-AF65-F5344CB8AC3E}">
        <p14:creationId xmlns:p14="http://schemas.microsoft.com/office/powerpoint/2010/main" val="1924133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4A2EAA-CEA7-C720-ED3E-FE4E42BEA9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FA353F80-AB8B-C5A8-81FE-4B69B0C35D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1292087"/>
            <a:ext cx="10810875" cy="4729302"/>
          </a:xfrm>
        </p:spPr>
        <p:txBody>
          <a:bodyPr/>
          <a:lstStyle/>
          <a:p>
            <a:r>
              <a:rPr lang="en-US" dirty="0"/>
              <a:t>Agenda</a:t>
            </a:r>
          </a:p>
          <a:p>
            <a:pPr>
              <a:lnSpc>
                <a:spcPct val="150000"/>
              </a:lnSpc>
            </a:pPr>
            <a:r>
              <a:rPr lang="en-US" sz="2400" b="1" dirty="0"/>
              <a:t>subSMCC2a test campaign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subSMCC2a cold magnetic measurements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subSMCC2a magnetic measurements at PSI</a:t>
            </a:r>
          </a:p>
          <a:p>
            <a:pPr>
              <a:lnSpc>
                <a:spcPct val="15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22565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BB7C22-21FF-EBC6-175D-676E15FE2B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B255E5B-529F-68D1-2773-457C34F46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7153275" cy="810444"/>
          </a:xfrm>
        </p:spPr>
        <p:txBody>
          <a:bodyPr/>
          <a:lstStyle/>
          <a:p>
            <a:r>
              <a:rPr lang="en-US" sz="2800" dirty="0"/>
              <a:t>subSMCC2 test campaign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743939-1873-101C-DAA8-2D25A05A5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1C21-6E2E-43CB-A499-6F26BA3D2867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A4C4EF-75DE-C422-69BD-A0FB20F18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9421DA-E9F0-E83C-F5D4-3D8146104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FE0E8F3D-673F-83B4-DCA3-60D62C7F7B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356" y="0"/>
            <a:ext cx="949577" cy="949577"/>
          </a:xfrm>
          <a:prstGeom prst="rect">
            <a:avLst/>
          </a:prstGeom>
        </p:spPr>
      </p:pic>
      <p:pic>
        <p:nvPicPr>
          <p:cNvPr id="9" name="Picture 8" descr="A logo for high field program&#10;&#10;Description automatically generated">
            <a:extLst>
              <a:ext uri="{FF2B5EF4-FFF2-40B4-BE49-F238E27FC236}">
                <a16:creationId xmlns:a16="http://schemas.microsoft.com/office/drawing/2014/main" id="{3D0A4308-E469-A971-6F5C-DA09F10107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209727"/>
            <a:ext cx="1619113" cy="632466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B724E453-045E-0156-AC10-D714A6682B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64" r="24814" b="3333"/>
          <a:stretch>
            <a:fillRect/>
          </a:stretch>
        </p:blipFill>
        <p:spPr bwMode="auto">
          <a:xfrm>
            <a:off x="8378379" y="1495786"/>
            <a:ext cx="3432621" cy="4474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A close-up of a computer chip&#10;&#10;AI-generated content may be incorrect.">
            <a:extLst>
              <a:ext uri="{FF2B5EF4-FFF2-40B4-BE49-F238E27FC236}">
                <a16:creationId xmlns:a16="http://schemas.microsoft.com/office/drawing/2014/main" id="{5364B171-0195-1367-8B25-CF38B20637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88" y="1387200"/>
            <a:ext cx="1531712" cy="2880000"/>
          </a:xfrm>
          <a:prstGeom prst="rect">
            <a:avLst/>
          </a:prstGeom>
        </p:spPr>
      </p:pic>
      <p:pic>
        <p:nvPicPr>
          <p:cNvPr id="19" name="Picture 18" descr="A close-up of a machine&#10;&#10;AI-generated content may be incorrect.">
            <a:extLst>
              <a:ext uri="{FF2B5EF4-FFF2-40B4-BE49-F238E27FC236}">
                <a16:creationId xmlns:a16="http://schemas.microsoft.com/office/drawing/2014/main" id="{DCB36A38-A9F1-EA77-D0CF-13DA254D7D0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253" y="1359288"/>
            <a:ext cx="1542347" cy="2880000"/>
          </a:xfrm>
          <a:prstGeom prst="rect">
            <a:avLst/>
          </a:prstGeom>
        </p:spPr>
      </p:pic>
      <p:pic>
        <p:nvPicPr>
          <p:cNvPr id="24" name="Picture 23" descr="A blue and purple machine&#10;&#10;AI-generated content may be incorrect.">
            <a:extLst>
              <a:ext uri="{FF2B5EF4-FFF2-40B4-BE49-F238E27FC236}">
                <a16:creationId xmlns:a16="http://schemas.microsoft.com/office/drawing/2014/main" id="{F459E732-4D4E-A896-147F-7F89BDA5A3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640" y="1506485"/>
            <a:ext cx="3787013" cy="2532115"/>
          </a:xfrm>
          <a:prstGeom prst="rect">
            <a:avLst/>
          </a:prstGeom>
        </p:spPr>
      </p:pic>
      <p:sp>
        <p:nvSpPr>
          <p:cNvPr id="27" name="TextBox 36">
            <a:extLst>
              <a:ext uri="{FF2B5EF4-FFF2-40B4-BE49-F238E27FC236}">
                <a16:creationId xmlns:a16="http://schemas.microsoft.com/office/drawing/2014/main" id="{39D6FC71-AAF6-5BEE-BD70-8C3E66DF0663}"/>
              </a:ext>
            </a:extLst>
          </p:cNvPr>
          <p:cNvSpPr txBox="1"/>
          <p:nvPr/>
        </p:nvSpPr>
        <p:spPr>
          <a:xfrm>
            <a:off x="4303613" y="6245748"/>
            <a:ext cx="57547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During the integration of the magnet into the cryostat insert and cool-down, at CERN, a weak spot appeared between one of the four ESC coils and the magnet mass.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B17737A-7DF5-12A1-A721-46EFFADE7BE2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24275" b="12568"/>
          <a:stretch>
            <a:fillRect/>
          </a:stretch>
        </p:blipFill>
        <p:spPr>
          <a:xfrm>
            <a:off x="838200" y="4586068"/>
            <a:ext cx="2895600" cy="1371600"/>
          </a:xfrm>
          <a:prstGeom prst="rect">
            <a:avLst/>
          </a:prstGeom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9CF8DC49-1C8F-1857-6EB2-583B28396F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89" r="15461" b="15017"/>
          <a:stretch>
            <a:fillRect/>
          </a:stretch>
        </p:blipFill>
        <p:spPr bwMode="auto">
          <a:xfrm>
            <a:off x="4411326" y="4158876"/>
            <a:ext cx="3594327" cy="179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2750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6">
            <a:extLst>
              <a:ext uri="{FF2B5EF4-FFF2-40B4-BE49-F238E27FC236}">
                <a16:creationId xmlns:a16="http://schemas.microsoft.com/office/drawing/2014/main" id="{0DEC8940-80BA-6217-1B59-B6A84C539994}"/>
              </a:ext>
            </a:extLst>
          </p:cNvPr>
          <p:cNvSpPr txBox="1"/>
          <p:nvPr/>
        </p:nvSpPr>
        <p:spPr>
          <a:xfrm>
            <a:off x="1465262" y="6243935"/>
            <a:ext cx="3106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The test was conducted at CERN, with data provided by V. di Capua and colleagues.</a:t>
            </a:r>
          </a:p>
        </p:txBody>
      </p:sp>
      <p:pic>
        <p:nvPicPr>
          <p:cNvPr id="5" name="Picture 2" descr="European Organization for Nuclear Research - CERN | Genève ...">
            <a:extLst>
              <a:ext uri="{FF2B5EF4-FFF2-40B4-BE49-F238E27FC236}">
                <a16:creationId xmlns:a16="http://schemas.microsoft.com/office/drawing/2014/main" id="{68CFB460-07E2-5ADC-D263-A65AFBD6E8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096000"/>
            <a:ext cx="703262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36">
            <a:extLst>
              <a:ext uri="{FF2B5EF4-FFF2-40B4-BE49-F238E27FC236}">
                <a16:creationId xmlns:a16="http://schemas.microsoft.com/office/drawing/2014/main" id="{E0A9288F-CA1F-EF77-1DFD-E35929769FBE}"/>
              </a:ext>
            </a:extLst>
          </p:cNvPr>
          <p:cNvSpPr txBox="1"/>
          <p:nvPr/>
        </p:nvSpPr>
        <p:spPr>
          <a:xfrm>
            <a:off x="8153400" y="6243935"/>
            <a:ext cx="3106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Coils 1 and 2 showed a perfect memory over the thermal cycle and re-assembly.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A1B4A8-8970-644A-F4D4-A1C21B1AD8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543" y="304800"/>
            <a:ext cx="11308914" cy="547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193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A967A7-6617-3F39-89AE-112AA1330E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A1B7D758-462C-442F-7EFD-3DBA2B735AF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1292087"/>
            <a:ext cx="10810875" cy="4729302"/>
          </a:xfrm>
        </p:spPr>
        <p:txBody>
          <a:bodyPr/>
          <a:lstStyle/>
          <a:p>
            <a:r>
              <a:rPr lang="en-US" dirty="0"/>
              <a:t>Agenda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subSMCC2a test campaign</a:t>
            </a:r>
          </a:p>
          <a:p>
            <a:pPr>
              <a:lnSpc>
                <a:spcPct val="150000"/>
              </a:lnSpc>
            </a:pPr>
            <a:r>
              <a:rPr lang="en-US" sz="2400" b="1" dirty="0"/>
              <a:t>subSMCC2a cold magnetic measurements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subSMCC2a magnetic measurements at PSI</a:t>
            </a:r>
          </a:p>
          <a:p>
            <a:pPr>
              <a:lnSpc>
                <a:spcPct val="15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05454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2F151-3DC6-1017-8DCE-1E5D7E119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800" dirty="0"/>
              <a:t>subSMCC2a cold magnetic measurements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C2B2C4-BF1D-6714-48AC-B972F601C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2A91C-1C89-1F95-C06C-64DA37FB8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6F4E09-047F-10C3-252B-7B4E4F88D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</a:t>
            </a:fld>
            <a:endParaRPr lang="en-GB" noProof="0" dirty="0"/>
          </a:p>
        </p:txBody>
      </p:sp>
      <p:pic>
        <p:nvPicPr>
          <p:cNvPr id="7" name="Picture 6" descr="A red and black logo&#10;&#10;Description automatically generated">
            <a:extLst>
              <a:ext uri="{FF2B5EF4-FFF2-40B4-BE49-F238E27FC236}">
                <a16:creationId xmlns:a16="http://schemas.microsoft.com/office/drawing/2014/main" id="{C400DE0E-B55D-9823-4583-E4961EB931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188640"/>
            <a:ext cx="780652" cy="780652"/>
          </a:xfrm>
          <a:prstGeom prst="rect">
            <a:avLst/>
          </a:prstGeom>
        </p:spPr>
      </p:pic>
      <p:pic>
        <p:nvPicPr>
          <p:cNvPr id="8" name="Picture 7" descr="A logo for high field program&#10;&#10;Description automatically generated">
            <a:extLst>
              <a:ext uri="{FF2B5EF4-FFF2-40B4-BE49-F238E27FC236}">
                <a16:creationId xmlns:a16="http://schemas.microsoft.com/office/drawing/2014/main" id="{08C077D0-5EF0-C726-13EE-8FF8CDCE1F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256" y="278296"/>
            <a:ext cx="1331081" cy="519954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230C919-84F3-030D-42CD-18811B1174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Magnetic measurement performed at CERN with 5 segments magnetic shaft</a:t>
            </a:r>
          </a:p>
        </p:txBody>
      </p:sp>
      <p:pic>
        <p:nvPicPr>
          <p:cNvPr id="20" name="Picture 19" descr="A mechanical model of a machine&#10;&#10;AI-generated content may be incorrect.">
            <a:extLst>
              <a:ext uri="{FF2B5EF4-FFF2-40B4-BE49-F238E27FC236}">
                <a16:creationId xmlns:a16="http://schemas.microsoft.com/office/drawing/2014/main" id="{1AD3152D-1F64-E058-3A7E-4C578AC478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3" r="21342" b="2509"/>
          <a:stretch>
            <a:fillRect/>
          </a:stretch>
        </p:blipFill>
        <p:spPr>
          <a:xfrm>
            <a:off x="9268921" y="1449362"/>
            <a:ext cx="2560278" cy="4853769"/>
          </a:xfrm>
          <a:prstGeom prst="rect">
            <a:avLst/>
          </a:prstGeom>
        </p:spPr>
      </p:pic>
      <p:pic>
        <p:nvPicPr>
          <p:cNvPr id="22" name="Picture 21" descr="A close-up of a machine&#10;&#10;AI-generated content may be incorrect.">
            <a:extLst>
              <a:ext uri="{FF2B5EF4-FFF2-40B4-BE49-F238E27FC236}">
                <a16:creationId xmlns:a16="http://schemas.microsoft.com/office/drawing/2014/main" id="{6C5DED8E-A266-151B-EAE9-DD421B8497E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7" r="24414" b="15677"/>
          <a:stretch>
            <a:fillRect/>
          </a:stretch>
        </p:blipFill>
        <p:spPr>
          <a:xfrm>
            <a:off x="533400" y="2307164"/>
            <a:ext cx="3190874" cy="3001838"/>
          </a:xfrm>
          <a:prstGeom prst="rect">
            <a:avLst/>
          </a:prstGeom>
        </p:spPr>
      </p:pic>
      <p:pic>
        <p:nvPicPr>
          <p:cNvPr id="24" name="Picture 23" descr="A close-up of a machine&#10;&#10;AI-generated content may be incorrect.">
            <a:extLst>
              <a:ext uri="{FF2B5EF4-FFF2-40B4-BE49-F238E27FC236}">
                <a16:creationId xmlns:a16="http://schemas.microsoft.com/office/drawing/2014/main" id="{7794CBA6-6605-1759-617A-20B05CD014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972" y="2307164"/>
            <a:ext cx="5184643" cy="2798236"/>
          </a:xfrm>
          <a:prstGeom prst="rect">
            <a:avLst/>
          </a:prstGeom>
        </p:spPr>
      </p:pic>
      <p:sp>
        <p:nvSpPr>
          <p:cNvPr id="25" name="TextBox 36">
            <a:extLst>
              <a:ext uri="{FF2B5EF4-FFF2-40B4-BE49-F238E27FC236}">
                <a16:creationId xmlns:a16="http://schemas.microsoft.com/office/drawing/2014/main" id="{B81DD901-BEF3-F8F6-74A2-9903689D8944}"/>
              </a:ext>
            </a:extLst>
          </p:cNvPr>
          <p:cNvSpPr txBox="1"/>
          <p:nvPr/>
        </p:nvSpPr>
        <p:spPr>
          <a:xfrm>
            <a:off x="3240009" y="6118039"/>
            <a:ext cx="57547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err="1"/>
              <a:t>subSMCC</a:t>
            </a:r>
            <a:r>
              <a:rPr lang="en-US" sz="1200" dirty="0"/>
              <a:t> clear bore is 22 mm</a:t>
            </a:r>
          </a:p>
          <a:p>
            <a:r>
              <a:rPr lang="en-US" sz="1200" dirty="0"/>
              <a:t>Magnetic shaft diameter is 18 mm</a:t>
            </a:r>
          </a:p>
        </p:txBody>
      </p:sp>
    </p:spTree>
    <p:extLst>
      <p:ext uri="{BB962C8B-B14F-4D97-AF65-F5344CB8AC3E}">
        <p14:creationId xmlns:p14="http://schemas.microsoft.com/office/powerpoint/2010/main" val="3512196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FE20B5-EE85-4E10-754E-92C24D0B1D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7BF38-2D15-B2F2-EED0-3FDFC402A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800" dirty="0"/>
              <a:t>subSMCC2a cold magnetic measurements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18DD1-DE0C-6262-ED4D-005E7EC57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BD654A-02F1-ADCD-CD13-9A77AEFE4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4BA133-F5F1-F74C-7AF8-6276105C3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</a:t>
            </a:fld>
            <a:endParaRPr lang="en-GB" noProof="0" dirty="0"/>
          </a:p>
        </p:txBody>
      </p:sp>
      <p:pic>
        <p:nvPicPr>
          <p:cNvPr id="7" name="Picture 6" descr="A red and black logo&#10;&#10;Description automatically generated">
            <a:extLst>
              <a:ext uri="{FF2B5EF4-FFF2-40B4-BE49-F238E27FC236}">
                <a16:creationId xmlns:a16="http://schemas.microsoft.com/office/drawing/2014/main" id="{C2E8F585-A0A7-3CB1-60FB-43D7CA66AB1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188640"/>
            <a:ext cx="780652" cy="780652"/>
          </a:xfrm>
          <a:prstGeom prst="rect">
            <a:avLst/>
          </a:prstGeom>
        </p:spPr>
      </p:pic>
      <p:pic>
        <p:nvPicPr>
          <p:cNvPr id="8" name="Picture 7" descr="A logo for high field program&#10;&#10;Description automatically generated">
            <a:extLst>
              <a:ext uri="{FF2B5EF4-FFF2-40B4-BE49-F238E27FC236}">
                <a16:creationId xmlns:a16="http://schemas.microsoft.com/office/drawing/2014/main" id="{4A6BD0A3-30B5-F93B-9EA1-1A5AF34299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256" y="278296"/>
            <a:ext cx="1331081" cy="519954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081864D-94E6-036B-10AE-E88A57A05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Parametric analysis with central segment +/- ~70 units / mm</a:t>
            </a:r>
          </a:p>
          <a:p>
            <a:r>
              <a:rPr lang="en-US" sz="1600" dirty="0"/>
              <a:t>The nominal value is on the order of 60 units, while the measured one is greater than 100 units.</a:t>
            </a:r>
          </a:p>
        </p:txBody>
      </p:sp>
      <p:pic>
        <p:nvPicPr>
          <p:cNvPr id="20" name="Picture 19" descr="A mechanical model of a machine&#10;&#10;AI-generated content may be incorrect.">
            <a:extLst>
              <a:ext uri="{FF2B5EF4-FFF2-40B4-BE49-F238E27FC236}">
                <a16:creationId xmlns:a16="http://schemas.microsoft.com/office/drawing/2014/main" id="{B56D820E-6AD8-3AC9-444D-9D83CC403E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3" r="21342" b="2509"/>
          <a:stretch>
            <a:fillRect/>
          </a:stretch>
        </p:blipFill>
        <p:spPr>
          <a:xfrm>
            <a:off x="9174522" y="1404458"/>
            <a:ext cx="2560278" cy="4853769"/>
          </a:xfrm>
          <a:prstGeom prst="rect">
            <a:avLst/>
          </a:prstGeom>
        </p:spPr>
      </p:pic>
      <p:sp>
        <p:nvSpPr>
          <p:cNvPr id="25" name="TextBox 36">
            <a:extLst>
              <a:ext uri="{FF2B5EF4-FFF2-40B4-BE49-F238E27FC236}">
                <a16:creationId xmlns:a16="http://schemas.microsoft.com/office/drawing/2014/main" id="{E4F4BD27-2828-307A-D47F-4BA70F354613}"/>
              </a:ext>
            </a:extLst>
          </p:cNvPr>
          <p:cNvSpPr txBox="1"/>
          <p:nvPr/>
        </p:nvSpPr>
        <p:spPr>
          <a:xfrm>
            <a:off x="3240009" y="6324600"/>
            <a:ext cx="57547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err="1"/>
              <a:t>subSMCC</a:t>
            </a:r>
            <a:r>
              <a:rPr lang="en-US" sz="1200" dirty="0"/>
              <a:t> clear bore is 22 mm</a:t>
            </a:r>
          </a:p>
          <a:p>
            <a:r>
              <a:rPr lang="en-US" sz="1200" dirty="0"/>
              <a:t>Magnetic shaft diameter is 18 mm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13010CC-593C-DE23-7EFB-C5657C0B65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606" y="2057400"/>
            <a:ext cx="6705600" cy="4191000"/>
          </a:xfrm>
          <a:prstGeom prst="rect">
            <a:avLst/>
          </a:prstGeom>
        </p:spPr>
      </p:pic>
      <p:sp>
        <p:nvSpPr>
          <p:cNvPr id="11" name="TextBox 36">
            <a:extLst>
              <a:ext uri="{FF2B5EF4-FFF2-40B4-BE49-F238E27FC236}">
                <a16:creationId xmlns:a16="http://schemas.microsoft.com/office/drawing/2014/main" id="{A92EB55A-395B-D342-F96C-AD579C4921AF}"/>
              </a:ext>
            </a:extLst>
          </p:cNvPr>
          <p:cNvSpPr txBox="1"/>
          <p:nvPr/>
        </p:nvSpPr>
        <p:spPr>
          <a:xfrm>
            <a:off x="8592321" y="3944007"/>
            <a:ext cx="15664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Central segment length of ~145 mm</a:t>
            </a:r>
          </a:p>
        </p:txBody>
      </p:sp>
    </p:spTree>
    <p:extLst>
      <p:ext uri="{BB962C8B-B14F-4D97-AF65-F5344CB8AC3E}">
        <p14:creationId xmlns:p14="http://schemas.microsoft.com/office/powerpoint/2010/main" val="224895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95CBBD-CDDD-6F6B-929F-E05538711F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E293061D-4678-AF3F-1E26-8B09BD4811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1292087"/>
            <a:ext cx="10810875" cy="4729302"/>
          </a:xfrm>
        </p:spPr>
        <p:txBody>
          <a:bodyPr/>
          <a:lstStyle/>
          <a:p>
            <a:r>
              <a:rPr lang="en-US" dirty="0"/>
              <a:t>Agenda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subSMCC2a test campaign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subSMCC2a cold magnetic measurements</a:t>
            </a:r>
          </a:p>
          <a:p>
            <a:pPr>
              <a:lnSpc>
                <a:spcPct val="150000"/>
              </a:lnSpc>
            </a:pPr>
            <a:r>
              <a:rPr lang="en-US" sz="2400" b="1" dirty="0"/>
              <a:t>subSMCC2a magnetic measurements at PSI</a:t>
            </a:r>
          </a:p>
          <a:p>
            <a:pPr>
              <a:lnSpc>
                <a:spcPct val="15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54401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293703-70EA-7352-4691-281693265D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922A3-A675-4209-08AF-D0B4E0FE7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601075" cy="81044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800" dirty="0"/>
              <a:t>subSMCC2a cold magnetic measurements at PSI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3E09B8-B693-9FA8-171E-69A70AD6F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062C65-A0A2-8352-EA67-6EAE638C7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01EEED-2687-D95F-B3BD-A09732524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</a:t>
            </a:fld>
            <a:endParaRPr lang="en-GB" noProof="0" dirty="0"/>
          </a:p>
        </p:txBody>
      </p:sp>
      <p:pic>
        <p:nvPicPr>
          <p:cNvPr id="7" name="Picture 6" descr="A red and black logo&#10;&#10;Description automatically generated">
            <a:extLst>
              <a:ext uri="{FF2B5EF4-FFF2-40B4-BE49-F238E27FC236}">
                <a16:creationId xmlns:a16="http://schemas.microsoft.com/office/drawing/2014/main" id="{3B225BE6-D3C4-675A-BC6C-B15E3C26A7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188640"/>
            <a:ext cx="780652" cy="780652"/>
          </a:xfrm>
          <a:prstGeom prst="rect">
            <a:avLst/>
          </a:prstGeom>
        </p:spPr>
      </p:pic>
      <p:pic>
        <p:nvPicPr>
          <p:cNvPr id="8" name="Picture 7" descr="A logo for high field program&#10;&#10;Description automatically generated">
            <a:extLst>
              <a:ext uri="{FF2B5EF4-FFF2-40B4-BE49-F238E27FC236}">
                <a16:creationId xmlns:a16="http://schemas.microsoft.com/office/drawing/2014/main" id="{F55B363C-F553-FC56-EFCD-300AED1F9D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9060" y="945644"/>
            <a:ext cx="1331081" cy="519954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B10C3A9-DE8E-1211-FB9D-93412EFF04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Parametric analysis with central segment +/- 55 units / mm</a:t>
            </a:r>
          </a:p>
          <a:p>
            <a:r>
              <a:rPr lang="en-US" sz="1600" dirty="0"/>
              <a:t>The measured value (analysis in progress) show 50.4 units / mm</a:t>
            </a:r>
          </a:p>
        </p:txBody>
      </p:sp>
      <p:sp>
        <p:nvSpPr>
          <p:cNvPr id="25" name="TextBox 36">
            <a:extLst>
              <a:ext uri="{FF2B5EF4-FFF2-40B4-BE49-F238E27FC236}">
                <a16:creationId xmlns:a16="http://schemas.microsoft.com/office/drawing/2014/main" id="{4CBE6B8C-2D94-5B17-34E9-7BCFE0D385B5}"/>
              </a:ext>
            </a:extLst>
          </p:cNvPr>
          <p:cNvSpPr txBox="1"/>
          <p:nvPr/>
        </p:nvSpPr>
        <p:spPr>
          <a:xfrm>
            <a:off x="631857" y="5559724"/>
            <a:ext cx="57547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err="1"/>
              <a:t>subSMCC</a:t>
            </a:r>
            <a:r>
              <a:rPr lang="en-US" sz="1200" dirty="0"/>
              <a:t> clear bore is 22 mm</a:t>
            </a:r>
          </a:p>
          <a:p>
            <a:r>
              <a:rPr lang="en-US" sz="1200" dirty="0"/>
              <a:t>Magnetic shaft diameter is 18 mm</a:t>
            </a:r>
          </a:p>
        </p:txBody>
      </p:sp>
      <p:pic>
        <p:nvPicPr>
          <p:cNvPr id="12" name="Picture 11" descr="A graph of a graph with colored lines&#10;&#10;AI-generated content may be incorrect.">
            <a:extLst>
              <a:ext uri="{FF2B5EF4-FFF2-40B4-BE49-F238E27FC236}">
                <a16:creationId xmlns:a16="http://schemas.microsoft.com/office/drawing/2014/main" id="{AAB0CC3F-F060-02EE-3C47-A74B7169CF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7" y="2209800"/>
            <a:ext cx="4653044" cy="3102029"/>
          </a:xfrm>
          <a:prstGeom prst="rect">
            <a:avLst/>
          </a:prstGeom>
        </p:spPr>
      </p:pic>
      <p:sp>
        <p:nvSpPr>
          <p:cNvPr id="14" name="TextBox 36">
            <a:extLst>
              <a:ext uri="{FF2B5EF4-FFF2-40B4-BE49-F238E27FC236}">
                <a16:creationId xmlns:a16="http://schemas.microsoft.com/office/drawing/2014/main" id="{01498EF8-7C0F-8B9F-DC44-188B136C12AE}"/>
              </a:ext>
            </a:extLst>
          </p:cNvPr>
          <p:cNvSpPr txBox="1"/>
          <p:nvPr/>
        </p:nvSpPr>
        <p:spPr>
          <a:xfrm>
            <a:off x="6095998" y="5652056"/>
            <a:ext cx="5257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PSI: segment length of 500 mm, coil diameter of 21.5 mm considering the curved shape</a:t>
            </a:r>
          </a:p>
        </p:txBody>
      </p:sp>
      <p:sp>
        <p:nvSpPr>
          <p:cNvPr id="15" name="TextBox 36">
            <a:extLst>
              <a:ext uri="{FF2B5EF4-FFF2-40B4-BE49-F238E27FC236}">
                <a16:creationId xmlns:a16="http://schemas.microsoft.com/office/drawing/2014/main" id="{BC0A0533-CE41-3E78-FEBD-80DA3379858E}"/>
              </a:ext>
            </a:extLst>
          </p:cNvPr>
          <p:cNvSpPr txBox="1"/>
          <p:nvPr/>
        </p:nvSpPr>
        <p:spPr>
          <a:xfrm>
            <a:off x="6095997" y="6118039"/>
            <a:ext cx="52578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Measurements performed by G. Montenero (PSI)</a:t>
            </a:r>
          </a:p>
        </p:txBody>
      </p:sp>
      <p:sp>
        <p:nvSpPr>
          <p:cNvPr id="16" name="TextBox 36">
            <a:extLst>
              <a:ext uri="{FF2B5EF4-FFF2-40B4-BE49-F238E27FC236}">
                <a16:creationId xmlns:a16="http://schemas.microsoft.com/office/drawing/2014/main" id="{8B4909B8-0B34-944A-525D-1E0D40102374}"/>
              </a:ext>
            </a:extLst>
          </p:cNvPr>
          <p:cNvSpPr txBox="1"/>
          <p:nvPr/>
        </p:nvSpPr>
        <p:spPr>
          <a:xfrm>
            <a:off x="6880896" y="1373919"/>
            <a:ext cx="32778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Good agreement for a2 between simulated and measured</a:t>
            </a: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A70CBFE1-05E6-6B4F-AFD8-38A60F29DF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0218492"/>
              </p:ext>
            </p:extLst>
          </p:nvPr>
        </p:nvGraphicFramePr>
        <p:xfrm>
          <a:off x="5325957" y="2276615"/>
          <a:ext cx="6520160" cy="31591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8" name="Rectangle 17">
            <a:extLst>
              <a:ext uri="{FF2B5EF4-FFF2-40B4-BE49-F238E27FC236}">
                <a16:creationId xmlns:a16="http://schemas.microsoft.com/office/drawing/2014/main" id="{5F340B36-AB4C-38A0-5994-CD5C27585270}"/>
              </a:ext>
            </a:extLst>
          </p:cNvPr>
          <p:cNvSpPr/>
          <p:nvPr/>
        </p:nvSpPr>
        <p:spPr>
          <a:xfrm>
            <a:off x="2881313" y="2509952"/>
            <a:ext cx="1004887" cy="2420602"/>
          </a:xfrm>
          <a:prstGeom prst="rect">
            <a:avLst/>
          </a:prstGeom>
          <a:solidFill>
            <a:srgbClr val="0014E6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</p:spTree>
    <p:extLst>
      <p:ext uri="{BB962C8B-B14F-4D97-AF65-F5344CB8AC3E}">
        <p14:creationId xmlns:p14="http://schemas.microsoft.com/office/powerpoint/2010/main" val="80255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Graphic spid="17" grpId="0">
        <p:bldAsOne/>
      </p:bldGraphic>
      <p:bldP spid="18" grpId="0" animBg="1"/>
    </p:bldLst>
  </p:timing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V8" id="{2132D999-342E-469F-8993-5F7C72A68671}" vid="{1534A763-A16F-4C1F-A36D-9470E56E94CE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626B806-0237-4942-A1FD-5C97285908C2}">
  <ds:schemaRefs>
    <ds:schemaRef ds:uri="bc24777f-78b6-4f3c-a73a-d5fa08e4d537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c9077d15-72ed-4fec-bcfe-3472729e9195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VO-9722-769_0_PSI Presentation Content Slide (EN)</Template>
  <TotalTime>2000</TotalTime>
  <Words>399</Words>
  <Application>Microsoft Macintosh PowerPoint</Application>
  <PresentationFormat>Widescreen</PresentationFormat>
  <Paragraphs>55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Aptos</vt:lpstr>
      <vt:lpstr>Arial</vt:lpstr>
      <vt:lpstr>Benutzerdefiniertes Design</vt:lpstr>
      <vt:lpstr>subSMCC2a: ongoing magnetic measurements and analysis being carried out at PSI</vt:lpstr>
      <vt:lpstr>PowerPoint Presentation</vt:lpstr>
      <vt:lpstr>subSMCC2 test campaign</vt:lpstr>
      <vt:lpstr>PowerPoint Presentation</vt:lpstr>
      <vt:lpstr>PowerPoint Presentation</vt:lpstr>
      <vt:lpstr>subSMCC2a cold magnetic measurements</vt:lpstr>
      <vt:lpstr>subSMCC2a cold magnetic measurements</vt:lpstr>
      <vt:lpstr>PowerPoint Presentation</vt:lpstr>
      <vt:lpstr>subSMCC2a cold magnetic measurements at PSI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Brem André</dc:creator>
  <dc:description>erstellt durch Vorlagenbauer.ch</dc:description>
  <cp:lastModifiedBy>Martins Araujo, Douglas</cp:lastModifiedBy>
  <cp:revision>894</cp:revision>
  <cp:lastPrinted>2025-01-13T13:00:50Z</cp:lastPrinted>
  <dcterms:created xsi:type="dcterms:W3CDTF">2024-06-18T06:36:23Z</dcterms:created>
  <dcterms:modified xsi:type="dcterms:W3CDTF">2025-11-19T09:11:31Z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