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0"/>
  </p:notesMasterIdLst>
  <p:handoutMasterIdLst>
    <p:handoutMasterId r:id="rId21"/>
  </p:handoutMasterIdLst>
  <p:sldIdLst>
    <p:sldId id="284" r:id="rId5"/>
    <p:sldId id="280" r:id="rId6"/>
    <p:sldId id="378" r:id="rId7"/>
    <p:sldId id="379" r:id="rId8"/>
    <p:sldId id="380" r:id="rId9"/>
    <p:sldId id="385" r:id="rId10"/>
    <p:sldId id="381" r:id="rId11"/>
    <p:sldId id="382" r:id="rId12"/>
    <p:sldId id="384" r:id="rId13"/>
    <p:sldId id="383" r:id="rId14"/>
    <p:sldId id="386" r:id="rId15"/>
    <p:sldId id="387" r:id="rId16"/>
    <p:sldId id="297" r:id="rId17"/>
    <p:sldId id="388" r:id="rId18"/>
    <p:sldId id="389" r:id="rId19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CCF5"/>
    <a:srgbClr val="E7E7FA"/>
    <a:srgbClr val="F0F0F0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93" autoAdjust="0"/>
  </p:normalViewPr>
  <p:slideViewPr>
    <p:cSldViewPr showGuides="1">
      <p:cViewPr varScale="1">
        <p:scale>
          <a:sx n="137" d="100"/>
          <a:sy n="137" d="100"/>
        </p:scale>
        <p:origin x="96" y="533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/>
              <a:t>Kopfzeilentext</a:t>
            </a:r>
            <a:endParaRPr lang="de-CH" sz="1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19.11.2025</a:t>
            </a:fld>
            <a:endParaRPr lang="de-CH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/>
              <a:t>Fusszeilentext</a:t>
            </a:r>
            <a:endParaRPr lang="de-CH" sz="1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1143875"/>
            <a:ext cx="8045451" cy="2007994"/>
          </a:xfrm>
        </p:spPr>
        <p:txBody>
          <a:bodyPr/>
          <a:lstStyle/>
          <a:p>
            <a:r>
              <a:rPr lang="en-GB" noProof="0" dirty="0"/>
              <a:t>SMACC1</a:t>
            </a:r>
            <a:br>
              <a:rPr lang="en-GB" noProof="0" dirty="0"/>
            </a:br>
            <a:r>
              <a:rPr lang="en-GB" noProof="0" dirty="0"/>
              <a:t>Progress in Procurement and Coil Winding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CHART PSI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2025/11/19</a:t>
            </a:r>
          </a:p>
        </p:txBody>
      </p:sp>
      <p:pic>
        <p:nvPicPr>
          <p:cNvPr id="8" name="Picture 7" descr="A close-up of a logo">
            <a:extLst>
              <a:ext uri="{FF2B5EF4-FFF2-40B4-BE49-F238E27FC236}">
                <a16:creationId xmlns:a16="http://schemas.microsoft.com/office/drawing/2014/main" id="{07E7DB2F-3ECF-9A08-FB07-8BF3F3CEA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7" y="3739059"/>
            <a:ext cx="2695951" cy="9526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7FBE98-ECAB-AE12-B5F7-04247EFEABA1}"/>
              </a:ext>
            </a:extLst>
          </p:cNvPr>
          <p:cNvSpPr txBox="1"/>
          <p:nvPr/>
        </p:nvSpPr>
        <p:spPr>
          <a:xfrm>
            <a:off x="623392" y="3226556"/>
            <a:ext cx="88059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2000" u="sng" dirty="0">
                <a:solidFill>
                  <a:schemeClr val="bg1"/>
                </a:solidFill>
              </a:rPr>
              <a:t>T. Michlmayr</a:t>
            </a:r>
            <a:r>
              <a:rPr lang="de-DE" sz="2000" dirty="0">
                <a:solidFill>
                  <a:schemeClr val="bg1"/>
                </a:solidFill>
              </a:rPr>
              <a:t>, D. Araujo, B. Auchmann, A. Brem, C. Lindner, A. Stampfli, C. Müller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865081-C923-2D9A-C2BB-D1CF8E7B3328}"/>
              </a:ext>
            </a:extLst>
          </p:cNvPr>
          <p:cNvSpPr txBox="1"/>
          <p:nvPr/>
        </p:nvSpPr>
        <p:spPr>
          <a:xfrm>
            <a:off x="623392" y="4835708"/>
            <a:ext cx="770485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"This work was performed under the auspices of and with support from the Swiss Accelerator Research and Technology (CHART) program.“ “This work was partially supported by HFM program” 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B5B4A-897A-18AD-0322-21DE35681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metal plate with holes&#10;&#10;AI-generated content may be incorrect.">
            <a:extLst>
              <a:ext uri="{FF2B5EF4-FFF2-40B4-BE49-F238E27FC236}">
                <a16:creationId xmlns:a16="http://schemas.microsoft.com/office/drawing/2014/main" id="{A4ADE72C-951F-C005-0EFC-B1A2147878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04605"/>
            <a:ext cx="3878640" cy="290898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FD25CED-3277-BA4B-9F20-3D1CEC9F0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Machining Status of the additional Parts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A2AAD091-BD11-7524-89EB-7A671CBE1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135433"/>
              </p:ext>
            </p:extLst>
          </p:nvPr>
        </p:nvGraphicFramePr>
        <p:xfrm>
          <a:off x="676715" y="1196752"/>
          <a:ext cx="6283381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949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Horizontal Pad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316LN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</a:rPr>
                        <a:t>Machining</a:t>
                      </a:r>
                      <a:endParaRPr kumimoji="0" lang="de-CH" sz="16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Vertical Pad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316LN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6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Machining</a:t>
                      </a:r>
                      <a:endParaRPr lang="de-CH" sz="16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Outer Bore Plate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6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Machining</a:t>
                      </a:r>
                      <a:endParaRPr lang="de-CH" sz="16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585684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Inner Bore Plate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6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Machining</a:t>
                      </a:r>
                      <a:endParaRPr lang="de-CH" sz="16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8811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Iron Pole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ARMCO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6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Machining</a:t>
                      </a:r>
                      <a:endParaRPr lang="de-CH" sz="16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344280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Iron Pole Pad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6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Machining</a:t>
                      </a:r>
                      <a:endParaRPr lang="de-CH" sz="16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6196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Former Extensions</a:t>
                      </a:r>
                      <a:br>
                        <a:rPr lang="en-US" sz="1600" noProof="0" dirty="0"/>
                      </a:br>
                      <a:r>
                        <a:rPr lang="en-US" sz="1600" noProof="0" dirty="0"/>
                        <a:t>Lead Fillers L2, L3&amp;4, L1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16 + 4 + 8 +4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600" b="1" dirty="0" err="1">
                          <a:solidFill>
                            <a:srgbClr val="00B050"/>
                          </a:solidFill>
                        </a:rPr>
                        <a:t>Machined</a:t>
                      </a:r>
                      <a:endParaRPr lang="de-CH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622730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Reaction Tooling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/>
                        <a:t>1 </a:t>
                      </a:r>
                      <a:r>
                        <a:rPr lang="de-CH" sz="1600" dirty="0" err="1"/>
                        <a:t>set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600" b="1" dirty="0" err="1">
                          <a:solidFill>
                            <a:srgbClr val="00B050"/>
                          </a:solidFill>
                        </a:rPr>
                        <a:t>Machined</a:t>
                      </a:r>
                      <a:endParaRPr lang="de-CH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957704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DFAF18-2E6C-6388-2BF3-36B15865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ED7122-C235-163B-146A-D532B693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BA846D-53B1-BC07-CB9E-5414EE2F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16D65CF-CD73-D8D5-5ECA-D3D910FDE7C6}"/>
              </a:ext>
            </a:extLst>
          </p:cNvPr>
          <p:cNvSpPr txBox="1"/>
          <p:nvPr/>
        </p:nvSpPr>
        <p:spPr>
          <a:xfrm>
            <a:off x="687641" y="776621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Formers machining and Coil winding</a:t>
            </a:r>
          </a:p>
        </p:txBody>
      </p:sp>
      <p:pic>
        <p:nvPicPr>
          <p:cNvPr id="12" name="Picture 11" descr="A group of metal pieces on a table&#10;&#10;AI-generated content may be incorrect.">
            <a:extLst>
              <a:ext uri="{FF2B5EF4-FFF2-40B4-BE49-F238E27FC236}">
                <a16:creationId xmlns:a16="http://schemas.microsoft.com/office/drawing/2014/main" id="{DC25321A-4D97-3933-1843-4500D3F118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81246" y="1564051"/>
            <a:ext cx="4024153" cy="301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45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7B01A-355E-185A-BBF9-2D45DBB79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320B8-9D83-CBF6-42F9-ED8FA98AE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Machining Status of Rods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039E2E62-907A-65AA-DC14-5D091ED1DE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825838"/>
              </p:ext>
            </p:extLst>
          </p:nvPr>
        </p:nvGraphicFramePr>
        <p:xfrm>
          <a:off x="911424" y="1354630"/>
          <a:ext cx="561662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450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471910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Tie Rods M12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316L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9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Machined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Rods M24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Ni40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Machined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21104F-781E-F875-E910-6DAE154E6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BDE46A-21CE-FEB5-2444-8362E76BA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A41371-0D60-6063-1C71-6B942F1DE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7" name="Picture 6" descr="A metal rack with many metal rods&#10;&#10;AI-generated content may be incorrect.">
            <a:extLst>
              <a:ext uri="{FF2B5EF4-FFF2-40B4-BE49-F238E27FC236}">
                <a16:creationId xmlns:a16="http://schemas.microsoft.com/office/drawing/2014/main" id="{D41ACB49-72CF-5F5B-009F-F91B8FA143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0036" y="1966698"/>
            <a:ext cx="4896544" cy="3672408"/>
          </a:xfrm>
          <a:prstGeom prst="rect">
            <a:avLst/>
          </a:prstGeom>
        </p:spPr>
      </p:pic>
      <p:pic>
        <p:nvPicPr>
          <p:cNvPr id="9" name="Picture 8" descr="A large machine with a round object&#10;&#10;AI-generated content may be incorrect.">
            <a:extLst>
              <a:ext uri="{FF2B5EF4-FFF2-40B4-BE49-F238E27FC236}">
                <a16:creationId xmlns:a16="http://schemas.microsoft.com/office/drawing/2014/main" id="{DCB82651-647A-A152-2C73-362D9D685D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17" b="762"/>
          <a:stretch/>
        </p:blipFill>
        <p:spPr>
          <a:xfrm>
            <a:off x="2711623" y="2924944"/>
            <a:ext cx="411853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55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887D2-4742-3D04-73EE-6CB748B75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CC0E69-AA55-D160-CC56-8BB1AC15D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Status of Bladder and Key 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949BE5-6959-E351-45FD-4487BF80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89975" y="6548589"/>
            <a:ext cx="1620837" cy="144016"/>
          </a:xfrm>
        </p:spPr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F58BD3-1B02-5E1C-1435-49A75F3A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80445" y="6631014"/>
            <a:ext cx="8045451" cy="144016"/>
          </a:xfrm>
        </p:spPr>
        <p:txBody>
          <a:bodyPr/>
          <a:lstStyle/>
          <a:p>
            <a:r>
              <a:rPr lang="en-US" dirty="0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848244-75A9-6824-9A60-B3CE15F2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3103" y="6649582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10" name="Picture 9" descr="A blue and purple rectangular object with a metal rod&#10;&#10;AI-generated content may be incorrect.">
            <a:extLst>
              <a:ext uri="{FF2B5EF4-FFF2-40B4-BE49-F238E27FC236}">
                <a16:creationId xmlns:a16="http://schemas.microsoft.com/office/drawing/2014/main" id="{6EE577FD-78A5-471D-2E96-8B88A5D7E7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31" y="764704"/>
            <a:ext cx="2752296" cy="2366975"/>
          </a:xfrm>
          <a:prstGeom prst="rect">
            <a:avLst/>
          </a:prstGeom>
        </p:spPr>
      </p:pic>
      <p:pic>
        <p:nvPicPr>
          <p:cNvPr id="12" name="Picture 11" descr="A purple and silver device&#10;&#10;AI-generated content may be incorrect.">
            <a:extLst>
              <a:ext uri="{FF2B5EF4-FFF2-40B4-BE49-F238E27FC236}">
                <a16:creationId xmlns:a16="http://schemas.microsoft.com/office/drawing/2014/main" id="{457A450E-C5AC-9279-2443-1844594263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579" y="560465"/>
            <a:ext cx="2763539" cy="2438823"/>
          </a:xfrm>
          <a:prstGeom prst="rect">
            <a:avLst/>
          </a:prstGeom>
        </p:spPr>
      </p:pic>
      <p:pic>
        <p:nvPicPr>
          <p:cNvPr id="14" name="Picture 13" descr="Several metal parts on a metal surface&#10;&#10;AI-generated content may be incorrect.">
            <a:extLst>
              <a:ext uri="{FF2B5EF4-FFF2-40B4-BE49-F238E27FC236}">
                <a16:creationId xmlns:a16="http://schemas.microsoft.com/office/drawing/2014/main" id="{D4A447EC-D28F-6C33-7DE8-9A39E4F07C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3" r="11805" b="920"/>
          <a:stretch/>
        </p:blipFill>
        <p:spPr>
          <a:xfrm rot="5400000">
            <a:off x="5511579" y="2743881"/>
            <a:ext cx="2088000" cy="2304000"/>
          </a:xfrm>
          <a:prstGeom prst="rect">
            <a:avLst/>
          </a:prstGeom>
        </p:spPr>
      </p:pic>
      <p:pic>
        <p:nvPicPr>
          <p:cNvPr id="16" name="Picture 15" descr="A close-up of metal parts&#10;&#10;AI-generated content may be incorrect.">
            <a:extLst>
              <a:ext uri="{FF2B5EF4-FFF2-40B4-BE49-F238E27FC236}">
                <a16:creationId xmlns:a16="http://schemas.microsoft.com/office/drawing/2014/main" id="{380B2DEA-5C3E-34DB-DB84-7E2753E83D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7" t="5599" r="950" b="53197"/>
          <a:stretch/>
        </p:blipFill>
        <p:spPr>
          <a:xfrm>
            <a:off x="7824192" y="2801772"/>
            <a:ext cx="3831584" cy="18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C6827BB-5C3D-6BE7-435A-7F3E3B3288BE}"/>
              </a:ext>
            </a:extLst>
          </p:cNvPr>
          <p:cNvSpPr txBox="1"/>
          <p:nvPr/>
        </p:nvSpPr>
        <p:spPr>
          <a:xfrm>
            <a:off x="2317724" y="2999288"/>
            <a:ext cx="2284280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Trials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0.3mm, 0.4mm blades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Rounded corners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750bar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Connector support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not satisfying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22A368-2257-8CCA-E8BB-B6CDDA964475}"/>
              </a:ext>
            </a:extLst>
          </p:cNvPr>
          <p:cNvSpPr txBox="1"/>
          <p:nvPr/>
        </p:nvSpPr>
        <p:spPr>
          <a:xfrm>
            <a:off x="8365515" y="915246"/>
            <a:ext cx="60969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Final version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0.4mm blades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Rounded corners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Fully encapsulated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23mm and 29mm version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1000bar </a:t>
            </a:r>
            <a:endParaRPr lang="en-US" sz="1800" dirty="0"/>
          </a:p>
        </p:txBody>
      </p:sp>
      <p:pic>
        <p:nvPicPr>
          <p:cNvPr id="28" name="Picture 27" descr="Close-up of a metal piece&#10;&#10;AI-generated content may be incorrect.">
            <a:extLst>
              <a:ext uri="{FF2B5EF4-FFF2-40B4-BE49-F238E27FC236}">
                <a16:creationId xmlns:a16="http://schemas.microsoft.com/office/drawing/2014/main" id="{59DC8AC9-CF2F-C23D-6A08-507762120A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648" y="4669156"/>
            <a:ext cx="1644128" cy="1701555"/>
          </a:xfrm>
          <a:prstGeom prst="rect">
            <a:avLst/>
          </a:prstGeom>
        </p:spPr>
      </p:pic>
      <p:pic>
        <p:nvPicPr>
          <p:cNvPr id="30" name="Picture 29" descr="A close-up of a metal bar&#10;&#10;AI-generated content may be incorrect.">
            <a:extLst>
              <a:ext uri="{FF2B5EF4-FFF2-40B4-BE49-F238E27FC236}">
                <a16:creationId xmlns:a16="http://schemas.microsoft.com/office/drawing/2014/main" id="{4DB52E7F-B608-F511-BCB2-246E89BFF0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30" y="4659756"/>
            <a:ext cx="1699337" cy="17078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CE11BC-A72A-C676-38F9-260C099049C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30"/>
          <a:stretch/>
        </p:blipFill>
        <p:spPr>
          <a:xfrm rot="5400000">
            <a:off x="227980" y="2975945"/>
            <a:ext cx="1944000" cy="1802873"/>
          </a:xfrm>
          <a:prstGeom prst="rect">
            <a:avLst/>
          </a:prstGeom>
        </p:spPr>
      </p:pic>
      <p:graphicFrame>
        <p:nvGraphicFramePr>
          <p:cNvPr id="31" name="Tabelle 8">
            <a:extLst>
              <a:ext uri="{FF2B5EF4-FFF2-40B4-BE49-F238E27FC236}">
                <a16:creationId xmlns:a16="http://schemas.microsoft.com/office/drawing/2014/main" id="{5ABE58F3-00A8-6197-ECB9-0BE42DEB5B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806885"/>
              </p:ext>
            </p:extLst>
          </p:nvPr>
        </p:nvGraphicFramePr>
        <p:xfrm>
          <a:off x="404315" y="5308964"/>
          <a:ext cx="756084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Material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Test Bladders, Keys, Shims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316L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8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Tested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Bladders, Keys, Shims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316L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25 + 4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To be ordered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810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SMACC1 Coil Winding Layer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4F9B-00D2-49C3-BA69-958411D8F79C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9" name="Picture Placeholder 8" descr="A machine with a piece of metal&#10;&#10;AI-generated content may be incorrect.">
            <a:extLst>
              <a:ext uri="{FF2B5EF4-FFF2-40B4-BE49-F238E27FC236}">
                <a16:creationId xmlns:a16="http://schemas.microsoft.com/office/drawing/2014/main" id="{EE82D3B5-BDFB-5BCF-F4C7-039633DA0DA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6" b="17606"/>
          <a:stretch>
            <a:fillRect/>
          </a:stretch>
        </p:blipFill>
        <p:spPr>
          <a:xfrm>
            <a:off x="6240016" y="908720"/>
            <a:ext cx="2954136" cy="255186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1FB53D-1BA8-014D-A080-AA44B590FB9B}"/>
              </a:ext>
            </a:extLst>
          </p:cNvPr>
          <p:cNvSpPr txBox="1"/>
          <p:nvPr/>
        </p:nvSpPr>
        <p:spPr>
          <a:xfrm>
            <a:off x="839417" y="1340768"/>
            <a:ext cx="4032448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Coil 1 Block 1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Tension 120N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Tension loss due to problems with the winding machine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Compactness of block 1 not good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Pinning of tooling ribs difficult</a:t>
            </a:r>
          </a:p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68163B-408A-BEF1-BA40-FBAFD3002C98}"/>
              </a:ext>
            </a:extLst>
          </p:cNvPr>
          <p:cNvSpPr txBox="1"/>
          <p:nvPr/>
        </p:nvSpPr>
        <p:spPr>
          <a:xfrm>
            <a:off x="911424" y="3706315"/>
            <a:ext cx="4032448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Coil 1 Block 2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Tension 200N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Over-Tension due to problems with the winding machine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Compactness of block 2 better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Pinning of tooling ribs difficult</a:t>
            </a:r>
          </a:p>
          <a:p>
            <a:pPr algn="l"/>
            <a:endParaRPr lang="en-US" sz="2000" dirty="0"/>
          </a:p>
        </p:txBody>
      </p:sp>
      <p:pic>
        <p:nvPicPr>
          <p:cNvPr id="13" name="Picture 12" descr="A machine with a yellow device&#10;&#10;AI-generated content may be incorrect.">
            <a:extLst>
              <a:ext uri="{FF2B5EF4-FFF2-40B4-BE49-F238E27FC236}">
                <a16:creationId xmlns:a16="http://schemas.microsoft.com/office/drawing/2014/main" id="{B73F5C6E-1838-2A70-FCEA-2B21C2547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88" b="4652"/>
          <a:stretch/>
        </p:blipFill>
        <p:spPr>
          <a:xfrm>
            <a:off x="6240016" y="3564578"/>
            <a:ext cx="2954136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20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29C4A-6540-2690-93EF-8565E0BC7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D15D5A-5702-03B3-1864-5EBF0E431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SMACC1 Coil Winding Layer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B57FF3-1D69-F27E-8AB8-6303DA525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4F9B-00D2-49C3-BA69-958411D8F79C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7FD79-FFC4-1ABB-FAEA-DDEBC8929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49592E-ABB0-7D49-4038-3203AF91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D63728-2593-5606-E8D9-79B7FB48EEA0}"/>
              </a:ext>
            </a:extLst>
          </p:cNvPr>
          <p:cNvSpPr txBox="1"/>
          <p:nvPr/>
        </p:nvSpPr>
        <p:spPr>
          <a:xfrm>
            <a:off x="839417" y="1340768"/>
            <a:ext cx="403244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Coil 1 Block 3 - 7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Tension 150N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Improved pusher support for straight section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Compactness of blocks good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Pinning of tooling still ribs difficult</a:t>
            </a:r>
          </a:p>
          <a:p>
            <a:pPr algn="l"/>
            <a:endParaRPr lang="en-US" sz="2000" dirty="0"/>
          </a:p>
        </p:txBody>
      </p:sp>
      <p:pic>
        <p:nvPicPr>
          <p:cNvPr id="12" name="Picture Placeholder 11" descr="A machine with a measuring device&#10;&#10;AI-generated content may be incorrect.">
            <a:extLst>
              <a:ext uri="{FF2B5EF4-FFF2-40B4-BE49-F238E27FC236}">
                <a16:creationId xmlns:a16="http://schemas.microsoft.com/office/drawing/2014/main" id="{A5E8D112-6A0B-8B64-D482-4DA80408B3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6" b="17606"/>
          <a:stretch>
            <a:fillRect/>
          </a:stretch>
        </p:blipFill>
        <p:spPr>
          <a:xfrm>
            <a:off x="5052931" y="754936"/>
            <a:ext cx="3178958" cy="2746071"/>
          </a:xfrm>
        </p:spPr>
      </p:pic>
      <p:pic>
        <p:nvPicPr>
          <p:cNvPr id="15" name="Picture 14" descr="A close-up of a machine&#10;&#10;AI-generated content may be incorrect.">
            <a:extLst>
              <a:ext uri="{FF2B5EF4-FFF2-40B4-BE49-F238E27FC236}">
                <a16:creationId xmlns:a16="http://schemas.microsoft.com/office/drawing/2014/main" id="{1DDD3B53-D4C4-2269-0F2E-0B6981421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-811" b="17912"/>
          <a:stretch/>
        </p:blipFill>
        <p:spPr>
          <a:xfrm>
            <a:off x="8328248" y="757786"/>
            <a:ext cx="2529276" cy="27460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997221-C969-BF75-C93D-2000EB9F54DF}"/>
              </a:ext>
            </a:extLst>
          </p:cNvPr>
          <p:cNvSpPr txBox="1"/>
          <p:nvPr/>
        </p:nvSpPr>
        <p:spPr>
          <a:xfrm>
            <a:off x="859323" y="3690332"/>
            <a:ext cx="403244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Pushing down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3D Printed pushers with Al support plate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Pushing down with 12 M8 screws quasi-simultaneously</a:t>
            </a:r>
          </a:p>
          <a:p>
            <a:pPr algn="l"/>
            <a:endParaRPr lang="en-US" sz="2000" dirty="0"/>
          </a:p>
        </p:txBody>
      </p:sp>
      <p:pic>
        <p:nvPicPr>
          <p:cNvPr id="18" name="Picture 17" descr="A person standing in a machine&#10;&#10;AI-generated content may be incorrect.">
            <a:extLst>
              <a:ext uri="{FF2B5EF4-FFF2-40B4-BE49-F238E27FC236}">
                <a16:creationId xmlns:a16="http://schemas.microsoft.com/office/drawing/2014/main" id="{5C3347E4-8BFA-E7F0-6AEE-47DBA8783B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" b="15361"/>
          <a:stretch/>
        </p:blipFill>
        <p:spPr>
          <a:xfrm>
            <a:off x="5052931" y="3610933"/>
            <a:ext cx="3887441" cy="24677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D3DB043-9DF1-486C-554F-925FB88D2EE8}"/>
              </a:ext>
            </a:extLst>
          </p:cNvPr>
          <p:cNvSpPr txBox="1"/>
          <p:nvPr/>
        </p:nvSpPr>
        <p:spPr>
          <a:xfrm>
            <a:off x="5055913" y="6093407"/>
            <a:ext cx="16686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Image from winding trials</a:t>
            </a:r>
          </a:p>
        </p:txBody>
      </p:sp>
    </p:spTree>
    <p:extLst>
      <p:ext uri="{BB962C8B-B14F-4D97-AF65-F5344CB8AC3E}">
        <p14:creationId xmlns:p14="http://schemas.microsoft.com/office/powerpoint/2010/main" val="749137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FC96F-4037-1274-6F11-49F34885B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48514-BBEF-951E-B2B9-FD1D16547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SMACC1 Coil Winding Layer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CEC7C0-8287-0233-23BA-44AF7E5EE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4F9B-00D2-49C3-BA69-958411D8F79C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CF76B4-3ED9-A729-054B-BFDF6B157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02804A-7B84-E4FF-BCB9-1844B921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5DEFCE-047B-2D39-10CE-813807A3475A}"/>
              </a:ext>
            </a:extLst>
          </p:cNvPr>
          <p:cNvSpPr txBox="1"/>
          <p:nvPr/>
        </p:nvSpPr>
        <p:spPr>
          <a:xfrm>
            <a:off x="839417" y="1340768"/>
            <a:ext cx="403244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Coil 2 (all blocks)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Winding machine firmware update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Tension 150N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Compactness of blocks good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Pinning of tooling much easier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796183-1021-6054-0805-E6E0B01648F5}"/>
              </a:ext>
            </a:extLst>
          </p:cNvPr>
          <p:cNvSpPr txBox="1"/>
          <p:nvPr/>
        </p:nvSpPr>
        <p:spPr>
          <a:xfrm>
            <a:off x="6528048" y="1958243"/>
            <a:ext cx="432048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Winding worked so much better than for coil 1, we completely forgot to take pictures.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10B27D-55E1-64AC-D78C-C56A8E4E697A}"/>
              </a:ext>
            </a:extLst>
          </p:cNvPr>
          <p:cNvSpPr/>
          <p:nvPr/>
        </p:nvSpPr>
        <p:spPr>
          <a:xfrm>
            <a:off x="5611005" y="1176805"/>
            <a:ext cx="5957603" cy="2396211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0C637C-9FA4-2F39-4BA2-062A272D6EEB}"/>
              </a:ext>
            </a:extLst>
          </p:cNvPr>
          <p:cNvSpPr txBox="1"/>
          <p:nvPr/>
        </p:nvSpPr>
        <p:spPr>
          <a:xfrm>
            <a:off x="911424" y="3869641"/>
            <a:ext cx="403244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Reworking cable into the channels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After pushing down to cable was at some places protruding the channels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Working down the cable by hand section by section</a:t>
            </a:r>
          </a:p>
        </p:txBody>
      </p:sp>
      <p:pic>
        <p:nvPicPr>
          <p:cNvPr id="16" name="Picture 15" descr="A close up of a rope&#10;&#10;AI-generated content may be incorrect.">
            <a:extLst>
              <a:ext uri="{FF2B5EF4-FFF2-40B4-BE49-F238E27FC236}">
                <a16:creationId xmlns:a16="http://schemas.microsoft.com/office/drawing/2014/main" id="{655F12D2-DE8C-164B-BDD5-CB77F431D9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05" y="3780171"/>
            <a:ext cx="2945904" cy="2209428"/>
          </a:xfrm>
          <a:prstGeom prst="rect">
            <a:avLst/>
          </a:prstGeom>
        </p:spPr>
      </p:pic>
      <p:pic>
        <p:nvPicPr>
          <p:cNvPr id="18" name="Picture 17" descr="A circular object with a metal pole&#10;&#10;AI-generated content may be incorrect.">
            <a:extLst>
              <a:ext uri="{FF2B5EF4-FFF2-40B4-BE49-F238E27FC236}">
                <a16:creationId xmlns:a16="http://schemas.microsoft.com/office/drawing/2014/main" id="{C2E6AFE1-3E3D-EE4B-3AB9-82C07C41EB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3786879"/>
            <a:ext cx="2936959" cy="220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10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27B25-8AEE-48AF-AF77-1540BD0AC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Procurement of Raw Material 316LN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0875AAFE-BBB2-425A-B6DF-D73F322244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009705"/>
              </p:ext>
            </p:extLst>
          </p:nvPr>
        </p:nvGraphicFramePr>
        <p:xfrm>
          <a:off x="695325" y="1449389"/>
          <a:ext cx="896461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259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929585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Order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Delivery Time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Raw Material Formers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Jiuli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16 Plates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400 x 900 x 16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Batch 1</a:t>
                      </a:r>
                    </a:p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28.10.2024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</a:rPr>
                        <a:t>arrived</a:t>
                      </a:r>
                      <a:endParaRPr lang="en-US" sz="1600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54000" marR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2.5 / 3.5 Months</a:t>
                      </a:r>
                      <a:b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(Air / Sea Fright)</a:t>
                      </a:r>
                    </a:p>
                  </a:txBody>
                  <a:tcPr marL="54000" marR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4361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Raw Material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Shell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Jiuli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 Plates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900 x 1530 x 50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849890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Raw Material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End Plates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Jiuli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 Plates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670 x 410 x 110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Batch 2</a:t>
                      </a:r>
                    </a:p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31.7.2025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</a:rPr>
                        <a:t>arrived</a:t>
                      </a:r>
                      <a:endParaRPr lang="en-US" sz="1600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54000" marR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3.5 Months</a:t>
                      </a:r>
                    </a:p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(Sea Fright)</a:t>
                      </a:r>
                      <a:endParaRPr lang="en-US" sz="1600" noProof="0" dirty="0"/>
                    </a:p>
                  </a:txBody>
                  <a:tcPr marL="54000" marR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Raw Material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vertical/ horizontal Pads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Jiuli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 Plates</a:t>
                      </a:r>
                      <a:b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895 x 410 x 28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9554C3-CAEF-1669-D885-257854D5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76106A-A67B-8650-7DA6-CABF9AEDC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23C3A8-4745-E0D7-BA9F-7C04CEC8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C92B440-9CA3-4820-98E3-0F66495E8AC9}"/>
              </a:ext>
            </a:extLst>
          </p:cNvPr>
          <p:cNvSpPr txBox="1"/>
          <p:nvPr/>
        </p:nvSpPr>
        <p:spPr>
          <a:xfrm>
            <a:off x="687641" y="776621"/>
            <a:ext cx="89646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Price/kg from Jiuli (CHN)		</a:t>
            </a:r>
            <a:r>
              <a:rPr lang="en-US" sz="1600" b="1" dirty="0"/>
              <a:t>23.30 – 28.50 US$  </a:t>
            </a:r>
            <a:r>
              <a:rPr lang="en-US" sz="1600" dirty="0"/>
              <a:t>(terms DDP)</a:t>
            </a:r>
          </a:p>
          <a:p>
            <a:r>
              <a:rPr lang="en-US" sz="1600" dirty="0"/>
              <a:t>Price/kg from </a:t>
            </a:r>
            <a:r>
              <a:rPr lang="en-US" sz="1600" dirty="0" err="1"/>
              <a:t>Imbach&amp;CIE</a:t>
            </a:r>
            <a:r>
              <a:rPr lang="en-US" sz="1600" dirty="0"/>
              <a:t> (CH)	</a:t>
            </a:r>
            <a:r>
              <a:rPr lang="en-US" sz="1600" b="1" dirty="0"/>
              <a:t>83.05 CHF  </a:t>
            </a:r>
            <a:r>
              <a:rPr lang="en-US" sz="1600" dirty="0"/>
              <a:t>(e.g. raw material former layer 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146B93-28ED-E23F-5C26-D7D43EB543D6}"/>
              </a:ext>
            </a:extLst>
          </p:cNvPr>
          <p:cNvSpPr txBox="1"/>
          <p:nvPr/>
        </p:nvSpPr>
        <p:spPr>
          <a:xfrm>
            <a:off x="695325" y="4653136"/>
            <a:ext cx="55083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Huzhou Jiuli Yongxing High Performance Metals </a:t>
            </a:r>
            <a:r>
              <a:rPr lang="en-US" dirty="0" err="1"/>
              <a:t>Co.,Ltd</a:t>
            </a:r>
            <a:r>
              <a:rPr lang="en-US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074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5A444-6B0E-E862-0366-FDF3C6E5E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7D934-75F4-ABCB-371E-D6EA06BE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Procurement of Raw Material Ni40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2E46698C-296B-C53F-4440-4E5D011276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239309"/>
              </p:ext>
            </p:extLst>
          </p:nvPr>
        </p:nvGraphicFramePr>
        <p:xfrm>
          <a:off x="695325" y="1449389"/>
          <a:ext cx="896461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92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807553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77829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Delivery Time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dirty="0"/>
                        <a:t>Raw Material</a:t>
                      </a:r>
                    </a:p>
                    <a:p>
                      <a:r>
                        <a:rPr lang="en-US" sz="1600" dirty="0"/>
                        <a:t>Rods M24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Remy Stahl (D)</a:t>
                      </a:r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11 Rods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D24 x 1400</a:t>
                      </a:r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</a:rPr>
                        <a:t>arrived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 Weeks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C31E5B-1732-82CC-B880-675ABDA5D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7D7B17-3B3A-B749-59AA-F9C67C4BA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BECA6A-64DE-A2FE-EBEA-83761BB02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21935B9-0BC9-E1CF-FE99-BC276E7A5EBE}"/>
              </a:ext>
            </a:extLst>
          </p:cNvPr>
          <p:cNvSpPr txBox="1"/>
          <p:nvPr/>
        </p:nvSpPr>
        <p:spPr>
          <a:xfrm>
            <a:off x="687641" y="776621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Price/kg from Remy Stahl (D)	</a:t>
            </a:r>
            <a:r>
              <a:rPr lang="en-US" sz="1600" b="1" dirty="0"/>
              <a:t>26.80 €  </a:t>
            </a:r>
            <a:r>
              <a:rPr lang="en-US" sz="1600" dirty="0"/>
              <a:t>Price/kg from (CH)</a:t>
            </a:r>
          </a:p>
        </p:txBody>
      </p:sp>
    </p:spTree>
    <p:extLst>
      <p:ext uri="{BB962C8B-B14F-4D97-AF65-F5344CB8AC3E}">
        <p14:creationId xmlns:p14="http://schemas.microsoft.com/office/powerpoint/2010/main" val="81653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E70A1-F7A8-3746-6C1E-ADA7884B8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D2AB9C-7FE1-E804-E944-89DEB01F7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Status of the SHELL Production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ECF6CCD6-CE50-CE78-E6C1-B715EE2DBF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546765"/>
              </p:ext>
            </p:extLst>
          </p:nvPr>
        </p:nvGraphicFramePr>
        <p:xfrm>
          <a:off x="695400" y="1449389"/>
          <a:ext cx="8964535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847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807553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77829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Delivery Time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Shell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Asturfeito (E)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</a:rPr>
                        <a:t>arrived</a:t>
                      </a:r>
                      <a:endParaRPr lang="en-US" sz="1600" b="1" noProof="0" dirty="0">
                        <a:solidFill>
                          <a:srgbClr val="00B050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3.5 Months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9FB86D-E5C1-51F8-F463-A46798096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D9F8BC-8B71-BBE4-917F-99190F3D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5D5B4-58AC-B77F-2856-48AAB608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9A6655D-0126-344E-254B-9B571B22FD62}"/>
              </a:ext>
            </a:extLst>
          </p:cNvPr>
          <p:cNvSpPr txBox="1"/>
          <p:nvPr/>
        </p:nvSpPr>
        <p:spPr>
          <a:xfrm>
            <a:off x="687641" y="776621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pic>
        <p:nvPicPr>
          <p:cNvPr id="7" name="Picture 6" descr="A white pipe with a white background&#10;&#10;AI-generated content may be incorrect.">
            <a:extLst>
              <a:ext uri="{FF2B5EF4-FFF2-40B4-BE49-F238E27FC236}">
                <a16:creationId xmlns:a16="http://schemas.microsoft.com/office/drawing/2014/main" id="{18715F7F-F27F-DCD6-6116-2A5811B77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2989149"/>
            <a:ext cx="3678354" cy="3238791"/>
          </a:xfrm>
          <a:prstGeom prst="rect">
            <a:avLst/>
          </a:prstGeom>
        </p:spPr>
      </p:pic>
      <p:pic>
        <p:nvPicPr>
          <p:cNvPr id="10" name="Picture 9" descr="A large round metal object in a warehouse&#10;&#10;AI-generated content may be incorrect.">
            <a:extLst>
              <a:ext uri="{FF2B5EF4-FFF2-40B4-BE49-F238E27FC236}">
                <a16:creationId xmlns:a16="http://schemas.microsoft.com/office/drawing/2014/main" id="{BFDB209A-108D-562B-569C-BA02C1ABB3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30294" y="3298991"/>
            <a:ext cx="3119589" cy="2339692"/>
          </a:xfrm>
          <a:prstGeom prst="rect">
            <a:avLst/>
          </a:prstGeom>
        </p:spPr>
      </p:pic>
      <p:pic>
        <p:nvPicPr>
          <p:cNvPr id="13" name="Picture 12" descr="A metal tube in a wooden box&#10;&#10;AI-generated content may be incorrect.">
            <a:extLst>
              <a:ext uri="{FF2B5EF4-FFF2-40B4-BE49-F238E27FC236}">
                <a16:creationId xmlns:a16="http://schemas.microsoft.com/office/drawing/2014/main" id="{048B03EC-C885-562E-93E9-D0574BD929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3057" y="3301825"/>
            <a:ext cx="3142265" cy="235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658D3-8215-1F51-7D0B-B1DD7BE40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41482-6753-037C-D8AF-7DC3E70E0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Status of the Coil Production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D1CC793C-1B68-854F-5D1D-A765BABDEB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911205"/>
              </p:ext>
            </p:extLst>
          </p:nvPr>
        </p:nvGraphicFramePr>
        <p:xfrm>
          <a:off x="695400" y="1449389"/>
          <a:ext cx="10153128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847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807553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Remarks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dirty="0"/>
                        <a:t>Formers Layer 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HABA AG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PSI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Ramseier</a:t>
                      </a:r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 (3)</a:t>
                      </a:r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Grinded to 15.85mm(4)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Machined (3)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EMD cut (3)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Insulation Coated (2)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Wound (2)</a:t>
                      </a:r>
                    </a:p>
                    <a:p>
                      <a:endParaRPr lang="en-US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0" lang="en-US" sz="16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dirty="0" err="1"/>
                        <a:t>Formes</a:t>
                      </a:r>
                      <a:r>
                        <a:rPr lang="en-US" sz="1600" dirty="0"/>
                        <a:t> Layers 3&amp;4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HABA AG</a:t>
                      </a:r>
                    </a:p>
                    <a:p>
                      <a:r>
                        <a:rPr lang="en-US" sz="1600" dirty="0"/>
                        <a:t>Baumgartner AG</a:t>
                      </a:r>
                    </a:p>
                    <a:p>
                      <a:r>
                        <a:rPr lang="en-US" sz="1600" dirty="0"/>
                        <a:t>Ramseier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Grinded to 14.58mm(7)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Machined (2)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Delay in delivery</a:t>
                      </a:r>
                    </a:p>
                    <a:p>
                      <a:pPr algn="l"/>
                      <a:r>
                        <a:rPr lang="en-US" sz="1600" b="1" dirty="0"/>
                        <a:t>10 weeks </a:t>
                      </a:r>
                      <a:r>
                        <a:rPr lang="en-US" sz="1600" dirty="0"/>
                        <a:t>so far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dirty="0"/>
                        <a:t>Formers Layer 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HABA AG</a:t>
                      </a:r>
                    </a:p>
                    <a:p>
                      <a:r>
                        <a:rPr lang="en-US" sz="1600" dirty="0"/>
                        <a:t>Baumgartner AG</a:t>
                      </a:r>
                    </a:p>
                    <a:p>
                      <a:r>
                        <a:rPr lang="en-US" sz="1600" dirty="0"/>
                        <a:t>Ramseier</a:t>
                      </a:r>
                    </a:p>
                    <a:p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Grinded 15.45mm (5)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Delay in delivery</a:t>
                      </a:r>
                    </a:p>
                    <a:p>
                      <a:pPr algn="l"/>
                      <a:r>
                        <a:rPr lang="en-US" sz="1600" b="1" dirty="0"/>
                        <a:t>1 week </a:t>
                      </a:r>
                      <a:r>
                        <a:rPr lang="en-US" sz="1600" dirty="0"/>
                        <a:t>so far</a:t>
                      </a:r>
                    </a:p>
                    <a:p>
                      <a:pPr algn="l"/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585684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dirty="0"/>
                        <a:t>Dummy Formers</a:t>
                      </a:r>
                    </a:p>
                    <a:p>
                      <a:r>
                        <a:rPr lang="en-US" sz="1600" dirty="0"/>
                        <a:t>for Blank Assembly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HABA</a:t>
                      </a:r>
                    </a:p>
                    <a:p>
                      <a:r>
                        <a:rPr lang="en-US" sz="1600" dirty="0"/>
                        <a:t>Baumgartner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1(L2)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4(L3&amp;4)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Grinded to nominal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Delay in </a:t>
                      </a:r>
                      <a:r>
                        <a:rPr lang="en-US" sz="1600" noProof="0" dirty="0"/>
                        <a:t>delivery</a:t>
                      </a:r>
                    </a:p>
                    <a:p>
                      <a:pPr algn="l"/>
                      <a:r>
                        <a:rPr lang="en-US" sz="1600" b="1" dirty="0"/>
                        <a:t>1 week </a:t>
                      </a:r>
                      <a:r>
                        <a:rPr lang="en-US" sz="1600" dirty="0"/>
                        <a:t>so far</a:t>
                      </a:r>
                    </a:p>
                    <a:p>
                      <a:pPr algn="l"/>
                      <a:endParaRPr lang="en-US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88118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ECCEE-B5E3-C236-556B-163F1DF02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D0E740-0322-DFBD-DF2A-2F1BDD1AD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7CFB5D-CD57-50D5-02E5-A5CC91514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771EF2-4F6C-9E03-2D13-8D9ED38D0C33}"/>
              </a:ext>
            </a:extLst>
          </p:cNvPr>
          <p:cNvSpPr txBox="1"/>
          <p:nvPr/>
        </p:nvSpPr>
        <p:spPr>
          <a:xfrm>
            <a:off x="687641" y="776621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Formers machining and Coil winding</a:t>
            </a:r>
          </a:p>
        </p:txBody>
      </p:sp>
    </p:spTree>
    <p:extLst>
      <p:ext uri="{BB962C8B-B14F-4D97-AF65-F5344CB8AC3E}">
        <p14:creationId xmlns:p14="http://schemas.microsoft.com/office/powerpoint/2010/main" val="1828223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51CE4-BBA8-634E-D060-1D06BB76A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825FD-9C88-B666-270C-479B37C59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Status of the Coil Production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81E4BE68-B21A-7E76-6951-D9A5E62586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46832"/>
              </p:ext>
            </p:extLst>
          </p:nvPr>
        </p:nvGraphicFramePr>
        <p:xfrm>
          <a:off x="720051" y="1372257"/>
          <a:ext cx="1015312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6151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864449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Status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Remarks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Winding Tooling Formers Layer 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Locher </a:t>
                      </a:r>
                      <a:r>
                        <a:rPr kumimoji="0" lang="en-US" sz="16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Erodiertechnik</a:t>
                      </a: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(D)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1.4404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Winding Tooling </a:t>
                      </a:r>
                      <a:r>
                        <a:rPr lang="en-US" sz="1600" noProof="0" dirty="0" err="1"/>
                        <a:t>Formes</a:t>
                      </a:r>
                      <a:r>
                        <a:rPr lang="en-US" sz="1600" noProof="0" dirty="0"/>
                        <a:t> Layers 3&amp;4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Locher </a:t>
                      </a:r>
                      <a:r>
                        <a:rPr kumimoji="0" lang="en-US" sz="16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Erodiertechnik</a:t>
                      </a: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(D)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1.4404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Winding Tooling Formers Layer 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PSI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3D Printed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PLA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585684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Pushers Support Plates F2, F3&amp;4, F1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PSI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1+1+1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Machined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3.2315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8811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Pusher F2, F3&amp;4, F1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PSI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1+1+1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3D Printed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PLA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6263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Making Plate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Swissneutronics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Machnied</a:t>
                      </a:r>
                      <a:endParaRPr lang="en-US" sz="1600" b="1" noProof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/>
                        <a:t>1.4404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315583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03B701-9D76-0268-F0A6-E8967C78D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8206DF-B05C-B0A6-F08A-DA75DD79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7F790C-A7B8-1A0F-9D89-42E87017E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49132A3-13CE-67DB-0B00-A274C85ACB55}"/>
              </a:ext>
            </a:extLst>
          </p:cNvPr>
          <p:cNvSpPr txBox="1"/>
          <p:nvPr/>
        </p:nvSpPr>
        <p:spPr>
          <a:xfrm>
            <a:off x="687641" y="776621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Winding Tooling</a:t>
            </a:r>
          </a:p>
        </p:txBody>
      </p:sp>
      <p:pic>
        <p:nvPicPr>
          <p:cNvPr id="7" name="Picture 6" descr="A blue track on a white surface&#10;&#10;AI-generated content may be incorrect.">
            <a:extLst>
              <a:ext uri="{FF2B5EF4-FFF2-40B4-BE49-F238E27FC236}">
                <a16:creationId xmlns:a16="http://schemas.microsoft.com/office/drawing/2014/main" id="{D38FA0EE-65BE-142B-6E57-D570969E18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5294" y="4472654"/>
            <a:ext cx="2161410" cy="1621057"/>
          </a:xfrm>
          <a:prstGeom prst="rect">
            <a:avLst/>
          </a:prstGeom>
        </p:spPr>
      </p:pic>
      <p:pic>
        <p:nvPicPr>
          <p:cNvPr id="10" name="Picture 9" descr="A green piece of metal&#10;&#10;AI-generated content may be incorrect.">
            <a:extLst>
              <a:ext uri="{FF2B5EF4-FFF2-40B4-BE49-F238E27FC236}">
                <a16:creationId xmlns:a16="http://schemas.microsoft.com/office/drawing/2014/main" id="{6838803C-2BAF-DB5E-902A-5A4E6A66CC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09852" y="4472653"/>
            <a:ext cx="2161410" cy="1621058"/>
          </a:xfrm>
          <a:prstGeom prst="rect">
            <a:avLst/>
          </a:prstGeom>
        </p:spPr>
      </p:pic>
      <p:pic>
        <p:nvPicPr>
          <p:cNvPr id="13" name="Picture 12" descr="A metal pieces in a box&#10;&#10;AI-generated content may be incorrect.">
            <a:extLst>
              <a:ext uri="{FF2B5EF4-FFF2-40B4-BE49-F238E27FC236}">
                <a16:creationId xmlns:a16="http://schemas.microsoft.com/office/drawing/2014/main" id="{632CAE01-41CF-98FF-A7E9-8D5320D7EC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311" y="4434561"/>
            <a:ext cx="2161413" cy="1621060"/>
          </a:xfrm>
          <a:prstGeom prst="rect">
            <a:avLst/>
          </a:prstGeom>
        </p:spPr>
      </p:pic>
      <p:pic>
        <p:nvPicPr>
          <p:cNvPr id="15" name="Picture 14" descr="A metal object with white foam&#10;&#10;AI-generated content may be incorrect.">
            <a:extLst>
              <a:ext uri="{FF2B5EF4-FFF2-40B4-BE49-F238E27FC236}">
                <a16:creationId xmlns:a16="http://schemas.microsoft.com/office/drawing/2014/main" id="{13A1B9A6-845B-769E-5FA3-1D3D99172C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88695" y="4434562"/>
            <a:ext cx="2161415" cy="1621061"/>
          </a:xfrm>
          <a:prstGeom prst="rect">
            <a:avLst/>
          </a:prstGeom>
        </p:spPr>
      </p:pic>
      <p:pic>
        <p:nvPicPr>
          <p:cNvPr id="17" name="Picture 16" descr="A shelf with metal pieces on it&#10;&#10;AI-generated content may be incorrect.">
            <a:extLst>
              <a:ext uri="{FF2B5EF4-FFF2-40B4-BE49-F238E27FC236}">
                <a16:creationId xmlns:a16="http://schemas.microsoft.com/office/drawing/2014/main" id="{662CA404-CC94-8633-670C-99E0E7BEF0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542" y="4202601"/>
            <a:ext cx="2892601" cy="2169451"/>
          </a:xfrm>
          <a:prstGeom prst="rect">
            <a:avLst/>
          </a:prstGeom>
        </p:spPr>
      </p:pic>
      <p:pic>
        <p:nvPicPr>
          <p:cNvPr id="19" name="Picture 18" descr="A blue and silver oval object&#10;&#10;AI-generated content may be incorrect.">
            <a:extLst>
              <a:ext uri="{FF2B5EF4-FFF2-40B4-BE49-F238E27FC236}">
                <a16:creationId xmlns:a16="http://schemas.microsoft.com/office/drawing/2014/main" id="{08D4938A-A7DD-6A6A-E295-5A8BB2D14D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4208" y="4475740"/>
            <a:ext cx="2129753" cy="159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25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805AF-5AC5-8453-1D5D-A14D5515E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8D884A-2C03-635D-87A8-27B84AD35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Machining Status of the YOKE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10F5AA26-4250-1B2E-F810-32200D3A53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168289"/>
              </p:ext>
            </p:extLst>
          </p:nvPr>
        </p:nvGraphicFramePr>
        <p:xfrm>
          <a:off x="708730" y="1196752"/>
          <a:ext cx="896453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41825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5.8mm ARMCO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CERN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Grobatech</a:t>
                      </a: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AG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210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6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30mm 316L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Grobatech</a:t>
                      </a:r>
                      <a:r>
                        <a:rPr lang="en-US" sz="1600" noProof="0" dirty="0"/>
                        <a:t> AG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23.4mm 316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Grobatech</a:t>
                      </a:r>
                      <a:r>
                        <a:rPr lang="en-US" sz="1600" noProof="0" dirty="0"/>
                        <a:t> AG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703588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F81840-A99A-4B47-37C2-A38B55405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4F2DDA-F321-7C17-02B8-B92490EFF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858BF6-D8B0-04EA-75E7-9F2F8916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64BE3E1-E6A6-488D-2773-AFEAD27F115C}"/>
              </a:ext>
            </a:extLst>
          </p:cNvPr>
          <p:cNvSpPr txBox="1"/>
          <p:nvPr/>
        </p:nvSpPr>
        <p:spPr>
          <a:xfrm>
            <a:off x="723580" y="829368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Raw material supplied by CERN, 5.8mm sheets of ARMCO Iron</a:t>
            </a:r>
          </a:p>
        </p:txBody>
      </p:sp>
      <p:pic>
        <p:nvPicPr>
          <p:cNvPr id="14" name="Picture 13" descr="A large machine with a round object&#10;&#10;AI-generated content may be incorrect.">
            <a:extLst>
              <a:ext uri="{FF2B5EF4-FFF2-40B4-BE49-F238E27FC236}">
                <a16:creationId xmlns:a16="http://schemas.microsoft.com/office/drawing/2014/main" id="{664B86B6-0BC7-AEAC-E3FD-E1C1F266D7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2869673"/>
            <a:ext cx="1895475" cy="2527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E20758-E454-8E22-7CB8-C801493CF448}"/>
              </a:ext>
            </a:extLst>
          </p:cNvPr>
          <p:cNvSpPr txBox="1"/>
          <p:nvPr/>
        </p:nvSpPr>
        <p:spPr>
          <a:xfrm>
            <a:off x="8127136" y="2995864"/>
            <a:ext cx="365749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Central Iron section is 2.6mm short.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Grinding spare laminas and insert.</a:t>
            </a:r>
          </a:p>
        </p:txBody>
      </p:sp>
      <p:pic>
        <p:nvPicPr>
          <p:cNvPr id="17" name="Picture 16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0D3C4985-2D17-2C25-1EFE-705A187BBC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2869673"/>
            <a:ext cx="2736304" cy="1789804"/>
          </a:xfrm>
          <a:prstGeom prst="rect">
            <a:avLst/>
          </a:prstGeom>
        </p:spPr>
      </p:pic>
      <p:pic>
        <p:nvPicPr>
          <p:cNvPr id="20" name="Picture 19" descr="A close-up of a metal device&#10;&#10;AI-generated content may be incorrect.">
            <a:extLst>
              <a:ext uri="{FF2B5EF4-FFF2-40B4-BE49-F238E27FC236}">
                <a16:creationId xmlns:a16="http://schemas.microsoft.com/office/drawing/2014/main" id="{547D6968-EC73-5C8A-7AA2-777AE2179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740" y="2995864"/>
            <a:ext cx="2348192" cy="228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670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B405A-F749-4B7D-D9D2-E969F038E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E8ADC-EFBF-58EC-1541-3FD10929D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Machining Status of the YOKE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2AF9FC48-A378-6F0B-42E6-20176EA8B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161026"/>
              </p:ext>
            </p:extLst>
          </p:nvPr>
        </p:nvGraphicFramePr>
        <p:xfrm>
          <a:off x="708730" y="1196752"/>
          <a:ext cx="896453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41825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5.8mm ARMCO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CERN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Grobatech</a:t>
                      </a:r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AG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210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6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30mm 316L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Grobatech</a:t>
                      </a:r>
                      <a:r>
                        <a:rPr lang="en-US" sz="1600" noProof="0" dirty="0"/>
                        <a:t> AG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23.4mm 316 Lamina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Grobatech</a:t>
                      </a:r>
                      <a:r>
                        <a:rPr lang="en-US" sz="1600" noProof="0" dirty="0"/>
                        <a:t> AG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delivered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703588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984AD8-DACE-C0AB-90D0-FC3A63824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652133-E8B6-56E7-37B5-D117CE9AC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0BFABF-B16B-4579-E976-10F6D4AA7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ACF5FD0-90E1-0356-4F9F-6DD983777BDA}"/>
              </a:ext>
            </a:extLst>
          </p:cNvPr>
          <p:cNvSpPr txBox="1"/>
          <p:nvPr/>
        </p:nvSpPr>
        <p:spPr>
          <a:xfrm>
            <a:off x="723580" y="829368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Raw Material supplied by CERN, 5.8mm sheets of ARMCO Iron</a:t>
            </a:r>
          </a:p>
        </p:txBody>
      </p:sp>
      <p:pic>
        <p:nvPicPr>
          <p:cNvPr id="9" name="Picture 8" descr="A close-up of a black and yellow device&#10;&#10;AI-generated content may be incorrect.">
            <a:extLst>
              <a:ext uri="{FF2B5EF4-FFF2-40B4-BE49-F238E27FC236}">
                <a16:creationId xmlns:a16="http://schemas.microsoft.com/office/drawing/2014/main" id="{674D803B-0AC1-2A75-B096-B7C7C51F12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358" y="3878787"/>
            <a:ext cx="3062956" cy="2557568"/>
          </a:xfrm>
          <a:prstGeom prst="rect">
            <a:avLst/>
          </a:prstGeom>
        </p:spPr>
      </p:pic>
      <p:pic>
        <p:nvPicPr>
          <p:cNvPr id="14" name="Picture 13" descr="A large machine with a round object&#10;&#10;AI-generated content may be incorrect.">
            <a:extLst>
              <a:ext uri="{FF2B5EF4-FFF2-40B4-BE49-F238E27FC236}">
                <a16:creationId xmlns:a16="http://schemas.microsoft.com/office/drawing/2014/main" id="{E9A720EB-0F9B-20D1-45B9-B38FF5949A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2869673"/>
            <a:ext cx="1895475" cy="2527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D4629A-44BB-FFB8-1853-4FF38D8123D9}"/>
              </a:ext>
            </a:extLst>
          </p:cNvPr>
          <p:cNvSpPr txBox="1"/>
          <p:nvPr/>
        </p:nvSpPr>
        <p:spPr>
          <a:xfrm>
            <a:off x="8127136" y="2995864"/>
            <a:ext cx="365749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Central Iron section is 2.6mm short.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Grinding spare laminas and insert.</a:t>
            </a:r>
          </a:p>
        </p:txBody>
      </p:sp>
      <p:pic>
        <p:nvPicPr>
          <p:cNvPr id="17" name="Picture 16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42C2499B-E857-647A-8706-B45B99D719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2869673"/>
            <a:ext cx="2736304" cy="1789804"/>
          </a:xfrm>
          <a:prstGeom prst="rect">
            <a:avLst/>
          </a:prstGeom>
        </p:spPr>
      </p:pic>
      <p:graphicFrame>
        <p:nvGraphicFramePr>
          <p:cNvPr id="18" name="Tabelle 8">
            <a:extLst>
              <a:ext uri="{FF2B5EF4-FFF2-40B4-BE49-F238E27FC236}">
                <a16:creationId xmlns:a16="http://schemas.microsoft.com/office/drawing/2014/main" id="{0E16FAC6-74AE-27F6-032F-1AE2DD2F32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4313770"/>
              </p:ext>
            </p:extLst>
          </p:nvPr>
        </p:nvGraphicFramePr>
        <p:xfrm>
          <a:off x="695403" y="5514760"/>
          <a:ext cx="7171613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41825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YOKE Remachined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PSI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ordered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</a:tbl>
          </a:graphicData>
        </a:graphic>
      </p:graphicFrame>
      <p:pic>
        <p:nvPicPr>
          <p:cNvPr id="20" name="Picture 19" descr="A close-up of a metal device&#10;&#10;AI-generated content may be incorrect.">
            <a:extLst>
              <a:ext uri="{FF2B5EF4-FFF2-40B4-BE49-F238E27FC236}">
                <a16:creationId xmlns:a16="http://schemas.microsoft.com/office/drawing/2014/main" id="{28469819-C33D-B042-0B8D-B3C51FA4E0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740" y="2995864"/>
            <a:ext cx="2348192" cy="228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0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4B618-A29A-4906-1719-7F798CBA4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74A11-9302-3346-471B-BD8DDE873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Status of the END PLATES Production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7A676F37-C561-A8DD-EB23-8A47A4EC73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494320"/>
              </p:ext>
            </p:extLst>
          </p:nvPr>
        </p:nvGraphicFramePr>
        <p:xfrm>
          <a:off x="695400" y="1196752"/>
          <a:ext cx="8977865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602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418251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792922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chemeClr val="bg1"/>
                          </a:solidFill>
                        </a:rPr>
                        <a:t>Parts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Supplier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Amount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End Plate Lead Side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Juli</a:t>
                      </a:r>
                    </a:p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PSI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arrived</a:t>
                      </a:r>
                    </a:p>
                    <a:p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ordered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6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End Plate Return Side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Juli</a:t>
                      </a:r>
                    </a:p>
                    <a:p>
                      <a:r>
                        <a:rPr lang="en-US" sz="1600" noProof="0" dirty="0"/>
                        <a:t>PSI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>
                          <a:solidFill>
                            <a:srgbClr val="00B050"/>
                          </a:solidFill>
                        </a:rPr>
                        <a:t>arrived</a:t>
                      </a:r>
                    </a:p>
                    <a:p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ordered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6F009C-08F9-B4C4-FEF1-733388BF5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84CE-51CF-4E1C-856A-8E5817157AA9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02C3AD-1A2A-B5B7-CAAF-A52D2208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FF7BDB-268E-5DFB-14AA-D1DC0C91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9ACB70-A497-38DE-1C09-A7C87D0550E1}"/>
              </a:ext>
            </a:extLst>
          </p:cNvPr>
          <p:cNvSpPr txBox="1"/>
          <p:nvPr/>
        </p:nvSpPr>
        <p:spPr>
          <a:xfrm>
            <a:off x="723580" y="829368"/>
            <a:ext cx="89646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Raw Material supplied by Jiuli</a:t>
            </a:r>
          </a:p>
        </p:txBody>
      </p:sp>
      <p:pic>
        <p:nvPicPr>
          <p:cNvPr id="7" name="Picture 6" descr="A blue rectangular object with red circles&#10;&#10;AI-generated content may be incorrect.">
            <a:extLst>
              <a:ext uri="{FF2B5EF4-FFF2-40B4-BE49-F238E27FC236}">
                <a16:creationId xmlns:a16="http://schemas.microsoft.com/office/drawing/2014/main" id="{3D261AF3-8F29-4FD9-9959-649B528B4F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41" y="2996952"/>
            <a:ext cx="4749765" cy="2759614"/>
          </a:xfrm>
          <a:prstGeom prst="rect">
            <a:avLst/>
          </a:prstGeom>
        </p:spPr>
      </p:pic>
      <p:pic>
        <p:nvPicPr>
          <p:cNvPr id="10" name="Picture 9" descr="A blue rectangular object with red and green lights&#10;&#10;AI-generated content may be incorrect.">
            <a:extLst>
              <a:ext uri="{FF2B5EF4-FFF2-40B4-BE49-F238E27FC236}">
                <a16:creationId xmlns:a16="http://schemas.microsoft.com/office/drawing/2014/main" id="{0F70C29D-57C4-F030-AC95-1430CD9E73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576" y="2955181"/>
            <a:ext cx="5473504" cy="30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3011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bc24777f-78b6-4f3c-a73a-d5fa08e4d537"/>
    <ds:schemaRef ds:uri="c9077d15-72ed-4fec-bcfe-3472729e919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PSI_CAS_Presentation_Content_Slides</Template>
  <TotalTime>0</TotalTime>
  <Words>1078</Words>
  <Application>Microsoft Office PowerPoint</Application>
  <PresentationFormat>Widescreen</PresentationFormat>
  <Paragraphs>365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Aptos</vt:lpstr>
      <vt:lpstr>Arial</vt:lpstr>
      <vt:lpstr>Benutzerdefiniertes Design</vt:lpstr>
      <vt:lpstr>SMACC1 Progress in Procurement and Coil Winding</vt:lpstr>
      <vt:lpstr>Procurement of Raw Material 316LN</vt:lpstr>
      <vt:lpstr>Procurement of Raw Material Ni40</vt:lpstr>
      <vt:lpstr>Status of the SHELL Production</vt:lpstr>
      <vt:lpstr>Status of the Coil Production</vt:lpstr>
      <vt:lpstr>Status of the Coil Production</vt:lpstr>
      <vt:lpstr>Machining Status of the YOKE</vt:lpstr>
      <vt:lpstr>Machining Status of the YOKE</vt:lpstr>
      <vt:lpstr>Status of the END PLATES Production</vt:lpstr>
      <vt:lpstr>Machining Status of the additional Parts</vt:lpstr>
      <vt:lpstr>Machining Status of Rods</vt:lpstr>
      <vt:lpstr>Status of Bladder and Key System</vt:lpstr>
      <vt:lpstr>SMACC1 Coil Winding Layer 2</vt:lpstr>
      <vt:lpstr>SMACC1 Coil Winding Layer 2</vt:lpstr>
      <vt:lpstr>SMACC1 Coil Winding Layer 2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Michlmayr, Thomas Uli</dc:creator>
  <dc:description>erstellt durch Vorlagenbauer.ch</dc:description>
  <cp:lastModifiedBy>Michlmayr, Thomas Uli</cp:lastModifiedBy>
  <cp:revision>61</cp:revision>
  <cp:lastPrinted>2025-11-19T12:26:16Z</cp:lastPrinted>
  <dcterms:created xsi:type="dcterms:W3CDTF">2025-11-19T05:57:19Z</dcterms:created>
  <dcterms:modified xsi:type="dcterms:W3CDTF">2025-11-19T12:26:31Z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